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116"/>
  </p:notesMasterIdLst>
  <p:sldIdLst>
    <p:sldId id="325" r:id="rId2"/>
    <p:sldId id="425" r:id="rId3"/>
    <p:sldId id="577" r:id="rId4"/>
    <p:sldId id="560" r:id="rId5"/>
    <p:sldId id="559" r:id="rId6"/>
    <p:sldId id="578" r:id="rId7"/>
    <p:sldId id="579" r:id="rId8"/>
    <p:sldId id="416" r:id="rId9"/>
    <p:sldId id="399" r:id="rId10"/>
    <p:sldId id="580" r:id="rId11"/>
    <p:sldId id="400" r:id="rId12"/>
    <p:sldId id="581" r:id="rId13"/>
    <p:sldId id="561" r:id="rId14"/>
    <p:sldId id="582" r:id="rId15"/>
    <p:sldId id="420" r:id="rId16"/>
    <p:sldId id="284" r:id="rId17"/>
    <p:sldId id="583" r:id="rId18"/>
    <p:sldId id="584" r:id="rId19"/>
    <p:sldId id="585" r:id="rId20"/>
    <p:sldId id="586" r:id="rId21"/>
    <p:sldId id="570" r:id="rId22"/>
    <p:sldId id="587" r:id="rId23"/>
    <p:sldId id="571" r:id="rId24"/>
    <p:sldId id="588" r:id="rId25"/>
    <p:sldId id="294" r:id="rId26"/>
    <p:sldId id="547" r:id="rId27"/>
    <p:sldId id="501" r:id="rId28"/>
    <p:sldId id="297" r:id="rId29"/>
    <p:sldId id="434" r:id="rId30"/>
    <p:sldId id="448" r:id="rId31"/>
    <p:sldId id="299" r:id="rId32"/>
    <p:sldId id="589" r:id="rId33"/>
    <p:sldId id="590" r:id="rId34"/>
    <p:sldId id="591" r:id="rId35"/>
    <p:sldId id="592" r:id="rId36"/>
    <p:sldId id="593" r:id="rId37"/>
    <p:sldId id="594" r:id="rId38"/>
    <p:sldId id="595" r:id="rId39"/>
    <p:sldId id="505" r:id="rId40"/>
    <p:sldId id="596" r:id="rId41"/>
    <p:sldId id="597" r:id="rId42"/>
    <p:sldId id="598" r:id="rId43"/>
    <p:sldId id="599" r:id="rId44"/>
    <p:sldId id="600" r:id="rId45"/>
    <p:sldId id="306" r:id="rId46"/>
    <p:sldId id="540" r:id="rId47"/>
    <p:sldId id="459" r:id="rId48"/>
    <p:sldId id="539" r:id="rId49"/>
    <p:sldId id="601" r:id="rId50"/>
    <p:sldId id="549" r:id="rId51"/>
    <p:sldId id="509" r:id="rId52"/>
    <p:sldId id="510" r:id="rId53"/>
    <p:sldId id="511" r:id="rId54"/>
    <p:sldId id="512" r:id="rId55"/>
    <p:sldId id="602" r:id="rId56"/>
    <p:sldId id="308" r:id="rId57"/>
    <p:sldId id="309" r:id="rId58"/>
    <p:sldId id="562" r:id="rId59"/>
    <p:sldId id="310" r:id="rId60"/>
    <p:sldId id="328" r:id="rId61"/>
    <p:sldId id="603" r:id="rId62"/>
    <p:sldId id="312" r:id="rId63"/>
    <p:sldId id="521" r:id="rId64"/>
    <p:sldId id="484" r:id="rId65"/>
    <p:sldId id="604" r:id="rId66"/>
    <p:sldId id="605" r:id="rId67"/>
    <p:sldId id="606" r:id="rId68"/>
    <p:sldId id="607" r:id="rId69"/>
    <p:sldId id="523" r:id="rId70"/>
    <p:sldId id="608" r:id="rId71"/>
    <p:sldId id="491" r:id="rId72"/>
    <p:sldId id="557" r:id="rId73"/>
    <p:sldId id="609" r:id="rId74"/>
    <p:sldId id="610" r:id="rId75"/>
    <p:sldId id="611" r:id="rId76"/>
    <p:sldId id="612" r:id="rId77"/>
    <p:sldId id="614" r:id="rId78"/>
    <p:sldId id="361" r:id="rId79"/>
    <p:sldId id="381" r:id="rId80"/>
    <p:sldId id="526" r:id="rId81"/>
    <p:sldId id="615" r:id="rId82"/>
    <p:sldId id="541" r:id="rId83"/>
    <p:sldId id="616" r:id="rId84"/>
    <p:sldId id="529" r:id="rId85"/>
    <p:sldId id="363" r:id="rId86"/>
    <p:sldId id="362" r:id="rId87"/>
    <p:sldId id="550" r:id="rId88"/>
    <p:sldId id="551" r:id="rId89"/>
    <p:sldId id="552" r:id="rId90"/>
    <p:sldId id="553" r:id="rId91"/>
    <p:sldId id="554" r:id="rId92"/>
    <p:sldId id="555" r:id="rId93"/>
    <p:sldId id="617" r:id="rId94"/>
    <p:sldId id="556" r:id="rId95"/>
    <p:sldId id="618" r:id="rId96"/>
    <p:sldId id="619" r:id="rId97"/>
    <p:sldId id="620" r:id="rId98"/>
    <p:sldId id="531" r:id="rId99"/>
    <p:sldId id="532" r:id="rId100"/>
    <p:sldId id="621" r:id="rId101"/>
    <p:sldId id="622" r:id="rId102"/>
    <p:sldId id="573" r:id="rId103"/>
    <p:sldId id="623" r:id="rId104"/>
    <p:sldId id="624" r:id="rId105"/>
    <p:sldId id="497" r:id="rId106"/>
    <p:sldId id="625" r:id="rId107"/>
    <p:sldId id="626" r:id="rId108"/>
    <p:sldId id="483" r:id="rId109"/>
    <p:sldId id="574" r:id="rId110"/>
    <p:sldId id="482" r:id="rId111"/>
    <p:sldId id="627" r:id="rId112"/>
    <p:sldId id="424" r:id="rId113"/>
    <p:sldId id="628" r:id="rId114"/>
    <p:sldId id="415" r:id="rId115"/>
  </p:sldIdLst>
  <p:sldSz cx="13003213" cy="9756775"/>
  <p:notesSz cx="6858000" cy="9144000"/>
  <p:defaultTextStyle>
    <a:defPPr>
      <a:defRPr lang="en-US"/>
    </a:defPPr>
    <a:lvl1pPr marL="0" algn="l" defTabSz="639577" rtl="0" eaLnBrk="1" latinLnBrk="0" hangingPunct="1">
      <a:defRPr sz="2518" kern="1200">
        <a:solidFill>
          <a:schemeClr val="tx1"/>
        </a:solidFill>
        <a:latin typeface="+mn-lt"/>
        <a:ea typeface="+mn-ea"/>
        <a:cs typeface="+mn-cs"/>
      </a:defRPr>
    </a:lvl1pPr>
    <a:lvl2pPr marL="639577" algn="l" defTabSz="639577" rtl="0" eaLnBrk="1" latinLnBrk="0" hangingPunct="1">
      <a:defRPr sz="2518" kern="1200">
        <a:solidFill>
          <a:schemeClr val="tx1"/>
        </a:solidFill>
        <a:latin typeface="+mn-lt"/>
        <a:ea typeface="+mn-ea"/>
        <a:cs typeface="+mn-cs"/>
      </a:defRPr>
    </a:lvl2pPr>
    <a:lvl3pPr marL="1279154" algn="l" defTabSz="639577" rtl="0" eaLnBrk="1" latinLnBrk="0" hangingPunct="1">
      <a:defRPr sz="2518" kern="1200">
        <a:solidFill>
          <a:schemeClr val="tx1"/>
        </a:solidFill>
        <a:latin typeface="+mn-lt"/>
        <a:ea typeface="+mn-ea"/>
        <a:cs typeface="+mn-cs"/>
      </a:defRPr>
    </a:lvl3pPr>
    <a:lvl4pPr marL="1918731" algn="l" defTabSz="639577" rtl="0" eaLnBrk="1" latinLnBrk="0" hangingPunct="1">
      <a:defRPr sz="2518" kern="1200">
        <a:solidFill>
          <a:schemeClr val="tx1"/>
        </a:solidFill>
        <a:latin typeface="+mn-lt"/>
        <a:ea typeface="+mn-ea"/>
        <a:cs typeface="+mn-cs"/>
      </a:defRPr>
    </a:lvl4pPr>
    <a:lvl5pPr marL="2558308" algn="l" defTabSz="639577" rtl="0" eaLnBrk="1" latinLnBrk="0" hangingPunct="1">
      <a:defRPr sz="2518" kern="1200">
        <a:solidFill>
          <a:schemeClr val="tx1"/>
        </a:solidFill>
        <a:latin typeface="+mn-lt"/>
        <a:ea typeface="+mn-ea"/>
        <a:cs typeface="+mn-cs"/>
      </a:defRPr>
    </a:lvl5pPr>
    <a:lvl6pPr marL="3197885" algn="l" defTabSz="639577" rtl="0" eaLnBrk="1" latinLnBrk="0" hangingPunct="1">
      <a:defRPr sz="2518" kern="1200">
        <a:solidFill>
          <a:schemeClr val="tx1"/>
        </a:solidFill>
        <a:latin typeface="+mn-lt"/>
        <a:ea typeface="+mn-ea"/>
        <a:cs typeface="+mn-cs"/>
      </a:defRPr>
    </a:lvl6pPr>
    <a:lvl7pPr marL="3837462" algn="l" defTabSz="639577" rtl="0" eaLnBrk="1" latinLnBrk="0" hangingPunct="1">
      <a:defRPr sz="2518" kern="1200">
        <a:solidFill>
          <a:schemeClr val="tx1"/>
        </a:solidFill>
        <a:latin typeface="+mn-lt"/>
        <a:ea typeface="+mn-ea"/>
        <a:cs typeface="+mn-cs"/>
      </a:defRPr>
    </a:lvl7pPr>
    <a:lvl8pPr marL="4477040" algn="l" defTabSz="639577" rtl="0" eaLnBrk="1" latinLnBrk="0" hangingPunct="1">
      <a:defRPr sz="2518" kern="1200">
        <a:solidFill>
          <a:schemeClr val="tx1"/>
        </a:solidFill>
        <a:latin typeface="+mn-lt"/>
        <a:ea typeface="+mn-ea"/>
        <a:cs typeface="+mn-cs"/>
      </a:defRPr>
    </a:lvl8pPr>
    <a:lvl9pPr marL="5116617" algn="l" defTabSz="639577" rtl="0" eaLnBrk="1" latinLnBrk="0" hangingPunct="1">
      <a:defRPr sz="251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&amp; Intro" id="{6B3BBC5E-3EB6-6242-93D1-533494271057}">
          <p14:sldIdLst>
            <p14:sldId id="325"/>
            <p14:sldId id="425"/>
            <p14:sldId id="577"/>
            <p14:sldId id="560"/>
            <p14:sldId id="559"/>
            <p14:sldId id="578"/>
            <p14:sldId id="579"/>
            <p14:sldId id="416"/>
            <p14:sldId id="399"/>
            <p14:sldId id="580"/>
            <p14:sldId id="400"/>
            <p14:sldId id="581"/>
            <p14:sldId id="561"/>
          </p14:sldIdLst>
        </p14:section>
        <p14:section name="We're OFA" id="{1E6788DE-7DD4-354A-8DF7-A0796B2B9506}">
          <p14:sldIdLst/>
        </p14:section>
        <p14:section name="Goals" id="{3B21ED6C-5F43-8641-B22D-CE08BFEA0414}">
          <p14:sldIdLst>
            <p14:sldId id="582"/>
            <p14:sldId id="420"/>
            <p14:sldId id="284"/>
            <p14:sldId id="583"/>
            <p14:sldId id="584"/>
            <p14:sldId id="585"/>
            <p14:sldId id="586"/>
            <p14:sldId id="570"/>
            <p14:sldId id="587"/>
            <p14:sldId id="571"/>
            <p14:sldId id="588"/>
            <p14:sldId id="294"/>
            <p14:sldId id="547"/>
            <p14:sldId id="501"/>
            <p14:sldId id="297"/>
            <p14:sldId id="434"/>
            <p14:sldId id="448"/>
            <p14:sldId id="299"/>
            <p14:sldId id="589"/>
            <p14:sldId id="590"/>
            <p14:sldId id="591"/>
            <p14:sldId id="592"/>
            <p14:sldId id="593"/>
            <p14:sldId id="594"/>
            <p14:sldId id="595"/>
            <p14:sldId id="505"/>
            <p14:sldId id="596"/>
          </p14:sldIdLst>
        </p14:section>
        <p14:section name="Strategy" id="{71EBF6C1-5434-6340-90A2-BE90BAAB9E20}">
          <p14:sldIdLst>
            <p14:sldId id="597"/>
            <p14:sldId id="598"/>
            <p14:sldId id="599"/>
            <p14:sldId id="600"/>
            <p14:sldId id="306"/>
            <p14:sldId id="540"/>
            <p14:sldId id="459"/>
            <p14:sldId id="539"/>
            <p14:sldId id="601"/>
            <p14:sldId id="549"/>
            <p14:sldId id="509"/>
            <p14:sldId id="510"/>
            <p14:sldId id="511"/>
            <p14:sldId id="512"/>
            <p14:sldId id="602"/>
            <p14:sldId id="308"/>
            <p14:sldId id="309"/>
            <p14:sldId id="562"/>
            <p14:sldId id="310"/>
            <p14:sldId id="328"/>
            <p14:sldId id="603"/>
            <p14:sldId id="312"/>
            <p14:sldId id="521"/>
            <p14:sldId id="484"/>
            <p14:sldId id="604"/>
            <p14:sldId id="605"/>
            <p14:sldId id="606"/>
            <p14:sldId id="607"/>
            <p14:sldId id="523"/>
            <p14:sldId id="608"/>
            <p14:sldId id="491"/>
            <p14:sldId id="557"/>
            <p14:sldId id="609"/>
          </p14:sldIdLst>
        </p14:section>
        <p14:section name="Tactics" id="{E6F4F8B0-C7C4-3841-885A-ABE83079E36E}">
          <p14:sldIdLst>
            <p14:sldId id="610"/>
            <p14:sldId id="611"/>
            <p14:sldId id="612"/>
            <p14:sldId id="614"/>
            <p14:sldId id="361"/>
            <p14:sldId id="381"/>
            <p14:sldId id="526"/>
            <p14:sldId id="615"/>
            <p14:sldId id="541"/>
            <p14:sldId id="616"/>
            <p14:sldId id="529"/>
            <p14:sldId id="363"/>
            <p14:sldId id="362"/>
            <p14:sldId id="550"/>
            <p14:sldId id="551"/>
            <p14:sldId id="552"/>
            <p14:sldId id="553"/>
            <p14:sldId id="554"/>
            <p14:sldId id="555"/>
            <p14:sldId id="617"/>
            <p14:sldId id="556"/>
            <p14:sldId id="618"/>
            <p14:sldId id="619"/>
            <p14:sldId id="620"/>
            <p14:sldId id="531"/>
            <p14:sldId id="532"/>
            <p14:sldId id="621"/>
            <p14:sldId id="622"/>
            <p14:sldId id="573"/>
            <p14:sldId id="623"/>
            <p14:sldId id="624"/>
            <p14:sldId id="497"/>
          </p14:sldIdLst>
        </p14:section>
        <p14:section name="Sponsor Games" id="{9BDC5006-5859-5B42-9B1A-9287ED301832}">
          <p14:sldIdLst>
            <p14:sldId id="625"/>
            <p14:sldId id="626"/>
            <p14:sldId id="483"/>
            <p14:sldId id="574"/>
            <p14:sldId id="482"/>
          </p14:sldIdLst>
        </p14:section>
        <p14:section name="Debrief &amp; Close" id="{074C8705-D5A8-354B-8841-DEB3724DAE80}">
          <p14:sldIdLst>
            <p14:sldId id="627"/>
            <p14:sldId id="424"/>
            <p14:sldId id="628"/>
            <p14:sldId id="4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73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344047"/>
    <a:srgbClr val="477490"/>
    <a:srgbClr val="CDCD42"/>
    <a:srgbClr val="FBEB3A"/>
    <a:srgbClr val="98BBC4"/>
    <a:srgbClr val="0194C9"/>
    <a:srgbClr val="FFFFFF"/>
    <a:srgbClr val="006090"/>
    <a:srgbClr val="0094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5" autoAdjust="0"/>
    <p:restoredTop sz="95833" autoAdjust="0"/>
  </p:normalViewPr>
  <p:slideViewPr>
    <p:cSldViewPr snapToGrid="0" snapToObjects="1">
      <p:cViewPr varScale="1">
        <p:scale>
          <a:sx n="72" d="100"/>
          <a:sy n="72" d="100"/>
        </p:scale>
        <p:origin x="2176" y="216"/>
      </p:cViewPr>
      <p:guideLst>
        <p:guide orient="horz" pos="3073"/>
        <p:guide pos="4096"/>
      </p:guideLst>
    </p:cSldViewPr>
  </p:slideViewPr>
  <p:notesTextViewPr>
    <p:cViewPr>
      <p:scale>
        <a:sx n="100" d="100"/>
        <a:sy n="100" d="100"/>
      </p:scale>
      <p:origin x="0" y="-184"/>
    </p:cViewPr>
  </p:notesTextViewPr>
  <p:sorterViewPr>
    <p:cViewPr>
      <p:scale>
        <a:sx n="66" d="100"/>
        <a:sy n="66" d="100"/>
      </p:scale>
      <p:origin x="0" y="97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6FE58-D54C-0240-81DD-2E622446D062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BB1E8-EE13-2A44-8463-D79CE7F0D3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4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39577" rtl="0" eaLnBrk="1" latinLnBrk="0" hangingPunct="1">
      <a:defRPr sz="1679" kern="1200">
        <a:solidFill>
          <a:schemeClr val="tx1"/>
        </a:solidFill>
        <a:latin typeface="+mn-lt"/>
        <a:ea typeface="+mn-ea"/>
        <a:cs typeface="+mn-cs"/>
      </a:defRPr>
    </a:lvl1pPr>
    <a:lvl2pPr marL="639577" algn="l" defTabSz="639577" rtl="0" eaLnBrk="1" latinLnBrk="0" hangingPunct="1">
      <a:defRPr sz="1679" kern="1200">
        <a:solidFill>
          <a:schemeClr val="tx1"/>
        </a:solidFill>
        <a:latin typeface="+mn-lt"/>
        <a:ea typeface="+mn-ea"/>
        <a:cs typeface="+mn-cs"/>
      </a:defRPr>
    </a:lvl2pPr>
    <a:lvl3pPr marL="1279154" algn="l" defTabSz="639577" rtl="0" eaLnBrk="1" latinLnBrk="0" hangingPunct="1">
      <a:defRPr sz="1679" kern="1200">
        <a:solidFill>
          <a:schemeClr val="tx1"/>
        </a:solidFill>
        <a:latin typeface="+mn-lt"/>
        <a:ea typeface="+mn-ea"/>
        <a:cs typeface="+mn-cs"/>
      </a:defRPr>
    </a:lvl3pPr>
    <a:lvl4pPr marL="1918731" algn="l" defTabSz="639577" rtl="0" eaLnBrk="1" latinLnBrk="0" hangingPunct="1">
      <a:defRPr sz="1679" kern="1200">
        <a:solidFill>
          <a:schemeClr val="tx1"/>
        </a:solidFill>
        <a:latin typeface="+mn-lt"/>
        <a:ea typeface="+mn-ea"/>
        <a:cs typeface="+mn-cs"/>
      </a:defRPr>
    </a:lvl4pPr>
    <a:lvl5pPr marL="2558308" algn="l" defTabSz="639577" rtl="0" eaLnBrk="1" latinLnBrk="0" hangingPunct="1">
      <a:defRPr sz="1679" kern="1200">
        <a:solidFill>
          <a:schemeClr val="tx1"/>
        </a:solidFill>
        <a:latin typeface="+mn-lt"/>
        <a:ea typeface="+mn-ea"/>
        <a:cs typeface="+mn-cs"/>
      </a:defRPr>
    </a:lvl5pPr>
    <a:lvl6pPr marL="3197885" algn="l" defTabSz="639577" rtl="0" eaLnBrk="1" latinLnBrk="0" hangingPunct="1">
      <a:defRPr sz="1679" kern="1200">
        <a:solidFill>
          <a:schemeClr val="tx1"/>
        </a:solidFill>
        <a:latin typeface="+mn-lt"/>
        <a:ea typeface="+mn-ea"/>
        <a:cs typeface="+mn-cs"/>
      </a:defRPr>
    </a:lvl6pPr>
    <a:lvl7pPr marL="3837462" algn="l" defTabSz="639577" rtl="0" eaLnBrk="1" latinLnBrk="0" hangingPunct="1">
      <a:defRPr sz="1679" kern="1200">
        <a:solidFill>
          <a:schemeClr val="tx1"/>
        </a:solidFill>
        <a:latin typeface="+mn-lt"/>
        <a:ea typeface="+mn-ea"/>
        <a:cs typeface="+mn-cs"/>
      </a:defRPr>
    </a:lvl7pPr>
    <a:lvl8pPr marL="4477040" algn="l" defTabSz="639577" rtl="0" eaLnBrk="1" latinLnBrk="0" hangingPunct="1">
      <a:defRPr sz="1679" kern="1200">
        <a:solidFill>
          <a:schemeClr val="tx1"/>
        </a:solidFill>
        <a:latin typeface="+mn-lt"/>
        <a:ea typeface="+mn-ea"/>
        <a:cs typeface="+mn-cs"/>
      </a:defRPr>
    </a:lvl8pPr>
    <a:lvl9pPr marL="5116617" algn="l" defTabSz="639577" rtl="0" eaLnBrk="1" latinLnBrk="0" hangingPunct="1">
      <a:defRPr sz="167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639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This work is licensed under the Creative Commons Attribution-</a:t>
            </a:r>
            <a:r>
              <a:rPr lang="en-US" dirty="0" err="1"/>
              <a:t>NonCommercial</a:t>
            </a:r>
            <a:r>
              <a:rPr lang="en-US" dirty="0"/>
              <a:t> 4.0 International License. To view a copy of this license, visit http://</a:t>
            </a:r>
            <a:r>
              <a:rPr lang="en-US" dirty="0" err="1"/>
              <a:t>creativecommons.org</a:t>
            </a:r>
            <a:r>
              <a:rPr lang="en-US" dirty="0"/>
              <a:t>/licenses/by-</a:t>
            </a:r>
            <a:r>
              <a:rPr lang="en-US" dirty="0" err="1"/>
              <a:t>nc</a:t>
            </a:r>
            <a:r>
              <a:rPr lang="en-US"/>
              <a:t>/4.0/ or send a letter to Creative Commons, PO Box 1866, Mountain View, CA 94042, USA</a:t>
            </a:r>
            <a:endParaRPr lang="en-US" sz="1800" b="0" i="0" u="none" strike="noStrike" cap="none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B1E8-EE13-2A44-8463-D79CE7F0D3B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701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B1E8-EE13-2A44-8463-D79CE7F0D3B9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152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B1E8-EE13-2A44-8463-D79CE7F0D3B9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15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25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298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43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b="0" baseline="0" dirty="0"/>
              <a:t>You all are here b/c you care about a certain issues and want to effect change.</a:t>
            </a:r>
          </a:p>
          <a:p>
            <a:pPr marL="285750" indent="-285750">
              <a:buFontTx/>
              <a:buChar char="-"/>
            </a:pPr>
            <a:r>
              <a:rPr lang="en-US" b="0" baseline="0" dirty="0"/>
              <a:t>What are some ways you think you can make change on an issue?</a:t>
            </a:r>
          </a:p>
          <a:p>
            <a:pPr marL="285750" lvl="0" indent="-285750">
              <a:buFontTx/>
              <a:buChar char="-"/>
            </a:pPr>
            <a:r>
              <a:rPr lang="en-US" b="0" baseline="0" dirty="0">
                <a:sym typeface="Wingdings"/>
              </a:rPr>
              <a:t>What are some tactics you use in issue advocacy?</a:t>
            </a:r>
          </a:p>
          <a:p>
            <a:pPr marL="742495" marR="0" lvl="1" indent="-285750" algn="l" defTabSz="4567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/>
              <a:t>[graph on ways to make change </a:t>
            </a:r>
            <a:r>
              <a:rPr lang="en-US" b="0" baseline="0" dirty="0">
                <a:sym typeface="Wingdings"/>
              </a:rPr>
              <a:t> issue ecosystem]</a:t>
            </a:r>
          </a:p>
          <a:p>
            <a:pPr marL="285750" lvl="0" indent="-285750">
              <a:buFontTx/>
              <a:buChar char="-"/>
            </a:pPr>
            <a:r>
              <a:rPr lang="en-US" b="0" baseline="0" dirty="0">
                <a:sym typeface="Wingdings"/>
              </a:rPr>
              <a:t>How do we make sure that all these tactics are correlated? Creating a strategic plan / issue campaign</a:t>
            </a:r>
          </a:p>
          <a:p>
            <a:pPr marL="742495" lvl="1" indent="-285750">
              <a:buFontTx/>
              <a:buChar char="-"/>
            </a:pPr>
            <a:r>
              <a:rPr lang="en-US" b="0" baseline="0" dirty="0">
                <a:sym typeface="Wingdings"/>
              </a:rPr>
              <a:t>All of these tactics are effecting the issue ecosystem. (define ecosystem). To do this correctly you need issue campaign</a:t>
            </a:r>
          </a:p>
          <a:p>
            <a:pPr marL="285750" lvl="0" indent="-285750">
              <a:buFontTx/>
              <a:buChar char="-"/>
            </a:pPr>
            <a:r>
              <a:rPr lang="en-US" b="0" baseline="0" dirty="0">
                <a:sym typeface="Wingdings"/>
              </a:rPr>
              <a:t>Issue campaign has 4 components: goals, strategy, etc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B1E8-EE13-2A44-8463-D79CE7F0D3B9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31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b="0" baseline="0" dirty="0"/>
              <a:t>You all are here b/c you care about a certain issues and want to effect change.</a:t>
            </a:r>
          </a:p>
          <a:p>
            <a:pPr marL="285750" indent="-285750">
              <a:buFontTx/>
              <a:buChar char="-"/>
            </a:pPr>
            <a:r>
              <a:rPr lang="en-US" b="0" baseline="0" dirty="0"/>
              <a:t>What are some ways you think you can make change on an issue?</a:t>
            </a:r>
          </a:p>
          <a:p>
            <a:pPr marL="285750" lvl="0" indent="-285750">
              <a:buFontTx/>
              <a:buChar char="-"/>
            </a:pPr>
            <a:r>
              <a:rPr lang="en-US" b="0" baseline="0" dirty="0">
                <a:sym typeface="Wingdings"/>
              </a:rPr>
              <a:t>What are some tactics you use in issue advocacy?</a:t>
            </a:r>
          </a:p>
          <a:p>
            <a:pPr marL="742495" marR="0" lvl="1" indent="-285750" algn="l" defTabSz="4567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/>
              <a:t>[graph on ways to make change </a:t>
            </a:r>
            <a:r>
              <a:rPr lang="en-US" b="0" baseline="0" dirty="0">
                <a:sym typeface="Wingdings"/>
              </a:rPr>
              <a:t> issue ecosystem]</a:t>
            </a:r>
          </a:p>
          <a:p>
            <a:pPr marL="285750" lvl="0" indent="-285750">
              <a:buFontTx/>
              <a:buChar char="-"/>
            </a:pPr>
            <a:r>
              <a:rPr lang="en-US" b="0" baseline="0" dirty="0">
                <a:sym typeface="Wingdings"/>
              </a:rPr>
              <a:t>How do we make sure that all these tactics are correlated? Creating a strategic plan / issue campaign</a:t>
            </a:r>
          </a:p>
          <a:p>
            <a:pPr marL="742495" lvl="1" indent="-285750">
              <a:buFontTx/>
              <a:buChar char="-"/>
            </a:pPr>
            <a:r>
              <a:rPr lang="en-US" b="0" baseline="0" dirty="0">
                <a:sym typeface="Wingdings"/>
              </a:rPr>
              <a:t>All of these tactics are effecting the issue ecosystem. (define ecosystem). To do this correctly you need issue campaign</a:t>
            </a:r>
          </a:p>
          <a:p>
            <a:pPr marL="285750" lvl="0" indent="-285750">
              <a:buFontTx/>
              <a:buChar char="-"/>
            </a:pPr>
            <a:r>
              <a:rPr lang="en-US" b="0" baseline="0" dirty="0">
                <a:sym typeface="Wingdings"/>
              </a:rPr>
              <a:t>Issue campaign has 4 components: goals, strategy, etc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B1E8-EE13-2A44-8463-D79CE7F0D3B9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31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b="0" baseline="0" dirty="0"/>
              <a:t>You all are here b/c you care about a certain issues and want to effect change.</a:t>
            </a:r>
          </a:p>
          <a:p>
            <a:pPr marL="285750" indent="-285750">
              <a:buFontTx/>
              <a:buChar char="-"/>
            </a:pPr>
            <a:r>
              <a:rPr lang="en-US" b="0" baseline="0" dirty="0"/>
              <a:t>What are some ways you think you can make change on an issue?</a:t>
            </a:r>
          </a:p>
          <a:p>
            <a:pPr marL="285750" lvl="0" indent="-285750">
              <a:buFontTx/>
              <a:buChar char="-"/>
            </a:pPr>
            <a:r>
              <a:rPr lang="en-US" b="0" baseline="0" dirty="0">
                <a:sym typeface="Wingdings"/>
              </a:rPr>
              <a:t>What are some tactics you use in issue advocacy?</a:t>
            </a:r>
          </a:p>
          <a:p>
            <a:pPr marL="742495" marR="0" lvl="1" indent="-285750" algn="l" defTabSz="4567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/>
              <a:t>[graph on ways to make change </a:t>
            </a:r>
            <a:r>
              <a:rPr lang="en-US" b="0" baseline="0" dirty="0">
                <a:sym typeface="Wingdings"/>
              </a:rPr>
              <a:t> issue ecosystem]</a:t>
            </a:r>
          </a:p>
          <a:p>
            <a:pPr marL="285750" lvl="0" indent="-285750">
              <a:buFontTx/>
              <a:buChar char="-"/>
            </a:pPr>
            <a:r>
              <a:rPr lang="en-US" b="0" baseline="0" dirty="0">
                <a:sym typeface="Wingdings"/>
              </a:rPr>
              <a:t>How do we make sure that all these tactics are correlated? Creating a strategic plan / issue campaign</a:t>
            </a:r>
          </a:p>
          <a:p>
            <a:pPr marL="742495" lvl="1" indent="-285750">
              <a:buFontTx/>
              <a:buChar char="-"/>
            </a:pPr>
            <a:r>
              <a:rPr lang="en-US" b="0" baseline="0" dirty="0">
                <a:sym typeface="Wingdings"/>
              </a:rPr>
              <a:t>All of these tactics are effecting the issue ecosystem. (define ecosystem). To do this correctly you need issue campaign</a:t>
            </a:r>
          </a:p>
          <a:p>
            <a:pPr marL="285750" lvl="0" indent="-285750">
              <a:buFontTx/>
              <a:buChar char="-"/>
            </a:pPr>
            <a:r>
              <a:rPr lang="en-US" b="0" baseline="0" dirty="0">
                <a:sym typeface="Wingdings"/>
              </a:rPr>
              <a:t>Issue campaign has 4 components: goals, strategy, etc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B1E8-EE13-2A44-8463-D79CE7F0D3B9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31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5776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135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B1E8-EE13-2A44-8463-D79CE7F0D3B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4021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B1E8-EE13-2A44-8463-D79CE7F0D3B9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318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B1E8-EE13-2A44-8463-D79CE7F0D3B9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827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356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7598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9923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345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B1E8-EE13-2A44-8463-D79CE7F0D3B9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0228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B829A-FB99-C744-9A39-63D0D03EBB0A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41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4587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432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6886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9803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191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5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1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193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687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814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073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241" y="1596769"/>
            <a:ext cx="11052731" cy="3396803"/>
          </a:xfrm>
        </p:spPr>
        <p:txBody>
          <a:bodyPr anchor="b"/>
          <a:lstStyle>
            <a:lvl1pPr algn="ctr">
              <a:defRPr sz="853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402" y="5124566"/>
            <a:ext cx="9752410" cy="2355628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8422-8508-7E45-8BE1-F106F600749E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E62C-E227-B646-83F9-30F14DD6C3E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8422-8508-7E45-8BE1-F106F600749E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E62C-E227-B646-83F9-30F14DD6C3E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5425" y="519458"/>
            <a:ext cx="2803818" cy="826841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972" y="519458"/>
            <a:ext cx="8248913" cy="82684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8422-8508-7E45-8BE1-F106F600749E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E62C-E227-B646-83F9-30F14DD6C3E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564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224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264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703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148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8422-8508-7E45-8BE1-F106F600749E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E62C-E227-B646-83F9-30F14DD6C3E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199" y="2432421"/>
            <a:ext cx="11215271" cy="4058547"/>
          </a:xfrm>
        </p:spPr>
        <p:txBody>
          <a:bodyPr anchor="b"/>
          <a:lstStyle>
            <a:lvl1pPr>
              <a:defRPr sz="853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199" y="6529363"/>
            <a:ext cx="11215271" cy="2134294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138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277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415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4pPr>
            <a:lvl5pPr marL="2600554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5pPr>
            <a:lvl6pPr marL="3250692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6pPr>
            <a:lvl7pPr marL="3900830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7pPr>
            <a:lvl8pPr marL="4550969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8pPr>
            <a:lvl9pPr marL="5201107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8422-8508-7E45-8BE1-F106F600749E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E62C-E227-B646-83F9-30F14DD6C3E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971" y="2597290"/>
            <a:ext cx="5526366" cy="61905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2876" y="2597290"/>
            <a:ext cx="5526366" cy="61905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8422-8508-7E45-8BE1-F106F600749E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E62C-E227-B646-83F9-30F14DD6C3E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665" y="519460"/>
            <a:ext cx="11215271" cy="18858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666" y="2391766"/>
            <a:ext cx="5500968" cy="1172167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138" indent="0">
              <a:buNone/>
              <a:defRPr sz="2844" b="1"/>
            </a:lvl2pPr>
            <a:lvl3pPr marL="1300277" indent="0">
              <a:buNone/>
              <a:defRPr sz="2560" b="1"/>
            </a:lvl3pPr>
            <a:lvl4pPr marL="1950415" indent="0">
              <a:buNone/>
              <a:defRPr sz="2275" b="1"/>
            </a:lvl4pPr>
            <a:lvl5pPr marL="2600554" indent="0">
              <a:buNone/>
              <a:defRPr sz="2275" b="1"/>
            </a:lvl5pPr>
            <a:lvl6pPr marL="3250692" indent="0">
              <a:buNone/>
              <a:defRPr sz="2275" b="1"/>
            </a:lvl6pPr>
            <a:lvl7pPr marL="3900830" indent="0">
              <a:buNone/>
              <a:defRPr sz="2275" b="1"/>
            </a:lvl7pPr>
            <a:lvl8pPr marL="4550969" indent="0">
              <a:buNone/>
              <a:defRPr sz="2275" b="1"/>
            </a:lvl8pPr>
            <a:lvl9pPr marL="5201107" indent="0">
              <a:buNone/>
              <a:defRPr sz="22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666" y="3563933"/>
            <a:ext cx="5500968" cy="5242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2877" y="2391766"/>
            <a:ext cx="5528059" cy="1172167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138" indent="0">
              <a:buNone/>
              <a:defRPr sz="2844" b="1"/>
            </a:lvl2pPr>
            <a:lvl3pPr marL="1300277" indent="0">
              <a:buNone/>
              <a:defRPr sz="2560" b="1"/>
            </a:lvl3pPr>
            <a:lvl4pPr marL="1950415" indent="0">
              <a:buNone/>
              <a:defRPr sz="2275" b="1"/>
            </a:lvl4pPr>
            <a:lvl5pPr marL="2600554" indent="0">
              <a:buNone/>
              <a:defRPr sz="2275" b="1"/>
            </a:lvl5pPr>
            <a:lvl6pPr marL="3250692" indent="0">
              <a:buNone/>
              <a:defRPr sz="2275" b="1"/>
            </a:lvl6pPr>
            <a:lvl7pPr marL="3900830" indent="0">
              <a:buNone/>
              <a:defRPr sz="2275" b="1"/>
            </a:lvl7pPr>
            <a:lvl8pPr marL="4550969" indent="0">
              <a:buNone/>
              <a:defRPr sz="2275" b="1"/>
            </a:lvl8pPr>
            <a:lvl9pPr marL="5201107" indent="0">
              <a:buNone/>
              <a:defRPr sz="22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2877" y="3563933"/>
            <a:ext cx="5528059" cy="5242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8422-8508-7E45-8BE1-F106F600749E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E62C-E227-B646-83F9-30F14DD6C3E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8422-8508-7E45-8BE1-F106F600749E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E62C-E227-B646-83F9-30F14DD6C3E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8422-8508-7E45-8BE1-F106F600749E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E62C-E227-B646-83F9-30F14DD6C3E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664" y="650452"/>
            <a:ext cx="4193875" cy="2276581"/>
          </a:xfrm>
        </p:spPr>
        <p:txBody>
          <a:bodyPr anchor="b"/>
          <a:lstStyle>
            <a:lvl1pPr>
              <a:defRPr sz="45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059" y="1404797"/>
            <a:ext cx="6582877" cy="6933634"/>
          </a:xfrm>
        </p:spPr>
        <p:txBody>
          <a:bodyPr/>
          <a:lstStyle>
            <a:lvl1pPr>
              <a:defRPr sz="4550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664" y="2927032"/>
            <a:ext cx="4193875" cy="5422690"/>
          </a:xfrm>
        </p:spPr>
        <p:txBody>
          <a:bodyPr/>
          <a:lstStyle>
            <a:lvl1pPr marL="0" indent="0">
              <a:buNone/>
              <a:defRPr sz="2275"/>
            </a:lvl1pPr>
            <a:lvl2pPr marL="650138" indent="0">
              <a:buNone/>
              <a:defRPr sz="1991"/>
            </a:lvl2pPr>
            <a:lvl3pPr marL="1300277" indent="0">
              <a:buNone/>
              <a:defRPr sz="1706"/>
            </a:lvl3pPr>
            <a:lvl4pPr marL="1950415" indent="0">
              <a:buNone/>
              <a:defRPr sz="1422"/>
            </a:lvl4pPr>
            <a:lvl5pPr marL="2600554" indent="0">
              <a:buNone/>
              <a:defRPr sz="1422"/>
            </a:lvl5pPr>
            <a:lvl6pPr marL="3250692" indent="0">
              <a:buNone/>
              <a:defRPr sz="1422"/>
            </a:lvl6pPr>
            <a:lvl7pPr marL="3900830" indent="0">
              <a:buNone/>
              <a:defRPr sz="1422"/>
            </a:lvl7pPr>
            <a:lvl8pPr marL="4550969" indent="0">
              <a:buNone/>
              <a:defRPr sz="1422"/>
            </a:lvl8pPr>
            <a:lvl9pPr marL="5201107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8422-8508-7E45-8BE1-F106F600749E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E62C-E227-B646-83F9-30F14DD6C3E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664" y="650452"/>
            <a:ext cx="4193875" cy="2276581"/>
          </a:xfrm>
        </p:spPr>
        <p:txBody>
          <a:bodyPr anchor="b"/>
          <a:lstStyle>
            <a:lvl1pPr>
              <a:defRPr sz="45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059" y="1404797"/>
            <a:ext cx="6582877" cy="6933634"/>
          </a:xfrm>
        </p:spPr>
        <p:txBody>
          <a:bodyPr anchor="t"/>
          <a:lstStyle>
            <a:lvl1pPr marL="0" indent="0">
              <a:buNone/>
              <a:defRPr sz="4550"/>
            </a:lvl1pPr>
            <a:lvl2pPr marL="650138" indent="0">
              <a:buNone/>
              <a:defRPr sz="3982"/>
            </a:lvl2pPr>
            <a:lvl3pPr marL="1300277" indent="0">
              <a:buNone/>
              <a:defRPr sz="3413"/>
            </a:lvl3pPr>
            <a:lvl4pPr marL="1950415" indent="0">
              <a:buNone/>
              <a:defRPr sz="2844"/>
            </a:lvl4pPr>
            <a:lvl5pPr marL="2600554" indent="0">
              <a:buNone/>
              <a:defRPr sz="2844"/>
            </a:lvl5pPr>
            <a:lvl6pPr marL="3250692" indent="0">
              <a:buNone/>
              <a:defRPr sz="2844"/>
            </a:lvl6pPr>
            <a:lvl7pPr marL="3900830" indent="0">
              <a:buNone/>
              <a:defRPr sz="2844"/>
            </a:lvl7pPr>
            <a:lvl8pPr marL="4550969" indent="0">
              <a:buNone/>
              <a:defRPr sz="2844"/>
            </a:lvl8pPr>
            <a:lvl9pPr marL="5201107" indent="0">
              <a:buNone/>
              <a:defRPr sz="2844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664" y="2927032"/>
            <a:ext cx="4193875" cy="5422690"/>
          </a:xfrm>
        </p:spPr>
        <p:txBody>
          <a:bodyPr/>
          <a:lstStyle>
            <a:lvl1pPr marL="0" indent="0">
              <a:buNone/>
              <a:defRPr sz="2275"/>
            </a:lvl1pPr>
            <a:lvl2pPr marL="650138" indent="0">
              <a:buNone/>
              <a:defRPr sz="1991"/>
            </a:lvl2pPr>
            <a:lvl3pPr marL="1300277" indent="0">
              <a:buNone/>
              <a:defRPr sz="1706"/>
            </a:lvl3pPr>
            <a:lvl4pPr marL="1950415" indent="0">
              <a:buNone/>
              <a:defRPr sz="1422"/>
            </a:lvl4pPr>
            <a:lvl5pPr marL="2600554" indent="0">
              <a:buNone/>
              <a:defRPr sz="1422"/>
            </a:lvl5pPr>
            <a:lvl6pPr marL="3250692" indent="0">
              <a:buNone/>
              <a:defRPr sz="1422"/>
            </a:lvl6pPr>
            <a:lvl7pPr marL="3900830" indent="0">
              <a:buNone/>
              <a:defRPr sz="1422"/>
            </a:lvl7pPr>
            <a:lvl8pPr marL="4550969" indent="0">
              <a:buNone/>
              <a:defRPr sz="1422"/>
            </a:lvl8pPr>
            <a:lvl9pPr marL="5201107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8422-8508-7E45-8BE1-F106F600749E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E62C-E227-B646-83F9-30F14DD6C3E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3971" y="519460"/>
            <a:ext cx="11215271" cy="1885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3971" y="2597290"/>
            <a:ext cx="11215271" cy="6190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71" y="9043087"/>
            <a:ext cx="2925723" cy="519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38422-8508-7E45-8BE1-F106F600749E}" type="datetimeFigureOut">
              <a:rPr lang="en-US" smtClean="0"/>
              <a:t>3/6/19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315" y="9043087"/>
            <a:ext cx="4388584" cy="519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3519" y="9043087"/>
            <a:ext cx="2925723" cy="519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EE62C-E227-B646-83F9-30F14DD6C3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6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1300277" rtl="0" eaLnBrk="1" latinLnBrk="0" hangingPunct="1">
        <a:lnSpc>
          <a:spcPct val="90000"/>
        </a:lnSpc>
        <a:spcBef>
          <a:spcPct val="0"/>
        </a:spcBef>
        <a:buNone/>
        <a:defRPr sz="62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069" indent="-325069" algn="l" defTabSz="1300277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20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34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484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5623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5761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5900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03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17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15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54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92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3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69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10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mpusSummit-43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720" y="-1042530"/>
            <a:ext cx="16553702" cy="110468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910" y="-1"/>
            <a:ext cx="13009036" cy="9756775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9240" y="3327497"/>
            <a:ext cx="10024732" cy="2719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en-US" sz="11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Issue Organizing</a:t>
            </a:r>
          </a:p>
          <a:p>
            <a:pPr lvl="0" algn="ctr">
              <a:lnSpc>
                <a:spcPct val="75000"/>
              </a:lnSpc>
            </a:pPr>
            <a:r>
              <a:rPr lang="en-US" sz="11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Workshop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7AB76B98-1E87-F645-89E8-EAA708311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88" y="8964552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29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0" y="571688"/>
            <a:ext cx="2390032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21045" y="661902"/>
            <a:ext cx="2572588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Norms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35375" y="3218419"/>
            <a:ext cx="8188206" cy="1220958"/>
          </a:xfrm>
          <a:prstGeom prst="rect">
            <a:avLst/>
          </a:prstGeom>
          <a:solidFill>
            <a:srgbClr val="5B9BD5"/>
          </a:solidFill>
          <a:ln w="635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73084" y="3536510"/>
            <a:ext cx="6712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RESPECT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35375" y="4760451"/>
            <a:ext cx="8188206" cy="1220958"/>
          </a:xfrm>
          <a:prstGeom prst="rect">
            <a:avLst/>
          </a:prstGeom>
          <a:noFill/>
          <a:ln w="635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435375" y="5078542"/>
            <a:ext cx="8188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EMPOWER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35375" y="6299501"/>
            <a:ext cx="8188206" cy="1220958"/>
          </a:xfrm>
          <a:prstGeom prst="rect">
            <a:avLst/>
          </a:prstGeom>
          <a:noFill/>
          <a:ln w="635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35375" y="6617592"/>
            <a:ext cx="8188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INCLUDE</a:t>
            </a:r>
          </a:p>
        </p:txBody>
      </p:sp>
    </p:spTree>
    <p:extLst>
      <p:ext uri="{BB962C8B-B14F-4D97-AF65-F5344CB8AC3E}">
        <p14:creationId xmlns:p14="http://schemas.microsoft.com/office/powerpoint/2010/main" val="111460764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909" y="3849893"/>
            <a:ext cx="13009032" cy="1164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5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Experiential Activity 4B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2009" y="4891653"/>
            <a:ext cx="1039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Workbook Page 14</a:t>
            </a:r>
          </a:p>
        </p:txBody>
      </p:sp>
    </p:spTree>
    <p:extLst>
      <p:ext uri="{BB962C8B-B14F-4D97-AF65-F5344CB8AC3E}">
        <p14:creationId xmlns:p14="http://schemas.microsoft.com/office/powerpoint/2010/main" val="13651857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08974" y="2542983"/>
            <a:ext cx="10399195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50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10 minutes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899" y="4832943"/>
            <a:ext cx="9907343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Your turn! Now that you have identified tactics you </a:t>
            </a:r>
          </a:p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want to use in your campaign, work with your group </a:t>
            </a:r>
          </a:p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to think through how you would sequence these </a:t>
            </a:r>
          </a:p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events to maximize their impact.</a:t>
            </a:r>
          </a:p>
        </p:txBody>
      </p:sp>
    </p:spTree>
    <p:extLst>
      <p:ext uri="{BB962C8B-B14F-4D97-AF65-F5344CB8AC3E}">
        <p14:creationId xmlns:p14="http://schemas.microsoft.com/office/powerpoint/2010/main" val="199920837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909" y="3875697"/>
            <a:ext cx="13009032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What are some tactics </a:t>
            </a:r>
          </a:p>
          <a:p>
            <a:pPr algn="ctr">
              <a:lnSpc>
                <a:spcPct val="70000"/>
              </a:lnSpc>
            </a:pP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you planned? How did </a:t>
            </a:r>
          </a:p>
          <a:p>
            <a:pPr algn="ctr">
              <a:lnSpc>
                <a:spcPct val="70000"/>
              </a:lnSpc>
            </a:pP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you sequence them?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2161" y="3002622"/>
            <a:ext cx="1039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REPORT BACK</a:t>
            </a:r>
          </a:p>
        </p:txBody>
      </p:sp>
    </p:spTree>
    <p:extLst>
      <p:ext uri="{BB962C8B-B14F-4D97-AF65-F5344CB8AC3E}">
        <p14:creationId xmlns:p14="http://schemas.microsoft.com/office/powerpoint/2010/main" val="32181248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129864" y="6014055"/>
            <a:ext cx="4636165" cy="66040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4" name="Rectangle 23"/>
          <p:cNvSpPr/>
          <p:nvPr/>
        </p:nvSpPr>
        <p:spPr>
          <a:xfrm>
            <a:off x="6129865" y="4064001"/>
            <a:ext cx="4636165" cy="66040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1" name="Rectangle 20"/>
          <p:cNvSpPr/>
          <p:nvPr/>
        </p:nvSpPr>
        <p:spPr>
          <a:xfrm>
            <a:off x="-2909" y="571688"/>
            <a:ext cx="4371710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TextBox 6"/>
          <p:cNvSpPr txBox="1"/>
          <p:nvPr/>
        </p:nvSpPr>
        <p:spPr>
          <a:xfrm>
            <a:off x="4947535" y="3304971"/>
            <a:ext cx="5818494" cy="38351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Tying tactics to strategy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Effective tactics</a:t>
            </a:r>
          </a:p>
          <a:p>
            <a:pPr>
              <a:lnSpc>
                <a:spcPct val="80000"/>
              </a:lnSpc>
            </a:pPr>
            <a:endParaRPr lang="en-US" sz="3200" b="1" dirty="0">
              <a:solidFill>
                <a:srgbClr val="5B9BD5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Persuading decision 			makers</a:t>
            </a:r>
          </a:p>
          <a:p>
            <a:pPr>
              <a:lnSpc>
                <a:spcPct val="8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Debrief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1044" y="661902"/>
            <a:ext cx="5724155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Session agenda</a:t>
            </a:r>
          </a:p>
        </p:txBody>
      </p:sp>
    </p:spTree>
    <p:extLst>
      <p:ext uri="{BB962C8B-B14F-4D97-AF65-F5344CB8AC3E}">
        <p14:creationId xmlns:p14="http://schemas.microsoft.com/office/powerpoint/2010/main" val="4222068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909" y="3922163"/>
            <a:ext cx="13009032" cy="1871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What was your biggest </a:t>
            </a:r>
          </a:p>
          <a:p>
            <a:pPr algn="ctr">
              <a:lnSpc>
                <a:spcPct val="70000"/>
              </a:lnSpc>
            </a:pP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“aha” moment?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42161" y="3043471"/>
            <a:ext cx="1039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DEBRIEF</a:t>
            </a:r>
          </a:p>
        </p:txBody>
      </p:sp>
    </p:spTree>
    <p:extLst>
      <p:ext uri="{BB962C8B-B14F-4D97-AF65-F5344CB8AC3E}">
        <p14:creationId xmlns:p14="http://schemas.microsoft.com/office/powerpoint/2010/main" val="11534450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909" y="3570335"/>
            <a:ext cx="1300903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22068172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5027927" y="5084865"/>
            <a:ext cx="5958238" cy="1480158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4" name="Rectangle 23"/>
          <p:cNvSpPr/>
          <p:nvPr/>
        </p:nvSpPr>
        <p:spPr>
          <a:xfrm>
            <a:off x="5027927" y="2156568"/>
            <a:ext cx="5958238" cy="1443606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1" name="Rectangle 20"/>
          <p:cNvSpPr/>
          <p:nvPr/>
        </p:nvSpPr>
        <p:spPr>
          <a:xfrm>
            <a:off x="-2910" y="571688"/>
            <a:ext cx="2591643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TextBox 6"/>
          <p:cNvSpPr txBox="1"/>
          <p:nvPr/>
        </p:nvSpPr>
        <p:spPr>
          <a:xfrm>
            <a:off x="5167672" y="1318082"/>
            <a:ext cx="5818494" cy="6988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Welcome &amp; Intro</a:t>
            </a:r>
          </a:p>
          <a:p>
            <a:endParaRPr lang="en-US" sz="3201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101:</a:t>
            </a:r>
          </a:p>
          <a:p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Identifying a Goal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102:</a:t>
            </a:r>
          </a:p>
          <a:p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Creating a Strategy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103:</a:t>
            </a:r>
          </a:p>
          <a:p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Planning Tactics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00:00	Sponsor Games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Debrief &amp; Close</a:t>
            </a:r>
            <a:endParaRPr lang="x-none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1045" y="661902"/>
            <a:ext cx="2572588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Agenda</a:t>
            </a:r>
          </a:p>
        </p:txBody>
      </p:sp>
      <p:sp>
        <p:nvSpPr>
          <p:cNvPr id="9" name="Rectangle 8"/>
          <p:cNvSpPr/>
          <p:nvPr/>
        </p:nvSpPr>
        <p:spPr>
          <a:xfrm>
            <a:off x="5027925" y="7479941"/>
            <a:ext cx="5958238" cy="1021311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669516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819" y="3842754"/>
            <a:ext cx="13009032" cy="148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Sponsor Games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9099" y="5217054"/>
            <a:ext cx="1039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Tying it all together</a:t>
            </a:r>
          </a:p>
        </p:txBody>
      </p:sp>
    </p:spTree>
    <p:extLst>
      <p:ext uri="{BB962C8B-B14F-4D97-AF65-F5344CB8AC3E}">
        <p14:creationId xmlns:p14="http://schemas.microsoft.com/office/powerpoint/2010/main" val="143536818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82831" y="2687955"/>
            <a:ext cx="101657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Your climate group was unable to come to an agreement with a fellow student group on the best approach for action by the sponsorship deadline.</a:t>
            </a:r>
          </a:p>
          <a:p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Professor Sharp and your groups have decided that the best way to select who to sponsor is to judge the strength of your campaign plans through the Sponsor Games.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77668" y="6958596"/>
            <a:ext cx="9950731" cy="128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Each group will pitch their campaign plan, emphasizing the goal, strategy, and tactics you will execute in order to achieve your mission.</a:t>
            </a:r>
          </a:p>
        </p:txBody>
      </p:sp>
      <p:sp>
        <p:nvSpPr>
          <p:cNvPr id="7" name="Rectangle 6"/>
          <p:cNvSpPr/>
          <p:nvPr/>
        </p:nvSpPr>
        <p:spPr>
          <a:xfrm>
            <a:off x="-2910" y="571688"/>
            <a:ext cx="4320910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21045" y="661902"/>
            <a:ext cx="4521888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Sponsor games</a:t>
            </a:r>
            <a:endParaRPr lang="en-US" altLang="en-US" sz="4502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8498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634179" y="2298934"/>
            <a:ext cx="72191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Rules of the Games:</a:t>
            </a:r>
          </a:p>
          <a:p>
            <a:pPr marL="487839" indent="-487839">
              <a:buFont typeface="Arial"/>
              <a:buChar char="•"/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You have 25 minutes to prepare a six-minute pitch of your campaign</a:t>
            </a:r>
          </a:p>
          <a:p>
            <a:pPr marL="487839" indent="-487839">
              <a:buFont typeface="Arial"/>
              <a:buChar char="•"/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You must write the goal, strategy, and tactics on the butcher paper provided</a:t>
            </a:r>
          </a:p>
          <a:p>
            <a:pPr marL="487839" indent="-487839">
              <a:buFont typeface="Arial"/>
              <a:buChar char="•"/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Every  member of your team must speak during the presentation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34178" y="6287656"/>
            <a:ext cx="76257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Judging Criteria:</a:t>
            </a:r>
          </a:p>
          <a:p>
            <a:pPr marL="487839" indent="-487839">
              <a:buFont typeface="Arial"/>
              <a:buChar char="•"/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Content</a:t>
            </a:r>
          </a:p>
          <a:p>
            <a:pPr marL="487839" indent="-487839">
              <a:buFont typeface="Arial"/>
              <a:buChar char="•"/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Feasibility (will it win?)</a:t>
            </a:r>
          </a:p>
          <a:p>
            <a:pPr marL="487839" indent="-487839">
              <a:buFont typeface="Arial"/>
              <a:buChar char="•"/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Group Contribution</a:t>
            </a:r>
          </a:p>
          <a:p>
            <a:pPr marL="487839" indent="-487839">
              <a:buFont typeface="Arial"/>
              <a:buChar char="•"/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Presentation</a:t>
            </a:r>
          </a:p>
          <a:p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10" y="571688"/>
            <a:ext cx="4320910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21045" y="661902"/>
            <a:ext cx="4521888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Sponsor games</a:t>
            </a:r>
            <a:endParaRPr lang="en-US" altLang="en-US" sz="4502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755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0" y="571688"/>
            <a:ext cx="2390032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21045" y="661902"/>
            <a:ext cx="2572588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Norms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35375" y="3218419"/>
            <a:ext cx="8188206" cy="1220958"/>
          </a:xfrm>
          <a:prstGeom prst="rect">
            <a:avLst/>
          </a:prstGeom>
          <a:noFill/>
          <a:ln w="635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73084" y="3536510"/>
            <a:ext cx="6712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RESPECT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35375" y="4760451"/>
            <a:ext cx="8188206" cy="1220958"/>
          </a:xfrm>
          <a:prstGeom prst="rect">
            <a:avLst/>
          </a:prstGeom>
          <a:solidFill>
            <a:srgbClr val="5B9BD5"/>
          </a:solidFill>
          <a:ln w="635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435375" y="5078542"/>
            <a:ext cx="8188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EMPOWER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35375" y="6299501"/>
            <a:ext cx="8188206" cy="1220958"/>
          </a:xfrm>
          <a:prstGeom prst="rect">
            <a:avLst/>
          </a:prstGeom>
          <a:noFill/>
          <a:ln w="635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35375" y="6617592"/>
            <a:ext cx="8188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INCLUDE</a:t>
            </a:r>
          </a:p>
        </p:txBody>
      </p:sp>
    </p:spTree>
    <p:extLst>
      <p:ext uri="{BB962C8B-B14F-4D97-AF65-F5344CB8AC3E}">
        <p14:creationId xmlns:p14="http://schemas.microsoft.com/office/powerpoint/2010/main" val="24124062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599085"/>
              </p:ext>
            </p:extLst>
          </p:nvPr>
        </p:nvGraphicFramePr>
        <p:xfrm>
          <a:off x="1342162" y="2917777"/>
          <a:ext cx="10379118" cy="323887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351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7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9718">
                <a:tc>
                  <a:txBody>
                    <a:bodyPr/>
                    <a:lstStyle/>
                    <a:p>
                      <a:r>
                        <a:rPr lang="en-US" sz="4300" b="1" i="0" dirty="0">
                          <a:solidFill>
                            <a:srgbClr val="344047"/>
                          </a:solidFill>
                          <a:latin typeface="Whitney Book"/>
                          <a:cs typeface="Whitney Book"/>
                        </a:rPr>
                        <a:t>Group Campaign Plan Prep</a:t>
                      </a:r>
                    </a:p>
                  </a:txBody>
                  <a:tcPr marL="130090" marR="130090" marT="65046" marB="65046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300" b="1" i="0" dirty="0">
                          <a:solidFill>
                            <a:srgbClr val="344047"/>
                          </a:solidFill>
                          <a:latin typeface="Whitney Book"/>
                          <a:cs typeface="Whitney Book"/>
                        </a:rPr>
                        <a:t>25 Min</a:t>
                      </a:r>
                    </a:p>
                  </a:txBody>
                  <a:tcPr marL="130090" marR="130090" marT="65046" marB="65046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718">
                <a:tc>
                  <a:txBody>
                    <a:bodyPr/>
                    <a:lstStyle/>
                    <a:p>
                      <a:r>
                        <a:rPr lang="en-US" sz="4300" b="1" i="0" dirty="0">
                          <a:solidFill>
                            <a:srgbClr val="344047"/>
                          </a:solidFill>
                          <a:latin typeface="Whitney Book"/>
                          <a:cs typeface="Whitney Book"/>
                        </a:rPr>
                        <a:t>Group 1</a:t>
                      </a:r>
                      <a:r>
                        <a:rPr lang="en-US" sz="4300" b="1" i="0" baseline="0" dirty="0">
                          <a:solidFill>
                            <a:srgbClr val="344047"/>
                          </a:solidFill>
                          <a:latin typeface="Whitney Book"/>
                          <a:cs typeface="Whitney Book"/>
                        </a:rPr>
                        <a:t> Pitch</a:t>
                      </a:r>
                      <a:endParaRPr lang="en-US" sz="4300" b="1" i="0" dirty="0">
                        <a:solidFill>
                          <a:srgbClr val="344047"/>
                        </a:solidFill>
                        <a:latin typeface="Whitney Book"/>
                        <a:cs typeface="Whitney Book"/>
                      </a:endParaRPr>
                    </a:p>
                  </a:txBody>
                  <a:tcPr marL="130090" marR="130090" marT="65046" marB="65046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300" b="1" i="0" dirty="0">
                          <a:solidFill>
                            <a:srgbClr val="344047"/>
                          </a:solidFill>
                          <a:latin typeface="Whitney Book"/>
                          <a:cs typeface="Whitney Book"/>
                        </a:rPr>
                        <a:t>6</a:t>
                      </a:r>
                      <a:r>
                        <a:rPr lang="en-US" sz="4300" b="1" i="0" baseline="0" dirty="0">
                          <a:solidFill>
                            <a:srgbClr val="344047"/>
                          </a:solidFill>
                          <a:latin typeface="Whitney Book"/>
                          <a:cs typeface="Whitney Book"/>
                        </a:rPr>
                        <a:t> </a:t>
                      </a:r>
                      <a:r>
                        <a:rPr lang="en-US" sz="4300" b="1" i="0" dirty="0">
                          <a:solidFill>
                            <a:srgbClr val="344047"/>
                          </a:solidFill>
                          <a:latin typeface="Whitney Book"/>
                          <a:cs typeface="Whitney Book"/>
                        </a:rPr>
                        <a:t>Min</a:t>
                      </a:r>
                    </a:p>
                  </a:txBody>
                  <a:tcPr marL="130090" marR="130090" marT="65046" marB="65046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718">
                <a:tc>
                  <a:txBody>
                    <a:bodyPr/>
                    <a:lstStyle/>
                    <a:p>
                      <a:r>
                        <a:rPr lang="en-US" sz="4300" b="1" i="0" dirty="0">
                          <a:solidFill>
                            <a:srgbClr val="344047"/>
                          </a:solidFill>
                          <a:latin typeface="Whitney Book"/>
                          <a:cs typeface="Whitney Book"/>
                        </a:rPr>
                        <a:t>Group 2 Pitch</a:t>
                      </a:r>
                    </a:p>
                  </a:txBody>
                  <a:tcPr marL="130090" marR="130090" marT="65046" marB="65046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300" b="1" i="0" dirty="0">
                          <a:solidFill>
                            <a:srgbClr val="344047"/>
                          </a:solidFill>
                          <a:latin typeface="Whitney Book"/>
                          <a:cs typeface="Whitney Book"/>
                        </a:rPr>
                        <a:t>6</a:t>
                      </a:r>
                      <a:r>
                        <a:rPr lang="en-US" sz="4300" b="1" i="0" baseline="0" dirty="0">
                          <a:solidFill>
                            <a:srgbClr val="344047"/>
                          </a:solidFill>
                          <a:latin typeface="Whitney Book"/>
                          <a:cs typeface="Whitney Book"/>
                        </a:rPr>
                        <a:t> </a:t>
                      </a:r>
                      <a:r>
                        <a:rPr lang="en-US" sz="4300" b="1" i="0" dirty="0">
                          <a:solidFill>
                            <a:srgbClr val="344047"/>
                          </a:solidFill>
                          <a:latin typeface="Whitney Book"/>
                          <a:cs typeface="Whitney Book"/>
                        </a:rPr>
                        <a:t>Min</a:t>
                      </a:r>
                    </a:p>
                  </a:txBody>
                  <a:tcPr marL="130090" marR="130090" marT="65046" marB="65046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9718">
                <a:tc>
                  <a:txBody>
                    <a:bodyPr/>
                    <a:lstStyle/>
                    <a:p>
                      <a:r>
                        <a:rPr lang="en-US" sz="4300" b="1" i="0" dirty="0">
                          <a:solidFill>
                            <a:srgbClr val="344047"/>
                          </a:solidFill>
                          <a:latin typeface="Whitney Book"/>
                          <a:cs typeface="Whitney Book"/>
                        </a:rPr>
                        <a:t>Feedback</a:t>
                      </a:r>
                    </a:p>
                  </a:txBody>
                  <a:tcPr marL="130090" marR="130090" marT="65046" marB="65046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300" b="1" i="0" dirty="0">
                          <a:solidFill>
                            <a:srgbClr val="344047"/>
                          </a:solidFill>
                          <a:latin typeface="Whitney Book"/>
                          <a:cs typeface="Whitney Book"/>
                        </a:rPr>
                        <a:t>8 Min</a:t>
                      </a:r>
                    </a:p>
                  </a:txBody>
                  <a:tcPr marL="130090" marR="130090" marT="65046" marB="65046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8301" y="6849142"/>
            <a:ext cx="12426840" cy="15373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26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Winner is Chosen!</a:t>
            </a:r>
          </a:p>
          <a:p>
            <a:pPr algn="ctr"/>
            <a:r>
              <a:rPr lang="en-US" sz="313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										</a:t>
            </a:r>
          </a:p>
        </p:txBody>
      </p:sp>
      <p:sp>
        <p:nvSpPr>
          <p:cNvPr id="8" name="Rectangle 7"/>
          <p:cNvSpPr/>
          <p:nvPr/>
        </p:nvSpPr>
        <p:spPr>
          <a:xfrm>
            <a:off x="-2910" y="571688"/>
            <a:ext cx="4320910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21045" y="661902"/>
            <a:ext cx="4521888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Sponsor games</a:t>
            </a:r>
            <a:endParaRPr lang="en-US" altLang="en-US" sz="4502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68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027925" y="7479941"/>
            <a:ext cx="5958238" cy="1021311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6" name="Rectangle 25"/>
          <p:cNvSpPr/>
          <p:nvPr/>
        </p:nvSpPr>
        <p:spPr>
          <a:xfrm>
            <a:off x="5027927" y="5084865"/>
            <a:ext cx="5958238" cy="1480158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4" name="Rectangle 23"/>
          <p:cNvSpPr/>
          <p:nvPr/>
        </p:nvSpPr>
        <p:spPr>
          <a:xfrm>
            <a:off x="5027927" y="2156568"/>
            <a:ext cx="5958238" cy="1443606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1" name="Rectangle 20"/>
          <p:cNvSpPr/>
          <p:nvPr/>
        </p:nvSpPr>
        <p:spPr>
          <a:xfrm>
            <a:off x="-2910" y="571688"/>
            <a:ext cx="2591643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TextBox 6"/>
          <p:cNvSpPr txBox="1"/>
          <p:nvPr/>
        </p:nvSpPr>
        <p:spPr>
          <a:xfrm>
            <a:off x="5167672" y="1318082"/>
            <a:ext cx="5818494" cy="6988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Welcome &amp; Intro</a:t>
            </a:r>
          </a:p>
          <a:p>
            <a:endParaRPr lang="en-US" sz="3201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101:</a:t>
            </a:r>
          </a:p>
          <a:p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Identifying a Goal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102:</a:t>
            </a:r>
          </a:p>
          <a:p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Creating a Strategy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103:</a:t>
            </a:r>
          </a:p>
          <a:p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Planning Tactics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Sponsor Games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00:00	Debrief &amp; Close</a:t>
            </a:r>
            <a:endParaRPr lang="x-none" sz="3201" dirty="0">
              <a:solidFill>
                <a:srgbClr val="5B9BD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1045" y="661902"/>
            <a:ext cx="2572588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0253024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909" y="0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909" y="4125211"/>
            <a:ext cx="13009032" cy="110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Debrief &amp; Close</a:t>
            </a:r>
          </a:p>
        </p:txBody>
      </p:sp>
    </p:spTree>
    <p:extLst>
      <p:ext uri="{BB962C8B-B14F-4D97-AF65-F5344CB8AC3E}">
        <p14:creationId xmlns:p14="http://schemas.microsoft.com/office/powerpoint/2010/main" val="246914971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909" y="0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909" y="4125211"/>
            <a:ext cx="13009032" cy="110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Magazine Debrief</a:t>
            </a:r>
          </a:p>
        </p:txBody>
      </p:sp>
    </p:spTree>
    <p:extLst>
      <p:ext uri="{BB962C8B-B14F-4D97-AF65-F5344CB8AC3E}">
        <p14:creationId xmlns:p14="http://schemas.microsoft.com/office/powerpoint/2010/main" val="44800479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FA_leadership_summit-1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816" y="-117182"/>
            <a:ext cx="14864025" cy="987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06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0" y="571688"/>
            <a:ext cx="2390032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21045" y="661902"/>
            <a:ext cx="2572588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Norms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35375" y="3218419"/>
            <a:ext cx="8188206" cy="1220958"/>
          </a:xfrm>
          <a:prstGeom prst="rect">
            <a:avLst/>
          </a:prstGeom>
          <a:noFill/>
          <a:ln w="635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73084" y="3536510"/>
            <a:ext cx="6712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RESPECT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35375" y="4760451"/>
            <a:ext cx="8188206" cy="1220958"/>
          </a:xfrm>
          <a:prstGeom prst="rect">
            <a:avLst/>
          </a:prstGeom>
          <a:noFill/>
          <a:ln w="635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435375" y="5078542"/>
            <a:ext cx="8188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EMPOWER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35375" y="6299501"/>
            <a:ext cx="8188206" cy="1220958"/>
          </a:xfrm>
          <a:prstGeom prst="rect">
            <a:avLst/>
          </a:prstGeom>
          <a:solidFill>
            <a:srgbClr val="5B9BD5"/>
          </a:solidFill>
          <a:ln w="635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35375" y="6617592"/>
            <a:ext cx="8188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INCLUDE</a:t>
            </a:r>
          </a:p>
        </p:txBody>
      </p:sp>
    </p:spTree>
    <p:extLst>
      <p:ext uri="{BB962C8B-B14F-4D97-AF65-F5344CB8AC3E}">
        <p14:creationId xmlns:p14="http://schemas.microsoft.com/office/powerpoint/2010/main" val="710887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42161" y="3499849"/>
            <a:ext cx="10399195" cy="344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Here are a few housekeeping items</a:t>
            </a:r>
            <a:r>
              <a:rPr lang="is-IS" sz="90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sz="9000" b="1" dirty="0">
              <a:solidFill>
                <a:srgbClr val="5B9BD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10" y="571688"/>
            <a:ext cx="2390032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21045" y="661902"/>
            <a:ext cx="2572588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Norms</a:t>
            </a:r>
          </a:p>
        </p:txBody>
      </p:sp>
    </p:spTree>
    <p:extLst>
      <p:ext uri="{BB962C8B-B14F-4D97-AF65-F5344CB8AC3E}">
        <p14:creationId xmlns:p14="http://schemas.microsoft.com/office/powerpoint/2010/main" val="466693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5027927" y="5084865"/>
            <a:ext cx="5958238" cy="1480158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4" name="Rectangle 23"/>
          <p:cNvSpPr/>
          <p:nvPr/>
        </p:nvSpPr>
        <p:spPr>
          <a:xfrm>
            <a:off x="5027927" y="2156568"/>
            <a:ext cx="5958238" cy="1443606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1" name="Rectangle 20"/>
          <p:cNvSpPr/>
          <p:nvPr/>
        </p:nvSpPr>
        <p:spPr>
          <a:xfrm>
            <a:off x="-2910" y="571688"/>
            <a:ext cx="2591643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TextBox 6"/>
          <p:cNvSpPr txBox="1"/>
          <p:nvPr/>
        </p:nvSpPr>
        <p:spPr>
          <a:xfrm>
            <a:off x="5167672" y="1318082"/>
            <a:ext cx="5818494" cy="6988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Welcome &amp; Intro</a:t>
            </a:r>
          </a:p>
          <a:p>
            <a:endParaRPr lang="en-US" sz="3201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00:00	Issue Campaigns 101:</a:t>
            </a:r>
          </a:p>
          <a:p>
            <a:r>
              <a:rPr lang="en-US" sz="3201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Identifying a Goal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102:</a:t>
            </a:r>
          </a:p>
          <a:p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Creating a Strategy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103:</a:t>
            </a:r>
          </a:p>
          <a:p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Planning Tactics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Sponsor Games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Debrief &amp; Close</a:t>
            </a:r>
            <a:endParaRPr lang="x-none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1045" y="661902"/>
            <a:ext cx="2572588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Agenda</a:t>
            </a:r>
          </a:p>
        </p:txBody>
      </p:sp>
      <p:sp>
        <p:nvSpPr>
          <p:cNvPr id="9" name="Rectangle 8"/>
          <p:cNvSpPr/>
          <p:nvPr/>
        </p:nvSpPr>
        <p:spPr>
          <a:xfrm>
            <a:off x="5027925" y="7479941"/>
            <a:ext cx="5958238" cy="1021311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1275789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819" y="3842754"/>
            <a:ext cx="13009032" cy="148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Identifying a Goal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9099" y="5217054"/>
            <a:ext cx="1039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101</a:t>
            </a:r>
          </a:p>
        </p:txBody>
      </p:sp>
    </p:spTree>
    <p:extLst>
      <p:ext uri="{BB962C8B-B14F-4D97-AF65-F5344CB8AC3E}">
        <p14:creationId xmlns:p14="http://schemas.microsoft.com/office/powerpoint/2010/main" val="230613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37360" y="4366665"/>
            <a:ext cx="8671762" cy="1424529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13" name="Oval 35"/>
          <p:cNvSpPr>
            <a:spLocks noChangeAspect="1"/>
          </p:cNvSpPr>
          <p:nvPr/>
        </p:nvSpPr>
        <p:spPr bwMode="auto">
          <a:xfrm>
            <a:off x="3582002" y="3104801"/>
            <a:ext cx="529564" cy="529564"/>
          </a:xfrm>
          <a:prstGeom prst="ellipse">
            <a:avLst/>
          </a:prstGeom>
          <a:solidFill>
            <a:srgbClr val="5B9BD5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14" name="Oval 35"/>
          <p:cNvSpPr>
            <a:spLocks noChangeAspect="1"/>
          </p:cNvSpPr>
          <p:nvPr/>
        </p:nvSpPr>
        <p:spPr bwMode="auto">
          <a:xfrm>
            <a:off x="3582002" y="4611831"/>
            <a:ext cx="529564" cy="529564"/>
          </a:xfrm>
          <a:prstGeom prst="ellipse">
            <a:avLst/>
          </a:prstGeom>
          <a:solidFill>
            <a:srgbClr val="5B9BD5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endParaRPr lang="en-US" altLang="ko-KR" sz="2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Oval 35"/>
          <p:cNvSpPr>
            <a:spLocks noChangeAspect="1"/>
          </p:cNvSpPr>
          <p:nvPr/>
        </p:nvSpPr>
        <p:spPr bwMode="auto">
          <a:xfrm>
            <a:off x="3582002" y="6052762"/>
            <a:ext cx="529564" cy="529564"/>
          </a:xfrm>
          <a:prstGeom prst="ellipse">
            <a:avLst/>
          </a:prstGeom>
          <a:solidFill>
            <a:srgbClr val="5B9BD5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552" y="9041927"/>
            <a:ext cx="10399195" cy="355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8" b="1" dirty="0">
                <a:solidFill>
                  <a:schemeClr val="bg1">
                    <a:lumMod val="75000"/>
                  </a:schemeClr>
                </a:solidFill>
                <a:latin typeface="Whitney bold"/>
                <a:cs typeface="Whitney bold"/>
              </a:rPr>
              <a:t>OFA</a:t>
            </a:r>
            <a:r>
              <a:rPr lang="en-US" sz="1708" b="1" dirty="0">
                <a:solidFill>
                  <a:schemeClr val="bg1">
                    <a:lumMod val="75000"/>
                  </a:schemeClr>
                </a:solidFill>
                <a:latin typeface="Whitney book"/>
                <a:cs typeface="Whitney book"/>
              </a:rPr>
              <a:t>  CAMPUS ORGANIZING SUMMIT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13322" y="8790272"/>
            <a:ext cx="11986316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RisingSun_bfbfb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593" y="9093548"/>
            <a:ext cx="342461" cy="3424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56208" y="3062992"/>
            <a:ext cx="756510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Understand </a:t>
            </a: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what issue advocacy is and the key elements to building an issue campaign</a:t>
            </a:r>
          </a:p>
          <a:p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Be able to </a:t>
            </a: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identify and select an ideal goal for your issue campaign</a:t>
            </a:r>
          </a:p>
          <a:p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s-I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Feel confident </a:t>
            </a:r>
            <a:r>
              <a:rPr lang="is-I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in goal setting and creating a mission for your campaign</a:t>
            </a: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10" y="571688"/>
            <a:ext cx="3846777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21045" y="661902"/>
            <a:ext cx="4369488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Session goals</a:t>
            </a:r>
          </a:p>
        </p:txBody>
      </p:sp>
    </p:spTree>
    <p:extLst>
      <p:ext uri="{BB962C8B-B14F-4D97-AF65-F5344CB8AC3E}">
        <p14:creationId xmlns:p14="http://schemas.microsoft.com/office/powerpoint/2010/main" val="1088410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6434664" y="4538134"/>
            <a:ext cx="4636165" cy="66040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1" name="Rectangle 20"/>
          <p:cNvSpPr/>
          <p:nvPr/>
        </p:nvSpPr>
        <p:spPr>
          <a:xfrm>
            <a:off x="-2909" y="571688"/>
            <a:ext cx="4371710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TextBox 6"/>
          <p:cNvSpPr txBox="1"/>
          <p:nvPr/>
        </p:nvSpPr>
        <p:spPr>
          <a:xfrm>
            <a:off x="5252337" y="2503415"/>
            <a:ext cx="5818494" cy="51156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1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101:</a:t>
            </a: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Identifying a Goal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Issue Advocacy</a:t>
            </a:r>
          </a:p>
          <a:p>
            <a:pPr>
              <a:lnSpc>
                <a:spcPct val="8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Intro to Issue Campaigns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Establishing Your 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Ideal Goal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Debrief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1044" y="661902"/>
            <a:ext cx="5724155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Session agenda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34663" y="6488189"/>
            <a:ext cx="4636165" cy="66040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2126818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435375" y="2676563"/>
            <a:ext cx="8188206" cy="1220958"/>
          </a:xfrm>
          <a:prstGeom prst="rect">
            <a:avLst/>
          </a:prstGeom>
          <a:solidFill>
            <a:srgbClr val="5B9BD5"/>
          </a:solidFill>
          <a:ln w="635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73084" y="2994654"/>
            <a:ext cx="6712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What issues do you care about?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35375" y="4218595"/>
            <a:ext cx="8188206" cy="1220958"/>
          </a:xfrm>
          <a:prstGeom prst="rect">
            <a:avLst/>
          </a:prstGeom>
          <a:noFill/>
          <a:ln w="635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435375" y="4418155"/>
            <a:ext cx="8188206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What are some ways we can impact </a:t>
            </a:r>
          </a:p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change on an issue?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35375" y="5757645"/>
            <a:ext cx="8188206" cy="1220958"/>
          </a:xfrm>
          <a:prstGeom prst="rect">
            <a:avLst/>
          </a:prstGeom>
          <a:noFill/>
          <a:ln w="635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35375" y="5940272"/>
            <a:ext cx="8188206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How do we make sure all these </a:t>
            </a:r>
          </a:p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actions are working together?</a:t>
            </a:r>
          </a:p>
        </p:txBody>
      </p:sp>
    </p:spTree>
    <p:extLst>
      <p:ext uri="{BB962C8B-B14F-4D97-AF65-F5344CB8AC3E}">
        <p14:creationId xmlns:p14="http://schemas.microsoft.com/office/powerpoint/2010/main" val="431523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435375" y="2676563"/>
            <a:ext cx="8188206" cy="1220958"/>
          </a:xfrm>
          <a:prstGeom prst="rect">
            <a:avLst/>
          </a:prstGeom>
          <a:noFill/>
          <a:ln w="635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73084" y="2994654"/>
            <a:ext cx="6712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What issues do you care about?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35375" y="4218595"/>
            <a:ext cx="8188206" cy="1220958"/>
          </a:xfrm>
          <a:prstGeom prst="rect">
            <a:avLst/>
          </a:prstGeom>
          <a:solidFill>
            <a:srgbClr val="5B9BD5"/>
          </a:solidFill>
          <a:ln w="635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435375" y="5757645"/>
            <a:ext cx="8188206" cy="1220958"/>
          </a:xfrm>
          <a:prstGeom prst="rect">
            <a:avLst/>
          </a:prstGeom>
          <a:noFill/>
          <a:ln w="635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35375" y="4418155"/>
            <a:ext cx="8188206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What are some ways we can impact </a:t>
            </a:r>
          </a:p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change on an issue?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5375" y="5940272"/>
            <a:ext cx="8188206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How do we make sure all these </a:t>
            </a:r>
          </a:p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actions are working together?</a:t>
            </a:r>
          </a:p>
        </p:txBody>
      </p:sp>
    </p:spTree>
    <p:extLst>
      <p:ext uri="{BB962C8B-B14F-4D97-AF65-F5344CB8AC3E}">
        <p14:creationId xmlns:p14="http://schemas.microsoft.com/office/powerpoint/2010/main" val="564012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909" y="4125211"/>
            <a:ext cx="130090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Welcome &amp; Intro</a:t>
            </a:r>
          </a:p>
        </p:txBody>
      </p:sp>
    </p:spTree>
    <p:extLst>
      <p:ext uri="{BB962C8B-B14F-4D97-AF65-F5344CB8AC3E}">
        <p14:creationId xmlns:p14="http://schemas.microsoft.com/office/powerpoint/2010/main" val="2469149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435375" y="2676563"/>
            <a:ext cx="8188206" cy="1220958"/>
          </a:xfrm>
          <a:prstGeom prst="rect">
            <a:avLst/>
          </a:prstGeom>
          <a:noFill/>
          <a:ln w="635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73084" y="2994654"/>
            <a:ext cx="6712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What issues do you care about?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35375" y="4218595"/>
            <a:ext cx="8188206" cy="1220958"/>
          </a:xfrm>
          <a:prstGeom prst="rect">
            <a:avLst/>
          </a:prstGeom>
          <a:noFill/>
          <a:ln w="635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435375" y="5757645"/>
            <a:ext cx="8188206" cy="1220958"/>
          </a:xfrm>
          <a:prstGeom prst="rect">
            <a:avLst/>
          </a:prstGeom>
          <a:solidFill>
            <a:srgbClr val="5B9BD5"/>
          </a:solidFill>
          <a:ln w="635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35375" y="5940272"/>
            <a:ext cx="8188206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How do we make sure all these </a:t>
            </a:r>
          </a:p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actions are working together?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5375" y="4418155"/>
            <a:ext cx="8188206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What are some ways we can impact </a:t>
            </a:r>
          </a:p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change on an issue?</a:t>
            </a:r>
          </a:p>
        </p:txBody>
      </p:sp>
    </p:spTree>
    <p:extLst>
      <p:ext uri="{BB962C8B-B14F-4D97-AF65-F5344CB8AC3E}">
        <p14:creationId xmlns:p14="http://schemas.microsoft.com/office/powerpoint/2010/main" val="358950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5B9BD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1886" y="3080971"/>
            <a:ext cx="8341040" cy="359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The best way to </a:t>
            </a:r>
          </a:p>
          <a:p>
            <a:pPr>
              <a:lnSpc>
                <a:spcPct val="70000"/>
              </a:lnSpc>
            </a:pP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make progress on issues is by running </a:t>
            </a:r>
          </a:p>
          <a:p>
            <a:pPr>
              <a:lnSpc>
                <a:spcPct val="70000"/>
              </a:lnSpc>
            </a:pP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an </a:t>
            </a:r>
            <a:r>
              <a:rPr lang="en-US" sz="8000" b="1" dirty="0">
                <a:solidFill>
                  <a:srgbClr val="FBEB3A"/>
                </a:solidFill>
                <a:latin typeface="Calibri" charset="0"/>
                <a:ea typeface="Calibri" charset="0"/>
                <a:cs typeface="Calibri" charset="0"/>
              </a:rPr>
              <a:t>issue campaign</a:t>
            </a: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230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6434664" y="4538134"/>
            <a:ext cx="4636165" cy="66040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1" name="Rectangle 20"/>
          <p:cNvSpPr/>
          <p:nvPr/>
        </p:nvSpPr>
        <p:spPr>
          <a:xfrm>
            <a:off x="-2909" y="571688"/>
            <a:ext cx="4371710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TextBox 6"/>
          <p:cNvSpPr txBox="1"/>
          <p:nvPr/>
        </p:nvSpPr>
        <p:spPr>
          <a:xfrm>
            <a:off x="5252337" y="2503415"/>
            <a:ext cx="5818494" cy="51156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1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101:</a:t>
            </a: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Identifying a Goal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Issue Advocacy</a:t>
            </a:r>
          </a:p>
          <a:p>
            <a:pPr>
              <a:lnSpc>
                <a:spcPct val="8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Intro to Issue Campaigns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Establishing Your 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Ideal Goal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Debrief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1044" y="661902"/>
            <a:ext cx="5724155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Session agenda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34663" y="6488189"/>
            <a:ext cx="4636165" cy="66040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2097307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344047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24734" y="1987487"/>
            <a:ext cx="2589761" cy="1164388"/>
          </a:xfrm>
          <a:prstGeom prst="rect">
            <a:avLst/>
          </a:prstGeom>
          <a:solidFill>
            <a:srgbClr val="5B9BD5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Goal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24733" y="5641258"/>
            <a:ext cx="8953747" cy="2067799"/>
          </a:xfrm>
          <a:prstGeom prst="rect">
            <a:avLst/>
          </a:prstGeom>
          <a:solidFill>
            <a:srgbClr val="FFFFFF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Issue Campaign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206728" y="1987487"/>
            <a:ext cx="2589761" cy="1164388"/>
          </a:xfrm>
          <a:prstGeom prst="rect">
            <a:avLst/>
          </a:prstGeom>
          <a:solidFill>
            <a:srgbClr val="5B9BD5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Strategy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88720" y="1987487"/>
            <a:ext cx="2589761" cy="1164388"/>
          </a:xfrm>
          <a:prstGeom prst="rect">
            <a:avLst/>
          </a:prstGeom>
          <a:solidFill>
            <a:srgbClr val="5B9BD5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Tactics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24733" y="3814374"/>
            <a:ext cx="8953747" cy="1164388"/>
          </a:xfrm>
          <a:prstGeom prst="rect">
            <a:avLst/>
          </a:prstGeom>
          <a:solidFill>
            <a:srgbClr val="5B9BD5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Building capacity and resources</a:t>
            </a:r>
          </a:p>
        </p:txBody>
      </p:sp>
      <p:cxnSp>
        <p:nvCxnSpPr>
          <p:cNvPr id="6" name="Straight Connector 5"/>
          <p:cNvCxnSpPr>
            <a:stCxn id="2" idx="2"/>
          </p:cNvCxnSpPr>
          <p:nvPr/>
        </p:nvCxnSpPr>
        <p:spPr>
          <a:xfrm>
            <a:off x="3319615" y="3151875"/>
            <a:ext cx="5018" cy="662499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496591" y="3151875"/>
            <a:ext cx="5018" cy="662499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673565" y="3151875"/>
            <a:ext cx="5018" cy="662499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501607" y="4978760"/>
            <a:ext cx="0" cy="923488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955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6434664" y="4538134"/>
            <a:ext cx="4636165" cy="66040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1" name="Rectangle 20"/>
          <p:cNvSpPr/>
          <p:nvPr/>
        </p:nvSpPr>
        <p:spPr>
          <a:xfrm>
            <a:off x="-2909" y="571688"/>
            <a:ext cx="4371710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TextBox 6"/>
          <p:cNvSpPr txBox="1"/>
          <p:nvPr/>
        </p:nvSpPr>
        <p:spPr>
          <a:xfrm>
            <a:off x="5252337" y="2503415"/>
            <a:ext cx="5818494" cy="51156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1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101:</a:t>
            </a: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Identifying a Goal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Issue Advocacy</a:t>
            </a:r>
          </a:p>
          <a:p>
            <a:pPr>
              <a:lnSpc>
                <a:spcPct val="8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Intro to Issue Campaigns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Establishing Your </a:t>
            </a:r>
          </a:p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Ideal Goal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Debrief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1044" y="661902"/>
            <a:ext cx="5724155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Session agenda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34663" y="6488189"/>
            <a:ext cx="4636165" cy="66040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1579199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3440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pic>
        <p:nvPicPr>
          <p:cNvPr id="3" name="Picture 2" descr="shutterstock_97109708.jpg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89" y="-1"/>
            <a:ext cx="14685456" cy="97567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2909" y="4118920"/>
            <a:ext cx="13009032" cy="148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Everglades College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42161" y="3349638"/>
            <a:ext cx="1039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Welcome to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912" y="7762261"/>
            <a:ext cx="13009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Workbook Page 1 </a:t>
            </a:r>
          </a:p>
        </p:txBody>
      </p:sp>
    </p:spTree>
    <p:extLst>
      <p:ext uri="{BB962C8B-B14F-4D97-AF65-F5344CB8AC3E}">
        <p14:creationId xmlns:p14="http://schemas.microsoft.com/office/powerpoint/2010/main" val="1464024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909" y="4125211"/>
            <a:ext cx="13009032" cy="148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Report back</a:t>
            </a:r>
          </a:p>
        </p:txBody>
      </p:sp>
    </p:spTree>
    <p:extLst>
      <p:ext uri="{BB962C8B-B14F-4D97-AF65-F5344CB8AC3E}">
        <p14:creationId xmlns:p14="http://schemas.microsoft.com/office/powerpoint/2010/main" val="590824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909" y="3849893"/>
            <a:ext cx="13009032" cy="1164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5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Experiential Activity 1A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2009" y="4891653"/>
            <a:ext cx="1039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Workbook Page 2</a:t>
            </a:r>
          </a:p>
        </p:txBody>
      </p:sp>
    </p:spTree>
    <p:extLst>
      <p:ext uri="{BB962C8B-B14F-4D97-AF65-F5344CB8AC3E}">
        <p14:creationId xmlns:p14="http://schemas.microsoft.com/office/powerpoint/2010/main" val="3189490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52198" y="2155837"/>
            <a:ext cx="10399195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50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12 minutes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1478" y="4461842"/>
            <a:ext cx="107806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Your turn! Work with your group to determine the </a:t>
            </a:r>
          </a:p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overall strengths and weaknesses of each goal. </a:t>
            </a:r>
          </a:p>
          <a:p>
            <a:pPr algn="ctr"/>
            <a:endParaRPr lang="en-US" sz="3200" b="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Based on your analysis, choose a goal for your </a:t>
            </a:r>
          </a:p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group to achieve.</a:t>
            </a:r>
          </a:p>
          <a:p>
            <a:pPr algn="ctr"/>
            <a:endParaRPr lang="en-US" sz="3200" b="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Refer to your worksheet on page 2.</a:t>
            </a:r>
          </a:p>
        </p:txBody>
      </p:sp>
    </p:spTree>
    <p:extLst>
      <p:ext uri="{BB962C8B-B14F-4D97-AF65-F5344CB8AC3E}">
        <p14:creationId xmlns:p14="http://schemas.microsoft.com/office/powerpoint/2010/main" val="4148692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909" y="4125211"/>
            <a:ext cx="13009032" cy="148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Report back</a:t>
            </a:r>
          </a:p>
        </p:txBody>
      </p:sp>
    </p:spTree>
    <p:extLst>
      <p:ext uri="{BB962C8B-B14F-4D97-AF65-F5344CB8AC3E}">
        <p14:creationId xmlns:p14="http://schemas.microsoft.com/office/powerpoint/2010/main" val="3489366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r="2854"/>
          <a:stretch/>
        </p:blipFill>
        <p:spPr>
          <a:xfrm>
            <a:off x="-2911" y="-1"/>
            <a:ext cx="13009033" cy="9756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3110" y="6818703"/>
            <a:ext cx="8138498" cy="1020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Instructor Name</a:t>
            </a:r>
          </a:p>
          <a:p>
            <a:pPr algn="r">
              <a:lnSpc>
                <a:spcPct val="90000"/>
              </a:lnSpc>
            </a:pPr>
            <a:r>
              <a:rPr lang="en-US" sz="2200" spc="30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TITLE &amp; INSTITUTION</a:t>
            </a:r>
          </a:p>
        </p:txBody>
      </p:sp>
    </p:spTree>
    <p:extLst>
      <p:ext uri="{BB962C8B-B14F-4D97-AF65-F5344CB8AC3E}">
        <p14:creationId xmlns:p14="http://schemas.microsoft.com/office/powerpoint/2010/main" val="1494421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267200" y="2655112"/>
            <a:ext cx="7466123" cy="629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The college will start a program encouraging </a:t>
            </a:r>
            <a:r>
              <a:rPr lang="en-US" sz="320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students to </a:t>
            </a: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use less energy to reduce the campus’ </a:t>
            </a:r>
            <a:r>
              <a:rPr lang="en-US" sz="320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carbon footprint</a:t>
            </a: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9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Get the college to immediately divest from fossil fuel industry</a:t>
            </a:r>
          </a:p>
          <a:p>
            <a:pPr>
              <a:lnSpc>
                <a:spcPct val="9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The college will transition to using 100% clean energy like wind and solar</a:t>
            </a:r>
          </a:p>
          <a:p>
            <a:pPr>
              <a:lnSpc>
                <a:spcPct val="9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The college will create a public report of it’s carbon footprint and a plan to achieve a goal of a zero carbon campus</a:t>
            </a:r>
          </a:p>
          <a:p>
            <a:pPr>
              <a:lnSpc>
                <a:spcPct val="9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318" y="616979"/>
            <a:ext cx="6731087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402" b="1" dirty="0">
                <a:solidFill>
                  <a:schemeClr val="bg1"/>
                </a:solidFill>
                <a:latin typeface="Tungsten medium"/>
                <a:cs typeface="Tungsten medium"/>
              </a:rPr>
              <a:t>Establishing Your Ideal Goal</a:t>
            </a:r>
          </a:p>
        </p:txBody>
      </p:sp>
      <p:sp>
        <p:nvSpPr>
          <p:cNvPr id="6" name="Rectangle 5"/>
          <p:cNvSpPr/>
          <p:nvPr/>
        </p:nvSpPr>
        <p:spPr>
          <a:xfrm>
            <a:off x="-2909" y="571688"/>
            <a:ext cx="7064110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1044" y="661902"/>
            <a:ext cx="7722289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Establishing your ideal goal</a:t>
            </a:r>
            <a:endParaRPr lang="en-US" altLang="en-US" sz="4502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37360" y="4214264"/>
            <a:ext cx="8671762" cy="1373736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9" name="Oval 35"/>
          <p:cNvSpPr>
            <a:spLocks noChangeAspect="1"/>
          </p:cNvSpPr>
          <p:nvPr/>
        </p:nvSpPr>
        <p:spPr bwMode="auto">
          <a:xfrm>
            <a:off x="3582002" y="2664532"/>
            <a:ext cx="529564" cy="529564"/>
          </a:xfrm>
          <a:prstGeom prst="ellipse">
            <a:avLst/>
          </a:prstGeom>
          <a:solidFill>
            <a:srgbClr val="5B9BD5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10" name="Oval 35"/>
          <p:cNvSpPr>
            <a:spLocks noChangeAspect="1"/>
          </p:cNvSpPr>
          <p:nvPr/>
        </p:nvSpPr>
        <p:spPr bwMode="auto">
          <a:xfrm>
            <a:off x="3582002" y="4374765"/>
            <a:ext cx="529564" cy="529564"/>
          </a:xfrm>
          <a:prstGeom prst="ellipse">
            <a:avLst/>
          </a:prstGeom>
          <a:solidFill>
            <a:srgbClr val="5B9BD5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endParaRPr lang="en-US" altLang="ko-KR" sz="2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Oval 35"/>
          <p:cNvSpPr>
            <a:spLocks noChangeAspect="1"/>
          </p:cNvSpPr>
          <p:nvPr/>
        </p:nvSpPr>
        <p:spPr bwMode="auto">
          <a:xfrm>
            <a:off x="3582002" y="5714096"/>
            <a:ext cx="529564" cy="529564"/>
          </a:xfrm>
          <a:prstGeom prst="ellipse">
            <a:avLst/>
          </a:prstGeom>
          <a:solidFill>
            <a:srgbClr val="5B9BD5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</a:p>
        </p:txBody>
      </p:sp>
      <p:sp>
        <p:nvSpPr>
          <p:cNvPr id="12" name="Oval 35"/>
          <p:cNvSpPr>
            <a:spLocks noChangeAspect="1"/>
          </p:cNvSpPr>
          <p:nvPr/>
        </p:nvSpPr>
        <p:spPr bwMode="auto">
          <a:xfrm>
            <a:off x="3582002" y="7037645"/>
            <a:ext cx="529564" cy="529564"/>
          </a:xfrm>
          <a:prstGeom prst="ellipse">
            <a:avLst/>
          </a:prstGeom>
          <a:solidFill>
            <a:srgbClr val="5B9BD5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37360" y="6829542"/>
            <a:ext cx="8671762" cy="1891124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923922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13320" y="3192028"/>
            <a:ext cx="11831443" cy="3564634"/>
            <a:chOff x="866829" y="3029989"/>
            <a:chExt cx="11167851" cy="3368571"/>
          </a:xfrm>
          <a:solidFill>
            <a:srgbClr val="344047"/>
          </a:solidFill>
        </p:grpSpPr>
        <p:sp>
          <p:nvSpPr>
            <p:cNvPr id="22" name="Oval 21"/>
            <p:cNvSpPr/>
            <p:nvPr/>
          </p:nvSpPr>
          <p:spPr>
            <a:xfrm>
              <a:off x="866829" y="3029989"/>
              <a:ext cx="3374258" cy="3368571"/>
            </a:xfrm>
            <a:prstGeom prst="ellipse">
              <a:avLst/>
            </a:prstGeom>
            <a:solidFill>
              <a:srgbClr val="344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7044" tIns="103522" rIns="207044" bIns="103522" rtlCol="0" anchor="ctr"/>
            <a:lstStyle/>
            <a:p>
              <a:pPr algn="ctr"/>
              <a:r>
                <a:rPr lang="en-US" sz="3200" b="1" dirty="0">
                  <a:latin typeface="Calibri" charset="0"/>
                  <a:ea typeface="Calibri" charset="0"/>
                  <a:cs typeface="Calibri" charset="0"/>
                </a:rPr>
                <a:t>Goals are </a:t>
              </a:r>
            </a:p>
            <a:p>
              <a:pPr algn="ctr"/>
              <a:r>
                <a:rPr lang="en-US" sz="3200" b="1" dirty="0">
                  <a:latin typeface="Calibri" charset="0"/>
                  <a:ea typeface="Calibri" charset="0"/>
                  <a:cs typeface="Calibri" charset="0"/>
                </a:rPr>
                <a:t>realistic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4754482" y="3029989"/>
              <a:ext cx="3374258" cy="3368571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7044" tIns="103522" rIns="207044" bIns="103522" rtlCol="0" anchor="ctr"/>
            <a:lstStyle/>
            <a:p>
              <a:pPr algn="ctr"/>
              <a:r>
                <a:rPr lang="en-US" sz="3200" b="1" dirty="0">
                  <a:latin typeface="Calibri" charset="0"/>
                  <a:ea typeface="Calibri" charset="0"/>
                  <a:cs typeface="Calibri" charset="0"/>
                </a:rPr>
                <a:t>Goals solve</a:t>
              </a:r>
            </a:p>
            <a:p>
              <a:pPr algn="ctr"/>
              <a:r>
                <a:rPr lang="en-US" sz="3200" b="1" dirty="0">
                  <a:latin typeface="Calibri" charset="0"/>
                  <a:ea typeface="Calibri" charset="0"/>
                  <a:cs typeface="Calibri" charset="0"/>
                </a:rPr>
                <a:t>challenges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8660422" y="3029989"/>
              <a:ext cx="3374258" cy="3368571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7044" tIns="103522" rIns="207044" bIns="103522" rtlCol="0" anchor="ctr"/>
            <a:lstStyle/>
            <a:p>
              <a:pPr algn="ctr"/>
              <a:r>
                <a:rPr lang="en-US" sz="3100" b="1" dirty="0">
                  <a:latin typeface="Calibri" charset="0"/>
                  <a:ea typeface="Calibri" charset="0"/>
                  <a:cs typeface="Calibri" charset="0"/>
                </a:rPr>
                <a:t>Goals can be measured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3318" y="616979"/>
            <a:ext cx="6731087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402" b="1" dirty="0">
                <a:solidFill>
                  <a:schemeClr val="bg1"/>
                </a:solidFill>
                <a:latin typeface="Tungsten medium"/>
                <a:cs typeface="Tungsten medium"/>
              </a:rPr>
              <a:t>Establishing Your Ideal Goal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2909" y="571688"/>
            <a:ext cx="7064110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21044" y="661902"/>
            <a:ext cx="7722289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Establishing your ideal goal</a:t>
            </a:r>
            <a:endParaRPr lang="en-US" altLang="en-US" sz="4502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962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13320" y="3192028"/>
            <a:ext cx="11831443" cy="3564634"/>
            <a:chOff x="866829" y="3029989"/>
            <a:chExt cx="11167851" cy="3368571"/>
          </a:xfrm>
          <a:solidFill>
            <a:srgbClr val="344047"/>
          </a:solidFill>
        </p:grpSpPr>
        <p:sp>
          <p:nvSpPr>
            <p:cNvPr id="22" name="Oval 21"/>
            <p:cNvSpPr/>
            <p:nvPr/>
          </p:nvSpPr>
          <p:spPr>
            <a:xfrm>
              <a:off x="866829" y="3029989"/>
              <a:ext cx="3374258" cy="3368571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7044" tIns="103522" rIns="207044" bIns="103522" rtlCol="0" anchor="ctr"/>
            <a:lstStyle/>
            <a:p>
              <a:pPr algn="ctr"/>
              <a:r>
                <a:rPr lang="en-US" sz="3200" b="1" dirty="0">
                  <a:latin typeface="Calibri" charset="0"/>
                  <a:ea typeface="Calibri" charset="0"/>
                  <a:cs typeface="Calibri" charset="0"/>
                </a:rPr>
                <a:t>Goals are </a:t>
              </a:r>
            </a:p>
            <a:p>
              <a:pPr algn="ctr"/>
              <a:r>
                <a:rPr lang="en-US" sz="3200" b="1" dirty="0">
                  <a:latin typeface="Calibri" charset="0"/>
                  <a:ea typeface="Calibri" charset="0"/>
                  <a:cs typeface="Calibri" charset="0"/>
                </a:rPr>
                <a:t>realistic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4754482" y="3029989"/>
              <a:ext cx="3374258" cy="3368571"/>
            </a:xfrm>
            <a:prstGeom prst="ellipse">
              <a:avLst/>
            </a:prstGeom>
            <a:solidFill>
              <a:srgbClr val="344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7044" tIns="103522" rIns="207044" bIns="103522" rtlCol="0" anchor="ctr"/>
            <a:lstStyle/>
            <a:p>
              <a:pPr algn="ctr"/>
              <a:r>
                <a:rPr lang="en-US" sz="3200" b="1" dirty="0">
                  <a:latin typeface="Calibri" charset="0"/>
                  <a:ea typeface="Calibri" charset="0"/>
                  <a:cs typeface="Calibri" charset="0"/>
                </a:rPr>
                <a:t>Goals solve</a:t>
              </a:r>
            </a:p>
            <a:p>
              <a:pPr algn="ctr"/>
              <a:r>
                <a:rPr lang="en-US" sz="3200" b="1" dirty="0">
                  <a:latin typeface="Calibri" charset="0"/>
                  <a:ea typeface="Calibri" charset="0"/>
                  <a:cs typeface="Calibri" charset="0"/>
                </a:rPr>
                <a:t>challenges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8660422" y="3029989"/>
              <a:ext cx="3374258" cy="3368571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7044" tIns="103522" rIns="207044" bIns="103522" rtlCol="0" anchor="ctr"/>
            <a:lstStyle/>
            <a:p>
              <a:pPr algn="ctr"/>
              <a:r>
                <a:rPr lang="en-US" sz="3100" b="1" dirty="0">
                  <a:latin typeface="Calibri" charset="0"/>
                  <a:ea typeface="Calibri" charset="0"/>
                  <a:cs typeface="Calibri" charset="0"/>
                </a:rPr>
                <a:t>Goals can be measured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3318" y="616979"/>
            <a:ext cx="6731087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402" b="1" dirty="0">
                <a:solidFill>
                  <a:schemeClr val="bg1"/>
                </a:solidFill>
                <a:latin typeface="Tungsten medium"/>
                <a:cs typeface="Tungsten medium"/>
              </a:rPr>
              <a:t>Establishing Your Ideal Goal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2909" y="571688"/>
            <a:ext cx="7064110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21044" y="661902"/>
            <a:ext cx="7722289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Establishing your ideal goal</a:t>
            </a:r>
            <a:endParaRPr lang="en-US" altLang="en-US" sz="4502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559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13320" y="3192028"/>
            <a:ext cx="11831443" cy="3564634"/>
            <a:chOff x="866829" y="3029989"/>
            <a:chExt cx="11167851" cy="3368571"/>
          </a:xfrm>
          <a:solidFill>
            <a:srgbClr val="344047"/>
          </a:solidFill>
        </p:grpSpPr>
        <p:sp>
          <p:nvSpPr>
            <p:cNvPr id="22" name="Oval 21"/>
            <p:cNvSpPr/>
            <p:nvPr/>
          </p:nvSpPr>
          <p:spPr>
            <a:xfrm>
              <a:off x="866829" y="3029989"/>
              <a:ext cx="3374258" cy="3368571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7044" tIns="103522" rIns="207044" bIns="103522" rtlCol="0" anchor="ctr"/>
            <a:lstStyle/>
            <a:p>
              <a:pPr algn="ctr"/>
              <a:r>
                <a:rPr lang="en-US" sz="3200" b="1" dirty="0">
                  <a:latin typeface="Calibri" charset="0"/>
                  <a:ea typeface="Calibri" charset="0"/>
                  <a:cs typeface="Calibri" charset="0"/>
                </a:rPr>
                <a:t>Goals are </a:t>
              </a:r>
            </a:p>
            <a:p>
              <a:pPr algn="ctr"/>
              <a:r>
                <a:rPr lang="en-US" sz="3200" b="1" dirty="0">
                  <a:latin typeface="Calibri" charset="0"/>
                  <a:ea typeface="Calibri" charset="0"/>
                  <a:cs typeface="Calibri" charset="0"/>
                </a:rPr>
                <a:t>realistic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4754482" y="3029989"/>
              <a:ext cx="3374258" cy="3368571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7044" tIns="103522" rIns="207044" bIns="103522" rtlCol="0" anchor="ctr"/>
            <a:lstStyle/>
            <a:p>
              <a:pPr algn="ctr"/>
              <a:r>
                <a:rPr lang="en-US" sz="3200" b="1" dirty="0">
                  <a:latin typeface="Calibri" charset="0"/>
                  <a:ea typeface="Calibri" charset="0"/>
                  <a:cs typeface="Calibri" charset="0"/>
                </a:rPr>
                <a:t>Goals solve</a:t>
              </a:r>
            </a:p>
            <a:p>
              <a:pPr algn="ctr"/>
              <a:r>
                <a:rPr lang="en-US" sz="3200" b="1" dirty="0">
                  <a:latin typeface="Calibri" charset="0"/>
                  <a:ea typeface="Calibri" charset="0"/>
                  <a:cs typeface="Calibri" charset="0"/>
                </a:rPr>
                <a:t>challenges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8660422" y="3029989"/>
              <a:ext cx="3374258" cy="3368571"/>
            </a:xfrm>
            <a:prstGeom prst="ellipse">
              <a:avLst/>
            </a:prstGeom>
            <a:solidFill>
              <a:srgbClr val="344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7044" tIns="103522" rIns="207044" bIns="103522" rtlCol="0" anchor="ctr"/>
            <a:lstStyle/>
            <a:p>
              <a:pPr algn="ctr"/>
              <a:r>
                <a:rPr lang="en-US" sz="3100" b="1" dirty="0">
                  <a:latin typeface="Calibri" charset="0"/>
                  <a:ea typeface="Calibri" charset="0"/>
                  <a:cs typeface="Calibri" charset="0"/>
                </a:rPr>
                <a:t>Goals can be measured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3318" y="616979"/>
            <a:ext cx="6731087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402" b="1" dirty="0">
                <a:solidFill>
                  <a:schemeClr val="bg1"/>
                </a:solidFill>
                <a:latin typeface="Tungsten medium"/>
                <a:cs typeface="Tungsten medium"/>
              </a:rPr>
              <a:t>Establishing Your Ideal Goal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2909" y="571688"/>
            <a:ext cx="7064110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21044" y="661902"/>
            <a:ext cx="7722289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Establishing your ideal goal</a:t>
            </a:r>
            <a:endParaRPr lang="en-US" altLang="en-US" sz="4502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32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909" y="3849893"/>
            <a:ext cx="13009032" cy="1164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5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Experiential Activity 1B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2009" y="4891653"/>
            <a:ext cx="1039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Workbook Page 3</a:t>
            </a:r>
          </a:p>
        </p:txBody>
      </p:sp>
    </p:spTree>
    <p:extLst>
      <p:ext uri="{BB962C8B-B14F-4D97-AF65-F5344CB8AC3E}">
        <p14:creationId xmlns:p14="http://schemas.microsoft.com/office/powerpoint/2010/main" val="2119934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52198" y="2155837"/>
            <a:ext cx="10399195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50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12 minutes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52197" y="4961466"/>
            <a:ext cx="103991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Your turn! With your group, use this time to analyze your chosen goal. Answer the following questions for the goal:</a:t>
            </a:r>
          </a:p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 it realistic? Does it solve a challenge? Is it measurable?</a:t>
            </a:r>
          </a:p>
          <a:p>
            <a:pPr algn="ctr"/>
            <a:endParaRPr lang="en-US" sz="3200" b="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Refer to your worksheet on page 3.</a:t>
            </a:r>
          </a:p>
        </p:txBody>
      </p:sp>
    </p:spTree>
    <p:extLst>
      <p:ext uri="{BB962C8B-B14F-4D97-AF65-F5344CB8AC3E}">
        <p14:creationId xmlns:p14="http://schemas.microsoft.com/office/powerpoint/2010/main" val="3916823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909" y="4125211"/>
            <a:ext cx="13009032" cy="148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Report back</a:t>
            </a:r>
          </a:p>
        </p:txBody>
      </p:sp>
    </p:spTree>
    <p:extLst>
      <p:ext uri="{BB962C8B-B14F-4D97-AF65-F5344CB8AC3E}">
        <p14:creationId xmlns:p14="http://schemas.microsoft.com/office/powerpoint/2010/main" val="868774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267200" y="2655112"/>
            <a:ext cx="7466123" cy="629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The college will start a program encouraging </a:t>
            </a:r>
            <a:r>
              <a:rPr lang="en-US" sz="320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students to </a:t>
            </a: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use less energy to reduce the campus’ </a:t>
            </a:r>
            <a:r>
              <a:rPr lang="en-US" sz="320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carbon footprint</a:t>
            </a: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9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Get the college to immediately divest from fossil fuel industry</a:t>
            </a:r>
          </a:p>
          <a:p>
            <a:pPr>
              <a:lnSpc>
                <a:spcPct val="9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The college will transition to using 100% clean energy like wind and solar</a:t>
            </a:r>
          </a:p>
          <a:p>
            <a:pPr>
              <a:lnSpc>
                <a:spcPct val="9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The college will create a public report of it’s carbon footprint and a plan to achieve a goal of a zero carbon campus</a:t>
            </a:r>
          </a:p>
          <a:p>
            <a:pPr>
              <a:lnSpc>
                <a:spcPct val="9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318" y="616979"/>
            <a:ext cx="6731087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402" b="1" dirty="0">
                <a:solidFill>
                  <a:schemeClr val="bg1"/>
                </a:solidFill>
                <a:latin typeface="Tungsten medium"/>
                <a:cs typeface="Tungsten medium"/>
              </a:rPr>
              <a:t>Establishing Your Ideal Goal</a:t>
            </a:r>
          </a:p>
        </p:txBody>
      </p:sp>
      <p:sp>
        <p:nvSpPr>
          <p:cNvPr id="6" name="Rectangle 5"/>
          <p:cNvSpPr/>
          <p:nvPr/>
        </p:nvSpPr>
        <p:spPr>
          <a:xfrm>
            <a:off x="-2909" y="571688"/>
            <a:ext cx="7064110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1044" y="661902"/>
            <a:ext cx="7722289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Establishing your ideal goal</a:t>
            </a:r>
            <a:endParaRPr lang="en-US" altLang="en-US" sz="4502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37360" y="4214264"/>
            <a:ext cx="8671762" cy="1373736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9" name="Oval 35"/>
          <p:cNvSpPr>
            <a:spLocks noChangeAspect="1"/>
          </p:cNvSpPr>
          <p:nvPr/>
        </p:nvSpPr>
        <p:spPr bwMode="auto">
          <a:xfrm>
            <a:off x="3582002" y="2664532"/>
            <a:ext cx="529564" cy="529564"/>
          </a:xfrm>
          <a:prstGeom prst="ellipse">
            <a:avLst/>
          </a:prstGeom>
          <a:solidFill>
            <a:srgbClr val="5B9BD5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10" name="Oval 35"/>
          <p:cNvSpPr>
            <a:spLocks noChangeAspect="1"/>
          </p:cNvSpPr>
          <p:nvPr/>
        </p:nvSpPr>
        <p:spPr bwMode="auto">
          <a:xfrm>
            <a:off x="3582002" y="4374765"/>
            <a:ext cx="529564" cy="529564"/>
          </a:xfrm>
          <a:prstGeom prst="ellipse">
            <a:avLst/>
          </a:prstGeom>
          <a:solidFill>
            <a:srgbClr val="5B9BD5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endParaRPr lang="en-US" altLang="ko-KR" sz="2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Oval 35"/>
          <p:cNvSpPr>
            <a:spLocks noChangeAspect="1"/>
          </p:cNvSpPr>
          <p:nvPr/>
        </p:nvSpPr>
        <p:spPr bwMode="auto">
          <a:xfrm>
            <a:off x="3582002" y="5714096"/>
            <a:ext cx="529564" cy="529564"/>
          </a:xfrm>
          <a:prstGeom prst="ellipse">
            <a:avLst/>
          </a:prstGeom>
          <a:solidFill>
            <a:srgbClr val="5B9BD5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</a:p>
        </p:txBody>
      </p:sp>
      <p:sp>
        <p:nvSpPr>
          <p:cNvPr id="12" name="Oval 35"/>
          <p:cNvSpPr>
            <a:spLocks noChangeAspect="1"/>
          </p:cNvSpPr>
          <p:nvPr/>
        </p:nvSpPr>
        <p:spPr bwMode="auto">
          <a:xfrm>
            <a:off x="3582002" y="7037645"/>
            <a:ext cx="529564" cy="529564"/>
          </a:xfrm>
          <a:prstGeom prst="ellipse">
            <a:avLst/>
          </a:prstGeom>
          <a:solidFill>
            <a:srgbClr val="5B9BD5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37360" y="6829542"/>
            <a:ext cx="8671762" cy="1891124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1086335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6434664" y="4538134"/>
            <a:ext cx="4636165" cy="66040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1" name="Rectangle 20"/>
          <p:cNvSpPr/>
          <p:nvPr/>
        </p:nvSpPr>
        <p:spPr>
          <a:xfrm>
            <a:off x="-2909" y="571688"/>
            <a:ext cx="4371710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TextBox 6"/>
          <p:cNvSpPr txBox="1"/>
          <p:nvPr/>
        </p:nvSpPr>
        <p:spPr>
          <a:xfrm>
            <a:off x="5252337" y="2503415"/>
            <a:ext cx="5818494" cy="51156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1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101:</a:t>
            </a: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Identifying a Goal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Issue Advocacy</a:t>
            </a:r>
          </a:p>
          <a:p>
            <a:pPr>
              <a:lnSpc>
                <a:spcPct val="8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Intro to Issue Campaigns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Establishing Your 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Ideal Goal</a:t>
            </a:r>
            <a:endParaRPr lang="en-US" sz="3200" b="1" dirty="0">
              <a:solidFill>
                <a:srgbClr val="5B9BD5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</a:p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Debrief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1044" y="661902"/>
            <a:ext cx="5724155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Session agenda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34663" y="6488189"/>
            <a:ext cx="4636165" cy="66040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3576558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909" y="3922514"/>
            <a:ext cx="13009032" cy="2316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0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What are your </a:t>
            </a:r>
          </a:p>
          <a:p>
            <a:pPr algn="ctr">
              <a:lnSpc>
                <a:spcPct val="70000"/>
              </a:lnSpc>
            </a:pPr>
            <a:r>
              <a:rPr lang="en-US" sz="10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biggest takeaways?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2161" y="3151036"/>
            <a:ext cx="1039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DEBRIEF</a:t>
            </a:r>
          </a:p>
        </p:txBody>
      </p:sp>
    </p:spTree>
    <p:extLst>
      <p:ext uri="{BB962C8B-B14F-4D97-AF65-F5344CB8AC3E}">
        <p14:creationId xmlns:p14="http://schemas.microsoft.com/office/powerpoint/2010/main" val="2089073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909" y="4125211"/>
            <a:ext cx="130090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Ice Breaker</a:t>
            </a:r>
          </a:p>
        </p:txBody>
      </p:sp>
    </p:spTree>
    <p:extLst>
      <p:ext uri="{BB962C8B-B14F-4D97-AF65-F5344CB8AC3E}">
        <p14:creationId xmlns:p14="http://schemas.microsoft.com/office/powerpoint/2010/main" val="839405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909" y="3922514"/>
            <a:ext cx="13009032" cy="2316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0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How will you use </a:t>
            </a:r>
          </a:p>
          <a:p>
            <a:pPr algn="ctr">
              <a:lnSpc>
                <a:spcPct val="70000"/>
              </a:lnSpc>
            </a:pPr>
            <a:r>
              <a:rPr lang="en-US" sz="10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what you’ve learned?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2161" y="3151036"/>
            <a:ext cx="1039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DEBRIEF</a:t>
            </a:r>
          </a:p>
        </p:txBody>
      </p:sp>
    </p:spTree>
    <p:extLst>
      <p:ext uri="{BB962C8B-B14F-4D97-AF65-F5344CB8AC3E}">
        <p14:creationId xmlns:p14="http://schemas.microsoft.com/office/powerpoint/2010/main" val="627898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5027927" y="5084865"/>
            <a:ext cx="5958238" cy="1480158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4" name="Rectangle 23"/>
          <p:cNvSpPr/>
          <p:nvPr/>
        </p:nvSpPr>
        <p:spPr>
          <a:xfrm>
            <a:off x="5027927" y="2156568"/>
            <a:ext cx="5958238" cy="1443606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1" name="Rectangle 20"/>
          <p:cNvSpPr/>
          <p:nvPr/>
        </p:nvSpPr>
        <p:spPr>
          <a:xfrm>
            <a:off x="-2910" y="571688"/>
            <a:ext cx="2591643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TextBox 6"/>
          <p:cNvSpPr txBox="1"/>
          <p:nvPr/>
        </p:nvSpPr>
        <p:spPr>
          <a:xfrm>
            <a:off x="5167672" y="1318082"/>
            <a:ext cx="5818494" cy="6988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Welcome &amp; Intro</a:t>
            </a:r>
          </a:p>
          <a:p>
            <a:endParaRPr lang="en-US" sz="3201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101:</a:t>
            </a:r>
          </a:p>
          <a:p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Identifying a Goal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00:00	Issue Campaigns 102:</a:t>
            </a:r>
          </a:p>
          <a:p>
            <a:r>
              <a:rPr lang="en-US" sz="3201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Creating a Strategy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103:</a:t>
            </a:r>
          </a:p>
          <a:p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Planning Tactics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Sponsor Games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Debrief &amp; Close</a:t>
            </a:r>
            <a:endParaRPr lang="x-none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1045" y="661902"/>
            <a:ext cx="2572588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Agenda</a:t>
            </a:r>
          </a:p>
        </p:txBody>
      </p:sp>
      <p:sp>
        <p:nvSpPr>
          <p:cNvPr id="9" name="Rectangle 8"/>
          <p:cNvSpPr/>
          <p:nvPr/>
        </p:nvSpPr>
        <p:spPr>
          <a:xfrm>
            <a:off x="5027925" y="7479941"/>
            <a:ext cx="5958238" cy="1021311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18210630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819" y="3842754"/>
            <a:ext cx="13009032" cy="148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Creating a Strategy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9099" y="5217054"/>
            <a:ext cx="1039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102</a:t>
            </a:r>
          </a:p>
        </p:txBody>
      </p:sp>
    </p:spTree>
    <p:extLst>
      <p:ext uri="{BB962C8B-B14F-4D97-AF65-F5344CB8AC3E}">
        <p14:creationId xmlns:p14="http://schemas.microsoft.com/office/powerpoint/2010/main" val="12191168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37360" y="4197334"/>
            <a:ext cx="8671762" cy="1424529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13" name="Oval 35"/>
          <p:cNvSpPr>
            <a:spLocks noChangeAspect="1"/>
          </p:cNvSpPr>
          <p:nvPr/>
        </p:nvSpPr>
        <p:spPr bwMode="auto">
          <a:xfrm>
            <a:off x="3582002" y="2935470"/>
            <a:ext cx="529564" cy="529564"/>
          </a:xfrm>
          <a:prstGeom prst="ellipse">
            <a:avLst/>
          </a:prstGeom>
          <a:solidFill>
            <a:srgbClr val="5B9BD5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14" name="Oval 35"/>
          <p:cNvSpPr>
            <a:spLocks noChangeAspect="1"/>
          </p:cNvSpPr>
          <p:nvPr/>
        </p:nvSpPr>
        <p:spPr bwMode="auto">
          <a:xfrm>
            <a:off x="3582002" y="4442500"/>
            <a:ext cx="529564" cy="529564"/>
          </a:xfrm>
          <a:prstGeom prst="ellipse">
            <a:avLst/>
          </a:prstGeom>
          <a:solidFill>
            <a:srgbClr val="5B9BD5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endParaRPr lang="en-US" altLang="ko-KR" sz="2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Oval 35"/>
          <p:cNvSpPr>
            <a:spLocks noChangeAspect="1"/>
          </p:cNvSpPr>
          <p:nvPr/>
        </p:nvSpPr>
        <p:spPr bwMode="auto">
          <a:xfrm>
            <a:off x="3582002" y="5883431"/>
            <a:ext cx="529564" cy="529564"/>
          </a:xfrm>
          <a:prstGeom prst="ellipse">
            <a:avLst/>
          </a:prstGeom>
          <a:solidFill>
            <a:srgbClr val="5B9BD5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552" y="9041927"/>
            <a:ext cx="10399195" cy="355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8" b="1" dirty="0">
                <a:solidFill>
                  <a:schemeClr val="bg1">
                    <a:lumMod val="75000"/>
                  </a:schemeClr>
                </a:solidFill>
                <a:latin typeface="Whitney bold"/>
                <a:cs typeface="Whitney bold"/>
              </a:rPr>
              <a:t>OFA</a:t>
            </a:r>
            <a:r>
              <a:rPr lang="en-US" sz="1708" b="1" dirty="0">
                <a:solidFill>
                  <a:schemeClr val="bg1">
                    <a:lumMod val="75000"/>
                  </a:schemeClr>
                </a:solidFill>
                <a:latin typeface="Whitney book"/>
                <a:cs typeface="Whitney book"/>
              </a:rPr>
              <a:t>  CAMPUS ORGANIZING SUMMIT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13322" y="8790272"/>
            <a:ext cx="11986316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RisingSun_bfbfb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593" y="9093548"/>
            <a:ext cx="342461" cy="3424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56208" y="2893661"/>
            <a:ext cx="75651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Understand </a:t>
            </a: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what a strategy is and how it relates to your issue campaign</a:t>
            </a:r>
          </a:p>
          <a:p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Be able to </a:t>
            </a: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create a strategy based on the available knowledge and resources</a:t>
            </a:r>
          </a:p>
          <a:p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s-I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Feel confident </a:t>
            </a:r>
            <a:r>
              <a:rPr lang="is-I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in being able to select a strategy that allows you to achieve your campaign’s main goal</a:t>
            </a: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10" y="571688"/>
            <a:ext cx="3846777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21045" y="661902"/>
            <a:ext cx="4369488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Session goals</a:t>
            </a:r>
          </a:p>
        </p:txBody>
      </p:sp>
    </p:spTree>
    <p:extLst>
      <p:ext uri="{BB962C8B-B14F-4D97-AF65-F5344CB8AC3E}">
        <p14:creationId xmlns:p14="http://schemas.microsoft.com/office/powerpoint/2010/main" val="18870892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6434664" y="4521201"/>
            <a:ext cx="4636165" cy="66040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1" name="Rectangle 20"/>
          <p:cNvSpPr/>
          <p:nvPr/>
        </p:nvSpPr>
        <p:spPr>
          <a:xfrm>
            <a:off x="-2909" y="571688"/>
            <a:ext cx="4371710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TextBox 6"/>
          <p:cNvSpPr txBox="1"/>
          <p:nvPr/>
        </p:nvSpPr>
        <p:spPr>
          <a:xfrm>
            <a:off x="5252337" y="2503415"/>
            <a:ext cx="5818494" cy="47216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1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102:</a:t>
            </a: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Creating a Strategy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</a:p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What is a strategy?</a:t>
            </a:r>
          </a:p>
          <a:p>
            <a:pPr>
              <a:lnSpc>
                <a:spcPct val="8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Creating a proper strategy</a:t>
            </a:r>
          </a:p>
          <a:p>
            <a:pPr>
              <a:lnSpc>
                <a:spcPct val="8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Targeting decision makers</a:t>
            </a:r>
          </a:p>
          <a:p>
            <a:pPr>
              <a:lnSpc>
                <a:spcPct val="8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Debrief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1044" y="661902"/>
            <a:ext cx="5724155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Session agenda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34663" y="6081789"/>
            <a:ext cx="4636165" cy="66040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14364324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5621" y="2792398"/>
            <a:ext cx="9291971" cy="445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8000" b="1" dirty="0">
                <a:solidFill>
                  <a:srgbClr val="FBEB3A"/>
                </a:solidFill>
                <a:latin typeface="Calibri" charset="0"/>
                <a:ea typeface="Calibri" charset="0"/>
                <a:cs typeface="Calibri" charset="0"/>
              </a:rPr>
              <a:t>A good strategy </a:t>
            </a: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is the roadmap to success and answers the question of how we will achieve our goal.</a:t>
            </a:r>
          </a:p>
        </p:txBody>
      </p:sp>
    </p:spTree>
    <p:extLst>
      <p:ext uri="{BB962C8B-B14F-4D97-AF65-F5344CB8AC3E}">
        <p14:creationId xmlns:p14="http://schemas.microsoft.com/office/powerpoint/2010/main" val="18926284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13322" y="2239587"/>
            <a:ext cx="12020731" cy="57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881" tIns="42442" rIns="84881" bIns="42442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An effective strategy must answer three basic questions.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22084" y="4092768"/>
            <a:ext cx="10399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1759" indent="-731759">
              <a:buAutoNum type="arabicPeriod"/>
            </a:pP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What institutions have the ability to enact the change you wish to see?</a:t>
            </a:r>
          </a:p>
          <a:p>
            <a:endParaRPr lang="en-US" sz="3200" b="1" dirty="0">
              <a:solidFill>
                <a:srgbClr val="5B9BD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910" y="571688"/>
            <a:ext cx="5201443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1044" y="661902"/>
            <a:ext cx="5724155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Creating a strategy</a:t>
            </a:r>
          </a:p>
        </p:txBody>
      </p:sp>
    </p:spTree>
    <p:extLst>
      <p:ext uri="{BB962C8B-B14F-4D97-AF65-F5344CB8AC3E}">
        <p14:creationId xmlns:p14="http://schemas.microsoft.com/office/powerpoint/2010/main" val="18451952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13322" y="2239587"/>
            <a:ext cx="12020731" cy="57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881" tIns="42442" rIns="84881" bIns="42442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An effective strategy must answer three basic questions.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22084" y="4092769"/>
            <a:ext cx="103991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1759" indent="-731759">
              <a:buAutoNum type="arabicPeriod"/>
            </a:pPr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What institutions have the ability to enact the change you wish to see?</a:t>
            </a:r>
          </a:p>
          <a:p>
            <a:pPr marL="731759" indent="-731759">
              <a:buAutoNum type="arabicPeriod"/>
            </a:pPr>
            <a:endParaRPr lang="en-US" sz="3200" b="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731759" indent="-731759">
              <a:buAutoNum type="arabicPeriod"/>
            </a:pP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What decision makers will you target?</a:t>
            </a:r>
          </a:p>
          <a:p>
            <a:endParaRPr lang="en-US" sz="3200" b="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910" y="571688"/>
            <a:ext cx="5201443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1044" y="661902"/>
            <a:ext cx="5724155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Creating a strategy</a:t>
            </a:r>
          </a:p>
        </p:txBody>
      </p:sp>
    </p:spTree>
    <p:extLst>
      <p:ext uri="{BB962C8B-B14F-4D97-AF65-F5344CB8AC3E}">
        <p14:creationId xmlns:p14="http://schemas.microsoft.com/office/powerpoint/2010/main" val="13398697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13322" y="2239587"/>
            <a:ext cx="12020731" cy="57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881" tIns="42442" rIns="84881" bIns="42442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An effective strategy must answer three basic questions.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22084" y="4092768"/>
            <a:ext cx="103991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1759" indent="-731759">
              <a:buAutoNum type="arabicPeriod"/>
            </a:pPr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What institutions have the ability to enact the change you wish to see?</a:t>
            </a:r>
          </a:p>
          <a:p>
            <a:pPr marL="731759" indent="-731759">
              <a:buAutoNum type="arabicPeriod"/>
            </a:pPr>
            <a:endParaRPr lang="en-US" sz="3200" b="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731759" indent="-731759">
              <a:buAutoNum type="arabicPeriod"/>
            </a:pPr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What decision makers will you target?</a:t>
            </a:r>
          </a:p>
          <a:p>
            <a:pPr marL="731759" indent="-731759">
              <a:buAutoNum type="arabicPeriod"/>
            </a:pPr>
            <a:endParaRPr lang="en-US" sz="3200" b="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731759" indent="-731759">
              <a:buAutoNum type="arabicPeriod"/>
            </a:pP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What messages will you use to motivate these decision makers to action?</a:t>
            </a:r>
            <a:endParaRPr lang="en-US" sz="3200" dirty="0">
              <a:solidFill>
                <a:srgbClr val="5B9BD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910" y="571688"/>
            <a:ext cx="5201443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1044" y="661902"/>
            <a:ext cx="5724155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Creating a strategy</a:t>
            </a:r>
          </a:p>
        </p:txBody>
      </p:sp>
    </p:spTree>
    <p:extLst>
      <p:ext uri="{BB962C8B-B14F-4D97-AF65-F5344CB8AC3E}">
        <p14:creationId xmlns:p14="http://schemas.microsoft.com/office/powerpoint/2010/main" val="23907241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6434664" y="4521200"/>
            <a:ext cx="4636165" cy="1117599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1" name="Rectangle 20"/>
          <p:cNvSpPr/>
          <p:nvPr/>
        </p:nvSpPr>
        <p:spPr>
          <a:xfrm>
            <a:off x="-2909" y="571688"/>
            <a:ext cx="4371710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TextBox 6"/>
          <p:cNvSpPr txBox="1"/>
          <p:nvPr/>
        </p:nvSpPr>
        <p:spPr>
          <a:xfrm>
            <a:off x="5252337" y="2503415"/>
            <a:ext cx="5818494" cy="51156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1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102:</a:t>
            </a: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Creating a Strategy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What is a strategy?</a:t>
            </a:r>
          </a:p>
          <a:p>
            <a:pPr>
              <a:lnSpc>
                <a:spcPct val="8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Creating a proper 				strategy</a:t>
            </a:r>
          </a:p>
          <a:p>
            <a:pPr>
              <a:lnSpc>
                <a:spcPct val="8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Targeting decision makers</a:t>
            </a:r>
          </a:p>
          <a:p>
            <a:pPr>
              <a:lnSpc>
                <a:spcPct val="8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Debrief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1044" y="661902"/>
            <a:ext cx="5724155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Session agenda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34663" y="6505122"/>
            <a:ext cx="4636165" cy="66040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635998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02011" y="5119296"/>
            <a:ext cx="1039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Share your name, location, and your people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911" y="3784968"/>
            <a:ext cx="13009032" cy="154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5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Organizer Clap</a:t>
            </a:r>
          </a:p>
        </p:txBody>
      </p:sp>
    </p:spTree>
    <p:extLst>
      <p:ext uri="{BB962C8B-B14F-4D97-AF65-F5344CB8AC3E}">
        <p14:creationId xmlns:p14="http://schemas.microsoft.com/office/powerpoint/2010/main" val="10317433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3440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pic>
        <p:nvPicPr>
          <p:cNvPr id="7" name="Picture 6" descr="shutterstock_97109708.jpg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89" y="-1"/>
            <a:ext cx="14685456" cy="97567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2909" y="4085054"/>
            <a:ext cx="130090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Everglades College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42161" y="3349638"/>
            <a:ext cx="10399195" cy="661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99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Welcome back to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909" y="7762261"/>
            <a:ext cx="13009033" cy="661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99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Workbook Pages 4 &amp; 5 </a:t>
            </a:r>
          </a:p>
        </p:txBody>
      </p:sp>
    </p:spTree>
    <p:extLst>
      <p:ext uri="{BB962C8B-B14F-4D97-AF65-F5344CB8AC3E}">
        <p14:creationId xmlns:p14="http://schemas.microsoft.com/office/powerpoint/2010/main" val="25399397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909" y="3895773"/>
            <a:ext cx="1300903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9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What institutions </a:t>
            </a:r>
          </a:p>
          <a:p>
            <a:pPr algn="ctr">
              <a:lnSpc>
                <a:spcPct val="70000"/>
              </a:lnSpc>
            </a:pPr>
            <a:r>
              <a:rPr lang="en-US" sz="9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can we target to pass legislation?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2161" y="3022698"/>
            <a:ext cx="1039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REPORT BACK</a:t>
            </a:r>
          </a:p>
        </p:txBody>
      </p:sp>
    </p:spTree>
    <p:extLst>
      <p:ext uri="{BB962C8B-B14F-4D97-AF65-F5344CB8AC3E}">
        <p14:creationId xmlns:p14="http://schemas.microsoft.com/office/powerpoint/2010/main" val="42233647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3440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910" y="4766536"/>
            <a:ext cx="13009036" cy="4990238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5B9BD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907" y="1821191"/>
            <a:ext cx="13009032" cy="112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9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Board of Trustees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214830"/>
            <a:ext cx="13009032" cy="209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9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Student Government Assoc.</a:t>
            </a:r>
          </a:p>
        </p:txBody>
      </p:sp>
    </p:spTree>
    <p:extLst>
      <p:ext uri="{BB962C8B-B14F-4D97-AF65-F5344CB8AC3E}">
        <p14:creationId xmlns:p14="http://schemas.microsoft.com/office/powerpoint/2010/main" val="4492899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909" y="3895772"/>
            <a:ext cx="13009032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85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For each institution, </a:t>
            </a:r>
          </a:p>
          <a:p>
            <a:pPr algn="ctr">
              <a:lnSpc>
                <a:spcPct val="70000"/>
              </a:lnSpc>
            </a:pPr>
            <a:r>
              <a:rPr lang="en-US" sz="85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in what ways can we </a:t>
            </a:r>
          </a:p>
          <a:p>
            <a:pPr algn="ctr">
              <a:lnSpc>
                <a:spcPct val="70000"/>
              </a:lnSpc>
            </a:pPr>
            <a:r>
              <a:rPr lang="en-US" sz="85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pass legislation?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2161" y="3022698"/>
            <a:ext cx="1039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REPORT BACK</a:t>
            </a:r>
          </a:p>
        </p:txBody>
      </p:sp>
    </p:spTree>
    <p:extLst>
      <p:ext uri="{BB962C8B-B14F-4D97-AF65-F5344CB8AC3E}">
        <p14:creationId xmlns:p14="http://schemas.microsoft.com/office/powerpoint/2010/main" val="39672361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3440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910" y="4766536"/>
            <a:ext cx="13009036" cy="4990238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6306" y="1538872"/>
            <a:ext cx="11288261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Board of Trustees:</a:t>
            </a:r>
          </a:p>
          <a:p>
            <a:endParaRPr lang="en-US" sz="32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Simple majority vote, with approval from the College President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857476" y="5548293"/>
            <a:ext cx="11288261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45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The Student Government Association:</a:t>
            </a:r>
          </a:p>
          <a:p>
            <a:endParaRPr lang="en-US" sz="32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Simple majority vote, with approval from the College President </a:t>
            </a:r>
          </a:p>
        </p:txBody>
      </p:sp>
    </p:spTree>
    <p:extLst>
      <p:ext uri="{BB962C8B-B14F-4D97-AF65-F5344CB8AC3E}">
        <p14:creationId xmlns:p14="http://schemas.microsoft.com/office/powerpoint/2010/main" val="11369807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6434664" y="4521201"/>
            <a:ext cx="4636165" cy="66040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1" name="Rectangle 20"/>
          <p:cNvSpPr/>
          <p:nvPr/>
        </p:nvSpPr>
        <p:spPr>
          <a:xfrm>
            <a:off x="-2909" y="571688"/>
            <a:ext cx="4371710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TextBox 6"/>
          <p:cNvSpPr txBox="1"/>
          <p:nvPr/>
        </p:nvSpPr>
        <p:spPr>
          <a:xfrm>
            <a:off x="5252337" y="2503415"/>
            <a:ext cx="5818494" cy="47216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1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102:</a:t>
            </a: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Creating a Strategy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What is a strategy?</a:t>
            </a:r>
          </a:p>
          <a:p>
            <a:pPr>
              <a:lnSpc>
                <a:spcPct val="8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Creating a proper strategy</a:t>
            </a:r>
          </a:p>
          <a:p>
            <a:pPr>
              <a:lnSpc>
                <a:spcPct val="8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Targeting decision makers</a:t>
            </a:r>
          </a:p>
          <a:p>
            <a:pPr>
              <a:lnSpc>
                <a:spcPct val="8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Debrief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1044" y="661902"/>
            <a:ext cx="5724155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Session agenda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34663" y="6081789"/>
            <a:ext cx="4636165" cy="66040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16411987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1063" y="3108671"/>
            <a:ext cx="90810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To enact change for </a:t>
            </a:r>
          </a:p>
          <a:p>
            <a:pPr>
              <a:lnSpc>
                <a:spcPct val="70000"/>
              </a:lnSpc>
            </a:pP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an issue campaign, </a:t>
            </a:r>
          </a:p>
          <a:p>
            <a:pPr>
              <a:lnSpc>
                <a:spcPct val="70000"/>
              </a:lnSpc>
            </a:pP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we need to influence </a:t>
            </a:r>
            <a:r>
              <a:rPr lang="en-US" sz="8000" b="1" dirty="0">
                <a:solidFill>
                  <a:srgbClr val="FBEB3A"/>
                </a:solidFill>
                <a:latin typeface="Calibri" charset="0"/>
                <a:ea typeface="Calibri" charset="0"/>
                <a:cs typeface="Calibri" charset="0"/>
              </a:rPr>
              <a:t>decision makers</a:t>
            </a: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25448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9714" y="2677783"/>
            <a:ext cx="79037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In order to influence decision makers, we must target their </a:t>
            </a:r>
          </a:p>
          <a:p>
            <a:pPr>
              <a:lnSpc>
                <a:spcPct val="70000"/>
              </a:lnSpc>
            </a:pPr>
            <a:r>
              <a:rPr lang="en-US" sz="8000" b="1" dirty="0">
                <a:solidFill>
                  <a:srgbClr val="FBEB3A"/>
                </a:solidFill>
                <a:latin typeface="Calibri" charset="0"/>
                <a:ea typeface="Calibri" charset="0"/>
                <a:cs typeface="Calibri" charset="0"/>
              </a:rPr>
              <a:t>self interests</a:t>
            </a: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61549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0447" y="2650083"/>
            <a:ext cx="8022319" cy="445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Our </a:t>
            </a:r>
            <a:r>
              <a:rPr lang="en-US" sz="8000" b="1" dirty="0">
                <a:solidFill>
                  <a:srgbClr val="FBEB3A"/>
                </a:solidFill>
                <a:latin typeface="Calibri" charset="0"/>
                <a:ea typeface="Calibri" charset="0"/>
                <a:cs typeface="Calibri" charset="0"/>
              </a:rPr>
              <a:t>message</a:t>
            </a: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must resonate with decision makers based on their self interests.</a:t>
            </a:r>
          </a:p>
        </p:txBody>
      </p:sp>
    </p:spTree>
    <p:extLst>
      <p:ext uri="{BB962C8B-B14F-4D97-AF65-F5344CB8AC3E}">
        <p14:creationId xmlns:p14="http://schemas.microsoft.com/office/powerpoint/2010/main" val="16578409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03150" y="3813329"/>
            <a:ext cx="4757928" cy="206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45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What are some things that motivate decision makers?</a:t>
            </a:r>
          </a:p>
        </p:txBody>
      </p:sp>
      <p:sp>
        <p:nvSpPr>
          <p:cNvPr id="7" name="Oval 6"/>
          <p:cNvSpPr/>
          <p:nvPr/>
        </p:nvSpPr>
        <p:spPr>
          <a:xfrm>
            <a:off x="1097954" y="1894614"/>
            <a:ext cx="5430177" cy="5437775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ko-KR" sz="4000" b="1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Decision makers have certain motivations</a:t>
            </a:r>
          </a:p>
        </p:txBody>
      </p:sp>
    </p:spTree>
    <p:extLst>
      <p:ext uri="{BB962C8B-B14F-4D97-AF65-F5344CB8AC3E}">
        <p14:creationId xmlns:p14="http://schemas.microsoft.com/office/powerpoint/2010/main" val="319083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5027927" y="5084865"/>
            <a:ext cx="5958238" cy="1480158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4" name="Rectangle 23"/>
          <p:cNvSpPr/>
          <p:nvPr/>
        </p:nvSpPr>
        <p:spPr>
          <a:xfrm>
            <a:off x="5027927" y="2156568"/>
            <a:ext cx="5958238" cy="1443606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1" name="Rectangle 20"/>
          <p:cNvSpPr/>
          <p:nvPr/>
        </p:nvSpPr>
        <p:spPr>
          <a:xfrm>
            <a:off x="-2910" y="571688"/>
            <a:ext cx="2591643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TextBox 6"/>
          <p:cNvSpPr txBox="1"/>
          <p:nvPr/>
        </p:nvSpPr>
        <p:spPr>
          <a:xfrm>
            <a:off x="5167672" y="1318082"/>
            <a:ext cx="5818494" cy="6988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1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00:00	Welcome &amp; Intro</a:t>
            </a:r>
          </a:p>
          <a:p>
            <a:endParaRPr lang="en-US" sz="3201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101:</a:t>
            </a:r>
          </a:p>
          <a:p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Identifying a Goal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102:</a:t>
            </a:r>
          </a:p>
          <a:p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Creating a Strategy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103:</a:t>
            </a:r>
          </a:p>
          <a:p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Planning Tactics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Sponsor Games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Debrief &amp; Close</a:t>
            </a:r>
            <a:endParaRPr lang="x-none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1045" y="661902"/>
            <a:ext cx="2572588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Agenda</a:t>
            </a:r>
          </a:p>
        </p:txBody>
      </p:sp>
      <p:sp>
        <p:nvSpPr>
          <p:cNvPr id="9" name="Rectangle 8"/>
          <p:cNvSpPr/>
          <p:nvPr/>
        </p:nvSpPr>
        <p:spPr>
          <a:xfrm>
            <a:off x="5027925" y="7479941"/>
            <a:ext cx="5958238" cy="1021311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7437716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661627" y="1606990"/>
            <a:ext cx="2212694" cy="900328"/>
          </a:xfrm>
          <a:prstGeom prst="rect">
            <a:avLst/>
          </a:prstGeom>
          <a:noFill/>
          <a:ln w="38100" cmpd="sng">
            <a:solidFill>
              <a:srgbClr val="34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66" tIns="9146" rIns="91466" bIns="9146" rtlCol="0" anchor="ctr"/>
          <a:lstStyle/>
          <a:p>
            <a:pPr marL="182933"/>
            <a:r>
              <a:rPr lang="en-US" sz="28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Reelection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61624" y="2859752"/>
            <a:ext cx="2533907" cy="900328"/>
          </a:xfrm>
          <a:prstGeom prst="rect">
            <a:avLst/>
          </a:prstGeom>
          <a:noFill/>
          <a:ln w="38100" cmpd="sng">
            <a:solidFill>
              <a:srgbClr val="34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66" tIns="9146" rIns="91466" bIns="9146" rtlCol="0" anchor="ctr"/>
          <a:lstStyle/>
          <a:p>
            <a:pPr marL="182933"/>
            <a:r>
              <a:rPr lang="en-US" sz="28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Their Legacy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661622" y="4101172"/>
            <a:ext cx="1931637" cy="900328"/>
          </a:xfrm>
          <a:prstGeom prst="rect">
            <a:avLst/>
          </a:prstGeom>
          <a:noFill/>
          <a:ln w="38100" cmpd="sng">
            <a:solidFill>
              <a:srgbClr val="34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66" tIns="9146" rIns="91466" bIns="9146" rtlCol="0" anchor="ctr"/>
          <a:lstStyle/>
          <a:p>
            <a:pPr marL="182933"/>
            <a:r>
              <a:rPr lang="en-US" sz="28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Finances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661623" y="5342593"/>
            <a:ext cx="4476655" cy="900328"/>
          </a:xfrm>
          <a:prstGeom prst="rect">
            <a:avLst/>
          </a:prstGeom>
          <a:noFill/>
          <a:ln w="38100" cmpd="sng">
            <a:solidFill>
              <a:srgbClr val="34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66" tIns="9146" rIns="91466" bIns="9146" rtlCol="0" anchor="ctr"/>
          <a:lstStyle/>
          <a:p>
            <a:pPr marL="182933"/>
            <a:r>
              <a:rPr lang="en-US" sz="28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Future of the Organization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61626" y="6603552"/>
            <a:ext cx="3196404" cy="900328"/>
          </a:xfrm>
          <a:prstGeom prst="rect">
            <a:avLst/>
          </a:prstGeom>
          <a:noFill/>
          <a:ln w="38100" cmpd="sng">
            <a:solidFill>
              <a:srgbClr val="34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66" tIns="9146" rIns="91466" bIns="9146" rtlCol="0" anchor="ctr"/>
          <a:lstStyle/>
          <a:p>
            <a:pPr marL="182933"/>
            <a:r>
              <a:rPr lang="en-US" sz="28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Constituent Base</a:t>
            </a:r>
          </a:p>
        </p:txBody>
      </p:sp>
      <p:sp>
        <p:nvSpPr>
          <p:cNvPr id="12" name="Oval 11"/>
          <p:cNvSpPr/>
          <p:nvPr/>
        </p:nvSpPr>
        <p:spPr>
          <a:xfrm>
            <a:off x="1097954" y="1894614"/>
            <a:ext cx="5430177" cy="5437775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ko-KR" sz="4000" b="1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Decision makers have certain motivations</a:t>
            </a:r>
          </a:p>
        </p:txBody>
      </p:sp>
    </p:spTree>
    <p:extLst>
      <p:ext uri="{BB962C8B-B14F-4D97-AF65-F5344CB8AC3E}">
        <p14:creationId xmlns:p14="http://schemas.microsoft.com/office/powerpoint/2010/main" val="7662320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909" y="3849893"/>
            <a:ext cx="13009032" cy="1164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5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Experiential Activity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2009" y="4891653"/>
            <a:ext cx="1039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Workbook Page 6-9</a:t>
            </a:r>
          </a:p>
        </p:txBody>
      </p:sp>
    </p:spTree>
    <p:extLst>
      <p:ext uri="{BB962C8B-B14F-4D97-AF65-F5344CB8AC3E}">
        <p14:creationId xmlns:p14="http://schemas.microsoft.com/office/powerpoint/2010/main" val="14389496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08976" y="2458314"/>
            <a:ext cx="10399195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50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20 minutes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00829" y="4643432"/>
            <a:ext cx="941549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Your turn! On your own, spend 8 minutes reading the biography of each potential target decision maker. </a:t>
            </a:r>
          </a:p>
          <a:p>
            <a:pPr algn="ctr"/>
            <a:endParaRPr lang="en-US" sz="3200" b="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Then spend 12 minutes as a group analyzing how you might target each decision maker.</a:t>
            </a:r>
          </a:p>
        </p:txBody>
      </p:sp>
    </p:spTree>
    <p:extLst>
      <p:ext uri="{BB962C8B-B14F-4D97-AF65-F5344CB8AC3E}">
        <p14:creationId xmlns:p14="http://schemas.microsoft.com/office/powerpoint/2010/main" val="22991179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909" y="3226471"/>
            <a:ext cx="13009032" cy="4470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0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What are some potential motivators </a:t>
            </a:r>
          </a:p>
          <a:p>
            <a:pPr algn="ctr">
              <a:lnSpc>
                <a:spcPct val="70000"/>
              </a:lnSpc>
            </a:pPr>
            <a:r>
              <a:rPr lang="en-US" sz="10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for each decision maker?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2161" y="2353396"/>
            <a:ext cx="1039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DEBRIEF</a:t>
            </a:r>
          </a:p>
        </p:txBody>
      </p:sp>
    </p:spTree>
    <p:extLst>
      <p:ext uri="{BB962C8B-B14F-4D97-AF65-F5344CB8AC3E}">
        <p14:creationId xmlns:p14="http://schemas.microsoft.com/office/powerpoint/2010/main" val="41448853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150938" y="2626712"/>
            <a:ext cx="7405055" cy="608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45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Step 1: Identify Our Goal</a:t>
            </a:r>
          </a:p>
        </p:txBody>
      </p:sp>
      <p:sp>
        <p:nvSpPr>
          <p:cNvPr id="3" name="Rectangle 2"/>
          <p:cNvSpPr/>
          <p:nvPr/>
        </p:nvSpPr>
        <p:spPr>
          <a:xfrm>
            <a:off x="2647089" y="3394861"/>
            <a:ext cx="6504517" cy="16903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533" indent="-406533">
              <a:lnSpc>
                <a:spcPct val="110000"/>
              </a:lnSpc>
              <a:buFont typeface="Arial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Achievable</a:t>
            </a:r>
          </a:p>
          <a:p>
            <a:pPr marL="406533" indent="-406533">
              <a:lnSpc>
                <a:spcPct val="110000"/>
              </a:lnSpc>
              <a:buFont typeface="Arial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Solves a challenge</a:t>
            </a:r>
          </a:p>
          <a:p>
            <a:pPr marL="406533" indent="-406533">
              <a:lnSpc>
                <a:spcPct val="110000"/>
              </a:lnSpc>
              <a:buFont typeface="Arial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Can be measured</a:t>
            </a:r>
          </a:p>
        </p:txBody>
      </p:sp>
      <p:sp>
        <p:nvSpPr>
          <p:cNvPr id="6" name="Rectangle 5"/>
          <p:cNvSpPr/>
          <p:nvPr/>
        </p:nvSpPr>
        <p:spPr>
          <a:xfrm>
            <a:off x="-2909" y="571688"/>
            <a:ext cx="6335976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1044" y="661902"/>
            <a:ext cx="7248156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Recap: Goals </a:t>
            </a:r>
            <a:r>
              <a:rPr lang="en-US" altLang="en-US" sz="4502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&amp; strategy</a:t>
            </a:r>
            <a:endParaRPr lang="en-US" altLang="en-US" sz="4502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3854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150938" y="2626712"/>
            <a:ext cx="7405055" cy="608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45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Step 1: Identify Our Goal</a:t>
            </a:r>
          </a:p>
        </p:txBody>
      </p:sp>
      <p:sp>
        <p:nvSpPr>
          <p:cNvPr id="3" name="Rectangle 2"/>
          <p:cNvSpPr/>
          <p:nvPr/>
        </p:nvSpPr>
        <p:spPr>
          <a:xfrm>
            <a:off x="2647089" y="3394861"/>
            <a:ext cx="6504517" cy="16903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533" indent="-406533">
              <a:lnSpc>
                <a:spcPct val="110000"/>
              </a:lnSpc>
              <a:buFont typeface="Arial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Achievable</a:t>
            </a:r>
          </a:p>
          <a:p>
            <a:pPr marL="406533" indent="-406533">
              <a:lnSpc>
                <a:spcPct val="110000"/>
              </a:lnSpc>
              <a:buFont typeface="Arial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Solves a challenge</a:t>
            </a:r>
          </a:p>
          <a:p>
            <a:pPr marL="406533" indent="-406533">
              <a:lnSpc>
                <a:spcPct val="110000"/>
              </a:lnSpc>
              <a:buFont typeface="Arial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Can be measured</a:t>
            </a:r>
          </a:p>
        </p:txBody>
      </p:sp>
      <p:sp>
        <p:nvSpPr>
          <p:cNvPr id="6" name="Rectangle 5"/>
          <p:cNvSpPr/>
          <p:nvPr/>
        </p:nvSpPr>
        <p:spPr>
          <a:xfrm>
            <a:off x="-2909" y="571688"/>
            <a:ext cx="6335976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1044" y="661902"/>
            <a:ext cx="7248156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Recap: Goals </a:t>
            </a:r>
            <a:r>
              <a:rPr lang="en-US" altLang="en-US" sz="4502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&amp; strategy</a:t>
            </a:r>
            <a:endParaRPr lang="en-US" altLang="en-US" sz="4502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50937" y="5487712"/>
            <a:ext cx="740505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45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Step 2: Create a Strategy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47089" y="6218041"/>
            <a:ext cx="6504517" cy="22590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Answer three key questions:</a:t>
            </a:r>
          </a:p>
          <a:p>
            <a:pPr marL="406533" indent="-406533">
              <a:lnSpc>
                <a:spcPct val="110000"/>
              </a:lnSpc>
              <a:buFont typeface="Arial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What institutions?</a:t>
            </a:r>
          </a:p>
          <a:p>
            <a:pPr marL="406533" indent="-406533">
              <a:lnSpc>
                <a:spcPct val="110000"/>
              </a:lnSpc>
              <a:buFont typeface="Arial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What decision makers?</a:t>
            </a:r>
          </a:p>
          <a:p>
            <a:pPr marL="406533" indent="-406533">
              <a:lnSpc>
                <a:spcPct val="110000"/>
              </a:lnSpc>
              <a:buFont typeface="Arial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What message?</a:t>
            </a:r>
          </a:p>
        </p:txBody>
      </p:sp>
    </p:spTree>
    <p:extLst>
      <p:ext uri="{BB962C8B-B14F-4D97-AF65-F5344CB8AC3E}">
        <p14:creationId xmlns:p14="http://schemas.microsoft.com/office/powerpoint/2010/main" val="10626711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909" y="3849893"/>
            <a:ext cx="13009032" cy="1164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5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Experiential Activity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2009" y="4891653"/>
            <a:ext cx="1039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Workbook Page 10</a:t>
            </a:r>
          </a:p>
        </p:txBody>
      </p:sp>
    </p:spTree>
    <p:extLst>
      <p:ext uri="{BB962C8B-B14F-4D97-AF65-F5344CB8AC3E}">
        <p14:creationId xmlns:p14="http://schemas.microsoft.com/office/powerpoint/2010/main" val="16174907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08974" y="1916447"/>
            <a:ext cx="10399195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50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10 minutes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899" y="4206407"/>
            <a:ext cx="9907343" cy="43273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Your turn! Work with your group to select your strategy.</a:t>
            </a:r>
          </a:p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514350" indent="-514350" algn="ctr">
              <a:lnSpc>
                <a:spcPct val="80000"/>
              </a:lnSpc>
              <a:buAutoNum type="arabicPeriod"/>
            </a:pPr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Determine whether to target the </a:t>
            </a:r>
          </a:p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Board of Trustees or SGA. </a:t>
            </a:r>
          </a:p>
          <a:p>
            <a:pPr algn="ctr">
              <a:lnSpc>
                <a:spcPct val="80000"/>
              </a:lnSpc>
            </a:pPr>
            <a:endParaRPr lang="en-US" sz="3200" b="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2. Then, decide what messages you’ll use to influence them based on their self-interested motivations. </a:t>
            </a:r>
          </a:p>
          <a:p>
            <a:pPr algn="ctr">
              <a:lnSpc>
                <a:spcPct val="80000"/>
              </a:lnSpc>
            </a:pPr>
            <a:endParaRPr lang="en-US" sz="3200" b="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3. Finally, summarize your campaign strategy </a:t>
            </a:r>
          </a:p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in a short paragraph.</a:t>
            </a:r>
          </a:p>
        </p:txBody>
      </p:sp>
    </p:spTree>
    <p:extLst>
      <p:ext uri="{BB962C8B-B14F-4D97-AF65-F5344CB8AC3E}">
        <p14:creationId xmlns:p14="http://schemas.microsoft.com/office/powerpoint/2010/main" val="13365942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434663" y="6081789"/>
            <a:ext cx="4636165" cy="66040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4" name="Rectangle 23"/>
          <p:cNvSpPr/>
          <p:nvPr/>
        </p:nvSpPr>
        <p:spPr>
          <a:xfrm>
            <a:off x="6434664" y="4521201"/>
            <a:ext cx="4636165" cy="66040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1" name="Rectangle 20"/>
          <p:cNvSpPr/>
          <p:nvPr/>
        </p:nvSpPr>
        <p:spPr>
          <a:xfrm>
            <a:off x="-2909" y="571688"/>
            <a:ext cx="4371710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TextBox 6"/>
          <p:cNvSpPr txBox="1"/>
          <p:nvPr/>
        </p:nvSpPr>
        <p:spPr>
          <a:xfrm>
            <a:off x="5252337" y="2503415"/>
            <a:ext cx="5818494" cy="47216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1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102:</a:t>
            </a: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Creating a Strategy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What is a strategy?</a:t>
            </a:r>
          </a:p>
          <a:p>
            <a:pPr>
              <a:lnSpc>
                <a:spcPct val="8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Creating a proper strategy</a:t>
            </a:r>
          </a:p>
          <a:p>
            <a:pPr>
              <a:lnSpc>
                <a:spcPct val="8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Targeting decision makers</a:t>
            </a:r>
          </a:p>
          <a:p>
            <a:pPr>
              <a:lnSpc>
                <a:spcPct val="8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Debrief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1044" y="661902"/>
            <a:ext cx="5724155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Session agenda</a:t>
            </a:r>
          </a:p>
        </p:txBody>
      </p:sp>
    </p:spTree>
    <p:extLst>
      <p:ext uri="{BB962C8B-B14F-4D97-AF65-F5344CB8AC3E}">
        <p14:creationId xmlns:p14="http://schemas.microsoft.com/office/powerpoint/2010/main" val="16598713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909" y="3901883"/>
            <a:ext cx="13009032" cy="2538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1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What strategy did </a:t>
            </a:r>
          </a:p>
          <a:p>
            <a:pPr algn="ctr">
              <a:lnSpc>
                <a:spcPct val="70000"/>
              </a:lnSpc>
            </a:pPr>
            <a:r>
              <a:rPr lang="en-US" sz="11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you pick and 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2161" y="3028808"/>
            <a:ext cx="1039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DEBRIEF</a:t>
            </a:r>
          </a:p>
        </p:txBody>
      </p:sp>
    </p:spTree>
    <p:extLst>
      <p:ext uri="{BB962C8B-B14F-4D97-AF65-F5344CB8AC3E}">
        <p14:creationId xmlns:p14="http://schemas.microsoft.com/office/powerpoint/2010/main" val="4219496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862292" y="4095737"/>
            <a:ext cx="7801833" cy="1424529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" name="Oval 35"/>
          <p:cNvSpPr>
            <a:spLocks noChangeAspect="1"/>
          </p:cNvSpPr>
          <p:nvPr/>
        </p:nvSpPr>
        <p:spPr bwMode="auto">
          <a:xfrm>
            <a:off x="4106934" y="2833873"/>
            <a:ext cx="529564" cy="529564"/>
          </a:xfrm>
          <a:prstGeom prst="ellipse">
            <a:avLst/>
          </a:prstGeom>
          <a:solidFill>
            <a:srgbClr val="5B9BD5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39765" y="2808466"/>
            <a:ext cx="62177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Understand best practices and key elements of issue organizing</a:t>
            </a:r>
          </a:p>
          <a:p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Be able to develop a campaign plan for a campus issue</a:t>
            </a:r>
          </a:p>
          <a:p>
            <a:endParaRPr lang="is-I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s-I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Feel confident approaching issue organizing in an effective and strategic way</a:t>
            </a: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2910" y="571688"/>
            <a:ext cx="2253890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21045" y="661902"/>
            <a:ext cx="1708708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Goals</a:t>
            </a:r>
          </a:p>
        </p:txBody>
      </p:sp>
      <p:sp>
        <p:nvSpPr>
          <p:cNvPr id="20" name="Oval 35"/>
          <p:cNvSpPr>
            <a:spLocks noChangeAspect="1"/>
          </p:cNvSpPr>
          <p:nvPr/>
        </p:nvSpPr>
        <p:spPr bwMode="auto">
          <a:xfrm>
            <a:off x="4106934" y="4340903"/>
            <a:ext cx="529564" cy="529564"/>
          </a:xfrm>
          <a:prstGeom prst="ellipse">
            <a:avLst/>
          </a:prstGeom>
          <a:solidFill>
            <a:srgbClr val="5B9BD5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endParaRPr lang="en-US" altLang="ko-KR" sz="2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Oval 35"/>
          <p:cNvSpPr>
            <a:spLocks noChangeAspect="1"/>
          </p:cNvSpPr>
          <p:nvPr/>
        </p:nvSpPr>
        <p:spPr bwMode="auto">
          <a:xfrm>
            <a:off x="4106934" y="5781834"/>
            <a:ext cx="529564" cy="529564"/>
          </a:xfrm>
          <a:prstGeom prst="ellipse">
            <a:avLst/>
          </a:prstGeom>
          <a:solidFill>
            <a:srgbClr val="5B9BD5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962364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909" y="3901883"/>
            <a:ext cx="13009032" cy="2538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1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What was your</a:t>
            </a:r>
          </a:p>
          <a:p>
            <a:pPr algn="ctr">
              <a:lnSpc>
                <a:spcPct val="70000"/>
              </a:lnSpc>
            </a:pPr>
            <a:r>
              <a:rPr lang="en-US" sz="11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Biggest takeaway?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2161" y="3028808"/>
            <a:ext cx="1039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DEBRIEF</a:t>
            </a:r>
          </a:p>
        </p:txBody>
      </p:sp>
    </p:spTree>
    <p:extLst>
      <p:ext uri="{BB962C8B-B14F-4D97-AF65-F5344CB8AC3E}">
        <p14:creationId xmlns:p14="http://schemas.microsoft.com/office/powerpoint/2010/main" val="8402789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138183"/>
            <a:ext cx="13009032" cy="148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Ice Breaker</a:t>
            </a:r>
          </a:p>
        </p:txBody>
      </p:sp>
    </p:spTree>
    <p:extLst>
      <p:ext uri="{BB962C8B-B14F-4D97-AF65-F5344CB8AC3E}">
        <p14:creationId xmlns:p14="http://schemas.microsoft.com/office/powerpoint/2010/main" val="6913638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549" y="912374"/>
            <a:ext cx="7608117" cy="773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093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138183"/>
            <a:ext cx="13009032" cy="148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Pair up!</a:t>
            </a:r>
          </a:p>
        </p:txBody>
      </p:sp>
    </p:spTree>
    <p:extLst>
      <p:ext uri="{BB962C8B-B14F-4D97-AF65-F5344CB8AC3E}">
        <p14:creationId xmlns:p14="http://schemas.microsoft.com/office/powerpoint/2010/main" val="13497685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5027927" y="5084865"/>
            <a:ext cx="5958238" cy="1480158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4" name="Rectangle 23"/>
          <p:cNvSpPr/>
          <p:nvPr/>
        </p:nvSpPr>
        <p:spPr>
          <a:xfrm>
            <a:off x="5027927" y="2156568"/>
            <a:ext cx="5958238" cy="1443606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1" name="Rectangle 20"/>
          <p:cNvSpPr/>
          <p:nvPr/>
        </p:nvSpPr>
        <p:spPr>
          <a:xfrm>
            <a:off x="-2910" y="571688"/>
            <a:ext cx="2591643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TextBox 6"/>
          <p:cNvSpPr txBox="1"/>
          <p:nvPr/>
        </p:nvSpPr>
        <p:spPr>
          <a:xfrm>
            <a:off x="5167672" y="1318082"/>
            <a:ext cx="5818494" cy="6988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Welcome &amp; Intro</a:t>
            </a:r>
          </a:p>
          <a:p>
            <a:endParaRPr lang="en-US" sz="3201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101:</a:t>
            </a:r>
          </a:p>
          <a:p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Identifying a Goal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102:</a:t>
            </a:r>
          </a:p>
          <a:p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Creating a Strategy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00:00	Issue Campaigns 103:</a:t>
            </a:r>
          </a:p>
          <a:p>
            <a:r>
              <a:rPr lang="en-US" sz="3201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Planning Tactics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Sponsor Games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1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00:00	</a:t>
            </a:r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Debrief &amp; Close</a:t>
            </a:r>
            <a:endParaRPr lang="x-none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1045" y="661902"/>
            <a:ext cx="2572588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Agenda</a:t>
            </a:r>
          </a:p>
        </p:txBody>
      </p:sp>
      <p:sp>
        <p:nvSpPr>
          <p:cNvPr id="9" name="Rectangle 8"/>
          <p:cNvSpPr/>
          <p:nvPr/>
        </p:nvSpPr>
        <p:spPr>
          <a:xfrm>
            <a:off x="5027925" y="7479941"/>
            <a:ext cx="5958238" cy="1021311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12842439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819" y="3842754"/>
            <a:ext cx="13009032" cy="148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Planning Tactics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9099" y="5217054"/>
            <a:ext cx="1039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Issue Campaigns 103</a:t>
            </a:r>
          </a:p>
        </p:txBody>
      </p:sp>
    </p:spTree>
    <p:extLst>
      <p:ext uri="{BB962C8B-B14F-4D97-AF65-F5344CB8AC3E}">
        <p14:creationId xmlns:p14="http://schemas.microsoft.com/office/powerpoint/2010/main" val="3181810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37360" y="4400534"/>
            <a:ext cx="8671762" cy="1424529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13" name="Oval 35"/>
          <p:cNvSpPr>
            <a:spLocks noChangeAspect="1"/>
          </p:cNvSpPr>
          <p:nvPr/>
        </p:nvSpPr>
        <p:spPr bwMode="auto">
          <a:xfrm>
            <a:off x="3582002" y="3138670"/>
            <a:ext cx="529564" cy="529564"/>
          </a:xfrm>
          <a:prstGeom prst="ellipse">
            <a:avLst/>
          </a:prstGeom>
          <a:solidFill>
            <a:srgbClr val="5B9BD5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14" name="Oval 35"/>
          <p:cNvSpPr>
            <a:spLocks noChangeAspect="1"/>
          </p:cNvSpPr>
          <p:nvPr/>
        </p:nvSpPr>
        <p:spPr bwMode="auto">
          <a:xfrm>
            <a:off x="3582002" y="4645700"/>
            <a:ext cx="529564" cy="529564"/>
          </a:xfrm>
          <a:prstGeom prst="ellipse">
            <a:avLst/>
          </a:prstGeom>
          <a:solidFill>
            <a:srgbClr val="5B9BD5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endParaRPr lang="en-US" altLang="ko-KR" sz="2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Oval 35"/>
          <p:cNvSpPr>
            <a:spLocks noChangeAspect="1"/>
          </p:cNvSpPr>
          <p:nvPr/>
        </p:nvSpPr>
        <p:spPr bwMode="auto">
          <a:xfrm>
            <a:off x="3582002" y="6086631"/>
            <a:ext cx="529564" cy="529564"/>
          </a:xfrm>
          <a:prstGeom prst="ellipse">
            <a:avLst/>
          </a:prstGeom>
          <a:solidFill>
            <a:srgbClr val="5B9BD5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552" y="9041927"/>
            <a:ext cx="10399195" cy="355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8" b="1" dirty="0">
                <a:solidFill>
                  <a:schemeClr val="bg1">
                    <a:lumMod val="75000"/>
                  </a:schemeClr>
                </a:solidFill>
                <a:latin typeface="Whitney bold"/>
                <a:cs typeface="Whitney bold"/>
              </a:rPr>
              <a:t>OFA</a:t>
            </a:r>
            <a:r>
              <a:rPr lang="en-US" sz="1708" b="1" dirty="0">
                <a:solidFill>
                  <a:schemeClr val="bg1">
                    <a:lumMod val="75000"/>
                  </a:schemeClr>
                </a:solidFill>
                <a:latin typeface="Whitney book"/>
                <a:cs typeface="Whitney book"/>
              </a:rPr>
              <a:t>  CAMPUS ORGANIZING SUMMIT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13322" y="8790272"/>
            <a:ext cx="11986316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RisingSun_bfbfb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593" y="9093548"/>
            <a:ext cx="342461" cy="3424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56208" y="3096861"/>
            <a:ext cx="756510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Understand </a:t>
            </a: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how tactics relate to strategy within an issue campaign</a:t>
            </a:r>
          </a:p>
          <a:p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Be able to </a:t>
            </a: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identify effective tactics based on your goal and strategy</a:t>
            </a:r>
          </a:p>
          <a:p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s-I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Feel excited </a:t>
            </a:r>
            <a:r>
              <a:rPr lang="is-I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applying what you learned to build an issue campaign</a:t>
            </a: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10" y="571688"/>
            <a:ext cx="3846777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21045" y="661902"/>
            <a:ext cx="4369488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Session goals</a:t>
            </a:r>
          </a:p>
        </p:txBody>
      </p:sp>
    </p:spTree>
    <p:extLst>
      <p:ext uri="{BB962C8B-B14F-4D97-AF65-F5344CB8AC3E}">
        <p14:creationId xmlns:p14="http://schemas.microsoft.com/office/powerpoint/2010/main" val="17166221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129864" y="6014055"/>
            <a:ext cx="4636165" cy="66040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4" name="Rectangle 23"/>
          <p:cNvSpPr/>
          <p:nvPr/>
        </p:nvSpPr>
        <p:spPr>
          <a:xfrm>
            <a:off x="6129865" y="4064001"/>
            <a:ext cx="4636165" cy="66040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1" name="Rectangle 20"/>
          <p:cNvSpPr/>
          <p:nvPr/>
        </p:nvSpPr>
        <p:spPr>
          <a:xfrm>
            <a:off x="-2909" y="571688"/>
            <a:ext cx="4371710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TextBox 6"/>
          <p:cNvSpPr txBox="1"/>
          <p:nvPr/>
        </p:nvSpPr>
        <p:spPr>
          <a:xfrm>
            <a:off x="4947535" y="3304971"/>
            <a:ext cx="5818494" cy="38351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1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Tying tactics to strategy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Effective tactics</a:t>
            </a:r>
          </a:p>
          <a:p>
            <a:pPr>
              <a:lnSpc>
                <a:spcPct val="8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Persuading decision 			makers</a:t>
            </a:r>
          </a:p>
          <a:p>
            <a:pPr>
              <a:lnSpc>
                <a:spcPct val="8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Debrief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1044" y="661902"/>
            <a:ext cx="5724155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Session agenda</a:t>
            </a:r>
          </a:p>
        </p:txBody>
      </p:sp>
    </p:spTree>
    <p:extLst>
      <p:ext uri="{BB962C8B-B14F-4D97-AF65-F5344CB8AC3E}">
        <p14:creationId xmlns:p14="http://schemas.microsoft.com/office/powerpoint/2010/main" val="7858832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4437" y="2253062"/>
            <a:ext cx="9274340" cy="531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8000" b="1" dirty="0">
                <a:solidFill>
                  <a:srgbClr val="FBEB3A"/>
                </a:solidFill>
                <a:latin typeface="Calibri" charset="0"/>
                <a:ea typeface="Calibri" charset="0"/>
                <a:cs typeface="Calibri" charset="0"/>
              </a:rPr>
              <a:t>Tactics</a:t>
            </a:r>
            <a:r>
              <a:rPr lang="en-US" sz="8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 are strategic actions you can </a:t>
            </a:r>
            <a:r>
              <a:rPr lang="en-US" sz="8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use </a:t>
            </a:r>
          </a:p>
          <a:p>
            <a:pPr>
              <a:lnSpc>
                <a:spcPct val="70000"/>
              </a:lnSpc>
            </a:pPr>
            <a:r>
              <a:rPr lang="en-US" sz="8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to persuade targeted decision makers to make the change you want to see.</a:t>
            </a:r>
          </a:p>
        </p:txBody>
      </p:sp>
    </p:spTree>
    <p:extLst>
      <p:ext uri="{BB962C8B-B14F-4D97-AF65-F5344CB8AC3E}">
        <p14:creationId xmlns:p14="http://schemas.microsoft.com/office/powerpoint/2010/main" val="25037368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hammad Ali - The Rope a Dope - Off Productio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057" y="2032016"/>
            <a:ext cx="10807200" cy="6079051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27695" y="941096"/>
            <a:ext cx="11327925" cy="6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48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Tying tactics to strategy</a:t>
            </a:r>
            <a:endParaRPr lang="en-US" altLang="en-US" sz="4800" dirty="0">
              <a:solidFill>
                <a:srgbClr val="5B9BD5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46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819" y="3831561"/>
            <a:ext cx="13009032" cy="209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9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What do you hope </a:t>
            </a:r>
          </a:p>
          <a:p>
            <a:pPr algn="ctr">
              <a:lnSpc>
                <a:spcPct val="70000"/>
              </a:lnSpc>
            </a:pPr>
            <a:r>
              <a:rPr lang="en-US" sz="9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to get out of today?</a:t>
            </a:r>
          </a:p>
        </p:txBody>
      </p:sp>
    </p:spTree>
    <p:extLst>
      <p:ext uri="{BB962C8B-B14F-4D97-AF65-F5344CB8AC3E}">
        <p14:creationId xmlns:p14="http://schemas.microsoft.com/office/powerpoint/2010/main" val="18772369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909" y="3922163"/>
            <a:ext cx="130090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What do you think </a:t>
            </a:r>
          </a:p>
          <a:p>
            <a:pPr algn="ctr">
              <a:lnSpc>
                <a:spcPct val="70000"/>
              </a:lnSpc>
            </a:pP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Ali’s goal was in fighting George Foreman?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42161" y="3043471"/>
            <a:ext cx="1039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DEBRIEF</a:t>
            </a:r>
          </a:p>
        </p:txBody>
      </p:sp>
    </p:spTree>
    <p:extLst>
      <p:ext uri="{BB962C8B-B14F-4D97-AF65-F5344CB8AC3E}">
        <p14:creationId xmlns:p14="http://schemas.microsoft.com/office/powerpoint/2010/main" val="15107977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909" y="3922163"/>
            <a:ext cx="13009032" cy="1871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How did Ali’s tactics </a:t>
            </a:r>
          </a:p>
          <a:p>
            <a:pPr algn="ctr">
              <a:lnSpc>
                <a:spcPct val="70000"/>
              </a:lnSpc>
            </a:pP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reinforce that strategy?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42161" y="3043471"/>
            <a:ext cx="1039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DEBRIEF</a:t>
            </a:r>
          </a:p>
        </p:txBody>
      </p:sp>
    </p:spTree>
    <p:extLst>
      <p:ext uri="{BB962C8B-B14F-4D97-AF65-F5344CB8AC3E}">
        <p14:creationId xmlns:p14="http://schemas.microsoft.com/office/powerpoint/2010/main" val="17367264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1571" y="2098788"/>
            <a:ext cx="8600172" cy="6450129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27695" y="941096"/>
            <a:ext cx="11327925" cy="6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48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Tying tactics to strategy</a:t>
            </a:r>
            <a:endParaRPr lang="en-US" altLang="en-US" sz="4800" dirty="0">
              <a:solidFill>
                <a:srgbClr val="5B9BD5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66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129864" y="6014055"/>
            <a:ext cx="4636165" cy="66040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4" name="Rectangle 23"/>
          <p:cNvSpPr/>
          <p:nvPr/>
        </p:nvSpPr>
        <p:spPr>
          <a:xfrm>
            <a:off x="6129865" y="4064001"/>
            <a:ext cx="4636165" cy="66040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1" name="Rectangle 20"/>
          <p:cNvSpPr/>
          <p:nvPr/>
        </p:nvSpPr>
        <p:spPr>
          <a:xfrm>
            <a:off x="-2909" y="571688"/>
            <a:ext cx="4371710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TextBox 6"/>
          <p:cNvSpPr txBox="1"/>
          <p:nvPr/>
        </p:nvSpPr>
        <p:spPr>
          <a:xfrm>
            <a:off x="4947535" y="3304971"/>
            <a:ext cx="5818494" cy="38351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Tying tactics to strategy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</a:p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Effective tactics</a:t>
            </a:r>
          </a:p>
          <a:p>
            <a:pPr>
              <a:lnSpc>
                <a:spcPct val="8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Persuading decision 			makers</a:t>
            </a:r>
          </a:p>
          <a:p>
            <a:pPr>
              <a:lnSpc>
                <a:spcPct val="8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Debrief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1044" y="661902"/>
            <a:ext cx="5724155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Session agenda</a:t>
            </a:r>
          </a:p>
        </p:txBody>
      </p:sp>
    </p:spTree>
    <p:extLst>
      <p:ext uri="{BB962C8B-B14F-4D97-AF65-F5344CB8AC3E}">
        <p14:creationId xmlns:p14="http://schemas.microsoft.com/office/powerpoint/2010/main" val="6630070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228284"/>
            <a:ext cx="13009032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5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What are some ways </a:t>
            </a:r>
          </a:p>
          <a:p>
            <a:pPr algn="ctr">
              <a:lnSpc>
                <a:spcPct val="80000"/>
              </a:lnSpc>
            </a:pPr>
            <a:r>
              <a:rPr lang="en-US" sz="75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we can influence decision makers with our message?</a:t>
            </a:r>
          </a:p>
        </p:txBody>
      </p:sp>
    </p:spTree>
    <p:extLst>
      <p:ext uri="{BB962C8B-B14F-4D97-AF65-F5344CB8AC3E}">
        <p14:creationId xmlns:p14="http://schemas.microsoft.com/office/powerpoint/2010/main" val="14314142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95509" y="2965660"/>
            <a:ext cx="5285638" cy="343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5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Signature Drives</a:t>
            </a:r>
          </a:p>
          <a:p>
            <a:pPr>
              <a:lnSpc>
                <a:spcPct val="80000"/>
              </a:lnSpc>
            </a:pPr>
            <a:endParaRPr lang="en-US" sz="4500" b="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45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Press Conferences </a:t>
            </a:r>
          </a:p>
          <a:p>
            <a:pPr>
              <a:lnSpc>
                <a:spcPct val="80000"/>
              </a:lnSpc>
            </a:pPr>
            <a:r>
              <a:rPr lang="en-US" sz="45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&amp; Rallies</a:t>
            </a:r>
          </a:p>
          <a:p>
            <a:pPr>
              <a:lnSpc>
                <a:spcPct val="80000"/>
              </a:lnSpc>
            </a:pPr>
            <a:endParaRPr lang="en-US" sz="4500" b="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45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Letters to the Editor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38282" y="2965659"/>
            <a:ext cx="4683368" cy="398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5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Digital Organizing</a:t>
            </a:r>
          </a:p>
          <a:p>
            <a:pPr>
              <a:lnSpc>
                <a:spcPct val="80000"/>
              </a:lnSpc>
            </a:pPr>
            <a:endParaRPr lang="en-US" sz="4500" b="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45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Office Visits </a:t>
            </a:r>
          </a:p>
          <a:p>
            <a:pPr>
              <a:lnSpc>
                <a:spcPct val="80000"/>
              </a:lnSpc>
            </a:pPr>
            <a:r>
              <a:rPr lang="en-US" sz="45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&amp; Phone Calls</a:t>
            </a:r>
          </a:p>
          <a:p>
            <a:pPr>
              <a:lnSpc>
                <a:spcPct val="80000"/>
              </a:lnSpc>
            </a:pPr>
            <a:endParaRPr lang="en-US" sz="4500" b="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45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Speaker Series </a:t>
            </a:r>
          </a:p>
          <a:p>
            <a:pPr>
              <a:lnSpc>
                <a:spcPct val="80000"/>
              </a:lnSpc>
            </a:pPr>
            <a:r>
              <a:rPr lang="en-US" sz="45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&amp; Film Screenings</a:t>
            </a:r>
          </a:p>
        </p:txBody>
      </p:sp>
      <p:sp>
        <p:nvSpPr>
          <p:cNvPr id="10" name="Rectangle 9"/>
          <p:cNvSpPr/>
          <p:nvPr/>
        </p:nvSpPr>
        <p:spPr>
          <a:xfrm>
            <a:off x="-2909" y="571688"/>
            <a:ext cx="4507176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21044" y="661902"/>
            <a:ext cx="4183223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Effective tactics</a:t>
            </a:r>
          </a:p>
        </p:txBody>
      </p:sp>
    </p:spTree>
    <p:extLst>
      <p:ext uri="{BB962C8B-B14F-4D97-AF65-F5344CB8AC3E}">
        <p14:creationId xmlns:p14="http://schemas.microsoft.com/office/powerpoint/2010/main" val="24602932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81107" y="5224032"/>
            <a:ext cx="10555199" cy="3111728"/>
            <a:chOff x="997795" y="2943057"/>
            <a:chExt cx="11518365" cy="3368571"/>
          </a:xfrm>
          <a:solidFill>
            <a:srgbClr val="344047"/>
          </a:solidFill>
        </p:grpSpPr>
        <p:sp>
          <p:nvSpPr>
            <p:cNvPr id="15" name="Oval 14"/>
            <p:cNvSpPr/>
            <p:nvPr/>
          </p:nvSpPr>
          <p:spPr>
            <a:xfrm>
              <a:off x="997795" y="2943057"/>
              <a:ext cx="3374256" cy="3368571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7044" tIns="103522" rIns="207044" bIns="103522"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Press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5060704" y="2943057"/>
              <a:ext cx="3374258" cy="3368571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7044" tIns="103522" rIns="207044" bIns="103522" rtlCol="0" anchor="ctr"/>
            <a:lstStyle/>
            <a:p>
              <a:pPr algn="ctr"/>
              <a:r>
                <a:rPr lang="en-US" sz="3200" b="1" dirty="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</a:rPr>
                <a:t>Online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9141902" y="2943057"/>
              <a:ext cx="3374258" cy="3368571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7044" tIns="103522" rIns="207044" bIns="103522" rtlCol="0" anchor="ctr"/>
            <a:lstStyle/>
            <a:p>
              <a:pPr algn="ctr"/>
              <a:r>
                <a:rPr lang="en-US" sz="3200" b="1" dirty="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</a:rPr>
                <a:t>Directly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5820" y="3758872"/>
            <a:ext cx="13009033" cy="57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There are three ways to communicate with decision makers: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5820" y="2735000"/>
            <a:ext cx="13009033" cy="1159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48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An effective tactic appeals to a </a:t>
            </a:r>
          </a:p>
          <a:p>
            <a:pPr algn="ctr">
              <a:lnSpc>
                <a:spcPct val="70000"/>
              </a:lnSpc>
            </a:pPr>
            <a:r>
              <a:rPr lang="en-US" sz="48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decision maker’s motivations.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2909" y="571688"/>
            <a:ext cx="4507176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21044" y="661902"/>
            <a:ext cx="4183223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Effective tactics</a:t>
            </a:r>
          </a:p>
        </p:txBody>
      </p:sp>
    </p:spTree>
    <p:extLst>
      <p:ext uri="{BB962C8B-B14F-4D97-AF65-F5344CB8AC3E}">
        <p14:creationId xmlns:p14="http://schemas.microsoft.com/office/powerpoint/2010/main" val="19132683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52185" y="2855862"/>
            <a:ext cx="2052092" cy="900328"/>
          </a:xfrm>
          <a:prstGeom prst="rect">
            <a:avLst/>
          </a:prstGeom>
          <a:noFill/>
          <a:ln w="38100" cmpd="sng">
            <a:solidFill>
              <a:srgbClr val="34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66" tIns="9146" rIns="91466" bIns="9146" rtlCol="0" anchor="ctr"/>
          <a:lstStyle/>
          <a:p>
            <a:pPr marL="182933"/>
            <a:r>
              <a:rPr lang="en-US" sz="2845" dirty="0">
                <a:solidFill>
                  <a:srgbClr val="344047"/>
                </a:solidFill>
                <a:latin typeface="Whitney Bold"/>
                <a:cs typeface="Whitney Bold"/>
              </a:rPr>
              <a:t>Moderate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52183" y="4108625"/>
            <a:ext cx="5264201" cy="900328"/>
          </a:xfrm>
          <a:prstGeom prst="rect">
            <a:avLst/>
          </a:prstGeom>
          <a:noFill/>
          <a:ln w="38100" cmpd="sng">
            <a:solidFill>
              <a:srgbClr val="34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66" tIns="9146" rIns="91466" bIns="9146" rtlCol="0" anchor="ctr"/>
          <a:lstStyle/>
          <a:p>
            <a:pPr marL="182933"/>
            <a:r>
              <a:rPr lang="en-US" sz="2845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No previous public statements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52184" y="5350044"/>
            <a:ext cx="2533909" cy="900328"/>
          </a:xfrm>
          <a:prstGeom prst="rect">
            <a:avLst/>
          </a:prstGeom>
          <a:noFill/>
          <a:ln w="38100" cmpd="sng">
            <a:solidFill>
              <a:srgbClr val="34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66" tIns="9146" rIns="91466" bIns="9146" rtlCol="0" anchor="ctr"/>
          <a:lstStyle/>
          <a:p>
            <a:pPr marL="182933"/>
            <a:r>
              <a:rPr lang="en-US" sz="2845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Pro-business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52184" y="6591465"/>
            <a:ext cx="6649422" cy="900328"/>
          </a:xfrm>
          <a:prstGeom prst="rect">
            <a:avLst/>
          </a:prstGeom>
          <a:noFill/>
          <a:ln w="38100" cmpd="sng">
            <a:solidFill>
              <a:srgbClr val="34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66" tIns="9146" rIns="91466" bIns="9146" rtlCol="0" anchor="ctr"/>
          <a:lstStyle/>
          <a:p>
            <a:pPr marL="182933"/>
            <a:r>
              <a:rPr lang="en-US" sz="2845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Positive, mainstream image in the state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2185" y="7852425"/>
            <a:ext cx="6649420" cy="900328"/>
          </a:xfrm>
          <a:prstGeom prst="rect">
            <a:avLst/>
          </a:prstGeom>
          <a:noFill/>
          <a:ln w="38100" cmpd="sng">
            <a:solidFill>
              <a:srgbClr val="344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66" tIns="9146" rIns="91466" bIns="9146" rtlCol="0" anchor="ctr"/>
          <a:lstStyle/>
          <a:p>
            <a:pPr marL="182933"/>
            <a:r>
              <a:rPr lang="en-US" sz="2845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Represent a high share of independents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7886" y="2855862"/>
            <a:ext cx="3787834" cy="5960268"/>
          </a:xfrm>
          <a:prstGeom prst="rect">
            <a:avLst/>
          </a:prstGeom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697434"/>
            <a:ext cx="13003213" cy="128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48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Persuading David Menendez </a:t>
            </a:r>
          </a:p>
          <a:p>
            <a:pPr algn="ctr">
              <a:lnSpc>
                <a:spcPct val="80000"/>
              </a:lnSpc>
            </a:pPr>
            <a:r>
              <a:rPr lang="en-US" altLang="en-US" sz="48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on marriage equality</a:t>
            </a:r>
            <a:endParaRPr lang="en-US" altLang="en-US" sz="4800" dirty="0">
              <a:solidFill>
                <a:srgbClr val="5B9BD5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73000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00776" y="3452517"/>
            <a:ext cx="10781766" cy="642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48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Letters to the Editor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3324" y="4204023"/>
            <a:ext cx="11986316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500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“Marriage equality will </a:t>
            </a:r>
          </a:p>
          <a:p>
            <a:pPr algn="ctr">
              <a:lnSpc>
                <a:spcPct val="80000"/>
              </a:lnSpc>
            </a:pPr>
            <a:r>
              <a:rPr lang="en-US" sz="7500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put our state on the right </a:t>
            </a:r>
          </a:p>
          <a:p>
            <a:pPr algn="ctr">
              <a:lnSpc>
                <a:spcPct val="80000"/>
              </a:lnSpc>
            </a:pPr>
            <a:r>
              <a:rPr lang="en-US" sz="7500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side of history.”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697434"/>
            <a:ext cx="13003213" cy="128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48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Persuading David Menendez </a:t>
            </a:r>
          </a:p>
          <a:p>
            <a:pPr algn="ctr">
              <a:lnSpc>
                <a:spcPct val="80000"/>
              </a:lnSpc>
            </a:pPr>
            <a:r>
              <a:rPr lang="en-US" altLang="en-US" sz="48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on marriage equality</a:t>
            </a:r>
            <a:endParaRPr lang="en-US" altLang="en-US" sz="4800" dirty="0">
              <a:solidFill>
                <a:srgbClr val="5B9BD5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8932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05988" y="4892801"/>
            <a:ext cx="365227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45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Phone Calls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4521" y="5517132"/>
            <a:ext cx="4634412" cy="797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Calls to office regarding same sex marriage.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074424" y="2783225"/>
            <a:ext cx="5671939" cy="5662822"/>
            <a:chOff x="8210550" y="3716583"/>
            <a:chExt cx="3051188" cy="2987859"/>
          </a:xfrm>
        </p:grpSpPr>
        <p:grpSp>
          <p:nvGrpSpPr>
            <p:cNvPr id="45" name="Group 44"/>
            <p:cNvGrpSpPr>
              <a:grpSpLocks noChangeAspect="1"/>
            </p:cNvGrpSpPr>
            <p:nvPr/>
          </p:nvGrpSpPr>
          <p:grpSpPr>
            <a:xfrm>
              <a:off x="8210550" y="3716583"/>
              <a:ext cx="2990850" cy="2987859"/>
              <a:chOff x="7543800" y="3878735"/>
              <a:chExt cx="4271472" cy="4267200"/>
            </a:xfrm>
          </p:grpSpPr>
          <p:sp>
            <p:nvSpPr>
              <p:cNvPr id="48" name="Oval 47"/>
              <p:cNvSpPr>
                <a:spLocks noChangeAspect="1"/>
              </p:cNvSpPr>
              <p:nvPr/>
            </p:nvSpPr>
            <p:spPr>
              <a:xfrm>
                <a:off x="7543801" y="3878735"/>
                <a:ext cx="4270248" cy="4267200"/>
              </a:xfrm>
              <a:prstGeom prst="ellipse">
                <a:avLst/>
              </a:prstGeom>
              <a:solidFill>
                <a:srgbClr val="344047"/>
              </a:solidFill>
              <a:ln w="38100" cmpd="sng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49" name="Pie 48"/>
              <p:cNvSpPr>
                <a:spLocks noChangeAspect="1"/>
              </p:cNvSpPr>
              <p:nvPr/>
            </p:nvSpPr>
            <p:spPr>
              <a:xfrm>
                <a:off x="7543800" y="3878735"/>
                <a:ext cx="4271472" cy="4267200"/>
              </a:xfrm>
              <a:prstGeom prst="pie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9994482" y="4238659"/>
              <a:ext cx="1267256" cy="5683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61</a:t>
              </a:r>
            </a:p>
            <a:p>
              <a:r>
                <a:rPr lang="en-US" sz="32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against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061223" y="5567508"/>
              <a:ext cx="1928754" cy="3085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184</a:t>
              </a:r>
              <a:r>
                <a:rPr lang="en-US" sz="32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 support</a:t>
              </a:r>
            </a:p>
          </p:txBody>
        </p:sp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697434"/>
            <a:ext cx="13003213" cy="128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48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Persuading David Menendez </a:t>
            </a:r>
          </a:p>
          <a:p>
            <a:pPr algn="ctr">
              <a:lnSpc>
                <a:spcPct val="80000"/>
              </a:lnSpc>
            </a:pPr>
            <a:r>
              <a:rPr lang="en-US" altLang="en-US" sz="48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on marriage equality</a:t>
            </a:r>
            <a:endParaRPr lang="en-US" altLang="en-US" sz="4800" dirty="0">
              <a:solidFill>
                <a:srgbClr val="5B9BD5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919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4462066012_6120ed2d54_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4" t="22996"/>
          <a:stretch/>
        </p:blipFill>
        <p:spPr>
          <a:xfrm>
            <a:off x="513322" y="2956366"/>
            <a:ext cx="6472342" cy="38479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33041" y="3654795"/>
            <a:ext cx="4557174" cy="2451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Parking Lot</a:t>
            </a: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4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We will answer as many questions as possible, but we will “parking lot” questions if we run out of time, or need to investigate an answer.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2910" y="571688"/>
            <a:ext cx="2390032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21045" y="661902"/>
            <a:ext cx="2572588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Norms</a:t>
            </a:r>
          </a:p>
        </p:txBody>
      </p:sp>
    </p:spTree>
    <p:extLst>
      <p:ext uri="{BB962C8B-B14F-4D97-AF65-F5344CB8AC3E}">
        <p14:creationId xmlns:p14="http://schemas.microsoft.com/office/powerpoint/2010/main" val="35888257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3320" y="3465060"/>
            <a:ext cx="10023495" cy="496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Social media posts supporting same sex marriage.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13320" y="4794164"/>
            <a:ext cx="6650784" cy="1885980"/>
            <a:chOff x="459482" y="4465131"/>
            <a:chExt cx="3096620" cy="830801"/>
          </a:xfrm>
        </p:grpSpPr>
        <p:pic>
          <p:nvPicPr>
            <p:cNvPr id="53" name="Picture 2" descr="http://omnibeat.omnibeat1.netdna-cdn.com/wp-content/uploads/2012/05/status-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482" y="4465131"/>
              <a:ext cx="3096620" cy="830801"/>
            </a:xfrm>
            <a:prstGeom prst="rect">
              <a:avLst/>
            </a:prstGeom>
            <a:noFill/>
            <a:ln>
              <a:solidFill>
                <a:schemeClr val="tx1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516465" y="4727318"/>
              <a:ext cx="2954868" cy="1371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23" dirty="0">
                  <a:solidFill>
                    <a:srgbClr val="595959"/>
                  </a:solidFill>
                  <a:latin typeface="Whitney Book"/>
                  <a:cs typeface="Whitney Book"/>
                </a:rPr>
                <a:t>“Marriage equality will help our economy. Vote yes!”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728405" y="5805576"/>
            <a:ext cx="6650780" cy="2338314"/>
            <a:chOff x="362858" y="5052729"/>
            <a:chExt cx="3155818" cy="1029813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858" y="5052729"/>
              <a:ext cx="3155818" cy="1029813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</p:pic>
        <p:sp>
          <p:nvSpPr>
            <p:cNvPr id="56" name="Rectangle 55"/>
            <p:cNvSpPr/>
            <p:nvPr/>
          </p:nvSpPr>
          <p:spPr>
            <a:xfrm>
              <a:off x="462812" y="5376985"/>
              <a:ext cx="2911895" cy="13710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r>
                <a:rPr lang="en-US" sz="1423" dirty="0">
                  <a:solidFill>
                    <a:srgbClr val="595959"/>
                  </a:solidFill>
                  <a:latin typeface="Whitney Book"/>
                  <a:cs typeface="Whitney Book"/>
                </a:rPr>
                <a:t>“Will you side with extremists or with the people you represent?”</a:t>
              </a:r>
            </a:p>
          </p:txBody>
        </p:sp>
      </p:grp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97434"/>
            <a:ext cx="13003213" cy="128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48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Persuading David Menendez </a:t>
            </a:r>
          </a:p>
          <a:p>
            <a:pPr algn="ctr">
              <a:lnSpc>
                <a:spcPct val="80000"/>
              </a:lnSpc>
            </a:pPr>
            <a:r>
              <a:rPr lang="en-US" altLang="en-US" sz="48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on marriage equality</a:t>
            </a:r>
            <a:endParaRPr lang="en-US" altLang="en-US" sz="4800" dirty="0">
              <a:solidFill>
                <a:srgbClr val="5B9BD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3320" y="2878928"/>
            <a:ext cx="3652277" cy="608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45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1086615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787" y="2521011"/>
            <a:ext cx="7618426" cy="723576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72120" y="5281438"/>
            <a:ext cx="4380413" cy="128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“We want equality. 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It’s good for 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the economy!”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697434"/>
            <a:ext cx="13003213" cy="128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48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Persuading David Menendez </a:t>
            </a:r>
          </a:p>
          <a:p>
            <a:pPr algn="ctr">
              <a:lnSpc>
                <a:spcPct val="80000"/>
              </a:lnSpc>
            </a:pPr>
            <a:r>
              <a:rPr lang="en-US" altLang="en-US" sz="48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on marriage equality</a:t>
            </a:r>
            <a:endParaRPr lang="en-US" altLang="en-US" sz="4800" dirty="0">
              <a:solidFill>
                <a:srgbClr val="5B9BD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2120" y="4673195"/>
            <a:ext cx="3652277" cy="608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45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Earned media</a:t>
            </a:r>
          </a:p>
        </p:txBody>
      </p:sp>
    </p:spTree>
    <p:extLst>
      <p:ext uri="{BB962C8B-B14F-4D97-AF65-F5344CB8AC3E}">
        <p14:creationId xmlns:p14="http://schemas.microsoft.com/office/powerpoint/2010/main" val="23615852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6256" y="4245940"/>
            <a:ext cx="501891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“Passing marriage equality will bring jobs to our state and help my business, so I hope my State Senator supports it.”</a:t>
            </a:r>
          </a:p>
          <a:p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—Small Business Owner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631" y="2829270"/>
            <a:ext cx="5489229" cy="5489229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697434"/>
            <a:ext cx="13003213" cy="128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48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Persuading David Menendez </a:t>
            </a:r>
          </a:p>
          <a:p>
            <a:pPr algn="ctr">
              <a:lnSpc>
                <a:spcPct val="80000"/>
              </a:lnSpc>
            </a:pPr>
            <a:r>
              <a:rPr lang="en-US" altLang="en-US" sz="48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on marriage equality</a:t>
            </a:r>
            <a:endParaRPr lang="en-US" altLang="en-US" sz="4800" dirty="0">
              <a:solidFill>
                <a:srgbClr val="5B9BD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0421" y="3621080"/>
            <a:ext cx="3652277" cy="608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4500" b="1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Earned media</a:t>
            </a:r>
            <a:endParaRPr lang="en-US" sz="4500" b="1" dirty="0">
              <a:solidFill>
                <a:srgbClr val="5B9BD5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877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-1" y="2183"/>
            <a:ext cx="13003213" cy="97524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2183"/>
            <a:ext cx="13003213" cy="9752409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92842" y="3093501"/>
            <a:ext cx="9817522" cy="1784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99" b="1" spc="-15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Issue Ecosystem</a:t>
            </a:r>
          </a:p>
        </p:txBody>
      </p:sp>
      <p:sp>
        <p:nvSpPr>
          <p:cNvPr id="5" name="Rectangle 4"/>
          <p:cNvSpPr/>
          <p:nvPr/>
        </p:nvSpPr>
        <p:spPr>
          <a:xfrm>
            <a:off x="2023790" y="4878387"/>
            <a:ext cx="89556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An issue ecosystem is the array of people, organizations, and competing agendas surrounding a decision maker around a given issue. 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527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3458" y="3299877"/>
            <a:ext cx="8751762" cy="3157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7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 strong issue campaign creates an </a:t>
            </a:r>
            <a:r>
              <a:rPr lang="en-US" sz="7000" b="1" dirty="0">
                <a:solidFill>
                  <a:srgbClr val="FBEB3A"/>
                </a:solidFill>
                <a:latin typeface="Calibri" charset="0"/>
                <a:ea typeface="Calibri" charset="0"/>
                <a:cs typeface="Calibri" charset="0"/>
              </a:rPr>
              <a:t>ecosystem</a:t>
            </a:r>
            <a:r>
              <a:rPr lang="en-US" sz="7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surrounding decision makers.</a:t>
            </a:r>
          </a:p>
        </p:txBody>
      </p:sp>
    </p:spTree>
    <p:extLst>
      <p:ext uri="{BB962C8B-B14F-4D97-AF65-F5344CB8AC3E}">
        <p14:creationId xmlns:p14="http://schemas.microsoft.com/office/powerpoint/2010/main" val="18082812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909" y="3849893"/>
            <a:ext cx="13009032" cy="1164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5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Experiential Activity 4A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2009" y="4891653"/>
            <a:ext cx="1039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Workbook Page 11-13</a:t>
            </a:r>
          </a:p>
        </p:txBody>
      </p:sp>
    </p:spTree>
    <p:extLst>
      <p:ext uri="{BB962C8B-B14F-4D97-AF65-F5344CB8AC3E}">
        <p14:creationId xmlns:p14="http://schemas.microsoft.com/office/powerpoint/2010/main" val="13102288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08974" y="1916447"/>
            <a:ext cx="10399195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50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10 minutes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899" y="4206407"/>
            <a:ext cx="9907343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Your turn! Now that you have a goal and strategy, </a:t>
            </a:r>
          </a:p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work with your group to determine three tactics for </a:t>
            </a:r>
          </a:p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each decision maker. </a:t>
            </a:r>
          </a:p>
          <a:p>
            <a:pPr algn="ctr"/>
            <a:endParaRPr lang="en-US" sz="3200" b="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These tactics should broadcast your message </a:t>
            </a:r>
          </a:p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through different mediums in order to create an </a:t>
            </a:r>
          </a:p>
          <a:p>
            <a:pPr algn="ctr"/>
            <a:r>
              <a:rPr lang="en-US" sz="3200" b="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effective issue ecosystem.</a:t>
            </a:r>
          </a:p>
        </p:txBody>
      </p:sp>
    </p:spTree>
    <p:extLst>
      <p:ext uri="{BB962C8B-B14F-4D97-AF65-F5344CB8AC3E}">
        <p14:creationId xmlns:p14="http://schemas.microsoft.com/office/powerpoint/2010/main" val="2390636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129864" y="6014055"/>
            <a:ext cx="4636165" cy="66040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4" name="Rectangle 23"/>
          <p:cNvSpPr/>
          <p:nvPr/>
        </p:nvSpPr>
        <p:spPr>
          <a:xfrm>
            <a:off x="6129865" y="4064001"/>
            <a:ext cx="4636165" cy="660402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1" name="Rectangle 20"/>
          <p:cNvSpPr/>
          <p:nvPr/>
        </p:nvSpPr>
        <p:spPr>
          <a:xfrm>
            <a:off x="-2909" y="571688"/>
            <a:ext cx="4371710" cy="101632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0" tIns="45735" rIns="91470" bIns="457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TextBox 6"/>
          <p:cNvSpPr txBox="1"/>
          <p:nvPr/>
        </p:nvSpPr>
        <p:spPr>
          <a:xfrm>
            <a:off x="4947535" y="3304971"/>
            <a:ext cx="5818494" cy="38351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1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Tying tactics to strategy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Effective tactics</a:t>
            </a:r>
          </a:p>
          <a:p>
            <a:pPr>
              <a:lnSpc>
                <a:spcPct val="80000"/>
              </a:lnSpc>
            </a:pPr>
            <a:endParaRPr lang="en-US" sz="3200" b="1" dirty="0">
              <a:solidFill>
                <a:srgbClr val="5B9BD5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5B9BD5"/>
                </a:solidFill>
                <a:latin typeface="Calibri" charset="0"/>
                <a:ea typeface="Calibri" charset="0"/>
                <a:cs typeface="Calibri" charset="0"/>
              </a:rPr>
              <a:t>		Persuading decision 			makers</a:t>
            </a:r>
          </a:p>
          <a:p>
            <a:pPr>
              <a:lnSpc>
                <a:spcPct val="80000"/>
              </a:lnSpc>
            </a:pPr>
            <a:endParaRPr lang="en-US" sz="3200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344047"/>
                </a:solidFill>
                <a:latin typeface="Calibri" charset="0"/>
                <a:ea typeface="Calibri" charset="0"/>
                <a:cs typeface="Calibri" charset="0"/>
              </a:rPr>
              <a:t>		Debrief</a:t>
            </a:r>
          </a:p>
          <a:p>
            <a:endParaRPr lang="en-US" sz="3201" dirty="0">
              <a:solidFill>
                <a:srgbClr val="34404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1044" y="661902"/>
            <a:ext cx="5724155" cy="7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5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Session agenda</a:t>
            </a:r>
          </a:p>
        </p:txBody>
      </p:sp>
    </p:spTree>
    <p:extLst>
      <p:ext uri="{BB962C8B-B14F-4D97-AF65-F5344CB8AC3E}">
        <p14:creationId xmlns:p14="http://schemas.microsoft.com/office/powerpoint/2010/main" val="31695453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911" y="-1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2903" y="3511858"/>
            <a:ext cx="8057407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One tactic alone </a:t>
            </a:r>
          </a:p>
          <a:p>
            <a:pPr>
              <a:lnSpc>
                <a:spcPct val="70000"/>
              </a:lnSpc>
            </a:pPr>
            <a:r>
              <a:rPr lang="en-US" sz="8000" b="1" dirty="0">
                <a:solidFill>
                  <a:srgbClr val="FBEB3A"/>
                </a:solidFill>
                <a:latin typeface="Calibri" charset="0"/>
                <a:ea typeface="Calibri" charset="0"/>
                <a:cs typeface="Calibri" charset="0"/>
              </a:rPr>
              <a:t>does not </a:t>
            </a: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persuade </a:t>
            </a:r>
          </a:p>
          <a:p>
            <a:pPr>
              <a:lnSpc>
                <a:spcPct val="70000"/>
              </a:lnSpc>
            </a:pPr>
            <a:r>
              <a:rPr lang="en-US" sz="8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 decision maker.</a:t>
            </a:r>
          </a:p>
        </p:txBody>
      </p:sp>
    </p:spTree>
    <p:extLst>
      <p:ext uri="{BB962C8B-B14F-4D97-AF65-F5344CB8AC3E}">
        <p14:creationId xmlns:p14="http://schemas.microsoft.com/office/powerpoint/2010/main" val="6115081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3009036" cy="9756775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82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6532" y="3299878"/>
            <a:ext cx="8875972" cy="3157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7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It takes </a:t>
            </a:r>
            <a:r>
              <a:rPr lang="en-US" sz="7000" b="1" dirty="0">
                <a:solidFill>
                  <a:srgbClr val="FBEB3A"/>
                </a:solidFill>
                <a:latin typeface="Calibri" charset="0"/>
                <a:ea typeface="Calibri" charset="0"/>
                <a:cs typeface="Calibri" charset="0"/>
              </a:rPr>
              <a:t>a combination </a:t>
            </a:r>
          </a:p>
          <a:p>
            <a:pPr>
              <a:lnSpc>
                <a:spcPct val="70000"/>
              </a:lnSpc>
            </a:pPr>
            <a:r>
              <a:rPr lang="en-US" sz="7000" b="1" dirty="0">
                <a:solidFill>
                  <a:srgbClr val="FBEB3A"/>
                </a:solidFill>
                <a:latin typeface="Calibri" charset="0"/>
                <a:ea typeface="Calibri" charset="0"/>
                <a:cs typeface="Calibri" charset="0"/>
              </a:rPr>
              <a:t>of strategically-planned tactics </a:t>
            </a:r>
            <a:r>
              <a:rPr lang="en-US" sz="7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to ensure your message is heard.</a:t>
            </a:r>
          </a:p>
        </p:txBody>
      </p:sp>
    </p:spTree>
    <p:extLst>
      <p:ext uri="{BB962C8B-B14F-4D97-AF65-F5344CB8AC3E}">
        <p14:creationId xmlns:p14="http://schemas.microsoft.com/office/powerpoint/2010/main" val="4036430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18152</TotalTime>
  <Words>2276</Words>
  <Application>Microsoft Macintosh PowerPoint</Application>
  <PresentationFormat>Custom</PresentationFormat>
  <Paragraphs>666</Paragraphs>
  <Slides>114</Slides>
  <Notes>31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3" baseType="lpstr">
      <vt:lpstr>Arial</vt:lpstr>
      <vt:lpstr>Calibri</vt:lpstr>
      <vt:lpstr>Calibri Light</vt:lpstr>
      <vt:lpstr>Tungsten medium</vt:lpstr>
      <vt:lpstr>Whitney Bold</vt:lpstr>
      <vt:lpstr>Whitney Bold</vt:lpstr>
      <vt:lpstr>Whitney Book</vt:lpstr>
      <vt:lpstr>Whitney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Miller</dc:creator>
  <cp:lastModifiedBy>Microsoft Office User</cp:lastModifiedBy>
  <cp:revision>275</cp:revision>
  <dcterms:created xsi:type="dcterms:W3CDTF">2016-08-10T19:05:04Z</dcterms:created>
  <dcterms:modified xsi:type="dcterms:W3CDTF">2019-03-06T18:44:58Z</dcterms:modified>
</cp:coreProperties>
</file>