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handoutMasterIdLst>
    <p:handoutMasterId r:id="rId65"/>
  </p:handoutMasterIdLst>
  <p:sldIdLst>
    <p:sldId id="1161" r:id="rId2"/>
    <p:sldId id="1100" r:id="rId3"/>
    <p:sldId id="1105" r:id="rId4"/>
    <p:sldId id="718" r:id="rId5"/>
    <p:sldId id="658" r:id="rId6"/>
    <p:sldId id="1106" r:id="rId7"/>
    <p:sldId id="1162" r:id="rId8"/>
    <p:sldId id="1107" r:id="rId9"/>
    <p:sldId id="917" r:id="rId10"/>
    <p:sldId id="1049" r:id="rId11"/>
    <p:sldId id="1110" r:id="rId12"/>
    <p:sldId id="1111" r:id="rId13"/>
    <p:sldId id="1112" r:id="rId14"/>
    <p:sldId id="1113" r:id="rId15"/>
    <p:sldId id="1119" r:id="rId16"/>
    <p:sldId id="1117" r:id="rId17"/>
    <p:sldId id="1118" r:id="rId18"/>
    <p:sldId id="1115" r:id="rId19"/>
    <p:sldId id="1120" r:id="rId20"/>
    <p:sldId id="1121" r:id="rId21"/>
    <p:sldId id="1116" r:id="rId22"/>
    <p:sldId id="1122" r:id="rId23"/>
    <p:sldId id="1123" r:id="rId24"/>
    <p:sldId id="1124" r:id="rId25"/>
    <p:sldId id="1125" r:id="rId26"/>
    <p:sldId id="1126" r:id="rId27"/>
    <p:sldId id="1146" r:id="rId28"/>
    <p:sldId id="1054" r:id="rId29"/>
    <p:sldId id="1099" r:id="rId30"/>
    <p:sldId id="1127" r:id="rId31"/>
    <p:sldId id="1160" r:id="rId32"/>
    <p:sldId id="1128" r:id="rId33"/>
    <p:sldId id="1129" r:id="rId34"/>
    <p:sldId id="1131" r:id="rId35"/>
    <p:sldId id="1057" r:id="rId36"/>
    <p:sldId id="1133" r:id="rId37"/>
    <p:sldId id="1134" r:id="rId38"/>
    <p:sldId id="1135" r:id="rId39"/>
    <p:sldId id="1136" r:id="rId40"/>
    <p:sldId id="1137" r:id="rId41"/>
    <p:sldId id="1138" r:id="rId42"/>
    <p:sldId id="1140" r:id="rId43"/>
    <p:sldId id="1141" r:id="rId44"/>
    <p:sldId id="1139" r:id="rId45"/>
    <p:sldId id="1159" r:id="rId46"/>
    <p:sldId id="1066" r:id="rId47"/>
    <p:sldId id="1152" r:id="rId48"/>
    <p:sldId id="1142" r:id="rId49"/>
    <p:sldId id="1144" r:id="rId50"/>
    <p:sldId id="1151" r:id="rId51"/>
    <p:sldId id="1148" r:id="rId52"/>
    <p:sldId id="1150" r:id="rId53"/>
    <p:sldId id="1149" r:id="rId54"/>
    <p:sldId id="1069" r:id="rId55"/>
    <p:sldId id="1145" r:id="rId56"/>
    <p:sldId id="1158" r:id="rId57"/>
    <p:sldId id="1088" r:id="rId58"/>
    <p:sldId id="1156" r:id="rId59"/>
    <p:sldId id="1163" r:id="rId60"/>
    <p:sldId id="1164" r:id="rId61"/>
    <p:sldId id="828" r:id="rId62"/>
    <p:sldId id="837" r:id="rId63"/>
  </p:sldIdLst>
  <p:sldSz cx="13004800" cy="9753600"/>
  <p:notesSz cx="6858000" cy="9144000"/>
  <p:defaultText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ironalcantara"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a:srgbClr val="867EE6"/>
    <a:srgbClr val="D97070"/>
    <a:srgbClr val="ED5340"/>
    <a:srgbClr val="56565A"/>
    <a:srgbClr val="AFABAB"/>
    <a:srgbClr val="000000"/>
    <a:srgbClr val="828285"/>
    <a:srgbClr val="9D9D9F"/>
    <a:srgbClr val="B1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autoAdjust="0"/>
    <p:restoredTop sz="88338" autoAdjust="0"/>
  </p:normalViewPr>
  <p:slideViewPr>
    <p:cSldViewPr snapToGrid="0">
      <p:cViewPr varScale="1">
        <p:scale>
          <a:sx n="140" d="100"/>
          <a:sy n="140" d="100"/>
        </p:scale>
        <p:origin x="-2632" y="-120"/>
      </p:cViewPr>
      <p:guideLst>
        <p:guide orient="horz" pos="3072"/>
        <p:guide pos="4096"/>
      </p:guideLst>
    </p:cSldViewPr>
  </p:slideViewPr>
  <p:outlineViewPr>
    <p:cViewPr>
      <p:scale>
        <a:sx n="33" d="100"/>
        <a:sy n="33" d="100"/>
      </p:scale>
      <p:origin x="0" y="-4854"/>
    </p:cViewPr>
  </p:outlineViewPr>
  <p:notesTextViewPr>
    <p:cViewPr>
      <p:scale>
        <a:sx n="3" d="2"/>
        <a:sy n="3" d="2"/>
      </p:scale>
      <p:origin x="0" y="0"/>
    </p:cViewPr>
  </p:notesTextViewPr>
  <p:sorterViewPr>
    <p:cViewPr>
      <p:scale>
        <a:sx n="100" d="100"/>
        <a:sy n="100" d="100"/>
      </p:scale>
      <p:origin x="0" y="-22866"/>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885F0C-5DEA-4728-8592-C91972CEE311}" type="datetimeFigureOut">
              <a:rPr lang="en-US" smtClean="0"/>
              <a:t>9/29/16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5A6C6-C12F-42A3-9316-E2EB2B2DB527}" type="slidenum">
              <a:rPr lang="en-US" smtClean="0"/>
              <a:t>‹#›</a:t>
            </a:fld>
            <a:endParaRPr lang="en-US" dirty="0"/>
          </a:p>
        </p:txBody>
      </p:sp>
    </p:spTree>
    <p:extLst>
      <p:ext uri="{BB962C8B-B14F-4D97-AF65-F5344CB8AC3E}">
        <p14:creationId xmlns:p14="http://schemas.microsoft.com/office/powerpoint/2010/main" val="4081858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36291-A6DC-4AD0-90CD-33D1F1DFFC6E}" type="datetimeFigureOut">
              <a:rPr lang="en-US" smtClean="0"/>
              <a:t>9/29/16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C1EA-D8F4-4B85-8B01-A01110AD5AFE}" type="slidenum">
              <a:rPr lang="en-US" smtClean="0"/>
              <a:t>‹#›</a:t>
            </a:fld>
            <a:endParaRPr lang="en-US" dirty="0"/>
          </a:p>
        </p:txBody>
      </p:sp>
    </p:spTree>
    <p:extLst>
      <p:ext uri="{BB962C8B-B14F-4D97-AF65-F5344CB8AC3E}">
        <p14:creationId xmlns:p14="http://schemas.microsoft.com/office/powerpoint/2010/main" val="1175097750"/>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2</a:t>
            </a:fld>
            <a:endParaRPr lang="en-US"/>
          </a:p>
        </p:txBody>
      </p:sp>
    </p:spTree>
    <p:extLst>
      <p:ext uri="{BB962C8B-B14F-4D97-AF65-F5344CB8AC3E}">
        <p14:creationId xmlns:p14="http://schemas.microsoft.com/office/powerpoint/2010/main" val="13215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11</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12</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13</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14</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15</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16</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17</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18</a:t>
            </a:fld>
            <a:endParaRPr lang="en-US" dirty="0"/>
          </a:p>
        </p:txBody>
      </p:sp>
    </p:spTree>
    <p:extLst>
      <p:ext uri="{BB962C8B-B14F-4D97-AF65-F5344CB8AC3E}">
        <p14:creationId xmlns:p14="http://schemas.microsoft.com/office/powerpoint/2010/main" val="421137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19</a:t>
            </a:fld>
            <a:endParaRPr lang="en-US" dirty="0"/>
          </a:p>
        </p:txBody>
      </p:sp>
    </p:spTree>
    <p:extLst>
      <p:ext uri="{BB962C8B-B14F-4D97-AF65-F5344CB8AC3E}">
        <p14:creationId xmlns:p14="http://schemas.microsoft.com/office/powerpoint/2010/main" val="421137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20</a:t>
            </a:fld>
            <a:endParaRPr lang="en-US" dirty="0"/>
          </a:p>
        </p:txBody>
      </p:sp>
    </p:spTree>
    <p:extLst>
      <p:ext uri="{BB962C8B-B14F-4D97-AF65-F5344CB8AC3E}">
        <p14:creationId xmlns:p14="http://schemas.microsoft.com/office/powerpoint/2010/main" val="421137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21</a:t>
            </a:fld>
            <a:endParaRPr lang="en-US" dirty="0"/>
          </a:p>
        </p:txBody>
      </p:sp>
    </p:spTree>
    <p:extLst>
      <p:ext uri="{BB962C8B-B14F-4D97-AF65-F5344CB8AC3E}">
        <p14:creationId xmlns:p14="http://schemas.microsoft.com/office/powerpoint/2010/main" val="271781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22</a:t>
            </a:fld>
            <a:endParaRPr lang="en-US" dirty="0"/>
          </a:p>
        </p:txBody>
      </p:sp>
    </p:spTree>
    <p:extLst>
      <p:ext uri="{BB962C8B-B14F-4D97-AF65-F5344CB8AC3E}">
        <p14:creationId xmlns:p14="http://schemas.microsoft.com/office/powerpoint/2010/main" val="271781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23</a:t>
            </a:fld>
            <a:endParaRPr lang="en-US" dirty="0"/>
          </a:p>
        </p:txBody>
      </p:sp>
    </p:spTree>
    <p:extLst>
      <p:ext uri="{BB962C8B-B14F-4D97-AF65-F5344CB8AC3E}">
        <p14:creationId xmlns:p14="http://schemas.microsoft.com/office/powerpoint/2010/main" val="271781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24</a:t>
            </a:fld>
            <a:endParaRPr lang="en-US" dirty="0"/>
          </a:p>
        </p:txBody>
      </p:sp>
    </p:spTree>
    <p:extLst>
      <p:ext uri="{BB962C8B-B14F-4D97-AF65-F5344CB8AC3E}">
        <p14:creationId xmlns:p14="http://schemas.microsoft.com/office/powerpoint/2010/main" val="271781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25</a:t>
            </a:fld>
            <a:endParaRPr lang="en-US" dirty="0"/>
          </a:p>
        </p:txBody>
      </p:sp>
    </p:spTree>
    <p:extLst>
      <p:ext uri="{BB962C8B-B14F-4D97-AF65-F5344CB8AC3E}">
        <p14:creationId xmlns:p14="http://schemas.microsoft.com/office/powerpoint/2010/main" val="271781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26</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27</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28</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29</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30</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4</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31</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42</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43</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44</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45</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46</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48</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49</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51</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52</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5</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53</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54</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55</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56</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57</a:t>
            </a:fld>
            <a:endParaRPr lang="en-US" dirty="0"/>
          </a:p>
        </p:txBody>
      </p:sp>
    </p:spTree>
    <p:extLst>
      <p:ext uri="{BB962C8B-B14F-4D97-AF65-F5344CB8AC3E}">
        <p14:creationId xmlns:p14="http://schemas.microsoft.com/office/powerpoint/2010/main" val="3013261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58</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59</a:t>
            </a:fld>
            <a:endParaRPr lang="en-US" dirty="0"/>
          </a:p>
        </p:txBody>
      </p:sp>
    </p:spTree>
    <p:extLst>
      <p:ext uri="{BB962C8B-B14F-4D97-AF65-F5344CB8AC3E}">
        <p14:creationId xmlns:p14="http://schemas.microsoft.com/office/powerpoint/2010/main" val="1203290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800" dirty="0" smtClean="0">
              <a:solidFill>
                <a:schemeClr val="bg2">
                  <a:lumMod val="25000"/>
                </a:schemeClr>
              </a:solidFill>
              <a:latin typeface="Gotham Medium"/>
              <a:cs typeface="Gotham Medium"/>
            </a:endParaRPr>
          </a:p>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60</a:t>
            </a:fld>
            <a:endParaRPr lang="en-US" dirty="0"/>
          </a:p>
        </p:txBody>
      </p:sp>
    </p:spTree>
    <p:extLst>
      <p:ext uri="{BB962C8B-B14F-4D97-AF65-F5344CB8AC3E}">
        <p14:creationId xmlns:p14="http://schemas.microsoft.com/office/powerpoint/2010/main" val="1382961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61</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00:00 – 00:00</a:t>
            </a:r>
            <a:r>
              <a:rPr lang="en-US" b="1" baseline="0" dirty="0" smtClean="0"/>
              <a:t> [General Closing Slide] </a:t>
            </a:r>
            <a:endParaRPr lang="en-US" b="1" dirty="0"/>
          </a:p>
        </p:txBody>
      </p:sp>
      <p:sp>
        <p:nvSpPr>
          <p:cNvPr id="4" name="Slide Number Placeholder 3"/>
          <p:cNvSpPr>
            <a:spLocks noGrp="1"/>
          </p:cNvSpPr>
          <p:nvPr>
            <p:ph type="sldNum" sz="quarter" idx="10"/>
          </p:nvPr>
        </p:nvSpPr>
        <p:spPr/>
        <p:txBody>
          <a:bodyPr/>
          <a:lstStyle/>
          <a:p>
            <a:fld id="{F1E3C1EA-D8F4-4B85-8B01-A01110AD5AFE}" type="slidenum">
              <a:rPr lang="en-US" smtClean="0"/>
              <a:t>62</a:t>
            </a:fld>
            <a:endParaRPr lang="en-US"/>
          </a:p>
        </p:txBody>
      </p:sp>
    </p:spTree>
    <p:extLst>
      <p:ext uri="{BB962C8B-B14F-4D97-AF65-F5344CB8AC3E}">
        <p14:creationId xmlns:p14="http://schemas.microsoft.com/office/powerpoint/2010/main" val="188171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6</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7</a:t>
            </a:fld>
            <a:endParaRPr lang="en-US"/>
          </a:p>
        </p:txBody>
      </p:sp>
    </p:spTree>
    <p:extLst>
      <p:ext uri="{BB962C8B-B14F-4D97-AF65-F5344CB8AC3E}">
        <p14:creationId xmlns:p14="http://schemas.microsoft.com/office/powerpoint/2010/main" val="40754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8</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9</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10</a:t>
            </a:fld>
            <a:endParaRPr lang="en-US" dirty="0"/>
          </a:p>
        </p:txBody>
      </p:sp>
    </p:spTree>
    <p:extLst>
      <p:ext uri="{BB962C8B-B14F-4D97-AF65-F5344CB8AC3E}">
        <p14:creationId xmlns:p14="http://schemas.microsoft.com/office/powerpoint/2010/main" val="94948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904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0" y="2596444"/>
            <a:ext cx="11216640" cy="61885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9/29/16</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89688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9/29/16</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670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5304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9212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4080" y="2596444"/>
            <a:ext cx="5527040" cy="61885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0" y="2596444"/>
            <a:ext cx="5527040" cy="61885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70159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95775" y="2390987"/>
            <a:ext cx="5501639"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3681" y="2390987"/>
            <a:ext cx="5528734"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583681" y="3562773"/>
            <a:ext cx="5528734" cy="52403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57907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87814268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34190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smtClean="0"/>
              <a:t>Click to edit Master title style</a:t>
            </a:r>
            <a:endParaRPr lang="en-US" dirty="0"/>
          </a:p>
        </p:txBody>
      </p:sp>
      <p:sp>
        <p:nvSpPr>
          <p:cNvPr id="3" name="Content Placeholder 2"/>
          <p:cNvSpPr>
            <a:spLocks noGrp="1"/>
          </p:cNvSpPr>
          <p:nvPr>
            <p:ph idx="1"/>
          </p:nvPr>
        </p:nvSpPr>
        <p:spPr>
          <a:xfrm>
            <a:off x="5528734" y="1404340"/>
            <a:ext cx="6583680" cy="6931378"/>
          </a:xfrm>
          <a:prstGeom prst="rect">
            <a:avLst/>
          </a:prstGeo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9/29/16</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406874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a:prstGeom prst="rect">
            <a:avLst/>
          </a:prstGeo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smtClean="0"/>
              <a:t>Click icon to add picture</a:t>
            </a:r>
            <a:endParaRPr lang="en-US" dirty="0"/>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9/29/16</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14202352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9569115"/>
            <a:ext cx="13027733" cy="200527"/>
          </a:xfrm>
          <a:prstGeom prst="rect">
            <a:avLst/>
          </a:prstGeom>
          <a:solidFill>
            <a:srgbClr val="ED5340"/>
          </a:solidFill>
          <a:ln>
            <a:noFill/>
          </a:ln>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endParaRPr lang="en-US" altLang="en-US" dirty="0" smtClean="0">
              <a:cs typeface="+mn-cs"/>
            </a:endParaRPr>
          </a:p>
        </p:txBody>
      </p:sp>
      <p:pic>
        <p:nvPicPr>
          <p:cNvPr id="12" name="Picture 11"/>
          <p:cNvPicPr>
            <a:picLocks noChangeAspect="1"/>
          </p:cNvPicPr>
          <p:nvPr userDrawn="1"/>
        </p:nvPicPr>
        <p:blipFill rotWithShape="1">
          <a:blip r:embed="rId13" cstate="print">
            <a:clrChange>
              <a:clrFrom>
                <a:srgbClr val="000000">
                  <a:alpha val="0"/>
                </a:srgbClr>
              </a:clrFrom>
              <a:clrTo>
                <a:srgbClr val="000000">
                  <a:alpha val="0"/>
                </a:srgbClr>
              </a:clrTo>
            </a:clrChange>
            <a:duotone>
              <a:prstClr val="black"/>
              <a:schemeClr val="tx1">
                <a:lumMod val="50000"/>
                <a:tint val="45000"/>
                <a:satMod val="400000"/>
              </a:schemeClr>
            </a:duotone>
            <a:extLst>
              <a:ext uri="{BEBA8EAE-BF5A-486C-A8C5-ECC9F3942E4B}">
                <a14:imgProps xmlns:a14="http://schemas.microsoft.com/office/drawing/2010/main">
                  <a14:imgLayer r:embed="rId14">
                    <a14:imgEffect>
                      <a14:brightnessContrast bright="-2000" contrast="-9000"/>
                    </a14:imgEffect>
                  </a14:imgLayer>
                </a14:imgProps>
              </a:ext>
              <a:ext uri="{28A0092B-C50C-407E-A947-70E740481C1C}">
                <a14:useLocalDpi xmlns:a14="http://schemas.microsoft.com/office/drawing/2010/main" val="0"/>
              </a:ext>
            </a:extLst>
          </a:blip>
          <a:srcRect l="40907" t="6333" r="40510" b="78878"/>
          <a:stretch/>
        </p:blipFill>
        <p:spPr>
          <a:xfrm>
            <a:off x="11917659" y="8709581"/>
            <a:ext cx="820840" cy="679950"/>
          </a:xfrm>
          <a:prstGeom prst="rect">
            <a:avLst/>
          </a:prstGeom>
        </p:spPr>
      </p:pic>
    </p:spTree>
    <p:extLst>
      <p:ext uri="{BB962C8B-B14F-4D97-AF65-F5344CB8AC3E}">
        <p14:creationId xmlns:p14="http://schemas.microsoft.com/office/powerpoint/2010/main" val="3785875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hyperlink" Target="https://docs.google.com/spreadsheets/d/1HK7XSbajlfHDixqF0T5YRBS3_bKfSNW-VDfgTDYFBE4/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5.wdp"/><Relationship Id="rId5" Type="http://schemas.openxmlformats.org/officeDocument/2006/relationships/image" Target="../media/image22.png"/><Relationship Id="rId6" Type="http://schemas.microsoft.com/office/2007/relationships/hdphoto" Target="../media/hdphoto6.wdp"/><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hyperlink" Target="https://docs.google.com/spreadsheets/d/1QXkOR-BgfCuBnOEbV5F4sL0_FYWxCsHruIcvLUtMwkY/edit%23gid=0"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hyperlink" Target="https://docs.google.com/spreadsheets/d/1QXkOR-BgfCuBnOEbV5F4sL0_FYWxCsHruIcvLUtMwkY/edit%23gid=0"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hyperlink" Target="https://docs.google.com/spreadsheets/d/1QXkOR-BgfCuBnOEbV5F4sL0_FYWxCsHruIcvLUtMwkY/edit%23gid=0" TargetMode="External"/><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8.png"/><Relationship Id="rId5" Type="http://schemas.openxmlformats.org/officeDocument/2006/relationships/hyperlink" Target="https://docs.google.com/spreadsheets/d/1dCJtY7-bWalWggan_wR8MU3ePsFvGirFcY4wciaEm8s/edit%23gid=1496810796" TargetMode="External"/><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3.png"/><Relationship Id="rId5" Type="http://schemas.microsoft.com/office/2007/relationships/hdphoto" Target="../media/hdphoto3.wdp"/><Relationship Id="rId6" Type="http://schemas.openxmlformats.org/officeDocument/2006/relationships/image" Target="../media/image14.png"/><Relationship Id="rId7"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49319"/>
            <a:ext cx="13004800" cy="9819205"/>
            <a:chOff x="0" y="-49324"/>
            <a:chExt cx="13004800" cy="9819205"/>
          </a:xfrm>
        </p:grpSpPr>
        <p:sp>
          <p:nvSpPr>
            <p:cNvPr id="10" name="Rectangle 9"/>
            <p:cNvSpPr/>
            <p:nvPr/>
          </p:nvSpPr>
          <p:spPr>
            <a:xfrm>
              <a:off x="0" y="-49324"/>
              <a:ext cx="13004800" cy="9819205"/>
            </a:xfrm>
            <a:prstGeom prst="rect">
              <a:avLst/>
            </a:prstGeom>
            <a:solidFill>
              <a:srgbClr val="FFFFFF"/>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300460"/>
              <a:endParaRPr lang="en-US" sz="2560">
                <a:solidFill>
                  <a:prstClr val="white"/>
                </a:solidFill>
                <a:latin typeface="Arial"/>
              </a:endParaRPr>
            </a:p>
          </p:txBody>
        </p:sp>
        <p:sp>
          <p:nvSpPr>
            <p:cNvPr id="16" name="Rectangle 15"/>
            <p:cNvSpPr/>
            <p:nvPr/>
          </p:nvSpPr>
          <p:spPr>
            <a:xfrm>
              <a:off x="203097" y="3511640"/>
              <a:ext cx="12696261" cy="3262432"/>
            </a:xfrm>
            <a:prstGeom prst="rect">
              <a:avLst/>
            </a:prstGeom>
          </p:spPr>
          <p:txBody>
            <a:bodyPr wrap="square" lIns="0" tIns="0" rIns="0" bIns="0" anchor="t">
              <a:spAutoFit/>
            </a:bodyPr>
            <a:lstStyle/>
            <a:p>
              <a:pPr algn="ctr" defTabSz="1300460"/>
              <a:r>
                <a:rPr lang="en-US" sz="4000" dirty="0">
                  <a:solidFill>
                    <a:srgbClr val="E7E6E6">
                      <a:lumMod val="25000"/>
                    </a:srgbClr>
                  </a:solidFill>
                  <a:latin typeface="Gotham Bold"/>
                  <a:cs typeface="Gotham Bold"/>
                </a:rPr>
                <a:t> </a:t>
              </a:r>
            </a:p>
            <a:p>
              <a:pPr algn="ctr" defTabSz="1300460"/>
              <a:r>
                <a:rPr lang="en-US" sz="2800" dirty="0">
                  <a:solidFill>
                    <a:srgbClr val="E7E6E6">
                      <a:lumMod val="25000"/>
                    </a:srgbClr>
                  </a:solidFill>
                  <a:latin typeface="Gotham Book"/>
                  <a:cs typeface="Gotham Book"/>
                </a:rPr>
                <a:t>We will begin at 7:30 PM Central Time. </a:t>
              </a:r>
            </a:p>
            <a:p>
              <a:pPr algn="ctr" defTabSz="1300460"/>
              <a:endParaRPr lang="en-US" sz="4000" dirty="0">
                <a:solidFill>
                  <a:srgbClr val="E7E6E6">
                    <a:lumMod val="25000"/>
                  </a:srgbClr>
                </a:solidFill>
                <a:latin typeface="Gotham Bold"/>
                <a:cs typeface="Gotham Bold"/>
              </a:endParaRPr>
            </a:p>
            <a:p>
              <a:pPr algn="ctr" defTabSz="1300460"/>
              <a:endParaRPr lang="en-US" sz="2400" dirty="0">
                <a:solidFill>
                  <a:srgbClr val="E7E6E6">
                    <a:lumMod val="25000"/>
                  </a:srgbClr>
                </a:solidFill>
                <a:latin typeface="Gotham Bold"/>
                <a:cs typeface="Gotham Bold"/>
              </a:endParaRPr>
            </a:p>
            <a:p>
              <a:pPr algn="ctr" defTabSz="1300460"/>
              <a:r>
                <a:rPr lang="en-US" sz="4000" dirty="0">
                  <a:solidFill>
                    <a:srgbClr val="E7E6E6">
                      <a:lumMod val="25000"/>
                    </a:srgbClr>
                  </a:solidFill>
                  <a:latin typeface="Gotham Bold"/>
                  <a:cs typeface="Gotham Bold"/>
                </a:rPr>
                <a:t>One more thing—call in for audio. </a:t>
              </a:r>
            </a:p>
            <a:p>
              <a:pPr algn="ctr" defTabSz="1300460"/>
              <a:r>
                <a:rPr lang="en-US" sz="4000" dirty="0">
                  <a:solidFill>
                    <a:srgbClr val="E7E6E6">
                      <a:lumMod val="25000"/>
                    </a:srgbClr>
                  </a:solidFill>
                  <a:latin typeface="Gotham Bold"/>
                  <a:cs typeface="Gotham Bold"/>
                </a:rPr>
                <a:t>Check your email for phone number and pin.</a:t>
              </a:r>
            </a:p>
          </p:txBody>
        </p:sp>
        <p:pic>
          <p:nvPicPr>
            <p:cNvPr id="18" name="Picture 17"/>
            <p:cNvPicPr>
              <a:picLocks noChangeAspect="1"/>
            </p:cNvPicPr>
            <p:nvPr/>
          </p:nvPicPr>
          <p:blipFill rotWithShape="1">
            <a:blip r:embed="rId2"/>
            <a:srcRect t="-11230" r="86539"/>
            <a:stretch/>
          </p:blipFill>
          <p:spPr>
            <a:xfrm>
              <a:off x="5909269" y="1154021"/>
              <a:ext cx="1176553" cy="1227057"/>
            </a:xfrm>
            <a:prstGeom prst="rect">
              <a:avLst/>
            </a:prstGeom>
          </p:spPr>
        </p:pic>
        <p:sp>
          <p:nvSpPr>
            <p:cNvPr id="7" name="Rectangle 6"/>
            <p:cNvSpPr/>
            <p:nvPr/>
          </p:nvSpPr>
          <p:spPr>
            <a:xfrm>
              <a:off x="5107404" y="3232392"/>
              <a:ext cx="2789994" cy="707886"/>
            </a:xfrm>
            <a:prstGeom prst="rect">
              <a:avLst/>
            </a:prstGeom>
          </p:spPr>
          <p:txBody>
            <a:bodyPr wrap="none">
              <a:spAutoFit/>
            </a:bodyPr>
            <a:lstStyle/>
            <a:p>
              <a:pPr algn="ctr" defTabSz="1300460"/>
              <a:r>
                <a:rPr lang="en-US" sz="4000" dirty="0">
                  <a:solidFill>
                    <a:srgbClr val="E7E6E6">
                      <a:lumMod val="25000"/>
                    </a:srgbClr>
                  </a:solidFill>
                  <a:latin typeface="Gotham Bold"/>
                  <a:cs typeface="Gotham Bold"/>
                </a:rPr>
                <a:t>Welcome!</a:t>
              </a:r>
            </a:p>
          </p:txBody>
        </p:sp>
        <p:cxnSp>
          <p:nvCxnSpPr>
            <p:cNvPr id="19" name="Straight Connector 18"/>
            <p:cNvCxnSpPr/>
            <p:nvPr/>
          </p:nvCxnSpPr>
          <p:spPr>
            <a:xfrm flipH="1">
              <a:off x="1658123" y="5124434"/>
              <a:ext cx="9931099" cy="0"/>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a:hlinkClick r:id="rId3"/>
          </p:cNvPr>
          <p:cNvSpPr/>
          <p:nvPr/>
        </p:nvSpPr>
        <p:spPr>
          <a:xfrm>
            <a:off x="5163258" y="7607843"/>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469233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4857" y="2226392"/>
            <a:ext cx="9318529" cy="5257026"/>
          </a:xfrm>
          <a:prstGeom prst="rect">
            <a:avLst/>
          </a:prstGeom>
          <a:effectLst>
            <a:outerShdw blurRad="428625" sx="102000" sy="102000" algn="ctr" rotWithShape="0">
              <a:prstClr val="black">
                <a:alpha val="40000"/>
              </a:prstClr>
            </a:outerShdw>
          </a:effectLst>
        </p:spPr>
      </p:pic>
      <p:sp>
        <p:nvSpPr>
          <p:cNvPr id="4" name="Rectangle 3"/>
          <p:cNvSpPr/>
          <p:nvPr/>
        </p:nvSpPr>
        <p:spPr>
          <a:xfrm>
            <a:off x="1944004" y="896957"/>
            <a:ext cx="9348803" cy="77362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Tungsten Medium"/>
                <a:cs typeface="Tungsten Medium"/>
              </a:rPr>
              <a:t>   In 2012, more people used Email over Social </a:t>
            </a:r>
            <a:r>
              <a:rPr lang="en-US" sz="4000" dirty="0">
                <a:solidFill>
                  <a:srgbClr val="FFFFFF"/>
                </a:solidFill>
                <a:latin typeface="Tungsten Medium"/>
                <a:cs typeface="Tungsten Medium"/>
              </a:rPr>
              <a:t>M</a:t>
            </a:r>
            <a:r>
              <a:rPr lang="en-US" sz="4000" dirty="0" smtClean="0">
                <a:solidFill>
                  <a:srgbClr val="FFFFFF"/>
                </a:solidFill>
                <a:latin typeface="Tungsten Medium"/>
                <a:cs typeface="Tungsten Medium"/>
              </a:rPr>
              <a:t>edia </a:t>
            </a:r>
            <a:endParaRPr lang="en-US" sz="4000" dirty="0">
              <a:solidFill>
                <a:srgbClr val="FFFFFF"/>
              </a:solidFill>
              <a:latin typeface="Tungsten Medium"/>
              <a:cs typeface="Tungsten Medium"/>
            </a:endParaRPr>
          </a:p>
        </p:txBody>
      </p:sp>
    </p:spTree>
    <p:extLst>
      <p:ext uri="{BB962C8B-B14F-4D97-AF65-F5344CB8AC3E}">
        <p14:creationId xmlns:p14="http://schemas.microsoft.com/office/powerpoint/2010/main" val="2673964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Digital Ladder of Engagement </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2" name="Picture 1" descr="Mission-based commun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19" y="1815151"/>
            <a:ext cx="11500514" cy="6469039"/>
          </a:xfrm>
          <a:prstGeom prst="rect">
            <a:avLst/>
          </a:prstGeom>
        </p:spPr>
      </p:pic>
      <p:sp>
        <p:nvSpPr>
          <p:cNvPr id="5" name="Oval 4"/>
          <p:cNvSpPr/>
          <p:nvPr/>
        </p:nvSpPr>
        <p:spPr>
          <a:xfrm>
            <a:off x="3767564" y="2370495"/>
            <a:ext cx="5390299" cy="5291284"/>
          </a:xfrm>
          <a:prstGeom prst="ellipse">
            <a:avLst/>
          </a:prstGeom>
          <a:noFill/>
          <a:ln w="762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88976" y="4642039"/>
            <a:ext cx="2892699" cy="654780"/>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latin typeface="Tungsten Medium"/>
                <a:cs typeface="Tungsten Medium"/>
              </a:rPr>
              <a:t>   SOCIAL MEDIA </a:t>
            </a:r>
            <a:endParaRPr lang="en-US" sz="4000" dirty="0">
              <a:solidFill>
                <a:schemeClr val="bg1"/>
              </a:solidFill>
              <a:latin typeface="Tungsten Medium"/>
              <a:cs typeface="Tungsten Medium"/>
            </a:endParaRPr>
          </a:p>
        </p:txBody>
      </p:sp>
      <p:sp>
        <p:nvSpPr>
          <p:cNvPr id="7" name="Rectangle 6"/>
          <p:cNvSpPr/>
          <p:nvPr/>
        </p:nvSpPr>
        <p:spPr>
          <a:xfrm>
            <a:off x="1241745" y="5178222"/>
            <a:ext cx="2511710"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solidFill>
                  <a:schemeClr val="tx1">
                    <a:lumMod val="75000"/>
                  </a:schemeClr>
                </a:solidFill>
                <a:latin typeface="Tungsten Medium"/>
                <a:cs typeface="Tungsten Medium"/>
              </a:rPr>
              <a:t>MOST BASIC ENTRY POINT. </a:t>
            </a:r>
            <a:endParaRPr lang="en-US" sz="2400" dirty="0">
              <a:solidFill>
                <a:schemeClr val="tx1">
                  <a:lumMod val="75000"/>
                </a:schemeClr>
              </a:solidFill>
              <a:latin typeface="Tungsten Medium"/>
              <a:cs typeface="Tungsten Medium"/>
            </a:endParaRPr>
          </a:p>
        </p:txBody>
      </p:sp>
    </p:spTree>
    <p:extLst>
      <p:ext uri="{BB962C8B-B14F-4D97-AF65-F5344CB8AC3E}">
        <p14:creationId xmlns:p14="http://schemas.microsoft.com/office/powerpoint/2010/main" val="27850636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Were do you think email lives? </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2" name="Picture 1" descr="Mission-based commun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19" y="1815151"/>
            <a:ext cx="11500514" cy="6469039"/>
          </a:xfrm>
          <a:prstGeom prst="rect">
            <a:avLst/>
          </a:prstGeom>
        </p:spPr>
      </p:pic>
      <p:sp>
        <p:nvSpPr>
          <p:cNvPr id="5" name="Oval 4"/>
          <p:cNvSpPr/>
          <p:nvPr/>
        </p:nvSpPr>
        <p:spPr>
          <a:xfrm>
            <a:off x="4807264" y="3421763"/>
            <a:ext cx="3180350" cy="3253824"/>
          </a:xfrm>
          <a:prstGeom prst="ellipse">
            <a:avLst/>
          </a:prstGeom>
          <a:noFill/>
          <a:ln w="762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412637" y="4727391"/>
            <a:ext cx="1411074" cy="451704"/>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ungsten Medium"/>
                <a:cs typeface="Tungsten Medium"/>
              </a:rPr>
              <a:t>   EMAIL</a:t>
            </a:r>
            <a:endParaRPr lang="en-US" sz="3200" dirty="0">
              <a:solidFill>
                <a:schemeClr val="bg1"/>
              </a:solidFill>
              <a:latin typeface="Tungsten Medium"/>
              <a:cs typeface="Tungsten Medium"/>
            </a:endParaRPr>
          </a:p>
        </p:txBody>
      </p:sp>
      <p:sp>
        <p:nvSpPr>
          <p:cNvPr id="7" name="Rectangle 6"/>
          <p:cNvSpPr/>
          <p:nvPr/>
        </p:nvSpPr>
        <p:spPr>
          <a:xfrm>
            <a:off x="2316320" y="5109836"/>
            <a:ext cx="2511710"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solidFill>
                  <a:schemeClr val="tx1">
                    <a:lumMod val="75000"/>
                  </a:schemeClr>
                </a:solidFill>
                <a:latin typeface="Tungsten Medium"/>
                <a:cs typeface="Tungsten Medium"/>
              </a:rPr>
              <a:t>CLOSER TO YOUR MISSION. </a:t>
            </a:r>
            <a:endParaRPr lang="en-US" sz="2400" dirty="0">
              <a:solidFill>
                <a:schemeClr val="tx1">
                  <a:lumMod val="75000"/>
                </a:schemeClr>
              </a:solidFill>
              <a:latin typeface="Tungsten Medium"/>
              <a:cs typeface="Tungsten Medium"/>
            </a:endParaRPr>
          </a:p>
        </p:txBody>
      </p:sp>
    </p:spTree>
    <p:extLst>
      <p:ext uri="{BB962C8B-B14F-4D97-AF65-F5344CB8AC3E}">
        <p14:creationId xmlns:p14="http://schemas.microsoft.com/office/powerpoint/2010/main" val="1706899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Goals of a Digital Department: 3 M’s</a:t>
            </a:r>
            <a:endParaRPr lang="en-US" sz="4000" dirty="0">
              <a:solidFill>
                <a:schemeClr val="tx1">
                  <a:lumMod val="75000"/>
                </a:schemeClr>
              </a:solidFill>
              <a:latin typeface="Tungsten Medium"/>
              <a:cs typeface="Tungsten Medium"/>
            </a:endParaRPr>
          </a:p>
        </p:txBody>
      </p:sp>
      <p:cxnSp>
        <p:nvCxnSpPr>
          <p:cNvPr id="3" name="Straight Connector 2"/>
          <p:cNvCxnSpPr/>
          <p:nvPr/>
        </p:nvCxnSpPr>
        <p:spPr>
          <a:xfrm>
            <a:off x="733042" y="1395098"/>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97253" y="3460908"/>
            <a:ext cx="655490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lumMod val="75000"/>
                  </a:schemeClr>
                </a:solidFill>
                <a:latin typeface="Tungsten Medium"/>
                <a:cs typeface="Tungsten Medium"/>
              </a:rPr>
              <a:t>WHICH ARE……….?</a:t>
            </a:r>
            <a:endParaRPr lang="en-US" sz="6600" dirty="0">
              <a:solidFill>
                <a:schemeClr val="tx1">
                  <a:lumMod val="75000"/>
                </a:schemeClr>
              </a:solidFill>
              <a:latin typeface="Tungsten Medium"/>
              <a:cs typeface="Tungsten Medium"/>
            </a:endParaRPr>
          </a:p>
        </p:txBody>
      </p:sp>
      <p:grpSp>
        <p:nvGrpSpPr>
          <p:cNvPr id="10" name="Group 9"/>
          <p:cNvGrpSpPr/>
          <p:nvPr/>
        </p:nvGrpSpPr>
        <p:grpSpPr>
          <a:xfrm>
            <a:off x="3810331" y="4621699"/>
            <a:ext cx="5693809" cy="1802695"/>
            <a:chOff x="5266233" y="4372758"/>
            <a:chExt cx="5693809" cy="1802695"/>
          </a:xfrm>
        </p:grpSpPr>
        <p:sp>
          <p:nvSpPr>
            <p:cNvPr id="11" name="TextBox 10"/>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12" name="Group 11"/>
            <p:cNvGrpSpPr/>
            <p:nvPr/>
          </p:nvGrpSpPr>
          <p:grpSpPr>
            <a:xfrm>
              <a:off x="8478528" y="4521281"/>
              <a:ext cx="2481514" cy="1602933"/>
              <a:chOff x="7956165" y="3607332"/>
              <a:chExt cx="2481514" cy="1602933"/>
            </a:xfrm>
          </p:grpSpPr>
          <p:pic>
            <p:nvPicPr>
              <p:cNvPr id="16" name="Picture 15"/>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17" name="TextBox 16"/>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13" name="TextBox 12"/>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14" name="Picture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15" name="Straight Connector 14"/>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9821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Goals of a Digital Department: 3 M’s</a:t>
            </a:r>
            <a:endParaRPr lang="en-US" sz="4000" dirty="0">
              <a:solidFill>
                <a:schemeClr val="tx1">
                  <a:lumMod val="75000"/>
                </a:schemeClr>
              </a:solidFill>
              <a:latin typeface="Tungsten Medium"/>
              <a:cs typeface="Tungsten Medium"/>
            </a:endParaRPr>
          </a:p>
        </p:txBody>
      </p:sp>
      <p:cxnSp>
        <p:nvCxnSpPr>
          <p:cNvPr id="3" name="Straight Connector 2"/>
          <p:cNvCxnSpPr/>
          <p:nvPr/>
        </p:nvCxnSpPr>
        <p:spPr>
          <a:xfrm>
            <a:off x="733042" y="1395098"/>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539408" y="2770708"/>
            <a:ext cx="2899221" cy="2975946"/>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MESSAGE</a:t>
            </a:r>
            <a:endParaRPr lang="en-US" sz="4800" dirty="0">
              <a:latin typeface="Tungsten Medium"/>
              <a:cs typeface="Tungsten Medium"/>
            </a:endParaRPr>
          </a:p>
        </p:txBody>
      </p:sp>
      <p:sp>
        <p:nvSpPr>
          <p:cNvPr id="8" name="Oval 7"/>
          <p:cNvSpPr/>
          <p:nvPr/>
        </p:nvSpPr>
        <p:spPr>
          <a:xfrm>
            <a:off x="4886082" y="2730698"/>
            <a:ext cx="2899221" cy="2975946"/>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MOBILIZE</a:t>
            </a:r>
            <a:endParaRPr lang="en-US" sz="4800" dirty="0">
              <a:latin typeface="Tungsten Medium"/>
              <a:cs typeface="Tungsten Medium"/>
            </a:endParaRPr>
          </a:p>
        </p:txBody>
      </p:sp>
      <p:sp>
        <p:nvSpPr>
          <p:cNvPr id="9" name="Oval 8"/>
          <p:cNvSpPr/>
          <p:nvPr/>
        </p:nvSpPr>
        <p:spPr>
          <a:xfrm>
            <a:off x="8194270" y="2754824"/>
            <a:ext cx="2899221" cy="2975946"/>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MONEY</a:t>
            </a:r>
            <a:endParaRPr lang="en-US" sz="4800" dirty="0">
              <a:latin typeface="Tungsten Medium"/>
              <a:cs typeface="Tungsten Medium"/>
            </a:endParaRPr>
          </a:p>
        </p:txBody>
      </p:sp>
    </p:spTree>
    <p:extLst>
      <p:ext uri="{BB962C8B-B14F-4D97-AF65-F5344CB8AC3E}">
        <p14:creationId xmlns:p14="http://schemas.microsoft.com/office/powerpoint/2010/main" val="3010947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2287356" y="687287"/>
            <a:ext cx="8987375" cy="1657902"/>
          </a:xfrm>
          <a:prstGeom prst="rect">
            <a:avLst/>
          </a:prstGeom>
        </p:spPr>
      </p:pic>
      <p:sp>
        <p:nvSpPr>
          <p:cNvPr id="4" name="Rectangle 3"/>
          <p:cNvSpPr/>
          <p:nvPr/>
        </p:nvSpPr>
        <p:spPr>
          <a:xfrm>
            <a:off x="2469698" y="2176970"/>
            <a:ext cx="8461668" cy="6740309"/>
          </a:xfrm>
          <a:prstGeom prst="rect">
            <a:avLst/>
          </a:prstGeom>
        </p:spPr>
        <p:txBody>
          <a:bodyPr wrap="square">
            <a:spAutoFit/>
          </a:bodyPr>
          <a:lstStyle/>
          <a:p>
            <a:r>
              <a:rPr lang="en-US" sz="1600" dirty="0"/>
              <a:t>Friend -- </a:t>
            </a:r>
          </a:p>
          <a:p>
            <a:endParaRPr lang="en-US" sz="1600" dirty="0"/>
          </a:p>
          <a:p>
            <a:r>
              <a:rPr lang="en-US" sz="1600" dirty="0"/>
              <a:t>Excited about today's Supreme Court ruling? Me too.</a:t>
            </a:r>
          </a:p>
          <a:p>
            <a:endParaRPr lang="en-US" sz="1600" dirty="0"/>
          </a:p>
          <a:p>
            <a:r>
              <a:rPr lang="en-US" sz="1600" dirty="0"/>
              <a:t>This morning the Supreme Court ruled that discriminatory, anti-gay marriage bans across the country violated the Constitution, and struck them down.</a:t>
            </a:r>
          </a:p>
          <a:p>
            <a:endParaRPr lang="en-US" sz="1600" dirty="0"/>
          </a:p>
          <a:p>
            <a:r>
              <a:rPr lang="en-US" sz="1600" dirty="0"/>
              <a:t>All of them.</a:t>
            </a:r>
          </a:p>
          <a:p>
            <a:endParaRPr lang="en-US" sz="1600" dirty="0"/>
          </a:p>
          <a:p>
            <a:r>
              <a:rPr lang="en-US" sz="1600" dirty="0"/>
              <a:t>Make no mistake -- we're here today because of people like you who fought long and hard to overturn discriminatory laws, challenge prejudice, and change hearts and minds.</a:t>
            </a:r>
          </a:p>
          <a:p>
            <a:endParaRPr lang="en-US" sz="1600" dirty="0"/>
          </a:p>
          <a:p>
            <a:r>
              <a:rPr lang="en-US" sz="1600" b="1" dirty="0">
                <a:solidFill>
                  <a:srgbClr val="56565A"/>
                </a:solidFill>
              </a:rPr>
              <a:t>This is something we can all be proud of. Today, join OFA supporters across the country in saying you're proud of the progress we've made:</a:t>
            </a:r>
          </a:p>
          <a:p>
            <a:endParaRPr lang="en-US" sz="1600" dirty="0"/>
          </a:p>
          <a:p>
            <a:r>
              <a:rPr lang="en-US" sz="1600" b="1" dirty="0">
                <a:solidFill>
                  <a:srgbClr val="3366FF"/>
                </a:solidFill>
              </a:rPr>
              <a:t>https://</a:t>
            </a:r>
            <a:r>
              <a:rPr lang="en-US" sz="1600" b="1" dirty="0" err="1">
                <a:solidFill>
                  <a:srgbClr val="3366FF"/>
                </a:solidFill>
              </a:rPr>
              <a:t>my.barackobama.com</a:t>
            </a:r>
            <a:r>
              <a:rPr lang="en-US" sz="1600" b="1" dirty="0">
                <a:solidFill>
                  <a:srgbClr val="3366FF"/>
                </a:solidFill>
              </a:rPr>
              <a:t>/Marriage-Ruling</a:t>
            </a:r>
          </a:p>
          <a:p>
            <a:endParaRPr lang="en-US" sz="1600" dirty="0"/>
          </a:p>
          <a:p>
            <a:r>
              <a:rPr lang="en-US" sz="1600" dirty="0"/>
              <a:t>Days like today should remind everyone why we do the work we do. The big, important fights sometimes take a long time to win, but they're always worth it.</a:t>
            </a:r>
          </a:p>
          <a:p>
            <a:endParaRPr lang="en-US" sz="1600" dirty="0"/>
          </a:p>
          <a:p>
            <a:r>
              <a:rPr lang="en-US" sz="1600" dirty="0"/>
              <a:t>Love is love.</a:t>
            </a:r>
          </a:p>
          <a:p>
            <a:endParaRPr lang="en-US" sz="1600" dirty="0"/>
          </a:p>
          <a:p>
            <a:r>
              <a:rPr lang="en-US" sz="1600" dirty="0"/>
              <a:t>Sara</a:t>
            </a:r>
          </a:p>
          <a:p>
            <a:endParaRPr lang="en-US" sz="1600" dirty="0"/>
          </a:p>
          <a:p>
            <a:r>
              <a:rPr lang="en-US" sz="1600" dirty="0"/>
              <a:t>Sara El-Amine</a:t>
            </a:r>
          </a:p>
          <a:p>
            <a:r>
              <a:rPr lang="en-US" sz="1600" dirty="0"/>
              <a:t>Executive Director</a:t>
            </a:r>
          </a:p>
          <a:p>
            <a:r>
              <a:rPr lang="en-US" sz="1600" dirty="0"/>
              <a:t>Organizing for Action</a:t>
            </a:r>
          </a:p>
        </p:txBody>
      </p:sp>
    </p:spTree>
    <p:extLst>
      <p:ext uri="{BB962C8B-B14F-4D97-AF65-F5344CB8AC3E}">
        <p14:creationId xmlns:p14="http://schemas.microsoft.com/office/powerpoint/2010/main" val="2663907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cxnSp>
        <p:nvCxnSpPr>
          <p:cNvPr id="7" name="Straight Connector 6"/>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MESSAGE</a:t>
            </a:r>
            <a:endParaRPr lang="en-US" sz="3200" dirty="0">
              <a:solidFill>
                <a:schemeClr val="bg2">
                  <a:lumMod val="25000"/>
                </a:schemeClr>
              </a:solidFill>
              <a:latin typeface="Tungsten Medium"/>
              <a:cs typeface="Tungsten Medium"/>
            </a:endParaRPr>
          </a:p>
        </p:txBody>
      </p:sp>
      <p:grpSp>
        <p:nvGrpSpPr>
          <p:cNvPr id="2" name="Group 1"/>
          <p:cNvGrpSpPr/>
          <p:nvPr/>
        </p:nvGrpSpPr>
        <p:grpSpPr>
          <a:xfrm>
            <a:off x="3313081" y="999395"/>
            <a:ext cx="8987375" cy="7501611"/>
            <a:chOff x="3313081" y="999395"/>
            <a:chExt cx="8987375" cy="7501611"/>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3313081" y="999395"/>
              <a:ext cx="8987375" cy="1657902"/>
            </a:xfrm>
            <a:prstGeom prst="rect">
              <a:avLst/>
            </a:prstGeom>
          </p:spPr>
        </p:pic>
        <p:sp>
          <p:nvSpPr>
            <p:cNvPr id="4" name="Rectangle 3"/>
            <p:cNvSpPr/>
            <p:nvPr/>
          </p:nvSpPr>
          <p:spPr>
            <a:xfrm>
              <a:off x="3495423" y="2591698"/>
              <a:ext cx="8461668" cy="5909308"/>
            </a:xfrm>
            <a:prstGeom prst="rect">
              <a:avLst/>
            </a:prstGeom>
          </p:spPr>
          <p:txBody>
            <a:bodyPr wrap="square">
              <a:spAutoFit/>
            </a:bodyPr>
            <a:lstStyle/>
            <a:p>
              <a:r>
                <a:rPr lang="en-US" sz="1400" dirty="0"/>
                <a:t>Friend -- </a:t>
              </a:r>
            </a:p>
            <a:p>
              <a:endParaRPr lang="en-US" sz="1400" dirty="0"/>
            </a:p>
            <a:p>
              <a:r>
                <a:rPr lang="en-US" sz="1400" dirty="0"/>
                <a:t>Excited about today's Supreme Court ruling? Me too.</a:t>
              </a:r>
            </a:p>
            <a:p>
              <a:endParaRPr lang="en-US" sz="1400" dirty="0"/>
            </a:p>
            <a:p>
              <a:r>
                <a:rPr lang="en-US" sz="1400" dirty="0"/>
                <a:t>This morning the Supreme Court ruled that discriminatory, anti-gay marriage bans across the country violated the Constitution, and struck them down.</a:t>
              </a:r>
            </a:p>
            <a:p>
              <a:endParaRPr lang="en-US" sz="1400" dirty="0"/>
            </a:p>
            <a:p>
              <a:r>
                <a:rPr lang="en-US" sz="1400" dirty="0"/>
                <a:t>All of them.</a:t>
              </a:r>
            </a:p>
            <a:p>
              <a:endParaRPr lang="en-US" sz="1400" dirty="0"/>
            </a:p>
            <a:p>
              <a:r>
                <a:rPr lang="en-US" sz="1400" dirty="0"/>
                <a:t>Make no mistake -- we're here today because of people like you who fought long and hard to overturn discriminatory laws, challenge prejudice, and change hearts and minds.</a:t>
              </a:r>
            </a:p>
            <a:p>
              <a:endParaRPr lang="en-US" sz="1400" dirty="0"/>
            </a:p>
            <a:p>
              <a:r>
                <a:rPr lang="en-US" sz="1400" b="1" dirty="0">
                  <a:solidFill>
                    <a:srgbClr val="56565A"/>
                  </a:solidFill>
                </a:rPr>
                <a:t>This is something we can all be proud of. Today, join OFA supporters across the country in saying you're proud of the progress we've made:</a:t>
              </a:r>
            </a:p>
            <a:p>
              <a:endParaRPr lang="en-US" sz="1400" dirty="0"/>
            </a:p>
            <a:p>
              <a:r>
                <a:rPr lang="en-US" sz="1400" b="1" dirty="0">
                  <a:solidFill>
                    <a:srgbClr val="3366FF"/>
                  </a:solidFill>
                </a:rPr>
                <a:t>https://</a:t>
              </a:r>
              <a:r>
                <a:rPr lang="en-US" sz="1400" b="1" dirty="0" err="1">
                  <a:solidFill>
                    <a:srgbClr val="3366FF"/>
                  </a:solidFill>
                </a:rPr>
                <a:t>my.barackobama.com</a:t>
              </a:r>
              <a:r>
                <a:rPr lang="en-US" sz="1400" b="1" dirty="0">
                  <a:solidFill>
                    <a:srgbClr val="3366FF"/>
                  </a:solidFill>
                </a:rPr>
                <a:t>/Marriage-Ruling</a:t>
              </a:r>
            </a:p>
            <a:p>
              <a:endParaRPr lang="en-US" sz="1400" dirty="0"/>
            </a:p>
            <a:p>
              <a:r>
                <a:rPr lang="en-US" sz="1400" dirty="0"/>
                <a:t>Days like today should remind everyone why we do the work we do. The big, important fights sometimes take a long time to win, but they're always worth it.</a:t>
              </a:r>
            </a:p>
            <a:p>
              <a:endParaRPr lang="en-US" sz="1400" dirty="0"/>
            </a:p>
            <a:p>
              <a:r>
                <a:rPr lang="en-US" sz="1400" dirty="0"/>
                <a:t>Love is love.</a:t>
              </a:r>
            </a:p>
            <a:p>
              <a:endParaRPr lang="en-US" sz="1400" dirty="0"/>
            </a:p>
            <a:p>
              <a:r>
                <a:rPr lang="en-US" sz="1400" dirty="0"/>
                <a:t>Sara</a:t>
              </a:r>
            </a:p>
            <a:p>
              <a:endParaRPr lang="en-US" sz="1400" dirty="0"/>
            </a:p>
            <a:p>
              <a:r>
                <a:rPr lang="en-US" sz="1400" dirty="0"/>
                <a:t>Sara El-Amine</a:t>
              </a:r>
            </a:p>
            <a:p>
              <a:r>
                <a:rPr lang="en-US" sz="1400" dirty="0"/>
                <a:t>Executive Director</a:t>
              </a:r>
            </a:p>
            <a:p>
              <a:r>
                <a:rPr lang="en-US" sz="1400" dirty="0"/>
                <a:t>Organizing for Action</a:t>
              </a:r>
            </a:p>
          </p:txBody>
        </p:sp>
      </p:grpSp>
      <p:sp>
        <p:nvSpPr>
          <p:cNvPr id="17" name="Rectangle 16"/>
          <p:cNvSpPr/>
          <p:nvPr/>
        </p:nvSpPr>
        <p:spPr>
          <a:xfrm>
            <a:off x="380987" y="2083585"/>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did we want members to know?</a:t>
            </a:r>
            <a:endParaRPr lang="en-US" sz="20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8842266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cxnSp>
        <p:nvCxnSpPr>
          <p:cNvPr id="7" name="Straight Connector 6"/>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MESSAGE</a:t>
            </a:r>
            <a:endParaRPr lang="en-US" sz="3200" dirty="0">
              <a:solidFill>
                <a:schemeClr val="bg2">
                  <a:lumMod val="25000"/>
                </a:schemeClr>
              </a:solidFill>
              <a:latin typeface="Tungsten Medium"/>
              <a:cs typeface="Tungsten Medium"/>
            </a:endParaRPr>
          </a:p>
        </p:txBody>
      </p:sp>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3313081" y="999395"/>
            <a:ext cx="8987375" cy="1657902"/>
          </a:xfrm>
          <a:prstGeom prst="rect">
            <a:avLst/>
          </a:prstGeom>
        </p:spPr>
      </p:pic>
      <p:sp>
        <p:nvSpPr>
          <p:cNvPr id="4" name="Rectangle 3"/>
          <p:cNvSpPr/>
          <p:nvPr/>
        </p:nvSpPr>
        <p:spPr>
          <a:xfrm>
            <a:off x="3495423" y="2591698"/>
            <a:ext cx="8461668" cy="5909308"/>
          </a:xfrm>
          <a:prstGeom prst="rect">
            <a:avLst/>
          </a:prstGeom>
        </p:spPr>
        <p:txBody>
          <a:bodyPr wrap="square">
            <a:spAutoFit/>
          </a:bodyPr>
          <a:lstStyle/>
          <a:p>
            <a:r>
              <a:rPr lang="en-US" sz="1400" dirty="0"/>
              <a:t>Friend -- </a:t>
            </a:r>
          </a:p>
          <a:p>
            <a:endParaRPr lang="en-US" sz="1400" dirty="0"/>
          </a:p>
          <a:p>
            <a:r>
              <a:rPr lang="en-US" sz="1400" dirty="0"/>
              <a:t>Excited about today's Supreme Court ruling? Me too.</a:t>
            </a:r>
          </a:p>
          <a:p>
            <a:endParaRPr lang="en-US" sz="1400" dirty="0"/>
          </a:p>
          <a:p>
            <a:r>
              <a:rPr lang="en-US" sz="1400" dirty="0"/>
              <a:t>This morning the Supreme Court ruled that discriminatory, anti-gay marriage bans across the country violated the Constitution, and struck them down.</a:t>
            </a:r>
          </a:p>
          <a:p>
            <a:endParaRPr lang="en-US" sz="1400" dirty="0"/>
          </a:p>
          <a:p>
            <a:r>
              <a:rPr lang="en-US" sz="1400" dirty="0"/>
              <a:t>All of them.</a:t>
            </a:r>
          </a:p>
          <a:p>
            <a:endParaRPr lang="en-US" sz="1400" dirty="0"/>
          </a:p>
          <a:p>
            <a:r>
              <a:rPr lang="en-US" sz="1400" dirty="0"/>
              <a:t>Make no mistake -- we're here today because of people like you who fought long and hard to overturn discriminatory laws, challenge prejudice, and change hearts and minds.</a:t>
            </a:r>
          </a:p>
          <a:p>
            <a:endParaRPr lang="en-US" sz="1400" dirty="0"/>
          </a:p>
          <a:p>
            <a:r>
              <a:rPr lang="en-US" sz="1400" b="1" dirty="0">
                <a:solidFill>
                  <a:srgbClr val="56565A"/>
                </a:solidFill>
              </a:rPr>
              <a:t>This is something we can all be proud of. Today, join OFA supporters across the country in saying you're proud of the progress we've made:</a:t>
            </a:r>
          </a:p>
          <a:p>
            <a:endParaRPr lang="en-US" sz="1400" dirty="0"/>
          </a:p>
          <a:p>
            <a:r>
              <a:rPr lang="en-US" sz="1400" b="1" dirty="0">
                <a:solidFill>
                  <a:srgbClr val="3366FF"/>
                </a:solidFill>
              </a:rPr>
              <a:t>https://</a:t>
            </a:r>
            <a:r>
              <a:rPr lang="en-US" sz="1400" b="1" dirty="0" err="1">
                <a:solidFill>
                  <a:srgbClr val="3366FF"/>
                </a:solidFill>
              </a:rPr>
              <a:t>my.barackobama.com</a:t>
            </a:r>
            <a:r>
              <a:rPr lang="en-US" sz="1400" b="1" dirty="0">
                <a:solidFill>
                  <a:srgbClr val="3366FF"/>
                </a:solidFill>
              </a:rPr>
              <a:t>/Marriage-Ruling</a:t>
            </a:r>
          </a:p>
          <a:p>
            <a:endParaRPr lang="en-US" sz="1400" dirty="0"/>
          </a:p>
          <a:p>
            <a:r>
              <a:rPr lang="en-US" sz="1400" dirty="0"/>
              <a:t>Days like today should remind everyone why we do the work we do. The big, important fights sometimes take a long time to win, but they're always worth it.</a:t>
            </a:r>
          </a:p>
          <a:p>
            <a:endParaRPr lang="en-US" sz="1400" dirty="0"/>
          </a:p>
          <a:p>
            <a:r>
              <a:rPr lang="en-US" sz="1400" dirty="0"/>
              <a:t>Love is love.</a:t>
            </a:r>
          </a:p>
          <a:p>
            <a:endParaRPr lang="en-US" sz="1400" dirty="0"/>
          </a:p>
          <a:p>
            <a:r>
              <a:rPr lang="en-US" sz="1400" dirty="0"/>
              <a:t>Sara</a:t>
            </a:r>
          </a:p>
          <a:p>
            <a:endParaRPr lang="en-US" sz="1400" dirty="0"/>
          </a:p>
          <a:p>
            <a:r>
              <a:rPr lang="en-US" sz="1400" dirty="0"/>
              <a:t>Sara El-Amine</a:t>
            </a:r>
          </a:p>
          <a:p>
            <a:r>
              <a:rPr lang="en-US" sz="1400" dirty="0"/>
              <a:t>Executive Director</a:t>
            </a:r>
          </a:p>
          <a:p>
            <a:r>
              <a:rPr lang="en-US" sz="1400" dirty="0"/>
              <a:t>Organizing for Action</a:t>
            </a:r>
          </a:p>
        </p:txBody>
      </p:sp>
      <p:sp>
        <p:nvSpPr>
          <p:cNvPr id="14" name="Rectangle 13">
            <a:hlinkClick r:id="rId4"/>
          </p:cNvPr>
          <p:cNvSpPr/>
          <p:nvPr/>
        </p:nvSpPr>
        <p:spPr>
          <a:xfrm>
            <a:off x="3495573" y="3346880"/>
            <a:ext cx="8578743" cy="1743017"/>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9" name="Rectangle 18">
            <a:hlinkClick r:id="rId4"/>
          </p:cNvPr>
          <p:cNvSpPr/>
          <p:nvPr/>
        </p:nvSpPr>
        <p:spPr>
          <a:xfrm>
            <a:off x="3491671" y="6213386"/>
            <a:ext cx="8578743" cy="65064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7" name="Rectangle 16"/>
          <p:cNvSpPr/>
          <p:nvPr/>
        </p:nvSpPr>
        <p:spPr>
          <a:xfrm>
            <a:off x="380987" y="2083585"/>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did we want member to know?</a:t>
            </a:r>
            <a:endParaRPr lang="en-US" sz="20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26548061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MOBILIZE</a:t>
            </a:r>
            <a:endParaRPr lang="en-US" sz="3200" dirty="0">
              <a:solidFill>
                <a:schemeClr val="bg2">
                  <a:lumMod val="25000"/>
                </a:schemeClr>
              </a:solidFill>
              <a:latin typeface="Tungsten Medium"/>
              <a:cs typeface="Tungsten Medium"/>
            </a:endParaRPr>
          </a:p>
        </p:txBody>
      </p:sp>
      <p:cxnSp>
        <p:nvCxnSpPr>
          <p:cNvPr id="14" name="Straight Connector 13"/>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313081" y="999395"/>
            <a:ext cx="8987375" cy="7501611"/>
            <a:chOff x="3313081" y="999395"/>
            <a:chExt cx="8987375" cy="7501611"/>
          </a:xfrm>
        </p:grpSpPr>
        <p:pic>
          <p:nvPicPr>
            <p:cNvPr id="18" name="Picture 17"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3313081" y="999395"/>
              <a:ext cx="8987375" cy="1657902"/>
            </a:xfrm>
            <a:prstGeom prst="rect">
              <a:avLst/>
            </a:prstGeom>
          </p:spPr>
        </p:pic>
        <p:sp>
          <p:nvSpPr>
            <p:cNvPr id="19" name="Rectangle 18"/>
            <p:cNvSpPr/>
            <p:nvPr/>
          </p:nvSpPr>
          <p:spPr>
            <a:xfrm>
              <a:off x="3495423" y="2591698"/>
              <a:ext cx="8461668" cy="5909308"/>
            </a:xfrm>
            <a:prstGeom prst="rect">
              <a:avLst/>
            </a:prstGeom>
          </p:spPr>
          <p:txBody>
            <a:bodyPr wrap="square">
              <a:spAutoFit/>
            </a:bodyPr>
            <a:lstStyle/>
            <a:p>
              <a:r>
                <a:rPr lang="en-US" sz="1400" dirty="0"/>
                <a:t>Friend -- </a:t>
              </a:r>
            </a:p>
            <a:p>
              <a:endParaRPr lang="en-US" sz="1400" dirty="0"/>
            </a:p>
            <a:p>
              <a:r>
                <a:rPr lang="en-US" sz="1400" dirty="0"/>
                <a:t>Excited about today's Supreme Court ruling? Me too.</a:t>
              </a:r>
            </a:p>
            <a:p>
              <a:endParaRPr lang="en-US" sz="1400" dirty="0"/>
            </a:p>
            <a:p>
              <a:r>
                <a:rPr lang="en-US" sz="1400" dirty="0"/>
                <a:t>This morning the Supreme Court ruled that discriminatory, anti-gay marriage bans across the country violated the Constitution, and struck them down.</a:t>
              </a:r>
            </a:p>
            <a:p>
              <a:endParaRPr lang="en-US" sz="1400" dirty="0"/>
            </a:p>
            <a:p>
              <a:r>
                <a:rPr lang="en-US" sz="1400" dirty="0"/>
                <a:t>All of them.</a:t>
              </a:r>
            </a:p>
            <a:p>
              <a:endParaRPr lang="en-US" sz="1400" dirty="0"/>
            </a:p>
            <a:p>
              <a:r>
                <a:rPr lang="en-US" sz="1400" dirty="0"/>
                <a:t>Make no mistake -- we're here today because of people like you who fought long and hard to overturn discriminatory laws, challenge prejudice, and change hearts and minds.</a:t>
              </a:r>
            </a:p>
            <a:p>
              <a:endParaRPr lang="en-US" sz="1400" dirty="0"/>
            </a:p>
            <a:p>
              <a:r>
                <a:rPr lang="en-US" sz="1400" b="1" dirty="0">
                  <a:solidFill>
                    <a:srgbClr val="56565A"/>
                  </a:solidFill>
                </a:rPr>
                <a:t>This is something we can all be proud of. Today, join OFA supporters across the country in saying you're proud of the progress we've made:</a:t>
              </a:r>
            </a:p>
            <a:p>
              <a:endParaRPr lang="en-US" sz="1400" dirty="0"/>
            </a:p>
            <a:p>
              <a:r>
                <a:rPr lang="en-US" sz="1400" b="1" dirty="0">
                  <a:solidFill>
                    <a:srgbClr val="3366FF"/>
                  </a:solidFill>
                </a:rPr>
                <a:t>https://</a:t>
              </a:r>
              <a:r>
                <a:rPr lang="en-US" sz="1400" b="1" dirty="0" err="1">
                  <a:solidFill>
                    <a:srgbClr val="3366FF"/>
                  </a:solidFill>
                </a:rPr>
                <a:t>my.barackobama.com</a:t>
              </a:r>
              <a:r>
                <a:rPr lang="en-US" sz="1400" b="1" dirty="0">
                  <a:solidFill>
                    <a:srgbClr val="3366FF"/>
                  </a:solidFill>
                </a:rPr>
                <a:t>/Marriage-Ruling</a:t>
              </a:r>
            </a:p>
            <a:p>
              <a:endParaRPr lang="en-US" sz="1400" dirty="0"/>
            </a:p>
            <a:p>
              <a:r>
                <a:rPr lang="en-US" sz="1400" dirty="0"/>
                <a:t>Days like today should remind everyone why we do the work we do. The big, important fights sometimes take a long time to win, but they're always worth it.</a:t>
              </a:r>
            </a:p>
            <a:p>
              <a:endParaRPr lang="en-US" sz="1400" dirty="0"/>
            </a:p>
            <a:p>
              <a:r>
                <a:rPr lang="en-US" sz="1400" dirty="0"/>
                <a:t>Love is love.</a:t>
              </a:r>
            </a:p>
            <a:p>
              <a:endParaRPr lang="en-US" sz="1400" dirty="0"/>
            </a:p>
            <a:p>
              <a:r>
                <a:rPr lang="en-US" sz="1400" dirty="0"/>
                <a:t>Sara</a:t>
              </a:r>
            </a:p>
            <a:p>
              <a:endParaRPr lang="en-US" sz="1400" dirty="0"/>
            </a:p>
            <a:p>
              <a:r>
                <a:rPr lang="en-US" sz="1400" dirty="0"/>
                <a:t>Sara El-Amine</a:t>
              </a:r>
            </a:p>
            <a:p>
              <a:r>
                <a:rPr lang="en-US" sz="1400" dirty="0"/>
                <a:t>Executive Director</a:t>
              </a:r>
            </a:p>
            <a:p>
              <a:r>
                <a:rPr lang="en-US" sz="1400" dirty="0"/>
                <a:t>Organizing for Action</a:t>
              </a:r>
            </a:p>
          </p:txBody>
        </p:sp>
      </p:grpSp>
      <p:sp>
        <p:nvSpPr>
          <p:cNvPr id="20" name="Rectangle 19"/>
          <p:cNvSpPr/>
          <p:nvPr/>
        </p:nvSpPr>
        <p:spPr>
          <a:xfrm>
            <a:off x="390756" y="3109380"/>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did we want members to do?</a:t>
            </a:r>
            <a:endParaRPr lang="en-US" sz="20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1542632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MOBILIZE</a:t>
            </a:r>
            <a:endParaRPr lang="en-US" sz="3200" dirty="0">
              <a:solidFill>
                <a:schemeClr val="bg2">
                  <a:lumMod val="25000"/>
                </a:schemeClr>
              </a:solidFill>
              <a:latin typeface="Tungsten Medium"/>
              <a:cs typeface="Tungsten Medium"/>
            </a:endParaRPr>
          </a:p>
        </p:txBody>
      </p:sp>
      <p:cxnSp>
        <p:nvCxnSpPr>
          <p:cNvPr id="14" name="Straight Connector 13"/>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313081" y="999395"/>
            <a:ext cx="8987375" cy="7501611"/>
            <a:chOff x="3313081" y="999395"/>
            <a:chExt cx="8987375" cy="7501611"/>
          </a:xfrm>
        </p:grpSpPr>
        <p:pic>
          <p:nvPicPr>
            <p:cNvPr id="18" name="Picture 17"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3313081" y="999395"/>
              <a:ext cx="8987375" cy="1657902"/>
            </a:xfrm>
            <a:prstGeom prst="rect">
              <a:avLst/>
            </a:prstGeom>
          </p:spPr>
        </p:pic>
        <p:sp>
          <p:nvSpPr>
            <p:cNvPr id="19" name="Rectangle 18"/>
            <p:cNvSpPr/>
            <p:nvPr/>
          </p:nvSpPr>
          <p:spPr>
            <a:xfrm>
              <a:off x="3495423" y="2591698"/>
              <a:ext cx="8461668" cy="5909308"/>
            </a:xfrm>
            <a:prstGeom prst="rect">
              <a:avLst/>
            </a:prstGeom>
          </p:spPr>
          <p:txBody>
            <a:bodyPr wrap="square">
              <a:spAutoFit/>
            </a:bodyPr>
            <a:lstStyle/>
            <a:p>
              <a:r>
                <a:rPr lang="en-US" sz="1400" dirty="0"/>
                <a:t>Friend -- </a:t>
              </a:r>
            </a:p>
            <a:p>
              <a:endParaRPr lang="en-US" sz="1400" dirty="0"/>
            </a:p>
            <a:p>
              <a:r>
                <a:rPr lang="en-US" sz="1400" dirty="0"/>
                <a:t>Excited about today's Supreme Court ruling? Me too.</a:t>
              </a:r>
            </a:p>
            <a:p>
              <a:endParaRPr lang="en-US" sz="1400" dirty="0"/>
            </a:p>
            <a:p>
              <a:r>
                <a:rPr lang="en-US" sz="1400" dirty="0"/>
                <a:t>This morning the Supreme Court ruled that discriminatory, anti-gay marriage bans across the country violated the Constitution, and struck them down.</a:t>
              </a:r>
            </a:p>
            <a:p>
              <a:endParaRPr lang="en-US" sz="1400" dirty="0"/>
            </a:p>
            <a:p>
              <a:r>
                <a:rPr lang="en-US" sz="1400" dirty="0"/>
                <a:t>All of them.</a:t>
              </a:r>
            </a:p>
            <a:p>
              <a:endParaRPr lang="en-US" sz="1400" dirty="0"/>
            </a:p>
            <a:p>
              <a:r>
                <a:rPr lang="en-US" sz="1400" dirty="0"/>
                <a:t>Make no mistake -- we're here today because of people like you who fought long and hard to overturn discriminatory laws, challenge prejudice, and change hearts and minds.</a:t>
              </a:r>
            </a:p>
            <a:p>
              <a:endParaRPr lang="en-US" sz="1400" dirty="0"/>
            </a:p>
            <a:p>
              <a:r>
                <a:rPr lang="en-US" sz="1400" b="1" dirty="0">
                  <a:solidFill>
                    <a:srgbClr val="56565A"/>
                  </a:solidFill>
                </a:rPr>
                <a:t>This is something we can all be proud of. Today, join OFA supporters across the country in saying you're proud of the progress we've made:</a:t>
              </a:r>
            </a:p>
            <a:p>
              <a:endParaRPr lang="en-US" sz="1400" dirty="0"/>
            </a:p>
            <a:p>
              <a:r>
                <a:rPr lang="en-US" sz="1400" b="1" dirty="0">
                  <a:solidFill>
                    <a:srgbClr val="3366FF"/>
                  </a:solidFill>
                </a:rPr>
                <a:t>https://</a:t>
              </a:r>
              <a:r>
                <a:rPr lang="en-US" sz="1400" b="1" dirty="0" err="1">
                  <a:solidFill>
                    <a:srgbClr val="3366FF"/>
                  </a:solidFill>
                </a:rPr>
                <a:t>my.barackobama.com</a:t>
              </a:r>
              <a:r>
                <a:rPr lang="en-US" sz="1400" b="1" dirty="0">
                  <a:solidFill>
                    <a:srgbClr val="3366FF"/>
                  </a:solidFill>
                </a:rPr>
                <a:t>/Marriage-Ruling</a:t>
              </a:r>
            </a:p>
            <a:p>
              <a:endParaRPr lang="en-US" sz="1400" dirty="0"/>
            </a:p>
            <a:p>
              <a:r>
                <a:rPr lang="en-US" sz="1400" dirty="0"/>
                <a:t>Days like today should remind everyone why we do the work we do. The big, important fights sometimes take a long time to win, but they're always worth it.</a:t>
              </a:r>
            </a:p>
            <a:p>
              <a:endParaRPr lang="en-US" sz="1400" dirty="0"/>
            </a:p>
            <a:p>
              <a:r>
                <a:rPr lang="en-US" sz="1400" dirty="0"/>
                <a:t>Love is love.</a:t>
              </a:r>
            </a:p>
            <a:p>
              <a:endParaRPr lang="en-US" sz="1400" dirty="0"/>
            </a:p>
            <a:p>
              <a:r>
                <a:rPr lang="en-US" sz="1400" dirty="0"/>
                <a:t>Sara</a:t>
              </a:r>
            </a:p>
            <a:p>
              <a:endParaRPr lang="en-US" sz="1400" dirty="0"/>
            </a:p>
            <a:p>
              <a:r>
                <a:rPr lang="en-US" sz="1400" dirty="0"/>
                <a:t>Sara El-Amine</a:t>
              </a:r>
            </a:p>
            <a:p>
              <a:r>
                <a:rPr lang="en-US" sz="1400" dirty="0"/>
                <a:t>Executive Director</a:t>
              </a:r>
            </a:p>
            <a:p>
              <a:r>
                <a:rPr lang="en-US" sz="1400" dirty="0"/>
                <a:t>Organizing for Action</a:t>
              </a:r>
            </a:p>
          </p:txBody>
        </p:sp>
      </p:grpSp>
      <p:sp>
        <p:nvSpPr>
          <p:cNvPr id="20" name="Rectangle 19"/>
          <p:cNvSpPr/>
          <p:nvPr/>
        </p:nvSpPr>
        <p:spPr>
          <a:xfrm>
            <a:off x="390756" y="3109380"/>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did we want members to do?</a:t>
            </a:r>
            <a:endParaRPr lang="en-US" sz="2000" dirty="0">
              <a:solidFill>
                <a:schemeClr val="bg2">
                  <a:lumMod val="25000"/>
                </a:schemeClr>
              </a:solidFill>
              <a:latin typeface="Gotham Book" pitchFamily="50" charset="0"/>
              <a:cs typeface="Gotham Book" pitchFamily="50" charset="0"/>
            </a:endParaRPr>
          </a:p>
        </p:txBody>
      </p:sp>
      <p:sp>
        <p:nvSpPr>
          <p:cNvPr id="12" name="Rectangle 11">
            <a:hlinkClick r:id="rId4"/>
          </p:cNvPr>
          <p:cNvSpPr/>
          <p:nvPr/>
        </p:nvSpPr>
        <p:spPr>
          <a:xfrm>
            <a:off x="3511209" y="5060588"/>
            <a:ext cx="8578743" cy="1148887"/>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18900099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8219" y="701446"/>
            <a:ext cx="27546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6600" dirty="0" smtClean="0">
                <a:solidFill>
                  <a:schemeClr val="tx1"/>
                </a:solidFill>
                <a:latin typeface="Tungsten Medium"/>
                <a:ea typeface="Arial Unicode MS" panose="020B0604020202020204" pitchFamily="34" charset="-128"/>
                <a:cs typeface="Tungsten Medium"/>
              </a:rPr>
              <a:t>LOGISTICS</a:t>
            </a:r>
            <a:endParaRPr lang="en-US" altLang="en-US" sz="5400" dirty="0">
              <a:solidFill>
                <a:schemeClr val="tx1"/>
              </a:solidFill>
              <a:latin typeface="Tungsten Medium"/>
              <a:ea typeface="Arial Unicode MS" panose="020B0604020202020204" pitchFamily="34" charset="-128"/>
              <a:cs typeface="Tungsten Medium"/>
            </a:endParaRPr>
          </a:p>
        </p:txBody>
      </p:sp>
      <p:sp>
        <p:nvSpPr>
          <p:cNvPr id="11" name="TextBox 10"/>
          <p:cNvSpPr txBox="1"/>
          <p:nvPr/>
        </p:nvSpPr>
        <p:spPr>
          <a:xfrm>
            <a:off x="6293519" y="1202712"/>
            <a:ext cx="5873274" cy="523220"/>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We will meet for 90 minutes</a:t>
            </a:r>
          </a:p>
        </p:txBody>
      </p:sp>
      <p:cxnSp>
        <p:nvCxnSpPr>
          <p:cNvPr id="14" name="Straight Connector 13"/>
          <p:cNvCxnSpPr/>
          <p:nvPr/>
        </p:nvCxnSpPr>
        <p:spPr>
          <a:xfrm flipH="1" flipV="1">
            <a:off x="3958825" y="701446"/>
            <a:ext cx="0" cy="7720659"/>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cstate="print">
            <a:duotone>
              <a:schemeClr val="bg2">
                <a:shade val="45000"/>
                <a:satMod val="135000"/>
              </a:schemeClr>
              <a:prstClr val="white"/>
            </a:duotone>
            <a:lum bright="-28000"/>
            <a:extLst>
              <a:ext uri="{28A0092B-C50C-407E-A947-70E740481C1C}">
                <a14:useLocalDpi xmlns:a14="http://schemas.microsoft.com/office/drawing/2010/main" val="0"/>
              </a:ext>
            </a:extLst>
          </a:blip>
          <a:srcRect b="18415"/>
          <a:stretch/>
        </p:blipFill>
        <p:spPr>
          <a:xfrm>
            <a:off x="4427896" y="4744834"/>
            <a:ext cx="1399200" cy="1331784"/>
          </a:xfrm>
          <a:prstGeom prst="rect">
            <a:avLst/>
          </a:prstGeom>
        </p:spPr>
      </p:pic>
      <p:pic>
        <p:nvPicPr>
          <p:cNvPr id="13" name="Picture 12"/>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23429" y="2594860"/>
            <a:ext cx="1348553" cy="1396284"/>
          </a:xfrm>
          <a:prstGeom prst="rect">
            <a:avLst/>
          </a:prstGeom>
          <a:noFill/>
        </p:spPr>
      </p:pic>
      <p:pic>
        <p:nvPicPr>
          <p:cNvPr id="6" name="Picture 5"/>
          <p:cNvPicPr>
            <a:picLocks noChangeAspect="1"/>
          </p:cNvPicPr>
          <p:nvPr/>
        </p:nvPicPr>
        <p:blipFill rotWithShape="1">
          <a:blip r:embed="rId6"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4452553" y="815379"/>
            <a:ext cx="1395366" cy="1360570"/>
          </a:xfrm>
          <a:prstGeom prst="rect">
            <a:avLst/>
          </a:prstGeom>
        </p:spPr>
      </p:pic>
      <p:sp>
        <p:nvSpPr>
          <p:cNvPr id="15" name="TextBox 14"/>
          <p:cNvSpPr txBox="1"/>
          <p:nvPr/>
        </p:nvSpPr>
        <p:spPr>
          <a:xfrm>
            <a:off x="6317583" y="2975607"/>
            <a:ext cx="5873274" cy="523220"/>
          </a:xfrm>
          <a:prstGeom prst="rect">
            <a:avLst/>
          </a:prstGeom>
          <a:noFill/>
        </p:spPr>
        <p:txBody>
          <a:bodyPr wrap="square" rtlCol="0">
            <a:spAutoFit/>
          </a:bodyPr>
          <a:lstStyle/>
          <a:p>
            <a:r>
              <a:rPr lang="en-US" sz="2800" dirty="0" smtClean="0">
                <a:solidFill>
                  <a:schemeClr val="bg2">
                    <a:lumMod val="25000"/>
                  </a:schemeClr>
                </a:solidFill>
                <a:latin typeface="Gotham Bold"/>
                <a:cs typeface="Gotham Bold"/>
              </a:rPr>
              <a:t>You will work in pairs today. </a:t>
            </a:r>
          </a:p>
        </p:txBody>
      </p:sp>
      <p:sp>
        <p:nvSpPr>
          <p:cNvPr id="16" name="TextBox 15"/>
          <p:cNvSpPr txBox="1"/>
          <p:nvPr/>
        </p:nvSpPr>
        <p:spPr>
          <a:xfrm>
            <a:off x="6301541" y="4884377"/>
            <a:ext cx="5873274" cy="1384995"/>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A recording of this video and call will be available following this meeting </a:t>
            </a:r>
          </a:p>
        </p:txBody>
      </p:sp>
      <p:sp>
        <p:nvSpPr>
          <p:cNvPr id="17" name="TextBox 16"/>
          <p:cNvSpPr txBox="1"/>
          <p:nvPr/>
        </p:nvSpPr>
        <p:spPr>
          <a:xfrm>
            <a:off x="6309561" y="6741974"/>
            <a:ext cx="5873274" cy="523220"/>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It’s cool if you Tweet -- </a:t>
            </a:r>
          </a:p>
        </p:txBody>
      </p:sp>
      <p:grpSp>
        <p:nvGrpSpPr>
          <p:cNvPr id="21" name="Group 20"/>
          <p:cNvGrpSpPr/>
          <p:nvPr/>
        </p:nvGrpSpPr>
        <p:grpSpPr>
          <a:xfrm>
            <a:off x="4171727" y="6540795"/>
            <a:ext cx="1870913" cy="1789840"/>
            <a:chOff x="4209044" y="6900250"/>
            <a:chExt cx="1870913" cy="1789840"/>
          </a:xfrm>
        </p:grpSpPr>
        <p:pic>
          <p:nvPicPr>
            <p:cNvPr id="9" name="Picture 8"/>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4209044" y="6900250"/>
              <a:ext cx="1870913" cy="1789840"/>
            </a:xfrm>
            <a:prstGeom prst="rect">
              <a:avLst/>
            </a:prstGeom>
          </p:spPr>
        </p:pic>
        <p:pic>
          <p:nvPicPr>
            <p:cNvPr id="18" name="Picture 17"/>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05793" y="7589892"/>
              <a:ext cx="511371" cy="511371"/>
            </a:xfrm>
            <a:prstGeom prst="rect">
              <a:avLst/>
            </a:prstGeom>
            <a:ln>
              <a:noFill/>
            </a:ln>
          </p:spPr>
        </p:pic>
      </p:grpSp>
      <p:sp>
        <p:nvSpPr>
          <p:cNvPr id="19" name="Rectangle 18"/>
          <p:cNvSpPr/>
          <p:nvPr/>
        </p:nvSpPr>
        <p:spPr>
          <a:xfrm>
            <a:off x="6319308" y="7204883"/>
            <a:ext cx="2202745" cy="461665"/>
          </a:xfrm>
          <a:prstGeom prst="rect">
            <a:avLst/>
          </a:prstGeom>
        </p:spPr>
        <p:txBody>
          <a:bodyPr wrap="square">
            <a:spAutoFit/>
          </a:bodyPr>
          <a:lstStyle/>
          <a:p>
            <a:r>
              <a:rPr lang="en-US" sz="2400" dirty="0" smtClean="0">
                <a:solidFill>
                  <a:schemeClr val="tx1">
                    <a:lumMod val="75000"/>
                  </a:schemeClr>
                </a:solidFill>
                <a:latin typeface="+mj-lt"/>
                <a:cs typeface="Gotham Bold" pitchFamily="50" charset="0"/>
              </a:rPr>
              <a:t>#</a:t>
            </a:r>
            <a:r>
              <a:rPr lang="en-US" sz="2400" dirty="0" smtClean="0">
                <a:solidFill>
                  <a:schemeClr val="tx1">
                    <a:lumMod val="75000"/>
                  </a:schemeClr>
                </a:solidFill>
                <a:latin typeface="Gotham Bold" pitchFamily="50" charset="0"/>
                <a:cs typeface="Gotham Bold" pitchFamily="50" charset="0"/>
              </a:rPr>
              <a:t>OFA</a:t>
            </a:r>
            <a:r>
              <a:rPr lang="en-US" sz="2400" dirty="0" smtClean="0">
                <a:solidFill>
                  <a:schemeClr val="tx1">
                    <a:lumMod val="75000"/>
                  </a:schemeClr>
                </a:solidFill>
                <a:latin typeface="Gotham Book"/>
                <a:cs typeface="Gotham Book"/>
              </a:rPr>
              <a:t>Fellows</a:t>
            </a:r>
            <a:endParaRPr lang="en-US" sz="3600" dirty="0">
              <a:solidFill>
                <a:schemeClr val="tx1">
                  <a:lumMod val="75000"/>
                </a:schemeClr>
              </a:solidFill>
              <a:latin typeface="Gotham Book"/>
              <a:cs typeface="Gotham Book"/>
            </a:endParaRPr>
          </a:p>
        </p:txBody>
      </p:sp>
    </p:spTree>
    <p:extLst>
      <p:ext uri="{BB962C8B-B14F-4D97-AF65-F5344CB8AC3E}">
        <p14:creationId xmlns:p14="http://schemas.microsoft.com/office/powerpoint/2010/main" val="3364720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MOBILIZE</a:t>
            </a:r>
            <a:endParaRPr lang="en-US" sz="3200" dirty="0">
              <a:solidFill>
                <a:schemeClr val="bg2">
                  <a:lumMod val="25000"/>
                </a:schemeClr>
              </a:solidFill>
              <a:latin typeface="Tungsten Medium"/>
              <a:cs typeface="Tungsten Medium"/>
            </a:endParaRPr>
          </a:p>
        </p:txBody>
      </p:sp>
      <p:cxnSp>
        <p:nvCxnSpPr>
          <p:cNvPr id="14" name="Straight Connector 13"/>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0756" y="3109380"/>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did we want members to do?</a:t>
            </a:r>
            <a:endParaRPr lang="en-US" sz="2000" dirty="0">
              <a:solidFill>
                <a:schemeClr val="bg2">
                  <a:lumMod val="25000"/>
                </a:schemeClr>
              </a:solidFill>
              <a:latin typeface="Gotham Book" pitchFamily="50" charset="0"/>
              <a:cs typeface="Gotham Book" pitchFamily="50" charset="0"/>
            </a:endParaRPr>
          </a:p>
        </p:txBody>
      </p:sp>
      <p:pic>
        <p:nvPicPr>
          <p:cNvPr id="2" name="Picture 1" descr="Screen Shot 2015-07-23 at 12.41.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92" y="1236322"/>
            <a:ext cx="9009997" cy="4967295"/>
          </a:xfrm>
          <a:prstGeom prst="rect">
            <a:avLst/>
          </a:prstGeom>
          <a:effectLst>
            <a:outerShdw blurRad="498475" sx="102000" sy="102000" algn="ctr" rotWithShape="0">
              <a:prstClr val="black">
                <a:alpha val="40000"/>
              </a:prstClr>
            </a:outerShdw>
          </a:effectLst>
        </p:spPr>
      </p:pic>
    </p:spTree>
    <p:extLst>
      <p:ext uri="{BB962C8B-B14F-4D97-AF65-F5344CB8AC3E}">
        <p14:creationId xmlns:p14="http://schemas.microsoft.com/office/powerpoint/2010/main" val="26447381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3" name="Oval 12"/>
          <p:cNvSpPr/>
          <p:nvPr/>
        </p:nvSpPr>
        <p:spPr>
          <a:xfrm>
            <a:off x="560354" y="3135216"/>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MOBILIZE</a:t>
            </a:r>
            <a:endParaRPr lang="en-US" sz="3200" dirty="0">
              <a:solidFill>
                <a:srgbClr val="AFABAB"/>
              </a:solidFill>
              <a:latin typeface="Tungsten Medium"/>
              <a:cs typeface="Tungsten Medium"/>
            </a:endParaRPr>
          </a:p>
        </p:txBody>
      </p:sp>
      <p:sp>
        <p:nvSpPr>
          <p:cNvPr id="16" name="Rectangle 15"/>
          <p:cNvSpPr/>
          <p:nvPr/>
        </p:nvSpPr>
        <p:spPr>
          <a:xfrm>
            <a:off x="1236747" y="3160270"/>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MONEY</a:t>
            </a:r>
            <a:endParaRPr lang="en-US" sz="3200" dirty="0">
              <a:solidFill>
                <a:schemeClr val="bg2">
                  <a:lumMod val="25000"/>
                </a:schemeClr>
              </a:solidFill>
              <a:latin typeface="Tungsten Medium"/>
              <a:cs typeface="Tungsten Medium"/>
            </a:endParaRPr>
          </a:p>
        </p:txBody>
      </p:sp>
      <p:cxnSp>
        <p:nvCxnSpPr>
          <p:cNvPr id="18" name="Straight Connector 17"/>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313081" y="999395"/>
            <a:ext cx="8987375" cy="7501611"/>
            <a:chOff x="3313081" y="999395"/>
            <a:chExt cx="8987375" cy="7501611"/>
          </a:xfrm>
        </p:grpSpPr>
        <p:pic>
          <p:nvPicPr>
            <p:cNvPr id="20" name="Picture 19"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70827"/>
            <a:stretch/>
          </p:blipFill>
          <p:spPr>
            <a:xfrm>
              <a:off x="3313081" y="999395"/>
              <a:ext cx="8987375" cy="1657902"/>
            </a:xfrm>
            <a:prstGeom prst="rect">
              <a:avLst/>
            </a:prstGeom>
          </p:spPr>
        </p:pic>
        <p:sp>
          <p:nvSpPr>
            <p:cNvPr id="21" name="Rectangle 20"/>
            <p:cNvSpPr/>
            <p:nvPr/>
          </p:nvSpPr>
          <p:spPr>
            <a:xfrm>
              <a:off x="3495423" y="2591698"/>
              <a:ext cx="8461668" cy="5909308"/>
            </a:xfrm>
            <a:prstGeom prst="rect">
              <a:avLst/>
            </a:prstGeom>
          </p:spPr>
          <p:txBody>
            <a:bodyPr wrap="square">
              <a:spAutoFit/>
            </a:bodyPr>
            <a:lstStyle/>
            <a:p>
              <a:r>
                <a:rPr lang="en-US" sz="1400" dirty="0"/>
                <a:t>Friend -- </a:t>
              </a:r>
            </a:p>
            <a:p>
              <a:endParaRPr lang="en-US" sz="1400" dirty="0"/>
            </a:p>
            <a:p>
              <a:r>
                <a:rPr lang="en-US" sz="1400" dirty="0"/>
                <a:t>Excited about today's Supreme Court ruling? Me too.</a:t>
              </a:r>
            </a:p>
            <a:p>
              <a:endParaRPr lang="en-US" sz="1400" dirty="0"/>
            </a:p>
            <a:p>
              <a:r>
                <a:rPr lang="en-US" sz="1400" dirty="0"/>
                <a:t>This morning the Supreme Court ruled that discriminatory, anti-gay marriage bans across the country violated the Constitution, and struck them down.</a:t>
              </a:r>
            </a:p>
            <a:p>
              <a:endParaRPr lang="en-US" sz="1400" dirty="0"/>
            </a:p>
            <a:p>
              <a:r>
                <a:rPr lang="en-US" sz="1400" dirty="0"/>
                <a:t>All of them.</a:t>
              </a:r>
            </a:p>
            <a:p>
              <a:endParaRPr lang="en-US" sz="1400" dirty="0"/>
            </a:p>
            <a:p>
              <a:r>
                <a:rPr lang="en-US" sz="1400" dirty="0"/>
                <a:t>Make no mistake -- we're here today because of people like you who fought long and hard to overturn discriminatory laws, challenge prejudice, and change hearts and minds.</a:t>
              </a:r>
            </a:p>
            <a:p>
              <a:endParaRPr lang="en-US" sz="1400" dirty="0"/>
            </a:p>
            <a:p>
              <a:r>
                <a:rPr lang="en-US" sz="1400" b="1" dirty="0">
                  <a:solidFill>
                    <a:srgbClr val="56565A"/>
                  </a:solidFill>
                </a:rPr>
                <a:t>This is something we can all be proud of. Today, join OFA supporters across the country in saying you're proud of the progress we've made:</a:t>
              </a:r>
            </a:p>
            <a:p>
              <a:endParaRPr lang="en-US" sz="1400" dirty="0"/>
            </a:p>
            <a:p>
              <a:r>
                <a:rPr lang="en-US" sz="1400" b="1" dirty="0">
                  <a:solidFill>
                    <a:srgbClr val="3366FF"/>
                  </a:solidFill>
                </a:rPr>
                <a:t>https://</a:t>
              </a:r>
              <a:r>
                <a:rPr lang="en-US" sz="1400" b="1" dirty="0" err="1">
                  <a:solidFill>
                    <a:srgbClr val="3366FF"/>
                  </a:solidFill>
                </a:rPr>
                <a:t>my.barackobama.com</a:t>
              </a:r>
              <a:r>
                <a:rPr lang="en-US" sz="1400" b="1" dirty="0">
                  <a:solidFill>
                    <a:srgbClr val="3366FF"/>
                  </a:solidFill>
                </a:rPr>
                <a:t>/Marriage-Ruling</a:t>
              </a:r>
            </a:p>
            <a:p>
              <a:endParaRPr lang="en-US" sz="1400" dirty="0"/>
            </a:p>
            <a:p>
              <a:r>
                <a:rPr lang="en-US" sz="1400" dirty="0"/>
                <a:t>Days like today should remind everyone why we do the work we do. The big, important fights sometimes take a long time to win, but they're always worth it.</a:t>
              </a:r>
            </a:p>
            <a:p>
              <a:endParaRPr lang="en-US" sz="1400" dirty="0"/>
            </a:p>
            <a:p>
              <a:r>
                <a:rPr lang="en-US" sz="1400" dirty="0"/>
                <a:t>Love is love.</a:t>
              </a:r>
            </a:p>
            <a:p>
              <a:endParaRPr lang="en-US" sz="1400" dirty="0"/>
            </a:p>
            <a:p>
              <a:r>
                <a:rPr lang="en-US" sz="1400" dirty="0"/>
                <a:t>Sara</a:t>
              </a:r>
            </a:p>
            <a:p>
              <a:endParaRPr lang="en-US" sz="1400" dirty="0"/>
            </a:p>
            <a:p>
              <a:r>
                <a:rPr lang="en-US" sz="1400" dirty="0"/>
                <a:t>Sara El-Amine</a:t>
              </a:r>
            </a:p>
            <a:p>
              <a:r>
                <a:rPr lang="en-US" sz="1400" dirty="0"/>
                <a:t>Executive Director</a:t>
              </a:r>
            </a:p>
            <a:p>
              <a:r>
                <a:rPr lang="en-US" sz="1400" dirty="0"/>
                <a:t>Organizing for Action</a:t>
              </a:r>
            </a:p>
          </p:txBody>
        </p:sp>
      </p:grpSp>
      <p:sp>
        <p:nvSpPr>
          <p:cNvPr id="22" name="Rectangle 21"/>
          <p:cNvSpPr/>
          <p:nvPr/>
        </p:nvSpPr>
        <p:spPr>
          <a:xfrm>
            <a:off x="439601" y="4242639"/>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is the argument to donate?</a:t>
            </a:r>
            <a:endParaRPr lang="en-US" sz="2000" dirty="0">
              <a:solidFill>
                <a:schemeClr val="bg2">
                  <a:lumMod val="25000"/>
                </a:schemeClr>
              </a:solidFill>
              <a:latin typeface="Gotham Book" pitchFamily="50" charset="0"/>
              <a:cs typeface="Gotham Book" pitchFamily="50" charset="0"/>
            </a:endParaRPr>
          </a:p>
        </p:txBody>
      </p:sp>
      <p:sp>
        <p:nvSpPr>
          <p:cNvPr id="23" name="Rectangle 22">
            <a:hlinkClick r:id="rId4"/>
          </p:cNvPr>
          <p:cNvSpPr/>
          <p:nvPr/>
        </p:nvSpPr>
        <p:spPr>
          <a:xfrm>
            <a:off x="3511209" y="2510755"/>
            <a:ext cx="8578743" cy="4679579"/>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23769294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3" name="Oval 12"/>
          <p:cNvSpPr/>
          <p:nvPr/>
        </p:nvSpPr>
        <p:spPr>
          <a:xfrm>
            <a:off x="560354" y="3135216"/>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MOBILIZE</a:t>
            </a:r>
            <a:endParaRPr lang="en-US" sz="3200" dirty="0">
              <a:solidFill>
                <a:srgbClr val="AFABAB"/>
              </a:solidFill>
              <a:latin typeface="Tungsten Medium"/>
              <a:cs typeface="Tungsten Medium"/>
            </a:endParaRPr>
          </a:p>
        </p:txBody>
      </p:sp>
      <p:sp>
        <p:nvSpPr>
          <p:cNvPr id="16" name="Rectangle 15"/>
          <p:cNvSpPr/>
          <p:nvPr/>
        </p:nvSpPr>
        <p:spPr>
          <a:xfrm>
            <a:off x="1236747" y="3160270"/>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MONEY</a:t>
            </a:r>
            <a:endParaRPr lang="en-US" sz="3200" dirty="0">
              <a:solidFill>
                <a:schemeClr val="bg2">
                  <a:lumMod val="25000"/>
                </a:schemeClr>
              </a:solidFill>
              <a:latin typeface="Tungsten Medium"/>
              <a:cs typeface="Tungsten Medium"/>
            </a:endParaRPr>
          </a:p>
        </p:txBody>
      </p:sp>
      <p:cxnSp>
        <p:nvCxnSpPr>
          <p:cNvPr id="18" name="Straight Connector 17"/>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9601" y="4242639"/>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is the argument to donate?</a:t>
            </a:r>
            <a:endParaRPr lang="en-US" sz="2000" dirty="0">
              <a:solidFill>
                <a:schemeClr val="bg2">
                  <a:lumMod val="25000"/>
                </a:schemeClr>
              </a:solidFill>
              <a:latin typeface="Gotham Book" pitchFamily="50" charset="0"/>
              <a:cs typeface="Gotham Book" pitchFamily="50" charset="0"/>
            </a:endParaRPr>
          </a:p>
        </p:txBody>
      </p:sp>
      <p:pic>
        <p:nvPicPr>
          <p:cNvPr id="14" name="Picture 13" descr="Screen Shot 2015-07-23 at 12.41.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92" y="1236322"/>
            <a:ext cx="9009997" cy="4967295"/>
          </a:xfrm>
          <a:prstGeom prst="rect">
            <a:avLst/>
          </a:prstGeom>
          <a:effectLst>
            <a:outerShdw blurRad="498475" sx="102000" sy="102000" algn="ctr" rotWithShape="0">
              <a:prstClr val="black">
                <a:alpha val="40000"/>
              </a:prstClr>
            </a:outerShdw>
          </a:effectLst>
        </p:spPr>
      </p:pic>
    </p:spTree>
    <p:extLst>
      <p:ext uri="{BB962C8B-B14F-4D97-AF65-F5344CB8AC3E}">
        <p14:creationId xmlns:p14="http://schemas.microsoft.com/office/powerpoint/2010/main" val="40209674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3" name="Oval 12"/>
          <p:cNvSpPr/>
          <p:nvPr/>
        </p:nvSpPr>
        <p:spPr>
          <a:xfrm>
            <a:off x="560354" y="3135216"/>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MOBILIZE</a:t>
            </a:r>
            <a:endParaRPr lang="en-US" sz="3200" dirty="0">
              <a:solidFill>
                <a:srgbClr val="AFABAB"/>
              </a:solidFill>
              <a:latin typeface="Tungsten Medium"/>
              <a:cs typeface="Tungsten Medium"/>
            </a:endParaRPr>
          </a:p>
        </p:txBody>
      </p:sp>
      <p:sp>
        <p:nvSpPr>
          <p:cNvPr id="16" name="Rectangle 15"/>
          <p:cNvSpPr/>
          <p:nvPr/>
        </p:nvSpPr>
        <p:spPr>
          <a:xfrm>
            <a:off x="1236747" y="3160270"/>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MONEY</a:t>
            </a:r>
            <a:endParaRPr lang="en-US" sz="3200" dirty="0">
              <a:solidFill>
                <a:schemeClr val="bg2">
                  <a:lumMod val="25000"/>
                </a:schemeClr>
              </a:solidFill>
              <a:latin typeface="Tungsten Medium"/>
              <a:cs typeface="Tungsten Medium"/>
            </a:endParaRPr>
          </a:p>
        </p:txBody>
      </p:sp>
      <p:cxnSp>
        <p:nvCxnSpPr>
          <p:cNvPr id="18" name="Straight Connector 17"/>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9601" y="4242639"/>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is the argument to donate?</a:t>
            </a:r>
            <a:endParaRPr lang="en-US" sz="2000" dirty="0">
              <a:solidFill>
                <a:schemeClr val="bg2">
                  <a:lumMod val="25000"/>
                </a:schemeClr>
              </a:solidFill>
              <a:latin typeface="Gotham Book" pitchFamily="50" charset="0"/>
              <a:cs typeface="Gotham Book" pitchFamily="50" charset="0"/>
            </a:endParaRPr>
          </a:p>
        </p:txBody>
      </p:sp>
      <p:pic>
        <p:nvPicPr>
          <p:cNvPr id="12" name="Picture 11" descr="Screen Shot 2015-07-15 at 4.13.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697" y="1516054"/>
            <a:ext cx="8299663" cy="4802777"/>
          </a:xfrm>
          <a:prstGeom prst="rect">
            <a:avLst/>
          </a:prstGeom>
          <a:effectLst>
            <a:outerShdw blurRad="346075" sx="102000" sy="102000" algn="ctr" rotWithShape="0">
              <a:prstClr val="black">
                <a:alpha val="40000"/>
              </a:prstClr>
            </a:outerShdw>
          </a:effectLst>
        </p:spPr>
      </p:pic>
    </p:spTree>
    <p:extLst>
      <p:ext uri="{BB962C8B-B14F-4D97-AF65-F5344CB8AC3E}">
        <p14:creationId xmlns:p14="http://schemas.microsoft.com/office/powerpoint/2010/main" val="41922692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90744" y="6717963"/>
            <a:ext cx="8966869" cy="9799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sz="2400" dirty="0">
              <a:solidFill>
                <a:schemeClr val="bg2">
                  <a:lumMod val="25000"/>
                </a:schemeClr>
              </a:solidFill>
              <a:latin typeface="Gotham Bold"/>
              <a:cs typeface="Gotham Bold"/>
            </a:endParaRPr>
          </a:p>
        </p:txBody>
      </p:sp>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3" name="Oval 12"/>
          <p:cNvSpPr/>
          <p:nvPr/>
        </p:nvSpPr>
        <p:spPr>
          <a:xfrm>
            <a:off x="560354" y="3135216"/>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MOBILIZE</a:t>
            </a:r>
            <a:endParaRPr lang="en-US" sz="3200" dirty="0">
              <a:solidFill>
                <a:srgbClr val="AFABAB"/>
              </a:solidFill>
              <a:latin typeface="Tungsten Medium"/>
              <a:cs typeface="Tungsten Medium"/>
            </a:endParaRPr>
          </a:p>
        </p:txBody>
      </p:sp>
      <p:sp>
        <p:nvSpPr>
          <p:cNvPr id="16" name="Rectangle 15"/>
          <p:cNvSpPr/>
          <p:nvPr/>
        </p:nvSpPr>
        <p:spPr>
          <a:xfrm>
            <a:off x="1236747" y="3160270"/>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MONEY</a:t>
            </a:r>
            <a:endParaRPr lang="en-US" sz="3200" dirty="0">
              <a:solidFill>
                <a:schemeClr val="bg2">
                  <a:lumMod val="25000"/>
                </a:schemeClr>
              </a:solidFill>
              <a:latin typeface="Tungsten Medium"/>
              <a:cs typeface="Tungsten Medium"/>
            </a:endParaRPr>
          </a:p>
        </p:txBody>
      </p:sp>
      <p:cxnSp>
        <p:nvCxnSpPr>
          <p:cNvPr id="18" name="Straight Connector 17"/>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9601" y="4242639"/>
            <a:ext cx="2500828"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000" dirty="0" smtClean="0">
                <a:solidFill>
                  <a:schemeClr val="bg2">
                    <a:lumMod val="25000"/>
                  </a:schemeClr>
                </a:solidFill>
                <a:latin typeface="Gotham Bold"/>
                <a:cs typeface="Gotham Bold"/>
              </a:rPr>
              <a:t>What is the argument to donate?</a:t>
            </a:r>
            <a:endParaRPr lang="en-US" sz="2000" dirty="0">
              <a:solidFill>
                <a:schemeClr val="bg2">
                  <a:lumMod val="25000"/>
                </a:schemeClr>
              </a:solidFill>
              <a:latin typeface="Gotham Book" pitchFamily="50" charset="0"/>
              <a:cs typeface="Gotham Book" pitchFamily="50" charset="0"/>
            </a:endParaRPr>
          </a:p>
        </p:txBody>
      </p:sp>
      <p:pic>
        <p:nvPicPr>
          <p:cNvPr id="12" name="Picture 11" descr="Screen Shot 2015-07-15 at 4.13.07 PM.png"/>
          <p:cNvPicPr>
            <a:picLocks noChangeAspect="1"/>
          </p:cNvPicPr>
          <p:nvPr/>
        </p:nvPicPr>
        <p:blipFill rotWithShape="1">
          <a:blip r:embed="rId3">
            <a:extLst>
              <a:ext uri="{28A0092B-C50C-407E-A947-70E740481C1C}">
                <a14:useLocalDpi xmlns:a14="http://schemas.microsoft.com/office/drawing/2010/main" val="0"/>
              </a:ext>
            </a:extLst>
          </a:blip>
          <a:srcRect r="49990"/>
          <a:stretch/>
        </p:blipFill>
        <p:spPr>
          <a:xfrm>
            <a:off x="3400697" y="1516054"/>
            <a:ext cx="4150635" cy="4802777"/>
          </a:xfrm>
          <a:prstGeom prst="rect">
            <a:avLst/>
          </a:prstGeom>
          <a:effectLst>
            <a:outerShdw blurRad="346075" sx="102000" sy="102000" algn="ctr" rotWithShape="0">
              <a:prstClr val="black">
                <a:alpha val="40000"/>
              </a:prstClr>
            </a:outerShdw>
          </a:effectLst>
        </p:spPr>
      </p:pic>
      <p:pic>
        <p:nvPicPr>
          <p:cNvPr id="14" name="Picture 13" descr="Screen Shot 2015-07-23 at 12.41.39 PM.png"/>
          <p:cNvPicPr>
            <a:picLocks noChangeAspect="1"/>
          </p:cNvPicPr>
          <p:nvPr/>
        </p:nvPicPr>
        <p:blipFill rotWithShape="1">
          <a:blip r:embed="rId4">
            <a:extLst>
              <a:ext uri="{28A0092B-C50C-407E-A947-70E740481C1C}">
                <a14:useLocalDpi xmlns:a14="http://schemas.microsoft.com/office/drawing/2010/main" val="0"/>
              </a:ext>
            </a:extLst>
          </a:blip>
          <a:srcRect l="24863" r="22010"/>
          <a:stretch/>
        </p:blipFill>
        <p:spPr>
          <a:xfrm>
            <a:off x="7678327" y="1514282"/>
            <a:ext cx="4669517" cy="4845647"/>
          </a:xfrm>
          <a:prstGeom prst="rect">
            <a:avLst/>
          </a:prstGeom>
          <a:effectLst>
            <a:outerShdw blurRad="498475" sx="102000" sy="102000" algn="ctr" rotWithShape="0">
              <a:prstClr val="black">
                <a:alpha val="40000"/>
              </a:prstClr>
            </a:outerShdw>
          </a:effectLst>
        </p:spPr>
      </p:pic>
      <p:sp>
        <p:nvSpPr>
          <p:cNvPr id="17" name="Rectangle 16"/>
          <p:cNvSpPr/>
          <p:nvPr/>
        </p:nvSpPr>
        <p:spPr>
          <a:xfrm>
            <a:off x="3411302" y="6829681"/>
            <a:ext cx="8897466"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Tungsten Medium"/>
                <a:cs typeface="Tungsten Medium"/>
              </a:rPr>
              <a:t>People are more likely to donate through a Sign-On than direct ask. </a:t>
            </a:r>
            <a:endParaRPr lang="en-US" sz="3600" dirty="0">
              <a:solidFill>
                <a:schemeClr val="bg2">
                  <a:lumMod val="25000"/>
                </a:schemeClr>
              </a:solidFill>
              <a:latin typeface="Tungsten Medium"/>
              <a:cs typeface="Tungsten Medium"/>
            </a:endParaRPr>
          </a:p>
        </p:txBody>
      </p:sp>
    </p:spTree>
    <p:extLst>
      <p:ext uri="{BB962C8B-B14F-4D97-AF65-F5344CB8AC3E}">
        <p14:creationId xmlns:p14="http://schemas.microsoft.com/office/powerpoint/2010/main" val="4000108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8574" y="1039015"/>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0" name="Rectangle 9"/>
          <p:cNvSpPr/>
          <p:nvPr/>
        </p:nvSpPr>
        <p:spPr>
          <a:xfrm>
            <a:off x="1234966" y="1068516"/>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MESSAGE</a:t>
            </a:r>
            <a:endParaRPr lang="en-US" sz="3200" dirty="0">
              <a:solidFill>
                <a:srgbClr val="AFABAB"/>
              </a:solidFill>
              <a:latin typeface="Tungsten Medium"/>
              <a:cs typeface="Tungsten Medium"/>
            </a:endParaRPr>
          </a:p>
        </p:txBody>
      </p:sp>
      <p:sp>
        <p:nvSpPr>
          <p:cNvPr id="11" name="Oval 10"/>
          <p:cNvSpPr/>
          <p:nvPr/>
        </p:nvSpPr>
        <p:spPr>
          <a:xfrm>
            <a:off x="559464" y="2136140"/>
            <a:ext cx="706006" cy="705505"/>
          </a:xfrm>
          <a:prstGeom prst="ellipse">
            <a:avLst/>
          </a:prstGeom>
          <a:solidFill>
            <a:srgbClr val="FFFFFF"/>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AFABAB"/>
                </a:solidFill>
                <a:latin typeface="Tungsten Medium"/>
                <a:cs typeface="Tungsten Medium"/>
              </a:rPr>
              <a:t>M</a:t>
            </a:r>
            <a:endParaRPr lang="en-US" sz="3200" dirty="0">
              <a:solidFill>
                <a:srgbClr val="AFABAB"/>
              </a:solidFill>
              <a:latin typeface="Tungsten Medium"/>
              <a:cs typeface="Tungsten Medium"/>
            </a:endParaRPr>
          </a:p>
        </p:txBody>
      </p:sp>
      <p:sp>
        <p:nvSpPr>
          <p:cNvPr id="13" name="Oval 12"/>
          <p:cNvSpPr/>
          <p:nvPr/>
        </p:nvSpPr>
        <p:spPr>
          <a:xfrm>
            <a:off x="560354" y="3135216"/>
            <a:ext cx="706006" cy="70550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ungsten Medium"/>
                <a:cs typeface="Tungsten Medium"/>
              </a:rPr>
              <a:t>M</a:t>
            </a:r>
            <a:endParaRPr lang="en-US" sz="3200" dirty="0">
              <a:latin typeface="Tungsten Medium"/>
              <a:cs typeface="Tungsten Medium"/>
            </a:endParaRPr>
          </a:p>
        </p:txBody>
      </p:sp>
      <p:sp>
        <p:nvSpPr>
          <p:cNvPr id="15" name="Rectangle 14"/>
          <p:cNvSpPr/>
          <p:nvPr/>
        </p:nvSpPr>
        <p:spPr>
          <a:xfrm>
            <a:off x="1235857" y="2174552"/>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AFABAB"/>
                </a:solidFill>
                <a:latin typeface="Tungsten Medium"/>
                <a:cs typeface="Tungsten Medium"/>
              </a:rPr>
              <a:t>MOBILIZE</a:t>
            </a:r>
            <a:endParaRPr lang="en-US" sz="3200" dirty="0">
              <a:solidFill>
                <a:srgbClr val="AFABAB"/>
              </a:solidFill>
              <a:latin typeface="Tungsten Medium"/>
              <a:cs typeface="Tungsten Medium"/>
            </a:endParaRPr>
          </a:p>
        </p:txBody>
      </p:sp>
      <p:sp>
        <p:nvSpPr>
          <p:cNvPr id="16" name="Rectangle 15"/>
          <p:cNvSpPr/>
          <p:nvPr/>
        </p:nvSpPr>
        <p:spPr>
          <a:xfrm>
            <a:off x="1236747" y="3160270"/>
            <a:ext cx="150929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2">
                    <a:lumMod val="25000"/>
                  </a:schemeClr>
                </a:solidFill>
                <a:latin typeface="Tungsten Medium"/>
                <a:cs typeface="Tungsten Medium"/>
              </a:rPr>
              <a:t>MONEY</a:t>
            </a:r>
            <a:endParaRPr lang="en-US" sz="3200" dirty="0">
              <a:solidFill>
                <a:schemeClr val="bg2">
                  <a:lumMod val="25000"/>
                </a:schemeClr>
              </a:solidFill>
              <a:latin typeface="Tungsten Medium"/>
              <a:cs typeface="Tungsten Medium"/>
            </a:endParaRPr>
          </a:p>
        </p:txBody>
      </p:sp>
      <p:cxnSp>
        <p:nvCxnSpPr>
          <p:cNvPr id="18" name="Straight Connector 17"/>
          <p:cNvCxnSpPr/>
          <p:nvPr/>
        </p:nvCxnSpPr>
        <p:spPr>
          <a:xfrm flipV="1">
            <a:off x="3003412" y="862451"/>
            <a:ext cx="1" cy="7754473"/>
          </a:xfrm>
          <a:prstGeom prst="line">
            <a:avLst/>
          </a:prstGeom>
          <a:ln w="12700">
            <a:solidFill>
              <a:srgbClr val="9D9D9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70939" y="5307513"/>
            <a:ext cx="7136627" cy="97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400" dirty="0" smtClean="0">
                <a:solidFill>
                  <a:schemeClr val="bg2">
                    <a:lumMod val="25000"/>
                  </a:schemeClr>
                </a:solidFill>
                <a:latin typeface="Gotham Bold"/>
                <a:cs typeface="Gotham Bold"/>
              </a:rPr>
              <a:t>BETWEEN 80-90% OF DIGITAL FUNDRAISING COMES THROUGH EMAIL. </a:t>
            </a:r>
            <a:endParaRPr lang="en-US" sz="2400" dirty="0">
              <a:solidFill>
                <a:schemeClr val="bg2">
                  <a:lumMod val="25000"/>
                </a:schemeClr>
              </a:solidFill>
              <a:latin typeface="Gotham Book" pitchFamily="50" charset="0"/>
              <a:cs typeface="Gotham Book" pitchFamily="50" charset="0"/>
            </a:endParaRPr>
          </a:p>
        </p:txBody>
      </p:sp>
      <p:grpSp>
        <p:nvGrpSpPr>
          <p:cNvPr id="3" name="Group 2"/>
          <p:cNvGrpSpPr/>
          <p:nvPr/>
        </p:nvGrpSpPr>
        <p:grpSpPr>
          <a:xfrm>
            <a:off x="8571530" y="2559762"/>
            <a:ext cx="2454869" cy="2017743"/>
            <a:chOff x="3735942" y="2383911"/>
            <a:chExt cx="2454869" cy="2017743"/>
          </a:xfrm>
        </p:grpSpPr>
        <p:sp>
          <p:nvSpPr>
            <p:cNvPr id="21" name="Oval 20"/>
            <p:cNvSpPr/>
            <p:nvPr/>
          </p:nvSpPr>
          <p:spPr>
            <a:xfrm>
              <a:off x="3735942" y="2383911"/>
              <a:ext cx="2002385" cy="2017743"/>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ungsten Medium"/>
                <a:cs typeface="Tungsten Medium"/>
              </a:endParaRPr>
            </a:p>
          </p:txBody>
        </p:sp>
        <p:pic>
          <p:nvPicPr>
            <p:cNvPr id="23" name="Picture 22" descr="noun_8885_cc.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1000"/>
                      </a14:imgEffect>
                    </a14:imgLayer>
                  </a14:imgProps>
                </a:ext>
                <a:ext uri="{28A0092B-C50C-407E-A947-70E740481C1C}">
                  <a14:useLocalDpi xmlns:a14="http://schemas.microsoft.com/office/drawing/2010/main" val="0"/>
                </a:ext>
              </a:extLst>
            </a:blip>
            <a:srcRect l="18126" t="12761" b="41370"/>
            <a:stretch/>
          </p:blipFill>
          <p:spPr>
            <a:xfrm>
              <a:off x="3974485" y="2708443"/>
              <a:ext cx="2216326" cy="1241689"/>
            </a:xfrm>
            <a:prstGeom prst="rect">
              <a:avLst/>
            </a:prstGeom>
          </p:spPr>
        </p:pic>
      </p:grpSp>
      <p:grpSp>
        <p:nvGrpSpPr>
          <p:cNvPr id="2" name="Group 1"/>
          <p:cNvGrpSpPr/>
          <p:nvPr/>
        </p:nvGrpSpPr>
        <p:grpSpPr>
          <a:xfrm>
            <a:off x="5093965" y="2492295"/>
            <a:ext cx="2002385" cy="2017743"/>
            <a:chOff x="8786595" y="2384830"/>
            <a:chExt cx="2002385" cy="2017743"/>
          </a:xfrm>
        </p:grpSpPr>
        <p:sp>
          <p:nvSpPr>
            <p:cNvPr id="25" name="Oval 24"/>
            <p:cNvSpPr/>
            <p:nvPr/>
          </p:nvSpPr>
          <p:spPr>
            <a:xfrm>
              <a:off x="8786595" y="2384830"/>
              <a:ext cx="2002385" cy="2017743"/>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ungsten Medium"/>
                <a:cs typeface="Tungsten Medium"/>
              </a:endParaRPr>
            </a:p>
          </p:txBody>
        </p:sp>
        <p:pic>
          <p:nvPicPr>
            <p:cNvPr id="26" name="Picture 25" descr="noun_170210_cc.png"/>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b="12201"/>
            <a:stretch/>
          </p:blipFill>
          <p:spPr>
            <a:xfrm>
              <a:off x="9288598" y="2860153"/>
              <a:ext cx="1269966" cy="1115019"/>
            </a:xfrm>
            <a:prstGeom prst="rect">
              <a:avLst/>
            </a:prstGeom>
          </p:spPr>
        </p:pic>
      </p:grpSp>
      <p:sp>
        <p:nvSpPr>
          <p:cNvPr id="6" name="Half Frame 5"/>
          <p:cNvSpPr/>
          <p:nvPr/>
        </p:nvSpPr>
        <p:spPr>
          <a:xfrm rot="8110886">
            <a:off x="7384379" y="3258926"/>
            <a:ext cx="509748" cy="457551"/>
          </a:xfrm>
          <a:prstGeom prst="halfFrame">
            <a:avLst>
              <a:gd name="adj1" fmla="val 9804"/>
              <a:gd name="adj2" fmla="val 10393"/>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30711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ld"/>
                <a:cs typeface="Gotham Bold"/>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Angles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776817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262" y="2243405"/>
            <a:ext cx="6339652" cy="3606883"/>
            <a:chOff x="3658461" y="2243405"/>
            <a:chExt cx="6339652" cy="3606883"/>
          </a:xfrm>
        </p:grpSpPr>
        <p:sp>
          <p:nvSpPr>
            <p:cNvPr id="2" name="Rectangle 1"/>
            <p:cNvSpPr/>
            <p:nvPr/>
          </p:nvSpPr>
          <p:spPr>
            <a:xfrm>
              <a:off x="4449348" y="4161186"/>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Brainstorm Goals</a:t>
              </a:r>
            </a:p>
            <a:p>
              <a:r>
                <a:rPr lang="en-US" sz="6600" dirty="0" smtClean="0">
                  <a:solidFill>
                    <a:schemeClr val="tx1">
                      <a:lumMod val="75000"/>
                    </a:schemeClr>
                  </a:solidFill>
                  <a:latin typeface="Tungsten Medium"/>
                  <a:cs typeface="Tungsten Medium"/>
                </a:rPr>
                <a:t>Craft Asks</a:t>
              </a:r>
            </a:p>
            <a:p>
              <a:r>
                <a:rPr lang="en-US" sz="6600" dirty="0" smtClean="0">
                  <a:solidFill>
                    <a:schemeClr val="tx1">
                      <a:lumMod val="75000"/>
                    </a:schemeClr>
                  </a:solidFill>
                  <a:latin typeface="Tungsten Medium"/>
                  <a:cs typeface="Tungsten Medium"/>
                </a:rPr>
                <a:t>Design Angles</a:t>
              </a:r>
            </a:p>
            <a:p>
              <a:r>
                <a:rPr lang="en-US" sz="6600" dirty="0" smtClean="0">
                  <a:solidFill>
                    <a:schemeClr val="tx1">
                      <a:lumMod val="75000"/>
                    </a:schemeClr>
                  </a:solidFill>
                  <a:latin typeface="Tungsten Medium"/>
                  <a:cs typeface="Tungsten Medium"/>
                </a:rPr>
                <a:t>Begin Writing</a:t>
              </a:r>
            </a:p>
            <a:p>
              <a:endParaRPr lang="en-US" sz="6600" dirty="0" smtClean="0">
                <a:solidFill>
                  <a:schemeClr val="tx1">
                    <a:lumMod val="75000"/>
                  </a:schemeClr>
                </a:solidFill>
                <a:latin typeface="Tungsten Medium"/>
                <a:cs typeface="Tungsten Medium"/>
              </a:endParaRPr>
            </a:p>
          </p:txBody>
        </p:sp>
        <p:sp>
          <p:nvSpPr>
            <p:cNvPr id="3" name="Rectangle 2"/>
            <p:cNvSpPr/>
            <p:nvPr/>
          </p:nvSpPr>
          <p:spPr>
            <a:xfrm>
              <a:off x="3662363" y="2243405"/>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8461" y="3245750"/>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668230" y="4291083"/>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664328" y="5293428"/>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CHECKLIST: Email Campaign</a:t>
            </a:r>
            <a:endParaRPr lang="en-US" sz="4000" dirty="0">
              <a:solidFill>
                <a:schemeClr val="tx1">
                  <a:lumMod val="75000"/>
                </a:schemeClr>
              </a:solidFill>
              <a:latin typeface="Tungsten Medium"/>
              <a:cs typeface="Tungsten Medium"/>
            </a:endParaRPr>
          </a:p>
        </p:txBody>
      </p:sp>
      <p:cxnSp>
        <p:nvCxnSpPr>
          <p:cNvPr id="18" name="Straight Connector 17"/>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5611282" y="2359869"/>
            <a:ext cx="1035791" cy="3539804"/>
          </a:xfrm>
          <a:prstGeom prst="rightBrace">
            <a:avLst/>
          </a:prstGeom>
          <a:noFill/>
          <a:ln w="57150" cap="flat">
            <a:solidFill>
              <a:srgbClr val="ED5340"/>
            </a:solidFill>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7213742" y="4304579"/>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Theory of Change</a:t>
            </a:r>
          </a:p>
          <a:p>
            <a:r>
              <a:rPr lang="en-US" sz="6600" dirty="0" smtClean="0">
                <a:solidFill>
                  <a:schemeClr val="tx1">
                    <a:lumMod val="75000"/>
                  </a:schemeClr>
                </a:solidFill>
                <a:latin typeface="Tungsten Light"/>
                <a:cs typeface="Tungsten Light"/>
              </a:rPr>
              <a:t>Why us?  Why Now?</a:t>
            </a:r>
          </a:p>
          <a:p>
            <a:endParaRPr lang="en-US" sz="6600" dirty="0" smtClean="0">
              <a:solidFill>
                <a:schemeClr val="tx1">
                  <a:lumMod val="75000"/>
                </a:schemeClr>
              </a:solidFill>
              <a:latin typeface="Tungsten Medium"/>
              <a:cs typeface="Tungsten Medium"/>
            </a:endParaRPr>
          </a:p>
        </p:txBody>
      </p:sp>
    </p:spTree>
    <p:extLst>
      <p:ext uri="{BB962C8B-B14F-4D97-AF65-F5344CB8AC3E}">
        <p14:creationId xmlns:p14="http://schemas.microsoft.com/office/powerpoint/2010/main" val="40465712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96898" y="5058681"/>
            <a:ext cx="8157479" cy="57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2400" dirty="0" smtClean="0">
              <a:solidFill>
                <a:schemeClr val="bg2">
                  <a:lumMod val="25000"/>
                </a:schemeClr>
              </a:solidFill>
              <a:latin typeface="Gotham Book" pitchFamily="50" charset="0"/>
              <a:cs typeface="Gotham Book" pitchFamily="50" charset="0"/>
            </a:endParaRPr>
          </a:p>
          <a:p>
            <a:pPr marL="342900" indent="-342900">
              <a:buFont typeface="Arial"/>
              <a:buChar char="•"/>
            </a:pPr>
            <a:endParaRPr lang="en-US" sz="2400" dirty="0">
              <a:solidFill>
                <a:schemeClr val="bg2">
                  <a:lumMod val="25000"/>
                </a:schemeClr>
              </a:solidFill>
              <a:latin typeface="Gotham Book" pitchFamily="50" charset="0"/>
              <a:cs typeface="Gotham Book" pitchFamily="50" charset="0"/>
            </a:endParaRPr>
          </a:p>
          <a:p>
            <a:pPr marL="342900" indent="-342900">
              <a:buFont typeface="Arial"/>
              <a:buChar char="•"/>
            </a:pPr>
            <a:r>
              <a:rPr lang="en-US" sz="2400" dirty="0" smtClean="0">
                <a:solidFill>
                  <a:schemeClr val="bg2">
                    <a:lumMod val="25000"/>
                  </a:schemeClr>
                </a:solidFill>
                <a:latin typeface="Gotham Book" pitchFamily="50" charset="0"/>
                <a:cs typeface="Gotham Book" pitchFamily="50" charset="0"/>
              </a:rPr>
              <a:t>What is the goal of your email campaign? </a:t>
            </a:r>
          </a:p>
          <a:p>
            <a:pPr marL="342900" indent="-342900">
              <a:buFont typeface="Arial"/>
              <a:buChar char="•"/>
            </a:pPr>
            <a:endParaRPr lang="en-US" sz="2400" dirty="0" smtClean="0">
              <a:solidFill>
                <a:schemeClr val="bg2">
                  <a:lumMod val="25000"/>
                </a:schemeClr>
              </a:solidFill>
              <a:latin typeface="Gotham Book" pitchFamily="50" charset="0"/>
              <a:cs typeface="Gotham Book" pitchFamily="50" charset="0"/>
            </a:endParaRPr>
          </a:p>
          <a:p>
            <a:pPr marL="342900" indent="-342900">
              <a:buFont typeface="Arial"/>
              <a:buChar char="•"/>
            </a:pPr>
            <a:r>
              <a:rPr lang="en-US" sz="2400" dirty="0" smtClean="0">
                <a:solidFill>
                  <a:schemeClr val="bg2">
                    <a:lumMod val="25000"/>
                  </a:schemeClr>
                </a:solidFill>
                <a:latin typeface="Gotham Book" pitchFamily="50" charset="0"/>
                <a:cs typeface="Gotham Book" pitchFamily="50" charset="0"/>
              </a:rPr>
              <a:t>Who is your audience? </a:t>
            </a:r>
          </a:p>
          <a:p>
            <a:pPr marL="342900" indent="-342900">
              <a:buFont typeface="Arial"/>
              <a:buChar char="•"/>
            </a:pPr>
            <a:endParaRPr lang="en-US" sz="2400" dirty="0" smtClean="0">
              <a:solidFill>
                <a:schemeClr val="bg2">
                  <a:lumMod val="25000"/>
                </a:schemeClr>
              </a:solidFill>
              <a:latin typeface="Gotham Book" pitchFamily="50" charset="0"/>
              <a:cs typeface="Gotham Book" pitchFamily="50" charset="0"/>
            </a:endParaRPr>
          </a:p>
          <a:p>
            <a:pPr marL="342900" indent="-342900">
              <a:buFont typeface="Arial"/>
              <a:buChar char="•"/>
            </a:pPr>
            <a:r>
              <a:rPr lang="en-US" sz="2400" dirty="0" smtClean="0">
                <a:solidFill>
                  <a:schemeClr val="bg2">
                    <a:lumMod val="25000"/>
                  </a:schemeClr>
                </a:solidFill>
                <a:latin typeface="Gotham Book" pitchFamily="50" charset="0"/>
                <a:cs typeface="Gotham Book" pitchFamily="50" charset="0"/>
              </a:rPr>
              <a:t>What do you want your members to know?</a:t>
            </a:r>
          </a:p>
          <a:p>
            <a:pPr marL="342900" indent="-342900">
              <a:buFont typeface="Arial"/>
              <a:buChar char="•"/>
            </a:pPr>
            <a:endParaRPr lang="en-US" sz="2400" dirty="0" smtClean="0">
              <a:solidFill>
                <a:schemeClr val="bg2">
                  <a:lumMod val="25000"/>
                </a:schemeClr>
              </a:solidFill>
              <a:latin typeface="Gotham Book" pitchFamily="50" charset="0"/>
              <a:cs typeface="Gotham Book" pitchFamily="50" charset="0"/>
            </a:endParaRPr>
          </a:p>
          <a:p>
            <a:pPr marL="342900" indent="-342900">
              <a:buFont typeface="Arial"/>
              <a:buChar char="•"/>
            </a:pPr>
            <a:r>
              <a:rPr lang="en-US" sz="2400" dirty="0" smtClean="0">
                <a:solidFill>
                  <a:schemeClr val="bg2">
                    <a:lumMod val="25000"/>
                  </a:schemeClr>
                </a:solidFill>
                <a:latin typeface="Gotham Book" pitchFamily="50" charset="0"/>
                <a:cs typeface="Gotham Book" pitchFamily="50" charset="0"/>
              </a:rPr>
              <a:t>What do you want your members to do?</a:t>
            </a:r>
          </a:p>
          <a:p>
            <a:pPr marL="342900" indent="-342900">
              <a:buFont typeface="Arial"/>
              <a:buChar char="•"/>
            </a:pPr>
            <a:endParaRPr lang="en-US" sz="2400" dirty="0" smtClean="0">
              <a:solidFill>
                <a:schemeClr val="bg2">
                  <a:lumMod val="25000"/>
                </a:schemeClr>
              </a:solidFill>
              <a:latin typeface="Gotham Book" pitchFamily="50" charset="0"/>
              <a:cs typeface="Gotham Book" pitchFamily="50" charset="0"/>
            </a:endParaRPr>
          </a:p>
          <a:p>
            <a:pPr marL="342900" indent="-342900">
              <a:buFont typeface="Arial"/>
              <a:buChar char="•"/>
            </a:pPr>
            <a:r>
              <a:rPr lang="en-US" sz="2400" dirty="0" smtClean="0">
                <a:solidFill>
                  <a:schemeClr val="bg2">
                    <a:lumMod val="25000"/>
                  </a:schemeClr>
                </a:solidFill>
                <a:latin typeface="Gotham Book" pitchFamily="50" charset="0"/>
                <a:cs typeface="Gotham Book" pitchFamily="50" charset="0"/>
              </a:rPr>
              <a:t>Why should your members donate to the goal?</a:t>
            </a:r>
            <a:endParaRPr lang="en-US" sz="2400" dirty="0">
              <a:solidFill>
                <a:schemeClr val="bg2">
                  <a:lumMod val="25000"/>
                </a:schemeClr>
              </a:solidFill>
              <a:latin typeface="Gotham Book" pitchFamily="50" charset="0"/>
              <a:cs typeface="Gotham Book" pitchFamily="50" charset="0"/>
            </a:endParaRPr>
          </a:p>
          <a:p>
            <a:endParaRPr lang="en-US" sz="2000" dirty="0">
              <a:solidFill>
                <a:schemeClr val="bg2">
                  <a:lumMod val="25000"/>
                </a:schemeClr>
              </a:solidFill>
              <a:latin typeface="Gotham Bold"/>
              <a:cs typeface="Gotham Bold"/>
            </a:endParaRPr>
          </a:p>
        </p:txBody>
      </p:sp>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588842" y="1379700"/>
            <a:ext cx="0" cy="73346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#1</a:t>
            </a:r>
          </a:p>
          <a:p>
            <a:pPr algn="ctr"/>
            <a:r>
              <a:rPr lang="en-US" sz="3600" dirty="0" smtClean="0">
                <a:solidFill>
                  <a:schemeClr val="bg2">
                    <a:lumMod val="50000"/>
                  </a:schemeClr>
                </a:solidFill>
                <a:latin typeface="Tungsten Medium"/>
                <a:cs typeface="Tungsten Medium"/>
              </a:rPr>
              <a:t>10 Minutes</a:t>
            </a:r>
            <a:endParaRPr lang="en-US" sz="36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4198466" y="7623270"/>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
        <p:nvSpPr>
          <p:cNvPr id="20" name="Rectangle 19"/>
          <p:cNvSpPr/>
          <p:nvPr/>
        </p:nvSpPr>
        <p:spPr>
          <a:xfrm>
            <a:off x="3985164" y="1451201"/>
            <a:ext cx="8157479" cy="2104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smtClean="0">
                <a:solidFill>
                  <a:schemeClr val="bg2">
                    <a:lumMod val="25000"/>
                  </a:schemeClr>
                </a:solidFill>
                <a:latin typeface="Gotham Book" pitchFamily="50" charset="0"/>
                <a:cs typeface="Gotham Book" pitchFamily="50" charset="0"/>
              </a:rPr>
              <a:t>Become familiar with the digital campaign we have been running at Climate STRONG. Then brainstorm your vision for your email campaign by answering the following questions: </a:t>
            </a:r>
            <a:endParaRPr lang="en-US" sz="24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39279545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#1</a:t>
            </a:r>
          </a:p>
          <a:p>
            <a:pPr algn="ctr"/>
            <a:r>
              <a:rPr lang="en-US" sz="4800" dirty="0" smtClean="0">
                <a:solidFill>
                  <a:schemeClr val="bg2">
                    <a:lumMod val="50000"/>
                  </a:schemeClr>
                </a:solidFill>
                <a:latin typeface="Tungsten Medium"/>
                <a:cs typeface="Tungsten Medium"/>
              </a:rPr>
              <a:t>DEBRIEF</a:t>
            </a:r>
            <a:endParaRPr lang="en-US" sz="48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21" name="Group 20"/>
          <p:cNvGrpSpPr/>
          <p:nvPr/>
        </p:nvGrpSpPr>
        <p:grpSpPr>
          <a:xfrm>
            <a:off x="5277271" y="2808173"/>
            <a:ext cx="5693809" cy="3766455"/>
            <a:chOff x="5266233" y="2408998"/>
            <a:chExt cx="5693809" cy="3766455"/>
          </a:xfrm>
        </p:grpSpPr>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24" name="TextBox 23"/>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25" name="Group 24"/>
            <p:cNvGrpSpPr/>
            <p:nvPr/>
          </p:nvGrpSpPr>
          <p:grpSpPr>
            <a:xfrm>
              <a:off x="8478528" y="4521281"/>
              <a:ext cx="2481514" cy="1602933"/>
              <a:chOff x="7956165" y="3607332"/>
              <a:chExt cx="2481514" cy="1602933"/>
            </a:xfrm>
          </p:grpSpPr>
          <p:pic>
            <p:nvPicPr>
              <p:cNvPr id="29" name="Picture 28"/>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30" name="TextBox 29"/>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26" name="TextBox 25"/>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27" name="Picture 26"/>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8" name="Straight Connector 27"/>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8778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782941" y="8476451"/>
            <a:ext cx="738768" cy="693270"/>
          </a:xfrm>
          <a:prstGeom prst="rect">
            <a:avLst/>
          </a:prstGeom>
        </p:spPr>
      </p:pic>
      <p:pic>
        <p:nvPicPr>
          <p:cNvPr id="2" name="Picture 1" descr="DSC_0048.jpg"/>
          <p:cNvPicPr>
            <a:picLocks noChangeAspect="1"/>
          </p:cNvPicPr>
          <p:nvPr/>
        </p:nvPicPr>
        <p:blipFill rotWithShape="1">
          <a:blip r:embed="rId4"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15" name="Rectangle 14"/>
          <p:cNvSpPr/>
          <p:nvPr/>
        </p:nvSpPr>
        <p:spPr>
          <a:xfrm flipH="1">
            <a:off x="-1" y="-197542"/>
            <a:ext cx="13089475" cy="9951141"/>
          </a:xfrm>
          <a:prstGeom prst="rect">
            <a:avLst/>
          </a:prstGeom>
          <a:gradFill flip="none" rotWithShape="1">
            <a:gsLst>
              <a:gs pos="80000">
                <a:srgbClr val="000000">
                  <a:alpha val="72000"/>
                </a:srgbClr>
              </a:gs>
              <a:gs pos="38000">
                <a:srgbClr val="000000">
                  <a:alpha val="0"/>
                </a:srgbClr>
              </a:gs>
            </a:gsLst>
            <a:lin ang="137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p:cNvSpPr/>
          <p:nvPr/>
        </p:nvSpPr>
        <p:spPr>
          <a:xfrm flipH="1">
            <a:off x="0" y="-241942"/>
            <a:ext cx="13089472" cy="9995541"/>
          </a:xfrm>
          <a:prstGeom prst="rect">
            <a:avLst/>
          </a:prstGeom>
          <a:gradFill flip="none" rotWithShape="1">
            <a:gsLst>
              <a:gs pos="89000">
                <a:srgbClr val="ED5340">
                  <a:alpha val="46000"/>
                </a:srgbClr>
              </a:gs>
              <a:gs pos="43000">
                <a:schemeClr val="accent2">
                  <a:alpha val="25000"/>
                </a:schemeClr>
              </a:gs>
              <a:gs pos="10000">
                <a:schemeClr val="bg2">
                  <a:lumMod val="25000"/>
                  <a:alpha val="3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935341" y="8628851"/>
            <a:ext cx="738768" cy="693270"/>
          </a:xfrm>
          <a:prstGeom prst="rect">
            <a:avLst/>
          </a:prstGeom>
        </p:spPr>
      </p:pic>
      <p:grpSp>
        <p:nvGrpSpPr>
          <p:cNvPr id="13" name="Group 12"/>
          <p:cNvGrpSpPr/>
          <p:nvPr/>
        </p:nvGrpSpPr>
        <p:grpSpPr>
          <a:xfrm>
            <a:off x="6230881" y="3285484"/>
            <a:ext cx="5652742" cy="1706879"/>
            <a:chOff x="2064988" y="6268720"/>
            <a:chExt cx="5652742" cy="1706879"/>
          </a:xfrm>
        </p:grpSpPr>
        <p:sp>
          <p:nvSpPr>
            <p:cNvPr id="14" name="Rectangle 13"/>
            <p:cNvSpPr>
              <a:spLocks/>
            </p:cNvSpPr>
            <p:nvPr/>
          </p:nvSpPr>
          <p:spPr>
            <a:xfrm rot="10800000" flipV="1">
              <a:off x="2064988" y="6268720"/>
              <a:ext cx="5652742" cy="885394"/>
            </a:xfrm>
            <a:prstGeom prst="rect">
              <a:avLst/>
            </a:prstGeom>
            <a:solidFill>
              <a:srgbClr val="ED5340"/>
            </a:solidFill>
            <a:ln>
              <a:noFill/>
            </a:ln>
            <a:effectLst>
              <a:outerShdw blurRad="3048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bIns="137160" rtlCol="0" anchor="ctr"/>
            <a:lstStyle/>
            <a:p>
              <a:pPr algn="ctr"/>
              <a:r>
                <a:rPr lang="en-US" sz="5400" dirty="0" smtClean="0">
                  <a:solidFill>
                    <a:srgbClr val="FFFFFF"/>
                  </a:solidFill>
                  <a:latin typeface="Tungsten Medium"/>
                  <a:cs typeface="Tungsten Medium"/>
                </a:rPr>
                <a:t>Email Campaign Strategy</a:t>
              </a:r>
              <a:endParaRPr lang="en-US" sz="5400" dirty="0">
                <a:solidFill>
                  <a:srgbClr val="FFFFFF"/>
                </a:solidFill>
                <a:latin typeface="Tungsten Medium"/>
                <a:cs typeface="Tungsten Medium"/>
              </a:endParaRPr>
            </a:p>
          </p:txBody>
        </p:sp>
        <p:sp>
          <p:nvSpPr>
            <p:cNvPr id="17" name="Rectangle 16"/>
            <p:cNvSpPr/>
            <p:nvPr/>
          </p:nvSpPr>
          <p:spPr>
            <a:xfrm>
              <a:off x="2064993" y="7248514"/>
              <a:ext cx="3025168" cy="727085"/>
            </a:xfrm>
            <a:prstGeom prst="rect">
              <a:avLst/>
            </a:prstGeom>
            <a:solidFill>
              <a:srgbClr val="FFFFFF">
                <a:alpha val="4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3600" dirty="0" smtClean="0">
                  <a:solidFill>
                    <a:schemeClr val="bg2">
                      <a:lumMod val="25000"/>
                    </a:schemeClr>
                  </a:solidFill>
                  <a:latin typeface="Tungsten Medium"/>
                  <a:cs typeface="Tungsten Medium"/>
                </a:rPr>
                <a:t>W/ Abby Boyle</a:t>
              </a:r>
              <a:endParaRPr lang="en-US" sz="3600" dirty="0">
                <a:solidFill>
                  <a:schemeClr val="bg2">
                    <a:lumMod val="25000"/>
                  </a:schemeClr>
                </a:solidFill>
                <a:latin typeface="Tungsten Medium"/>
                <a:cs typeface="Tungsten Medium"/>
              </a:endParaRPr>
            </a:p>
          </p:txBody>
        </p:sp>
      </p:grpSp>
    </p:spTree>
    <p:extLst>
      <p:ext uri="{BB962C8B-B14F-4D97-AF65-F5344CB8AC3E}">
        <p14:creationId xmlns:p14="http://schemas.microsoft.com/office/powerpoint/2010/main" val="21278602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Angles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7768170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262" y="2243405"/>
            <a:ext cx="6339652" cy="3606883"/>
            <a:chOff x="3658461" y="2243405"/>
            <a:chExt cx="6339652" cy="3606883"/>
          </a:xfrm>
        </p:grpSpPr>
        <p:sp>
          <p:nvSpPr>
            <p:cNvPr id="2" name="Rectangle 1"/>
            <p:cNvSpPr/>
            <p:nvPr/>
          </p:nvSpPr>
          <p:spPr>
            <a:xfrm>
              <a:off x="4449348" y="4161186"/>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Brainstorm Goals</a:t>
              </a:r>
            </a:p>
            <a:p>
              <a:r>
                <a:rPr lang="en-US" sz="6600" dirty="0" smtClean="0">
                  <a:solidFill>
                    <a:schemeClr val="tx1">
                      <a:lumMod val="75000"/>
                    </a:schemeClr>
                  </a:solidFill>
                  <a:latin typeface="Tungsten Medium"/>
                  <a:cs typeface="Tungsten Medium"/>
                </a:rPr>
                <a:t>Craft Asks</a:t>
              </a:r>
            </a:p>
            <a:p>
              <a:r>
                <a:rPr lang="en-US" sz="6600" dirty="0" smtClean="0">
                  <a:solidFill>
                    <a:schemeClr val="tx1">
                      <a:lumMod val="75000"/>
                    </a:schemeClr>
                  </a:solidFill>
                  <a:latin typeface="Tungsten Medium"/>
                  <a:cs typeface="Tungsten Medium"/>
                </a:rPr>
                <a:t>Design Angles</a:t>
              </a:r>
            </a:p>
            <a:p>
              <a:r>
                <a:rPr lang="en-US" sz="6600" dirty="0" smtClean="0">
                  <a:solidFill>
                    <a:schemeClr val="tx1">
                      <a:lumMod val="75000"/>
                    </a:schemeClr>
                  </a:solidFill>
                  <a:latin typeface="Tungsten Medium"/>
                  <a:cs typeface="Tungsten Medium"/>
                </a:rPr>
                <a:t>Begin Writing</a:t>
              </a:r>
            </a:p>
            <a:p>
              <a:endParaRPr lang="en-US" sz="6600" dirty="0" smtClean="0">
                <a:solidFill>
                  <a:schemeClr val="tx1">
                    <a:lumMod val="75000"/>
                  </a:schemeClr>
                </a:solidFill>
                <a:latin typeface="Tungsten Medium"/>
                <a:cs typeface="Tungsten Medium"/>
              </a:endParaRPr>
            </a:p>
          </p:txBody>
        </p:sp>
        <p:sp>
          <p:nvSpPr>
            <p:cNvPr id="3" name="Rectangle 2"/>
            <p:cNvSpPr/>
            <p:nvPr/>
          </p:nvSpPr>
          <p:spPr>
            <a:xfrm>
              <a:off x="3662363" y="2243405"/>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8461" y="3245750"/>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668230" y="4291083"/>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664328" y="5293428"/>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CHECKLIST: Email Campaign</a:t>
            </a:r>
            <a:endParaRPr lang="en-US" sz="4000" dirty="0">
              <a:solidFill>
                <a:schemeClr val="tx1">
                  <a:lumMod val="75000"/>
                </a:schemeClr>
              </a:solidFill>
              <a:latin typeface="Tungsten Medium"/>
              <a:cs typeface="Tungsten Medium"/>
            </a:endParaRPr>
          </a:p>
        </p:txBody>
      </p:sp>
      <p:cxnSp>
        <p:nvCxnSpPr>
          <p:cNvPr id="18" name="Straight Connector 17"/>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5611282" y="2359869"/>
            <a:ext cx="1035791" cy="3539804"/>
          </a:xfrm>
          <a:prstGeom prst="rightBrace">
            <a:avLst/>
          </a:prstGeom>
          <a:noFill/>
          <a:ln w="57150" cap="flat">
            <a:solidFill>
              <a:srgbClr val="ED5340"/>
            </a:solidFill>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7213742" y="4304579"/>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Theory of Change</a:t>
            </a:r>
          </a:p>
          <a:p>
            <a:r>
              <a:rPr lang="en-US" sz="6600" dirty="0" smtClean="0">
                <a:solidFill>
                  <a:schemeClr val="tx1">
                    <a:lumMod val="75000"/>
                  </a:schemeClr>
                </a:solidFill>
                <a:latin typeface="Tungsten Light"/>
                <a:cs typeface="Tungsten Light"/>
              </a:rPr>
              <a:t>Why us?  Why Now?</a:t>
            </a:r>
          </a:p>
          <a:p>
            <a:endParaRPr lang="en-US" sz="6600" dirty="0" smtClean="0">
              <a:solidFill>
                <a:schemeClr val="tx1">
                  <a:lumMod val="75000"/>
                </a:schemeClr>
              </a:solidFill>
              <a:latin typeface="Tungsten Medium"/>
              <a:cs typeface="Tungsten Medium"/>
            </a:endParaRPr>
          </a:p>
        </p:txBody>
      </p:sp>
      <p:pic>
        <p:nvPicPr>
          <p:cNvPr id="12" name="Picture 11"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1953860"/>
            <a:ext cx="808191" cy="808191"/>
          </a:xfrm>
          <a:prstGeom prst="rect">
            <a:avLst/>
          </a:prstGeom>
        </p:spPr>
      </p:pic>
    </p:spTree>
    <p:extLst>
      <p:ext uri="{BB962C8B-B14F-4D97-AF65-F5344CB8AC3E}">
        <p14:creationId xmlns:p14="http://schemas.microsoft.com/office/powerpoint/2010/main" val="23182463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043" y="3466391"/>
            <a:ext cx="759862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Emails always have an ask. </a:t>
            </a:r>
            <a:endParaRPr lang="en-US" sz="6600" dirty="0">
              <a:solidFill>
                <a:schemeClr val="tx1">
                  <a:lumMod val="75000"/>
                </a:schemeClr>
              </a:solidFill>
              <a:latin typeface="Tungsten Medium"/>
              <a:cs typeface="Tungsten Medium"/>
            </a:endParaRPr>
          </a:p>
        </p:txBody>
      </p:sp>
    </p:spTree>
    <p:extLst>
      <p:ext uri="{BB962C8B-B14F-4D97-AF65-F5344CB8AC3E}">
        <p14:creationId xmlns:p14="http://schemas.microsoft.com/office/powerpoint/2010/main" val="19691280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043" y="3466391"/>
            <a:ext cx="759862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Emails always have an ask. </a:t>
            </a:r>
            <a:endParaRPr lang="en-US" sz="6600" dirty="0">
              <a:solidFill>
                <a:schemeClr val="tx1">
                  <a:lumMod val="75000"/>
                </a:schemeClr>
              </a:solidFill>
              <a:latin typeface="Tungsten Medium"/>
              <a:cs typeface="Tungsten Medium"/>
            </a:endParaRPr>
          </a:p>
        </p:txBody>
      </p:sp>
      <p:sp>
        <p:nvSpPr>
          <p:cNvPr id="3" name="Rectangle 2"/>
          <p:cNvSpPr/>
          <p:nvPr/>
        </p:nvSpPr>
        <p:spPr>
          <a:xfrm>
            <a:off x="1179679" y="4253807"/>
            <a:ext cx="10279198"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ED5340"/>
                </a:solidFill>
                <a:latin typeface="Tungsten Medium"/>
                <a:cs typeface="Tungsten Medium"/>
              </a:rPr>
              <a:t>OTHERWISE, THE ONLY LINK IS YOUR UNSUBSCRIBE LINK. </a:t>
            </a:r>
            <a:endParaRPr lang="en-US" sz="4400" dirty="0">
              <a:solidFill>
                <a:srgbClr val="ED5340"/>
              </a:solidFill>
              <a:latin typeface="Tungsten Medium"/>
              <a:cs typeface="Tungsten Medium"/>
            </a:endParaRPr>
          </a:p>
        </p:txBody>
      </p:sp>
    </p:spTree>
    <p:extLst>
      <p:ext uri="{BB962C8B-B14F-4D97-AF65-F5344CB8AC3E}">
        <p14:creationId xmlns:p14="http://schemas.microsoft.com/office/powerpoint/2010/main" val="13775655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043" y="3466391"/>
            <a:ext cx="759862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Emails always have an ask. </a:t>
            </a:r>
            <a:endParaRPr lang="en-US" sz="6600" dirty="0">
              <a:solidFill>
                <a:schemeClr val="tx1">
                  <a:lumMod val="75000"/>
                </a:schemeClr>
              </a:solidFill>
              <a:latin typeface="Tungsten Medium"/>
              <a:cs typeface="Tungsten Medium"/>
            </a:endParaRPr>
          </a:p>
        </p:txBody>
      </p:sp>
      <p:sp>
        <p:nvSpPr>
          <p:cNvPr id="4" name="Oval 3"/>
          <p:cNvSpPr/>
          <p:nvPr/>
        </p:nvSpPr>
        <p:spPr>
          <a:xfrm>
            <a:off x="7819479" y="2883075"/>
            <a:ext cx="2002385" cy="2017743"/>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ungsten Medium"/>
                <a:cs typeface="Tungsten Medium"/>
              </a:rPr>
              <a:t>HIGH</a:t>
            </a:r>
            <a:endParaRPr lang="en-US" sz="3600" dirty="0">
              <a:latin typeface="Tungsten Medium"/>
              <a:cs typeface="Tungsten Medium"/>
            </a:endParaRPr>
          </a:p>
        </p:txBody>
      </p:sp>
      <p:sp>
        <p:nvSpPr>
          <p:cNvPr id="6" name="Oval 5"/>
          <p:cNvSpPr/>
          <p:nvPr/>
        </p:nvSpPr>
        <p:spPr>
          <a:xfrm>
            <a:off x="9945188" y="2888933"/>
            <a:ext cx="2002385" cy="2017743"/>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ungsten Medium"/>
                <a:cs typeface="Tungsten Medium"/>
              </a:rPr>
              <a:t>LOW</a:t>
            </a:r>
            <a:endParaRPr lang="en-US" sz="3600" dirty="0">
              <a:latin typeface="Tungsten Medium"/>
              <a:cs typeface="Tungsten Medium"/>
            </a:endParaRPr>
          </a:p>
        </p:txBody>
      </p:sp>
    </p:spTree>
    <p:extLst>
      <p:ext uri="{BB962C8B-B14F-4D97-AF65-F5344CB8AC3E}">
        <p14:creationId xmlns:p14="http://schemas.microsoft.com/office/powerpoint/2010/main" val="18285104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20 at 12.30.56 PM.png"/>
          <p:cNvPicPr>
            <a:picLocks noChangeAspect="1"/>
          </p:cNvPicPr>
          <p:nvPr/>
        </p:nvPicPr>
        <p:blipFill rotWithShape="1">
          <a:blip r:embed="rId2">
            <a:extLst>
              <a:ext uri="{28A0092B-C50C-407E-A947-70E740481C1C}">
                <a14:useLocalDpi xmlns:a14="http://schemas.microsoft.com/office/drawing/2010/main" val="0"/>
              </a:ext>
            </a:extLst>
          </a:blip>
          <a:srcRect r="2363"/>
          <a:stretch/>
        </p:blipFill>
        <p:spPr>
          <a:xfrm>
            <a:off x="839698" y="1585932"/>
            <a:ext cx="11029847" cy="6034314"/>
          </a:xfrm>
          <a:prstGeom prst="rect">
            <a:avLst/>
          </a:prstGeom>
          <a:effectLst>
            <a:outerShdw blurRad="635000" sx="98000" sy="98000" algn="ctr" rotWithShape="0">
              <a:prstClr val="black">
                <a:alpha val="40000"/>
              </a:prstClr>
            </a:outerShdw>
          </a:effectLst>
        </p:spPr>
      </p:pic>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LOW ASK: Sign-On</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425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LOW ASK: Share</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7" name="Picture 6" descr="Screen Shot 2015-07-23 at 2.53.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773" y="1606270"/>
            <a:ext cx="8762829" cy="6951790"/>
          </a:xfrm>
          <a:prstGeom prst="rect">
            <a:avLst/>
          </a:prstGeom>
        </p:spPr>
      </p:pic>
    </p:spTree>
    <p:extLst>
      <p:ext uri="{BB962C8B-B14F-4D97-AF65-F5344CB8AC3E}">
        <p14:creationId xmlns:p14="http://schemas.microsoft.com/office/powerpoint/2010/main" val="3865653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LOW ASK: Video</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7" name="Picture 6" descr="Screen Shot 2015-07-23 at 2.57.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679" y="1534626"/>
            <a:ext cx="7707633" cy="7649517"/>
          </a:xfrm>
          <a:prstGeom prst="rect">
            <a:avLst/>
          </a:prstGeom>
        </p:spPr>
      </p:pic>
    </p:spTree>
    <p:extLst>
      <p:ext uri="{BB962C8B-B14F-4D97-AF65-F5344CB8AC3E}">
        <p14:creationId xmlns:p14="http://schemas.microsoft.com/office/powerpoint/2010/main" val="58247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HIGH ASK: Tweet at Your Rep.</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2" name="Picture 1" descr="Screen Shot 2015-07-23 at 2.52.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3" y="1697926"/>
            <a:ext cx="10472223" cy="6333441"/>
          </a:xfrm>
          <a:prstGeom prst="rect">
            <a:avLst/>
          </a:prstGeom>
        </p:spPr>
      </p:pic>
    </p:spTree>
    <p:extLst>
      <p:ext uri="{BB962C8B-B14F-4D97-AF65-F5344CB8AC3E}">
        <p14:creationId xmlns:p14="http://schemas.microsoft.com/office/powerpoint/2010/main" val="2544049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HIGH ASK: Volunteer</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5" name="Picture 4" descr="Screen Shot 2015-07-23 at 2.53.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090" y="1579594"/>
            <a:ext cx="8791977" cy="7302945"/>
          </a:xfrm>
          <a:prstGeom prst="rect">
            <a:avLst/>
          </a:prstGeom>
        </p:spPr>
      </p:pic>
    </p:spTree>
    <p:extLst>
      <p:ext uri="{BB962C8B-B14F-4D97-AF65-F5344CB8AC3E}">
        <p14:creationId xmlns:p14="http://schemas.microsoft.com/office/powerpoint/2010/main" val="240426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192379"/>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3891493"/>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809516"/>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41821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smtClean="0">
                <a:solidFill>
                  <a:schemeClr val="tx1"/>
                </a:solidFill>
                <a:latin typeface="Tungsten Medium"/>
                <a:cs typeface="Tungsten Medium"/>
              </a:rPr>
              <a:t>GOALS</a:t>
            </a:r>
            <a:r>
              <a:rPr lang="en-US" altLang="en-US" sz="4400" b="1" dirty="0" smtClean="0">
                <a:solidFill>
                  <a:schemeClr val="tx1"/>
                </a:solidFill>
                <a:latin typeface="Tungsten Medium"/>
                <a:cs typeface="Tungsten Medium"/>
              </a:rPr>
              <a:t> </a:t>
            </a:r>
            <a:r>
              <a:rPr lang="en-US" altLang="en-US" sz="4000" dirty="0" smtClean="0">
                <a:solidFill>
                  <a:schemeClr val="tx1"/>
                </a:solidFill>
                <a:latin typeface="Tungsten Medium"/>
                <a:ea typeface="Arial Unicode MS" panose="020B0604020202020204" pitchFamily="34" charset="-128"/>
                <a:cs typeface="Tungsten Medium"/>
              </a:rPr>
              <a:t>FOR TODAY</a:t>
            </a:r>
            <a:endParaRPr lang="en-US" altLang="en-US" sz="4000" dirty="0">
              <a:solidFill>
                <a:schemeClr val="tx1"/>
              </a:solidFill>
              <a:latin typeface="Tungsten Medium"/>
              <a:ea typeface="Arial Unicode MS" panose="020B0604020202020204" pitchFamily="34" charset="-128"/>
              <a:cs typeface="Tungsten Medium"/>
            </a:endParaRPr>
          </a:p>
        </p:txBody>
      </p:sp>
      <p:sp>
        <p:nvSpPr>
          <p:cNvPr id="7" name="TextBox 6"/>
          <p:cNvSpPr txBox="1"/>
          <p:nvPr/>
        </p:nvSpPr>
        <p:spPr>
          <a:xfrm>
            <a:off x="2261975" y="2338877"/>
            <a:ext cx="9818721" cy="523220"/>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Understand</a:t>
            </a:r>
            <a:r>
              <a:rPr lang="en-US" sz="2800" dirty="0" smtClean="0">
                <a:solidFill>
                  <a:schemeClr val="bg2">
                    <a:lumMod val="25000"/>
                  </a:schemeClr>
                </a:solidFill>
                <a:latin typeface="Gotham Light" pitchFamily="50" charset="0"/>
                <a:cs typeface="Gotham Light" pitchFamily="50" charset="0"/>
              </a:rPr>
              <a:t> </a:t>
            </a:r>
            <a:r>
              <a:rPr lang="en-US" sz="2800" dirty="0" smtClean="0">
                <a:solidFill>
                  <a:schemeClr val="bg2">
                    <a:lumMod val="25000"/>
                  </a:schemeClr>
                </a:solidFill>
                <a:latin typeface="Gotham Book"/>
                <a:cs typeface="Gotham Book"/>
              </a:rPr>
              <a:t>the value of email campaigns </a:t>
            </a:r>
          </a:p>
        </p:txBody>
      </p:sp>
      <p:sp>
        <p:nvSpPr>
          <p:cNvPr id="10" name="TextBox 9"/>
          <p:cNvSpPr txBox="1"/>
          <p:nvPr/>
        </p:nvSpPr>
        <p:spPr>
          <a:xfrm>
            <a:off x="2261975" y="3842252"/>
            <a:ext cx="10115389"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Be able to </a:t>
            </a:r>
            <a:r>
              <a:rPr lang="en-US" sz="2800" dirty="0" smtClean="0">
                <a:solidFill>
                  <a:schemeClr val="bg2">
                    <a:lumMod val="25000"/>
                  </a:schemeClr>
                </a:solidFill>
                <a:latin typeface="Gotham Book"/>
                <a:cs typeface="Gotham Book"/>
              </a:rPr>
              <a:t>create an email campaign strategy that inspires your audience to respond to the ask  </a:t>
            </a:r>
          </a:p>
        </p:txBody>
      </p:sp>
      <p:sp>
        <p:nvSpPr>
          <p:cNvPr id="11" name="TextBox 10"/>
          <p:cNvSpPr txBox="1"/>
          <p:nvPr/>
        </p:nvSpPr>
        <p:spPr>
          <a:xfrm>
            <a:off x="2261975" y="5781501"/>
            <a:ext cx="9818721"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Become a true believer </a:t>
            </a:r>
            <a:r>
              <a:rPr lang="en-US" sz="2800" dirty="0" smtClean="0">
                <a:solidFill>
                  <a:schemeClr val="bg2">
                    <a:lumMod val="25000"/>
                  </a:schemeClr>
                </a:solidFill>
                <a:latin typeface="Gotham Book"/>
                <a:cs typeface="Gotham Book"/>
              </a:rPr>
              <a:t>that emails are a useful and effective digital organizing tool </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794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HIGH ASK: Attend an Event</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2" name="Picture 1" descr="Screen Shot 2015-07-23 at 2.5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07" y="1895877"/>
            <a:ext cx="9566160" cy="5448276"/>
          </a:xfrm>
          <a:prstGeom prst="rect">
            <a:avLst/>
          </a:prstGeom>
        </p:spPr>
      </p:pic>
    </p:spTree>
    <p:extLst>
      <p:ext uri="{BB962C8B-B14F-4D97-AF65-F5344CB8AC3E}">
        <p14:creationId xmlns:p14="http://schemas.microsoft.com/office/powerpoint/2010/main" val="387282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HIGH ASK: Direct Fundraiser</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5" name="Picture 4" descr="Screen Shot 2016-08-08 at 2.0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14" y="1378792"/>
            <a:ext cx="8321073" cy="8179292"/>
          </a:xfrm>
          <a:prstGeom prst="rect">
            <a:avLst/>
          </a:prstGeom>
        </p:spPr>
      </p:pic>
    </p:spTree>
    <p:extLst>
      <p:ext uri="{BB962C8B-B14F-4D97-AF65-F5344CB8AC3E}">
        <p14:creationId xmlns:p14="http://schemas.microsoft.com/office/powerpoint/2010/main" val="2311998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588842" y="1379700"/>
            <a:ext cx="0" cy="73346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#2</a:t>
            </a:r>
          </a:p>
          <a:p>
            <a:pPr algn="ctr"/>
            <a:r>
              <a:rPr lang="en-US" sz="3600" dirty="0" smtClean="0">
                <a:solidFill>
                  <a:schemeClr val="bg2">
                    <a:lumMod val="50000"/>
                  </a:schemeClr>
                </a:solidFill>
                <a:latin typeface="Tungsten Medium"/>
                <a:cs typeface="Tungsten Medium"/>
              </a:rPr>
              <a:t>5 Minutes</a:t>
            </a:r>
            <a:endParaRPr lang="en-US" sz="36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4076879" y="6618319"/>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
        <p:nvSpPr>
          <p:cNvPr id="20" name="Rectangle 19"/>
          <p:cNvSpPr/>
          <p:nvPr/>
        </p:nvSpPr>
        <p:spPr>
          <a:xfrm>
            <a:off x="3998584" y="1631146"/>
            <a:ext cx="8157479" cy="2104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smtClean="0">
                <a:solidFill>
                  <a:schemeClr val="bg2">
                    <a:lumMod val="25000"/>
                  </a:schemeClr>
                </a:solidFill>
                <a:latin typeface="Gotham Book" pitchFamily="50" charset="0"/>
                <a:cs typeface="Gotham Book" pitchFamily="50" charset="0"/>
              </a:rPr>
              <a:t>Now that you know your campaigns goals, determine your asks. Come up with three asks you would like to make in chronological order. To complete your work, consider the following questions: </a:t>
            </a:r>
          </a:p>
        </p:txBody>
      </p:sp>
      <p:sp>
        <p:nvSpPr>
          <p:cNvPr id="2" name="Rectangle 1"/>
          <p:cNvSpPr/>
          <p:nvPr/>
        </p:nvSpPr>
        <p:spPr>
          <a:xfrm>
            <a:off x="3995250" y="4084305"/>
            <a:ext cx="8473967" cy="2246769"/>
          </a:xfrm>
          <a:prstGeom prst="rect">
            <a:avLst/>
          </a:prstGeom>
        </p:spPr>
        <p:txBody>
          <a:bodyPr wrap="square">
            <a:spAutoFit/>
          </a:bodyPr>
          <a:lstStyle/>
          <a:p>
            <a:pPr marL="457200" indent="-457200">
              <a:buFont typeface="Wingdings" charset="2"/>
              <a:buChar char="§"/>
            </a:pPr>
            <a:r>
              <a:rPr lang="en-US" sz="2800" dirty="0">
                <a:solidFill>
                  <a:schemeClr val="bg2">
                    <a:lumMod val="25000"/>
                  </a:schemeClr>
                </a:solidFill>
                <a:latin typeface="Gotham Book" pitchFamily="50" charset="0"/>
                <a:cs typeface="Gotham Book" pitchFamily="50" charset="0"/>
              </a:rPr>
              <a:t>What are you asking your audience to do</a:t>
            </a:r>
            <a:r>
              <a:rPr lang="en-US" sz="2800" dirty="0" smtClean="0">
                <a:solidFill>
                  <a:schemeClr val="bg2">
                    <a:lumMod val="25000"/>
                  </a:schemeClr>
                </a:solidFill>
                <a:latin typeface="Gotham Book" pitchFamily="50" charset="0"/>
                <a:cs typeface="Gotham Book" pitchFamily="50" charset="0"/>
              </a:rPr>
              <a:t>?</a:t>
            </a:r>
          </a:p>
          <a:p>
            <a:pPr marL="457200" indent="-457200">
              <a:buFont typeface="Wingdings" charset="2"/>
              <a:buChar char="§"/>
            </a:pPr>
            <a:endParaRPr lang="en-US" sz="2800" dirty="0">
              <a:solidFill>
                <a:schemeClr val="bg2">
                  <a:lumMod val="25000"/>
                </a:schemeClr>
              </a:solidFill>
              <a:latin typeface="Gotham Book" pitchFamily="50" charset="0"/>
              <a:cs typeface="Gotham Book" pitchFamily="50" charset="0"/>
            </a:endParaRPr>
          </a:p>
          <a:p>
            <a:pPr marL="457200" indent="-457200">
              <a:buFont typeface="Wingdings" charset="2"/>
              <a:buChar char="§"/>
            </a:pPr>
            <a:r>
              <a:rPr lang="en-US" sz="2800" dirty="0">
                <a:solidFill>
                  <a:schemeClr val="bg2">
                    <a:lumMod val="25000"/>
                  </a:schemeClr>
                </a:solidFill>
                <a:latin typeface="Gotham Book" pitchFamily="50" charset="0"/>
                <a:cs typeface="Gotham Book" pitchFamily="50" charset="0"/>
              </a:rPr>
              <a:t>Where are you linking them to? </a:t>
            </a:r>
            <a:endParaRPr lang="en-US" sz="2800" dirty="0" smtClean="0">
              <a:solidFill>
                <a:schemeClr val="bg2">
                  <a:lumMod val="25000"/>
                </a:schemeClr>
              </a:solidFill>
              <a:latin typeface="Gotham Book" pitchFamily="50" charset="0"/>
              <a:cs typeface="Gotham Book" pitchFamily="50" charset="0"/>
            </a:endParaRPr>
          </a:p>
          <a:p>
            <a:endParaRPr lang="en-US" sz="2800" dirty="0" smtClean="0">
              <a:solidFill>
                <a:schemeClr val="bg2">
                  <a:lumMod val="25000"/>
                </a:schemeClr>
              </a:solidFill>
              <a:latin typeface="Gotham Book" pitchFamily="50" charset="0"/>
              <a:cs typeface="Gotham Book" pitchFamily="50" charset="0"/>
            </a:endParaRPr>
          </a:p>
          <a:p>
            <a:pPr marL="457200" indent="-457200">
              <a:buFont typeface="Wingdings" charset="2"/>
              <a:buChar char="§"/>
            </a:pPr>
            <a:r>
              <a:rPr lang="en-US" sz="2800" dirty="0" smtClean="0">
                <a:solidFill>
                  <a:schemeClr val="bg2">
                    <a:lumMod val="25000"/>
                  </a:schemeClr>
                </a:solidFill>
                <a:latin typeface="Gotham Book" pitchFamily="50" charset="0"/>
                <a:cs typeface="Gotham Book" pitchFamily="50" charset="0"/>
              </a:rPr>
              <a:t>Which ask comes first?</a:t>
            </a:r>
            <a:endParaRPr lang="en-US" sz="28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16258153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#2</a:t>
            </a:r>
          </a:p>
          <a:p>
            <a:pPr algn="ctr"/>
            <a:r>
              <a:rPr lang="en-US" sz="4800" dirty="0" smtClean="0">
                <a:solidFill>
                  <a:schemeClr val="bg2">
                    <a:lumMod val="50000"/>
                  </a:schemeClr>
                </a:solidFill>
                <a:latin typeface="Tungsten Medium"/>
                <a:cs typeface="Tungsten Medium"/>
              </a:rPr>
              <a:t>DEBRIEF</a:t>
            </a:r>
            <a:endParaRPr lang="en-US" sz="48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21" name="Group 20"/>
          <p:cNvGrpSpPr/>
          <p:nvPr/>
        </p:nvGrpSpPr>
        <p:grpSpPr>
          <a:xfrm>
            <a:off x="5277271" y="2808173"/>
            <a:ext cx="5693809" cy="3766455"/>
            <a:chOff x="5266233" y="2408998"/>
            <a:chExt cx="5693809" cy="3766455"/>
          </a:xfrm>
        </p:grpSpPr>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24" name="TextBox 23"/>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25" name="Group 24"/>
            <p:cNvGrpSpPr/>
            <p:nvPr/>
          </p:nvGrpSpPr>
          <p:grpSpPr>
            <a:xfrm>
              <a:off x="8478528" y="4521281"/>
              <a:ext cx="2481514" cy="1602933"/>
              <a:chOff x="7956165" y="3607332"/>
              <a:chExt cx="2481514" cy="1602933"/>
            </a:xfrm>
          </p:grpSpPr>
          <p:pic>
            <p:nvPicPr>
              <p:cNvPr id="29" name="Picture 28"/>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30" name="TextBox 29"/>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26" name="TextBox 25"/>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27" name="Picture 26"/>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8" name="Straight Connector 27"/>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51616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Email Angles</a:t>
            </a:r>
            <a:r>
              <a:rPr lang="en-US" sz="3200" dirty="0" smtClean="0">
                <a:solidFill>
                  <a:schemeClr val="bg2">
                    <a:lumMod val="25000"/>
                  </a:schemeClr>
                </a:solidFill>
                <a:latin typeface="Gotham Book"/>
                <a:cs typeface="Gotham Book"/>
              </a:rPr>
              <a:t>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4117148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262" y="2243405"/>
            <a:ext cx="6339652" cy="3606883"/>
            <a:chOff x="3658461" y="2243405"/>
            <a:chExt cx="6339652" cy="3606883"/>
          </a:xfrm>
        </p:grpSpPr>
        <p:sp>
          <p:nvSpPr>
            <p:cNvPr id="2" name="Rectangle 1"/>
            <p:cNvSpPr/>
            <p:nvPr/>
          </p:nvSpPr>
          <p:spPr>
            <a:xfrm>
              <a:off x="4449348" y="4161186"/>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Brainstorm Goals</a:t>
              </a:r>
            </a:p>
            <a:p>
              <a:r>
                <a:rPr lang="en-US" sz="6600" dirty="0" smtClean="0">
                  <a:solidFill>
                    <a:schemeClr val="tx1">
                      <a:lumMod val="75000"/>
                    </a:schemeClr>
                  </a:solidFill>
                  <a:latin typeface="Tungsten Medium"/>
                  <a:cs typeface="Tungsten Medium"/>
                </a:rPr>
                <a:t>Craft Asks</a:t>
              </a:r>
            </a:p>
            <a:p>
              <a:r>
                <a:rPr lang="en-US" sz="6600" dirty="0" smtClean="0">
                  <a:solidFill>
                    <a:schemeClr val="tx1">
                      <a:lumMod val="75000"/>
                    </a:schemeClr>
                  </a:solidFill>
                  <a:latin typeface="Tungsten Medium"/>
                  <a:cs typeface="Tungsten Medium"/>
                </a:rPr>
                <a:t>Design Angles</a:t>
              </a:r>
            </a:p>
            <a:p>
              <a:r>
                <a:rPr lang="en-US" sz="6600" dirty="0" smtClean="0">
                  <a:solidFill>
                    <a:schemeClr val="tx1">
                      <a:lumMod val="75000"/>
                    </a:schemeClr>
                  </a:solidFill>
                  <a:latin typeface="Tungsten Medium"/>
                  <a:cs typeface="Tungsten Medium"/>
                </a:rPr>
                <a:t>Begin Writing</a:t>
              </a:r>
            </a:p>
            <a:p>
              <a:endParaRPr lang="en-US" sz="6600" dirty="0" smtClean="0">
                <a:solidFill>
                  <a:schemeClr val="tx1">
                    <a:lumMod val="75000"/>
                  </a:schemeClr>
                </a:solidFill>
                <a:latin typeface="Tungsten Medium"/>
                <a:cs typeface="Tungsten Medium"/>
              </a:endParaRPr>
            </a:p>
          </p:txBody>
        </p:sp>
        <p:sp>
          <p:nvSpPr>
            <p:cNvPr id="3" name="Rectangle 2"/>
            <p:cNvSpPr/>
            <p:nvPr/>
          </p:nvSpPr>
          <p:spPr>
            <a:xfrm>
              <a:off x="3662363" y="2243405"/>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8461" y="3245750"/>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668230" y="4291083"/>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664328" y="5293428"/>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CHECKLIST: Email Campaign</a:t>
            </a:r>
            <a:endParaRPr lang="en-US" sz="4000" dirty="0">
              <a:solidFill>
                <a:schemeClr val="tx1">
                  <a:lumMod val="75000"/>
                </a:schemeClr>
              </a:solidFill>
              <a:latin typeface="Tungsten Medium"/>
              <a:cs typeface="Tungsten Medium"/>
            </a:endParaRPr>
          </a:p>
        </p:txBody>
      </p:sp>
      <p:cxnSp>
        <p:nvCxnSpPr>
          <p:cNvPr id="18" name="Straight Connector 17"/>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5611282" y="2359869"/>
            <a:ext cx="1035791" cy="3539804"/>
          </a:xfrm>
          <a:prstGeom prst="rightBrace">
            <a:avLst/>
          </a:prstGeom>
          <a:noFill/>
          <a:ln w="57150" cap="flat">
            <a:solidFill>
              <a:srgbClr val="ED5340"/>
            </a:solidFill>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7213742" y="4304579"/>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Theory of Change</a:t>
            </a:r>
          </a:p>
          <a:p>
            <a:r>
              <a:rPr lang="en-US" sz="6600" dirty="0" smtClean="0">
                <a:solidFill>
                  <a:schemeClr val="tx1">
                    <a:lumMod val="75000"/>
                  </a:schemeClr>
                </a:solidFill>
                <a:latin typeface="Tungsten Light"/>
                <a:cs typeface="Tungsten Light"/>
              </a:rPr>
              <a:t>Why us?  Why Now?</a:t>
            </a:r>
          </a:p>
          <a:p>
            <a:endParaRPr lang="en-US" sz="6600" dirty="0" smtClean="0">
              <a:solidFill>
                <a:schemeClr val="tx1">
                  <a:lumMod val="75000"/>
                </a:schemeClr>
              </a:solidFill>
              <a:latin typeface="Tungsten Medium"/>
              <a:cs typeface="Tungsten Medium"/>
            </a:endParaRPr>
          </a:p>
        </p:txBody>
      </p:sp>
      <p:pic>
        <p:nvPicPr>
          <p:cNvPr id="12" name="Picture 11"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1953860"/>
            <a:ext cx="808191" cy="808191"/>
          </a:xfrm>
          <a:prstGeom prst="rect">
            <a:avLst/>
          </a:prstGeom>
        </p:spPr>
      </p:pic>
      <p:pic>
        <p:nvPicPr>
          <p:cNvPr id="13" name="Picture 12"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2978884"/>
            <a:ext cx="808191" cy="808191"/>
          </a:xfrm>
          <a:prstGeom prst="rect">
            <a:avLst/>
          </a:prstGeom>
        </p:spPr>
      </p:pic>
    </p:spTree>
    <p:extLst>
      <p:ext uri="{BB962C8B-B14F-4D97-AF65-F5344CB8AC3E}">
        <p14:creationId xmlns:p14="http://schemas.microsoft.com/office/powerpoint/2010/main" val="33249189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41977" y="3457041"/>
            <a:ext cx="4762387" cy="1710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7200" dirty="0" smtClean="0">
                <a:solidFill>
                  <a:schemeClr val="bg2">
                    <a:lumMod val="25000"/>
                  </a:schemeClr>
                </a:solidFill>
                <a:latin typeface="Tungsten Medium"/>
                <a:cs typeface="Tungsten Medium"/>
              </a:rPr>
              <a:t>Authentic </a:t>
            </a:r>
          </a:p>
          <a:p>
            <a:r>
              <a:rPr lang="en-US" sz="7200" dirty="0" smtClean="0">
                <a:solidFill>
                  <a:schemeClr val="bg2">
                    <a:lumMod val="25000"/>
                  </a:schemeClr>
                </a:solidFill>
                <a:latin typeface="Tungsten Medium"/>
                <a:cs typeface="Tungsten Medium"/>
              </a:rPr>
              <a:t>Relevant</a:t>
            </a:r>
          </a:p>
          <a:p>
            <a:r>
              <a:rPr lang="en-US" sz="7200" dirty="0" smtClean="0">
                <a:solidFill>
                  <a:schemeClr val="bg2">
                    <a:lumMod val="25000"/>
                  </a:schemeClr>
                </a:solidFill>
                <a:latin typeface="Tungsten Medium"/>
                <a:cs typeface="Tungsten Medium"/>
              </a:rPr>
              <a:t>Effective </a:t>
            </a:r>
            <a:endParaRPr lang="en-US" sz="7200" dirty="0">
              <a:solidFill>
                <a:schemeClr val="bg2">
                  <a:lumMod val="25000"/>
                </a:schemeClr>
              </a:solidFill>
              <a:latin typeface="Tungsten Medium"/>
              <a:cs typeface="Tungsten Medium"/>
            </a:endParaRPr>
          </a:p>
        </p:txBody>
      </p:sp>
      <p:sp>
        <p:nvSpPr>
          <p:cNvPr id="15" name="Rectangle 14"/>
          <p:cNvSpPr/>
          <p:nvPr/>
        </p:nvSpPr>
        <p:spPr>
          <a:xfrm>
            <a:off x="3012816" y="2912386"/>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ANGLES</a:t>
            </a:r>
            <a:endParaRPr lang="en-US" sz="4000" dirty="0">
              <a:solidFill>
                <a:srgbClr val="FFFFFF"/>
              </a:solidFill>
              <a:latin typeface="Tungsten Medium"/>
              <a:cs typeface="Tungsten Medium"/>
            </a:endParaRPr>
          </a:p>
        </p:txBody>
      </p:sp>
    </p:spTree>
    <p:extLst>
      <p:ext uri="{BB962C8B-B14F-4D97-AF65-F5344CB8AC3E}">
        <p14:creationId xmlns:p14="http://schemas.microsoft.com/office/powerpoint/2010/main" val="12194275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20" y="3645097"/>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CAMPAIGN</a:t>
            </a:r>
            <a:endParaRPr lang="en-US" sz="4000" dirty="0">
              <a:solidFill>
                <a:srgbClr val="FFFFFF"/>
              </a:solidFill>
              <a:latin typeface="Tungsten Medium"/>
              <a:cs typeface="Tungsten Medium"/>
            </a:endParaRPr>
          </a:p>
        </p:txBody>
      </p:sp>
      <p:sp>
        <p:nvSpPr>
          <p:cNvPr id="3" name="Rectangle 2"/>
          <p:cNvSpPr/>
          <p:nvPr/>
        </p:nvSpPr>
        <p:spPr bwMode="auto">
          <a:xfrm>
            <a:off x="5790227" y="3652849"/>
            <a:ext cx="7693248"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HAWAII CONTEST</a:t>
            </a:r>
            <a:endParaRPr lang="en-US" sz="4400" dirty="0">
              <a:solidFill>
                <a:srgbClr val="56565A"/>
              </a:solidFill>
              <a:latin typeface="Tungsten Medium"/>
              <a:ea typeface="Tahoma" panose="020B0604030504040204" pitchFamily="34" charset="0"/>
              <a:cs typeface="Tungsten Medium"/>
              <a:sym typeface="Gill Sans" charset="0"/>
            </a:endParaRPr>
          </a:p>
        </p:txBody>
      </p:sp>
    </p:spTree>
    <p:extLst>
      <p:ext uri="{BB962C8B-B14F-4D97-AF65-F5344CB8AC3E}">
        <p14:creationId xmlns:p14="http://schemas.microsoft.com/office/powerpoint/2010/main" val="145518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6208" y="733794"/>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 1</a:t>
            </a:r>
            <a:endParaRPr lang="en-US" sz="4000" dirty="0">
              <a:solidFill>
                <a:srgbClr val="FFFFFF"/>
              </a:solidFill>
              <a:latin typeface="Tungsten Medium"/>
              <a:cs typeface="Tungsten Medium"/>
            </a:endParaRPr>
          </a:p>
        </p:txBody>
      </p:sp>
      <p:pic>
        <p:nvPicPr>
          <p:cNvPr id="2" name="Picture 1" descr="Screen Shot 2015-07-23 at 2.32.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92" y="2132154"/>
            <a:ext cx="9425470" cy="6346549"/>
          </a:xfrm>
          <a:prstGeom prst="rect">
            <a:avLst/>
          </a:prstGeom>
        </p:spPr>
      </p:pic>
      <p:sp>
        <p:nvSpPr>
          <p:cNvPr id="5" name="Rectangle 4"/>
          <p:cNvSpPr/>
          <p:nvPr/>
        </p:nvSpPr>
        <p:spPr bwMode="auto">
          <a:xfrm>
            <a:off x="3853550" y="761085"/>
            <a:ext cx="4909121"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Who would you take?</a:t>
            </a:r>
            <a:endParaRPr lang="en-US" sz="4400" dirty="0">
              <a:solidFill>
                <a:srgbClr val="56565A"/>
              </a:solidFill>
              <a:latin typeface="Tungsten Medium"/>
              <a:ea typeface="Tahoma" panose="020B0604030504040204" pitchFamily="34" charset="0"/>
              <a:cs typeface="Tungsten Medium"/>
              <a:sym typeface="Gill Sans" charset="0"/>
            </a:endParaRPr>
          </a:p>
        </p:txBody>
      </p:sp>
    </p:spTree>
    <p:extLst>
      <p:ext uri="{BB962C8B-B14F-4D97-AF65-F5344CB8AC3E}">
        <p14:creationId xmlns:p14="http://schemas.microsoft.com/office/powerpoint/2010/main" val="12840566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6208" y="733794"/>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 2</a:t>
            </a:r>
            <a:endParaRPr lang="en-US" sz="4000" dirty="0">
              <a:solidFill>
                <a:srgbClr val="FFFFFF"/>
              </a:solidFill>
              <a:latin typeface="Tungsten Medium"/>
              <a:cs typeface="Tungsten Medium"/>
            </a:endParaRPr>
          </a:p>
        </p:txBody>
      </p:sp>
      <p:pic>
        <p:nvPicPr>
          <p:cNvPr id="2" name="Picture 1" descr="Screen Shot 2015-07-23 at 2.3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168" y="1961646"/>
            <a:ext cx="10295879" cy="6682164"/>
          </a:xfrm>
          <a:prstGeom prst="rect">
            <a:avLst/>
          </a:prstGeom>
        </p:spPr>
      </p:pic>
      <p:sp>
        <p:nvSpPr>
          <p:cNvPr id="4" name="Rectangle 3"/>
          <p:cNvSpPr/>
          <p:nvPr/>
        </p:nvSpPr>
        <p:spPr bwMode="auto">
          <a:xfrm>
            <a:off x="3853550" y="761085"/>
            <a:ext cx="4909121"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Let me share my story.</a:t>
            </a:r>
            <a:endParaRPr lang="en-US" sz="4400" dirty="0">
              <a:solidFill>
                <a:srgbClr val="56565A"/>
              </a:solidFill>
              <a:latin typeface="Tungsten Medium"/>
              <a:ea typeface="Tahoma" panose="020B0604030504040204" pitchFamily="34" charset="0"/>
              <a:cs typeface="Tungsten Medium"/>
              <a:sym typeface="Gill Sans" charset="0"/>
            </a:endParaRPr>
          </a:p>
        </p:txBody>
      </p:sp>
    </p:spTree>
    <p:extLst>
      <p:ext uri="{BB962C8B-B14F-4D97-AF65-F5344CB8AC3E}">
        <p14:creationId xmlns:p14="http://schemas.microsoft.com/office/powerpoint/2010/main" val="4410995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Angles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1041468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20" y="3645097"/>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CAMPAIGN</a:t>
            </a:r>
            <a:endParaRPr lang="en-US" sz="4000" dirty="0">
              <a:solidFill>
                <a:srgbClr val="FFFFFF"/>
              </a:solidFill>
              <a:latin typeface="Tungsten Medium"/>
              <a:cs typeface="Tungsten Medium"/>
            </a:endParaRPr>
          </a:p>
        </p:txBody>
      </p:sp>
      <p:sp>
        <p:nvSpPr>
          <p:cNvPr id="3" name="Rectangle 2"/>
          <p:cNvSpPr/>
          <p:nvPr/>
        </p:nvSpPr>
        <p:spPr bwMode="auto">
          <a:xfrm>
            <a:off x="5790227" y="3652849"/>
            <a:ext cx="7693248"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CLEAN POWER PLAN</a:t>
            </a:r>
            <a:endParaRPr lang="en-US" sz="4400" dirty="0">
              <a:solidFill>
                <a:srgbClr val="56565A"/>
              </a:solidFill>
              <a:latin typeface="Tungsten Medium"/>
              <a:ea typeface="Tahoma" panose="020B0604030504040204" pitchFamily="34" charset="0"/>
              <a:cs typeface="Tungsten Medium"/>
              <a:sym typeface="Gill Sans" charset="0"/>
            </a:endParaRPr>
          </a:p>
        </p:txBody>
      </p:sp>
    </p:spTree>
    <p:extLst>
      <p:ext uri="{BB962C8B-B14F-4D97-AF65-F5344CB8AC3E}">
        <p14:creationId xmlns:p14="http://schemas.microsoft.com/office/powerpoint/2010/main" val="4189819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6208" y="733794"/>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 1</a:t>
            </a:r>
            <a:endParaRPr lang="en-US" sz="4000" dirty="0">
              <a:solidFill>
                <a:srgbClr val="FFFFFF"/>
              </a:solidFill>
              <a:latin typeface="Tungsten Medium"/>
              <a:cs typeface="Tungsten Medium"/>
            </a:endParaRPr>
          </a:p>
        </p:txBody>
      </p:sp>
      <p:sp>
        <p:nvSpPr>
          <p:cNvPr id="5" name="Rectangle 4"/>
          <p:cNvSpPr/>
          <p:nvPr/>
        </p:nvSpPr>
        <p:spPr bwMode="auto">
          <a:xfrm>
            <a:off x="3677710" y="761085"/>
            <a:ext cx="7693248"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The Launch</a:t>
            </a:r>
            <a:endParaRPr lang="en-US" sz="4400" dirty="0">
              <a:solidFill>
                <a:srgbClr val="56565A"/>
              </a:solidFill>
              <a:latin typeface="Tungsten Medium"/>
              <a:ea typeface="Tahoma" panose="020B0604030504040204" pitchFamily="34" charset="0"/>
              <a:cs typeface="Tungsten Medium"/>
              <a:sym typeface="Gill Sans" charset="0"/>
            </a:endParaRPr>
          </a:p>
        </p:txBody>
      </p:sp>
      <p:pic>
        <p:nvPicPr>
          <p:cNvPr id="4" name="Picture 3" descr="Screen Shot 2015-07-23 at 3.1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779" y="2422830"/>
            <a:ext cx="9740164" cy="4958124"/>
          </a:xfrm>
          <a:prstGeom prst="rect">
            <a:avLst/>
          </a:prstGeom>
        </p:spPr>
      </p:pic>
    </p:spTree>
    <p:extLst>
      <p:ext uri="{BB962C8B-B14F-4D97-AF65-F5344CB8AC3E}">
        <p14:creationId xmlns:p14="http://schemas.microsoft.com/office/powerpoint/2010/main" val="128161634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6208" y="733794"/>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 2</a:t>
            </a:r>
            <a:endParaRPr lang="en-US" sz="4000" dirty="0">
              <a:solidFill>
                <a:srgbClr val="FFFFFF"/>
              </a:solidFill>
              <a:latin typeface="Tungsten Medium"/>
              <a:cs typeface="Tungsten Medium"/>
            </a:endParaRPr>
          </a:p>
        </p:txBody>
      </p:sp>
      <p:sp>
        <p:nvSpPr>
          <p:cNvPr id="5" name="Rectangle 4"/>
          <p:cNvSpPr/>
          <p:nvPr/>
        </p:nvSpPr>
        <p:spPr bwMode="auto">
          <a:xfrm>
            <a:off x="3677710" y="761085"/>
            <a:ext cx="7693248"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This just happened – get POTUS back.</a:t>
            </a:r>
            <a:endParaRPr lang="en-US" sz="4400" dirty="0">
              <a:solidFill>
                <a:srgbClr val="56565A"/>
              </a:solidFill>
              <a:latin typeface="Tungsten Medium"/>
              <a:ea typeface="Tahoma" panose="020B0604030504040204" pitchFamily="34" charset="0"/>
              <a:cs typeface="Tungsten Medium"/>
              <a:sym typeface="Gill Sans" charset="0"/>
            </a:endParaRPr>
          </a:p>
        </p:txBody>
      </p:sp>
      <p:pic>
        <p:nvPicPr>
          <p:cNvPr id="3" name="Picture 2" descr="Screen Shot 2015-07-23 at 3.08.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238" y="2502561"/>
            <a:ext cx="9595467" cy="4865818"/>
          </a:xfrm>
          <a:prstGeom prst="rect">
            <a:avLst/>
          </a:prstGeom>
        </p:spPr>
      </p:pic>
    </p:spTree>
    <p:extLst>
      <p:ext uri="{BB962C8B-B14F-4D97-AF65-F5344CB8AC3E}">
        <p14:creationId xmlns:p14="http://schemas.microsoft.com/office/powerpoint/2010/main" val="37614786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6208" y="733794"/>
            <a:ext cx="2894893"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ANGLE 2</a:t>
            </a:r>
            <a:endParaRPr lang="en-US" sz="4000" dirty="0">
              <a:solidFill>
                <a:srgbClr val="FFFFFF"/>
              </a:solidFill>
              <a:latin typeface="Tungsten Medium"/>
              <a:cs typeface="Tungsten Medium"/>
            </a:endParaRPr>
          </a:p>
        </p:txBody>
      </p:sp>
      <p:sp>
        <p:nvSpPr>
          <p:cNvPr id="4" name="Rectangle 3"/>
          <p:cNvSpPr/>
          <p:nvPr/>
        </p:nvSpPr>
        <p:spPr bwMode="auto">
          <a:xfrm>
            <a:off x="3677710" y="761085"/>
            <a:ext cx="4909121"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Last chance. </a:t>
            </a:r>
            <a:endParaRPr lang="en-US" sz="4400" dirty="0">
              <a:solidFill>
                <a:srgbClr val="56565A"/>
              </a:solidFill>
              <a:latin typeface="Tungsten Medium"/>
              <a:ea typeface="Tahoma" panose="020B0604030504040204" pitchFamily="34" charset="0"/>
              <a:cs typeface="Tungsten Medium"/>
              <a:sym typeface="Gill Sans" charset="0"/>
            </a:endParaRPr>
          </a:p>
        </p:txBody>
      </p:sp>
      <p:pic>
        <p:nvPicPr>
          <p:cNvPr id="3" name="Picture 2" descr="Screen Shot 2015-07-23 at 3.0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52" y="2257116"/>
            <a:ext cx="10550373" cy="5542221"/>
          </a:xfrm>
          <a:prstGeom prst="rect">
            <a:avLst/>
          </a:prstGeom>
        </p:spPr>
      </p:pic>
    </p:spTree>
    <p:extLst>
      <p:ext uri="{BB962C8B-B14F-4D97-AF65-F5344CB8AC3E}">
        <p14:creationId xmlns:p14="http://schemas.microsoft.com/office/powerpoint/2010/main" val="7708769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#3</a:t>
            </a:r>
          </a:p>
          <a:p>
            <a:pPr algn="ctr"/>
            <a:r>
              <a:rPr lang="en-US" sz="3600" dirty="0" smtClean="0">
                <a:solidFill>
                  <a:schemeClr val="bg2">
                    <a:lumMod val="50000"/>
                  </a:schemeClr>
                </a:solidFill>
                <a:latin typeface="Tungsten Medium"/>
                <a:cs typeface="Tungsten Medium"/>
              </a:rPr>
              <a:t>10 Minutes</a:t>
            </a:r>
            <a:endParaRPr lang="en-US" sz="36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6556932" y="4916170"/>
            <a:ext cx="2405855" cy="718342"/>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
        <p:nvSpPr>
          <p:cNvPr id="20" name="Rectangle 19"/>
          <p:cNvSpPr/>
          <p:nvPr/>
        </p:nvSpPr>
        <p:spPr>
          <a:xfrm>
            <a:off x="3985164" y="2218290"/>
            <a:ext cx="8157479" cy="22071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smtClean="0">
                <a:solidFill>
                  <a:schemeClr val="bg2">
                    <a:lumMod val="25000"/>
                  </a:schemeClr>
                </a:solidFill>
                <a:latin typeface="Gotham Book" pitchFamily="50" charset="0"/>
                <a:cs typeface="Gotham Book" pitchFamily="50" charset="0"/>
              </a:rPr>
              <a:t>Come up with three angles for your three asks. Keep in mind that your angle provides a different viewpoint for why someone should respond to your ask. </a:t>
            </a:r>
            <a:endParaRPr lang="en-US" sz="2400" dirty="0">
              <a:solidFill>
                <a:schemeClr val="bg2">
                  <a:lumMod val="2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578327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Angles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17988970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262" y="2243405"/>
            <a:ext cx="6339652" cy="3606883"/>
            <a:chOff x="3658461" y="2243405"/>
            <a:chExt cx="6339652" cy="3606883"/>
          </a:xfrm>
        </p:grpSpPr>
        <p:sp>
          <p:nvSpPr>
            <p:cNvPr id="2" name="Rectangle 1"/>
            <p:cNvSpPr/>
            <p:nvPr/>
          </p:nvSpPr>
          <p:spPr>
            <a:xfrm>
              <a:off x="4449348" y="4161186"/>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Brainstorm Goals</a:t>
              </a:r>
            </a:p>
            <a:p>
              <a:r>
                <a:rPr lang="en-US" sz="6600" dirty="0" smtClean="0">
                  <a:solidFill>
                    <a:schemeClr val="tx1">
                      <a:lumMod val="75000"/>
                    </a:schemeClr>
                  </a:solidFill>
                  <a:latin typeface="Tungsten Medium"/>
                  <a:cs typeface="Tungsten Medium"/>
                </a:rPr>
                <a:t>Craft Asks</a:t>
              </a:r>
            </a:p>
            <a:p>
              <a:r>
                <a:rPr lang="en-US" sz="6600" dirty="0" smtClean="0">
                  <a:solidFill>
                    <a:schemeClr val="tx1">
                      <a:lumMod val="75000"/>
                    </a:schemeClr>
                  </a:solidFill>
                  <a:latin typeface="Tungsten Medium"/>
                  <a:cs typeface="Tungsten Medium"/>
                </a:rPr>
                <a:t>Design Angles</a:t>
              </a:r>
            </a:p>
            <a:p>
              <a:r>
                <a:rPr lang="en-US" sz="6600" dirty="0" smtClean="0">
                  <a:solidFill>
                    <a:schemeClr val="tx1">
                      <a:lumMod val="75000"/>
                    </a:schemeClr>
                  </a:solidFill>
                  <a:latin typeface="Tungsten Medium"/>
                  <a:cs typeface="Tungsten Medium"/>
                </a:rPr>
                <a:t>Begin Writing</a:t>
              </a:r>
            </a:p>
            <a:p>
              <a:endParaRPr lang="en-US" sz="6600" dirty="0" smtClean="0">
                <a:solidFill>
                  <a:schemeClr val="tx1">
                    <a:lumMod val="75000"/>
                  </a:schemeClr>
                </a:solidFill>
                <a:latin typeface="Tungsten Medium"/>
                <a:cs typeface="Tungsten Medium"/>
              </a:endParaRPr>
            </a:p>
          </p:txBody>
        </p:sp>
        <p:sp>
          <p:nvSpPr>
            <p:cNvPr id="3" name="Rectangle 2"/>
            <p:cNvSpPr/>
            <p:nvPr/>
          </p:nvSpPr>
          <p:spPr>
            <a:xfrm>
              <a:off x="3662363" y="2243405"/>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8461" y="3245750"/>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668230" y="4291083"/>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664328" y="5293428"/>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CHECKLIST: Email Campaign</a:t>
            </a:r>
            <a:endParaRPr lang="en-US" sz="4000" dirty="0">
              <a:solidFill>
                <a:schemeClr val="tx1">
                  <a:lumMod val="75000"/>
                </a:schemeClr>
              </a:solidFill>
              <a:latin typeface="Tungsten Medium"/>
              <a:cs typeface="Tungsten Medium"/>
            </a:endParaRPr>
          </a:p>
        </p:txBody>
      </p:sp>
      <p:cxnSp>
        <p:nvCxnSpPr>
          <p:cNvPr id="18" name="Straight Connector 17"/>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5611282" y="2359869"/>
            <a:ext cx="1035791" cy="3539804"/>
          </a:xfrm>
          <a:prstGeom prst="rightBrace">
            <a:avLst/>
          </a:prstGeom>
          <a:noFill/>
          <a:ln w="57150" cap="flat">
            <a:solidFill>
              <a:srgbClr val="ED5340"/>
            </a:solidFill>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7213742" y="4304579"/>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Theory of Change</a:t>
            </a:r>
          </a:p>
          <a:p>
            <a:r>
              <a:rPr lang="en-US" sz="6600" dirty="0" smtClean="0">
                <a:solidFill>
                  <a:schemeClr val="tx1">
                    <a:lumMod val="75000"/>
                  </a:schemeClr>
                </a:solidFill>
                <a:latin typeface="Tungsten Light"/>
                <a:cs typeface="Tungsten Light"/>
              </a:rPr>
              <a:t>Why us?  Why Now?</a:t>
            </a:r>
          </a:p>
          <a:p>
            <a:endParaRPr lang="en-US" sz="6600" dirty="0" smtClean="0">
              <a:solidFill>
                <a:schemeClr val="tx1">
                  <a:lumMod val="75000"/>
                </a:schemeClr>
              </a:solidFill>
              <a:latin typeface="Tungsten Medium"/>
              <a:cs typeface="Tungsten Medium"/>
            </a:endParaRPr>
          </a:p>
        </p:txBody>
      </p:sp>
      <p:pic>
        <p:nvPicPr>
          <p:cNvPr id="12" name="Picture 11"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1953860"/>
            <a:ext cx="808191" cy="808191"/>
          </a:xfrm>
          <a:prstGeom prst="rect">
            <a:avLst/>
          </a:prstGeom>
        </p:spPr>
      </p:pic>
      <p:pic>
        <p:nvPicPr>
          <p:cNvPr id="13" name="Picture 12"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2978884"/>
            <a:ext cx="808191" cy="808191"/>
          </a:xfrm>
          <a:prstGeom prst="rect">
            <a:avLst/>
          </a:prstGeom>
        </p:spPr>
      </p:pic>
      <p:pic>
        <p:nvPicPr>
          <p:cNvPr id="19" name="Picture 18"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6" y="4040192"/>
            <a:ext cx="808191" cy="808191"/>
          </a:xfrm>
          <a:prstGeom prst="rect">
            <a:avLst/>
          </a:prstGeom>
        </p:spPr>
      </p:pic>
    </p:spTree>
    <p:extLst>
      <p:ext uri="{BB962C8B-B14F-4D97-AF65-F5344CB8AC3E}">
        <p14:creationId xmlns:p14="http://schemas.microsoft.com/office/powerpoint/2010/main" val="6995630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26"/>
          <a:stretch/>
        </p:blipFill>
        <p:spPr>
          <a:xfrm>
            <a:off x="-167103" y="0"/>
            <a:ext cx="13334829" cy="9770167"/>
          </a:xfrm>
          <a:prstGeom prst="rect">
            <a:avLst/>
          </a:prstGeom>
        </p:spPr>
      </p:pic>
      <p:sp>
        <p:nvSpPr>
          <p:cNvPr id="3" name="Rectangle 2"/>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730" y="1821619"/>
            <a:ext cx="6968200" cy="15639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2">
                    <a:lumMod val="25000"/>
                  </a:schemeClr>
                </a:solidFill>
                <a:latin typeface="Tungsten Medium"/>
                <a:cs typeface="Tungsten Medium"/>
              </a:rPr>
              <a:t>What questions do you have?</a:t>
            </a:r>
            <a:endParaRPr lang="en-US" sz="5400" dirty="0">
              <a:solidFill>
                <a:schemeClr val="bg2">
                  <a:lumMod val="25000"/>
                </a:schemeClr>
              </a:solidFill>
              <a:latin typeface="Tungsten Medium"/>
              <a:cs typeface="Tungsten Medium"/>
            </a:endParaRPr>
          </a:p>
        </p:txBody>
      </p:sp>
      <p:sp>
        <p:nvSpPr>
          <p:cNvPr id="10" name="Rectangle 9"/>
          <p:cNvSpPr/>
          <p:nvPr/>
        </p:nvSpPr>
        <p:spPr>
          <a:xfrm>
            <a:off x="7402668" y="1821619"/>
            <a:ext cx="100262" cy="156597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25000"/>
                </a:schemeClr>
              </a:solidFill>
              <a:latin typeface="Tungsten Medium"/>
              <a:cs typeface="Tungsten Medium"/>
            </a:endParaRPr>
          </a:p>
        </p:txBody>
      </p:sp>
      <p:pic>
        <p:nvPicPr>
          <p:cNvPr id="11" name="Picture 1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411242" y="8309565"/>
            <a:ext cx="738768" cy="693270"/>
          </a:xfrm>
          <a:prstGeom prst="rect">
            <a:avLst/>
          </a:prstGeom>
        </p:spPr>
      </p:pic>
    </p:spTree>
    <p:extLst>
      <p:ext uri="{BB962C8B-B14F-4D97-AF65-F5344CB8AC3E}">
        <p14:creationId xmlns:p14="http://schemas.microsoft.com/office/powerpoint/2010/main" val="419578705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192379"/>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3891493"/>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809516"/>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41821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smtClean="0">
                <a:solidFill>
                  <a:schemeClr val="tx1"/>
                </a:solidFill>
                <a:latin typeface="Tungsten Medium"/>
                <a:cs typeface="Tungsten Medium"/>
              </a:rPr>
              <a:t>GOALS</a:t>
            </a:r>
            <a:r>
              <a:rPr lang="en-US" altLang="en-US" sz="4400" b="1" dirty="0" smtClean="0">
                <a:solidFill>
                  <a:schemeClr val="tx1"/>
                </a:solidFill>
                <a:latin typeface="Tungsten Medium"/>
                <a:cs typeface="Tungsten Medium"/>
              </a:rPr>
              <a:t> </a:t>
            </a:r>
            <a:r>
              <a:rPr lang="en-US" altLang="en-US" sz="4000" dirty="0" smtClean="0">
                <a:solidFill>
                  <a:schemeClr val="tx1"/>
                </a:solidFill>
                <a:latin typeface="Tungsten Medium"/>
                <a:ea typeface="Arial Unicode MS" panose="020B0604020202020204" pitchFamily="34" charset="-128"/>
                <a:cs typeface="Tungsten Medium"/>
              </a:rPr>
              <a:t>FOR TODAY</a:t>
            </a:r>
            <a:endParaRPr lang="en-US" altLang="en-US" sz="4000" dirty="0">
              <a:solidFill>
                <a:schemeClr val="tx1"/>
              </a:solidFill>
              <a:latin typeface="Tungsten Medium"/>
              <a:ea typeface="Arial Unicode MS" panose="020B0604020202020204" pitchFamily="34" charset="-128"/>
              <a:cs typeface="Tungsten Medium"/>
            </a:endParaRPr>
          </a:p>
        </p:txBody>
      </p:sp>
      <p:sp>
        <p:nvSpPr>
          <p:cNvPr id="7" name="TextBox 6"/>
          <p:cNvSpPr txBox="1"/>
          <p:nvPr/>
        </p:nvSpPr>
        <p:spPr>
          <a:xfrm>
            <a:off x="2261975" y="2338877"/>
            <a:ext cx="9818721" cy="523220"/>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Understand</a:t>
            </a:r>
            <a:r>
              <a:rPr lang="en-US" sz="2800" dirty="0" smtClean="0">
                <a:solidFill>
                  <a:schemeClr val="bg2">
                    <a:lumMod val="25000"/>
                  </a:schemeClr>
                </a:solidFill>
                <a:latin typeface="Gotham Light" pitchFamily="50" charset="0"/>
                <a:cs typeface="Gotham Light" pitchFamily="50" charset="0"/>
              </a:rPr>
              <a:t> </a:t>
            </a:r>
            <a:r>
              <a:rPr lang="en-US" sz="2800" dirty="0" smtClean="0">
                <a:solidFill>
                  <a:schemeClr val="bg2">
                    <a:lumMod val="25000"/>
                  </a:schemeClr>
                </a:solidFill>
                <a:latin typeface="Gotham Book"/>
                <a:cs typeface="Gotham Book"/>
              </a:rPr>
              <a:t>the value of email campaigns </a:t>
            </a:r>
          </a:p>
        </p:txBody>
      </p:sp>
      <p:sp>
        <p:nvSpPr>
          <p:cNvPr id="10" name="TextBox 9"/>
          <p:cNvSpPr txBox="1"/>
          <p:nvPr/>
        </p:nvSpPr>
        <p:spPr>
          <a:xfrm>
            <a:off x="2261975" y="3842252"/>
            <a:ext cx="10115389"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Be able to </a:t>
            </a:r>
            <a:r>
              <a:rPr lang="en-US" sz="2800" dirty="0" smtClean="0">
                <a:solidFill>
                  <a:schemeClr val="bg2">
                    <a:lumMod val="25000"/>
                  </a:schemeClr>
                </a:solidFill>
                <a:latin typeface="Gotham Book"/>
                <a:cs typeface="Gotham Book"/>
              </a:rPr>
              <a:t>create an email campaign strategy that inspires your audience to respond to the ask  </a:t>
            </a:r>
          </a:p>
        </p:txBody>
      </p:sp>
      <p:sp>
        <p:nvSpPr>
          <p:cNvPr id="11" name="TextBox 10"/>
          <p:cNvSpPr txBox="1"/>
          <p:nvPr/>
        </p:nvSpPr>
        <p:spPr>
          <a:xfrm>
            <a:off x="2261975" y="5781501"/>
            <a:ext cx="9818721"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Become a true believer </a:t>
            </a:r>
            <a:r>
              <a:rPr lang="en-US" sz="2800" dirty="0" smtClean="0">
                <a:solidFill>
                  <a:schemeClr val="bg2">
                    <a:lumMod val="25000"/>
                  </a:schemeClr>
                </a:solidFill>
                <a:latin typeface="Gotham Book"/>
                <a:cs typeface="Gotham Book"/>
              </a:rPr>
              <a:t>that emails are a useful and effective digital organizing tool </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820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8491" y="2177042"/>
            <a:ext cx="8538464" cy="3292776"/>
          </a:xfrm>
          <a:prstGeom prst="rect">
            <a:avLst/>
          </a:prstGeom>
          <a:solidFill>
            <a:schemeClr val="bg1">
              <a:lumMod val="8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342900" indent="-342900">
              <a:buFont typeface="Wingdings" charset="2"/>
              <a:buChar char="§"/>
            </a:pPr>
            <a:r>
              <a:rPr lang="en-US" sz="2400" dirty="0" smtClean="0">
                <a:solidFill>
                  <a:schemeClr val="bg2">
                    <a:lumMod val="25000"/>
                  </a:schemeClr>
                </a:solidFill>
                <a:latin typeface="Gotham Medium"/>
                <a:cs typeface="Gotham Medium"/>
              </a:rPr>
              <a:t>Review concepts and skills learned today</a:t>
            </a:r>
          </a:p>
          <a:p>
            <a:endParaRPr lang="en-US" sz="2400" dirty="0" smtClean="0">
              <a:solidFill>
                <a:schemeClr val="bg2">
                  <a:lumMod val="25000"/>
                </a:schemeClr>
              </a:solidFill>
              <a:latin typeface="Gotham Medium"/>
              <a:cs typeface="Gotham Medium"/>
            </a:endParaRPr>
          </a:p>
          <a:p>
            <a:pPr marL="342900" indent="-342900">
              <a:buFont typeface="Wingdings" charset="2"/>
              <a:buChar char="§"/>
            </a:pPr>
            <a:r>
              <a:rPr lang="en-US" sz="2400" dirty="0" smtClean="0">
                <a:solidFill>
                  <a:schemeClr val="bg2">
                    <a:lumMod val="25000"/>
                  </a:schemeClr>
                </a:solidFill>
                <a:latin typeface="Gotham Medium"/>
                <a:cs typeface="Gotham Medium"/>
              </a:rPr>
              <a:t>Complete the </a:t>
            </a:r>
            <a:r>
              <a:rPr lang="en-US" sz="2400" dirty="0" smtClean="0">
                <a:solidFill>
                  <a:schemeClr val="bg2">
                    <a:lumMod val="25000"/>
                  </a:schemeClr>
                </a:solidFill>
                <a:latin typeface="Gotham Medium"/>
                <a:cs typeface="Gotham Medium"/>
              </a:rPr>
              <a:t>workbook assignment on the Bookshelf and in the recap email, available tomorrow, by Thursday, October 6</a:t>
            </a:r>
            <a:endParaRPr lang="en-US" sz="2400" dirty="0" smtClean="0">
              <a:solidFill>
                <a:schemeClr val="bg2">
                  <a:lumMod val="25000"/>
                </a:schemeClr>
              </a:solidFill>
              <a:latin typeface="Gotham Medium"/>
              <a:cs typeface="Gotham Medium"/>
            </a:endParaRPr>
          </a:p>
          <a:p>
            <a:endParaRPr lang="en-US" sz="2400" dirty="0">
              <a:solidFill>
                <a:schemeClr val="bg2">
                  <a:lumMod val="25000"/>
                </a:schemeClr>
              </a:solidFill>
              <a:latin typeface="Gotham Medium"/>
              <a:cs typeface="Gotham Medium"/>
            </a:endParaRPr>
          </a:p>
          <a:p>
            <a:pPr marL="342900" indent="-342900">
              <a:buFont typeface="Wingdings" charset="2"/>
              <a:buChar char="§"/>
            </a:pPr>
            <a:r>
              <a:rPr lang="en-US" sz="2400" dirty="0" smtClean="0">
                <a:solidFill>
                  <a:schemeClr val="bg2">
                    <a:lumMod val="25000"/>
                  </a:schemeClr>
                </a:solidFill>
                <a:latin typeface="Gotham Medium"/>
                <a:cs typeface="Gotham Medium"/>
              </a:rPr>
              <a:t>IMPORTANT- </a:t>
            </a:r>
            <a:r>
              <a:rPr lang="en-US" sz="2400" dirty="0" smtClean="0">
                <a:solidFill>
                  <a:schemeClr val="bg2">
                    <a:lumMod val="25000"/>
                  </a:schemeClr>
                </a:solidFill>
                <a:latin typeface="Gotham Medium"/>
                <a:cs typeface="Gotham Medium"/>
              </a:rPr>
              <a:t>Don’t forget to secure your accommodations in Chicago!</a:t>
            </a:r>
            <a:endParaRPr lang="en-US" sz="2400" dirty="0" smtClean="0">
              <a:solidFill>
                <a:schemeClr val="bg2">
                  <a:lumMod val="25000"/>
                </a:schemeClr>
              </a:solidFill>
              <a:latin typeface="Gotham Medium"/>
              <a:cs typeface="Gotham Medium"/>
            </a:endParaRPr>
          </a:p>
          <a:p>
            <a:pPr algn="ctr"/>
            <a:r>
              <a:rPr lang="en-US" sz="2400" i="1" dirty="0" smtClean="0">
                <a:solidFill>
                  <a:schemeClr val="bg2">
                    <a:lumMod val="25000"/>
                  </a:schemeClr>
                </a:solidFill>
                <a:latin typeface="Gotham Medium"/>
                <a:cs typeface="Gotham Medium"/>
              </a:rPr>
              <a:t> </a:t>
            </a:r>
            <a:endParaRPr lang="en-US" sz="2400" i="1" dirty="0">
              <a:solidFill>
                <a:schemeClr val="bg2">
                  <a:lumMod val="25000"/>
                </a:schemeClr>
              </a:solidFill>
              <a:latin typeface="Gotham Medium"/>
              <a:cs typeface="Gotham Medium"/>
            </a:endParaRPr>
          </a:p>
        </p:txBody>
      </p:sp>
      <p:sp>
        <p:nvSpPr>
          <p:cNvPr id="5" name="Rectangle 4"/>
          <p:cNvSpPr/>
          <p:nvPr/>
        </p:nvSpPr>
        <p:spPr>
          <a:xfrm>
            <a:off x="2453541" y="1533796"/>
            <a:ext cx="4223217" cy="635060"/>
          </a:xfrm>
          <a:prstGeom prst="rect">
            <a:avLst/>
          </a:prstGeom>
          <a:solidFill>
            <a:schemeClr val="bg2">
              <a:lumMod val="25000"/>
            </a:schemeClr>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FF"/>
                </a:solidFill>
                <a:latin typeface="Tungsten Medium"/>
                <a:cs typeface="Tungsten Medium"/>
              </a:rPr>
              <a:t>Class Review and Additional Reading</a:t>
            </a:r>
            <a:endParaRPr lang="en-US" sz="2800" dirty="0">
              <a:solidFill>
                <a:srgbClr val="FFFFFF"/>
              </a:solidFill>
              <a:latin typeface="Tungsten Medium"/>
              <a:cs typeface="Tungsten Medium"/>
            </a:endParaRPr>
          </a:p>
        </p:txBody>
      </p:sp>
    </p:spTree>
    <p:extLst>
      <p:ext uri="{BB962C8B-B14F-4D97-AF65-F5344CB8AC3E}">
        <p14:creationId xmlns:p14="http://schemas.microsoft.com/office/powerpoint/2010/main" val="1299250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782941" y="8476451"/>
            <a:ext cx="738768" cy="693270"/>
          </a:xfrm>
          <a:prstGeom prst="rect">
            <a:avLst/>
          </a:prstGeom>
        </p:spPr>
      </p:pic>
      <p:pic>
        <p:nvPicPr>
          <p:cNvPr id="2" name="Picture 1" descr="DSC_0048.jpg"/>
          <p:cNvPicPr>
            <a:picLocks noChangeAspect="1"/>
          </p:cNvPicPr>
          <p:nvPr/>
        </p:nvPicPr>
        <p:blipFill rotWithShape="1">
          <a:blip r:embed="rId4"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15" name="Rectangle 14"/>
          <p:cNvSpPr/>
          <p:nvPr/>
        </p:nvSpPr>
        <p:spPr>
          <a:xfrm flipH="1">
            <a:off x="-77265" y="-197541"/>
            <a:ext cx="13220826" cy="9951141"/>
          </a:xfrm>
          <a:prstGeom prst="rect">
            <a:avLst/>
          </a:prstGeom>
          <a:gradFill flip="none" rotWithShape="1">
            <a:gsLst>
              <a:gs pos="80000">
                <a:srgbClr val="000000">
                  <a:alpha val="72000"/>
                </a:srgbClr>
              </a:gs>
              <a:gs pos="38000">
                <a:srgbClr val="000000">
                  <a:alpha val="0"/>
                </a:srgbClr>
              </a:gs>
            </a:gsLst>
            <a:lin ang="137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p:cNvSpPr/>
          <p:nvPr/>
        </p:nvSpPr>
        <p:spPr>
          <a:xfrm flipH="1">
            <a:off x="-106569" y="-162011"/>
            <a:ext cx="13111369" cy="9995541"/>
          </a:xfrm>
          <a:prstGeom prst="rect">
            <a:avLst/>
          </a:prstGeom>
          <a:gradFill flip="none" rotWithShape="1">
            <a:gsLst>
              <a:gs pos="89000">
                <a:srgbClr val="ED5340">
                  <a:alpha val="46000"/>
                </a:srgbClr>
              </a:gs>
              <a:gs pos="43000">
                <a:schemeClr val="accent2">
                  <a:alpha val="25000"/>
                </a:schemeClr>
              </a:gs>
              <a:gs pos="10000">
                <a:schemeClr val="bg2">
                  <a:lumMod val="25000"/>
                  <a:alpha val="3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935341" y="8628851"/>
            <a:ext cx="738768" cy="693270"/>
          </a:xfrm>
          <a:prstGeom prst="rect">
            <a:avLst/>
          </a:prstGeom>
        </p:spPr>
      </p:pic>
      <p:grpSp>
        <p:nvGrpSpPr>
          <p:cNvPr id="13" name="Group 12"/>
          <p:cNvGrpSpPr/>
          <p:nvPr/>
        </p:nvGrpSpPr>
        <p:grpSpPr>
          <a:xfrm>
            <a:off x="6230881" y="3285484"/>
            <a:ext cx="5652742" cy="1706879"/>
            <a:chOff x="2064988" y="6268720"/>
            <a:chExt cx="5652742" cy="1706879"/>
          </a:xfrm>
        </p:grpSpPr>
        <p:sp>
          <p:nvSpPr>
            <p:cNvPr id="14" name="Rectangle 13"/>
            <p:cNvSpPr>
              <a:spLocks/>
            </p:cNvSpPr>
            <p:nvPr/>
          </p:nvSpPr>
          <p:spPr>
            <a:xfrm rot="10800000" flipV="1">
              <a:off x="2064988" y="6268720"/>
              <a:ext cx="5652742" cy="885394"/>
            </a:xfrm>
            <a:prstGeom prst="rect">
              <a:avLst/>
            </a:prstGeom>
            <a:solidFill>
              <a:srgbClr val="ED5340"/>
            </a:solidFill>
            <a:ln>
              <a:noFill/>
            </a:ln>
            <a:effectLst>
              <a:outerShdw blurRad="3048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bIns="137160" rtlCol="0" anchor="ctr"/>
            <a:lstStyle/>
            <a:p>
              <a:pPr algn="ctr"/>
              <a:r>
                <a:rPr lang="en-US" sz="5400" dirty="0" smtClean="0">
                  <a:solidFill>
                    <a:srgbClr val="FFFFFF"/>
                  </a:solidFill>
                  <a:latin typeface="Tungsten Medium"/>
                  <a:cs typeface="Tungsten Medium"/>
                </a:rPr>
                <a:t>Email Campaign Strategy</a:t>
              </a:r>
              <a:endParaRPr lang="en-US" sz="5400" dirty="0">
                <a:solidFill>
                  <a:srgbClr val="FFFFFF"/>
                </a:solidFill>
                <a:latin typeface="Tungsten Medium"/>
                <a:cs typeface="Tungsten Medium"/>
              </a:endParaRPr>
            </a:p>
          </p:txBody>
        </p:sp>
        <p:sp>
          <p:nvSpPr>
            <p:cNvPr id="17" name="Rectangle 16"/>
            <p:cNvSpPr/>
            <p:nvPr/>
          </p:nvSpPr>
          <p:spPr>
            <a:xfrm>
              <a:off x="2064993" y="7248514"/>
              <a:ext cx="3025168" cy="727085"/>
            </a:xfrm>
            <a:prstGeom prst="rect">
              <a:avLst/>
            </a:prstGeom>
            <a:solidFill>
              <a:srgbClr val="FFFFFF">
                <a:alpha val="4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3600" dirty="0" smtClean="0">
                  <a:solidFill>
                    <a:schemeClr val="bg2">
                      <a:lumMod val="25000"/>
                    </a:schemeClr>
                  </a:solidFill>
                  <a:latin typeface="Tungsten Medium"/>
                  <a:cs typeface="Tungsten Medium"/>
                </a:rPr>
                <a:t>W/ Abby Boyle</a:t>
              </a:r>
              <a:endParaRPr lang="en-US" sz="3600" dirty="0">
                <a:solidFill>
                  <a:schemeClr val="bg2">
                    <a:lumMod val="25000"/>
                  </a:schemeClr>
                </a:solidFill>
                <a:latin typeface="Tungsten Medium"/>
                <a:cs typeface="Tungsten Medium"/>
              </a:endParaRPr>
            </a:p>
          </p:txBody>
        </p:sp>
      </p:grpSp>
    </p:spTree>
    <p:extLst>
      <p:ext uri="{BB962C8B-B14F-4D97-AF65-F5344CB8AC3E}">
        <p14:creationId xmlns:p14="http://schemas.microsoft.com/office/powerpoint/2010/main" val="32238916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lumMod val="75000"/>
                  </a:schemeClr>
                </a:solidFill>
                <a:latin typeface="Tungsten Medium"/>
                <a:cs typeface="Tungsten Medium"/>
              </a:rPr>
              <a:t>Debrief</a:t>
            </a:r>
            <a:endParaRPr lang="en-US" sz="4400" dirty="0">
              <a:solidFill>
                <a:schemeClr val="tx1">
                  <a:lumMod val="75000"/>
                </a:schemeClr>
              </a:solidFill>
              <a:latin typeface="Tungsten Medium"/>
              <a:cs typeface="Tungsten Medium"/>
            </a:endParaRPr>
          </a:p>
        </p:txBody>
      </p:sp>
      <p:cxnSp>
        <p:nvCxnSpPr>
          <p:cNvPr id="21" name="Straight Connector 20"/>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608380" y="1341371"/>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58803" y="3190541"/>
            <a:ext cx="7757599" cy="1492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400" dirty="0" smtClean="0">
                <a:solidFill>
                  <a:schemeClr val="bg2">
                    <a:lumMod val="25000"/>
                  </a:schemeClr>
                </a:solidFill>
                <a:latin typeface="Tungsten Medium"/>
                <a:cs typeface="Tungsten Medium"/>
              </a:rPr>
              <a:t>Using #</a:t>
            </a:r>
            <a:r>
              <a:rPr lang="en-US" sz="4400" dirty="0" err="1" smtClean="0">
                <a:solidFill>
                  <a:schemeClr val="bg2">
                    <a:lumMod val="25000"/>
                  </a:schemeClr>
                </a:solidFill>
                <a:latin typeface="Tungsten Medium"/>
                <a:cs typeface="Tungsten Medium"/>
              </a:rPr>
              <a:t>OFAFellows</a:t>
            </a:r>
            <a:r>
              <a:rPr lang="en-US" sz="4400" dirty="0" smtClean="0">
                <a:solidFill>
                  <a:schemeClr val="bg2">
                    <a:lumMod val="25000"/>
                  </a:schemeClr>
                </a:solidFill>
                <a:latin typeface="Tungsten Medium"/>
                <a:cs typeface="Tungsten Medium"/>
              </a:rPr>
              <a:t>, tweet your biggest takeaway</a:t>
            </a:r>
            <a:endParaRPr lang="en-US" sz="4400" dirty="0">
              <a:solidFill>
                <a:schemeClr val="bg2">
                  <a:lumMod val="25000"/>
                </a:schemeClr>
              </a:solidFill>
              <a:latin typeface="Tungsten Medium"/>
              <a:cs typeface="Tungsten Medium"/>
            </a:endParaRPr>
          </a:p>
        </p:txBody>
      </p:sp>
      <p:pic>
        <p:nvPicPr>
          <p:cNvPr id="2" name="Picture 1" descr="noun_81043_cc.png"/>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21008"/>
          <a:stretch/>
        </p:blipFill>
        <p:spPr>
          <a:xfrm>
            <a:off x="752537" y="2133509"/>
            <a:ext cx="2697589" cy="2130874"/>
          </a:xfrm>
          <a:prstGeom prst="rect">
            <a:avLst/>
          </a:prstGeom>
        </p:spPr>
      </p:pic>
      <p:sp>
        <p:nvSpPr>
          <p:cNvPr id="18" name="Rectangle 17"/>
          <p:cNvSpPr>
            <a:spLocks/>
          </p:cNvSpPr>
          <p:nvPr/>
        </p:nvSpPr>
        <p:spPr>
          <a:xfrm rot="10800000" flipV="1">
            <a:off x="302372" y="4577723"/>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2">
                    <a:lumMod val="50000"/>
                  </a:schemeClr>
                </a:solidFill>
                <a:latin typeface="Tungsten Medium"/>
                <a:cs typeface="Tungsten Medium"/>
              </a:rPr>
              <a:t>#</a:t>
            </a:r>
            <a:r>
              <a:rPr lang="en-US" sz="4400" dirty="0" err="1" smtClean="0">
                <a:solidFill>
                  <a:schemeClr val="bg2">
                    <a:lumMod val="50000"/>
                  </a:schemeClr>
                </a:solidFill>
                <a:latin typeface="Tungsten Medium"/>
                <a:cs typeface="Tungsten Medium"/>
              </a:rPr>
              <a:t>OFA</a:t>
            </a:r>
            <a:r>
              <a:rPr lang="en-US" sz="4400" dirty="0" err="1" smtClean="0">
                <a:solidFill>
                  <a:srgbClr val="ED5340"/>
                </a:solidFill>
                <a:latin typeface="Tungsten Medium"/>
                <a:cs typeface="Tungsten Medium"/>
              </a:rPr>
              <a:t>Fellows</a:t>
            </a:r>
            <a:endParaRPr lang="en-US" sz="5400" dirty="0">
              <a:solidFill>
                <a:srgbClr val="ED5340"/>
              </a:solidFill>
              <a:latin typeface="Tungsten Medium"/>
              <a:cs typeface="Tungsten Medium"/>
            </a:endParaRPr>
          </a:p>
        </p:txBody>
      </p:sp>
    </p:spTree>
    <p:extLst>
      <p:ext uri="{BB962C8B-B14F-4D97-AF65-F5344CB8AC3E}">
        <p14:creationId xmlns:p14="http://schemas.microsoft.com/office/powerpoint/2010/main" val="14779463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782941" y="8476451"/>
            <a:ext cx="738768" cy="693270"/>
          </a:xfrm>
          <a:prstGeom prst="rect">
            <a:avLst/>
          </a:prstGeom>
        </p:spPr>
      </p:pic>
      <p:pic>
        <p:nvPicPr>
          <p:cNvPr id="2" name="Picture 1" descr="DSC_0048.jpg"/>
          <p:cNvPicPr>
            <a:picLocks noChangeAspect="1"/>
          </p:cNvPicPr>
          <p:nvPr/>
        </p:nvPicPr>
        <p:blipFill rotWithShape="1">
          <a:blip r:embed="rId4"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15" name="Rectangle 14"/>
          <p:cNvSpPr/>
          <p:nvPr/>
        </p:nvSpPr>
        <p:spPr>
          <a:xfrm flipH="1">
            <a:off x="-1" y="-197542"/>
            <a:ext cx="13089475" cy="9951141"/>
          </a:xfrm>
          <a:prstGeom prst="rect">
            <a:avLst/>
          </a:prstGeom>
          <a:gradFill flip="none" rotWithShape="1">
            <a:gsLst>
              <a:gs pos="80000">
                <a:srgbClr val="000000">
                  <a:alpha val="72000"/>
                </a:srgbClr>
              </a:gs>
              <a:gs pos="38000">
                <a:srgbClr val="000000">
                  <a:alpha val="0"/>
                </a:srgbClr>
              </a:gs>
            </a:gsLst>
            <a:lin ang="137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p:cNvSpPr/>
          <p:nvPr/>
        </p:nvSpPr>
        <p:spPr>
          <a:xfrm flipH="1">
            <a:off x="0" y="-241941"/>
            <a:ext cx="13089474" cy="9995541"/>
          </a:xfrm>
          <a:prstGeom prst="rect">
            <a:avLst/>
          </a:prstGeom>
          <a:gradFill flip="none" rotWithShape="1">
            <a:gsLst>
              <a:gs pos="89000">
                <a:srgbClr val="ED5340">
                  <a:alpha val="46000"/>
                </a:srgbClr>
              </a:gs>
              <a:gs pos="43000">
                <a:schemeClr val="accent2">
                  <a:alpha val="25000"/>
                </a:schemeClr>
              </a:gs>
              <a:gs pos="10000">
                <a:schemeClr val="bg2">
                  <a:lumMod val="25000"/>
                  <a:alpha val="3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p:cNvGrpSpPr/>
          <p:nvPr/>
        </p:nvGrpSpPr>
        <p:grpSpPr>
          <a:xfrm>
            <a:off x="5688897" y="2650516"/>
            <a:ext cx="7420729" cy="2136988"/>
            <a:chOff x="5584071" y="2951869"/>
            <a:chExt cx="7420729" cy="2136988"/>
          </a:xfrm>
        </p:grpSpPr>
        <p:sp>
          <p:nvSpPr>
            <p:cNvPr id="8" name="TextBox 7"/>
            <p:cNvSpPr txBox="1"/>
            <p:nvPr/>
          </p:nvSpPr>
          <p:spPr>
            <a:xfrm>
              <a:off x="5584071" y="3431149"/>
              <a:ext cx="7420729" cy="1323439"/>
            </a:xfrm>
            <a:prstGeom prst="rect">
              <a:avLst/>
            </a:prstGeom>
            <a:noFill/>
          </p:spPr>
          <p:txBody>
            <a:bodyPr wrap="square" rtlCol="0">
              <a:spAutoFit/>
            </a:bodyPr>
            <a:lstStyle/>
            <a:p>
              <a:r>
                <a:rPr lang="en-US" sz="8000" dirty="0" smtClean="0">
                  <a:solidFill>
                    <a:srgbClr val="FFFFFF"/>
                  </a:solidFill>
                  <a:effectLst>
                    <a:outerShdw blurRad="63500" sx="102000" sy="102000" algn="ctr" rotWithShape="0">
                      <a:prstClr val="black">
                        <a:alpha val="40000"/>
                      </a:prstClr>
                    </a:outerShdw>
                  </a:effectLst>
                  <a:latin typeface="Tungsten Medium"/>
                  <a:cs typeface="Tungsten Medium"/>
                </a:rPr>
                <a:t>Email Content Production</a:t>
              </a:r>
              <a:endParaRPr lang="en-US" sz="8000" dirty="0">
                <a:solidFill>
                  <a:srgbClr val="FFFFFF"/>
                </a:solidFill>
                <a:effectLst>
                  <a:outerShdw blurRad="63500" sx="102000" sy="102000" algn="ctr" rotWithShape="0">
                    <a:prstClr val="black">
                      <a:alpha val="40000"/>
                    </a:prstClr>
                  </a:outerShdw>
                </a:effectLst>
                <a:latin typeface="Tungsten Medium"/>
                <a:cs typeface="Tungsten Medium"/>
              </a:endParaRPr>
            </a:p>
          </p:txBody>
        </p:sp>
        <p:sp>
          <p:nvSpPr>
            <p:cNvPr id="9" name="TextBox 8"/>
            <p:cNvSpPr txBox="1"/>
            <p:nvPr/>
          </p:nvSpPr>
          <p:spPr>
            <a:xfrm>
              <a:off x="8266080" y="4627192"/>
              <a:ext cx="4060933" cy="461665"/>
            </a:xfrm>
            <a:prstGeom prst="rect">
              <a:avLst/>
            </a:prstGeom>
            <a:noFill/>
          </p:spPr>
          <p:txBody>
            <a:bodyPr wrap="square" rtlCol="0">
              <a:spAutoFit/>
            </a:bodyPr>
            <a:lstStyle/>
            <a:p>
              <a:pPr algn="r"/>
              <a:endParaRPr lang="en-US" sz="2400" dirty="0">
                <a:solidFill>
                  <a:srgbClr val="FFFFFF"/>
                </a:solidFill>
                <a:effectLst>
                  <a:outerShdw blurRad="63500" sx="102000" sy="102000" algn="ctr" rotWithShape="0">
                    <a:prstClr val="black">
                      <a:alpha val="40000"/>
                    </a:prstClr>
                  </a:outerShdw>
                </a:effectLst>
                <a:latin typeface="Gotham Medium"/>
                <a:cs typeface="Gotham Medium"/>
              </a:endParaRPr>
            </a:p>
          </p:txBody>
        </p:sp>
        <p:sp>
          <p:nvSpPr>
            <p:cNvPr id="10" name="Rectangle 9"/>
            <p:cNvSpPr>
              <a:spLocks/>
            </p:cNvSpPr>
            <p:nvPr/>
          </p:nvSpPr>
          <p:spPr>
            <a:xfrm rot="10800000" flipV="1">
              <a:off x="5715615" y="2954119"/>
              <a:ext cx="2438234" cy="630960"/>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US" sz="4400" dirty="0" smtClean="0">
                  <a:solidFill>
                    <a:srgbClr val="FFFFFF"/>
                  </a:solidFill>
                  <a:latin typeface="Tungsten Medium"/>
                  <a:cs typeface="Tungsten Medium"/>
                </a:rPr>
                <a:t>THURSDAY</a:t>
              </a:r>
              <a:endParaRPr lang="en-US" sz="4400" dirty="0">
                <a:solidFill>
                  <a:srgbClr val="FFFFFF"/>
                </a:solidFill>
                <a:latin typeface="Tungsten Medium"/>
                <a:cs typeface="Tungsten Medium"/>
              </a:endParaRPr>
            </a:p>
          </p:txBody>
        </p:sp>
        <p:sp>
          <p:nvSpPr>
            <p:cNvPr id="11" name="Rectangle 10"/>
            <p:cNvSpPr/>
            <p:nvPr/>
          </p:nvSpPr>
          <p:spPr>
            <a:xfrm>
              <a:off x="8247017" y="2951869"/>
              <a:ext cx="1695933" cy="618225"/>
            </a:xfrm>
            <a:prstGeom prst="rect">
              <a:avLst/>
            </a:prstGeom>
            <a:solidFill>
              <a:srgbClr val="FFFF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Tungsten Medium"/>
                  <a:cs typeface="Tungsten Medium"/>
                </a:rPr>
                <a:t>7:30 PM CT</a:t>
              </a:r>
              <a:endParaRPr lang="en-US" sz="3600" dirty="0">
                <a:solidFill>
                  <a:schemeClr val="bg2">
                    <a:lumMod val="25000"/>
                  </a:schemeClr>
                </a:solidFill>
                <a:latin typeface="Tungsten Medium"/>
                <a:cs typeface="Tungsten Medium"/>
              </a:endParaRPr>
            </a:p>
          </p:txBody>
        </p:sp>
      </p:grpSp>
      <p:sp>
        <p:nvSpPr>
          <p:cNvPr id="21" name="Rectangle 20"/>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encil.png"/>
          <p:cNvPicPr>
            <a:picLocks noChangeAspect="1"/>
          </p:cNvPicPr>
          <p:nvPr/>
        </p:nvPicPr>
        <p:blipFill rotWithShape="1">
          <a:blip r:embed="rId3">
            <a:extLst>
              <a:ext uri="{28A0092B-C50C-407E-A947-70E740481C1C}">
                <a14:useLocalDpi xmlns:a14="http://schemas.microsoft.com/office/drawing/2010/main" val="0"/>
              </a:ext>
            </a:extLst>
          </a:blip>
          <a:srcRect l="40760" t="8303" r="42395" b="68883"/>
          <a:stretch/>
        </p:blipFill>
        <p:spPr>
          <a:xfrm>
            <a:off x="11935341" y="8628851"/>
            <a:ext cx="738768" cy="693270"/>
          </a:xfrm>
          <a:prstGeom prst="rect">
            <a:avLst/>
          </a:prstGeom>
        </p:spPr>
      </p:pic>
    </p:spTree>
    <p:extLst>
      <p:ext uri="{BB962C8B-B14F-4D97-AF65-F5344CB8AC3E}">
        <p14:creationId xmlns:p14="http://schemas.microsoft.com/office/powerpoint/2010/main" val="109180427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158" t="11054" r="14249"/>
          <a:stretch/>
        </p:blipFill>
        <p:spPr>
          <a:xfrm>
            <a:off x="-61146" y="-103716"/>
            <a:ext cx="13294546" cy="9979526"/>
          </a:xfrm>
          <a:prstGeom prst="rect">
            <a:avLst/>
          </a:prstGeom>
        </p:spPr>
      </p:pic>
      <p:sp>
        <p:nvSpPr>
          <p:cNvPr id="9" name="Rectangle 8"/>
          <p:cNvSpPr/>
          <p:nvPr/>
        </p:nvSpPr>
        <p:spPr>
          <a:xfrm>
            <a:off x="-61146" y="-103716"/>
            <a:ext cx="13284199" cy="9979526"/>
          </a:xfrm>
          <a:prstGeom prst="rect">
            <a:avLst/>
          </a:prstGeom>
          <a:solidFill>
            <a:srgbClr val="ED534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extBox 17"/>
          <p:cNvSpPr txBox="1"/>
          <p:nvPr/>
        </p:nvSpPr>
        <p:spPr>
          <a:xfrm>
            <a:off x="2456416" y="2200365"/>
            <a:ext cx="6466890" cy="923330"/>
          </a:xfrm>
          <a:prstGeom prst="rect">
            <a:avLst/>
          </a:prstGeom>
          <a:noFill/>
        </p:spPr>
        <p:txBody>
          <a:bodyPr wrap="square" rtlCol="0">
            <a:spAutoFit/>
          </a:bodyPr>
          <a:lstStyle/>
          <a:p>
            <a:r>
              <a:rPr lang="en-US" sz="5400" dirty="0" smtClean="0">
                <a:solidFill>
                  <a:schemeClr val="bg1"/>
                </a:solidFill>
                <a:latin typeface="Gotham Bold"/>
                <a:cs typeface="Gotham Bold"/>
              </a:rPr>
              <a:t>OFA</a:t>
            </a:r>
            <a:r>
              <a:rPr lang="en-US" sz="5400" dirty="0" smtClean="0">
                <a:solidFill>
                  <a:schemeClr val="bg1"/>
                </a:solidFill>
                <a:latin typeface="Tungsten Semibold"/>
                <a:cs typeface="Tungsten Semibold"/>
              </a:rPr>
              <a:t> </a:t>
            </a:r>
            <a:r>
              <a:rPr lang="en-US" sz="5400" dirty="0" smtClean="0">
                <a:solidFill>
                  <a:schemeClr val="bg1"/>
                </a:solidFill>
                <a:latin typeface="Gotham Light"/>
                <a:cs typeface="Gotham Light"/>
              </a:rPr>
              <a:t>TRAINING</a:t>
            </a:r>
            <a:endParaRPr lang="en-US" sz="5400" dirty="0">
              <a:solidFill>
                <a:schemeClr val="bg1"/>
              </a:solidFill>
              <a:latin typeface="Gotham Light"/>
              <a:cs typeface="Gotham Light"/>
            </a:endParaRPr>
          </a:p>
        </p:txBody>
      </p:sp>
      <p:sp>
        <p:nvSpPr>
          <p:cNvPr id="11" name="Rectangle 10"/>
          <p:cNvSpPr/>
          <p:nvPr/>
        </p:nvSpPr>
        <p:spPr>
          <a:xfrm>
            <a:off x="2644403" y="4249744"/>
            <a:ext cx="6034375" cy="1319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Gotham Bold" pitchFamily="50" charset="0"/>
                <a:cs typeface="Gotham Bold" pitchFamily="50" charset="0"/>
              </a:rPr>
              <a:t>Thank you for joining today’s webinar. </a:t>
            </a:r>
          </a:p>
          <a:p>
            <a:endParaRPr lang="en-US" sz="2800" dirty="0">
              <a:latin typeface="Gotham Bold" pitchFamily="50" charset="0"/>
              <a:cs typeface="Gotham Bold" pitchFamily="50" charset="0"/>
            </a:endParaRPr>
          </a:p>
          <a:p>
            <a:r>
              <a:rPr lang="en-US" sz="2800" dirty="0" smtClean="0">
                <a:latin typeface="Gotham Bold" pitchFamily="50" charset="0"/>
                <a:cs typeface="Gotham Bold" pitchFamily="50" charset="0"/>
              </a:rPr>
              <a:t>Find the materials we covered, including a video and audio recording of the webinar on the bookshelf.</a:t>
            </a:r>
            <a:endParaRPr lang="en-US" sz="2800" dirty="0">
              <a:latin typeface="Gotham Bold" pitchFamily="50" charset="0"/>
              <a:cs typeface="Gotham Bold" pitchFamily="50" charset="0"/>
            </a:endParaRPr>
          </a:p>
        </p:txBody>
      </p:sp>
      <p:pic>
        <p:nvPicPr>
          <p:cNvPr id="3" name="Picture 2" descr="White Pe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9836"/>
            <a:ext cx="3125326" cy="2081950"/>
          </a:xfrm>
          <a:prstGeom prst="rect">
            <a:avLst/>
          </a:prstGeom>
        </p:spPr>
      </p:pic>
      <p:sp>
        <p:nvSpPr>
          <p:cNvPr id="23" name="Rectangle 22">
            <a:hlinkClick r:id="rId5"/>
          </p:cNvPr>
          <p:cNvSpPr/>
          <p:nvPr/>
        </p:nvSpPr>
        <p:spPr>
          <a:xfrm>
            <a:off x="2777032" y="6739000"/>
            <a:ext cx="2568603" cy="668485"/>
          </a:xfrm>
          <a:prstGeom prst="rect">
            <a:avLst/>
          </a:prstGeom>
          <a:no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Tungsten Medium"/>
                <a:cs typeface="Tungsten Medium"/>
              </a:rPr>
              <a:t>SEE BOOKSHELF</a:t>
            </a:r>
            <a:endParaRPr lang="en-US" sz="3200" dirty="0">
              <a:solidFill>
                <a:srgbClr val="FFFFFF"/>
              </a:solidFill>
              <a:latin typeface="Tungsten Medium"/>
              <a:cs typeface="Tungsten Medium"/>
            </a:endParaRPr>
          </a:p>
        </p:txBody>
      </p:sp>
    </p:spTree>
    <p:extLst>
      <p:ext uri="{BB962C8B-B14F-4D97-AF65-F5344CB8AC3E}">
        <p14:creationId xmlns:p14="http://schemas.microsoft.com/office/powerpoint/2010/main" val="173110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6-07-08 at 2.1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136" y="-436304"/>
            <a:ext cx="31532763" cy="13744508"/>
          </a:xfrm>
          <a:prstGeom prst="rect">
            <a:avLst/>
          </a:prstGeom>
        </p:spPr>
      </p:pic>
      <p:pic>
        <p:nvPicPr>
          <p:cNvPr id="2" name="Picture 1" descr="Abby Boyle Headshot.png"/>
          <p:cNvPicPr>
            <a:picLocks noChangeAspect="1"/>
          </p:cNvPicPr>
          <p:nvPr/>
        </p:nvPicPr>
        <p:blipFill rotWithShape="1">
          <a:blip r:embed="rId4">
            <a:extLst>
              <a:ext uri="{28A0092B-C50C-407E-A947-70E740481C1C}">
                <a14:useLocalDpi xmlns:a14="http://schemas.microsoft.com/office/drawing/2010/main" val="0"/>
              </a:ext>
            </a:extLst>
          </a:blip>
          <a:srcRect l="9960"/>
          <a:stretch/>
        </p:blipFill>
        <p:spPr>
          <a:xfrm>
            <a:off x="555627" y="487609"/>
            <a:ext cx="11913812" cy="8765625"/>
          </a:xfrm>
          <a:prstGeom prst="rect">
            <a:avLst/>
          </a:prstGeom>
        </p:spPr>
      </p:pic>
      <p:sp>
        <p:nvSpPr>
          <p:cNvPr id="4" name="Rectangle 3"/>
          <p:cNvSpPr/>
          <p:nvPr/>
        </p:nvSpPr>
        <p:spPr>
          <a:xfrm>
            <a:off x="496957" y="463212"/>
            <a:ext cx="12006469" cy="883981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hite Pencil.png"/>
          <p:cNvPicPr>
            <a:picLocks noChangeAspect="1"/>
          </p:cNvPicPr>
          <p:nvPr/>
        </p:nvPicPr>
        <p:blipFill rotWithShape="1">
          <a:blip r:embed="rId5">
            <a:extLst>
              <a:ext uri="{28A0092B-C50C-407E-A947-70E740481C1C}">
                <a14:useLocalDpi xmlns:a14="http://schemas.microsoft.com/office/drawing/2010/main" val="0"/>
              </a:ext>
            </a:extLst>
          </a:blip>
          <a:srcRect l="40760" t="8303" r="42395" b="68883"/>
          <a:stretch/>
        </p:blipFill>
        <p:spPr>
          <a:xfrm>
            <a:off x="11510304" y="8379743"/>
            <a:ext cx="738768" cy="693270"/>
          </a:xfrm>
          <a:prstGeom prst="rect">
            <a:avLst/>
          </a:prstGeom>
        </p:spPr>
      </p:pic>
      <p:sp>
        <p:nvSpPr>
          <p:cNvPr id="14" name="Rectangle 13"/>
          <p:cNvSpPr/>
          <p:nvPr/>
        </p:nvSpPr>
        <p:spPr>
          <a:xfrm>
            <a:off x="9189623" y="1690379"/>
            <a:ext cx="6377431" cy="461665"/>
          </a:xfrm>
          <a:prstGeom prst="rect">
            <a:avLst/>
          </a:prstGeom>
        </p:spPr>
        <p:txBody>
          <a:bodyPr wrap="square">
            <a:spAutoFit/>
          </a:bodyPr>
          <a:lstStyle/>
          <a:p>
            <a:r>
              <a:rPr lang="en-US" sz="2400" dirty="0" smtClean="0">
                <a:solidFill>
                  <a:schemeClr val="bg1"/>
                </a:solidFill>
                <a:latin typeface="Gotham Medium"/>
                <a:cs typeface="Gotham Medium"/>
              </a:rPr>
              <a:t>Content Producer</a:t>
            </a:r>
            <a:endParaRPr lang="en-US" sz="3600" dirty="0">
              <a:solidFill>
                <a:schemeClr val="bg1"/>
              </a:solidFill>
              <a:latin typeface="Gotham Light"/>
              <a:cs typeface="Gotham Light"/>
            </a:endParaRPr>
          </a:p>
        </p:txBody>
      </p:sp>
      <p:grpSp>
        <p:nvGrpSpPr>
          <p:cNvPr id="5" name="Group 4"/>
          <p:cNvGrpSpPr/>
          <p:nvPr/>
        </p:nvGrpSpPr>
        <p:grpSpPr>
          <a:xfrm>
            <a:off x="9057041" y="621532"/>
            <a:ext cx="6422394" cy="1650064"/>
            <a:chOff x="7775696" y="893686"/>
            <a:chExt cx="6422394" cy="1650064"/>
          </a:xfrm>
        </p:grpSpPr>
        <p:sp>
          <p:nvSpPr>
            <p:cNvPr id="23" name="Rectangle 22"/>
            <p:cNvSpPr/>
            <p:nvPr/>
          </p:nvSpPr>
          <p:spPr>
            <a:xfrm>
              <a:off x="7775696" y="1188464"/>
              <a:ext cx="72748" cy="1355286"/>
            </a:xfrm>
            <a:prstGeom prst="rect">
              <a:avLst/>
            </a:prstGeom>
            <a:solidFill>
              <a:srgbClr val="FFFF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2">
                    <a:lumMod val="25000"/>
                  </a:schemeClr>
                </a:solidFill>
                <a:latin typeface="Tungsten Medium"/>
                <a:cs typeface="Tungsten Medium"/>
              </a:endParaRPr>
            </a:p>
          </p:txBody>
        </p:sp>
        <p:sp>
          <p:nvSpPr>
            <p:cNvPr id="13" name="Rectangle 12"/>
            <p:cNvSpPr/>
            <p:nvPr/>
          </p:nvSpPr>
          <p:spPr>
            <a:xfrm>
              <a:off x="7883614" y="893686"/>
              <a:ext cx="6314476" cy="1107996"/>
            </a:xfrm>
            <a:prstGeom prst="rect">
              <a:avLst/>
            </a:prstGeom>
          </p:spPr>
          <p:txBody>
            <a:bodyPr wrap="square">
              <a:spAutoFit/>
            </a:bodyPr>
            <a:lstStyle/>
            <a:p>
              <a:r>
                <a:rPr lang="en-US" sz="6600" dirty="0" smtClean="0">
                  <a:solidFill>
                    <a:schemeClr val="bg1"/>
                  </a:solidFill>
                  <a:latin typeface="Tungsten Medium"/>
                  <a:cs typeface="Tungsten Medium"/>
                </a:rPr>
                <a:t>Abby Boyle</a:t>
              </a:r>
              <a:endParaRPr lang="en-US" sz="8800" dirty="0">
                <a:solidFill>
                  <a:schemeClr val="bg1"/>
                </a:solidFill>
                <a:latin typeface="Tungsten Medium"/>
                <a:cs typeface="Tungsten Medium"/>
              </a:endParaRPr>
            </a:p>
          </p:txBody>
        </p:sp>
      </p:grpSp>
    </p:spTree>
    <p:extLst>
      <p:ext uri="{BB962C8B-B14F-4D97-AF65-F5344CB8AC3E}">
        <p14:creationId xmlns:p14="http://schemas.microsoft.com/office/powerpoint/2010/main" val="2365697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ld"/>
                <a:cs typeface="Gotham Bold"/>
              </a:rPr>
              <a:t>Why Email</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Email Strategy Brainstorm</a:t>
            </a: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Asks</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Email Angles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2264437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SC_0048.jpg"/>
          <p:cNvPicPr>
            <a:picLocks noChangeAspect="1"/>
          </p:cNvPicPr>
          <p:nvPr/>
        </p:nvPicPr>
        <p:blipFill rotWithShape="1">
          <a:blip r:embed="rId3"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24" name="Rectangle 23"/>
          <p:cNvSpPr/>
          <p:nvPr/>
        </p:nvSpPr>
        <p:spPr>
          <a:xfrm flipH="1">
            <a:off x="-2" y="-234467"/>
            <a:ext cx="13089475" cy="10134601"/>
          </a:xfrm>
          <a:prstGeom prst="rect">
            <a:avLst/>
          </a:prstGeom>
          <a:gradFill flip="none" rotWithShape="1">
            <a:gsLst>
              <a:gs pos="80000">
                <a:srgbClr val="000000">
                  <a:alpha val="72000"/>
                </a:srgbClr>
              </a:gs>
              <a:gs pos="38000">
                <a:srgbClr val="000000">
                  <a:alpha val="0"/>
                </a:srgbClr>
              </a:gs>
            </a:gsLst>
            <a:lin ang="137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p:cNvSpPr/>
          <p:nvPr/>
        </p:nvSpPr>
        <p:spPr>
          <a:xfrm>
            <a:off x="5580463" y="3190342"/>
            <a:ext cx="7219191"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Tungsten Medium"/>
                <a:cs typeface="Tungsten Medium"/>
              </a:rPr>
              <a:t>How do you feel about email as a digital organizing tool?</a:t>
            </a:r>
            <a:endParaRPr lang="en-US" sz="4400" dirty="0">
              <a:solidFill>
                <a:schemeClr val="bg1"/>
              </a:solidFill>
              <a:latin typeface="Tungsten Medium"/>
              <a:cs typeface="Tungsten Medium"/>
            </a:endParaRPr>
          </a:p>
        </p:txBody>
      </p:sp>
      <p:grpSp>
        <p:nvGrpSpPr>
          <p:cNvPr id="16" name="Group 15"/>
          <p:cNvGrpSpPr/>
          <p:nvPr/>
        </p:nvGrpSpPr>
        <p:grpSpPr>
          <a:xfrm>
            <a:off x="6489442" y="4504465"/>
            <a:ext cx="5693809" cy="1802695"/>
            <a:chOff x="5266233" y="4372758"/>
            <a:chExt cx="5693809" cy="1802695"/>
          </a:xfrm>
        </p:grpSpPr>
        <p:sp>
          <p:nvSpPr>
            <p:cNvPr id="17" name="TextBox 16"/>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rgbClr val="FFFFFF"/>
                  </a:solidFill>
                  <a:latin typeface="Gotham Medium"/>
                  <a:cs typeface="Gotham Medium"/>
                </a:rPr>
                <a:t>Press 1 on the phone</a:t>
              </a:r>
            </a:p>
          </p:txBody>
        </p:sp>
        <p:grpSp>
          <p:nvGrpSpPr>
            <p:cNvPr id="18" name="Group 17"/>
            <p:cNvGrpSpPr/>
            <p:nvPr/>
          </p:nvGrpSpPr>
          <p:grpSpPr>
            <a:xfrm>
              <a:off x="8478528" y="4521281"/>
              <a:ext cx="2481514" cy="1602933"/>
              <a:chOff x="7956165" y="3607332"/>
              <a:chExt cx="2481514" cy="1602933"/>
            </a:xfrm>
          </p:grpSpPr>
          <p:pic>
            <p:nvPicPr>
              <p:cNvPr id="22" name="Picture 21"/>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23" name="TextBox 22"/>
              <p:cNvSpPr txBox="1"/>
              <p:nvPr/>
            </p:nvSpPr>
            <p:spPr>
              <a:xfrm>
                <a:off x="7956165" y="4840933"/>
                <a:ext cx="2481514" cy="369332"/>
              </a:xfrm>
              <a:prstGeom prst="rect">
                <a:avLst/>
              </a:prstGeom>
              <a:noFill/>
            </p:spPr>
            <p:txBody>
              <a:bodyPr wrap="square" rtlCol="0">
                <a:spAutoFit/>
              </a:bodyPr>
              <a:lstStyle/>
              <a:p>
                <a:r>
                  <a:rPr lang="en-US" sz="1800" dirty="0" smtClean="0">
                    <a:solidFill>
                      <a:srgbClr val="FFFFFF"/>
                    </a:solidFill>
                    <a:latin typeface="Gotham Medium"/>
                    <a:cs typeface="Gotham Medium"/>
                  </a:rPr>
                  <a:t>Type in chat box</a:t>
                </a:r>
              </a:p>
            </p:txBody>
          </p:sp>
        </p:grpSp>
        <p:sp>
          <p:nvSpPr>
            <p:cNvPr id="19" name="TextBox 18"/>
            <p:cNvSpPr txBox="1"/>
            <p:nvPr/>
          </p:nvSpPr>
          <p:spPr>
            <a:xfrm>
              <a:off x="7954548" y="5320875"/>
              <a:ext cx="755290" cy="338554"/>
            </a:xfrm>
            <a:prstGeom prst="rect">
              <a:avLst/>
            </a:prstGeom>
            <a:noFill/>
          </p:spPr>
          <p:txBody>
            <a:bodyPr wrap="square" rtlCol="0">
              <a:spAutoFit/>
            </a:bodyPr>
            <a:lstStyle/>
            <a:p>
              <a:r>
                <a:rPr lang="en-US" sz="1600" dirty="0" smtClean="0">
                  <a:solidFill>
                    <a:srgbClr val="FFFFFF"/>
                  </a:solidFill>
                  <a:latin typeface="Gotham Medium"/>
                  <a:cs typeface="Gotham Medium"/>
                </a:rPr>
                <a:t>OR</a:t>
              </a:r>
            </a:p>
          </p:txBody>
        </p:sp>
        <p:pic>
          <p:nvPicPr>
            <p:cNvPr id="20" name="Picture 19"/>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1" name="Straight Connector 20"/>
            <p:cNvCxnSpPr/>
            <p:nvPr/>
          </p:nvCxnSpPr>
          <p:spPr>
            <a:xfrm>
              <a:off x="5957219" y="4372758"/>
              <a:ext cx="4291177"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726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3A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tx1">
                <a:alpha val="0"/>
              </a:schemeClr>
            </a:gs>
            <a:gs pos="43000">
              <a:schemeClr val="tx1">
                <a:alpha val="81000"/>
              </a:schemeClr>
            </a:gs>
          </a:gsLst>
          <a:lin ang="10800000" scaled="0"/>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57514</TotalTime>
  <Words>2040</Words>
  <Application>Microsoft Macintosh PowerPoint</Application>
  <PresentationFormat>Custom</PresentationFormat>
  <Paragraphs>485</Paragraphs>
  <Slides>62</Slides>
  <Notes>49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adamironalcantara</dc:creator>
  <cp:lastModifiedBy>Bobby Brady</cp:lastModifiedBy>
  <cp:revision>858</cp:revision>
  <cp:lastPrinted>2015-03-19T18:27:18Z</cp:lastPrinted>
  <dcterms:created xsi:type="dcterms:W3CDTF">2014-12-18T16:27:37Z</dcterms:created>
  <dcterms:modified xsi:type="dcterms:W3CDTF">2016-09-29T20:30:40Z</dcterms:modified>
</cp:coreProperties>
</file>