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622" r:id="rId2"/>
    <p:sldId id="649" r:id="rId3"/>
    <p:sldId id="770" r:id="rId4"/>
    <p:sldId id="635" r:id="rId5"/>
    <p:sldId id="636" r:id="rId6"/>
    <p:sldId id="637" r:id="rId7"/>
    <p:sldId id="742" r:id="rId8"/>
    <p:sldId id="808" r:id="rId9"/>
    <p:sldId id="809" r:id="rId10"/>
    <p:sldId id="810" r:id="rId11"/>
    <p:sldId id="811" r:id="rId12"/>
    <p:sldId id="812" r:id="rId13"/>
    <p:sldId id="813" r:id="rId14"/>
    <p:sldId id="814" r:id="rId15"/>
    <p:sldId id="805" r:id="rId16"/>
    <p:sldId id="798" r:id="rId17"/>
    <p:sldId id="799" r:id="rId18"/>
    <p:sldId id="800" r:id="rId19"/>
    <p:sldId id="801" r:id="rId20"/>
    <p:sldId id="815" r:id="rId21"/>
    <p:sldId id="802" r:id="rId22"/>
    <p:sldId id="816" r:id="rId23"/>
    <p:sldId id="803" r:id="rId24"/>
    <p:sldId id="817" r:id="rId25"/>
    <p:sldId id="806" r:id="rId26"/>
    <p:sldId id="779" r:id="rId27"/>
    <p:sldId id="780" r:id="rId28"/>
    <p:sldId id="818" r:id="rId29"/>
    <p:sldId id="819" r:id="rId30"/>
    <p:sldId id="65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D6F"/>
    <a:srgbClr val="2E4F5A"/>
    <a:srgbClr val="FC6555"/>
    <a:srgbClr val="FC4030"/>
    <a:srgbClr val="27637F"/>
    <a:srgbClr val="FEB150"/>
    <a:srgbClr val="FB9D53"/>
    <a:srgbClr val="0D4F6E"/>
    <a:srgbClr val="28627F"/>
    <a:srgbClr val="3F6E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8" autoAdjust="0"/>
    <p:restoredTop sz="83333" autoAdjust="0"/>
  </p:normalViewPr>
  <p:slideViewPr>
    <p:cSldViewPr snapToGrid="0" snapToObjects="1">
      <p:cViewPr varScale="1">
        <p:scale>
          <a:sx n="93" d="100"/>
          <a:sy n="93" d="100"/>
        </p:scale>
        <p:origin x="848" y="208"/>
      </p:cViewPr>
      <p:guideLst>
        <p:guide orient="horz" pos="1620"/>
        <p:guide pos="2880"/>
        <p:guide orient="horz" pos="2160"/>
      </p:guideLst>
    </p:cSldViewPr>
  </p:slideViewPr>
  <p:outlineViewPr>
    <p:cViewPr>
      <p:scale>
        <a:sx n="33" d="100"/>
        <a:sy n="33" d="100"/>
      </p:scale>
      <p:origin x="0" y="42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BD7088-ABEF-EB44-9048-741CAC37FCC9}" type="datetimeFigureOut">
              <a:rPr lang="en-US" smtClean="0"/>
              <a:t>3/2/19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1B829A-FB99-C744-9A39-63D0D03EBB0A}" type="slidenum">
              <a:rPr lang="en-US" smtClean="0"/>
              <a:t>‹#›</a:t>
            </a:fld>
            <a:endParaRPr lang="en-US"/>
          </a:p>
        </p:txBody>
      </p:sp>
    </p:spTree>
    <p:extLst>
      <p:ext uri="{BB962C8B-B14F-4D97-AF65-F5344CB8AC3E}">
        <p14:creationId xmlns:p14="http://schemas.microsoft.com/office/powerpoint/2010/main" val="6985082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 USA</a:t>
            </a:r>
            <a:endParaRPr lang="en-US" b="1" dirty="0"/>
          </a:p>
          <a:p>
            <a:endParaRPr lang="en-US" b="1" dirty="0"/>
          </a:p>
          <a:p>
            <a:r>
              <a:rPr lang="en-US" b="1" dirty="0"/>
              <a:t>00:00 – 00:00</a:t>
            </a:r>
            <a:r>
              <a:rPr lang="en-US" b="1" baseline="0" dirty="0"/>
              <a:t> [General Opening Slide] </a:t>
            </a:r>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t>1</a:t>
            </a:fld>
            <a:endParaRPr lang="en-US"/>
          </a:p>
        </p:txBody>
      </p:sp>
    </p:spTree>
    <p:extLst>
      <p:ext uri="{BB962C8B-B14F-4D97-AF65-F5344CB8AC3E}">
        <p14:creationId xmlns:p14="http://schemas.microsoft.com/office/powerpoint/2010/main" val="2041188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Direction Vs. Support: Using this situational leadership grid, there are four different types of leadership styles you might adopt as treatment. As you consider a treatment, think about both direction and support.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Think of direction as: how much guidance you have to provide the team member -- telling them how and when to do x and 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think of support more as a two way conversation where you and the Team Member talk through the action plan, consider changes, in some cases. Support is also encouragement and listening to the Team Member. </a:t>
            </a:r>
            <a:endParaRPr lang="en-US" dirty="0"/>
          </a:p>
        </p:txBody>
      </p:sp>
      <p:sp>
        <p:nvSpPr>
          <p:cNvPr id="4" name="Slide Number Placeholder 3"/>
          <p:cNvSpPr>
            <a:spLocks noGrp="1"/>
          </p:cNvSpPr>
          <p:nvPr>
            <p:ph type="sldNum" sz="quarter" idx="10"/>
          </p:nvPr>
        </p:nvSpPr>
        <p:spPr/>
        <p:txBody>
          <a:bodyPr/>
          <a:lstStyle/>
          <a:p>
            <a:fld id="{9E42C438-502C-4C12-9E82-5FE442109624}" type="slidenum">
              <a:rPr lang="en-US" smtClean="0"/>
              <a:t>16</a:t>
            </a:fld>
            <a:endParaRPr lang="en-US"/>
          </a:p>
        </p:txBody>
      </p:sp>
    </p:spTree>
    <p:extLst>
      <p:ext uri="{BB962C8B-B14F-4D97-AF65-F5344CB8AC3E}">
        <p14:creationId xmlns:p14="http://schemas.microsoft.com/office/powerpoint/2010/main" val="4146118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Consider whether the Team Member needs a lot of support,</a:t>
            </a:r>
            <a:r>
              <a:rPr lang="en-US" sz="1200" kern="1200" baseline="0" dirty="0">
                <a:solidFill>
                  <a:schemeClr val="tx1"/>
                </a:solidFill>
                <a:effectLst/>
                <a:latin typeface="+mn-lt"/>
                <a:ea typeface="+mn-ea"/>
                <a:cs typeface="+mn-cs"/>
              </a:rPr>
              <a:t> but not too much </a:t>
            </a:r>
            <a:r>
              <a:rPr lang="en-US" sz="1200" kern="1200" dirty="0">
                <a:solidFill>
                  <a:schemeClr val="tx1"/>
                </a:solidFill>
                <a:effectLst/>
                <a:latin typeface="+mn-lt"/>
                <a:ea typeface="+mn-ea"/>
                <a:cs typeface="+mn-cs"/>
              </a:rPr>
              <a:t>direction from you, or if the he/she needs a less support, but a lot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direction. Or if they need lots of direction, but not too much support. Or if the Team Member doesn’t need much of either. Let's review each of these quadrants individually. </a:t>
            </a:r>
          </a:p>
        </p:txBody>
      </p:sp>
      <p:sp>
        <p:nvSpPr>
          <p:cNvPr id="4" name="Slide Number Placeholder 3"/>
          <p:cNvSpPr>
            <a:spLocks noGrp="1"/>
          </p:cNvSpPr>
          <p:nvPr>
            <p:ph type="sldNum" sz="quarter" idx="10"/>
          </p:nvPr>
        </p:nvSpPr>
        <p:spPr/>
        <p:txBody>
          <a:bodyPr/>
          <a:lstStyle/>
          <a:p>
            <a:fld id="{9E42C438-502C-4C12-9E82-5FE442109624}" type="slidenum">
              <a:rPr lang="en-US" smtClean="0"/>
              <a:t>17</a:t>
            </a:fld>
            <a:endParaRPr lang="en-US"/>
          </a:p>
        </p:txBody>
      </p:sp>
    </p:spTree>
    <p:extLst>
      <p:ext uri="{BB962C8B-B14F-4D97-AF65-F5344CB8AC3E}">
        <p14:creationId xmlns:p14="http://schemas.microsoft.com/office/powerpoint/2010/main" val="414611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easier way to identify what kind of leadership style your Team Member needs is to be aware of their development stage. Team Members will go through 4 phases of development. As he/she learns new skills and grows his/her confident to deliver great results, he/she will travel through different developmental stages. Let's review each phase of development and leadership style.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 new Team Member joins the team, he/she is very excited. They are on developmental stage 1: That’s when they are ready to change the world, happy to have joined the team, (high commitment), but their level of competence is low, because they are just figuring out what to do and how to do it.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(CUE</a:t>
            </a:r>
            <a:r>
              <a:rPr lang="en-US" sz="1200" b="1" kern="1200" baseline="0" dirty="0">
                <a:solidFill>
                  <a:schemeClr val="tx1"/>
                </a:solidFill>
                <a:effectLst/>
                <a:latin typeface="+mn-lt"/>
                <a:ea typeface="+mn-ea"/>
                <a:cs typeface="+mn-cs"/>
              </a:rPr>
              <a:t> ANIMATION) </a:t>
            </a:r>
            <a:r>
              <a:rPr lang="en-US" sz="1200" kern="1200" dirty="0">
                <a:solidFill>
                  <a:schemeClr val="tx1"/>
                </a:solidFill>
                <a:effectLst/>
                <a:latin typeface="+mn-lt"/>
                <a:ea typeface="+mn-ea"/>
                <a:cs typeface="+mn-cs"/>
              </a:rPr>
              <a:t>At this stage the manager defines the new role for the Team Member and provides lots of directions. They do not need tons of support because they are committed to the work. But they need a lot of direction. Therefore, the Manager should adapt a Directing Leadership Style. By directing the Manager can then show them what to do and how to do it.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E42C438-502C-4C12-9E82-5FE442109624}" type="slidenum">
              <a:rPr lang="en-US" smtClean="0"/>
              <a:t>18</a:t>
            </a:fld>
            <a:endParaRPr lang="en-US"/>
          </a:p>
        </p:txBody>
      </p:sp>
    </p:spTree>
    <p:extLst>
      <p:ext uri="{BB962C8B-B14F-4D97-AF65-F5344CB8AC3E}">
        <p14:creationId xmlns:p14="http://schemas.microsoft.com/office/powerpoint/2010/main" val="4146118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Team Member engages in the job, he/she begins to gain new skills. And hence his/her competence increases. But they are also having a reality check -- they make more mistakes, and their level of commitment diminishes. They are not as enchanted by the role anymore. That’s Developmental Stage 2: Some competence and Low Commitment.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(CUE</a:t>
            </a:r>
            <a:r>
              <a:rPr lang="en-US" sz="1200" b="1" kern="1200" baseline="0" dirty="0">
                <a:solidFill>
                  <a:schemeClr val="tx1"/>
                </a:solidFill>
                <a:effectLst/>
                <a:latin typeface="+mn-lt"/>
                <a:ea typeface="+mn-ea"/>
                <a:cs typeface="+mn-cs"/>
              </a:rPr>
              <a:t> ANIMATION)</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counteract, the Manager should engage in Coaching as a Managing Style. When coaching, the Manager is providing a lot of direction, which helps the Team Member, continue to understand how/what to do. But also support is high, which helps the Manager provide encouragement as the commitment lowers. </a:t>
            </a:r>
            <a:endParaRPr lang="en-US" b="1" dirty="0"/>
          </a:p>
        </p:txBody>
      </p:sp>
      <p:sp>
        <p:nvSpPr>
          <p:cNvPr id="4" name="Slide Number Placeholder 3"/>
          <p:cNvSpPr>
            <a:spLocks noGrp="1"/>
          </p:cNvSpPr>
          <p:nvPr>
            <p:ph type="sldNum" sz="quarter" idx="10"/>
          </p:nvPr>
        </p:nvSpPr>
        <p:spPr/>
        <p:txBody>
          <a:bodyPr/>
          <a:lstStyle/>
          <a:p>
            <a:fld id="{9E42C438-502C-4C12-9E82-5FE442109624}" type="slidenum">
              <a:rPr lang="en-US" smtClean="0"/>
              <a:t>19</a:t>
            </a:fld>
            <a:endParaRPr lang="en-US"/>
          </a:p>
        </p:txBody>
      </p:sp>
    </p:spTree>
    <p:extLst>
      <p:ext uri="{BB962C8B-B14F-4D97-AF65-F5344CB8AC3E}">
        <p14:creationId xmlns:p14="http://schemas.microsoft.com/office/powerpoint/2010/main" val="4146118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Team Member engages in the job, he/she begins to gain new skills. And hence his/her competence increases. But they are also having a reality check -- they make more mistakes, and their level of commitment diminishes. They are not as enchanted by the role anymore. That’s Developmental Stage 2: Some competence and Low Commitment.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(CUE</a:t>
            </a:r>
            <a:r>
              <a:rPr lang="en-US" sz="1200" b="1" kern="1200" baseline="0" dirty="0">
                <a:solidFill>
                  <a:schemeClr val="tx1"/>
                </a:solidFill>
                <a:effectLst/>
                <a:latin typeface="+mn-lt"/>
                <a:ea typeface="+mn-ea"/>
                <a:cs typeface="+mn-cs"/>
              </a:rPr>
              <a:t> ANIMATION)</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counteract, the Manager should engage in Coaching as a Managing Style. When coaching, the Manager is providing a lot of direction, which helps the Team Member, continue to understand how/what to do. But also support is high, which helps the Manager provide encouragement as the commitment lowers. </a:t>
            </a:r>
            <a:endParaRPr lang="en-US" b="1" dirty="0"/>
          </a:p>
        </p:txBody>
      </p:sp>
      <p:sp>
        <p:nvSpPr>
          <p:cNvPr id="4" name="Slide Number Placeholder 3"/>
          <p:cNvSpPr>
            <a:spLocks noGrp="1"/>
          </p:cNvSpPr>
          <p:nvPr>
            <p:ph type="sldNum" sz="quarter" idx="10"/>
          </p:nvPr>
        </p:nvSpPr>
        <p:spPr/>
        <p:txBody>
          <a:bodyPr/>
          <a:lstStyle/>
          <a:p>
            <a:fld id="{9E42C438-502C-4C12-9E82-5FE442109624}" type="slidenum">
              <a:rPr lang="en-US" smtClean="0"/>
              <a:t>20</a:t>
            </a:fld>
            <a:endParaRPr lang="en-US"/>
          </a:p>
        </p:txBody>
      </p:sp>
    </p:spTree>
    <p:extLst>
      <p:ext uri="{BB962C8B-B14F-4D97-AF65-F5344CB8AC3E}">
        <p14:creationId xmlns:p14="http://schemas.microsoft.com/office/powerpoint/2010/main" val="4146118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Developmental Stage 3, the Team Member is now much more able to do his/her job and hence his/her competence in high. However, they are still figuring out some things and hence their level of commitment varies. Sometimes they succeed and feel very committed. And sometimes, they make mistakes, or missed something and feel less committed.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(CUE</a:t>
            </a:r>
            <a:r>
              <a:rPr lang="en-US" sz="1200" b="1" kern="1200" baseline="0" dirty="0">
                <a:solidFill>
                  <a:schemeClr val="tx1"/>
                </a:solidFill>
                <a:effectLst/>
                <a:latin typeface="+mn-lt"/>
                <a:ea typeface="+mn-ea"/>
                <a:cs typeface="+mn-cs"/>
              </a:rPr>
              <a:t> ANIMATION) </a:t>
            </a:r>
            <a:r>
              <a:rPr lang="en-US" sz="1200" kern="1200" dirty="0">
                <a:solidFill>
                  <a:schemeClr val="tx1"/>
                </a:solidFill>
                <a:effectLst/>
                <a:latin typeface="+mn-lt"/>
                <a:ea typeface="+mn-ea"/>
                <a:cs typeface="+mn-cs"/>
              </a:rPr>
              <a:t>At this point, the Team Member doesn’t need as much direction as she needs support. When the Team Member needs lots of support and not too much direction, use Support as a Managing Style. Since you are no longer constantly providing direction, rather stepping away and testing their skills, the Team Member needs encouragement to gain confident in their ability to do the work. You continue to check-in and follow-through, but you are no longer involved all the time. </a:t>
            </a:r>
            <a:endParaRPr lang="en-US" b="1" dirty="0"/>
          </a:p>
        </p:txBody>
      </p:sp>
      <p:sp>
        <p:nvSpPr>
          <p:cNvPr id="4" name="Slide Number Placeholder 3"/>
          <p:cNvSpPr>
            <a:spLocks noGrp="1"/>
          </p:cNvSpPr>
          <p:nvPr>
            <p:ph type="sldNum" sz="quarter" idx="10"/>
          </p:nvPr>
        </p:nvSpPr>
        <p:spPr/>
        <p:txBody>
          <a:bodyPr/>
          <a:lstStyle/>
          <a:p>
            <a:fld id="{9E42C438-502C-4C12-9E82-5FE442109624}" type="slidenum">
              <a:rPr lang="en-US" smtClean="0"/>
              <a:t>21</a:t>
            </a:fld>
            <a:endParaRPr lang="en-US"/>
          </a:p>
        </p:txBody>
      </p:sp>
    </p:spTree>
    <p:extLst>
      <p:ext uri="{BB962C8B-B14F-4D97-AF65-F5344CB8AC3E}">
        <p14:creationId xmlns:p14="http://schemas.microsoft.com/office/powerpoint/2010/main" val="4146118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Developmental Stage 3, the Team Member is now much more able to do his/her job and hence his/her competence in high. However, they are still figuring out some things and hence their level of commitment varies. Sometimes they succeed and feel very committed. And sometimes, they make mistakes, or missed something and feel less committed.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(CUE</a:t>
            </a:r>
            <a:r>
              <a:rPr lang="en-US" sz="1200" b="1" kern="1200" baseline="0" dirty="0">
                <a:solidFill>
                  <a:schemeClr val="tx1"/>
                </a:solidFill>
                <a:effectLst/>
                <a:latin typeface="+mn-lt"/>
                <a:ea typeface="+mn-ea"/>
                <a:cs typeface="+mn-cs"/>
              </a:rPr>
              <a:t> ANIMATION) </a:t>
            </a:r>
            <a:r>
              <a:rPr lang="en-US" sz="1200" kern="1200" dirty="0">
                <a:solidFill>
                  <a:schemeClr val="tx1"/>
                </a:solidFill>
                <a:effectLst/>
                <a:latin typeface="+mn-lt"/>
                <a:ea typeface="+mn-ea"/>
                <a:cs typeface="+mn-cs"/>
              </a:rPr>
              <a:t>At this point, the Team Member doesn’t need as much direction as she needs support. When the Team Member needs lots of support and not too much direction, use Support as a Managing Style. Since you are no longer constantly providing direction, rather stepping away and testing their skills, the Team Member needs encouragement to gain confident in their ability to do the work. You continue to check-in and follow-through, but you are no longer involved all the time. </a:t>
            </a:r>
            <a:endParaRPr lang="en-US" b="1" dirty="0"/>
          </a:p>
        </p:txBody>
      </p:sp>
      <p:sp>
        <p:nvSpPr>
          <p:cNvPr id="4" name="Slide Number Placeholder 3"/>
          <p:cNvSpPr>
            <a:spLocks noGrp="1"/>
          </p:cNvSpPr>
          <p:nvPr>
            <p:ph type="sldNum" sz="quarter" idx="10"/>
          </p:nvPr>
        </p:nvSpPr>
        <p:spPr/>
        <p:txBody>
          <a:bodyPr/>
          <a:lstStyle/>
          <a:p>
            <a:fld id="{9E42C438-502C-4C12-9E82-5FE442109624}" type="slidenum">
              <a:rPr lang="en-US" smtClean="0"/>
              <a:t>22</a:t>
            </a:fld>
            <a:endParaRPr lang="en-US"/>
          </a:p>
        </p:txBody>
      </p:sp>
    </p:spTree>
    <p:extLst>
      <p:ext uri="{BB962C8B-B14F-4D97-AF65-F5344CB8AC3E}">
        <p14:creationId xmlns:p14="http://schemas.microsoft.com/office/powerpoint/2010/main" val="4146118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Team Member is confident in his/her ability to do the work, and know they can do it, they reach Development Stage 4: High Competence and High Commitment.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(CUE ANIMATION) </a:t>
            </a:r>
            <a:r>
              <a:rPr lang="en-US" sz="1200" kern="1200" dirty="0">
                <a:solidFill>
                  <a:schemeClr val="tx1"/>
                </a:solidFill>
                <a:effectLst/>
                <a:latin typeface="+mn-lt"/>
                <a:ea typeface="+mn-ea"/>
                <a:cs typeface="+mn-cs"/>
              </a:rPr>
              <a:t>At this point the direction is low, and supportive behavior is minimal. You no longer have to tell the Team Member how to do the work, nor have to be constantly checking to make sure that the Team Member is encouraged. At this point you begin to Delegate. The Team Member and Manager agree on a project and the Team Member implements. The Manager checks-in, but do not provide step by step guidance b/c the Team Member knows what to do, and is confident in doing. </a:t>
            </a:r>
            <a:endParaRPr lang="en-US" b="1" dirty="0"/>
          </a:p>
        </p:txBody>
      </p:sp>
      <p:sp>
        <p:nvSpPr>
          <p:cNvPr id="4" name="Slide Number Placeholder 3"/>
          <p:cNvSpPr>
            <a:spLocks noGrp="1"/>
          </p:cNvSpPr>
          <p:nvPr>
            <p:ph type="sldNum" sz="quarter" idx="10"/>
          </p:nvPr>
        </p:nvSpPr>
        <p:spPr/>
        <p:txBody>
          <a:bodyPr/>
          <a:lstStyle/>
          <a:p>
            <a:fld id="{9E42C438-502C-4C12-9E82-5FE442109624}" type="slidenum">
              <a:rPr lang="en-US" smtClean="0"/>
              <a:t>23</a:t>
            </a:fld>
            <a:endParaRPr lang="en-US"/>
          </a:p>
        </p:txBody>
      </p:sp>
    </p:spTree>
    <p:extLst>
      <p:ext uri="{BB962C8B-B14F-4D97-AF65-F5344CB8AC3E}">
        <p14:creationId xmlns:p14="http://schemas.microsoft.com/office/powerpoint/2010/main" val="4146118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Team Member is confident in his/her ability to do the work, and know they can do it, they reach Development Stage 4: High Competence and High Commitment.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(CUE ANIMATION) </a:t>
            </a:r>
            <a:r>
              <a:rPr lang="en-US" sz="1200" kern="1200" dirty="0">
                <a:solidFill>
                  <a:schemeClr val="tx1"/>
                </a:solidFill>
                <a:effectLst/>
                <a:latin typeface="+mn-lt"/>
                <a:ea typeface="+mn-ea"/>
                <a:cs typeface="+mn-cs"/>
              </a:rPr>
              <a:t>At this point the direction is low, and supportive behavior is minimal. You no longer have to tell the Team Member how to do the work, nor have to be constantly checking to make sure that the Team Member is encouraged. At this point you begin to Delegate. The Team Member and Manager agree on a project and the Team Member implements. The Manager checks-in, but do not provide step by step guidance b/c the Team Member knows what to do, and is confident in doing. </a:t>
            </a:r>
            <a:endParaRPr lang="en-US" b="1" dirty="0"/>
          </a:p>
        </p:txBody>
      </p:sp>
      <p:sp>
        <p:nvSpPr>
          <p:cNvPr id="4" name="Slide Number Placeholder 3"/>
          <p:cNvSpPr>
            <a:spLocks noGrp="1"/>
          </p:cNvSpPr>
          <p:nvPr>
            <p:ph type="sldNum" sz="quarter" idx="10"/>
          </p:nvPr>
        </p:nvSpPr>
        <p:spPr/>
        <p:txBody>
          <a:bodyPr/>
          <a:lstStyle/>
          <a:p>
            <a:fld id="{9E42C438-502C-4C12-9E82-5FE442109624}" type="slidenum">
              <a:rPr lang="en-US" smtClean="0"/>
              <a:t>24</a:t>
            </a:fld>
            <a:endParaRPr lang="en-US"/>
          </a:p>
        </p:txBody>
      </p:sp>
    </p:spTree>
    <p:extLst>
      <p:ext uri="{BB962C8B-B14F-4D97-AF65-F5344CB8AC3E}">
        <p14:creationId xmlns:p14="http://schemas.microsoft.com/office/powerpoint/2010/main" val="4146118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00:11</a:t>
            </a:r>
            <a:r>
              <a:rPr lang="en-US" b="1" baseline="0" dirty="0"/>
              <a:t> – 00:16 [5 min] – Caleb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a:t>Trainer’s Notes:</a:t>
            </a:r>
            <a:r>
              <a:rPr lang="en-US" b="0" baseline="0" dirty="0"/>
              <a:t> Learners will have 3 minutes to complete the activity. The facilitator will lead a pop-corn debrief for 2 minutes.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Review activity instructions</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Set timer (</a:t>
            </a:r>
            <a:r>
              <a:rPr lang="en-US" b="0" baseline="0" dirty="0" err="1"/>
              <a:t>Aquiles</a:t>
            </a:r>
            <a:r>
              <a:rPr lang="en-US" b="0" baseline="0" dirty="0"/>
              <a:t>)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Debrief activity for 3 minutes (Caleb)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What was one of your key goals?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How would you accomplish that goal online?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a:p>
            <a:pPr marL="0" marR="0" lvl="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Trainer’s Notes:</a:t>
            </a:r>
            <a:r>
              <a:rPr lang="en-US" b="0" baseline="0" dirty="0"/>
              <a:t> Learners will likely provide wrong answers, since they have not been trained on digital tactics yet. But by throwing them in the deep end of the pool, they are realizing that there is a connection of sorts, which we will further explore throughout the training. </a:t>
            </a:r>
            <a:endParaRPr lang="en-US" b="1"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26</a:t>
            </a:fld>
            <a:endParaRPr lang="en-US" dirty="0"/>
          </a:p>
        </p:txBody>
      </p:sp>
    </p:spTree>
    <p:extLst>
      <p:ext uri="{BB962C8B-B14F-4D97-AF65-F5344CB8AC3E}">
        <p14:creationId xmlns:p14="http://schemas.microsoft.com/office/powerpoint/2010/main" val="701394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00:01</a:t>
            </a:r>
            <a:r>
              <a:rPr lang="en-US" b="1" baseline="0" dirty="0"/>
              <a:t> – 00:03 [2 min] – </a:t>
            </a:r>
            <a:r>
              <a:rPr lang="en-US" b="1" baseline="0" dirty="0" err="1"/>
              <a:t>Aquiles</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285750" indent="-285750">
              <a:buFont typeface="Arial" panose="020B0604020202020204" pitchFamily="34" charset="0"/>
              <a:buChar char="•"/>
            </a:pPr>
            <a:r>
              <a:rPr lang="en-US" b="0" baseline="0" dirty="0"/>
              <a:t>Before we get started, let’s review some logistics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a:t>
            </a:fld>
            <a:endParaRPr lang="en-US"/>
          </a:p>
        </p:txBody>
      </p:sp>
    </p:spTree>
    <p:extLst>
      <p:ext uri="{BB962C8B-B14F-4D97-AF65-F5344CB8AC3E}">
        <p14:creationId xmlns:p14="http://schemas.microsoft.com/office/powerpoint/2010/main" val="132159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27</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29</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00:00 – 00:00</a:t>
            </a:r>
            <a:r>
              <a:rPr lang="en-US" b="1" baseline="0" dirty="0"/>
              <a:t> [General Closing Slide] </a:t>
            </a:r>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t>30</a:t>
            </a:fld>
            <a:endParaRPr lang="en-US"/>
          </a:p>
        </p:txBody>
      </p:sp>
    </p:spTree>
    <p:extLst>
      <p:ext uri="{BB962C8B-B14F-4D97-AF65-F5344CB8AC3E}">
        <p14:creationId xmlns:p14="http://schemas.microsoft.com/office/powerpoint/2010/main" val="1881713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8</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9</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10</a:t>
            </a:fld>
            <a:endParaRPr lang="en-US" dirty="0"/>
          </a:p>
        </p:txBody>
      </p:sp>
    </p:spTree>
    <p:extLst>
      <p:ext uri="{BB962C8B-B14F-4D97-AF65-F5344CB8AC3E}">
        <p14:creationId xmlns:p14="http://schemas.microsoft.com/office/powerpoint/2010/main" val="112864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11</a:t>
            </a:fld>
            <a:endParaRPr lang="en-US" dirty="0"/>
          </a:p>
        </p:txBody>
      </p:sp>
    </p:spTree>
    <p:extLst>
      <p:ext uri="{BB962C8B-B14F-4D97-AF65-F5344CB8AC3E}">
        <p14:creationId xmlns:p14="http://schemas.microsoft.com/office/powerpoint/2010/main" val="1128642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12</a:t>
            </a:fld>
            <a:endParaRPr lang="en-US" dirty="0"/>
          </a:p>
        </p:txBody>
      </p:sp>
    </p:spTree>
    <p:extLst>
      <p:ext uri="{BB962C8B-B14F-4D97-AF65-F5344CB8AC3E}">
        <p14:creationId xmlns:p14="http://schemas.microsoft.com/office/powerpoint/2010/main" val="1128642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13</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00:13</a:t>
            </a:r>
            <a:r>
              <a:rPr lang="en-US" b="1" baseline="0" dirty="0"/>
              <a:t> – 00:15 [2 min] – </a:t>
            </a:r>
            <a:r>
              <a:rPr lang="en-US" b="1" baseline="0" dirty="0" err="1"/>
              <a:t>Ryanne</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a:t>Trainer’s Notes:</a:t>
            </a:r>
            <a:r>
              <a:rPr lang="en-US" b="0" baseline="0" dirty="0"/>
              <a:t> The goal of this activity is to introduce the characteristics of a digital campaign. By not telling learners what these characteristics are, and allowing them to figure it out on their own based on their previous knowledge, we will meet them where they are. Following this activity, we will review the key characteristics of a digital campaign and answer remaining questions </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285750" indent="-285750">
              <a:buFont typeface="Arial" panose="020B0604020202020204" pitchFamily="34" charset="0"/>
              <a:buChar char="•"/>
            </a:pPr>
            <a:r>
              <a:rPr lang="en-US" b="0" baseline="0" dirty="0"/>
              <a:t>Introduce activity </a:t>
            </a:r>
          </a:p>
          <a:p>
            <a:pPr marL="285750" indent="-285750">
              <a:buFont typeface="Arial" panose="020B0604020202020204" pitchFamily="34" charset="0"/>
              <a:buChar char="•"/>
            </a:pPr>
            <a:r>
              <a:rPr lang="en-US" b="0" baseline="0" dirty="0"/>
              <a:t>Instructions: </a:t>
            </a:r>
          </a:p>
          <a:p>
            <a:pPr marL="935980" lvl="1" indent="-285750">
              <a:buFont typeface="Arial" panose="020B0604020202020204" pitchFamily="34" charset="0"/>
              <a:buChar char="•"/>
            </a:pPr>
            <a:r>
              <a:rPr lang="en-US" b="0" baseline="0" dirty="0"/>
              <a:t>Together, we will review a total of 5 digital products one at a time </a:t>
            </a:r>
          </a:p>
          <a:p>
            <a:pPr marL="935980" lvl="1" indent="-285750">
              <a:buFont typeface="Arial" panose="020B0604020202020204" pitchFamily="34" charset="0"/>
              <a:buChar char="•"/>
            </a:pPr>
            <a:r>
              <a:rPr lang="en-US" b="0" baseline="0" dirty="0"/>
              <a:t>You will have one minute per product to determine: </a:t>
            </a:r>
          </a:p>
          <a:p>
            <a:pPr marL="1586210" lvl="2" indent="-285750">
              <a:buFont typeface="Arial" panose="020B0604020202020204" pitchFamily="34" charset="0"/>
              <a:buChar char="•"/>
            </a:pPr>
            <a:r>
              <a:rPr lang="en-US" b="0" baseline="0" dirty="0"/>
              <a:t>What is the target audience? </a:t>
            </a:r>
          </a:p>
          <a:p>
            <a:pPr marL="1586210" lvl="2" indent="-285750">
              <a:buFont typeface="Arial" panose="020B0604020202020204" pitchFamily="34" charset="0"/>
              <a:buChar char="•"/>
            </a:pPr>
            <a:r>
              <a:rPr lang="en-US" b="0" baseline="0" dirty="0"/>
              <a:t>What is the message? </a:t>
            </a:r>
          </a:p>
          <a:p>
            <a:pPr marL="1586210" lvl="2" indent="-285750">
              <a:buFont typeface="Arial" panose="020B0604020202020204" pitchFamily="34" charset="0"/>
              <a:buChar char="•"/>
            </a:pPr>
            <a:r>
              <a:rPr lang="en-US" b="0" baseline="0" dirty="0"/>
              <a:t>What is consistent? </a:t>
            </a:r>
          </a:p>
          <a:p>
            <a:pPr marL="0" indent="0">
              <a:buFont typeface="Arial" panose="020B0604020202020204" pitchFamily="34" charset="0"/>
              <a:buNone/>
            </a:pPr>
            <a:endParaRPr lang="en-US" b="0"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14</a:t>
            </a:fld>
            <a:endParaRPr lang="en-US" dirty="0"/>
          </a:p>
        </p:txBody>
      </p:sp>
    </p:spTree>
    <p:extLst>
      <p:ext uri="{BB962C8B-B14F-4D97-AF65-F5344CB8AC3E}">
        <p14:creationId xmlns:p14="http://schemas.microsoft.com/office/powerpoint/2010/main" val="3598196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
        <p:nvSpPr>
          <p:cNvPr id="7" name="Rectangle 6"/>
          <p:cNvSpPr/>
          <p:nvPr userDrawn="1"/>
        </p:nvSpPr>
        <p:spPr>
          <a:xfrm>
            <a:off x="0" y="-52293"/>
            <a:ext cx="9144000" cy="6826874"/>
          </a:xfrm>
          <a:prstGeom prst="rect">
            <a:avLst/>
          </a:prstGeom>
          <a:solidFill>
            <a:srgbClr val="27637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solidFill>
                <a:latin typeface="Tungsten Medium"/>
                <a:cs typeface="Tungsten Medium"/>
              </a:rPr>
              <a:t>     </a:t>
            </a:r>
          </a:p>
        </p:txBody>
      </p:sp>
      <p:pic>
        <p:nvPicPr>
          <p:cNvPr id="8" name="Picture 7" descr="White Pencil.png"/>
          <p:cNvPicPr>
            <a:picLocks noChangeAspect="1"/>
          </p:cNvPicPr>
          <p:nvPr userDrawn="1"/>
        </p:nvPicPr>
        <p:blipFill rotWithShape="1">
          <a:blip r:embed="rId2">
            <a:extLst>
              <a:ext uri="{28A0092B-C50C-407E-A947-70E740481C1C}">
                <a14:useLocalDpi xmlns:a14="http://schemas.microsoft.com/office/drawing/2010/main" val="0"/>
              </a:ext>
            </a:extLst>
          </a:blip>
          <a:srcRect l="40760" t="8303" r="42395" b="68883"/>
          <a:stretch/>
        </p:blipFill>
        <p:spPr>
          <a:xfrm>
            <a:off x="8425332" y="6133566"/>
            <a:ext cx="472237" cy="463009"/>
          </a:xfrm>
          <a:prstGeom prst="rect">
            <a:avLst/>
          </a:prstGeom>
        </p:spPr>
      </p:pic>
    </p:spTree>
    <p:extLst>
      <p:ext uri="{BB962C8B-B14F-4D97-AF65-F5344CB8AC3E}">
        <p14:creationId xmlns:p14="http://schemas.microsoft.com/office/powerpoint/2010/main" val="184823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079927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1"/>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6"/>
            <a:ext cx="6019800" cy="438785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452382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020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671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133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643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076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83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8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122367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83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83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8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956773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05073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8" name="Footer Placeholder 7"/>
          <p:cNvSpPr>
            <a:spLocks noGrp="1"/>
          </p:cNvSpPr>
          <p:nvPr>
            <p:ph type="ftr" sz="quarter" idx="11"/>
          </p:nvPr>
        </p:nvSpPr>
        <p:spPr>
          <a:xfrm>
            <a:off x="3124200" y="6356355"/>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45212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4" name="Footer Placeholder 3"/>
          <p:cNvSpPr>
            <a:spLocks noGrp="1"/>
          </p:cNvSpPr>
          <p:nvPr>
            <p:ph type="ftr" sz="quarter" idx="11"/>
          </p:nvPr>
        </p:nvSpPr>
        <p:spPr>
          <a:xfrm>
            <a:off x="3124200" y="6356355"/>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10366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3" name="Footer Placeholder 2"/>
          <p:cNvSpPr>
            <a:spLocks noGrp="1"/>
          </p:cNvSpPr>
          <p:nvPr>
            <p:ph type="ftr" sz="quarter" idx="11"/>
          </p:nvPr>
        </p:nvSpPr>
        <p:spPr>
          <a:xfrm>
            <a:off x="3124200" y="6356355"/>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150086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49"/>
            <a:ext cx="3008313"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324813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2214408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4" cstate="print">
            <a:clrChange>
              <a:clrFrom>
                <a:srgbClr val="000000">
                  <a:alpha val="0"/>
                </a:srgbClr>
              </a:clrFrom>
              <a:clrTo>
                <a:srgbClr val="000000">
                  <a:alpha val="0"/>
                </a:srgbClr>
              </a:clrTo>
            </a:clrChange>
            <a:duotone>
              <a:prstClr val="black"/>
              <a:schemeClr val="tx1">
                <a:lumMod val="50000"/>
                <a:tint val="45000"/>
                <a:satMod val="400000"/>
              </a:schemeClr>
            </a:duotone>
            <a:extLst>
              <a:ext uri="{BEBA8EAE-BF5A-486C-A8C5-ECC9F3942E4B}">
                <a14:imgProps xmlns:a14="http://schemas.microsoft.com/office/drawing/2010/main">
                  <a14:imgLayer r:embed="rId25">
                    <a14:imgEffect>
                      <a14:brightnessContrast bright="-2000" contrast="-9000"/>
                    </a14:imgEffect>
                  </a14:imgLayer>
                </a14:imgProps>
              </a:ext>
              <a:ext uri="{28A0092B-C50C-407E-A947-70E740481C1C}">
                <a14:useLocalDpi xmlns:a14="http://schemas.microsoft.com/office/drawing/2010/main" val="0"/>
              </a:ext>
            </a:extLst>
          </a:blip>
          <a:srcRect l="40907" t="6333" r="40510" b="78878"/>
          <a:stretch/>
        </p:blipFill>
        <p:spPr>
          <a:xfrm>
            <a:off x="8432803" y="6177764"/>
            <a:ext cx="487597" cy="418811"/>
          </a:xfrm>
          <a:prstGeom prst="rect">
            <a:avLst/>
          </a:prstGeom>
        </p:spPr>
      </p:pic>
      <p:sp>
        <p:nvSpPr>
          <p:cNvPr id="11" name="Rectangle 10"/>
          <p:cNvSpPr/>
          <p:nvPr/>
        </p:nvSpPr>
        <p:spPr bwMode="auto">
          <a:xfrm>
            <a:off x="0" y="6765275"/>
            <a:ext cx="9144000" cy="98660"/>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spTree>
    <p:extLst>
      <p:ext uri="{BB962C8B-B14F-4D97-AF65-F5344CB8AC3E}">
        <p14:creationId xmlns:p14="http://schemas.microsoft.com/office/powerpoint/2010/main" val="1757839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5"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myaccount.maestroconference.com/conference/register/HO4ZZO1UGN4VLOEF"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hyperlink" Target="https://docs.google.com/spreadsheets/d/1vOSR-PlaXL91_8jm6wgm6wFj-Q2wb0bX617_KAZKqTY/edit#gid=0" TargetMode="External"/><Relationship Id="rId5" Type="http://schemas.openxmlformats.org/officeDocument/2006/relationships/image" Target="../media/image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hyperlink" Target="https://docs.google.com/spreadsheets/d/1vOSR-PlaXL91_8jm6wgm6wFj-Q2wb0bX617_KAZKqTY/edit?pli=1#gid=0" TargetMode="External"/><Relationship Id="rId5" Type="http://schemas.openxmlformats.org/officeDocument/2006/relationships/image" Target="../media/image7.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hyperlink" Target="https://docs.google.com/spreadsheets/d/13XNqUTflioSlkxMCAV9ML98pG8zj-7_uYBQ6YzjJKws/edit?usp=sharin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8323.jpg"/>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42993" y="-72925"/>
            <a:ext cx="9340452" cy="7016855"/>
          </a:xfrm>
          <a:prstGeom prst="rect">
            <a:avLst/>
          </a:prstGeom>
        </p:spPr>
      </p:pic>
      <p:sp>
        <p:nvSpPr>
          <p:cNvPr id="20" name="Rectangle 19"/>
          <p:cNvSpPr/>
          <p:nvPr/>
        </p:nvSpPr>
        <p:spPr>
          <a:xfrm>
            <a:off x="-42993" y="-72925"/>
            <a:ext cx="9340452" cy="7016855"/>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x-none"/>
          </a:p>
        </p:txBody>
      </p:sp>
      <p:sp>
        <p:nvSpPr>
          <p:cNvPr id="18" name="TextBox 17"/>
          <p:cNvSpPr txBox="1"/>
          <p:nvPr/>
        </p:nvSpPr>
        <p:spPr>
          <a:xfrm>
            <a:off x="1727168" y="1404094"/>
            <a:ext cx="4547032" cy="649695"/>
          </a:xfrm>
          <a:prstGeom prst="rect">
            <a:avLst/>
          </a:prstGeom>
          <a:noFill/>
        </p:spPr>
        <p:txBody>
          <a:bodyPr wrap="square" lIns="64291" tIns="32146" rIns="64291" bIns="32146" rtlCol="0">
            <a:spAutoFit/>
          </a:bodyPr>
          <a:lstStyle/>
          <a:p>
            <a:r>
              <a:rPr lang="en-US" sz="3800" dirty="0">
                <a:solidFill>
                  <a:schemeClr val="bg1"/>
                </a:solidFill>
                <a:latin typeface="Gotham Bold"/>
                <a:cs typeface="Gotham Bold"/>
              </a:rPr>
              <a:t>OFA</a:t>
            </a:r>
            <a:r>
              <a:rPr lang="en-US" sz="3800" dirty="0">
                <a:solidFill>
                  <a:schemeClr val="bg1"/>
                </a:solidFill>
                <a:latin typeface="Tungsten Semibold"/>
                <a:cs typeface="Tungsten Semibold"/>
              </a:rPr>
              <a:t> </a:t>
            </a:r>
            <a:r>
              <a:rPr lang="en-US" sz="3800" dirty="0">
                <a:solidFill>
                  <a:schemeClr val="bg1"/>
                </a:solidFill>
                <a:latin typeface="Gotham Light"/>
                <a:cs typeface="Gotham Light"/>
              </a:rPr>
              <a:t>TRAINING</a:t>
            </a:r>
          </a:p>
        </p:txBody>
      </p:sp>
      <p:sp>
        <p:nvSpPr>
          <p:cNvPr id="11" name="Rectangle 10"/>
          <p:cNvSpPr/>
          <p:nvPr/>
        </p:nvSpPr>
        <p:spPr>
          <a:xfrm>
            <a:off x="1779709" y="2848067"/>
            <a:ext cx="4325494" cy="927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r>
              <a:rPr lang="en-US" sz="2400" dirty="0">
                <a:latin typeface="Whitney Bold"/>
                <a:cs typeface="Whitney Bold"/>
              </a:rPr>
              <a:t>Welcome to today’s webinar. </a:t>
            </a:r>
          </a:p>
          <a:p>
            <a:r>
              <a:rPr lang="en-US" sz="2400" dirty="0">
                <a:latin typeface="Whitney Bold"/>
                <a:cs typeface="Whitney Bold"/>
              </a:rPr>
              <a:t>We will begin shortly.  </a:t>
            </a:r>
          </a:p>
          <a:p>
            <a:endParaRPr lang="en-US" sz="2400" dirty="0">
              <a:latin typeface="Whitney Bold"/>
              <a:cs typeface="Whitney Bold"/>
            </a:endParaRPr>
          </a:p>
          <a:p>
            <a:r>
              <a:rPr lang="en-US" sz="2400" dirty="0">
                <a:latin typeface="Whitney Bold"/>
                <a:cs typeface="Whitney Bold"/>
              </a:rPr>
              <a:t>For audio, please make sure to also join the call. </a:t>
            </a:r>
          </a:p>
        </p:txBody>
      </p:sp>
      <p:pic>
        <p:nvPicPr>
          <p:cNvPr id="3" name="Picture 2"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175494"/>
            <a:ext cx="2197495" cy="1463871"/>
          </a:xfrm>
          <a:prstGeom prst="rect">
            <a:avLst/>
          </a:prstGeom>
        </p:spPr>
      </p:pic>
      <p:sp>
        <p:nvSpPr>
          <p:cNvPr id="23" name="Rectangle 22">
            <a:hlinkClick r:id="rId5"/>
          </p:cNvPr>
          <p:cNvSpPr/>
          <p:nvPr/>
        </p:nvSpPr>
        <p:spPr>
          <a:xfrm>
            <a:off x="1895026" y="4580113"/>
            <a:ext cx="1806049" cy="470029"/>
          </a:xfrm>
          <a:prstGeom prst="rect">
            <a:avLst/>
          </a:prstGeom>
          <a:noFill/>
          <a:ln w="190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400" dirty="0">
                <a:solidFill>
                  <a:srgbClr val="FFFFFF"/>
                </a:solidFill>
                <a:latin typeface="Gotham Book"/>
                <a:cs typeface="Gotham Book"/>
              </a:rPr>
              <a:t>Dial-in here</a:t>
            </a:r>
          </a:p>
        </p:txBody>
      </p:sp>
      <p:pic>
        <p:nvPicPr>
          <p:cNvPr id="8" name="Picture 7" descr="A drawing of a face&#10;&#10;Description automatically generated">
            <a:extLst>
              <a:ext uri="{FF2B5EF4-FFF2-40B4-BE49-F238E27FC236}">
                <a16:creationId xmlns:a16="http://schemas.microsoft.com/office/drawing/2014/main" id="{E91F086F-DADF-C44A-B1BF-C1D7BCDB3482}"/>
              </a:ext>
            </a:extLst>
          </p:cNvPr>
          <p:cNvPicPr>
            <a:picLocks noChangeAspect="1"/>
          </p:cNvPicPr>
          <p:nvPr/>
        </p:nvPicPr>
        <p:blipFill>
          <a:blip r:embed="rId6"/>
          <a:stretch>
            <a:fillRect/>
          </a:stretch>
        </p:blipFill>
        <p:spPr>
          <a:xfrm>
            <a:off x="223403" y="6292896"/>
            <a:ext cx="1219200" cy="419100"/>
          </a:xfrm>
          <a:prstGeom prst="rect">
            <a:avLst/>
          </a:prstGeom>
        </p:spPr>
      </p:pic>
    </p:spTree>
    <p:extLst>
      <p:ext uri="{BB962C8B-B14F-4D97-AF65-F5344CB8AC3E}">
        <p14:creationId xmlns:p14="http://schemas.microsoft.com/office/powerpoint/2010/main" val="1447383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535" y="438380"/>
            <a:ext cx="8216618" cy="460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r>
              <a:rPr lang="en-US" sz="2800" dirty="0">
                <a:solidFill>
                  <a:schemeClr val="tx1">
                    <a:lumMod val="75000"/>
                  </a:schemeClr>
                </a:solidFill>
                <a:latin typeface="Tungsten Medium"/>
                <a:cs typeface="Tungsten Medium"/>
              </a:rPr>
              <a:t>Types of Performance Problems</a:t>
            </a:r>
          </a:p>
        </p:txBody>
      </p:sp>
      <p:cxnSp>
        <p:nvCxnSpPr>
          <p:cNvPr id="4" name="Straight Connector 3"/>
          <p:cNvCxnSpPr/>
          <p:nvPr/>
        </p:nvCxnSpPr>
        <p:spPr>
          <a:xfrm>
            <a:off x="515420" y="932846"/>
            <a:ext cx="7852395"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461321" y="1532179"/>
            <a:ext cx="4321215" cy="7668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92874" tIns="32146" rIns="192874" bIns="32146" rtlCol="0" anchor="ctr"/>
          <a:lstStyle/>
          <a:p>
            <a:pPr algn="ctr"/>
            <a:r>
              <a:rPr lang="en-US" sz="2000" dirty="0">
                <a:solidFill>
                  <a:schemeClr val="bg1"/>
                </a:solidFill>
                <a:latin typeface="Gotham Bold"/>
                <a:cs typeface="Gotham Bold"/>
              </a:rPr>
              <a:t>CONDITIONS PROBLEM</a:t>
            </a:r>
          </a:p>
        </p:txBody>
      </p:sp>
      <p:sp>
        <p:nvSpPr>
          <p:cNvPr id="8" name="Rectangle 7"/>
          <p:cNvSpPr/>
          <p:nvPr/>
        </p:nvSpPr>
        <p:spPr>
          <a:xfrm>
            <a:off x="2462370" y="2465086"/>
            <a:ext cx="4923381" cy="843981"/>
          </a:xfrm>
          <a:prstGeom prst="rect">
            <a:avLst/>
          </a:prstGeom>
        </p:spPr>
        <p:txBody>
          <a:bodyPr wrap="square" lIns="64291" tIns="32146" rIns="64291" bIns="32146">
            <a:spAutoFit/>
          </a:bodyPr>
          <a:lstStyle/>
          <a:p>
            <a:pPr marL="241093" indent="-241093">
              <a:buFont typeface="Wingdings" charset="2"/>
              <a:buChar char="§"/>
            </a:pPr>
            <a:r>
              <a:rPr lang="en-US" sz="1700" dirty="0">
                <a:solidFill>
                  <a:schemeClr val="bg2">
                    <a:lumMod val="25000"/>
                  </a:schemeClr>
                </a:solidFill>
                <a:latin typeface="Gotham Book"/>
                <a:cs typeface="Gotham Book"/>
              </a:rPr>
              <a:t>Access to necessary tools to meet goals</a:t>
            </a:r>
          </a:p>
          <a:p>
            <a:endParaRPr lang="en-US" sz="1700" dirty="0">
              <a:solidFill>
                <a:schemeClr val="bg2">
                  <a:lumMod val="25000"/>
                </a:schemeClr>
              </a:solidFill>
              <a:latin typeface="Gotham Book"/>
              <a:cs typeface="Gotham Book"/>
            </a:endParaRPr>
          </a:p>
          <a:p>
            <a:pPr marL="241093" indent="-241093">
              <a:buFont typeface="Wingdings" charset="2"/>
              <a:buChar char="§"/>
            </a:pPr>
            <a:endParaRPr lang="en-US" sz="1700" dirty="0">
              <a:latin typeface="Gotham Medium"/>
              <a:cs typeface="Gotham Medium"/>
            </a:endParaRPr>
          </a:p>
        </p:txBody>
      </p:sp>
    </p:spTree>
    <p:extLst>
      <p:ext uri="{BB962C8B-B14F-4D97-AF65-F5344CB8AC3E}">
        <p14:creationId xmlns:p14="http://schemas.microsoft.com/office/powerpoint/2010/main" val="3954606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535" y="438380"/>
            <a:ext cx="8216618" cy="460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r>
              <a:rPr lang="en-US" sz="2800" dirty="0">
                <a:solidFill>
                  <a:schemeClr val="tx1">
                    <a:lumMod val="75000"/>
                  </a:schemeClr>
                </a:solidFill>
                <a:latin typeface="Tungsten Medium"/>
                <a:cs typeface="Tungsten Medium"/>
              </a:rPr>
              <a:t>Types of Performance Problems</a:t>
            </a:r>
          </a:p>
        </p:txBody>
      </p:sp>
      <p:cxnSp>
        <p:nvCxnSpPr>
          <p:cNvPr id="4" name="Straight Connector 3"/>
          <p:cNvCxnSpPr/>
          <p:nvPr/>
        </p:nvCxnSpPr>
        <p:spPr>
          <a:xfrm>
            <a:off x="515420" y="932846"/>
            <a:ext cx="7852395"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461321" y="1532179"/>
            <a:ext cx="4321215" cy="76686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192874" tIns="32146" rIns="192874" bIns="32146" rtlCol="0" anchor="ctr"/>
          <a:lstStyle/>
          <a:p>
            <a:pPr algn="ctr"/>
            <a:r>
              <a:rPr lang="en-US" sz="2000" dirty="0">
                <a:solidFill>
                  <a:schemeClr val="bg1"/>
                </a:solidFill>
                <a:latin typeface="Gotham Bold"/>
                <a:cs typeface="Gotham Bold"/>
              </a:rPr>
              <a:t>CONDITIONS PROBLEM</a:t>
            </a:r>
          </a:p>
        </p:txBody>
      </p:sp>
      <p:sp>
        <p:nvSpPr>
          <p:cNvPr id="6" name="Rectangle 5"/>
          <p:cNvSpPr/>
          <p:nvPr/>
        </p:nvSpPr>
        <p:spPr>
          <a:xfrm>
            <a:off x="2458242" y="2543263"/>
            <a:ext cx="4321215" cy="76686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192874" tIns="32146" rIns="192874" bIns="32146" rtlCol="0" anchor="ctr"/>
          <a:lstStyle/>
          <a:p>
            <a:pPr algn="ctr"/>
            <a:r>
              <a:rPr lang="en-US" sz="2000" dirty="0">
                <a:solidFill>
                  <a:schemeClr val="bg1"/>
                </a:solidFill>
                <a:latin typeface="Gotham Bold"/>
                <a:cs typeface="Gotham Bold"/>
              </a:rPr>
              <a:t>ATTITUDE PROBLEM</a:t>
            </a:r>
          </a:p>
        </p:txBody>
      </p:sp>
      <p:sp>
        <p:nvSpPr>
          <p:cNvPr id="8" name="Rectangle 7"/>
          <p:cNvSpPr/>
          <p:nvPr/>
        </p:nvSpPr>
        <p:spPr>
          <a:xfrm>
            <a:off x="2462370" y="3435162"/>
            <a:ext cx="4923381" cy="1363354"/>
          </a:xfrm>
          <a:prstGeom prst="rect">
            <a:avLst/>
          </a:prstGeom>
        </p:spPr>
        <p:txBody>
          <a:bodyPr wrap="square" lIns="64291" tIns="32146" rIns="64291" bIns="32146">
            <a:spAutoFit/>
          </a:bodyPr>
          <a:lstStyle/>
          <a:p>
            <a:pPr marL="241093" indent="-241093">
              <a:buFont typeface="Wingdings" charset="2"/>
              <a:buChar char="§"/>
            </a:pPr>
            <a:r>
              <a:rPr lang="en-US" sz="1700" dirty="0">
                <a:solidFill>
                  <a:schemeClr val="bg2">
                    <a:lumMod val="25000"/>
                  </a:schemeClr>
                </a:solidFill>
                <a:latin typeface="Gotham Book"/>
                <a:cs typeface="Gotham Book"/>
              </a:rPr>
              <a:t>Team members underperform because they are not bought into the mission or vision of the program or organization</a:t>
            </a:r>
          </a:p>
          <a:p>
            <a:endParaRPr lang="en-US" sz="1700" dirty="0">
              <a:solidFill>
                <a:schemeClr val="bg2">
                  <a:lumMod val="25000"/>
                </a:schemeClr>
              </a:solidFill>
              <a:latin typeface="Gotham Book"/>
              <a:cs typeface="Gotham Book"/>
            </a:endParaRPr>
          </a:p>
          <a:p>
            <a:pPr marL="241093" indent="-241093">
              <a:buFont typeface="Wingdings" charset="2"/>
              <a:buChar char="§"/>
            </a:pPr>
            <a:endParaRPr lang="en-US" sz="1700" dirty="0">
              <a:latin typeface="Gotham Medium"/>
              <a:cs typeface="Gotham Medium"/>
            </a:endParaRPr>
          </a:p>
        </p:txBody>
      </p:sp>
    </p:spTree>
    <p:extLst>
      <p:ext uri="{BB962C8B-B14F-4D97-AF65-F5344CB8AC3E}">
        <p14:creationId xmlns:p14="http://schemas.microsoft.com/office/powerpoint/2010/main" val="3244266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535" y="438380"/>
            <a:ext cx="8216618" cy="460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r>
              <a:rPr lang="en-US" sz="2800" dirty="0">
                <a:solidFill>
                  <a:schemeClr val="tx1">
                    <a:lumMod val="75000"/>
                  </a:schemeClr>
                </a:solidFill>
                <a:latin typeface="Tungsten Medium"/>
                <a:cs typeface="Tungsten Medium"/>
              </a:rPr>
              <a:t>Types of Performance Problems</a:t>
            </a:r>
          </a:p>
        </p:txBody>
      </p:sp>
      <p:cxnSp>
        <p:nvCxnSpPr>
          <p:cNvPr id="4" name="Straight Connector 3"/>
          <p:cNvCxnSpPr/>
          <p:nvPr/>
        </p:nvCxnSpPr>
        <p:spPr>
          <a:xfrm>
            <a:off x="515420" y="932846"/>
            <a:ext cx="7852395"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461321" y="1532179"/>
            <a:ext cx="4321215" cy="7668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92874" tIns="32146" rIns="192874" bIns="32146" rtlCol="0" anchor="ctr"/>
          <a:lstStyle/>
          <a:p>
            <a:pPr algn="ctr"/>
            <a:r>
              <a:rPr lang="en-US" sz="2000" dirty="0">
                <a:solidFill>
                  <a:schemeClr val="bg1"/>
                </a:solidFill>
                <a:latin typeface="Gotham Bold"/>
                <a:cs typeface="Gotham Bold"/>
              </a:rPr>
              <a:t>CONDITIONS PROBLEM</a:t>
            </a:r>
          </a:p>
        </p:txBody>
      </p:sp>
      <p:sp>
        <p:nvSpPr>
          <p:cNvPr id="6" name="Rectangle 5"/>
          <p:cNvSpPr/>
          <p:nvPr/>
        </p:nvSpPr>
        <p:spPr>
          <a:xfrm>
            <a:off x="2458242" y="2543263"/>
            <a:ext cx="4321215" cy="7668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92874" tIns="32146" rIns="192874" bIns="32146" rtlCol="0" anchor="ctr"/>
          <a:lstStyle/>
          <a:p>
            <a:pPr algn="ctr"/>
            <a:r>
              <a:rPr lang="en-US" sz="2000" dirty="0">
                <a:solidFill>
                  <a:schemeClr val="bg1"/>
                </a:solidFill>
                <a:latin typeface="Gotham Bold"/>
                <a:cs typeface="Gotham Bold"/>
              </a:rPr>
              <a:t>ATTITUDE PROBLEM</a:t>
            </a:r>
          </a:p>
        </p:txBody>
      </p:sp>
      <p:sp>
        <p:nvSpPr>
          <p:cNvPr id="7" name="Rectangle 6"/>
          <p:cNvSpPr/>
          <p:nvPr/>
        </p:nvSpPr>
        <p:spPr>
          <a:xfrm>
            <a:off x="2466187" y="3521277"/>
            <a:ext cx="4321215" cy="7668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92874" tIns="32146" rIns="192874" bIns="32146" rtlCol="0" anchor="ctr"/>
          <a:lstStyle/>
          <a:p>
            <a:pPr algn="ctr"/>
            <a:r>
              <a:rPr lang="en-US" sz="2000" dirty="0">
                <a:solidFill>
                  <a:schemeClr val="bg1"/>
                </a:solidFill>
                <a:latin typeface="Gotham Bold"/>
                <a:cs typeface="Gotham Bold"/>
              </a:rPr>
              <a:t>TRAINING PROBLEM</a:t>
            </a:r>
          </a:p>
        </p:txBody>
      </p:sp>
      <p:sp>
        <p:nvSpPr>
          <p:cNvPr id="8" name="Rectangle 7"/>
          <p:cNvSpPr/>
          <p:nvPr/>
        </p:nvSpPr>
        <p:spPr>
          <a:xfrm>
            <a:off x="2462370" y="4427286"/>
            <a:ext cx="4923381" cy="2402100"/>
          </a:xfrm>
          <a:prstGeom prst="rect">
            <a:avLst/>
          </a:prstGeom>
        </p:spPr>
        <p:txBody>
          <a:bodyPr wrap="square" lIns="64291" tIns="32146" rIns="64291" bIns="32146">
            <a:spAutoFit/>
          </a:bodyPr>
          <a:lstStyle/>
          <a:p>
            <a:pPr marL="241093" indent="-241093">
              <a:buFont typeface="Wingdings" charset="2"/>
              <a:buChar char="§"/>
            </a:pPr>
            <a:r>
              <a:rPr lang="en-US" sz="1700" dirty="0">
                <a:solidFill>
                  <a:schemeClr val="bg2">
                    <a:lumMod val="25000"/>
                  </a:schemeClr>
                </a:solidFill>
                <a:latin typeface="Gotham Book"/>
                <a:cs typeface="Gotham Book"/>
              </a:rPr>
              <a:t>There is a pattern of team members lacking specific skills to meet goals </a:t>
            </a:r>
          </a:p>
          <a:p>
            <a:pPr marL="241093" indent="-241093">
              <a:buFont typeface="Wingdings" charset="2"/>
              <a:buChar char="§"/>
            </a:pPr>
            <a:endParaRPr lang="en-US" sz="1700" dirty="0">
              <a:solidFill>
                <a:schemeClr val="bg2">
                  <a:lumMod val="25000"/>
                </a:schemeClr>
              </a:solidFill>
              <a:latin typeface="Gotham Book"/>
              <a:cs typeface="Gotham Book"/>
            </a:endParaRPr>
          </a:p>
          <a:p>
            <a:pPr marL="241093" indent="-241093">
              <a:buFont typeface="Wingdings" charset="2"/>
              <a:buChar char="§"/>
            </a:pPr>
            <a:r>
              <a:rPr lang="en-US" sz="1700" dirty="0">
                <a:solidFill>
                  <a:schemeClr val="bg2">
                    <a:lumMod val="25000"/>
                  </a:schemeClr>
                </a:solidFill>
                <a:latin typeface="Gotham Book"/>
                <a:cs typeface="Gotham Book"/>
              </a:rPr>
              <a:t>Team members were trained on problem previously, but problem persists </a:t>
            </a:r>
          </a:p>
          <a:p>
            <a:pPr marL="241093" indent="-241093">
              <a:buFont typeface="Wingdings" charset="2"/>
              <a:buChar char="§"/>
            </a:pPr>
            <a:endParaRPr lang="en-US" sz="1700" dirty="0">
              <a:solidFill>
                <a:schemeClr val="bg2">
                  <a:lumMod val="25000"/>
                </a:schemeClr>
              </a:solidFill>
              <a:latin typeface="Gotham Book"/>
              <a:cs typeface="Gotham Book"/>
            </a:endParaRPr>
          </a:p>
          <a:p>
            <a:pPr marL="241093" indent="-241093">
              <a:buFont typeface="Wingdings" charset="2"/>
              <a:buChar char="§"/>
            </a:pPr>
            <a:r>
              <a:rPr lang="en-US" sz="1700" dirty="0">
                <a:solidFill>
                  <a:schemeClr val="bg2">
                    <a:lumMod val="25000"/>
                  </a:schemeClr>
                </a:solidFill>
                <a:latin typeface="Gotham Book"/>
                <a:cs typeface="Gotham Book"/>
              </a:rPr>
              <a:t>Preventive solution</a:t>
            </a:r>
          </a:p>
          <a:p>
            <a:endParaRPr lang="en-US" sz="1700" dirty="0">
              <a:solidFill>
                <a:schemeClr val="bg2">
                  <a:lumMod val="25000"/>
                </a:schemeClr>
              </a:solidFill>
              <a:latin typeface="Gotham Book"/>
              <a:cs typeface="Gotham Book"/>
            </a:endParaRPr>
          </a:p>
          <a:p>
            <a:pPr marL="241093" indent="-241093">
              <a:buFont typeface="Wingdings" charset="2"/>
              <a:buChar char="§"/>
            </a:pPr>
            <a:endParaRPr lang="en-US" sz="1700" dirty="0">
              <a:latin typeface="Gotham Medium"/>
              <a:cs typeface="Gotham Medium"/>
            </a:endParaRPr>
          </a:p>
        </p:txBody>
      </p:sp>
    </p:spTree>
    <p:extLst>
      <p:ext uri="{BB962C8B-B14F-4D97-AF65-F5344CB8AC3E}">
        <p14:creationId xmlns:p14="http://schemas.microsoft.com/office/powerpoint/2010/main" val="4065181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219824"/>
            <a:ext cx="879846" cy="534929"/>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211"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flipV="1">
            <a:off x="0" y="749599"/>
            <a:ext cx="2248796"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779414" y="184811"/>
            <a:ext cx="2152318" cy="534929"/>
          </a:xfrm>
          <a:prstGeom prst="rect">
            <a:avLst/>
          </a:prstGeom>
          <a:noFill/>
          <a:ln w="28575" cap="flat" cmpd="sng" algn="ctr">
            <a:noFill/>
            <a:prstDash val="solid"/>
            <a:round/>
            <a:headEnd type="none" w="med" len="med"/>
            <a:tailEnd type="none" w="med" len="med"/>
          </a:ln>
          <a:effectLst/>
          <a:extLst/>
        </p:spPr>
        <p:txBody>
          <a:bodyPr lIns="257166" tIns="32146" rIns="64291" bIns="32146" anchor="ctr"/>
          <a:lstStyle/>
          <a:p>
            <a:pPr eaLnBrk="1" hangingPunct="1">
              <a:defRPr/>
            </a:pPr>
            <a:r>
              <a:rPr lang="en-US" sz="3100" dirty="0">
                <a:solidFill>
                  <a:srgbClr val="56565A"/>
                </a:solidFill>
                <a:latin typeface="Tungsten Medium"/>
                <a:ea typeface="Tahoma" panose="020B0604030504040204" pitchFamily="34" charset="0"/>
                <a:cs typeface="Tungsten Medium"/>
                <a:sym typeface="Gill Sans" charset="0"/>
              </a:rPr>
              <a:t>Your Turn!</a:t>
            </a:r>
          </a:p>
        </p:txBody>
      </p:sp>
      <p:cxnSp>
        <p:nvCxnSpPr>
          <p:cNvPr id="12" name="Straight Connector 11"/>
          <p:cNvCxnSpPr/>
          <p:nvPr/>
        </p:nvCxnSpPr>
        <p:spPr>
          <a:xfrm flipH="1" flipV="1">
            <a:off x="2537142" y="1189915"/>
            <a:ext cx="0" cy="455018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212605" y="3097453"/>
            <a:ext cx="2352881" cy="4960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000" dirty="0">
                <a:solidFill>
                  <a:srgbClr val="595959"/>
                </a:solidFill>
                <a:latin typeface="Tungsten Medium"/>
                <a:cs typeface="Tungsten Medium"/>
              </a:rPr>
              <a:t>Experiential Activity #1</a:t>
            </a:r>
          </a:p>
          <a:p>
            <a:pPr algn="ctr"/>
            <a:r>
              <a:rPr lang="en-US" sz="2500" dirty="0">
                <a:solidFill>
                  <a:srgbClr val="595959"/>
                </a:solidFill>
                <a:latin typeface="Tungsten Medium"/>
                <a:cs typeface="Tungsten Medium"/>
              </a:rPr>
              <a:t>10 Minutes</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749470" y="1644072"/>
            <a:ext cx="1292918" cy="1260676"/>
          </a:xfrm>
          <a:prstGeom prst="rect">
            <a:avLst/>
          </a:prstGeom>
        </p:spPr>
      </p:pic>
      <p:sp>
        <p:nvSpPr>
          <p:cNvPr id="15" name="Rectangle 14">
            <a:hlinkClick r:id="rId6"/>
          </p:cNvPr>
          <p:cNvSpPr/>
          <p:nvPr/>
        </p:nvSpPr>
        <p:spPr>
          <a:xfrm>
            <a:off x="4779651" y="4072044"/>
            <a:ext cx="1955829" cy="552750"/>
          </a:xfrm>
          <a:prstGeom prst="rect">
            <a:avLst/>
          </a:prstGeom>
          <a:noFill/>
          <a:ln w="1905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000" dirty="0">
                <a:solidFill>
                  <a:srgbClr val="ED5340"/>
                </a:solidFill>
                <a:latin typeface="Tungsten Medium"/>
                <a:cs typeface="Tungsten Medium"/>
              </a:rPr>
              <a:t>ACCESS WORKBOOK</a:t>
            </a:r>
          </a:p>
        </p:txBody>
      </p:sp>
      <p:sp>
        <p:nvSpPr>
          <p:cNvPr id="3" name="Rectangle 2"/>
          <p:cNvSpPr/>
          <p:nvPr/>
        </p:nvSpPr>
        <p:spPr>
          <a:xfrm>
            <a:off x="3630862" y="1395806"/>
            <a:ext cx="4923381" cy="2557910"/>
          </a:xfrm>
          <a:prstGeom prst="rect">
            <a:avLst/>
          </a:prstGeom>
        </p:spPr>
        <p:txBody>
          <a:bodyPr wrap="square" lIns="64291" tIns="32146" rIns="64291" bIns="32146">
            <a:spAutoFit/>
          </a:bodyPr>
          <a:lstStyle/>
          <a:p>
            <a:r>
              <a:rPr lang="en-US" dirty="0">
                <a:solidFill>
                  <a:schemeClr val="bg2">
                    <a:lumMod val="25000"/>
                  </a:schemeClr>
                </a:solidFill>
                <a:latin typeface="Gotham Book"/>
                <a:cs typeface="Gotham Book"/>
              </a:rPr>
              <a:t>Read three scenarios, which present management problems in a campaign</a:t>
            </a:r>
          </a:p>
          <a:p>
            <a:endParaRPr lang="en-US" dirty="0">
              <a:solidFill>
                <a:schemeClr val="bg2">
                  <a:lumMod val="25000"/>
                </a:schemeClr>
              </a:solidFill>
              <a:latin typeface="Gotham Book"/>
              <a:cs typeface="Gotham Book"/>
            </a:endParaRPr>
          </a:p>
          <a:p>
            <a:endParaRPr lang="en-US" dirty="0">
              <a:solidFill>
                <a:schemeClr val="bg2">
                  <a:lumMod val="25000"/>
                </a:schemeClr>
              </a:solidFill>
              <a:latin typeface="Gotham Book"/>
              <a:cs typeface="Gotham Book"/>
            </a:endParaRPr>
          </a:p>
          <a:p>
            <a:r>
              <a:rPr lang="en-US" dirty="0">
                <a:solidFill>
                  <a:schemeClr val="bg2">
                    <a:lumMod val="25000"/>
                  </a:schemeClr>
                </a:solidFill>
                <a:latin typeface="Gotham Book"/>
                <a:cs typeface="Gotham Book"/>
              </a:rPr>
              <a:t>Determine what type of management problem each scenario presents and what management treatment you can use to solve the problem. </a:t>
            </a:r>
          </a:p>
          <a:p>
            <a:endParaRPr lang="en-US" dirty="0">
              <a:latin typeface="Gotham Book"/>
              <a:cs typeface="Gotham Book"/>
            </a:endParaRPr>
          </a:p>
        </p:txBody>
      </p:sp>
      <p:sp>
        <p:nvSpPr>
          <p:cNvPr id="16" name="Oval 35"/>
          <p:cNvSpPr>
            <a:spLocks noChangeAspect="1"/>
          </p:cNvSpPr>
          <p:nvPr/>
        </p:nvSpPr>
        <p:spPr bwMode="auto">
          <a:xfrm>
            <a:off x="2911981" y="1451879"/>
            <a:ext cx="535781" cy="535781"/>
          </a:xfrm>
          <a:prstGeom prst="ellipse">
            <a:avLst/>
          </a:prstGeom>
          <a:solidFill>
            <a:srgbClr val="56565A"/>
          </a:solidFill>
          <a:ln w="25400">
            <a:noFill/>
            <a:round/>
            <a:headEnd/>
            <a:tailEnd/>
          </a:ln>
        </p:spPr>
        <p:txBody>
          <a:bodyPr lIns="64291" tIns="32146" rIns="64291" bIns="32146"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sp>
        <p:nvSpPr>
          <p:cNvPr id="19" name="Oval 35"/>
          <p:cNvSpPr>
            <a:spLocks noChangeAspect="1"/>
          </p:cNvSpPr>
          <p:nvPr/>
        </p:nvSpPr>
        <p:spPr bwMode="auto">
          <a:xfrm>
            <a:off x="2908902" y="2749573"/>
            <a:ext cx="535781" cy="535781"/>
          </a:xfrm>
          <a:prstGeom prst="ellipse">
            <a:avLst/>
          </a:prstGeom>
          <a:solidFill>
            <a:srgbClr val="56565A"/>
          </a:solidFill>
          <a:ln w="25400">
            <a:noFill/>
            <a:round/>
            <a:headEnd/>
            <a:tailEnd/>
          </a:ln>
        </p:spPr>
        <p:txBody>
          <a:bodyPr lIns="64291" tIns="32146" rIns="64291" bIns="32146"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spTree>
    <p:extLst>
      <p:ext uri="{BB962C8B-B14F-4D97-AF65-F5344CB8AC3E}">
        <p14:creationId xmlns:p14="http://schemas.microsoft.com/office/powerpoint/2010/main" val="2643270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219824"/>
            <a:ext cx="879846" cy="534929"/>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211"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flipV="1">
            <a:off x="0" y="756489"/>
            <a:ext cx="2567390"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779414" y="184811"/>
            <a:ext cx="2152318" cy="534929"/>
          </a:xfrm>
          <a:prstGeom prst="rect">
            <a:avLst/>
          </a:prstGeom>
          <a:noFill/>
          <a:ln w="28575" cap="flat" cmpd="sng" algn="ctr">
            <a:noFill/>
            <a:prstDash val="solid"/>
            <a:round/>
            <a:headEnd type="none" w="med" len="med"/>
            <a:tailEnd type="none" w="med" len="med"/>
          </a:ln>
          <a:effectLst/>
          <a:extLst/>
        </p:spPr>
        <p:txBody>
          <a:bodyPr lIns="257166" tIns="32146" rIns="64291" bIns="32146" anchor="ctr"/>
          <a:lstStyle/>
          <a:p>
            <a:pPr eaLnBrk="1" hangingPunct="1">
              <a:defRPr/>
            </a:pPr>
            <a:r>
              <a:rPr lang="en-US" sz="3100" dirty="0">
                <a:solidFill>
                  <a:srgbClr val="56565A"/>
                </a:solidFill>
                <a:latin typeface="Tungsten Medium"/>
                <a:ea typeface="Tahoma" panose="020B0604030504040204" pitchFamily="34" charset="0"/>
                <a:cs typeface="Tungsten Medium"/>
                <a:sym typeface="Gill Sans" charset="0"/>
              </a:rPr>
              <a:t>Pair and Share</a:t>
            </a:r>
          </a:p>
        </p:txBody>
      </p:sp>
      <p:cxnSp>
        <p:nvCxnSpPr>
          <p:cNvPr id="12" name="Straight Connector 11"/>
          <p:cNvCxnSpPr/>
          <p:nvPr/>
        </p:nvCxnSpPr>
        <p:spPr>
          <a:xfrm flipH="1" flipV="1">
            <a:off x="2537142" y="1189915"/>
            <a:ext cx="0" cy="455018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749470" y="1644072"/>
            <a:ext cx="1292918" cy="1260676"/>
          </a:xfrm>
          <a:prstGeom prst="rect">
            <a:avLst/>
          </a:prstGeom>
        </p:spPr>
      </p:pic>
      <p:grpSp>
        <p:nvGrpSpPr>
          <p:cNvPr id="14" name="Group 13"/>
          <p:cNvGrpSpPr/>
          <p:nvPr/>
        </p:nvGrpSpPr>
        <p:grpSpPr>
          <a:xfrm>
            <a:off x="3710582" y="1763673"/>
            <a:ext cx="4003459" cy="2680990"/>
            <a:chOff x="5266233" y="2408998"/>
            <a:chExt cx="5693809" cy="3812963"/>
          </a:xfrm>
        </p:grpSpPr>
        <p:pic>
          <p:nvPicPr>
            <p:cNvPr id="15" name="Picture 14"/>
            <p:cNvPicPr>
              <a:picLocks noChangeAspect="1"/>
            </p:cNvPicPr>
            <p:nvPr/>
          </p:nvPicPr>
          <p:blipFill>
            <a:blip r:embed="rId6"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16" name="TextBox 15"/>
            <p:cNvSpPr txBox="1"/>
            <p:nvPr/>
          </p:nvSpPr>
          <p:spPr>
            <a:xfrm>
              <a:off x="5266233" y="5806120"/>
              <a:ext cx="2813090" cy="415841"/>
            </a:xfrm>
            <a:prstGeom prst="rect">
              <a:avLst/>
            </a:prstGeom>
            <a:noFill/>
          </p:spPr>
          <p:txBody>
            <a:bodyPr wrap="square" rtlCol="0">
              <a:spAutoFit/>
            </a:bodyPr>
            <a:lstStyle/>
            <a:p>
              <a:pPr algn="ctr"/>
              <a:r>
                <a:rPr lang="en-US" sz="1300" dirty="0">
                  <a:solidFill>
                    <a:schemeClr val="tx1">
                      <a:lumMod val="75000"/>
                    </a:schemeClr>
                  </a:solidFill>
                  <a:latin typeface="Gotham Medium"/>
                  <a:cs typeface="Gotham Medium"/>
                </a:rPr>
                <a:t>Press 1 on the phone</a:t>
              </a:r>
            </a:p>
          </p:txBody>
        </p:sp>
        <p:grpSp>
          <p:nvGrpSpPr>
            <p:cNvPr id="17" name="Group 16"/>
            <p:cNvGrpSpPr/>
            <p:nvPr/>
          </p:nvGrpSpPr>
          <p:grpSpPr>
            <a:xfrm>
              <a:off x="8478528" y="4521281"/>
              <a:ext cx="2481514" cy="1649441"/>
              <a:chOff x="7956165" y="3607332"/>
              <a:chExt cx="2481514" cy="1649441"/>
            </a:xfrm>
          </p:grpSpPr>
          <p:pic>
            <p:nvPicPr>
              <p:cNvPr id="24" name="Picture 23"/>
              <p:cNvPicPr>
                <a:picLocks noChangeAspect="1"/>
              </p:cNvPicPr>
              <p:nvPr/>
            </p:nvPicPr>
            <p:blipFill rotWithShape="1">
              <a:blip r:embed="rId7"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5" name="TextBox 24"/>
              <p:cNvSpPr txBox="1"/>
              <p:nvPr/>
            </p:nvSpPr>
            <p:spPr>
              <a:xfrm>
                <a:off x="7956165" y="4840932"/>
                <a:ext cx="2481514" cy="415841"/>
              </a:xfrm>
              <a:prstGeom prst="rect">
                <a:avLst/>
              </a:prstGeom>
              <a:noFill/>
            </p:spPr>
            <p:txBody>
              <a:bodyPr wrap="square" rtlCol="0">
                <a:spAutoFit/>
              </a:bodyPr>
              <a:lstStyle/>
              <a:p>
                <a:r>
                  <a:rPr lang="en-US" sz="1300" dirty="0">
                    <a:solidFill>
                      <a:schemeClr val="tx1">
                        <a:lumMod val="75000"/>
                      </a:schemeClr>
                    </a:solidFill>
                    <a:latin typeface="Gotham Medium"/>
                    <a:cs typeface="Gotham Medium"/>
                  </a:rPr>
                  <a:t>Type in chat box</a:t>
                </a:r>
              </a:p>
            </p:txBody>
          </p:sp>
        </p:grpSp>
        <p:sp>
          <p:nvSpPr>
            <p:cNvPr id="20" name="TextBox 19"/>
            <p:cNvSpPr txBox="1"/>
            <p:nvPr/>
          </p:nvSpPr>
          <p:spPr>
            <a:xfrm>
              <a:off x="7954548" y="5320875"/>
              <a:ext cx="755290" cy="372068"/>
            </a:xfrm>
            <a:prstGeom prst="rect">
              <a:avLst/>
            </a:prstGeom>
            <a:noFill/>
          </p:spPr>
          <p:txBody>
            <a:bodyPr wrap="square" rtlCol="0">
              <a:spAutoFit/>
            </a:bodyPr>
            <a:lstStyle/>
            <a:p>
              <a:r>
                <a:rPr lang="en-US" sz="1100" dirty="0">
                  <a:solidFill>
                    <a:schemeClr val="tx1">
                      <a:lumMod val="75000"/>
                    </a:schemeClr>
                  </a:solidFill>
                  <a:latin typeface="Gotham Medium"/>
                  <a:cs typeface="Gotham Medium"/>
                </a:rPr>
                <a:t>OR</a:t>
              </a:r>
            </a:p>
          </p:txBody>
        </p:sp>
        <p:pic>
          <p:nvPicPr>
            <p:cNvPr id="21" name="Picture 20"/>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2" name="Straight Connector 21"/>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a:spLocks/>
          </p:cNvSpPr>
          <p:nvPr/>
        </p:nvSpPr>
        <p:spPr>
          <a:xfrm rot="10800000" flipV="1">
            <a:off x="212605" y="3097453"/>
            <a:ext cx="2352881" cy="4960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000" dirty="0">
                <a:solidFill>
                  <a:schemeClr val="tx1">
                    <a:lumMod val="65000"/>
                    <a:lumOff val="35000"/>
                  </a:schemeClr>
                </a:solidFill>
                <a:latin typeface="Tungsten Medium"/>
                <a:cs typeface="Tungsten Medium"/>
              </a:rPr>
              <a:t>Experiential Activity #1</a:t>
            </a:r>
          </a:p>
          <a:p>
            <a:pPr algn="ctr"/>
            <a:r>
              <a:rPr lang="en-US" sz="3800" dirty="0">
                <a:solidFill>
                  <a:schemeClr val="tx1">
                    <a:lumMod val="65000"/>
                    <a:lumOff val="35000"/>
                  </a:schemeClr>
                </a:solidFill>
                <a:latin typeface="Tungsten Medium"/>
                <a:cs typeface="Tungsten Medium"/>
              </a:rPr>
              <a:t>DEBRIEF</a:t>
            </a:r>
          </a:p>
        </p:txBody>
      </p:sp>
    </p:spTree>
    <p:extLst>
      <p:ext uri="{BB962C8B-B14F-4D97-AF65-F5344CB8AC3E}">
        <p14:creationId xmlns:p14="http://schemas.microsoft.com/office/powerpoint/2010/main" val="166235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047" y="2429597"/>
            <a:ext cx="2474739" cy="71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000" dirty="0">
                <a:solidFill>
                  <a:srgbClr val="FFFFFF"/>
                </a:solidFill>
                <a:latin typeface="Gotham Book"/>
                <a:cs typeface="Gotham Book"/>
              </a:rPr>
              <a:t>Agenda for today</a:t>
            </a:r>
          </a:p>
        </p:txBody>
      </p:sp>
      <p:pic>
        <p:nvPicPr>
          <p:cNvPr id="9" name="Picture 8"/>
          <p:cNvPicPr>
            <a:picLocks noChangeAspect="1"/>
          </p:cNvPicPr>
          <p:nvPr/>
        </p:nvPicPr>
        <p:blipFill rotWithShape="1">
          <a:blip r:embed="rId2">
            <a:duotone>
              <a:prstClr val="black"/>
              <a:schemeClr val="tx2">
                <a:tint val="45000"/>
                <a:satMod val="400000"/>
              </a:schemeClr>
            </a:duotone>
            <a:alphaModFix amt="26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2031"/>
          <a:stretch/>
        </p:blipFill>
        <p:spPr>
          <a:xfrm>
            <a:off x="0" y="739318"/>
            <a:ext cx="2501034" cy="3882084"/>
          </a:xfrm>
          <a:prstGeom prst="rect">
            <a:avLst/>
          </a:prstGeom>
        </p:spPr>
      </p:pic>
      <p:sp>
        <p:nvSpPr>
          <p:cNvPr id="17" name="Rectangle 16"/>
          <p:cNvSpPr/>
          <p:nvPr/>
        </p:nvSpPr>
        <p:spPr>
          <a:xfrm>
            <a:off x="3926722" y="1202034"/>
            <a:ext cx="2737043"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Diagnosis and Treatment</a:t>
            </a:r>
          </a:p>
        </p:txBody>
      </p:sp>
      <p:sp>
        <p:nvSpPr>
          <p:cNvPr id="19" name="Rectangle 18"/>
          <p:cNvSpPr/>
          <p:nvPr/>
        </p:nvSpPr>
        <p:spPr>
          <a:xfrm>
            <a:off x="3926722" y="2059503"/>
            <a:ext cx="2587631" cy="691179"/>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chemeClr val="tx1">
                    <a:lumMod val="65000"/>
                    <a:lumOff val="35000"/>
                  </a:schemeClr>
                </a:solidFill>
                <a:latin typeface="Tungsten Medium"/>
                <a:cs typeface="Tungsten Medium"/>
              </a:rPr>
              <a:t>Situational Leadership </a:t>
            </a:r>
          </a:p>
        </p:txBody>
      </p:sp>
      <p:sp>
        <p:nvSpPr>
          <p:cNvPr id="24" name="Rectangle 23"/>
          <p:cNvSpPr/>
          <p:nvPr/>
        </p:nvSpPr>
        <p:spPr>
          <a:xfrm>
            <a:off x="3926724" y="2939947"/>
            <a:ext cx="1198100"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Practice </a:t>
            </a:r>
          </a:p>
        </p:txBody>
      </p:sp>
      <p:sp>
        <p:nvSpPr>
          <p:cNvPr id="11" name="Rectangle 10"/>
          <p:cNvSpPr/>
          <p:nvPr/>
        </p:nvSpPr>
        <p:spPr>
          <a:xfrm>
            <a:off x="3926724" y="3783022"/>
            <a:ext cx="2184218"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Debrief and Close</a:t>
            </a:r>
          </a:p>
        </p:txBody>
      </p:sp>
      <p:sp>
        <p:nvSpPr>
          <p:cNvPr id="12" name="Rectangle 11"/>
          <p:cNvSpPr/>
          <p:nvPr/>
        </p:nvSpPr>
        <p:spPr>
          <a:xfrm>
            <a:off x="3926724" y="2059503"/>
            <a:ext cx="79171" cy="691179"/>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Tree>
    <p:extLst>
      <p:ext uri="{BB962C8B-B14F-4D97-AF65-F5344CB8AC3E}">
        <p14:creationId xmlns:p14="http://schemas.microsoft.com/office/powerpoint/2010/main" val="3212354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905000" y="4888468"/>
            <a:ext cx="6781800" cy="369332"/>
            <a:chOff x="1905000" y="4888468"/>
            <a:chExt cx="6781800" cy="369332"/>
          </a:xfrm>
        </p:grpSpPr>
        <p:sp>
          <p:nvSpPr>
            <p:cNvPr id="10" name="TextBox 9"/>
            <p:cNvSpPr txBox="1"/>
            <p:nvPr/>
          </p:nvSpPr>
          <p:spPr>
            <a:xfrm>
              <a:off x="1905000" y="4888468"/>
              <a:ext cx="6781800" cy="369332"/>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LITTLE		     DIRECTIVE BEHAVIOR                  A LOT</a:t>
              </a:r>
            </a:p>
          </p:txBody>
        </p:sp>
        <p:cxnSp>
          <p:nvCxnSpPr>
            <p:cNvPr id="21" name="Straight Connector 20"/>
            <p:cNvCxnSpPr/>
            <p:nvPr/>
          </p:nvCxnSpPr>
          <p:spPr>
            <a:xfrm>
              <a:off x="3131332" y="5091162"/>
              <a:ext cx="8321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58219" y="5095161"/>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535770" y="548168"/>
            <a:ext cx="2971800" cy="4267200"/>
            <a:chOff x="-533400" y="545068"/>
            <a:chExt cx="2971800" cy="4267200"/>
          </a:xfrm>
        </p:grpSpPr>
        <p:sp>
          <p:nvSpPr>
            <p:cNvPr id="30" name="TextBox 29"/>
            <p:cNvSpPr txBox="1"/>
            <p:nvPr/>
          </p:nvSpPr>
          <p:spPr>
            <a:xfrm>
              <a:off x="-533400" y="2373868"/>
              <a:ext cx="2971800" cy="646331"/>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SUPPORTIVE</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BEHAVIOR</a:t>
              </a:r>
            </a:p>
          </p:txBody>
        </p:sp>
        <p:sp>
          <p:nvSpPr>
            <p:cNvPr id="31" name="Rectangle 30"/>
            <p:cNvSpPr/>
            <p:nvPr/>
          </p:nvSpPr>
          <p:spPr>
            <a:xfrm>
              <a:off x="861869" y="4442936"/>
              <a:ext cx="96693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LITTLE</a:t>
              </a:r>
              <a:endParaRPr lang="en-US" dirty="0"/>
            </a:p>
          </p:txBody>
        </p:sp>
        <p:sp>
          <p:nvSpPr>
            <p:cNvPr id="32" name="Rectangle 31"/>
            <p:cNvSpPr/>
            <p:nvPr/>
          </p:nvSpPr>
          <p:spPr>
            <a:xfrm>
              <a:off x="927833" y="545068"/>
              <a:ext cx="86857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 LOT</a:t>
              </a:r>
              <a:endParaRPr lang="en-US" dirty="0"/>
            </a:p>
          </p:txBody>
        </p:sp>
        <p:cxnSp>
          <p:nvCxnSpPr>
            <p:cNvPr id="33" name="Straight Connector 32"/>
            <p:cNvCxnSpPr>
              <a:stCxn id="31" idx="0"/>
            </p:cNvCxnSpPr>
            <p:nvPr/>
          </p:nvCxnSpPr>
          <p:spPr>
            <a:xfrm flipV="1">
              <a:off x="1345335" y="3078034"/>
              <a:ext cx="16783" cy="1364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345334" y="914400"/>
              <a:ext cx="18091" cy="1364902"/>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602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57800" y="27548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57800" y="6212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05000" y="6212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5000" y="27548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3400" y="545068"/>
            <a:ext cx="2971800" cy="4267200"/>
            <a:chOff x="-533400" y="545068"/>
            <a:chExt cx="2971800" cy="4267200"/>
          </a:xfrm>
        </p:grpSpPr>
        <p:sp>
          <p:nvSpPr>
            <p:cNvPr id="11" name="TextBox 10"/>
            <p:cNvSpPr txBox="1"/>
            <p:nvPr/>
          </p:nvSpPr>
          <p:spPr>
            <a:xfrm>
              <a:off x="-533400" y="2373868"/>
              <a:ext cx="2971800" cy="646331"/>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SUPPORTIVE</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BEHAVIOR</a:t>
              </a:r>
            </a:p>
          </p:txBody>
        </p:sp>
        <p:sp>
          <p:nvSpPr>
            <p:cNvPr id="12" name="Rectangle 11"/>
            <p:cNvSpPr/>
            <p:nvPr/>
          </p:nvSpPr>
          <p:spPr>
            <a:xfrm>
              <a:off x="861869" y="4442936"/>
              <a:ext cx="96693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LITTLE</a:t>
              </a:r>
              <a:endParaRPr lang="en-US" dirty="0"/>
            </a:p>
          </p:txBody>
        </p:sp>
        <p:sp>
          <p:nvSpPr>
            <p:cNvPr id="13" name="Rectangle 12"/>
            <p:cNvSpPr/>
            <p:nvPr/>
          </p:nvSpPr>
          <p:spPr>
            <a:xfrm>
              <a:off x="927833" y="545068"/>
              <a:ext cx="86857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 LOT</a:t>
              </a:r>
              <a:endParaRPr lang="en-US" dirty="0"/>
            </a:p>
          </p:txBody>
        </p:sp>
        <p:cxnSp>
          <p:nvCxnSpPr>
            <p:cNvPr id="15" name="Straight Connector 14"/>
            <p:cNvCxnSpPr>
              <a:stCxn id="12" idx="0"/>
            </p:cNvCxnSpPr>
            <p:nvPr/>
          </p:nvCxnSpPr>
          <p:spPr>
            <a:xfrm flipV="1">
              <a:off x="1345335" y="3078034"/>
              <a:ext cx="16783" cy="1364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45334" y="914400"/>
              <a:ext cx="18091" cy="1364902"/>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905000" y="4888468"/>
            <a:ext cx="6781800" cy="369332"/>
            <a:chOff x="1905000" y="4888468"/>
            <a:chExt cx="6781800" cy="369332"/>
          </a:xfrm>
        </p:grpSpPr>
        <p:sp>
          <p:nvSpPr>
            <p:cNvPr id="17" name="TextBox 16"/>
            <p:cNvSpPr txBox="1"/>
            <p:nvPr/>
          </p:nvSpPr>
          <p:spPr>
            <a:xfrm>
              <a:off x="1905000" y="4888468"/>
              <a:ext cx="6781800" cy="369332"/>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LITTLE		     DIRECTIVE BEHAVIOR                  A LOT</a:t>
              </a:r>
            </a:p>
          </p:txBody>
        </p:sp>
        <p:cxnSp>
          <p:nvCxnSpPr>
            <p:cNvPr id="18" name="Straight Connector 17"/>
            <p:cNvCxnSpPr/>
            <p:nvPr/>
          </p:nvCxnSpPr>
          <p:spPr>
            <a:xfrm>
              <a:off x="3131332" y="5091162"/>
              <a:ext cx="8321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58219" y="5095161"/>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6122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ntagon 19"/>
          <p:cNvSpPr/>
          <p:nvPr/>
        </p:nvSpPr>
        <p:spPr>
          <a:xfrm>
            <a:off x="457200" y="5562600"/>
            <a:ext cx="1981200" cy="1066800"/>
          </a:xfrm>
          <a:prstGeom prst="homePlate">
            <a:avLst>
              <a:gd name="adj" fmla="val 334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HIGH COMMITMENT</a:t>
            </a:r>
          </a:p>
        </p:txBody>
      </p:sp>
      <p:sp>
        <p:nvSpPr>
          <p:cNvPr id="6" name="Rectangle 5"/>
          <p:cNvSpPr/>
          <p:nvPr/>
        </p:nvSpPr>
        <p:spPr>
          <a:xfrm>
            <a:off x="1905000" y="6212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57800" y="6212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27548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5000" y="27548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3400" y="545068"/>
            <a:ext cx="2971800" cy="4267200"/>
            <a:chOff x="-533400" y="545068"/>
            <a:chExt cx="2971800" cy="4267200"/>
          </a:xfrm>
        </p:grpSpPr>
        <p:sp>
          <p:nvSpPr>
            <p:cNvPr id="11" name="TextBox 10"/>
            <p:cNvSpPr txBox="1"/>
            <p:nvPr/>
          </p:nvSpPr>
          <p:spPr>
            <a:xfrm>
              <a:off x="-533400" y="2373868"/>
              <a:ext cx="2971800" cy="646331"/>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SUPPORTIVE</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BEHAVIOR</a:t>
              </a:r>
            </a:p>
          </p:txBody>
        </p:sp>
        <p:sp>
          <p:nvSpPr>
            <p:cNvPr id="12" name="Rectangle 11"/>
            <p:cNvSpPr/>
            <p:nvPr/>
          </p:nvSpPr>
          <p:spPr>
            <a:xfrm>
              <a:off x="861869" y="4442936"/>
              <a:ext cx="96693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LITTLE</a:t>
              </a:r>
              <a:endParaRPr lang="en-US" dirty="0"/>
            </a:p>
          </p:txBody>
        </p:sp>
        <p:sp>
          <p:nvSpPr>
            <p:cNvPr id="13" name="Rectangle 12"/>
            <p:cNvSpPr/>
            <p:nvPr/>
          </p:nvSpPr>
          <p:spPr>
            <a:xfrm>
              <a:off x="927833" y="545068"/>
              <a:ext cx="86857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 LOT</a:t>
              </a:r>
              <a:endParaRPr lang="en-US" dirty="0"/>
            </a:p>
          </p:txBody>
        </p:sp>
        <p:cxnSp>
          <p:nvCxnSpPr>
            <p:cNvPr id="15" name="Straight Connector 14"/>
            <p:cNvCxnSpPr>
              <a:stCxn id="12" idx="0"/>
            </p:cNvCxnSpPr>
            <p:nvPr/>
          </p:nvCxnSpPr>
          <p:spPr>
            <a:xfrm flipV="1">
              <a:off x="1345335" y="3078034"/>
              <a:ext cx="16783" cy="1364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45334" y="914400"/>
              <a:ext cx="18091" cy="1364902"/>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6019800" y="3529652"/>
            <a:ext cx="1981200" cy="461665"/>
          </a:xfrm>
          <a:prstGeom prst="rect">
            <a:avLst/>
          </a:prstGeom>
          <a:noFill/>
        </p:spPr>
        <p:txBody>
          <a:bodyPr wrap="square" rtlCol="0">
            <a:spAutoFit/>
          </a:bodyPr>
          <a:lstStyle/>
          <a:p>
            <a:pPr algn="ctr"/>
            <a:r>
              <a:rPr lang="en-US" sz="2400" b="1" dirty="0">
                <a:solidFill>
                  <a:schemeClr val="bg1"/>
                </a:solidFill>
              </a:rPr>
              <a:t>DIRECTING</a:t>
            </a:r>
          </a:p>
        </p:txBody>
      </p:sp>
      <p:grpSp>
        <p:nvGrpSpPr>
          <p:cNvPr id="18" name="Group 17"/>
          <p:cNvGrpSpPr/>
          <p:nvPr/>
        </p:nvGrpSpPr>
        <p:grpSpPr>
          <a:xfrm>
            <a:off x="1905000" y="4888468"/>
            <a:ext cx="6781800" cy="369332"/>
            <a:chOff x="1905000" y="4888468"/>
            <a:chExt cx="6781800" cy="369332"/>
          </a:xfrm>
        </p:grpSpPr>
        <p:sp>
          <p:nvSpPr>
            <p:cNvPr id="22" name="TextBox 21"/>
            <p:cNvSpPr txBox="1"/>
            <p:nvPr/>
          </p:nvSpPr>
          <p:spPr>
            <a:xfrm>
              <a:off x="1905000" y="4888468"/>
              <a:ext cx="6781800" cy="369332"/>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LITTLE		     DIRECTIVE BEHAVIOR                  A LOT</a:t>
              </a:r>
            </a:p>
          </p:txBody>
        </p:sp>
        <p:cxnSp>
          <p:nvCxnSpPr>
            <p:cNvPr id="23" name="Straight Connector 22"/>
            <p:cNvCxnSpPr/>
            <p:nvPr/>
          </p:nvCxnSpPr>
          <p:spPr>
            <a:xfrm>
              <a:off x="3131332" y="5091162"/>
              <a:ext cx="8321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58219" y="5095161"/>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2372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5000" y="6212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57800" y="6212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2754868"/>
            <a:ext cx="3276600" cy="2057400"/>
          </a:xfrm>
          <a:prstGeom prst="rect">
            <a:avLst/>
          </a:prstGeom>
          <a:solidFill>
            <a:srgbClr val="C000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5000" y="27548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3400" y="545068"/>
            <a:ext cx="2971800" cy="4267200"/>
            <a:chOff x="-533400" y="545068"/>
            <a:chExt cx="2971800" cy="4267200"/>
          </a:xfrm>
        </p:grpSpPr>
        <p:sp>
          <p:nvSpPr>
            <p:cNvPr id="11" name="TextBox 10"/>
            <p:cNvSpPr txBox="1"/>
            <p:nvPr/>
          </p:nvSpPr>
          <p:spPr>
            <a:xfrm>
              <a:off x="-533400" y="2373868"/>
              <a:ext cx="2971800" cy="646331"/>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SUPPORTIVE</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BEHAVIOR</a:t>
              </a:r>
            </a:p>
          </p:txBody>
        </p:sp>
        <p:sp>
          <p:nvSpPr>
            <p:cNvPr id="12" name="Rectangle 11"/>
            <p:cNvSpPr/>
            <p:nvPr/>
          </p:nvSpPr>
          <p:spPr>
            <a:xfrm>
              <a:off x="861869" y="4442936"/>
              <a:ext cx="96693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LITTLE</a:t>
              </a:r>
              <a:endParaRPr lang="en-US" dirty="0"/>
            </a:p>
          </p:txBody>
        </p:sp>
        <p:sp>
          <p:nvSpPr>
            <p:cNvPr id="13" name="Rectangle 12"/>
            <p:cNvSpPr/>
            <p:nvPr/>
          </p:nvSpPr>
          <p:spPr>
            <a:xfrm>
              <a:off x="927833" y="545068"/>
              <a:ext cx="86857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 LOT</a:t>
              </a:r>
              <a:endParaRPr lang="en-US" dirty="0"/>
            </a:p>
          </p:txBody>
        </p:sp>
        <p:cxnSp>
          <p:nvCxnSpPr>
            <p:cNvPr id="15" name="Straight Connector 14"/>
            <p:cNvCxnSpPr>
              <a:stCxn id="12" idx="0"/>
            </p:cNvCxnSpPr>
            <p:nvPr/>
          </p:nvCxnSpPr>
          <p:spPr>
            <a:xfrm flipV="1">
              <a:off x="1345335" y="3078034"/>
              <a:ext cx="16783" cy="1364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45334" y="914400"/>
              <a:ext cx="18091" cy="1364902"/>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Pentagon 1"/>
          <p:cNvSpPr/>
          <p:nvPr/>
        </p:nvSpPr>
        <p:spPr>
          <a:xfrm>
            <a:off x="457200" y="5562600"/>
            <a:ext cx="1981200" cy="1066800"/>
          </a:xfrm>
          <a:prstGeom prst="homePlate">
            <a:avLst>
              <a:gd name="adj" fmla="val 334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HIGH COMMITMENT</a:t>
            </a:r>
          </a:p>
        </p:txBody>
      </p:sp>
      <p:sp>
        <p:nvSpPr>
          <p:cNvPr id="3" name="TextBox 2"/>
          <p:cNvSpPr txBox="1"/>
          <p:nvPr/>
        </p:nvSpPr>
        <p:spPr>
          <a:xfrm>
            <a:off x="6019800" y="3529652"/>
            <a:ext cx="1981200" cy="461665"/>
          </a:xfrm>
          <a:prstGeom prst="rect">
            <a:avLst/>
          </a:prstGeom>
          <a:noFill/>
        </p:spPr>
        <p:txBody>
          <a:bodyPr wrap="square" rtlCol="0">
            <a:spAutoFit/>
          </a:bodyPr>
          <a:lstStyle/>
          <a:p>
            <a:pPr algn="ctr"/>
            <a:r>
              <a:rPr lang="en-US" sz="2400" b="1" dirty="0">
                <a:solidFill>
                  <a:schemeClr val="bg1"/>
                </a:solidFill>
              </a:rPr>
              <a:t>DIRECTING</a:t>
            </a:r>
          </a:p>
        </p:txBody>
      </p:sp>
      <p:sp>
        <p:nvSpPr>
          <p:cNvPr id="25" name="TextBox 24"/>
          <p:cNvSpPr txBox="1"/>
          <p:nvPr/>
        </p:nvSpPr>
        <p:spPr>
          <a:xfrm>
            <a:off x="6019800" y="1371600"/>
            <a:ext cx="1981200" cy="461665"/>
          </a:xfrm>
          <a:prstGeom prst="rect">
            <a:avLst/>
          </a:prstGeom>
          <a:noFill/>
        </p:spPr>
        <p:txBody>
          <a:bodyPr wrap="square" rtlCol="0">
            <a:spAutoFit/>
          </a:bodyPr>
          <a:lstStyle/>
          <a:p>
            <a:pPr algn="ctr"/>
            <a:r>
              <a:rPr lang="en-US" sz="2400" b="1" dirty="0">
                <a:solidFill>
                  <a:schemeClr val="bg1"/>
                </a:solidFill>
              </a:rPr>
              <a:t>COACHING</a:t>
            </a:r>
          </a:p>
        </p:txBody>
      </p:sp>
      <p:grpSp>
        <p:nvGrpSpPr>
          <p:cNvPr id="22" name="Group 21"/>
          <p:cNvGrpSpPr/>
          <p:nvPr/>
        </p:nvGrpSpPr>
        <p:grpSpPr>
          <a:xfrm>
            <a:off x="1905000" y="4888468"/>
            <a:ext cx="6781800" cy="369332"/>
            <a:chOff x="1905000" y="4888468"/>
            <a:chExt cx="6781800" cy="369332"/>
          </a:xfrm>
        </p:grpSpPr>
        <p:sp>
          <p:nvSpPr>
            <p:cNvPr id="23" name="TextBox 22"/>
            <p:cNvSpPr txBox="1"/>
            <p:nvPr/>
          </p:nvSpPr>
          <p:spPr>
            <a:xfrm>
              <a:off x="1905000" y="4888468"/>
              <a:ext cx="6781800" cy="369332"/>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LITTLE		     DIRECTIVE BEHAVIOR                  A LOT</a:t>
              </a:r>
            </a:p>
          </p:txBody>
        </p:sp>
        <p:cxnSp>
          <p:nvCxnSpPr>
            <p:cNvPr id="26" name="Straight Connector 25"/>
            <p:cNvCxnSpPr/>
            <p:nvPr/>
          </p:nvCxnSpPr>
          <p:spPr>
            <a:xfrm>
              <a:off x="3131332" y="5091162"/>
              <a:ext cx="8321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558219" y="5095161"/>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0225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01873" y="493204"/>
            <a:ext cx="1936858" cy="779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4600" dirty="0">
                <a:solidFill>
                  <a:schemeClr val="tx1"/>
                </a:solidFill>
                <a:latin typeface="Tungsten Medium"/>
                <a:ea typeface="Arial Unicode MS" panose="020B0604020202020204" pitchFamily="34" charset="-128"/>
                <a:cs typeface="Tungsten Medium"/>
              </a:rPr>
              <a:t>LOGISTICS</a:t>
            </a:r>
            <a:endParaRPr lang="en-US" altLang="en-US" sz="3800" dirty="0">
              <a:solidFill>
                <a:schemeClr val="tx1"/>
              </a:solidFill>
              <a:latin typeface="Tungsten Medium"/>
              <a:ea typeface="Arial Unicode MS" panose="020B0604020202020204" pitchFamily="34" charset="-128"/>
              <a:cs typeface="Tungsten Medium"/>
            </a:endParaRPr>
          </a:p>
        </p:txBody>
      </p:sp>
      <p:sp>
        <p:nvSpPr>
          <p:cNvPr id="11" name="TextBox 10"/>
          <p:cNvSpPr txBox="1"/>
          <p:nvPr/>
        </p:nvSpPr>
        <p:spPr>
          <a:xfrm>
            <a:off x="4447271" y="845657"/>
            <a:ext cx="4129646" cy="372696"/>
          </a:xfrm>
          <a:prstGeom prst="rect">
            <a:avLst/>
          </a:prstGeom>
          <a:noFill/>
        </p:spPr>
        <p:txBody>
          <a:bodyPr wrap="square" lIns="64291" tIns="32146" rIns="64291" bIns="32146" rtlCol="0">
            <a:spAutoFit/>
          </a:bodyPr>
          <a:lstStyle/>
          <a:p>
            <a:r>
              <a:rPr lang="en-US" sz="2000" dirty="0">
                <a:solidFill>
                  <a:schemeClr val="tx1">
                    <a:lumMod val="75000"/>
                    <a:lumOff val="25000"/>
                  </a:schemeClr>
                </a:solidFill>
                <a:latin typeface="Gotham Book"/>
                <a:cs typeface="Gotham Book"/>
              </a:rPr>
              <a:t>We will meet for 90 minutes</a:t>
            </a:r>
          </a:p>
        </p:txBody>
      </p:sp>
      <p:cxnSp>
        <p:nvCxnSpPr>
          <p:cNvPr id="14" name="Straight Connector 13"/>
          <p:cNvCxnSpPr/>
          <p:nvPr/>
        </p:nvCxnSpPr>
        <p:spPr>
          <a:xfrm flipH="1" flipV="1">
            <a:off x="2783549" y="493205"/>
            <a:ext cx="0" cy="542858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biLevel thresh="25000"/>
            <a:alphaModFix amt="68000"/>
            <a:extLst>
              <a:ext uri="{28A0092B-C50C-407E-A947-70E740481C1C}">
                <a14:useLocalDpi xmlns:a14="http://schemas.microsoft.com/office/drawing/2010/main" val="0"/>
              </a:ext>
            </a:extLst>
          </a:blip>
          <a:srcRect b="18415"/>
          <a:stretch/>
        </p:blipFill>
        <p:spPr>
          <a:xfrm>
            <a:off x="3113364" y="3336211"/>
            <a:ext cx="983813" cy="936411"/>
          </a:xfrm>
          <a:prstGeom prst="rect">
            <a:avLst/>
          </a:prstGeom>
        </p:spPr>
      </p:pic>
      <p:pic>
        <p:nvPicPr>
          <p:cNvPr id="13" name="Picture 12"/>
          <p:cNvPicPr>
            <a:picLocks noChangeAspect="1"/>
          </p:cNvPicPr>
          <p:nvPr/>
        </p:nvPicPr>
        <p:blipFill>
          <a:blip r:embed="rId4" cstate="print">
            <a:duotone>
              <a:prstClr val="black"/>
              <a:schemeClr val="tx2">
                <a:tint val="45000"/>
                <a:satMod val="400000"/>
              </a:schemeClr>
            </a:duotone>
            <a:alphaModFix/>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180537" y="1824511"/>
            <a:ext cx="948201" cy="981762"/>
          </a:xfrm>
          <a:prstGeom prst="rect">
            <a:avLst/>
          </a:prstGeom>
          <a:noFill/>
        </p:spPr>
      </p:pic>
      <p:pic>
        <p:nvPicPr>
          <p:cNvPr id="6" name="Picture 5"/>
          <p:cNvPicPr>
            <a:picLocks noChangeAspect="1"/>
          </p:cNvPicPr>
          <p:nvPr/>
        </p:nvPicPr>
        <p:blipFill rotWithShape="1">
          <a:blip r:embed="rId6" cstate="print">
            <a:duotone>
              <a:prstClr val="black"/>
              <a:schemeClr val="accent2">
                <a:tint val="45000"/>
                <a:satMod val="400000"/>
              </a:schemeClr>
            </a:duotone>
            <a:alphaModFix amt="73000"/>
            <a:extLst>
              <a:ext uri="{28A0092B-C50C-407E-A947-70E740481C1C}">
                <a14:useLocalDpi xmlns:a14="http://schemas.microsoft.com/office/drawing/2010/main" val="0"/>
              </a:ext>
            </a:extLst>
          </a:blip>
          <a:srcRect b="16423"/>
          <a:stretch/>
        </p:blipFill>
        <p:spPr>
          <a:xfrm>
            <a:off x="3130701" y="573313"/>
            <a:ext cx="981117" cy="956651"/>
          </a:xfrm>
          <a:prstGeom prst="rect">
            <a:avLst/>
          </a:prstGeom>
        </p:spPr>
      </p:pic>
      <p:sp>
        <p:nvSpPr>
          <p:cNvPr id="15" name="TextBox 14"/>
          <p:cNvSpPr txBox="1"/>
          <p:nvPr/>
        </p:nvSpPr>
        <p:spPr>
          <a:xfrm>
            <a:off x="4434670" y="2025840"/>
            <a:ext cx="4129646" cy="680473"/>
          </a:xfrm>
          <a:prstGeom prst="rect">
            <a:avLst/>
          </a:prstGeom>
          <a:noFill/>
        </p:spPr>
        <p:txBody>
          <a:bodyPr wrap="square" lIns="64291" tIns="32146" rIns="64291" bIns="32146" rtlCol="0">
            <a:spAutoFit/>
          </a:bodyPr>
          <a:lstStyle/>
          <a:p>
            <a:r>
              <a:rPr lang="en-US" sz="2000" dirty="0">
                <a:solidFill>
                  <a:schemeClr val="tx1">
                    <a:lumMod val="75000"/>
                    <a:lumOff val="25000"/>
                  </a:schemeClr>
                </a:solidFill>
                <a:latin typeface="Gotham Book"/>
                <a:cs typeface="Gotham Book"/>
              </a:rPr>
              <a:t>This is an </a:t>
            </a:r>
            <a:r>
              <a:rPr lang="en-US" sz="2000" dirty="0">
                <a:solidFill>
                  <a:schemeClr val="tx1">
                    <a:lumMod val="75000"/>
                    <a:lumOff val="25000"/>
                  </a:schemeClr>
                </a:solidFill>
                <a:latin typeface="Gotham Bold" pitchFamily="50" charset="0"/>
                <a:cs typeface="Gotham Bold" pitchFamily="50" charset="0"/>
              </a:rPr>
              <a:t>interactive training</a:t>
            </a:r>
            <a:r>
              <a:rPr lang="en-US" sz="2000" dirty="0">
                <a:solidFill>
                  <a:schemeClr val="tx1">
                    <a:lumMod val="75000"/>
                    <a:lumOff val="25000"/>
                  </a:schemeClr>
                </a:solidFill>
                <a:latin typeface="Gotham Light" pitchFamily="50" charset="0"/>
                <a:cs typeface="Gotham Light" pitchFamily="50" charset="0"/>
              </a:rPr>
              <a:t>. You will work in pairs today. </a:t>
            </a:r>
            <a:endParaRPr lang="en-US" sz="2000" dirty="0">
              <a:solidFill>
                <a:schemeClr val="tx1">
                  <a:lumMod val="75000"/>
                  <a:lumOff val="25000"/>
                </a:schemeClr>
              </a:solidFill>
              <a:latin typeface="Gotham Book"/>
              <a:cs typeface="Gotham Book"/>
            </a:endParaRPr>
          </a:p>
        </p:txBody>
      </p:sp>
      <p:sp>
        <p:nvSpPr>
          <p:cNvPr id="16" name="TextBox 15">
            <a:hlinkClick r:id="rId7"/>
          </p:cNvPr>
          <p:cNvSpPr txBox="1"/>
          <p:nvPr/>
        </p:nvSpPr>
        <p:spPr>
          <a:xfrm>
            <a:off x="4430771" y="3280229"/>
            <a:ext cx="4129646" cy="680473"/>
          </a:xfrm>
          <a:prstGeom prst="rect">
            <a:avLst/>
          </a:prstGeom>
          <a:noFill/>
        </p:spPr>
        <p:txBody>
          <a:bodyPr wrap="square" lIns="64291" tIns="32146" rIns="64291" bIns="32146" rtlCol="0">
            <a:spAutoFit/>
          </a:bodyPr>
          <a:lstStyle/>
          <a:p>
            <a:r>
              <a:rPr lang="en-US" sz="2000" dirty="0">
                <a:solidFill>
                  <a:schemeClr val="tx1">
                    <a:lumMod val="75000"/>
                    <a:lumOff val="25000"/>
                  </a:schemeClr>
                </a:solidFill>
                <a:latin typeface="Gotham Book"/>
                <a:cs typeface="Gotham Book"/>
              </a:rPr>
              <a:t>A recording of this video and call will be available on the</a:t>
            </a:r>
            <a:endParaRPr lang="en-US" sz="2500" dirty="0">
              <a:solidFill>
                <a:schemeClr val="tx1">
                  <a:lumMod val="75000"/>
                  <a:lumOff val="25000"/>
                </a:schemeClr>
              </a:solidFill>
              <a:latin typeface="Tungsten Medium"/>
              <a:cs typeface="Tungsten Medium"/>
            </a:endParaRPr>
          </a:p>
        </p:txBody>
      </p:sp>
      <p:sp>
        <p:nvSpPr>
          <p:cNvPr id="17" name="TextBox 16"/>
          <p:cNvSpPr txBox="1"/>
          <p:nvPr/>
        </p:nvSpPr>
        <p:spPr>
          <a:xfrm>
            <a:off x="4436410" y="4982611"/>
            <a:ext cx="4129646" cy="372696"/>
          </a:xfrm>
          <a:prstGeom prst="rect">
            <a:avLst/>
          </a:prstGeom>
          <a:noFill/>
        </p:spPr>
        <p:txBody>
          <a:bodyPr wrap="square" lIns="64291" tIns="32146" rIns="64291" bIns="32146" rtlCol="0">
            <a:spAutoFit/>
          </a:bodyPr>
          <a:lstStyle/>
          <a:p>
            <a:r>
              <a:rPr lang="en-US" sz="2000" dirty="0">
                <a:solidFill>
                  <a:schemeClr val="tx1">
                    <a:lumMod val="75000"/>
                    <a:lumOff val="25000"/>
                  </a:schemeClr>
                </a:solidFill>
                <a:latin typeface="Gotham Book"/>
                <a:cs typeface="Gotham Book"/>
              </a:rPr>
              <a:t>It’s cool if you Tweet -- </a:t>
            </a:r>
          </a:p>
        </p:txBody>
      </p:sp>
      <p:grpSp>
        <p:nvGrpSpPr>
          <p:cNvPr id="21" name="Group 20"/>
          <p:cNvGrpSpPr/>
          <p:nvPr/>
        </p:nvGrpSpPr>
        <p:grpSpPr>
          <a:xfrm>
            <a:off x="2933246" y="4598997"/>
            <a:ext cx="1315486" cy="1258481"/>
            <a:chOff x="4209044" y="6900250"/>
            <a:chExt cx="1870913" cy="1789840"/>
          </a:xfrm>
        </p:grpSpPr>
        <p:pic>
          <p:nvPicPr>
            <p:cNvPr id="9" name="Picture 8"/>
            <p:cNvPicPr>
              <a:picLocks noChangeAspect="1"/>
            </p:cNvPicPr>
            <p:nvPr/>
          </p:nvPicPr>
          <p:blipFill rotWithShape="1">
            <a:blip r:embed="rId8" cstate="print">
              <a:duotone>
                <a:prstClr val="black"/>
                <a:schemeClr val="accent6">
                  <a:tint val="45000"/>
                  <a:satMod val="400000"/>
                </a:schemeClr>
              </a:duotone>
              <a:alphaModFix amt="54000"/>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b="18000"/>
            <a:stretch/>
          </p:blipFill>
          <p:spPr>
            <a:xfrm>
              <a:off x="4209044" y="6900250"/>
              <a:ext cx="1870913" cy="1789840"/>
            </a:xfrm>
            <a:prstGeom prst="rect">
              <a:avLst/>
            </a:prstGeom>
          </p:spPr>
        </p:pic>
        <p:pic>
          <p:nvPicPr>
            <p:cNvPr id="18" name="Picture 17"/>
            <p:cNvPicPr>
              <a:picLocks noChangeAspect="1"/>
            </p:cNvPicPr>
            <p:nvPr/>
          </p:nvPicPr>
          <p:blipFill>
            <a:blip r:embed="rId10" cstate="print">
              <a:duotone>
                <a:prstClr val="black"/>
                <a:schemeClr val="accent6">
                  <a:tint val="45000"/>
                  <a:satMod val="400000"/>
                </a:schemeClr>
              </a:duotone>
              <a:alphaModFix amt="63000"/>
              <a:extLst>
                <a:ext uri="{28A0092B-C50C-407E-A947-70E740481C1C}">
                  <a14:useLocalDpi xmlns:a14="http://schemas.microsoft.com/office/drawing/2010/main" val="0"/>
                </a:ext>
              </a:extLst>
            </a:blip>
            <a:stretch>
              <a:fillRect/>
            </a:stretch>
          </p:blipFill>
          <p:spPr>
            <a:xfrm>
              <a:off x="4905793" y="7589892"/>
              <a:ext cx="511371" cy="511371"/>
            </a:xfrm>
            <a:prstGeom prst="rect">
              <a:avLst/>
            </a:prstGeom>
            <a:ln>
              <a:noFill/>
            </a:ln>
          </p:spPr>
        </p:pic>
      </p:grpSp>
      <p:sp>
        <p:nvSpPr>
          <p:cNvPr id="19" name="Rectangle 18"/>
          <p:cNvSpPr/>
          <p:nvPr/>
        </p:nvSpPr>
        <p:spPr>
          <a:xfrm>
            <a:off x="4443264" y="5289296"/>
            <a:ext cx="1548805" cy="324608"/>
          </a:xfrm>
          <a:prstGeom prst="rect">
            <a:avLst/>
          </a:prstGeom>
        </p:spPr>
        <p:txBody>
          <a:bodyPr wrap="square" lIns="64291" tIns="32146" rIns="64291" bIns="32146">
            <a:spAutoFit/>
          </a:bodyPr>
          <a:lstStyle/>
          <a:p>
            <a:r>
              <a:rPr lang="en-US" sz="1700" dirty="0">
                <a:solidFill>
                  <a:schemeClr val="tx1">
                    <a:lumMod val="75000"/>
                    <a:lumOff val="25000"/>
                  </a:schemeClr>
                </a:solidFill>
                <a:latin typeface="+mj-lt"/>
                <a:cs typeface="Gotham Bold" pitchFamily="50" charset="0"/>
              </a:rPr>
              <a:t>#</a:t>
            </a:r>
            <a:r>
              <a:rPr lang="en-US" sz="1700" dirty="0">
                <a:solidFill>
                  <a:schemeClr val="tx1">
                    <a:lumMod val="75000"/>
                    <a:lumOff val="25000"/>
                  </a:schemeClr>
                </a:solidFill>
                <a:latin typeface="Gotham Bold" pitchFamily="50" charset="0"/>
                <a:cs typeface="Gotham Bold" pitchFamily="50" charset="0"/>
              </a:rPr>
              <a:t>OFA</a:t>
            </a:r>
            <a:r>
              <a:rPr lang="en-US" sz="1700" dirty="0">
                <a:solidFill>
                  <a:schemeClr val="tx1">
                    <a:lumMod val="75000"/>
                    <a:lumOff val="25000"/>
                  </a:schemeClr>
                </a:solidFill>
                <a:latin typeface="Gotham Book"/>
                <a:cs typeface="Gotham Book"/>
              </a:rPr>
              <a:t>Fellows</a:t>
            </a:r>
            <a:endParaRPr lang="en-US" sz="2500" dirty="0">
              <a:solidFill>
                <a:schemeClr val="tx1">
                  <a:lumMod val="75000"/>
                  <a:lumOff val="25000"/>
                </a:schemeClr>
              </a:solidFill>
              <a:latin typeface="Gotham Book"/>
              <a:cs typeface="Gotham Book"/>
            </a:endParaRPr>
          </a:p>
        </p:txBody>
      </p:sp>
      <p:sp>
        <p:nvSpPr>
          <p:cNvPr id="20" name="Rectangle 19">
            <a:hlinkClick r:id="rId7"/>
          </p:cNvPr>
          <p:cNvSpPr/>
          <p:nvPr/>
        </p:nvSpPr>
        <p:spPr>
          <a:xfrm>
            <a:off x="4509893" y="4069266"/>
            <a:ext cx="1554934" cy="406711"/>
          </a:xfrm>
          <a:prstGeom prst="rect">
            <a:avLst/>
          </a:prstGeom>
          <a:noFill/>
          <a:ln w="19050"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lumMod val="75000"/>
                    <a:lumOff val="25000"/>
                  </a:schemeClr>
                </a:solidFill>
                <a:latin typeface="Gotham Book"/>
                <a:cs typeface="Gotham Book"/>
              </a:rPr>
              <a:t>Access bookshelf</a:t>
            </a:r>
          </a:p>
        </p:txBody>
      </p:sp>
    </p:spTree>
    <p:extLst>
      <p:ext uri="{BB962C8B-B14F-4D97-AF65-F5344CB8AC3E}">
        <p14:creationId xmlns:p14="http://schemas.microsoft.com/office/powerpoint/2010/main" val="822857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5000" y="6212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57800" y="6212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2754868"/>
            <a:ext cx="3276600" cy="2057400"/>
          </a:xfrm>
          <a:prstGeom prst="rect">
            <a:avLst/>
          </a:prstGeom>
          <a:solidFill>
            <a:srgbClr val="C000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5000" y="27548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3400" y="545068"/>
            <a:ext cx="2971800" cy="4267200"/>
            <a:chOff x="-533400" y="545068"/>
            <a:chExt cx="2971800" cy="4267200"/>
          </a:xfrm>
        </p:grpSpPr>
        <p:sp>
          <p:nvSpPr>
            <p:cNvPr id="11" name="TextBox 10"/>
            <p:cNvSpPr txBox="1"/>
            <p:nvPr/>
          </p:nvSpPr>
          <p:spPr>
            <a:xfrm>
              <a:off x="-533400" y="2373868"/>
              <a:ext cx="2971800" cy="646331"/>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SUPPORTIVE</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BEHAVIOR</a:t>
              </a:r>
            </a:p>
          </p:txBody>
        </p:sp>
        <p:sp>
          <p:nvSpPr>
            <p:cNvPr id="12" name="Rectangle 11"/>
            <p:cNvSpPr/>
            <p:nvPr/>
          </p:nvSpPr>
          <p:spPr>
            <a:xfrm>
              <a:off x="861869" y="4442936"/>
              <a:ext cx="96693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LITTLE</a:t>
              </a:r>
              <a:endParaRPr lang="en-US" dirty="0"/>
            </a:p>
          </p:txBody>
        </p:sp>
        <p:sp>
          <p:nvSpPr>
            <p:cNvPr id="13" name="Rectangle 12"/>
            <p:cNvSpPr/>
            <p:nvPr/>
          </p:nvSpPr>
          <p:spPr>
            <a:xfrm>
              <a:off x="927833" y="545068"/>
              <a:ext cx="86857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 LOT</a:t>
              </a:r>
              <a:endParaRPr lang="en-US" dirty="0"/>
            </a:p>
          </p:txBody>
        </p:sp>
        <p:cxnSp>
          <p:nvCxnSpPr>
            <p:cNvPr id="15" name="Straight Connector 14"/>
            <p:cNvCxnSpPr>
              <a:stCxn id="12" idx="0"/>
            </p:cNvCxnSpPr>
            <p:nvPr/>
          </p:nvCxnSpPr>
          <p:spPr>
            <a:xfrm flipV="1">
              <a:off x="1345335" y="3078034"/>
              <a:ext cx="16783" cy="1364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45334" y="914400"/>
              <a:ext cx="18091" cy="1364902"/>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Pentagon 1"/>
          <p:cNvSpPr/>
          <p:nvPr/>
        </p:nvSpPr>
        <p:spPr>
          <a:xfrm>
            <a:off x="457200" y="5562600"/>
            <a:ext cx="1981200" cy="1066800"/>
          </a:xfrm>
          <a:prstGeom prst="homePlate">
            <a:avLst>
              <a:gd name="adj" fmla="val 334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HIGH COMMITMENT</a:t>
            </a:r>
          </a:p>
        </p:txBody>
      </p:sp>
      <p:sp>
        <p:nvSpPr>
          <p:cNvPr id="3" name="TextBox 2"/>
          <p:cNvSpPr txBox="1"/>
          <p:nvPr/>
        </p:nvSpPr>
        <p:spPr>
          <a:xfrm>
            <a:off x="6019800" y="3529652"/>
            <a:ext cx="1981200" cy="461665"/>
          </a:xfrm>
          <a:prstGeom prst="rect">
            <a:avLst/>
          </a:prstGeom>
          <a:noFill/>
        </p:spPr>
        <p:txBody>
          <a:bodyPr wrap="square" rtlCol="0">
            <a:spAutoFit/>
          </a:bodyPr>
          <a:lstStyle/>
          <a:p>
            <a:pPr algn="ctr"/>
            <a:r>
              <a:rPr lang="en-US" sz="2400" b="1" dirty="0">
                <a:solidFill>
                  <a:schemeClr val="bg1"/>
                </a:solidFill>
              </a:rPr>
              <a:t>DIRECTING</a:t>
            </a:r>
          </a:p>
        </p:txBody>
      </p:sp>
      <p:sp>
        <p:nvSpPr>
          <p:cNvPr id="20" name="Pentagon 19"/>
          <p:cNvSpPr/>
          <p:nvPr/>
        </p:nvSpPr>
        <p:spPr>
          <a:xfrm>
            <a:off x="2514600" y="5562600"/>
            <a:ext cx="1981200" cy="1066800"/>
          </a:xfrm>
          <a:prstGeom prst="homePlate">
            <a:avLst>
              <a:gd name="adj" fmla="val 334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LOW COMMITMENT</a:t>
            </a:r>
          </a:p>
        </p:txBody>
      </p:sp>
      <p:sp>
        <p:nvSpPr>
          <p:cNvPr id="25" name="TextBox 24"/>
          <p:cNvSpPr txBox="1"/>
          <p:nvPr/>
        </p:nvSpPr>
        <p:spPr>
          <a:xfrm>
            <a:off x="6019800" y="1371600"/>
            <a:ext cx="1981200" cy="461665"/>
          </a:xfrm>
          <a:prstGeom prst="rect">
            <a:avLst/>
          </a:prstGeom>
          <a:noFill/>
        </p:spPr>
        <p:txBody>
          <a:bodyPr wrap="square" rtlCol="0">
            <a:spAutoFit/>
          </a:bodyPr>
          <a:lstStyle/>
          <a:p>
            <a:pPr algn="ctr"/>
            <a:r>
              <a:rPr lang="en-US" sz="2400" b="1" dirty="0">
                <a:solidFill>
                  <a:schemeClr val="bg1"/>
                </a:solidFill>
              </a:rPr>
              <a:t>COACHING</a:t>
            </a:r>
          </a:p>
        </p:txBody>
      </p:sp>
      <p:grpSp>
        <p:nvGrpSpPr>
          <p:cNvPr id="22" name="Group 21"/>
          <p:cNvGrpSpPr/>
          <p:nvPr/>
        </p:nvGrpSpPr>
        <p:grpSpPr>
          <a:xfrm>
            <a:off x="1905000" y="4888468"/>
            <a:ext cx="6781800" cy="369332"/>
            <a:chOff x="1905000" y="4888468"/>
            <a:chExt cx="6781800" cy="369332"/>
          </a:xfrm>
        </p:grpSpPr>
        <p:sp>
          <p:nvSpPr>
            <p:cNvPr id="23" name="TextBox 22"/>
            <p:cNvSpPr txBox="1"/>
            <p:nvPr/>
          </p:nvSpPr>
          <p:spPr>
            <a:xfrm>
              <a:off x="1905000" y="4888468"/>
              <a:ext cx="6781800" cy="369332"/>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LITTLE		     DIRECTIVE BEHAVIOR                  A LOT</a:t>
              </a:r>
            </a:p>
          </p:txBody>
        </p:sp>
        <p:cxnSp>
          <p:nvCxnSpPr>
            <p:cNvPr id="26" name="Straight Connector 25"/>
            <p:cNvCxnSpPr/>
            <p:nvPr/>
          </p:nvCxnSpPr>
          <p:spPr>
            <a:xfrm>
              <a:off x="3131332" y="5091162"/>
              <a:ext cx="8321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558219" y="5095161"/>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0660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5000" y="6212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57800" y="621268"/>
            <a:ext cx="3276600" cy="2057400"/>
          </a:xfrm>
          <a:prstGeom prst="rect">
            <a:avLst/>
          </a:prstGeom>
          <a:solidFill>
            <a:schemeClr val="accent6">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2754868"/>
            <a:ext cx="3276600" cy="2057400"/>
          </a:xfrm>
          <a:prstGeom prst="rect">
            <a:avLst/>
          </a:prstGeom>
          <a:solidFill>
            <a:srgbClr val="C000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5000" y="27548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3400" y="545068"/>
            <a:ext cx="2971800" cy="4267200"/>
            <a:chOff x="-533400" y="545068"/>
            <a:chExt cx="2971800" cy="4267200"/>
          </a:xfrm>
        </p:grpSpPr>
        <p:sp>
          <p:nvSpPr>
            <p:cNvPr id="11" name="TextBox 10"/>
            <p:cNvSpPr txBox="1"/>
            <p:nvPr/>
          </p:nvSpPr>
          <p:spPr>
            <a:xfrm>
              <a:off x="-533400" y="2373868"/>
              <a:ext cx="2971800" cy="646331"/>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SUPPORTIVE</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BEHAVIOR</a:t>
              </a:r>
            </a:p>
          </p:txBody>
        </p:sp>
        <p:sp>
          <p:nvSpPr>
            <p:cNvPr id="12" name="Rectangle 11"/>
            <p:cNvSpPr/>
            <p:nvPr/>
          </p:nvSpPr>
          <p:spPr>
            <a:xfrm>
              <a:off x="861869" y="4442936"/>
              <a:ext cx="96693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LITTLE</a:t>
              </a:r>
              <a:endParaRPr lang="en-US" dirty="0"/>
            </a:p>
          </p:txBody>
        </p:sp>
        <p:sp>
          <p:nvSpPr>
            <p:cNvPr id="13" name="Rectangle 12"/>
            <p:cNvSpPr/>
            <p:nvPr/>
          </p:nvSpPr>
          <p:spPr>
            <a:xfrm>
              <a:off x="927833" y="545068"/>
              <a:ext cx="86857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 LOT</a:t>
              </a:r>
              <a:endParaRPr lang="en-US" dirty="0"/>
            </a:p>
          </p:txBody>
        </p:sp>
        <p:cxnSp>
          <p:nvCxnSpPr>
            <p:cNvPr id="15" name="Straight Connector 14"/>
            <p:cNvCxnSpPr>
              <a:stCxn id="12" idx="0"/>
            </p:cNvCxnSpPr>
            <p:nvPr/>
          </p:nvCxnSpPr>
          <p:spPr>
            <a:xfrm flipV="1">
              <a:off x="1345335" y="3078034"/>
              <a:ext cx="16783" cy="1364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45334" y="914400"/>
              <a:ext cx="18091" cy="1364902"/>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Pentagon 1"/>
          <p:cNvSpPr/>
          <p:nvPr/>
        </p:nvSpPr>
        <p:spPr>
          <a:xfrm>
            <a:off x="457200" y="5562600"/>
            <a:ext cx="1981200" cy="1066800"/>
          </a:xfrm>
          <a:prstGeom prst="homePlate">
            <a:avLst>
              <a:gd name="adj" fmla="val 334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HIGH COMMITMENT</a:t>
            </a:r>
          </a:p>
        </p:txBody>
      </p:sp>
      <p:sp>
        <p:nvSpPr>
          <p:cNvPr id="3" name="TextBox 2"/>
          <p:cNvSpPr txBox="1"/>
          <p:nvPr/>
        </p:nvSpPr>
        <p:spPr>
          <a:xfrm>
            <a:off x="6019800" y="3529652"/>
            <a:ext cx="1981200" cy="461665"/>
          </a:xfrm>
          <a:prstGeom prst="rect">
            <a:avLst/>
          </a:prstGeom>
          <a:noFill/>
        </p:spPr>
        <p:txBody>
          <a:bodyPr wrap="square" rtlCol="0">
            <a:spAutoFit/>
          </a:bodyPr>
          <a:lstStyle/>
          <a:p>
            <a:pPr algn="ctr"/>
            <a:r>
              <a:rPr lang="en-US" sz="2400" b="1" dirty="0">
                <a:solidFill>
                  <a:schemeClr val="bg1"/>
                </a:solidFill>
              </a:rPr>
              <a:t>DIRECTING</a:t>
            </a:r>
          </a:p>
        </p:txBody>
      </p:sp>
      <p:sp>
        <p:nvSpPr>
          <p:cNvPr id="20" name="Pentagon 19"/>
          <p:cNvSpPr/>
          <p:nvPr/>
        </p:nvSpPr>
        <p:spPr>
          <a:xfrm>
            <a:off x="2514600" y="5562600"/>
            <a:ext cx="1981200" cy="1066800"/>
          </a:xfrm>
          <a:prstGeom prst="homePlate">
            <a:avLst>
              <a:gd name="adj" fmla="val 334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LOW COMMITMENT</a:t>
            </a:r>
          </a:p>
        </p:txBody>
      </p:sp>
      <p:sp>
        <p:nvSpPr>
          <p:cNvPr id="25" name="TextBox 24"/>
          <p:cNvSpPr txBox="1"/>
          <p:nvPr/>
        </p:nvSpPr>
        <p:spPr>
          <a:xfrm>
            <a:off x="6019800" y="1371600"/>
            <a:ext cx="1981200" cy="461665"/>
          </a:xfrm>
          <a:prstGeom prst="rect">
            <a:avLst/>
          </a:prstGeom>
          <a:noFill/>
        </p:spPr>
        <p:txBody>
          <a:bodyPr wrap="square" rtlCol="0">
            <a:spAutoFit/>
          </a:bodyPr>
          <a:lstStyle/>
          <a:p>
            <a:pPr algn="ctr"/>
            <a:r>
              <a:rPr lang="en-US" sz="2400" b="1" dirty="0">
                <a:solidFill>
                  <a:schemeClr val="bg1"/>
                </a:solidFill>
              </a:rPr>
              <a:t>COACHING</a:t>
            </a:r>
          </a:p>
        </p:txBody>
      </p:sp>
      <p:sp>
        <p:nvSpPr>
          <p:cNvPr id="23" name="TextBox 22"/>
          <p:cNvSpPr txBox="1"/>
          <p:nvPr/>
        </p:nvSpPr>
        <p:spPr>
          <a:xfrm>
            <a:off x="2590800" y="1371600"/>
            <a:ext cx="1981200" cy="461665"/>
          </a:xfrm>
          <a:prstGeom prst="rect">
            <a:avLst/>
          </a:prstGeom>
          <a:noFill/>
        </p:spPr>
        <p:txBody>
          <a:bodyPr wrap="square" rtlCol="0">
            <a:spAutoFit/>
          </a:bodyPr>
          <a:lstStyle/>
          <a:p>
            <a:pPr algn="ctr"/>
            <a:r>
              <a:rPr lang="en-US" sz="2400" b="1" dirty="0">
                <a:solidFill>
                  <a:schemeClr val="bg1"/>
                </a:solidFill>
              </a:rPr>
              <a:t>SUPPORTING</a:t>
            </a:r>
          </a:p>
        </p:txBody>
      </p:sp>
      <p:grpSp>
        <p:nvGrpSpPr>
          <p:cNvPr id="26" name="Group 25"/>
          <p:cNvGrpSpPr/>
          <p:nvPr/>
        </p:nvGrpSpPr>
        <p:grpSpPr>
          <a:xfrm>
            <a:off x="1905000" y="4888468"/>
            <a:ext cx="6781800" cy="369332"/>
            <a:chOff x="1905000" y="4888468"/>
            <a:chExt cx="6781800" cy="369332"/>
          </a:xfrm>
        </p:grpSpPr>
        <p:sp>
          <p:nvSpPr>
            <p:cNvPr id="29" name="TextBox 28"/>
            <p:cNvSpPr txBox="1"/>
            <p:nvPr/>
          </p:nvSpPr>
          <p:spPr>
            <a:xfrm>
              <a:off x="1905000" y="4888468"/>
              <a:ext cx="6781800" cy="369332"/>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LITTLE		     DIRECTIVE BEHAVIOR                  A LOT</a:t>
              </a:r>
            </a:p>
          </p:txBody>
        </p:sp>
        <p:cxnSp>
          <p:nvCxnSpPr>
            <p:cNvPr id="30" name="Straight Connector 29"/>
            <p:cNvCxnSpPr/>
            <p:nvPr/>
          </p:nvCxnSpPr>
          <p:spPr>
            <a:xfrm>
              <a:off x="3131332" y="5091162"/>
              <a:ext cx="8321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558219" y="5095161"/>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3028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5000" y="6212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57800" y="621268"/>
            <a:ext cx="3276600" cy="2057400"/>
          </a:xfrm>
          <a:prstGeom prst="rect">
            <a:avLst/>
          </a:prstGeom>
          <a:solidFill>
            <a:schemeClr val="accent6">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2754868"/>
            <a:ext cx="3276600" cy="2057400"/>
          </a:xfrm>
          <a:prstGeom prst="rect">
            <a:avLst/>
          </a:prstGeom>
          <a:solidFill>
            <a:srgbClr val="C000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5000" y="27548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3400" y="545068"/>
            <a:ext cx="2971800" cy="4267200"/>
            <a:chOff x="-533400" y="545068"/>
            <a:chExt cx="2971800" cy="4267200"/>
          </a:xfrm>
        </p:grpSpPr>
        <p:sp>
          <p:nvSpPr>
            <p:cNvPr id="11" name="TextBox 10"/>
            <p:cNvSpPr txBox="1"/>
            <p:nvPr/>
          </p:nvSpPr>
          <p:spPr>
            <a:xfrm>
              <a:off x="-533400" y="2373868"/>
              <a:ext cx="2971800" cy="646331"/>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SUPPORTIVE</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BEHAVIOR</a:t>
              </a:r>
            </a:p>
          </p:txBody>
        </p:sp>
        <p:sp>
          <p:nvSpPr>
            <p:cNvPr id="12" name="Rectangle 11"/>
            <p:cNvSpPr/>
            <p:nvPr/>
          </p:nvSpPr>
          <p:spPr>
            <a:xfrm>
              <a:off x="861869" y="4442936"/>
              <a:ext cx="96693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LITTLE</a:t>
              </a:r>
              <a:endParaRPr lang="en-US" dirty="0"/>
            </a:p>
          </p:txBody>
        </p:sp>
        <p:sp>
          <p:nvSpPr>
            <p:cNvPr id="13" name="Rectangle 12"/>
            <p:cNvSpPr/>
            <p:nvPr/>
          </p:nvSpPr>
          <p:spPr>
            <a:xfrm>
              <a:off x="927833" y="545068"/>
              <a:ext cx="86857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 LOT</a:t>
              </a:r>
              <a:endParaRPr lang="en-US" dirty="0"/>
            </a:p>
          </p:txBody>
        </p:sp>
        <p:cxnSp>
          <p:nvCxnSpPr>
            <p:cNvPr id="15" name="Straight Connector 14"/>
            <p:cNvCxnSpPr>
              <a:stCxn id="12" idx="0"/>
            </p:cNvCxnSpPr>
            <p:nvPr/>
          </p:nvCxnSpPr>
          <p:spPr>
            <a:xfrm flipV="1">
              <a:off x="1345335" y="3078034"/>
              <a:ext cx="16783" cy="1364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45334" y="914400"/>
              <a:ext cx="18091" cy="1364902"/>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Pentagon 1"/>
          <p:cNvSpPr/>
          <p:nvPr/>
        </p:nvSpPr>
        <p:spPr>
          <a:xfrm>
            <a:off x="457200" y="5562600"/>
            <a:ext cx="1981200" cy="1066800"/>
          </a:xfrm>
          <a:prstGeom prst="homePlate">
            <a:avLst>
              <a:gd name="adj" fmla="val 334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HIGH COMMITMENT</a:t>
            </a:r>
          </a:p>
        </p:txBody>
      </p:sp>
      <p:sp>
        <p:nvSpPr>
          <p:cNvPr id="3" name="TextBox 2"/>
          <p:cNvSpPr txBox="1"/>
          <p:nvPr/>
        </p:nvSpPr>
        <p:spPr>
          <a:xfrm>
            <a:off x="6019800" y="3529652"/>
            <a:ext cx="1981200" cy="461665"/>
          </a:xfrm>
          <a:prstGeom prst="rect">
            <a:avLst/>
          </a:prstGeom>
          <a:noFill/>
        </p:spPr>
        <p:txBody>
          <a:bodyPr wrap="square" rtlCol="0">
            <a:spAutoFit/>
          </a:bodyPr>
          <a:lstStyle/>
          <a:p>
            <a:pPr algn="ctr"/>
            <a:r>
              <a:rPr lang="en-US" sz="2400" b="1" dirty="0">
                <a:solidFill>
                  <a:schemeClr val="bg1"/>
                </a:solidFill>
              </a:rPr>
              <a:t>DIRECTING</a:t>
            </a:r>
          </a:p>
        </p:txBody>
      </p:sp>
      <p:sp>
        <p:nvSpPr>
          <p:cNvPr id="20" name="Pentagon 19"/>
          <p:cNvSpPr/>
          <p:nvPr/>
        </p:nvSpPr>
        <p:spPr>
          <a:xfrm>
            <a:off x="2514600" y="5562600"/>
            <a:ext cx="1981200" cy="1066800"/>
          </a:xfrm>
          <a:prstGeom prst="homePlate">
            <a:avLst>
              <a:gd name="adj" fmla="val 334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LOW COMMITMENT</a:t>
            </a:r>
          </a:p>
        </p:txBody>
      </p:sp>
      <p:sp>
        <p:nvSpPr>
          <p:cNvPr id="25" name="TextBox 24"/>
          <p:cNvSpPr txBox="1"/>
          <p:nvPr/>
        </p:nvSpPr>
        <p:spPr>
          <a:xfrm>
            <a:off x="6019800" y="1371600"/>
            <a:ext cx="1981200" cy="461665"/>
          </a:xfrm>
          <a:prstGeom prst="rect">
            <a:avLst/>
          </a:prstGeom>
          <a:noFill/>
        </p:spPr>
        <p:txBody>
          <a:bodyPr wrap="square" rtlCol="0">
            <a:spAutoFit/>
          </a:bodyPr>
          <a:lstStyle/>
          <a:p>
            <a:pPr algn="ctr"/>
            <a:r>
              <a:rPr lang="en-US" sz="2400" b="1" dirty="0">
                <a:solidFill>
                  <a:schemeClr val="bg1"/>
                </a:solidFill>
              </a:rPr>
              <a:t>COACHING</a:t>
            </a:r>
          </a:p>
        </p:txBody>
      </p:sp>
      <p:sp>
        <p:nvSpPr>
          <p:cNvPr id="22" name="Pentagon 21"/>
          <p:cNvSpPr/>
          <p:nvPr/>
        </p:nvSpPr>
        <p:spPr>
          <a:xfrm>
            <a:off x="4572000" y="5562600"/>
            <a:ext cx="1981200" cy="1066800"/>
          </a:xfrm>
          <a:prstGeom prst="homePlate">
            <a:avLst>
              <a:gd name="adj" fmla="val 334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75000"/>
                    <a:lumOff val="25000"/>
                  </a:schemeClr>
                </a:solidFill>
              </a:rPr>
              <a:t>HIGH COMPETENCE</a:t>
            </a:r>
          </a:p>
          <a:p>
            <a:pPr algn="ctr"/>
            <a:r>
              <a:rPr lang="en-US" sz="1600" b="1" dirty="0">
                <a:solidFill>
                  <a:schemeClr val="tx1">
                    <a:lumMod val="75000"/>
                    <a:lumOff val="25000"/>
                  </a:schemeClr>
                </a:solidFill>
              </a:rPr>
              <a:t>VARIABLE COMMITMENT</a:t>
            </a:r>
          </a:p>
        </p:txBody>
      </p:sp>
      <p:sp>
        <p:nvSpPr>
          <p:cNvPr id="23" name="TextBox 22"/>
          <p:cNvSpPr txBox="1"/>
          <p:nvPr/>
        </p:nvSpPr>
        <p:spPr>
          <a:xfrm>
            <a:off x="2590800" y="1371600"/>
            <a:ext cx="1981200" cy="461665"/>
          </a:xfrm>
          <a:prstGeom prst="rect">
            <a:avLst/>
          </a:prstGeom>
          <a:noFill/>
        </p:spPr>
        <p:txBody>
          <a:bodyPr wrap="square" rtlCol="0">
            <a:spAutoFit/>
          </a:bodyPr>
          <a:lstStyle/>
          <a:p>
            <a:pPr algn="ctr"/>
            <a:r>
              <a:rPr lang="en-US" sz="2400" b="1" dirty="0">
                <a:solidFill>
                  <a:schemeClr val="bg1"/>
                </a:solidFill>
              </a:rPr>
              <a:t>SUPPORTING</a:t>
            </a:r>
          </a:p>
        </p:txBody>
      </p:sp>
      <p:grpSp>
        <p:nvGrpSpPr>
          <p:cNvPr id="26" name="Group 25"/>
          <p:cNvGrpSpPr/>
          <p:nvPr/>
        </p:nvGrpSpPr>
        <p:grpSpPr>
          <a:xfrm>
            <a:off x="1905000" y="4888468"/>
            <a:ext cx="6781800" cy="369332"/>
            <a:chOff x="1905000" y="4888468"/>
            <a:chExt cx="6781800" cy="369332"/>
          </a:xfrm>
        </p:grpSpPr>
        <p:sp>
          <p:nvSpPr>
            <p:cNvPr id="29" name="TextBox 28"/>
            <p:cNvSpPr txBox="1"/>
            <p:nvPr/>
          </p:nvSpPr>
          <p:spPr>
            <a:xfrm>
              <a:off x="1905000" y="4888468"/>
              <a:ext cx="6781800" cy="369332"/>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LITTLE		     DIRECTIVE BEHAVIOR                  A LOT</a:t>
              </a:r>
            </a:p>
          </p:txBody>
        </p:sp>
        <p:cxnSp>
          <p:nvCxnSpPr>
            <p:cNvPr id="30" name="Straight Connector 29"/>
            <p:cNvCxnSpPr/>
            <p:nvPr/>
          </p:nvCxnSpPr>
          <p:spPr>
            <a:xfrm>
              <a:off x="3131332" y="5091162"/>
              <a:ext cx="8321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558219" y="5095161"/>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1983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5000" y="621268"/>
            <a:ext cx="3276600" cy="2057400"/>
          </a:xfrm>
          <a:prstGeom prst="rect">
            <a:avLst/>
          </a:prstGeom>
          <a:solidFill>
            <a:srgbClr val="FFC0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57800" y="621268"/>
            <a:ext cx="3276600" cy="2057400"/>
          </a:xfrm>
          <a:prstGeom prst="rect">
            <a:avLst/>
          </a:prstGeom>
          <a:solidFill>
            <a:schemeClr val="accent6">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2754868"/>
            <a:ext cx="3276600" cy="2057400"/>
          </a:xfrm>
          <a:prstGeom prst="rect">
            <a:avLst/>
          </a:prstGeom>
          <a:solidFill>
            <a:srgbClr val="C000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5000" y="2754868"/>
            <a:ext cx="3276600" cy="2057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3400" y="545068"/>
            <a:ext cx="2971800" cy="4267200"/>
            <a:chOff x="-533400" y="545068"/>
            <a:chExt cx="2971800" cy="4267200"/>
          </a:xfrm>
        </p:grpSpPr>
        <p:sp>
          <p:nvSpPr>
            <p:cNvPr id="11" name="TextBox 10"/>
            <p:cNvSpPr txBox="1"/>
            <p:nvPr/>
          </p:nvSpPr>
          <p:spPr>
            <a:xfrm>
              <a:off x="-533400" y="2373868"/>
              <a:ext cx="2971800" cy="646331"/>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SUPPORTIVE</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BEHAVIOR</a:t>
              </a:r>
            </a:p>
          </p:txBody>
        </p:sp>
        <p:sp>
          <p:nvSpPr>
            <p:cNvPr id="12" name="Rectangle 11"/>
            <p:cNvSpPr/>
            <p:nvPr/>
          </p:nvSpPr>
          <p:spPr>
            <a:xfrm>
              <a:off x="861869" y="4442936"/>
              <a:ext cx="96693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LITTLE</a:t>
              </a:r>
              <a:endParaRPr lang="en-US" dirty="0"/>
            </a:p>
          </p:txBody>
        </p:sp>
        <p:sp>
          <p:nvSpPr>
            <p:cNvPr id="13" name="Rectangle 12"/>
            <p:cNvSpPr/>
            <p:nvPr/>
          </p:nvSpPr>
          <p:spPr>
            <a:xfrm>
              <a:off x="927833" y="545068"/>
              <a:ext cx="86857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 LOT</a:t>
              </a:r>
              <a:endParaRPr lang="en-US" dirty="0"/>
            </a:p>
          </p:txBody>
        </p:sp>
        <p:cxnSp>
          <p:nvCxnSpPr>
            <p:cNvPr id="15" name="Straight Connector 14"/>
            <p:cNvCxnSpPr>
              <a:stCxn id="12" idx="0"/>
            </p:cNvCxnSpPr>
            <p:nvPr/>
          </p:nvCxnSpPr>
          <p:spPr>
            <a:xfrm flipV="1">
              <a:off x="1345335" y="3078034"/>
              <a:ext cx="16783" cy="1364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45334" y="914400"/>
              <a:ext cx="18091" cy="1364902"/>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Pentagon 1"/>
          <p:cNvSpPr/>
          <p:nvPr/>
        </p:nvSpPr>
        <p:spPr>
          <a:xfrm>
            <a:off x="457200" y="5562600"/>
            <a:ext cx="1981200" cy="1066800"/>
          </a:xfrm>
          <a:prstGeom prst="homePlate">
            <a:avLst>
              <a:gd name="adj" fmla="val 334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HIGH COMMITMENT</a:t>
            </a:r>
          </a:p>
        </p:txBody>
      </p:sp>
      <p:sp>
        <p:nvSpPr>
          <p:cNvPr id="3" name="TextBox 2"/>
          <p:cNvSpPr txBox="1"/>
          <p:nvPr/>
        </p:nvSpPr>
        <p:spPr>
          <a:xfrm>
            <a:off x="6019800" y="3529652"/>
            <a:ext cx="1981200" cy="461665"/>
          </a:xfrm>
          <a:prstGeom prst="rect">
            <a:avLst/>
          </a:prstGeom>
          <a:noFill/>
        </p:spPr>
        <p:txBody>
          <a:bodyPr wrap="square" rtlCol="0">
            <a:spAutoFit/>
          </a:bodyPr>
          <a:lstStyle/>
          <a:p>
            <a:pPr algn="ctr"/>
            <a:r>
              <a:rPr lang="en-US" sz="2400" b="1" dirty="0">
                <a:solidFill>
                  <a:schemeClr val="bg1"/>
                </a:solidFill>
              </a:rPr>
              <a:t>DIRECTING</a:t>
            </a:r>
          </a:p>
        </p:txBody>
      </p:sp>
      <p:sp>
        <p:nvSpPr>
          <p:cNvPr id="20" name="Pentagon 19"/>
          <p:cNvSpPr/>
          <p:nvPr/>
        </p:nvSpPr>
        <p:spPr>
          <a:xfrm>
            <a:off x="2514600" y="5562600"/>
            <a:ext cx="1981200" cy="1066800"/>
          </a:xfrm>
          <a:prstGeom prst="homePlate">
            <a:avLst>
              <a:gd name="adj" fmla="val 334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LOW COMMITMENT</a:t>
            </a:r>
          </a:p>
        </p:txBody>
      </p:sp>
      <p:sp>
        <p:nvSpPr>
          <p:cNvPr id="25" name="TextBox 24"/>
          <p:cNvSpPr txBox="1"/>
          <p:nvPr/>
        </p:nvSpPr>
        <p:spPr>
          <a:xfrm>
            <a:off x="6019800" y="1371600"/>
            <a:ext cx="1981200" cy="461665"/>
          </a:xfrm>
          <a:prstGeom prst="rect">
            <a:avLst/>
          </a:prstGeom>
          <a:noFill/>
        </p:spPr>
        <p:txBody>
          <a:bodyPr wrap="square" rtlCol="0">
            <a:spAutoFit/>
          </a:bodyPr>
          <a:lstStyle/>
          <a:p>
            <a:pPr algn="ctr"/>
            <a:r>
              <a:rPr lang="en-US" sz="2400" b="1" dirty="0">
                <a:solidFill>
                  <a:schemeClr val="bg1"/>
                </a:solidFill>
              </a:rPr>
              <a:t>COACHING</a:t>
            </a:r>
          </a:p>
        </p:txBody>
      </p:sp>
      <p:sp>
        <p:nvSpPr>
          <p:cNvPr id="22" name="Pentagon 21"/>
          <p:cNvSpPr/>
          <p:nvPr/>
        </p:nvSpPr>
        <p:spPr>
          <a:xfrm>
            <a:off x="4572000" y="5562600"/>
            <a:ext cx="1981200" cy="1066800"/>
          </a:xfrm>
          <a:prstGeom prst="homePlate">
            <a:avLst>
              <a:gd name="adj" fmla="val 334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75000"/>
                    <a:lumOff val="25000"/>
                  </a:schemeClr>
                </a:solidFill>
              </a:rPr>
              <a:t>HIGH COMPETENCE</a:t>
            </a:r>
          </a:p>
          <a:p>
            <a:pPr algn="ctr"/>
            <a:r>
              <a:rPr lang="en-US" sz="1600" b="1" dirty="0">
                <a:solidFill>
                  <a:schemeClr val="tx1">
                    <a:lumMod val="75000"/>
                    <a:lumOff val="25000"/>
                  </a:schemeClr>
                </a:solidFill>
              </a:rPr>
              <a:t>VARIABLE COMMITMENT</a:t>
            </a:r>
          </a:p>
        </p:txBody>
      </p:sp>
      <p:sp>
        <p:nvSpPr>
          <p:cNvPr id="23" name="TextBox 22"/>
          <p:cNvSpPr txBox="1"/>
          <p:nvPr/>
        </p:nvSpPr>
        <p:spPr>
          <a:xfrm>
            <a:off x="2590800" y="1371600"/>
            <a:ext cx="1981200" cy="461665"/>
          </a:xfrm>
          <a:prstGeom prst="rect">
            <a:avLst/>
          </a:prstGeom>
          <a:noFill/>
        </p:spPr>
        <p:txBody>
          <a:bodyPr wrap="square" rtlCol="0">
            <a:spAutoFit/>
          </a:bodyPr>
          <a:lstStyle/>
          <a:p>
            <a:pPr algn="ctr"/>
            <a:r>
              <a:rPr lang="en-US" sz="2400" b="1" dirty="0">
                <a:solidFill>
                  <a:schemeClr val="bg1"/>
                </a:solidFill>
              </a:rPr>
              <a:t>SUPPORTING</a:t>
            </a:r>
          </a:p>
        </p:txBody>
      </p:sp>
      <p:sp>
        <p:nvSpPr>
          <p:cNvPr id="29" name="TextBox 28"/>
          <p:cNvSpPr txBox="1"/>
          <p:nvPr/>
        </p:nvSpPr>
        <p:spPr>
          <a:xfrm>
            <a:off x="2590800" y="3581400"/>
            <a:ext cx="1981200" cy="461665"/>
          </a:xfrm>
          <a:prstGeom prst="rect">
            <a:avLst/>
          </a:prstGeom>
          <a:noFill/>
        </p:spPr>
        <p:txBody>
          <a:bodyPr wrap="square" rtlCol="0">
            <a:spAutoFit/>
          </a:bodyPr>
          <a:lstStyle/>
          <a:p>
            <a:pPr algn="ctr"/>
            <a:r>
              <a:rPr lang="en-US" sz="2400" b="1" dirty="0">
                <a:solidFill>
                  <a:schemeClr val="bg1"/>
                </a:solidFill>
              </a:rPr>
              <a:t>DELEGATING</a:t>
            </a:r>
          </a:p>
        </p:txBody>
      </p:sp>
      <p:grpSp>
        <p:nvGrpSpPr>
          <p:cNvPr id="30" name="Group 29"/>
          <p:cNvGrpSpPr/>
          <p:nvPr/>
        </p:nvGrpSpPr>
        <p:grpSpPr>
          <a:xfrm>
            <a:off x="1905000" y="4888468"/>
            <a:ext cx="6781800" cy="369332"/>
            <a:chOff x="1905000" y="4888468"/>
            <a:chExt cx="6781800" cy="369332"/>
          </a:xfrm>
        </p:grpSpPr>
        <p:sp>
          <p:nvSpPr>
            <p:cNvPr id="31" name="TextBox 30"/>
            <p:cNvSpPr txBox="1"/>
            <p:nvPr/>
          </p:nvSpPr>
          <p:spPr>
            <a:xfrm>
              <a:off x="1905000" y="4888468"/>
              <a:ext cx="6781800" cy="369332"/>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LITTLE		     DIRECTIVE BEHAVIOR                  A LOT</a:t>
              </a:r>
            </a:p>
          </p:txBody>
        </p:sp>
        <p:cxnSp>
          <p:nvCxnSpPr>
            <p:cNvPr id="32" name="Straight Connector 31"/>
            <p:cNvCxnSpPr/>
            <p:nvPr/>
          </p:nvCxnSpPr>
          <p:spPr>
            <a:xfrm>
              <a:off x="3131332" y="5091162"/>
              <a:ext cx="8321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558219" y="5095161"/>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8199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5000" y="621268"/>
            <a:ext cx="3276600" cy="2057400"/>
          </a:xfrm>
          <a:prstGeom prst="rect">
            <a:avLst/>
          </a:prstGeom>
          <a:solidFill>
            <a:srgbClr val="FFC0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57800" y="621268"/>
            <a:ext cx="3276600" cy="2057400"/>
          </a:xfrm>
          <a:prstGeom prst="rect">
            <a:avLst/>
          </a:prstGeom>
          <a:solidFill>
            <a:schemeClr val="accent6">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2754868"/>
            <a:ext cx="3276600" cy="2057400"/>
          </a:xfrm>
          <a:prstGeom prst="rect">
            <a:avLst/>
          </a:prstGeom>
          <a:solidFill>
            <a:srgbClr val="C000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5000" y="2754868"/>
            <a:ext cx="3276600" cy="2057400"/>
          </a:xfrm>
          <a:prstGeom prst="rect">
            <a:avLst/>
          </a:prstGeom>
          <a:solidFill>
            <a:schemeClr val="accent3">
              <a:lumMod val="7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3400" y="545068"/>
            <a:ext cx="2971800" cy="4267200"/>
            <a:chOff x="-533400" y="545068"/>
            <a:chExt cx="2971800" cy="4267200"/>
          </a:xfrm>
        </p:grpSpPr>
        <p:sp>
          <p:nvSpPr>
            <p:cNvPr id="11" name="TextBox 10"/>
            <p:cNvSpPr txBox="1"/>
            <p:nvPr/>
          </p:nvSpPr>
          <p:spPr>
            <a:xfrm>
              <a:off x="-533400" y="2373868"/>
              <a:ext cx="2971800" cy="646331"/>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SUPPORTIVE</a:t>
              </a:r>
            </a:p>
            <a:p>
              <a:pPr algn="ctr"/>
              <a:r>
                <a:rPr lang="en-US" b="1" dirty="0">
                  <a:solidFill>
                    <a:schemeClr val="tx1">
                      <a:lumMod val="65000"/>
                      <a:lumOff val="35000"/>
                    </a:schemeClr>
                  </a:solidFill>
                  <a:latin typeface="Arial" panose="020B0604020202020204" pitchFamily="34" charset="0"/>
                  <a:cs typeface="Arial" panose="020B0604020202020204" pitchFamily="34" charset="0"/>
                </a:rPr>
                <a:t>BEHAVIOR</a:t>
              </a:r>
            </a:p>
          </p:txBody>
        </p:sp>
        <p:sp>
          <p:nvSpPr>
            <p:cNvPr id="12" name="Rectangle 11"/>
            <p:cNvSpPr/>
            <p:nvPr/>
          </p:nvSpPr>
          <p:spPr>
            <a:xfrm>
              <a:off x="861869" y="4442936"/>
              <a:ext cx="96693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LITTLE</a:t>
              </a:r>
              <a:endParaRPr lang="en-US" dirty="0"/>
            </a:p>
          </p:txBody>
        </p:sp>
        <p:sp>
          <p:nvSpPr>
            <p:cNvPr id="13" name="Rectangle 12"/>
            <p:cNvSpPr/>
            <p:nvPr/>
          </p:nvSpPr>
          <p:spPr>
            <a:xfrm>
              <a:off x="927833" y="545068"/>
              <a:ext cx="868571" cy="369332"/>
            </a:xfrm>
            <a:prstGeom prst="rect">
              <a:avLst/>
            </a:prstGeom>
          </p:spPr>
          <p:txBody>
            <a:bodyPr wrap="non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 LOT</a:t>
              </a:r>
              <a:endParaRPr lang="en-US" dirty="0"/>
            </a:p>
          </p:txBody>
        </p:sp>
        <p:cxnSp>
          <p:nvCxnSpPr>
            <p:cNvPr id="15" name="Straight Connector 14"/>
            <p:cNvCxnSpPr>
              <a:stCxn id="12" idx="0"/>
            </p:cNvCxnSpPr>
            <p:nvPr/>
          </p:nvCxnSpPr>
          <p:spPr>
            <a:xfrm flipV="1">
              <a:off x="1345335" y="3078034"/>
              <a:ext cx="16783" cy="1364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45334" y="914400"/>
              <a:ext cx="18091" cy="1364902"/>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Pentagon 1"/>
          <p:cNvSpPr/>
          <p:nvPr/>
        </p:nvSpPr>
        <p:spPr>
          <a:xfrm>
            <a:off x="457200" y="5562600"/>
            <a:ext cx="1981200" cy="1066800"/>
          </a:xfrm>
          <a:prstGeom prst="homePlate">
            <a:avLst>
              <a:gd name="adj" fmla="val 334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HIGH COMMITMENT</a:t>
            </a:r>
          </a:p>
        </p:txBody>
      </p:sp>
      <p:sp>
        <p:nvSpPr>
          <p:cNvPr id="3" name="TextBox 2"/>
          <p:cNvSpPr txBox="1"/>
          <p:nvPr/>
        </p:nvSpPr>
        <p:spPr>
          <a:xfrm>
            <a:off x="6019800" y="3529652"/>
            <a:ext cx="1981200" cy="461665"/>
          </a:xfrm>
          <a:prstGeom prst="rect">
            <a:avLst/>
          </a:prstGeom>
          <a:noFill/>
        </p:spPr>
        <p:txBody>
          <a:bodyPr wrap="square" rtlCol="0">
            <a:spAutoFit/>
          </a:bodyPr>
          <a:lstStyle/>
          <a:p>
            <a:pPr algn="ctr"/>
            <a:r>
              <a:rPr lang="en-US" sz="2400" b="1" dirty="0">
                <a:solidFill>
                  <a:schemeClr val="bg1"/>
                </a:solidFill>
              </a:rPr>
              <a:t>DIRECTING</a:t>
            </a:r>
          </a:p>
        </p:txBody>
      </p:sp>
      <p:sp>
        <p:nvSpPr>
          <p:cNvPr id="20" name="Pentagon 19"/>
          <p:cNvSpPr/>
          <p:nvPr/>
        </p:nvSpPr>
        <p:spPr>
          <a:xfrm>
            <a:off x="2514600" y="5562600"/>
            <a:ext cx="1981200" cy="1066800"/>
          </a:xfrm>
          <a:prstGeom prst="homePlate">
            <a:avLst>
              <a:gd name="adj" fmla="val 334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LOW COMPETENCE</a:t>
            </a:r>
          </a:p>
          <a:p>
            <a:pPr algn="ctr"/>
            <a:r>
              <a:rPr lang="en-US" sz="1600" b="1" dirty="0"/>
              <a:t>LOW COMMITMENT</a:t>
            </a:r>
          </a:p>
        </p:txBody>
      </p:sp>
      <p:sp>
        <p:nvSpPr>
          <p:cNvPr id="25" name="TextBox 24"/>
          <p:cNvSpPr txBox="1"/>
          <p:nvPr/>
        </p:nvSpPr>
        <p:spPr>
          <a:xfrm>
            <a:off x="6019800" y="1371600"/>
            <a:ext cx="1981200" cy="461665"/>
          </a:xfrm>
          <a:prstGeom prst="rect">
            <a:avLst/>
          </a:prstGeom>
          <a:noFill/>
        </p:spPr>
        <p:txBody>
          <a:bodyPr wrap="square" rtlCol="0">
            <a:spAutoFit/>
          </a:bodyPr>
          <a:lstStyle/>
          <a:p>
            <a:pPr algn="ctr"/>
            <a:r>
              <a:rPr lang="en-US" sz="2400" b="1" dirty="0">
                <a:solidFill>
                  <a:schemeClr val="bg1"/>
                </a:solidFill>
              </a:rPr>
              <a:t>COACHING</a:t>
            </a:r>
          </a:p>
        </p:txBody>
      </p:sp>
      <p:sp>
        <p:nvSpPr>
          <p:cNvPr id="22" name="Pentagon 21"/>
          <p:cNvSpPr/>
          <p:nvPr/>
        </p:nvSpPr>
        <p:spPr>
          <a:xfrm>
            <a:off x="4572000" y="5562600"/>
            <a:ext cx="1981200" cy="1066800"/>
          </a:xfrm>
          <a:prstGeom prst="homePlate">
            <a:avLst>
              <a:gd name="adj" fmla="val 334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75000"/>
                    <a:lumOff val="25000"/>
                  </a:schemeClr>
                </a:solidFill>
              </a:rPr>
              <a:t>HIGH COMPETENCE</a:t>
            </a:r>
          </a:p>
          <a:p>
            <a:pPr algn="ctr"/>
            <a:r>
              <a:rPr lang="en-US" sz="1600" b="1" dirty="0">
                <a:solidFill>
                  <a:schemeClr val="tx1">
                    <a:lumMod val="75000"/>
                    <a:lumOff val="25000"/>
                  </a:schemeClr>
                </a:solidFill>
              </a:rPr>
              <a:t>VARIABLE COMMITMENT</a:t>
            </a:r>
          </a:p>
        </p:txBody>
      </p:sp>
      <p:sp>
        <p:nvSpPr>
          <p:cNvPr id="23" name="TextBox 22"/>
          <p:cNvSpPr txBox="1"/>
          <p:nvPr/>
        </p:nvSpPr>
        <p:spPr>
          <a:xfrm>
            <a:off x="2590800" y="1371600"/>
            <a:ext cx="1981200" cy="461665"/>
          </a:xfrm>
          <a:prstGeom prst="rect">
            <a:avLst/>
          </a:prstGeom>
          <a:noFill/>
        </p:spPr>
        <p:txBody>
          <a:bodyPr wrap="square" rtlCol="0">
            <a:spAutoFit/>
          </a:bodyPr>
          <a:lstStyle/>
          <a:p>
            <a:pPr algn="ctr"/>
            <a:r>
              <a:rPr lang="en-US" sz="2400" b="1" dirty="0">
                <a:solidFill>
                  <a:schemeClr val="bg1"/>
                </a:solidFill>
              </a:rPr>
              <a:t>SUPPORTING</a:t>
            </a:r>
          </a:p>
        </p:txBody>
      </p:sp>
      <p:sp>
        <p:nvSpPr>
          <p:cNvPr id="26" name="Pentagon 25"/>
          <p:cNvSpPr/>
          <p:nvPr/>
        </p:nvSpPr>
        <p:spPr>
          <a:xfrm>
            <a:off x="6629400" y="5562600"/>
            <a:ext cx="1981200" cy="1066800"/>
          </a:xfrm>
          <a:prstGeom prst="homePlate">
            <a:avLst>
              <a:gd name="adj" fmla="val 334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75000"/>
                    <a:lumOff val="25000"/>
                  </a:schemeClr>
                </a:solidFill>
              </a:rPr>
              <a:t>HIGH COMPETENCE</a:t>
            </a:r>
          </a:p>
          <a:p>
            <a:pPr algn="ctr"/>
            <a:r>
              <a:rPr lang="en-US" sz="1600" b="1" dirty="0">
                <a:solidFill>
                  <a:schemeClr val="tx1">
                    <a:lumMod val="75000"/>
                    <a:lumOff val="25000"/>
                  </a:schemeClr>
                </a:solidFill>
              </a:rPr>
              <a:t>HIGH</a:t>
            </a:r>
          </a:p>
          <a:p>
            <a:pPr algn="ctr"/>
            <a:r>
              <a:rPr lang="en-US" sz="1600" b="1" dirty="0">
                <a:solidFill>
                  <a:schemeClr val="tx1">
                    <a:lumMod val="75000"/>
                    <a:lumOff val="25000"/>
                  </a:schemeClr>
                </a:solidFill>
              </a:rPr>
              <a:t>COMMITMENT</a:t>
            </a:r>
          </a:p>
        </p:txBody>
      </p:sp>
      <p:sp>
        <p:nvSpPr>
          <p:cNvPr id="29" name="TextBox 28"/>
          <p:cNvSpPr txBox="1"/>
          <p:nvPr/>
        </p:nvSpPr>
        <p:spPr>
          <a:xfrm>
            <a:off x="2590800" y="3581400"/>
            <a:ext cx="1981200" cy="461665"/>
          </a:xfrm>
          <a:prstGeom prst="rect">
            <a:avLst/>
          </a:prstGeom>
          <a:noFill/>
        </p:spPr>
        <p:txBody>
          <a:bodyPr wrap="square" rtlCol="0">
            <a:spAutoFit/>
          </a:bodyPr>
          <a:lstStyle/>
          <a:p>
            <a:pPr algn="ctr"/>
            <a:r>
              <a:rPr lang="en-US" sz="2400" b="1" dirty="0">
                <a:solidFill>
                  <a:schemeClr val="bg1"/>
                </a:solidFill>
              </a:rPr>
              <a:t>DELEGATING</a:t>
            </a:r>
          </a:p>
        </p:txBody>
      </p:sp>
      <p:grpSp>
        <p:nvGrpSpPr>
          <p:cNvPr id="30" name="Group 29"/>
          <p:cNvGrpSpPr/>
          <p:nvPr/>
        </p:nvGrpSpPr>
        <p:grpSpPr>
          <a:xfrm>
            <a:off x="1905000" y="4888468"/>
            <a:ext cx="6781800" cy="369332"/>
            <a:chOff x="1905000" y="4888468"/>
            <a:chExt cx="6781800" cy="369332"/>
          </a:xfrm>
        </p:grpSpPr>
        <p:sp>
          <p:nvSpPr>
            <p:cNvPr id="31" name="TextBox 30"/>
            <p:cNvSpPr txBox="1"/>
            <p:nvPr/>
          </p:nvSpPr>
          <p:spPr>
            <a:xfrm>
              <a:off x="1905000" y="4888468"/>
              <a:ext cx="6781800" cy="369332"/>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LITTLE		     DIRECTIVE BEHAVIOR                  A LOT</a:t>
              </a:r>
            </a:p>
          </p:txBody>
        </p:sp>
        <p:cxnSp>
          <p:nvCxnSpPr>
            <p:cNvPr id="32" name="Straight Connector 31"/>
            <p:cNvCxnSpPr/>
            <p:nvPr/>
          </p:nvCxnSpPr>
          <p:spPr>
            <a:xfrm>
              <a:off x="3131332" y="5091162"/>
              <a:ext cx="8321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558219" y="5095161"/>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6034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047" y="2429597"/>
            <a:ext cx="2474739" cy="71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000" dirty="0">
                <a:solidFill>
                  <a:srgbClr val="FFFFFF"/>
                </a:solidFill>
                <a:latin typeface="Gotham Book"/>
                <a:cs typeface="Gotham Book"/>
              </a:rPr>
              <a:t>Agenda for today</a:t>
            </a:r>
          </a:p>
        </p:txBody>
      </p:sp>
      <p:pic>
        <p:nvPicPr>
          <p:cNvPr id="9" name="Picture 8"/>
          <p:cNvPicPr>
            <a:picLocks noChangeAspect="1"/>
          </p:cNvPicPr>
          <p:nvPr/>
        </p:nvPicPr>
        <p:blipFill rotWithShape="1">
          <a:blip r:embed="rId2">
            <a:duotone>
              <a:prstClr val="black"/>
              <a:schemeClr val="tx2">
                <a:tint val="45000"/>
                <a:satMod val="400000"/>
              </a:schemeClr>
            </a:duotone>
            <a:alphaModFix amt="26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2031"/>
          <a:stretch/>
        </p:blipFill>
        <p:spPr>
          <a:xfrm>
            <a:off x="0" y="739318"/>
            <a:ext cx="2501034" cy="3882084"/>
          </a:xfrm>
          <a:prstGeom prst="rect">
            <a:avLst/>
          </a:prstGeom>
        </p:spPr>
      </p:pic>
      <p:sp>
        <p:nvSpPr>
          <p:cNvPr id="17" name="Rectangle 16"/>
          <p:cNvSpPr/>
          <p:nvPr/>
        </p:nvSpPr>
        <p:spPr>
          <a:xfrm>
            <a:off x="3926722" y="1202034"/>
            <a:ext cx="2737043"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Diagnosis and Treatment</a:t>
            </a:r>
          </a:p>
        </p:txBody>
      </p:sp>
      <p:sp>
        <p:nvSpPr>
          <p:cNvPr id="19" name="Rectangle 18"/>
          <p:cNvSpPr/>
          <p:nvPr/>
        </p:nvSpPr>
        <p:spPr>
          <a:xfrm>
            <a:off x="3926722" y="2059503"/>
            <a:ext cx="2587631"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Situational Leadership </a:t>
            </a:r>
          </a:p>
        </p:txBody>
      </p:sp>
      <p:sp>
        <p:nvSpPr>
          <p:cNvPr id="24" name="Rectangle 23"/>
          <p:cNvSpPr/>
          <p:nvPr/>
        </p:nvSpPr>
        <p:spPr>
          <a:xfrm>
            <a:off x="3926724" y="2939947"/>
            <a:ext cx="1198100" cy="691179"/>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595959"/>
                </a:solidFill>
                <a:latin typeface="Tungsten Medium"/>
                <a:cs typeface="Tungsten Medium"/>
              </a:rPr>
              <a:t>Practice </a:t>
            </a:r>
          </a:p>
        </p:txBody>
      </p:sp>
      <p:sp>
        <p:nvSpPr>
          <p:cNvPr id="11" name="Rectangle 10"/>
          <p:cNvSpPr/>
          <p:nvPr/>
        </p:nvSpPr>
        <p:spPr>
          <a:xfrm>
            <a:off x="3926724" y="3783022"/>
            <a:ext cx="2184218"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Debrief and Close</a:t>
            </a:r>
          </a:p>
        </p:txBody>
      </p:sp>
      <p:sp>
        <p:nvSpPr>
          <p:cNvPr id="12" name="Rectangle 11"/>
          <p:cNvSpPr/>
          <p:nvPr/>
        </p:nvSpPr>
        <p:spPr>
          <a:xfrm>
            <a:off x="3926722" y="2939947"/>
            <a:ext cx="79171" cy="691179"/>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Tree>
    <p:extLst>
      <p:ext uri="{BB962C8B-B14F-4D97-AF65-F5344CB8AC3E}">
        <p14:creationId xmlns:p14="http://schemas.microsoft.com/office/powerpoint/2010/main" val="1840661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86850" y="1439077"/>
            <a:ext cx="5089072" cy="2154436"/>
          </a:xfrm>
          <a:prstGeom prst="rect">
            <a:avLst/>
          </a:prstGeom>
          <a:noFill/>
        </p:spPr>
        <p:txBody>
          <a:bodyPr wrap="square" lIns="0" tIns="0" rIns="0" bIns="0" rtlCol="0">
            <a:spAutoFit/>
          </a:bodyPr>
          <a:lstStyle/>
          <a:p>
            <a:r>
              <a:rPr lang="en-US" sz="2000" dirty="0">
                <a:solidFill>
                  <a:schemeClr val="bg2">
                    <a:lumMod val="25000"/>
                  </a:schemeClr>
                </a:solidFill>
                <a:latin typeface="Gotham Bold"/>
                <a:cs typeface="Gotham Bold"/>
              </a:rPr>
              <a:t>Working in teams, read through the scenarios and determine where on the grid each team member falls. Then determine a management treatment to help the team member perform at their optimal level. </a:t>
            </a:r>
          </a:p>
          <a:p>
            <a:endParaRPr lang="en-US" sz="2000" dirty="0">
              <a:solidFill>
                <a:schemeClr val="bg2">
                  <a:lumMod val="25000"/>
                </a:schemeClr>
              </a:solidFill>
              <a:latin typeface="Gotham Bold"/>
              <a:cs typeface="Gotham Bold"/>
            </a:endParaRPr>
          </a:p>
        </p:txBody>
      </p:sp>
      <p:grpSp>
        <p:nvGrpSpPr>
          <p:cNvPr id="5" name="Group 4"/>
          <p:cNvGrpSpPr/>
          <p:nvPr/>
        </p:nvGrpSpPr>
        <p:grpSpPr>
          <a:xfrm>
            <a:off x="1" y="219824"/>
            <a:ext cx="879846" cy="534929"/>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211"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a:off x="0" y="748481"/>
            <a:ext cx="2600538"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834532" y="228905"/>
            <a:ext cx="2152318" cy="534929"/>
          </a:xfrm>
          <a:prstGeom prst="rect">
            <a:avLst/>
          </a:prstGeom>
          <a:noFill/>
          <a:ln w="28575" cap="flat" cmpd="sng" algn="ctr">
            <a:noFill/>
            <a:prstDash val="solid"/>
            <a:round/>
            <a:headEnd type="none" w="med" len="med"/>
            <a:tailEnd type="none" w="med" len="med"/>
          </a:ln>
          <a:effectLst/>
          <a:extLst/>
        </p:spPr>
        <p:txBody>
          <a:bodyPr lIns="257166" tIns="32146" rIns="64291" bIns="32146" anchor="ctr"/>
          <a:lstStyle/>
          <a:p>
            <a:pPr eaLnBrk="1" hangingPunct="1">
              <a:defRPr/>
            </a:pPr>
            <a:r>
              <a:rPr lang="en-US" sz="2000" dirty="0">
                <a:solidFill>
                  <a:srgbClr val="56565A"/>
                </a:solidFill>
                <a:latin typeface="Gotham Bold" pitchFamily="50" charset="0"/>
                <a:ea typeface="Tahoma" panose="020B0604030504040204" pitchFamily="34" charset="0"/>
                <a:cs typeface="Gotham Bold" pitchFamily="50" charset="0"/>
                <a:sym typeface="Gill Sans" charset="0"/>
              </a:rPr>
              <a:t>Your Turn!</a:t>
            </a:r>
          </a:p>
        </p:txBody>
      </p:sp>
      <p:cxnSp>
        <p:nvCxnSpPr>
          <p:cNvPr id="12" name="Straight Connector 11"/>
          <p:cNvCxnSpPr/>
          <p:nvPr/>
        </p:nvCxnSpPr>
        <p:spPr>
          <a:xfrm flipH="1" flipV="1">
            <a:off x="2537142" y="1189915"/>
            <a:ext cx="0" cy="455018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212605" y="3097453"/>
            <a:ext cx="2352881" cy="4960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000" dirty="0">
                <a:solidFill>
                  <a:srgbClr val="404040"/>
                </a:solidFill>
                <a:latin typeface="Tungsten Medium"/>
                <a:cs typeface="Tungsten Medium"/>
              </a:rPr>
              <a:t>Experiential Activity #2</a:t>
            </a:r>
          </a:p>
          <a:p>
            <a:pPr algn="ctr"/>
            <a:r>
              <a:rPr lang="en-US" sz="2500" dirty="0">
                <a:solidFill>
                  <a:srgbClr val="404040"/>
                </a:solidFill>
                <a:latin typeface="Tungsten Medium"/>
                <a:cs typeface="Tungsten Medium"/>
              </a:rPr>
              <a:t>15 Minutes</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749470" y="1644072"/>
            <a:ext cx="1292918" cy="1260676"/>
          </a:xfrm>
          <a:prstGeom prst="rect">
            <a:avLst/>
          </a:prstGeom>
        </p:spPr>
      </p:pic>
      <p:sp>
        <p:nvSpPr>
          <p:cNvPr id="14" name="Rectangle 13">
            <a:hlinkClick r:id="rId6"/>
          </p:cNvPr>
          <p:cNvSpPr/>
          <p:nvPr/>
        </p:nvSpPr>
        <p:spPr>
          <a:xfrm>
            <a:off x="4779651" y="3767765"/>
            <a:ext cx="1955829" cy="552750"/>
          </a:xfrm>
          <a:prstGeom prst="rect">
            <a:avLst/>
          </a:prstGeom>
          <a:noFill/>
          <a:ln w="1905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000" dirty="0">
                <a:solidFill>
                  <a:srgbClr val="ED5340"/>
                </a:solidFill>
                <a:latin typeface="Tungsten Medium"/>
                <a:cs typeface="Tungsten Medium"/>
              </a:rPr>
              <a:t>ACCESS WORKBOOK</a:t>
            </a:r>
          </a:p>
        </p:txBody>
      </p:sp>
    </p:spTree>
    <p:extLst>
      <p:ext uri="{BB962C8B-B14F-4D97-AF65-F5344CB8AC3E}">
        <p14:creationId xmlns:p14="http://schemas.microsoft.com/office/powerpoint/2010/main" val="1149951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V="1">
            <a:off x="2472744" y="930428"/>
            <a:ext cx="0" cy="552012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212605" y="3097453"/>
            <a:ext cx="2352881" cy="4960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3400" dirty="0">
                <a:solidFill>
                  <a:schemeClr val="tx1">
                    <a:lumMod val="75000"/>
                    <a:lumOff val="25000"/>
                  </a:schemeClr>
                </a:solidFill>
                <a:latin typeface="Tungsten Medium"/>
                <a:cs typeface="Tungsten Medium"/>
              </a:rPr>
              <a:t>DEBRIEF</a:t>
            </a:r>
            <a:endParaRPr lang="en-US" sz="4200" dirty="0">
              <a:solidFill>
                <a:schemeClr val="tx1">
                  <a:lumMod val="75000"/>
                  <a:lumOff val="25000"/>
                </a:schemeClr>
              </a:solidFill>
              <a:latin typeface="Tungsten Medium"/>
              <a:cs typeface="Tungsten Medium"/>
            </a:endParaRPr>
          </a:p>
        </p:txBody>
      </p: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749470" y="1644072"/>
            <a:ext cx="1292918" cy="1260676"/>
          </a:xfrm>
          <a:prstGeom prst="rect">
            <a:avLst/>
          </a:prstGeom>
        </p:spPr>
      </p:pic>
      <p:grpSp>
        <p:nvGrpSpPr>
          <p:cNvPr id="14" name="Group 13"/>
          <p:cNvGrpSpPr/>
          <p:nvPr/>
        </p:nvGrpSpPr>
        <p:grpSpPr>
          <a:xfrm>
            <a:off x="1" y="219824"/>
            <a:ext cx="879846" cy="534929"/>
            <a:chOff x="0" y="312639"/>
            <a:chExt cx="1381539" cy="760788"/>
          </a:xfrm>
        </p:grpSpPr>
        <p:sp>
          <p:nvSpPr>
            <p:cNvPr id="17" name="Rectangle 16"/>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211"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0" name="Picture 1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1" name="Straight Connector 20"/>
          <p:cNvCxnSpPr/>
          <p:nvPr/>
        </p:nvCxnSpPr>
        <p:spPr>
          <a:xfrm flipV="1">
            <a:off x="0" y="749599"/>
            <a:ext cx="2248796"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bwMode="auto">
          <a:xfrm>
            <a:off x="779414" y="184811"/>
            <a:ext cx="2152318" cy="534929"/>
          </a:xfrm>
          <a:prstGeom prst="rect">
            <a:avLst/>
          </a:prstGeom>
          <a:noFill/>
          <a:ln w="28575" cap="flat" cmpd="sng" algn="ctr">
            <a:noFill/>
            <a:prstDash val="solid"/>
            <a:round/>
            <a:headEnd type="none" w="med" len="med"/>
            <a:tailEnd type="none" w="med" len="med"/>
          </a:ln>
          <a:effectLst/>
          <a:extLst/>
        </p:spPr>
        <p:txBody>
          <a:bodyPr lIns="257166" tIns="32146" rIns="64291" bIns="32146" anchor="ctr"/>
          <a:lstStyle/>
          <a:p>
            <a:pPr eaLnBrk="1" hangingPunct="1">
              <a:defRPr/>
            </a:pPr>
            <a:r>
              <a:rPr lang="en-US" sz="3100" dirty="0">
                <a:solidFill>
                  <a:srgbClr val="56565A"/>
                </a:solidFill>
                <a:latin typeface="Tungsten Medium"/>
                <a:ea typeface="Tahoma" panose="020B0604030504040204" pitchFamily="34" charset="0"/>
                <a:cs typeface="Tungsten Medium"/>
                <a:sym typeface="Gill Sans" charset="0"/>
              </a:rPr>
              <a:t>Your Turn!</a:t>
            </a:r>
          </a:p>
        </p:txBody>
      </p:sp>
      <p:grpSp>
        <p:nvGrpSpPr>
          <p:cNvPr id="19" name="Group 18"/>
          <p:cNvGrpSpPr/>
          <p:nvPr/>
        </p:nvGrpSpPr>
        <p:grpSpPr>
          <a:xfrm>
            <a:off x="3673278" y="3384151"/>
            <a:ext cx="4003459" cy="1300221"/>
            <a:chOff x="5266233" y="4372758"/>
            <a:chExt cx="5693809" cy="1849203"/>
          </a:xfrm>
        </p:grpSpPr>
        <p:sp>
          <p:nvSpPr>
            <p:cNvPr id="23" name="TextBox 22"/>
            <p:cNvSpPr txBox="1"/>
            <p:nvPr/>
          </p:nvSpPr>
          <p:spPr>
            <a:xfrm>
              <a:off x="5266233" y="5806120"/>
              <a:ext cx="2813090" cy="415841"/>
            </a:xfrm>
            <a:prstGeom prst="rect">
              <a:avLst/>
            </a:prstGeom>
            <a:noFill/>
          </p:spPr>
          <p:txBody>
            <a:bodyPr wrap="square" rtlCol="0">
              <a:spAutoFit/>
            </a:bodyPr>
            <a:lstStyle/>
            <a:p>
              <a:pPr algn="ctr"/>
              <a:r>
                <a:rPr lang="en-US" sz="1300" dirty="0">
                  <a:solidFill>
                    <a:schemeClr val="tx1">
                      <a:lumMod val="75000"/>
                    </a:schemeClr>
                  </a:solidFill>
                  <a:latin typeface="Gotham Medium"/>
                  <a:cs typeface="Gotham Medium"/>
                </a:rPr>
                <a:t>Press 1 on the phone</a:t>
              </a:r>
            </a:p>
          </p:txBody>
        </p:sp>
        <p:grpSp>
          <p:nvGrpSpPr>
            <p:cNvPr id="24" name="Group 23"/>
            <p:cNvGrpSpPr/>
            <p:nvPr/>
          </p:nvGrpSpPr>
          <p:grpSpPr>
            <a:xfrm>
              <a:off x="8478528" y="4521281"/>
              <a:ext cx="2481514" cy="1649441"/>
              <a:chOff x="7956165" y="3607332"/>
              <a:chExt cx="2481514" cy="1649441"/>
            </a:xfrm>
          </p:grpSpPr>
          <p:pic>
            <p:nvPicPr>
              <p:cNvPr id="28" name="Picture 27"/>
              <p:cNvPicPr>
                <a:picLocks noChangeAspect="1"/>
              </p:cNvPicPr>
              <p:nvPr/>
            </p:nvPicPr>
            <p:blipFill rotWithShape="1">
              <a:blip r:embed="rId6" cstate="print">
                <a:duotone>
                  <a:prstClr val="black"/>
                  <a:schemeClr val="tx2">
                    <a:tint val="45000"/>
                    <a:satMod val="400000"/>
                  </a:schemeClr>
                </a:duotone>
                <a:alphaModFix amt="87000"/>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9" name="TextBox 28"/>
              <p:cNvSpPr txBox="1"/>
              <p:nvPr/>
            </p:nvSpPr>
            <p:spPr>
              <a:xfrm>
                <a:off x="7956165" y="4840932"/>
                <a:ext cx="2481514" cy="415841"/>
              </a:xfrm>
              <a:prstGeom prst="rect">
                <a:avLst/>
              </a:prstGeom>
              <a:noFill/>
            </p:spPr>
            <p:txBody>
              <a:bodyPr wrap="square" rtlCol="0">
                <a:spAutoFit/>
              </a:bodyPr>
              <a:lstStyle/>
              <a:p>
                <a:r>
                  <a:rPr lang="en-US" sz="1300" dirty="0">
                    <a:solidFill>
                      <a:schemeClr val="tx1">
                        <a:lumMod val="75000"/>
                      </a:schemeClr>
                    </a:solidFill>
                    <a:latin typeface="Gotham Medium"/>
                    <a:cs typeface="Gotham Medium"/>
                  </a:rPr>
                  <a:t>Type in chat box</a:t>
                </a:r>
              </a:p>
            </p:txBody>
          </p:sp>
        </p:grpSp>
        <p:sp>
          <p:nvSpPr>
            <p:cNvPr id="25" name="TextBox 24"/>
            <p:cNvSpPr txBox="1"/>
            <p:nvPr/>
          </p:nvSpPr>
          <p:spPr>
            <a:xfrm>
              <a:off x="7954548" y="5320875"/>
              <a:ext cx="755290" cy="372068"/>
            </a:xfrm>
            <a:prstGeom prst="rect">
              <a:avLst/>
            </a:prstGeom>
            <a:noFill/>
          </p:spPr>
          <p:txBody>
            <a:bodyPr wrap="square" rtlCol="0">
              <a:spAutoFit/>
            </a:bodyPr>
            <a:lstStyle/>
            <a:p>
              <a:r>
                <a:rPr lang="en-US" sz="1100" dirty="0">
                  <a:solidFill>
                    <a:schemeClr val="tx1">
                      <a:lumMod val="75000"/>
                    </a:schemeClr>
                  </a:solidFill>
                  <a:latin typeface="Gotham Medium"/>
                  <a:cs typeface="Gotham Medium"/>
                </a:rPr>
                <a:t>OR</a:t>
              </a:r>
            </a:p>
          </p:txBody>
        </p:sp>
        <p:pic>
          <p:nvPicPr>
            <p:cNvPr id="26" name="Picture 25"/>
            <p:cNvPicPr>
              <a:picLocks noChangeAspect="1"/>
            </p:cNvPicPr>
            <p:nvPr/>
          </p:nvPicPr>
          <p:blipFill rotWithShape="1">
            <a:blip r:embed="rId7" cstate="print">
              <a:duotone>
                <a:prstClr val="black"/>
                <a:schemeClr val="tx2">
                  <a:tint val="45000"/>
                  <a:satMod val="400000"/>
                </a:schemeClr>
              </a:duotone>
              <a:alphaModFix amt="53000"/>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7" name="Straight Connector 26"/>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022682" y="1673521"/>
            <a:ext cx="1334543" cy="1381778"/>
          </a:xfrm>
          <a:prstGeom prst="rect">
            <a:avLst/>
          </a:prstGeom>
          <a:noFill/>
        </p:spPr>
      </p:pic>
    </p:spTree>
    <p:extLst>
      <p:ext uri="{BB962C8B-B14F-4D97-AF65-F5344CB8AC3E}">
        <p14:creationId xmlns:p14="http://schemas.microsoft.com/office/powerpoint/2010/main" val="1082535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047" y="2429597"/>
            <a:ext cx="2474739" cy="71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000" dirty="0">
                <a:solidFill>
                  <a:srgbClr val="FFFFFF"/>
                </a:solidFill>
                <a:latin typeface="Gotham Book"/>
                <a:cs typeface="Gotham Book"/>
              </a:rPr>
              <a:t>Agenda for today</a:t>
            </a:r>
          </a:p>
        </p:txBody>
      </p:sp>
      <p:pic>
        <p:nvPicPr>
          <p:cNvPr id="9" name="Picture 8"/>
          <p:cNvPicPr>
            <a:picLocks noChangeAspect="1"/>
          </p:cNvPicPr>
          <p:nvPr/>
        </p:nvPicPr>
        <p:blipFill rotWithShape="1">
          <a:blip r:embed="rId2">
            <a:duotone>
              <a:prstClr val="black"/>
              <a:schemeClr val="tx2">
                <a:tint val="45000"/>
                <a:satMod val="400000"/>
              </a:schemeClr>
            </a:duotone>
            <a:alphaModFix amt="26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2031"/>
          <a:stretch/>
        </p:blipFill>
        <p:spPr>
          <a:xfrm>
            <a:off x="0" y="739318"/>
            <a:ext cx="2501034" cy="3882084"/>
          </a:xfrm>
          <a:prstGeom prst="rect">
            <a:avLst/>
          </a:prstGeom>
        </p:spPr>
      </p:pic>
      <p:sp>
        <p:nvSpPr>
          <p:cNvPr id="17" name="Rectangle 16"/>
          <p:cNvSpPr/>
          <p:nvPr/>
        </p:nvSpPr>
        <p:spPr>
          <a:xfrm>
            <a:off x="3926722" y="1202034"/>
            <a:ext cx="2737043"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Diagnosis and Treatment</a:t>
            </a:r>
          </a:p>
        </p:txBody>
      </p:sp>
      <p:sp>
        <p:nvSpPr>
          <p:cNvPr id="19" name="Rectangle 18"/>
          <p:cNvSpPr/>
          <p:nvPr/>
        </p:nvSpPr>
        <p:spPr>
          <a:xfrm>
            <a:off x="3926722" y="2059503"/>
            <a:ext cx="2587631"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Situational Leadership </a:t>
            </a:r>
          </a:p>
        </p:txBody>
      </p:sp>
      <p:sp>
        <p:nvSpPr>
          <p:cNvPr id="24" name="Rectangle 23"/>
          <p:cNvSpPr/>
          <p:nvPr/>
        </p:nvSpPr>
        <p:spPr>
          <a:xfrm>
            <a:off x="3926724" y="2939947"/>
            <a:ext cx="1198100"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chemeClr val="bg1"/>
                </a:solidFill>
                <a:latin typeface="Tungsten Medium"/>
                <a:cs typeface="Tungsten Medium"/>
              </a:rPr>
              <a:t>Practice </a:t>
            </a:r>
          </a:p>
        </p:txBody>
      </p:sp>
      <p:sp>
        <p:nvSpPr>
          <p:cNvPr id="11" name="Rectangle 10"/>
          <p:cNvSpPr/>
          <p:nvPr/>
        </p:nvSpPr>
        <p:spPr>
          <a:xfrm>
            <a:off x="3926724" y="3783022"/>
            <a:ext cx="2184218" cy="691179"/>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595959"/>
                </a:solidFill>
                <a:latin typeface="Tungsten Medium"/>
                <a:cs typeface="Tungsten Medium"/>
              </a:rPr>
              <a:t>Debrief and Close</a:t>
            </a:r>
          </a:p>
        </p:txBody>
      </p:sp>
      <p:sp>
        <p:nvSpPr>
          <p:cNvPr id="12" name="Rectangle 11"/>
          <p:cNvSpPr/>
          <p:nvPr/>
        </p:nvSpPr>
        <p:spPr>
          <a:xfrm>
            <a:off x="3926722" y="3783022"/>
            <a:ext cx="79171" cy="691179"/>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Tree>
    <p:extLst>
      <p:ext uri="{BB962C8B-B14F-4D97-AF65-F5344CB8AC3E}">
        <p14:creationId xmlns:p14="http://schemas.microsoft.com/office/powerpoint/2010/main" val="2647683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37533" y="2717827"/>
            <a:ext cx="5873703" cy="477586"/>
          </a:xfrm>
          <a:prstGeom prst="rect">
            <a:avLst/>
          </a:prstGeom>
          <a:solidFill>
            <a:srgbClr val="FFFFFF">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tx1">
                    <a:lumMod val="75000"/>
                    <a:lumOff val="25000"/>
                  </a:schemeClr>
                </a:solidFill>
                <a:latin typeface="Gotham Bold"/>
                <a:cs typeface="Gotham Bold"/>
              </a:rPr>
              <a:t>What was your biggest “aha” moment?</a:t>
            </a:r>
          </a:p>
        </p:txBody>
      </p:sp>
      <p:grpSp>
        <p:nvGrpSpPr>
          <p:cNvPr id="7" name="Group 6"/>
          <p:cNvGrpSpPr/>
          <p:nvPr/>
        </p:nvGrpSpPr>
        <p:grpSpPr>
          <a:xfrm>
            <a:off x="2413620" y="3715001"/>
            <a:ext cx="4003459" cy="1300221"/>
            <a:chOff x="5266233" y="4372758"/>
            <a:chExt cx="5693809" cy="1849203"/>
          </a:xfrm>
        </p:grpSpPr>
        <p:sp>
          <p:nvSpPr>
            <p:cNvPr id="10" name="TextBox 9"/>
            <p:cNvSpPr txBox="1"/>
            <p:nvPr/>
          </p:nvSpPr>
          <p:spPr>
            <a:xfrm>
              <a:off x="5266233" y="5806120"/>
              <a:ext cx="2813090" cy="415841"/>
            </a:xfrm>
            <a:prstGeom prst="rect">
              <a:avLst/>
            </a:prstGeom>
            <a:noFill/>
          </p:spPr>
          <p:txBody>
            <a:bodyPr wrap="square" rtlCol="0">
              <a:spAutoFit/>
            </a:bodyPr>
            <a:lstStyle/>
            <a:p>
              <a:pPr algn="ctr"/>
              <a:r>
                <a:rPr lang="en-US" sz="1300" dirty="0">
                  <a:solidFill>
                    <a:schemeClr val="tx1">
                      <a:lumMod val="75000"/>
                    </a:schemeClr>
                  </a:solidFill>
                  <a:latin typeface="Gotham Medium"/>
                  <a:cs typeface="Gotham Medium"/>
                </a:rPr>
                <a:t>Press 1 on the phone</a:t>
              </a:r>
            </a:p>
          </p:txBody>
        </p:sp>
        <p:grpSp>
          <p:nvGrpSpPr>
            <p:cNvPr id="11" name="Group 10"/>
            <p:cNvGrpSpPr/>
            <p:nvPr/>
          </p:nvGrpSpPr>
          <p:grpSpPr>
            <a:xfrm>
              <a:off x="8478528" y="4521281"/>
              <a:ext cx="2481514" cy="1649441"/>
              <a:chOff x="7956165" y="3607332"/>
              <a:chExt cx="2481514" cy="1649441"/>
            </a:xfrm>
          </p:grpSpPr>
          <p:pic>
            <p:nvPicPr>
              <p:cNvPr id="16" name="Picture 15"/>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17" name="TextBox 16"/>
              <p:cNvSpPr txBox="1"/>
              <p:nvPr/>
            </p:nvSpPr>
            <p:spPr>
              <a:xfrm>
                <a:off x="7956165" y="4840932"/>
                <a:ext cx="2481514" cy="415841"/>
              </a:xfrm>
              <a:prstGeom prst="rect">
                <a:avLst/>
              </a:prstGeom>
              <a:noFill/>
            </p:spPr>
            <p:txBody>
              <a:bodyPr wrap="square" rtlCol="0">
                <a:spAutoFit/>
              </a:bodyPr>
              <a:lstStyle/>
              <a:p>
                <a:r>
                  <a:rPr lang="en-US" sz="1300" dirty="0">
                    <a:solidFill>
                      <a:schemeClr val="tx1">
                        <a:lumMod val="75000"/>
                      </a:schemeClr>
                    </a:solidFill>
                    <a:latin typeface="Gotham Medium"/>
                    <a:cs typeface="Gotham Medium"/>
                  </a:rPr>
                  <a:t>Type in chat box</a:t>
                </a:r>
              </a:p>
            </p:txBody>
          </p:sp>
        </p:grpSp>
        <p:sp>
          <p:nvSpPr>
            <p:cNvPr id="12" name="TextBox 11"/>
            <p:cNvSpPr txBox="1"/>
            <p:nvPr/>
          </p:nvSpPr>
          <p:spPr>
            <a:xfrm>
              <a:off x="7954548" y="5320875"/>
              <a:ext cx="755290" cy="372068"/>
            </a:xfrm>
            <a:prstGeom prst="rect">
              <a:avLst/>
            </a:prstGeom>
            <a:noFill/>
          </p:spPr>
          <p:txBody>
            <a:bodyPr wrap="square" rtlCol="0">
              <a:spAutoFit/>
            </a:bodyPr>
            <a:lstStyle/>
            <a:p>
              <a:r>
                <a:rPr lang="en-US" sz="1100" dirty="0">
                  <a:solidFill>
                    <a:schemeClr val="tx1">
                      <a:lumMod val="75000"/>
                    </a:schemeClr>
                  </a:solidFill>
                  <a:latin typeface="Gotham Medium"/>
                  <a:cs typeface="Gotham Medium"/>
                </a:rPr>
                <a:t>OR</a:t>
              </a:r>
            </a:p>
          </p:txBody>
        </p:sp>
        <p:pic>
          <p:nvPicPr>
            <p:cNvPr id="14" name="Picture 13"/>
            <p:cNvPicPr>
              <a:picLocks noChangeAspect="1"/>
            </p:cNvPicPr>
            <p:nvPr/>
          </p:nvPicPr>
          <p:blipFill rotWithShape="1">
            <a:blip r:embed="rId4" cstate="print">
              <a:duotone>
                <a:prstClr val="black"/>
                <a:schemeClr val="accent4">
                  <a:tint val="45000"/>
                  <a:satMod val="400000"/>
                </a:schemeClr>
              </a:duotone>
              <a:alphaModFix amt="72000"/>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15" name="Straight Connector 14"/>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724302" y="1016274"/>
            <a:ext cx="1334543" cy="1381778"/>
          </a:xfrm>
          <a:prstGeom prst="rect">
            <a:avLst/>
          </a:prstGeom>
          <a:noFill/>
        </p:spPr>
      </p:pic>
    </p:spTree>
    <p:extLst>
      <p:ext uri="{BB962C8B-B14F-4D97-AF65-F5344CB8AC3E}">
        <p14:creationId xmlns:p14="http://schemas.microsoft.com/office/powerpoint/2010/main" val="2074769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209370895_acf1ea96c2_k.jpg"/>
          <p:cNvPicPr>
            <a:picLocks noChangeAspect="1"/>
          </p:cNvPicPr>
          <p:nvPr/>
        </p:nvPicPr>
        <p:blipFill rotWithShape="1">
          <a:blip r:embed="rId2">
            <a:extLst>
              <a:ext uri="{28A0092B-C50C-407E-A947-70E740481C1C}">
                <a14:useLocalDpi xmlns:a14="http://schemas.microsoft.com/office/drawing/2010/main" val="0"/>
              </a:ext>
            </a:extLst>
          </a:blip>
          <a:srcRect l="6973" r="5080"/>
          <a:stretch/>
        </p:blipFill>
        <p:spPr>
          <a:xfrm flipH="1">
            <a:off x="-42996" y="-94149"/>
            <a:ext cx="9186996" cy="6952149"/>
          </a:xfrm>
          <a:prstGeom prst="rect">
            <a:avLst/>
          </a:prstGeom>
        </p:spPr>
      </p:pic>
      <p:sp>
        <p:nvSpPr>
          <p:cNvPr id="9" name="Rectangle 8"/>
          <p:cNvSpPr/>
          <p:nvPr/>
        </p:nvSpPr>
        <p:spPr>
          <a:xfrm>
            <a:off x="-42993" y="-104250"/>
            <a:ext cx="9186993" cy="6962249"/>
          </a:xfrm>
          <a:prstGeom prst="rect">
            <a:avLst/>
          </a:prstGeom>
          <a:solidFill>
            <a:srgbClr val="ED534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x-none"/>
          </a:p>
        </p:txBody>
      </p:sp>
      <p:sp>
        <p:nvSpPr>
          <p:cNvPr id="7" name="Rectangle 6"/>
          <p:cNvSpPr/>
          <p:nvPr/>
        </p:nvSpPr>
        <p:spPr>
          <a:xfrm>
            <a:off x="-42995" y="3446729"/>
            <a:ext cx="2932452" cy="432047"/>
          </a:xfrm>
          <a:prstGeom prst="rect">
            <a:avLst/>
          </a:prstGeom>
          <a:solidFill>
            <a:srgbClr val="27637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bg1"/>
                </a:solidFill>
                <a:latin typeface="Gotham Book"/>
                <a:cs typeface="Gotham Book"/>
              </a:rPr>
              <a:t>      W/ VICTORIA ZYP</a:t>
            </a:r>
          </a:p>
        </p:txBody>
      </p:sp>
      <p:sp>
        <p:nvSpPr>
          <p:cNvPr id="8" name="Rectangle 7"/>
          <p:cNvSpPr/>
          <p:nvPr/>
        </p:nvSpPr>
        <p:spPr>
          <a:xfrm>
            <a:off x="-42995" y="2093323"/>
            <a:ext cx="466323" cy="1353406"/>
          </a:xfrm>
          <a:prstGeom prst="rect">
            <a:avLst/>
          </a:prstGeom>
          <a:solidFill>
            <a:srgbClr val="28627F">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400" dirty="0">
              <a:solidFill>
                <a:schemeClr val="bg1"/>
              </a:solidFill>
              <a:latin typeface="Gotham Book"/>
              <a:cs typeface="Gotham Book"/>
            </a:endParaRPr>
          </a:p>
        </p:txBody>
      </p:sp>
      <p:sp>
        <p:nvSpPr>
          <p:cNvPr id="11" name="TextBox 10"/>
          <p:cNvSpPr txBox="1"/>
          <p:nvPr/>
        </p:nvSpPr>
        <p:spPr>
          <a:xfrm>
            <a:off x="-42996" y="2615732"/>
            <a:ext cx="4494721" cy="830997"/>
          </a:xfrm>
          <a:prstGeom prst="rect">
            <a:avLst/>
          </a:prstGeom>
          <a:solidFill>
            <a:schemeClr val="tx1">
              <a:lumMod val="75000"/>
              <a:lumOff val="25000"/>
              <a:alpha val="61000"/>
            </a:schemeClr>
          </a:solidFill>
        </p:spPr>
        <p:txBody>
          <a:bodyPr wrap="square" rtlCol="0">
            <a:spAutoFit/>
          </a:bodyPr>
          <a:lstStyle/>
          <a:p>
            <a:pPr algn="ctr"/>
            <a:r>
              <a:rPr lang="en-US" sz="4800" dirty="0">
                <a:solidFill>
                  <a:schemeClr val="bg1"/>
                </a:solidFill>
                <a:latin typeface="Tungsten Medium"/>
                <a:cs typeface="Tungsten Medium"/>
              </a:rPr>
              <a:t>MANAGING YOUR TEAM</a:t>
            </a:r>
          </a:p>
        </p:txBody>
      </p:sp>
      <p:pic>
        <p:nvPicPr>
          <p:cNvPr id="5" name="Picture 4" descr="White Pencil.png"/>
          <p:cNvPicPr>
            <a:picLocks noChangeAspect="1"/>
          </p:cNvPicPr>
          <p:nvPr/>
        </p:nvPicPr>
        <p:blipFill rotWithShape="1">
          <a:blip r:embed="rId3">
            <a:alphaModFix/>
            <a:extLst>
              <a:ext uri="{28A0092B-C50C-407E-A947-70E740481C1C}">
                <a14:useLocalDpi xmlns:a14="http://schemas.microsoft.com/office/drawing/2010/main" val="0"/>
              </a:ext>
            </a:extLst>
          </a:blip>
          <a:srcRect l="22459"/>
          <a:stretch/>
        </p:blipFill>
        <p:spPr>
          <a:xfrm>
            <a:off x="57351" y="2210337"/>
            <a:ext cx="346289" cy="309882"/>
          </a:xfrm>
          <a:prstGeom prst="rect">
            <a:avLst/>
          </a:prstGeom>
        </p:spPr>
      </p:pic>
    </p:spTree>
    <p:extLst>
      <p:ext uri="{BB962C8B-B14F-4D97-AF65-F5344CB8AC3E}">
        <p14:creationId xmlns:p14="http://schemas.microsoft.com/office/powerpoint/2010/main" val="2115923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4824775303_a33bd592c6_k.jpg"/>
          <p:cNvPicPr>
            <a:picLocks noChangeAspect="1"/>
          </p:cNvPicPr>
          <p:nvPr/>
        </p:nvPicPr>
        <p:blipFill rotWithShape="1">
          <a:blip r:embed="rId3">
            <a:extLst>
              <a:ext uri="{28A0092B-C50C-407E-A947-70E740481C1C}">
                <a14:useLocalDpi xmlns:a14="http://schemas.microsoft.com/office/drawing/2010/main" val="0"/>
              </a:ext>
            </a:extLst>
          </a:blip>
          <a:srcRect l="21819" t="7485" r="52" b="5751"/>
          <a:stretch/>
        </p:blipFill>
        <p:spPr>
          <a:xfrm flipH="1">
            <a:off x="2" y="0"/>
            <a:ext cx="9156438" cy="6858000"/>
          </a:xfrm>
          <a:prstGeom prst="rect">
            <a:avLst/>
          </a:prstGeom>
        </p:spPr>
      </p:pic>
      <p:sp>
        <p:nvSpPr>
          <p:cNvPr id="9" name="Rectangle 8"/>
          <p:cNvSpPr/>
          <p:nvPr/>
        </p:nvSpPr>
        <p:spPr>
          <a:xfrm>
            <a:off x="0" y="0"/>
            <a:ext cx="9156440" cy="6858000"/>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x-none"/>
          </a:p>
        </p:txBody>
      </p:sp>
      <p:sp>
        <p:nvSpPr>
          <p:cNvPr id="11" name="Rectangle 10"/>
          <p:cNvSpPr/>
          <p:nvPr/>
        </p:nvSpPr>
        <p:spPr>
          <a:xfrm>
            <a:off x="1859345" y="2988102"/>
            <a:ext cx="4671801" cy="927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r>
              <a:rPr lang="en-US" sz="2400" dirty="0">
                <a:latin typeface="Whitney Bold"/>
                <a:cs typeface="Whitney Bold"/>
              </a:rPr>
              <a:t>Thank you for joining today’s webinar. </a:t>
            </a:r>
          </a:p>
          <a:p>
            <a:endParaRPr lang="en-US" sz="2400" dirty="0">
              <a:latin typeface="Whitney Bold"/>
              <a:cs typeface="Whitney Bold"/>
            </a:endParaRPr>
          </a:p>
          <a:p>
            <a:r>
              <a:rPr lang="en-US" sz="2400" dirty="0">
                <a:latin typeface="Whitney Bold"/>
                <a:cs typeface="Whitney Bold"/>
              </a:rPr>
              <a:t>Find the materials we covered, including a video and audio recording of the webinar, on the bookshelf.</a:t>
            </a:r>
          </a:p>
        </p:txBody>
      </p:sp>
      <p:sp>
        <p:nvSpPr>
          <p:cNvPr id="8" name="TextBox 7"/>
          <p:cNvSpPr txBox="1"/>
          <p:nvPr/>
        </p:nvSpPr>
        <p:spPr>
          <a:xfrm>
            <a:off x="1727168" y="1214782"/>
            <a:ext cx="4547032" cy="649695"/>
          </a:xfrm>
          <a:prstGeom prst="rect">
            <a:avLst/>
          </a:prstGeom>
          <a:noFill/>
        </p:spPr>
        <p:txBody>
          <a:bodyPr wrap="square" lIns="64291" tIns="32146" rIns="64291" bIns="32146" rtlCol="0">
            <a:spAutoFit/>
          </a:bodyPr>
          <a:lstStyle/>
          <a:p>
            <a:r>
              <a:rPr lang="en-US" sz="3800" dirty="0">
                <a:solidFill>
                  <a:schemeClr val="bg1"/>
                </a:solidFill>
                <a:latin typeface="Gotham Bold"/>
                <a:cs typeface="Gotham Bold"/>
              </a:rPr>
              <a:t>OFA</a:t>
            </a:r>
            <a:r>
              <a:rPr lang="en-US" sz="3800" dirty="0">
                <a:solidFill>
                  <a:schemeClr val="bg1"/>
                </a:solidFill>
                <a:latin typeface="Tungsten Semibold"/>
                <a:cs typeface="Tungsten Semibold"/>
              </a:rPr>
              <a:t> </a:t>
            </a:r>
            <a:r>
              <a:rPr lang="en-US" sz="3800" dirty="0">
                <a:solidFill>
                  <a:schemeClr val="bg1"/>
                </a:solidFill>
                <a:latin typeface="Gotham Light"/>
                <a:cs typeface="Gotham Light"/>
              </a:rPr>
              <a:t>TRAINING</a:t>
            </a:r>
          </a:p>
        </p:txBody>
      </p:sp>
      <p:pic>
        <p:nvPicPr>
          <p:cNvPr id="12" name="Picture 11"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986182"/>
            <a:ext cx="2197495" cy="1463871"/>
          </a:xfrm>
          <a:prstGeom prst="rect">
            <a:avLst/>
          </a:prstGeom>
        </p:spPr>
      </p:pic>
      <p:sp>
        <p:nvSpPr>
          <p:cNvPr id="14" name="Rectangle 13">
            <a:hlinkClick r:id="rId5"/>
          </p:cNvPr>
          <p:cNvSpPr/>
          <p:nvPr/>
        </p:nvSpPr>
        <p:spPr>
          <a:xfrm>
            <a:off x="1895027" y="4935092"/>
            <a:ext cx="1686866" cy="470029"/>
          </a:xfrm>
          <a:prstGeom prst="rect">
            <a:avLst/>
          </a:prstGeom>
          <a:noFill/>
          <a:ln w="190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400" dirty="0">
                <a:solidFill>
                  <a:srgbClr val="FFFFFF"/>
                </a:solidFill>
                <a:latin typeface="Gotham Book"/>
                <a:cs typeface="Gotham Book"/>
              </a:rPr>
              <a:t>See bookshelf</a:t>
            </a:r>
          </a:p>
        </p:txBody>
      </p:sp>
    </p:spTree>
    <p:extLst>
      <p:ext uri="{BB962C8B-B14F-4D97-AF65-F5344CB8AC3E}">
        <p14:creationId xmlns:p14="http://schemas.microsoft.com/office/powerpoint/2010/main" val="274315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11413" y="1416885"/>
            <a:ext cx="2194658" cy="477586"/>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tx1">
                    <a:lumMod val="75000"/>
                    <a:lumOff val="25000"/>
                  </a:schemeClr>
                </a:solidFill>
                <a:latin typeface="Tungsten Medium"/>
                <a:cs typeface="Tungsten Medium"/>
              </a:rPr>
              <a:t>GOALS FOR TODAY</a:t>
            </a:r>
          </a:p>
        </p:txBody>
      </p:sp>
      <p:sp>
        <p:nvSpPr>
          <p:cNvPr id="20" name="Rectangle 19"/>
          <p:cNvSpPr/>
          <p:nvPr/>
        </p:nvSpPr>
        <p:spPr>
          <a:xfrm>
            <a:off x="911000" y="2152578"/>
            <a:ext cx="6006765" cy="768960"/>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21" name="Rectangle 20"/>
          <p:cNvSpPr/>
          <p:nvPr/>
        </p:nvSpPr>
        <p:spPr>
          <a:xfrm>
            <a:off x="910999" y="2960298"/>
            <a:ext cx="6006766" cy="75611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23" name="Rectangle 22"/>
          <p:cNvSpPr/>
          <p:nvPr/>
        </p:nvSpPr>
        <p:spPr>
          <a:xfrm>
            <a:off x="908353" y="141688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7" name="Rectangle 6"/>
          <p:cNvSpPr/>
          <p:nvPr/>
        </p:nvSpPr>
        <p:spPr>
          <a:xfrm>
            <a:off x="908353" y="3767438"/>
            <a:ext cx="1422471" cy="75611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16" name="Rectangle 15"/>
          <p:cNvSpPr/>
          <p:nvPr/>
        </p:nvSpPr>
        <p:spPr>
          <a:xfrm>
            <a:off x="873793" y="2918427"/>
            <a:ext cx="6193728" cy="731433"/>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4800" dirty="0">
                <a:solidFill>
                  <a:schemeClr val="bg1"/>
                </a:solidFill>
                <a:latin typeface="Tungsten Medium"/>
                <a:cs typeface="Tungsten Medium"/>
              </a:rPr>
              <a:t>Learn to identify the level of support and direction your team members need.</a:t>
            </a:r>
          </a:p>
        </p:txBody>
      </p:sp>
    </p:spTree>
    <p:extLst>
      <p:ext uri="{BB962C8B-B14F-4D97-AF65-F5344CB8AC3E}">
        <p14:creationId xmlns:p14="http://schemas.microsoft.com/office/powerpoint/2010/main" val="2554257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11413" y="1416885"/>
            <a:ext cx="2194658" cy="477586"/>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tx1">
                    <a:lumMod val="75000"/>
                    <a:lumOff val="25000"/>
                  </a:schemeClr>
                </a:solidFill>
                <a:latin typeface="Tungsten Medium"/>
                <a:cs typeface="Tungsten Medium"/>
              </a:rPr>
              <a:t>GOALS FOR TODAY</a:t>
            </a:r>
          </a:p>
        </p:txBody>
      </p:sp>
      <p:sp>
        <p:nvSpPr>
          <p:cNvPr id="20" name="Rectangle 19"/>
          <p:cNvSpPr/>
          <p:nvPr/>
        </p:nvSpPr>
        <p:spPr>
          <a:xfrm>
            <a:off x="911000" y="2152578"/>
            <a:ext cx="5667474" cy="768960"/>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21" name="Rectangle 20"/>
          <p:cNvSpPr/>
          <p:nvPr/>
        </p:nvSpPr>
        <p:spPr>
          <a:xfrm>
            <a:off x="910998" y="2960298"/>
            <a:ext cx="5064686" cy="75611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7" name="Rectangle 6"/>
          <p:cNvSpPr/>
          <p:nvPr/>
        </p:nvSpPr>
        <p:spPr>
          <a:xfrm>
            <a:off x="908352" y="3765642"/>
            <a:ext cx="3067129" cy="75611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23" name="Rectangle 22"/>
          <p:cNvSpPr/>
          <p:nvPr/>
        </p:nvSpPr>
        <p:spPr>
          <a:xfrm>
            <a:off x="908353" y="141688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16" name="Rectangle 15"/>
          <p:cNvSpPr/>
          <p:nvPr/>
        </p:nvSpPr>
        <p:spPr>
          <a:xfrm>
            <a:off x="850129" y="2922179"/>
            <a:ext cx="6525018" cy="731433"/>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4800" dirty="0">
                <a:solidFill>
                  <a:schemeClr val="bg1"/>
                </a:solidFill>
                <a:latin typeface="Tungsten Medium"/>
                <a:cs typeface="Tungsten Medium"/>
              </a:rPr>
              <a:t>Be able to choose a management treatment based on your team members' needs.  </a:t>
            </a:r>
          </a:p>
        </p:txBody>
      </p:sp>
    </p:spTree>
    <p:extLst>
      <p:ext uri="{BB962C8B-B14F-4D97-AF65-F5344CB8AC3E}">
        <p14:creationId xmlns:p14="http://schemas.microsoft.com/office/powerpoint/2010/main" val="3024242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11413" y="1416885"/>
            <a:ext cx="2194658" cy="477586"/>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tx1">
                    <a:lumMod val="75000"/>
                    <a:lumOff val="25000"/>
                  </a:schemeClr>
                </a:solidFill>
                <a:latin typeface="Tungsten Medium"/>
                <a:cs typeface="Tungsten Medium"/>
              </a:rPr>
              <a:t>GOALS FOR TODAY</a:t>
            </a:r>
          </a:p>
        </p:txBody>
      </p:sp>
      <p:sp>
        <p:nvSpPr>
          <p:cNvPr id="20" name="Rectangle 19"/>
          <p:cNvSpPr/>
          <p:nvPr/>
        </p:nvSpPr>
        <p:spPr>
          <a:xfrm>
            <a:off x="911000" y="2152578"/>
            <a:ext cx="6171118" cy="768960"/>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21" name="Rectangle 20"/>
          <p:cNvSpPr/>
          <p:nvPr/>
        </p:nvSpPr>
        <p:spPr>
          <a:xfrm>
            <a:off x="910999" y="2960298"/>
            <a:ext cx="5334414" cy="75611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23" name="Rectangle 22"/>
          <p:cNvSpPr/>
          <p:nvPr/>
        </p:nvSpPr>
        <p:spPr>
          <a:xfrm>
            <a:off x="908353" y="141688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16" name="Rectangle 15"/>
          <p:cNvSpPr/>
          <p:nvPr/>
        </p:nvSpPr>
        <p:spPr>
          <a:xfrm>
            <a:off x="873793" y="2517235"/>
            <a:ext cx="6383037" cy="731433"/>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4800" dirty="0">
                <a:solidFill>
                  <a:schemeClr val="bg1"/>
                </a:solidFill>
                <a:latin typeface="Tungsten Medium"/>
                <a:cs typeface="Tungsten Medium"/>
              </a:rPr>
              <a:t>Feel confident getting your team to a place of optimal performance. </a:t>
            </a:r>
          </a:p>
        </p:txBody>
      </p:sp>
    </p:spTree>
    <p:extLst>
      <p:ext uri="{BB962C8B-B14F-4D97-AF65-F5344CB8AC3E}">
        <p14:creationId xmlns:p14="http://schemas.microsoft.com/office/powerpoint/2010/main" val="2494326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047" y="2429597"/>
            <a:ext cx="2474739" cy="71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000" dirty="0">
                <a:solidFill>
                  <a:srgbClr val="FFFFFF"/>
                </a:solidFill>
                <a:latin typeface="Gotham Book"/>
                <a:cs typeface="Gotham Book"/>
              </a:rPr>
              <a:t>Agenda for today</a:t>
            </a:r>
          </a:p>
        </p:txBody>
      </p:sp>
      <p:pic>
        <p:nvPicPr>
          <p:cNvPr id="9" name="Picture 8"/>
          <p:cNvPicPr>
            <a:picLocks noChangeAspect="1"/>
          </p:cNvPicPr>
          <p:nvPr/>
        </p:nvPicPr>
        <p:blipFill rotWithShape="1">
          <a:blip r:embed="rId2">
            <a:duotone>
              <a:prstClr val="black"/>
              <a:schemeClr val="tx2">
                <a:tint val="45000"/>
                <a:satMod val="400000"/>
              </a:schemeClr>
            </a:duotone>
            <a:alphaModFix amt="26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2031"/>
          <a:stretch/>
        </p:blipFill>
        <p:spPr>
          <a:xfrm>
            <a:off x="0" y="739318"/>
            <a:ext cx="2501034" cy="3882084"/>
          </a:xfrm>
          <a:prstGeom prst="rect">
            <a:avLst/>
          </a:prstGeom>
        </p:spPr>
      </p:pic>
      <p:sp>
        <p:nvSpPr>
          <p:cNvPr id="17" name="Rectangle 16"/>
          <p:cNvSpPr/>
          <p:nvPr/>
        </p:nvSpPr>
        <p:spPr>
          <a:xfrm>
            <a:off x="3926722" y="1202034"/>
            <a:ext cx="2737043" cy="691179"/>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595959"/>
                </a:solidFill>
                <a:latin typeface="Tungsten Medium"/>
                <a:cs typeface="Tungsten Medium"/>
              </a:rPr>
              <a:t>Diagnosis and Treatment</a:t>
            </a:r>
          </a:p>
        </p:txBody>
      </p:sp>
      <p:sp>
        <p:nvSpPr>
          <p:cNvPr id="19" name="Rectangle 18"/>
          <p:cNvSpPr/>
          <p:nvPr/>
        </p:nvSpPr>
        <p:spPr>
          <a:xfrm>
            <a:off x="3926722" y="2059503"/>
            <a:ext cx="2587631"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Situational Leadership </a:t>
            </a:r>
          </a:p>
        </p:txBody>
      </p:sp>
      <p:sp>
        <p:nvSpPr>
          <p:cNvPr id="24" name="Rectangle 23"/>
          <p:cNvSpPr/>
          <p:nvPr/>
        </p:nvSpPr>
        <p:spPr>
          <a:xfrm>
            <a:off x="3926724" y="2939947"/>
            <a:ext cx="1198100"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Practice </a:t>
            </a:r>
          </a:p>
        </p:txBody>
      </p:sp>
      <p:sp>
        <p:nvSpPr>
          <p:cNvPr id="11" name="Rectangle 10"/>
          <p:cNvSpPr/>
          <p:nvPr/>
        </p:nvSpPr>
        <p:spPr>
          <a:xfrm>
            <a:off x="3926724" y="3783022"/>
            <a:ext cx="2184218"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Debrief and Close</a:t>
            </a:r>
          </a:p>
        </p:txBody>
      </p:sp>
      <p:sp>
        <p:nvSpPr>
          <p:cNvPr id="12" name="Rectangle 11"/>
          <p:cNvSpPr/>
          <p:nvPr/>
        </p:nvSpPr>
        <p:spPr>
          <a:xfrm>
            <a:off x="3926724" y="1202034"/>
            <a:ext cx="79171" cy="691179"/>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Tree>
    <p:extLst>
      <p:ext uri="{BB962C8B-B14F-4D97-AF65-F5344CB8AC3E}">
        <p14:creationId xmlns:p14="http://schemas.microsoft.com/office/powerpoint/2010/main" val="2373970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38295" y="2801387"/>
            <a:ext cx="5873703" cy="477586"/>
          </a:xfrm>
          <a:prstGeom prst="rect">
            <a:avLst/>
          </a:prstGeom>
          <a:solidFill>
            <a:srgbClr val="FFFFFF">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tx1">
                    <a:lumMod val="75000"/>
                    <a:lumOff val="25000"/>
                  </a:schemeClr>
                </a:solidFill>
                <a:latin typeface="Gotham Bold"/>
                <a:cs typeface="Gotham Bold"/>
              </a:rPr>
              <a:t>What is your worst or best experience with a manager?</a:t>
            </a:r>
          </a:p>
        </p:txBody>
      </p:sp>
      <p:grpSp>
        <p:nvGrpSpPr>
          <p:cNvPr id="7" name="Group 6"/>
          <p:cNvGrpSpPr/>
          <p:nvPr/>
        </p:nvGrpSpPr>
        <p:grpSpPr>
          <a:xfrm>
            <a:off x="2714382" y="3798561"/>
            <a:ext cx="4003459" cy="1300221"/>
            <a:chOff x="5266233" y="4372758"/>
            <a:chExt cx="5693809" cy="1849203"/>
          </a:xfrm>
        </p:grpSpPr>
        <p:sp>
          <p:nvSpPr>
            <p:cNvPr id="10" name="TextBox 9"/>
            <p:cNvSpPr txBox="1"/>
            <p:nvPr/>
          </p:nvSpPr>
          <p:spPr>
            <a:xfrm>
              <a:off x="5266233" y="5806120"/>
              <a:ext cx="2813090" cy="415841"/>
            </a:xfrm>
            <a:prstGeom prst="rect">
              <a:avLst/>
            </a:prstGeom>
            <a:noFill/>
          </p:spPr>
          <p:txBody>
            <a:bodyPr wrap="square" rtlCol="0">
              <a:spAutoFit/>
            </a:bodyPr>
            <a:lstStyle/>
            <a:p>
              <a:pPr algn="ctr"/>
              <a:r>
                <a:rPr lang="en-US" sz="1300" dirty="0">
                  <a:solidFill>
                    <a:schemeClr val="tx1">
                      <a:lumMod val="75000"/>
                    </a:schemeClr>
                  </a:solidFill>
                  <a:latin typeface="Gotham Medium"/>
                  <a:cs typeface="Gotham Medium"/>
                </a:rPr>
                <a:t>Press 1 on the phone</a:t>
              </a:r>
            </a:p>
          </p:txBody>
        </p:sp>
        <p:grpSp>
          <p:nvGrpSpPr>
            <p:cNvPr id="11" name="Group 10"/>
            <p:cNvGrpSpPr/>
            <p:nvPr/>
          </p:nvGrpSpPr>
          <p:grpSpPr>
            <a:xfrm>
              <a:off x="8478528" y="4521281"/>
              <a:ext cx="2481514" cy="1649441"/>
              <a:chOff x="7956165" y="3607332"/>
              <a:chExt cx="2481514" cy="1649441"/>
            </a:xfrm>
          </p:grpSpPr>
          <p:pic>
            <p:nvPicPr>
              <p:cNvPr id="16" name="Picture 15"/>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17" name="TextBox 16"/>
              <p:cNvSpPr txBox="1"/>
              <p:nvPr/>
            </p:nvSpPr>
            <p:spPr>
              <a:xfrm>
                <a:off x="7956165" y="4840932"/>
                <a:ext cx="2481514" cy="415841"/>
              </a:xfrm>
              <a:prstGeom prst="rect">
                <a:avLst/>
              </a:prstGeom>
              <a:noFill/>
            </p:spPr>
            <p:txBody>
              <a:bodyPr wrap="square" rtlCol="0">
                <a:spAutoFit/>
              </a:bodyPr>
              <a:lstStyle/>
              <a:p>
                <a:r>
                  <a:rPr lang="en-US" sz="1300" dirty="0">
                    <a:solidFill>
                      <a:schemeClr val="tx1">
                        <a:lumMod val="75000"/>
                      </a:schemeClr>
                    </a:solidFill>
                    <a:latin typeface="Gotham Medium"/>
                    <a:cs typeface="Gotham Medium"/>
                  </a:rPr>
                  <a:t>Type in chat box</a:t>
                </a:r>
              </a:p>
            </p:txBody>
          </p:sp>
        </p:grpSp>
        <p:sp>
          <p:nvSpPr>
            <p:cNvPr id="12" name="TextBox 11"/>
            <p:cNvSpPr txBox="1"/>
            <p:nvPr/>
          </p:nvSpPr>
          <p:spPr>
            <a:xfrm>
              <a:off x="7954548" y="5320875"/>
              <a:ext cx="755290" cy="372068"/>
            </a:xfrm>
            <a:prstGeom prst="rect">
              <a:avLst/>
            </a:prstGeom>
            <a:noFill/>
          </p:spPr>
          <p:txBody>
            <a:bodyPr wrap="square" rtlCol="0">
              <a:spAutoFit/>
            </a:bodyPr>
            <a:lstStyle/>
            <a:p>
              <a:r>
                <a:rPr lang="en-US" sz="1100" dirty="0">
                  <a:solidFill>
                    <a:schemeClr val="tx1">
                      <a:lumMod val="75000"/>
                    </a:schemeClr>
                  </a:solidFill>
                  <a:latin typeface="Gotham Medium"/>
                  <a:cs typeface="Gotham Medium"/>
                </a:rPr>
                <a:t>OR</a:t>
              </a:r>
            </a:p>
          </p:txBody>
        </p:sp>
        <p:pic>
          <p:nvPicPr>
            <p:cNvPr id="14" name="Picture 13"/>
            <p:cNvPicPr>
              <a:picLocks noChangeAspect="1"/>
            </p:cNvPicPr>
            <p:nvPr/>
          </p:nvPicPr>
          <p:blipFill rotWithShape="1">
            <a:blip r:embed="rId4" cstate="print">
              <a:duotone>
                <a:prstClr val="black"/>
                <a:schemeClr val="accent4">
                  <a:tint val="45000"/>
                  <a:satMod val="400000"/>
                </a:schemeClr>
              </a:duotone>
              <a:alphaModFix amt="72000"/>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15" name="Straight Connector 14"/>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025064" y="1005173"/>
            <a:ext cx="1334543" cy="1381778"/>
          </a:xfrm>
          <a:prstGeom prst="rect">
            <a:avLst/>
          </a:prstGeom>
          <a:noFill/>
        </p:spPr>
      </p:pic>
    </p:spTree>
    <p:extLst>
      <p:ext uri="{BB962C8B-B14F-4D97-AF65-F5344CB8AC3E}">
        <p14:creationId xmlns:p14="http://schemas.microsoft.com/office/powerpoint/2010/main" val="976586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1258" y="4669948"/>
            <a:ext cx="6873256" cy="460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4600" dirty="0">
                <a:solidFill>
                  <a:schemeClr val="tx1">
                    <a:lumMod val="75000"/>
                  </a:schemeClr>
                </a:solidFill>
                <a:latin typeface="Tungsten Medium"/>
                <a:cs typeface="Tungsten Medium"/>
              </a:rPr>
              <a:t>Diagnosis and Treatment</a:t>
            </a:r>
          </a:p>
        </p:txBody>
      </p:sp>
      <p:pic>
        <p:nvPicPr>
          <p:cNvPr id="3" name="Picture 2" descr="noun_65706_cc.png"/>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14292"/>
          <a:stretch/>
        </p:blipFill>
        <p:spPr>
          <a:xfrm>
            <a:off x="2410622" y="760623"/>
            <a:ext cx="4192911" cy="3593663"/>
          </a:xfrm>
          <a:prstGeom prst="rect">
            <a:avLst/>
          </a:prstGeom>
        </p:spPr>
      </p:pic>
    </p:spTree>
    <p:extLst>
      <p:ext uri="{BB962C8B-B14F-4D97-AF65-F5344CB8AC3E}">
        <p14:creationId xmlns:p14="http://schemas.microsoft.com/office/powerpoint/2010/main" val="515892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16409</TotalTime>
  <Words>2174</Words>
  <Application>Microsoft Macintosh PowerPoint</Application>
  <PresentationFormat>On-screen Show (4:3)</PresentationFormat>
  <Paragraphs>279</Paragraphs>
  <Slides>30</Slides>
  <Notes>22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Arial Unicode MS</vt:lpstr>
      <vt:lpstr>ヒラギノ角ゴ ProN W3</vt:lpstr>
      <vt:lpstr>Arial</vt:lpstr>
      <vt:lpstr>Calibri</vt:lpstr>
      <vt:lpstr>Gill Sans</vt:lpstr>
      <vt:lpstr>Gotham Bold</vt:lpstr>
      <vt:lpstr>Gotham Book</vt:lpstr>
      <vt:lpstr>Gotham Light</vt:lpstr>
      <vt:lpstr>Gotham Medium</vt:lpstr>
      <vt:lpstr>Tahoma</vt:lpstr>
      <vt:lpstr>Tungsten Medium</vt:lpstr>
      <vt:lpstr>Tungsten Semibold</vt:lpstr>
      <vt:lpstr>Whitney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OFA</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Nick Edwards</dc:creator>
  <cp:keywords/>
  <dc:description/>
  <cp:lastModifiedBy>aconavay@ofa.us</cp:lastModifiedBy>
  <cp:revision>434</cp:revision>
  <dcterms:created xsi:type="dcterms:W3CDTF">2015-07-24T22:47:15Z</dcterms:created>
  <dcterms:modified xsi:type="dcterms:W3CDTF">2019-03-03T02:37:31Z</dcterms:modified>
  <cp:category/>
</cp:coreProperties>
</file>