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handoutMasterIdLst>
    <p:handoutMasterId r:id="rId85"/>
  </p:handoutMasterIdLst>
  <p:sldIdLst>
    <p:sldId id="767" r:id="rId2"/>
    <p:sldId id="832" r:id="rId3"/>
    <p:sldId id="883" r:id="rId4"/>
    <p:sldId id="911" r:id="rId5"/>
    <p:sldId id="885" r:id="rId6"/>
    <p:sldId id="718" r:id="rId7"/>
    <p:sldId id="658" r:id="rId8"/>
    <p:sldId id="833" r:id="rId9"/>
    <p:sldId id="912" r:id="rId10"/>
    <p:sldId id="838" r:id="rId11"/>
    <p:sldId id="851" r:id="rId12"/>
    <p:sldId id="850" r:id="rId13"/>
    <p:sldId id="844" r:id="rId14"/>
    <p:sldId id="846" r:id="rId15"/>
    <p:sldId id="848" r:id="rId16"/>
    <p:sldId id="849" r:id="rId17"/>
    <p:sldId id="853" r:id="rId18"/>
    <p:sldId id="779" r:id="rId19"/>
    <p:sldId id="886" r:id="rId20"/>
    <p:sldId id="887" r:id="rId21"/>
    <p:sldId id="842" r:id="rId22"/>
    <p:sldId id="839" r:id="rId23"/>
    <p:sldId id="888" r:id="rId24"/>
    <p:sldId id="843" r:id="rId25"/>
    <p:sldId id="889" r:id="rId26"/>
    <p:sldId id="854" r:id="rId27"/>
    <p:sldId id="774" r:id="rId28"/>
    <p:sldId id="859" r:id="rId29"/>
    <p:sldId id="901" r:id="rId30"/>
    <p:sldId id="902" r:id="rId31"/>
    <p:sldId id="903" r:id="rId32"/>
    <p:sldId id="855" r:id="rId33"/>
    <p:sldId id="904" r:id="rId34"/>
    <p:sldId id="906" r:id="rId35"/>
    <p:sldId id="860" r:id="rId36"/>
    <p:sldId id="905" r:id="rId37"/>
    <p:sldId id="907" r:id="rId38"/>
    <p:sldId id="909" r:id="rId39"/>
    <p:sldId id="908" r:id="rId40"/>
    <p:sldId id="857" r:id="rId41"/>
    <p:sldId id="910" r:id="rId42"/>
    <p:sldId id="862" r:id="rId43"/>
    <p:sldId id="863" r:id="rId44"/>
    <p:sldId id="890" r:id="rId45"/>
    <p:sldId id="864" r:id="rId46"/>
    <p:sldId id="866" r:id="rId47"/>
    <p:sldId id="867" r:id="rId48"/>
    <p:sldId id="868" r:id="rId49"/>
    <p:sldId id="896" r:id="rId50"/>
    <p:sldId id="869" r:id="rId51"/>
    <p:sldId id="870" r:id="rId52"/>
    <p:sldId id="895" r:id="rId53"/>
    <p:sldId id="897" r:id="rId54"/>
    <p:sldId id="898" r:id="rId55"/>
    <p:sldId id="899" r:id="rId56"/>
    <p:sldId id="900" r:id="rId57"/>
    <p:sldId id="826" r:id="rId58"/>
    <p:sldId id="891" r:id="rId59"/>
    <p:sldId id="892" r:id="rId60"/>
    <p:sldId id="806" r:id="rId61"/>
    <p:sldId id="877" r:id="rId62"/>
    <p:sldId id="858" r:id="rId63"/>
    <p:sldId id="894" r:id="rId64"/>
    <p:sldId id="913" r:id="rId65"/>
    <p:sldId id="914" r:id="rId66"/>
    <p:sldId id="915" r:id="rId67"/>
    <p:sldId id="916" r:id="rId68"/>
    <p:sldId id="917" r:id="rId69"/>
    <p:sldId id="918" r:id="rId70"/>
    <p:sldId id="919" r:id="rId71"/>
    <p:sldId id="920" r:id="rId72"/>
    <p:sldId id="921" r:id="rId73"/>
    <p:sldId id="922" r:id="rId74"/>
    <p:sldId id="923" r:id="rId75"/>
    <p:sldId id="924" r:id="rId76"/>
    <p:sldId id="879" r:id="rId77"/>
    <p:sldId id="811" r:id="rId78"/>
    <p:sldId id="880" r:id="rId79"/>
    <p:sldId id="812" r:id="rId80"/>
    <p:sldId id="881" r:id="rId81"/>
    <p:sldId id="882" r:id="rId82"/>
    <p:sldId id="837" r:id="rId83"/>
  </p:sldIdLst>
  <p:sldSz cx="13004800"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ronalcantara"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340"/>
    <a:srgbClr val="56565A"/>
    <a:srgbClr val="AFABAB"/>
    <a:srgbClr val="000000"/>
    <a:srgbClr val="828285"/>
    <a:srgbClr val="9D9D9F"/>
    <a:srgbClr val="B1AEAE"/>
    <a:srgbClr val="FFFFFF"/>
    <a:srgbClr val="D9D9D9"/>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4" autoAdjust="0"/>
    <p:restoredTop sz="82047" autoAdjust="0"/>
  </p:normalViewPr>
  <p:slideViewPr>
    <p:cSldViewPr snapToGrid="0">
      <p:cViewPr>
        <p:scale>
          <a:sx n="116" d="100"/>
          <a:sy n="116" d="100"/>
        </p:scale>
        <p:origin x="2224" y="-80"/>
      </p:cViewPr>
      <p:guideLst>
        <p:guide orient="horz" pos="3072"/>
        <p:guide pos="4096"/>
      </p:guideLst>
    </p:cSldViewPr>
  </p:slideViewPr>
  <p:outlineViewPr>
    <p:cViewPr>
      <p:scale>
        <a:sx n="33" d="100"/>
        <a:sy n="33" d="100"/>
      </p:scale>
      <p:origin x="0" y="-4854"/>
    </p:cViewPr>
  </p:outlineViewPr>
  <p:notesTextViewPr>
    <p:cViewPr>
      <p:scale>
        <a:sx n="3" d="2"/>
        <a:sy n="3" d="2"/>
      </p:scale>
      <p:origin x="0" y="0"/>
    </p:cViewPr>
  </p:notesTextViewPr>
  <p:sorterViewPr>
    <p:cViewPr>
      <p:scale>
        <a:sx n="100" d="100"/>
        <a:sy n="100" d="100"/>
      </p:scale>
      <p:origin x="0" y="-22866"/>
    </p:cViewPr>
  </p:sorterViewPr>
  <p:notesViewPr>
    <p:cSldViewPr snapToGrid="0">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commentAuthors" Target="commentAuthors.xml"/><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85F0C-5DEA-4728-8592-C91972CEE311}" type="datetimeFigureOut">
              <a:rPr lang="en-US" smtClean="0"/>
              <a:t>10/11/16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5A6C6-C12F-42A3-9316-E2EB2B2DB527}" type="slidenum">
              <a:rPr lang="en-US" smtClean="0"/>
              <a:t>‹#›</a:t>
            </a:fld>
            <a:endParaRPr lang="en-US" dirty="0"/>
          </a:p>
        </p:txBody>
      </p:sp>
    </p:spTree>
    <p:extLst>
      <p:ext uri="{BB962C8B-B14F-4D97-AF65-F5344CB8AC3E}">
        <p14:creationId xmlns:p14="http://schemas.microsoft.com/office/powerpoint/2010/main" val="40818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36291-A6DC-4AD0-90CD-33D1F1DFFC6E}" type="datetimeFigureOut">
              <a:rPr lang="en-US" smtClean="0"/>
              <a:t>10/11/16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C1EA-D8F4-4B85-8B01-A01110AD5AFE}" type="slidenum">
              <a:rPr lang="en-US" smtClean="0"/>
              <a:t>‹#›</a:t>
            </a:fld>
            <a:endParaRPr lang="en-US" dirty="0"/>
          </a:p>
        </p:txBody>
      </p:sp>
    </p:spTree>
    <p:extLst>
      <p:ext uri="{BB962C8B-B14F-4D97-AF65-F5344CB8AC3E}">
        <p14:creationId xmlns:p14="http://schemas.microsoft.com/office/powerpoint/2010/main" val="1175097750"/>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00:01</a:t>
            </a:r>
            <a:r>
              <a:rPr lang="en-US" b="1" baseline="0" dirty="0" smtClean="0"/>
              <a:t> – 00:03 [2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1</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00:13 [0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To begin, let’s define what is a digital campaign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287708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00:15</a:t>
            </a:r>
            <a:r>
              <a:rPr lang="en-US" b="1" baseline="0" dirty="0" smtClean="0"/>
              <a:t> – 00:16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Do not reveal much besides that this is a digital ad for a campaign we developed last year. Let the learners catch their own breath as we throw them in the deep end of the pool.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is a digital ad for a campaign we developed last year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have one minute to complete this portion of the activity </a:t>
            </a:r>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dirty="0"/>
          </a:p>
        </p:txBody>
      </p:sp>
    </p:spTree>
    <p:extLst>
      <p:ext uri="{BB962C8B-B14F-4D97-AF65-F5344CB8AC3E}">
        <p14:creationId xmlns:p14="http://schemas.microsoft.com/office/powerpoint/2010/main" val="329699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00:16</a:t>
            </a:r>
            <a:r>
              <a:rPr lang="en-US" b="1" baseline="0" dirty="0" smtClean="0"/>
              <a:t> – 00:17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is an email that went out last year as part of the same campaign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have one minute to complete this portion of the activity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dirty="0"/>
          </a:p>
        </p:txBody>
      </p:sp>
    </p:spTree>
    <p:extLst>
      <p:ext uri="{BB962C8B-B14F-4D97-AF65-F5344CB8AC3E}">
        <p14:creationId xmlns:p14="http://schemas.microsoft.com/office/powerpoint/2010/main" val="1421202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00:17</a:t>
            </a:r>
            <a:r>
              <a:rPr lang="en-US" b="1" baseline="0" dirty="0" smtClean="0"/>
              <a:t> – 00:18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is a social media banner we posted as part of the same campaign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have one minute to complete this portion of the activity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32600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00:19</a:t>
            </a:r>
            <a:r>
              <a:rPr lang="en-US" b="1" baseline="0" dirty="0" smtClean="0"/>
              <a:t> – 00:20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is a video we produced as part of the same campaign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have one minute to complete this portion of the activity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1219729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00:20</a:t>
            </a:r>
            <a:r>
              <a:rPr lang="en-US" b="1" baseline="0" dirty="0" smtClean="0"/>
              <a:t> – 00:21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is a web site sign-on page we developed as part of the same campaign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have one minute to complete this portion of the activity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16</a:t>
            </a:fld>
            <a:endParaRPr lang="en-US" dirty="0"/>
          </a:p>
        </p:txBody>
      </p:sp>
    </p:spTree>
    <p:extLst>
      <p:ext uri="{BB962C8B-B14F-4D97-AF65-F5344CB8AC3E}">
        <p14:creationId xmlns:p14="http://schemas.microsoft.com/office/powerpoint/2010/main" val="1893578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00:21</a:t>
            </a:r>
            <a:r>
              <a:rPr lang="en-US" b="1" baseline="0" dirty="0" smtClean="0"/>
              <a:t> – 00:24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Alright, now that we have reviewed all five products, lets hear from at least 3 of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Please outline the products and what you see as the audience, message, and what is consistent across the board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192989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00:24</a:t>
            </a:r>
            <a:r>
              <a:rPr lang="en-US" b="1" baseline="0" dirty="0" smtClean="0"/>
              <a:t> – 00:26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Use the following slides to close the loop on the activity by outlining four key characteristics of a digital campaign </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1" dirty="0" smtClean="0"/>
              <a:t>Mesurable</a:t>
            </a:r>
            <a:r>
              <a:rPr lang="x-none" b="1" baseline="0" dirty="0" smtClean="0"/>
              <a:t> </a:t>
            </a:r>
            <a:r>
              <a:rPr lang="x-none" b="1" baseline="0" dirty="0" err="1" smtClean="0"/>
              <a:t>Goals</a:t>
            </a:r>
            <a:r>
              <a:rPr lang="x-none" b="1" baseline="0" dirty="0" smtClean="0"/>
              <a:t>:</a:t>
            </a:r>
            <a:r>
              <a:rPr lang="x-none" b="0" baseline="0" dirty="0" smtClean="0"/>
              <a:t> </a:t>
            </a:r>
            <a:r>
              <a:rPr lang="en-US" sz="1707" b="0" i="0" kern="1200" dirty="0" smtClean="0">
                <a:solidFill>
                  <a:schemeClr val="tx1"/>
                </a:solidFill>
                <a:effectLst/>
                <a:latin typeface="+mn-lt"/>
                <a:ea typeface="+mn-ea"/>
                <a:cs typeface="+mn-cs"/>
              </a:rPr>
              <a:t>Goals are the most fundamental component of any digital campaign. Goals will determine the direction for the entire campaign, from the general strategy to specific tactics. Campaign goals should not only be specific, measurable and realistic, but they should be purposeful and align with real organizational objectives. Getting more “likes” is great, but to be truly valuable it must deliver more meaningful results</a:t>
            </a:r>
            <a:r>
              <a:rPr lang="en-US" sz="1707" b="0" i="0" kern="1200" baseline="0" dirty="0" smtClean="0">
                <a:solidFill>
                  <a:schemeClr val="tx1"/>
                </a:solidFill>
                <a:effectLst/>
                <a:latin typeface="+mn-lt"/>
                <a:ea typeface="+mn-ea"/>
                <a:cs typeface="+mn-cs"/>
              </a:rPr>
              <a:t> – (provide an example of measurable goals)</a:t>
            </a:r>
            <a:endParaRPr lang="x-none" b="1" dirty="0"/>
          </a:p>
        </p:txBody>
      </p:sp>
      <p:sp>
        <p:nvSpPr>
          <p:cNvPr id="4" name="Slide Number Placeholder 3"/>
          <p:cNvSpPr>
            <a:spLocks noGrp="1"/>
          </p:cNvSpPr>
          <p:nvPr>
            <p:ph type="sldNum" sz="quarter" idx="10"/>
          </p:nvPr>
        </p:nvSpPr>
        <p:spPr/>
        <p:txBody>
          <a:bodyPr/>
          <a:lstStyle/>
          <a:p>
            <a:fld id="{F1E3C1EA-D8F4-4B85-8B01-A01110AD5AFE}" type="slidenum">
              <a:rPr lang="en-US" smtClean="0"/>
              <a:t>18</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00:24</a:t>
            </a:r>
            <a:r>
              <a:rPr lang="en-US" b="1" baseline="0" dirty="0" smtClean="0"/>
              <a:t> – 00:26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Review one of the measurable goals from the Let’s Go campaign as an example </a:t>
            </a:r>
            <a:endParaRPr lang="x-none" b="0" dirty="0"/>
          </a:p>
        </p:txBody>
      </p:sp>
      <p:sp>
        <p:nvSpPr>
          <p:cNvPr id="4" name="Slide Number Placeholder 3"/>
          <p:cNvSpPr>
            <a:spLocks noGrp="1"/>
          </p:cNvSpPr>
          <p:nvPr>
            <p:ph type="sldNum" sz="quarter" idx="10"/>
          </p:nvPr>
        </p:nvSpPr>
        <p:spPr/>
        <p:txBody>
          <a:bodyPr/>
          <a:lstStyle/>
          <a:p>
            <a:fld id="{F1E3C1EA-D8F4-4B85-8B01-A01110AD5AFE}" type="slidenum">
              <a:rPr lang="en-US" smtClean="0"/>
              <a:t>19</a:t>
            </a:fld>
            <a:endParaRPr lang="en-US" dirty="0"/>
          </a:p>
        </p:txBody>
      </p:sp>
    </p:spTree>
    <p:extLst>
      <p:ext uri="{BB962C8B-B14F-4D97-AF65-F5344CB8AC3E}">
        <p14:creationId xmlns:p14="http://schemas.microsoft.com/office/powerpoint/2010/main" val="46601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00:03</a:t>
            </a:r>
            <a:r>
              <a:rPr lang="en-US" b="1" baseline="0" dirty="0" smtClean="0"/>
              <a:t> – 00:04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Tonight’s module is Planning a Digital Campaign </a:t>
            </a:r>
          </a:p>
          <a:p>
            <a:pPr marL="285750" indent="-285750">
              <a:buFont typeface="Arial" panose="020B0604020202020204" pitchFamily="34" charset="0"/>
              <a:buChar char="•"/>
            </a:pPr>
            <a:r>
              <a:rPr lang="en-US" b="0" baseline="0" dirty="0" smtClean="0"/>
              <a:t>The module will be led by </a:t>
            </a:r>
            <a:r>
              <a:rPr lang="en-US" b="0" baseline="0" dirty="0" err="1" smtClean="0"/>
              <a:t>Ryanne</a:t>
            </a:r>
            <a:r>
              <a:rPr lang="en-US" b="0" baseline="0" dirty="0" smtClean="0"/>
              <a:t> Brown, OFA’s Digital Strategist </a:t>
            </a:r>
          </a:p>
          <a:p>
            <a:pPr marL="285750" indent="-285750">
              <a:buFont typeface="Arial" panose="020B0604020202020204" pitchFamily="34" charset="0"/>
              <a:buChar char="•"/>
            </a:pPr>
            <a:r>
              <a:rPr lang="en-US" b="0" baseline="0" dirty="0" smtClean="0"/>
              <a:t>Before I introduce her, let’s review what we learned yesterday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dirty="0"/>
          </a:p>
        </p:txBody>
      </p:sp>
    </p:spTree>
    <p:extLst>
      <p:ext uri="{BB962C8B-B14F-4D97-AF65-F5344CB8AC3E}">
        <p14:creationId xmlns:p14="http://schemas.microsoft.com/office/powerpoint/2010/main" val="372168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00:26</a:t>
            </a:r>
            <a:r>
              <a:rPr lang="en-US" b="1" baseline="0" dirty="0" smtClean="0"/>
              <a:t> – 00:28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1" dirty="0" err="1" smtClean="0"/>
              <a:t>Relevant</a:t>
            </a:r>
            <a:r>
              <a:rPr lang="x-none" b="1" dirty="0" smtClean="0"/>
              <a:t> </a:t>
            </a:r>
            <a:r>
              <a:rPr lang="x-none" b="1" dirty="0" err="1" smtClean="0"/>
              <a:t>Messaging</a:t>
            </a:r>
            <a:r>
              <a:rPr lang="x-none" b="1" baseline="0" dirty="0" smtClean="0"/>
              <a:t>:</a:t>
            </a:r>
            <a:r>
              <a:rPr lang="x-none" b="0" baseline="0" dirty="0" smtClean="0"/>
              <a:t> </a:t>
            </a:r>
            <a:r>
              <a:rPr lang="en-US" sz="1707" b="0" i="0" kern="1200" dirty="0" smtClean="0">
                <a:solidFill>
                  <a:schemeClr val="tx1"/>
                </a:solidFill>
                <a:effectLst/>
                <a:latin typeface="+mn-lt"/>
                <a:ea typeface="+mn-ea"/>
                <a:cs typeface="+mn-cs"/>
              </a:rPr>
              <a:t>In order for your</a:t>
            </a:r>
            <a:r>
              <a:rPr lang="en-US" sz="1707" b="0" i="0" kern="1200" baseline="0" dirty="0" smtClean="0">
                <a:solidFill>
                  <a:schemeClr val="tx1"/>
                </a:solidFill>
                <a:effectLst/>
                <a:latin typeface="+mn-lt"/>
                <a:ea typeface="+mn-ea"/>
                <a:cs typeface="+mn-cs"/>
              </a:rPr>
              <a:t> digital campaign to be impactful, it must be relevant to your target audience. Digital campaigns effectively present and broadcast a message that your audience can relate to, and as a result of, take action on</a:t>
            </a:r>
            <a:endParaRPr lang="x-none" b="1"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20</a:t>
            </a:fld>
            <a:endParaRPr lang="en-US" dirty="0"/>
          </a:p>
        </p:txBody>
      </p:sp>
    </p:spTree>
    <p:extLst>
      <p:ext uri="{BB962C8B-B14F-4D97-AF65-F5344CB8AC3E}">
        <p14:creationId xmlns:p14="http://schemas.microsoft.com/office/powerpoint/2010/main" val="242908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00:26</a:t>
            </a:r>
            <a:r>
              <a:rPr lang="en-US" b="1" baseline="0" dirty="0" smtClean="0"/>
              <a:t> – 00:28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dirty="0" smtClean="0"/>
              <a:t>As</a:t>
            </a:r>
            <a:r>
              <a:rPr lang="x-none" b="0" baseline="0" dirty="0" smtClean="0"/>
              <a:t> </a:t>
            </a:r>
            <a:r>
              <a:rPr lang="x-none" b="0" baseline="0" dirty="0" err="1" smtClean="0"/>
              <a:t>part</a:t>
            </a:r>
            <a:r>
              <a:rPr lang="x-none" b="0" baseline="0" dirty="0" smtClean="0"/>
              <a:t> of </a:t>
            </a:r>
            <a:r>
              <a:rPr lang="x-none" b="0" baseline="0" dirty="0" err="1" smtClean="0"/>
              <a:t>the</a:t>
            </a:r>
            <a:r>
              <a:rPr lang="x-none" b="0" baseline="0" dirty="0" smtClean="0"/>
              <a:t> </a:t>
            </a:r>
            <a:r>
              <a:rPr lang="x-none" b="0" baseline="0" dirty="0" err="1" smtClean="0"/>
              <a:t>same</a:t>
            </a:r>
            <a:r>
              <a:rPr lang="x-none" b="0" baseline="0" dirty="0" smtClean="0"/>
              <a:t> </a:t>
            </a:r>
            <a:r>
              <a:rPr lang="x-none" b="0" baseline="0" dirty="0" err="1" smtClean="0"/>
              <a:t>campaign</a:t>
            </a:r>
            <a:r>
              <a:rPr lang="x-none" b="0" baseline="0" dirty="0" smtClean="0"/>
              <a:t>, </a:t>
            </a:r>
            <a:r>
              <a:rPr lang="x-none" b="0" baseline="0" dirty="0" err="1" smtClean="0"/>
              <a:t>we</a:t>
            </a:r>
            <a:r>
              <a:rPr lang="x-none" b="0" baseline="0" dirty="0" smtClean="0"/>
              <a:t> </a:t>
            </a:r>
            <a:r>
              <a:rPr lang="x-none" b="0" baseline="0" dirty="0" err="1" smtClean="0"/>
              <a:t>used</a:t>
            </a:r>
            <a:r>
              <a:rPr lang="x-none" b="0" baseline="0" dirty="0" smtClean="0"/>
              <a:t> </a:t>
            </a:r>
            <a:r>
              <a:rPr lang="x-none" b="0" baseline="0" dirty="0" err="1" smtClean="0"/>
              <a:t>relevant</a:t>
            </a:r>
            <a:r>
              <a:rPr lang="x-none" b="0" baseline="0" dirty="0" smtClean="0"/>
              <a:t> </a:t>
            </a:r>
            <a:r>
              <a:rPr lang="x-none" b="0" baseline="0" dirty="0" err="1" smtClean="0"/>
              <a:t>messaging</a:t>
            </a:r>
            <a:endParaRPr lang="x-none" b="0"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err="1" smtClean="0"/>
              <a:t>On</a:t>
            </a:r>
            <a:r>
              <a:rPr lang="x-none" b="0" baseline="0" dirty="0" smtClean="0"/>
              <a:t> </a:t>
            </a:r>
            <a:r>
              <a:rPr lang="x-none" b="0" baseline="0" dirty="0" err="1" smtClean="0"/>
              <a:t>one</a:t>
            </a:r>
            <a:r>
              <a:rPr lang="x-none" b="0" baseline="0" dirty="0" smtClean="0"/>
              <a:t> digital </a:t>
            </a:r>
            <a:r>
              <a:rPr lang="x-none" b="0" baseline="0" dirty="0" err="1" smtClean="0"/>
              <a:t>product</a:t>
            </a:r>
            <a:r>
              <a:rPr lang="x-none" b="0" baseline="0" dirty="0" smtClean="0"/>
              <a:t>, </a:t>
            </a:r>
            <a:r>
              <a:rPr lang="x-none" b="0" baseline="0" dirty="0" err="1" smtClean="0"/>
              <a:t>we</a:t>
            </a:r>
            <a:r>
              <a:rPr lang="x-none" b="0" baseline="0" dirty="0" smtClean="0"/>
              <a:t> </a:t>
            </a:r>
            <a:r>
              <a:rPr lang="x-none" b="0" baseline="0" dirty="0" err="1" smtClean="0"/>
              <a:t>talked</a:t>
            </a:r>
            <a:r>
              <a:rPr lang="x-none" b="0" baseline="0" dirty="0" smtClean="0"/>
              <a:t> to </a:t>
            </a:r>
            <a:r>
              <a:rPr lang="x-none" b="0" baseline="0" dirty="0" err="1" smtClean="0"/>
              <a:t>people</a:t>
            </a:r>
            <a:r>
              <a:rPr lang="x-none" b="0" baseline="0" dirty="0" smtClean="0"/>
              <a:t> </a:t>
            </a:r>
            <a:r>
              <a:rPr lang="x-none" b="0" baseline="0" dirty="0" err="1" smtClean="0"/>
              <a:t>who</a:t>
            </a:r>
            <a:r>
              <a:rPr lang="x-none" b="0" baseline="0" dirty="0" smtClean="0"/>
              <a:t> </a:t>
            </a:r>
            <a:r>
              <a:rPr lang="x-none" b="0" baseline="0" dirty="0" err="1" smtClean="0"/>
              <a:t>cared</a:t>
            </a:r>
            <a:r>
              <a:rPr lang="x-none" b="0" baseline="0" dirty="0" smtClean="0"/>
              <a:t> </a:t>
            </a:r>
            <a:r>
              <a:rPr lang="x-none" b="0" baseline="0" dirty="0" err="1" smtClean="0"/>
              <a:t>about</a:t>
            </a:r>
            <a:r>
              <a:rPr lang="x-none" b="0" baseline="0" dirty="0" smtClean="0"/>
              <a:t> </a:t>
            </a:r>
            <a:r>
              <a:rPr lang="x-none" b="0" baseline="0" dirty="0" err="1" smtClean="0"/>
              <a:t>the</a:t>
            </a:r>
            <a:r>
              <a:rPr lang="x-none" b="0" baseline="0" dirty="0" smtClean="0"/>
              <a:t> ACA</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err="1" smtClean="0"/>
              <a:t>On</a:t>
            </a:r>
            <a:r>
              <a:rPr lang="x-none" b="0" baseline="0" dirty="0" smtClean="0"/>
              <a:t> </a:t>
            </a:r>
            <a:r>
              <a:rPr lang="x-none" b="0" baseline="0" dirty="0" err="1" smtClean="0"/>
              <a:t>the</a:t>
            </a:r>
            <a:r>
              <a:rPr lang="x-none" b="0" baseline="0" dirty="0" smtClean="0"/>
              <a:t> </a:t>
            </a:r>
            <a:r>
              <a:rPr lang="x-none" b="0" baseline="0" dirty="0" err="1" smtClean="0"/>
              <a:t>other</a:t>
            </a:r>
            <a:r>
              <a:rPr lang="x-none" b="0" baseline="0" dirty="0" smtClean="0"/>
              <a:t>, to </a:t>
            </a:r>
            <a:r>
              <a:rPr lang="x-none" b="0" baseline="0" dirty="0" err="1" smtClean="0"/>
              <a:t>people</a:t>
            </a:r>
            <a:r>
              <a:rPr lang="x-none" b="0" baseline="0" dirty="0" smtClean="0"/>
              <a:t> in general </a:t>
            </a:r>
            <a:r>
              <a:rPr lang="x-none" b="0" baseline="0" dirty="0" err="1" smtClean="0"/>
              <a:t>who</a:t>
            </a:r>
            <a:r>
              <a:rPr lang="x-none" b="0" baseline="0" dirty="0" smtClean="0"/>
              <a:t> </a:t>
            </a:r>
            <a:r>
              <a:rPr lang="x-none" b="0" baseline="0" dirty="0" err="1" smtClean="0"/>
              <a:t>wanted</a:t>
            </a:r>
            <a:r>
              <a:rPr lang="x-none" b="0" baseline="0" dirty="0" smtClean="0"/>
              <a:t> to </a:t>
            </a:r>
            <a:r>
              <a:rPr lang="x-none" b="0" baseline="0" dirty="0" err="1" smtClean="0"/>
              <a:t>join</a:t>
            </a:r>
            <a:r>
              <a:rPr lang="x-none" b="0" baseline="0" dirty="0" smtClean="0"/>
              <a:t> </a:t>
            </a:r>
            <a:r>
              <a:rPr lang="x-none" b="0" baseline="0" dirty="0" err="1" smtClean="0"/>
              <a:t>the</a:t>
            </a:r>
            <a:r>
              <a:rPr lang="x-none" b="0" baseline="0" dirty="0" smtClean="0"/>
              <a:t> </a:t>
            </a:r>
            <a:r>
              <a:rPr lang="x-none" b="0" baseline="0" dirty="0" err="1" smtClean="0"/>
              <a:t>movement</a:t>
            </a:r>
            <a:endParaRPr lang="x-none" b="0"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smtClean="0"/>
              <a:t>In </a:t>
            </a:r>
            <a:r>
              <a:rPr lang="x-none" b="0" baseline="0" dirty="0" err="1" smtClean="0"/>
              <a:t>both</a:t>
            </a:r>
            <a:r>
              <a:rPr lang="x-none" b="0" baseline="0" dirty="0" smtClean="0"/>
              <a:t> cases, </a:t>
            </a:r>
            <a:r>
              <a:rPr lang="x-none" b="0" baseline="0" dirty="0" err="1" smtClean="0"/>
              <a:t>we</a:t>
            </a:r>
            <a:r>
              <a:rPr lang="x-none" b="0" baseline="0" dirty="0" smtClean="0"/>
              <a:t> </a:t>
            </a:r>
            <a:r>
              <a:rPr lang="x-none" b="0" baseline="0" dirty="0" err="1" smtClean="0"/>
              <a:t>wanted</a:t>
            </a:r>
            <a:r>
              <a:rPr lang="x-none" b="0" baseline="0" dirty="0" smtClean="0"/>
              <a:t> to </a:t>
            </a:r>
            <a:r>
              <a:rPr lang="x-none" b="0" baseline="0" dirty="0" err="1" smtClean="0"/>
              <a:t>attract</a:t>
            </a:r>
            <a:r>
              <a:rPr lang="x-none" b="0" baseline="0" dirty="0" smtClean="0"/>
              <a:t> new </a:t>
            </a:r>
            <a:r>
              <a:rPr lang="x-none" b="0" baseline="0" dirty="0" err="1" smtClean="0"/>
              <a:t>people</a:t>
            </a:r>
            <a:r>
              <a:rPr lang="x-none" b="0" baseline="0" dirty="0" smtClean="0"/>
              <a:t> </a:t>
            </a:r>
            <a:r>
              <a:rPr lang="x-none" b="0" baseline="0" dirty="0" err="1" smtClean="0"/>
              <a:t>after</a:t>
            </a:r>
            <a:r>
              <a:rPr lang="x-none" b="0" baseline="0" dirty="0" smtClean="0"/>
              <a:t> 2014 </a:t>
            </a:r>
            <a:endParaRPr lang="x-none" b="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145824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00:28</a:t>
            </a:r>
            <a:r>
              <a:rPr lang="en-US" b="1" baseline="0" dirty="0" smtClean="0"/>
              <a:t> – 00:30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1" dirty="0" err="1" smtClean="0"/>
              <a:t>Integrate</a:t>
            </a:r>
            <a:r>
              <a:rPr lang="x-none" b="1" dirty="0" smtClean="0"/>
              <a:t> </a:t>
            </a:r>
            <a:r>
              <a:rPr lang="x-none" b="1" dirty="0" err="1" smtClean="0"/>
              <a:t>with</a:t>
            </a:r>
            <a:r>
              <a:rPr lang="x-none" b="1" baseline="0" dirty="0" smtClean="0"/>
              <a:t> </a:t>
            </a:r>
            <a:r>
              <a:rPr lang="x-none" b="1" baseline="0" dirty="0" err="1" smtClean="0"/>
              <a:t>all</a:t>
            </a:r>
            <a:r>
              <a:rPr lang="x-none" b="1" baseline="0" dirty="0" smtClean="0"/>
              <a:t> digital </a:t>
            </a:r>
            <a:r>
              <a:rPr lang="x-none" b="1" baseline="0" dirty="0" err="1" smtClean="0"/>
              <a:t>platforms</a:t>
            </a:r>
            <a:r>
              <a:rPr lang="x-none" b="1" baseline="0" dirty="0" smtClean="0"/>
              <a:t>:</a:t>
            </a:r>
            <a:r>
              <a:rPr lang="x-none" b="0" baseline="0" dirty="0" smtClean="0"/>
              <a:t> </a:t>
            </a:r>
            <a:r>
              <a:rPr lang="en-US" sz="1707" b="0" i="0" kern="1200" dirty="0" smtClean="0">
                <a:solidFill>
                  <a:schemeClr val="tx1"/>
                </a:solidFill>
                <a:effectLst/>
                <a:latin typeface="+mn-lt"/>
                <a:ea typeface="+mn-ea"/>
                <a:cs typeface="+mn-cs"/>
              </a:rPr>
              <a:t>Your audience</a:t>
            </a:r>
            <a:r>
              <a:rPr lang="en-US" sz="1707" b="0" i="0" kern="1200" baseline="0" dirty="0" smtClean="0">
                <a:solidFill>
                  <a:schemeClr val="tx1"/>
                </a:solidFill>
                <a:effectLst/>
                <a:latin typeface="+mn-lt"/>
                <a:ea typeface="+mn-ea"/>
                <a:cs typeface="+mn-cs"/>
              </a:rPr>
              <a:t> does not only live on social media, or email. Your audience is everywhere – email, blog, articles, search engine optimization, ads, social media, video. </a:t>
            </a:r>
            <a:r>
              <a:rPr lang="en-US" sz="1707" b="0" i="0" kern="1200" dirty="0" smtClean="0">
                <a:solidFill>
                  <a:schemeClr val="tx1"/>
                </a:solidFill>
                <a:effectLst/>
                <a:latin typeface="+mn-lt"/>
                <a:ea typeface="+mn-ea"/>
                <a:cs typeface="+mn-cs"/>
              </a:rPr>
              <a:t>A</a:t>
            </a:r>
            <a:r>
              <a:rPr lang="en-US" sz="1707" b="0" i="0" kern="1200" baseline="0" dirty="0" smtClean="0">
                <a:solidFill>
                  <a:schemeClr val="tx1"/>
                </a:solidFill>
                <a:effectLst/>
                <a:latin typeface="+mn-lt"/>
                <a:ea typeface="+mn-ea"/>
                <a:cs typeface="+mn-cs"/>
              </a:rPr>
              <a:t>n effective campaign </a:t>
            </a:r>
            <a:r>
              <a:rPr lang="en-US" sz="1707" b="0" i="0" kern="1200" dirty="0" smtClean="0">
                <a:solidFill>
                  <a:schemeClr val="tx1"/>
                </a:solidFill>
                <a:effectLst/>
                <a:latin typeface="+mn-lt"/>
                <a:ea typeface="+mn-ea"/>
                <a:cs typeface="+mn-cs"/>
              </a:rPr>
              <a:t>integrate all digital platforms.</a:t>
            </a:r>
            <a:r>
              <a:rPr lang="en-US" sz="1707" b="0" i="0" kern="1200" baseline="0" dirty="0" smtClean="0">
                <a:solidFill>
                  <a:schemeClr val="tx1"/>
                </a:solidFill>
                <a:effectLst/>
                <a:latin typeface="+mn-lt"/>
                <a:ea typeface="+mn-ea"/>
                <a:cs typeface="+mn-cs"/>
              </a:rPr>
              <a:t> I</a:t>
            </a:r>
            <a:r>
              <a:rPr lang="en-US" sz="1707" b="0" i="0" kern="1200" dirty="0" smtClean="0">
                <a:solidFill>
                  <a:schemeClr val="tx1"/>
                </a:solidFill>
                <a:effectLst/>
                <a:latin typeface="+mn-lt"/>
                <a:ea typeface="+mn-ea"/>
                <a:cs typeface="+mn-cs"/>
              </a:rPr>
              <a:t>t would be a real miss if a well-produced social media post could</a:t>
            </a:r>
            <a:r>
              <a:rPr lang="en-US" sz="1707" b="0" i="0" kern="1200" baseline="0" dirty="0" smtClean="0">
                <a:solidFill>
                  <a:schemeClr val="tx1"/>
                </a:solidFill>
                <a:effectLst/>
                <a:latin typeface="+mn-lt"/>
                <a:ea typeface="+mn-ea"/>
                <a:cs typeface="+mn-cs"/>
              </a:rPr>
              <a:t> only be consumed by your social media audience, and not your email audience, or blog audience. </a:t>
            </a:r>
            <a:endParaRPr lang="x-none" b="1"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22</a:t>
            </a:fld>
            <a:endParaRPr lang="en-US" dirty="0"/>
          </a:p>
        </p:txBody>
      </p:sp>
    </p:spTree>
    <p:extLst>
      <p:ext uri="{BB962C8B-B14F-4D97-AF65-F5344CB8AC3E}">
        <p14:creationId xmlns:p14="http://schemas.microsoft.com/office/powerpoint/2010/main" val="731169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00:28</a:t>
            </a:r>
            <a:r>
              <a:rPr lang="en-US" b="1" baseline="0" dirty="0" smtClean="0"/>
              <a:t> – 00:30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And the</a:t>
            </a:r>
            <a:r>
              <a:rPr lang="en-US" b="0" baseline="0" dirty="0" smtClean="0"/>
              <a:t> Let’s Go campaign – we used all the platforms! </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23</a:t>
            </a:fld>
            <a:endParaRPr lang="en-US" dirty="0"/>
          </a:p>
        </p:txBody>
      </p:sp>
    </p:spTree>
    <p:extLst>
      <p:ext uri="{BB962C8B-B14F-4D97-AF65-F5344CB8AC3E}">
        <p14:creationId xmlns:p14="http://schemas.microsoft.com/office/powerpoint/2010/main" val="2489595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00:30</a:t>
            </a:r>
            <a:r>
              <a:rPr lang="en-US" b="1" baseline="0" dirty="0" smtClean="0"/>
              <a:t> – 00:32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1" dirty="0" err="1" smtClean="0"/>
              <a:t>Consistency</a:t>
            </a:r>
            <a:r>
              <a:rPr lang="x-none" b="1" baseline="0" dirty="0" smtClean="0"/>
              <a:t>:</a:t>
            </a:r>
            <a:r>
              <a:rPr lang="x-none" b="0" baseline="0" dirty="0" smtClean="0"/>
              <a:t> </a:t>
            </a:r>
            <a:r>
              <a:rPr lang="en-US" sz="1707" b="0" i="0" kern="1200" dirty="0" smtClean="0">
                <a:solidFill>
                  <a:schemeClr val="tx1"/>
                </a:solidFill>
                <a:effectLst/>
                <a:latin typeface="+mn-lt"/>
                <a:ea typeface="+mn-ea"/>
                <a:cs typeface="+mn-cs"/>
              </a:rPr>
              <a:t>Can you imagine if your</a:t>
            </a:r>
            <a:r>
              <a:rPr lang="en-US" sz="1707" b="0" i="0" kern="1200" baseline="0" dirty="0" smtClean="0">
                <a:solidFill>
                  <a:schemeClr val="tx1"/>
                </a:solidFill>
                <a:effectLst/>
                <a:latin typeface="+mn-lt"/>
                <a:ea typeface="+mn-ea"/>
                <a:cs typeface="+mn-cs"/>
              </a:rPr>
              <a:t> social media post linked to a page on your Web site that was inconsistent in terms of messaging and branding? </a:t>
            </a:r>
            <a:r>
              <a:rPr lang="en-US" sz="1707" b="0" i="0" kern="1200" dirty="0" smtClean="0">
                <a:solidFill>
                  <a:schemeClr val="tx1"/>
                </a:solidFill>
                <a:effectLst/>
                <a:latin typeface="+mn-lt"/>
                <a:ea typeface="+mn-ea"/>
                <a:cs typeface="+mn-cs"/>
              </a:rPr>
              <a:t>Consistency within a campaign is absolutely critical. While consistency will affect your credibility and authority – there is also a big difference between seeing a message, and actually </a:t>
            </a:r>
            <a:r>
              <a:rPr lang="en-US" sz="1707" b="0" i="1" kern="1200" dirty="0" smtClean="0">
                <a:solidFill>
                  <a:schemeClr val="tx1"/>
                </a:solidFill>
                <a:effectLst/>
                <a:latin typeface="+mn-lt"/>
                <a:ea typeface="+mn-ea"/>
                <a:cs typeface="+mn-cs"/>
              </a:rPr>
              <a:t>receiving</a:t>
            </a:r>
            <a:r>
              <a:rPr lang="en-US" sz="1707" b="0" i="0" kern="1200" dirty="0" smtClean="0">
                <a:solidFill>
                  <a:schemeClr val="tx1"/>
                </a:solidFill>
                <a:effectLst/>
                <a:latin typeface="+mn-lt"/>
                <a:ea typeface="+mn-ea"/>
                <a:cs typeface="+mn-cs"/>
              </a:rPr>
              <a:t> it. Streamlining your campaign elements across all channels will support awareness, as well as ensure that your audience gets the message.</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24</a:t>
            </a:fld>
            <a:endParaRPr lang="en-US" dirty="0"/>
          </a:p>
        </p:txBody>
      </p:sp>
    </p:spTree>
    <p:extLst>
      <p:ext uri="{BB962C8B-B14F-4D97-AF65-F5344CB8AC3E}">
        <p14:creationId xmlns:p14="http://schemas.microsoft.com/office/powerpoint/2010/main" val="1404152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00:30</a:t>
            </a:r>
            <a:r>
              <a:rPr lang="en-US" b="1" baseline="0" dirty="0" smtClean="0"/>
              <a:t> – 00:32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Across the board</a:t>
            </a:r>
            <a:r>
              <a:rPr lang="en-US" b="0" baseline="0" dirty="0" smtClean="0"/>
              <a:t> we used the same language – Join the movement. Let’s go. </a:t>
            </a:r>
            <a:endParaRPr lang="x-none" b="0" dirty="0"/>
          </a:p>
        </p:txBody>
      </p:sp>
      <p:sp>
        <p:nvSpPr>
          <p:cNvPr id="4" name="Slide Number Placeholder 3"/>
          <p:cNvSpPr>
            <a:spLocks noGrp="1"/>
          </p:cNvSpPr>
          <p:nvPr>
            <p:ph type="sldNum" sz="quarter" idx="10"/>
          </p:nvPr>
        </p:nvSpPr>
        <p:spPr/>
        <p:txBody>
          <a:bodyPr/>
          <a:lstStyle/>
          <a:p>
            <a:fld id="{F1E3C1EA-D8F4-4B85-8B01-A01110AD5AFE}" type="slidenum">
              <a:rPr lang="en-US" smtClean="0"/>
              <a:t>25</a:t>
            </a:fld>
            <a:endParaRPr lang="en-US" dirty="0"/>
          </a:p>
        </p:txBody>
      </p:sp>
    </p:spTree>
    <p:extLst>
      <p:ext uri="{BB962C8B-B14F-4D97-AF65-F5344CB8AC3E}">
        <p14:creationId xmlns:p14="http://schemas.microsoft.com/office/powerpoint/2010/main" val="3755597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00:32</a:t>
            </a:r>
            <a:r>
              <a:rPr lang="en-US" b="1" baseline="0" dirty="0" smtClean="0"/>
              <a:t> – 00:32 [0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Now that we have established the key characteristics of a digital campaign, let’s review the step by step process we follow the take the campaign from a vision to a reality </a:t>
            </a:r>
          </a:p>
        </p:txBody>
      </p:sp>
      <p:sp>
        <p:nvSpPr>
          <p:cNvPr id="4" name="Slide Number Placeholder 3"/>
          <p:cNvSpPr>
            <a:spLocks noGrp="1"/>
          </p:cNvSpPr>
          <p:nvPr>
            <p:ph type="sldNum" sz="quarter" idx="10"/>
          </p:nvPr>
        </p:nvSpPr>
        <p:spPr/>
        <p:txBody>
          <a:bodyPr/>
          <a:lstStyle/>
          <a:p>
            <a:fld id="{F1E3C1EA-D8F4-4B85-8B01-A01110AD5AFE}" type="slidenum">
              <a:rPr lang="en-US" smtClean="0"/>
              <a:t>26</a:t>
            </a:fld>
            <a:endParaRPr lang="en-US" dirty="0"/>
          </a:p>
        </p:txBody>
      </p:sp>
    </p:spTree>
    <p:extLst>
      <p:ext uri="{BB962C8B-B14F-4D97-AF65-F5344CB8AC3E}">
        <p14:creationId xmlns:p14="http://schemas.microsoft.com/office/powerpoint/2010/main" val="4061859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00:32</a:t>
            </a:r>
            <a:r>
              <a:rPr lang="en-US" b="1" baseline="0" dirty="0" smtClean="0"/>
              <a:t> – 00:33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Developing a digital campaign is a creative effort by everyone in a digital team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You must come together to brainstorm a strategy and agree on expectations, goals, and a timeline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Let’s review each step our team follows when we gather to brainstorm a campaign </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27</a:t>
            </a:fld>
            <a:endParaRPr lang="en-US" dirty="0"/>
          </a:p>
        </p:txBody>
      </p:sp>
    </p:spTree>
    <p:extLst>
      <p:ext uri="{BB962C8B-B14F-4D97-AF65-F5344CB8AC3E}">
        <p14:creationId xmlns:p14="http://schemas.microsoft.com/office/powerpoint/2010/main" val="2947197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00:34</a:t>
            </a:r>
            <a:r>
              <a:rPr lang="en-US" b="1" baseline="0" dirty="0" smtClean="0"/>
              <a:t> – 00:37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direction and spirit of a digital campaign is set by the digital director and leadership of the organization</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They see a “problem” worth solving through a digital campaign – in other words, what should the campaign do?</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a digital team, we then begin working on how to meet the goals set forth by the org. leadership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let’s analyze our most recent contest campaign – Hawaii </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28</a:t>
            </a:fld>
            <a:endParaRPr lang="en-US" dirty="0"/>
          </a:p>
        </p:txBody>
      </p:sp>
    </p:spTree>
    <p:extLst>
      <p:ext uri="{BB962C8B-B14F-4D97-AF65-F5344CB8AC3E}">
        <p14:creationId xmlns:p14="http://schemas.microsoft.com/office/powerpoint/2010/main" val="4095598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00:34</a:t>
            </a:r>
            <a:r>
              <a:rPr lang="en-US" b="1" baseline="0" dirty="0" smtClean="0"/>
              <a:t> – 00:37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direction and spirit of a digital campaign is set by the digital director and leadership of the organization</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They see a “problem” worth solving through a digital campaign – in other words, what should the campaign do?</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a digital team, we then begin working on how to meet the goals set forth by the org. leadership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let’s analyze our most recent contest campaign – Hawaii </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29</a:t>
            </a:fld>
            <a:endParaRPr lang="en-US" dirty="0"/>
          </a:p>
        </p:txBody>
      </p:sp>
    </p:spTree>
    <p:extLst>
      <p:ext uri="{BB962C8B-B14F-4D97-AF65-F5344CB8AC3E}">
        <p14:creationId xmlns:p14="http://schemas.microsoft.com/office/powerpoint/2010/main" val="409559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00:04</a:t>
            </a:r>
            <a:r>
              <a:rPr lang="en-US" b="1" baseline="0" dirty="0" smtClean="0"/>
              <a:t> – 00:06 [2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Ask up to three learners</a:t>
            </a:r>
          </a:p>
          <a:p>
            <a:pPr marL="285750" indent="-285750">
              <a:buFont typeface="Arial" panose="020B0604020202020204" pitchFamily="34" charset="0"/>
              <a:buChar char="•"/>
            </a:pPr>
            <a:r>
              <a:rPr lang="en-US" b="0" baseline="0" dirty="0" smtClean="0"/>
              <a:t>Lead them into answering: 3 </a:t>
            </a:r>
            <a:r>
              <a:rPr lang="en-US" b="0" baseline="0" dirty="0" err="1" smtClean="0"/>
              <a:t>Ms</a:t>
            </a:r>
            <a:r>
              <a:rPr lang="en-US" b="0" baseline="0" dirty="0" smtClean="0"/>
              <a:t> (Message, Mobilize, and Money) </a:t>
            </a:r>
          </a:p>
        </p:txBody>
      </p:sp>
      <p:sp>
        <p:nvSpPr>
          <p:cNvPr id="4" name="Slide Number Placeholder 3"/>
          <p:cNvSpPr>
            <a:spLocks noGrp="1"/>
          </p:cNvSpPr>
          <p:nvPr>
            <p:ph type="sldNum" sz="quarter" idx="10"/>
          </p:nvPr>
        </p:nvSpPr>
        <p:spPr/>
        <p:txBody>
          <a:bodyPr/>
          <a:lstStyle/>
          <a:p>
            <a:fld id="{F1E3C1EA-D8F4-4B85-8B01-A01110AD5AFE}" type="slidenum">
              <a:rPr lang="en-US" smtClean="0"/>
              <a:t>3</a:t>
            </a:fld>
            <a:endParaRPr lang="en-US" dirty="0"/>
          </a:p>
        </p:txBody>
      </p:sp>
    </p:spTree>
    <p:extLst>
      <p:ext uri="{BB962C8B-B14F-4D97-AF65-F5344CB8AC3E}">
        <p14:creationId xmlns:p14="http://schemas.microsoft.com/office/powerpoint/2010/main" val="2742082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00:34</a:t>
            </a:r>
            <a:r>
              <a:rPr lang="en-US" b="1" baseline="0" dirty="0" smtClean="0"/>
              <a:t> – 00:37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direction and spirit of a digital campaign is set by the digital director and leadership of the organization</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They see a “problem” worth solving through a digital campaign – in other words, what should the campaign do?</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a digital team, we then begin working on how to meet the goals set forth by the org. leadership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let’s analyze our most recent contest campaign – Hawaii </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30</a:t>
            </a:fld>
            <a:endParaRPr lang="en-US" dirty="0"/>
          </a:p>
        </p:txBody>
      </p:sp>
    </p:spTree>
    <p:extLst>
      <p:ext uri="{BB962C8B-B14F-4D97-AF65-F5344CB8AC3E}">
        <p14:creationId xmlns:p14="http://schemas.microsoft.com/office/powerpoint/2010/main" val="4095598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00:34</a:t>
            </a:r>
            <a:r>
              <a:rPr lang="en-US" b="1" baseline="0" dirty="0" smtClean="0"/>
              <a:t> – 00:37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direction and spirit of a digital campaign is set by the digital director and leadership of the organization</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They see a “problem” worth solving through a digital campaign – in other words, what should the campaign do?</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a digital team, we then begin working on how to meet the goals set forth by the org. leadership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let’s analyze our most recent contest campaign – Hawaii </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31</a:t>
            </a:fld>
            <a:endParaRPr lang="en-US" dirty="0"/>
          </a:p>
        </p:txBody>
      </p:sp>
    </p:spTree>
    <p:extLst>
      <p:ext uri="{BB962C8B-B14F-4D97-AF65-F5344CB8AC3E}">
        <p14:creationId xmlns:p14="http://schemas.microsoft.com/office/powerpoint/2010/main" val="4095598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00:37</a:t>
            </a:r>
            <a:r>
              <a:rPr lang="en-US" b="1" baseline="0" dirty="0" smtClean="0"/>
              <a:t> – 00:39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part of the campaign overview, your senior leadership and the digital team will brainstorm the audience your campaign will target</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on this campaign we targeted (insert audience) </a:t>
            </a:r>
          </a:p>
        </p:txBody>
      </p:sp>
      <p:sp>
        <p:nvSpPr>
          <p:cNvPr id="4" name="Slide Number Placeholder 3"/>
          <p:cNvSpPr>
            <a:spLocks noGrp="1"/>
          </p:cNvSpPr>
          <p:nvPr>
            <p:ph type="sldNum" sz="quarter" idx="10"/>
          </p:nvPr>
        </p:nvSpPr>
        <p:spPr/>
        <p:txBody>
          <a:bodyPr/>
          <a:lstStyle/>
          <a:p>
            <a:fld id="{F1E3C1EA-D8F4-4B85-8B01-A01110AD5AFE}" type="slidenum">
              <a:rPr lang="en-US" smtClean="0"/>
              <a:t>32</a:t>
            </a:fld>
            <a:endParaRPr lang="en-US" dirty="0"/>
          </a:p>
        </p:txBody>
      </p:sp>
    </p:spTree>
    <p:extLst>
      <p:ext uri="{BB962C8B-B14F-4D97-AF65-F5344CB8AC3E}">
        <p14:creationId xmlns:p14="http://schemas.microsoft.com/office/powerpoint/2010/main" val="52932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00:37</a:t>
            </a:r>
            <a:r>
              <a:rPr lang="en-US" b="1" baseline="0" dirty="0" smtClean="0"/>
              <a:t> – 00:39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As part of the campaign overview, your senior leadership and the digital team will brainstorm the audience your campaign will target</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instance, on this campaign we targeted (insert audience) </a:t>
            </a:r>
          </a:p>
        </p:txBody>
      </p:sp>
      <p:sp>
        <p:nvSpPr>
          <p:cNvPr id="4" name="Slide Number Placeholder 3"/>
          <p:cNvSpPr>
            <a:spLocks noGrp="1"/>
          </p:cNvSpPr>
          <p:nvPr>
            <p:ph type="sldNum" sz="quarter" idx="10"/>
          </p:nvPr>
        </p:nvSpPr>
        <p:spPr/>
        <p:txBody>
          <a:bodyPr/>
          <a:lstStyle/>
          <a:p>
            <a:fld id="{F1E3C1EA-D8F4-4B85-8B01-A01110AD5AFE}" type="slidenum">
              <a:rPr lang="en-US" smtClean="0"/>
              <a:t>33</a:t>
            </a:fld>
            <a:endParaRPr lang="en-US" dirty="0"/>
          </a:p>
        </p:txBody>
      </p:sp>
    </p:spTree>
    <p:extLst>
      <p:ext uri="{BB962C8B-B14F-4D97-AF65-F5344CB8AC3E}">
        <p14:creationId xmlns:p14="http://schemas.microsoft.com/office/powerpoint/2010/main" val="529324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34</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35</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36</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37</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38</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00:39</a:t>
            </a:r>
            <a:r>
              <a:rPr lang="en-US" b="1" baseline="0" dirty="0" smtClean="0"/>
              <a:t> – 00:41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Lastly, as part of the campaign overview, you must have a clear understanding of the resources and assets available to you so you can plan effectively</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Yesterday you learned about one type of digital department structure</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Other departments are bigger and others are smaller</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Based on that, determine what platforms you can use, and what types of products you can develop with the time available to you</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our Hawaii contest, we had these five arms of our </a:t>
            </a:r>
            <a:r>
              <a:rPr lang="en-US" b="0" baseline="0" dirty="0" err="1" smtClean="0"/>
              <a:t>dpt</a:t>
            </a:r>
            <a:r>
              <a:rPr lang="en-US" b="0" baseline="0" dirty="0" smtClean="0"/>
              <a:t> available to us.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39</a:t>
            </a:fld>
            <a:endParaRPr lang="en-US" dirty="0"/>
          </a:p>
        </p:txBody>
      </p:sp>
    </p:spTree>
    <p:extLst>
      <p:ext uri="{BB962C8B-B14F-4D97-AF65-F5344CB8AC3E}">
        <p14:creationId xmlns:p14="http://schemas.microsoft.com/office/powerpoint/2010/main" val="9304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a:t>
            </a:fld>
            <a:endParaRPr lang="en-US" dirty="0"/>
          </a:p>
        </p:txBody>
      </p:sp>
    </p:spTree>
    <p:extLst>
      <p:ext uri="{BB962C8B-B14F-4D97-AF65-F5344CB8AC3E}">
        <p14:creationId xmlns:p14="http://schemas.microsoft.com/office/powerpoint/2010/main" val="3512374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00:46</a:t>
            </a:r>
            <a:r>
              <a:rPr lang="en-US" b="1" baseline="0" dirty="0" smtClean="0"/>
              <a:t> – 00:48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It</a:t>
            </a:r>
            <a:r>
              <a:rPr lang="x-none" baseline="0" dirty="0" smtClean="0"/>
              <a:t> </a:t>
            </a:r>
            <a:r>
              <a:rPr lang="x-none" baseline="0" dirty="0" err="1" smtClean="0"/>
              <a:t>is</a:t>
            </a:r>
            <a:r>
              <a:rPr lang="x-none" baseline="0" dirty="0" smtClean="0"/>
              <a:t> </a:t>
            </a:r>
            <a:r>
              <a:rPr lang="x-none" baseline="0" dirty="0" err="1" smtClean="0"/>
              <a:t>critical</a:t>
            </a:r>
            <a:r>
              <a:rPr lang="x-none" baseline="0" dirty="0" smtClean="0"/>
              <a:t> to determine a </a:t>
            </a:r>
            <a:r>
              <a:rPr lang="x-none" baseline="0" dirty="0" err="1" smtClean="0"/>
              <a:t>message</a:t>
            </a:r>
            <a:r>
              <a:rPr lang="x-none" baseline="0" dirty="0" smtClean="0"/>
              <a:t> </a:t>
            </a:r>
            <a:r>
              <a:rPr lang="x-none" baseline="0" dirty="0" err="1" smtClean="0"/>
              <a:t>that</a:t>
            </a:r>
            <a:r>
              <a:rPr lang="x-none" baseline="0" dirty="0" smtClean="0"/>
              <a:t> </a:t>
            </a:r>
            <a:r>
              <a:rPr lang="x-none" baseline="0" dirty="0" err="1" smtClean="0"/>
              <a:t>both</a:t>
            </a:r>
            <a:r>
              <a:rPr lang="x-none" baseline="0" dirty="0" smtClean="0"/>
              <a:t> </a:t>
            </a:r>
            <a:r>
              <a:rPr lang="x-none" baseline="0" dirty="0" err="1" smtClean="0"/>
              <a:t>frames</a:t>
            </a:r>
            <a:r>
              <a:rPr lang="x-none" baseline="0" dirty="0" smtClean="0"/>
              <a:t> </a:t>
            </a:r>
            <a:r>
              <a:rPr lang="x-none" baseline="0" dirty="0" err="1" smtClean="0"/>
              <a:t>your</a:t>
            </a:r>
            <a:r>
              <a:rPr lang="x-none" baseline="0" dirty="0" smtClean="0"/>
              <a:t> position </a:t>
            </a:r>
            <a:r>
              <a:rPr lang="x-none" baseline="0" dirty="0" err="1" smtClean="0"/>
              <a:t>well</a:t>
            </a:r>
            <a:r>
              <a:rPr lang="x-none" baseline="0" dirty="0" smtClean="0"/>
              <a:t>, </a:t>
            </a:r>
            <a:r>
              <a:rPr lang="x-none" baseline="0" dirty="0" err="1" smtClean="0"/>
              <a:t>but</a:t>
            </a:r>
            <a:r>
              <a:rPr lang="x-none" baseline="0" dirty="0" smtClean="0"/>
              <a:t> </a:t>
            </a:r>
            <a:r>
              <a:rPr lang="x-none" baseline="0" dirty="0" err="1" smtClean="0"/>
              <a:t>also</a:t>
            </a:r>
            <a:r>
              <a:rPr lang="x-none" baseline="0" dirty="0" smtClean="0"/>
              <a:t> inspires </a:t>
            </a:r>
            <a:r>
              <a:rPr lang="x-none" baseline="0" dirty="0" err="1" smtClean="0"/>
              <a:t>action</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We</a:t>
            </a:r>
            <a:r>
              <a:rPr lang="x-none" baseline="0" dirty="0" smtClean="0"/>
              <a:t> </a:t>
            </a:r>
            <a:r>
              <a:rPr lang="x-none" baseline="0" dirty="0" err="1" smtClean="0"/>
              <a:t>like</a:t>
            </a:r>
            <a:r>
              <a:rPr lang="x-none" baseline="0" dirty="0" smtClean="0"/>
              <a:t> to </a:t>
            </a:r>
            <a:r>
              <a:rPr lang="x-none" baseline="0" dirty="0" err="1" smtClean="0"/>
              <a:t>think</a:t>
            </a:r>
            <a:r>
              <a:rPr lang="x-none" baseline="0" dirty="0" smtClean="0"/>
              <a:t> of </a:t>
            </a:r>
            <a:r>
              <a:rPr lang="x-none" baseline="0" dirty="0" err="1" smtClean="0"/>
              <a:t>message</a:t>
            </a:r>
            <a:r>
              <a:rPr lang="x-none" baseline="0" dirty="0" smtClean="0"/>
              <a:t> in </a:t>
            </a:r>
            <a:r>
              <a:rPr lang="x-none" baseline="0" dirty="0" err="1" smtClean="0"/>
              <a:t>this</a:t>
            </a:r>
            <a:r>
              <a:rPr lang="x-none" baseline="0" dirty="0" smtClean="0"/>
              <a:t> </a:t>
            </a:r>
            <a:r>
              <a:rPr lang="x-none" baseline="0" dirty="0" err="1" smtClean="0"/>
              <a:t>way</a:t>
            </a:r>
            <a:r>
              <a:rPr lang="x-none" baseline="0" dirty="0" smtClean="0"/>
              <a:t> = Hook + </a:t>
            </a:r>
            <a:r>
              <a:rPr lang="x-none" baseline="0" dirty="0" err="1" smtClean="0"/>
              <a:t>Call</a:t>
            </a:r>
            <a:r>
              <a:rPr lang="x-none" baseline="0" dirty="0" smtClean="0"/>
              <a:t> to </a:t>
            </a:r>
            <a:r>
              <a:rPr lang="x-none" baseline="0" dirty="0" err="1" smtClean="0"/>
              <a:t>Action</a:t>
            </a:r>
            <a:r>
              <a:rPr lang="x-none" baseline="0" dirty="0" smtClean="0"/>
              <a:t> = </a:t>
            </a:r>
            <a:r>
              <a:rPr lang="x-none" baseline="0" dirty="0" err="1" smtClean="0"/>
              <a:t>Message</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Let’s</a:t>
            </a:r>
            <a:r>
              <a:rPr lang="x-none" baseline="0" dirty="0" smtClean="0"/>
              <a:t> </a:t>
            </a:r>
            <a:r>
              <a:rPr lang="x-none" baseline="0" dirty="0" err="1" smtClean="0"/>
              <a:t>review</a:t>
            </a:r>
            <a:r>
              <a:rPr lang="x-none" baseline="0" dirty="0" smtClean="0"/>
              <a:t> </a:t>
            </a:r>
            <a:r>
              <a:rPr lang="x-none" baseline="0" dirty="0" err="1" smtClean="0"/>
              <a:t>each</a:t>
            </a:r>
            <a:r>
              <a:rPr lang="x-none" baseline="0" dirty="0" smtClean="0"/>
              <a:t> of </a:t>
            </a:r>
            <a:r>
              <a:rPr lang="x-none" baseline="0" dirty="0" err="1" smtClean="0"/>
              <a:t>these</a:t>
            </a:r>
            <a:r>
              <a:rPr lang="x-none" baseline="0" dirty="0" smtClean="0"/>
              <a:t> at a time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40</a:t>
            </a:fld>
            <a:endParaRPr lang="en-US" dirty="0"/>
          </a:p>
        </p:txBody>
      </p:sp>
    </p:spTree>
    <p:extLst>
      <p:ext uri="{BB962C8B-B14F-4D97-AF65-F5344CB8AC3E}">
        <p14:creationId xmlns:p14="http://schemas.microsoft.com/office/powerpoint/2010/main" val="2089239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00:46</a:t>
            </a:r>
            <a:r>
              <a:rPr lang="en-US" b="1" baseline="0" dirty="0" smtClean="0"/>
              <a:t> – 00:48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It</a:t>
            </a:r>
            <a:r>
              <a:rPr lang="x-none" baseline="0" dirty="0" smtClean="0"/>
              <a:t> </a:t>
            </a:r>
            <a:r>
              <a:rPr lang="x-none" baseline="0" dirty="0" err="1" smtClean="0"/>
              <a:t>is</a:t>
            </a:r>
            <a:r>
              <a:rPr lang="x-none" baseline="0" dirty="0" smtClean="0"/>
              <a:t> </a:t>
            </a:r>
            <a:r>
              <a:rPr lang="x-none" baseline="0" dirty="0" err="1" smtClean="0"/>
              <a:t>critical</a:t>
            </a:r>
            <a:r>
              <a:rPr lang="x-none" baseline="0" dirty="0" smtClean="0"/>
              <a:t> to determine a </a:t>
            </a:r>
            <a:r>
              <a:rPr lang="x-none" baseline="0" dirty="0" err="1" smtClean="0"/>
              <a:t>message</a:t>
            </a:r>
            <a:r>
              <a:rPr lang="x-none" baseline="0" dirty="0" smtClean="0"/>
              <a:t> </a:t>
            </a:r>
            <a:r>
              <a:rPr lang="x-none" baseline="0" dirty="0" err="1" smtClean="0"/>
              <a:t>that</a:t>
            </a:r>
            <a:r>
              <a:rPr lang="x-none" baseline="0" dirty="0" smtClean="0"/>
              <a:t> </a:t>
            </a:r>
            <a:r>
              <a:rPr lang="x-none" baseline="0" dirty="0" err="1" smtClean="0"/>
              <a:t>both</a:t>
            </a:r>
            <a:r>
              <a:rPr lang="x-none" baseline="0" dirty="0" smtClean="0"/>
              <a:t> </a:t>
            </a:r>
            <a:r>
              <a:rPr lang="x-none" baseline="0" dirty="0" err="1" smtClean="0"/>
              <a:t>frames</a:t>
            </a:r>
            <a:r>
              <a:rPr lang="x-none" baseline="0" dirty="0" smtClean="0"/>
              <a:t> </a:t>
            </a:r>
            <a:r>
              <a:rPr lang="x-none" baseline="0" dirty="0" err="1" smtClean="0"/>
              <a:t>your</a:t>
            </a:r>
            <a:r>
              <a:rPr lang="x-none" baseline="0" dirty="0" smtClean="0"/>
              <a:t> position </a:t>
            </a:r>
            <a:r>
              <a:rPr lang="x-none" baseline="0" dirty="0" err="1" smtClean="0"/>
              <a:t>well</a:t>
            </a:r>
            <a:r>
              <a:rPr lang="x-none" baseline="0" dirty="0" smtClean="0"/>
              <a:t>, </a:t>
            </a:r>
            <a:r>
              <a:rPr lang="x-none" baseline="0" dirty="0" err="1" smtClean="0"/>
              <a:t>but</a:t>
            </a:r>
            <a:r>
              <a:rPr lang="x-none" baseline="0" dirty="0" smtClean="0"/>
              <a:t> </a:t>
            </a:r>
            <a:r>
              <a:rPr lang="x-none" baseline="0" dirty="0" err="1" smtClean="0"/>
              <a:t>also</a:t>
            </a:r>
            <a:r>
              <a:rPr lang="x-none" baseline="0" dirty="0" smtClean="0"/>
              <a:t> inspires </a:t>
            </a:r>
            <a:r>
              <a:rPr lang="x-none" baseline="0" dirty="0" err="1" smtClean="0"/>
              <a:t>action</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We</a:t>
            </a:r>
            <a:r>
              <a:rPr lang="x-none" baseline="0" dirty="0" smtClean="0"/>
              <a:t> </a:t>
            </a:r>
            <a:r>
              <a:rPr lang="x-none" baseline="0" dirty="0" err="1" smtClean="0"/>
              <a:t>like</a:t>
            </a:r>
            <a:r>
              <a:rPr lang="x-none" baseline="0" dirty="0" smtClean="0"/>
              <a:t> to </a:t>
            </a:r>
            <a:r>
              <a:rPr lang="x-none" baseline="0" dirty="0" err="1" smtClean="0"/>
              <a:t>think</a:t>
            </a:r>
            <a:r>
              <a:rPr lang="x-none" baseline="0" dirty="0" smtClean="0"/>
              <a:t> of </a:t>
            </a:r>
            <a:r>
              <a:rPr lang="x-none" baseline="0" dirty="0" err="1" smtClean="0"/>
              <a:t>message</a:t>
            </a:r>
            <a:r>
              <a:rPr lang="x-none" baseline="0" dirty="0" smtClean="0"/>
              <a:t> in </a:t>
            </a:r>
            <a:r>
              <a:rPr lang="x-none" baseline="0" dirty="0" err="1" smtClean="0"/>
              <a:t>this</a:t>
            </a:r>
            <a:r>
              <a:rPr lang="x-none" baseline="0" dirty="0" smtClean="0"/>
              <a:t> </a:t>
            </a:r>
            <a:r>
              <a:rPr lang="x-none" baseline="0" dirty="0" err="1" smtClean="0"/>
              <a:t>way</a:t>
            </a:r>
            <a:r>
              <a:rPr lang="x-none" baseline="0" dirty="0" smtClean="0"/>
              <a:t> = Hook + </a:t>
            </a:r>
            <a:r>
              <a:rPr lang="x-none" baseline="0" dirty="0" err="1" smtClean="0"/>
              <a:t>Call</a:t>
            </a:r>
            <a:r>
              <a:rPr lang="x-none" baseline="0" dirty="0" smtClean="0"/>
              <a:t> to </a:t>
            </a:r>
            <a:r>
              <a:rPr lang="x-none" baseline="0" dirty="0" err="1" smtClean="0"/>
              <a:t>Action</a:t>
            </a:r>
            <a:r>
              <a:rPr lang="x-none" baseline="0" dirty="0" smtClean="0"/>
              <a:t> = </a:t>
            </a:r>
            <a:r>
              <a:rPr lang="x-none" baseline="0" dirty="0" err="1" smtClean="0"/>
              <a:t>Message</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Let’s</a:t>
            </a:r>
            <a:r>
              <a:rPr lang="x-none" baseline="0" dirty="0" smtClean="0"/>
              <a:t> </a:t>
            </a:r>
            <a:r>
              <a:rPr lang="x-none" baseline="0" dirty="0" err="1" smtClean="0"/>
              <a:t>review</a:t>
            </a:r>
            <a:r>
              <a:rPr lang="x-none" baseline="0" dirty="0" smtClean="0"/>
              <a:t> </a:t>
            </a:r>
            <a:r>
              <a:rPr lang="x-none" baseline="0" dirty="0" err="1" smtClean="0"/>
              <a:t>each</a:t>
            </a:r>
            <a:r>
              <a:rPr lang="x-none" baseline="0" dirty="0" smtClean="0"/>
              <a:t> of </a:t>
            </a:r>
            <a:r>
              <a:rPr lang="x-none" baseline="0" dirty="0" err="1" smtClean="0"/>
              <a:t>these</a:t>
            </a:r>
            <a:r>
              <a:rPr lang="x-none" baseline="0" dirty="0" smtClean="0"/>
              <a:t> at a time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41</a:t>
            </a:fld>
            <a:endParaRPr lang="en-US" dirty="0"/>
          </a:p>
        </p:txBody>
      </p:sp>
    </p:spTree>
    <p:extLst>
      <p:ext uri="{BB962C8B-B14F-4D97-AF65-F5344CB8AC3E}">
        <p14:creationId xmlns:p14="http://schemas.microsoft.com/office/powerpoint/2010/main" val="2089239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00:48</a:t>
            </a:r>
            <a:r>
              <a:rPr lang="en-US" b="1" baseline="0" dirty="0" smtClean="0"/>
              <a:t> – 00:49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A </a:t>
            </a:r>
            <a:r>
              <a:rPr lang="x-none" baseline="0" dirty="0" err="1" smtClean="0"/>
              <a:t>hook</a:t>
            </a:r>
            <a:r>
              <a:rPr lang="x-none" baseline="0" dirty="0" smtClean="0"/>
              <a:t> </a:t>
            </a:r>
            <a:r>
              <a:rPr lang="x-none" baseline="0" dirty="0" err="1" smtClean="0"/>
              <a:t>is</a:t>
            </a:r>
            <a:r>
              <a:rPr lang="x-none" baseline="0" dirty="0" smtClean="0"/>
              <a:t> </a:t>
            </a:r>
            <a:r>
              <a:rPr lang="x-none" baseline="0" dirty="0" err="1" smtClean="0"/>
              <a:t>what</a:t>
            </a:r>
            <a:r>
              <a:rPr lang="x-none" baseline="0" dirty="0" smtClean="0"/>
              <a:t> </a:t>
            </a:r>
            <a:r>
              <a:rPr lang="x-none" baseline="0" dirty="0" err="1" smtClean="0"/>
              <a:t>attracts</a:t>
            </a:r>
            <a:r>
              <a:rPr lang="x-none" baseline="0" dirty="0" smtClean="0"/>
              <a:t> </a:t>
            </a:r>
            <a:r>
              <a:rPr lang="x-none" baseline="0" dirty="0" err="1" smtClean="0"/>
              <a:t>people</a:t>
            </a:r>
            <a:r>
              <a:rPr lang="x-none" baseline="0" dirty="0" smtClean="0"/>
              <a:t> to </a:t>
            </a:r>
            <a:r>
              <a:rPr lang="x-none" baseline="0" dirty="0" err="1" smtClean="0"/>
              <a:t>your</a:t>
            </a:r>
            <a:r>
              <a:rPr lang="x-none" baseline="0" dirty="0" smtClean="0"/>
              <a:t> </a:t>
            </a:r>
            <a:r>
              <a:rPr lang="x-none" baseline="0" dirty="0" err="1" smtClean="0"/>
              <a:t>campaign</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It</a:t>
            </a:r>
            <a:r>
              <a:rPr lang="x-none" baseline="0" dirty="0" smtClean="0"/>
              <a:t> </a:t>
            </a:r>
            <a:r>
              <a:rPr lang="x-none" baseline="0" dirty="0" err="1" smtClean="0"/>
              <a:t>is</a:t>
            </a:r>
            <a:r>
              <a:rPr lang="x-none" baseline="0" dirty="0" smtClean="0"/>
              <a:t> </a:t>
            </a:r>
            <a:r>
              <a:rPr lang="x-none" baseline="0" dirty="0" err="1" smtClean="0"/>
              <a:t>that</a:t>
            </a:r>
            <a:r>
              <a:rPr lang="x-none" baseline="0" dirty="0" smtClean="0"/>
              <a:t> </a:t>
            </a:r>
            <a:r>
              <a:rPr lang="x-none" baseline="0" dirty="0" err="1" smtClean="0"/>
              <a:t>first</a:t>
            </a:r>
            <a:r>
              <a:rPr lang="x-none" baseline="0" dirty="0" smtClean="0"/>
              <a:t> line </a:t>
            </a:r>
            <a:r>
              <a:rPr lang="x-none" baseline="0" dirty="0" err="1" smtClean="0"/>
              <a:t>or</a:t>
            </a:r>
            <a:r>
              <a:rPr lang="x-none" baseline="0" dirty="0" smtClean="0"/>
              <a:t> </a:t>
            </a:r>
            <a:r>
              <a:rPr lang="x-none" baseline="0" dirty="0" err="1" smtClean="0"/>
              <a:t>theme</a:t>
            </a:r>
            <a:r>
              <a:rPr lang="x-none" baseline="0" dirty="0" smtClean="0"/>
              <a:t> </a:t>
            </a:r>
            <a:r>
              <a:rPr lang="x-none" baseline="0" dirty="0" err="1" smtClean="0"/>
              <a:t>that</a:t>
            </a:r>
            <a:r>
              <a:rPr lang="x-none" baseline="0" dirty="0" smtClean="0"/>
              <a:t> </a:t>
            </a:r>
            <a:r>
              <a:rPr lang="x-none" baseline="0" dirty="0" err="1" smtClean="0"/>
              <a:t>tells</a:t>
            </a:r>
            <a:r>
              <a:rPr lang="x-none" baseline="0" dirty="0" smtClean="0"/>
              <a:t> </a:t>
            </a:r>
            <a:r>
              <a:rPr lang="x-none" baseline="0" dirty="0" err="1" smtClean="0"/>
              <a:t>your</a:t>
            </a:r>
            <a:r>
              <a:rPr lang="x-none" baseline="0" dirty="0" smtClean="0"/>
              <a:t> </a:t>
            </a:r>
            <a:r>
              <a:rPr lang="x-none" baseline="0" dirty="0" err="1" smtClean="0"/>
              <a:t>audience</a:t>
            </a:r>
            <a:r>
              <a:rPr lang="x-none" baseline="0" dirty="0" smtClean="0"/>
              <a:t> </a:t>
            </a:r>
            <a:r>
              <a:rPr lang="x-none" baseline="0" dirty="0" err="1" smtClean="0"/>
              <a:t>why</a:t>
            </a:r>
            <a:r>
              <a:rPr lang="x-none" baseline="0" dirty="0" smtClean="0"/>
              <a:t> </a:t>
            </a:r>
            <a:r>
              <a:rPr lang="x-none" baseline="0" dirty="0" err="1" smtClean="0"/>
              <a:t>they</a:t>
            </a:r>
            <a:r>
              <a:rPr lang="x-none" baseline="0" dirty="0" smtClean="0"/>
              <a:t> </a:t>
            </a:r>
            <a:r>
              <a:rPr lang="x-none" baseline="0" dirty="0" err="1" smtClean="0"/>
              <a:t>should</a:t>
            </a:r>
            <a:r>
              <a:rPr lang="x-none" baseline="0" dirty="0" smtClean="0"/>
              <a:t> explore </a:t>
            </a:r>
            <a:r>
              <a:rPr lang="x-none" baseline="0" dirty="0" err="1" smtClean="0"/>
              <a:t>further</a:t>
            </a:r>
            <a:r>
              <a:rPr lang="x-none" baseline="0" dirty="0" smtClean="0"/>
              <a:t> </a:t>
            </a:r>
            <a:r>
              <a:rPr lang="x-none" baseline="0" dirty="0" err="1" smtClean="0"/>
              <a:t>within</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42</a:t>
            </a:fld>
            <a:endParaRPr lang="en-US" dirty="0"/>
          </a:p>
        </p:txBody>
      </p:sp>
    </p:spTree>
    <p:extLst>
      <p:ext uri="{BB962C8B-B14F-4D97-AF65-F5344CB8AC3E}">
        <p14:creationId xmlns:p14="http://schemas.microsoft.com/office/powerpoint/2010/main" val="497813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00:49</a:t>
            </a:r>
            <a:r>
              <a:rPr lang="en-US" b="1" baseline="0" dirty="0" smtClean="0"/>
              <a:t> – 00:50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This</a:t>
            </a:r>
            <a:r>
              <a:rPr lang="x-none" baseline="0" dirty="0" smtClean="0"/>
              <a:t> </a:t>
            </a:r>
            <a:r>
              <a:rPr lang="x-none" baseline="0" dirty="0" err="1" smtClean="0"/>
              <a:t>is</a:t>
            </a:r>
            <a:r>
              <a:rPr lang="x-none" baseline="0" dirty="0" smtClean="0"/>
              <a:t> a </a:t>
            </a:r>
            <a:r>
              <a:rPr lang="x-none" baseline="0" dirty="0" err="1" smtClean="0"/>
              <a:t>sample</a:t>
            </a:r>
            <a:r>
              <a:rPr lang="x-none" baseline="0" dirty="0" smtClean="0"/>
              <a:t> of a Hook – to </a:t>
            </a:r>
            <a:r>
              <a:rPr lang="x-none" baseline="0" dirty="0" err="1" smtClean="0"/>
              <a:t>make</a:t>
            </a:r>
            <a:r>
              <a:rPr lang="x-none" baseline="0" dirty="0" smtClean="0"/>
              <a:t> </a:t>
            </a:r>
            <a:r>
              <a:rPr lang="x-none" baseline="0" dirty="0" err="1" smtClean="0"/>
              <a:t>the</a:t>
            </a:r>
            <a:r>
              <a:rPr lang="x-none" baseline="0" dirty="0" smtClean="0"/>
              <a:t> </a:t>
            </a:r>
            <a:r>
              <a:rPr lang="x-none" baseline="0" dirty="0" err="1" smtClean="0"/>
              <a:t>point</a:t>
            </a:r>
            <a:r>
              <a:rPr lang="x-none" baseline="0" dirty="0" smtClean="0"/>
              <a:t> </a:t>
            </a:r>
            <a:r>
              <a:rPr lang="x-none" baseline="0" dirty="0" err="1" smtClean="0"/>
              <a:t>that</a:t>
            </a:r>
            <a:r>
              <a:rPr lang="x-none" baseline="0" dirty="0" smtClean="0"/>
              <a:t> </a:t>
            </a:r>
            <a:r>
              <a:rPr lang="x-none" baseline="0" dirty="0" err="1" smtClean="0"/>
              <a:t>we</a:t>
            </a:r>
            <a:r>
              <a:rPr lang="x-none" baseline="0" dirty="0" smtClean="0"/>
              <a:t> are training </a:t>
            </a:r>
            <a:r>
              <a:rPr lang="x-none" baseline="0" dirty="0" err="1" smtClean="0"/>
              <a:t>future</a:t>
            </a:r>
            <a:r>
              <a:rPr lang="x-none" baseline="0" dirty="0" smtClean="0"/>
              <a:t> </a:t>
            </a:r>
            <a:r>
              <a:rPr lang="x-none" baseline="0" dirty="0" err="1" smtClean="0"/>
              <a:t>organizers</a:t>
            </a:r>
            <a:r>
              <a:rPr lang="x-none" baseline="0" dirty="0" smtClean="0"/>
              <a:t>, </a:t>
            </a:r>
            <a:r>
              <a:rPr lang="x-none" baseline="0" dirty="0" err="1" smtClean="0"/>
              <a:t>like</a:t>
            </a:r>
            <a:r>
              <a:rPr lang="x-none" baseline="0" dirty="0" smtClean="0"/>
              <a:t> </a:t>
            </a:r>
            <a:r>
              <a:rPr lang="x-none" baseline="0" dirty="0" err="1" smtClean="0"/>
              <a:t>the</a:t>
            </a:r>
            <a:r>
              <a:rPr lang="x-none" baseline="0" dirty="0" smtClean="0"/>
              <a:t> </a:t>
            </a:r>
            <a:r>
              <a:rPr lang="x-none" baseline="0" dirty="0" err="1" smtClean="0"/>
              <a:t>President</a:t>
            </a:r>
            <a:r>
              <a:rPr lang="x-none" baseline="0" dirty="0" smtClean="0"/>
              <a:t>, </a:t>
            </a:r>
            <a:r>
              <a:rPr lang="x-none" baseline="0" dirty="0" err="1" smtClean="0"/>
              <a:t>we</a:t>
            </a:r>
            <a:r>
              <a:rPr lang="x-none" baseline="0" dirty="0" smtClean="0"/>
              <a:t> </a:t>
            </a:r>
            <a:r>
              <a:rPr lang="x-none" baseline="0" dirty="0" err="1" smtClean="0"/>
              <a:t>went</a:t>
            </a:r>
            <a:r>
              <a:rPr lang="x-none" baseline="0" dirty="0" smtClean="0"/>
              <a:t> </a:t>
            </a:r>
            <a:r>
              <a:rPr lang="x-none" baseline="0" dirty="0" err="1" smtClean="0"/>
              <a:t>with</a:t>
            </a:r>
            <a:r>
              <a:rPr lang="x-none" baseline="0" dirty="0" smtClean="0"/>
              <a:t>: Barack Obama </a:t>
            </a:r>
            <a:r>
              <a:rPr lang="x-none" baseline="0" dirty="0" err="1" smtClean="0"/>
              <a:t>is</a:t>
            </a:r>
            <a:r>
              <a:rPr lang="x-none" baseline="0" dirty="0" smtClean="0"/>
              <a:t> </a:t>
            </a:r>
            <a:r>
              <a:rPr lang="x-none" baseline="0" dirty="0" err="1" smtClean="0"/>
              <a:t>not</a:t>
            </a:r>
            <a:r>
              <a:rPr lang="x-none" baseline="0" dirty="0" smtClean="0"/>
              <a:t> a </a:t>
            </a:r>
            <a:r>
              <a:rPr lang="x-none" baseline="0" dirty="0" err="1" smtClean="0"/>
              <a:t>unicorn</a:t>
            </a:r>
            <a:r>
              <a:rPr lang="x-none" baseline="0" dirty="0" smtClean="0"/>
              <a:t> </a:t>
            </a:r>
          </a:p>
        </p:txBody>
      </p:sp>
      <p:sp>
        <p:nvSpPr>
          <p:cNvPr id="4" name="Slide Number Placeholder 3"/>
          <p:cNvSpPr>
            <a:spLocks noGrp="1"/>
          </p:cNvSpPr>
          <p:nvPr>
            <p:ph type="sldNum" sz="quarter" idx="10"/>
          </p:nvPr>
        </p:nvSpPr>
        <p:spPr/>
        <p:txBody>
          <a:bodyPr/>
          <a:lstStyle/>
          <a:p>
            <a:fld id="{F1E3C1EA-D8F4-4B85-8B01-A01110AD5AFE}" type="slidenum">
              <a:rPr lang="en-US" smtClean="0"/>
              <a:t>43</a:t>
            </a:fld>
            <a:endParaRPr lang="en-US" dirty="0"/>
          </a:p>
        </p:txBody>
      </p:sp>
    </p:spTree>
    <p:extLst>
      <p:ext uri="{BB962C8B-B14F-4D97-AF65-F5344CB8AC3E}">
        <p14:creationId xmlns:p14="http://schemas.microsoft.com/office/powerpoint/2010/main" val="3416916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00:50</a:t>
            </a:r>
            <a:r>
              <a:rPr lang="en-US" b="1" baseline="0" dirty="0" smtClean="0"/>
              <a:t> – 00:51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This</a:t>
            </a:r>
            <a:r>
              <a:rPr lang="x-none" baseline="0" dirty="0" smtClean="0"/>
              <a:t> </a:t>
            </a:r>
            <a:r>
              <a:rPr lang="x-none" baseline="0" dirty="0" err="1" smtClean="0"/>
              <a:t>is</a:t>
            </a:r>
            <a:r>
              <a:rPr lang="x-none" baseline="0" dirty="0" smtClean="0"/>
              <a:t> </a:t>
            </a:r>
            <a:r>
              <a:rPr lang="x-none" baseline="0" dirty="0" err="1" smtClean="0"/>
              <a:t>another</a:t>
            </a:r>
            <a:r>
              <a:rPr lang="x-none" baseline="0" dirty="0" smtClean="0"/>
              <a:t> </a:t>
            </a:r>
            <a:r>
              <a:rPr lang="x-none" baseline="0" dirty="0" err="1" smtClean="0"/>
              <a:t>exsample</a:t>
            </a:r>
            <a:r>
              <a:rPr lang="x-none" baseline="0" dirty="0" smtClean="0"/>
              <a:t> of a Hook – in </a:t>
            </a:r>
            <a:r>
              <a:rPr lang="x-none" baseline="0" dirty="0" err="1" smtClean="0"/>
              <a:t>the</a:t>
            </a:r>
            <a:r>
              <a:rPr lang="x-none" baseline="0" dirty="0" smtClean="0"/>
              <a:t> </a:t>
            </a:r>
            <a:r>
              <a:rPr lang="x-none" baseline="0" dirty="0" err="1" smtClean="0"/>
              <a:t>Let’s</a:t>
            </a:r>
            <a:r>
              <a:rPr lang="x-none" baseline="0" dirty="0" smtClean="0"/>
              <a:t> </a:t>
            </a:r>
            <a:r>
              <a:rPr lang="x-none" baseline="0" dirty="0" err="1" smtClean="0"/>
              <a:t>Go</a:t>
            </a:r>
            <a:r>
              <a:rPr lang="x-none" baseline="0" dirty="0" smtClean="0"/>
              <a:t> </a:t>
            </a:r>
            <a:r>
              <a:rPr lang="x-none" baseline="0" dirty="0" err="1" smtClean="0"/>
              <a:t>campaign</a:t>
            </a:r>
            <a:r>
              <a:rPr lang="x-none" baseline="0" dirty="0" smtClean="0"/>
              <a:t>: </a:t>
            </a:r>
            <a:r>
              <a:rPr lang="x-none" baseline="0" dirty="0" err="1" smtClean="0"/>
              <a:t>This</a:t>
            </a:r>
            <a:r>
              <a:rPr lang="x-none" baseline="0" dirty="0" smtClean="0"/>
              <a:t> </a:t>
            </a:r>
            <a:r>
              <a:rPr lang="x-none" baseline="0" dirty="0" err="1" smtClean="0"/>
              <a:t>work</a:t>
            </a:r>
            <a:r>
              <a:rPr lang="x-none" baseline="0" dirty="0" smtClean="0"/>
              <a:t> has </a:t>
            </a:r>
            <a:r>
              <a:rPr lang="x-none" baseline="0" dirty="0" err="1" smtClean="0"/>
              <a:t>never</a:t>
            </a:r>
            <a:r>
              <a:rPr lang="x-none" baseline="0" dirty="0" smtClean="0"/>
              <a:t> </a:t>
            </a:r>
            <a:r>
              <a:rPr lang="x-none" baseline="0" dirty="0" err="1" smtClean="0"/>
              <a:t>been</a:t>
            </a:r>
            <a:r>
              <a:rPr lang="x-none" baseline="0" dirty="0" smtClean="0"/>
              <a:t> more </a:t>
            </a:r>
            <a:r>
              <a:rPr lang="x-none" baseline="0" dirty="0" err="1" smtClean="0"/>
              <a:t>important</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44</a:t>
            </a:fld>
            <a:endParaRPr lang="en-US" dirty="0"/>
          </a:p>
        </p:txBody>
      </p:sp>
    </p:spTree>
    <p:extLst>
      <p:ext uri="{BB962C8B-B14F-4D97-AF65-F5344CB8AC3E}">
        <p14:creationId xmlns:p14="http://schemas.microsoft.com/office/powerpoint/2010/main" val="2622296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00:51</a:t>
            </a:r>
            <a:r>
              <a:rPr lang="en-US" b="1" baseline="0" dirty="0" smtClean="0"/>
              <a:t> – 00:52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And in </a:t>
            </a:r>
            <a:r>
              <a:rPr lang="x-none" baseline="0" dirty="0" err="1" smtClean="0"/>
              <a:t>the</a:t>
            </a:r>
            <a:r>
              <a:rPr lang="x-none" baseline="0" dirty="0" smtClean="0"/>
              <a:t> </a:t>
            </a:r>
            <a:r>
              <a:rPr lang="x-none" baseline="0" dirty="0" err="1" smtClean="0"/>
              <a:t>Hawaii</a:t>
            </a:r>
            <a:r>
              <a:rPr lang="x-none" baseline="0" dirty="0" smtClean="0"/>
              <a:t> </a:t>
            </a:r>
            <a:r>
              <a:rPr lang="x-none" baseline="0" dirty="0" err="1" smtClean="0"/>
              <a:t>contest</a:t>
            </a:r>
            <a:r>
              <a:rPr lang="x-none" baseline="0" dirty="0" smtClean="0"/>
              <a:t>: </a:t>
            </a:r>
            <a:r>
              <a:rPr lang="x-none" baseline="0" dirty="0" err="1" smtClean="0"/>
              <a:t>Hawaii</a:t>
            </a:r>
            <a:r>
              <a:rPr lang="x-none" baseline="0" dirty="0" smtClean="0"/>
              <a:t> has </a:t>
            </a:r>
            <a:r>
              <a:rPr lang="x-none" baseline="0" dirty="0" err="1" smtClean="0"/>
              <a:t>made</a:t>
            </a:r>
            <a:r>
              <a:rPr lang="x-none" baseline="0" dirty="0" smtClean="0"/>
              <a:t> </a:t>
            </a:r>
            <a:r>
              <a:rPr lang="x-none" baseline="0" dirty="0" err="1" smtClean="0"/>
              <a:t>huge</a:t>
            </a:r>
            <a:r>
              <a:rPr lang="x-none" baseline="0" dirty="0" smtClean="0"/>
              <a:t> </a:t>
            </a:r>
            <a:r>
              <a:rPr lang="x-none" baseline="0" dirty="0" err="1" smtClean="0"/>
              <a:t>strides</a:t>
            </a:r>
            <a:r>
              <a:rPr lang="x-none" baseline="0" dirty="0" smtClean="0"/>
              <a:t> </a:t>
            </a:r>
            <a:r>
              <a:rPr lang="x-none" baseline="0" dirty="0" err="1" smtClean="0"/>
              <a:t>on</a:t>
            </a:r>
            <a:r>
              <a:rPr lang="x-none" baseline="0" dirty="0" smtClean="0"/>
              <a:t> </a:t>
            </a:r>
            <a:r>
              <a:rPr lang="x-none" baseline="0" dirty="0" err="1" smtClean="0"/>
              <a:t>issues</a:t>
            </a:r>
            <a:r>
              <a:rPr lang="x-none" baseline="0" dirty="0" smtClean="0"/>
              <a:t> </a:t>
            </a:r>
            <a:r>
              <a:rPr lang="x-none" baseline="0" dirty="0" err="1" smtClean="0"/>
              <a:t>from</a:t>
            </a:r>
            <a:r>
              <a:rPr lang="x-none" baseline="0" dirty="0" smtClean="0"/>
              <a:t> </a:t>
            </a:r>
            <a:r>
              <a:rPr lang="x-none" baseline="0" dirty="0" err="1" smtClean="0"/>
              <a:t>climate</a:t>
            </a:r>
            <a:r>
              <a:rPr lang="x-none" baseline="0" dirty="0" smtClean="0"/>
              <a:t> </a:t>
            </a:r>
            <a:r>
              <a:rPr lang="x-none" baseline="0" dirty="0" err="1" smtClean="0"/>
              <a:t>change</a:t>
            </a:r>
            <a:r>
              <a:rPr lang="x-none" baseline="0" dirty="0" smtClean="0"/>
              <a:t> to </a:t>
            </a:r>
            <a:r>
              <a:rPr lang="x-none" baseline="0" dirty="0" err="1" smtClean="0"/>
              <a:t>marriage</a:t>
            </a:r>
            <a:r>
              <a:rPr lang="x-none" baseline="0" dirty="0" smtClean="0"/>
              <a:t> </a:t>
            </a:r>
            <a:r>
              <a:rPr lang="x-none" baseline="0" dirty="0" err="1" smtClean="0"/>
              <a:t>equality</a:t>
            </a:r>
            <a:r>
              <a:rPr lang="x-none" baseline="0" dirty="0" smtClean="0"/>
              <a:t>. </a:t>
            </a:r>
            <a:r>
              <a:rPr lang="x-none" baseline="0" dirty="0" err="1" smtClean="0"/>
              <a:t>Here’s</a:t>
            </a:r>
            <a:r>
              <a:rPr lang="x-none" baseline="0" dirty="0" smtClean="0"/>
              <a:t> </a:t>
            </a:r>
            <a:r>
              <a:rPr lang="x-none" baseline="0" dirty="0" err="1" smtClean="0"/>
              <a:t>your</a:t>
            </a:r>
            <a:r>
              <a:rPr lang="x-none" baseline="0" dirty="0" smtClean="0"/>
              <a:t> chance to </a:t>
            </a:r>
            <a:r>
              <a:rPr lang="x-none" baseline="0" dirty="0" err="1" smtClean="0"/>
              <a:t>experience</a:t>
            </a:r>
            <a:r>
              <a:rPr lang="x-none" baseline="0" dirty="0" smtClean="0"/>
              <a:t> </a:t>
            </a:r>
            <a:r>
              <a:rPr lang="x-none" baseline="0" dirty="0" err="1" smtClean="0"/>
              <a:t>the</a:t>
            </a:r>
            <a:r>
              <a:rPr lang="x-none" baseline="0" dirty="0" smtClean="0"/>
              <a:t> </a:t>
            </a:r>
            <a:r>
              <a:rPr lang="x-none" baseline="0" dirty="0" err="1" smtClean="0"/>
              <a:t>Aloha</a:t>
            </a:r>
            <a:r>
              <a:rPr lang="x-none" baseline="0" dirty="0" smtClean="0"/>
              <a:t> </a:t>
            </a:r>
            <a:r>
              <a:rPr lang="x-none" baseline="0" dirty="0" err="1" smtClean="0"/>
              <a:t>state</a:t>
            </a:r>
            <a:r>
              <a:rPr lang="x-none" baseline="0" dirty="0" smtClean="0"/>
              <a:t> in </a:t>
            </a:r>
            <a:r>
              <a:rPr lang="x-none" baseline="0" dirty="0" err="1" smtClean="0"/>
              <a:t>person</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45</a:t>
            </a:fld>
            <a:endParaRPr lang="en-US" dirty="0"/>
          </a:p>
        </p:txBody>
      </p:sp>
    </p:spTree>
    <p:extLst>
      <p:ext uri="{BB962C8B-B14F-4D97-AF65-F5344CB8AC3E}">
        <p14:creationId xmlns:p14="http://schemas.microsoft.com/office/powerpoint/2010/main" val="1380325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00:52</a:t>
            </a:r>
            <a:r>
              <a:rPr lang="en-US" b="1" baseline="0" dirty="0" smtClean="0"/>
              <a:t> – 00:53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And in </a:t>
            </a:r>
            <a:r>
              <a:rPr lang="x-none" baseline="0" dirty="0" err="1" smtClean="0"/>
              <a:t>the</a:t>
            </a:r>
            <a:r>
              <a:rPr lang="x-none" baseline="0" dirty="0" smtClean="0"/>
              <a:t> </a:t>
            </a:r>
            <a:r>
              <a:rPr lang="x-none" baseline="0" dirty="0" err="1" smtClean="0"/>
              <a:t>Hawaii</a:t>
            </a:r>
            <a:r>
              <a:rPr lang="x-none" baseline="0" dirty="0" smtClean="0"/>
              <a:t> </a:t>
            </a:r>
            <a:r>
              <a:rPr lang="x-none" baseline="0" dirty="0" err="1" smtClean="0"/>
              <a:t>contest</a:t>
            </a:r>
            <a:r>
              <a:rPr lang="x-none" baseline="0" dirty="0" smtClean="0"/>
              <a:t>: </a:t>
            </a:r>
            <a:r>
              <a:rPr lang="x-none" baseline="0" dirty="0" err="1" smtClean="0"/>
              <a:t>See</a:t>
            </a:r>
            <a:r>
              <a:rPr lang="x-none" baseline="0" dirty="0" smtClean="0"/>
              <a:t> </a:t>
            </a:r>
            <a:r>
              <a:rPr lang="x-none" baseline="0" dirty="0" err="1" smtClean="0"/>
              <a:t>how</a:t>
            </a:r>
            <a:r>
              <a:rPr lang="x-none" baseline="0" dirty="0" smtClean="0"/>
              <a:t> </a:t>
            </a:r>
            <a:r>
              <a:rPr lang="x-none" baseline="0" dirty="0" err="1" smtClean="0"/>
              <a:t>organizing</a:t>
            </a:r>
            <a:r>
              <a:rPr lang="x-none" baseline="0" dirty="0" smtClean="0"/>
              <a:t> </a:t>
            </a:r>
            <a:r>
              <a:rPr lang="x-none" baseline="0" dirty="0" err="1" smtClean="0"/>
              <a:t>works</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46</a:t>
            </a:fld>
            <a:endParaRPr lang="en-US" dirty="0"/>
          </a:p>
        </p:txBody>
      </p:sp>
    </p:spTree>
    <p:extLst>
      <p:ext uri="{BB962C8B-B14F-4D97-AF65-F5344CB8AC3E}">
        <p14:creationId xmlns:p14="http://schemas.microsoft.com/office/powerpoint/2010/main" val="24946516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00:53</a:t>
            </a:r>
            <a:r>
              <a:rPr lang="en-US" b="1" baseline="0" dirty="0" smtClean="0"/>
              <a:t> – 00:55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But</a:t>
            </a:r>
            <a:r>
              <a:rPr lang="x-none" baseline="0" dirty="0" smtClean="0"/>
              <a:t> a </a:t>
            </a:r>
            <a:r>
              <a:rPr lang="x-none" baseline="0" dirty="0" err="1" smtClean="0"/>
              <a:t>hook</a:t>
            </a:r>
            <a:r>
              <a:rPr lang="x-none" baseline="0" dirty="0" smtClean="0"/>
              <a:t> </a:t>
            </a:r>
            <a:r>
              <a:rPr lang="x-none" baseline="0" dirty="0" err="1" smtClean="0"/>
              <a:t>also</a:t>
            </a:r>
            <a:r>
              <a:rPr lang="x-none" baseline="0" dirty="0" smtClean="0"/>
              <a:t> </a:t>
            </a:r>
            <a:r>
              <a:rPr lang="x-none" baseline="0" dirty="0" err="1" smtClean="0"/>
              <a:t>needs</a:t>
            </a:r>
            <a:r>
              <a:rPr lang="x-none" baseline="0" dirty="0" smtClean="0"/>
              <a:t> a </a:t>
            </a:r>
            <a:r>
              <a:rPr lang="x-none" baseline="0" dirty="0" err="1" smtClean="0"/>
              <a:t>call</a:t>
            </a:r>
            <a:r>
              <a:rPr lang="x-none" baseline="0" dirty="0" smtClean="0"/>
              <a:t> to </a:t>
            </a:r>
            <a:r>
              <a:rPr lang="x-none" baseline="0" dirty="0" err="1" smtClean="0"/>
              <a:t>action</a:t>
            </a:r>
            <a:r>
              <a:rPr lang="x-none" baseline="0" dirty="0" smtClean="0"/>
              <a:t> </a:t>
            </a:r>
            <a:r>
              <a:rPr lang="x-none" baseline="0" dirty="0" err="1" smtClean="0"/>
              <a:t>that</a:t>
            </a:r>
            <a:r>
              <a:rPr lang="x-none" baseline="0" dirty="0" smtClean="0"/>
              <a:t> </a:t>
            </a:r>
            <a:r>
              <a:rPr lang="x-none" baseline="0" dirty="0" err="1" smtClean="0"/>
              <a:t>is</a:t>
            </a:r>
            <a:r>
              <a:rPr lang="x-none" baseline="0" dirty="0" smtClean="0"/>
              <a:t> </a:t>
            </a:r>
            <a:r>
              <a:rPr lang="x-none" baseline="0" dirty="0" err="1" smtClean="0"/>
              <a:t>clear</a:t>
            </a:r>
            <a:r>
              <a:rPr lang="x-none" baseline="0" dirty="0" smtClean="0"/>
              <a:t> and </a:t>
            </a:r>
            <a:r>
              <a:rPr lang="x-none" baseline="0" dirty="0" err="1" smtClean="0"/>
              <a:t>concise</a:t>
            </a:r>
            <a:r>
              <a:rPr lang="x-none" baseline="0" dirty="0" smtClean="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What</a:t>
            </a:r>
            <a:r>
              <a:rPr lang="x-none" baseline="0" dirty="0" smtClean="0"/>
              <a:t> do </a:t>
            </a:r>
            <a:r>
              <a:rPr lang="x-none" baseline="0" dirty="0" err="1" smtClean="0"/>
              <a:t>you</a:t>
            </a:r>
            <a:r>
              <a:rPr lang="x-none" baseline="0" dirty="0" smtClean="0"/>
              <a:t> </a:t>
            </a:r>
            <a:r>
              <a:rPr lang="x-none" baseline="0" dirty="0" err="1" smtClean="0"/>
              <a:t>want</a:t>
            </a:r>
            <a:r>
              <a:rPr lang="x-none" baseline="0" dirty="0" smtClean="0"/>
              <a:t> </a:t>
            </a:r>
            <a:r>
              <a:rPr lang="x-none" baseline="0" dirty="0" err="1" smtClean="0"/>
              <a:t>your</a:t>
            </a:r>
            <a:r>
              <a:rPr lang="x-none" baseline="0" dirty="0" smtClean="0"/>
              <a:t> </a:t>
            </a:r>
            <a:r>
              <a:rPr lang="x-none" baseline="0" dirty="0" err="1" smtClean="0"/>
              <a:t>audience</a:t>
            </a:r>
            <a:r>
              <a:rPr lang="x-none" baseline="0" dirty="0" smtClean="0"/>
              <a:t> to do? </a:t>
            </a:r>
          </a:p>
        </p:txBody>
      </p:sp>
      <p:sp>
        <p:nvSpPr>
          <p:cNvPr id="4" name="Slide Number Placeholder 3"/>
          <p:cNvSpPr>
            <a:spLocks noGrp="1"/>
          </p:cNvSpPr>
          <p:nvPr>
            <p:ph type="sldNum" sz="quarter" idx="10"/>
          </p:nvPr>
        </p:nvSpPr>
        <p:spPr/>
        <p:txBody>
          <a:bodyPr/>
          <a:lstStyle/>
          <a:p>
            <a:fld id="{F1E3C1EA-D8F4-4B85-8B01-A01110AD5AFE}" type="slidenum">
              <a:rPr lang="en-US" smtClean="0"/>
              <a:t>47</a:t>
            </a:fld>
            <a:endParaRPr lang="en-US" dirty="0"/>
          </a:p>
        </p:txBody>
      </p:sp>
    </p:spTree>
    <p:extLst>
      <p:ext uri="{BB962C8B-B14F-4D97-AF65-F5344CB8AC3E}">
        <p14:creationId xmlns:p14="http://schemas.microsoft.com/office/powerpoint/2010/main" val="925696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00:55</a:t>
            </a:r>
            <a:r>
              <a:rPr lang="en-US" b="1" baseline="0" dirty="0" smtClean="0"/>
              <a:t> – 00:56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For</a:t>
            </a:r>
            <a:r>
              <a:rPr lang="x-none" baseline="0" dirty="0" smtClean="0"/>
              <a:t> </a:t>
            </a:r>
            <a:r>
              <a:rPr lang="x-none" baseline="0" dirty="0" err="1" smtClean="0"/>
              <a:t>example</a:t>
            </a:r>
            <a:r>
              <a:rPr lang="x-none" baseline="0" dirty="0" smtClean="0"/>
              <a:t>, back to </a:t>
            </a:r>
            <a:r>
              <a:rPr lang="x-none" baseline="0" dirty="0" err="1" smtClean="0"/>
              <a:t>that</a:t>
            </a:r>
            <a:r>
              <a:rPr lang="x-none" baseline="0" dirty="0" smtClean="0"/>
              <a:t> </a:t>
            </a:r>
            <a:r>
              <a:rPr lang="x-none" baseline="0" dirty="0" err="1" smtClean="0"/>
              <a:t>unicorn</a:t>
            </a:r>
            <a:r>
              <a:rPr lang="x-none" baseline="0" dirty="0" smtClean="0"/>
              <a:t> email, </a:t>
            </a:r>
            <a:r>
              <a:rPr lang="x-none" baseline="0" dirty="0" err="1" smtClean="0"/>
              <a:t>the</a:t>
            </a:r>
            <a:r>
              <a:rPr lang="x-none" baseline="0" dirty="0" smtClean="0"/>
              <a:t> </a:t>
            </a:r>
            <a:r>
              <a:rPr lang="x-none" baseline="0" dirty="0" err="1" smtClean="0"/>
              <a:t>ask</a:t>
            </a:r>
            <a:r>
              <a:rPr lang="x-none" baseline="0" dirty="0" smtClean="0"/>
              <a:t> </a:t>
            </a:r>
            <a:r>
              <a:rPr lang="x-none" baseline="0" dirty="0" err="1" smtClean="0"/>
              <a:t>was</a:t>
            </a:r>
            <a:r>
              <a:rPr lang="x-none" baseline="0" dirty="0" smtClean="0"/>
              <a:t>: Chip in </a:t>
            </a:r>
            <a:r>
              <a:rPr lang="x-none" baseline="0" dirty="0" err="1" smtClean="0"/>
              <a:t>today</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48</a:t>
            </a:fld>
            <a:endParaRPr lang="en-US" dirty="0"/>
          </a:p>
        </p:txBody>
      </p:sp>
    </p:spTree>
    <p:extLst>
      <p:ext uri="{BB962C8B-B14F-4D97-AF65-F5344CB8AC3E}">
        <p14:creationId xmlns:p14="http://schemas.microsoft.com/office/powerpoint/2010/main" val="3896666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49</a:t>
            </a:fld>
            <a:endParaRPr lang="en-US" dirty="0"/>
          </a:p>
        </p:txBody>
      </p:sp>
    </p:spTree>
    <p:extLst>
      <p:ext uri="{BB962C8B-B14F-4D97-AF65-F5344CB8AC3E}">
        <p14:creationId xmlns:p14="http://schemas.microsoft.com/office/powerpoint/2010/main" val="423104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00:07</a:t>
            </a:r>
            <a:r>
              <a:rPr lang="en-US" b="1" baseline="0" dirty="0" smtClean="0"/>
              <a:t>– 00:08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Tonight we are going to focus on digital campaigns</a:t>
            </a:r>
          </a:p>
          <a:p>
            <a:pPr marL="285750" indent="-285750">
              <a:buFont typeface="Arial" panose="020B0604020202020204" pitchFamily="34" charset="0"/>
              <a:buChar char="•"/>
            </a:pPr>
            <a:r>
              <a:rPr lang="en-US" b="0" baseline="0" dirty="0" smtClean="0"/>
              <a:t>In order to meet the 3Ms, a digital department plans and execute digital campaigns</a:t>
            </a:r>
          </a:p>
          <a:p>
            <a:pPr marL="285750" indent="-285750">
              <a:buFont typeface="Arial" panose="020B0604020202020204" pitchFamily="34" charset="0"/>
              <a:buChar char="•"/>
            </a:pPr>
            <a:r>
              <a:rPr lang="en-US" b="0" baseline="0" dirty="0" smtClean="0"/>
              <a:t>These are our goals…</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a:t>
            </a:fld>
            <a:endParaRPr lang="en-US" dirty="0"/>
          </a:p>
        </p:txBody>
      </p:sp>
    </p:spTree>
    <p:extLst>
      <p:ext uri="{BB962C8B-B14F-4D97-AF65-F5344CB8AC3E}">
        <p14:creationId xmlns:p14="http://schemas.microsoft.com/office/powerpoint/2010/main" val="1863325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00:55</a:t>
            </a:r>
            <a:r>
              <a:rPr lang="en-US" b="1" baseline="0" dirty="0" smtClean="0"/>
              <a:t> – 00:56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And </a:t>
            </a:r>
            <a:r>
              <a:rPr lang="x-none" baseline="0" dirty="0" err="1" smtClean="0"/>
              <a:t>on</a:t>
            </a:r>
            <a:r>
              <a:rPr lang="x-none" baseline="0" dirty="0" smtClean="0"/>
              <a:t> </a:t>
            </a:r>
            <a:r>
              <a:rPr lang="x-none" baseline="0" dirty="0" err="1" smtClean="0"/>
              <a:t>the</a:t>
            </a:r>
            <a:r>
              <a:rPr lang="x-none" baseline="0" dirty="0" smtClean="0"/>
              <a:t> </a:t>
            </a:r>
            <a:r>
              <a:rPr lang="x-none" baseline="0" dirty="0" err="1" smtClean="0"/>
              <a:t>Hawaii</a:t>
            </a:r>
            <a:r>
              <a:rPr lang="x-none" baseline="0" dirty="0" smtClean="0"/>
              <a:t> </a:t>
            </a:r>
            <a:r>
              <a:rPr lang="x-none" baseline="0" dirty="0" err="1" smtClean="0"/>
              <a:t>contest</a:t>
            </a:r>
            <a:r>
              <a:rPr lang="x-none" baseline="0" dirty="0" smtClean="0"/>
              <a:t>: </a:t>
            </a:r>
            <a:r>
              <a:rPr lang="x-none" baseline="0" dirty="0" err="1" smtClean="0"/>
              <a:t>Enter</a:t>
            </a:r>
            <a:r>
              <a:rPr lang="x-none" baseline="0" dirty="0" smtClean="0"/>
              <a:t> </a:t>
            </a:r>
            <a:r>
              <a:rPr lang="x-none" baseline="0" dirty="0" err="1" smtClean="0"/>
              <a:t>today</a:t>
            </a:r>
            <a:r>
              <a:rPr lang="x-none" baseline="0" dirty="0" smtClean="0"/>
              <a:t> to </a:t>
            </a:r>
            <a:r>
              <a:rPr lang="x-none" baseline="0" dirty="0" err="1" smtClean="0"/>
              <a:t>win</a:t>
            </a:r>
            <a:r>
              <a:rPr lang="x-none" baseline="0" dirty="0" smtClean="0"/>
              <a:t> a </a:t>
            </a:r>
            <a:r>
              <a:rPr lang="x-none" baseline="0" dirty="0" err="1" smtClean="0"/>
              <a:t>trip</a:t>
            </a:r>
            <a:r>
              <a:rPr lang="x-none" baseline="0" dirty="0" smtClean="0"/>
              <a:t> to </a:t>
            </a:r>
            <a:r>
              <a:rPr lang="x-none" baseline="0" dirty="0" err="1" smtClean="0"/>
              <a:t>Hawaii</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50</a:t>
            </a:fld>
            <a:endParaRPr lang="en-US" dirty="0"/>
          </a:p>
        </p:txBody>
      </p:sp>
    </p:spTree>
    <p:extLst>
      <p:ext uri="{BB962C8B-B14F-4D97-AF65-F5344CB8AC3E}">
        <p14:creationId xmlns:p14="http://schemas.microsoft.com/office/powerpoint/2010/main" val="237782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00:55</a:t>
            </a:r>
            <a:r>
              <a:rPr lang="en-US" b="1" baseline="0" dirty="0" smtClean="0"/>
              <a:t> – 00:56 [1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Or</a:t>
            </a:r>
            <a:r>
              <a:rPr lang="x-none" baseline="0" dirty="0" smtClean="0"/>
              <a:t>: Do </a:t>
            </a:r>
            <a:r>
              <a:rPr lang="x-none" baseline="0" dirty="0" err="1" smtClean="0"/>
              <a:t>not</a:t>
            </a:r>
            <a:r>
              <a:rPr lang="x-none" baseline="0" dirty="0" smtClean="0"/>
              <a:t> miss </a:t>
            </a:r>
            <a:r>
              <a:rPr lang="x-none" baseline="0" dirty="0" err="1" smtClean="0"/>
              <a:t>this</a:t>
            </a:r>
            <a:r>
              <a:rPr lang="x-none" baseline="0" dirty="0" smtClean="0"/>
              <a:t> once-in-a-</a:t>
            </a:r>
            <a:r>
              <a:rPr lang="x-none" baseline="0" dirty="0" err="1" smtClean="0"/>
              <a:t>lifetime</a:t>
            </a:r>
            <a:r>
              <a:rPr lang="x-none" baseline="0" dirty="0" smtClean="0"/>
              <a:t> </a:t>
            </a:r>
            <a:r>
              <a:rPr lang="x-none" baseline="0" dirty="0" err="1" smtClean="0"/>
              <a:t>opportunity</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51</a:t>
            </a:fld>
            <a:endParaRPr lang="en-US" dirty="0"/>
          </a:p>
        </p:txBody>
      </p:sp>
    </p:spTree>
    <p:extLst>
      <p:ext uri="{BB962C8B-B14F-4D97-AF65-F5344CB8AC3E}">
        <p14:creationId xmlns:p14="http://schemas.microsoft.com/office/powerpoint/2010/main" val="3686065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52</a:t>
            </a:fld>
            <a:endParaRPr lang="en-US" dirty="0"/>
          </a:p>
        </p:txBody>
      </p:sp>
    </p:spTree>
    <p:extLst>
      <p:ext uri="{BB962C8B-B14F-4D97-AF65-F5344CB8AC3E}">
        <p14:creationId xmlns:p14="http://schemas.microsoft.com/office/powerpoint/2010/main" val="3175425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53</a:t>
            </a:fld>
            <a:endParaRPr lang="en-US" dirty="0"/>
          </a:p>
        </p:txBody>
      </p:sp>
    </p:spTree>
    <p:extLst>
      <p:ext uri="{BB962C8B-B14F-4D97-AF65-F5344CB8AC3E}">
        <p14:creationId xmlns:p14="http://schemas.microsoft.com/office/powerpoint/2010/main" val="3066852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54</a:t>
            </a:fld>
            <a:endParaRPr lang="en-US" dirty="0"/>
          </a:p>
        </p:txBody>
      </p:sp>
    </p:spTree>
    <p:extLst>
      <p:ext uri="{BB962C8B-B14F-4D97-AF65-F5344CB8AC3E}">
        <p14:creationId xmlns:p14="http://schemas.microsoft.com/office/powerpoint/2010/main" val="2085129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55</a:t>
            </a:fld>
            <a:endParaRPr lang="en-US" dirty="0"/>
          </a:p>
        </p:txBody>
      </p:sp>
    </p:spTree>
    <p:extLst>
      <p:ext uri="{BB962C8B-B14F-4D97-AF65-F5344CB8AC3E}">
        <p14:creationId xmlns:p14="http://schemas.microsoft.com/office/powerpoint/2010/main" val="22746929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56</a:t>
            </a:fld>
            <a:endParaRPr lang="en-US" dirty="0"/>
          </a:p>
        </p:txBody>
      </p:sp>
    </p:spTree>
    <p:extLst>
      <p:ext uri="{BB962C8B-B14F-4D97-AF65-F5344CB8AC3E}">
        <p14:creationId xmlns:p14="http://schemas.microsoft.com/office/powerpoint/2010/main" val="3219377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57</a:t>
            </a:fld>
            <a:endParaRPr lang="en-US" dirty="0"/>
          </a:p>
        </p:txBody>
      </p:sp>
    </p:spTree>
    <p:extLst>
      <p:ext uri="{BB962C8B-B14F-4D97-AF65-F5344CB8AC3E}">
        <p14:creationId xmlns:p14="http://schemas.microsoft.com/office/powerpoint/2010/main" val="3013261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00:56</a:t>
            </a:r>
            <a:r>
              <a:rPr lang="en-US" b="1" baseline="0" dirty="0" smtClean="0"/>
              <a:t> – 00:58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Introduce </a:t>
            </a:r>
            <a:r>
              <a:rPr lang="x-none" baseline="0" dirty="0" err="1" smtClean="0"/>
              <a:t>the</a:t>
            </a:r>
            <a:r>
              <a:rPr lang="x-none" baseline="0" dirty="0" smtClean="0"/>
              <a:t> </a:t>
            </a:r>
            <a:r>
              <a:rPr lang="x-none" baseline="0" dirty="0" err="1" smtClean="0"/>
              <a:t>activity</a:t>
            </a:r>
            <a:r>
              <a:rPr lang="x-none" baseline="0" dirty="0" smtClean="0"/>
              <a:t>: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Learners</a:t>
            </a:r>
            <a:r>
              <a:rPr lang="x-none" baseline="0" dirty="0" smtClean="0"/>
              <a:t> </a:t>
            </a:r>
            <a:r>
              <a:rPr lang="x-none" baseline="0" dirty="0" err="1" smtClean="0"/>
              <a:t>will</a:t>
            </a:r>
            <a:r>
              <a:rPr lang="x-none" baseline="0" dirty="0" smtClean="0"/>
              <a:t> use </a:t>
            </a:r>
            <a:r>
              <a:rPr lang="x-none" baseline="0" dirty="0" err="1" smtClean="0"/>
              <a:t>what</a:t>
            </a:r>
            <a:r>
              <a:rPr lang="x-none" baseline="0" dirty="0" smtClean="0"/>
              <a:t> </a:t>
            </a:r>
            <a:r>
              <a:rPr lang="x-none" baseline="0" dirty="0" err="1" smtClean="0"/>
              <a:t>they</a:t>
            </a:r>
            <a:r>
              <a:rPr lang="x-none" baseline="0" dirty="0" smtClean="0"/>
              <a:t> </a:t>
            </a:r>
            <a:r>
              <a:rPr lang="x-none" baseline="0" dirty="0" err="1" smtClean="0"/>
              <a:t>learned</a:t>
            </a:r>
            <a:r>
              <a:rPr lang="x-none" baseline="0" dirty="0" smtClean="0"/>
              <a:t> </a:t>
            </a:r>
            <a:r>
              <a:rPr lang="x-none" baseline="0" dirty="0" err="1" smtClean="0"/>
              <a:t>about</a:t>
            </a:r>
            <a:r>
              <a:rPr lang="x-none" baseline="0" dirty="0" smtClean="0"/>
              <a:t> </a:t>
            </a:r>
            <a:r>
              <a:rPr lang="x-none" baseline="0" dirty="0" err="1" smtClean="0"/>
              <a:t>hooks</a:t>
            </a:r>
            <a:r>
              <a:rPr lang="x-none" baseline="0" dirty="0" smtClean="0"/>
              <a:t> and </a:t>
            </a:r>
            <a:r>
              <a:rPr lang="x-none" baseline="0" dirty="0" err="1" smtClean="0"/>
              <a:t>call</a:t>
            </a:r>
            <a:r>
              <a:rPr lang="x-none" baseline="0" dirty="0" smtClean="0"/>
              <a:t> to </a:t>
            </a:r>
            <a:r>
              <a:rPr lang="x-none" baseline="0" dirty="0" err="1" smtClean="0"/>
              <a:t>action</a:t>
            </a:r>
            <a:r>
              <a:rPr lang="x-none" baseline="0" dirty="0" smtClean="0"/>
              <a:t> to </a:t>
            </a:r>
            <a:r>
              <a:rPr lang="x-none" baseline="0" dirty="0" err="1" smtClean="0"/>
              <a:t>develop</a:t>
            </a:r>
            <a:r>
              <a:rPr lang="x-none" baseline="0" dirty="0" smtClean="0"/>
              <a:t> </a:t>
            </a:r>
            <a:r>
              <a:rPr lang="x-none" baseline="0" dirty="0" err="1" smtClean="0"/>
              <a:t>their</a:t>
            </a:r>
            <a:r>
              <a:rPr lang="x-none" baseline="0" dirty="0" smtClean="0"/>
              <a:t> </a:t>
            </a:r>
            <a:r>
              <a:rPr lang="x-none" baseline="0" dirty="0" err="1" smtClean="0"/>
              <a:t>proposed</a:t>
            </a:r>
            <a:r>
              <a:rPr lang="x-none" baseline="0" dirty="0" smtClean="0"/>
              <a:t> </a:t>
            </a:r>
            <a:r>
              <a:rPr lang="x-none" baseline="0" dirty="0" err="1" smtClean="0"/>
              <a:t>messaging</a:t>
            </a:r>
            <a:r>
              <a:rPr lang="x-none" baseline="0" dirty="0" smtClean="0"/>
              <a:t> </a:t>
            </a:r>
            <a:r>
              <a:rPr lang="x-none" baseline="0" dirty="0" err="1" smtClean="0"/>
              <a:t>for</a:t>
            </a:r>
            <a:r>
              <a:rPr lang="x-none" baseline="0" dirty="0" smtClean="0"/>
              <a:t> </a:t>
            </a:r>
            <a:r>
              <a:rPr lang="x-none" baseline="0" dirty="0" err="1" smtClean="0"/>
              <a:t>the</a:t>
            </a:r>
            <a:r>
              <a:rPr lang="x-none" baseline="0" dirty="0" smtClean="0"/>
              <a:t> </a:t>
            </a:r>
            <a:r>
              <a:rPr lang="x-none" baseline="0" dirty="0" err="1" smtClean="0"/>
              <a:t>Hawaii</a:t>
            </a:r>
            <a:r>
              <a:rPr lang="x-none" baseline="0" dirty="0" smtClean="0"/>
              <a:t> </a:t>
            </a:r>
            <a:r>
              <a:rPr lang="x-none" baseline="0" dirty="0" err="1" smtClean="0"/>
              <a:t>campaign</a:t>
            </a:r>
            <a:r>
              <a:rPr lang="x-none" baseline="0" dirty="0" smtClean="0"/>
              <a:t>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baseline="0" dirty="0" smtClean="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00:58</a:t>
            </a:r>
            <a:r>
              <a:rPr lang="en-US" b="1" baseline="0" dirty="0" smtClean="0"/>
              <a:t> – 00:63 [5min] – </a:t>
            </a:r>
            <a:r>
              <a:rPr lang="en-US" b="1" baseline="0" dirty="0" err="1" smtClean="0"/>
              <a:t>Ryanne</a:t>
            </a:r>
            <a:endParaRPr lang="en-US" b="1" baseline="0" dirty="0" smtClean="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58</a:t>
            </a:fld>
            <a:endParaRPr lang="en-US" dirty="0"/>
          </a:p>
        </p:txBody>
      </p:sp>
    </p:spTree>
    <p:extLst>
      <p:ext uri="{BB962C8B-B14F-4D97-AF65-F5344CB8AC3E}">
        <p14:creationId xmlns:p14="http://schemas.microsoft.com/office/powerpoint/2010/main" val="3195476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00:63</a:t>
            </a:r>
            <a:r>
              <a:rPr lang="en-US" b="1" baseline="0" dirty="0" smtClean="0"/>
              <a:t> – 00:65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Pair</a:t>
            </a:r>
            <a:r>
              <a:rPr lang="x-none" baseline="0" dirty="0" smtClean="0"/>
              <a:t> and Share</a:t>
            </a:r>
          </a:p>
        </p:txBody>
      </p:sp>
      <p:sp>
        <p:nvSpPr>
          <p:cNvPr id="4" name="Slide Number Placeholder 3"/>
          <p:cNvSpPr>
            <a:spLocks noGrp="1"/>
          </p:cNvSpPr>
          <p:nvPr>
            <p:ph type="sldNum" sz="quarter" idx="10"/>
          </p:nvPr>
        </p:nvSpPr>
        <p:spPr/>
        <p:txBody>
          <a:bodyPr/>
          <a:lstStyle/>
          <a:p>
            <a:fld id="{F1E3C1EA-D8F4-4B85-8B01-A01110AD5AFE}" type="slidenum">
              <a:rPr lang="en-US" smtClean="0"/>
              <a:t>59</a:t>
            </a:fld>
            <a:endParaRPr lang="en-US" dirty="0"/>
          </a:p>
        </p:txBody>
      </p:sp>
    </p:spTree>
    <p:extLst>
      <p:ext uri="{BB962C8B-B14F-4D97-AF65-F5344CB8AC3E}">
        <p14:creationId xmlns:p14="http://schemas.microsoft.com/office/powerpoint/2010/main" val="159874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00:08 </a:t>
            </a:r>
            <a:r>
              <a:rPr lang="en-US" b="1" baseline="0" dirty="0" smtClean="0"/>
              <a:t>– 00:09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have three key goals tonight</a:t>
            </a:r>
          </a:p>
        </p:txBody>
      </p:sp>
      <p:sp>
        <p:nvSpPr>
          <p:cNvPr id="4" name="Slide Number Placeholder 3"/>
          <p:cNvSpPr>
            <a:spLocks noGrp="1"/>
          </p:cNvSpPr>
          <p:nvPr>
            <p:ph type="sldNum" sz="quarter" idx="10"/>
          </p:nvPr>
        </p:nvSpPr>
        <p:spPr/>
        <p:txBody>
          <a:bodyPr/>
          <a:lstStyle/>
          <a:p>
            <a:fld id="{F1E3C1EA-D8F4-4B85-8B01-A01110AD5AFE}" type="slidenum">
              <a:rPr lang="en-US" smtClean="0"/>
              <a:t>6</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00:65</a:t>
            </a:r>
            <a:r>
              <a:rPr lang="en-US" b="1" baseline="0" dirty="0" smtClean="0"/>
              <a:t> – 00:67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Debrief</a:t>
            </a:r>
            <a:endParaRPr lang="x-none"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60</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00:67</a:t>
            </a:r>
            <a:r>
              <a:rPr lang="en-US" b="1" baseline="0" dirty="0" smtClean="0"/>
              <a:t> – 00:68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We</a:t>
            </a:r>
            <a:r>
              <a:rPr lang="x-none" baseline="0" dirty="0" smtClean="0"/>
              <a:t> </a:t>
            </a:r>
            <a:r>
              <a:rPr lang="x-none" baseline="0" dirty="0" err="1" smtClean="0"/>
              <a:t>covered</a:t>
            </a:r>
            <a:r>
              <a:rPr lang="x-none" baseline="0" dirty="0" smtClean="0"/>
              <a:t> </a:t>
            </a:r>
            <a:r>
              <a:rPr lang="x-none" baseline="0" dirty="0" err="1" smtClean="0"/>
              <a:t>what</a:t>
            </a:r>
            <a:r>
              <a:rPr lang="x-none" baseline="0" dirty="0" smtClean="0"/>
              <a:t> </a:t>
            </a:r>
            <a:r>
              <a:rPr lang="x-none" baseline="0" dirty="0" err="1" smtClean="0"/>
              <a:t>is</a:t>
            </a:r>
            <a:r>
              <a:rPr lang="x-none" baseline="0" dirty="0" smtClean="0"/>
              <a:t> a digital </a:t>
            </a:r>
            <a:r>
              <a:rPr lang="x-none" baseline="0" dirty="0" err="1" smtClean="0"/>
              <a:t>campaign</a:t>
            </a:r>
            <a:r>
              <a:rPr lang="x-none" baseline="0" dirty="0" smtClean="0"/>
              <a:t>, </a:t>
            </a:r>
            <a:r>
              <a:rPr lang="x-none" baseline="0" dirty="0" err="1" smtClean="0"/>
              <a:t>the</a:t>
            </a:r>
            <a:r>
              <a:rPr lang="x-none" baseline="0" dirty="0" smtClean="0"/>
              <a:t> </a:t>
            </a:r>
            <a:r>
              <a:rPr lang="x-none" baseline="0" dirty="0" err="1" smtClean="0"/>
              <a:t>process</a:t>
            </a:r>
            <a:r>
              <a:rPr lang="x-none" baseline="0" dirty="0" smtClean="0"/>
              <a:t> </a:t>
            </a:r>
            <a:r>
              <a:rPr lang="x-none" baseline="0" dirty="0" err="1" smtClean="0"/>
              <a:t>we</a:t>
            </a:r>
            <a:r>
              <a:rPr lang="x-none" baseline="0" dirty="0" smtClean="0"/>
              <a:t> </a:t>
            </a:r>
            <a:r>
              <a:rPr lang="x-none" baseline="0" dirty="0" err="1" smtClean="0"/>
              <a:t>follow</a:t>
            </a:r>
            <a:r>
              <a:rPr lang="x-none" baseline="0" dirty="0" smtClean="0"/>
              <a:t> to plan a </a:t>
            </a:r>
            <a:r>
              <a:rPr lang="x-none" baseline="0" dirty="0" err="1" smtClean="0"/>
              <a:t>campaign</a:t>
            </a:r>
            <a:r>
              <a:rPr lang="x-none" baseline="0" dirty="0" smtClean="0"/>
              <a:t>. </a:t>
            </a:r>
            <a:r>
              <a:rPr lang="x-none" baseline="0" dirty="0" err="1" smtClean="0"/>
              <a:t>Now</a:t>
            </a:r>
            <a:r>
              <a:rPr lang="x-none" baseline="0" dirty="0" smtClean="0"/>
              <a:t>, </a:t>
            </a:r>
            <a:r>
              <a:rPr lang="x-none" baseline="0" dirty="0" err="1" smtClean="0"/>
              <a:t>lets</a:t>
            </a:r>
            <a:r>
              <a:rPr lang="x-none" baseline="0" dirty="0" smtClean="0"/>
              <a:t> </a:t>
            </a:r>
            <a:r>
              <a:rPr lang="x-none" baseline="0" dirty="0" err="1" smtClean="0"/>
              <a:t>take</a:t>
            </a:r>
            <a:r>
              <a:rPr lang="x-none" baseline="0" dirty="0" smtClean="0"/>
              <a:t> a look at </a:t>
            </a:r>
            <a:r>
              <a:rPr lang="x-none" baseline="0" dirty="0" err="1" smtClean="0"/>
              <a:t>how</a:t>
            </a:r>
            <a:r>
              <a:rPr lang="x-none" baseline="0" dirty="0" smtClean="0"/>
              <a:t> </a:t>
            </a:r>
            <a:r>
              <a:rPr lang="x-none" baseline="0" dirty="0" err="1" smtClean="0"/>
              <a:t>we</a:t>
            </a:r>
            <a:r>
              <a:rPr lang="x-none" baseline="0" dirty="0" smtClean="0"/>
              <a:t> </a:t>
            </a:r>
            <a:r>
              <a:rPr lang="x-none" baseline="0" dirty="0" err="1" smtClean="0"/>
              <a:t>manage</a:t>
            </a:r>
            <a:r>
              <a:rPr lang="x-none" baseline="0" dirty="0" smtClean="0"/>
              <a:t> a </a:t>
            </a:r>
            <a:r>
              <a:rPr lang="x-none" baseline="0" dirty="0" err="1" smtClean="0"/>
              <a:t>campaign</a:t>
            </a:r>
            <a:r>
              <a:rPr lang="x-none" baseline="0" dirty="0" smtClean="0"/>
              <a:t>. </a:t>
            </a:r>
          </a:p>
        </p:txBody>
      </p:sp>
      <p:sp>
        <p:nvSpPr>
          <p:cNvPr id="4" name="Slide Number Placeholder 3"/>
          <p:cNvSpPr>
            <a:spLocks noGrp="1"/>
          </p:cNvSpPr>
          <p:nvPr>
            <p:ph type="sldNum" sz="quarter" idx="10"/>
          </p:nvPr>
        </p:nvSpPr>
        <p:spPr/>
        <p:txBody>
          <a:bodyPr/>
          <a:lstStyle/>
          <a:p>
            <a:fld id="{F1E3C1EA-D8F4-4B85-8B01-A01110AD5AFE}" type="slidenum">
              <a:rPr lang="en-US" smtClean="0"/>
              <a:t>61</a:t>
            </a:fld>
            <a:endParaRPr lang="en-US" dirty="0"/>
          </a:p>
        </p:txBody>
      </p:sp>
    </p:spTree>
    <p:extLst>
      <p:ext uri="{BB962C8B-B14F-4D97-AF65-F5344CB8AC3E}">
        <p14:creationId xmlns:p14="http://schemas.microsoft.com/office/powerpoint/2010/main" val="906707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00:67</a:t>
            </a:r>
            <a:r>
              <a:rPr lang="en-US" b="1" baseline="0" dirty="0" smtClean="0"/>
              <a:t> – 00:70 [3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smtClean="0"/>
              <a:t>No </a:t>
            </a:r>
            <a:r>
              <a:rPr lang="x-none" baseline="0" dirty="0" err="1" smtClean="0"/>
              <a:t>campaign</a:t>
            </a:r>
            <a:r>
              <a:rPr lang="x-none" baseline="0" dirty="0" smtClean="0"/>
              <a:t> plan </a:t>
            </a:r>
            <a:r>
              <a:rPr lang="x-none" baseline="0" dirty="0" err="1" smtClean="0"/>
              <a:t>is</a:t>
            </a:r>
            <a:r>
              <a:rPr lang="x-none" baseline="0" dirty="0" smtClean="0"/>
              <a:t> </a:t>
            </a:r>
            <a:r>
              <a:rPr lang="x-none" baseline="0" dirty="0" err="1" smtClean="0"/>
              <a:t>completed</a:t>
            </a:r>
            <a:r>
              <a:rPr lang="x-none" baseline="0" dirty="0" smtClean="0"/>
              <a:t> </a:t>
            </a:r>
            <a:r>
              <a:rPr lang="x-none" baseline="0" dirty="0" err="1" smtClean="0"/>
              <a:t>until</a:t>
            </a:r>
            <a:r>
              <a:rPr lang="x-none" baseline="0" dirty="0" smtClean="0"/>
              <a:t> </a:t>
            </a:r>
            <a:r>
              <a:rPr lang="x-none" baseline="0" dirty="0" err="1" smtClean="0"/>
              <a:t>you</a:t>
            </a:r>
            <a:r>
              <a:rPr lang="x-none" baseline="0" dirty="0" smtClean="0"/>
              <a:t> </a:t>
            </a:r>
            <a:r>
              <a:rPr lang="x-none" baseline="0" dirty="0" err="1" smtClean="0"/>
              <a:t>have</a:t>
            </a:r>
            <a:r>
              <a:rPr lang="x-none" baseline="0" dirty="0" smtClean="0"/>
              <a:t> a calendar in </a:t>
            </a:r>
            <a:r>
              <a:rPr lang="x-none" baseline="0" dirty="0" err="1" smtClean="0"/>
              <a:t>hand</a:t>
            </a:r>
            <a:endParaRPr lang="x-none"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Your</a:t>
            </a:r>
            <a:r>
              <a:rPr lang="x-none" baseline="0" dirty="0" smtClean="0"/>
              <a:t> </a:t>
            </a:r>
            <a:r>
              <a:rPr lang="x-none" baseline="0" dirty="0" err="1" smtClean="0"/>
              <a:t>timeline</a:t>
            </a:r>
            <a:r>
              <a:rPr lang="x-none" baseline="0" dirty="0" smtClean="0"/>
              <a:t> </a:t>
            </a:r>
            <a:r>
              <a:rPr lang="x-none" baseline="0" dirty="0" err="1" smtClean="0"/>
              <a:t>should</a:t>
            </a:r>
            <a:r>
              <a:rPr lang="x-none" baseline="0" dirty="0" smtClean="0"/>
              <a:t> </a:t>
            </a:r>
            <a:r>
              <a:rPr lang="x-none" baseline="0" dirty="0" err="1" smtClean="0"/>
              <a:t>address</a:t>
            </a:r>
            <a:r>
              <a:rPr lang="x-none" baseline="0" dirty="0" smtClean="0"/>
              <a:t> </a:t>
            </a:r>
            <a:r>
              <a:rPr lang="x-none" baseline="0" dirty="0" err="1" smtClean="0"/>
              <a:t>What</a:t>
            </a:r>
            <a:r>
              <a:rPr lang="x-none" baseline="0" dirty="0" smtClean="0"/>
              <a:t>, </a:t>
            </a:r>
            <a:r>
              <a:rPr lang="x-none" baseline="0" dirty="0" err="1" smtClean="0"/>
              <a:t>When</a:t>
            </a:r>
            <a:r>
              <a:rPr lang="x-none" baseline="0" dirty="0" smtClean="0"/>
              <a:t>, and </a:t>
            </a:r>
            <a:r>
              <a:rPr lang="x-none" baseline="0" dirty="0" err="1" smtClean="0"/>
              <a:t>Who</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62</a:t>
            </a:fld>
            <a:endParaRPr lang="en-US" dirty="0"/>
          </a:p>
        </p:txBody>
      </p:sp>
    </p:spTree>
    <p:extLst>
      <p:ext uri="{BB962C8B-B14F-4D97-AF65-F5344CB8AC3E}">
        <p14:creationId xmlns:p14="http://schemas.microsoft.com/office/powerpoint/2010/main" val="34091167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00:70</a:t>
            </a:r>
            <a:r>
              <a:rPr lang="en-US" b="1" baseline="0" dirty="0" smtClean="0"/>
              <a:t> – 00:72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Let’s</a:t>
            </a:r>
            <a:r>
              <a:rPr lang="x-none" baseline="0" dirty="0" smtClean="0"/>
              <a:t> </a:t>
            </a:r>
            <a:r>
              <a:rPr lang="x-none" baseline="0" dirty="0" err="1" smtClean="0"/>
              <a:t>take</a:t>
            </a:r>
            <a:r>
              <a:rPr lang="x-none" baseline="0" dirty="0" smtClean="0"/>
              <a:t> a look at </a:t>
            </a:r>
            <a:r>
              <a:rPr lang="x-none" baseline="0" dirty="0" err="1" smtClean="0"/>
              <a:t>the</a:t>
            </a:r>
            <a:r>
              <a:rPr lang="x-none" baseline="0" dirty="0" smtClean="0"/>
              <a:t> </a:t>
            </a:r>
            <a:r>
              <a:rPr lang="x-none" baseline="0" dirty="0" err="1" smtClean="0"/>
              <a:t>Let’s</a:t>
            </a:r>
            <a:r>
              <a:rPr lang="x-none" baseline="0" dirty="0" smtClean="0"/>
              <a:t> </a:t>
            </a:r>
            <a:r>
              <a:rPr lang="x-none" baseline="0" dirty="0" err="1" smtClean="0"/>
              <a:t>Go</a:t>
            </a:r>
            <a:r>
              <a:rPr lang="x-none" baseline="0" dirty="0" smtClean="0"/>
              <a:t> </a:t>
            </a:r>
            <a:r>
              <a:rPr lang="x-none" baseline="0" dirty="0" err="1" smtClean="0"/>
              <a:t>campaign</a:t>
            </a:r>
            <a:r>
              <a:rPr lang="x-none" baseline="0" dirty="0" smtClean="0"/>
              <a:t> </a:t>
            </a:r>
            <a:r>
              <a:rPr lang="x-none" baseline="0" dirty="0" err="1" smtClean="0"/>
              <a:t>timeline</a:t>
            </a:r>
            <a:r>
              <a:rPr lang="x-none" baseline="0" dirty="0" smtClean="0"/>
              <a:t> and </a:t>
            </a:r>
            <a:r>
              <a:rPr lang="x-none" baseline="0" dirty="0" err="1" smtClean="0"/>
              <a:t>taskmaster</a:t>
            </a:r>
            <a:r>
              <a:rPr lang="x-none"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63</a:t>
            </a:fld>
            <a:endParaRPr lang="en-US" dirty="0"/>
          </a:p>
        </p:txBody>
      </p:sp>
    </p:spTree>
    <p:extLst>
      <p:ext uri="{BB962C8B-B14F-4D97-AF65-F5344CB8AC3E}">
        <p14:creationId xmlns:p14="http://schemas.microsoft.com/office/powerpoint/2010/main" val="1554393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65</a:t>
            </a:fld>
            <a:endParaRPr lang="en-US" dirty="0"/>
          </a:p>
        </p:txBody>
      </p:sp>
    </p:spTree>
    <p:extLst>
      <p:ext uri="{BB962C8B-B14F-4D97-AF65-F5344CB8AC3E}">
        <p14:creationId xmlns:p14="http://schemas.microsoft.com/office/powerpoint/2010/main" val="34268440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72</a:t>
            </a:fld>
            <a:endParaRPr lang="en-US" dirty="0"/>
          </a:p>
        </p:txBody>
      </p:sp>
    </p:spTree>
    <p:extLst>
      <p:ext uri="{BB962C8B-B14F-4D97-AF65-F5344CB8AC3E}">
        <p14:creationId xmlns:p14="http://schemas.microsoft.com/office/powerpoint/2010/main" val="26113116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00:72</a:t>
            </a:r>
            <a:r>
              <a:rPr lang="en-US" b="1" baseline="0" dirty="0" smtClean="0"/>
              <a:t> – 00:72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err="1" smtClean="0"/>
              <a:t>Alright</a:t>
            </a:r>
            <a:r>
              <a:rPr lang="x-none" baseline="0" dirty="0" smtClean="0"/>
              <a:t> </a:t>
            </a:r>
            <a:r>
              <a:rPr lang="x-none" baseline="0" dirty="0" err="1" smtClean="0"/>
              <a:t>let’s</a:t>
            </a:r>
            <a:r>
              <a:rPr lang="x-none" baseline="0" dirty="0" smtClean="0"/>
              <a:t> </a:t>
            </a:r>
            <a:r>
              <a:rPr lang="x-none" baseline="0" dirty="0" err="1" smtClean="0"/>
              <a:t>debrief</a:t>
            </a:r>
            <a:r>
              <a:rPr lang="x-none" baseline="0" dirty="0" smtClean="0"/>
              <a:t> and </a:t>
            </a:r>
            <a:r>
              <a:rPr lang="x-none" baseline="0" dirty="0" err="1" smtClean="0"/>
              <a:t>close</a:t>
            </a:r>
            <a:r>
              <a:rPr lang="x-none" baseline="0" dirty="0" smtClean="0"/>
              <a:t>. </a:t>
            </a:r>
            <a:r>
              <a:rPr lang="x-none" baseline="0" dirty="0" err="1" smtClean="0"/>
              <a:t>But</a:t>
            </a:r>
            <a:r>
              <a:rPr lang="x-none" baseline="0" dirty="0" smtClean="0"/>
              <a:t> </a:t>
            </a:r>
            <a:r>
              <a:rPr lang="x-none" baseline="0" dirty="0" err="1" smtClean="0"/>
              <a:t>first</a:t>
            </a:r>
            <a:r>
              <a:rPr lang="x-none" baseline="0" dirty="0" smtClean="0"/>
              <a:t>, </a:t>
            </a:r>
            <a:r>
              <a:rPr lang="x-none" baseline="0" dirty="0" err="1" smtClean="0"/>
              <a:t>let’s</a:t>
            </a:r>
            <a:r>
              <a:rPr lang="x-none" baseline="0" dirty="0" smtClean="0"/>
              <a:t> </a:t>
            </a:r>
            <a:r>
              <a:rPr lang="x-none" baseline="0" dirty="0" err="1" smtClean="0"/>
              <a:t>review</a:t>
            </a:r>
            <a:r>
              <a:rPr lang="x-none" baseline="0" dirty="0" smtClean="0"/>
              <a:t> </a:t>
            </a:r>
            <a:r>
              <a:rPr lang="x-none" baseline="0" dirty="0" err="1" smtClean="0"/>
              <a:t>this</a:t>
            </a:r>
            <a:r>
              <a:rPr lang="x-none" baseline="0" dirty="0" smtClean="0"/>
              <a:t> </a:t>
            </a:r>
            <a:r>
              <a:rPr lang="x-none" baseline="0" dirty="0" err="1" smtClean="0"/>
              <a:t>week’s</a:t>
            </a:r>
            <a:r>
              <a:rPr lang="x-none" baseline="0" dirty="0" smtClean="0"/>
              <a:t> </a:t>
            </a:r>
            <a:r>
              <a:rPr lang="x-none" baseline="0" dirty="0" err="1" smtClean="0"/>
              <a:t>assignment</a:t>
            </a:r>
            <a:r>
              <a:rPr lang="x-none" baseline="0" dirty="0" smtClean="0"/>
              <a:t> </a:t>
            </a:r>
          </a:p>
        </p:txBody>
      </p:sp>
      <p:sp>
        <p:nvSpPr>
          <p:cNvPr id="4" name="Slide Number Placeholder 3"/>
          <p:cNvSpPr>
            <a:spLocks noGrp="1"/>
          </p:cNvSpPr>
          <p:nvPr>
            <p:ph type="sldNum" sz="quarter" idx="10"/>
          </p:nvPr>
        </p:nvSpPr>
        <p:spPr/>
        <p:txBody>
          <a:bodyPr/>
          <a:lstStyle/>
          <a:p>
            <a:fld id="{F1E3C1EA-D8F4-4B85-8B01-A01110AD5AFE}" type="slidenum">
              <a:rPr lang="en-US" smtClean="0"/>
              <a:t>76</a:t>
            </a:fld>
            <a:endParaRPr lang="en-US" dirty="0"/>
          </a:p>
        </p:txBody>
      </p:sp>
    </p:spTree>
    <p:extLst>
      <p:ext uri="{BB962C8B-B14F-4D97-AF65-F5344CB8AC3E}">
        <p14:creationId xmlns:p14="http://schemas.microsoft.com/office/powerpoint/2010/main" val="3490881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00:73</a:t>
            </a:r>
            <a:r>
              <a:rPr lang="en-US" b="1" baseline="0" dirty="0" smtClean="0"/>
              <a:t> – 00:75 [2 min] – </a:t>
            </a:r>
            <a:r>
              <a:rPr lang="en-US" b="1" baseline="0" dirty="0" err="1" smtClean="0"/>
              <a:t>Ryanne</a:t>
            </a:r>
            <a:r>
              <a:rPr lang="en-US" b="1"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What was your biggest “aha” moment?</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77</a:t>
            </a:fld>
            <a:endParaRPr lang="en-US" dirty="0"/>
          </a:p>
        </p:txBody>
      </p:sp>
    </p:spTree>
    <p:extLst>
      <p:ext uri="{BB962C8B-B14F-4D97-AF65-F5344CB8AC3E}">
        <p14:creationId xmlns:p14="http://schemas.microsoft.com/office/powerpoint/2010/main" val="2774987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00:73</a:t>
            </a:r>
            <a:r>
              <a:rPr lang="en-US" b="1" baseline="0" dirty="0" smtClean="0"/>
              <a:t> – 00:75 [2 min] – </a:t>
            </a:r>
            <a:r>
              <a:rPr lang="en-US" b="1" baseline="0" dirty="0" err="1" smtClean="0"/>
              <a:t>Ryanne</a:t>
            </a:r>
            <a:r>
              <a:rPr lang="en-US" b="1" baseline="0" dirty="0" smtClean="0"/>
              <a:t>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r>
              <a:rPr lang="en-US" sz="1800" dirty="0" smtClean="0">
                <a:solidFill>
                  <a:schemeClr val="bg2">
                    <a:lumMod val="25000"/>
                  </a:schemeClr>
                </a:solidFill>
                <a:latin typeface="Gotham Medium"/>
                <a:cs typeface="Gotham Medium"/>
              </a:rPr>
              <a:t>How does this campaign development process contrast your previous notion of digital production?</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78</a:t>
            </a:fld>
            <a:endParaRPr lang="en-US" dirty="0"/>
          </a:p>
        </p:txBody>
      </p:sp>
    </p:spTree>
    <p:extLst>
      <p:ext uri="{BB962C8B-B14F-4D97-AF65-F5344CB8AC3E}">
        <p14:creationId xmlns:p14="http://schemas.microsoft.com/office/powerpoint/2010/main" val="3984912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00:74</a:t>
            </a:r>
            <a:r>
              <a:rPr lang="en-US" b="1" baseline="0" dirty="0" smtClean="0"/>
              <a:t> – 00:75 [1 min] – </a:t>
            </a:r>
            <a:r>
              <a:rPr lang="en-US" b="1" baseline="0" dirty="0" err="1" smtClean="0"/>
              <a:t>Ryanne</a:t>
            </a:r>
            <a:endParaRPr lang="en-US" b="1" baseline="0" dirty="0" smtClean="0"/>
          </a:p>
          <a:p>
            <a:endParaRPr lang="x-none" dirty="0" smtClean="0"/>
          </a:p>
          <a:p>
            <a:pPr marL="285750" indent="-285750">
              <a:buFont typeface="Arial" panose="020B0604020202020204" pitchFamily="34" charset="0"/>
              <a:buChar char="•"/>
            </a:pPr>
            <a:r>
              <a:rPr lang="en-US" sz="1800" dirty="0" smtClean="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endParaRPr lang="en-US" sz="18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79</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will accomplish these goals by following this agenda </a:t>
            </a:r>
          </a:p>
        </p:txBody>
      </p:sp>
      <p:sp>
        <p:nvSpPr>
          <p:cNvPr id="4" name="Slide Number Placeholder 3"/>
          <p:cNvSpPr>
            <a:spLocks noGrp="1"/>
          </p:cNvSpPr>
          <p:nvPr>
            <p:ph type="sldNum" sz="quarter" idx="10"/>
          </p:nvPr>
        </p:nvSpPr>
        <p:spPr/>
        <p:txBody>
          <a:bodyPr/>
          <a:lstStyle/>
          <a:p>
            <a:fld id="{F1E3C1EA-D8F4-4B85-8B01-A01110AD5AFE}" type="slidenum">
              <a:rPr lang="en-US" smtClean="0"/>
              <a:t>7</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00:74</a:t>
            </a:r>
            <a:r>
              <a:rPr lang="en-US" b="1" baseline="0" dirty="0" smtClean="0"/>
              <a:t> – 00:75 [1 min] – </a:t>
            </a:r>
            <a:r>
              <a:rPr lang="en-US" b="1" baseline="0" dirty="0" err="1" smtClean="0"/>
              <a:t>Ryanne</a:t>
            </a:r>
            <a:endParaRPr lang="en-US" b="1" baseline="0" dirty="0" smtClean="0"/>
          </a:p>
          <a:p>
            <a:endParaRPr lang="x-none" dirty="0" smtClean="0"/>
          </a:p>
          <a:p>
            <a:pPr marL="285750" indent="-285750">
              <a:buFont typeface="Arial" panose="020B0604020202020204" pitchFamily="34" charset="0"/>
              <a:buChar char="•"/>
            </a:pPr>
            <a:r>
              <a:rPr lang="en-US" sz="1600" dirty="0" smtClean="0">
                <a:solidFill>
                  <a:schemeClr val="bg2">
                    <a:lumMod val="25000"/>
                  </a:schemeClr>
                </a:solidFill>
                <a:latin typeface="Gotham Book" pitchFamily="50" charset="0"/>
                <a:cs typeface="Gotham Book" pitchFamily="50" charset="0"/>
              </a:rPr>
              <a:t>A successful digital campaign is guided by a solid planning process that considers clear goals, relevant messaging with call to action, and manageable timeline. </a:t>
            </a:r>
            <a:endParaRPr lang="en-US" sz="16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80</a:t>
            </a:fld>
            <a:endParaRPr lang="en-US" dirty="0"/>
          </a:p>
        </p:txBody>
      </p:sp>
    </p:spTree>
    <p:extLst>
      <p:ext uri="{BB962C8B-B14F-4D97-AF65-F5344CB8AC3E}">
        <p14:creationId xmlns:p14="http://schemas.microsoft.com/office/powerpoint/2010/main" val="4286517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00:74</a:t>
            </a:r>
            <a:r>
              <a:rPr lang="en-US" b="1" baseline="0" dirty="0" smtClean="0"/>
              <a:t> – 00:75 [1 min] – </a:t>
            </a:r>
            <a:r>
              <a:rPr lang="en-US" b="1" baseline="0" dirty="0" err="1" smtClean="0"/>
              <a:t>Ryanne</a:t>
            </a:r>
            <a:endParaRPr lang="en-US" b="1" baseline="0" dirty="0" smtClean="0"/>
          </a:p>
          <a:p>
            <a:endParaRPr lang="x-none" dirty="0" smtClean="0"/>
          </a:p>
          <a:p>
            <a:pPr marL="285750" indent="-285750">
              <a:buFont typeface="Arial" panose="020B0604020202020204" pitchFamily="34" charset="0"/>
              <a:buChar char="•"/>
            </a:pPr>
            <a:r>
              <a:rPr lang="en-US" sz="1800" dirty="0" smtClean="0">
                <a:solidFill>
                  <a:schemeClr val="bg2">
                    <a:lumMod val="25000"/>
                  </a:schemeClr>
                </a:solidFill>
                <a:latin typeface="Gotham Book" pitchFamily="50" charset="0"/>
                <a:cs typeface="Gotham Book" pitchFamily="50" charset="0"/>
              </a:rPr>
              <a:t>Effective management plans outline tasks (What), assign specific responsibilities (Who), and present achievable deadlines (When).</a:t>
            </a:r>
            <a:endParaRPr lang="en-US" sz="18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81</a:t>
            </a:fld>
            <a:endParaRPr lang="en-US" dirty="0"/>
          </a:p>
        </p:txBody>
      </p:sp>
    </p:spTree>
    <p:extLst>
      <p:ext uri="{BB962C8B-B14F-4D97-AF65-F5344CB8AC3E}">
        <p14:creationId xmlns:p14="http://schemas.microsoft.com/office/powerpoint/2010/main" val="29041490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00:00 – 00:00</a:t>
            </a:r>
            <a:r>
              <a:rPr lang="en-US" b="1" baseline="0" dirty="0" smtClean="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82</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Let’s get started! </a:t>
            </a:r>
          </a:p>
          <a:p>
            <a:pPr marL="285750" indent="-285750">
              <a:buFont typeface="Arial" panose="020B0604020202020204" pitchFamily="34" charset="0"/>
              <a:buChar char="•"/>
            </a:pPr>
            <a:r>
              <a:rPr lang="en-US" b="0" baseline="0" dirty="0" smtClean="0"/>
              <a:t>Tonight we are joined by </a:t>
            </a:r>
            <a:r>
              <a:rPr lang="en-US" b="0" baseline="0" dirty="0" err="1" smtClean="0"/>
              <a:t>Ryanne</a:t>
            </a:r>
            <a:r>
              <a:rPr lang="en-US" b="0" baseline="0" dirty="0" smtClean="0"/>
              <a:t> Brown </a:t>
            </a:r>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8</a:t>
            </a:fld>
            <a:endParaRPr lang="en-US" dirty="0"/>
          </a:p>
        </p:txBody>
      </p:sp>
    </p:spTree>
    <p:extLst>
      <p:ext uri="{BB962C8B-B14F-4D97-AF65-F5344CB8AC3E}">
        <p14:creationId xmlns:p14="http://schemas.microsoft.com/office/powerpoint/2010/main" val="1992014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9</a:t>
            </a:fld>
            <a:endParaRPr lang="en-US"/>
          </a:p>
        </p:txBody>
      </p:sp>
    </p:spTree>
    <p:extLst>
      <p:ext uri="{BB962C8B-B14F-4D97-AF65-F5344CB8AC3E}">
        <p14:creationId xmlns:p14="http://schemas.microsoft.com/office/powerpoint/2010/main" val="407543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10/11/16</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89688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10/11/16</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6704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01598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057907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10/11/16</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406874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smtClean="0"/>
              <a:t>Click icon to add picture</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10/11/16</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14202352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dirty="0" smtClean="0">
              <a:cs typeface="+mn-cs"/>
            </a:endParaRPr>
          </a:p>
        </p:txBody>
      </p:sp>
      <p:pic>
        <p:nvPicPr>
          <p:cNvPr id="12" name="Picture 11"/>
          <p:cNvPicPr>
            <a:picLocks noChangeAspect="1"/>
          </p:cNvPicPr>
          <p:nvPr userDrawn="1"/>
        </p:nvPicPr>
        <p:blipFill rotWithShape="1">
          <a:blip r:embed="rId13"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4">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2.wdp"/><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4.png"/><Relationship Id="rId6" Type="http://schemas.openxmlformats.org/officeDocument/2006/relationships/hyperlink" Target="https://docs.google.com/spreadsheets/d/1q0dKEouOEx9igbBBYGGssmwdVic94IqSoHtrCm842ds/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21.png"/><Relationship Id="rId9" Type="http://schemas.openxmlformats.org/officeDocument/2006/relationships/image" Target="../media/image19.png"/><Relationship Id="rId10" Type="http://schemas.openxmlformats.org/officeDocument/2006/relationships/image" Target="../media/image17.png"/><Relationship Id="rId11"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docs.google.com/spreadsheets/d/1HK7XSbajlfHDixqF0T5YRBS3_bKfSNW-VDfgTDYFBE4/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4.png"/><Relationship Id="rId6" Type="http://schemas.openxmlformats.org/officeDocument/2006/relationships/hyperlink" Target="https://docs.google.com/spreadsheets/d/1q0dKEouOEx9igbBBYGGssmwdVic94IqSoHtrCm842ds/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4.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hyperlink" Target="https://docs.google.com/spreadsheets/d/1EJh6tG3MmAEQPBrHFeh9XbK9x4KidKMCXJMDCfkTafA/edit%23gid=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3.wdp"/><Relationship Id="rId5" Type="http://schemas.openxmlformats.org/officeDocument/2006/relationships/image" Target="../media/image33.png"/><Relationship Id="rId6" Type="http://schemas.microsoft.com/office/2007/relationships/hdphoto" Target="../media/hdphoto4.wdp"/><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microsoft.com/office/2007/relationships/hdphoto" Target="../media/hdphoto3.wdp"/><Relationship Id="rId6" Type="http://schemas.openxmlformats.org/officeDocument/2006/relationships/image" Target="../media/image33.png"/><Relationship Id="rId7" Type="http://schemas.microsoft.com/office/2007/relationships/hdphoto" Target="../media/hdphoto5.wdp"/><Relationship Id="rId8"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5" Type="http://schemas.openxmlformats.org/officeDocument/2006/relationships/image" Target="../media/image31.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44.png"/><Relationship Id="rId6" Type="http://schemas.microsoft.com/office/2007/relationships/hdphoto" Target="../media/hdphoto6.wdp"/><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1.png"/><Relationship Id="rId5" Type="http://schemas.openxmlformats.org/officeDocument/2006/relationships/image" Target="../media/image44.png"/><Relationship Id="rId6" Type="http://schemas.microsoft.com/office/2007/relationships/hdphoto" Target="../media/hdphoto7.wdp"/><Relationship Id="rId7"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5" Type="http://schemas.openxmlformats.org/officeDocument/2006/relationships/image" Target="../media/image31.png"/><Relationship Id="rId6" Type="http://schemas.openxmlformats.org/officeDocument/2006/relationships/image" Target="../media/image44.png"/><Relationship Id="rId7" Type="http://schemas.microsoft.com/office/2007/relationships/hdphoto" Target="../media/hdphoto8.wdp"/><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2.wdp"/><Relationship Id="rId5" Type="http://schemas.openxmlformats.org/officeDocument/2006/relationships/image" Target="../media/image11.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9.png"/><Relationship Id="rId5" Type="http://schemas.openxmlformats.org/officeDocument/2006/relationships/hyperlink" Target="https://docs.google.com/spreadsheets/d/1dCJtY7-bWalWggan_wR8MU3ePsFvGirFcY4wciaEm8s/edit%23gid=1496810796" TargetMode="External"/><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98219" y="701446"/>
            <a:ext cx="2754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600" dirty="0" smtClean="0">
                <a:solidFill>
                  <a:schemeClr val="tx1"/>
                </a:solidFill>
                <a:latin typeface="Gotham Bold" pitchFamily="50" charset="0"/>
                <a:ea typeface="Arial Unicode MS" panose="020B0604020202020204" pitchFamily="34" charset="-128"/>
                <a:cs typeface="Gotham Bold" pitchFamily="50" charset="0"/>
              </a:rPr>
              <a:t>LOGISTICS</a:t>
            </a:r>
            <a:endParaRPr lang="en-US" altLang="en-US" sz="2800" dirty="0">
              <a:solidFill>
                <a:schemeClr val="tx1"/>
              </a:solidFill>
              <a:latin typeface="Gotham Bold" pitchFamily="50" charset="0"/>
              <a:ea typeface="Arial Unicode MS" panose="020B0604020202020204" pitchFamily="34" charset="-128"/>
              <a:cs typeface="Gotham Bold" pitchFamily="50" charset="0"/>
            </a:endParaRPr>
          </a:p>
        </p:txBody>
      </p:sp>
      <p:sp>
        <p:nvSpPr>
          <p:cNvPr id="11" name="TextBox 10"/>
          <p:cNvSpPr txBox="1"/>
          <p:nvPr/>
        </p:nvSpPr>
        <p:spPr>
          <a:xfrm>
            <a:off x="6293519" y="1202712"/>
            <a:ext cx="5873274" cy="523220"/>
          </a:xfrm>
          <a:prstGeom prst="rect">
            <a:avLst/>
          </a:prstGeom>
          <a:noFill/>
        </p:spPr>
        <p:txBody>
          <a:bodyPr wrap="square" rtlCol="0">
            <a:spAutoFit/>
          </a:bodyPr>
          <a:lstStyle/>
          <a:p>
            <a:r>
              <a:rPr lang="en-US" sz="2800" dirty="0" smtClean="0">
                <a:solidFill>
                  <a:schemeClr val="bg2">
                    <a:lumMod val="25000"/>
                  </a:schemeClr>
                </a:solidFill>
                <a:latin typeface="Gotham Book"/>
                <a:cs typeface="Gotham Book"/>
              </a:rPr>
              <a:t>We will meet for 90 minutes</a:t>
            </a:r>
          </a:p>
        </p:txBody>
      </p:sp>
      <p:cxnSp>
        <p:nvCxnSpPr>
          <p:cNvPr id="14" name="Straight Connector 13"/>
          <p:cNvCxnSpPr/>
          <p:nvPr/>
        </p:nvCxnSpPr>
        <p:spPr>
          <a:xfrm flipH="1" flipV="1">
            <a:off x="3958825" y="701446"/>
            <a:ext cx="0" cy="7720659"/>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896" y="4744834"/>
            <a:ext cx="1399200" cy="1331784"/>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2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295687" y="2978225"/>
            <a:ext cx="5873274" cy="523220"/>
          </a:xfrm>
          <a:prstGeom prst="rect">
            <a:avLst/>
          </a:prstGeom>
          <a:noFill/>
        </p:spPr>
        <p:txBody>
          <a:bodyPr wrap="square" rtlCol="0">
            <a:spAutoFit/>
          </a:bodyPr>
          <a:lstStyle/>
          <a:p>
            <a:r>
              <a:rPr lang="en-US" sz="2800" dirty="0" smtClean="0">
                <a:solidFill>
                  <a:schemeClr val="bg2">
                    <a:lumMod val="25000"/>
                  </a:schemeClr>
                </a:solidFill>
                <a:latin typeface="Gotham Book"/>
                <a:cs typeface="Gotham Book"/>
              </a:rPr>
              <a:t>This is an </a:t>
            </a:r>
            <a:r>
              <a:rPr lang="en-US" sz="2800" dirty="0" smtClean="0">
                <a:solidFill>
                  <a:schemeClr val="bg2">
                    <a:lumMod val="25000"/>
                  </a:schemeClr>
                </a:solidFill>
                <a:latin typeface="Gotham Bold" pitchFamily="50" charset="0"/>
                <a:cs typeface="Gotham Bold" pitchFamily="50" charset="0"/>
              </a:rPr>
              <a:t>interactive meeting</a:t>
            </a:r>
            <a:r>
              <a:rPr lang="en-US" sz="2800" dirty="0" smtClean="0">
                <a:solidFill>
                  <a:schemeClr val="bg2">
                    <a:lumMod val="25000"/>
                  </a:schemeClr>
                </a:solidFill>
                <a:latin typeface="Gotham Light" pitchFamily="50" charset="0"/>
                <a:cs typeface="Gotham Light" pitchFamily="50" charset="0"/>
              </a:rPr>
              <a:t>. </a:t>
            </a:r>
            <a:endParaRPr lang="en-US" sz="2800" dirty="0" smtClean="0">
              <a:solidFill>
                <a:schemeClr val="bg2">
                  <a:lumMod val="25000"/>
                </a:schemeClr>
              </a:solidFill>
              <a:latin typeface="Gotham Book"/>
              <a:cs typeface="Gotham Book"/>
            </a:endParaRPr>
          </a:p>
        </p:txBody>
      </p:sp>
      <p:sp>
        <p:nvSpPr>
          <p:cNvPr id="16" name="TextBox 15"/>
          <p:cNvSpPr txBox="1"/>
          <p:nvPr/>
        </p:nvSpPr>
        <p:spPr>
          <a:xfrm>
            <a:off x="6301541" y="4884377"/>
            <a:ext cx="5873274" cy="1384995"/>
          </a:xfrm>
          <a:prstGeom prst="rect">
            <a:avLst/>
          </a:prstGeom>
          <a:noFill/>
        </p:spPr>
        <p:txBody>
          <a:bodyPr wrap="square" rtlCol="0">
            <a:spAutoFit/>
          </a:bodyPr>
          <a:lstStyle/>
          <a:p>
            <a:r>
              <a:rPr lang="en-US" sz="2800" dirty="0" smtClean="0">
                <a:solidFill>
                  <a:schemeClr val="bg2">
                    <a:lumMod val="25000"/>
                  </a:schemeClr>
                </a:solidFill>
                <a:latin typeface="Gotham Book"/>
                <a:cs typeface="Gotham Book"/>
              </a:rPr>
              <a:t>A recording of this video and call will be available following this meeting </a:t>
            </a:r>
          </a:p>
        </p:txBody>
      </p:sp>
      <p:sp>
        <p:nvSpPr>
          <p:cNvPr id="17" name="TextBox 16"/>
          <p:cNvSpPr txBox="1"/>
          <p:nvPr/>
        </p:nvSpPr>
        <p:spPr>
          <a:xfrm>
            <a:off x="6309561" y="6741974"/>
            <a:ext cx="5873274" cy="523220"/>
          </a:xfrm>
          <a:prstGeom prst="rect">
            <a:avLst/>
          </a:prstGeom>
          <a:noFill/>
        </p:spPr>
        <p:txBody>
          <a:bodyPr wrap="square" rtlCol="0">
            <a:spAutoFit/>
          </a:bodyPr>
          <a:lstStyle/>
          <a:p>
            <a:r>
              <a:rPr lang="en-US" sz="2800" dirty="0" smtClean="0">
                <a:solidFill>
                  <a:schemeClr val="bg2">
                    <a:lumMod val="25000"/>
                  </a:schemeClr>
                </a:solidFill>
                <a:latin typeface="Gotham Book"/>
                <a:cs typeface="Gotham Book"/>
              </a:rPr>
              <a:t>It’s cool if you Tweet -- </a:t>
            </a:r>
          </a:p>
        </p:txBody>
      </p:sp>
      <p:grpSp>
        <p:nvGrpSpPr>
          <p:cNvPr id="21" name="Group 20"/>
          <p:cNvGrpSpPr/>
          <p:nvPr/>
        </p:nvGrpSpPr>
        <p:grpSpPr>
          <a:xfrm>
            <a:off x="4171727" y="6540795"/>
            <a:ext cx="1870913" cy="1789840"/>
            <a:chOff x="4209044" y="6900250"/>
            <a:chExt cx="1870913" cy="1789840"/>
          </a:xfrm>
        </p:grpSpPr>
        <p:pic>
          <p:nvPicPr>
            <p:cNvPr id="9" name="Picture 8"/>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08" y="7204883"/>
            <a:ext cx="2202745" cy="461665"/>
          </a:xfrm>
          <a:prstGeom prst="rect">
            <a:avLst/>
          </a:prstGeom>
        </p:spPr>
        <p:txBody>
          <a:bodyPr wrap="square">
            <a:spAutoFit/>
          </a:bodyPr>
          <a:lstStyle/>
          <a:p>
            <a:r>
              <a:rPr lang="en-US" sz="2400" dirty="0" smtClean="0">
                <a:solidFill>
                  <a:schemeClr val="tx1">
                    <a:lumMod val="75000"/>
                  </a:schemeClr>
                </a:solidFill>
                <a:latin typeface="+mj-lt"/>
                <a:cs typeface="Gotham Bold" pitchFamily="50" charset="0"/>
              </a:rPr>
              <a:t>#</a:t>
            </a:r>
            <a:r>
              <a:rPr lang="en-US" sz="2400" dirty="0" smtClean="0">
                <a:solidFill>
                  <a:schemeClr val="tx1">
                    <a:lumMod val="75000"/>
                  </a:schemeClr>
                </a:solidFill>
                <a:latin typeface="Gotham Bold" pitchFamily="50" charset="0"/>
                <a:cs typeface="Gotham Bold" pitchFamily="50" charset="0"/>
              </a:rPr>
              <a:t>OFA</a:t>
            </a:r>
            <a:r>
              <a:rPr lang="en-US" sz="2400" dirty="0" smtClean="0">
                <a:solidFill>
                  <a:schemeClr val="tx1">
                    <a:lumMod val="75000"/>
                  </a:schemeClr>
                </a:solidFill>
                <a:latin typeface="Gotham Book"/>
                <a:cs typeface="Gotham Book"/>
              </a:rPr>
              <a:t>Fellows</a:t>
            </a:r>
            <a:endParaRPr lang="en-US" sz="3600" dirty="0">
              <a:solidFill>
                <a:schemeClr val="tx1">
                  <a:lumMod val="75000"/>
                </a:schemeClr>
              </a:solidFill>
              <a:latin typeface="Gotham Book"/>
              <a:cs typeface="Gotham Book"/>
            </a:endParaRPr>
          </a:p>
        </p:txBody>
      </p:sp>
    </p:spTree>
    <p:extLst>
      <p:ext uri="{BB962C8B-B14F-4D97-AF65-F5344CB8AC3E}">
        <p14:creationId xmlns:p14="http://schemas.microsoft.com/office/powerpoint/2010/main" val="2382797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615336" y="1569110"/>
            <a:ext cx="0" cy="55869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73102" y="1930980"/>
            <a:ext cx="6528498" cy="5016758"/>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ld" pitchFamily="50" charset="0"/>
                <a:cs typeface="Gotham Bold" pitchFamily="50" charset="0"/>
              </a:rPr>
              <a:t>What is a Digital Campaign?</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The Process to Plan a Campaign</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Managing a Digital Campaign</a:t>
            </a:r>
            <a:endParaRPr lang="en-US" sz="3200" dirty="0">
              <a:solidFill>
                <a:schemeClr val="bg2">
                  <a:lumMod val="25000"/>
                </a:schemeClr>
              </a:solidFill>
              <a:latin typeface="Gotham Book"/>
              <a:cs typeface="Gotham Book"/>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26735083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1064507"/>
            <a:ext cx="3698543"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89" y="325554"/>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Your Turn!</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#1</a:t>
            </a:r>
          </a:p>
          <a:p>
            <a:pPr algn="ctr"/>
            <a:r>
              <a:rPr lang="en-US" sz="3600" dirty="0">
                <a:solidFill>
                  <a:schemeClr val="bg2">
                    <a:lumMod val="50000"/>
                  </a:schemeClr>
                </a:solidFill>
                <a:latin typeface="Tungsten Medium"/>
                <a:cs typeface="Tungsten Medium"/>
              </a:rPr>
              <a:t>5</a:t>
            </a:r>
            <a:r>
              <a:rPr lang="en-US" sz="3600" dirty="0" smtClean="0">
                <a:solidFill>
                  <a:schemeClr val="bg2">
                    <a:lumMod val="50000"/>
                  </a:schemeClr>
                </a:solidFill>
                <a:latin typeface="Tungsten Medium"/>
                <a:cs typeface="Tungsten Medium"/>
              </a:rPr>
              <a:t> Minutes</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21" name="Rectangle 20"/>
          <p:cNvSpPr/>
          <p:nvPr/>
        </p:nvSpPr>
        <p:spPr>
          <a:xfrm>
            <a:off x="3944140" y="1844842"/>
            <a:ext cx="8595094" cy="25604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smtClean="0">
                <a:solidFill>
                  <a:schemeClr val="bg2">
                    <a:lumMod val="25000"/>
                  </a:schemeClr>
                </a:solidFill>
                <a:latin typeface="Gotham Bold" pitchFamily="50" charset="0"/>
                <a:cs typeface="Gotham Bold" pitchFamily="50" charset="0"/>
              </a:rPr>
              <a:t>Together as a class we will review a total of 5 of digital products one at a time. </a:t>
            </a:r>
            <a:r>
              <a:rPr lang="en-US" sz="2400" dirty="0" smtClean="0">
                <a:solidFill>
                  <a:schemeClr val="bg2">
                    <a:lumMod val="25000"/>
                  </a:schemeClr>
                </a:solidFill>
                <a:latin typeface="Gotham Book" pitchFamily="50" charset="0"/>
                <a:cs typeface="Gotham Book" pitchFamily="50" charset="0"/>
              </a:rPr>
              <a:t>On your Workbook, determine what </a:t>
            </a:r>
            <a:r>
              <a:rPr lang="en-US" sz="2400" dirty="0" smtClean="0">
                <a:solidFill>
                  <a:schemeClr val="bg2">
                    <a:lumMod val="25000"/>
                  </a:schemeClr>
                </a:solidFill>
                <a:latin typeface="Gotham Bold" pitchFamily="50" charset="0"/>
                <a:cs typeface="Gotham Bold" pitchFamily="50" charset="0"/>
              </a:rPr>
              <a:t>audience</a:t>
            </a:r>
            <a:r>
              <a:rPr lang="en-US" sz="2400" dirty="0" smtClean="0">
                <a:solidFill>
                  <a:schemeClr val="bg2">
                    <a:lumMod val="25000"/>
                  </a:schemeClr>
                </a:solidFill>
                <a:latin typeface="Gotham Book" pitchFamily="50" charset="0"/>
                <a:cs typeface="Gotham Book" pitchFamily="50" charset="0"/>
              </a:rPr>
              <a:t> each product is targeting, what </a:t>
            </a:r>
            <a:r>
              <a:rPr lang="en-US" sz="2400" dirty="0" smtClean="0">
                <a:solidFill>
                  <a:schemeClr val="bg2">
                    <a:lumMod val="25000"/>
                  </a:schemeClr>
                </a:solidFill>
                <a:latin typeface="Gotham Bold" pitchFamily="50" charset="0"/>
                <a:cs typeface="Gotham Bold" pitchFamily="50" charset="0"/>
              </a:rPr>
              <a:t>message</a:t>
            </a:r>
            <a:r>
              <a:rPr lang="en-US" sz="2400" dirty="0" smtClean="0">
                <a:solidFill>
                  <a:schemeClr val="bg2">
                    <a:lumMod val="25000"/>
                  </a:schemeClr>
                </a:solidFill>
                <a:latin typeface="Gotham Book" pitchFamily="50" charset="0"/>
                <a:cs typeface="Gotham Book" pitchFamily="50" charset="0"/>
              </a:rPr>
              <a:t> the products broadcast/present, and what is </a:t>
            </a:r>
            <a:r>
              <a:rPr lang="en-US" sz="2400" dirty="0" smtClean="0">
                <a:solidFill>
                  <a:schemeClr val="bg2">
                    <a:lumMod val="25000"/>
                  </a:schemeClr>
                </a:solidFill>
                <a:latin typeface="Gotham Bold" pitchFamily="50" charset="0"/>
                <a:cs typeface="Gotham Bold" pitchFamily="50" charset="0"/>
              </a:rPr>
              <a:t>consistent</a:t>
            </a:r>
            <a:r>
              <a:rPr lang="en-US" sz="2400" dirty="0" smtClean="0">
                <a:solidFill>
                  <a:schemeClr val="bg2">
                    <a:lumMod val="25000"/>
                  </a:schemeClr>
                </a:solidFill>
                <a:latin typeface="Gotham Book" pitchFamily="50" charset="0"/>
                <a:cs typeface="Gotham Book" pitchFamily="50" charset="0"/>
              </a:rPr>
              <a:t> across all products. </a:t>
            </a:r>
            <a:endParaRPr lang="en-US" sz="2400" dirty="0">
              <a:solidFill>
                <a:schemeClr val="bg2">
                  <a:lumMod val="25000"/>
                </a:schemeClr>
              </a:solidFill>
              <a:latin typeface="Gotham Book" pitchFamily="50" charset="0"/>
              <a:cs typeface="Gotham Book" pitchFamily="50" charset="0"/>
            </a:endParaRPr>
          </a:p>
        </p:txBody>
      </p:sp>
      <p:sp>
        <p:nvSpPr>
          <p:cNvPr id="15" name="Rectangle 14">
            <a:hlinkClick r:id="rId6"/>
          </p:cNvPr>
          <p:cNvSpPr/>
          <p:nvPr/>
        </p:nvSpPr>
        <p:spPr>
          <a:xfrm>
            <a:off x="6850875" y="5048326"/>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ED5340"/>
                </a:solidFill>
                <a:latin typeface="Tungsten Medium"/>
                <a:cs typeface="Tungsten Medium"/>
              </a:rPr>
              <a:t>ACCESS WORKBOOK</a:t>
            </a:r>
            <a:endParaRPr lang="en-US" sz="2800" dirty="0">
              <a:solidFill>
                <a:srgbClr val="ED5340"/>
              </a:solidFill>
              <a:latin typeface="Tungsten Medium"/>
              <a:cs typeface="Tungsten Medium"/>
            </a:endParaRPr>
          </a:p>
        </p:txBody>
      </p:sp>
    </p:spTree>
    <p:extLst>
      <p:ext uri="{BB962C8B-B14F-4D97-AF65-F5344CB8AC3E}">
        <p14:creationId xmlns:p14="http://schemas.microsoft.com/office/powerpoint/2010/main" val="2489035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9135"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Product #1: Advertisement</a:t>
            </a:r>
            <a:endParaRPr lang="en-US" sz="2400" dirty="0">
              <a:solidFill>
                <a:schemeClr val="tx1">
                  <a:lumMod val="75000"/>
                </a:schemeClr>
              </a:solidFill>
              <a:latin typeface="Gotham Bold"/>
              <a:cs typeface="Gotham Bold"/>
            </a:endParaRPr>
          </a:p>
        </p:txBody>
      </p:sp>
      <p:cxnSp>
        <p:nvCxnSpPr>
          <p:cNvPr id="5" name="Straight Connector 4"/>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028" name="Picture 4" descr="Displaying OFA_LG_SSN_1110_NeverMoreImp_T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563" y="2298031"/>
            <a:ext cx="9525000" cy="4762500"/>
          </a:xfrm>
          <a:prstGeom prst="rect">
            <a:avLst/>
          </a:prstGeom>
          <a:noFill/>
          <a:effectLst>
            <a:outerShdw blurRad="546100" dist="50800" dir="5400000" algn="ctr" rotWithShape="0">
              <a:srgbClr val="000000">
                <a:alpha val="26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722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ld"/>
                <a:cs typeface="Gotham Bold"/>
              </a:rPr>
              <a:t>Product </a:t>
            </a:r>
            <a:r>
              <a:rPr lang="en-US" sz="2400" dirty="0" smtClean="0">
                <a:solidFill>
                  <a:schemeClr val="tx1">
                    <a:lumMod val="75000"/>
                  </a:schemeClr>
                </a:solidFill>
                <a:latin typeface="Gotham Bold"/>
                <a:cs typeface="Gotham Bold"/>
              </a:rPr>
              <a:t>#2: </a:t>
            </a:r>
            <a:r>
              <a:rPr lang="en-US" sz="2400" dirty="0">
                <a:solidFill>
                  <a:schemeClr val="tx1">
                    <a:lumMod val="75000"/>
                  </a:schemeClr>
                </a:solidFill>
                <a:latin typeface="Gotham Bold"/>
                <a:cs typeface="Gotham Bold"/>
              </a:rPr>
              <a:t>Email </a:t>
            </a:r>
          </a:p>
        </p:txBody>
      </p:sp>
      <p:cxnSp>
        <p:nvCxnSpPr>
          <p:cNvPr id="5" name="Straight Connector 4"/>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2052" name="Picture 4" descr="Displaying 1-Hea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96" y="1702935"/>
            <a:ext cx="4139699" cy="7006675"/>
          </a:xfrm>
          <a:prstGeom prst="rect">
            <a:avLst/>
          </a:prstGeom>
          <a:noFill/>
          <a:effectLst>
            <a:outerShdw blurRad="546100" sx="102000" sy="102000" algn="ctr" rotWithShape="0">
              <a:prstClr val="black">
                <a:alpha val="3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524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splaying ACA_LG_SOC_1110_day2_T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499" y="2334127"/>
            <a:ext cx="9525000" cy="4762500"/>
          </a:xfrm>
          <a:prstGeom prst="rect">
            <a:avLst/>
          </a:prstGeom>
          <a:noFill/>
          <a:effectLst>
            <a:outerShdw blurRad="711200" sx="102000" sy="102000" algn="ctr"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ld"/>
                <a:cs typeface="Gotham Bold"/>
              </a:rPr>
              <a:t>Product </a:t>
            </a:r>
            <a:r>
              <a:rPr lang="en-US" sz="2400" dirty="0" smtClean="0">
                <a:solidFill>
                  <a:schemeClr val="tx1">
                    <a:lumMod val="75000"/>
                  </a:schemeClr>
                </a:solidFill>
                <a:latin typeface="Gotham Bold"/>
                <a:cs typeface="Gotham Bold"/>
              </a:rPr>
              <a:t>#3: Social Media </a:t>
            </a:r>
            <a:endParaRPr lang="en-US" sz="2400" dirty="0">
              <a:solidFill>
                <a:schemeClr val="tx1">
                  <a:lumMod val="75000"/>
                </a:schemeClr>
              </a:solidFill>
              <a:latin typeface="Gotham Bold"/>
              <a:cs typeface="Gotham Bold"/>
            </a:endParaRPr>
          </a:p>
        </p:txBody>
      </p:sp>
      <p:cxnSp>
        <p:nvCxnSpPr>
          <p:cNvPr id="5" name="Straight Connector 4"/>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3549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0601" y="1888706"/>
            <a:ext cx="9174795" cy="5631030"/>
          </a:xfrm>
          <a:prstGeom prst="rect">
            <a:avLst/>
          </a:prstGeom>
          <a:effectLst>
            <a:outerShdw blurRad="723900" dist="50800" dir="5400000" algn="ctr" rotWithShape="0">
              <a:srgbClr val="000000">
                <a:alpha val="20000"/>
              </a:srgbClr>
            </a:outerShdw>
          </a:effectLst>
        </p:spPr>
      </p:pic>
      <p:sp>
        <p:nvSpPr>
          <p:cNvPr id="5" name="Rectangle 4"/>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ld"/>
                <a:cs typeface="Gotham Bold"/>
              </a:rPr>
              <a:t>Product </a:t>
            </a:r>
            <a:r>
              <a:rPr lang="en-US" sz="2400" dirty="0" smtClean="0">
                <a:solidFill>
                  <a:schemeClr val="tx1">
                    <a:lumMod val="75000"/>
                  </a:schemeClr>
                </a:solidFill>
                <a:latin typeface="Gotham Bold"/>
                <a:cs typeface="Gotham Bold"/>
              </a:rPr>
              <a:t>#4: Video</a:t>
            </a:r>
            <a:endParaRPr lang="en-US" sz="2400" dirty="0">
              <a:solidFill>
                <a:schemeClr val="tx1">
                  <a:lumMod val="75000"/>
                </a:schemeClr>
              </a:solidFill>
              <a:latin typeface="Gotham Bold"/>
              <a:cs typeface="Gotham Bold"/>
            </a:endParaRPr>
          </a:p>
        </p:txBody>
      </p:sp>
      <p:cxnSp>
        <p:nvCxnSpPr>
          <p:cNvPr id="6" name="Straight Connector 5"/>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22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lumMod val="75000"/>
                  </a:schemeClr>
                </a:solidFill>
                <a:latin typeface="Gotham Bold"/>
                <a:cs typeface="Gotham Bold"/>
              </a:rPr>
              <a:t>Product </a:t>
            </a:r>
            <a:r>
              <a:rPr lang="en-US" sz="2400" dirty="0" smtClean="0">
                <a:solidFill>
                  <a:schemeClr val="tx1">
                    <a:lumMod val="75000"/>
                  </a:schemeClr>
                </a:solidFill>
                <a:latin typeface="Gotham Bold"/>
                <a:cs typeface="Gotham Bold"/>
              </a:rPr>
              <a:t>#5: Website </a:t>
            </a:r>
            <a:endParaRPr lang="en-US" sz="2400" dirty="0">
              <a:solidFill>
                <a:schemeClr val="tx1">
                  <a:lumMod val="75000"/>
                </a:schemeClr>
              </a:solidFill>
              <a:latin typeface="Gotham Bold"/>
              <a:cs typeface="Gotham Bold"/>
            </a:endParaRPr>
          </a:p>
        </p:txBody>
      </p:sp>
      <p:cxnSp>
        <p:nvCxnSpPr>
          <p:cNvPr id="4" name="Straight Connector 3"/>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882061" y="1994735"/>
            <a:ext cx="11191875" cy="5619750"/>
          </a:xfrm>
          <a:prstGeom prst="rect">
            <a:avLst/>
          </a:prstGeom>
          <a:effectLst>
            <a:outerShdw blurRad="749300" sx="102000" sy="102000" algn="ctr" rotWithShape="0">
              <a:prstClr val="black">
                <a:alpha val="22000"/>
              </a:prstClr>
            </a:outerShdw>
          </a:effectLst>
        </p:spPr>
      </p:pic>
    </p:spTree>
    <p:extLst>
      <p:ext uri="{BB962C8B-B14F-4D97-AF65-F5344CB8AC3E}">
        <p14:creationId xmlns:p14="http://schemas.microsoft.com/office/powerpoint/2010/main" val="13424690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1064507"/>
            <a:ext cx="3698543"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89" y="325554"/>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Your Turn!</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608380" y="1610435"/>
            <a:ext cx="1297" cy="7287904"/>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#1</a:t>
            </a:r>
          </a:p>
          <a:p>
            <a:pPr algn="ctr"/>
            <a:r>
              <a:rPr lang="en-US" sz="3600" dirty="0" smtClean="0">
                <a:solidFill>
                  <a:schemeClr val="bg2">
                    <a:lumMod val="50000"/>
                  </a:schemeClr>
                </a:solidFill>
                <a:latin typeface="Tungsten Medium"/>
                <a:cs typeface="Tungsten Medium"/>
              </a:rPr>
              <a:t>ACTIVITY DEBRIEF</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 name="Group 1"/>
          <p:cNvGrpSpPr/>
          <p:nvPr/>
        </p:nvGrpSpPr>
        <p:grpSpPr>
          <a:xfrm>
            <a:off x="3609677" y="6619164"/>
            <a:ext cx="8002595" cy="1896467"/>
            <a:chOff x="3541438" y="4278986"/>
            <a:chExt cx="8002595" cy="1896467"/>
          </a:xfrm>
        </p:grpSpPr>
        <p:sp>
          <p:nvSpPr>
            <p:cNvPr id="17" name="TextBox 16"/>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19" name="Group 18"/>
            <p:cNvGrpSpPr/>
            <p:nvPr/>
          </p:nvGrpSpPr>
          <p:grpSpPr>
            <a:xfrm>
              <a:off x="8478528" y="4521281"/>
              <a:ext cx="2481514" cy="1602933"/>
              <a:chOff x="7956165" y="3607332"/>
              <a:chExt cx="2481514" cy="1602933"/>
            </a:xfrm>
          </p:grpSpPr>
          <p:pic>
            <p:nvPicPr>
              <p:cNvPr id="23" name="Picture 22"/>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4" name="TextBox 23"/>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22" name="Picture 21"/>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5" name="Straight Connector 24"/>
            <p:cNvCxnSpPr/>
            <p:nvPr/>
          </p:nvCxnSpPr>
          <p:spPr>
            <a:xfrm flipV="1">
              <a:off x="3541438" y="4278986"/>
              <a:ext cx="8002595" cy="0"/>
            </a:xfrm>
            <a:prstGeom prst="line">
              <a:avLst/>
            </a:prstGeom>
            <a:ln w="19050">
              <a:solidFill>
                <a:srgbClr val="56565A"/>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897060" y="2142700"/>
            <a:ext cx="7674268" cy="3944203"/>
            <a:chOff x="3924356" y="1978924"/>
            <a:chExt cx="7674268" cy="3944203"/>
          </a:xfrm>
        </p:grpSpPr>
        <p:pic>
          <p:nvPicPr>
            <p:cNvPr id="21" name="Picture 20"/>
            <p:cNvPicPr>
              <a:picLocks noChangeAspect="1"/>
            </p:cNvPicPr>
            <p:nvPr/>
          </p:nvPicPr>
          <p:blipFill>
            <a:blip r:embed="rId8"/>
            <a:stretch>
              <a:fillRect/>
            </a:stretch>
          </p:blipFill>
          <p:spPr>
            <a:xfrm>
              <a:off x="3925513" y="1978924"/>
              <a:ext cx="3779380" cy="1897731"/>
            </a:xfrm>
            <a:prstGeom prst="rect">
              <a:avLst/>
            </a:prstGeom>
            <a:effectLst>
              <a:outerShdw blurRad="749300" sx="102000" sy="102000" algn="ctr" rotWithShape="0">
                <a:prstClr val="black">
                  <a:alpha val="0"/>
                </a:prstClr>
              </a:outerShdw>
            </a:effectLst>
          </p:spPr>
        </p:pic>
        <p:pic>
          <p:nvPicPr>
            <p:cNvPr id="26" name="Picture 2" descr="Displaying ACA_LG_SOC_1110_day2_TW.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0428" y="1978924"/>
              <a:ext cx="3798196" cy="1899098"/>
            </a:xfrm>
            <a:prstGeom prst="rect">
              <a:avLst/>
            </a:prstGeom>
            <a:noFill/>
            <a:effectLst>
              <a:outerShdw blurRad="711200" sx="102000" sy="102000" algn="ctr" rotWithShape="0">
                <a:prstClr val="black">
                  <a:alpha val="0"/>
                </a:prstClr>
              </a:outerShdw>
            </a:effectLst>
            <a:extLst>
              <a:ext uri="{909E8E84-426E-40dd-AFC4-6F175D3DCCD1}">
                <a14:hiddenFill xmlns:a14="http://schemas.microsoft.com/office/drawing/2010/main">
                  <a:solidFill>
                    <a:srgbClr val="FFFFFF"/>
                  </a:solidFill>
                </a14:hiddenFill>
              </a:ext>
            </a:extLst>
          </p:spPr>
        </p:pic>
        <p:pic>
          <p:nvPicPr>
            <p:cNvPr id="27" name="Picture 4" descr="Displaying OFA_LG_SSN_1110_NeverMoreImp_TW.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0428" y="4010128"/>
              <a:ext cx="3798196" cy="1899098"/>
            </a:xfrm>
            <a:prstGeom prst="rect">
              <a:avLst/>
            </a:prstGeom>
            <a:noFill/>
            <a:effectLst>
              <a:outerShdw blurRad="5461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11"/>
            <a:srcRect t="10588" b="6967"/>
            <a:stretch/>
          </p:blipFill>
          <p:spPr>
            <a:xfrm>
              <a:off x="3924356" y="4010129"/>
              <a:ext cx="3780538" cy="1912998"/>
            </a:xfrm>
            <a:prstGeom prst="rect">
              <a:avLst/>
            </a:prstGeom>
            <a:effectLst>
              <a:outerShdw blurRad="723900" dist="50800" dir="5400000" algn="ctr" rotWithShape="0">
                <a:srgbClr val="000000">
                  <a:alpha val="0"/>
                </a:srgbClr>
              </a:outerShdw>
            </a:effectLst>
          </p:spPr>
        </p:pic>
      </p:grpSp>
    </p:spTree>
    <p:extLst>
      <p:ext uri="{BB962C8B-B14F-4D97-AF65-F5344CB8AC3E}">
        <p14:creationId xmlns:p14="http://schemas.microsoft.com/office/powerpoint/2010/main" val="25998296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Measurable Goals</a:t>
            </a:r>
            <a:endParaRPr lang="en-US" sz="3200" dirty="0">
              <a:solidFill>
                <a:schemeClr val="bg1"/>
              </a:solidFill>
              <a:latin typeface="Tungsten Medium" pitchFamily="50" charset="0"/>
            </a:endParaRPr>
          </a:p>
        </p:txBody>
      </p:sp>
      <p:sp>
        <p:nvSpPr>
          <p:cNvPr id="13" name="Rectangle 12"/>
          <p:cNvSpPr>
            <a:spLocks noChangeArrowheads="1"/>
          </p:cNvSpPr>
          <p:nvPr/>
        </p:nvSpPr>
        <p:spPr bwMode="auto">
          <a:xfrm>
            <a:off x="3728783" y="3488411"/>
            <a:ext cx="54984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Goals determine the direction for the entire campaign</a:t>
            </a:r>
          </a:p>
          <a:p>
            <a:pPr marL="342900" indent="-342900">
              <a:buFont typeface="Wingdings" panose="05000000000000000000" pitchFamily="2" charset="2"/>
              <a:buChar char="§"/>
            </a:pPr>
            <a:endParaRPr lang="en-US" altLang="en-US" sz="2400" dirty="0" smtClean="0">
              <a:solidFill>
                <a:schemeClr val="tx1"/>
              </a:solidFill>
              <a:latin typeface="Gotham Book" pitchFamily="50" charset="0"/>
              <a:cs typeface="Gotham Book" pitchFamily="50" charset="0"/>
            </a:endParaRPr>
          </a:p>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Goals should be specific, measurable, realistic, and purposeful </a:t>
            </a:r>
            <a:endParaRPr lang="en-US" altLang="en-US" sz="2400" dirty="0">
              <a:solidFill>
                <a:schemeClr val="tx1"/>
              </a:solidFill>
              <a:latin typeface="Gotham Book" pitchFamily="50" charset="0"/>
              <a:cs typeface="Gotham Book" pitchFamily="50" charset="0"/>
            </a:endParaRPr>
          </a:p>
        </p:txBody>
      </p:sp>
    </p:spTree>
    <p:extLst>
      <p:ext uri="{BB962C8B-B14F-4D97-AF65-F5344CB8AC3E}">
        <p14:creationId xmlns:p14="http://schemas.microsoft.com/office/powerpoint/2010/main" val="32925370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Measurable Goals</a:t>
            </a:r>
            <a:endParaRPr lang="en-US" sz="3200" dirty="0">
              <a:solidFill>
                <a:schemeClr val="bg1"/>
              </a:solidFill>
              <a:latin typeface="Tungsten Medium" pitchFamily="50" charset="0"/>
            </a:endParaRPr>
          </a:p>
        </p:txBody>
      </p:sp>
      <p:pic>
        <p:nvPicPr>
          <p:cNvPr id="6" name="Picture 4" descr="Displaying 1-Hea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943" y="3508554"/>
            <a:ext cx="3072899" cy="5201056"/>
          </a:xfrm>
          <a:prstGeom prst="rect">
            <a:avLst/>
          </a:prstGeom>
          <a:noFill/>
          <a:effectLst>
            <a:outerShdw blurRad="546100" sx="102000" sy="102000" algn="ctr" rotWithShape="0">
              <a:prstClr val="black">
                <a:alpha val="37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041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77767"/>
          <a:stretch/>
        </p:blipFill>
        <p:spPr>
          <a:xfrm>
            <a:off x="10045182" y="0"/>
            <a:ext cx="2993038" cy="5779899"/>
          </a:xfrm>
          <a:prstGeom prst="rect">
            <a:avLst/>
          </a:prstGeom>
        </p:spPr>
      </p:pic>
      <p:pic>
        <p:nvPicPr>
          <p:cNvPr id="3" name="Picture 2"/>
          <p:cNvPicPr>
            <a:picLocks noChangeAspect="1"/>
          </p:cNvPicPr>
          <p:nvPr/>
        </p:nvPicPr>
        <p:blipFill>
          <a:blip r:embed="rId4"/>
          <a:stretch>
            <a:fillRect/>
          </a:stretch>
        </p:blipFill>
        <p:spPr>
          <a:xfrm>
            <a:off x="0" y="1843220"/>
            <a:ext cx="8589100" cy="5726066"/>
          </a:xfrm>
          <a:prstGeom prst="rect">
            <a:avLst/>
          </a:prstGeom>
        </p:spPr>
      </p:pic>
      <p:pic>
        <p:nvPicPr>
          <p:cNvPr id="5" name="Picture 4"/>
          <p:cNvPicPr>
            <a:picLocks noChangeAspect="1"/>
          </p:cNvPicPr>
          <p:nvPr/>
        </p:nvPicPr>
        <p:blipFill rotWithShape="1">
          <a:blip r:embed="rId3"/>
          <a:srcRect l="77767"/>
          <a:stretch/>
        </p:blipFill>
        <p:spPr>
          <a:xfrm>
            <a:off x="8549342" y="1905178"/>
            <a:ext cx="1511206" cy="7898557"/>
          </a:xfrm>
          <a:prstGeom prst="rect">
            <a:avLst/>
          </a:prstGeom>
        </p:spPr>
      </p:pic>
      <p:pic>
        <p:nvPicPr>
          <p:cNvPr id="6" name="Picture 5"/>
          <p:cNvPicPr>
            <a:picLocks noChangeAspect="1"/>
          </p:cNvPicPr>
          <p:nvPr/>
        </p:nvPicPr>
        <p:blipFill rotWithShape="1">
          <a:blip r:embed="rId3"/>
          <a:srcRect l="77767"/>
          <a:stretch/>
        </p:blipFill>
        <p:spPr>
          <a:xfrm>
            <a:off x="10045182" y="1788195"/>
            <a:ext cx="2993038" cy="5779899"/>
          </a:xfrm>
          <a:prstGeom prst="rect">
            <a:avLst/>
          </a:prstGeom>
        </p:spPr>
      </p:pic>
      <p:pic>
        <p:nvPicPr>
          <p:cNvPr id="24" name="Picture 23"/>
          <p:cNvPicPr>
            <a:picLocks noChangeAspect="1"/>
          </p:cNvPicPr>
          <p:nvPr/>
        </p:nvPicPr>
        <p:blipFill rotWithShape="1">
          <a:blip r:embed="rId4"/>
          <a:srcRect b="77819"/>
          <a:stretch/>
        </p:blipFill>
        <p:spPr>
          <a:xfrm>
            <a:off x="0" y="0"/>
            <a:ext cx="8589100" cy="1905180"/>
          </a:xfrm>
          <a:prstGeom prst="rect">
            <a:avLst/>
          </a:prstGeom>
        </p:spPr>
      </p:pic>
      <p:pic>
        <p:nvPicPr>
          <p:cNvPr id="25" name="Picture 24"/>
          <p:cNvPicPr>
            <a:picLocks noChangeAspect="1"/>
          </p:cNvPicPr>
          <p:nvPr/>
        </p:nvPicPr>
        <p:blipFill rotWithShape="1">
          <a:blip r:embed="rId3"/>
          <a:srcRect l="77767"/>
          <a:stretch/>
        </p:blipFill>
        <p:spPr>
          <a:xfrm>
            <a:off x="8551350" y="0"/>
            <a:ext cx="1511206" cy="3827071"/>
          </a:xfrm>
          <a:prstGeom prst="rect">
            <a:avLst/>
          </a:prstGeom>
        </p:spPr>
      </p:pic>
      <p:pic>
        <p:nvPicPr>
          <p:cNvPr id="27" name="Picture 26"/>
          <p:cNvPicPr>
            <a:picLocks noChangeAspect="1"/>
          </p:cNvPicPr>
          <p:nvPr/>
        </p:nvPicPr>
        <p:blipFill rotWithShape="1">
          <a:blip r:embed="rId4"/>
          <a:srcRect t="88314"/>
          <a:stretch/>
        </p:blipFill>
        <p:spPr>
          <a:xfrm>
            <a:off x="-16710" y="7503733"/>
            <a:ext cx="8589100" cy="2300003"/>
          </a:xfrm>
          <a:prstGeom prst="rect">
            <a:avLst/>
          </a:prstGeom>
        </p:spPr>
      </p:pic>
      <p:pic>
        <p:nvPicPr>
          <p:cNvPr id="29" name="Picture 28"/>
          <p:cNvPicPr>
            <a:picLocks noChangeAspect="1"/>
          </p:cNvPicPr>
          <p:nvPr/>
        </p:nvPicPr>
        <p:blipFill rotWithShape="1">
          <a:blip r:embed="rId3"/>
          <a:srcRect l="77767"/>
          <a:stretch/>
        </p:blipFill>
        <p:spPr>
          <a:xfrm>
            <a:off x="10045182" y="7520444"/>
            <a:ext cx="2993038" cy="2266579"/>
          </a:xfrm>
          <a:prstGeom prst="rect">
            <a:avLst/>
          </a:prstGeom>
        </p:spPr>
      </p:pic>
      <p:sp>
        <p:nvSpPr>
          <p:cNvPr id="7" name="Rectangle 6"/>
          <p:cNvSpPr/>
          <p:nvPr/>
        </p:nvSpPr>
        <p:spPr>
          <a:xfrm>
            <a:off x="-17090" y="0"/>
            <a:ext cx="13065514"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
        <p:nvSpPr>
          <p:cNvPr id="23" name="Rectangle 22"/>
          <p:cNvSpPr>
            <a:spLocks/>
          </p:cNvSpPr>
          <p:nvPr/>
        </p:nvSpPr>
        <p:spPr>
          <a:xfrm rot="10800000" flipV="1">
            <a:off x="7979228" y="3980610"/>
            <a:ext cx="4449395" cy="724770"/>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4400" dirty="0">
                <a:solidFill>
                  <a:srgbClr val="FFFFFF"/>
                </a:solidFill>
                <a:latin typeface="Tungsten Medium"/>
                <a:cs typeface="Tungsten Medium"/>
              </a:rPr>
              <a:t>Planning a Digital </a:t>
            </a:r>
            <a:r>
              <a:rPr lang="en-US" sz="4400" dirty="0" smtClean="0">
                <a:solidFill>
                  <a:srgbClr val="FFFFFF"/>
                </a:solidFill>
                <a:latin typeface="Tungsten Medium"/>
                <a:cs typeface="Tungsten Medium"/>
              </a:rPr>
              <a:t>Campaign</a:t>
            </a:r>
            <a:endParaRPr lang="en-US" sz="4400" dirty="0">
              <a:solidFill>
                <a:srgbClr val="FFFFFF"/>
              </a:solidFill>
              <a:latin typeface="Tungsten Medium"/>
              <a:cs typeface="Tungsten Medium"/>
            </a:endParaRPr>
          </a:p>
        </p:txBody>
      </p:sp>
      <p:sp>
        <p:nvSpPr>
          <p:cNvPr id="28" name="Rectangle 27"/>
          <p:cNvSpPr/>
          <p:nvPr/>
        </p:nvSpPr>
        <p:spPr>
          <a:xfrm>
            <a:off x="7979228" y="4821279"/>
            <a:ext cx="2428088" cy="576900"/>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sz="3200" dirty="0" smtClean="0">
                <a:solidFill>
                  <a:schemeClr val="bg2">
                    <a:lumMod val="25000"/>
                  </a:schemeClr>
                </a:solidFill>
                <a:latin typeface="Tungsten Medium"/>
                <a:cs typeface="Tungsten Medium"/>
              </a:rPr>
              <a:t>W/ ALEX WOODWARD</a:t>
            </a:r>
            <a:endParaRPr lang="en-US" sz="32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1813437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3" name="Rounded Rectangle 12"/>
          <p:cNvSpPr/>
          <p:nvPr/>
        </p:nvSpPr>
        <p:spPr>
          <a:xfrm>
            <a:off x="3608855" y="3429000"/>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Relevant Messaging</a:t>
            </a:r>
            <a:endParaRPr lang="en-US" sz="3200" dirty="0">
              <a:solidFill>
                <a:schemeClr val="bg1"/>
              </a:solidFill>
              <a:latin typeface="Tungsten Medium" pitchFamily="50" charset="0"/>
            </a:endParaRPr>
          </a:p>
        </p:txBody>
      </p:sp>
      <p:sp>
        <p:nvSpPr>
          <p:cNvPr id="10" name="Rectangle 9"/>
          <p:cNvSpPr>
            <a:spLocks noChangeArrowheads="1"/>
          </p:cNvSpPr>
          <p:nvPr/>
        </p:nvSpPr>
        <p:spPr bwMode="auto">
          <a:xfrm>
            <a:off x="3608855" y="4677041"/>
            <a:ext cx="5498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Digital campaigns are only impactful if your target audience can relate to the message </a:t>
            </a:r>
          </a:p>
        </p:txBody>
      </p:sp>
    </p:spTree>
    <p:extLst>
      <p:ext uri="{BB962C8B-B14F-4D97-AF65-F5344CB8AC3E}">
        <p14:creationId xmlns:p14="http://schemas.microsoft.com/office/powerpoint/2010/main" val="39917698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3" name="Rounded Rectangle 12"/>
          <p:cNvSpPr/>
          <p:nvPr/>
        </p:nvSpPr>
        <p:spPr>
          <a:xfrm>
            <a:off x="3608855" y="3429000"/>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Relevant Messaging</a:t>
            </a:r>
            <a:endParaRPr lang="en-US" sz="3200" dirty="0">
              <a:solidFill>
                <a:schemeClr val="bg1"/>
              </a:solidFill>
              <a:latin typeface="Tungsten Medium" pitchFamily="50" charset="0"/>
            </a:endParaRPr>
          </a:p>
        </p:txBody>
      </p:sp>
      <p:pic>
        <p:nvPicPr>
          <p:cNvPr id="11" name="Picture 2" descr="Displaying ACA_LG_SOC_1110_day2_TW.png"/>
          <p:cNvPicPr>
            <a:picLocks noChangeAspect="1" noChangeArrowheads="1"/>
          </p:cNvPicPr>
          <p:nvPr/>
        </p:nvPicPr>
        <p:blipFill rotWithShape="1">
          <a:blip r:embed="rId3">
            <a:extLst>
              <a:ext uri="{28A0092B-C50C-407E-A947-70E740481C1C}">
                <a14:useLocalDpi xmlns:a14="http://schemas.microsoft.com/office/drawing/2010/main" val="0"/>
              </a:ext>
            </a:extLst>
          </a:blip>
          <a:srcRect l="4233" r="43503"/>
          <a:stretch/>
        </p:blipFill>
        <p:spPr bwMode="auto">
          <a:xfrm>
            <a:off x="2855495" y="5075085"/>
            <a:ext cx="3449053" cy="3299661"/>
          </a:xfrm>
          <a:prstGeom prst="rect">
            <a:avLst/>
          </a:prstGeom>
          <a:noFill/>
          <a:effectLst>
            <a:outerShdw blurRad="711200" sx="102000" sy="102000" algn="ctr"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2" name="Picture 4" descr="Displaying OFA_LG_SSN_1110_NeverMoreImp_TW.png"/>
          <p:cNvPicPr>
            <a:picLocks noChangeAspect="1" noChangeArrowheads="1"/>
          </p:cNvPicPr>
          <p:nvPr/>
        </p:nvPicPr>
        <p:blipFill rotWithShape="1">
          <a:blip r:embed="rId4">
            <a:extLst>
              <a:ext uri="{28A0092B-C50C-407E-A947-70E740481C1C}">
                <a14:useLocalDpi xmlns:a14="http://schemas.microsoft.com/office/drawing/2010/main" val="0"/>
              </a:ext>
            </a:extLst>
          </a:blip>
          <a:srcRect r="50052"/>
          <a:stretch/>
        </p:blipFill>
        <p:spPr bwMode="auto">
          <a:xfrm>
            <a:off x="6584280" y="5075085"/>
            <a:ext cx="3313700" cy="3317190"/>
          </a:xfrm>
          <a:prstGeom prst="rect">
            <a:avLst/>
          </a:prstGeom>
          <a:noFill/>
          <a:effectLst>
            <a:outerShdw blurRad="546100" dist="50800" dir="5400000" algn="ctr" rotWithShape="0">
              <a:srgbClr val="000000">
                <a:alpha val="26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882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4" name="Rounded Rectangle 13"/>
          <p:cNvSpPr/>
          <p:nvPr/>
        </p:nvSpPr>
        <p:spPr>
          <a:xfrm>
            <a:off x="3608855" y="3429000"/>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Relevant Messaging</a:t>
            </a:r>
            <a:endParaRPr lang="en-US" sz="3200" dirty="0">
              <a:solidFill>
                <a:schemeClr val="bg2">
                  <a:lumMod val="75000"/>
                </a:schemeClr>
              </a:solidFill>
              <a:latin typeface="Tungsten Medium" pitchFamily="50" charset="0"/>
            </a:endParaRPr>
          </a:p>
        </p:txBody>
      </p:sp>
      <p:sp>
        <p:nvSpPr>
          <p:cNvPr id="15" name="Rounded Rectangle 14"/>
          <p:cNvSpPr/>
          <p:nvPr/>
        </p:nvSpPr>
        <p:spPr>
          <a:xfrm>
            <a:off x="3608855" y="4677041"/>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Integrate W/ All Digital Platforms</a:t>
            </a:r>
            <a:endParaRPr lang="en-US" sz="3200" dirty="0">
              <a:solidFill>
                <a:schemeClr val="bg1"/>
              </a:solidFill>
              <a:latin typeface="Tungsten Medium" pitchFamily="50" charset="0"/>
            </a:endParaRPr>
          </a:p>
        </p:txBody>
      </p:sp>
      <p:sp>
        <p:nvSpPr>
          <p:cNvPr id="16" name="Rectangle 15"/>
          <p:cNvSpPr>
            <a:spLocks noChangeArrowheads="1"/>
          </p:cNvSpPr>
          <p:nvPr/>
        </p:nvSpPr>
        <p:spPr bwMode="auto">
          <a:xfrm>
            <a:off x="3608855" y="5912285"/>
            <a:ext cx="54984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Your audience is everywhere – social media, email, website, blogs</a:t>
            </a:r>
          </a:p>
          <a:p>
            <a:pPr marL="342900" indent="-342900">
              <a:buFont typeface="Wingdings" panose="05000000000000000000" pitchFamily="2" charset="2"/>
              <a:buChar char="§"/>
            </a:pPr>
            <a:endParaRPr lang="en-US" altLang="en-US" sz="2400" dirty="0">
              <a:solidFill>
                <a:schemeClr val="tx1"/>
              </a:solidFill>
              <a:latin typeface="Gotham Book" pitchFamily="50" charset="0"/>
              <a:cs typeface="Gotham Book" pitchFamily="50" charset="0"/>
            </a:endParaRPr>
          </a:p>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A digital campaign must integrate all digital platforms </a:t>
            </a:r>
          </a:p>
        </p:txBody>
      </p:sp>
    </p:spTree>
    <p:extLst>
      <p:ext uri="{BB962C8B-B14F-4D97-AF65-F5344CB8AC3E}">
        <p14:creationId xmlns:p14="http://schemas.microsoft.com/office/powerpoint/2010/main" val="3810304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4" name="Rounded Rectangle 13"/>
          <p:cNvSpPr/>
          <p:nvPr/>
        </p:nvSpPr>
        <p:spPr>
          <a:xfrm>
            <a:off x="3608855" y="3429000"/>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Relevant Messaging</a:t>
            </a:r>
            <a:endParaRPr lang="en-US" sz="3200" dirty="0">
              <a:solidFill>
                <a:schemeClr val="bg2">
                  <a:lumMod val="75000"/>
                </a:schemeClr>
              </a:solidFill>
              <a:latin typeface="Tungsten Medium" pitchFamily="50" charset="0"/>
            </a:endParaRPr>
          </a:p>
        </p:txBody>
      </p:sp>
      <p:sp>
        <p:nvSpPr>
          <p:cNvPr id="15" name="Rounded Rectangle 14"/>
          <p:cNvSpPr/>
          <p:nvPr/>
        </p:nvSpPr>
        <p:spPr>
          <a:xfrm>
            <a:off x="3608855" y="4677041"/>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Integrate W/ All Digital Platforms</a:t>
            </a:r>
            <a:endParaRPr lang="en-US" sz="3200" dirty="0">
              <a:solidFill>
                <a:schemeClr val="bg1"/>
              </a:solidFill>
              <a:latin typeface="Tungsten Medium" pitchFamily="50" charset="0"/>
            </a:endParaRPr>
          </a:p>
        </p:txBody>
      </p:sp>
      <p:grpSp>
        <p:nvGrpSpPr>
          <p:cNvPr id="8" name="Group 7"/>
          <p:cNvGrpSpPr/>
          <p:nvPr/>
        </p:nvGrpSpPr>
        <p:grpSpPr>
          <a:xfrm>
            <a:off x="3113525" y="5925082"/>
            <a:ext cx="6310630" cy="3151194"/>
            <a:chOff x="3924356" y="1978924"/>
            <a:chExt cx="7674268" cy="3944203"/>
          </a:xfrm>
        </p:grpSpPr>
        <p:pic>
          <p:nvPicPr>
            <p:cNvPr id="9" name="Picture 8"/>
            <p:cNvPicPr>
              <a:picLocks noChangeAspect="1"/>
            </p:cNvPicPr>
            <p:nvPr/>
          </p:nvPicPr>
          <p:blipFill>
            <a:blip r:embed="rId3"/>
            <a:stretch>
              <a:fillRect/>
            </a:stretch>
          </p:blipFill>
          <p:spPr>
            <a:xfrm>
              <a:off x="3925513" y="1978924"/>
              <a:ext cx="3779380" cy="1897731"/>
            </a:xfrm>
            <a:prstGeom prst="rect">
              <a:avLst/>
            </a:prstGeom>
            <a:effectLst>
              <a:outerShdw blurRad="749300" sx="102000" sy="102000" algn="ctr" rotWithShape="0">
                <a:prstClr val="black">
                  <a:alpha val="0"/>
                </a:prstClr>
              </a:outerShdw>
            </a:effectLst>
          </p:spPr>
        </p:pic>
        <p:pic>
          <p:nvPicPr>
            <p:cNvPr id="10" name="Picture 2" descr="Displaying ACA_LG_SOC_1110_day2_T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0428" y="1978924"/>
              <a:ext cx="3798196" cy="1899098"/>
            </a:xfrm>
            <a:prstGeom prst="rect">
              <a:avLst/>
            </a:prstGeom>
            <a:noFill/>
            <a:effectLst>
              <a:outerShdw blurRad="711200" sx="102000" sy="102000" algn="ctr" rotWithShape="0">
                <a:prstClr val="black">
                  <a:alpha val="0"/>
                </a:prstClr>
              </a:outerShdw>
            </a:effectLst>
            <a:extLst>
              <a:ext uri="{909E8E84-426E-40dd-AFC4-6F175D3DCCD1}">
                <a14:hiddenFill xmlns:a14="http://schemas.microsoft.com/office/drawing/2010/main">
                  <a:solidFill>
                    <a:srgbClr val="FFFFFF"/>
                  </a:solidFill>
                </a14:hiddenFill>
              </a:ext>
            </a:extLst>
          </p:spPr>
        </p:pic>
        <p:pic>
          <p:nvPicPr>
            <p:cNvPr id="11" name="Picture 4" descr="Displaying OFA_LG_SSN_1110_NeverMoreImp_T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0428" y="4010128"/>
              <a:ext cx="3798196" cy="1899098"/>
            </a:xfrm>
            <a:prstGeom prst="rect">
              <a:avLst/>
            </a:prstGeom>
            <a:noFill/>
            <a:effectLst>
              <a:outerShdw blurRad="5461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srcRect t="10588" b="6967"/>
            <a:stretch/>
          </p:blipFill>
          <p:spPr>
            <a:xfrm>
              <a:off x="3924356" y="4010129"/>
              <a:ext cx="3780538" cy="1912998"/>
            </a:xfrm>
            <a:prstGeom prst="rect">
              <a:avLst/>
            </a:prstGeom>
            <a:effectLst>
              <a:outerShdw blurRad="723900" dist="50800" dir="5400000" algn="ctr" rotWithShape="0">
                <a:srgbClr val="000000">
                  <a:alpha val="0"/>
                </a:srgbClr>
              </a:outerShdw>
            </a:effectLst>
          </p:spPr>
        </p:pic>
      </p:grpSp>
    </p:spTree>
    <p:extLst>
      <p:ext uri="{BB962C8B-B14F-4D97-AF65-F5344CB8AC3E}">
        <p14:creationId xmlns:p14="http://schemas.microsoft.com/office/powerpoint/2010/main" val="1339882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4" name="Rounded Rectangle 13"/>
          <p:cNvSpPr/>
          <p:nvPr/>
        </p:nvSpPr>
        <p:spPr>
          <a:xfrm>
            <a:off x="3608855" y="3429000"/>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Relevant Messaging</a:t>
            </a:r>
            <a:endParaRPr lang="en-US" sz="3200" dirty="0">
              <a:solidFill>
                <a:schemeClr val="bg2">
                  <a:lumMod val="75000"/>
                </a:schemeClr>
              </a:solidFill>
              <a:latin typeface="Tungsten Medium" pitchFamily="50" charset="0"/>
            </a:endParaRPr>
          </a:p>
        </p:txBody>
      </p:sp>
      <p:sp>
        <p:nvSpPr>
          <p:cNvPr id="8" name="Rounded Rectangle 7"/>
          <p:cNvSpPr/>
          <p:nvPr/>
        </p:nvSpPr>
        <p:spPr>
          <a:xfrm>
            <a:off x="3608855" y="5925082"/>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Consistency</a:t>
            </a:r>
            <a:endParaRPr lang="en-US" sz="3200" dirty="0">
              <a:solidFill>
                <a:schemeClr val="bg1"/>
              </a:solidFill>
              <a:latin typeface="Tungsten Medium" pitchFamily="50" charset="0"/>
            </a:endParaRPr>
          </a:p>
        </p:txBody>
      </p:sp>
      <p:sp>
        <p:nvSpPr>
          <p:cNvPr id="10" name="Rounded Rectangle 9"/>
          <p:cNvSpPr/>
          <p:nvPr/>
        </p:nvSpPr>
        <p:spPr>
          <a:xfrm>
            <a:off x="3608855" y="4677041"/>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Integrate W/ All Digital Platforms</a:t>
            </a:r>
            <a:endParaRPr lang="en-US" sz="3200" dirty="0">
              <a:solidFill>
                <a:schemeClr val="bg2">
                  <a:lumMod val="75000"/>
                </a:schemeClr>
              </a:solidFill>
              <a:latin typeface="Tungsten Medium" pitchFamily="50" charset="0"/>
            </a:endParaRPr>
          </a:p>
        </p:txBody>
      </p:sp>
      <p:sp>
        <p:nvSpPr>
          <p:cNvPr id="11" name="Rectangle 10"/>
          <p:cNvSpPr>
            <a:spLocks noChangeArrowheads="1"/>
          </p:cNvSpPr>
          <p:nvPr/>
        </p:nvSpPr>
        <p:spPr bwMode="auto">
          <a:xfrm>
            <a:off x="3728783" y="7173123"/>
            <a:ext cx="54984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Wingdings" panose="05000000000000000000" pitchFamily="2" charset="2"/>
              <a:buChar char="§"/>
            </a:pPr>
            <a:r>
              <a:rPr lang="en-US" altLang="en-US" sz="2400" dirty="0" smtClean="0">
                <a:solidFill>
                  <a:schemeClr val="tx1"/>
                </a:solidFill>
                <a:latin typeface="Gotham Book" pitchFamily="50" charset="0"/>
                <a:cs typeface="Gotham Book" pitchFamily="50" charset="0"/>
              </a:rPr>
              <a:t>Consistent messaging and branding across all platforms affect your credibility and authority </a:t>
            </a:r>
          </a:p>
        </p:txBody>
      </p:sp>
    </p:spTree>
    <p:extLst>
      <p:ext uri="{BB962C8B-B14F-4D97-AF65-F5344CB8AC3E}">
        <p14:creationId xmlns:p14="http://schemas.microsoft.com/office/powerpoint/2010/main" val="9639729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Characteristics of Digital Campaigns</a:t>
            </a:r>
            <a:endParaRPr lang="en-US" sz="2400" dirty="0">
              <a:solidFill>
                <a:schemeClr val="tx1">
                  <a:lumMod val="75000"/>
                </a:schemeClr>
              </a:solidFill>
              <a:latin typeface="Gotham Bold"/>
              <a:cs typeface="Gotham Bold"/>
            </a:endParaRPr>
          </a:p>
        </p:txBody>
      </p:sp>
      <p:cxnSp>
        <p:nvCxnSpPr>
          <p:cNvPr id="3" name="Straight Connector 2"/>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608855" y="2180959"/>
            <a:ext cx="5498432" cy="923188"/>
          </a:xfrm>
          <a:prstGeom prst="roundRect">
            <a:avLst/>
          </a:prstGeom>
          <a:solidFill>
            <a:schemeClr val="bg1"/>
          </a:solid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AFABAB"/>
                </a:solidFill>
                <a:latin typeface="Tungsten Medium" pitchFamily="50" charset="0"/>
              </a:rPr>
              <a:t>Measurable Goals</a:t>
            </a:r>
            <a:endParaRPr lang="en-US" sz="3200" dirty="0">
              <a:solidFill>
                <a:srgbClr val="AFABAB"/>
              </a:solidFill>
              <a:latin typeface="Tungsten Medium" pitchFamily="50" charset="0"/>
            </a:endParaRPr>
          </a:p>
        </p:txBody>
      </p:sp>
      <p:sp>
        <p:nvSpPr>
          <p:cNvPr id="14" name="Rounded Rectangle 13"/>
          <p:cNvSpPr/>
          <p:nvPr/>
        </p:nvSpPr>
        <p:spPr>
          <a:xfrm>
            <a:off x="3608855" y="3429000"/>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Relevant Messaging</a:t>
            </a:r>
            <a:endParaRPr lang="en-US" sz="3200" dirty="0">
              <a:solidFill>
                <a:schemeClr val="bg2">
                  <a:lumMod val="75000"/>
                </a:schemeClr>
              </a:solidFill>
              <a:latin typeface="Tungsten Medium" pitchFamily="50" charset="0"/>
            </a:endParaRPr>
          </a:p>
        </p:txBody>
      </p:sp>
      <p:sp>
        <p:nvSpPr>
          <p:cNvPr id="8" name="Rounded Rectangle 7"/>
          <p:cNvSpPr/>
          <p:nvPr/>
        </p:nvSpPr>
        <p:spPr>
          <a:xfrm>
            <a:off x="3608855" y="5925082"/>
            <a:ext cx="5498432" cy="923188"/>
          </a:xfrm>
          <a:prstGeom prst="roundRect">
            <a:avLst/>
          </a:prstGeom>
          <a:solidFill>
            <a:schemeClr val="bg2">
              <a:lumMod val="50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ungsten Medium" pitchFamily="50" charset="0"/>
              </a:rPr>
              <a:t>Consistency</a:t>
            </a:r>
            <a:endParaRPr lang="en-US" sz="3200" dirty="0">
              <a:solidFill>
                <a:schemeClr val="bg1"/>
              </a:solidFill>
              <a:latin typeface="Tungsten Medium" pitchFamily="50" charset="0"/>
            </a:endParaRPr>
          </a:p>
        </p:txBody>
      </p:sp>
      <p:sp>
        <p:nvSpPr>
          <p:cNvPr id="10" name="Rounded Rectangle 9"/>
          <p:cNvSpPr/>
          <p:nvPr/>
        </p:nvSpPr>
        <p:spPr>
          <a:xfrm>
            <a:off x="3608855" y="4677041"/>
            <a:ext cx="5498432" cy="923188"/>
          </a:xfrm>
          <a:prstGeom prst="roundRect">
            <a:avLst/>
          </a:prstGeom>
          <a:solidFill>
            <a:schemeClr val="bg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75000"/>
                  </a:schemeClr>
                </a:solidFill>
                <a:latin typeface="Tungsten Medium" pitchFamily="50" charset="0"/>
              </a:rPr>
              <a:t>Integrate W/ All Digital Platforms</a:t>
            </a:r>
            <a:endParaRPr lang="en-US" sz="3200" dirty="0">
              <a:solidFill>
                <a:schemeClr val="bg2">
                  <a:lumMod val="75000"/>
                </a:schemeClr>
              </a:solidFill>
              <a:latin typeface="Tungsten Medium" pitchFamily="50" charset="0"/>
            </a:endParaRPr>
          </a:p>
        </p:txBody>
      </p:sp>
      <p:pic>
        <p:nvPicPr>
          <p:cNvPr id="9" name="Picture 4" descr="Displaying OFA_LG_SSN_1110_NeverMoreImp_T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43" r="56013" b="47187"/>
          <a:stretch/>
        </p:blipFill>
        <p:spPr bwMode="auto">
          <a:xfrm>
            <a:off x="4519018" y="7173123"/>
            <a:ext cx="3917961" cy="1716505"/>
          </a:xfrm>
          <a:prstGeom prst="rect">
            <a:avLst/>
          </a:prstGeom>
          <a:noFill/>
          <a:effectLst>
            <a:outerShdw blurRad="5461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491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615336" y="1569110"/>
            <a:ext cx="0" cy="55869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73102" y="193098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What is a Digital Campaign?</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ld" pitchFamily="50" charset="0"/>
                <a:cs typeface="Gotham Bold" pitchFamily="50" charset="0"/>
              </a:rPr>
              <a:t>The Process to Plan a Campaign</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Managing a Digital Campaign</a:t>
            </a:r>
            <a:endParaRPr lang="en-US" sz="3200" dirty="0">
              <a:solidFill>
                <a:schemeClr val="bg2">
                  <a:lumMod val="25000"/>
                </a:schemeClr>
              </a:solidFill>
              <a:latin typeface="Gotham Book"/>
              <a:cs typeface="Gotham Book"/>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11781759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21993" y="3472369"/>
            <a:ext cx="87633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800" dirty="0" smtClean="0">
                <a:solidFill>
                  <a:schemeClr val="tx1"/>
                </a:solidFill>
                <a:latin typeface="Gotham Bold" pitchFamily="50" charset="0"/>
                <a:cs typeface="Gotham Bold" pitchFamily="50" charset="0"/>
              </a:rPr>
              <a:t>To launch a campaign, your team must come together to brainstorm strategy and agree on expectations, goals, and timeline. </a:t>
            </a:r>
          </a:p>
        </p:txBody>
      </p:sp>
      <p:sp>
        <p:nvSpPr>
          <p:cNvPr id="3" name="Rectangle 2"/>
          <p:cNvSpPr/>
          <p:nvPr/>
        </p:nvSpPr>
        <p:spPr bwMode="auto">
          <a:xfrm>
            <a:off x="2026888" y="3134656"/>
            <a:ext cx="153941" cy="2060423"/>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spTree>
    <p:extLst>
      <p:ext uri="{BB962C8B-B14F-4D97-AF65-F5344CB8AC3E}">
        <p14:creationId xmlns:p14="http://schemas.microsoft.com/office/powerpoint/2010/main" val="37283963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2" name="Rectangle 21"/>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a:solidFill>
                  <a:schemeClr val="bg2">
                    <a:lumMod val="25000"/>
                  </a:schemeClr>
                </a:solidFill>
                <a:latin typeface="Gotham Book" pitchFamily="50" charset="0"/>
                <a:cs typeface="Gotham Book" pitchFamily="50" charset="0"/>
              </a:rPr>
              <a:t>Broad Goals of the Campaign are presented by the Digital Director in partnership with the senior staff at the organization. You will use these pre-determined goals to give life and breath to the campaign</a:t>
            </a: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should the campaign accomplish/do? </a:t>
            </a:r>
            <a:endParaRPr lang="en-US" sz="2400" dirty="0">
              <a:solidFill>
                <a:schemeClr val="bg1"/>
              </a:solidFill>
              <a:latin typeface="Gotham Bold" pitchFamily="50" charset="0"/>
              <a:cs typeface="Gotham Bold" pitchFamily="50" charset="0"/>
            </a:endParaRPr>
          </a:p>
        </p:txBody>
      </p:sp>
    </p:spTree>
    <p:extLst>
      <p:ext uri="{BB962C8B-B14F-4D97-AF65-F5344CB8AC3E}">
        <p14:creationId xmlns:p14="http://schemas.microsoft.com/office/powerpoint/2010/main" val="21490292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H="1" flipV="1">
            <a:off x="3436697" y="670295"/>
            <a:ext cx="0" cy="7946046"/>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should the campaign accomplish/do? </a:t>
            </a:r>
            <a:endParaRPr lang="en-US" sz="2400" dirty="0">
              <a:solidFill>
                <a:schemeClr val="bg1"/>
              </a:solidFill>
              <a:latin typeface="Gotham Bold" pitchFamily="50" charset="0"/>
              <a:cs typeface="Gotham Bold" pitchFamily="50" charset="0"/>
            </a:endParaRPr>
          </a:p>
        </p:txBody>
      </p:sp>
      <p:sp>
        <p:nvSpPr>
          <p:cNvPr id="10" name="Rectangle 9"/>
          <p:cNvSpPr/>
          <p:nvPr/>
        </p:nvSpPr>
        <p:spPr>
          <a:xfrm>
            <a:off x="3688601" y="1587509"/>
            <a:ext cx="8595094" cy="61858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a:cs typeface="Gotham Bold"/>
              </a:rPr>
              <a:t>Digital Campaign: Hawaii Contest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ok" pitchFamily="50" charset="0"/>
                <a:cs typeface="Gotham Book" pitchFamily="50" charset="0"/>
              </a:rPr>
              <a:t>End of quarter is approaching, which means your organization has a big fundraising deadline ahead. As a result, your Digital Director and senior leadership have asked the digital team to plan a contest around this time that helps the organization raise money: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ld"/>
                <a:cs typeface="Gotham Bold"/>
              </a:rPr>
              <a:t>Goals: </a:t>
            </a:r>
          </a:p>
          <a:p>
            <a:endParaRPr lang="en-US" sz="2400" dirty="0">
              <a:solidFill>
                <a:schemeClr val="bg2">
                  <a:lumMod val="25000"/>
                </a:schemeClr>
              </a:solidFill>
              <a:latin typeface="Gotham Book" pitchFamily="50" charset="0"/>
              <a:cs typeface="Gotham Book" pitchFamily="50" charset="0"/>
            </a:endParaRP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Raise $75,000</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Send a winner and a guest to Hawaii</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Launch campaign on June 23</a:t>
            </a:r>
            <a:r>
              <a:rPr lang="en-US" sz="2400" baseline="30000" dirty="0" smtClean="0">
                <a:solidFill>
                  <a:schemeClr val="bg2">
                    <a:lumMod val="25000"/>
                  </a:schemeClr>
                </a:solidFill>
                <a:latin typeface="Gotham Book" pitchFamily="50" charset="0"/>
                <a:cs typeface="Gotham Book" pitchFamily="50" charset="0"/>
              </a:rPr>
              <a:t>rd</a:t>
            </a:r>
            <a:r>
              <a:rPr lang="en-US" sz="2400" dirty="0" smtClean="0">
                <a:solidFill>
                  <a:schemeClr val="bg2">
                    <a:lumMod val="25000"/>
                  </a:schemeClr>
                </a:solidFill>
                <a:latin typeface="Gotham Book" pitchFamily="50" charset="0"/>
                <a:cs typeface="Gotham Book" pitchFamily="50" charset="0"/>
              </a:rPr>
              <a:t>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Talk to supporters, but also broad network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Integrate all digital platforms available</a:t>
            </a:r>
          </a:p>
          <a:p>
            <a:r>
              <a:rPr lang="en-US" sz="2400" dirty="0" smtClean="0">
                <a:solidFill>
                  <a:schemeClr val="bg2">
                    <a:lumMod val="25000"/>
                  </a:schemeClr>
                </a:solidFill>
                <a:latin typeface="Gotham Book" pitchFamily="50" charset="0"/>
                <a:cs typeface="Gotham Book" pitchFamily="50" charset="0"/>
              </a:rPr>
              <a:t> </a:t>
            </a:r>
          </a:p>
        </p:txBody>
      </p:sp>
      <p:sp>
        <p:nvSpPr>
          <p:cNvPr id="11" name="Rectangle 10"/>
          <p:cNvSpPr/>
          <p:nvPr/>
        </p:nvSpPr>
        <p:spPr>
          <a:xfrm>
            <a:off x="4751411" y="7885918"/>
            <a:ext cx="4696674"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Is there a measurable goal?</a:t>
            </a:r>
            <a:endParaRPr lang="en-US" sz="2400" dirty="0">
              <a:solidFill>
                <a:schemeClr val="bg1"/>
              </a:solidFill>
              <a:latin typeface="Gotham Bold" pitchFamily="50" charset="0"/>
              <a:cs typeface="Gotham Bold" pitchFamily="50" charset="0"/>
            </a:endParaRPr>
          </a:p>
        </p:txBody>
      </p:sp>
      <p:sp>
        <p:nvSpPr>
          <p:cNvPr id="13" name="Rectangle 12"/>
          <p:cNvSpPr/>
          <p:nvPr/>
        </p:nvSpPr>
        <p:spPr>
          <a:xfrm>
            <a:off x="3710485" y="7885041"/>
            <a:ext cx="942396" cy="68663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400" dirty="0">
              <a:solidFill>
                <a:schemeClr val="bg1"/>
              </a:solidFill>
              <a:latin typeface="Gotham Bold" pitchFamily="50" charset="0"/>
              <a:cs typeface="Gotham Bold" pitchFamily="50" charset="0"/>
            </a:endParaRPr>
          </a:p>
        </p:txBody>
      </p:sp>
      <p:pic>
        <p:nvPicPr>
          <p:cNvPr id="2" name="Picture 1" descr="noun_5446_cc.png"/>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24173"/>
          <a:stretch/>
        </p:blipFill>
        <p:spPr>
          <a:xfrm>
            <a:off x="3755151" y="7871855"/>
            <a:ext cx="864886" cy="638145"/>
          </a:xfrm>
          <a:prstGeom prst="rect">
            <a:avLst/>
          </a:prstGeom>
        </p:spPr>
      </p:pic>
      <p:pic>
        <p:nvPicPr>
          <p:cNvPr id="15" name="Picture 14"/>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9760997" y="7529785"/>
            <a:ext cx="1374183" cy="1129482"/>
          </a:xfrm>
          <a:prstGeom prst="rect">
            <a:avLst/>
          </a:prstGeom>
        </p:spPr>
      </p:pic>
    </p:spTree>
    <p:extLst>
      <p:ext uri="{BB962C8B-B14F-4D97-AF65-F5344CB8AC3E}">
        <p14:creationId xmlns:p14="http://schemas.microsoft.com/office/powerpoint/2010/main" val="29083342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0249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dirty="0" smtClean="0">
                <a:solidFill>
                  <a:schemeClr val="bg2">
                    <a:lumMod val="25000"/>
                  </a:schemeClr>
                </a:solidFill>
                <a:latin typeface="Gotham Bold" pitchFamily="50" charset="0"/>
                <a:cs typeface="Gotham Bold" pitchFamily="50" charset="0"/>
              </a:rPr>
              <a:t>What are the components of an email and which ones are the most important?</a:t>
            </a:r>
            <a:endParaRPr lang="en-US" sz="2400" dirty="0">
              <a:solidFill>
                <a:schemeClr val="bg2">
                  <a:lumMod val="25000"/>
                </a:schemeClr>
              </a:solidFill>
              <a:latin typeface="Gotham Bold" pitchFamily="50" charset="0"/>
              <a:cs typeface="Gotham Bold"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Review: Email Content Production</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631094" y="3651610"/>
            <a:ext cx="5693809" cy="3766455"/>
            <a:chOff x="5266233" y="2408998"/>
            <a:chExt cx="5693809" cy="3766455"/>
          </a:xfrm>
        </p:grpSpPr>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1" name="TextBox 10"/>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12" name="Group 11"/>
            <p:cNvGrpSpPr/>
            <p:nvPr/>
          </p:nvGrpSpPr>
          <p:grpSpPr>
            <a:xfrm>
              <a:off x="8478528" y="4521281"/>
              <a:ext cx="2481514" cy="1602933"/>
              <a:chOff x="7956165" y="3607332"/>
              <a:chExt cx="2481514" cy="1602933"/>
            </a:xfrm>
          </p:grpSpPr>
          <p:pic>
            <p:nvPicPr>
              <p:cNvPr id="17" name="Picture 16"/>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8" name="TextBox 17"/>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13" name="TextBox 12"/>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6" name="Straight Connector 15"/>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2512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should the campaign accomplish/do? </a:t>
            </a:r>
            <a:endParaRPr lang="en-US" sz="2400" dirty="0">
              <a:solidFill>
                <a:schemeClr val="bg1"/>
              </a:solidFill>
              <a:latin typeface="Gotham Bold" pitchFamily="50" charset="0"/>
              <a:cs typeface="Gotham Bold" pitchFamily="50" charset="0"/>
            </a:endParaRPr>
          </a:p>
        </p:txBody>
      </p:sp>
      <p:sp>
        <p:nvSpPr>
          <p:cNvPr id="10" name="Rectangle 9"/>
          <p:cNvSpPr/>
          <p:nvPr/>
        </p:nvSpPr>
        <p:spPr>
          <a:xfrm>
            <a:off x="3688601" y="1587509"/>
            <a:ext cx="8595094" cy="61858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a:cs typeface="Gotham Bold"/>
              </a:rPr>
              <a:t>Digital Campaign: Hawaii Contest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ok" pitchFamily="50" charset="0"/>
                <a:cs typeface="Gotham Book" pitchFamily="50" charset="0"/>
              </a:rPr>
              <a:t>End of quarter is approaching, which means your organization has a big fundraising deadline ahead. As a result, your Digital Director and senior leadership have asked the digital team to plan a contest around this time that helps the organization raise money: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ld"/>
                <a:cs typeface="Gotham Bold"/>
              </a:rPr>
              <a:t>Goals: </a:t>
            </a:r>
          </a:p>
          <a:p>
            <a:endParaRPr lang="en-US" sz="2400" dirty="0">
              <a:solidFill>
                <a:schemeClr val="bg2">
                  <a:lumMod val="25000"/>
                </a:schemeClr>
              </a:solidFill>
              <a:latin typeface="Gotham Book" pitchFamily="50" charset="0"/>
              <a:cs typeface="Gotham Book" pitchFamily="50" charset="0"/>
            </a:endParaRP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Raise $75,000</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Send a winner and a guest to Hawaii</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Launch campaign on June 23</a:t>
            </a:r>
            <a:r>
              <a:rPr lang="en-US" sz="2400" baseline="30000" dirty="0" smtClean="0">
                <a:solidFill>
                  <a:schemeClr val="bg2">
                    <a:lumMod val="25000"/>
                  </a:schemeClr>
                </a:solidFill>
                <a:latin typeface="Gotham Book" pitchFamily="50" charset="0"/>
                <a:cs typeface="Gotham Book" pitchFamily="50" charset="0"/>
              </a:rPr>
              <a:t>rd</a:t>
            </a:r>
            <a:r>
              <a:rPr lang="en-US" sz="2400" dirty="0" smtClean="0">
                <a:solidFill>
                  <a:schemeClr val="bg2">
                    <a:lumMod val="25000"/>
                  </a:schemeClr>
                </a:solidFill>
                <a:latin typeface="Gotham Book" pitchFamily="50" charset="0"/>
                <a:cs typeface="Gotham Book" pitchFamily="50" charset="0"/>
              </a:rPr>
              <a:t>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Talk to supporters, but also broad network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Integrate all digital platforms available</a:t>
            </a:r>
          </a:p>
          <a:p>
            <a:r>
              <a:rPr lang="en-US" sz="2400" dirty="0" smtClean="0">
                <a:solidFill>
                  <a:schemeClr val="bg2">
                    <a:lumMod val="25000"/>
                  </a:schemeClr>
                </a:solidFill>
                <a:latin typeface="Gotham Book" pitchFamily="50" charset="0"/>
                <a:cs typeface="Gotham Book" pitchFamily="50" charset="0"/>
              </a:rPr>
              <a:t> </a:t>
            </a:r>
          </a:p>
        </p:txBody>
      </p:sp>
      <p:sp>
        <p:nvSpPr>
          <p:cNvPr id="12" name="Rectangle 11"/>
          <p:cNvSpPr/>
          <p:nvPr/>
        </p:nvSpPr>
        <p:spPr>
          <a:xfrm>
            <a:off x="4751411" y="7885918"/>
            <a:ext cx="5025111"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smtClean="0">
                <a:solidFill>
                  <a:schemeClr val="bg1"/>
                </a:solidFill>
                <a:latin typeface="Gotham Bold" pitchFamily="50" charset="0"/>
                <a:cs typeface="Gotham Bold" pitchFamily="50" charset="0"/>
              </a:rPr>
              <a:t>Is there an opportunity to craft a relevant message?</a:t>
            </a:r>
            <a:endParaRPr lang="en-US" sz="2000" dirty="0">
              <a:solidFill>
                <a:schemeClr val="bg1"/>
              </a:solidFill>
              <a:latin typeface="Gotham Bold" pitchFamily="50" charset="0"/>
              <a:cs typeface="Gotham Bold" pitchFamily="50" charset="0"/>
            </a:endParaRPr>
          </a:p>
        </p:txBody>
      </p:sp>
      <p:sp>
        <p:nvSpPr>
          <p:cNvPr id="13" name="Rectangle 12"/>
          <p:cNvSpPr/>
          <p:nvPr/>
        </p:nvSpPr>
        <p:spPr>
          <a:xfrm>
            <a:off x="3710485" y="7885041"/>
            <a:ext cx="942396" cy="68663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400" dirty="0">
              <a:solidFill>
                <a:schemeClr val="bg1"/>
              </a:solidFill>
              <a:latin typeface="Gotham Bold" pitchFamily="50" charset="0"/>
              <a:cs typeface="Gotham Bold" pitchFamily="50" charset="0"/>
            </a:endParaRPr>
          </a:p>
        </p:txBody>
      </p:sp>
      <p:pic>
        <p:nvPicPr>
          <p:cNvPr id="15" name="Picture 14" descr="noun_5446_cc.png"/>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24173"/>
          <a:stretch/>
        </p:blipFill>
        <p:spPr>
          <a:xfrm>
            <a:off x="3755151" y="7871855"/>
            <a:ext cx="864886" cy="638145"/>
          </a:xfrm>
          <a:prstGeom prst="rect">
            <a:avLst/>
          </a:prstGeom>
        </p:spPr>
      </p:pic>
      <p:pic>
        <p:nvPicPr>
          <p:cNvPr id="16" name="Picture 15"/>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9848581" y="7475045"/>
            <a:ext cx="1374183" cy="1129482"/>
          </a:xfrm>
          <a:prstGeom prst="rect">
            <a:avLst/>
          </a:prstGeom>
        </p:spPr>
      </p:pic>
    </p:spTree>
    <p:extLst>
      <p:ext uri="{BB962C8B-B14F-4D97-AF65-F5344CB8AC3E}">
        <p14:creationId xmlns:p14="http://schemas.microsoft.com/office/powerpoint/2010/main" val="38016244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should the campaign accomplish/do? </a:t>
            </a:r>
            <a:endParaRPr lang="en-US" sz="2400" dirty="0">
              <a:solidFill>
                <a:schemeClr val="bg1"/>
              </a:solidFill>
              <a:latin typeface="Gotham Bold" pitchFamily="50" charset="0"/>
              <a:cs typeface="Gotham Bold" pitchFamily="50" charset="0"/>
            </a:endParaRPr>
          </a:p>
        </p:txBody>
      </p:sp>
      <p:sp>
        <p:nvSpPr>
          <p:cNvPr id="10" name="Rectangle 9"/>
          <p:cNvSpPr/>
          <p:nvPr/>
        </p:nvSpPr>
        <p:spPr>
          <a:xfrm>
            <a:off x="3688601" y="1587509"/>
            <a:ext cx="8595094" cy="61858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a:cs typeface="Gotham Bold"/>
              </a:rPr>
              <a:t>Digital Campaign: Hawaii Contest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ok" pitchFamily="50" charset="0"/>
                <a:cs typeface="Gotham Book" pitchFamily="50" charset="0"/>
              </a:rPr>
              <a:t>End of quarter is approaching, which means your organization has a big fundraising deadline ahead. As a result, your Digital Director and senior leadership have asked the digital team to plan a contest around this time that helps the organization raise money: </a:t>
            </a:r>
          </a:p>
          <a:p>
            <a:endParaRPr lang="en-US" sz="2400" dirty="0">
              <a:solidFill>
                <a:schemeClr val="bg2">
                  <a:lumMod val="25000"/>
                </a:schemeClr>
              </a:solidFill>
              <a:latin typeface="Gotham Book" pitchFamily="50" charset="0"/>
              <a:cs typeface="Gotham Book" pitchFamily="50" charset="0"/>
            </a:endParaRPr>
          </a:p>
          <a:p>
            <a:r>
              <a:rPr lang="en-US" sz="2400" dirty="0" smtClean="0">
                <a:solidFill>
                  <a:schemeClr val="bg2">
                    <a:lumMod val="25000"/>
                  </a:schemeClr>
                </a:solidFill>
                <a:latin typeface="Gotham Bold"/>
                <a:cs typeface="Gotham Bold"/>
              </a:rPr>
              <a:t>Goals: </a:t>
            </a:r>
          </a:p>
          <a:p>
            <a:endParaRPr lang="en-US" sz="2400" dirty="0">
              <a:solidFill>
                <a:schemeClr val="bg2">
                  <a:lumMod val="25000"/>
                </a:schemeClr>
              </a:solidFill>
              <a:latin typeface="Gotham Book" pitchFamily="50" charset="0"/>
              <a:cs typeface="Gotham Book" pitchFamily="50" charset="0"/>
            </a:endParaRP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Raise $75,000</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Send a winner and a guest to Hawaii</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Launch campaign on June 23</a:t>
            </a:r>
            <a:r>
              <a:rPr lang="en-US" sz="2400" baseline="30000" dirty="0" smtClean="0">
                <a:solidFill>
                  <a:schemeClr val="bg2">
                    <a:lumMod val="25000"/>
                  </a:schemeClr>
                </a:solidFill>
                <a:latin typeface="Gotham Book" pitchFamily="50" charset="0"/>
                <a:cs typeface="Gotham Book" pitchFamily="50" charset="0"/>
              </a:rPr>
              <a:t>rd</a:t>
            </a:r>
            <a:r>
              <a:rPr lang="en-US" sz="2400" dirty="0" smtClean="0">
                <a:solidFill>
                  <a:schemeClr val="bg2">
                    <a:lumMod val="25000"/>
                  </a:schemeClr>
                </a:solidFill>
                <a:latin typeface="Gotham Book" pitchFamily="50" charset="0"/>
                <a:cs typeface="Gotham Book" pitchFamily="50" charset="0"/>
              </a:rPr>
              <a:t>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Talk to supporters, but also broad network </a:t>
            </a:r>
          </a:p>
          <a:p>
            <a:pPr marL="342900" indent="-342900">
              <a:buFont typeface="Arial"/>
              <a:buChar char="•"/>
            </a:pPr>
            <a:r>
              <a:rPr lang="en-US" sz="2400" dirty="0" smtClean="0">
                <a:solidFill>
                  <a:schemeClr val="bg2">
                    <a:lumMod val="25000"/>
                  </a:schemeClr>
                </a:solidFill>
                <a:latin typeface="Gotham Book" pitchFamily="50" charset="0"/>
                <a:cs typeface="Gotham Book" pitchFamily="50" charset="0"/>
              </a:rPr>
              <a:t>Integrate all digital platforms available</a:t>
            </a:r>
          </a:p>
          <a:p>
            <a:r>
              <a:rPr lang="en-US" sz="2400" dirty="0" smtClean="0">
                <a:solidFill>
                  <a:schemeClr val="bg2">
                    <a:lumMod val="25000"/>
                  </a:schemeClr>
                </a:solidFill>
                <a:latin typeface="Gotham Book" pitchFamily="50" charset="0"/>
                <a:cs typeface="Gotham Book" pitchFamily="50" charset="0"/>
              </a:rPr>
              <a:t> </a:t>
            </a:r>
          </a:p>
        </p:txBody>
      </p:sp>
      <p:sp>
        <p:nvSpPr>
          <p:cNvPr id="12" name="Rectangle 11"/>
          <p:cNvSpPr/>
          <p:nvPr/>
        </p:nvSpPr>
        <p:spPr>
          <a:xfrm>
            <a:off x="4751410" y="7885918"/>
            <a:ext cx="5375447"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dirty="0" smtClean="0">
                <a:solidFill>
                  <a:schemeClr val="bg1"/>
                </a:solidFill>
                <a:latin typeface="Gotham Bold" pitchFamily="50" charset="0"/>
                <a:cs typeface="Gotham Bold" pitchFamily="50" charset="0"/>
              </a:rPr>
              <a:t>Are all digital platforms integrated?</a:t>
            </a:r>
            <a:endParaRPr lang="en-US" sz="2000" dirty="0">
              <a:solidFill>
                <a:schemeClr val="bg1"/>
              </a:solidFill>
              <a:latin typeface="Gotham Bold" pitchFamily="50" charset="0"/>
              <a:cs typeface="Gotham Bold" pitchFamily="50" charset="0"/>
            </a:endParaRPr>
          </a:p>
        </p:txBody>
      </p:sp>
      <p:sp>
        <p:nvSpPr>
          <p:cNvPr id="13" name="Rectangle 12"/>
          <p:cNvSpPr/>
          <p:nvPr/>
        </p:nvSpPr>
        <p:spPr>
          <a:xfrm>
            <a:off x="3710485" y="7885041"/>
            <a:ext cx="942396" cy="68663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endParaRPr lang="en-US" sz="2400" dirty="0">
              <a:solidFill>
                <a:schemeClr val="bg1"/>
              </a:solidFill>
              <a:latin typeface="Gotham Bold" pitchFamily="50" charset="0"/>
              <a:cs typeface="Gotham Bold" pitchFamily="50" charset="0"/>
            </a:endParaRPr>
          </a:p>
        </p:txBody>
      </p:sp>
      <p:pic>
        <p:nvPicPr>
          <p:cNvPr id="15" name="Picture 14" descr="noun_5446_cc.png"/>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b="24173"/>
          <a:stretch/>
        </p:blipFill>
        <p:spPr>
          <a:xfrm>
            <a:off x="3755151" y="7871855"/>
            <a:ext cx="864886" cy="638145"/>
          </a:xfrm>
          <a:prstGeom prst="rect">
            <a:avLst/>
          </a:prstGeom>
        </p:spPr>
      </p:pic>
      <p:pic>
        <p:nvPicPr>
          <p:cNvPr id="16" name="Picture 15"/>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10363135" y="7507888"/>
            <a:ext cx="1374183" cy="1129482"/>
          </a:xfrm>
          <a:prstGeom prst="rect">
            <a:avLst/>
          </a:prstGeom>
        </p:spPr>
      </p:pic>
    </p:spTree>
    <p:extLst>
      <p:ext uri="{BB962C8B-B14F-4D97-AF65-F5344CB8AC3E}">
        <p14:creationId xmlns:p14="http://schemas.microsoft.com/office/powerpoint/2010/main" val="38016244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target audience is at the heart of your campaign, and thus determines your </a:t>
            </a:r>
            <a:r>
              <a:rPr lang="en-US" sz="2400" dirty="0" smtClean="0">
                <a:solidFill>
                  <a:schemeClr val="bg2">
                    <a:lumMod val="25000"/>
                  </a:schemeClr>
                </a:solidFill>
                <a:latin typeface="Gotham Bold" pitchFamily="50" charset="0"/>
                <a:cs typeface="Gotham Bold" pitchFamily="50" charset="0"/>
              </a:rPr>
              <a:t>strategy, messaging, tactics, digital platforms.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audience will the campaign target? </a:t>
            </a:r>
            <a:endParaRPr lang="en-US" sz="2400" dirty="0">
              <a:solidFill>
                <a:schemeClr val="bg1"/>
              </a:solidFill>
              <a:latin typeface="Gotham Bold" pitchFamily="50" charset="0"/>
              <a:cs typeface="Gotham Bold" pitchFamily="50" charset="0"/>
            </a:endParaRPr>
          </a:p>
        </p:txBody>
      </p:sp>
      <p:grpSp>
        <p:nvGrpSpPr>
          <p:cNvPr id="27" name="Group 26"/>
          <p:cNvGrpSpPr/>
          <p:nvPr/>
        </p:nvGrpSpPr>
        <p:grpSpPr>
          <a:xfrm>
            <a:off x="3871254" y="4178210"/>
            <a:ext cx="821017" cy="513094"/>
            <a:chOff x="0" y="312639"/>
            <a:chExt cx="1381539" cy="760788"/>
          </a:xfrm>
        </p:grpSpPr>
        <p:sp>
          <p:nvSpPr>
            <p:cNvPr id="28" name="Rectangle 2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9" name="Picture 2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sp>
        <p:nvSpPr>
          <p:cNvPr id="30" name="Rectangle 29"/>
          <p:cNvSpPr/>
          <p:nvPr/>
        </p:nvSpPr>
        <p:spPr>
          <a:xfrm>
            <a:off x="4924264" y="4136701"/>
            <a:ext cx="7252807" cy="830997"/>
          </a:xfrm>
          <a:prstGeom prst="rect">
            <a:avLst/>
          </a:prstGeom>
        </p:spPr>
        <p:txBody>
          <a:bodyPr wrap="square">
            <a:spAutoFit/>
          </a:bodyPr>
          <a:lstStyle/>
          <a:p>
            <a:r>
              <a:rPr lang="en-US" sz="2400" dirty="0" smtClean="0">
                <a:latin typeface="Gotham Bold" pitchFamily="50" charset="0"/>
                <a:cs typeface="Gotham Bold" pitchFamily="50" charset="0"/>
              </a:rPr>
              <a:t>Thinking about the Hawaii contest, who should we target? </a:t>
            </a:r>
            <a:endParaRPr lang="en-US" sz="2400" dirty="0">
              <a:latin typeface="Gotham Bold" pitchFamily="50" charset="0"/>
              <a:cs typeface="Gotham Bold" pitchFamily="50" charset="0"/>
            </a:endParaRPr>
          </a:p>
        </p:txBody>
      </p:sp>
      <p:sp>
        <p:nvSpPr>
          <p:cNvPr id="31" name="TextBox 30"/>
          <p:cNvSpPr txBox="1"/>
          <p:nvPr/>
        </p:nvSpPr>
        <p:spPr>
          <a:xfrm>
            <a:off x="5879607" y="6500734"/>
            <a:ext cx="2221203" cy="338554"/>
          </a:xfrm>
          <a:prstGeom prst="rect">
            <a:avLst/>
          </a:prstGeom>
          <a:noFill/>
        </p:spPr>
        <p:txBody>
          <a:bodyPr wrap="square" rtlCol="0">
            <a:spAutoFit/>
          </a:bodyPr>
          <a:lstStyle/>
          <a:p>
            <a:pPr algn="ctr"/>
            <a:r>
              <a:rPr lang="en-US" sz="1600" dirty="0" smtClean="0">
                <a:solidFill>
                  <a:schemeClr val="tx1">
                    <a:lumMod val="75000"/>
                  </a:schemeClr>
                </a:solidFill>
                <a:latin typeface="Gotham Medium"/>
                <a:cs typeface="Gotham Medium"/>
              </a:rPr>
              <a:t>Press 1 on the phone</a:t>
            </a:r>
          </a:p>
        </p:txBody>
      </p:sp>
      <p:grpSp>
        <p:nvGrpSpPr>
          <p:cNvPr id="32" name="Group 31"/>
          <p:cNvGrpSpPr/>
          <p:nvPr/>
        </p:nvGrpSpPr>
        <p:grpSpPr>
          <a:xfrm>
            <a:off x="8416021" y="5474232"/>
            <a:ext cx="1959392" cy="1324119"/>
            <a:chOff x="7956165" y="3607332"/>
            <a:chExt cx="2481514" cy="1657358"/>
          </a:xfrm>
        </p:grpSpPr>
        <p:pic>
          <p:nvPicPr>
            <p:cNvPr id="33" name="Picture 32"/>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4" name="TextBox 33"/>
            <p:cNvSpPr txBox="1"/>
            <p:nvPr/>
          </p:nvSpPr>
          <p:spPr>
            <a:xfrm>
              <a:off x="7956165" y="4840933"/>
              <a:ext cx="2481514" cy="423757"/>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Type in chat box</a:t>
              </a:r>
            </a:p>
          </p:txBody>
        </p:sp>
      </p:grpSp>
      <p:sp>
        <p:nvSpPr>
          <p:cNvPr id="35" name="TextBox 34"/>
          <p:cNvSpPr txBox="1"/>
          <p:nvPr/>
        </p:nvSpPr>
        <p:spPr>
          <a:xfrm>
            <a:off x="8002288" y="6113056"/>
            <a:ext cx="596374" cy="307777"/>
          </a:xfrm>
          <a:prstGeom prst="rect">
            <a:avLst/>
          </a:prstGeom>
          <a:noFill/>
        </p:spPr>
        <p:txBody>
          <a:bodyPr wrap="square" rtlCol="0">
            <a:spAutoFit/>
          </a:bodyPr>
          <a:lstStyle/>
          <a:p>
            <a:r>
              <a:rPr lang="en-US" sz="1400" dirty="0" smtClean="0">
                <a:solidFill>
                  <a:schemeClr val="tx1">
                    <a:lumMod val="75000"/>
                  </a:schemeClr>
                </a:solidFill>
                <a:latin typeface="Gotham Medium"/>
                <a:cs typeface="Gotham Medium"/>
              </a:rPr>
              <a:t>OR</a:t>
            </a:r>
          </a:p>
        </p:txBody>
      </p:sp>
      <p:pic>
        <p:nvPicPr>
          <p:cNvPr id="36" name="Picture 35"/>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570607" y="5708922"/>
            <a:ext cx="814349" cy="788273"/>
          </a:xfrm>
          <a:prstGeom prst="rect">
            <a:avLst/>
          </a:prstGeom>
        </p:spPr>
      </p:pic>
      <p:cxnSp>
        <p:nvCxnSpPr>
          <p:cNvPr id="37" name="Straight Connector 36"/>
          <p:cNvCxnSpPr/>
          <p:nvPr/>
        </p:nvCxnSpPr>
        <p:spPr>
          <a:xfrm flipV="1">
            <a:off x="4986002" y="5312888"/>
            <a:ext cx="6047383" cy="3754"/>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6355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target audience is at the heart of your campaign, and thus determines your </a:t>
            </a:r>
            <a:r>
              <a:rPr lang="en-US" sz="2400" dirty="0" smtClean="0">
                <a:solidFill>
                  <a:schemeClr val="bg2">
                    <a:lumMod val="25000"/>
                  </a:schemeClr>
                </a:solidFill>
                <a:latin typeface="Gotham Bold" pitchFamily="50" charset="0"/>
                <a:cs typeface="Gotham Bold" pitchFamily="50" charset="0"/>
              </a:rPr>
              <a:t>strategy, messaging, tactics, digital platforms.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audience will the campaign target? </a:t>
            </a:r>
            <a:endParaRPr lang="en-US" sz="2400" dirty="0">
              <a:solidFill>
                <a:schemeClr val="bg1"/>
              </a:solidFill>
              <a:latin typeface="Gotham Bold" pitchFamily="50" charset="0"/>
              <a:cs typeface="Gotham Bold" pitchFamily="50" charset="0"/>
            </a:endParaRPr>
          </a:p>
        </p:txBody>
      </p:sp>
      <p:sp>
        <p:nvSpPr>
          <p:cNvPr id="10" name="Rectangle 9"/>
          <p:cNvSpPr/>
          <p:nvPr/>
        </p:nvSpPr>
        <p:spPr>
          <a:xfrm>
            <a:off x="5769571" y="3703654"/>
            <a:ext cx="4368233"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1800" dirty="0" smtClean="0">
                <a:solidFill>
                  <a:schemeClr val="bg1"/>
                </a:solidFill>
                <a:latin typeface="Gotham Bold" pitchFamily="50" charset="0"/>
                <a:cs typeface="Gotham Bold" pitchFamily="50" charset="0"/>
              </a:rPr>
              <a:t>PREVIOUS DONORS</a:t>
            </a:r>
            <a:endParaRPr lang="en-US" sz="1800" dirty="0">
              <a:solidFill>
                <a:schemeClr val="bg1"/>
              </a:solidFill>
              <a:latin typeface="Gotham Bold" pitchFamily="50" charset="0"/>
              <a:cs typeface="Gotham Bold" pitchFamily="50" charset="0"/>
            </a:endParaRPr>
          </a:p>
        </p:txBody>
      </p:sp>
      <p:sp>
        <p:nvSpPr>
          <p:cNvPr id="11" name="Rectangle 10"/>
          <p:cNvSpPr/>
          <p:nvPr/>
        </p:nvSpPr>
        <p:spPr>
          <a:xfrm>
            <a:off x="5779649" y="4512954"/>
            <a:ext cx="4358156"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1800" dirty="0" smtClean="0">
                <a:solidFill>
                  <a:schemeClr val="bg1"/>
                </a:solidFill>
                <a:latin typeface="Gotham Bold" pitchFamily="50" charset="0"/>
                <a:cs typeface="Gotham Bold" pitchFamily="50" charset="0"/>
              </a:rPr>
              <a:t>ENGAGED W/ OFA BEFORE</a:t>
            </a:r>
            <a:endParaRPr lang="en-US" sz="1800" dirty="0">
              <a:solidFill>
                <a:schemeClr val="bg1"/>
              </a:solidFill>
              <a:latin typeface="Gotham Bold" pitchFamily="50" charset="0"/>
              <a:cs typeface="Gotham Bold" pitchFamily="50" charset="0"/>
            </a:endParaRPr>
          </a:p>
        </p:txBody>
      </p:sp>
      <p:sp>
        <p:nvSpPr>
          <p:cNvPr id="12" name="Rectangle 11"/>
          <p:cNvSpPr/>
          <p:nvPr/>
        </p:nvSpPr>
        <p:spPr>
          <a:xfrm>
            <a:off x="5778777" y="5322256"/>
            <a:ext cx="4358156"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1800" dirty="0" smtClean="0">
                <a:solidFill>
                  <a:schemeClr val="bg1"/>
                </a:solidFill>
                <a:latin typeface="Gotham Bold" pitchFamily="50" charset="0"/>
                <a:cs typeface="Gotham Bold" pitchFamily="50" charset="0"/>
              </a:rPr>
              <a:t>ACTIVELY ENGAGED</a:t>
            </a:r>
            <a:endParaRPr lang="en-US" sz="1800" dirty="0">
              <a:solidFill>
                <a:schemeClr val="bg1"/>
              </a:solidFill>
              <a:latin typeface="Gotham Bold" pitchFamily="50" charset="0"/>
              <a:cs typeface="Gotham Bold" pitchFamily="50" charset="0"/>
            </a:endParaRPr>
          </a:p>
        </p:txBody>
      </p:sp>
      <p:sp>
        <p:nvSpPr>
          <p:cNvPr id="13" name="Rectangle 12"/>
          <p:cNvSpPr/>
          <p:nvPr/>
        </p:nvSpPr>
        <p:spPr>
          <a:xfrm>
            <a:off x="5788853" y="6131558"/>
            <a:ext cx="4358156" cy="68663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1800" dirty="0" smtClean="0">
                <a:solidFill>
                  <a:schemeClr val="bg1"/>
                </a:solidFill>
                <a:latin typeface="Gotham Bold" pitchFamily="50" charset="0"/>
                <a:cs typeface="Gotham Bold" pitchFamily="50" charset="0"/>
              </a:rPr>
              <a:t>BROAD AUDIENCE</a:t>
            </a:r>
            <a:endParaRPr lang="en-US" sz="1800" dirty="0">
              <a:solidFill>
                <a:schemeClr val="bg1"/>
              </a:solidFill>
              <a:latin typeface="Gotham Bold" pitchFamily="50" charset="0"/>
              <a:cs typeface="Gotham Bold" pitchFamily="50" charset="0"/>
            </a:endParaRPr>
          </a:p>
        </p:txBody>
      </p:sp>
    </p:spTree>
    <p:extLst>
      <p:ext uri="{BB962C8B-B14F-4D97-AF65-F5344CB8AC3E}">
        <p14:creationId xmlns:p14="http://schemas.microsoft.com/office/powerpoint/2010/main" val="5129480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1244465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25221581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124446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124446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36315127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Campaign Overview</a:t>
            </a:r>
            <a:endParaRPr lang="en-US" sz="2400" dirty="0">
              <a:solidFill>
                <a:schemeClr val="tx1">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24" name="Rectangle 23"/>
          <p:cNvSpPr/>
          <p:nvPr/>
        </p:nvSpPr>
        <p:spPr>
          <a:xfrm>
            <a:off x="3689473" y="1505082"/>
            <a:ext cx="8595094" cy="18818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What assets and/or resources are available at your organization, which includes time and capacity, will largely determine your campaign plan. </a:t>
            </a:r>
            <a:endParaRPr lang="en-US" sz="2400" dirty="0">
              <a:solidFill>
                <a:schemeClr val="bg2">
                  <a:lumMod val="25000"/>
                </a:schemeClr>
              </a:solidFill>
              <a:latin typeface="Gotham Bold" pitchFamily="50" charset="0"/>
              <a:cs typeface="Gotham Bold" pitchFamily="50" charset="0"/>
            </a:endParaRPr>
          </a:p>
        </p:txBody>
      </p:sp>
      <p:sp>
        <p:nvSpPr>
          <p:cNvPr id="25" name="Rectangle 24"/>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assets/resources are available? </a:t>
            </a:r>
            <a:endParaRPr lang="en-US" sz="2400" dirty="0">
              <a:solidFill>
                <a:schemeClr val="bg1"/>
              </a:solidFill>
              <a:latin typeface="Gotham Bold" pitchFamily="50" charset="0"/>
              <a:cs typeface="Gotham Bold" pitchFamily="50" charset="0"/>
            </a:endParaRPr>
          </a:p>
        </p:txBody>
      </p:sp>
      <p:grpSp>
        <p:nvGrpSpPr>
          <p:cNvPr id="10" name="Group 9"/>
          <p:cNvGrpSpPr/>
          <p:nvPr/>
        </p:nvGrpSpPr>
        <p:grpSpPr>
          <a:xfrm>
            <a:off x="5012833" y="3698543"/>
            <a:ext cx="5932671" cy="5309142"/>
            <a:chOff x="2624475" y="1949236"/>
            <a:chExt cx="7069595" cy="6561685"/>
          </a:xfrm>
        </p:grpSpPr>
        <p:pic>
          <p:nvPicPr>
            <p:cNvPr id="11" name="Picture 10"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2" name="Oval 11"/>
            <p:cNvSpPr/>
            <p:nvPr/>
          </p:nvSpPr>
          <p:spPr>
            <a:xfrm>
              <a:off x="3754816" y="1949236"/>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13" name="Oval 12"/>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5" name="Oval 14"/>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6" name="Oval 15"/>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17" name="Oval 16"/>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1" name="Oval 20"/>
            <p:cNvSpPr/>
            <p:nvPr/>
          </p:nvSpPr>
          <p:spPr>
            <a:xfrm>
              <a:off x="7346502" y="2314614"/>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2" name="Oval 21"/>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6" name="Oval 25"/>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7" name="Oval 26"/>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8" name="Oval 27"/>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124446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3174" y="1341333"/>
            <a:ext cx="10988536" cy="7736678"/>
            <a:chOff x="3322849" y="931008"/>
            <a:chExt cx="10988536" cy="7736678"/>
          </a:xfrm>
        </p:grpSpPr>
        <p:pic>
          <p:nvPicPr>
            <p:cNvPr id="3" name="Picture 2" descr="Screen Shot 2015-07-23 at 12.30.28 PM.png"/>
            <p:cNvPicPr>
              <a:picLocks noChangeAspect="1"/>
            </p:cNvPicPr>
            <p:nvPr/>
          </p:nvPicPr>
          <p:blipFill rotWithShape="1">
            <a:blip r:embed="rId3">
              <a:extLst>
                <a:ext uri="{28A0092B-C50C-407E-A947-70E740481C1C}">
                  <a14:useLocalDpi xmlns:a14="http://schemas.microsoft.com/office/drawing/2010/main" val="0"/>
                </a:ext>
              </a:extLst>
            </a:blip>
            <a:srcRect b="81657"/>
            <a:stretch/>
          </p:blipFill>
          <p:spPr>
            <a:xfrm>
              <a:off x="3322849" y="931008"/>
              <a:ext cx="8987375" cy="1042427"/>
            </a:xfrm>
            <a:prstGeom prst="rect">
              <a:avLst/>
            </a:prstGeom>
          </p:spPr>
        </p:pic>
        <p:sp>
          <p:nvSpPr>
            <p:cNvPr id="4" name="Rectangle 3"/>
            <p:cNvSpPr/>
            <p:nvPr/>
          </p:nvSpPr>
          <p:spPr>
            <a:xfrm>
              <a:off x="3475885" y="1927377"/>
              <a:ext cx="10835500" cy="6740309"/>
            </a:xfrm>
            <a:prstGeom prst="rect">
              <a:avLst/>
            </a:prstGeom>
          </p:spPr>
          <p:txBody>
            <a:bodyPr wrap="square">
              <a:spAutoFit/>
            </a:bodyPr>
            <a:lstStyle/>
            <a:p>
              <a:r>
                <a:rPr lang="en-US" sz="1600" dirty="0"/>
                <a:t>Friend -- </a:t>
              </a:r>
            </a:p>
            <a:p>
              <a:endParaRPr lang="en-US" sz="1600" dirty="0"/>
            </a:p>
            <a:p>
              <a:r>
                <a:rPr lang="en-US" sz="1600" dirty="0"/>
                <a:t>Excited about today's Supreme Court ruling? Me too.</a:t>
              </a:r>
            </a:p>
            <a:p>
              <a:endParaRPr lang="en-US" sz="1600" dirty="0"/>
            </a:p>
            <a:p>
              <a:r>
                <a:rPr lang="en-US" sz="1600" dirty="0"/>
                <a:t>This morning the Supreme Court ruled that discriminatory, anti-gay marriage bans across the country violated the Constitution, and struck them down.</a:t>
              </a:r>
            </a:p>
            <a:p>
              <a:endParaRPr lang="en-US" sz="1600" dirty="0"/>
            </a:p>
            <a:p>
              <a:r>
                <a:rPr lang="en-US" sz="1600" dirty="0"/>
                <a:t>All of them.</a:t>
              </a:r>
            </a:p>
            <a:p>
              <a:endParaRPr lang="en-US" sz="1600" dirty="0"/>
            </a:p>
            <a:p>
              <a:r>
                <a:rPr lang="en-US" sz="1600" dirty="0"/>
                <a:t>Make no mistake -- we're here today because of people like you who fought long and hard to overturn discriminatory laws, challenge prejudice, and change hearts and minds.</a:t>
              </a:r>
            </a:p>
            <a:p>
              <a:endParaRPr lang="en-US" sz="1600" dirty="0"/>
            </a:p>
            <a:p>
              <a:r>
                <a:rPr lang="en-US" sz="1600" b="1" dirty="0">
                  <a:solidFill>
                    <a:srgbClr val="56565A"/>
                  </a:solidFill>
                </a:rPr>
                <a:t>This is something we can all be proud of. Today, join OFA supporters across the country in saying you're proud of the progress we've made:</a:t>
              </a:r>
            </a:p>
            <a:p>
              <a:endParaRPr lang="en-US" sz="1600" dirty="0"/>
            </a:p>
            <a:p>
              <a:r>
                <a:rPr lang="en-US" sz="1600" b="1" dirty="0">
                  <a:solidFill>
                    <a:srgbClr val="3366FF"/>
                  </a:solidFill>
                </a:rPr>
                <a:t>https://</a:t>
              </a:r>
              <a:r>
                <a:rPr lang="en-US" sz="1600" b="1" dirty="0" err="1">
                  <a:solidFill>
                    <a:srgbClr val="3366FF"/>
                  </a:solidFill>
                </a:rPr>
                <a:t>my.barackobama.com</a:t>
              </a:r>
              <a:r>
                <a:rPr lang="en-US" sz="1600" b="1" dirty="0">
                  <a:solidFill>
                    <a:srgbClr val="3366FF"/>
                  </a:solidFill>
                </a:rPr>
                <a:t>/Marriage-Ruling</a:t>
              </a:r>
            </a:p>
            <a:p>
              <a:endParaRPr lang="en-US" sz="1600" dirty="0"/>
            </a:p>
            <a:p>
              <a:r>
                <a:rPr lang="en-US" sz="1600" dirty="0"/>
                <a:t>Days like today should remind everyone why we do the work we do. The big, important fights sometimes take a long time to win, but they're always worth it.</a:t>
              </a:r>
            </a:p>
            <a:p>
              <a:endParaRPr lang="en-US" sz="1600" dirty="0"/>
            </a:p>
            <a:p>
              <a:r>
                <a:rPr lang="en-US" sz="1600" dirty="0"/>
                <a:t>Love is love.</a:t>
              </a:r>
            </a:p>
            <a:p>
              <a:endParaRPr lang="en-US" sz="1600" dirty="0"/>
            </a:p>
            <a:p>
              <a:r>
                <a:rPr lang="en-US" sz="1600" dirty="0"/>
                <a:t>Sara</a:t>
              </a:r>
            </a:p>
            <a:p>
              <a:endParaRPr lang="en-US" sz="1600" dirty="0"/>
            </a:p>
            <a:p>
              <a:r>
                <a:rPr lang="en-US" sz="1600" dirty="0"/>
                <a:t>Sara El-Amine</a:t>
              </a:r>
            </a:p>
            <a:p>
              <a:r>
                <a:rPr lang="en-US" sz="1600" dirty="0"/>
                <a:t>Executive Director</a:t>
              </a:r>
            </a:p>
            <a:p>
              <a:r>
                <a:rPr lang="en-US" sz="1600" dirty="0"/>
                <a:t>Organizing for Action</a:t>
              </a:r>
            </a:p>
          </p:txBody>
        </p:sp>
      </p:grpSp>
      <p:sp>
        <p:nvSpPr>
          <p:cNvPr id="12" name="Rectangle 11"/>
          <p:cNvSpPr/>
          <p:nvPr/>
        </p:nvSpPr>
        <p:spPr>
          <a:xfrm>
            <a:off x="635071" y="457401"/>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tx1">
                    <a:lumMod val="75000"/>
                  </a:schemeClr>
                </a:solidFill>
                <a:latin typeface="Tungsten Medium"/>
                <a:cs typeface="Tungsten Medium"/>
              </a:rPr>
              <a:t>AN EMAIL DRAFT LOOKS SOMETHING LIKE THIS</a:t>
            </a:r>
            <a:endParaRPr lang="en-US" sz="3200" dirty="0">
              <a:solidFill>
                <a:srgbClr val="ED5340"/>
              </a:solidFill>
              <a:latin typeface="Tungsten Medium"/>
              <a:cs typeface="Tungsten Medium"/>
            </a:endParaRPr>
          </a:p>
        </p:txBody>
      </p:sp>
      <p:cxnSp>
        <p:nvCxnSpPr>
          <p:cNvPr id="13" name="Straight Connector 12"/>
          <p:cNvCxnSpPr/>
          <p:nvPr/>
        </p:nvCxnSpPr>
        <p:spPr>
          <a:xfrm>
            <a:off x="713504" y="1092259"/>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pic>
        <p:nvPicPr>
          <p:cNvPr id="14" name="Picture 13" descr="Screen Shot 2015-07-23 at 12.30.28 PM.png"/>
          <p:cNvPicPr>
            <a:picLocks noChangeAspect="1"/>
          </p:cNvPicPr>
          <p:nvPr/>
        </p:nvPicPr>
        <p:blipFill rotWithShape="1">
          <a:blip r:embed="rId3">
            <a:extLst>
              <a:ext uri="{28A0092B-C50C-407E-A947-70E740481C1C}">
                <a14:useLocalDpi xmlns:a14="http://schemas.microsoft.com/office/drawing/2010/main" val="0"/>
              </a:ext>
            </a:extLst>
          </a:blip>
          <a:srcRect l="44919" b="81657"/>
          <a:stretch/>
        </p:blipFill>
        <p:spPr>
          <a:xfrm>
            <a:off x="7238727" y="1337421"/>
            <a:ext cx="4950367" cy="1042427"/>
          </a:xfrm>
          <a:prstGeom prst="rect">
            <a:avLst/>
          </a:prstGeom>
        </p:spPr>
      </p:pic>
      <p:sp>
        <p:nvSpPr>
          <p:cNvPr id="8" name="Rectangle 7">
            <a:hlinkClick r:id="rId4"/>
          </p:cNvPr>
          <p:cNvSpPr/>
          <p:nvPr/>
        </p:nvSpPr>
        <p:spPr>
          <a:xfrm>
            <a:off x="932230" y="2295827"/>
            <a:ext cx="1881204" cy="498244"/>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9" name="Rectangle 8">
            <a:hlinkClick r:id="rId4"/>
          </p:cNvPr>
          <p:cNvSpPr/>
          <p:nvPr/>
        </p:nvSpPr>
        <p:spPr>
          <a:xfrm>
            <a:off x="2876997" y="2289492"/>
            <a:ext cx="4285256" cy="498244"/>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Greeting/Salutation/Whitelist/”Friend”</a:t>
            </a:r>
            <a:endParaRPr lang="en-US" sz="2800" dirty="0">
              <a:solidFill>
                <a:schemeClr val="bg1"/>
              </a:solidFill>
              <a:latin typeface="Tungsten Medium"/>
              <a:cs typeface="Tungsten Medium"/>
            </a:endParaRPr>
          </a:p>
        </p:txBody>
      </p:sp>
      <p:sp>
        <p:nvSpPr>
          <p:cNvPr id="10" name="Rectangle 9">
            <a:hlinkClick r:id="rId4"/>
          </p:cNvPr>
          <p:cNvSpPr/>
          <p:nvPr/>
        </p:nvSpPr>
        <p:spPr>
          <a:xfrm>
            <a:off x="932229" y="2855674"/>
            <a:ext cx="5612909" cy="418564"/>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11" name="Rectangle 10">
            <a:hlinkClick r:id="rId4"/>
          </p:cNvPr>
          <p:cNvSpPr/>
          <p:nvPr/>
        </p:nvSpPr>
        <p:spPr>
          <a:xfrm>
            <a:off x="6631612" y="2853859"/>
            <a:ext cx="2266090" cy="420379"/>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The </a:t>
            </a:r>
            <a:r>
              <a:rPr lang="en-US" sz="2800" dirty="0" err="1" smtClean="0">
                <a:solidFill>
                  <a:schemeClr val="bg1"/>
                </a:solidFill>
                <a:latin typeface="Tungsten Medium"/>
                <a:cs typeface="Tungsten Medium"/>
              </a:rPr>
              <a:t>Lede</a:t>
            </a:r>
            <a:endParaRPr lang="en-US" sz="2800" dirty="0">
              <a:solidFill>
                <a:schemeClr val="bg1"/>
              </a:solidFill>
              <a:latin typeface="Tungsten Medium"/>
              <a:cs typeface="Tungsten Medium"/>
            </a:endParaRPr>
          </a:p>
        </p:txBody>
      </p:sp>
      <p:sp>
        <p:nvSpPr>
          <p:cNvPr id="15" name="Rectangle 14">
            <a:hlinkClick r:id="rId4"/>
          </p:cNvPr>
          <p:cNvSpPr/>
          <p:nvPr/>
        </p:nvSpPr>
        <p:spPr>
          <a:xfrm>
            <a:off x="922460" y="3331391"/>
            <a:ext cx="10868559" cy="1834821"/>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16" name="Rectangle 15">
            <a:hlinkClick r:id="rId4"/>
          </p:cNvPr>
          <p:cNvSpPr/>
          <p:nvPr/>
        </p:nvSpPr>
        <p:spPr>
          <a:xfrm>
            <a:off x="10203401" y="3816915"/>
            <a:ext cx="2496851" cy="498244"/>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Above the fold (ATF)</a:t>
            </a:r>
            <a:endParaRPr lang="en-US" sz="2800" dirty="0">
              <a:solidFill>
                <a:schemeClr val="bg1"/>
              </a:solidFill>
              <a:latin typeface="Tungsten Medium"/>
              <a:cs typeface="Tungsten Medium"/>
            </a:endParaRPr>
          </a:p>
        </p:txBody>
      </p:sp>
      <p:sp>
        <p:nvSpPr>
          <p:cNvPr id="18" name="Rectangle 17">
            <a:hlinkClick r:id="rId4"/>
          </p:cNvPr>
          <p:cNvSpPr/>
          <p:nvPr/>
        </p:nvSpPr>
        <p:spPr>
          <a:xfrm>
            <a:off x="931100" y="5226683"/>
            <a:ext cx="10844713" cy="656577"/>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19" name="Rectangle 18">
            <a:hlinkClick r:id="rId4"/>
          </p:cNvPr>
          <p:cNvSpPr/>
          <p:nvPr/>
        </p:nvSpPr>
        <p:spPr>
          <a:xfrm>
            <a:off x="11414906" y="5354683"/>
            <a:ext cx="1337186" cy="450826"/>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The Ask</a:t>
            </a:r>
            <a:endParaRPr lang="en-US" sz="2800" dirty="0">
              <a:solidFill>
                <a:schemeClr val="bg1"/>
              </a:solidFill>
              <a:latin typeface="Tungsten Medium"/>
              <a:cs typeface="Tungsten Medium"/>
            </a:endParaRPr>
          </a:p>
        </p:txBody>
      </p:sp>
      <p:sp>
        <p:nvSpPr>
          <p:cNvPr id="20" name="Rectangle 19">
            <a:hlinkClick r:id="rId4"/>
          </p:cNvPr>
          <p:cNvSpPr/>
          <p:nvPr/>
        </p:nvSpPr>
        <p:spPr>
          <a:xfrm>
            <a:off x="933079" y="5943735"/>
            <a:ext cx="4682680" cy="518349"/>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21" name="Rectangle 20">
            <a:hlinkClick r:id="rId4"/>
          </p:cNvPr>
          <p:cNvSpPr/>
          <p:nvPr/>
        </p:nvSpPr>
        <p:spPr>
          <a:xfrm>
            <a:off x="5678191" y="5950786"/>
            <a:ext cx="1760528" cy="498244"/>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Naked URL</a:t>
            </a:r>
            <a:endParaRPr lang="en-US" sz="2800" dirty="0">
              <a:solidFill>
                <a:schemeClr val="bg1"/>
              </a:solidFill>
              <a:latin typeface="Tungsten Medium"/>
              <a:cs typeface="Tungsten Medium"/>
            </a:endParaRPr>
          </a:p>
        </p:txBody>
      </p:sp>
      <p:sp>
        <p:nvSpPr>
          <p:cNvPr id="22" name="Rectangle 21">
            <a:hlinkClick r:id="rId4"/>
          </p:cNvPr>
          <p:cNvSpPr/>
          <p:nvPr/>
        </p:nvSpPr>
        <p:spPr>
          <a:xfrm>
            <a:off x="938605" y="6528092"/>
            <a:ext cx="10828568" cy="581928"/>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23" name="Rectangle 22">
            <a:hlinkClick r:id="rId4"/>
          </p:cNvPr>
          <p:cNvSpPr/>
          <p:nvPr/>
        </p:nvSpPr>
        <p:spPr>
          <a:xfrm>
            <a:off x="10324355" y="6854791"/>
            <a:ext cx="2450540" cy="479847"/>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Below the fold (BTF)</a:t>
            </a:r>
            <a:endParaRPr lang="en-US" sz="2800" dirty="0">
              <a:solidFill>
                <a:schemeClr val="bg1"/>
              </a:solidFill>
              <a:latin typeface="Tungsten Medium"/>
              <a:cs typeface="Tungsten Medium"/>
            </a:endParaRPr>
          </a:p>
        </p:txBody>
      </p:sp>
      <p:sp>
        <p:nvSpPr>
          <p:cNvPr id="24" name="Rectangle 23">
            <a:hlinkClick r:id="rId4"/>
          </p:cNvPr>
          <p:cNvSpPr/>
          <p:nvPr/>
        </p:nvSpPr>
        <p:spPr>
          <a:xfrm>
            <a:off x="913821" y="7179134"/>
            <a:ext cx="3397354" cy="1987004"/>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ED5340"/>
              </a:solidFill>
              <a:latin typeface="Tungsten Medium"/>
              <a:cs typeface="Tungsten Medium"/>
            </a:endParaRPr>
          </a:p>
        </p:txBody>
      </p:sp>
      <p:sp>
        <p:nvSpPr>
          <p:cNvPr id="25" name="Rectangle 24">
            <a:hlinkClick r:id="rId4"/>
          </p:cNvPr>
          <p:cNvSpPr/>
          <p:nvPr/>
        </p:nvSpPr>
        <p:spPr>
          <a:xfrm>
            <a:off x="4373610" y="7186182"/>
            <a:ext cx="1579094" cy="498244"/>
          </a:xfrm>
          <a:prstGeom prst="rect">
            <a:avLst/>
          </a:prstGeom>
          <a:solidFill>
            <a:srgbClr val="ED5340"/>
          </a:solid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ungsten Medium"/>
                <a:cs typeface="Tungsten Medium"/>
              </a:rPr>
              <a:t>Closing</a:t>
            </a:r>
            <a:endParaRPr lang="en-US" sz="2800" dirty="0">
              <a:solidFill>
                <a:schemeClr val="bg1"/>
              </a:solidFill>
              <a:latin typeface="Tungsten Medium"/>
              <a:cs typeface="Tungsten Medium"/>
            </a:endParaRPr>
          </a:p>
        </p:txBody>
      </p:sp>
    </p:spTree>
    <p:extLst>
      <p:ext uri="{BB962C8B-B14F-4D97-AF65-F5344CB8AC3E}">
        <p14:creationId xmlns:p14="http://schemas.microsoft.com/office/powerpoint/2010/main" val="24630246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29786" y="2304310"/>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1472251"/>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Establish Specific Goals</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8" name="Rectangle 7"/>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Based on the resources and assets available to you, establish specific goals for each member of the team.</a:t>
            </a:r>
            <a:r>
              <a:rPr lang="en-US" sz="2400" dirty="0" smtClean="0">
                <a:solidFill>
                  <a:schemeClr val="bg2">
                    <a:lumMod val="25000"/>
                  </a:schemeClr>
                </a:solidFill>
                <a:latin typeface="Gotham Bold" pitchFamily="50" charset="0"/>
                <a:cs typeface="Gotham Bold" pitchFamily="50" charset="0"/>
              </a:rPr>
              <a:t> </a:t>
            </a:r>
            <a:endParaRPr lang="en-US" sz="2400" dirty="0">
              <a:solidFill>
                <a:schemeClr val="bg2">
                  <a:lumMod val="25000"/>
                </a:schemeClr>
              </a:solidFill>
              <a:latin typeface="Gotham Bold" pitchFamily="50" charset="0"/>
              <a:cs typeface="Gotham Bold"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How will your campaign meet its goals?</a:t>
            </a:r>
            <a:endParaRPr lang="en-US" sz="2400" dirty="0">
              <a:solidFill>
                <a:schemeClr val="bg1"/>
              </a:solidFill>
              <a:latin typeface="Gotham Bold" pitchFamily="50" charset="0"/>
              <a:cs typeface="Gotham Bold" pitchFamily="50" charset="0"/>
            </a:endParaRPr>
          </a:p>
        </p:txBody>
      </p:sp>
      <p:grpSp>
        <p:nvGrpSpPr>
          <p:cNvPr id="15" name="Group 14"/>
          <p:cNvGrpSpPr/>
          <p:nvPr/>
        </p:nvGrpSpPr>
        <p:grpSpPr>
          <a:xfrm>
            <a:off x="5023781" y="3359144"/>
            <a:ext cx="5932671" cy="5309142"/>
            <a:chOff x="2624475" y="1949236"/>
            <a:chExt cx="7069595" cy="6561685"/>
          </a:xfrm>
        </p:grpSpPr>
        <p:pic>
          <p:nvPicPr>
            <p:cNvPr id="16" name="Picture 15" descr="noun_64863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3498"/>
            <a:stretch/>
          </p:blipFill>
          <p:spPr>
            <a:xfrm>
              <a:off x="2624475" y="1977139"/>
              <a:ext cx="7069595" cy="6115318"/>
            </a:xfrm>
            <a:prstGeom prst="rect">
              <a:avLst/>
            </a:prstGeom>
          </p:spPr>
        </p:pic>
        <p:sp>
          <p:nvSpPr>
            <p:cNvPr id="17" name="Oval 16"/>
            <p:cNvSpPr/>
            <p:nvPr/>
          </p:nvSpPr>
          <p:spPr>
            <a:xfrm>
              <a:off x="3754816" y="1949236"/>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Design</a:t>
              </a:r>
              <a:endParaRPr lang="en-GB" sz="2800" dirty="0">
                <a:solidFill>
                  <a:srgbClr val="FFFFFF"/>
                </a:solidFill>
                <a:latin typeface="Tungsten Medium"/>
                <a:cs typeface="Tungsten Medium"/>
              </a:endParaRPr>
            </a:p>
          </p:txBody>
        </p:sp>
        <p:sp>
          <p:nvSpPr>
            <p:cNvPr id="21" name="Oval 20"/>
            <p:cNvSpPr/>
            <p:nvPr/>
          </p:nvSpPr>
          <p:spPr>
            <a:xfrm>
              <a:off x="7412131" y="5156846"/>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22" name="Oval 21"/>
            <p:cNvSpPr/>
            <p:nvPr/>
          </p:nvSpPr>
          <p:spPr>
            <a:xfrm>
              <a:off x="6113089" y="6973629"/>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23" name="Oval 22"/>
            <p:cNvSpPr/>
            <p:nvPr/>
          </p:nvSpPr>
          <p:spPr>
            <a:xfrm>
              <a:off x="3275835" y="6171572"/>
              <a:ext cx="1601319" cy="152940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endParaRPr>
            </a:p>
          </p:txBody>
        </p:sp>
        <p:sp>
          <p:nvSpPr>
            <p:cNvPr id="24" name="Oval 23"/>
            <p:cNvSpPr/>
            <p:nvPr/>
          </p:nvSpPr>
          <p:spPr>
            <a:xfrm>
              <a:off x="5269364" y="4022914"/>
              <a:ext cx="1774861" cy="179059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bg1"/>
                  </a:solidFill>
                  <a:latin typeface="Tungsten Medium"/>
                  <a:cs typeface="Tungsten Medium"/>
                </a:rPr>
                <a:t>Digital Director</a:t>
              </a:r>
              <a:endParaRPr lang="en-GB" sz="2800" dirty="0">
                <a:solidFill>
                  <a:schemeClr val="bg1"/>
                </a:solidFill>
                <a:latin typeface="Tungsten Medium"/>
                <a:cs typeface="Tungsten Medium"/>
              </a:endParaRPr>
            </a:p>
          </p:txBody>
        </p:sp>
        <p:sp>
          <p:nvSpPr>
            <p:cNvPr id="25" name="Oval 24"/>
            <p:cNvSpPr/>
            <p:nvPr/>
          </p:nvSpPr>
          <p:spPr>
            <a:xfrm>
              <a:off x="7346502" y="2314614"/>
              <a:ext cx="1601319" cy="1529404"/>
            </a:xfrm>
            <a:prstGeom prst="ellipse">
              <a:avLst/>
            </a:prstGeom>
            <a:solidFill>
              <a:srgbClr val="ED5340"/>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Social/ Email</a:t>
              </a:r>
              <a:endParaRPr lang="en-GB" sz="2800" dirty="0">
                <a:solidFill>
                  <a:srgbClr val="FFFFFF"/>
                </a:solidFill>
                <a:latin typeface="Tungsten Medium"/>
                <a:cs typeface="Tungsten Medium"/>
              </a:endParaRPr>
            </a:p>
          </p:txBody>
        </p:sp>
        <p:sp>
          <p:nvSpPr>
            <p:cNvPr id="26" name="Oval 25"/>
            <p:cNvSpPr/>
            <p:nvPr/>
          </p:nvSpPr>
          <p:spPr>
            <a:xfrm>
              <a:off x="7412131" y="5148958"/>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 Org.</a:t>
              </a:r>
              <a:endParaRPr lang="en-GB" sz="2800" dirty="0">
                <a:solidFill>
                  <a:srgbClr val="FFFFFF"/>
                </a:solidFill>
                <a:latin typeface="Tungsten Medium"/>
                <a:cs typeface="Tungsten Medium"/>
              </a:endParaRPr>
            </a:p>
          </p:txBody>
        </p:sp>
        <p:sp>
          <p:nvSpPr>
            <p:cNvPr id="27" name="Oval 26"/>
            <p:cNvSpPr/>
            <p:nvPr/>
          </p:nvSpPr>
          <p:spPr>
            <a:xfrm>
              <a:off x="6097313" y="6981517"/>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Ads </a:t>
              </a:r>
              <a:endParaRPr lang="en-GB" sz="2800" dirty="0">
                <a:solidFill>
                  <a:srgbClr val="FFFFFF"/>
                </a:solidFill>
                <a:latin typeface="Tungsten Medium"/>
                <a:cs typeface="Tungsten Medium"/>
              </a:endParaRPr>
            </a:p>
          </p:txBody>
        </p:sp>
        <p:sp>
          <p:nvSpPr>
            <p:cNvPr id="28" name="Oval 27"/>
            <p:cNvSpPr/>
            <p:nvPr/>
          </p:nvSpPr>
          <p:spPr>
            <a:xfrm>
              <a:off x="3241758" y="6192710"/>
              <a:ext cx="1601319" cy="1529404"/>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Dev.</a:t>
              </a:r>
              <a:endParaRPr lang="en-GB" sz="2800" dirty="0">
                <a:solidFill>
                  <a:srgbClr val="FFFFFF"/>
                </a:solidFill>
                <a:latin typeface="Tungsten Medium"/>
                <a:cs typeface="Tungsten Medium"/>
              </a:endParaRPr>
            </a:p>
          </p:txBody>
        </p:sp>
        <p:sp>
          <p:nvSpPr>
            <p:cNvPr id="29" name="Oval 28"/>
            <p:cNvSpPr/>
            <p:nvPr/>
          </p:nvSpPr>
          <p:spPr>
            <a:xfrm>
              <a:off x="5150720" y="3897279"/>
              <a:ext cx="2019717" cy="1971445"/>
            </a:xfrm>
            <a:prstGeom prst="ellipse">
              <a:avLst/>
            </a:prstGeom>
            <a:solidFill>
              <a:schemeClr val="bg2">
                <a:lumMod val="50000"/>
              </a:schemeClr>
            </a:solidFill>
            <a:ln w="57150" cmpd="sng">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Tungsten Medium"/>
                  <a:cs typeface="Tungsten Medium"/>
                </a:rPr>
                <a:t>Digital Director</a:t>
              </a:r>
              <a:endParaRPr lang="en-GB" sz="2800" dirty="0">
                <a:solidFill>
                  <a:srgbClr val="FFFFFF"/>
                </a:solidFill>
                <a:latin typeface="Tungsten Medium"/>
                <a:cs typeface="Tungsten Medium"/>
              </a:endParaRPr>
            </a:p>
          </p:txBody>
        </p:sp>
      </p:grpSp>
    </p:spTree>
    <p:extLst>
      <p:ext uri="{BB962C8B-B14F-4D97-AF65-F5344CB8AC3E}">
        <p14:creationId xmlns:p14="http://schemas.microsoft.com/office/powerpoint/2010/main" val="12674381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8" name="Rectangle 7"/>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campaign can only be effective if it is relevant to your audience. </a:t>
            </a:r>
            <a:r>
              <a:rPr lang="en-US" sz="2400" dirty="0" smtClean="0">
                <a:solidFill>
                  <a:schemeClr val="bg2">
                    <a:lumMod val="25000"/>
                  </a:schemeClr>
                </a:solidFill>
                <a:latin typeface="Gotham Bold" pitchFamily="50" charset="0"/>
                <a:cs typeface="Gotham Bold" pitchFamily="50" charset="0"/>
              </a:rPr>
              <a:t>Effective messaging shows your position, and incites an emotional response. </a:t>
            </a:r>
            <a:endParaRPr lang="en-US" sz="2400" dirty="0">
              <a:solidFill>
                <a:schemeClr val="bg2">
                  <a:lumMod val="25000"/>
                </a:schemeClr>
              </a:solidFill>
              <a:latin typeface="Gotham Bold" pitchFamily="50" charset="0"/>
              <a:cs typeface="Gotham Bold"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message?</a:t>
            </a:r>
            <a:endParaRPr lang="en-US" sz="2400" dirty="0">
              <a:solidFill>
                <a:schemeClr val="bg1"/>
              </a:solidFill>
              <a:latin typeface="Gotham Bold" pitchFamily="50" charset="0"/>
              <a:cs typeface="Gotham Bold" pitchFamily="50" charset="0"/>
            </a:endParaRPr>
          </a:p>
        </p:txBody>
      </p:sp>
      <p:sp>
        <p:nvSpPr>
          <p:cNvPr id="10" name="Oval 9"/>
          <p:cNvSpPr/>
          <p:nvPr/>
        </p:nvSpPr>
        <p:spPr>
          <a:xfrm>
            <a:off x="3893435"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HOOK</a:t>
            </a:r>
            <a:endParaRPr lang="en-US" sz="2400" dirty="0">
              <a:latin typeface="Tungsten Medium"/>
              <a:cs typeface="Tungsten Medium"/>
            </a:endParaRPr>
          </a:p>
        </p:txBody>
      </p:sp>
      <p:sp>
        <p:nvSpPr>
          <p:cNvPr id="11" name="Oval 10"/>
          <p:cNvSpPr/>
          <p:nvPr/>
        </p:nvSpPr>
        <p:spPr>
          <a:xfrm>
            <a:off x="6716867"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CALL TO ACTION</a:t>
            </a:r>
            <a:endParaRPr lang="en-US" sz="2400" dirty="0">
              <a:latin typeface="Tungsten Medium"/>
              <a:cs typeface="Tungsten Medium"/>
            </a:endParaRPr>
          </a:p>
        </p:txBody>
      </p:sp>
      <p:sp>
        <p:nvSpPr>
          <p:cNvPr id="12" name="Oval 11"/>
          <p:cNvSpPr/>
          <p:nvPr/>
        </p:nvSpPr>
        <p:spPr>
          <a:xfrm>
            <a:off x="9540299"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MESSAGE</a:t>
            </a:r>
            <a:endParaRPr lang="en-US" sz="2400" dirty="0">
              <a:latin typeface="Tungsten Medium"/>
              <a:cs typeface="Tungsten Medium"/>
            </a:endParaRPr>
          </a:p>
        </p:txBody>
      </p:sp>
      <p:sp>
        <p:nvSpPr>
          <p:cNvPr id="2" name="Plus 1"/>
          <p:cNvSpPr/>
          <p:nvPr/>
        </p:nvSpPr>
        <p:spPr>
          <a:xfrm>
            <a:off x="6164812" y="4813983"/>
            <a:ext cx="532262" cy="559559"/>
          </a:xfrm>
          <a:prstGeom prst="mathPlus">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 name="Equal 2"/>
          <p:cNvSpPr/>
          <p:nvPr/>
        </p:nvSpPr>
        <p:spPr>
          <a:xfrm>
            <a:off x="9024242" y="4889045"/>
            <a:ext cx="432752" cy="409433"/>
          </a:xfrm>
          <a:prstGeom prst="mathEqual">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Tree>
    <p:extLst>
      <p:ext uri="{BB962C8B-B14F-4D97-AF65-F5344CB8AC3E}">
        <p14:creationId xmlns:p14="http://schemas.microsoft.com/office/powerpoint/2010/main" val="13834099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8" name="Rectangle 7"/>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campaign can only be effective if it is relevant to your audience. </a:t>
            </a:r>
            <a:r>
              <a:rPr lang="en-US" sz="2400" dirty="0" smtClean="0">
                <a:solidFill>
                  <a:schemeClr val="bg2">
                    <a:lumMod val="25000"/>
                  </a:schemeClr>
                </a:solidFill>
                <a:latin typeface="Gotham Bold" pitchFamily="50" charset="0"/>
                <a:cs typeface="Gotham Bold" pitchFamily="50" charset="0"/>
              </a:rPr>
              <a:t>Effective messaging shows your position, and incites an emotional response. </a:t>
            </a:r>
            <a:endParaRPr lang="en-US" sz="2400" dirty="0">
              <a:solidFill>
                <a:schemeClr val="bg2">
                  <a:lumMod val="25000"/>
                </a:schemeClr>
              </a:solidFill>
              <a:latin typeface="Gotham Bold" pitchFamily="50" charset="0"/>
              <a:cs typeface="Gotham Bold"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message?</a:t>
            </a:r>
            <a:endParaRPr lang="en-US" sz="2400" dirty="0">
              <a:solidFill>
                <a:schemeClr val="bg1"/>
              </a:solidFill>
              <a:latin typeface="Gotham Bold" pitchFamily="50" charset="0"/>
              <a:cs typeface="Gotham Bold" pitchFamily="50" charset="0"/>
            </a:endParaRPr>
          </a:p>
        </p:txBody>
      </p:sp>
      <p:sp>
        <p:nvSpPr>
          <p:cNvPr id="10" name="Oval 9"/>
          <p:cNvSpPr/>
          <p:nvPr/>
        </p:nvSpPr>
        <p:spPr>
          <a:xfrm>
            <a:off x="3893435"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HOOK</a:t>
            </a:r>
            <a:endParaRPr lang="en-US" sz="2400" dirty="0">
              <a:latin typeface="Tungsten Medium"/>
              <a:cs typeface="Tungsten Medium"/>
            </a:endParaRPr>
          </a:p>
        </p:txBody>
      </p:sp>
      <p:sp>
        <p:nvSpPr>
          <p:cNvPr id="15" name="Rectangle 14"/>
          <p:cNvSpPr/>
          <p:nvPr/>
        </p:nvSpPr>
        <p:spPr>
          <a:xfrm>
            <a:off x="6309089" y="4356424"/>
            <a:ext cx="5332452" cy="147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pitchFamily="50" charset="0"/>
                <a:cs typeface="Gotham Bold" pitchFamily="50" charset="0"/>
              </a:rPr>
              <a:t>A hook is what will attract your audience to your campaign. Generally something that everyone understands. </a:t>
            </a:r>
            <a:endParaRPr lang="en-US" sz="2400" dirty="0">
              <a:solidFill>
                <a:schemeClr val="bg2">
                  <a:lumMod val="25000"/>
                </a:schemeClr>
              </a:solidFill>
              <a:latin typeface="Gotham Bold" pitchFamily="50" charset="0"/>
              <a:cs typeface="Gotham Bold" pitchFamily="50" charset="0"/>
            </a:endParaRPr>
          </a:p>
        </p:txBody>
      </p:sp>
    </p:spTree>
    <p:extLst>
      <p:ext uri="{BB962C8B-B14F-4D97-AF65-F5344CB8AC3E}">
        <p14:creationId xmlns:p14="http://schemas.microsoft.com/office/powerpoint/2010/main" val="27395250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4" name="Picture 3"/>
          <p:cNvPicPr>
            <a:picLocks noChangeAspect="1"/>
          </p:cNvPicPr>
          <p:nvPr/>
        </p:nvPicPr>
        <p:blipFill rotWithShape="1">
          <a:blip r:embed="rId3"/>
          <a:srcRect b="63443"/>
          <a:stretch/>
        </p:blipFill>
        <p:spPr>
          <a:xfrm>
            <a:off x="3689473" y="683943"/>
            <a:ext cx="8184079" cy="1690767"/>
          </a:xfrm>
          <a:prstGeom prst="rect">
            <a:avLst/>
          </a:prstGeom>
        </p:spPr>
      </p:pic>
      <p:sp>
        <p:nvSpPr>
          <p:cNvPr id="2" name="Rectangle 1"/>
          <p:cNvSpPr/>
          <p:nvPr/>
        </p:nvSpPr>
        <p:spPr>
          <a:xfrm>
            <a:off x="3907837" y="2507258"/>
            <a:ext cx="7842885" cy="5632311"/>
          </a:xfrm>
          <a:prstGeom prst="rect">
            <a:avLst/>
          </a:prstGeom>
        </p:spPr>
        <p:txBody>
          <a:bodyPr wrap="square">
            <a:spAutoFit/>
          </a:bodyPr>
          <a:lstStyle/>
          <a:p>
            <a:r>
              <a:rPr lang="en-US" sz="2000" dirty="0" smtClean="0">
                <a:solidFill>
                  <a:srgbClr val="333333"/>
                </a:solidFill>
                <a:latin typeface="arial" panose="020B0604020202020204" pitchFamily="34" charset="0"/>
              </a:rPr>
              <a:t>Friend </a:t>
            </a:r>
            <a:r>
              <a:rPr lang="en-US" sz="2000" dirty="0">
                <a:solidFill>
                  <a:srgbClr val="333333"/>
                </a:solidFill>
                <a:latin typeface="arial" panose="020B0604020202020204" pitchFamily="34" charset="0"/>
              </a:rPr>
              <a:t>-- </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For many progressives and organizers across the country, President Obama is an inspiration.</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But he's not a unicorn. (I believe the fact-checkers out there can confirm that.)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Our president got his start as a community organizer on the South Side of Chicago. Right now, the next </a:t>
            </a:r>
            <a:r>
              <a:rPr lang="en-US" sz="2000" dirty="0" smtClean="0">
                <a:solidFill>
                  <a:srgbClr val="333333"/>
                </a:solidFill>
                <a:latin typeface="arial" panose="020B0604020202020204" pitchFamily="34" charset="0"/>
              </a:rPr>
              <a:t>Barack Obamas </a:t>
            </a:r>
            <a:r>
              <a:rPr lang="en-US" sz="2000" dirty="0">
                <a:solidFill>
                  <a:srgbClr val="333333"/>
                </a:solidFill>
                <a:latin typeface="arial" panose="020B0604020202020204" pitchFamily="34" charset="0"/>
              </a:rPr>
              <a:t>are already out there in communities all across the country, looking to get their start.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OFA's mission is to find those great organizers and provide the training needed to be great.</a:t>
            </a:r>
            <a:r>
              <a:rPr lang="en-US" sz="2000" dirty="0">
                <a:solidFill>
                  <a:srgbClr val="0070C0"/>
                </a:solidFill>
              </a:rPr>
              <a:t/>
            </a:r>
            <a:br>
              <a:rPr lang="en-US" sz="2000" dirty="0">
                <a:solidFill>
                  <a:srgbClr val="0070C0"/>
                </a:solidFill>
              </a:rPr>
            </a:br>
            <a:r>
              <a:rPr lang="en-US" sz="2000" dirty="0">
                <a:solidFill>
                  <a:srgbClr val="0070C0"/>
                </a:solidFill>
              </a:rPr>
              <a:t/>
            </a:r>
            <a:br>
              <a:rPr lang="en-US" sz="2000" dirty="0">
                <a:solidFill>
                  <a:srgbClr val="0070C0"/>
                </a:solidFill>
              </a:rPr>
            </a:br>
            <a:r>
              <a:rPr lang="en-US" sz="2000" b="1" u="sng" dirty="0">
                <a:solidFill>
                  <a:srgbClr val="0070C0"/>
                </a:solidFill>
                <a:latin typeface="arial" panose="020B0604020202020204" pitchFamily="34" charset="0"/>
              </a:rPr>
              <a:t>This is about the future, but it depends on people like you stepping up today to help fund it -- will you chip in today?</a:t>
            </a:r>
            <a:endParaRPr lang="x-none" sz="2000" u="sng" dirty="0">
              <a:solidFill>
                <a:srgbClr val="0070C0"/>
              </a:solidFill>
            </a:endParaRPr>
          </a:p>
        </p:txBody>
      </p:sp>
      <p:sp>
        <p:nvSpPr>
          <p:cNvPr id="3" name="Rectangle 2"/>
          <p:cNvSpPr/>
          <p:nvPr/>
        </p:nvSpPr>
        <p:spPr>
          <a:xfrm>
            <a:off x="3689473" y="670294"/>
            <a:ext cx="2956987" cy="476118"/>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6" name="Rectangle 15"/>
          <p:cNvSpPr/>
          <p:nvPr/>
        </p:nvSpPr>
        <p:spPr>
          <a:xfrm>
            <a:off x="3907837" y="4030467"/>
            <a:ext cx="7433453" cy="664361"/>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8102596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Displaying OFA_LG_SSN_1110_NeverMoreImp_TW.png"/>
          <p:cNvPicPr>
            <a:picLocks noChangeAspect="1" noChangeArrowheads="1"/>
          </p:cNvPicPr>
          <p:nvPr/>
        </p:nvPicPr>
        <p:blipFill rotWithShape="1">
          <a:blip r:embed="rId3">
            <a:extLst>
              <a:ext uri="{28A0092B-C50C-407E-A947-70E740481C1C}">
                <a14:useLocalDpi xmlns:a14="http://schemas.microsoft.com/office/drawing/2010/main" val="0"/>
              </a:ext>
            </a:extLst>
          </a:blip>
          <a:srcRect r="10670"/>
          <a:stretch/>
        </p:blipFill>
        <p:spPr bwMode="auto">
          <a:xfrm>
            <a:off x="3907837" y="1419650"/>
            <a:ext cx="8508752" cy="4762500"/>
          </a:xfrm>
          <a:prstGeom prst="rect">
            <a:avLst/>
          </a:prstGeom>
          <a:noFill/>
          <a:effectLst>
            <a:outerShdw blurRad="546100" dist="50800" dir="5400000" algn="ctr" rotWithShape="0">
              <a:srgbClr val="000000">
                <a:alpha val="26000"/>
              </a:srgbClr>
            </a:outerShdw>
          </a:effectLst>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16" name="Rectangle 15"/>
          <p:cNvSpPr/>
          <p:nvPr/>
        </p:nvSpPr>
        <p:spPr>
          <a:xfrm>
            <a:off x="4260764" y="2045340"/>
            <a:ext cx="3465916" cy="1215301"/>
          </a:xfrm>
          <a:prstGeom prst="rect">
            <a:avLst/>
          </a:prstGeom>
          <a:noFill/>
          <a:ln w="38100">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4839595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15" name="Picture 14"/>
          <p:cNvPicPr>
            <a:picLocks noChangeAspect="1"/>
          </p:cNvPicPr>
          <p:nvPr/>
        </p:nvPicPr>
        <p:blipFill>
          <a:blip r:embed="rId3"/>
          <a:stretch>
            <a:fillRect/>
          </a:stretch>
        </p:blipFill>
        <p:spPr>
          <a:xfrm>
            <a:off x="4417562" y="1337480"/>
            <a:ext cx="6762750" cy="4886325"/>
          </a:xfrm>
          <a:prstGeom prst="rect">
            <a:avLst/>
          </a:prstGeom>
          <a:effectLst>
            <a:outerShdw blurRad="63500" sx="102000" sy="102000" algn="ctr" rotWithShape="0">
              <a:prstClr val="black">
                <a:alpha val="40000"/>
              </a:prstClr>
            </a:outerShdw>
          </a:effectLst>
        </p:spPr>
      </p:pic>
      <p:sp>
        <p:nvSpPr>
          <p:cNvPr id="17" name="Rectangle 16"/>
          <p:cNvSpPr/>
          <p:nvPr/>
        </p:nvSpPr>
        <p:spPr>
          <a:xfrm>
            <a:off x="5331653" y="1465589"/>
            <a:ext cx="4784256" cy="724080"/>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5983765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5122" name="Picture 2" descr="https://pbs.twimg.com/media/CIhO5kCVAAAphtW.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781" y="1505082"/>
            <a:ext cx="8334205" cy="4167103"/>
          </a:xfrm>
          <a:prstGeom prst="rect">
            <a:avLst/>
          </a:prstGeom>
          <a:noFill/>
          <a:effectLst>
            <a:outerShdw blurRad="457200" sx="102000" sy="102000" algn="ctr" rotWithShape="0">
              <a:prstClr val="black">
                <a:alpha val="13000"/>
              </a:prst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6858001" y="1714500"/>
            <a:ext cx="2423160" cy="1108481"/>
          </a:xfrm>
          <a:prstGeom prst="rect">
            <a:avLst/>
          </a:prstGeom>
          <a:noFill/>
          <a:ln w="38100">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29986658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8" name="Rectangle 7"/>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campaign can only be effective if it is relevant to your audience. </a:t>
            </a:r>
            <a:r>
              <a:rPr lang="en-US" sz="2400" dirty="0" smtClean="0">
                <a:solidFill>
                  <a:schemeClr val="bg2">
                    <a:lumMod val="25000"/>
                  </a:schemeClr>
                </a:solidFill>
                <a:latin typeface="Gotham Bold" pitchFamily="50" charset="0"/>
                <a:cs typeface="Gotham Bold" pitchFamily="50" charset="0"/>
              </a:rPr>
              <a:t>Effective messaging shows your position, and incites an emotional response. </a:t>
            </a:r>
            <a:endParaRPr lang="en-US" sz="2400" dirty="0">
              <a:solidFill>
                <a:schemeClr val="bg2">
                  <a:lumMod val="25000"/>
                </a:schemeClr>
              </a:solidFill>
              <a:latin typeface="Gotham Bold" pitchFamily="50" charset="0"/>
              <a:cs typeface="Gotham Bold"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message?</a:t>
            </a:r>
            <a:endParaRPr lang="en-US" sz="2400" dirty="0">
              <a:solidFill>
                <a:schemeClr val="bg1"/>
              </a:solidFill>
              <a:latin typeface="Gotham Bold" pitchFamily="50" charset="0"/>
              <a:cs typeface="Gotham Bold" pitchFamily="50" charset="0"/>
            </a:endParaRPr>
          </a:p>
        </p:txBody>
      </p:sp>
      <p:sp>
        <p:nvSpPr>
          <p:cNvPr id="10" name="Oval 9"/>
          <p:cNvSpPr/>
          <p:nvPr/>
        </p:nvSpPr>
        <p:spPr>
          <a:xfrm>
            <a:off x="3893435"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CALL TO ACTION</a:t>
            </a:r>
            <a:endParaRPr lang="en-US" sz="2400" dirty="0">
              <a:latin typeface="Tungsten Medium"/>
              <a:cs typeface="Tungsten Medium"/>
            </a:endParaRPr>
          </a:p>
        </p:txBody>
      </p:sp>
      <p:sp>
        <p:nvSpPr>
          <p:cNvPr id="15" name="Rectangle 14"/>
          <p:cNvSpPr/>
          <p:nvPr/>
        </p:nvSpPr>
        <p:spPr>
          <a:xfrm>
            <a:off x="6309089" y="4356424"/>
            <a:ext cx="5769180" cy="147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pitchFamily="50" charset="0"/>
                <a:cs typeface="Gotham Bold" pitchFamily="50" charset="0"/>
              </a:rPr>
              <a:t>Clear and concise – what exactly do you want your audience to do?</a:t>
            </a:r>
            <a:endParaRPr lang="en-US" sz="2400" dirty="0">
              <a:solidFill>
                <a:schemeClr val="bg2">
                  <a:lumMod val="25000"/>
                </a:schemeClr>
              </a:solidFill>
              <a:latin typeface="Gotham Bold" pitchFamily="50" charset="0"/>
              <a:cs typeface="Gotham Bold" pitchFamily="50" charset="0"/>
            </a:endParaRPr>
          </a:p>
        </p:txBody>
      </p:sp>
    </p:spTree>
    <p:extLst>
      <p:ext uri="{BB962C8B-B14F-4D97-AF65-F5344CB8AC3E}">
        <p14:creationId xmlns:p14="http://schemas.microsoft.com/office/powerpoint/2010/main" val="22218998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4" name="Picture 3"/>
          <p:cNvPicPr>
            <a:picLocks noChangeAspect="1"/>
          </p:cNvPicPr>
          <p:nvPr/>
        </p:nvPicPr>
        <p:blipFill rotWithShape="1">
          <a:blip r:embed="rId3"/>
          <a:srcRect b="63443"/>
          <a:stretch/>
        </p:blipFill>
        <p:spPr>
          <a:xfrm>
            <a:off x="3689473" y="683943"/>
            <a:ext cx="8184079" cy="1690767"/>
          </a:xfrm>
          <a:prstGeom prst="rect">
            <a:avLst/>
          </a:prstGeom>
        </p:spPr>
      </p:pic>
      <p:sp>
        <p:nvSpPr>
          <p:cNvPr id="2" name="Rectangle 1"/>
          <p:cNvSpPr/>
          <p:nvPr/>
        </p:nvSpPr>
        <p:spPr>
          <a:xfrm>
            <a:off x="3907837" y="2507258"/>
            <a:ext cx="7842885" cy="5632311"/>
          </a:xfrm>
          <a:prstGeom prst="rect">
            <a:avLst/>
          </a:prstGeom>
        </p:spPr>
        <p:txBody>
          <a:bodyPr wrap="square">
            <a:spAutoFit/>
          </a:bodyPr>
          <a:lstStyle/>
          <a:p>
            <a:r>
              <a:rPr lang="en-US" sz="2000" dirty="0" smtClean="0">
                <a:solidFill>
                  <a:srgbClr val="333333"/>
                </a:solidFill>
                <a:latin typeface="arial" panose="020B0604020202020204" pitchFamily="34" charset="0"/>
              </a:rPr>
              <a:t>Friend </a:t>
            </a:r>
            <a:r>
              <a:rPr lang="en-US" sz="2000" dirty="0">
                <a:solidFill>
                  <a:srgbClr val="333333"/>
                </a:solidFill>
                <a:latin typeface="arial" panose="020B0604020202020204" pitchFamily="34" charset="0"/>
              </a:rPr>
              <a:t>-- </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For many progressives and organizers across the country, President Obama is an inspiration.</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But he's not a unicorn. (I believe the fact-checkers out there can confirm that.)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Our president got his start as a community organizer on the South Side of Chicago. Right now, the next </a:t>
            </a:r>
            <a:r>
              <a:rPr lang="en-US" sz="2000" dirty="0" smtClean="0">
                <a:solidFill>
                  <a:srgbClr val="333333"/>
                </a:solidFill>
                <a:latin typeface="arial" panose="020B0604020202020204" pitchFamily="34" charset="0"/>
              </a:rPr>
              <a:t>Barack Obamas </a:t>
            </a:r>
            <a:r>
              <a:rPr lang="en-US" sz="2000" dirty="0">
                <a:solidFill>
                  <a:srgbClr val="333333"/>
                </a:solidFill>
                <a:latin typeface="arial" panose="020B0604020202020204" pitchFamily="34" charset="0"/>
              </a:rPr>
              <a:t>are already out there in communities all across the country, looking to get their start.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OFA's mission is to find those great organizers and provide the training needed to be great.</a:t>
            </a:r>
            <a:r>
              <a:rPr lang="en-US" sz="2000" dirty="0">
                <a:solidFill>
                  <a:srgbClr val="0070C0"/>
                </a:solidFill>
              </a:rPr>
              <a:t/>
            </a:r>
            <a:br>
              <a:rPr lang="en-US" sz="2000" dirty="0">
                <a:solidFill>
                  <a:srgbClr val="0070C0"/>
                </a:solidFill>
              </a:rPr>
            </a:br>
            <a:r>
              <a:rPr lang="en-US" sz="2000" dirty="0">
                <a:solidFill>
                  <a:srgbClr val="0070C0"/>
                </a:solidFill>
              </a:rPr>
              <a:t/>
            </a:r>
            <a:br>
              <a:rPr lang="en-US" sz="2000" dirty="0">
                <a:solidFill>
                  <a:srgbClr val="0070C0"/>
                </a:solidFill>
              </a:rPr>
            </a:br>
            <a:r>
              <a:rPr lang="en-US" sz="2000" b="1" u="sng" dirty="0">
                <a:solidFill>
                  <a:srgbClr val="0070C0"/>
                </a:solidFill>
                <a:latin typeface="arial" panose="020B0604020202020204" pitchFamily="34" charset="0"/>
              </a:rPr>
              <a:t>This is about the future, but it depends on people like you stepping up today to help fund it -- will you chip in today?</a:t>
            </a:r>
            <a:endParaRPr lang="x-none" sz="2000" u="sng" dirty="0">
              <a:solidFill>
                <a:srgbClr val="0070C0"/>
              </a:solidFill>
            </a:endParaRPr>
          </a:p>
        </p:txBody>
      </p:sp>
      <p:sp>
        <p:nvSpPr>
          <p:cNvPr id="16" name="Rectangle 15"/>
          <p:cNvSpPr/>
          <p:nvPr/>
        </p:nvSpPr>
        <p:spPr>
          <a:xfrm>
            <a:off x="3907837" y="7264986"/>
            <a:ext cx="7433453" cy="1159781"/>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17130011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Displaying OFA_LG_SSN_1110_NeverMoreImp_TW.png"/>
          <p:cNvPicPr>
            <a:picLocks noChangeAspect="1" noChangeArrowheads="1"/>
          </p:cNvPicPr>
          <p:nvPr/>
        </p:nvPicPr>
        <p:blipFill rotWithShape="1">
          <a:blip r:embed="rId3">
            <a:extLst>
              <a:ext uri="{28A0092B-C50C-407E-A947-70E740481C1C}">
                <a14:useLocalDpi xmlns:a14="http://schemas.microsoft.com/office/drawing/2010/main" val="0"/>
              </a:ext>
            </a:extLst>
          </a:blip>
          <a:srcRect r="10670"/>
          <a:stretch/>
        </p:blipFill>
        <p:spPr bwMode="auto">
          <a:xfrm>
            <a:off x="3907837" y="1419650"/>
            <a:ext cx="8508752" cy="4762500"/>
          </a:xfrm>
          <a:prstGeom prst="rect">
            <a:avLst/>
          </a:prstGeom>
          <a:noFill/>
          <a:effectLst>
            <a:outerShdw blurRad="546100" dist="50800" dir="5400000" algn="ctr" rotWithShape="0">
              <a:srgbClr val="000000">
                <a:alpha val="26000"/>
              </a:srgbClr>
            </a:outerShdw>
          </a:effectLst>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16" name="Rectangle 15"/>
          <p:cNvSpPr/>
          <p:nvPr/>
        </p:nvSpPr>
        <p:spPr>
          <a:xfrm>
            <a:off x="4279814" y="3295650"/>
            <a:ext cx="3465916" cy="685800"/>
          </a:xfrm>
          <a:prstGeom prst="rect">
            <a:avLst/>
          </a:prstGeom>
          <a:noFill/>
          <a:ln w="38100">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29354842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77767"/>
          <a:stretch/>
        </p:blipFill>
        <p:spPr>
          <a:xfrm>
            <a:off x="10045182" y="0"/>
            <a:ext cx="2993038" cy="5779899"/>
          </a:xfrm>
          <a:prstGeom prst="rect">
            <a:avLst/>
          </a:prstGeom>
        </p:spPr>
      </p:pic>
      <p:pic>
        <p:nvPicPr>
          <p:cNvPr id="3" name="Picture 2"/>
          <p:cNvPicPr>
            <a:picLocks noChangeAspect="1"/>
          </p:cNvPicPr>
          <p:nvPr/>
        </p:nvPicPr>
        <p:blipFill>
          <a:blip r:embed="rId4"/>
          <a:stretch>
            <a:fillRect/>
          </a:stretch>
        </p:blipFill>
        <p:spPr>
          <a:xfrm>
            <a:off x="0" y="1843220"/>
            <a:ext cx="8589100" cy="5726066"/>
          </a:xfrm>
          <a:prstGeom prst="rect">
            <a:avLst/>
          </a:prstGeom>
        </p:spPr>
      </p:pic>
      <p:grpSp>
        <p:nvGrpSpPr>
          <p:cNvPr id="4" name="Group 3"/>
          <p:cNvGrpSpPr/>
          <p:nvPr/>
        </p:nvGrpSpPr>
        <p:grpSpPr>
          <a:xfrm>
            <a:off x="11152964" y="3413620"/>
            <a:ext cx="1855074" cy="507633"/>
            <a:chOff x="2443228" y="5118441"/>
            <a:chExt cx="1855074" cy="507633"/>
          </a:xfrm>
        </p:grpSpPr>
        <p:grpSp>
          <p:nvGrpSpPr>
            <p:cNvPr id="19" name="Group 18"/>
            <p:cNvGrpSpPr/>
            <p:nvPr/>
          </p:nvGrpSpPr>
          <p:grpSpPr>
            <a:xfrm>
              <a:off x="2899496" y="5118441"/>
              <a:ext cx="1398806" cy="475950"/>
              <a:chOff x="3672528" y="4944893"/>
              <a:chExt cx="1398806" cy="475950"/>
            </a:xfrm>
          </p:grpSpPr>
          <p:sp>
            <p:nvSpPr>
              <p:cNvPr id="21" name="TextBox 20"/>
              <p:cNvSpPr txBox="1"/>
              <p:nvPr/>
            </p:nvSpPr>
            <p:spPr>
              <a:xfrm>
                <a:off x="3672528" y="4944893"/>
                <a:ext cx="1398806"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OFA PROFESSIONAL</a:t>
                </a:r>
                <a:endParaRPr lang="en-US" sz="1400" spc="70" dirty="0">
                  <a:solidFill>
                    <a:srgbClr val="FFFFFF">
                      <a:alpha val="49000"/>
                    </a:srgbClr>
                  </a:solidFill>
                  <a:latin typeface="Tungsten Medium"/>
                  <a:cs typeface="Tungsten Medium"/>
                </a:endParaRPr>
              </a:p>
            </p:txBody>
          </p:sp>
          <p:sp>
            <p:nvSpPr>
              <p:cNvPr id="22" name="TextBox 21"/>
              <p:cNvSpPr txBox="1"/>
              <p:nvPr/>
            </p:nvSpPr>
            <p:spPr>
              <a:xfrm>
                <a:off x="3675056" y="5113066"/>
                <a:ext cx="1123419"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FELLOWSHIP</a:t>
                </a:r>
                <a:endParaRPr lang="en-US" sz="1400" spc="70" dirty="0">
                  <a:solidFill>
                    <a:srgbClr val="FFFFFF">
                      <a:alpha val="49000"/>
                    </a:srgbClr>
                  </a:solidFill>
                  <a:latin typeface="Tungsten Medium"/>
                  <a:cs typeface="Tungsten Medium"/>
                </a:endParaRPr>
              </a:p>
            </p:txBody>
          </p:sp>
        </p:grpSp>
        <p:pic>
          <p:nvPicPr>
            <p:cNvPr id="20" name="Picture 19" descr="White Penci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228" y="5177798"/>
              <a:ext cx="646963" cy="448276"/>
            </a:xfrm>
            <a:prstGeom prst="rect">
              <a:avLst/>
            </a:prstGeom>
            <a:noFill/>
          </p:spPr>
        </p:pic>
      </p:grpSp>
      <p:pic>
        <p:nvPicPr>
          <p:cNvPr id="5" name="Picture 4"/>
          <p:cNvPicPr>
            <a:picLocks noChangeAspect="1"/>
          </p:cNvPicPr>
          <p:nvPr/>
        </p:nvPicPr>
        <p:blipFill rotWithShape="1">
          <a:blip r:embed="rId3"/>
          <a:srcRect l="77767"/>
          <a:stretch/>
        </p:blipFill>
        <p:spPr>
          <a:xfrm>
            <a:off x="8549342" y="1905178"/>
            <a:ext cx="1511206" cy="7898557"/>
          </a:xfrm>
          <a:prstGeom prst="rect">
            <a:avLst/>
          </a:prstGeom>
        </p:spPr>
      </p:pic>
      <p:pic>
        <p:nvPicPr>
          <p:cNvPr id="6" name="Picture 5"/>
          <p:cNvPicPr>
            <a:picLocks noChangeAspect="1"/>
          </p:cNvPicPr>
          <p:nvPr/>
        </p:nvPicPr>
        <p:blipFill rotWithShape="1">
          <a:blip r:embed="rId3"/>
          <a:srcRect l="77767"/>
          <a:stretch/>
        </p:blipFill>
        <p:spPr>
          <a:xfrm>
            <a:off x="10045182" y="1788195"/>
            <a:ext cx="2993038" cy="5779899"/>
          </a:xfrm>
          <a:prstGeom prst="rect">
            <a:avLst/>
          </a:prstGeom>
        </p:spPr>
      </p:pic>
      <p:pic>
        <p:nvPicPr>
          <p:cNvPr id="24" name="Picture 23"/>
          <p:cNvPicPr>
            <a:picLocks noChangeAspect="1"/>
          </p:cNvPicPr>
          <p:nvPr/>
        </p:nvPicPr>
        <p:blipFill rotWithShape="1">
          <a:blip r:embed="rId4"/>
          <a:srcRect b="77819"/>
          <a:stretch/>
        </p:blipFill>
        <p:spPr>
          <a:xfrm>
            <a:off x="0" y="0"/>
            <a:ext cx="8589100" cy="1905180"/>
          </a:xfrm>
          <a:prstGeom prst="rect">
            <a:avLst/>
          </a:prstGeom>
        </p:spPr>
      </p:pic>
      <p:pic>
        <p:nvPicPr>
          <p:cNvPr id="25" name="Picture 24"/>
          <p:cNvPicPr>
            <a:picLocks noChangeAspect="1"/>
          </p:cNvPicPr>
          <p:nvPr/>
        </p:nvPicPr>
        <p:blipFill rotWithShape="1">
          <a:blip r:embed="rId3"/>
          <a:srcRect l="77767"/>
          <a:stretch/>
        </p:blipFill>
        <p:spPr>
          <a:xfrm>
            <a:off x="8551350" y="0"/>
            <a:ext cx="1511206" cy="3827071"/>
          </a:xfrm>
          <a:prstGeom prst="rect">
            <a:avLst/>
          </a:prstGeom>
        </p:spPr>
      </p:pic>
      <p:pic>
        <p:nvPicPr>
          <p:cNvPr id="27" name="Picture 26"/>
          <p:cNvPicPr>
            <a:picLocks noChangeAspect="1"/>
          </p:cNvPicPr>
          <p:nvPr/>
        </p:nvPicPr>
        <p:blipFill rotWithShape="1">
          <a:blip r:embed="rId4"/>
          <a:srcRect t="88314"/>
          <a:stretch/>
        </p:blipFill>
        <p:spPr>
          <a:xfrm>
            <a:off x="-16710" y="7503733"/>
            <a:ext cx="8589100" cy="2300003"/>
          </a:xfrm>
          <a:prstGeom prst="rect">
            <a:avLst/>
          </a:prstGeom>
        </p:spPr>
      </p:pic>
      <p:pic>
        <p:nvPicPr>
          <p:cNvPr id="29" name="Picture 28"/>
          <p:cNvPicPr>
            <a:picLocks noChangeAspect="1"/>
          </p:cNvPicPr>
          <p:nvPr/>
        </p:nvPicPr>
        <p:blipFill rotWithShape="1">
          <a:blip r:embed="rId3"/>
          <a:srcRect l="77767"/>
          <a:stretch/>
        </p:blipFill>
        <p:spPr>
          <a:xfrm>
            <a:off x="10045182" y="7520444"/>
            <a:ext cx="2993038" cy="2266579"/>
          </a:xfrm>
          <a:prstGeom prst="rect">
            <a:avLst/>
          </a:prstGeom>
        </p:spPr>
      </p:pic>
      <p:sp>
        <p:nvSpPr>
          <p:cNvPr id="7" name="Rectangle 6"/>
          <p:cNvSpPr/>
          <p:nvPr/>
        </p:nvSpPr>
        <p:spPr>
          <a:xfrm>
            <a:off x="-1" y="0"/>
            <a:ext cx="13032095"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
        <p:nvSpPr>
          <p:cNvPr id="23" name="Rectangle 22"/>
          <p:cNvSpPr>
            <a:spLocks/>
          </p:cNvSpPr>
          <p:nvPr/>
        </p:nvSpPr>
        <p:spPr>
          <a:xfrm rot="10800000" flipV="1">
            <a:off x="7979228" y="3980610"/>
            <a:ext cx="4449395" cy="724770"/>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4400" dirty="0">
                <a:solidFill>
                  <a:srgbClr val="FFFFFF"/>
                </a:solidFill>
                <a:latin typeface="Tungsten Medium"/>
                <a:cs typeface="Tungsten Medium"/>
              </a:rPr>
              <a:t>Planning a Digital </a:t>
            </a:r>
            <a:r>
              <a:rPr lang="en-US" sz="4400" dirty="0" smtClean="0">
                <a:solidFill>
                  <a:srgbClr val="FFFFFF"/>
                </a:solidFill>
                <a:latin typeface="Tungsten Medium"/>
                <a:cs typeface="Tungsten Medium"/>
              </a:rPr>
              <a:t>Campaign</a:t>
            </a:r>
            <a:endParaRPr lang="en-US" sz="4400" dirty="0">
              <a:solidFill>
                <a:srgbClr val="FFFFFF"/>
              </a:solidFill>
              <a:latin typeface="Tungsten Medium"/>
              <a:cs typeface="Tungsten Medium"/>
            </a:endParaRPr>
          </a:p>
        </p:txBody>
      </p:sp>
      <p:sp>
        <p:nvSpPr>
          <p:cNvPr id="28" name="Rectangle 27"/>
          <p:cNvSpPr/>
          <p:nvPr/>
        </p:nvSpPr>
        <p:spPr>
          <a:xfrm>
            <a:off x="7979228" y="4821279"/>
            <a:ext cx="2428088" cy="576900"/>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sz="3200" dirty="0" smtClean="0">
                <a:solidFill>
                  <a:schemeClr val="bg2">
                    <a:lumMod val="25000"/>
                  </a:schemeClr>
                </a:solidFill>
                <a:latin typeface="Tungsten Medium"/>
                <a:cs typeface="Tungsten Medium"/>
              </a:rPr>
              <a:t>W/ ALEX WOODWARD</a:t>
            </a:r>
            <a:endParaRPr lang="en-US" sz="32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0403650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15" name="Picture 14"/>
          <p:cNvPicPr>
            <a:picLocks noChangeAspect="1"/>
          </p:cNvPicPr>
          <p:nvPr/>
        </p:nvPicPr>
        <p:blipFill>
          <a:blip r:embed="rId3"/>
          <a:stretch>
            <a:fillRect/>
          </a:stretch>
        </p:blipFill>
        <p:spPr>
          <a:xfrm>
            <a:off x="4417562" y="1337480"/>
            <a:ext cx="6762750" cy="4886325"/>
          </a:xfrm>
          <a:prstGeom prst="rect">
            <a:avLst/>
          </a:prstGeom>
          <a:effectLst>
            <a:outerShdw blurRad="63500" sx="102000" sy="102000" algn="ctr" rotWithShape="0">
              <a:prstClr val="black">
                <a:alpha val="40000"/>
              </a:prstClr>
            </a:outerShdw>
          </a:effectLst>
        </p:spPr>
      </p:pic>
      <p:sp>
        <p:nvSpPr>
          <p:cNvPr id="17" name="Rectangle 16"/>
          <p:cNvSpPr/>
          <p:nvPr/>
        </p:nvSpPr>
        <p:spPr>
          <a:xfrm flipV="1">
            <a:off x="4505553" y="3804232"/>
            <a:ext cx="6455391" cy="2578648"/>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24595809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2" name="Picture 1"/>
          <p:cNvPicPr>
            <a:picLocks noChangeAspect="1"/>
          </p:cNvPicPr>
          <p:nvPr/>
        </p:nvPicPr>
        <p:blipFill>
          <a:blip r:embed="rId3"/>
          <a:stretch>
            <a:fillRect/>
          </a:stretch>
        </p:blipFill>
        <p:spPr>
          <a:xfrm>
            <a:off x="3689473" y="1337480"/>
            <a:ext cx="8296626" cy="4604485"/>
          </a:xfrm>
          <a:prstGeom prst="rect">
            <a:avLst/>
          </a:prstGeom>
        </p:spPr>
      </p:pic>
      <p:sp>
        <p:nvSpPr>
          <p:cNvPr id="17" name="Rectangle 16"/>
          <p:cNvSpPr/>
          <p:nvPr/>
        </p:nvSpPr>
        <p:spPr>
          <a:xfrm>
            <a:off x="4541850" y="1668063"/>
            <a:ext cx="6455391" cy="422317"/>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2889347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8" name="Rectangle 7"/>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Your campaign can only be effective if it is relevant to your audience. </a:t>
            </a:r>
            <a:r>
              <a:rPr lang="en-US" sz="2400" dirty="0" smtClean="0">
                <a:solidFill>
                  <a:schemeClr val="bg2">
                    <a:lumMod val="25000"/>
                  </a:schemeClr>
                </a:solidFill>
                <a:latin typeface="Gotham Bold" pitchFamily="50" charset="0"/>
                <a:cs typeface="Gotham Bold" pitchFamily="50" charset="0"/>
              </a:rPr>
              <a:t>Effective messaging shows your position, and incites an emotional response. </a:t>
            </a:r>
            <a:endParaRPr lang="en-US" sz="2400" dirty="0">
              <a:solidFill>
                <a:schemeClr val="bg2">
                  <a:lumMod val="25000"/>
                </a:schemeClr>
              </a:solidFill>
              <a:latin typeface="Gotham Bold" pitchFamily="50" charset="0"/>
              <a:cs typeface="Gotham Bold" pitchFamily="50" charset="0"/>
            </a:endParaRPr>
          </a:p>
        </p:txBody>
      </p:sp>
      <p:sp>
        <p:nvSpPr>
          <p:cNvPr id="9" name="Rectangle 8"/>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message?</a:t>
            </a:r>
            <a:endParaRPr lang="en-US" sz="2400" dirty="0">
              <a:solidFill>
                <a:schemeClr val="bg1"/>
              </a:solidFill>
              <a:latin typeface="Gotham Bold" pitchFamily="50" charset="0"/>
              <a:cs typeface="Gotham Bold" pitchFamily="50" charset="0"/>
            </a:endParaRPr>
          </a:p>
        </p:txBody>
      </p:sp>
      <p:sp>
        <p:nvSpPr>
          <p:cNvPr id="10" name="Oval 9"/>
          <p:cNvSpPr/>
          <p:nvPr/>
        </p:nvSpPr>
        <p:spPr>
          <a:xfrm>
            <a:off x="3893435" y="3950498"/>
            <a:ext cx="2224071" cy="2286530"/>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ungsten Medium"/>
                <a:cs typeface="Tungsten Medium"/>
              </a:rPr>
              <a:t>MESSAGE</a:t>
            </a:r>
            <a:endParaRPr lang="en-US" sz="2400" dirty="0">
              <a:latin typeface="Tungsten Medium"/>
              <a:cs typeface="Tungsten Medium"/>
            </a:endParaRPr>
          </a:p>
        </p:txBody>
      </p:sp>
      <p:sp>
        <p:nvSpPr>
          <p:cNvPr id="15" name="Rectangle 14"/>
          <p:cNvSpPr/>
          <p:nvPr/>
        </p:nvSpPr>
        <p:spPr>
          <a:xfrm>
            <a:off x="6309089" y="4356424"/>
            <a:ext cx="5769180" cy="1474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ld" pitchFamily="50" charset="0"/>
                <a:cs typeface="Gotham Bold" pitchFamily="50" charset="0"/>
              </a:rPr>
              <a:t>It explains the </a:t>
            </a:r>
            <a:r>
              <a:rPr lang="en-US" sz="2400" dirty="0" smtClean="0">
                <a:solidFill>
                  <a:schemeClr val="bg2">
                    <a:lumMod val="25000"/>
                  </a:schemeClr>
                </a:solidFill>
                <a:latin typeface="Gotham Bold" pitchFamily="50" charset="0"/>
                <a:cs typeface="Gotham Bold" pitchFamily="50" charset="0"/>
              </a:rPr>
              <a:t>Why – </a:t>
            </a:r>
            <a:r>
              <a:rPr lang="en-US" sz="2400" dirty="0" smtClean="0">
                <a:solidFill>
                  <a:schemeClr val="bg2">
                    <a:lumMod val="25000"/>
                  </a:schemeClr>
                </a:solidFill>
                <a:latin typeface="Gotham Bold" pitchFamily="50" charset="0"/>
                <a:cs typeface="Gotham Bold" pitchFamily="50" charset="0"/>
              </a:rPr>
              <a:t>It provides a justification for </a:t>
            </a:r>
            <a:r>
              <a:rPr lang="en-US" sz="2400" dirty="0" smtClean="0">
                <a:solidFill>
                  <a:schemeClr val="bg2">
                    <a:lumMod val="25000"/>
                  </a:schemeClr>
                </a:solidFill>
                <a:latin typeface="Gotham Bold" pitchFamily="50" charset="0"/>
                <a:cs typeface="Gotham Bold" pitchFamily="50" charset="0"/>
              </a:rPr>
              <a:t>the hook and the call to action. </a:t>
            </a:r>
            <a:endParaRPr lang="en-US" sz="2400" dirty="0">
              <a:solidFill>
                <a:schemeClr val="bg2">
                  <a:lumMod val="25000"/>
                </a:schemeClr>
              </a:solidFill>
              <a:latin typeface="Gotham Bold" pitchFamily="50" charset="0"/>
              <a:cs typeface="Gotham Bold" pitchFamily="50" charset="0"/>
            </a:endParaRPr>
          </a:p>
        </p:txBody>
      </p:sp>
    </p:spTree>
    <p:extLst>
      <p:ext uri="{BB962C8B-B14F-4D97-AF65-F5344CB8AC3E}">
        <p14:creationId xmlns:p14="http://schemas.microsoft.com/office/powerpoint/2010/main" val="35165342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4" name="Picture 3"/>
          <p:cNvPicPr>
            <a:picLocks noChangeAspect="1"/>
          </p:cNvPicPr>
          <p:nvPr/>
        </p:nvPicPr>
        <p:blipFill rotWithShape="1">
          <a:blip r:embed="rId3"/>
          <a:srcRect b="63443"/>
          <a:stretch/>
        </p:blipFill>
        <p:spPr>
          <a:xfrm>
            <a:off x="3689473" y="683943"/>
            <a:ext cx="8184079" cy="1690767"/>
          </a:xfrm>
          <a:prstGeom prst="rect">
            <a:avLst/>
          </a:prstGeom>
        </p:spPr>
      </p:pic>
      <p:sp>
        <p:nvSpPr>
          <p:cNvPr id="2" name="Rectangle 1"/>
          <p:cNvSpPr/>
          <p:nvPr/>
        </p:nvSpPr>
        <p:spPr>
          <a:xfrm>
            <a:off x="3907837" y="2507258"/>
            <a:ext cx="7842885" cy="5632311"/>
          </a:xfrm>
          <a:prstGeom prst="rect">
            <a:avLst/>
          </a:prstGeom>
        </p:spPr>
        <p:txBody>
          <a:bodyPr wrap="square">
            <a:spAutoFit/>
          </a:bodyPr>
          <a:lstStyle/>
          <a:p>
            <a:r>
              <a:rPr lang="en-US" sz="2000" dirty="0" smtClean="0">
                <a:solidFill>
                  <a:srgbClr val="333333"/>
                </a:solidFill>
                <a:latin typeface="arial" panose="020B0604020202020204" pitchFamily="34" charset="0"/>
              </a:rPr>
              <a:t>Friend </a:t>
            </a:r>
            <a:r>
              <a:rPr lang="en-US" sz="2000" dirty="0">
                <a:solidFill>
                  <a:srgbClr val="333333"/>
                </a:solidFill>
                <a:latin typeface="arial" panose="020B0604020202020204" pitchFamily="34" charset="0"/>
              </a:rPr>
              <a:t>-- </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For many progressives and organizers across the country, President Obama is an inspiration.</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But he's not a unicorn. (I believe the fact-checkers out there can confirm that.)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Our president got his start as a community organizer on the South Side of Chicago. Right now, the next </a:t>
            </a:r>
            <a:r>
              <a:rPr lang="en-US" sz="2000" dirty="0" smtClean="0">
                <a:solidFill>
                  <a:srgbClr val="333333"/>
                </a:solidFill>
                <a:latin typeface="arial" panose="020B0604020202020204" pitchFamily="34" charset="0"/>
              </a:rPr>
              <a:t>Barack Obamas </a:t>
            </a:r>
            <a:r>
              <a:rPr lang="en-US" sz="2000" dirty="0">
                <a:solidFill>
                  <a:srgbClr val="333333"/>
                </a:solidFill>
                <a:latin typeface="arial" panose="020B0604020202020204" pitchFamily="34" charset="0"/>
              </a:rPr>
              <a:t>are already out there in communities all across the country, looking to get their start.</a:t>
            </a:r>
            <a:r>
              <a:rPr lang="en-US" sz="2000" dirty="0"/>
              <a:t/>
            </a:r>
            <a:br>
              <a:rPr lang="en-US" sz="2000" dirty="0"/>
            </a:br>
            <a:r>
              <a:rPr lang="en-US" sz="2000" dirty="0"/>
              <a:t/>
            </a:r>
            <a:br>
              <a:rPr lang="en-US" sz="2000" dirty="0"/>
            </a:br>
            <a:r>
              <a:rPr lang="en-US" sz="2000" dirty="0">
                <a:solidFill>
                  <a:srgbClr val="333333"/>
                </a:solidFill>
                <a:latin typeface="arial" panose="020B0604020202020204" pitchFamily="34" charset="0"/>
              </a:rPr>
              <a:t>OFA's mission is to find those great organizers and provide the training needed to be great.</a:t>
            </a:r>
            <a:r>
              <a:rPr lang="en-US" sz="2000" dirty="0">
                <a:solidFill>
                  <a:srgbClr val="0070C0"/>
                </a:solidFill>
              </a:rPr>
              <a:t/>
            </a:r>
            <a:br>
              <a:rPr lang="en-US" sz="2000" dirty="0">
                <a:solidFill>
                  <a:srgbClr val="0070C0"/>
                </a:solidFill>
              </a:rPr>
            </a:br>
            <a:r>
              <a:rPr lang="en-US" sz="2000" dirty="0">
                <a:solidFill>
                  <a:srgbClr val="0070C0"/>
                </a:solidFill>
              </a:rPr>
              <a:t/>
            </a:r>
            <a:br>
              <a:rPr lang="en-US" sz="2000" dirty="0">
                <a:solidFill>
                  <a:srgbClr val="0070C0"/>
                </a:solidFill>
              </a:rPr>
            </a:br>
            <a:r>
              <a:rPr lang="en-US" sz="2000" b="1" u="sng" dirty="0">
                <a:solidFill>
                  <a:srgbClr val="0070C0"/>
                </a:solidFill>
                <a:latin typeface="arial" panose="020B0604020202020204" pitchFamily="34" charset="0"/>
              </a:rPr>
              <a:t>This is about the future, but it depends on people like you stepping up today to help fund it -- will you chip in today?</a:t>
            </a:r>
            <a:endParaRPr lang="x-none" sz="2000" u="sng" dirty="0">
              <a:solidFill>
                <a:srgbClr val="0070C0"/>
              </a:solidFill>
            </a:endParaRPr>
          </a:p>
        </p:txBody>
      </p:sp>
      <p:sp>
        <p:nvSpPr>
          <p:cNvPr id="16" name="Rectangle 15"/>
          <p:cNvSpPr/>
          <p:nvPr/>
        </p:nvSpPr>
        <p:spPr>
          <a:xfrm>
            <a:off x="3907837" y="4895850"/>
            <a:ext cx="7842885" cy="2424017"/>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85709457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Displaying OFA_LG_SSN_1110_NeverMoreImp_TW.png"/>
          <p:cNvPicPr>
            <a:picLocks noChangeAspect="1" noChangeArrowheads="1"/>
          </p:cNvPicPr>
          <p:nvPr/>
        </p:nvPicPr>
        <p:blipFill rotWithShape="1">
          <a:blip r:embed="rId3">
            <a:extLst>
              <a:ext uri="{28A0092B-C50C-407E-A947-70E740481C1C}">
                <a14:useLocalDpi xmlns:a14="http://schemas.microsoft.com/office/drawing/2010/main" val="0"/>
              </a:ext>
            </a:extLst>
          </a:blip>
          <a:srcRect r="10670"/>
          <a:stretch/>
        </p:blipFill>
        <p:spPr bwMode="auto">
          <a:xfrm>
            <a:off x="3907837" y="1419650"/>
            <a:ext cx="8508752" cy="4762500"/>
          </a:xfrm>
          <a:prstGeom prst="rect">
            <a:avLst/>
          </a:prstGeom>
          <a:noFill/>
          <a:effectLst>
            <a:outerShdw blurRad="546100" dist="50800" dir="5400000" algn="ctr" rotWithShape="0">
              <a:srgbClr val="000000">
                <a:alpha val="26000"/>
              </a:srgbClr>
            </a:outerShdw>
          </a:effectLst>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sp>
        <p:nvSpPr>
          <p:cNvPr id="16" name="Rectangle 15"/>
          <p:cNvSpPr/>
          <p:nvPr/>
        </p:nvSpPr>
        <p:spPr>
          <a:xfrm>
            <a:off x="4451264" y="3861730"/>
            <a:ext cx="4273636" cy="1262720"/>
          </a:xfrm>
          <a:prstGeom prst="rect">
            <a:avLst/>
          </a:prstGeom>
          <a:noFill/>
          <a:ln w="38100">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901515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15" name="Picture 14"/>
          <p:cNvPicPr>
            <a:picLocks noChangeAspect="1"/>
          </p:cNvPicPr>
          <p:nvPr/>
        </p:nvPicPr>
        <p:blipFill>
          <a:blip r:embed="rId3"/>
          <a:stretch>
            <a:fillRect/>
          </a:stretch>
        </p:blipFill>
        <p:spPr>
          <a:xfrm>
            <a:off x="4417562" y="1337480"/>
            <a:ext cx="6762750" cy="4886325"/>
          </a:xfrm>
          <a:prstGeom prst="rect">
            <a:avLst/>
          </a:prstGeom>
          <a:effectLst>
            <a:outerShdw blurRad="63500" sx="102000" sy="102000" algn="ctr" rotWithShape="0">
              <a:prstClr val="black">
                <a:alpha val="40000"/>
              </a:prstClr>
            </a:outerShdw>
          </a:effectLst>
        </p:spPr>
      </p:pic>
      <p:sp>
        <p:nvSpPr>
          <p:cNvPr id="17" name="Rectangle 16"/>
          <p:cNvSpPr/>
          <p:nvPr/>
        </p:nvSpPr>
        <p:spPr>
          <a:xfrm flipV="1">
            <a:off x="4571241" y="2326223"/>
            <a:ext cx="6455391" cy="1454420"/>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9146219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Determine Your Message</a:t>
            </a:r>
            <a:endParaRPr lang="en-US" sz="2400" dirty="0">
              <a:solidFill>
                <a:schemeClr val="tx1">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Outline Timeline</a:t>
            </a:r>
            <a:endParaRPr lang="en-US" sz="2400" dirty="0">
              <a:solidFill>
                <a:schemeClr val="bg2">
                  <a:lumMod val="75000"/>
                </a:schemeClr>
              </a:solidFill>
              <a:latin typeface="Tungsten Medium" pitchFamily="50" charset="0"/>
              <a:cs typeface="Gotham Book" pitchFamily="50" charset="0"/>
            </a:endParaRPr>
          </a:p>
        </p:txBody>
      </p:sp>
      <p:pic>
        <p:nvPicPr>
          <p:cNvPr id="2" name="Picture 1"/>
          <p:cNvPicPr>
            <a:picLocks noChangeAspect="1"/>
          </p:cNvPicPr>
          <p:nvPr/>
        </p:nvPicPr>
        <p:blipFill>
          <a:blip r:embed="rId3"/>
          <a:stretch>
            <a:fillRect/>
          </a:stretch>
        </p:blipFill>
        <p:spPr>
          <a:xfrm>
            <a:off x="3689473" y="1337480"/>
            <a:ext cx="8296626" cy="4604485"/>
          </a:xfrm>
          <a:prstGeom prst="rect">
            <a:avLst/>
          </a:prstGeom>
        </p:spPr>
      </p:pic>
      <p:sp>
        <p:nvSpPr>
          <p:cNvPr id="17" name="Rectangle 16"/>
          <p:cNvSpPr/>
          <p:nvPr/>
        </p:nvSpPr>
        <p:spPr>
          <a:xfrm>
            <a:off x="5075250" y="3262972"/>
            <a:ext cx="6455391" cy="1670978"/>
          </a:xfrm>
          <a:prstGeom prst="rect">
            <a:avLst/>
          </a:prstGeom>
          <a:noFill/>
          <a:ln w="28575">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4366684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926"/>
          <a:stretch/>
        </p:blipFill>
        <p:spPr>
          <a:xfrm>
            <a:off x="-167103" y="0"/>
            <a:ext cx="13334829" cy="9770167"/>
          </a:xfrm>
          <a:prstGeom prst="rect">
            <a:avLst/>
          </a:prstGeom>
        </p:spPr>
      </p:pic>
      <p:sp>
        <p:nvSpPr>
          <p:cNvPr id="3" name="Rectangle 2"/>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730" y="1821619"/>
            <a:ext cx="6968200" cy="156398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2">
                    <a:lumMod val="25000"/>
                  </a:schemeClr>
                </a:solidFill>
                <a:latin typeface="Tungsten Medium"/>
                <a:cs typeface="Tungsten Medium"/>
              </a:rPr>
              <a:t>What questions do you have?</a:t>
            </a:r>
            <a:endParaRPr lang="en-US" sz="5400" dirty="0">
              <a:solidFill>
                <a:schemeClr val="bg2">
                  <a:lumMod val="25000"/>
                </a:schemeClr>
              </a:solidFill>
              <a:latin typeface="Tungsten Medium"/>
              <a:cs typeface="Tungsten Medium"/>
            </a:endParaRPr>
          </a:p>
        </p:txBody>
      </p:sp>
      <p:sp>
        <p:nvSpPr>
          <p:cNvPr id="10" name="Rectangle 9"/>
          <p:cNvSpPr/>
          <p:nvPr/>
        </p:nvSpPr>
        <p:spPr>
          <a:xfrm>
            <a:off x="7402668" y="1821619"/>
            <a:ext cx="100262" cy="1565977"/>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2">
                  <a:lumMod val="25000"/>
                </a:schemeClr>
              </a:solidFill>
              <a:latin typeface="Tungsten Medium"/>
              <a:cs typeface="Tungsten Medium"/>
            </a:endParaRPr>
          </a:p>
        </p:txBody>
      </p:sp>
      <p:pic>
        <p:nvPicPr>
          <p:cNvPr id="11" name="Picture 1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411242" y="8309565"/>
            <a:ext cx="738768" cy="693270"/>
          </a:xfrm>
          <a:prstGeom prst="rect">
            <a:avLst/>
          </a:prstGeom>
        </p:spPr>
      </p:pic>
    </p:spTree>
    <p:extLst>
      <p:ext uri="{BB962C8B-B14F-4D97-AF65-F5344CB8AC3E}">
        <p14:creationId xmlns:p14="http://schemas.microsoft.com/office/powerpoint/2010/main" val="4313595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1064507"/>
            <a:ext cx="3698543"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89" y="325554"/>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Your Turn!</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12161" y="4579622"/>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#2</a:t>
            </a:r>
          </a:p>
          <a:p>
            <a:pPr algn="ctr"/>
            <a:r>
              <a:rPr lang="en-US" sz="4800" dirty="0" smtClean="0">
                <a:solidFill>
                  <a:schemeClr val="bg2">
                    <a:lumMod val="50000"/>
                  </a:schemeClr>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21" name="Rectangle 20"/>
          <p:cNvSpPr/>
          <p:nvPr/>
        </p:nvSpPr>
        <p:spPr>
          <a:xfrm>
            <a:off x="3944139" y="1801567"/>
            <a:ext cx="8595094" cy="2435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Come up with four messages for the Hawaii campaign. Think about </a:t>
            </a:r>
            <a:r>
              <a:rPr lang="en-US" sz="2400" dirty="0" smtClean="0">
                <a:solidFill>
                  <a:schemeClr val="bg2">
                    <a:lumMod val="25000"/>
                  </a:schemeClr>
                </a:solidFill>
                <a:latin typeface="Gotham Bold" pitchFamily="50" charset="0"/>
                <a:cs typeface="Gotham Bold" pitchFamily="50" charset="0"/>
              </a:rPr>
              <a:t>the hook</a:t>
            </a:r>
            <a:r>
              <a:rPr lang="en-US" sz="2400" dirty="0" smtClean="0">
                <a:solidFill>
                  <a:schemeClr val="bg2">
                    <a:lumMod val="25000"/>
                  </a:schemeClr>
                </a:solidFill>
                <a:latin typeface="Gotham Book" pitchFamily="50" charset="0"/>
                <a:cs typeface="Gotham Book" pitchFamily="50" charset="0"/>
              </a:rPr>
              <a:t>, and the </a:t>
            </a:r>
            <a:r>
              <a:rPr lang="en-US" sz="2400" dirty="0" smtClean="0">
                <a:solidFill>
                  <a:schemeClr val="bg2">
                    <a:lumMod val="25000"/>
                  </a:schemeClr>
                </a:solidFill>
                <a:latin typeface="Gotham Bold" pitchFamily="50" charset="0"/>
                <a:cs typeface="Gotham Bold" pitchFamily="50" charset="0"/>
              </a:rPr>
              <a:t>call to action, </a:t>
            </a:r>
            <a:r>
              <a:rPr lang="en-US" sz="2400" dirty="0" smtClean="0">
                <a:solidFill>
                  <a:schemeClr val="bg2">
                    <a:lumMod val="25000"/>
                  </a:schemeClr>
                </a:solidFill>
                <a:latin typeface="Gotham Book" pitchFamily="50" charset="0"/>
                <a:cs typeface="Gotham Book" pitchFamily="50" charset="0"/>
              </a:rPr>
              <a:t>and </a:t>
            </a:r>
            <a:r>
              <a:rPr lang="en-US" sz="2400" dirty="0" smtClean="0">
                <a:solidFill>
                  <a:schemeClr val="bg2">
                    <a:lumMod val="25000"/>
                  </a:schemeClr>
                </a:solidFill>
                <a:latin typeface="Gotham Bold" pitchFamily="50" charset="0"/>
                <a:cs typeface="Gotham Bold" pitchFamily="50" charset="0"/>
              </a:rPr>
              <a:t>message.</a:t>
            </a:r>
            <a:r>
              <a:rPr lang="en-US" sz="2400" dirty="0" smtClean="0">
                <a:solidFill>
                  <a:schemeClr val="bg2">
                    <a:lumMod val="25000"/>
                  </a:schemeClr>
                </a:solidFill>
                <a:latin typeface="Gotham Book" pitchFamily="50" charset="0"/>
                <a:cs typeface="Gotham Book" pitchFamily="50" charset="0"/>
              </a:rPr>
              <a:t> After completing the activity, you will debrief with a partner.</a:t>
            </a:r>
            <a:endParaRPr lang="en-US" sz="2400" dirty="0">
              <a:solidFill>
                <a:schemeClr val="bg2">
                  <a:lumMod val="25000"/>
                </a:schemeClr>
              </a:solidFill>
              <a:latin typeface="Gotham Book" pitchFamily="50" charset="0"/>
              <a:cs typeface="Gotham Book" pitchFamily="50" charset="0"/>
            </a:endParaRPr>
          </a:p>
        </p:txBody>
      </p:sp>
      <p:sp>
        <p:nvSpPr>
          <p:cNvPr id="14" name="Rectangle 13">
            <a:hlinkClick r:id="rId6"/>
          </p:cNvPr>
          <p:cNvSpPr/>
          <p:nvPr/>
        </p:nvSpPr>
        <p:spPr>
          <a:xfrm>
            <a:off x="6760387" y="4796633"/>
            <a:ext cx="2962597"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ED5340"/>
                </a:solidFill>
                <a:latin typeface="Tungsten Medium"/>
                <a:cs typeface="Tungsten Medium"/>
              </a:rPr>
              <a:t>ACCESS WORKBOOK</a:t>
            </a:r>
            <a:endParaRPr lang="en-US" sz="3200" dirty="0">
              <a:solidFill>
                <a:srgbClr val="ED5340"/>
              </a:solidFill>
              <a:latin typeface="Tungsten Medium"/>
              <a:cs typeface="Tungsten Medium"/>
            </a:endParaRPr>
          </a:p>
        </p:txBody>
      </p:sp>
    </p:spTree>
    <p:extLst>
      <p:ext uri="{BB962C8B-B14F-4D97-AF65-F5344CB8AC3E}">
        <p14:creationId xmlns:p14="http://schemas.microsoft.com/office/powerpoint/2010/main" val="9110008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1064507"/>
            <a:ext cx="3698543"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89" y="325554"/>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Your Turn!</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12161" y="4579622"/>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#2</a:t>
            </a:r>
          </a:p>
          <a:p>
            <a:pPr algn="ctr"/>
            <a:r>
              <a:rPr lang="en-US" sz="4800" dirty="0">
                <a:solidFill>
                  <a:schemeClr val="bg2">
                    <a:lumMod val="50000"/>
                  </a:schemeClr>
                </a:solidFill>
                <a:latin typeface="Tungsten Medium"/>
                <a:cs typeface="Tungsten Medium"/>
              </a:rPr>
              <a:t>5</a:t>
            </a:r>
            <a:r>
              <a:rPr lang="en-US" sz="4800" dirty="0" smtClean="0">
                <a:solidFill>
                  <a:schemeClr val="bg2">
                    <a:lumMod val="50000"/>
                  </a:schemeClr>
                </a:solidFill>
                <a:latin typeface="Tungsten Medium"/>
                <a:cs typeface="Tungsten Medium"/>
              </a:rPr>
              <a:t>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21" name="Rectangle 20"/>
          <p:cNvSpPr/>
          <p:nvPr/>
        </p:nvSpPr>
        <p:spPr>
          <a:xfrm>
            <a:off x="3928641" y="5266072"/>
            <a:ext cx="8595094" cy="87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400" dirty="0" smtClean="0">
                <a:solidFill>
                  <a:schemeClr val="bg2">
                    <a:lumMod val="25000"/>
                  </a:schemeClr>
                </a:solidFill>
                <a:latin typeface="Tungsten Medium" pitchFamily="50" charset="0"/>
                <a:cs typeface="Gotham Bold" pitchFamily="50" charset="0"/>
              </a:rPr>
              <a:t>PAIR AND SHARE</a:t>
            </a:r>
            <a:endParaRPr lang="en-US" sz="4400" dirty="0">
              <a:solidFill>
                <a:schemeClr val="bg2">
                  <a:lumMod val="25000"/>
                </a:schemeClr>
              </a:solidFill>
              <a:latin typeface="Tungsten Medium" pitchFamily="50" charset="0"/>
              <a:cs typeface="Gotham Bold" pitchFamily="50" charset="0"/>
            </a:endParaRPr>
          </a:p>
        </p:txBody>
      </p:sp>
      <p:pic>
        <p:nvPicPr>
          <p:cNvPr id="15" name="Picture 14"/>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49416" y="2775843"/>
            <a:ext cx="2251046" cy="2330721"/>
          </a:xfrm>
          <a:prstGeom prst="rect">
            <a:avLst/>
          </a:prstGeom>
          <a:noFill/>
        </p:spPr>
      </p:pic>
    </p:spTree>
    <p:extLst>
      <p:ext uri="{BB962C8B-B14F-4D97-AF65-F5344CB8AC3E}">
        <p14:creationId xmlns:p14="http://schemas.microsoft.com/office/powerpoint/2010/main" val="604202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9237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3" name="Oval 36"/>
          <p:cNvSpPr>
            <a:spLocks noChangeAspect="1"/>
          </p:cNvSpPr>
          <p:nvPr/>
        </p:nvSpPr>
        <p:spPr bwMode="auto">
          <a:xfrm>
            <a:off x="1147009" y="4072933"/>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4" name="Oval 37"/>
          <p:cNvSpPr>
            <a:spLocks noChangeAspect="1"/>
          </p:cNvSpPr>
          <p:nvPr/>
        </p:nvSpPr>
        <p:spPr bwMode="auto">
          <a:xfrm>
            <a:off x="1147009" y="580951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5" name="Rectangle 4"/>
          <p:cNvSpPr>
            <a:spLocks noChangeArrowheads="1"/>
          </p:cNvSpPr>
          <p:nvPr/>
        </p:nvSpPr>
        <p:spPr bwMode="auto">
          <a:xfrm>
            <a:off x="827695" y="796718"/>
            <a:ext cx="41821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GOALS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
        <p:nvSpPr>
          <p:cNvPr id="7" name="TextBox 6"/>
          <p:cNvSpPr txBox="1"/>
          <p:nvPr/>
        </p:nvSpPr>
        <p:spPr>
          <a:xfrm>
            <a:off x="2261975" y="2112082"/>
            <a:ext cx="9818721" cy="1384995"/>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Learn</a:t>
            </a:r>
            <a:r>
              <a:rPr lang="en-US" sz="2800" dirty="0" smtClean="0">
                <a:solidFill>
                  <a:schemeClr val="bg2">
                    <a:lumMod val="25000"/>
                  </a:schemeClr>
                </a:solidFill>
                <a:latin typeface="Gotham Light" pitchFamily="50" charset="0"/>
                <a:cs typeface="Gotham Light" pitchFamily="50" charset="0"/>
              </a:rPr>
              <a:t> </a:t>
            </a:r>
            <a:r>
              <a:rPr lang="en-US" sz="2800" dirty="0" smtClean="0">
                <a:solidFill>
                  <a:schemeClr val="bg2">
                    <a:lumMod val="25000"/>
                  </a:schemeClr>
                </a:solidFill>
                <a:latin typeface="Gotham Book"/>
                <a:cs typeface="Gotham Book"/>
              </a:rPr>
              <a:t>what a digital campaign is and how digital departments use digital campaigns to meet their mission, vision, and specific quarterly goals </a:t>
            </a:r>
          </a:p>
        </p:txBody>
      </p:sp>
      <p:sp>
        <p:nvSpPr>
          <p:cNvPr id="10" name="TextBox 9"/>
          <p:cNvSpPr txBox="1"/>
          <p:nvPr/>
        </p:nvSpPr>
        <p:spPr>
          <a:xfrm>
            <a:off x="2261975" y="3997151"/>
            <a:ext cx="10115389"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Be able to </a:t>
            </a:r>
            <a:r>
              <a:rPr lang="en-US" sz="2800" dirty="0" smtClean="0">
                <a:solidFill>
                  <a:schemeClr val="bg2">
                    <a:lumMod val="25000"/>
                  </a:schemeClr>
                </a:solidFill>
                <a:latin typeface="Gotham Book"/>
                <a:cs typeface="Gotham Book"/>
              </a:rPr>
              <a:t>plan a digital campaign by considering goals, message, and timeline </a:t>
            </a:r>
          </a:p>
        </p:txBody>
      </p:sp>
      <p:sp>
        <p:nvSpPr>
          <p:cNvPr id="11" name="TextBox 10"/>
          <p:cNvSpPr txBox="1"/>
          <p:nvPr/>
        </p:nvSpPr>
        <p:spPr>
          <a:xfrm>
            <a:off x="2261975" y="5713463"/>
            <a:ext cx="9818721"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Feel comfortable </a:t>
            </a:r>
            <a:r>
              <a:rPr lang="en-US" sz="2800" dirty="0" smtClean="0">
                <a:solidFill>
                  <a:schemeClr val="bg2">
                    <a:lumMod val="25000"/>
                  </a:schemeClr>
                </a:solidFill>
                <a:latin typeface="Gotham Book"/>
                <a:cs typeface="Gotham Book"/>
              </a:rPr>
              <a:t>meeting your digital campaign goals by managing an achievable timeline </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8794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1064507"/>
            <a:ext cx="3698543"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86889" y="325554"/>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2800" dirty="0" smtClean="0">
                <a:solidFill>
                  <a:srgbClr val="56565A"/>
                </a:solidFill>
                <a:latin typeface="Gotham Bold" pitchFamily="50" charset="0"/>
                <a:ea typeface="Tahoma" panose="020B0604030504040204" pitchFamily="34" charset="0"/>
                <a:cs typeface="Gotham Bold" pitchFamily="50" charset="0"/>
                <a:sym typeface="Gill Sans" charset="0"/>
              </a:rPr>
              <a:t>Your Turn!</a:t>
            </a:r>
            <a:endParaRPr lang="en-US" sz="2800" dirty="0">
              <a:solidFill>
                <a:srgbClr val="56565A"/>
              </a:solidFill>
              <a:latin typeface="Gotham Bold" pitchFamily="50" charset="0"/>
              <a:ea typeface="Tahoma" panose="020B0604030504040204" pitchFamily="34" charset="0"/>
              <a:cs typeface="Gotham Bold" pitchFamily="50" charset="0"/>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#2</a:t>
            </a:r>
          </a:p>
          <a:p>
            <a:pPr algn="ctr"/>
            <a:r>
              <a:rPr lang="en-US" sz="3600" dirty="0" smtClean="0">
                <a:solidFill>
                  <a:schemeClr val="bg2">
                    <a:lumMod val="50000"/>
                  </a:schemeClr>
                </a:solidFill>
                <a:latin typeface="Tungsten Medium"/>
                <a:cs typeface="Tungsten Medium"/>
              </a:rPr>
              <a:t>ACTIVITY DEBRIEF</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 name="Group 1"/>
          <p:cNvGrpSpPr/>
          <p:nvPr/>
        </p:nvGrpSpPr>
        <p:grpSpPr>
          <a:xfrm>
            <a:off x="5266233" y="2592831"/>
            <a:ext cx="5693809" cy="3766455"/>
            <a:chOff x="5266233" y="2408998"/>
            <a:chExt cx="5693809" cy="3766455"/>
          </a:xfrm>
        </p:grpSpPr>
        <p:pic>
          <p:nvPicPr>
            <p:cNvPr id="15" name="Picture 14"/>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7" name="TextBox 16"/>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19" name="Group 18"/>
            <p:cNvGrpSpPr/>
            <p:nvPr/>
          </p:nvGrpSpPr>
          <p:grpSpPr>
            <a:xfrm>
              <a:off x="8478528" y="4521281"/>
              <a:ext cx="2481514" cy="1602933"/>
              <a:chOff x="7956165" y="3607332"/>
              <a:chExt cx="2481514" cy="1602933"/>
            </a:xfrm>
          </p:grpSpPr>
          <p:pic>
            <p:nvPicPr>
              <p:cNvPr id="23" name="Picture 22"/>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4" name="TextBox 23"/>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0" name="TextBox 19"/>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22" name="Picture 21"/>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5" name="Straight Connector 24"/>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4953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615336" y="1569110"/>
            <a:ext cx="0" cy="55869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064317"/>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What is a Digital Campaign?</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The Process to Plan a Campaign</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ld" pitchFamily="50" charset="0"/>
                <a:cs typeface="Gotham Bold" pitchFamily="50" charset="0"/>
              </a:rPr>
              <a:t>Managing a Digital Campaign</a:t>
            </a:r>
            <a:endParaRPr lang="en-US" sz="3200" dirty="0">
              <a:solidFill>
                <a:schemeClr val="bg2">
                  <a:lumMod val="25000"/>
                </a:schemeClr>
              </a:solidFill>
              <a:latin typeface="Gotham Bold" pitchFamily="50" charset="0"/>
              <a:cs typeface="Gotham Bold" pitchFamily="50" charset="0"/>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27858142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Outline Timeline</a:t>
            </a:r>
            <a:endParaRPr lang="en-US" sz="2400" dirty="0">
              <a:solidFill>
                <a:schemeClr val="tx1">
                  <a:lumMod val="75000"/>
                </a:schemeClr>
              </a:solidFill>
              <a:latin typeface="Tungsten Medium" pitchFamily="50" charset="0"/>
              <a:cs typeface="Gotham Book" pitchFamily="50" charset="0"/>
            </a:endParaRPr>
          </a:p>
        </p:txBody>
      </p:sp>
      <p:sp>
        <p:nvSpPr>
          <p:cNvPr id="8" name="Oval 7"/>
          <p:cNvSpPr/>
          <p:nvPr/>
        </p:nvSpPr>
        <p:spPr>
          <a:xfrm>
            <a:off x="4985257"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WHAT</a:t>
            </a:r>
            <a:endParaRPr lang="en-US" sz="3200" dirty="0">
              <a:latin typeface="Tungsten Medium"/>
              <a:cs typeface="Tungsten Medium"/>
            </a:endParaRPr>
          </a:p>
        </p:txBody>
      </p:sp>
      <p:sp>
        <p:nvSpPr>
          <p:cNvPr id="9" name="Rectangle 8"/>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Calendaring is key. The more your prepare, the better you are able to handle any challenges along the way. When calendaring, answer the following questions:</a:t>
            </a:r>
            <a:endParaRPr lang="en-US" sz="2400" dirty="0">
              <a:solidFill>
                <a:schemeClr val="bg2">
                  <a:lumMod val="25000"/>
                </a:schemeClr>
              </a:solidFill>
              <a:latin typeface="Gotham Bold" pitchFamily="50" charset="0"/>
              <a:cs typeface="Gotham Bold" pitchFamily="50" charset="0"/>
            </a:endParaRPr>
          </a:p>
        </p:txBody>
      </p:sp>
      <p:sp>
        <p:nvSpPr>
          <p:cNvPr id="10" name="Rectangle 9"/>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plan of action?</a:t>
            </a:r>
            <a:endParaRPr lang="en-US" sz="2400" dirty="0">
              <a:solidFill>
                <a:schemeClr val="bg1"/>
              </a:solidFill>
              <a:latin typeface="Gotham Bold" pitchFamily="50" charset="0"/>
              <a:cs typeface="Gotham Bold" pitchFamily="50" charset="0"/>
            </a:endParaRPr>
          </a:p>
        </p:txBody>
      </p:sp>
      <p:sp>
        <p:nvSpPr>
          <p:cNvPr id="11" name="Oval 10"/>
          <p:cNvSpPr/>
          <p:nvPr/>
        </p:nvSpPr>
        <p:spPr>
          <a:xfrm>
            <a:off x="6939161"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WHEN</a:t>
            </a:r>
            <a:endParaRPr lang="en-US" sz="3200" dirty="0">
              <a:latin typeface="Tungsten Medium"/>
              <a:cs typeface="Tungsten Medium"/>
            </a:endParaRPr>
          </a:p>
        </p:txBody>
      </p:sp>
      <p:sp>
        <p:nvSpPr>
          <p:cNvPr id="12" name="Oval 11"/>
          <p:cNvSpPr/>
          <p:nvPr/>
        </p:nvSpPr>
        <p:spPr>
          <a:xfrm>
            <a:off x="8893065"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WHO</a:t>
            </a:r>
            <a:endParaRPr lang="en-US" sz="3200" dirty="0">
              <a:latin typeface="Tungsten Medium"/>
              <a:cs typeface="Tungsten Medium"/>
            </a:endParaRPr>
          </a:p>
        </p:txBody>
      </p:sp>
    </p:spTree>
    <p:extLst>
      <p:ext uri="{BB962C8B-B14F-4D97-AF65-F5344CB8AC3E}">
        <p14:creationId xmlns:p14="http://schemas.microsoft.com/office/powerpoint/2010/main" val="274552396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3436696" y="670294"/>
            <a:ext cx="1" cy="77544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0734" y="68394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Campaign Overview</a:t>
            </a:r>
            <a:endParaRPr lang="en-US" sz="2400" dirty="0">
              <a:solidFill>
                <a:schemeClr val="bg2">
                  <a:lumMod val="75000"/>
                </a:schemeClr>
              </a:solidFill>
              <a:latin typeface="Tungsten Medium" pitchFamily="50" charset="0"/>
              <a:cs typeface="Gotham Book" pitchFamily="50" charset="0"/>
            </a:endParaRPr>
          </a:p>
        </p:txBody>
      </p:sp>
      <p:sp>
        <p:nvSpPr>
          <p:cNvPr id="18" name="Rectangle 17"/>
          <p:cNvSpPr/>
          <p:nvPr/>
        </p:nvSpPr>
        <p:spPr>
          <a:xfrm>
            <a:off x="440734" y="150508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Establish Specific Goals</a:t>
            </a:r>
            <a:endParaRPr lang="en-US" sz="2400" dirty="0">
              <a:solidFill>
                <a:schemeClr val="bg2">
                  <a:lumMod val="75000"/>
                </a:schemeClr>
              </a:solidFill>
              <a:latin typeface="Tungsten Medium" pitchFamily="50" charset="0"/>
              <a:cs typeface="Gotham Book" pitchFamily="50" charset="0"/>
            </a:endParaRPr>
          </a:p>
        </p:txBody>
      </p:sp>
      <p:sp>
        <p:nvSpPr>
          <p:cNvPr id="19" name="Rectangle 18"/>
          <p:cNvSpPr/>
          <p:nvPr/>
        </p:nvSpPr>
        <p:spPr>
          <a:xfrm>
            <a:off x="440734" y="2326222"/>
            <a:ext cx="2743186" cy="653538"/>
          </a:xfrm>
          <a:prstGeom prst="rect">
            <a:avLst/>
          </a:prstGeom>
          <a:no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2">
                    <a:lumMod val="75000"/>
                  </a:schemeClr>
                </a:solidFill>
                <a:latin typeface="Tungsten Medium" pitchFamily="50" charset="0"/>
                <a:cs typeface="Gotham Book" pitchFamily="50" charset="0"/>
              </a:rPr>
              <a:t>Determine Your Message</a:t>
            </a:r>
            <a:endParaRPr lang="en-US" sz="2400" dirty="0">
              <a:solidFill>
                <a:schemeClr val="bg2">
                  <a:lumMod val="75000"/>
                </a:schemeClr>
              </a:solidFill>
              <a:latin typeface="Tungsten Medium" pitchFamily="50" charset="0"/>
              <a:cs typeface="Gotham Book" pitchFamily="50" charset="0"/>
            </a:endParaRPr>
          </a:p>
        </p:txBody>
      </p:sp>
      <p:sp>
        <p:nvSpPr>
          <p:cNvPr id="20" name="Rectangle 19"/>
          <p:cNvSpPr/>
          <p:nvPr/>
        </p:nvSpPr>
        <p:spPr>
          <a:xfrm>
            <a:off x="440734" y="3147362"/>
            <a:ext cx="2743186" cy="653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tx1">
                    <a:lumMod val="75000"/>
                  </a:schemeClr>
                </a:solidFill>
                <a:latin typeface="Tungsten Medium" pitchFamily="50" charset="0"/>
                <a:cs typeface="Gotham Book" pitchFamily="50" charset="0"/>
              </a:rPr>
              <a:t>Outline Timeline</a:t>
            </a:r>
            <a:endParaRPr lang="en-US" sz="2400" dirty="0">
              <a:solidFill>
                <a:schemeClr val="tx1">
                  <a:lumMod val="75000"/>
                </a:schemeClr>
              </a:solidFill>
              <a:latin typeface="Tungsten Medium" pitchFamily="50" charset="0"/>
              <a:cs typeface="Gotham Book" pitchFamily="50" charset="0"/>
            </a:endParaRPr>
          </a:p>
        </p:txBody>
      </p:sp>
      <p:sp>
        <p:nvSpPr>
          <p:cNvPr id="8" name="Oval 7"/>
          <p:cNvSpPr/>
          <p:nvPr/>
        </p:nvSpPr>
        <p:spPr>
          <a:xfrm>
            <a:off x="4985257"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WHAT</a:t>
            </a:r>
            <a:endParaRPr lang="en-US" sz="3200" dirty="0">
              <a:latin typeface="Tungsten Medium"/>
              <a:cs typeface="Tungsten Medium"/>
            </a:endParaRPr>
          </a:p>
        </p:txBody>
      </p:sp>
      <p:sp>
        <p:nvSpPr>
          <p:cNvPr id="9" name="Rectangle 8"/>
          <p:cNvSpPr/>
          <p:nvPr/>
        </p:nvSpPr>
        <p:spPr>
          <a:xfrm>
            <a:off x="3689473" y="1505083"/>
            <a:ext cx="8595094" cy="14746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Book" pitchFamily="50" charset="0"/>
                <a:cs typeface="Gotham Book" pitchFamily="50" charset="0"/>
              </a:rPr>
              <a:t>Calendaring is key. The more your prepare, the better you are able to handle any challenges along the way. When calendaring, answer the following questions:</a:t>
            </a:r>
            <a:endParaRPr lang="en-US" sz="2400" dirty="0">
              <a:solidFill>
                <a:schemeClr val="bg2">
                  <a:lumMod val="25000"/>
                </a:schemeClr>
              </a:solidFill>
              <a:latin typeface="Gotham Bold" pitchFamily="50" charset="0"/>
              <a:cs typeface="Gotham Bold" pitchFamily="50" charset="0"/>
            </a:endParaRPr>
          </a:p>
        </p:txBody>
      </p:sp>
      <p:sp>
        <p:nvSpPr>
          <p:cNvPr id="10" name="Rectangle 9"/>
          <p:cNvSpPr/>
          <p:nvPr/>
        </p:nvSpPr>
        <p:spPr>
          <a:xfrm>
            <a:off x="3689473" y="770376"/>
            <a:ext cx="8595094" cy="567104"/>
          </a:xfrm>
          <a:prstGeom prst="rect">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olidFill>
                  <a:schemeClr val="bg1"/>
                </a:solidFill>
                <a:latin typeface="Gotham Bold" pitchFamily="50" charset="0"/>
                <a:cs typeface="Gotham Bold" pitchFamily="50" charset="0"/>
              </a:rPr>
              <a:t>What is your plan of action?</a:t>
            </a:r>
            <a:endParaRPr lang="en-US" sz="2400" dirty="0">
              <a:solidFill>
                <a:schemeClr val="bg1"/>
              </a:solidFill>
              <a:latin typeface="Gotham Bold" pitchFamily="50" charset="0"/>
              <a:cs typeface="Gotham Bold" pitchFamily="50" charset="0"/>
            </a:endParaRPr>
          </a:p>
        </p:txBody>
      </p:sp>
      <p:sp>
        <p:nvSpPr>
          <p:cNvPr id="11" name="Oval 10"/>
          <p:cNvSpPr/>
          <p:nvPr/>
        </p:nvSpPr>
        <p:spPr>
          <a:xfrm>
            <a:off x="6939161"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WHEN</a:t>
            </a:r>
            <a:endParaRPr lang="en-US" sz="3200" dirty="0">
              <a:latin typeface="Tungsten Medium"/>
              <a:cs typeface="Tungsten Medium"/>
            </a:endParaRPr>
          </a:p>
        </p:txBody>
      </p:sp>
      <p:sp>
        <p:nvSpPr>
          <p:cNvPr id="12" name="Oval 11"/>
          <p:cNvSpPr/>
          <p:nvPr/>
        </p:nvSpPr>
        <p:spPr>
          <a:xfrm>
            <a:off x="8893065" y="4209805"/>
            <a:ext cx="1756738" cy="171332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ungsten Medium"/>
                <a:cs typeface="Tungsten Medium"/>
              </a:rPr>
              <a:t>WHO</a:t>
            </a:r>
            <a:endParaRPr lang="en-US" sz="3200" dirty="0">
              <a:latin typeface="Tungsten Medium"/>
              <a:cs typeface="Tungsten Medium"/>
            </a:endParaRPr>
          </a:p>
        </p:txBody>
      </p:sp>
      <p:sp>
        <p:nvSpPr>
          <p:cNvPr id="13" name="Rectangle 12">
            <a:hlinkClick r:id="rId3"/>
          </p:cNvPr>
          <p:cNvSpPr/>
          <p:nvPr/>
        </p:nvSpPr>
        <p:spPr>
          <a:xfrm>
            <a:off x="6532550" y="6760105"/>
            <a:ext cx="2908939"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ED5340"/>
                </a:solidFill>
                <a:latin typeface="Tungsten Medium"/>
                <a:cs typeface="Tungsten Medium"/>
              </a:rPr>
              <a:t>ACCESS TASKMASTER</a:t>
            </a:r>
            <a:endParaRPr lang="en-US" sz="2800" dirty="0">
              <a:solidFill>
                <a:srgbClr val="ED5340"/>
              </a:solidFill>
              <a:latin typeface="Tungsten Medium"/>
              <a:cs typeface="Tungsten Medium"/>
            </a:endParaRPr>
          </a:p>
        </p:txBody>
      </p:sp>
    </p:spTree>
    <p:extLst>
      <p:ext uri="{BB962C8B-B14F-4D97-AF65-F5344CB8AC3E}">
        <p14:creationId xmlns:p14="http://schemas.microsoft.com/office/powerpoint/2010/main" val="11366613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oun_23039_cc.png"/>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7936" r="71906" b="79738"/>
          <a:stretch/>
        </p:blipFill>
        <p:spPr>
          <a:xfrm>
            <a:off x="1890836" y="3259110"/>
            <a:ext cx="650993" cy="1298450"/>
          </a:xfrm>
          <a:prstGeom prst="rect">
            <a:avLst/>
          </a:prstGeom>
        </p:spPr>
      </p:pic>
      <p:sp>
        <p:nvSpPr>
          <p:cNvPr id="4" name="Oval 3"/>
          <p:cNvSpPr/>
          <p:nvPr/>
        </p:nvSpPr>
        <p:spPr>
          <a:xfrm>
            <a:off x="1313636" y="1566221"/>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1552179" y="1890753"/>
            <a:ext cx="2216326" cy="1241689"/>
          </a:xfrm>
          <a:prstGeom prst="rect">
            <a:avLst/>
          </a:prstGeom>
        </p:spPr>
      </p:pic>
      <p:sp>
        <p:nvSpPr>
          <p:cNvPr id="8" name="Oval 7"/>
          <p:cNvSpPr/>
          <p:nvPr/>
        </p:nvSpPr>
        <p:spPr>
          <a:xfrm>
            <a:off x="1324929" y="4625300"/>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11" name="Picture 10"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792063" y="5149861"/>
            <a:ext cx="1269966" cy="1115019"/>
          </a:xfrm>
          <a:prstGeom prst="rect">
            <a:avLst/>
          </a:prstGeom>
        </p:spPr>
      </p:pic>
      <p:sp>
        <p:nvSpPr>
          <p:cNvPr id="9" name="Rectangle 8"/>
          <p:cNvSpPr/>
          <p:nvPr/>
        </p:nvSpPr>
        <p:spPr>
          <a:xfrm>
            <a:off x="3626456" y="3668624"/>
            <a:ext cx="5757178"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bg2">
                    <a:lumMod val="25000"/>
                  </a:schemeClr>
                </a:solidFill>
                <a:latin typeface="Tungsten Medium"/>
                <a:cs typeface="Tungsten Medium"/>
              </a:rPr>
              <a:t> </a:t>
            </a:r>
            <a:r>
              <a:rPr lang="en-US" sz="6600" dirty="0" smtClean="0">
                <a:solidFill>
                  <a:schemeClr val="bg2">
                    <a:lumMod val="25000"/>
                  </a:schemeClr>
                </a:solidFill>
                <a:latin typeface="Tungsten Medium"/>
                <a:cs typeface="Tungsten Medium"/>
              </a:rPr>
              <a:t>STRATEGIC USER FLOW         </a:t>
            </a:r>
            <a:endParaRPr lang="en-US" sz="66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7988650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oun_23039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7936" r="71906" b="79738"/>
          <a:stretch/>
        </p:blipFill>
        <p:spPr>
          <a:xfrm>
            <a:off x="1890836" y="3259110"/>
            <a:ext cx="650993" cy="1298450"/>
          </a:xfrm>
          <a:prstGeom prst="rect">
            <a:avLst/>
          </a:prstGeom>
        </p:spPr>
      </p:pic>
      <p:sp>
        <p:nvSpPr>
          <p:cNvPr id="4" name="Oval 3"/>
          <p:cNvSpPr/>
          <p:nvPr/>
        </p:nvSpPr>
        <p:spPr>
          <a:xfrm>
            <a:off x="1313636" y="1566221"/>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1552179" y="1890753"/>
            <a:ext cx="2216326" cy="1241689"/>
          </a:xfrm>
          <a:prstGeom prst="rect">
            <a:avLst/>
          </a:prstGeom>
        </p:spPr>
      </p:pic>
      <p:sp>
        <p:nvSpPr>
          <p:cNvPr id="8" name="Oval 7"/>
          <p:cNvSpPr/>
          <p:nvPr/>
        </p:nvSpPr>
        <p:spPr>
          <a:xfrm>
            <a:off x="1324929" y="4625300"/>
            <a:ext cx="2002385" cy="2017743"/>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11" name="Picture 10" descr="noun_170210_cc.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12201"/>
          <a:stretch/>
        </p:blipFill>
        <p:spPr>
          <a:xfrm>
            <a:off x="1792063" y="5149861"/>
            <a:ext cx="1269966" cy="1115019"/>
          </a:xfrm>
          <a:prstGeom prst="rect">
            <a:avLst/>
          </a:prstGeom>
        </p:spPr>
      </p:pic>
      <p:pic>
        <p:nvPicPr>
          <p:cNvPr id="2" name="Picture 1" descr="noun_24922_cc.png"/>
          <p:cNvPicPr>
            <a:picLocks noChangeAspect="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b="13214"/>
          <a:stretch/>
        </p:blipFill>
        <p:spPr>
          <a:xfrm>
            <a:off x="6008091" y="2091178"/>
            <a:ext cx="3784875" cy="3284767"/>
          </a:xfrm>
          <a:prstGeom prst="rect">
            <a:avLst/>
          </a:prstGeom>
        </p:spPr>
      </p:pic>
      <p:sp>
        <p:nvSpPr>
          <p:cNvPr id="13" name="Rectangle 12"/>
          <p:cNvSpPr/>
          <p:nvPr/>
        </p:nvSpPr>
        <p:spPr>
          <a:xfrm>
            <a:off x="6603819" y="5573486"/>
            <a:ext cx="3132584"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bg2">
                    <a:lumMod val="25000"/>
                  </a:schemeClr>
                </a:solidFill>
                <a:latin typeface="Tungsten Medium"/>
                <a:cs typeface="Tungsten Medium"/>
              </a:rPr>
              <a:t> </a:t>
            </a:r>
            <a:r>
              <a:rPr lang="en-US" sz="6600" dirty="0" smtClean="0">
                <a:solidFill>
                  <a:schemeClr val="bg2">
                    <a:lumMod val="25000"/>
                  </a:schemeClr>
                </a:solidFill>
                <a:latin typeface="Tungsten Medium"/>
                <a:cs typeface="Tungsten Medium"/>
              </a:rPr>
              <a:t>Meet Dan</a:t>
            </a:r>
            <a:endParaRPr lang="en-US" sz="66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352515803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sp>
        <p:nvSpPr>
          <p:cNvPr id="12" name="Rectangle 11"/>
          <p:cNvSpPr/>
          <p:nvPr/>
        </p:nvSpPr>
        <p:spPr>
          <a:xfrm>
            <a:off x="2243604" y="719615"/>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a:t>
            </a:r>
            <a:r>
              <a:rPr lang="en-US" sz="4800" dirty="0" smtClean="0">
                <a:solidFill>
                  <a:schemeClr val="bg2">
                    <a:lumMod val="25000"/>
                  </a:schemeClr>
                </a:solidFill>
                <a:latin typeface="Tungsten Medium"/>
                <a:cs typeface="Tungsten Medium"/>
              </a:rPr>
              <a:t>Dan sees a tweet someone in his network </a:t>
            </a:r>
            <a:r>
              <a:rPr lang="en-US" sz="4800" dirty="0" err="1">
                <a:solidFill>
                  <a:schemeClr val="bg2">
                    <a:lumMod val="25000"/>
                  </a:schemeClr>
                </a:solidFill>
                <a:latin typeface="Tungsten Medium"/>
                <a:cs typeface="Tungsten Medium"/>
              </a:rPr>
              <a:t>R</a:t>
            </a:r>
            <a:r>
              <a:rPr lang="en-US" sz="4800" dirty="0" err="1" smtClean="0">
                <a:solidFill>
                  <a:schemeClr val="bg2">
                    <a:lumMod val="25000"/>
                  </a:schemeClr>
                </a:solidFill>
                <a:latin typeface="Tungsten Medium"/>
                <a:cs typeface="Tungsten Medium"/>
              </a:rPr>
              <a:t>etweeted</a:t>
            </a:r>
            <a:r>
              <a:rPr lang="en-US" sz="4800" dirty="0" smtClean="0">
                <a:solidFill>
                  <a:schemeClr val="bg2">
                    <a:lumMod val="25000"/>
                  </a:schemeClr>
                </a:solidFill>
                <a:latin typeface="Tungsten Medium"/>
                <a:cs typeface="Tungsten Medium"/>
              </a:rPr>
              <a:t>.</a:t>
            </a:r>
            <a:endParaRPr lang="en-US" sz="4800" dirty="0">
              <a:solidFill>
                <a:schemeClr val="bg2">
                  <a:lumMod val="25000"/>
                </a:schemeClr>
              </a:solidFill>
              <a:latin typeface="Tungsten Medium"/>
              <a:cs typeface="Tungsten Medium"/>
            </a:endParaRPr>
          </a:p>
        </p:txBody>
      </p:sp>
      <p:pic>
        <p:nvPicPr>
          <p:cNvPr id="2" name="Picture 1" descr="Screen Shot 2016-07-27 at 12.05.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3113" y="1355087"/>
            <a:ext cx="8067490" cy="8177625"/>
          </a:xfrm>
          <a:prstGeom prst="rect">
            <a:avLst/>
          </a:prstGeom>
        </p:spPr>
      </p:pic>
    </p:spTree>
    <p:extLst>
      <p:ext uri="{BB962C8B-B14F-4D97-AF65-F5344CB8AC3E}">
        <p14:creationId xmlns:p14="http://schemas.microsoft.com/office/powerpoint/2010/main" val="335441246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1906" b="87005"/>
          <a:stretch/>
        </p:blipFill>
        <p:spPr>
          <a:xfrm>
            <a:off x="903085" y="1777550"/>
            <a:ext cx="650993" cy="832817"/>
          </a:xfrm>
          <a:prstGeom prst="rect">
            <a:avLst/>
          </a:prstGeom>
        </p:spPr>
      </p:pic>
      <p:sp>
        <p:nvSpPr>
          <p:cNvPr id="8" name="Rectangle 7"/>
          <p:cNvSpPr/>
          <p:nvPr/>
        </p:nvSpPr>
        <p:spPr>
          <a:xfrm>
            <a:off x="1820282" y="196130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a:t>
            </a:r>
            <a:r>
              <a:rPr lang="en-US" sz="4800" dirty="0" smtClean="0">
                <a:solidFill>
                  <a:schemeClr val="bg2">
                    <a:lumMod val="25000"/>
                  </a:schemeClr>
                </a:solidFill>
                <a:latin typeface="Tungsten Medium"/>
                <a:cs typeface="Tungsten Medium"/>
              </a:rPr>
              <a:t>Message resonates w/ Dan and he </a:t>
            </a:r>
            <a:r>
              <a:rPr lang="en-US" sz="4800" dirty="0" err="1">
                <a:solidFill>
                  <a:schemeClr val="bg2">
                    <a:lumMod val="25000"/>
                  </a:schemeClr>
                </a:solidFill>
                <a:latin typeface="Tungsten Medium"/>
                <a:cs typeface="Tungsten Medium"/>
              </a:rPr>
              <a:t>R</a:t>
            </a:r>
            <a:r>
              <a:rPr lang="en-US" sz="4800" dirty="0" err="1" smtClean="0">
                <a:solidFill>
                  <a:schemeClr val="bg2">
                    <a:lumMod val="25000"/>
                  </a:schemeClr>
                </a:solidFill>
                <a:latin typeface="Tungsten Medium"/>
                <a:cs typeface="Tungsten Medium"/>
              </a:rPr>
              <a:t>etweets</a:t>
            </a:r>
            <a:r>
              <a:rPr lang="en-US" sz="4800" dirty="0" smtClean="0">
                <a:solidFill>
                  <a:schemeClr val="bg2">
                    <a:lumMod val="25000"/>
                  </a:schemeClr>
                </a:solidFill>
                <a:latin typeface="Tungsten Medium"/>
                <a:cs typeface="Tungsten Medium"/>
              </a:rPr>
              <a:t>.</a:t>
            </a:r>
            <a:endParaRPr lang="en-US" sz="4800" dirty="0">
              <a:solidFill>
                <a:schemeClr val="bg2">
                  <a:lumMod val="25000"/>
                </a:schemeClr>
              </a:solidFill>
              <a:latin typeface="Tungsten Medium"/>
              <a:cs typeface="Tungsten Medium"/>
            </a:endParaRPr>
          </a:p>
        </p:txBody>
      </p:sp>
      <p:pic>
        <p:nvPicPr>
          <p:cNvPr id="5" name="Picture 4" descr="Screen Shot 2016-07-27 at 12.09.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536" y="2651115"/>
            <a:ext cx="8586324" cy="6538086"/>
          </a:xfrm>
          <a:prstGeom prst="rect">
            <a:avLst/>
          </a:prstGeom>
        </p:spPr>
      </p:pic>
      <p:pic>
        <p:nvPicPr>
          <p:cNvPr id="6" name="Picture 5" descr="Screen Shot 2016-07-27 at 12.10.3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59" y="6350541"/>
            <a:ext cx="11709490" cy="2835892"/>
          </a:xfrm>
          <a:prstGeom prst="rect">
            <a:avLst/>
          </a:prstGeom>
          <a:ln w="76200" cmpd="sng">
            <a:solidFill>
              <a:srgbClr val="FF0000"/>
            </a:solidFill>
          </a:ln>
        </p:spPr>
      </p:pic>
    </p:spTree>
    <p:extLst>
      <p:ext uri="{BB962C8B-B14F-4D97-AF65-F5344CB8AC3E}">
        <p14:creationId xmlns:p14="http://schemas.microsoft.com/office/powerpoint/2010/main" val="400716918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 r="70835" b="78639"/>
          <a:stretch/>
        </p:blipFill>
        <p:spPr>
          <a:xfrm>
            <a:off x="903085" y="1777550"/>
            <a:ext cx="719649" cy="1369000"/>
          </a:xfrm>
          <a:prstGeom prst="rect">
            <a:avLst/>
          </a:prstGeom>
        </p:spPr>
      </p:pic>
      <p:sp>
        <p:nvSpPr>
          <p:cNvPr id="8" name="Rectangle 7"/>
          <p:cNvSpPr/>
          <p:nvPr/>
        </p:nvSpPr>
        <p:spPr>
          <a:xfrm>
            <a:off x="1820282" y="246926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2">
                    <a:lumMod val="25000"/>
                  </a:schemeClr>
                </a:solidFill>
                <a:latin typeface="Tungsten Medium"/>
                <a:cs typeface="Tungsten Medium"/>
              </a:rPr>
              <a:t> </a:t>
            </a:r>
            <a:r>
              <a:rPr lang="en-US" sz="4800" dirty="0" smtClean="0">
                <a:solidFill>
                  <a:schemeClr val="bg2">
                    <a:lumMod val="25000"/>
                  </a:schemeClr>
                </a:solidFill>
                <a:latin typeface="Tungsten Medium"/>
                <a:cs typeface="Tungsten Medium"/>
              </a:rPr>
              <a:t>Dan looks through the page and starts following.</a:t>
            </a:r>
            <a:endParaRPr lang="en-US" sz="4800" dirty="0">
              <a:solidFill>
                <a:schemeClr val="bg2">
                  <a:lumMod val="25000"/>
                </a:schemeClr>
              </a:solidFill>
              <a:latin typeface="Tungsten Medium"/>
              <a:cs typeface="Tungsten Medium"/>
            </a:endParaRPr>
          </a:p>
        </p:txBody>
      </p:sp>
      <p:pic>
        <p:nvPicPr>
          <p:cNvPr id="5" name="Picture 4" descr="Screen Shot 2016-07-27 at 12.12.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7" y="3353686"/>
            <a:ext cx="12029210" cy="5365547"/>
          </a:xfrm>
          <a:prstGeom prst="rect">
            <a:avLst/>
          </a:prstGeom>
        </p:spPr>
      </p:pic>
    </p:spTree>
    <p:extLst>
      <p:ext uri="{BB962C8B-B14F-4D97-AF65-F5344CB8AC3E}">
        <p14:creationId xmlns:p14="http://schemas.microsoft.com/office/powerpoint/2010/main" val="8339809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448580" y="1049220"/>
            <a:ext cx="7556220" cy="6581523"/>
          </a:xfrm>
          <a:prstGeom prst="roundRect">
            <a:avLst>
              <a:gd name="adj" fmla="val 2405"/>
            </a:avLst>
          </a:prstGeom>
          <a:solidFill>
            <a:schemeClr val="bg1"/>
          </a:solidFill>
          <a:ln>
            <a:noFill/>
          </a:ln>
          <a:effectLst>
            <a:outerShdw blurRad="358775"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70249"/>
          <a:stretch/>
        </p:blipFill>
        <p:spPr>
          <a:xfrm>
            <a:off x="903085" y="1777550"/>
            <a:ext cx="719649" cy="1906620"/>
          </a:xfrm>
          <a:prstGeom prst="rect">
            <a:avLst/>
          </a:prstGeom>
        </p:spPr>
      </p:pic>
      <p:sp>
        <p:nvSpPr>
          <p:cNvPr id="8" name="Rectangle 7"/>
          <p:cNvSpPr/>
          <p:nvPr/>
        </p:nvSpPr>
        <p:spPr>
          <a:xfrm>
            <a:off x="1673335" y="4175354"/>
            <a:ext cx="3732211"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chemeClr val="bg2">
                    <a:lumMod val="25000"/>
                  </a:schemeClr>
                </a:solidFill>
                <a:latin typeface="Tungsten Medium"/>
                <a:cs typeface="Tungsten Medium"/>
              </a:rPr>
              <a:t>1 week later, Dan runs into an information post about the issue he </a:t>
            </a:r>
            <a:r>
              <a:rPr lang="en-US" sz="4400" dirty="0" err="1">
                <a:solidFill>
                  <a:schemeClr val="bg2">
                    <a:lumMod val="25000"/>
                  </a:schemeClr>
                </a:solidFill>
                <a:latin typeface="Tungsten Medium"/>
                <a:cs typeface="Tungsten Medium"/>
              </a:rPr>
              <a:t>R</a:t>
            </a:r>
            <a:r>
              <a:rPr lang="en-US" sz="4400" dirty="0" err="1" smtClean="0">
                <a:solidFill>
                  <a:schemeClr val="bg2">
                    <a:lumMod val="25000"/>
                  </a:schemeClr>
                </a:solidFill>
                <a:latin typeface="Tungsten Medium"/>
                <a:cs typeface="Tungsten Medium"/>
              </a:rPr>
              <a:t>etweeted</a:t>
            </a:r>
            <a:r>
              <a:rPr lang="en-US" sz="4400" dirty="0" smtClean="0">
                <a:solidFill>
                  <a:schemeClr val="bg2">
                    <a:lumMod val="25000"/>
                  </a:schemeClr>
                </a:solidFill>
                <a:latin typeface="Tungsten Medium"/>
                <a:cs typeface="Tungsten Medium"/>
              </a:rPr>
              <a:t>.</a:t>
            </a:r>
            <a:endParaRPr lang="en-US" sz="4400" dirty="0">
              <a:solidFill>
                <a:schemeClr val="bg2">
                  <a:lumMod val="25000"/>
                </a:schemeClr>
              </a:solidFill>
              <a:latin typeface="Tungsten Medium"/>
              <a:cs typeface="Tungsten Medium"/>
            </a:endParaRPr>
          </a:p>
        </p:txBody>
      </p:sp>
      <p:pic>
        <p:nvPicPr>
          <p:cNvPr id="3" name="Picture 2" descr="Screen Shot 2016-07-27 at 1.31.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1961" y="1270108"/>
            <a:ext cx="7347648" cy="6098048"/>
          </a:xfrm>
          <a:prstGeom prst="rect">
            <a:avLst/>
          </a:prstGeom>
        </p:spPr>
      </p:pic>
    </p:spTree>
    <p:extLst>
      <p:ext uri="{BB962C8B-B14F-4D97-AF65-F5344CB8AC3E}">
        <p14:creationId xmlns:p14="http://schemas.microsoft.com/office/powerpoint/2010/main" val="27365462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615336" y="1569110"/>
            <a:ext cx="0" cy="55869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064317"/>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What is a Digital Campaign?</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The Process to Plan a Campaign</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Managing a Digital Campaign</a:t>
            </a:r>
            <a:endParaRPr lang="en-US" sz="3200" dirty="0">
              <a:solidFill>
                <a:schemeClr val="bg2">
                  <a:lumMod val="25000"/>
                </a:schemeClr>
              </a:solidFill>
              <a:latin typeface="Gotham Book"/>
              <a:cs typeface="Gotham Book"/>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310414682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7-28 at 4.00.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289" y="630552"/>
            <a:ext cx="12159511" cy="6198966"/>
          </a:xfrm>
          <a:prstGeom prst="rect">
            <a:avLst/>
          </a:prstGeom>
        </p:spPr>
      </p:pic>
      <p:pic>
        <p:nvPicPr>
          <p:cNvPr id="2" name="Picture 1" descr="noun_23039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17936" t="-1" r="70835" b="61569"/>
          <a:stretch/>
        </p:blipFill>
        <p:spPr>
          <a:xfrm>
            <a:off x="903085" y="1777549"/>
            <a:ext cx="719649" cy="2462918"/>
          </a:xfrm>
          <a:prstGeom prst="rect">
            <a:avLst/>
          </a:prstGeom>
        </p:spPr>
      </p:pic>
      <p:grpSp>
        <p:nvGrpSpPr>
          <p:cNvPr id="6" name="Group 5"/>
          <p:cNvGrpSpPr/>
          <p:nvPr/>
        </p:nvGrpSpPr>
        <p:grpSpPr>
          <a:xfrm>
            <a:off x="890333" y="620843"/>
            <a:ext cx="1137007" cy="888935"/>
            <a:chOff x="890333" y="620843"/>
            <a:chExt cx="1137007" cy="888935"/>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grpSp>
      <p:sp>
        <p:nvSpPr>
          <p:cNvPr id="8" name="Rectangle 7"/>
          <p:cNvSpPr/>
          <p:nvPr/>
        </p:nvSpPr>
        <p:spPr>
          <a:xfrm>
            <a:off x="1725817" y="3983685"/>
            <a:ext cx="2472666"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Dan reads the article.</a:t>
            </a:r>
            <a:endParaRPr lang="en-US" sz="44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35539320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53380"/>
          <a:stretch/>
        </p:blipFill>
        <p:spPr>
          <a:xfrm>
            <a:off x="903085" y="1777548"/>
            <a:ext cx="719649" cy="2987729"/>
          </a:xfrm>
          <a:prstGeom prst="rect">
            <a:avLst/>
          </a:prstGeom>
        </p:spPr>
      </p:pic>
      <p:sp>
        <p:nvSpPr>
          <p:cNvPr id="8" name="Rectangle 7"/>
          <p:cNvSpPr/>
          <p:nvPr/>
        </p:nvSpPr>
        <p:spPr>
          <a:xfrm>
            <a:off x="1694329" y="4214601"/>
            <a:ext cx="3461154" cy="173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A few hours later, he sees another post --  with sign-on ask.</a:t>
            </a:r>
            <a:endParaRPr lang="en-US" sz="4400" dirty="0">
              <a:solidFill>
                <a:schemeClr val="bg2">
                  <a:lumMod val="25000"/>
                </a:schemeClr>
              </a:solidFill>
              <a:latin typeface="Tungsten Medium"/>
              <a:cs typeface="Tungsten Medium"/>
            </a:endParaRPr>
          </a:p>
        </p:txBody>
      </p:sp>
      <p:pic>
        <p:nvPicPr>
          <p:cNvPr id="3" name="Picture 2" descr="Screen Shot 2016-07-27 at 1.38.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943" y="1042658"/>
            <a:ext cx="7873662" cy="6499107"/>
          </a:xfrm>
          <a:prstGeom prst="rect">
            <a:avLst/>
          </a:prstGeom>
        </p:spPr>
      </p:pic>
    </p:spTree>
    <p:extLst>
      <p:ext uri="{BB962C8B-B14F-4D97-AF65-F5344CB8AC3E}">
        <p14:creationId xmlns:p14="http://schemas.microsoft.com/office/powerpoint/2010/main" val="347239790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725816" y="5100770"/>
            <a:ext cx="3049958"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Dan goes to the sign-on page.</a:t>
            </a:r>
            <a:endParaRPr lang="en-US" sz="4400" dirty="0">
              <a:solidFill>
                <a:schemeClr val="bg2">
                  <a:lumMod val="25000"/>
                </a:schemeClr>
              </a:solidFill>
              <a:latin typeface="Tungsten Medium"/>
              <a:cs typeface="Tungsten Medium"/>
            </a:endParaRPr>
          </a:p>
        </p:txBody>
      </p:sp>
      <p:pic>
        <p:nvPicPr>
          <p:cNvPr id="5" name="Picture 4" descr="Screen Shot 2016-07-27 at 1.40.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0155" y="2302257"/>
            <a:ext cx="8586152" cy="4226656"/>
          </a:xfrm>
          <a:prstGeom prst="rect">
            <a:avLst/>
          </a:prstGeom>
        </p:spPr>
      </p:pic>
    </p:spTree>
    <p:extLst>
      <p:ext uri="{BB962C8B-B14F-4D97-AF65-F5344CB8AC3E}">
        <p14:creationId xmlns:p14="http://schemas.microsoft.com/office/powerpoint/2010/main" val="425304981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34393" y="5686353"/>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He is now on the email list. </a:t>
            </a:r>
            <a:endParaRPr lang="en-US" sz="4400" dirty="0">
              <a:solidFill>
                <a:schemeClr val="bg2">
                  <a:lumMod val="25000"/>
                </a:schemeClr>
              </a:solidFill>
              <a:latin typeface="Tungsten Medium"/>
              <a:cs typeface="Tungsten Medium"/>
            </a:endParaRP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spTree>
    <p:extLst>
      <p:ext uri="{BB962C8B-B14F-4D97-AF65-F5344CB8AC3E}">
        <p14:creationId xmlns:p14="http://schemas.microsoft.com/office/powerpoint/2010/main" val="18131618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34393" y="6532958"/>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Donate daisy. </a:t>
            </a:r>
            <a:endParaRPr lang="en-US" sz="4400" dirty="0">
              <a:solidFill>
                <a:schemeClr val="bg2">
                  <a:lumMod val="25000"/>
                </a:schemeClr>
              </a:solidFill>
              <a:latin typeface="Tungsten Medium"/>
              <a:cs typeface="Tungsten Medium"/>
            </a:endParaRP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7936" t="21405" r="70835" b="70448"/>
          <a:stretch/>
        </p:blipFill>
        <p:spPr>
          <a:xfrm>
            <a:off x="928488" y="6603523"/>
            <a:ext cx="719649" cy="522074"/>
          </a:xfrm>
          <a:prstGeom prst="rect">
            <a:avLst/>
          </a:prstGeom>
        </p:spPr>
      </p:pic>
      <p:pic>
        <p:nvPicPr>
          <p:cNvPr id="5" name="Picture 4" descr="Screen Shot 2016-07-27 at 1.41.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3891" y="795411"/>
            <a:ext cx="10556315" cy="5252009"/>
          </a:xfrm>
          <a:prstGeom prst="rect">
            <a:avLst/>
          </a:prstGeom>
        </p:spPr>
      </p:pic>
    </p:spTree>
    <p:extLst>
      <p:ext uri="{BB962C8B-B14F-4D97-AF65-F5344CB8AC3E}">
        <p14:creationId xmlns:p14="http://schemas.microsoft.com/office/powerpoint/2010/main" val="20537970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7-27 at 3.0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657" y="369293"/>
            <a:ext cx="11166074" cy="6540129"/>
          </a:xfrm>
          <a:prstGeom prst="rect">
            <a:avLst/>
          </a:prstGeom>
        </p:spPr>
      </p:pic>
      <p:sp>
        <p:nvSpPr>
          <p:cNvPr id="4" name="Oval 3"/>
          <p:cNvSpPr/>
          <p:nvPr/>
        </p:nvSpPr>
        <p:spPr>
          <a:xfrm>
            <a:off x="890333" y="62084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7" name="Picture 6" descr="noun_8885_cc.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contrast="-11000"/>
                    </a14:imgEffect>
                  </a14:imgLayer>
                </a14:imgProps>
              </a:ext>
              <a:ext uri="{28A0092B-C50C-407E-A947-70E740481C1C}">
                <a14:useLocalDpi xmlns:a14="http://schemas.microsoft.com/office/drawing/2010/main" val="0"/>
              </a:ext>
            </a:extLst>
          </a:blip>
          <a:srcRect l="18126" t="12761" b="41370"/>
          <a:stretch/>
        </p:blipFill>
        <p:spPr>
          <a:xfrm>
            <a:off x="945435" y="776657"/>
            <a:ext cx="1081905" cy="549692"/>
          </a:xfrm>
          <a:prstGeom prst="rect">
            <a:avLst/>
          </a:prstGeom>
        </p:spPr>
      </p:pic>
      <p:pic>
        <p:nvPicPr>
          <p:cNvPr id="2" name="Picture 1"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1" r="70835" b="44731"/>
          <a:stretch/>
        </p:blipFill>
        <p:spPr>
          <a:xfrm>
            <a:off x="903085" y="1777548"/>
            <a:ext cx="719649" cy="3541955"/>
          </a:xfrm>
          <a:prstGeom prst="rect">
            <a:avLst/>
          </a:prstGeom>
        </p:spPr>
      </p:pic>
      <p:sp>
        <p:nvSpPr>
          <p:cNvPr id="8" name="Rectangle 7"/>
          <p:cNvSpPr/>
          <p:nvPr/>
        </p:nvSpPr>
        <p:spPr>
          <a:xfrm>
            <a:off x="1890836" y="7069142"/>
            <a:ext cx="9651740" cy="69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2">
                    <a:lumMod val="25000"/>
                  </a:schemeClr>
                </a:solidFill>
                <a:latin typeface="Tungsten Medium"/>
                <a:cs typeface="Tungsten Medium"/>
              </a:rPr>
              <a:t> </a:t>
            </a:r>
            <a:r>
              <a:rPr lang="en-US" sz="4400" dirty="0" smtClean="0">
                <a:solidFill>
                  <a:schemeClr val="bg2">
                    <a:lumMod val="25000"/>
                  </a:schemeClr>
                </a:solidFill>
                <a:latin typeface="Tungsten Medium"/>
                <a:cs typeface="Tungsten Medium"/>
              </a:rPr>
              <a:t>Autoreply with ask. </a:t>
            </a:r>
            <a:endParaRPr lang="en-US" sz="4400" dirty="0">
              <a:solidFill>
                <a:schemeClr val="bg2">
                  <a:lumMod val="25000"/>
                </a:schemeClr>
              </a:solidFill>
              <a:latin typeface="Tungsten Medium"/>
              <a:cs typeface="Tungsten Medium"/>
            </a:endParaRPr>
          </a:p>
        </p:txBody>
      </p:sp>
      <p:sp>
        <p:nvSpPr>
          <p:cNvPr id="6" name="Oval 5"/>
          <p:cNvSpPr/>
          <p:nvPr/>
        </p:nvSpPr>
        <p:spPr>
          <a:xfrm>
            <a:off x="873405" y="5627123"/>
            <a:ext cx="915858" cy="888935"/>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ungsten Medium"/>
              <a:cs typeface="Tungsten Medium"/>
            </a:endParaRPr>
          </a:p>
        </p:txBody>
      </p:sp>
      <p:pic>
        <p:nvPicPr>
          <p:cNvPr id="9" name="Picture 8" descr="noun_170210_cc.pn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12201"/>
          <a:stretch/>
        </p:blipFill>
        <p:spPr>
          <a:xfrm>
            <a:off x="1044195" y="5795482"/>
            <a:ext cx="663204" cy="582287"/>
          </a:xfrm>
          <a:prstGeom prst="rect">
            <a:avLst/>
          </a:prstGeom>
        </p:spPr>
      </p:pic>
      <p:pic>
        <p:nvPicPr>
          <p:cNvPr id="10" name="Picture 9" descr="noun_23039_cc.png"/>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7936" t="21406" r="70835" b="62300"/>
          <a:stretch/>
        </p:blipFill>
        <p:spPr>
          <a:xfrm>
            <a:off x="928488" y="6603523"/>
            <a:ext cx="719649" cy="1044146"/>
          </a:xfrm>
          <a:prstGeom prst="rect">
            <a:avLst/>
          </a:prstGeom>
        </p:spPr>
      </p:pic>
    </p:spTree>
    <p:extLst>
      <p:ext uri="{BB962C8B-B14F-4D97-AF65-F5344CB8AC3E}">
        <p14:creationId xmlns:p14="http://schemas.microsoft.com/office/powerpoint/2010/main" val="18829696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flipV="1">
            <a:off x="5615336" y="1569110"/>
            <a:ext cx="0" cy="558697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064317"/>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What is a Digital Campaign?</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The Process to Plan a Campaign</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pitchFamily="50" charset="0"/>
                <a:cs typeface="Gotham Book" pitchFamily="50" charset="0"/>
              </a:rPr>
              <a:t>Managing a Digital Campaign</a:t>
            </a:r>
            <a:endParaRPr lang="en-US" sz="3200" dirty="0">
              <a:solidFill>
                <a:schemeClr val="bg2">
                  <a:lumMod val="25000"/>
                </a:schemeClr>
              </a:solidFill>
              <a:latin typeface="Gotham Book" pitchFamily="50" charset="0"/>
              <a:cs typeface="Gotham Book" pitchFamily="50" charset="0"/>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ld" pitchFamily="50" charset="0"/>
                <a:cs typeface="Gotham Bold" pitchFamily="50" charset="0"/>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31191745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27446" y="1862638"/>
            <a:ext cx="7753585" cy="12625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Medium"/>
                <a:cs typeface="Gotham Medium"/>
              </a:rPr>
              <a:t>What was your biggest “aha” moment?</a:t>
            </a:r>
            <a:endParaRPr lang="en-US" sz="2400" dirty="0">
              <a:solidFill>
                <a:schemeClr val="bg2">
                  <a:lumMod val="25000"/>
                </a:schemeClr>
              </a:solidFill>
              <a:latin typeface="Gotham Medium"/>
              <a:cs typeface="Gotham Medium"/>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Debrief</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608380" y="1341371"/>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03794" y="1974484"/>
            <a:ext cx="2813090" cy="5637107"/>
            <a:chOff x="503794" y="1974484"/>
            <a:chExt cx="2813090" cy="5637107"/>
          </a:xfrm>
        </p:grpSpPr>
        <p:pic>
          <p:nvPicPr>
            <p:cNvPr id="26" name="Picture 2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172664" y="1974484"/>
              <a:ext cx="1481108" cy="1533531"/>
            </a:xfrm>
            <a:prstGeom prst="rect">
              <a:avLst/>
            </a:prstGeom>
            <a:noFill/>
          </p:spPr>
        </p:pic>
        <p:sp>
          <p:nvSpPr>
            <p:cNvPr id="27" name="TextBox 26"/>
            <p:cNvSpPr txBox="1"/>
            <p:nvPr/>
          </p:nvSpPr>
          <p:spPr>
            <a:xfrm>
              <a:off x="503794" y="4836819"/>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28" name="Group 27"/>
            <p:cNvGrpSpPr/>
            <p:nvPr/>
          </p:nvGrpSpPr>
          <p:grpSpPr>
            <a:xfrm>
              <a:off x="791784" y="6008658"/>
              <a:ext cx="2481514" cy="1602933"/>
              <a:chOff x="7956165" y="3607332"/>
              <a:chExt cx="2481514" cy="1602933"/>
            </a:xfrm>
          </p:grpSpPr>
          <p:pic>
            <p:nvPicPr>
              <p:cNvPr id="32" name="Picture 31"/>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3" name="TextBox 32"/>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9" name="TextBox 28"/>
            <p:cNvSpPr txBox="1"/>
            <p:nvPr/>
          </p:nvSpPr>
          <p:spPr>
            <a:xfrm>
              <a:off x="1537788" y="5604981"/>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30" name="Picture 29"/>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378926" y="3845733"/>
              <a:ext cx="1031349" cy="986657"/>
            </a:xfrm>
            <a:prstGeom prst="rect">
              <a:avLst/>
            </a:prstGeom>
          </p:spPr>
        </p:pic>
      </p:grpSp>
    </p:spTree>
    <p:extLst>
      <p:ext uri="{BB962C8B-B14F-4D97-AF65-F5344CB8AC3E}">
        <p14:creationId xmlns:p14="http://schemas.microsoft.com/office/powerpoint/2010/main" val="3879680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27446" y="1862638"/>
            <a:ext cx="7753585" cy="12625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400" dirty="0" smtClean="0">
                <a:solidFill>
                  <a:schemeClr val="bg2">
                    <a:lumMod val="25000"/>
                  </a:schemeClr>
                </a:solidFill>
                <a:latin typeface="Gotham Medium"/>
                <a:cs typeface="Gotham Medium"/>
              </a:rPr>
              <a:t>What was your biggest “aha” moment?</a:t>
            </a:r>
            <a:endParaRPr lang="en-US" sz="2400" dirty="0">
              <a:solidFill>
                <a:schemeClr val="bg2">
                  <a:lumMod val="25000"/>
                </a:schemeClr>
              </a:solidFill>
              <a:latin typeface="Gotham Medium"/>
              <a:cs typeface="Gotham Medium"/>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Debrief</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608380" y="1341371"/>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03794" y="1974484"/>
            <a:ext cx="2813090" cy="5637107"/>
            <a:chOff x="503794" y="1974484"/>
            <a:chExt cx="2813090" cy="5637107"/>
          </a:xfrm>
        </p:grpSpPr>
        <p:pic>
          <p:nvPicPr>
            <p:cNvPr id="26" name="Picture 2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172664" y="1974484"/>
              <a:ext cx="1481108" cy="1533531"/>
            </a:xfrm>
            <a:prstGeom prst="rect">
              <a:avLst/>
            </a:prstGeom>
            <a:noFill/>
          </p:spPr>
        </p:pic>
        <p:sp>
          <p:nvSpPr>
            <p:cNvPr id="27" name="TextBox 26"/>
            <p:cNvSpPr txBox="1"/>
            <p:nvPr/>
          </p:nvSpPr>
          <p:spPr>
            <a:xfrm>
              <a:off x="503794" y="4836819"/>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28" name="Group 27"/>
            <p:cNvGrpSpPr/>
            <p:nvPr/>
          </p:nvGrpSpPr>
          <p:grpSpPr>
            <a:xfrm>
              <a:off x="791784" y="6008658"/>
              <a:ext cx="2481514" cy="1602933"/>
              <a:chOff x="7956165" y="3607332"/>
              <a:chExt cx="2481514" cy="1602933"/>
            </a:xfrm>
          </p:grpSpPr>
          <p:pic>
            <p:nvPicPr>
              <p:cNvPr id="32" name="Picture 31"/>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3" name="TextBox 32"/>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9" name="TextBox 28"/>
            <p:cNvSpPr txBox="1"/>
            <p:nvPr/>
          </p:nvSpPr>
          <p:spPr>
            <a:xfrm>
              <a:off x="1537788" y="5604981"/>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30" name="Picture 29"/>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378926" y="3845733"/>
              <a:ext cx="1031349" cy="986657"/>
            </a:xfrm>
            <a:prstGeom prst="rect">
              <a:avLst/>
            </a:prstGeom>
          </p:spPr>
        </p:pic>
      </p:grpSp>
      <p:sp>
        <p:nvSpPr>
          <p:cNvPr id="14" name="Rectangle 13"/>
          <p:cNvSpPr/>
          <p:nvPr/>
        </p:nvSpPr>
        <p:spPr>
          <a:xfrm>
            <a:off x="4127446" y="3328005"/>
            <a:ext cx="7753585" cy="12625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Medium"/>
                <a:cs typeface="Gotham Medium"/>
              </a:rPr>
              <a:t>How does this campaign development process contrast your previous notion of digital production?</a:t>
            </a:r>
            <a:endParaRPr lang="en-US" sz="2400" dirty="0">
              <a:solidFill>
                <a:schemeClr val="bg2">
                  <a:lumMod val="25000"/>
                </a:schemeClr>
              </a:solidFill>
              <a:latin typeface="Gotham Medium"/>
              <a:cs typeface="Gotham Medium"/>
            </a:endParaRPr>
          </a:p>
        </p:txBody>
      </p:sp>
    </p:spTree>
    <p:extLst>
      <p:ext uri="{BB962C8B-B14F-4D97-AF65-F5344CB8AC3E}">
        <p14:creationId xmlns:p14="http://schemas.microsoft.com/office/powerpoint/2010/main" val="228980064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endParaRPr lang="en-US" sz="2400" dirty="0">
              <a:solidFill>
                <a:schemeClr val="bg2">
                  <a:lumMod val="25000"/>
                </a:schemeClr>
              </a:solidFill>
              <a:latin typeface="Gotham Book" pitchFamily="50" charset="0"/>
              <a:cs typeface="Gotham Book"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Key Takeaways</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4985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77767"/>
          <a:stretch/>
        </p:blipFill>
        <p:spPr>
          <a:xfrm>
            <a:off x="10045182" y="0"/>
            <a:ext cx="2993038" cy="5779899"/>
          </a:xfrm>
          <a:prstGeom prst="rect">
            <a:avLst/>
          </a:prstGeom>
        </p:spPr>
      </p:pic>
      <p:pic>
        <p:nvPicPr>
          <p:cNvPr id="3" name="Picture 2"/>
          <p:cNvPicPr>
            <a:picLocks noChangeAspect="1"/>
          </p:cNvPicPr>
          <p:nvPr/>
        </p:nvPicPr>
        <p:blipFill>
          <a:blip r:embed="rId4"/>
          <a:stretch>
            <a:fillRect/>
          </a:stretch>
        </p:blipFill>
        <p:spPr>
          <a:xfrm>
            <a:off x="0" y="1843220"/>
            <a:ext cx="8589100" cy="5726066"/>
          </a:xfrm>
          <a:prstGeom prst="rect">
            <a:avLst/>
          </a:prstGeom>
        </p:spPr>
      </p:pic>
      <p:grpSp>
        <p:nvGrpSpPr>
          <p:cNvPr id="4" name="Group 3"/>
          <p:cNvGrpSpPr/>
          <p:nvPr/>
        </p:nvGrpSpPr>
        <p:grpSpPr>
          <a:xfrm>
            <a:off x="11152964" y="3413620"/>
            <a:ext cx="1855074" cy="507633"/>
            <a:chOff x="2443228" y="5118441"/>
            <a:chExt cx="1855074" cy="507633"/>
          </a:xfrm>
        </p:grpSpPr>
        <p:grpSp>
          <p:nvGrpSpPr>
            <p:cNvPr id="19" name="Group 18"/>
            <p:cNvGrpSpPr/>
            <p:nvPr/>
          </p:nvGrpSpPr>
          <p:grpSpPr>
            <a:xfrm>
              <a:off x="2899496" y="5118441"/>
              <a:ext cx="1398806" cy="475950"/>
              <a:chOff x="3672528" y="4944893"/>
              <a:chExt cx="1398806" cy="475950"/>
            </a:xfrm>
          </p:grpSpPr>
          <p:sp>
            <p:nvSpPr>
              <p:cNvPr id="21" name="TextBox 20"/>
              <p:cNvSpPr txBox="1"/>
              <p:nvPr/>
            </p:nvSpPr>
            <p:spPr>
              <a:xfrm>
                <a:off x="3672528" y="4944893"/>
                <a:ext cx="1398806"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OFA PROFESSIONAL</a:t>
                </a:r>
                <a:endParaRPr lang="en-US" sz="1400" spc="70" dirty="0">
                  <a:solidFill>
                    <a:srgbClr val="FFFFFF">
                      <a:alpha val="49000"/>
                    </a:srgbClr>
                  </a:solidFill>
                  <a:latin typeface="Tungsten Medium"/>
                  <a:cs typeface="Tungsten Medium"/>
                </a:endParaRPr>
              </a:p>
            </p:txBody>
          </p:sp>
          <p:sp>
            <p:nvSpPr>
              <p:cNvPr id="22" name="TextBox 21"/>
              <p:cNvSpPr txBox="1"/>
              <p:nvPr/>
            </p:nvSpPr>
            <p:spPr>
              <a:xfrm>
                <a:off x="3675056" y="5113066"/>
                <a:ext cx="1123419" cy="307777"/>
              </a:xfrm>
              <a:prstGeom prst="rect">
                <a:avLst/>
              </a:prstGeom>
              <a:noFill/>
            </p:spPr>
            <p:txBody>
              <a:bodyPr wrap="square" rtlCol="0">
                <a:spAutoFit/>
              </a:bodyPr>
              <a:lstStyle/>
              <a:p>
                <a:r>
                  <a:rPr lang="en-US" sz="1400" spc="70" dirty="0" smtClean="0">
                    <a:solidFill>
                      <a:srgbClr val="FFFFFF">
                        <a:alpha val="49000"/>
                      </a:srgbClr>
                    </a:solidFill>
                    <a:latin typeface="Tungsten Medium"/>
                    <a:cs typeface="Tungsten Medium"/>
                  </a:rPr>
                  <a:t>FELLOWSHIP</a:t>
                </a:r>
                <a:endParaRPr lang="en-US" sz="1400" spc="70" dirty="0">
                  <a:solidFill>
                    <a:srgbClr val="FFFFFF">
                      <a:alpha val="49000"/>
                    </a:srgbClr>
                  </a:solidFill>
                  <a:latin typeface="Tungsten Medium"/>
                  <a:cs typeface="Tungsten Medium"/>
                </a:endParaRPr>
              </a:p>
            </p:txBody>
          </p:sp>
        </p:grpSp>
        <p:pic>
          <p:nvPicPr>
            <p:cNvPr id="20" name="Picture 19" descr="White Penci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3228" y="5177798"/>
              <a:ext cx="646963" cy="448276"/>
            </a:xfrm>
            <a:prstGeom prst="rect">
              <a:avLst/>
            </a:prstGeom>
            <a:noFill/>
          </p:spPr>
        </p:pic>
      </p:grpSp>
      <p:pic>
        <p:nvPicPr>
          <p:cNvPr id="5" name="Picture 4"/>
          <p:cNvPicPr>
            <a:picLocks noChangeAspect="1"/>
          </p:cNvPicPr>
          <p:nvPr/>
        </p:nvPicPr>
        <p:blipFill rotWithShape="1">
          <a:blip r:embed="rId3"/>
          <a:srcRect l="77767"/>
          <a:stretch/>
        </p:blipFill>
        <p:spPr>
          <a:xfrm>
            <a:off x="8549342" y="1905178"/>
            <a:ext cx="1511206" cy="7898557"/>
          </a:xfrm>
          <a:prstGeom prst="rect">
            <a:avLst/>
          </a:prstGeom>
        </p:spPr>
      </p:pic>
      <p:pic>
        <p:nvPicPr>
          <p:cNvPr id="6" name="Picture 5"/>
          <p:cNvPicPr>
            <a:picLocks noChangeAspect="1"/>
          </p:cNvPicPr>
          <p:nvPr/>
        </p:nvPicPr>
        <p:blipFill rotWithShape="1">
          <a:blip r:embed="rId3"/>
          <a:srcRect l="77767"/>
          <a:stretch/>
        </p:blipFill>
        <p:spPr>
          <a:xfrm>
            <a:off x="10045182" y="1788195"/>
            <a:ext cx="2993038" cy="5779899"/>
          </a:xfrm>
          <a:prstGeom prst="rect">
            <a:avLst/>
          </a:prstGeom>
        </p:spPr>
      </p:pic>
      <p:pic>
        <p:nvPicPr>
          <p:cNvPr id="24" name="Picture 23"/>
          <p:cNvPicPr>
            <a:picLocks noChangeAspect="1"/>
          </p:cNvPicPr>
          <p:nvPr/>
        </p:nvPicPr>
        <p:blipFill rotWithShape="1">
          <a:blip r:embed="rId4"/>
          <a:srcRect b="77819"/>
          <a:stretch/>
        </p:blipFill>
        <p:spPr>
          <a:xfrm>
            <a:off x="0" y="0"/>
            <a:ext cx="8589100" cy="1905180"/>
          </a:xfrm>
          <a:prstGeom prst="rect">
            <a:avLst/>
          </a:prstGeom>
        </p:spPr>
      </p:pic>
      <p:pic>
        <p:nvPicPr>
          <p:cNvPr id="25" name="Picture 24"/>
          <p:cNvPicPr>
            <a:picLocks noChangeAspect="1"/>
          </p:cNvPicPr>
          <p:nvPr/>
        </p:nvPicPr>
        <p:blipFill rotWithShape="1">
          <a:blip r:embed="rId3"/>
          <a:srcRect l="77767"/>
          <a:stretch/>
        </p:blipFill>
        <p:spPr>
          <a:xfrm>
            <a:off x="8551350" y="0"/>
            <a:ext cx="1511206" cy="3827071"/>
          </a:xfrm>
          <a:prstGeom prst="rect">
            <a:avLst/>
          </a:prstGeom>
        </p:spPr>
      </p:pic>
      <p:pic>
        <p:nvPicPr>
          <p:cNvPr id="27" name="Picture 26"/>
          <p:cNvPicPr>
            <a:picLocks noChangeAspect="1"/>
          </p:cNvPicPr>
          <p:nvPr/>
        </p:nvPicPr>
        <p:blipFill rotWithShape="1">
          <a:blip r:embed="rId4"/>
          <a:srcRect t="88314"/>
          <a:stretch/>
        </p:blipFill>
        <p:spPr>
          <a:xfrm>
            <a:off x="-16710" y="7503733"/>
            <a:ext cx="8589100" cy="2300003"/>
          </a:xfrm>
          <a:prstGeom prst="rect">
            <a:avLst/>
          </a:prstGeom>
        </p:spPr>
      </p:pic>
      <p:pic>
        <p:nvPicPr>
          <p:cNvPr id="29" name="Picture 28"/>
          <p:cNvPicPr>
            <a:picLocks noChangeAspect="1"/>
          </p:cNvPicPr>
          <p:nvPr/>
        </p:nvPicPr>
        <p:blipFill rotWithShape="1">
          <a:blip r:embed="rId3"/>
          <a:srcRect l="77767"/>
          <a:stretch/>
        </p:blipFill>
        <p:spPr>
          <a:xfrm>
            <a:off x="10045182" y="7520444"/>
            <a:ext cx="2993038" cy="2266579"/>
          </a:xfrm>
          <a:prstGeom prst="rect">
            <a:avLst/>
          </a:prstGeom>
        </p:spPr>
      </p:pic>
      <p:sp>
        <p:nvSpPr>
          <p:cNvPr id="7" name="Rectangle 6"/>
          <p:cNvSpPr/>
          <p:nvPr/>
        </p:nvSpPr>
        <p:spPr>
          <a:xfrm>
            <a:off x="-1" y="0"/>
            <a:ext cx="13032095" cy="9787023"/>
          </a:xfrm>
          <a:prstGeom prst="rect">
            <a:avLst/>
          </a:prstGeom>
          <a:solidFill>
            <a:srgbClr val="ED534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
        <p:nvSpPr>
          <p:cNvPr id="23" name="Rectangle 22"/>
          <p:cNvSpPr>
            <a:spLocks/>
          </p:cNvSpPr>
          <p:nvPr/>
        </p:nvSpPr>
        <p:spPr>
          <a:xfrm rot="10800000" flipV="1">
            <a:off x="7979228" y="3980610"/>
            <a:ext cx="4449395" cy="724770"/>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4400" dirty="0">
                <a:solidFill>
                  <a:srgbClr val="FFFFFF"/>
                </a:solidFill>
                <a:latin typeface="Tungsten Medium"/>
                <a:cs typeface="Tungsten Medium"/>
              </a:rPr>
              <a:t>Planning a Digital </a:t>
            </a:r>
            <a:r>
              <a:rPr lang="en-US" sz="4400" dirty="0" smtClean="0">
                <a:solidFill>
                  <a:srgbClr val="FFFFFF"/>
                </a:solidFill>
                <a:latin typeface="Tungsten Medium"/>
                <a:cs typeface="Tungsten Medium"/>
              </a:rPr>
              <a:t>Campaign</a:t>
            </a:r>
            <a:endParaRPr lang="en-US" sz="4400" dirty="0">
              <a:solidFill>
                <a:srgbClr val="FFFFFF"/>
              </a:solidFill>
              <a:latin typeface="Tungsten Medium"/>
              <a:cs typeface="Tungsten Medium"/>
            </a:endParaRPr>
          </a:p>
        </p:txBody>
      </p:sp>
      <p:sp>
        <p:nvSpPr>
          <p:cNvPr id="28" name="Rectangle 27"/>
          <p:cNvSpPr/>
          <p:nvPr/>
        </p:nvSpPr>
        <p:spPr>
          <a:xfrm>
            <a:off x="7979228" y="4821279"/>
            <a:ext cx="2428088" cy="576900"/>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sz="3200" dirty="0" smtClean="0">
                <a:solidFill>
                  <a:schemeClr val="bg2">
                    <a:lumMod val="25000"/>
                  </a:schemeClr>
                </a:solidFill>
                <a:latin typeface="Tungsten Medium"/>
                <a:cs typeface="Tungsten Medium"/>
              </a:rPr>
              <a:t>W/ ALEX WOODWARD</a:t>
            </a:r>
            <a:endParaRPr lang="en-US" sz="32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425789761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endParaRPr lang="en-US" sz="2400" dirty="0">
              <a:solidFill>
                <a:schemeClr val="bg2">
                  <a:lumMod val="25000"/>
                </a:schemeClr>
              </a:solidFill>
              <a:latin typeface="Gotham Book" pitchFamily="50" charset="0"/>
              <a:cs typeface="Gotham Book"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Key Takeaways</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3042" y="3680065"/>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A successful digital campaign is guided by a solid planning process that considers clear goals, relevant messaging with call to action, and manageable timeline. </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72059704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endParaRPr lang="en-US" sz="2400" dirty="0">
              <a:solidFill>
                <a:schemeClr val="bg2">
                  <a:lumMod val="25000"/>
                </a:schemeClr>
              </a:solidFill>
              <a:latin typeface="Gotham Book" pitchFamily="50" charset="0"/>
              <a:cs typeface="Gotham Book"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Key Takeaways</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33042" y="3680065"/>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A successful digital campaign is guided by a solid planning process that considers clear goals, relevant messaging with call to action, and manageable timeline. </a:t>
            </a:r>
            <a:endParaRPr lang="en-US" sz="2400" dirty="0">
              <a:solidFill>
                <a:schemeClr val="bg2">
                  <a:lumMod val="25000"/>
                </a:schemeClr>
              </a:solidFill>
              <a:latin typeface="Gotham Book" pitchFamily="50" charset="0"/>
              <a:cs typeface="Gotham Book" pitchFamily="50" charset="0"/>
            </a:endParaRPr>
          </a:p>
        </p:txBody>
      </p:sp>
      <p:sp>
        <p:nvSpPr>
          <p:cNvPr id="15" name="Rectangle 14"/>
          <p:cNvSpPr/>
          <p:nvPr/>
        </p:nvSpPr>
        <p:spPr>
          <a:xfrm>
            <a:off x="733042" y="5497492"/>
            <a:ext cx="1112856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Effective management plans outline tasks </a:t>
            </a:r>
            <a:r>
              <a:rPr lang="en-US" sz="2400" dirty="0" smtClean="0">
                <a:solidFill>
                  <a:schemeClr val="bg2">
                    <a:lumMod val="25000"/>
                  </a:schemeClr>
                </a:solidFill>
                <a:latin typeface="Gotham Bold" pitchFamily="50" charset="0"/>
                <a:cs typeface="Gotham Bold" pitchFamily="50" charset="0"/>
              </a:rPr>
              <a:t>(What), </a:t>
            </a:r>
            <a:r>
              <a:rPr lang="en-US" sz="2400" dirty="0" smtClean="0">
                <a:solidFill>
                  <a:schemeClr val="bg2">
                    <a:lumMod val="25000"/>
                  </a:schemeClr>
                </a:solidFill>
                <a:latin typeface="Gotham Book" pitchFamily="50" charset="0"/>
                <a:cs typeface="Gotham Book" pitchFamily="50" charset="0"/>
              </a:rPr>
              <a:t>assign specific responsibilities </a:t>
            </a:r>
            <a:r>
              <a:rPr lang="en-US" sz="2400" dirty="0" smtClean="0">
                <a:solidFill>
                  <a:schemeClr val="bg2">
                    <a:lumMod val="25000"/>
                  </a:schemeClr>
                </a:solidFill>
                <a:latin typeface="Gotham Bold" pitchFamily="50" charset="0"/>
                <a:cs typeface="Gotham Bold" pitchFamily="50" charset="0"/>
              </a:rPr>
              <a:t>(Who), </a:t>
            </a:r>
            <a:r>
              <a:rPr lang="en-US" sz="2400" dirty="0" smtClean="0">
                <a:solidFill>
                  <a:schemeClr val="bg2">
                    <a:lumMod val="25000"/>
                  </a:schemeClr>
                </a:solidFill>
                <a:latin typeface="Gotham Book" pitchFamily="50" charset="0"/>
                <a:cs typeface="Gotham Book" pitchFamily="50" charset="0"/>
              </a:rPr>
              <a:t>and present achievable deadlines </a:t>
            </a:r>
            <a:r>
              <a:rPr lang="en-US" sz="2400" dirty="0" smtClean="0">
                <a:solidFill>
                  <a:schemeClr val="bg2">
                    <a:lumMod val="25000"/>
                  </a:schemeClr>
                </a:solidFill>
                <a:latin typeface="Gotham Bold" pitchFamily="50" charset="0"/>
                <a:cs typeface="Gotham Bold" pitchFamily="50" charset="0"/>
              </a:rPr>
              <a:t>(When).</a:t>
            </a:r>
            <a:endParaRPr lang="en-US" sz="2400" dirty="0">
              <a:solidFill>
                <a:schemeClr val="bg2">
                  <a:lumMod val="25000"/>
                </a:schemeClr>
              </a:solidFill>
              <a:latin typeface="Gotham Bold" pitchFamily="50" charset="0"/>
              <a:cs typeface="Gotham Bold" pitchFamily="50" charset="0"/>
            </a:endParaRPr>
          </a:p>
        </p:txBody>
      </p:sp>
    </p:spTree>
    <p:extLst>
      <p:ext uri="{BB962C8B-B14F-4D97-AF65-F5344CB8AC3E}">
        <p14:creationId xmlns:p14="http://schemas.microsoft.com/office/powerpoint/2010/main" val="46181378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9" name="Rectangle 8"/>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00365"/>
            <a:ext cx="6466890" cy="923330"/>
          </a:xfrm>
          <a:prstGeom prst="rect">
            <a:avLst/>
          </a:prstGeom>
          <a:noFill/>
        </p:spPr>
        <p:txBody>
          <a:bodyPr wrap="square" rtlCol="0">
            <a:spAutoFit/>
          </a:bodyPr>
          <a:lstStyle/>
          <a:p>
            <a:r>
              <a:rPr lang="en-US" sz="5400" dirty="0" smtClean="0">
                <a:solidFill>
                  <a:schemeClr val="bg1"/>
                </a:solidFill>
                <a:latin typeface="Gotham Bold"/>
                <a:cs typeface="Gotham Bold"/>
              </a:rPr>
              <a:t>OFA</a:t>
            </a:r>
            <a:r>
              <a:rPr lang="en-US" sz="5400" dirty="0" smtClean="0">
                <a:solidFill>
                  <a:schemeClr val="bg1"/>
                </a:solidFill>
                <a:latin typeface="Tungsten Semibold"/>
                <a:cs typeface="Tungsten Semibold"/>
              </a:rPr>
              <a:t> </a:t>
            </a:r>
            <a:r>
              <a:rPr lang="en-US" sz="5400" dirty="0" smtClean="0">
                <a:solidFill>
                  <a:schemeClr val="bg1"/>
                </a:solidFill>
                <a:latin typeface="Gotham Light"/>
                <a:cs typeface="Gotham Light"/>
              </a:rPr>
              <a:t>TRAINING</a:t>
            </a:r>
            <a:endParaRPr lang="en-US" sz="5400" dirty="0">
              <a:solidFill>
                <a:schemeClr val="bg1"/>
              </a:solidFill>
              <a:latin typeface="Gotham Light"/>
              <a:cs typeface="Gotham Light"/>
            </a:endParaRPr>
          </a:p>
        </p:txBody>
      </p:sp>
      <p:sp>
        <p:nvSpPr>
          <p:cNvPr id="11" name="Rectangle 10"/>
          <p:cNvSpPr/>
          <p:nvPr/>
        </p:nvSpPr>
        <p:spPr>
          <a:xfrm>
            <a:off x="2644403" y="4249744"/>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Gotham Bold" pitchFamily="50" charset="0"/>
                <a:cs typeface="Gotham Bold" pitchFamily="50" charset="0"/>
              </a:rPr>
              <a:t>Thank you for joining today’s webinar. </a:t>
            </a:r>
          </a:p>
          <a:p>
            <a:endParaRPr lang="en-US" sz="2800" dirty="0">
              <a:latin typeface="Gotham Bold" pitchFamily="50" charset="0"/>
              <a:cs typeface="Gotham Bold" pitchFamily="50" charset="0"/>
            </a:endParaRPr>
          </a:p>
          <a:p>
            <a:r>
              <a:rPr lang="en-US" sz="2800" dirty="0" smtClean="0">
                <a:latin typeface="Gotham Bold" pitchFamily="50" charset="0"/>
                <a:cs typeface="Gotham Bold" pitchFamily="50" charset="0"/>
              </a:rPr>
              <a:t>Find the materials we covered, including a video and audio recording of the webinar on the bookshelf.</a:t>
            </a:r>
            <a:endParaRPr lang="en-US" sz="2800" dirty="0">
              <a:latin typeface="Gotham Bold" pitchFamily="50" charset="0"/>
              <a:cs typeface="Gotham Bold" pitchFamily="50" charset="0"/>
            </a:endParaRP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777032" y="673900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FF"/>
                </a:solidFill>
                <a:latin typeface="Tungsten Medium"/>
                <a:cs typeface="Tungsten Medium"/>
              </a:rPr>
              <a:t>SEE BOOKSHELF</a:t>
            </a:r>
            <a:endParaRPr lang="en-US" sz="3200" dirty="0">
              <a:solidFill>
                <a:srgbClr val="FFFFFF"/>
              </a:solidFill>
              <a:latin typeface="Tungsten Medium"/>
              <a:cs typeface="Tungsten Medium"/>
            </a:endParaRPr>
          </a:p>
        </p:txBody>
      </p:sp>
    </p:spTree>
    <p:extLst>
      <p:ext uri="{BB962C8B-B14F-4D97-AF65-F5344CB8AC3E}">
        <p14:creationId xmlns:p14="http://schemas.microsoft.com/office/powerpoint/2010/main" val="1731109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136" y="-436304"/>
            <a:ext cx="31532763" cy="13744508"/>
          </a:xfrm>
          <a:prstGeom prst="rect">
            <a:avLst/>
          </a:prstGeom>
        </p:spPr>
      </p:pic>
      <p:pic>
        <p:nvPicPr>
          <p:cNvPr id="2" name="Picture 1" descr="Alex Woodward.png"/>
          <p:cNvPicPr>
            <a:picLocks noChangeAspect="1"/>
          </p:cNvPicPr>
          <p:nvPr/>
        </p:nvPicPr>
        <p:blipFill rotWithShape="1">
          <a:blip r:embed="rId4">
            <a:extLst>
              <a:ext uri="{28A0092B-C50C-407E-A947-70E740481C1C}">
                <a14:useLocalDpi xmlns:a14="http://schemas.microsoft.com/office/drawing/2010/main" val="0"/>
              </a:ext>
            </a:extLst>
          </a:blip>
          <a:srcRect l="14188"/>
          <a:stretch/>
        </p:blipFill>
        <p:spPr>
          <a:xfrm>
            <a:off x="552839" y="508041"/>
            <a:ext cx="11914062" cy="8771142"/>
          </a:xfrm>
          <a:prstGeom prst="rect">
            <a:avLst/>
          </a:prstGeom>
        </p:spPr>
      </p:pic>
      <p:sp>
        <p:nvSpPr>
          <p:cNvPr id="4" name="Rectangle 3"/>
          <p:cNvSpPr/>
          <p:nvPr/>
        </p:nvSpPr>
        <p:spPr>
          <a:xfrm>
            <a:off x="496957" y="463212"/>
            <a:ext cx="12006469" cy="88398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510304" y="8379743"/>
            <a:ext cx="738768" cy="693270"/>
          </a:xfrm>
          <a:prstGeom prst="rect">
            <a:avLst/>
          </a:prstGeom>
        </p:spPr>
      </p:pic>
      <p:sp>
        <p:nvSpPr>
          <p:cNvPr id="14" name="Rectangle 13"/>
          <p:cNvSpPr/>
          <p:nvPr/>
        </p:nvSpPr>
        <p:spPr>
          <a:xfrm>
            <a:off x="7919618" y="1939853"/>
            <a:ext cx="6377431" cy="461665"/>
          </a:xfrm>
          <a:prstGeom prst="rect">
            <a:avLst/>
          </a:prstGeom>
        </p:spPr>
        <p:txBody>
          <a:bodyPr wrap="square">
            <a:spAutoFit/>
          </a:bodyPr>
          <a:lstStyle/>
          <a:p>
            <a:r>
              <a:rPr lang="en-US" sz="2400" dirty="0" smtClean="0">
                <a:solidFill>
                  <a:schemeClr val="bg1"/>
                </a:solidFill>
                <a:latin typeface="Gotham Medium"/>
                <a:cs typeface="Gotham Medium"/>
              </a:rPr>
              <a:t>Digital Director</a:t>
            </a:r>
            <a:endParaRPr lang="en-US" sz="3600" dirty="0">
              <a:solidFill>
                <a:schemeClr val="bg1"/>
              </a:solidFill>
              <a:latin typeface="Gotham Light"/>
              <a:cs typeface="Gotham Light"/>
            </a:endParaRPr>
          </a:p>
        </p:txBody>
      </p:sp>
      <p:sp>
        <p:nvSpPr>
          <p:cNvPr id="23" name="Rectangle 22"/>
          <p:cNvSpPr/>
          <p:nvPr/>
        </p:nvSpPr>
        <p:spPr>
          <a:xfrm>
            <a:off x="7775696" y="1188464"/>
            <a:ext cx="72748" cy="1355286"/>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2">
                  <a:lumMod val="25000"/>
                </a:schemeClr>
              </a:solidFill>
              <a:latin typeface="Tungsten Medium"/>
              <a:cs typeface="Tungsten Medium"/>
            </a:endParaRPr>
          </a:p>
        </p:txBody>
      </p:sp>
      <p:sp>
        <p:nvSpPr>
          <p:cNvPr id="13" name="Rectangle 12"/>
          <p:cNvSpPr/>
          <p:nvPr/>
        </p:nvSpPr>
        <p:spPr>
          <a:xfrm>
            <a:off x="7883614" y="893686"/>
            <a:ext cx="6314476" cy="1107996"/>
          </a:xfrm>
          <a:prstGeom prst="rect">
            <a:avLst/>
          </a:prstGeom>
        </p:spPr>
        <p:txBody>
          <a:bodyPr wrap="square">
            <a:spAutoFit/>
          </a:bodyPr>
          <a:lstStyle/>
          <a:p>
            <a:r>
              <a:rPr lang="en-US" sz="6600" dirty="0" smtClean="0">
                <a:solidFill>
                  <a:schemeClr val="bg1"/>
                </a:solidFill>
                <a:latin typeface="Tungsten Medium"/>
                <a:cs typeface="Tungsten Medium"/>
              </a:rPr>
              <a:t>ALEX WOODWARD</a:t>
            </a:r>
            <a:endParaRPr lang="en-US" sz="8800" dirty="0">
              <a:solidFill>
                <a:schemeClr val="bg1"/>
              </a:solidFill>
              <a:latin typeface="Tungsten Medium"/>
              <a:cs typeface="Tungsten Medium"/>
            </a:endParaRPr>
          </a:p>
        </p:txBody>
      </p:sp>
    </p:spTree>
    <p:extLst>
      <p:ext uri="{BB962C8B-B14F-4D97-AF65-F5344CB8AC3E}">
        <p14:creationId xmlns:p14="http://schemas.microsoft.com/office/powerpoint/2010/main" val="23656970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1">
                <a:alpha val="0"/>
              </a:schemeClr>
            </a:gs>
            <a:gs pos="43000">
              <a:schemeClr val="tx1">
                <a:alpha val="81000"/>
              </a:schemeClr>
            </a:gs>
          </a:gsLst>
          <a:lin ang="10800000" scaled="0"/>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48743</TotalTime>
  <Words>5690</Words>
  <Application>Microsoft Macintosh PowerPoint</Application>
  <PresentationFormat>Custom</PresentationFormat>
  <Paragraphs>819</Paragraphs>
  <Slides>82</Slides>
  <Notes>72</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adamironalcantara</dc:creator>
  <cp:lastModifiedBy>Bobby Brady</cp:lastModifiedBy>
  <cp:revision>626</cp:revision>
  <cp:lastPrinted>2015-03-19T18:27:18Z</cp:lastPrinted>
  <dcterms:created xsi:type="dcterms:W3CDTF">2014-12-18T16:27:37Z</dcterms:created>
  <dcterms:modified xsi:type="dcterms:W3CDTF">2016-10-12T20:44:23Z</dcterms:modified>
</cp:coreProperties>
</file>