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6"/>
  </p:notesMasterIdLst>
  <p:handoutMasterIdLst>
    <p:handoutMasterId r:id="rId57"/>
  </p:handoutMasterIdLst>
  <p:sldIdLst>
    <p:sldId id="1108" r:id="rId2"/>
    <p:sldId id="1100" r:id="rId3"/>
    <p:sldId id="1042" r:id="rId4"/>
    <p:sldId id="989" r:id="rId5"/>
    <p:sldId id="1044" r:id="rId6"/>
    <p:sldId id="1046" r:id="rId7"/>
    <p:sldId id="1101" r:id="rId8"/>
    <p:sldId id="718" r:id="rId9"/>
    <p:sldId id="658" r:id="rId10"/>
    <p:sldId id="1047" r:id="rId11"/>
    <p:sldId id="1109" r:id="rId12"/>
    <p:sldId id="1048" r:id="rId13"/>
    <p:sldId id="917" r:id="rId14"/>
    <p:sldId id="1050" r:id="rId15"/>
    <p:sldId id="1002" r:id="rId16"/>
    <p:sldId id="1051" r:id="rId17"/>
    <p:sldId id="1102" r:id="rId18"/>
    <p:sldId id="1103" r:id="rId19"/>
    <p:sldId id="1054" r:id="rId20"/>
    <p:sldId id="1056" r:id="rId21"/>
    <p:sldId id="1057" r:id="rId22"/>
    <p:sldId id="1059" r:id="rId23"/>
    <p:sldId id="1058" r:id="rId24"/>
    <p:sldId id="1110" r:id="rId25"/>
    <p:sldId id="1111" r:id="rId26"/>
    <p:sldId id="1062" r:id="rId27"/>
    <p:sldId id="1064" r:id="rId28"/>
    <p:sldId id="1065" r:id="rId29"/>
    <p:sldId id="1066" r:id="rId30"/>
    <p:sldId id="1067" r:id="rId31"/>
    <p:sldId id="1112" r:id="rId32"/>
    <p:sldId id="1069" r:id="rId33"/>
    <p:sldId id="1071" r:id="rId34"/>
    <p:sldId id="1009" r:id="rId35"/>
    <p:sldId id="1073" r:id="rId36"/>
    <p:sldId id="1074" r:id="rId37"/>
    <p:sldId id="1075" r:id="rId38"/>
    <p:sldId id="1076" r:id="rId39"/>
    <p:sldId id="1077" r:id="rId40"/>
    <p:sldId id="1078" r:id="rId41"/>
    <p:sldId id="1079" r:id="rId42"/>
    <p:sldId id="1104" r:id="rId43"/>
    <p:sldId id="1080" r:id="rId44"/>
    <p:sldId id="1082" r:id="rId45"/>
    <p:sldId id="1085" r:id="rId46"/>
    <p:sldId id="1105" r:id="rId47"/>
    <p:sldId id="1107" r:id="rId48"/>
    <p:sldId id="1106" r:id="rId49"/>
    <p:sldId id="1086" r:id="rId50"/>
    <p:sldId id="1041" r:id="rId51"/>
    <p:sldId id="1088" r:id="rId52"/>
    <p:sldId id="1091" r:id="rId53"/>
    <p:sldId id="1089" r:id="rId54"/>
    <p:sldId id="828" r:id="rId55"/>
  </p:sldIdLst>
  <p:sldSz cx="13004800" cy="9753600"/>
  <p:notesSz cx="6858000" cy="9144000"/>
  <p:defaultTextStyle>
    <a:defPPr>
      <a:defRPr lang="en-US"/>
    </a:defPPr>
    <a:lvl1pPr marL="0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230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460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690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919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1149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ironalcantara" initials="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CBFF"/>
    <a:srgbClr val="867EE6"/>
    <a:srgbClr val="D97070"/>
    <a:srgbClr val="ED5340"/>
    <a:srgbClr val="56565A"/>
    <a:srgbClr val="AFABAB"/>
    <a:srgbClr val="000000"/>
    <a:srgbClr val="828285"/>
    <a:srgbClr val="9D9D9F"/>
    <a:srgbClr val="B1A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88338" autoAdjust="0"/>
  </p:normalViewPr>
  <p:slideViewPr>
    <p:cSldViewPr snapToGrid="0">
      <p:cViewPr>
        <p:scale>
          <a:sx n="85" d="100"/>
          <a:sy n="85" d="100"/>
        </p:scale>
        <p:origin x="-4960" y="-180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-48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866"/>
    </p:cViewPr>
  </p:sorterViewPr>
  <p:notesViewPr>
    <p:cSldViewPr snapToGrid="0">
      <p:cViewPr varScale="1">
        <p:scale>
          <a:sx n="85" d="100"/>
          <a:sy n="85" d="100"/>
        </p:scale>
        <p:origin x="316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commentAuthors" Target="commentAuthor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85F0C-5DEA-4728-8592-C91972CEE311}" type="datetimeFigureOut">
              <a:rPr lang="en-US" smtClean="0"/>
              <a:t>9/16/16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5A6C6-C12F-42A3-9316-E2EB2B2DB5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58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36291-A6DC-4AD0-90CD-33D1F1DFFC6E}" type="datetimeFigureOut">
              <a:rPr lang="en-US" smtClean="0"/>
              <a:t>9/16/16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3C1EA-D8F4-4B85-8B01-A01110AD5A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9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1pPr>
    <a:lvl2pPr marL="650230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2pPr>
    <a:lvl3pPr marL="1300460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3pPr>
    <a:lvl4pPr marL="1950690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4pPr>
    <a:lvl5pPr marL="2600919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5pPr>
    <a:lvl6pPr marL="3251149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9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487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487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the goal of your campaign?  Are you trying to raise money, raise awareness, get your message out, mobilize, list build (back</a:t>
            </a:r>
            <a:r>
              <a:rPr lang="en-US" baseline="0" dirty="0" smtClean="0"/>
              <a:t> to basics 3M’s)</a:t>
            </a:r>
            <a:r>
              <a:rPr lang="en-US" baseline="0" dirty="0" smtClean="0">
                <a:sym typeface="Wingdings"/>
              </a:rPr>
              <a:t> You can think about this for an individual or in terms of the entire user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690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important to communicate first and foremost why your</a:t>
            </a:r>
            <a:r>
              <a:rPr lang="en-US" baseline="0" dirty="0" smtClean="0"/>
              <a:t> message is</a:t>
            </a:r>
            <a:r>
              <a:rPr lang="en-US" dirty="0" smtClean="0"/>
              <a:t> important.  Part of that is explaining how your audience can get involved</a:t>
            </a:r>
            <a:r>
              <a:rPr lang="en-US" baseline="0" dirty="0" smtClean="0"/>
              <a:t> -- a hook and a call-to-action helps to achieve this.   It is also asking yourself why this audience should hear this message.  Why should they care?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62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 leads us to knowing your audience-</a:t>
            </a:r>
            <a:r>
              <a:rPr lang="en-US" baseline="0" dirty="0" smtClean="0"/>
              <a:t> Is what I’m about to write authentic, relevant, effective– something that they would or should actually care about.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14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 you writing for </a:t>
            </a:r>
            <a:r>
              <a:rPr lang="en-US" dirty="0" err="1" smtClean="0"/>
              <a:t>facebook</a:t>
            </a:r>
            <a:r>
              <a:rPr lang="en-US" dirty="0" smtClean="0"/>
              <a:t>, twitter, </a:t>
            </a:r>
            <a:r>
              <a:rPr lang="en-US" dirty="0" err="1" smtClean="0"/>
              <a:t>instagram</a:t>
            </a:r>
            <a:r>
              <a:rPr lang="en-US" dirty="0" smtClean="0"/>
              <a:t>,</a:t>
            </a:r>
            <a:r>
              <a:rPr lang="en-US" baseline="0" dirty="0" smtClean="0"/>
              <a:t> blog?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92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707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96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91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couple sentences of what they’re signing on to</a:t>
            </a:r>
            <a:r>
              <a:rPr lang="en-US" baseline="0" dirty="0" smtClean="0"/>
              <a:t>, why it’s important, and a direct call to action with the minimum requirements to add them onto your email list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0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670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709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People have short-attention spans.  The more you put on there, the less likely they’ll pay attention to it.  You should also clearly explain</a:t>
            </a:r>
            <a:r>
              <a:rPr lang="en-US" baseline="0" dirty="0" smtClean="0"/>
              <a:t> WHAT you are asking someone to do.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684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</a:t>
            </a:r>
            <a:r>
              <a:rPr lang="en-US" baseline="0" dirty="0" smtClean="0"/>
              <a:t> only have email and </a:t>
            </a:r>
            <a:r>
              <a:rPr lang="en-US" baseline="0" dirty="0" err="1" smtClean="0"/>
              <a:t>zipcode</a:t>
            </a:r>
            <a:r>
              <a:rPr lang="en-US" baseline="0" dirty="0" smtClean="0"/>
              <a:t> for a reason– very quick and easy and people don’t feel like they have to give us too much information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877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707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96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910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487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4874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 smtClean="0"/>
              <a:t>Metaimage</a:t>
            </a:r>
            <a:r>
              <a:rPr lang="en-US" baseline="0" dirty="0" smtClean="0"/>
              <a:t> may or may not be included in metadata.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487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 smtClean="0"/>
              <a:t>Metaimage</a:t>
            </a:r>
            <a:r>
              <a:rPr lang="en-US" baseline="0" dirty="0" smtClean="0"/>
              <a:t> may or may not be included in metadata.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4874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707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960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91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7090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FYO posts- F yeah Obama posts!</a:t>
            </a:r>
            <a:r>
              <a:rPr lang="en-US" baseline="0" dirty="0" smtClean="0"/>
              <a:t>  These are basically dessert content – it’s fun, everyone loves it, crowd pleaser.   These are great to follow up with vegetables (good for you).  These are things that are important, that you care about.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510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199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Metadata again– helps to provide context</a:t>
            </a:r>
            <a:r>
              <a:rPr lang="en-US" baseline="0" dirty="0" smtClean="0"/>
              <a:t> to what the user is going to read, or do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338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 call to action is right before the link: You want to make very explicit what you’re asking and how you’re asking.  Don’t bury it in the middle–</a:t>
            </a:r>
            <a:r>
              <a:rPr lang="en-US" baseline="0" dirty="0" smtClean="0"/>
              <a:t> put it in the beginning or the 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622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Try to include the </a:t>
            </a:r>
            <a:r>
              <a:rPr lang="en-US" dirty="0" err="1" smtClean="0"/>
              <a:t>hashtag</a:t>
            </a:r>
            <a:r>
              <a:rPr lang="en-US" baseline="0" dirty="0" smtClean="0"/>
              <a:t> in the sentence if we can, but if it doesn’t make sense, don’t force it – it needs to be natural.  DON’T OVERUSE </a:t>
            </a:r>
            <a:r>
              <a:rPr lang="en-US" baseline="0" dirty="0" err="1" smtClean="0"/>
              <a:t>hastags</a:t>
            </a:r>
            <a:r>
              <a:rPr lang="en-US" baseline="0" dirty="0" smtClean="0"/>
              <a:t> – it muddles your message.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2481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707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96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91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They’re both social media, with similarities, but they do have differences.</a:t>
            </a:r>
          </a:p>
          <a:p>
            <a:r>
              <a:rPr lang="en-US" dirty="0" smtClean="0"/>
              <a:t>Get</a:t>
            </a:r>
            <a:r>
              <a:rPr lang="en-US" baseline="0" dirty="0" smtClean="0"/>
              <a:t> information across, share images,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Twitter audience: Younger</a:t>
            </a:r>
          </a:p>
          <a:p>
            <a:r>
              <a:rPr lang="en-US" baseline="0" dirty="0" smtClean="0"/>
              <a:t>Facebook audience: Older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4949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repea</a:t>
            </a:r>
            <a:r>
              <a:rPr lang="en-US" baseline="0" dirty="0" smtClean="0"/>
              <a:t>t the metadata or yourself.  Add to the metadata or make a comment about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5585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repea</a:t>
            </a:r>
            <a:r>
              <a:rPr lang="en-US" baseline="0" dirty="0" smtClean="0"/>
              <a:t>t the metadata or yourself.  Add to the metadata or make a comment about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558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Cover strategic user flow.  The ultimate goal is to bring new people into your list that will broadcast your message to their networks.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0821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5585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call to action is in the metadata- which is what we were talking about.  Facebook algorithm doesn’t filter out of people’s feeds.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5585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707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960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910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2611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706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>
              <a:solidFill>
                <a:schemeClr val="bg2">
                  <a:lumMod val="25000"/>
                </a:schemeClr>
              </a:solidFill>
              <a:latin typeface="Gotham Medium"/>
              <a:cs typeface="Gotham Medium"/>
            </a:endParaRP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9619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709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70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91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709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3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C1EA-D8F4-4B85-8B01-A01110AD5AF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9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49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/>
          <a:lstStyle/>
          <a:p>
            <a:fld id="{9281E488-CD91-40B9-87F8-EA698337F79C}" type="datetimeFigureOut">
              <a:rPr lang="en-US" smtClean="0"/>
              <a:t>9/16/16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/>
          <a:lstStyle/>
          <a:p>
            <a:fld id="{996B68ED-6C50-460A-B1B3-134F142BBA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887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/>
          <a:lstStyle/>
          <a:p>
            <a:fld id="{9281E488-CD91-40B9-87F8-EA698337F79C}" type="datetimeFigureOut">
              <a:rPr lang="en-US" smtClean="0"/>
              <a:t>9/16/16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/>
          <a:lstStyle/>
          <a:p>
            <a:fld id="{996B68ED-6C50-460A-B1B3-134F142BBA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4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05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921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15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7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14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34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  <a:prstGeom prst="rect">
            <a:avLst/>
          </a:prstGeom>
        </p:spPr>
        <p:txBody>
          <a:bodyPr anchor="b"/>
          <a:lstStyle>
            <a:lvl1pPr>
              <a:defRPr sz="455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  <a:prstGeom prst="rect">
            <a:avLst/>
          </a:prstGeo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/>
          <a:lstStyle/>
          <a:p>
            <a:fld id="{9281E488-CD91-40B9-87F8-EA698337F79C}" type="datetimeFigureOut">
              <a:rPr lang="en-US" smtClean="0"/>
              <a:t>9/16/16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/>
          <a:lstStyle/>
          <a:p>
            <a:fld id="{996B68ED-6C50-460A-B1B3-134F142BBA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742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  <a:prstGeom prst="rect">
            <a:avLst/>
          </a:prstGeom>
        </p:spPr>
        <p:txBody>
          <a:bodyPr anchor="b"/>
          <a:lstStyle>
            <a:lvl1pPr>
              <a:defRPr sz="455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/>
          <a:lstStyle/>
          <a:p>
            <a:fld id="{9281E488-CD91-40B9-87F8-EA698337F79C}" type="datetimeFigureOut">
              <a:rPr lang="en-US" smtClean="0"/>
              <a:t>9/16/16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/>
          <a:lstStyle/>
          <a:p>
            <a:fld id="{996B68ED-6C50-460A-B1B3-134F142BBA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3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9569115"/>
            <a:ext cx="13027733" cy="200527"/>
          </a:xfrm>
          <a:prstGeom prst="rect">
            <a:avLst/>
          </a:prstGeom>
          <a:solidFill>
            <a:srgbClr val="ED5340"/>
          </a:solidFill>
          <a:ln>
            <a:noFill/>
          </a:ln>
          <a:extLst/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endParaRPr lang="en-US" altLang="en-US" dirty="0" smtClean="0"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07" t="6333" r="40510" b="78878"/>
          <a:stretch/>
        </p:blipFill>
        <p:spPr>
          <a:xfrm>
            <a:off x="11917659" y="8709581"/>
            <a:ext cx="820840" cy="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7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hyperlink" Target="https://docs.google.com/spreadsheets/d/1HK7XSbajlfHDixqF0T5YRBS3_bKfSNW-VDfgTDYFBE4/edit?usp=shari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2.wdp"/><Relationship Id="rId5" Type="http://schemas.openxmlformats.org/officeDocument/2006/relationships/image" Target="../media/image5.png"/><Relationship Id="rId6" Type="http://schemas.openxmlformats.org/officeDocument/2006/relationships/hyperlink" Target="https://docs.google.com/spreadsheets/d/1RpwxV1c-mvPSMzdNMWJ0FsMGKRfITDVgj0I9qCjrAg4/edit%23gid=0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hdphoto2.wdp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2.wdp"/><Relationship Id="rId5" Type="http://schemas.openxmlformats.org/officeDocument/2006/relationships/image" Target="../media/image5.png"/><Relationship Id="rId6" Type="http://schemas.openxmlformats.org/officeDocument/2006/relationships/hyperlink" Target="https://docs.google.com/spreadsheets/d/1RpwxV1c-mvPSMzdNMWJ0FsMGKRfITDVgj0I9qCjrAg4/edit%23gid=0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2.wdp"/><Relationship Id="rId5" Type="http://schemas.openxmlformats.org/officeDocument/2006/relationships/image" Target="../media/image5.png"/><Relationship Id="rId6" Type="http://schemas.openxmlformats.org/officeDocument/2006/relationships/hyperlink" Target="https://docs.google.com/spreadsheets/d/1RpwxV1c-mvPSMzdNMWJ0FsMGKRfITDVgj0I9qCjrAg4/edit%23gid=0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2.wdp"/><Relationship Id="rId5" Type="http://schemas.openxmlformats.org/officeDocument/2006/relationships/image" Target="../media/image5.png"/><Relationship Id="rId6" Type="http://schemas.openxmlformats.org/officeDocument/2006/relationships/hyperlink" Target="https://docs.google.com/spreadsheets/d/1RpwxV1c-mvPSMzdNMWJ0FsMGKRfITDVgj0I9qCjrAg4/edit%23gid=0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2.wdp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2.png"/><Relationship Id="rId5" Type="http://schemas.microsoft.com/office/2007/relationships/hdphoto" Target="../media/hdphoto4.wdp"/><Relationship Id="rId6" Type="http://schemas.openxmlformats.org/officeDocument/2006/relationships/image" Target="../media/image13.png"/><Relationship Id="rId7" Type="http://schemas.microsoft.com/office/2007/relationships/hdphoto" Target="../media/hdphoto5.wdp"/><Relationship Id="rId8" Type="http://schemas.openxmlformats.org/officeDocument/2006/relationships/image" Target="../media/image14.png"/><Relationship Id="rId9" Type="http://schemas.microsoft.com/office/2007/relationships/hdphoto" Target="../media/hdphoto6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49319"/>
            <a:ext cx="13004800" cy="9819205"/>
            <a:chOff x="0" y="-49324"/>
            <a:chExt cx="13004800" cy="9819205"/>
          </a:xfrm>
        </p:grpSpPr>
        <p:sp>
          <p:nvSpPr>
            <p:cNvPr id="10" name="Rectangle 9"/>
            <p:cNvSpPr/>
            <p:nvPr/>
          </p:nvSpPr>
          <p:spPr>
            <a:xfrm>
              <a:off x="0" y="-49324"/>
              <a:ext cx="13004800" cy="9819205"/>
            </a:xfrm>
            <a:prstGeom prst="rect">
              <a:avLst/>
            </a:prstGeom>
            <a:solidFill>
              <a:srgbClr val="FFFFFF"/>
            </a:solidFill>
            <a:ln w="28575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00460"/>
              <a:endParaRPr lang="en-US" sz="256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3097" y="3511640"/>
              <a:ext cx="12696261" cy="3262432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algn="ctr" defTabSz="1300460"/>
              <a:r>
                <a:rPr lang="en-US" sz="4000" dirty="0">
                  <a:solidFill>
                    <a:srgbClr val="E7E6E6">
                      <a:lumMod val="25000"/>
                    </a:srgbClr>
                  </a:solidFill>
                  <a:latin typeface="Gotham Bold"/>
                  <a:cs typeface="Gotham Bold"/>
                </a:rPr>
                <a:t> </a:t>
              </a:r>
            </a:p>
            <a:p>
              <a:pPr algn="ctr" defTabSz="1300460"/>
              <a:r>
                <a:rPr lang="en-US" sz="2800" dirty="0">
                  <a:solidFill>
                    <a:srgbClr val="E7E6E6">
                      <a:lumMod val="25000"/>
                    </a:srgbClr>
                  </a:solidFill>
                  <a:latin typeface="Gotham Book"/>
                  <a:cs typeface="Gotham Book"/>
                </a:rPr>
                <a:t>We will begin at 7:30 PM Central Time. </a:t>
              </a:r>
            </a:p>
            <a:p>
              <a:pPr algn="ctr" defTabSz="1300460"/>
              <a:endParaRPr lang="en-US" sz="4000" dirty="0">
                <a:solidFill>
                  <a:srgbClr val="E7E6E6">
                    <a:lumMod val="25000"/>
                  </a:srgbClr>
                </a:solidFill>
                <a:latin typeface="Gotham Bold"/>
                <a:cs typeface="Gotham Bold"/>
              </a:endParaRPr>
            </a:p>
            <a:p>
              <a:pPr algn="ctr" defTabSz="1300460"/>
              <a:endParaRPr lang="en-US" sz="2400" dirty="0">
                <a:solidFill>
                  <a:srgbClr val="E7E6E6">
                    <a:lumMod val="25000"/>
                  </a:srgbClr>
                </a:solidFill>
                <a:latin typeface="Gotham Bold"/>
                <a:cs typeface="Gotham Bold"/>
              </a:endParaRPr>
            </a:p>
            <a:p>
              <a:pPr algn="ctr" defTabSz="1300460"/>
              <a:r>
                <a:rPr lang="en-US" sz="4000" dirty="0">
                  <a:solidFill>
                    <a:srgbClr val="E7E6E6">
                      <a:lumMod val="25000"/>
                    </a:srgbClr>
                  </a:solidFill>
                  <a:latin typeface="Gotham Bold"/>
                  <a:cs typeface="Gotham Bold"/>
                </a:rPr>
                <a:t>One more thing—call in for audio. </a:t>
              </a:r>
            </a:p>
            <a:p>
              <a:pPr algn="ctr" defTabSz="1300460"/>
              <a:r>
                <a:rPr lang="en-US" sz="4000" dirty="0">
                  <a:solidFill>
                    <a:srgbClr val="E7E6E6">
                      <a:lumMod val="25000"/>
                    </a:srgbClr>
                  </a:solidFill>
                  <a:latin typeface="Gotham Bold"/>
                  <a:cs typeface="Gotham Bold"/>
                </a:rPr>
                <a:t>Check your email for phone number and pin.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t="-11230" r="86539"/>
            <a:stretch/>
          </p:blipFill>
          <p:spPr>
            <a:xfrm>
              <a:off x="5909269" y="1154021"/>
              <a:ext cx="1176553" cy="122705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107404" y="3232392"/>
              <a:ext cx="278999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00460"/>
              <a:r>
                <a:rPr lang="en-US" sz="4000" dirty="0">
                  <a:solidFill>
                    <a:srgbClr val="E7E6E6">
                      <a:lumMod val="25000"/>
                    </a:srgbClr>
                  </a:solidFill>
                  <a:latin typeface="Gotham Bold"/>
                  <a:cs typeface="Gotham Bold"/>
                </a:rPr>
                <a:t>Welcome!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1658123" y="5124434"/>
              <a:ext cx="9931099" cy="0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hlinkClick r:id="rId3"/>
          </p:cNvPr>
          <p:cNvSpPr/>
          <p:nvPr/>
        </p:nvSpPr>
        <p:spPr>
          <a:xfrm>
            <a:off x="5163258" y="7607843"/>
            <a:ext cx="2781623" cy="786133"/>
          </a:xfrm>
          <a:prstGeom prst="rect">
            <a:avLst/>
          </a:prstGeom>
          <a:noFill/>
          <a:ln w="38100" cmpd="sng">
            <a:solidFill>
              <a:srgbClr val="ED5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ED5340"/>
                </a:solidFill>
                <a:latin typeface="Tungsten Medium"/>
                <a:cs typeface="Tungsten Medium"/>
              </a:rPr>
              <a:t>ACCESS WORKBOOK</a:t>
            </a:r>
            <a:endParaRPr lang="en-US" sz="2800" dirty="0">
              <a:solidFill>
                <a:srgbClr val="ED5340"/>
              </a:solidFill>
              <a:latin typeface="Tungsten Medium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4692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52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1" t="13695" r="9860" b="13440"/>
          <a:stretch/>
        </p:blipFill>
        <p:spPr>
          <a:xfrm>
            <a:off x="1" y="0"/>
            <a:ext cx="13004800" cy="96096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3004800" cy="9787023"/>
          </a:xfrm>
          <a:prstGeom prst="rect">
            <a:avLst/>
          </a:prstGeom>
          <a:solidFill>
            <a:srgbClr val="ED534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Rectangle 29"/>
          <p:cNvSpPr>
            <a:spLocks/>
          </p:cNvSpPr>
          <p:nvPr/>
        </p:nvSpPr>
        <p:spPr>
          <a:xfrm flipV="1">
            <a:off x="5768" y="9584479"/>
            <a:ext cx="13026327" cy="217942"/>
          </a:xfrm>
          <a:prstGeom prst="rect">
            <a:avLst/>
          </a:prstGeom>
          <a:solidFill>
            <a:srgbClr val="ED5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White Penci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0" t="8303" r="42395" b="68883"/>
          <a:stretch/>
        </p:blipFill>
        <p:spPr>
          <a:xfrm>
            <a:off x="11895841" y="8645771"/>
            <a:ext cx="738768" cy="6932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43628" y="3444240"/>
            <a:ext cx="6581172" cy="1706879"/>
            <a:chOff x="2064988" y="6268720"/>
            <a:chExt cx="6581172" cy="1706879"/>
          </a:xfrm>
        </p:grpSpPr>
        <p:sp>
          <p:nvSpPr>
            <p:cNvPr id="12" name="Rectangle 11"/>
            <p:cNvSpPr>
              <a:spLocks/>
            </p:cNvSpPr>
            <p:nvPr/>
          </p:nvSpPr>
          <p:spPr>
            <a:xfrm rot="10800000" flipV="1">
              <a:off x="2064988" y="6268720"/>
              <a:ext cx="6581172" cy="885394"/>
            </a:xfrm>
            <a:prstGeom prst="rect">
              <a:avLst/>
            </a:prstGeom>
            <a:solidFill>
              <a:srgbClr val="ED5340"/>
            </a:solidFill>
            <a:ln>
              <a:noFill/>
            </a:ln>
            <a:effectLst>
              <a:outerShdw blurRad="304800" sx="98000" sy="9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0" bIns="137160" rtlCol="0" anchor="ctr"/>
            <a:lstStyle/>
            <a:p>
              <a:pPr algn="ctr"/>
              <a:r>
                <a:rPr lang="en-US" sz="5400" dirty="0" smtClean="0">
                  <a:solidFill>
                    <a:srgbClr val="FFFFFF"/>
                  </a:solidFill>
                  <a:latin typeface="Tungsten Medium"/>
                  <a:cs typeface="Tungsten Medium"/>
                </a:rPr>
                <a:t>Social Media Content Production</a:t>
              </a:r>
              <a:endParaRPr lang="en-US" sz="5400" dirty="0">
                <a:solidFill>
                  <a:srgbClr val="FFFFFF"/>
                </a:solidFill>
                <a:latin typeface="Tungsten Medium"/>
                <a:cs typeface="Tungsten Medium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64993" y="7248514"/>
              <a:ext cx="3025168" cy="727085"/>
            </a:xfrm>
            <a:prstGeom prst="rect">
              <a:avLst/>
            </a:prstGeom>
            <a:solidFill>
              <a:srgbClr val="FFFFFF">
                <a:alpha val="47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0" rtlCol="0" anchor="ctr"/>
            <a:lstStyle/>
            <a:p>
              <a:pPr algn="ctr"/>
              <a:r>
                <a:rPr lang="en-US" sz="3600" dirty="0" smtClean="0">
                  <a:solidFill>
                    <a:schemeClr val="bg2">
                      <a:lumMod val="25000"/>
                    </a:schemeClr>
                  </a:solidFill>
                  <a:latin typeface="Tungsten Medium"/>
                  <a:cs typeface="Tungsten Medium"/>
                </a:rPr>
                <a:t>W/ MEG BRETT</a:t>
              </a:r>
              <a:endParaRPr lang="en-US" sz="3600" dirty="0">
                <a:solidFill>
                  <a:schemeClr val="bg2">
                    <a:lumMod val="25000"/>
                  </a:schemeClr>
                </a:solidFill>
                <a:latin typeface="Tungsten Medium"/>
                <a:cs typeface="Tungsten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27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6-07-08 at 2.16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18136" y="-436304"/>
            <a:ext cx="31532763" cy="13744508"/>
          </a:xfrm>
          <a:prstGeom prst="rect">
            <a:avLst/>
          </a:prstGeom>
        </p:spPr>
      </p:pic>
      <p:pic>
        <p:nvPicPr>
          <p:cNvPr id="3" name="Picture 2" descr="Meg Brett Headsho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2090" r="6210" b="1879"/>
          <a:stretch/>
        </p:blipFill>
        <p:spPr>
          <a:xfrm>
            <a:off x="568619" y="511851"/>
            <a:ext cx="11884146" cy="87204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6957" y="463212"/>
            <a:ext cx="12006469" cy="883981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White Pencil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0" t="8303" r="42395" b="68883"/>
          <a:stretch/>
        </p:blipFill>
        <p:spPr>
          <a:xfrm>
            <a:off x="11510304" y="8379743"/>
            <a:ext cx="738768" cy="693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919618" y="1939853"/>
            <a:ext cx="6377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Gotham Medium"/>
                <a:cs typeface="Gotham Medium"/>
              </a:rPr>
              <a:t>Social Media Manager</a:t>
            </a:r>
            <a:endParaRPr lang="en-US" sz="3600" dirty="0">
              <a:solidFill>
                <a:schemeClr val="bg1"/>
              </a:solidFill>
              <a:latin typeface="Gotham Light"/>
              <a:cs typeface="Gotham Ligh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75696" y="1188464"/>
            <a:ext cx="72748" cy="1355286"/>
          </a:xfrm>
          <a:prstGeom prst="rect">
            <a:avLst/>
          </a:prstGeom>
          <a:solidFill>
            <a:srgbClr val="FFFF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bg2">
                  <a:lumMod val="25000"/>
                </a:schemeClr>
              </a:solidFill>
              <a:latin typeface="Tungsten Medium"/>
              <a:cs typeface="Tungsten Medium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83614" y="893686"/>
            <a:ext cx="63144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Tungsten Medium"/>
                <a:cs typeface="Tungsten Medium"/>
              </a:rPr>
              <a:t>MEG BRETT</a:t>
            </a:r>
            <a:endParaRPr lang="en-US" sz="8800" dirty="0">
              <a:solidFill>
                <a:schemeClr val="bg1"/>
              </a:solidFill>
              <a:latin typeface="Tungsten Medium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6569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5614665" y="1569111"/>
            <a:ext cx="671" cy="5984759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40881" y="1811390"/>
            <a:ext cx="652849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Brainstorm 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2">
                  <a:lumMod val="2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a Sign-On Page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Metadata 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Tweets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FB Posts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Debrief and Close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50" y="2641640"/>
            <a:ext cx="3481727" cy="3481727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1566" y="1457053"/>
            <a:ext cx="4698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altLang="en-US" sz="4800" dirty="0" smtClean="0">
                <a:solidFill>
                  <a:schemeClr val="tx1"/>
                </a:solidFill>
                <a:latin typeface="Tungsten Medium"/>
                <a:cs typeface="Tungsten Medium"/>
              </a:rPr>
              <a:t>AGENDA </a:t>
            </a:r>
            <a:r>
              <a:rPr lang="en-US" altLang="en-US" sz="4800" dirty="0" smtClean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FOR TODAY</a:t>
            </a:r>
            <a:endParaRPr lang="en-US" altLang="en-US" sz="4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3007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4951" y="3305775"/>
            <a:ext cx="9775298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Before writing, what should you do?</a:t>
            </a:r>
            <a:endParaRPr lang="en-US" sz="66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8772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037" y="1669449"/>
            <a:ext cx="8273522" cy="5941893"/>
          </a:xfrm>
          <a:prstGeom prst="rect">
            <a:avLst/>
          </a:prstGeom>
          <a:effectLst>
            <a:outerShdw blurRad="317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96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846" y="1258427"/>
            <a:ext cx="11685857" cy="101329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rgbClr val="FFFFFF"/>
                </a:solidFill>
                <a:latin typeface="Tungsten Medium"/>
                <a:cs typeface="Tungsten Medium"/>
              </a:rPr>
              <a:t>   Before writing, think about the following: </a:t>
            </a:r>
            <a:endParaRPr lang="en-US" sz="4400" dirty="0">
              <a:solidFill>
                <a:srgbClr val="FFFFFF"/>
              </a:solidFill>
              <a:latin typeface="Tungsten Medium"/>
              <a:cs typeface="Tungsten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917" y="719434"/>
            <a:ext cx="2946259" cy="45170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ungsten Medium"/>
                <a:cs typeface="Tungsten Medium"/>
              </a:rPr>
              <a:t>BRAINSTORMING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Tungsten Medium"/>
              <a:cs typeface="Tungsten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8126" y="2624553"/>
            <a:ext cx="10378756" cy="9799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What is your goal?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396602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846" y="1258427"/>
            <a:ext cx="11685857" cy="101329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rgbClr val="FFFFFF"/>
                </a:solidFill>
                <a:latin typeface="Tungsten Medium"/>
                <a:cs typeface="Tungsten Medium"/>
              </a:rPr>
              <a:t>   Before writing, think about the following: </a:t>
            </a:r>
            <a:endParaRPr lang="en-US" sz="4400" dirty="0">
              <a:solidFill>
                <a:srgbClr val="FFFFFF"/>
              </a:solidFill>
              <a:latin typeface="Tungsten Medium"/>
              <a:cs typeface="Tungsten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917" y="719434"/>
            <a:ext cx="2946259" cy="45170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ungsten Medium"/>
                <a:cs typeface="Tungsten Medium"/>
              </a:rPr>
              <a:t>BRAINSTORMING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Tungsten Medium"/>
              <a:cs typeface="Tungsten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9813" y="3827517"/>
            <a:ext cx="10378756" cy="9799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What is your message?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88126" y="2624553"/>
            <a:ext cx="10378756" cy="9799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What is your goal?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352104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846" y="1258427"/>
            <a:ext cx="11685857" cy="101329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rgbClr val="FFFFFF"/>
                </a:solidFill>
                <a:latin typeface="Tungsten Medium"/>
                <a:cs typeface="Tungsten Medium"/>
              </a:rPr>
              <a:t>   Before writing, think about the following: </a:t>
            </a:r>
            <a:endParaRPr lang="en-US" sz="4400" dirty="0">
              <a:solidFill>
                <a:srgbClr val="FFFFFF"/>
              </a:solidFill>
              <a:latin typeface="Tungsten Medium"/>
              <a:cs typeface="Tungsten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917" y="719434"/>
            <a:ext cx="2946259" cy="45170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ungsten Medium"/>
                <a:cs typeface="Tungsten Medium"/>
              </a:rPr>
              <a:t>BRAINSTORMING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Tungsten Medium"/>
              <a:cs typeface="Tungsten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8130" y="5053503"/>
            <a:ext cx="10378756" cy="9799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Who is your audience?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Authentic, Relevant, Effective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9813" y="3827517"/>
            <a:ext cx="10378756" cy="9799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What is your message?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88126" y="2624553"/>
            <a:ext cx="10378756" cy="9799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What is your goal?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274921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846" y="1258427"/>
            <a:ext cx="11685857" cy="101329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rgbClr val="FFFFFF"/>
                </a:solidFill>
                <a:latin typeface="Tungsten Medium"/>
                <a:cs typeface="Tungsten Medium"/>
              </a:rPr>
              <a:t>   Before writing, think about the following: </a:t>
            </a:r>
            <a:endParaRPr lang="en-US" sz="4400" dirty="0">
              <a:solidFill>
                <a:srgbClr val="FFFFFF"/>
              </a:solidFill>
              <a:latin typeface="Tungsten Medium"/>
              <a:cs typeface="Tungsten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917" y="719434"/>
            <a:ext cx="2946259" cy="45170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ungsten Medium"/>
                <a:cs typeface="Tungsten Medium"/>
              </a:rPr>
              <a:t>BRAINSTORMING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Tungsten Medium"/>
              <a:cs typeface="Tungsten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8130" y="5053503"/>
            <a:ext cx="10378756" cy="9799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Who is your audience?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Authentic, Relevant, Effective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9813" y="3827517"/>
            <a:ext cx="10378756" cy="9799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What is your message?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88126" y="2624553"/>
            <a:ext cx="10378756" cy="9799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What is your goal?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otham Bold"/>
              <a:cs typeface="Gotham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6836" y="6281133"/>
            <a:ext cx="10378756" cy="9799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What is your platform?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241777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996898" y="5194845"/>
            <a:ext cx="8157479" cy="575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endParaRPr lang="en-US" sz="2400" dirty="0" smtClean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What is the goal of your campaign?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What do you want your members to do? </a:t>
            </a:r>
            <a:endParaRPr lang="en-US" sz="2400" dirty="0" smtClean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What is your message?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Who is your audience? 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YOU WILL SUBMIT YOUR PRODUCT AT THE END OF CLASS.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Gotham Bold"/>
              <a:cs typeface="Gotham Bold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312639"/>
            <a:ext cx="1251337" cy="760788"/>
            <a:chOff x="0" y="312639"/>
            <a:chExt cx="1381539" cy="760788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solidFill>
              <a:srgbClr val="ED534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300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solidFill>
              <a:srgbClr val="ED5340"/>
            </a:solidFill>
          </p:spPr>
        </p:pic>
      </p:grpSp>
      <p:cxnSp>
        <p:nvCxnSpPr>
          <p:cNvPr id="10" name="Straight Connector 9"/>
          <p:cNvCxnSpPr/>
          <p:nvPr/>
        </p:nvCxnSpPr>
        <p:spPr>
          <a:xfrm flipV="1">
            <a:off x="0" y="1066096"/>
            <a:ext cx="3198287" cy="0"/>
          </a:xfrm>
          <a:prstGeom prst="line">
            <a:avLst/>
          </a:prstGeom>
          <a:ln w="12700">
            <a:solidFill>
              <a:srgbClr val="ED5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auto">
          <a:xfrm>
            <a:off x="1108499" y="262842"/>
            <a:ext cx="3061075" cy="760788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365760" anchor="ctr"/>
          <a:lstStyle/>
          <a:p>
            <a:pPr eaLnBrk="1" hangingPunct="1">
              <a:defRPr/>
            </a:pPr>
            <a:r>
              <a:rPr lang="en-US" sz="4400" dirty="0" smtClean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Your Turn!</a:t>
            </a:r>
            <a:endParaRPr lang="en-US" sz="4400" dirty="0">
              <a:solidFill>
                <a:srgbClr val="56565A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3608380" y="1692323"/>
            <a:ext cx="0" cy="6471372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/>
          </p:cNvSpPr>
          <p:nvPr/>
        </p:nvSpPr>
        <p:spPr>
          <a:xfrm rot="10800000" flipV="1">
            <a:off x="302372" y="4405267"/>
            <a:ext cx="3346320" cy="70550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Tungsten Medium"/>
                <a:cs typeface="Tungsten Medium"/>
              </a:rPr>
              <a:t>Experiential Activity #1</a:t>
            </a:r>
          </a:p>
          <a:p>
            <a:pPr algn="ctr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Tungsten Medium"/>
                <a:cs typeface="Tungsten Medium"/>
              </a:rPr>
              <a:t>15 Minutes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Tungsten Medium"/>
              <a:cs typeface="Tungsten Medium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tx1">
                <a:lumMod val="75000"/>
                <a:tint val="45000"/>
                <a:satMod val="400000"/>
              </a:schemeClr>
            </a:duotone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3"/>
          <a:stretch/>
        </p:blipFill>
        <p:spPr>
          <a:xfrm>
            <a:off x="1065913" y="2338236"/>
            <a:ext cx="1838816" cy="1792962"/>
          </a:xfrm>
          <a:prstGeom prst="rect">
            <a:avLst/>
          </a:prstGeom>
        </p:spPr>
      </p:pic>
      <p:sp>
        <p:nvSpPr>
          <p:cNvPr id="15" name="Rectangle 14">
            <a:hlinkClick r:id="rId6"/>
          </p:cNvPr>
          <p:cNvSpPr/>
          <p:nvPr/>
        </p:nvSpPr>
        <p:spPr>
          <a:xfrm>
            <a:off x="4198466" y="7164093"/>
            <a:ext cx="2781623" cy="786133"/>
          </a:xfrm>
          <a:prstGeom prst="rect">
            <a:avLst/>
          </a:prstGeom>
          <a:noFill/>
          <a:ln w="38100" cmpd="sng">
            <a:solidFill>
              <a:srgbClr val="ED5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ED5340"/>
                </a:solidFill>
                <a:latin typeface="Tungsten Medium"/>
                <a:cs typeface="Tungsten Medium"/>
              </a:rPr>
              <a:t>ACCESS WORKBOOK</a:t>
            </a:r>
            <a:endParaRPr lang="en-US" sz="2800" dirty="0">
              <a:solidFill>
                <a:srgbClr val="ED5340"/>
              </a:solidFill>
              <a:latin typeface="Tungsten Medium"/>
              <a:cs typeface="Tungsten Medium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85164" y="1705195"/>
            <a:ext cx="8157479" cy="2104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Brainstorm a social media campaign around a climate change article that just came out. Your campaign will have three components: Sign-On page, Twitter message, Facebook post.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91031" y="4006881"/>
            <a:ext cx="8157479" cy="575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FIRST: Brainstorm 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392795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98219" y="701446"/>
            <a:ext cx="275464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6600" dirty="0" smtClean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LOGISTICS</a:t>
            </a:r>
            <a:endParaRPr lang="en-US" altLang="en-US" sz="54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3519" y="1202712"/>
            <a:ext cx="587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We will meet for 90 minutes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3958825" y="701446"/>
            <a:ext cx="0" cy="7720659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15"/>
          <a:stretch/>
        </p:blipFill>
        <p:spPr>
          <a:xfrm>
            <a:off x="4427896" y="4744834"/>
            <a:ext cx="1399200" cy="1331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29" y="2594860"/>
            <a:ext cx="1348553" cy="139628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tx1">
                <a:lumMod val="75000"/>
                <a:tint val="45000"/>
                <a:satMod val="400000"/>
              </a:schemeClr>
            </a:duotone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3"/>
          <a:stretch/>
        </p:blipFill>
        <p:spPr>
          <a:xfrm>
            <a:off x="4452553" y="815379"/>
            <a:ext cx="1395366" cy="13605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17583" y="2975607"/>
            <a:ext cx="587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You will work in pairs today.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1541" y="4884377"/>
            <a:ext cx="5873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A recording of this video and call will be available following this meeting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09561" y="6741974"/>
            <a:ext cx="587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It’s cool if you Tweet --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171727" y="6540795"/>
            <a:ext cx="1870913" cy="1789840"/>
            <a:chOff x="4209044" y="6900250"/>
            <a:chExt cx="1870913" cy="17898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00"/>
            <a:stretch/>
          </p:blipFill>
          <p:spPr>
            <a:xfrm>
              <a:off x="4209044" y="6900250"/>
              <a:ext cx="1870913" cy="178984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793" y="7589892"/>
              <a:ext cx="511371" cy="51137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" name="Rectangle 18"/>
          <p:cNvSpPr/>
          <p:nvPr/>
        </p:nvSpPr>
        <p:spPr>
          <a:xfrm>
            <a:off x="6319308" y="7204883"/>
            <a:ext cx="2202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+mj-lt"/>
                <a:cs typeface="Gotham Bold" pitchFamily="50" charset="0"/>
              </a:rPr>
              <a:t>#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OFA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Gotham Book"/>
                <a:cs typeface="Gotham Book"/>
              </a:rPr>
              <a:t>Fellows</a:t>
            </a:r>
            <a:endParaRPr lang="en-US" sz="3600" dirty="0">
              <a:solidFill>
                <a:schemeClr val="tx1">
                  <a:lumMod val="75000"/>
                </a:schemeClr>
              </a:solidFill>
              <a:latin typeface="Gotham Book"/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336472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5614665" y="1569111"/>
            <a:ext cx="671" cy="5984759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40881" y="1811390"/>
            <a:ext cx="652849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Brainstorm 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2">
                  <a:lumMod val="2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Producing a Sign-On Page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Metadata 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Tweets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FB Posts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Debrief and Close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50" y="2641640"/>
            <a:ext cx="3481727" cy="3481727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1566" y="1457053"/>
            <a:ext cx="4698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altLang="en-US" sz="4800" dirty="0" smtClean="0">
                <a:solidFill>
                  <a:schemeClr val="tx1"/>
                </a:solidFill>
                <a:latin typeface="Tungsten Medium"/>
                <a:cs typeface="Tungsten Medium"/>
              </a:rPr>
              <a:t>AGENDA </a:t>
            </a:r>
            <a:r>
              <a:rPr lang="en-US" altLang="en-US" sz="4800" dirty="0" smtClean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FOR TODAY</a:t>
            </a:r>
            <a:endParaRPr lang="en-US" altLang="en-US" sz="4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3490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063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Sign-On Page: What is it? 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6-08-04 at 9.24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0" y="1857743"/>
            <a:ext cx="11430329" cy="569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25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063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Sign-On Page: What is it? 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8-04 at 9.26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2171700"/>
            <a:ext cx="8839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7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00585" y="1789575"/>
            <a:ext cx="6476571" cy="10024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The header should be a clear call to action. 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Gotham Bold"/>
              <a:cs typeface="Gotham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6063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Sign-On Page: Characteristics 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 Shot 2016-08-04 at 9.24.4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8" t="7794" r="25359"/>
          <a:stretch/>
        </p:blipFill>
        <p:spPr>
          <a:xfrm>
            <a:off x="836730" y="1763193"/>
            <a:ext cx="4532285" cy="51252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6730" y="1763364"/>
            <a:ext cx="10961005" cy="1028628"/>
          </a:xfrm>
          <a:prstGeom prst="rect">
            <a:avLst/>
          </a:prstGeom>
          <a:noFill/>
          <a:ln w="57150" cmpd="sng">
            <a:solidFill>
              <a:srgbClr val="ED5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063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Sign-On Page: Characteristics 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 Shot 2016-08-04 at 9.24.4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8" t="7794" r="25359"/>
          <a:stretch/>
        </p:blipFill>
        <p:spPr>
          <a:xfrm>
            <a:off x="836730" y="1763193"/>
            <a:ext cx="4532285" cy="51252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1184" y="2812985"/>
            <a:ext cx="10926551" cy="2536366"/>
          </a:xfrm>
          <a:prstGeom prst="rect">
            <a:avLst/>
          </a:prstGeom>
          <a:noFill/>
          <a:ln w="57150" cmpd="sng">
            <a:solidFill>
              <a:srgbClr val="ED5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64036" y="2839041"/>
            <a:ext cx="6433703" cy="24505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What is the least amount of information you have to give someone in order for them to take an action? 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342088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063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Sign-On Page: Characteristics 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 Shot 2016-08-04 at 9.24.4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8" t="7794" r="25359"/>
          <a:stretch/>
        </p:blipFill>
        <p:spPr>
          <a:xfrm>
            <a:off x="836730" y="1763193"/>
            <a:ext cx="4532285" cy="51252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2672" y="5195621"/>
            <a:ext cx="10926551" cy="1154583"/>
          </a:xfrm>
          <a:prstGeom prst="rect">
            <a:avLst/>
          </a:prstGeom>
          <a:noFill/>
          <a:ln w="57150" cmpd="sng">
            <a:solidFill>
              <a:srgbClr val="ED5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93920" y="5244755"/>
            <a:ext cx="6395008" cy="10844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Provide space to collect the information you need from your audience. 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18035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12639"/>
            <a:ext cx="1251337" cy="760788"/>
            <a:chOff x="0" y="312639"/>
            <a:chExt cx="1381539" cy="760788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solidFill>
              <a:srgbClr val="ED534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300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solidFill>
              <a:srgbClr val="ED5340"/>
            </a:solidFill>
          </p:spPr>
        </p:pic>
      </p:grpSp>
      <p:cxnSp>
        <p:nvCxnSpPr>
          <p:cNvPr id="10" name="Straight Connector 9"/>
          <p:cNvCxnSpPr/>
          <p:nvPr/>
        </p:nvCxnSpPr>
        <p:spPr>
          <a:xfrm flipV="1">
            <a:off x="0" y="1066096"/>
            <a:ext cx="3198287" cy="0"/>
          </a:xfrm>
          <a:prstGeom prst="line">
            <a:avLst/>
          </a:prstGeom>
          <a:ln w="12700">
            <a:solidFill>
              <a:srgbClr val="ED5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auto">
          <a:xfrm>
            <a:off x="1108499" y="262842"/>
            <a:ext cx="3061075" cy="760788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365760" anchor="ctr"/>
          <a:lstStyle/>
          <a:p>
            <a:pPr eaLnBrk="1" hangingPunct="1">
              <a:defRPr/>
            </a:pPr>
            <a:r>
              <a:rPr lang="en-US" sz="4400" dirty="0" smtClean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Your Turn!</a:t>
            </a:r>
            <a:endParaRPr lang="en-US" sz="4400" dirty="0">
              <a:solidFill>
                <a:srgbClr val="56565A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3608380" y="1692323"/>
            <a:ext cx="0" cy="6471372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/>
          </p:cNvSpPr>
          <p:nvPr/>
        </p:nvSpPr>
        <p:spPr>
          <a:xfrm rot="10800000" flipV="1">
            <a:off x="302372" y="4405267"/>
            <a:ext cx="3346320" cy="70550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Tungsten Medium"/>
                <a:cs typeface="Tungsten Medium"/>
              </a:rPr>
              <a:t>Experiential Activity #2</a:t>
            </a:r>
          </a:p>
          <a:p>
            <a:pPr algn="ctr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Tungsten Medium"/>
                <a:cs typeface="Tungsten Medium"/>
              </a:rPr>
              <a:t>15 Minutes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Tungsten Medium"/>
              <a:cs typeface="Tungsten Medium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tx1">
                <a:lumMod val="75000"/>
                <a:tint val="45000"/>
                <a:satMod val="400000"/>
              </a:schemeClr>
            </a:duotone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3"/>
          <a:stretch/>
        </p:blipFill>
        <p:spPr>
          <a:xfrm>
            <a:off x="1065913" y="2338236"/>
            <a:ext cx="1838816" cy="1792962"/>
          </a:xfrm>
          <a:prstGeom prst="rect">
            <a:avLst/>
          </a:prstGeom>
        </p:spPr>
      </p:pic>
      <p:sp>
        <p:nvSpPr>
          <p:cNvPr id="15" name="Rectangle 14">
            <a:hlinkClick r:id="rId6"/>
          </p:cNvPr>
          <p:cNvSpPr/>
          <p:nvPr/>
        </p:nvSpPr>
        <p:spPr>
          <a:xfrm>
            <a:off x="4045791" y="6443146"/>
            <a:ext cx="2405855" cy="718342"/>
          </a:xfrm>
          <a:prstGeom prst="rect">
            <a:avLst/>
          </a:prstGeom>
          <a:noFill/>
          <a:ln w="38100" cmpd="sng">
            <a:solidFill>
              <a:srgbClr val="ED5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ED5340"/>
                </a:solidFill>
                <a:latin typeface="Tungsten Medium"/>
                <a:cs typeface="Tungsten Medium"/>
              </a:rPr>
              <a:t>ACCESS WORKBOOK</a:t>
            </a:r>
            <a:endParaRPr lang="en-US" sz="2800" dirty="0">
              <a:solidFill>
                <a:srgbClr val="ED5340"/>
              </a:solidFill>
              <a:latin typeface="Tungsten Medium"/>
              <a:cs typeface="Tungsten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8813" y="3568744"/>
            <a:ext cx="68542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Gotham Medium"/>
                <a:cs typeface="Gotham Medium"/>
              </a:rPr>
              <a:t>PRO-TIP: </a:t>
            </a:r>
          </a:p>
          <a:p>
            <a:endParaRPr lang="en-US" sz="2000" dirty="0" smtClean="0">
              <a:latin typeface="Gotham Medium"/>
              <a:cs typeface="Gotham Medium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Gotham Book"/>
                <a:cs typeface="Gotham Book"/>
              </a:rPr>
              <a:t>Title is your call to action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Gotham Book"/>
              <a:cs typeface="Gotham Book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Gotham Book"/>
                <a:cs typeface="Gotham Book"/>
              </a:rPr>
              <a:t>Provide the least amount of information someone needs to sign-on 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Gotham Book"/>
              <a:cs typeface="Gotham Book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Gotham Book"/>
                <a:cs typeface="Gotham Book"/>
              </a:rPr>
              <a:t>Provide space to collect information </a:t>
            </a:r>
          </a:p>
          <a:p>
            <a:endParaRPr lang="en-US" sz="2000" dirty="0" smtClean="0">
              <a:latin typeface="Gotham Medium"/>
              <a:cs typeface="Gotham Medium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85164" y="1705196"/>
            <a:ext cx="8157479" cy="15171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Produce a Sign-On page for your social media campaign. Draft a title, content, and space to provide information.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90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5614665" y="1569111"/>
            <a:ext cx="671" cy="5984759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40881" y="1811390"/>
            <a:ext cx="652849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Brainstorm 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2">
                  <a:lumMod val="2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a Sign-On Page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Producing Metadata 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Tweets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FB Posts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Debrief and Close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50" y="2641640"/>
            <a:ext cx="3481727" cy="3481727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1566" y="1457053"/>
            <a:ext cx="4698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altLang="en-US" sz="4800" dirty="0" smtClean="0">
                <a:solidFill>
                  <a:schemeClr val="tx1"/>
                </a:solidFill>
                <a:latin typeface="Tungsten Medium"/>
                <a:cs typeface="Tungsten Medium"/>
              </a:rPr>
              <a:t>AGENDA </a:t>
            </a:r>
            <a:r>
              <a:rPr lang="en-US" altLang="en-US" sz="4800" dirty="0" smtClean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FOR TODAY</a:t>
            </a:r>
            <a:endParaRPr lang="en-US" altLang="en-US" sz="4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765812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8576" y="3295278"/>
            <a:ext cx="9775298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What is metadata?</a:t>
            </a:r>
            <a:endParaRPr lang="en-US" sz="66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76313" y="4750946"/>
            <a:ext cx="5693809" cy="1802695"/>
            <a:chOff x="5266233" y="4372758"/>
            <a:chExt cx="5693809" cy="1802695"/>
          </a:xfrm>
        </p:grpSpPr>
        <p:sp>
          <p:nvSpPr>
            <p:cNvPr id="6" name="TextBox 5"/>
            <p:cNvSpPr txBox="1"/>
            <p:nvPr/>
          </p:nvSpPr>
          <p:spPr>
            <a:xfrm>
              <a:off x="5266233" y="5806121"/>
              <a:ext cx="2813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1">
                      <a:lumMod val="75000"/>
                    </a:schemeClr>
                  </a:solidFill>
                  <a:latin typeface="Gotham Medium"/>
                  <a:cs typeface="Gotham Medium"/>
                </a:rPr>
                <a:t>Press 1 on the phone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478528" y="4521281"/>
              <a:ext cx="2481514" cy="1602933"/>
              <a:chOff x="7956165" y="3607332"/>
              <a:chExt cx="2481514" cy="1602933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549"/>
              <a:stretch/>
            </p:blipFill>
            <p:spPr>
              <a:xfrm>
                <a:off x="8351850" y="3607332"/>
                <a:ext cx="1374183" cy="1129482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956165" y="4840933"/>
                <a:ext cx="2481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tx1">
                        <a:lumMod val="75000"/>
                      </a:schemeClr>
                    </a:solidFill>
                    <a:latin typeface="Gotham Medium"/>
                    <a:cs typeface="Gotham Medium"/>
                  </a:rPr>
                  <a:t>Type in chat box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954548" y="5320875"/>
              <a:ext cx="7552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</a:schemeClr>
                  </a:solidFill>
                  <a:latin typeface="Gotham Medium"/>
                  <a:cs typeface="Gotham Medium"/>
                </a:rPr>
                <a:t>OR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00"/>
            <a:stretch/>
          </p:blipFill>
          <p:spPr>
            <a:xfrm>
              <a:off x="6141365" y="4815035"/>
              <a:ext cx="1031349" cy="986657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5957219" y="4372758"/>
              <a:ext cx="4291177" cy="0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942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26538" y="2802486"/>
            <a:ext cx="7252880" cy="1710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latin typeface="Tungsten Medium"/>
                <a:cs typeface="Tungsten Medium"/>
              </a:rPr>
              <a:t>Includes the images and intro-text that tease an article.   In short- it is data that is a brief description of other data.</a:t>
            </a:r>
            <a:endParaRPr lang="en-US" sz="4800" dirty="0">
              <a:solidFill>
                <a:schemeClr val="bg2">
                  <a:lumMod val="25000"/>
                </a:schemeClr>
              </a:solidFill>
              <a:latin typeface="Tungsten Medium"/>
              <a:cs typeface="Tungsten Medium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26684" y="3264087"/>
            <a:ext cx="2894893" cy="79794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Tungsten Medium"/>
                <a:cs typeface="Tungsten Medium"/>
              </a:rPr>
              <a:t>METADATA</a:t>
            </a:r>
            <a:endParaRPr lang="en-US" sz="4000" dirty="0">
              <a:solidFill>
                <a:srgbClr val="FFFFFF"/>
              </a:solidFill>
              <a:latin typeface="Tungsten Medium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1942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52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1" t="13695" r="9860" b="13440"/>
          <a:stretch/>
        </p:blipFill>
        <p:spPr>
          <a:xfrm>
            <a:off x="1" y="0"/>
            <a:ext cx="13004800" cy="96096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3004800" cy="9787023"/>
          </a:xfrm>
          <a:prstGeom prst="rect">
            <a:avLst/>
          </a:prstGeom>
          <a:solidFill>
            <a:srgbClr val="ED534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Rectangle 29"/>
          <p:cNvSpPr>
            <a:spLocks/>
          </p:cNvSpPr>
          <p:nvPr/>
        </p:nvSpPr>
        <p:spPr>
          <a:xfrm flipV="1">
            <a:off x="5768" y="9584479"/>
            <a:ext cx="13026327" cy="217942"/>
          </a:xfrm>
          <a:prstGeom prst="rect">
            <a:avLst/>
          </a:prstGeom>
          <a:solidFill>
            <a:srgbClr val="ED5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White Penci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0" t="8303" r="42395" b="68883"/>
          <a:stretch/>
        </p:blipFill>
        <p:spPr>
          <a:xfrm>
            <a:off x="11895841" y="8645771"/>
            <a:ext cx="738768" cy="6932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43628" y="3444240"/>
            <a:ext cx="6581172" cy="1706879"/>
            <a:chOff x="2064988" y="6268720"/>
            <a:chExt cx="6581172" cy="1706879"/>
          </a:xfrm>
        </p:grpSpPr>
        <p:sp>
          <p:nvSpPr>
            <p:cNvPr id="12" name="Rectangle 11"/>
            <p:cNvSpPr>
              <a:spLocks/>
            </p:cNvSpPr>
            <p:nvPr/>
          </p:nvSpPr>
          <p:spPr>
            <a:xfrm rot="10800000" flipV="1">
              <a:off x="2064988" y="6268720"/>
              <a:ext cx="6581172" cy="885394"/>
            </a:xfrm>
            <a:prstGeom prst="rect">
              <a:avLst/>
            </a:prstGeom>
            <a:solidFill>
              <a:srgbClr val="ED5340"/>
            </a:solidFill>
            <a:ln>
              <a:noFill/>
            </a:ln>
            <a:effectLst>
              <a:outerShdw blurRad="304800" sx="98000" sy="98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0" bIns="137160" rtlCol="0" anchor="ctr"/>
            <a:lstStyle/>
            <a:p>
              <a:pPr algn="ctr"/>
              <a:r>
                <a:rPr lang="en-US" sz="5400" dirty="0" smtClean="0">
                  <a:solidFill>
                    <a:srgbClr val="FFFFFF"/>
                  </a:solidFill>
                  <a:latin typeface="Tungsten Medium"/>
                  <a:cs typeface="Tungsten Medium"/>
                </a:rPr>
                <a:t>Social Media Content Production</a:t>
              </a:r>
              <a:endParaRPr lang="en-US" sz="5400" dirty="0">
                <a:solidFill>
                  <a:srgbClr val="FFFFFF"/>
                </a:solidFill>
                <a:latin typeface="Tungsten Medium"/>
                <a:cs typeface="Tungsten Medium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64993" y="7248514"/>
              <a:ext cx="3025168" cy="727085"/>
            </a:xfrm>
            <a:prstGeom prst="rect">
              <a:avLst/>
            </a:prstGeom>
            <a:solidFill>
              <a:srgbClr val="FFFFFF">
                <a:alpha val="47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0" rtlCol="0" anchor="ctr"/>
            <a:lstStyle/>
            <a:p>
              <a:pPr algn="ctr"/>
              <a:r>
                <a:rPr lang="en-US" sz="3600" dirty="0" smtClean="0">
                  <a:solidFill>
                    <a:schemeClr val="bg2">
                      <a:lumMod val="25000"/>
                    </a:schemeClr>
                  </a:solidFill>
                  <a:latin typeface="Tungsten Medium"/>
                  <a:cs typeface="Tungsten Medium"/>
                </a:rPr>
                <a:t>W/ MEG BRETT</a:t>
              </a:r>
              <a:endParaRPr lang="en-US" sz="3600" dirty="0">
                <a:solidFill>
                  <a:schemeClr val="bg2">
                    <a:lumMod val="25000"/>
                  </a:schemeClr>
                </a:solidFill>
                <a:latin typeface="Tungsten Medium"/>
                <a:cs typeface="Tungsten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13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105681" y="1344809"/>
            <a:ext cx="5857108" cy="5442645"/>
          </a:xfrm>
          <a:prstGeom prst="roundRect">
            <a:avLst>
              <a:gd name="adj" fmla="val 1385"/>
            </a:avLst>
          </a:prstGeom>
          <a:solidFill>
            <a:schemeClr val="bg1"/>
          </a:solidFill>
          <a:ln>
            <a:noFill/>
          </a:ln>
          <a:effectLst>
            <a:outerShdw blurRad="358775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308220" y="5778133"/>
            <a:ext cx="5773326" cy="10024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Metadata: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Title + Description</a:t>
            </a:r>
          </a:p>
          <a:p>
            <a:pPr algn="ctr"/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Keep it short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3" name="Picture 2" descr="Screen Shot 2016-08-04 at 9.39.4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5"/>
          <a:stretch/>
        </p:blipFill>
        <p:spPr>
          <a:xfrm>
            <a:off x="1141418" y="1464347"/>
            <a:ext cx="5794651" cy="53792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75574" y="5751922"/>
            <a:ext cx="10926551" cy="1028628"/>
          </a:xfrm>
          <a:prstGeom prst="rect">
            <a:avLst/>
          </a:prstGeom>
          <a:noFill/>
          <a:ln w="57150" cmpd="sng">
            <a:solidFill>
              <a:srgbClr val="ED5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5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88957" y="836933"/>
            <a:ext cx="5754297" cy="6081361"/>
          </a:xfrm>
          <a:prstGeom prst="roundRect">
            <a:avLst>
              <a:gd name="adj" fmla="val 1385"/>
            </a:avLst>
          </a:prstGeom>
          <a:solidFill>
            <a:schemeClr val="bg1"/>
          </a:solidFill>
          <a:ln>
            <a:noFill/>
          </a:ln>
          <a:effectLst>
            <a:outerShdw blurRad="358775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08780" y="2151694"/>
            <a:ext cx="5372765" cy="46288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Metadata with image and graphic copy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2" name="Picture 1" descr="Screen Shot 2016-08-04 at 3.33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92" y="836768"/>
            <a:ext cx="5708785" cy="61861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75574" y="2062041"/>
            <a:ext cx="10926551" cy="4718510"/>
          </a:xfrm>
          <a:prstGeom prst="rect">
            <a:avLst/>
          </a:prstGeom>
          <a:noFill/>
          <a:ln w="57150" cmpd="sng">
            <a:solidFill>
              <a:srgbClr val="ED5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73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12639"/>
            <a:ext cx="1251337" cy="760788"/>
            <a:chOff x="0" y="312639"/>
            <a:chExt cx="1381539" cy="760788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solidFill>
              <a:srgbClr val="ED534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300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solidFill>
              <a:srgbClr val="ED5340"/>
            </a:solidFill>
          </p:spPr>
        </p:pic>
      </p:grpSp>
      <p:cxnSp>
        <p:nvCxnSpPr>
          <p:cNvPr id="10" name="Straight Connector 9"/>
          <p:cNvCxnSpPr/>
          <p:nvPr/>
        </p:nvCxnSpPr>
        <p:spPr>
          <a:xfrm flipV="1">
            <a:off x="0" y="1066096"/>
            <a:ext cx="3198287" cy="0"/>
          </a:xfrm>
          <a:prstGeom prst="line">
            <a:avLst/>
          </a:prstGeom>
          <a:ln w="12700">
            <a:solidFill>
              <a:srgbClr val="ED5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auto">
          <a:xfrm>
            <a:off x="1108499" y="262842"/>
            <a:ext cx="3061075" cy="760788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365760" anchor="ctr"/>
          <a:lstStyle/>
          <a:p>
            <a:pPr eaLnBrk="1" hangingPunct="1">
              <a:defRPr/>
            </a:pPr>
            <a:r>
              <a:rPr lang="en-US" sz="4400" dirty="0" smtClean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Your Turn!</a:t>
            </a:r>
            <a:endParaRPr lang="en-US" sz="4400" dirty="0">
              <a:solidFill>
                <a:srgbClr val="56565A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3608380" y="1692323"/>
            <a:ext cx="0" cy="6471372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/>
          </p:cNvSpPr>
          <p:nvPr/>
        </p:nvSpPr>
        <p:spPr>
          <a:xfrm rot="10800000" flipV="1">
            <a:off x="302372" y="4405267"/>
            <a:ext cx="3346320" cy="70550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Tungsten Medium"/>
                <a:cs typeface="Tungsten Medium"/>
              </a:rPr>
              <a:t>Experiential Activity #1</a:t>
            </a:r>
          </a:p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Tungsten Medium"/>
                <a:cs typeface="Tungsten Medium"/>
              </a:rPr>
              <a:t>5</a:t>
            </a:r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Tungsten Medium"/>
                <a:cs typeface="Tungsten Medium"/>
              </a:rPr>
              <a:t> Minutes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Tungsten Medium"/>
              <a:cs typeface="Tungsten Medium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tx1">
                <a:lumMod val="75000"/>
                <a:tint val="45000"/>
                <a:satMod val="400000"/>
              </a:schemeClr>
            </a:duotone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3"/>
          <a:stretch/>
        </p:blipFill>
        <p:spPr>
          <a:xfrm>
            <a:off x="1065913" y="2338236"/>
            <a:ext cx="1838816" cy="1792962"/>
          </a:xfrm>
          <a:prstGeom prst="rect">
            <a:avLst/>
          </a:prstGeom>
        </p:spPr>
      </p:pic>
      <p:sp>
        <p:nvSpPr>
          <p:cNvPr id="15" name="Rectangle 14">
            <a:hlinkClick r:id="rId6"/>
          </p:cNvPr>
          <p:cNvSpPr/>
          <p:nvPr/>
        </p:nvSpPr>
        <p:spPr>
          <a:xfrm>
            <a:off x="4042563" y="6481108"/>
            <a:ext cx="2405855" cy="718342"/>
          </a:xfrm>
          <a:prstGeom prst="rect">
            <a:avLst/>
          </a:prstGeom>
          <a:noFill/>
          <a:ln w="38100" cmpd="sng">
            <a:solidFill>
              <a:srgbClr val="ED5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ED5340"/>
                </a:solidFill>
                <a:latin typeface="Tungsten Medium"/>
                <a:cs typeface="Tungsten Medium"/>
              </a:rPr>
              <a:t>ACCESS WORKBOOK</a:t>
            </a:r>
            <a:endParaRPr lang="en-US" sz="2800" dirty="0">
              <a:solidFill>
                <a:srgbClr val="ED5340"/>
              </a:solidFill>
              <a:latin typeface="Tungsten Medium"/>
              <a:cs typeface="Tungsten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8813" y="3752892"/>
            <a:ext cx="68542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Gotham Medium"/>
                <a:cs typeface="Gotham Medium"/>
              </a:rPr>
              <a:t>PRO-TIP: </a:t>
            </a:r>
          </a:p>
          <a:p>
            <a:endParaRPr lang="en-US" sz="2000" dirty="0" smtClean="0">
              <a:latin typeface="Gotham Medium"/>
              <a:cs typeface="Gotham Medium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Gotham Book"/>
                <a:cs typeface="Gotham Book"/>
              </a:rPr>
              <a:t>Title same as Sign-On page 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Gotham Book"/>
              <a:cs typeface="Gotham Book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Gotham Book"/>
                <a:cs typeface="Gotham Book"/>
              </a:rPr>
              <a:t>Use text as a description 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Gotham Book"/>
              <a:cs typeface="Gotham Book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Gotham Book"/>
                <a:cs typeface="Gotham Book"/>
              </a:rPr>
              <a:t>Less than 350 characters </a:t>
            </a:r>
          </a:p>
          <a:p>
            <a:endParaRPr lang="en-US" sz="2000" dirty="0" smtClean="0">
              <a:latin typeface="Gotham Medium"/>
              <a:cs typeface="Gotham Medium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85164" y="1705196"/>
            <a:ext cx="8157479" cy="15171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Produce the metadata for your sign-on page: Title, Text.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3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5614665" y="1569111"/>
            <a:ext cx="671" cy="5984759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40881" y="1811390"/>
            <a:ext cx="652849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Brainstorm 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2">
                  <a:lumMod val="2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a Sign-On Page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Metadata 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Producing Tweets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FB Posts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Debrief and Close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50" y="2641640"/>
            <a:ext cx="3481727" cy="3481727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1566" y="1457053"/>
            <a:ext cx="4698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altLang="en-US" sz="4800" dirty="0" smtClean="0">
                <a:solidFill>
                  <a:schemeClr val="tx1"/>
                </a:solidFill>
                <a:latin typeface="Tungsten Medium"/>
                <a:cs typeface="Tungsten Medium"/>
              </a:rPr>
              <a:t>AGENDA </a:t>
            </a:r>
            <a:r>
              <a:rPr lang="en-US" altLang="en-US" sz="4800" dirty="0" smtClean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FOR TODAY</a:t>
            </a:r>
            <a:endParaRPr lang="en-US" altLang="en-US" sz="4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3009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56063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TYPES OF TWEETS: Informational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1294" y="1748415"/>
            <a:ext cx="5704992" cy="5367770"/>
          </a:xfrm>
          <a:prstGeom prst="roundRect">
            <a:avLst>
              <a:gd name="adj" fmla="val 1385"/>
            </a:avLst>
          </a:prstGeom>
          <a:solidFill>
            <a:schemeClr val="bg1"/>
          </a:solidFill>
          <a:ln>
            <a:noFill/>
          </a:ln>
          <a:effectLst>
            <a:outerShdw blurRad="358775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8-04 at 11.08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38" y="1688481"/>
            <a:ext cx="8986028" cy="5133833"/>
          </a:xfrm>
          <a:prstGeom prst="rect">
            <a:avLst/>
          </a:prstGeom>
        </p:spPr>
      </p:pic>
      <p:pic>
        <p:nvPicPr>
          <p:cNvPr id="3" name="Picture 2" descr="Screen Shot 2016-08-04 at 11.08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4" y="1778012"/>
            <a:ext cx="5630824" cy="53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4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56063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TYPES OF TWEETS: Smile – No Call to Action 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275014" y="1568943"/>
            <a:ext cx="6511738" cy="7027621"/>
            <a:chOff x="3230189" y="1583885"/>
            <a:chExt cx="6454773" cy="7027621"/>
          </a:xfrm>
        </p:grpSpPr>
        <p:sp>
          <p:nvSpPr>
            <p:cNvPr id="8" name="Rounded Rectangle 7"/>
            <p:cNvSpPr/>
            <p:nvPr/>
          </p:nvSpPr>
          <p:spPr>
            <a:xfrm>
              <a:off x="3658914" y="1598990"/>
              <a:ext cx="5814064" cy="6798594"/>
            </a:xfrm>
            <a:prstGeom prst="roundRect">
              <a:avLst>
                <a:gd name="adj" fmla="val 1385"/>
              </a:avLst>
            </a:prstGeom>
            <a:solidFill>
              <a:schemeClr val="bg1"/>
            </a:solidFill>
            <a:ln>
              <a:noFill/>
            </a:ln>
            <a:effectLst>
              <a:outerShdw blurRad="358775" sx="99000" sy="99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Screen Shot 2016-08-04 at 11.17.2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0189" y="1583885"/>
              <a:ext cx="6454773" cy="7027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353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56063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TYPES OF TWEETS: Call to Action 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852533" y="1842103"/>
            <a:ext cx="7318292" cy="5725662"/>
          </a:xfrm>
          <a:prstGeom prst="roundRect">
            <a:avLst>
              <a:gd name="adj" fmla="val 2289"/>
            </a:avLst>
          </a:prstGeom>
          <a:solidFill>
            <a:schemeClr val="bg1"/>
          </a:solidFill>
          <a:ln>
            <a:noFill/>
          </a:ln>
          <a:effectLst>
            <a:outerShdw blurRad="358775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Screen Shot 2015-07-21 at 8.56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08" y="2016626"/>
            <a:ext cx="6896007" cy="542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56063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TYPES OF TWEETS: Call to Action 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458497" y="1905078"/>
            <a:ext cx="6667529" cy="6613905"/>
          </a:xfrm>
          <a:prstGeom prst="roundRect">
            <a:avLst>
              <a:gd name="adj" fmla="val 659"/>
            </a:avLst>
          </a:prstGeom>
          <a:solidFill>
            <a:schemeClr val="bg1"/>
          </a:solidFill>
          <a:ln>
            <a:noFill/>
          </a:ln>
          <a:effectLst>
            <a:outerShdw blurRad="358775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Screen Shot 2015-07-15 at 11.18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46" y="2145699"/>
            <a:ext cx="6283336" cy="592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56063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Some key points on tweets--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130006" y="1790860"/>
            <a:ext cx="6360702" cy="6796275"/>
          </a:xfrm>
          <a:prstGeom prst="roundRect">
            <a:avLst>
              <a:gd name="adj" fmla="val 2441"/>
            </a:avLst>
          </a:prstGeom>
          <a:solidFill>
            <a:schemeClr val="bg1"/>
          </a:solidFill>
          <a:ln>
            <a:noFill/>
          </a:ln>
          <a:effectLst>
            <a:outerShdw blurRad="358775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956125" y="3284467"/>
            <a:ext cx="442273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charset="2"/>
              <a:buChar char="§"/>
            </a:pPr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Provide more context</a:t>
            </a:r>
          </a:p>
        </p:txBody>
      </p:sp>
      <p:pic>
        <p:nvPicPr>
          <p:cNvPr id="3" name="Picture 2" descr="Screen Shot 2016-08-04 at 11.2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87" y="1868475"/>
            <a:ext cx="6260533" cy="62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7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965649" y="1968053"/>
            <a:ext cx="6360702" cy="4770508"/>
          </a:xfrm>
          <a:prstGeom prst="roundRect">
            <a:avLst>
              <a:gd name="adj" fmla="val 2441"/>
            </a:avLst>
          </a:prstGeom>
          <a:solidFill>
            <a:schemeClr val="bg1"/>
          </a:solidFill>
          <a:ln>
            <a:noFill/>
          </a:ln>
          <a:effectLst>
            <a:outerShdw blurRad="358775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956125" y="3284467"/>
            <a:ext cx="442273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charset="2"/>
              <a:buChar char="§"/>
            </a:pPr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Do not bury your ask</a:t>
            </a:r>
          </a:p>
        </p:txBody>
      </p:sp>
      <p:pic>
        <p:nvPicPr>
          <p:cNvPr id="3" name="Picture 2" descr="Screen Shot 2015-07-21 at 9.15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22" y="2196261"/>
            <a:ext cx="5880033" cy="41985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8463" y="745989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Some key points on tweets--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28596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6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7"/>
          <a:stretch/>
        </p:blipFill>
        <p:spPr>
          <a:xfrm>
            <a:off x="-18676" y="-65598"/>
            <a:ext cx="13060826" cy="965111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" y="0"/>
            <a:ext cx="13032095" cy="9787023"/>
          </a:xfrm>
          <a:prstGeom prst="rect">
            <a:avLst/>
          </a:prstGeom>
          <a:solidFill>
            <a:srgbClr val="ED534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Rectangle 29"/>
          <p:cNvSpPr>
            <a:spLocks/>
          </p:cNvSpPr>
          <p:nvPr/>
        </p:nvSpPr>
        <p:spPr>
          <a:xfrm flipV="1">
            <a:off x="5768" y="9584479"/>
            <a:ext cx="13026327" cy="217942"/>
          </a:xfrm>
          <a:prstGeom prst="rect">
            <a:avLst/>
          </a:prstGeom>
          <a:solidFill>
            <a:srgbClr val="ED5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White Penci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0" t="8303" r="42395" b="68883"/>
          <a:stretch/>
        </p:blipFill>
        <p:spPr>
          <a:xfrm>
            <a:off x="11895841" y="8645771"/>
            <a:ext cx="738768" cy="693270"/>
          </a:xfrm>
          <a:prstGeom prst="rect">
            <a:avLst/>
          </a:prstGeom>
        </p:spPr>
      </p:pic>
      <p:sp>
        <p:nvSpPr>
          <p:cNvPr id="14" name="Rectangle 13"/>
          <p:cNvSpPr>
            <a:spLocks/>
          </p:cNvSpPr>
          <p:nvPr/>
        </p:nvSpPr>
        <p:spPr>
          <a:xfrm rot="10800000" flipV="1">
            <a:off x="6809708" y="3599500"/>
            <a:ext cx="5450392" cy="791094"/>
          </a:xfrm>
          <a:prstGeom prst="rect">
            <a:avLst/>
          </a:prstGeom>
          <a:solidFill>
            <a:srgbClr val="ED5340"/>
          </a:solidFill>
          <a:ln>
            <a:noFill/>
          </a:ln>
          <a:effectLst>
            <a:outerShdw blurRad="939800" dist="381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bIns="137160" rtlCol="0" anchor="ctr"/>
          <a:lstStyle/>
          <a:p>
            <a:pPr algn="ctr"/>
            <a:r>
              <a:rPr lang="en-US" sz="5400" dirty="0" smtClean="0">
                <a:solidFill>
                  <a:srgbClr val="FFFFFF"/>
                </a:solidFill>
                <a:latin typeface="Tungsten Medium"/>
                <a:cs typeface="Tungsten Medium"/>
              </a:rPr>
              <a:t>Social Media Strategy</a:t>
            </a:r>
            <a:endParaRPr lang="en-US" sz="5400" dirty="0">
              <a:solidFill>
                <a:srgbClr val="FFFFFF"/>
              </a:solidFill>
              <a:latin typeface="Tungsten Medium"/>
              <a:cs typeface="Tungsten Medium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41636" y="4475226"/>
            <a:ext cx="3412263" cy="629692"/>
          </a:xfrm>
          <a:prstGeom prst="rect">
            <a:avLst/>
          </a:prstGeom>
          <a:solidFill>
            <a:srgbClr val="FFFF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0" rtlCol="0" anchor="ctr"/>
          <a:lstStyle/>
          <a:p>
            <a:pPr algn="ctr"/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ungsten Medium"/>
                <a:cs typeface="Tungsten Medium"/>
              </a:rPr>
              <a:t>W/ 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ungsten Medium"/>
                <a:cs typeface="Tungsten Medium"/>
              </a:rPr>
              <a:t>JONATHAN KIBORT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Tungsten Medium"/>
              <a:cs typeface="Tungsten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96042" y="2960150"/>
            <a:ext cx="1761483" cy="558201"/>
          </a:xfrm>
          <a:prstGeom prst="rect">
            <a:avLst/>
          </a:prstGeom>
          <a:solidFill>
            <a:schemeClr val="bg2">
              <a:lumMod val="2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Tungsten Medium"/>
                <a:cs typeface="Tungsten Medium"/>
              </a:rPr>
              <a:t>REVIEW</a:t>
            </a:r>
            <a:endParaRPr lang="en-US" sz="3600" dirty="0">
              <a:solidFill>
                <a:srgbClr val="FFFFFF"/>
              </a:solidFill>
              <a:latin typeface="Tungsten Medium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03857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329803" y="5453948"/>
            <a:ext cx="4676723" cy="3825234"/>
          </a:xfrm>
          <a:prstGeom prst="roundRect">
            <a:avLst>
              <a:gd name="adj" fmla="val 2441"/>
            </a:avLst>
          </a:prstGeom>
          <a:solidFill>
            <a:schemeClr val="bg1"/>
          </a:solidFill>
          <a:ln>
            <a:noFill/>
          </a:ln>
          <a:effectLst>
            <a:outerShdw blurRad="358775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329803" y="1568944"/>
            <a:ext cx="4676723" cy="3825234"/>
          </a:xfrm>
          <a:prstGeom prst="roundRect">
            <a:avLst>
              <a:gd name="adj" fmla="val 2441"/>
            </a:avLst>
          </a:prstGeom>
          <a:solidFill>
            <a:schemeClr val="bg1"/>
          </a:solidFill>
          <a:ln>
            <a:noFill/>
          </a:ln>
          <a:effectLst>
            <a:outerShdw blurRad="358775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711852" y="3158513"/>
            <a:ext cx="442273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charset="2"/>
              <a:buChar char="§"/>
            </a:pPr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Organic </a:t>
            </a:r>
            <a:r>
              <a:rPr lang="en-US" sz="4000" dirty="0" err="1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Hashtags</a:t>
            </a:r>
            <a:endParaRPr lang="en-US" sz="4000" dirty="0" smtClean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6063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Some key points on tweets--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pic>
        <p:nvPicPr>
          <p:cNvPr id="3" name="Picture 2" descr="Screen Shot 2016-08-04 at 12.47.5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8"/>
          <a:stretch/>
        </p:blipFill>
        <p:spPr>
          <a:xfrm>
            <a:off x="1406063" y="1568276"/>
            <a:ext cx="4331514" cy="3783428"/>
          </a:xfrm>
          <a:prstGeom prst="rect">
            <a:avLst/>
          </a:prstGeom>
        </p:spPr>
      </p:pic>
      <p:pic>
        <p:nvPicPr>
          <p:cNvPr id="4" name="Picture 3" descr="Screen Shot 2016-08-04 at 12.49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94" y="5440247"/>
            <a:ext cx="4430633" cy="37479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96389" y="2654386"/>
            <a:ext cx="2267181" cy="288435"/>
          </a:xfrm>
          <a:prstGeom prst="rect">
            <a:avLst/>
          </a:prstGeom>
          <a:noFill/>
          <a:ln w="28575" cmpd="sng">
            <a:solidFill>
              <a:srgbClr val="ED5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67263" y="6517081"/>
            <a:ext cx="1595423" cy="367362"/>
          </a:xfrm>
          <a:prstGeom prst="rect">
            <a:avLst/>
          </a:prstGeom>
          <a:noFill/>
          <a:ln w="28575" cmpd="sng">
            <a:solidFill>
              <a:srgbClr val="ED5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558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12639"/>
            <a:ext cx="1251337" cy="760788"/>
            <a:chOff x="0" y="312639"/>
            <a:chExt cx="1381539" cy="760788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solidFill>
              <a:srgbClr val="ED534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300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solidFill>
              <a:srgbClr val="ED5340"/>
            </a:solidFill>
          </p:spPr>
        </p:pic>
      </p:grpSp>
      <p:cxnSp>
        <p:nvCxnSpPr>
          <p:cNvPr id="10" name="Straight Connector 9"/>
          <p:cNvCxnSpPr/>
          <p:nvPr/>
        </p:nvCxnSpPr>
        <p:spPr>
          <a:xfrm flipV="1">
            <a:off x="0" y="1066096"/>
            <a:ext cx="3198287" cy="0"/>
          </a:xfrm>
          <a:prstGeom prst="line">
            <a:avLst/>
          </a:prstGeom>
          <a:ln w="12700">
            <a:solidFill>
              <a:srgbClr val="ED5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auto">
          <a:xfrm>
            <a:off x="1108499" y="262842"/>
            <a:ext cx="3061075" cy="760788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365760" anchor="ctr"/>
          <a:lstStyle/>
          <a:p>
            <a:pPr eaLnBrk="1" hangingPunct="1">
              <a:defRPr/>
            </a:pPr>
            <a:r>
              <a:rPr lang="en-US" sz="4400" dirty="0" smtClean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Your Turn!</a:t>
            </a:r>
            <a:endParaRPr lang="en-US" sz="4400" dirty="0">
              <a:solidFill>
                <a:srgbClr val="56565A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3608380" y="1692323"/>
            <a:ext cx="0" cy="6471372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/>
          </p:cNvSpPr>
          <p:nvPr/>
        </p:nvSpPr>
        <p:spPr>
          <a:xfrm rot="10800000" flipV="1">
            <a:off x="302372" y="4405267"/>
            <a:ext cx="3346320" cy="70550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Tungsten Medium"/>
                <a:cs typeface="Tungsten Medium"/>
              </a:rPr>
              <a:t>Experiential Activity #4</a:t>
            </a:r>
          </a:p>
          <a:p>
            <a:pPr algn="ctr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Tungsten Medium"/>
                <a:cs typeface="Tungsten Medium"/>
              </a:rPr>
              <a:t>10 Minutes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Tungsten Medium"/>
              <a:cs typeface="Tungsten Medium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tx1">
                <a:lumMod val="75000"/>
                <a:tint val="45000"/>
                <a:satMod val="400000"/>
              </a:schemeClr>
            </a:duotone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3"/>
          <a:stretch/>
        </p:blipFill>
        <p:spPr>
          <a:xfrm>
            <a:off x="1065913" y="2338236"/>
            <a:ext cx="1838816" cy="1792962"/>
          </a:xfrm>
          <a:prstGeom prst="rect">
            <a:avLst/>
          </a:prstGeom>
        </p:spPr>
      </p:pic>
      <p:sp>
        <p:nvSpPr>
          <p:cNvPr id="15" name="Rectangle 14">
            <a:hlinkClick r:id="rId6"/>
          </p:cNvPr>
          <p:cNvSpPr/>
          <p:nvPr/>
        </p:nvSpPr>
        <p:spPr>
          <a:xfrm>
            <a:off x="4095647" y="6337778"/>
            <a:ext cx="2405855" cy="718342"/>
          </a:xfrm>
          <a:prstGeom prst="rect">
            <a:avLst/>
          </a:prstGeom>
          <a:noFill/>
          <a:ln w="38100" cmpd="sng">
            <a:solidFill>
              <a:srgbClr val="ED5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ED5340"/>
                </a:solidFill>
                <a:latin typeface="Tungsten Medium"/>
                <a:cs typeface="Tungsten Medium"/>
              </a:rPr>
              <a:t>ACCESS WORKBOOK</a:t>
            </a:r>
            <a:endParaRPr lang="en-US" sz="2800" dirty="0">
              <a:solidFill>
                <a:srgbClr val="ED5340"/>
              </a:solidFill>
              <a:latin typeface="Tungsten Medium"/>
              <a:cs typeface="Tungsten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8813" y="3537963"/>
            <a:ext cx="80657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latin typeface="Gotham Medium"/>
              <a:cs typeface="Gotham Medium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>
                <a:latin typeface="Gotham Book"/>
                <a:cs typeface="Gotham Book"/>
              </a:rPr>
              <a:t>Smile Tweet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 smtClean="0">
              <a:latin typeface="Gotham Book"/>
              <a:cs typeface="Gotham Book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>
                <a:latin typeface="Gotham Book"/>
                <a:cs typeface="Gotham Book"/>
              </a:rPr>
              <a:t>Informational Tweet</a:t>
            </a:r>
          </a:p>
          <a:p>
            <a:endParaRPr lang="en-US" sz="2400" dirty="0" smtClean="0">
              <a:latin typeface="Gotham Book"/>
              <a:cs typeface="Gotham Book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>
                <a:latin typeface="Gotham Book"/>
                <a:cs typeface="Gotham Book"/>
              </a:rPr>
              <a:t>Tweet W/ Sign-On Page and Call to Action </a:t>
            </a:r>
          </a:p>
          <a:p>
            <a:endParaRPr lang="en-US" sz="2400" dirty="0" smtClean="0">
              <a:latin typeface="Gotham Medium"/>
              <a:cs typeface="Gotham Medium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85164" y="1705196"/>
            <a:ext cx="8157479" cy="15171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Produce three Tweets to accompany your social media campaign.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0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2413" y="5061962"/>
            <a:ext cx="80657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otham Bold"/>
                <a:cs typeface="Gotham Bold"/>
              </a:rPr>
              <a:t>ACCOUNT: </a:t>
            </a:r>
            <a:r>
              <a:rPr lang="en-US" sz="2400" dirty="0" smtClean="0">
                <a:latin typeface="Gotham Book"/>
                <a:cs typeface="Gotham Book"/>
              </a:rPr>
              <a:t>OFA TW</a:t>
            </a:r>
          </a:p>
          <a:p>
            <a:endParaRPr lang="en-US" sz="2400" dirty="0" smtClean="0">
              <a:latin typeface="Gotham Bold"/>
              <a:cs typeface="Gotham Bold"/>
            </a:endParaRPr>
          </a:p>
          <a:p>
            <a:r>
              <a:rPr lang="en-US" sz="2400" dirty="0" smtClean="0">
                <a:latin typeface="Gotham Bold"/>
                <a:cs typeface="Gotham Bold"/>
              </a:rPr>
              <a:t>TWEET: </a:t>
            </a:r>
          </a:p>
          <a:p>
            <a:endParaRPr lang="en-US" sz="2400" dirty="0">
              <a:latin typeface="Gotham Bold"/>
              <a:cs typeface="Gotham Bold"/>
            </a:endParaRPr>
          </a:p>
          <a:p>
            <a:r>
              <a:rPr lang="en-US" sz="2400" dirty="0" smtClean="0">
                <a:latin typeface="Gotham Book"/>
                <a:cs typeface="Gotham Book"/>
              </a:rPr>
              <a:t>The uninsured rate is dropping, just like this </a:t>
            </a:r>
            <a:r>
              <a:rPr lang="en-US" sz="2400" dirty="0" err="1" smtClean="0">
                <a:latin typeface="Gotham Book"/>
                <a:cs typeface="Gotham Book"/>
              </a:rPr>
              <a:t>mic.</a:t>
            </a:r>
            <a:r>
              <a:rPr lang="en-US" sz="2400" dirty="0" smtClean="0">
                <a:latin typeface="Gotham Book"/>
                <a:cs typeface="Gotham Book"/>
              </a:rPr>
              <a:t> LINK GIF</a:t>
            </a:r>
          </a:p>
          <a:p>
            <a:endParaRPr lang="en-US" sz="2400" dirty="0">
              <a:latin typeface="Gotham Book"/>
              <a:cs typeface="Gotham Book"/>
            </a:endParaRPr>
          </a:p>
          <a:p>
            <a:r>
              <a:rPr lang="en-US" sz="2400" dirty="0" smtClean="0">
                <a:latin typeface="Gotham Book"/>
                <a:cs typeface="Gotham Book"/>
              </a:rPr>
              <a:t>Article: </a:t>
            </a:r>
            <a:r>
              <a:rPr lang="en-US" sz="2400" u="sng" dirty="0" err="1" smtClean="0">
                <a:latin typeface="Gotham Book"/>
                <a:cs typeface="Gotham Book"/>
              </a:rPr>
              <a:t>www.articlegoeshere.com</a:t>
            </a:r>
            <a:endParaRPr lang="en-US" sz="2400" u="sng" dirty="0" smtClean="0">
              <a:latin typeface="Gotham Book"/>
              <a:cs typeface="Gotham Book"/>
            </a:endParaRPr>
          </a:p>
          <a:p>
            <a:endParaRPr lang="en-US" sz="2400" dirty="0">
              <a:latin typeface="Gotham Book"/>
              <a:cs typeface="Gotham Book"/>
            </a:endParaRPr>
          </a:p>
          <a:p>
            <a:endParaRPr lang="en-US" sz="2400" dirty="0" smtClean="0">
              <a:latin typeface="Gotham Bold"/>
              <a:cs typeface="Gotham Bold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7889" y="787527"/>
            <a:ext cx="5691382" cy="3857340"/>
            <a:chOff x="6337272" y="2828745"/>
            <a:chExt cx="5691382" cy="3857340"/>
          </a:xfrm>
        </p:grpSpPr>
        <p:sp>
          <p:nvSpPr>
            <p:cNvPr id="4" name="Rounded Rectangle 3"/>
            <p:cNvSpPr/>
            <p:nvPr/>
          </p:nvSpPr>
          <p:spPr>
            <a:xfrm>
              <a:off x="6337272" y="2828745"/>
              <a:ext cx="5691382" cy="3857340"/>
            </a:xfrm>
            <a:prstGeom prst="roundRect">
              <a:avLst>
                <a:gd name="adj" fmla="val 3380"/>
              </a:avLst>
            </a:prstGeom>
            <a:solidFill>
              <a:schemeClr val="bg1"/>
            </a:solidFill>
            <a:ln>
              <a:noFill/>
            </a:ln>
            <a:effectLst>
              <a:outerShdw blurRad="358775" sx="99000" sy="99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Screen Shot 2015-07-21 at 8.59.0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3534" y="2897559"/>
              <a:ext cx="5493729" cy="36940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591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5614665" y="1569111"/>
            <a:ext cx="671" cy="5984759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40881" y="1811390"/>
            <a:ext cx="652849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Brainstorm 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2">
                  <a:lumMod val="2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a Sign-On Page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Metadata 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Tweets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Producing FB Posts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Debrief and Close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50" y="2641640"/>
            <a:ext cx="3481727" cy="3481727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1566" y="1457053"/>
            <a:ext cx="4698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altLang="en-US" sz="4800" dirty="0" smtClean="0">
                <a:solidFill>
                  <a:schemeClr val="tx1"/>
                </a:solidFill>
                <a:latin typeface="Tungsten Medium"/>
                <a:cs typeface="Tungsten Medium"/>
              </a:rPr>
              <a:t>AGENDA </a:t>
            </a:r>
            <a:r>
              <a:rPr lang="en-US" altLang="en-US" sz="4800" dirty="0" smtClean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FOR TODAY</a:t>
            </a:r>
            <a:endParaRPr lang="en-US" altLang="en-US" sz="4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1464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726782" y="2747386"/>
            <a:ext cx="7551236" cy="4258828"/>
            <a:chOff x="3291854" y="1818962"/>
            <a:chExt cx="7551236" cy="42588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5255" y="3003407"/>
              <a:ext cx="1844892" cy="1580150"/>
            </a:xfrm>
            <a:prstGeom prst="rect">
              <a:avLst/>
            </a:prstGeom>
          </p:spPr>
        </p:pic>
        <p:pic>
          <p:nvPicPr>
            <p:cNvPr id="3" name="Picture 2" descr="noun_81043_cc.png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571"/>
            <a:stretch/>
          </p:blipFill>
          <p:spPr>
            <a:xfrm>
              <a:off x="7494436" y="2996679"/>
              <a:ext cx="1857685" cy="1401230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291854" y="1826827"/>
              <a:ext cx="4282452" cy="4250963"/>
            </a:xfrm>
            <a:prstGeom prst="ellipse">
              <a:avLst/>
            </a:prstGeom>
            <a:solidFill>
              <a:schemeClr val="accent5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6560638" y="1818962"/>
              <a:ext cx="4282452" cy="4250963"/>
            </a:xfrm>
            <a:prstGeom prst="ellipse">
              <a:avLst/>
            </a:prstGeom>
            <a:solidFill>
              <a:srgbClr val="37CB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6999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56063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FACEBOOK POSTS: Let the metadata do the talking.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568178" y="1972386"/>
            <a:ext cx="7173749" cy="7112545"/>
          </a:xfrm>
          <a:prstGeom prst="roundRect">
            <a:avLst>
              <a:gd name="adj" fmla="val 1385"/>
            </a:avLst>
          </a:prstGeom>
          <a:solidFill>
            <a:schemeClr val="bg1"/>
          </a:solidFill>
          <a:ln>
            <a:noFill/>
          </a:ln>
          <a:effectLst>
            <a:outerShdw blurRad="358775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Screen Shot 2016-07-14 at 3.5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64" y="2161592"/>
            <a:ext cx="7022554" cy="673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5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554323" y="1822963"/>
            <a:ext cx="6083012" cy="6951820"/>
          </a:xfrm>
          <a:prstGeom prst="roundRect">
            <a:avLst>
              <a:gd name="adj" fmla="val 1385"/>
            </a:avLst>
          </a:prstGeom>
          <a:solidFill>
            <a:schemeClr val="bg1"/>
          </a:solidFill>
          <a:ln>
            <a:noFill/>
          </a:ln>
          <a:effectLst>
            <a:outerShdw blurRad="358775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6063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FACEBOOK POSTS: Informational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8-04 at 1.15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76" y="1997610"/>
            <a:ext cx="5960325" cy="645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7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56063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FACEBOOK POSTS: Smile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2837125" y="1838067"/>
            <a:ext cx="8115071" cy="6708939"/>
          </a:xfrm>
          <a:prstGeom prst="roundRect">
            <a:avLst>
              <a:gd name="adj" fmla="val 1385"/>
            </a:avLst>
          </a:prstGeom>
          <a:solidFill>
            <a:schemeClr val="bg1"/>
          </a:solidFill>
          <a:ln>
            <a:noFill/>
          </a:ln>
          <a:effectLst>
            <a:outerShdw blurRad="358775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Screen Shot 2016-08-04 at 1.18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76" y="1977884"/>
            <a:ext cx="6720107" cy="61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74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37126" y="1838067"/>
            <a:ext cx="7502466" cy="7097441"/>
          </a:xfrm>
          <a:prstGeom prst="roundRect">
            <a:avLst>
              <a:gd name="adj" fmla="val 1385"/>
            </a:avLst>
          </a:prstGeom>
          <a:solidFill>
            <a:schemeClr val="bg1"/>
          </a:solidFill>
          <a:ln>
            <a:noFill/>
          </a:ln>
          <a:effectLst>
            <a:outerShdw blurRad="358775" sx="99000" sy="9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6063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FACEBOOK POSTS: Call-to-Action</a:t>
            </a:r>
            <a:endParaRPr lang="en-US" sz="40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6-08-04 at 1.24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88" y="1967919"/>
            <a:ext cx="7052437" cy="672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9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12639"/>
            <a:ext cx="1251337" cy="760788"/>
            <a:chOff x="0" y="312639"/>
            <a:chExt cx="1381539" cy="760788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312639"/>
              <a:ext cx="1381539" cy="760788"/>
            </a:xfrm>
            <a:prstGeom prst="rect">
              <a:avLst/>
            </a:prstGeom>
            <a:solidFill>
              <a:srgbClr val="ED534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b="1" spc="300" dirty="0">
                  <a:solidFill>
                    <a:schemeClr val="tx1">
                      <a:lumMod val="7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Gill Sans" charset="0"/>
                </a:rPr>
                <a:t>     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64" y="338470"/>
              <a:ext cx="770313" cy="734957"/>
            </a:xfrm>
            <a:prstGeom prst="rect">
              <a:avLst/>
            </a:prstGeom>
            <a:solidFill>
              <a:srgbClr val="ED5340"/>
            </a:solidFill>
          </p:spPr>
        </p:pic>
      </p:grpSp>
      <p:cxnSp>
        <p:nvCxnSpPr>
          <p:cNvPr id="10" name="Straight Connector 9"/>
          <p:cNvCxnSpPr/>
          <p:nvPr/>
        </p:nvCxnSpPr>
        <p:spPr>
          <a:xfrm flipV="1">
            <a:off x="0" y="1066096"/>
            <a:ext cx="3198287" cy="0"/>
          </a:xfrm>
          <a:prstGeom prst="line">
            <a:avLst/>
          </a:prstGeom>
          <a:ln w="12700">
            <a:solidFill>
              <a:srgbClr val="ED5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auto">
          <a:xfrm>
            <a:off x="1108499" y="262842"/>
            <a:ext cx="3061075" cy="760788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365760" anchor="ctr"/>
          <a:lstStyle/>
          <a:p>
            <a:pPr eaLnBrk="1" hangingPunct="1">
              <a:defRPr/>
            </a:pPr>
            <a:r>
              <a:rPr lang="en-US" sz="4400" dirty="0" smtClean="0">
                <a:solidFill>
                  <a:srgbClr val="56565A"/>
                </a:solidFill>
                <a:latin typeface="Tungsten Medium"/>
                <a:ea typeface="Tahoma" panose="020B0604030504040204" pitchFamily="34" charset="0"/>
                <a:cs typeface="Tungsten Medium"/>
                <a:sym typeface="Gill Sans" charset="0"/>
              </a:rPr>
              <a:t>Your Turn!</a:t>
            </a:r>
            <a:endParaRPr lang="en-US" sz="4400" dirty="0">
              <a:solidFill>
                <a:srgbClr val="56565A"/>
              </a:solidFill>
              <a:latin typeface="Tungsten Medium"/>
              <a:ea typeface="Tahoma" panose="020B0604030504040204" pitchFamily="34" charset="0"/>
              <a:cs typeface="Tungsten Medium"/>
              <a:sym typeface="Gill Sans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3608380" y="1692323"/>
            <a:ext cx="0" cy="6471372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/>
          </p:cNvSpPr>
          <p:nvPr/>
        </p:nvSpPr>
        <p:spPr>
          <a:xfrm rot="10800000" flipV="1">
            <a:off x="302372" y="4405267"/>
            <a:ext cx="3346320" cy="70550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Tungsten Medium"/>
                <a:cs typeface="Tungsten Medium"/>
              </a:rPr>
              <a:t>Experiential Activity #5</a:t>
            </a:r>
          </a:p>
          <a:p>
            <a:pPr algn="ctr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Tungsten Medium"/>
                <a:cs typeface="Tungsten Medium"/>
              </a:rPr>
              <a:t>HW ASSIGNMENT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Tungsten Medium"/>
              <a:cs typeface="Tungsten Medium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tx1">
                <a:lumMod val="75000"/>
                <a:tint val="45000"/>
                <a:satMod val="400000"/>
              </a:schemeClr>
            </a:duotone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3"/>
          <a:stretch/>
        </p:blipFill>
        <p:spPr>
          <a:xfrm>
            <a:off x="1065913" y="2338236"/>
            <a:ext cx="1838816" cy="17929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92824" y="6265717"/>
            <a:ext cx="7735537" cy="718342"/>
          </a:xfrm>
          <a:prstGeom prst="rect">
            <a:avLst/>
          </a:prstGeom>
          <a:solidFill>
            <a:srgbClr val="ED5340"/>
          </a:solidFill>
          <a:ln w="38100" cmpd="sng">
            <a:solidFill>
              <a:srgbClr val="ED5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ungsten Medium"/>
                <a:cs typeface="Tungsten Medium"/>
              </a:rPr>
              <a:t>DUE TUESDAY, </a:t>
            </a:r>
            <a:r>
              <a:rPr lang="en-US" sz="3600" dirty="0" smtClean="0">
                <a:solidFill>
                  <a:schemeClr val="bg1"/>
                </a:solidFill>
                <a:latin typeface="Tungsten Medium"/>
                <a:cs typeface="Tungsten Medium"/>
              </a:rPr>
              <a:t>SEPTEMBER 27 (</a:t>
            </a:r>
            <a:r>
              <a:rPr lang="en-US" sz="3600" dirty="0" smtClean="0">
                <a:solidFill>
                  <a:schemeClr val="bg1"/>
                </a:solidFill>
                <a:latin typeface="Tungsten Medium"/>
                <a:cs typeface="Tungsten Medium"/>
              </a:rPr>
              <a:t>9</a:t>
            </a:r>
            <a:r>
              <a:rPr lang="en-US" sz="3600" dirty="0" smtClean="0">
                <a:solidFill>
                  <a:schemeClr val="bg1"/>
                </a:solidFill>
                <a:latin typeface="Tungsten Medium"/>
                <a:cs typeface="Tungsten Medium"/>
              </a:rPr>
              <a:t>:</a:t>
            </a:r>
            <a:r>
              <a:rPr lang="en-US" sz="3600" dirty="0" smtClean="0">
                <a:solidFill>
                  <a:schemeClr val="bg1"/>
                </a:solidFill>
                <a:latin typeface="Tungsten Medium"/>
                <a:cs typeface="Tungsten Medium"/>
              </a:rPr>
              <a:t>00 </a:t>
            </a:r>
            <a:r>
              <a:rPr lang="en-US" sz="3600" dirty="0">
                <a:solidFill>
                  <a:schemeClr val="bg1"/>
                </a:solidFill>
                <a:latin typeface="Tungsten Medium"/>
                <a:cs typeface="Tungsten Medium"/>
              </a:rPr>
              <a:t>A</a:t>
            </a:r>
            <a:r>
              <a:rPr lang="en-US" sz="3600" dirty="0" smtClean="0">
                <a:solidFill>
                  <a:schemeClr val="bg1"/>
                </a:solidFill>
                <a:latin typeface="Tungsten Medium"/>
                <a:cs typeface="Tungsten Medium"/>
              </a:rPr>
              <a:t>M</a:t>
            </a:r>
            <a:r>
              <a:rPr lang="en-US" sz="3600" dirty="0" smtClean="0">
                <a:solidFill>
                  <a:schemeClr val="bg1"/>
                </a:solidFill>
                <a:latin typeface="Tungsten Medium"/>
                <a:cs typeface="Tungsten Medium"/>
              </a:rPr>
              <a:t>)</a:t>
            </a:r>
            <a:endParaRPr lang="en-US" sz="3600" dirty="0">
              <a:solidFill>
                <a:schemeClr val="bg1"/>
              </a:solidFill>
              <a:latin typeface="Tungsten Medium"/>
              <a:cs typeface="Tungsten Medium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85164" y="1705196"/>
            <a:ext cx="8157479" cy="15171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Produce three Facebook posts to accompany your social media campaign.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89335" y="3376844"/>
            <a:ext cx="80657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latin typeface="Gotham Medium"/>
              <a:cs typeface="Gotham Medium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>
                <a:latin typeface="Gotham Book"/>
                <a:cs typeface="Gotham Book"/>
              </a:rPr>
              <a:t>Smile FB Post 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 smtClean="0">
              <a:latin typeface="Gotham Book"/>
              <a:cs typeface="Gotham Book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>
                <a:latin typeface="Gotham Book"/>
                <a:cs typeface="Gotham Book"/>
              </a:rPr>
              <a:t>Informational FB Post W/ No Call to Action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 smtClean="0">
              <a:latin typeface="Gotham Book"/>
              <a:cs typeface="Gotham Book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>
                <a:latin typeface="Gotham Book"/>
                <a:cs typeface="Gotham Book"/>
              </a:rPr>
              <a:t>FB Post W/ Sign-On Page and Call to Action </a:t>
            </a:r>
          </a:p>
          <a:p>
            <a:endParaRPr lang="en-US" sz="2400" dirty="0" smtClean="0">
              <a:latin typeface="Gotham Medium"/>
              <a:cs typeface="Gotham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559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3808125" y="5173271"/>
            <a:ext cx="5674284" cy="0"/>
          </a:xfrm>
          <a:prstGeom prst="line">
            <a:avLst/>
          </a:prstGeom>
          <a:ln w="38100" cmpd="sng">
            <a:solidFill>
              <a:srgbClr val="76717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66631" y="1451816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Digital content producers not only help frame the message, but they engage an audience with the ultimate goals of the campaign in mind.</a:t>
            </a:r>
            <a:endParaRPr lang="en-US" sz="44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sp>
        <p:nvSpPr>
          <p:cNvPr id="9" name="Oval 8"/>
          <p:cNvSpPr/>
          <p:nvPr/>
        </p:nvSpPr>
        <p:spPr>
          <a:xfrm>
            <a:off x="946757" y="3687864"/>
            <a:ext cx="2899221" cy="2975946"/>
          </a:xfrm>
          <a:prstGeom prst="ellipse">
            <a:avLst/>
          </a:prstGeom>
          <a:solidFill>
            <a:srgbClr val="56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ungsten Medium"/>
                <a:cs typeface="Tungsten Medium"/>
              </a:rPr>
              <a:t>FRAME THE MESSAGE</a:t>
            </a:r>
            <a:endParaRPr lang="en-US" sz="3600" dirty="0">
              <a:latin typeface="Tungsten Medium"/>
              <a:cs typeface="Tungsten Medium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114051" y="3797934"/>
            <a:ext cx="2899221" cy="2975946"/>
          </a:xfrm>
          <a:prstGeom prst="ellipse">
            <a:avLst/>
          </a:prstGeom>
          <a:solidFill>
            <a:srgbClr val="56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ungsten Medium"/>
                <a:cs typeface="Tungsten Medium"/>
              </a:rPr>
              <a:t>ACQUISITION</a:t>
            </a:r>
            <a:endParaRPr lang="en-US" sz="3600" dirty="0">
              <a:latin typeface="Tungsten Medium"/>
              <a:cs typeface="Tungsten Medium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6552728" y="4887311"/>
            <a:ext cx="874866" cy="536184"/>
          </a:xfrm>
          <a:prstGeom prst="rightArrow">
            <a:avLst>
              <a:gd name="adj1" fmla="val 44737"/>
              <a:gd name="adj2" fmla="val 50000"/>
            </a:avLst>
          </a:prstGeom>
          <a:solidFill>
            <a:srgbClr val="ED534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0800000">
            <a:off x="5592530" y="4882268"/>
            <a:ext cx="874866" cy="536184"/>
          </a:xfrm>
          <a:prstGeom prst="rightArrow">
            <a:avLst>
              <a:gd name="adj1" fmla="val 44737"/>
              <a:gd name="adj2" fmla="val 50000"/>
            </a:avLst>
          </a:prstGeom>
          <a:solidFill>
            <a:srgbClr val="ED534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89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5614665" y="1569111"/>
            <a:ext cx="671" cy="5984759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01841" y="2390510"/>
            <a:ext cx="65284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Why Social Media 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2">
                  <a:lumMod val="2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Social Media Strategy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Strategic User Flow </a:t>
            </a:r>
          </a:p>
          <a:p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ld"/>
                <a:cs typeface="Gotham Bold"/>
              </a:rPr>
              <a:t>Debrief and Close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50" y="2641640"/>
            <a:ext cx="3481727" cy="3481727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1566" y="1457053"/>
            <a:ext cx="4698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altLang="en-US" sz="4800" dirty="0" smtClean="0">
                <a:solidFill>
                  <a:schemeClr val="tx1"/>
                </a:solidFill>
                <a:latin typeface="Tungsten Medium"/>
                <a:cs typeface="Tungsten Medium"/>
              </a:rPr>
              <a:t>AGENDA </a:t>
            </a:r>
            <a:r>
              <a:rPr lang="en-US" altLang="en-US" sz="4800" dirty="0" smtClean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FOR TODAY</a:t>
            </a:r>
            <a:endParaRPr lang="en-US" altLang="en-US" sz="4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27474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26"/>
          <a:stretch/>
        </p:blipFill>
        <p:spPr>
          <a:xfrm>
            <a:off x="-167103" y="0"/>
            <a:ext cx="13334829" cy="97701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6957" y="417443"/>
            <a:ext cx="12006469" cy="8885583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4730" y="1821619"/>
            <a:ext cx="6968200" cy="156398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Tungsten Medium"/>
                <a:cs typeface="Tungsten Medium"/>
              </a:rPr>
              <a:t>What questions do you have?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Tungsten Medium"/>
              <a:cs typeface="Tungsten Medium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02668" y="1821619"/>
            <a:ext cx="100262" cy="1565977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bg2">
                  <a:lumMod val="25000"/>
                </a:schemeClr>
              </a:solidFill>
              <a:latin typeface="Tungsten Medium"/>
              <a:cs typeface="Tungsten Medium"/>
            </a:endParaRPr>
          </a:p>
        </p:txBody>
      </p:sp>
      <p:pic>
        <p:nvPicPr>
          <p:cNvPr id="11" name="Picture 10" descr="White Penci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0" t="8303" r="42395" b="68883"/>
          <a:stretch/>
        </p:blipFill>
        <p:spPr>
          <a:xfrm>
            <a:off x="11411242" y="8309565"/>
            <a:ext cx="738768" cy="69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8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/>
          <p:cNvSpPr>
            <a:spLocks noChangeAspect="1"/>
          </p:cNvSpPr>
          <p:nvPr/>
        </p:nvSpPr>
        <p:spPr bwMode="auto">
          <a:xfrm>
            <a:off x="1147009" y="2192379"/>
            <a:ext cx="762000" cy="762000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1</a:t>
            </a:r>
          </a:p>
        </p:txBody>
      </p:sp>
      <p:sp>
        <p:nvSpPr>
          <p:cNvPr id="3" name="Oval 36"/>
          <p:cNvSpPr>
            <a:spLocks noChangeAspect="1"/>
          </p:cNvSpPr>
          <p:nvPr/>
        </p:nvSpPr>
        <p:spPr bwMode="auto">
          <a:xfrm>
            <a:off x="1147009" y="4072933"/>
            <a:ext cx="762000" cy="762000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2</a:t>
            </a:r>
          </a:p>
        </p:txBody>
      </p:sp>
      <p:sp>
        <p:nvSpPr>
          <p:cNvPr id="4" name="Oval 37"/>
          <p:cNvSpPr>
            <a:spLocks noChangeAspect="1"/>
          </p:cNvSpPr>
          <p:nvPr/>
        </p:nvSpPr>
        <p:spPr bwMode="auto">
          <a:xfrm>
            <a:off x="1147009" y="5809516"/>
            <a:ext cx="762000" cy="762000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7695" y="665985"/>
            <a:ext cx="41821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000" dirty="0" smtClean="0">
                <a:solidFill>
                  <a:schemeClr val="tx1"/>
                </a:solidFill>
                <a:latin typeface="Tungsten Medium"/>
                <a:cs typeface="Tungsten Medium"/>
              </a:rPr>
              <a:t>GOALS</a:t>
            </a:r>
            <a:r>
              <a:rPr lang="en-US" altLang="en-US" sz="4400" b="1" dirty="0" smtClean="0">
                <a:solidFill>
                  <a:schemeClr val="tx1"/>
                </a:solidFill>
                <a:latin typeface="Tungsten Medium"/>
                <a:cs typeface="Tungsten Medium"/>
              </a:rPr>
              <a:t> </a:t>
            </a:r>
            <a:r>
              <a:rPr lang="en-US" altLang="en-US" sz="4000" dirty="0" smtClean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FOR TODAY</a:t>
            </a:r>
            <a:endParaRPr lang="en-US" altLang="en-US" sz="40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1975" y="2112082"/>
            <a:ext cx="9818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cs typeface="Gotham Bold" pitchFamily="50" charset="0"/>
              </a:rPr>
              <a:t>Know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writing techniques to produce digital content for social media platforms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1975" y="3966993"/>
            <a:ext cx="10115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cs typeface="Gotham Bold" pitchFamily="50" charset="0"/>
              </a:rPr>
              <a:t>Be able to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produce digital content for a social media campaign – post to sign-on page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1975" y="5713463"/>
            <a:ext cx="9818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cs typeface="Gotham Bold" pitchFamily="50" charset="0"/>
              </a:rPr>
              <a:t>Feel confident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developing digital content that follows the social media strategic user flow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866819" y="151179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4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35071" y="623474"/>
            <a:ext cx="11685857" cy="654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chemeClr val="tx1">
                    <a:lumMod val="75000"/>
                  </a:schemeClr>
                </a:solidFill>
                <a:latin typeface="Tungsten Medium"/>
                <a:cs typeface="Tungsten Medium"/>
              </a:rPr>
              <a:t>Debrief</a:t>
            </a:r>
            <a:endParaRPr lang="en-US" sz="4400" dirty="0">
              <a:solidFill>
                <a:schemeClr val="tx1">
                  <a:lumMod val="75000"/>
                </a:schemeClr>
              </a:solidFill>
              <a:latin typeface="Tungsten Medium"/>
              <a:cs typeface="Tungsten Medium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33042" y="132671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608380" y="1341371"/>
            <a:ext cx="0" cy="6471372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158803" y="3190541"/>
            <a:ext cx="7757599" cy="1492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Tungsten Medium"/>
                <a:cs typeface="Tungsten Medium"/>
              </a:rPr>
              <a:t>Using #</a:t>
            </a:r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  <a:latin typeface="Tungsten Medium"/>
                <a:cs typeface="Tungsten Medium"/>
              </a:rPr>
              <a:t>OFAFellows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Tungsten Medium"/>
                <a:cs typeface="Tungsten Medium"/>
              </a:rPr>
              <a:t>, tweet your biggest takeaway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Tungsten Medium"/>
              <a:cs typeface="Tungsten Medium"/>
            </a:endParaRPr>
          </a:p>
        </p:txBody>
      </p:sp>
      <p:pic>
        <p:nvPicPr>
          <p:cNvPr id="2" name="Picture 1" descr="noun_81043_cc.pn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08"/>
          <a:stretch/>
        </p:blipFill>
        <p:spPr>
          <a:xfrm>
            <a:off x="752537" y="2133509"/>
            <a:ext cx="2697589" cy="2130874"/>
          </a:xfrm>
          <a:prstGeom prst="rect">
            <a:avLst/>
          </a:prstGeom>
        </p:spPr>
      </p:pic>
      <p:sp>
        <p:nvSpPr>
          <p:cNvPr id="18" name="Rectangle 17"/>
          <p:cNvSpPr>
            <a:spLocks/>
          </p:cNvSpPr>
          <p:nvPr/>
        </p:nvSpPr>
        <p:spPr>
          <a:xfrm rot="10800000" flipV="1">
            <a:off x="302372" y="4577723"/>
            <a:ext cx="3346320" cy="70550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  <a:latin typeface="Tungsten Medium"/>
                <a:cs typeface="Tungsten Medium"/>
              </a:rPr>
              <a:t>#</a:t>
            </a:r>
            <a:r>
              <a:rPr lang="en-US" sz="4400" dirty="0" err="1" smtClean="0">
                <a:solidFill>
                  <a:schemeClr val="bg2">
                    <a:lumMod val="50000"/>
                  </a:schemeClr>
                </a:solidFill>
                <a:latin typeface="Tungsten Medium"/>
                <a:cs typeface="Tungsten Medium"/>
              </a:rPr>
              <a:t>OFA</a:t>
            </a:r>
            <a:r>
              <a:rPr lang="en-US" sz="4400" dirty="0" err="1" smtClean="0">
                <a:solidFill>
                  <a:srgbClr val="ED5340"/>
                </a:solidFill>
                <a:latin typeface="Tungsten Medium"/>
                <a:cs typeface="Tungsten Medium"/>
              </a:rPr>
              <a:t>Fellows</a:t>
            </a:r>
            <a:endParaRPr lang="en-US" sz="5400" dirty="0">
              <a:solidFill>
                <a:srgbClr val="ED5340"/>
              </a:solidFill>
              <a:latin typeface="Tungsten Medium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7794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White Penci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0" t="8303" r="42395" b="68883"/>
          <a:stretch/>
        </p:blipFill>
        <p:spPr>
          <a:xfrm>
            <a:off x="11782941" y="8476451"/>
            <a:ext cx="738768" cy="693270"/>
          </a:xfrm>
          <a:prstGeom prst="rect">
            <a:avLst/>
          </a:prstGeom>
        </p:spPr>
      </p:pic>
      <p:pic>
        <p:nvPicPr>
          <p:cNvPr id="2" name="Picture 1" descr="DSC_004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"/>
          <a:stretch/>
        </p:blipFill>
        <p:spPr>
          <a:xfrm>
            <a:off x="0" y="-225761"/>
            <a:ext cx="13117700" cy="100075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flipH="1">
            <a:off x="-1" y="-197542"/>
            <a:ext cx="13089475" cy="9951141"/>
          </a:xfrm>
          <a:prstGeom prst="rect">
            <a:avLst/>
          </a:prstGeom>
          <a:gradFill flip="none" rotWithShape="1">
            <a:gsLst>
              <a:gs pos="80000">
                <a:srgbClr val="000000">
                  <a:alpha val="72000"/>
                </a:srgbClr>
              </a:gs>
              <a:gs pos="38000">
                <a:srgbClr val="000000">
                  <a:alpha val="0"/>
                </a:srgbClr>
              </a:gs>
            </a:gsLst>
            <a:lin ang="137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ectangle 15"/>
          <p:cNvSpPr/>
          <p:nvPr/>
        </p:nvSpPr>
        <p:spPr>
          <a:xfrm flipH="1">
            <a:off x="-1" y="-241942"/>
            <a:ext cx="13089474" cy="9995541"/>
          </a:xfrm>
          <a:prstGeom prst="rect">
            <a:avLst/>
          </a:prstGeom>
          <a:gradFill flip="none" rotWithShape="1">
            <a:gsLst>
              <a:gs pos="89000">
                <a:srgbClr val="ED5340">
                  <a:alpha val="46000"/>
                </a:srgbClr>
              </a:gs>
              <a:gs pos="43000">
                <a:schemeClr val="accent2">
                  <a:alpha val="25000"/>
                </a:schemeClr>
              </a:gs>
              <a:gs pos="10000">
                <a:schemeClr val="bg2">
                  <a:lumMod val="25000"/>
                  <a:alpha val="36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" name="Group 2"/>
          <p:cNvGrpSpPr/>
          <p:nvPr/>
        </p:nvGrpSpPr>
        <p:grpSpPr>
          <a:xfrm>
            <a:off x="5906973" y="2650516"/>
            <a:ext cx="7420729" cy="2136988"/>
            <a:chOff x="5584071" y="2951869"/>
            <a:chExt cx="7420729" cy="2136988"/>
          </a:xfrm>
        </p:grpSpPr>
        <p:sp>
          <p:nvSpPr>
            <p:cNvPr id="8" name="TextBox 7"/>
            <p:cNvSpPr txBox="1"/>
            <p:nvPr/>
          </p:nvSpPr>
          <p:spPr>
            <a:xfrm>
              <a:off x="5584071" y="3431149"/>
              <a:ext cx="74207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ungsten Medium"/>
                  <a:cs typeface="Tungsten Medium"/>
                </a:rPr>
                <a:t>Email Campaign Strategy</a:t>
              </a:r>
              <a:endParaRPr lang="en-US" sz="800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ungsten Medium"/>
                <a:cs typeface="Tungsten Medium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66080" y="4627192"/>
              <a:ext cx="4060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Gotham Medium"/>
                  <a:cs typeface="Gotham Medium"/>
                </a:rPr>
                <a:t>W/ </a:t>
              </a:r>
              <a:r>
                <a:rPr lang="en-US" sz="2400" dirty="0" smtClean="0"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Gotham Medium"/>
                  <a:cs typeface="Gotham Medium"/>
                </a:rPr>
                <a:t>Abby Boyle</a:t>
              </a:r>
              <a:endParaRPr lang="en-US" sz="240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Gotham Medium"/>
                <a:cs typeface="Gotham Medium"/>
              </a:endParaRPr>
            </a:p>
          </p:txBody>
        </p:sp>
        <p:sp>
          <p:nvSpPr>
            <p:cNvPr id="10" name="Rectangle 9"/>
            <p:cNvSpPr>
              <a:spLocks/>
            </p:cNvSpPr>
            <p:nvPr/>
          </p:nvSpPr>
          <p:spPr>
            <a:xfrm rot="10800000" flipV="1">
              <a:off x="5715615" y="2954119"/>
              <a:ext cx="2438234" cy="630960"/>
            </a:xfrm>
            <a:prstGeom prst="rect">
              <a:avLst/>
            </a:prstGeom>
            <a:solidFill>
              <a:srgbClr val="ED53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tlCol="0" anchor="ctr"/>
            <a:lstStyle/>
            <a:p>
              <a:pPr algn="ctr"/>
              <a:r>
                <a:rPr lang="en-US" sz="4400" dirty="0" smtClean="0">
                  <a:solidFill>
                    <a:srgbClr val="FFFFFF"/>
                  </a:solidFill>
                  <a:latin typeface="Tungsten Medium"/>
                  <a:cs typeface="Tungsten Medium"/>
                </a:rPr>
                <a:t>THURSDAY</a:t>
              </a:r>
              <a:endParaRPr lang="en-US" sz="4400" dirty="0">
                <a:solidFill>
                  <a:srgbClr val="FFFFFF"/>
                </a:solidFill>
                <a:latin typeface="Tungsten Medium"/>
                <a:cs typeface="Tungsten Medium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47017" y="2951869"/>
              <a:ext cx="1695933" cy="618225"/>
            </a:xfrm>
            <a:prstGeom prst="rect">
              <a:avLst/>
            </a:prstGeom>
            <a:solidFill>
              <a:srgbClr val="FFFFFF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2">
                      <a:lumMod val="25000"/>
                    </a:schemeClr>
                  </a:solidFill>
                  <a:latin typeface="Tungsten Medium"/>
                  <a:cs typeface="Tungsten Medium"/>
                </a:rPr>
                <a:t>7:30 PM CT</a:t>
              </a:r>
              <a:endParaRPr lang="en-US" sz="3600" dirty="0">
                <a:solidFill>
                  <a:schemeClr val="bg2">
                    <a:lumMod val="25000"/>
                  </a:schemeClr>
                </a:solidFill>
                <a:latin typeface="Tungsten Medium"/>
                <a:cs typeface="Tungsten Medium"/>
              </a:endParaRPr>
            </a:p>
          </p:txBody>
        </p:sp>
      </p:grpSp>
      <p:sp>
        <p:nvSpPr>
          <p:cNvPr id="21" name="Rectangle 20"/>
          <p:cNvSpPr>
            <a:spLocks/>
          </p:cNvSpPr>
          <p:nvPr/>
        </p:nvSpPr>
        <p:spPr>
          <a:xfrm flipV="1">
            <a:off x="-21527" y="9556060"/>
            <a:ext cx="13026327" cy="217942"/>
          </a:xfrm>
          <a:prstGeom prst="rect">
            <a:avLst/>
          </a:prstGeom>
          <a:solidFill>
            <a:srgbClr val="ED5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White Penci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0" t="8303" r="42395" b="68883"/>
          <a:stretch/>
        </p:blipFill>
        <p:spPr>
          <a:xfrm>
            <a:off x="11935341" y="8628851"/>
            <a:ext cx="738768" cy="69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0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9270049" y="3091140"/>
            <a:ext cx="2002385" cy="2017743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ungsten Medium"/>
              <a:cs typeface="Tungsten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1811476" y="3069901"/>
            <a:ext cx="2002385" cy="2017743"/>
          </a:xfrm>
          <a:prstGeom prst="ellipse">
            <a:avLst/>
          </a:prstGeom>
          <a:solidFill>
            <a:srgbClr val="56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ungsten Medium"/>
              <a:cs typeface="Tungsten Medium"/>
            </a:endParaRPr>
          </a:p>
        </p:txBody>
      </p:sp>
      <p:pic>
        <p:nvPicPr>
          <p:cNvPr id="7" name="Picture 6" descr="noun_8885_cc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6" t="12761" b="41370"/>
          <a:stretch/>
        </p:blipFill>
        <p:spPr>
          <a:xfrm>
            <a:off x="2050019" y="3394433"/>
            <a:ext cx="2216326" cy="124168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372929" y="3070820"/>
            <a:ext cx="2002385" cy="2017743"/>
          </a:xfrm>
          <a:prstGeom prst="ellipse">
            <a:avLst/>
          </a:prstGeom>
          <a:solidFill>
            <a:srgbClr val="56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ungsten Medium"/>
              <a:cs typeface="Tungsten Medium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862129" y="3070820"/>
            <a:ext cx="2002385" cy="2017743"/>
          </a:xfrm>
          <a:prstGeom prst="ellipse">
            <a:avLst/>
          </a:prstGeom>
          <a:solidFill>
            <a:srgbClr val="56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ungsten Medium"/>
              <a:cs typeface="Tungsten Medium"/>
            </a:endParaRPr>
          </a:p>
        </p:txBody>
      </p:sp>
      <p:pic>
        <p:nvPicPr>
          <p:cNvPr id="13" name="Picture 12" descr="noun_170210_cc.p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>
          <a:xfrm>
            <a:off x="9757503" y="3585221"/>
            <a:ext cx="1269966" cy="1115019"/>
          </a:xfrm>
          <a:prstGeom prst="rect">
            <a:avLst/>
          </a:prstGeom>
        </p:spPr>
      </p:pic>
      <p:pic>
        <p:nvPicPr>
          <p:cNvPr id="5" name="Picture 4" descr="noun_34849_cc.p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72"/>
          <a:stretch/>
        </p:blipFill>
        <p:spPr>
          <a:xfrm>
            <a:off x="7193050" y="3444240"/>
            <a:ext cx="1444181" cy="123952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27695" y="665985"/>
            <a:ext cx="4182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000" dirty="0" smtClean="0">
                <a:solidFill>
                  <a:schemeClr val="tx1"/>
                </a:solidFill>
                <a:latin typeface="Tungsten Medium"/>
                <a:cs typeface="Tungsten Medium"/>
              </a:rPr>
              <a:t>TODAY</a:t>
            </a:r>
            <a:endParaRPr lang="en-US" altLang="en-US" sz="40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66819" y="151179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09551" y="5324595"/>
            <a:ext cx="2090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  <a:latin typeface="Gotham Medium"/>
                <a:cs typeface="Gotham Medium"/>
              </a:rPr>
              <a:t>Tweets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2317" y="5330453"/>
            <a:ext cx="2090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  <a:latin typeface="Gotham Medium"/>
                <a:cs typeface="Gotham Medium"/>
              </a:rPr>
              <a:t>FB Posts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20632" y="5326541"/>
            <a:ext cx="2090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  <a:latin typeface="Gotham Medium"/>
                <a:cs typeface="Gotham Medium"/>
              </a:rPr>
              <a:t>Sign-On Page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46866" y="5371477"/>
            <a:ext cx="2090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  <a:latin typeface="Gotham Medium"/>
                <a:cs typeface="Gotham Medium"/>
              </a:rPr>
              <a:t>Auto Responder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8182" y="3436734"/>
            <a:ext cx="1376191" cy="1178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68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305896" y="2485678"/>
            <a:ext cx="418212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9600" dirty="0" smtClean="0">
                <a:solidFill>
                  <a:schemeClr val="tx1"/>
                </a:solidFill>
                <a:latin typeface="Tungsten Medium"/>
                <a:cs typeface="Tungsten Medium"/>
              </a:rPr>
              <a:t>PEER REVIEW</a:t>
            </a:r>
            <a:endParaRPr lang="en-US" altLang="en-US" sz="96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69" y="2594860"/>
            <a:ext cx="2810635" cy="291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966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5"/>
          <p:cNvSpPr>
            <a:spLocks noChangeAspect="1"/>
          </p:cNvSpPr>
          <p:nvPr/>
        </p:nvSpPr>
        <p:spPr bwMode="auto">
          <a:xfrm>
            <a:off x="1147009" y="2192379"/>
            <a:ext cx="762000" cy="762000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1</a:t>
            </a:r>
          </a:p>
        </p:txBody>
      </p:sp>
      <p:sp>
        <p:nvSpPr>
          <p:cNvPr id="3" name="Oval 36"/>
          <p:cNvSpPr>
            <a:spLocks noChangeAspect="1"/>
          </p:cNvSpPr>
          <p:nvPr/>
        </p:nvSpPr>
        <p:spPr bwMode="auto">
          <a:xfrm>
            <a:off x="1147009" y="4072933"/>
            <a:ext cx="762000" cy="762000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2</a:t>
            </a:r>
          </a:p>
        </p:txBody>
      </p:sp>
      <p:sp>
        <p:nvSpPr>
          <p:cNvPr id="4" name="Oval 37"/>
          <p:cNvSpPr>
            <a:spLocks noChangeAspect="1"/>
          </p:cNvSpPr>
          <p:nvPr/>
        </p:nvSpPr>
        <p:spPr bwMode="auto">
          <a:xfrm>
            <a:off x="1147009" y="5809516"/>
            <a:ext cx="762000" cy="762000"/>
          </a:xfrm>
          <a:prstGeom prst="ellipse">
            <a:avLst/>
          </a:prstGeom>
          <a:solidFill>
            <a:srgbClr val="56565A"/>
          </a:solidFill>
          <a:ln w="25400">
            <a:noFill/>
            <a:round/>
            <a:headEnd/>
            <a:tailEnd/>
          </a:ln>
        </p:spPr>
        <p:txBody>
          <a:bodyPr anchor="ctr"/>
          <a:lstStyle>
            <a:lvl1pPr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2pPr>
            <a:lvl3pPr marL="11430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spcBef>
                <a:spcPts val="3800"/>
              </a:spcBef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rgbClr val="56565A"/>
                </a:solidFill>
                <a:latin typeface="Arial" panose="020B0604020202020204" pitchFamily="34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ko-KR" dirty="0">
                <a:solidFill>
                  <a:schemeClr val="bg1"/>
                </a:solidFill>
                <a:latin typeface="Gotham Bold" pitchFamily="50" charset="0"/>
                <a:ea typeface="ヒラギノ角ゴ ProN W3" charset="-128"/>
                <a:cs typeface="Gotham Bold" pitchFamily="50" charset="0"/>
              </a:rPr>
              <a:t>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27695" y="665985"/>
            <a:ext cx="41821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r>
              <a:rPr lang="en-US" altLang="en-US" sz="4000" dirty="0" smtClean="0">
                <a:solidFill>
                  <a:schemeClr val="tx1"/>
                </a:solidFill>
                <a:latin typeface="Tungsten Medium"/>
                <a:cs typeface="Tungsten Medium"/>
              </a:rPr>
              <a:t>GOALS</a:t>
            </a:r>
            <a:r>
              <a:rPr lang="en-US" altLang="en-US" sz="4400" b="1" dirty="0" smtClean="0">
                <a:solidFill>
                  <a:schemeClr val="tx1"/>
                </a:solidFill>
                <a:latin typeface="Tungsten Medium"/>
                <a:cs typeface="Tungsten Medium"/>
              </a:rPr>
              <a:t> </a:t>
            </a:r>
            <a:r>
              <a:rPr lang="en-US" altLang="en-US" sz="4000" dirty="0" smtClean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FOR TODAY</a:t>
            </a:r>
            <a:endParaRPr lang="en-US" altLang="en-US" sz="40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1975" y="2112082"/>
            <a:ext cx="9818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cs typeface="Gotham Bold" pitchFamily="50" charset="0"/>
              </a:rPr>
              <a:t>Know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best practices to produce digital content for social media platforms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1975" y="3966993"/>
            <a:ext cx="10115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cs typeface="Gotham Bold" pitchFamily="50" charset="0"/>
              </a:rPr>
              <a:t>Be able to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produce digital content for a social media campaign: social media post to sign-on page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1975" y="5713463"/>
            <a:ext cx="9818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cs typeface="Gotham Bold" pitchFamily="50" charset="0"/>
              </a:rPr>
              <a:t>Feel confident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developing digital content that follows the social media strategic user flow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866819" y="1511795"/>
            <a:ext cx="11167850" cy="0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87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5614665" y="1569111"/>
            <a:ext cx="671" cy="5984759"/>
          </a:xfrm>
          <a:prstGeom prst="line">
            <a:avLst/>
          </a:prstGeom>
          <a:ln w="12700">
            <a:solidFill>
              <a:srgbClr val="56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40881" y="1811390"/>
            <a:ext cx="652849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 pitchFamily="50" charset="0"/>
                <a:cs typeface="Gotham Book" pitchFamily="50" charset="0"/>
              </a:rPr>
              <a:t>Brainstorm 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2">
                  <a:lumMod val="25000"/>
                </a:schemeClr>
              </a:solidFill>
              <a:latin typeface="Gotham Light" pitchFamily="50" charset="0"/>
              <a:cs typeface="Gotham Light" pitchFamily="50" charset="0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a Sign-On Page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Metadata 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Tweets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Producing FB Posts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Gotham Book"/>
              <a:cs typeface="Gotham Book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otham Book"/>
                <a:cs typeface="Gotham Book"/>
              </a:rPr>
              <a:t>Debrief and Close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50" y="2641640"/>
            <a:ext cx="3481727" cy="3481727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1566" y="1457053"/>
            <a:ext cx="4698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/>
            <a:r>
              <a:rPr lang="en-US" altLang="en-US" sz="4800" dirty="0" smtClean="0">
                <a:solidFill>
                  <a:schemeClr val="tx1"/>
                </a:solidFill>
                <a:latin typeface="Tungsten Medium"/>
                <a:cs typeface="Tungsten Medium"/>
              </a:rPr>
              <a:t>AGENDA </a:t>
            </a:r>
            <a:r>
              <a:rPr lang="en-US" altLang="en-US" sz="4800" dirty="0" smtClean="0">
                <a:solidFill>
                  <a:schemeClr val="tx1"/>
                </a:solidFill>
                <a:latin typeface="Tungsten Medium"/>
                <a:ea typeface="Arial Unicode MS" panose="020B0604020202020204" pitchFamily="34" charset="-128"/>
                <a:cs typeface="Tungsten Medium"/>
              </a:rPr>
              <a:t>FOR TODAY</a:t>
            </a:r>
            <a:endParaRPr lang="en-US" altLang="en-US" sz="4800" dirty="0">
              <a:solidFill>
                <a:schemeClr val="tx1"/>
              </a:solidFill>
              <a:latin typeface="Tungsten Medium"/>
              <a:ea typeface="Arial Unicode MS" panose="020B0604020202020204" pitchFamily="34" charset="-128"/>
              <a:cs typeface="Tungsten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0414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3A383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tx1">
                <a:alpha val="0"/>
              </a:schemeClr>
            </a:gs>
            <a:gs pos="43000">
              <a:schemeClr val="tx1">
                <a:alpha val="81000"/>
              </a:schemeClr>
            </a:gs>
          </a:gsLst>
          <a:lin ang="10800000" scaled="0"/>
          <a:tileRect/>
        </a:gra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65453</TotalTime>
  <Words>1616</Words>
  <Application>Microsoft Macintosh PowerPoint</Application>
  <PresentationFormat>Custom</PresentationFormat>
  <Paragraphs>325</Paragraphs>
  <Slides>54</Slides>
  <Notes>47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adamironalcantara</dc:creator>
  <cp:lastModifiedBy>Bobby Brady</cp:lastModifiedBy>
  <cp:revision>845</cp:revision>
  <cp:lastPrinted>2015-03-19T18:27:18Z</cp:lastPrinted>
  <dcterms:created xsi:type="dcterms:W3CDTF">2014-12-18T16:27:37Z</dcterms:created>
  <dcterms:modified xsi:type="dcterms:W3CDTF">2016-09-22T18:19:57Z</dcterms:modified>
</cp:coreProperties>
</file>