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73"/>
  </p:notesMasterIdLst>
  <p:handoutMasterIdLst>
    <p:handoutMasterId r:id="rId74"/>
  </p:handoutMasterIdLst>
  <p:sldIdLst>
    <p:sldId id="1043" r:id="rId3"/>
    <p:sldId id="1044" r:id="rId4"/>
    <p:sldId id="1045" r:id="rId5"/>
    <p:sldId id="1046" r:id="rId6"/>
    <p:sldId id="1047" r:id="rId7"/>
    <p:sldId id="1048" r:id="rId8"/>
    <p:sldId id="989" r:id="rId9"/>
    <p:sldId id="912" r:id="rId10"/>
    <p:sldId id="883" r:id="rId11"/>
    <p:sldId id="990" r:id="rId12"/>
    <p:sldId id="991" r:id="rId13"/>
    <p:sldId id="1050" r:id="rId14"/>
    <p:sldId id="718" r:id="rId15"/>
    <p:sldId id="658" r:id="rId16"/>
    <p:sldId id="993" r:id="rId17"/>
    <p:sldId id="1052" r:id="rId18"/>
    <p:sldId id="994" r:id="rId19"/>
    <p:sldId id="998" r:id="rId20"/>
    <p:sldId id="997" r:id="rId21"/>
    <p:sldId id="999" r:id="rId22"/>
    <p:sldId id="1000" r:id="rId23"/>
    <p:sldId id="1001" r:id="rId24"/>
    <p:sldId id="1002" r:id="rId25"/>
    <p:sldId id="1056" r:id="rId26"/>
    <p:sldId id="1055" r:id="rId27"/>
    <p:sldId id="1053" r:id="rId28"/>
    <p:sldId id="1061" r:id="rId29"/>
    <p:sldId id="1066" r:id="rId30"/>
    <p:sldId id="1067" r:id="rId31"/>
    <p:sldId id="1068" r:id="rId32"/>
    <p:sldId id="1003" r:id="rId33"/>
    <p:sldId id="1062" r:id="rId34"/>
    <p:sldId id="1063" r:id="rId35"/>
    <p:sldId id="1064" r:id="rId36"/>
    <p:sldId id="1065" r:id="rId37"/>
    <p:sldId id="1007" r:id="rId38"/>
    <p:sldId id="974" r:id="rId39"/>
    <p:sldId id="1008" r:id="rId40"/>
    <p:sldId id="1010" r:id="rId41"/>
    <p:sldId id="1012" r:id="rId42"/>
    <p:sldId id="1011" r:id="rId43"/>
    <p:sldId id="1013" r:id="rId44"/>
    <p:sldId id="1015" r:id="rId45"/>
    <p:sldId id="1017" r:id="rId46"/>
    <p:sldId id="1018" r:id="rId47"/>
    <p:sldId id="1040" r:id="rId48"/>
    <p:sldId id="1019" r:id="rId49"/>
    <p:sldId id="1020" r:id="rId50"/>
    <p:sldId id="1021" r:id="rId51"/>
    <p:sldId id="1022" r:id="rId52"/>
    <p:sldId id="851" r:id="rId53"/>
    <p:sldId id="968" r:id="rId54"/>
    <p:sldId id="1023" r:id="rId55"/>
    <p:sldId id="1027" r:id="rId56"/>
    <p:sldId id="1028" r:id="rId57"/>
    <p:sldId id="1029" r:id="rId58"/>
    <p:sldId id="1031" r:id="rId59"/>
    <p:sldId id="1032" r:id="rId60"/>
    <p:sldId id="1035" r:id="rId61"/>
    <p:sldId id="1038" r:id="rId62"/>
    <p:sldId id="1039" r:id="rId63"/>
    <p:sldId id="1033" r:id="rId64"/>
    <p:sldId id="1034" r:id="rId65"/>
    <p:sldId id="1069" r:id="rId66"/>
    <p:sldId id="1041" r:id="rId67"/>
    <p:sldId id="1070" r:id="rId68"/>
    <p:sldId id="812" r:id="rId69"/>
    <p:sldId id="828" r:id="rId70"/>
    <p:sldId id="1049" r:id="rId71"/>
    <p:sldId id="837" r:id="rId72"/>
  </p:sldIdLst>
  <p:sldSz cx="13004800" cy="9753600"/>
  <p:notesSz cx="6858000" cy="9144000"/>
  <p:defaultText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ironalcantara" initials="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7EE6"/>
    <a:srgbClr val="D97070"/>
    <a:srgbClr val="ED5340"/>
    <a:srgbClr val="56565A"/>
    <a:srgbClr val="AFABAB"/>
    <a:srgbClr val="000000"/>
    <a:srgbClr val="828285"/>
    <a:srgbClr val="9D9D9F"/>
    <a:srgbClr val="B1AEA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autoAdjust="0"/>
    <p:restoredTop sz="88272" autoAdjust="0"/>
  </p:normalViewPr>
  <p:slideViewPr>
    <p:cSldViewPr snapToGrid="0">
      <p:cViewPr varScale="1">
        <p:scale>
          <a:sx n="66" d="100"/>
          <a:sy n="66" d="100"/>
        </p:scale>
        <p:origin x="1976" y="192"/>
      </p:cViewPr>
      <p:guideLst>
        <p:guide orient="horz" pos="3072"/>
        <p:guide pos="4096"/>
      </p:guideLst>
    </p:cSldViewPr>
  </p:slideViewPr>
  <p:outlineViewPr>
    <p:cViewPr>
      <p:scale>
        <a:sx n="33" d="100"/>
        <a:sy n="33" d="100"/>
      </p:scale>
      <p:origin x="0" y="-4854"/>
    </p:cViewPr>
  </p:outlineViewPr>
  <p:notesTextViewPr>
    <p:cViewPr>
      <p:scale>
        <a:sx n="3" d="2"/>
        <a:sy n="3" d="2"/>
      </p:scale>
      <p:origin x="0" y="0"/>
    </p:cViewPr>
  </p:notesTextViewPr>
  <p:sorterViewPr>
    <p:cViewPr>
      <p:scale>
        <a:sx n="100" d="100"/>
        <a:sy n="100" d="100"/>
      </p:scale>
      <p:origin x="0" y="-22866"/>
    </p:cViewPr>
  </p:sorterViewPr>
  <p:notesViewPr>
    <p:cSldViewPr snapToGrid="0">
      <p:cViewPr varScale="1">
        <p:scale>
          <a:sx n="85" d="100"/>
          <a:sy n="85" d="100"/>
        </p:scale>
        <p:origin x="3168"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885F0C-5DEA-4728-8592-C91972CEE311}" type="datetimeFigureOut">
              <a:rPr lang="en-US" smtClean="0"/>
              <a:t>2/20/19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95A6C6-C12F-42A3-9316-E2EB2B2DB527}" type="slidenum">
              <a:rPr lang="en-US" smtClean="0"/>
              <a:t>‹#›</a:t>
            </a:fld>
            <a:endParaRPr lang="en-US" dirty="0"/>
          </a:p>
        </p:txBody>
      </p:sp>
    </p:spTree>
    <p:extLst>
      <p:ext uri="{BB962C8B-B14F-4D97-AF65-F5344CB8AC3E}">
        <p14:creationId xmlns:p14="http://schemas.microsoft.com/office/powerpoint/2010/main" val="4081858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36291-A6DC-4AD0-90CD-33D1F1DFFC6E}" type="datetimeFigureOut">
              <a:rPr lang="en-US" smtClean="0"/>
              <a:t>2/20/19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3C1EA-D8F4-4B85-8B01-A01110AD5AFE}" type="slidenum">
              <a:rPr lang="en-US" smtClean="0"/>
              <a:t>‹#›</a:t>
            </a:fld>
            <a:endParaRPr lang="en-US" dirty="0"/>
          </a:p>
        </p:txBody>
      </p:sp>
    </p:spTree>
    <p:extLst>
      <p:ext uri="{BB962C8B-B14F-4D97-AF65-F5344CB8AC3E}">
        <p14:creationId xmlns:p14="http://schemas.microsoft.com/office/powerpoint/2010/main" val="1175097750"/>
      </p:ext>
    </p:extLst>
  </p:cSld>
  <p:clrMap bg1="lt1" tx1="dk1" bg2="lt2" tx2="dk2" accent1="accent1" accent2="accent2" accent3="accent3" accent4="accent4" accent5="accent5" accent6="accent6" hlink="hlink" folHlink="folHlink"/>
  <p:notesStyle>
    <a:lvl1pPr marL="0" algn="l" defTabSz="1300460" rtl="0" eaLnBrk="1" latinLnBrk="0" hangingPunct="1">
      <a:defRPr sz="1707" kern="1200">
        <a:solidFill>
          <a:schemeClr val="tx1"/>
        </a:solidFill>
        <a:latin typeface="+mn-lt"/>
        <a:ea typeface="+mn-ea"/>
        <a:cs typeface="+mn-cs"/>
      </a:defRPr>
    </a:lvl1pPr>
    <a:lvl2pPr marL="650230" algn="l" defTabSz="1300460" rtl="0" eaLnBrk="1" latinLnBrk="0" hangingPunct="1">
      <a:defRPr sz="1707" kern="1200">
        <a:solidFill>
          <a:schemeClr val="tx1"/>
        </a:solidFill>
        <a:latin typeface="+mn-lt"/>
        <a:ea typeface="+mn-ea"/>
        <a:cs typeface="+mn-cs"/>
      </a:defRPr>
    </a:lvl2pPr>
    <a:lvl3pPr marL="1300460" algn="l" defTabSz="1300460" rtl="0" eaLnBrk="1" latinLnBrk="0" hangingPunct="1">
      <a:defRPr sz="1707" kern="1200">
        <a:solidFill>
          <a:schemeClr val="tx1"/>
        </a:solidFill>
        <a:latin typeface="+mn-lt"/>
        <a:ea typeface="+mn-ea"/>
        <a:cs typeface="+mn-cs"/>
      </a:defRPr>
    </a:lvl3pPr>
    <a:lvl4pPr marL="1950690" algn="l" defTabSz="1300460" rtl="0" eaLnBrk="1" latinLnBrk="0" hangingPunct="1">
      <a:defRPr sz="1707" kern="1200">
        <a:solidFill>
          <a:schemeClr val="tx1"/>
        </a:solidFill>
        <a:latin typeface="+mn-lt"/>
        <a:ea typeface="+mn-ea"/>
        <a:cs typeface="+mn-cs"/>
      </a:defRPr>
    </a:lvl4pPr>
    <a:lvl5pPr marL="2600919" algn="l" defTabSz="1300460" rtl="0" eaLnBrk="1" latinLnBrk="0" hangingPunct="1">
      <a:defRPr sz="1707" kern="1200">
        <a:solidFill>
          <a:schemeClr val="tx1"/>
        </a:solidFill>
        <a:latin typeface="+mn-lt"/>
        <a:ea typeface="+mn-ea"/>
        <a:cs typeface="+mn-cs"/>
      </a:defRPr>
    </a:lvl5pPr>
    <a:lvl6pPr marL="3251149" algn="l" defTabSz="1300460" rtl="0" eaLnBrk="1" latinLnBrk="0" hangingPunct="1">
      <a:defRPr sz="1707" kern="1200">
        <a:solidFill>
          <a:schemeClr val="tx1"/>
        </a:solidFill>
        <a:latin typeface="+mn-lt"/>
        <a:ea typeface="+mn-ea"/>
        <a:cs typeface="+mn-cs"/>
      </a:defRPr>
    </a:lvl6pPr>
    <a:lvl7pPr marL="3901379" algn="l" defTabSz="1300460" rtl="0" eaLnBrk="1" latinLnBrk="0" hangingPunct="1">
      <a:defRPr sz="1707" kern="1200">
        <a:solidFill>
          <a:schemeClr val="tx1"/>
        </a:solidFill>
        <a:latin typeface="+mn-lt"/>
        <a:ea typeface="+mn-ea"/>
        <a:cs typeface="+mn-cs"/>
      </a:defRPr>
    </a:lvl7pPr>
    <a:lvl8pPr marL="4551609" algn="l" defTabSz="1300460" rtl="0" eaLnBrk="1" latinLnBrk="0" hangingPunct="1">
      <a:defRPr sz="1707" kern="1200">
        <a:solidFill>
          <a:schemeClr val="tx1"/>
        </a:solidFill>
        <a:latin typeface="+mn-lt"/>
        <a:ea typeface="+mn-ea"/>
        <a:cs typeface="+mn-cs"/>
      </a:defRPr>
    </a:lvl8pPr>
    <a:lvl9pPr marL="5201839" algn="l" defTabSz="1300460" rtl="0" eaLnBrk="1" latinLnBrk="0" hangingPunct="1">
      <a:defRPr sz="170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7" b="0" i="0" kern="1200" dirty="0">
                <a:solidFill>
                  <a:schemeClr val="tx1"/>
                </a:solidFill>
                <a:effectLst/>
                <a:latin typeface="+mn-lt"/>
                <a:ea typeface="+mn-ea"/>
                <a:cs typeface="+mn-cs"/>
              </a:rPr>
              <a:t>This work is licensed under the Creative Commons Attribution-</a:t>
            </a:r>
            <a:r>
              <a:rPr lang="en-US" sz="1707" b="0" i="0" kern="1200" dirty="0" err="1">
                <a:solidFill>
                  <a:schemeClr val="tx1"/>
                </a:solidFill>
                <a:effectLst/>
                <a:latin typeface="+mn-lt"/>
                <a:ea typeface="+mn-ea"/>
                <a:cs typeface="+mn-cs"/>
              </a:rPr>
              <a:t>NonCommercial</a:t>
            </a:r>
            <a:r>
              <a:rPr lang="en-US" sz="1707" b="0" i="0" kern="1200" dirty="0">
                <a:solidFill>
                  <a:schemeClr val="tx1"/>
                </a:solidFill>
                <a:effectLst/>
                <a:latin typeface="+mn-lt"/>
                <a:ea typeface="+mn-ea"/>
                <a:cs typeface="+mn-cs"/>
              </a:rPr>
              <a:t> 4.0 International License. To view a copy of this license, visit http://</a:t>
            </a:r>
            <a:r>
              <a:rPr lang="en-US" sz="1707" b="0" i="0" kern="1200" dirty="0" err="1">
                <a:solidFill>
                  <a:schemeClr val="tx1"/>
                </a:solidFill>
                <a:effectLst/>
                <a:latin typeface="+mn-lt"/>
                <a:ea typeface="+mn-ea"/>
                <a:cs typeface="+mn-cs"/>
              </a:rPr>
              <a:t>creativecommons.org</a:t>
            </a:r>
            <a:r>
              <a:rPr lang="en-US" sz="1707" b="0" i="0" kern="1200" dirty="0">
                <a:solidFill>
                  <a:schemeClr val="tx1"/>
                </a:solidFill>
                <a:effectLst/>
                <a:latin typeface="+mn-lt"/>
                <a:ea typeface="+mn-ea"/>
                <a:cs typeface="+mn-cs"/>
              </a:rPr>
              <a:t>/licenses/by-</a:t>
            </a:r>
            <a:r>
              <a:rPr lang="en-US" sz="1707" b="0" i="0" kern="1200" dirty="0" err="1">
                <a:solidFill>
                  <a:schemeClr val="tx1"/>
                </a:solidFill>
                <a:effectLst/>
                <a:latin typeface="+mn-lt"/>
                <a:ea typeface="+mn-ea"/>
                <a:cs typeface="+mn-cs"/>
              </a:rPr>
              <a:t>nc</a:t>
            </a:r>
            <a:r>
              <a:rPr lang="en-US" sz="1707" b="0" i="0" kern="1200" dirty="0">
                <a:solidFill>
                  <a:schemeClr val="tx1"/>
                </a:solidFill>
                <a:effectLst/>
                <a:latin typeface="+mn-lt"/>
                <a:ea typeface="+mn-ea"/>
                <a:cs typeface="+mn-cs"/>
              </a:rPr>
              <a:t>/4.0/ or send a letter to Creative Commons, PO Box 1866, Mountain View, CA 94042, USA.</a:t>
            </a:r>
            <a:endParaRPr lang="en-US" dirty="0"/>
          </a:p>
        </p:txBody>
      </p:sp>
      <p:sp>
        <p:nvSpPr>
          <p:cNvPr id="4" name="Slide Number Placeholder 3"/>
          <p:cNvSpPr>
            <a:spLocks noGrp="1"/>
          </p:cNvSpPr>
          <p:nvPr>
            <p:ph type="sldNum" sz="quarter" idx="5"/>
          </p:nvPr>
        </p:nvSpPr>
        <p:spPr/>
        <p:txBody>
          <a:bodyPr/>
          <a:lstStyle/>
          <a:p>
            <a:fld id="{F1E3C1EA-D8F4-4B85-8B01-A01110AD5AFE}" type="slidenum">
              <a:rPr lang="en-US" smtClean="0"/>
              <a:t>1</a:t>
            </a:fld>
            <a:endParaRPr lang="en-US" dirty="0"/>
          </a:p>
        </p:txBody>
      </p:sp>
    </p:spTree>
    <p:extLst>
      <p:ext uri="{BB962C8B-B14F-4D97-AF65-F5344CB8AC3E}">
        <p14:creationId xmlns:p14="http://schemas.microsoft.com/office/powerpoint/2010/main" val="3990348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00:04</a:t>
            </a:r>
            <a:r>
              <a:rPr lang="en-US" b="1" baseline="0" dirty="0"/>
              <a:t> – 00:06 [2 min] – </a:t>
            </a:r>
            <a:r>
              <a:rPr lang="en-US" b="1" baseline="0" dirty="0" err="1"/>
              <a:t>Aquiles</a:t>
            </a: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285750" indent="-285750">
              <a:buFont typeface="Arial" panose="020B0604020202020204" pitchFamily="34" charset="0"/>
              <a:buChar char="•"/>
            </a:pPr>
            <a:r>
              <a:rPr lang="en-US" b="0" baseline="0" dirty="0"/>
              <a:t>Ask up to three learners</a:t>
            </a:r>
          </a:p>
          <a:p>
            <a:pPr marL="285750" indent="-285750">
              <a:buFont typeface="Arial" panose="020B0604020202020204" pitchFamily="34" charset="0"/>
              <a:buChar char="•"/>
            </a:pPr>
            <a:r>
              <a:rPr lang="en-US" b="0" baseline="0" dirty="0"/>
              <a:t>Lead them into answering: 3 </a:t>
            </a:r>
            <a:r>
              <a:rPr lang="en-US" b="0" baseline="0" dirty="0" err="1"/>
              <a:t>Ms</a:t>
            </a:r>
            <a:r>
              <a:rPr lang="en-US" b="0" baseline="0" dirty="0"/>
              <a:t> (Message, Mobilize, and Money) </a:t>
            </a:r>
          </a:p>
        </p:txBody>
      </p:sp>
      <p:sp>
        <p:nvSpPr>
          <p:cNvPr id="4" name="Slide Number Placeholder 3"/>
          <p:cNvSpPr>
            <a:spLocks noGrp="1"/>
          </p:cNvSpPr>
          <p:nvPr>
            <p:ph type="sldNum" sz="quarter" idx="10"/>
          </p:nvPr>
        </p:nvSpPr>
        <p:spPr/>
        <p:txBody>
          <a:bodyPr/>
          <a:lstStyle/>
          <a:p>
            <a:fld id="{F1E3C1EA-D8F4-4B85-8B01-A01110AD5AFE}" type="slidenum">
              <a:rPr lang="en-US" smtClean="0"/>
              <a:t>10</a:t>
            </a:fld>
            <a:endParaRPr lang="en-US" dirty="0"/>
          </a:p>
        </p:txBody>
      </p:sp>
    </p:spTree>
    <p:extLst>
      <p:ext uri="{BB962C8B-B14F-4D97-AF65-F5344CB8AC3E}">
        <p14:creationId xmlns:p14="http://schemas.microsoft.com/office/powerpoint/2010/main" val="2742082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11</a:t>
            </a:fld>
            <a:endParaRPr lang="en-US" dirty="0"/>
          </a:p>
        </p:txBody>
      </p:sp>
    </p:spTree>
    <p:extLst>
      <p:ext uri="{BB962C8B-B14F-4D97-AF65-F5344CB8AC3E}">
        <p14:creationId xmlns:p14="http://schemas.microsoft.com/office/powerpoint/2010/main" val="3491709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12</a:t>
            </a:fld>
            <a:endParaRPr lang="en-US"/>
          </a:p>
        </p:txBody>
      </p:sp>
    </p:spTree>
    <p:extLst>
      <p:ext uri="{BB962C8B-B14F-4D97-AF65-F5344CB8AC3E}">
        <p14:creationId xmlns:p14="http://schemas.microsoft.com/office/powerpoint/2010/main" val="407543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13</a:t>
            </a:fld>
            <a:endParaRPr lang="en-US" dirty="0"/>
          </a:p>
        </p:txBody>
      </p:sp>
    </p:spTree>
    <p:extLst>
      <p:ext uri="{BB962C8B-B14F-4D97-AF65-F5344CB8AC3E}">
        <p14:creationId xmlns:p14="http://schemas.microsoft.com/office/powerpoint/2010/main" val="1245670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14</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15</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Kibo</a:t>
            </a:r>
            <a:r>
              <a:rPr lang="en-US" dirty="0"/>
              <a:t>: EX- “I like to complain about airlines being late</a:t>
            </a:r>
            <a:r>
              <a:rPr lang="en-US" baseline="0" dirty="0"/>
              <a:t> on twitter,” I use Facebook for family photos, I use twitter for the Bachelor.  I use </a:t>
            </a:r>
            <a:r>
              <a:rPr lang="en-US" baseline="0" dirty="0" err="1"/>
              <a:t>instagram</a:t>
            </a:r>
            <a:r>
              <a:rPr lang="en-US" baseline="0" dirty="0"/>
              <a:t>.</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Press 1 if you want to speak,</a:t>
            </a:r>
            <a:r>
              <a:rPr lang="en-US" baseline="0" dirty="0"/>
              <a:t> or type in the chat box</a:t>
            </a: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16</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17</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18</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sz="1707" b="0" i="0" u="none" strike="noStrike" kern="1200" dirty="0">
              <a:solidFill>
                <a:schemeClr val="tx1"/>
              </a:solidFill>
              <a:effectLst/>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is largely message, but we and</a:t>
            </a:r>
            <a:r>
              <a:rPr lang="en-US" baseline="0" dirty="0"/>
              <a:t> other organizations use it for mobilization as well.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That’s not to say that people can’t raise money through social media, but it’s primarily Message</a:t>
            </a:r>
            <a:r>
              <a:rPr lang="en-US" baseline="0" dirty="0">
                <a:sym typeface="Wingdings"/>
              </a:rPr>
              <a:t> Mobilization  Money</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ym typeface="Wingdings"/>
              </a:rPr>
              <a:t>Every organization’s audience is different:  Ice-bucket challenge example</a:t>
            </a: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19</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B786D-71A4-FF4C-9112-CB0BC0CC1E48}" type="slidenum">
              <a:rPr lang="en-US" smtClean="0"/>
              <a:t>2</a:t>
            </a:fld>
            <a:endParaRPr lang="en-US"/>
          </a:p>
        </p:txBody>
      </p:sp>
    </p:spTree>
    <p:extLst>
      <p:ext uri="{BB962C8B-B14F-4D97-AF65-F5344CB8AC3E}">
        <p14:creationId xmlns:p14="http://schemas.microsoft.com/office/powerpoint/2010/main" val="276806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20</a:t>
            </a:fld>
            <a:endParaRPr lang="en-US" dirty="0"/>
          </a:p>
        </p:txBody>
      </p:sp>
    </p:spTree>
    <p:extLst>
      <p:ext uri="{BB962C8B-B14F-4D97-AF65-F5344CB8AC3E}">
        <p14:creationId xmlns:p14="http://schemas.microsoft.com/office/powerpoint/2010/main" val="1128642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u="none" kern="1200" baseline="30000" dirty="0">
                <a:solidFill>
                  <a:schemeClr val="tx1"/>
                </a:solidFill>
                <a:latin typeface="+mn-lt"/>
                <a:ea typeface="+mn-ea"/>
                <a:cs typeface="+mn-cs"/>
              </a:rPr>
              <a:t>Social media is the most basic entry point.  It is easy to observe.  You can be a passive observer and it can be in your periphery.  Even before you like a page, you may see it  on the periphery to actual conversations.  People you know are introducing other conversations.</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u="none" kern="1200" baseline="30000" dirty="0">
                <a:solidFill>
                  <a:schemeClr val="tx1"/>
                </a:solidFill>
                <a:latin typeface="+mn-lt"/>
                <a:ea typeface="+mn-ea"/>
                <a:cs typeface="+mn-cs"/>
              </a:rPr>
              <a:t>You’re meeting</a:t>
            </a:r>
            <a:r>
              <a:rPr lang="en-US" sz="2400" u="none" kern="1200" baseline="0" dirty="0">
                <a:solidFill>
                  <a:schemeClr val="tx1"/>
                </a:solidFill>
                <a:latin typeface="+mn-lt"/>
                <a:ea typeface="+mn-ea"/>
                <a:cs typeface="+mn-cs"/>
              </a:rPr>
              <a:t> people where they are– fishing where the fish are.</a:t>
            </a:r>
            <a:endParaRPr lang="en-US" sz="2400" u="none" kern="1200" baseline="30000" dirty="0">
              <a:solidFill>
                <a:schemeClr val="tx1"/>
              </a:solidFill>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21</a:t>
            </a:fld>
            <a:endParaRPr lang="en-US" dirty="0"/>
          </a:p>
        </p:txBody>
      </p:sp>
    </p:spTree>
    <p:extLst>
      <p:ext uri="{BB962C8B-B14F-4D97-AF65-F5344CB8AC3E}">
        <p14:creationId xmlns:p14="http://schemas.microsoft.com/office/powerpoint/2010/main" val="1128642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Email</a:t>
            </a:r>
            <a:r>
              <a:rPr lang="en-US" baseline="0" dirty="0"/>
              <a:t> – Your inbox – Is more personal than social media</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consumer has give you permission and opportunity to communicate your message</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There is more room to make your case here</a:t>
            </a:r>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22</a:t>
            </a:fld>
            <a:endParaRPr lang="en-US" dirty="0"/>
          </a:p>
        </p:txBody>
      </p:sp>
    </p:spTree>
    <p:extLst>
      <p:ext uri="{BB962C8B-B14F-4D97-AF65-F5344CB8AC3E}">
        <p14:creationId xmlns:p14="http://schemas.microsoft.com/office/powerpoint/2010/main" val="1128642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23</a:t>
            </a:fld>
            <a:endParaRPr lang="en-US" dirty="0"/>
          </a:p>
        </p:txBody>
      </p:sp>
    </p:spTree>
    <p:extLst>
      <p:ext uri="{BB962C8B-B14F-4D97-AF65-F5344CB8AC3E}">
        <p14:creationId xmlns:p14="http://schemas.microsoft.com/office/powerpoint/2010/main" val="3952530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24</a:t>
            </a:fld>
            <a:endParaRPr lang="en-US" dirty="0"/>
          </a:p>
        </p:txBody>
      </p:sp>
    </p:spTree>
    <p:extLst>
      <p:ext uri="{BB962C8B-B14F-4D97-AF65-F5344CB8AC3E}">
        <p14:creationId xmlns:p14="http://schemas.microsoft.com/office/powerpoint/2010/main" val="3952530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25</a:t>
            </a:fld>
            <a:endParaRPr lang="en-US" dirty="0"/>
          </a:p>
        </p:txBody>
      </p:sp>
    </p:spTree>
    <p:extLst>
      <p:ext uri="{BB962C8B-B14F-4D97-AF65-F5344CB8AC3E}">
        <p14:creationId xmlns:p14="http://schemas.microsoft.com/office/powerpoint/2010/main" val="3952530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26</a:t>
            </a:fld>
            <a:endParaRPr lang="en-US" dirty="0"/>
          </a:p>
        </p:txBody>
      </p:sp>
    </p:spTree>
    <p:extLst>
      <p:ext uri="{BB962C8B-B14F-4D97-AF65-F5344CB8AC3E}">
        <p14:creationId xmlns:p14="http://schemas.microsoft.com/office/powerpoint/2010/main" val="3952530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31</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Saying as few words necessary to get your message across</a:t>
            </a:r>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2509360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FB algorithm.</a:t>
            </a:r>
            <a:r>
              <a:rPr lang="en-US" baseline="0" dirty="0"/>
              <a:t> Unlike TW, Facebook tailors content specifically to you. So what you see in your newsfeed, isn’t in real time. It’s based on what you engage with on FB. </a:t>
            </a:r>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34</a:t>
            </a:fld>
            <a:endParaRPr lang="en-US" dirty="0">
              <a:solidFill>
                <a:prstClr val="black"/>
              </a:solidFill>
              <a:latin typeface="Calibri"/>
            </a:endParaRPr>
          </a:p>
        </p:txBody>
      </p:sp>
    </p:spTree>
    <p:extLst>
      <p:ext uri="{BB962C8B-B14F-4D97-AF65-F5344CB8AC3E}">
        <p14:creationId xmlns:p14="http://schemas.microsoft.com/office/powerpoint/2010/main" val="1082244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132159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35</a:t>
            </a:fld>
            <a:endParaRPr lang="en-US" dirty="0">
              <a:solidFill>
                <a:prstClr val="black"/>
              </a:solidFill>
              <a:latin typeface="Calibri"/>
            </a:endParaRPr>
          </a:p>
        </p:txBody>
      </p:sp>
    </p:spTree>
    <p:extLst>
      <p:ext uri="{BB962C8B-B14F-4D97-AF65-F5344CB8AC3E}">
        <p14:creationId xmlns:p14="http://schemas.microsoft.com/office/powerpoint/2010/main" val="2146657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Acquisitions are valuable because you’re reaching new people and potential new income sources</a:t>
            </a:r>
          </a:p>
          <a:p>
            <a:pPr marL="285750" marR="0" indent="-2857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Reminder: Sign-on: Someone who is already on the list signs on to the new thing</a:t>
            </a:r>
          </a:p>
          <a:p>
            <a:pPr marL="935980" marR="0" lvl="1" indent="-2857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Acquisition: Totally new sign on</a:t>
            </a:r>
          </a:p>
          <a:p>
            <a:pPr marL="285750" marR="0" lvl="0" indent="-2857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Once people are signed up on your email list, the likelihood of them seeing your message increases.  You’re pushing them up the ladder of engagement from observer</a:t>
            </a:r>
            <a:r>
              <a:rPr lang="en-US" b="0" baseline="0" dirty="0">
                <a:sym typeface="Wingdings"/>
              </a:rPr>
              <a:t> action taker </a:t>
            </a:r>
            <a:r>
              <a:rPr lang="en-US" b="0" baseline="0" dirty="0" err="1">
                <a:sym typeface="Wingdings"/>
              </a:rPr>
              <a:t>subscriberto</a:t>
            </a:r>
            <a:r>
              <a:rPr lang="en-US" b="0" baseline="0" dirty="0">
                <a:sym typeface="Wingdings"/>
              </a:rPr>
              <a:t> advocate of your message.  Once they’re an advocate, they, in turn, help to acquire new acquisitions.</a:t>
            </a: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36</a:t>
            </a:fld>
            <a:endParaRPr lang="en-US" dirty="0"/>
          </a:p>
        </p:txBody>
      </p:sp>
    </p:spTree>
    <p:extLst>
      <p:ext uri="{BB962C8B-B14F-4D97-AF65-F5344CB8AC3E}">
        <p14:creationId xmlns:p14="http://schemas.microsoft.com/office/powerpoint/2010/main" val="2742082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37</a:t>
            </a:fld>
            <a:endParaRPr lang="en-US" dirty="0"/>
          </a:p>
        </p:txBody>
      </p:sp>
    </p:spTree>
    <p:extLst>
      <p:ext uri="{BB962C8B-B14F-4D97-AF65-F5344CB8AC3E}">
        <p14:creationId xmlns:p14="http://schemas.microsoft.com/office/powerpoint/2010/main" val="3013261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38</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40</a:t>
            </a:fld>
            <a:endParaRPr lang="en-US" dirty="0"/>
          </a:p>
        </p:txBody>
      </p:sp>
    </p:spTree>
    <p:extLst>
      <p:ext uri="{BB962C8B-B14F-4D97-AF65-F5344CB8AC3E}">
        <p14:creationId xmlns:p14="http://schemas.microsoft.com/office/powerpoint/2010/main" val="3426844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47</a:t>
            </a:fld>
            <a:endParaRPr lang="en-US" dirty="0"/>
          </a:p>
        </p:txBody>
      </p:sp>
    </p:spTree>
    <p:extLst>
      <p:ext uri="{BB962C8B-B14F-4D97-AF65-F5344CB8AC3E}">
        <p14:creationId xmlns:p14="http://schemas.microsoft.com/office/powerpoint/2010/main" val="2611311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51</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52</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62</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63</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6098"/>
            <a:ext cx="2571750" cy="3429000"/>
          </a:xfrm>
        </p:spPr>
      </p:sp>
      <p:sp>
        <p:nvSpPr>
          <p:cNvPr id="3" name="Notes Placeholder 2"/>
          <p:cNvSpPr>
            <a:spLocks noGrp="1"/>
          </p:cNvSpPr>
          <p:nvPr>
            <p:ph type="body" idx="1"/>
          </p:nvPr>
        </p:nvSpPr>
        <p:spPr/>
        <p:txBody>
          <a:bodyPr/>
          <a:lstStyle/>
          <a:p>
            <a:pPr defTabSz="1300393">
              <a:defRPr/>
            </a:pPr>
            <a:endParaRPr lang="en-US" b="1" dirty="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132159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64</a:t>
            </a:fld>
            <a:endParaRPr lang="en-US" dirty="0"/>
          </a:p>
        </p:txBody>
      </p:sp>
    </p:spTree>
    <p:extLst>
      <p:ext uri="{BB962C8B-B14F-4D97-AF65-F5344CB8AC3E}">
        <p14:creationId xmlns:p14="http://schemas.microsoft.com/office/powerpoint/2010/main" val="3013261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65</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800" dirty="0">
              <a:solidFill>
                <a:schemeClr val="bg2">
                  <a:lumMod val="25000"/>
                </a:schemeClr>
              </a:solidFill>
              <a:latin typeface="Gotham Book" pitchFamily="50" charset="0"/>
              <a:cs typeface="Gotham Book" pitchFamily="50" charset="0"/>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66</a:t>
            </a:fld>
            <a:endParaRPr lang="en-US" dirty="0"/>
          </a:p>
        </p:txBody>
      </p:sp>
    </p:spTree>
    <p:extLst>
      <p:ext uri="{BB962C8B-B14F-4D97-AF65-F5344CB8AC3E}">
        <p14:creationId xmlns:p14="http://schemas.microsoft.com/office/powerpoint/2010/main" val="4286614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800" dirty="0">
              <a:solidFill>
                <a:schemeClr val="bg2">
                  <a:lumMod val="25000"/>
                </a:schemeClr>
              </a:solidFill>
              <a:latin typeface="Gotham Book" pitchFamily="50" charset="0"/>
              <a:cs typeface="Gotham Book" pitchFamily="50" charset="0"/>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67</a:t>
            </a:fld>
            <a:endParaRPr lang="en-US" dirty="0"/>
          </a:p>
        </p:txBody>
      </p:sp>
    </p:spTree>
    <p:extLst>
      <p:ext uri="{BB962C8B-B14F-4D97-AF65-F5344CB8AC3E}">
        <p14:creationId xmlns:p14="http://schemas.microsoft.com/office/powerpoint/2010/main" val="42866142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68</a:t>
            </a:fld>
            <a:endParaRPr lang="en-US" dirty="0"/>
          </a:p>
        </p:txBody>
      </p:sp>
    </p:spTree>
    <p:extLst>
      <p:ext uri="{BB962C8B-B14F-4D97-AF65-F5344CB8AC3E}">
        <p14:creationId xmlns:p14="http://schemas.microsoft.com/office/powerpoint/2010/main" val="34917090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00:72</a:t>
            </a:r>
            <a:r>
              <a:rPr lang="en-US" b="1" baseline="0" dirty="0"/>
              <a:t> – 00:73 [2 min] – </a:t>
            </a:r>
            <a:r>
              <a:rPr lang="en-US" b="1" baseline="0" dirty="0" err="1"/>
              <a:t>Aquiles</a:t>
            </a:r>
            <a:endParaRPr lang="en-US" b="1" baseline="0" dirty="0"/>
          </a:p>
          <a:p>
            <a:endParaRPr lang="x-none" dirty="0"/>
          </a:p>
          <a:p>
            <a:pPr marL="285750" indent="-285750">
              <a:buFont typeface="Arial" panose="020B0604020202020204" pitchFamily="34" charset="0"/>
              <a:buChar char="•"/>
            </a:pPr>
            <a:r>
              <a:rPr lang="x-none" dirty="0" err="1"/>
              <a:t>Review</a:t>
            </a:r>
            <a:r>
              <a:rPr lang="x-none" baseline="0" dirty="0"/>
              <a:t> </a:t>
            </a:r>
            <a:r>
              <a:rPr lang="x-none" baseline="0" dirty="0" err="1"/>
              <a:t>assignment</a:t>
            </a:r>
            <a:r>
              <a:rPr lang="x-none" baseline="0" dirty="0"/>
              <a:t> </a:t>
            </a:r>
            <a:endParaRPr lang="x-none" dirty="0"/>
          </a:p>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69</a:t>
            </a:fld>
            <a:endParaRPr lang="en-US" dirty="0"/>
          </a:p>
        </p:txBody>
      </p:sp>
    </p:spTree>
    <p:extLst>
      <p:ext uri="{BB962C8B-B14F-4D97-AF65-F5344CB8AC3E}">
        <p14:creationId xmlns:p14="http://schemas.microsoft.com/office/powerpoint/2010/main" val="1203290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00:00 – 00:00</a:t>
            </a:r>
            <a:r>
              <a:rPr lang="en-US" b="1" baseline="0" dirty="0"/>
              <a:t> [General Closing Slide] </a:t>
            </a:r>
            <a:endParaRPr lang="en-US" b="1" dirty="0"/>
          </a:p>
        </p:txBody>
      </p:sp>
      <p:sp>
        <p:nvSpPr>
          <p:cNvPr id="4" name="Slide Number Placeholder 3"/>
          <p:cNvSpPr>
            <a:spLocks noGrp="1"/>
          </p:cNvSpPr>
          <p:nvPr>
            <p:ph type="sldNum" sz="quarter" idx="10"/>
          </p:nvPr>
        </p:nvSpPr>
        <p:spPr/>
        <p:txBody>
          <a:bodyPr/>
          <a:lstStyle/>
          <a:p>
            <a:fld id="{F1E3C1EA-D8F4-4B85-8B01-A01110AD5AFE}" type="slidenum">
              <a:rPr lang="en-US" smtClean="0"/>
              <a:t>70</a:t>
            </a:fld>
            <a:endParaRPr lang="en-US"/>
          </a:p>
        </p:txBody>
      </p:sp>
    </p:spTree>
    <p:extLst>
      <p:ext uri="{BB962C8B-B14F-4D97-AF65-F5344CB8AC3E}">
        <p14:creationId xmlns:p14="http://schemas.microsoft.com/office/powerpoint/2010/main" val="1881713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6098"/>
            <a:ext cx="2571750" cy="3429000"/>
          </a:xfrm>
        </p:spPr>
      </p:sp>
      <p:sp>
        <p:nvSpPr>
          <p:cNvPr id="3" name="Notes Placeholder 2"/>
          <p:cNvSpPr>
            <a:spLocks noGrp="1"/>
          </p:cNvSpPr>
          <p:nvPr>
            <p:ph type="body" idx="1"/>
          </p:nvPr>
        </p:nvSpPr>
        <p:spPr/>
        <p:txBody>
          <a:bodyPr/>
          <a:lstStyle/>
          <a:p>
            <a:pPr defTabSz="1300393">
              <a:defRPr/>
            </a:pPr>
            <a:endParaRPr lang="en-US" b="1" dirty="0"/>
          </a:p>
          <a:p>
            <a:pPr defTabSz="1300393">
              <a:defRPr/>
            </a:pPr>
            <a:endParaRPr lang="en-US" b="1" dirty="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13215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6098"/>
            <a:ext cx="2571750" cy="3429000"/>
          </a:xfrm>
        </p:spPr>
      </p:sp>
      <p:sp>
        <p:nvSpPr>
          <p:cNvPr id="3" name="Notes Placeholder 2"/>
          <p:cNvSpPr>
            <a:spLocks noGrp="1"/>
          </p:cNvSpPr>
          <p:nvPr>
            <p:ph type="body" idx="1"/>
          </p:nvPr>
        </p:nvSpPr>
        <p:spPr/>
        <p:txBody>
          <a:bodyPr/>
          <a:lstStyle/>
          <a:p>
            <a:pPr defTabSz="1300393">
              <a:defRPr/>
            </a:pPr>
            <a:endParaRPr lang="en-US" b="1" dirty="0"/>
          </a:p>
          <a:p>
            <a:pPr defTabSz="1300393">
              <a:defRPr/>
            </a:pPr>
            <a:endParaRPr lang="en-US" b="1" dirty="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132159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7</a:t>
            </a:fld>
            <a:endParaRPr lang="en-US" dirty="0"/>
          </a:p>
        </p:txBody>
      </p:sp>
    </p:spTree>
    <p:extLst>
      <p:ext uri="{BB962C8B-B14F-4D97-AF65-F5344CB8AC3E}">
        <p14:creationId xmlns:p14="http://schemas.microsoft.com/office/powerpoint/2010/main" val="3491709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8</a:t>
            </a:fld>
            <a:endParaRPr lang="en-US" dirty="0"/>
          </a:p>
        </p:txBody>
      </p:sp>
    </p:spTree>
    <p:extLst>
      <p:ext uri="{BB962C8B-B14F-4D97-AF65-F5344CB8AC3E}">
        <p14:creationId xmlns:p14="http://schemas.microsoft.com/office/powerpoint/2010/main" val="3721688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00:04</a:t>
            </a:r>
            <a:r>
              <a:rPr lang="en-US" b="1" baseline="0" dirty="0"/>
              <a:t> – 00:06 [2 min] – </a:t>
            </a:r>
            <a:r>
              <a:rPr lang="en-US" b="1" baseline="0" dirty="0" err="1"/>
              <a:t>Aquiles</a:t>
            </a: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285750" indent="-285750">
              <a:buFont typeface="Arial" panose="020B0604020202020204" pitchFamily="34" charset="0"/>
              <a:buChar char="•"/>
            </a:pPr>
            <a:r>
              <a:rPr lang="en-US" b="0" baseline="0" dirty="0"/>
              <a:t>Ask up to three learners</a:t>
            </a:r>
          </a:p>
          <a:p>
            <a:pPr marL="285750" indent="-285750">
              <a:buFont typeface="Arial" panose="020B0604020202020204" pitchFamily="34" charset="0"/>
              <a:buChar char="•"/>
            </a:pPr>
            <a:r>
              <a:rPr lang="en-US" b="0" baseline="0" dirty="0"/>
              <a:t>Lead them into answering: 3 </a:t>
            </a:r>
            <a:r>
              <a:rPr lang="en-US" b="0" baseline="0" dirty="0" err="1"/>
              <a:t>Ms</a:t>
            </a:r>
            <a:r>
              <a:rPr lang="en-US" b="0" baseline="0" dirty="0"/>
              <a:t> (Message, Mobilize, and Money) </a:t>
            </a:r>
          </a:p>
        </p:txBody>
      </p:sp>
      <p:sp>
        <p:nvSpPr>
          <p:cNvPr id="4" name="Slide Number Placeholder 3"/>
          <p:cNvSpPr>
            <a:spLocks noGrp="1"/>
          </p:cNvSpPr>
          <p:nvPr>
            <p:ph type="sldNum" sz="quarter" idx="10"/>
          </p:nvPr>
        </p:nvSpPr>
        <p:spPr/>
        <p:txBody>
          <a:bodyPr/>
          <a:lstStyle/>
          <a:p>
            <a:fld id="{F1E3C1EA-D8F4-4B85-8B01-A01110AD5AFE}" type="slidenum">
              <a:rPr lang="en-US" smtClean="0"/>
              <a:t>9</a:t>
            </a:fld>
            <a:endParaRPr lang="en-US" dirty="0"/>
          </a:p>
        </p:txBody>
      </p:sp>
    </p:spTree>
    <p:extLst>
      <p:ext uri="{BB962C8B-B14F-4D97-AF65-F5344CB8AC3E}">
        <p14:creationId xmlns:p14="http://schemas.microsoft.com/office/powerpoint/2010/main" val="2742082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90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94080" y="2596444"/>
            <a:ext cx="11216640" cy="618857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2/20/19</a:t>
            </a:fld>
            <a:endParaRPr lang="en-US" dirty="0"/>
          </a:p>
        </p:txBody>
      </p:sp>
      <p:sp>
        <p:nvSpPr>
          <p:cNvPr id="5" name="Footer Placeholder 4"/>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6" name="Slide Number Placeholder 5"/>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896887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94081" y="519289"/>
            <a:ext cx="8249920" cy="826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2/20/19</a:t>
            </a:fld>
            <a:endParaRPr lang="en-US" dirty="0"/>
          </a:p>
        </p:txBody>
      </p:sp>
      <p:sp>
        <p:nvSpPr>
          <p:cNvPr id="5" name="Footer Placeholder 4"/>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6" name="Slide Number Placeholder 5"/>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6704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285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9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053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921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94080" y="2596444"/>
            <a:ext cx="5527040" cy="61885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3680" y="2596444"/>
            <a:ext cx="5527040" cy="61885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7015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95775" y="2390987"/>
            <a:ext cx="5501639"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83681" y="2390987"/>
            <a:ext cx="5528734"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0579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878142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41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053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a:prstGeom prst="rect">
            <a:avLst/>
          </a:prstGeo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5528734" y="1404340"/>
            <a:ext cx="6583680" cy="6931378"/>
          </a:xfrm>
          <a:prstGeom prst="rect">
            <a:avLst/>
          </a:prstGeo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95774" y="2926080"/>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solidFill>
                  <a:srgbClr val="3A3838"/>
                </a:solidFill>
                <a:latin typeface="Arial"/>
              </a:rPr>
              <a:pPr/>
              <a:t>2/20/19</a:t>
            </a:fld>
            <a:endParaRPr lang="en-US" dirty="0">
              <a:solidFill>
                <a:srgbClr val="3A3838"/>
              </a:solidFill>
              <a:latin typeface="Arial"/>
            </a:endParaRPr>
          </a:p>
        </p:txBody>
      </p:sp>
      <p:sp>
        <p:nvSpPr>
          <p:cNvPr id="6" name="Footer Placeholder 5"/>
          <p:cNvSpPr>
            <a:spLocks noGrp="1"/>
          </p:cNvSpPr>
          <p:nvPr>
            <p:ph type="ftr" sz="quarter" idx="11"/>
          </p:nvPr>
        </p:nvSpPr>
        <p:spPr>
          <a:xfrm>
            <a:off x="4307840" y="9040144"/>
            <a:ext cx="4389120" cy="519289"/>
          </a:xfrm>
          <a:prstGeom prst="rect">
            <a:avLst/>
          </a:prstGeom>
        </p:spPr>
        <p:txBody>
          <a:bodyPr/>
          <a:lstStyle/>
          <a:p>
            <a:endParaRPr lang="en-US" dirty="0">
              <a:solidFill>
                <a:srgbClr val="3A3838"/>
              </a:solidFill>
              <a:latin typeface="Arial"/>
            </a:endParaRPr>
          </a:p>
        </p:txBody>
      </p:sp>
      <p:sp>
        <p:nvSpPr>
          <p:cNvPr id="7" name="Slide Number Placeholder 6"/>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solidFill>
                  <a:srgbClr val="3A3838"/>
                </a:solidFill>
                <a:latin typeface="Arial"/>
              </a:rPr>
              <a:pPr/>
              <a:t>‹#›</a:t>
            </a:fld>
            <a:endParaRPr lang="en-US" dirty="0">
              <a:solidFill>
                <a:srgbClr val="3A3838"/>
              </a:solidFill>
              <a:latin typeface="Arial"/>
            </a:endParaRPr>
          </a:p>
        </p:txBody>
      </p:sp>
    </p:spTree>
    <p:extLst>
      <p:ext uri="{BB962C8B-B14F-4D97-AF65-F5344CB8AC3E}">
        <p14:creationId xmlns:p14="http://schemas.microsoft.com/office/powerpoint/2010/main" val="4068742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a:prstGeom prst="rect">
            <a:avLst/>
          </a:prstGeo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5528734" y="1404340"/>
            <a:ext cx="6583680" cy="6931378"/>
          </a:xfrm>
          <a:prstGeom prst="rect">
            <a:avLst/>
          </a:prstGeo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dirty="0"/>
              <a:t>Click icon to add picture</a:t>
            </a:r>
          </a:p>
        </p:txBody>
      </p:sp>
      <p:sp>
        <p:nvSpPr>
          <p:cNvPr id="4" name="Text Placeholder 3"/>
          <p:cNvSpPr>
            <a:spLocks noGrp="1"/>
          </p:cNvSpPr>
          <p:nvPr>
            <p:ph type="body" sz="half" idx="2"/>
          </p:nvPr>
        </p:nvSpPr>
        <p:spPr>
          <a:xfrm>
            <a:off x="895774" y="2926080"/>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solidFill>
                  <a:srgbClr val="3A3838"/>
                </a:solidFill>
                <a:latin typeface="Arial"/>
              </a:rPr>
              <a:pPr/>
              <a:t>2/20/19</a:t>
            </a:fld>
            <a:endParaRPr lang="en-US" dirty="0">
              <a:solidFill>
                <a:srgbClr val="3A3838"/>
              </a:solidFill>
              <a:latin typeface="Arial"/>
            </a:endParaRPr>
          </a:p>
        </p:txBody>
      </p:sp>
      <p:sp>
        <p:nvSpPr>
          <p:cNvPr id="6" name="Footer Placeholder 5"/>
          <p:cNvSpPr>
            <a:spLocks noGrp="1"/>
          </p:cNvSpPr>
          <p:nvPr>
            <p:ph type="ftr" sz="quarter" idx="11"/>
          </p:nvPr>
        </p:nvSpPr>
        <p:spPr>
          <a:xfrm>
            <a:off x="4307840" y="9040144"/>
            <a:ext cx="4389120" cy="519289"/>
          </a:xfrm>
          <a:prstGeom prst="rect">
            <a:avLst/>
          </a:prstGeom>
        </p:spPr>
        <p:txBody>
          <a:bodyPr/>
          <a:lstStyle/>
          <a:p>
            <a:endParaRPr lang="en-US" dirty="0">
              <a:solidFill>
                <a:srgbClr val="3A3838"/>
              </a:solidFill>
              <a:latin typeface="Arial"/>
            </a:endParaRPr>
          </a:p>
        </p:txBody>
      </p:sp>
      <p:sp>
        <p:nvSpPr>
          <p:cNvPr id="7" name="Slide Number Placeholder 6"/>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solidFill>
                  <a:srgbClr val="3A3838"/>
                </a:solidFill>
                <a:latin typeface="Arial"/>
              </a:rPr>
              <a:pPr/>
              <a:t>‹#›</a:t>
            </a:fld>
            <a:endParaRPr lang="en-US" dirty="0">
              <a:solidFill>
                <a:srgbClr val="3A3838"/>
              </a:solidFill>
              <a:latin typeface="Arial"/>
            </a:endParaRPr>
          </a:p>
        </p:txBody>
      </p:sp>
    </p:spTree>
    <p:extLst>
      <p:ext uri="{BB962C8B-B14F-4D97-AF65-F5344CB8AC3E}">
        <p14:creationId xmlns:p14="http://schemas.microsoft.com/office/powerpoint/2010/main" val="1420235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94080" y="2596444"/>
            <a:ext cx="11216640" cy="618857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solidFill>
                  <a:srgbClr val="3A3838"/>
                </a:solidFill>
                <a:latin typeface="Arial"/>
              </a:rPr>
              <a:pPr/>
              <a:t>2/20/19</a:t>
            </a:fld>
            <a:endParaRPr lang="en-US" dirty="0">
              <a:solidFill>
                <a:srgbClr val="3A3838"/>
              </a:solidFill>
              <a:latin typeface="Arial"/>
            </a:endParaRPr>
          </a:p>
        </p:txBody>
      </p:sp>
      <p:sp>
        <p:nvSpPr>
          <p:cNvPr id="5" name="Footer Placeholder 4"/>
          <p:cNvSpPr>
            <a:spLocks noGrp="1"/>
          </p:cNvSpPr>
          <p:nvPr>
            <p:ph type="ftr" sz="quarter" idx="11"/>
          </p:nvPr>
        </p:nvSpPr>
        <p:spPr>
          <a:xfrm>
            <a:off x="4307840" y="9040144"/>
            <a:ext cx="4389120" cy="519289"/>
          </a:xfrm>
          <a:prstGeom prst="rect">
            <a:avLst/>
          </a:prstGeom>
        </p:spPr>
        <p:txBody>
          <a:bodyPr/>
          <a:lstStyle/>
          <a:p>
            <a:endParaRPr lang="en-US" dirty="0">
              <a:solidFill>
                <a:srgbClr val="3A3838"/>
              </a:solidFill>
              <a:latin typeface="Arial"/>
            </a:endParaRPr>
          </a:p>
        </p:txBody>
      </p:sp>
      <p:sp>
        <p:nvSpPr>
          <p:cNvPr id="6" name="Slide Number Placeholder 5"/>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solidFill>
                  <a:srgbClr val="3A3838"/>
                </a:solidFill>
                <a:latin typeface="Arial"/>
              </a:rPr>
              <a:pPr/>
              <a:t>‹#›</a:t>
            </a:fld>
            <a:endParaRPr lang="en-US" dirty="0">
              <a:solidFill>
                <a:srgbClr val="3A3838"/>
              </a:solidFill>
              <a:latin typeface="Arial"/>
            </a:endParaRPr>
          </a:p>
        </p:txBody>
      </p:sp>
    </p:spTree>
    <p:extLst>
      <p:ext uri="{BB962C8B-B14F-4D97-AF65-F5344CB8AC3E}">
        <p14:creationId xmlns:p14="http://schemas.microsoft.com/office/powerpoint/2010/main" val="896887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94081" y="519289"/>
            <a:ext cx="8249920" cy="826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solidFill>
                  <a:srgbClr val="3A3838"/>
                </a:solidFill>
                <a:latin typeface="Arial"/>
              </a:rPr>
              <a:pPr/>
              <a:t>2/20/19</a:t>
            </a:fld>
            <a:endParaRPr lang="en-US" dirty="0">
              <a:solidFill>
                <a:srgbClr val="3A3838"/>
              </a:solidFill>
              <a:latin typeface="Arial"/>
            </a:endParaRPr>
          </a:p>
        </p:txBody>
      </p:sp>
      <p:sp>
        <p:nvSpPr>
          <p:cNvPr id="5" name="Footer Placeholder 4"/>
          <p:cNvSpPr>
            <a:spLocks noGrp="1"/>
          </p:cNvSpPr>
          <p:nvPr>
            <p:ph type="ftr" sz="quarter" idx="11"/>
          </p:nvPr>
        </p:nvSpPr>
        <p:spPr>
          <a:xfrm>
            <a:off x="4307840" y="9040144"/>
            <a:ext cx="4389120" cy="519289"/>
          </a:xfrm>
          <a:prstGeom prst="rect">
            <a:avLst/>
          </a:prstGeom>
        </p:spPr>
        <p:txBody>
          <a:bodyPr/>
          <a:lstStyle/>
          <a:p>
            <a:endParaRPr lang="en-US" dirty="0">
              <a:solidFill>
                <a:srgbClr val="3A3838"/>
              </a:solidFill>
              <a:latin typeface="Arial"/>
            </a:endParaRPr>
          </a:p>
        </p:txBody>
      </p:sp>
      <p:sp>
        <p:nvSpPr>
          <p:cNvPr id="6" name="Slide Number Placeholder 5"/>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solidFill>
                  <a:srgbClr val="3A3838"/>
                </a:solidFill>
                <a:latin typeface="Arial"/>
              </a:rPr>
              <a:pPr/>
              <a:t>‹#›</a:t>
            </a:fld>
            <a:endParaRPr lang="en-US" dirty="0">
              <a:solidFill>
                <a:srgbClr val="3A3838"/>
              </a:solidFill>
              <a:latin typeface="Arial"/>
            </a:endParaRPr>
          </a:p>
        </p:txBody>
      </p:sp>
    </p:spTree>
    <p:extLst>
      <p:ext uri="{BB962C8B-B14F-4D97-AF65-F5344CB8AC3E}">
        <p14:creationId xmlns:p14="http://schemas.microsoft.com/office/powerpoint/2010/main" val="6704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92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94080" y="2596444"/>
            <a:ext cx="5527040" cy="61885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3680" y="2596444"/>
            <a:ext cx="5527040" cy="61885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701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95775" y="2390987"/>
            <a:ext cx="5501639"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83681" y="2390987"/>
            <a:ext cx="5528734"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057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878142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41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a:prstGeom prst="rect">
            <a:avLst/>
          </a:prstGeo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5528734" y="1404340"/>
            <a:ext cx="6583680" cy="6931378"/>
          </a:xfrm>
          <a:prstGeom prst="rect">
            <a:avLst/>
          </a:prstGeo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95774" y="2926080"/>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2/20/19</a:t>
            </a:fld>
            <a:endParaRPr lang="en-US" dirty="0"/>
          </a:p>
        </p:txBody>
      </p:sp>
      <p:sp>
        <p:nvSpPr>
          <p:cNvPr id="6" name="Footer Placeholder 5"/>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7" name="Slide Number Placeholder 6"/>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4068742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a:prstGeom prst="rect">
            <a:avLst/>
          </a:prstGeo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5528734" y="1404340"/>
            <a:ext cx="6583680" cy="6931378"/>
          </a:xfrm>
          <a:prstGeom prst="rect">
            <a:avLst/>
          </a:prstGeo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dirty="0"/>
              <a:t>Click icon to add picture</a:t>
            </a:r>
          </a:p>
        </p:txBody>
      </p:sp>
      <p:sp>
        <p:nvSpPr>
          <p:cNvPr id="4" name="Text Placeholder 3"/>
          <p:cNvSpPr>
            <a:spLocks noGrp="1"/>
          </p:cNvSpPr>
          <p:nvPr>
            <p:ph type="body" sz="half" idx="2"/>
          </p:nvPr>
        </p:nvSpPr>
        <p:spPr>
          <a:xfrm>
            <a:off x="895774" y="2926080"/>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2/20/19</a:t>
            </a:fld>
            <a:endParaRPr lang="en-US" dirty="0"/>
          </a:p>
        </p:txBody>
      </p:sp>
      <p:sp>
        <p:nvSpPr>
          <p:cNvPr id="6" name="Footer Placeholder 5"/>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7" name="Slide Number Placeholder 6"/>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1420235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0" y="9569115"/>
            <a:ext cx="13027733" cy="200527"/>
          </a:xfrm>
          <a:prstGeom prst="rect">
            <a:avLst/>
          </a:prstGeom>
          <a:solidFill>
            <a:srgbClr val="ED5340"/>
          </a:solidFill>
          <a:ln>
            <a:noFill/>
          </a:ln>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dirty="0">
              <a:cs typeface="+mn-cs"/>
            </a:endParaRPr>
          </a:p>
        </p:txBody>
      </p:sp>
      <p:pic>
        <p:nvPicPr>
          <p:cNvPr id="12" name="Picture 11"/>
          <p:cNvPicPr>
            <a:picLocks noChangeAspect="1"/>
          </p:cNvPicPr>
          <p:nvPr userDrawn="1"/>
        </p:nvPicPr>
        <p:blipFill rotWithShape="1">
          <a:blip r:embed="rId14" cstate="print">
            <a:clrChange>
              <a:clrFrom>
                <a:srgbClr val="000000">
                  <a:alpha val="0"/>
                </a:srgbClr>
              </a:clrFrom>
              <a:clrTo>
                <a:srgbClr val="000000">
                  <a:alpha val="0"/>
                </a:srgbClr>
              </a:clrTo>
            </a:clrChange>
            <a:duotone>
              <a:prstClr val="black"/>
              <a:schemeClr val="tx1">
                <a:lumMod val="50000"/>
                <a:tint val="45000"/>
                <a:satMod val="400000"/>
              </a:schemeClr>
            </a:duotone>
            <a:extLst>
              <a:ext uri="{BEBA8EAE-BF5A-486C-A8C5-ECC9F3942E4B}">
                <a14:imgProps xmlns:a14="http://schemas.microsoft.com/office/drawing/2010/main">
                  <a14:imgLayer r:embed="rId15">
                    <a14:imgEffect>
                      <a14:brightnessContrast bright="-2000" contrast="-9000"/>
                    </a14:imgEffect>
                  </a14:imgLayer>
                </a14:imgProps>
              </a:ext>
              <a:ext uri="{28A0092B-C50C-407E-A947-70E740481C1C}">
                <a14:useLocalDpi xmlns:a14="http://schemas.microsoft.com/office/drawing/2010/main" val="0"/>
              </a:ext>
            </a:extLst>
          </a:blip>
          <a:srcRect l="40907" t="6333" r="40510" b="78878"/>
          <a:stretch/>
        </p:blipFill>
        <p:spPr>
          <a:xfrm>
            <a:off x="11917659" y="8709581"/>
            <a:ext cx="820840" cy="679950"/>
          </a:xfrm>
          <a:prstGeom prst="rect">
            <a:avLst/>
          </a:prstGeom>
        </p:spPr>
      </p:pic>
    </p:spTree>
    <p:extLst>
      <p:ext uri="{BB962C8B-B14F-4D97-AF65-F5344CB8AC3E}">
        <p14:creationId xmlns:p14="http://schemas.microsoft.com/office/powerpoint/2010/main" val="37858757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0" y="9569115"/>
            <a:ext cx="13027733" cy="200527"/>
          </a:xfrm>
          <a:prstGeom prst="rect">
            <a:avLst/>
          </a:prstGeom>
          <a:solidFill>
            <a:srgbClr val="ED5340"/>
          </a:solidFill>
          <a:ln>
            <a:noFill/>
          </a:ln>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a:defRPr/>
            </a:pPr>
            <a:endParaRPr lang="en-US" altLang="en-US" dirty="0"/>
          </a:p>
        </p:txBody>
      </p:sp>
      <p:pic>
        <p:nvPicPr>
          <p:cNvPr id="12" name="Picture 11"/>
          <p:cNvPicPr>
            <a:picLocks noChangeAspect="1"/>
          </p:cNvPicPr>
          <p:nvPr userDrawn="1"/>
        </p:nvPicPr>
        <p:blipFill rotWithShape="1">
          <a:blip r:embed="rId13" cstate="print">
            <a:clrChange>
              <a:clrFrom>
                <a:srgbClr val="000000">
                  <a:alpha val="0"/>
                </a:srgbClr>
              </a:clrFrom>
              <a:clrTo>
                <a:srgbClr val="000000">
                  <a:alpha val="0"/>
                </a:srgbClr>
              </a:clrTo>
            </a:clrChange>
            <a:duotone>
              <a:prstClr val="black"/>
              <a:schemeClr val="tx1">
                <a:lumMod val="50000"/>
                <a:tint val="45000"/>
                <a:satMod val="400000"/>
              </a:schemeClr>
            </a:duotone>
            <a:extLst>
              <a:ext uri="{BEBA8EAE-BF5A-486C-A8C5-ECC9F3942E4B}">
                <a14:imgProps xmlns:a14="http://schemas.microsoft.com/office/drawing/2010/main">
                  <a14:imgLayer r:embed="rId14">
                    <a14:imgEffect>
                      <a14:brightnessContrast bright="-2000" contrast="-9000"/>
                    </a14:imgEffect>
                  </a14:imgLayer>
                </a14:imgProps>
              </a:ext>
              <a:ext uri="{28A0092B-C50C-407E-A947-70E740481C1C}">
                <a14:useLocalDpi xmlns:a14="http://schemas.microsoft.com/office/drawing/2010/main" val="0"/>
              </a:ext>
            </a:extLst>
          </a:blip>
          <a:srcRect l="40907" t="6333" r="40510" b="78878"/>
          <a:stretch/>
        </p:blipFill>
        <p:spPr>
          <a:xfrm>
            <a:off x="11917659" y="8709581"/>
            <a:ext cx="820840" cy="679950"/>
          </a:xfrm>
          <a:prstGeom prst="rect">
            <a:avLst/>
          </a:prstGeom>
        </p:spPr>
      </p:pic>
    </p:spTree>
    <p:extLst>
      <p:ext uri="{BB962C8B-B14F-4D97-AF65-F5344CB8AC3E}">
        <p14:creationId xmlns:p14="http://schemas.microsoft.com/office/powerpoint/2010/main" val="37858757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docs.google.com/spreadsheets/d/1HK7XSbajlfHDixqF0T5YRBS3_bKfSNW-VDfgTDYFBE4/edit?usp=sharin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1.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6.wdp"/><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9.png"/><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2.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42.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docs.google.com/spreadsheets/d/13XNqUTflioSlkxMCAV9ML98pG8zj-7_uYBQ6YzjJKws/edit%23gid=1496810796"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9.wdp"/><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9.png"/><Relationship Id="rId4" Type="http://schemas.microsoft.com/office/2007/relationships/hdphoto" Target="../media/hdphoto4.wdp"/></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docs.google.com/spreadsheets/d/1HK7XSbajlfHDixqF0T5YRBS3_bKfSNW-VDfgTDYFBE4/edit?usp=sharing" TargetMode="External"/><Relationship Id="rId5" Type="http://schemas.openxmlformats.org/officeDocument/2006/relationships/image" Target="../media/image4.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5.png"/><Relationship Id="rId7"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2.png"/><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42.png"/><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hyperlink" Target="https://docs.google.com/spreadsheets/d/13XNqUTflioSlkxMCAV9ML98pG8zj-7_uYBQ6YzjJKws/edit%23gid=1496810796"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5.png"/><Relationship Id="rId9" Type="http://schemas.microsoft.com/office/2007/relationships/hdphoto" Target="../media/hdphoto3.wdp"/></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s://docs.google.com/spreadsheets/d/1HK7XSbajlfHDixqF0T5YRBS3_bKfSNW-VDfgTDYFBE4/edit%23gid=0" TargetMode="External"/><Relationship Id="rId5" Type="http://schemas.openxmlformats.org/officeDocument/2006/relationships/image" Target="../media/image4.png"/><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5.png"/><Relationship Id="rId7"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hyperlink" Target="https://docs.google.com/spreadsheets/d/1dCJtY7-bWalWggan_wR8MU3ePsFvGirFcY4wciaEm8s/edit%23gid=1496810796"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49319"/>
            <a:ext cx="13004800" cy="9819205"/>
            <a:chOff x="0" y="-49324"/>
            <a:chExt cx="13004800" cy="9819205"/>
          </a:xfrm>
        </p:grpSpPr>
        <p:sp>
          <p:nvSpPr>
            <p:cNvPr id="10" name="Rectangle 9"/>
            <p:cNvSpPr/>
            <p:nvPr/>
          </p:nvSpPr>
          <p:spPr>
            <a:xfrm>
              <a:off x="0" y="-49324"/>
              <a:ext cx="13004800" cy="9819205"/>
            </a:xfrm>
            <a:prstGeom prst="rect">
              <a:avLst/>
            </a:prstGeom>
            <a:solidFill>
              <a:srgbClr val="FFFFFF"/>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300460"/>
              <a:endParaRPr lang="en-US" sz="2560">
                <a:solidFill>
                  <a:prstClr val="white"/>
                </a:solidFill>
                <a:latin typeface="Arial"/>
              </a:endParaRPr>
            </a:p>
          </p:txBody>
        </p:sp>
        <p:sp>
          <p:nvSpPr>
            <p:cNvPr id="16" name="Rectangle 15"/>
            <p:cNvSpPr/>
            <p:nvPr/>
          </p:nvSpPr>
          <p:spPr>
            <a:xfrm>
              <a:off x="203097" y="3511640"/>
              <a:ext cx="12696261" cy="3262432"/>
            </a:xfrm>
            <a:prstGeom prst="rect">
              <a:avLst/>
            </a:prstGeom>
          </p:spPr>
          <p:txBody>
            <a:bodyPr wrap="square" lIns="0" tIns="0" rIns="0" bIns="0" anchor="t">
              <a:spAutoFit/>
            </a:bodyPr>
            <a:lstStyle/>
            <a:p>
              <a:pPr algn="ctr" defTabSz="1300460"/>
              <a:r>
                <a:rPr lang="en-US" sz="4000" dirty="0">
                  <a:solidFill>
                    <a:srgbClr val="E7E6E6">
                      <a:lumMod val="25000"/>
                    </a:srgbClr>
                  </a:solidFill>
                  <a:latin typeface="Gotham Bold"/>
                  <a:cs typeface="Gotham Bold"/>
                </a:rPr>
                <a:t> </a:t>
              </a:r>
            </a:p>
            <a:p>
              <a:pPr algn="ctr" defTabSz="1300460"/>
              <a:r>
                <a:rPr lang="en-US" sz="2800" dirty="0">
                  <a:solidFill>
                    <a:srgbClr val="E7E6E6">
                      <a:lumMod val="25000"/>
                    </a:srgbClr>
                  </a:solidFill>
                  <a:latin typeface="Gotham Book"/>
                  <a:cs typeface="Gotham Book"/>
                </a:rPr>
                <a:t>We will begin at 7:30 PM Central Time. </a:t>
              </a:r>
            </a:p>
            <a:p>
              <a:pPr algn="ctr" defTabSz="1300460"/>
              <a:endParaRPr lang="en-US" sz="4000" dirty="0">
                <a:solidFill>
                  <a:srgbClr val="E7E6E6">
                    <a:lumMod val="25000"/>
                  </a:srgbClr>
                </a:solidFill>
                <a:latin typeface="Gotham Bold"/>
                <a:cs typeface="Gotham Bold"/>
              </a:endParaRPr>
            </a:p>
            <a:p>
              <a:pPr algn="ctr" defTabSz="1300460"/>
              <a:endParaRPr lang="en-US" sz="2400" dirty="0">
                <a:solidFill>
                  <a:srgbClr val="E7E6E6">
                    <a:lumMod val="25000"/>
                  </a:srgbClr>
                </a:solidFill>
                <a:latin typeface="Gotham Bold"/>
                <a:cs typeface="Gotham Bold"/>
              </a:endParaRPr>
            </a:p>
            <a:p>
              <a:pPr algn="ctr" defTabSz="1300460"/>
              <a:r>
                <a:rPr lang="en-US" sz="4000" dirty="0">
                  <a:solidFill>
                    <a:srgbClr val="E7E6E6">
                      <a:lumMod val="25000"/>
                    </a:srgbClr>
                  </a:solidFill>
                  <a:latin typeface="Gotham Bold"/>
                  <a:cs typeface="Gotham Bold"/>
                </a:rPr>
                <a:t>One more thing—call in for audio. </a:t>
              </a:r>
            </a:p>
            <a:p>
              <a:pPr algn="ctr" defTabSz="1300460"/>
              <a:r>
                <a:rPr lang="en-US" sz="4000" dirty="0">
                  <a:solidFill>
                    <a:srgbClr val="E7E6E6">
                      <a:lumMod val="25000"/>
                    </a:srgbClr>
                  </a:solidFill>
                  <a:latin typeface="Gotham Bold"/>
                  <a:cs typeface="Gotham Bold"/>
                </a:rPr>
                <a:t>Check your email for phone number and pin.</a:t>
              </a:r>
            </a:p>
          </p:txBody>
        </p:sp>
        <p:pic>
          <p:nvPicPr>
            <p:cNvPr id="18" name="Picture 17"/>
            <p:cNvPicPr>
              <a:picLocks noChangeAspect="1"/>
            </p:cNvPicPr>
            <p:nvPr/>
          </p:nvPicPr>
          <p:blipFill rotWithShape="1">
            <a:blip r:embed="rId3"/>
            <a:srcRect t="-11230" r="86539"/>
            <a:stretch/>
          </p:blipFill>
          <p:spPr>
            <a:xfrm>
              <a:off x="5909269" y="1154021"/>
              <a:ext cx="1176553" cy="1227057"/>
            </a:xfrm>
            <a:prstGeom prst="rect">
              <a:avLst/>
            </a:prstGeom>
          </p:spPr>
        </p:pic>
        <p:sp>
          <p:nvSpPr>
            <p:cNvPr id="7" name="Rectangle 6"/>
            <p:cNvSpPr/>
            <p:nvPr/>
          </p:nvSpPr>
          <p:spPr>
            <a:xfrm>
              <a:off x="5107404" y="3232392"/>
              <a:ext cx="2789994" cy="707886"/>
            </a:xfrm>
            <a:prstGeom prst="rect">
              <a:avLst/>
            </a:prstGeom>
          </p:spPr>
          <p:txBody>
            <a:bodyPr wrap="none">
              <a:spAutoFit/>
            </a:bodyPr>
            <a:lstStyle/>
            <a:p>
              <a:pPr algn="ctr" defTabSz="1300460"/>
              <a:r>
                <a:rPr lang="en-US" sz="4000" dirty="0">
                  <a:solidFill>
                    <a:srgbClr val="E7E6E6">
                      <a:lumMod val="25000"/>
                    </a:srgbClr>
                  </a:solidFill>
                  <a:latin typeface="Gotham Bold"/>
                  <a:cs typeface="Gotham Bold"/>
                </a:rPr>
                <a:t>Welcome!</a:t>
              </a:r>
            </a:p>
          </p:txBody>
        </p:sp>
        <p:cxnSp>
          <p:nvCxnSpPr>
            <p:cNvPr id="19" name="Straight Connector 18"/>
            <p:cNvCxnSpPr/>
            <p:nvPr/>
          </p:nvCxnSpPr>
          <p:spPr>
            <a:xfrm flipH="1">
              <a:off x="1658123" y="5124434"/>
              <a:ext cx="9931099" cy="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8" name="Rectangle 7">
            <a:hlinkClick r:id="rId4"/>
          </p:cNvPr>
          <p:cNvSpPr/>
          <p:nvPr/>
        </p:nvSpPr>
        <p:spPr>
          <a:xfrm>
            <a:off x="5163258" y="7607843"/>
            <a:ext cx="2781623" cy="786133"/>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D5340"/>
                </a:solidFill>
                <a:latin typeface="Tungsten Medium"/>
                <a:cs typeface="Tungsten Medium"/>
              </a:rPr>
              <a:t>ACCESS WORKBOOK</a:t>
            </a:r>
          </a:p>
        </p:txBody>
      </p:sp>
      <p:pic>
        <p:nvPicPr>
          <p:cNvPr id="9" name="Picture 8" descr="A drawing of a face&#10;&#10;Description automatically generated">
            <a:extLst>
              <a:ext uri="{FF2B5EF4-FFF2-40B4-BE49-F238E27FC236}">
                <a16:creationId xmlns:a16="http://schemas.microsoft.com/office/drawing/2014/main" id="{7B7A4B5E-FC4A-4847-BAB8-BD59718C05B3}"/>
              </a:ext>
            </a:extLst>
          </p:cNvPr>
          <p:cNvPicPr>
            <a:picLocks noChangeAspect="1"/>
          </p:cNvPicPr>
          <p:nvPr/>
        </p:nvPicPr>
        <p:blipFill>
          <a:blip r:embed="rId5"/>
          <a:stretch>
            <a:fillRect/>
          </a:stretch>
        </p:blipFill>
        <p:spPr>
          <a:xfrm>
            <a:off x="397617" y="8819434"/>
            <a:ext cx="1219200" cy="419100"/>
          </a:xfrm>
          <a:prstGeom prst="rect">
            <a:avLst/>
          </a:prstGeom>
        </p:spPr>
      </p:pic>
    </p:spTree>
    <p:extLst>
      <p:ext uri="{BB962C8B-B14F-4D97-AF65-F5344CB8AC3E}">
        <p14:creationId xmlns:p14="http://schemas.microsoft.com/office/powerpoint/2010/main" val="46923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53746" y="548770"/>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lumMod val="75000"/>
                  </a:schemeClr>
                </a:solidFill>
                <a:latin typeface="Tungsten Medium"/>
                <a:cs typeface="Tungsten Medium"/>
              </a:rPr>
              <a:t>Review: Principles of Digital Communication</a:t>
            </a:r>
          </a:p>
        </p:txBody>
      </p:sp>
      <p:cxnSp>
        <p:nvCxnSpPr>
          <p:cNvPr id="21" name="Straight Connector 20"/>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220548" y="2187760"/>
            <a:ext cx="4930200" cy="136070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0" dirty="0">
                <a:solidFill>
                  <a:schemeClr val="bg1"/>
                </a:solidFill>
                <a:latin typeface="Tungsten Medium"/>
                <a:cs typeface="Tungsten Medium"/>
              </a:rPr>
              <a:t>AUTHENTICITY</a:t>
            </a:r>
          </a:p>
        </p:txBody>
      </p:sp>
      <p:sp>
        <p:nvSpPr>
          <p:cNvPr id="19" name="Rectangle 18"/>
          <p:cNvSpPr/>
          <p:nvPr/>
        </p:nvSpPr>
        <p:spPr>
          <a:xfrm>
            <a:off x="4223548" y="3722192"/>
            <a:ext cx="4930200" cy="136070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0" dirty="0">
                <a:solidFill>
                  <a:schemeClr val="bg1"/>
                </a:solidFill>
                <a:latin typeface="Tungsten Medium"/>
                <a:cs typeface="Tungsten Medium"/>
              </a:rPr>
              <a:t>RELEVANCE</a:t>
            </a:r>
          </a:p>
        </p:txBody>
      </p:sp>
      <p:sp>
        <p:nvSpPr>
          <p:cNvPr id="22" name="Rectangle 21"/>
          <p:cNvSpPr/>
          <p:nvPr/>
        </p:nvSpPr>
        <p:spPr>
          <a:xfrm>
            <a:off x="4204873" y="5234958"/>
            <a:ext cx="4930200" cy="136070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0" dirty="0">
                <a:solidFill>
                  <a:schemeClr val="bg1"/>
                </a:solidFill>
                <a:latin typeface="Tungsten Medium"/>
                <a:cs typeface="Tungsten Medium"/>
              </a:rPr>
              <a:t>EFFICACY</a:t>
            </a:r>
          </a:p>
        </p:txBody>
      </p:sp>
    </p:spTree>
    <p:extLst>
      <p:ext uri="{BB962C8B-B14F-4D97-AF65-F5344CB8AC3E}">
        <p14:creationId xmlns:p14="http://schemas.microsoft.com/office/powerpoint/2010/main" val="2675410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67.jpg"/>
          <p:cNvPicPr>
            <a:picLocks noChangeAspect="1"/>
          </p:cNvPicPr>
          <p:nvPr/>
        </p:nvPicPr>
        <p:blipFill rotWithShape="1">
          <a:blip r:embed="rId3" cstate="print">
            <a:extLst>
              <a:ext uri="{28A0092B-C50C-407E-A947-70E740481C1C}">
                <a14:useLocalDpi xmlns:a14="http://schemas.microsoft.com/office/drawing/2010/main" val="0"/>
              </a:ext>
            </a:extLst>
          </a:blip>
          <a:srcRect r="9407"/>
          <a:stretch/>
        </p:blipFill>
        <p:spPr>
          <a:xfrm>
            <a:off x="-18676" y="-65598"/>
            <a:ext cx="13060826" cy="9651115"/>
          </a:xfrm>
          <a:prstGeom prst="rect">
            <a:avLst/>
          </a:prstGeom>
        </p:spPr>
      </p:pic>
      <p:sp>
        <p:nvSpPr>
          <p:cNvPr id="13" name="Rectangle 12"/>
          <p:cNvSpPr/>
          <p:nvPr/>
        </p:nvSpPr>
        <p:spPr>
          <a:xfrm>
            <a:off x="-1" y="0"/>
            <a:ext cx="13032095" cy="9787023"/>
          </a:xfrm>
          <a:prstGeom prst="rect">
            <a:avLst/>
          </a:prstGeom>
          <a:solidFill>
            <a:srgbClr val="ED534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895841" y="8645771"/>
            <a:ext cx="738768" cy="693270"/>
          </a:xfrm>
          <a:prstGeom prst="rect">
            <a:avLst/>
          </a:prstGeom>
        </p:spPr>
      </p:pic>
      <p:sp>
        <p:nvSpPr>
          <p:cNvPr id="14" name="Rectangle 13"/>
          <p:cNvSpPr>
            <a:spLocks/>
          </p:cNvSpPr>
          <p:nvPr/>
        </p:nvSpPr>
        <p:spPr>
          <a:xfrm rot="10800000" flipV="1">
            <a:off x="6809708" y="3599500"/>
            <a:ext cx="5450392" cy="791094"/>
          </a:xfrm>
          <a:prstGeom prst="rect">
            <a:avLst/>
          </a:prstGeom>
          <a:solidFill>
            <a:srgbClr val="ED5340"/>
          </a:solidFill>
          <a:ln>
            <a:noFill/>
          </a:ln>
          <a:effectLst>
            <a:outerShdw blurRad="939800" dist="381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0" bIns="137160" rtlCol="0" anchor="ctr"/>
          <a:lstStyle/>
          <a:p>
            <a:pPr algn="ctr"/>
            <a:r>
              <a:rPr lang="en-US" sz="5400" dirty="0">
                <a:solidFill>
                  <a:srgbClr val="FFFFFF"/>
                </a:solidFill>
                <a:latin typeface="Tungsten Medium"/>
                <a:cs typeface="Tungsten Medium"/>
              </a:rPr>
              <a:t>Social Media Strategy</a:t>
            </a:r>
          </a:p>
        </p:txBody>
      </p:sp>
      <p:sp>
        <p:nvSpPr>
          <p:cNvPr id="15" name="Rectangle 14"/>
          <p:cNvSpPr/>
          <p:nvPr/>
        </p:nvSpPr>
        <p:spPr>
          <a:xfrm>
            <a:off x="6809712" y="4484995"/>
            <a:ext cx="3412263" cy="629692"/>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pPr algn="ctr"/>
            <a:r>
              <a:rPr lang="en-US" sz="3600" dirty="0">
                <a:solidFill>
                  <a:schemeClr val="bg2">
                    <a:lumMod val="25000"/>
                  </a:schemeClr>
                </a:solidFill>
                <a:latin typeface="Tungsten Medium"/>
                <a:cs typeface="Tungsten Medium"/>
              </a:rPr>
              <a:t>W/ JONATHAN KIBORT</a:t>
            </a:r>
          </a:p>
        </p:txBody>
      </p:sp>
    </p:spTree>
    <p:extLst>
      <p:ext uri="{BB962C8B-B14F-4D97-AF65-F5344CB8AC3E}">
        <p14:creationId xmlns:p14="http://schemas.microsoft.com/office/powerpoint/2010/main" val="492521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7-08 at 2.16.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1683" y="-436304"/>
            <a:ext cx="31532763" cy="13744508"/>
          </a:xfrm>
          <a:prstGeom prst="rect">
            <a:avLst/>
          </a:prstGeom>
        </p:spPr>
      </p:pic>
      <p:sp>
        <p:nvSpPr>
          <p:cNvPr id="4" name="Rectangle 3"/>
          <p:cNvSpPr/>
          <p:nvPr/>
        </p:nvSpPr>
        <p:spPr>
          <a:xfrm>
            <a:off x="496957" y="463212"/>
            <a:ext cx="12006469" cy="88398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510304" y="8379743"/>
            <a:ext cx="738768" cy="693270"/>
          </a:xfrm>
          <a:prstGeom prst="rect">
            <a:avLst/>
          </a:prstGeom>
        </p:spPr>
      </p:pic>
      <p:pic>
        <p:nvPicPr>
          <p:cNvPr id="2" name="Picture 1" descr="Kibo .jpg"/>
          <p:cNvPicPr>
            <a:picLocks noChangeAspect="1"/>
          </p:cNvPicPr>
          <p:nvPr/>
        </p:nvPicPr>
        <p:blipFill rotWithShape="1">
          <a:blip r:embed="rId5">
            <a:extLst>
              <a:ext uri="{28A0092B-C50C-407E-A947-70E740481C1C}">
                <a14:useLocalDpi xmlns:a14="http://schemas.microsoft.com/office/drawing/2010/main" val="0"/>
              </a:ext>
            </a:extLst>
          </a:blip>
          <a:srcRect l="8507" t="709" r="2269" b="608"/>
          <a:stretch/>
        </p:blipFill>
        <p:spPr>
          <a:xfrm>
            <a:off x="549419" y="495392"/>
            <a:ext cx="11898081" cy="8772949"/>
          </a:xfrm>
          <a:prstGeom prst="rect">
            <a:avLst/>
          </a:prstGeom>
        </p:spPr>
      </p:pic>
      <p:sp>
        <p:nvSpPr>
          <p:cNvPr id="14" name="Rectangle 13"/>
          <p:cNvSpPr/>
          <p:nvPr/>
        </p:nvSpPr>
        <p:spPr>
          <a:xfrm>
            <a:off x="7919618" y="1939853"/>
            <a:ext cx="4518875" cy="830997"/>
          </a:xfrm>
          <a:prstGeom prst="rect">
            <a:avLst/>
          </a:prstGeom>
        </p:spPr>
        <p:txBody>
          <a:bodyPr wrap="square">
            <a:spAutoFit/>
          </a:bodyPr>
          <a:lstStyle/>
          <a:p>
            <a:r>
              <a:rPr lang="en-US" sz="2400" dirty="0">
                <a:solidFill>
                  <a:schemeClr val="bg1"/>
                </a:solidFill>
                <a:latin typeface="Gotham Medium"/>
                <a:cs typeface="Gotham Medium"/>
              </a:rPr>
              <a:t>Digital Strategist and Special Projects Manager</a:t>
            </a:r>
            <a:endParaRPr lang="en-US" sz="3600" dirty="0">
              <a:solidFill>
                <a:schemeClr val="bg1"/>
              </a:solidFill>
              <a:latin typeface="Gotham Light"/>
              <a:cs typeface="Gotham Light"/>
            </a:endParaRPr>
          </a:p>
        </p:txBody>
      </p:sp>
      <p:sp>
        <p:nvSpPr>
          <p:cNvPr id="23" name="Rectangle 22"/>
          <p:cNvSpPr/>
          <p:nvPr/>
        </p:nvSpPr>
        <p:spPr>
          <a:xfrm>
            <a:off x="7775696" y="1188464"/>
            <a:ext cx="72748" cy="1355286"/>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bg2">
                  <a:lumMod val="25000"/>
                </a:schemeClr>
              </a:solidFill>
              <a:latin typeface="Tungsten Medium"/>
              <a:cs typeface="Tungsten Medium"/>
            </a:endParaRPr>
          </a:p>
        </p:txBody>
      </p:sp>
      <p:sp>
        <p:nvSpPr>
          <p:cNvPr id="13" name="Rectangle 12"/>
          <p:cNvSpPr/>
          <p:nvPr/>
        </p:nvSpPr>
        <p:spPr>
          <a:xfrm>
            <a:off x="7883614" y="893686"/>
            <a:ext cx="6314476" cy="1107996"/>
          </a:xfrm>
          <a:prstGeom prst="rect">
            <a:avLst/>
          </a:prstGeom>
        </p:spPr>
        <p:txBody>
          <a:bodyPr wrap="square">
            <a:spAutoFit/>
          </a:bodyPr>
          <a:lstStyle/>
          <a:p>
            <a:r>
              <a:rPr lang="en-US" sz="6600" dirty="0">
                <a:solidFill>
                  <a:schemeClr val="bg1"/>
                </a:solidFill>
                <a:latin typeface="Tungsten Medium"/>
                <a:cs typeface="Tungsten Medium"/>
              </a:rPr>
              <a:t>JONATHAN KIBORT</a:t>
            </a:r>
            <a:endParaRPr lang="en-US" sz="8800" dirty="0">
              <a:solidFill>
                <a:schemeClr val="bg1"/>
              </a:solidFill>
              <a:latin typeface="Tungsten Medium"/>
              <a:cs typeface="Tungsten Medium"/>
            </a:endParaRPr>
          </a:p>
        </p:txBody>
      </p:sp>
    </p:spTree>
    <p:extLst>
      <p:ext uri="{BB962C8B-B14F-4D97-AF65-F5344CB8AC3E}">
        <p14:creationId xmlns:p14="http://schemas.microsoft.com/office/powerpoint/2010/main" val="236569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5"/>
          <p:cNvSpPr>
            <a:spLocks noChangeAspect="1"/>
          </p:cNvSpPr>
          <p:nvPr/>
        </p:nvSpPr>
        <p:spPr bwMode="auto">
          <a:xfrm>
            <a:off x="1147009" y="2192379"/>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1</a:t>
            </a:r>
          </a:p>
        </p:txBody>
      </p:sp>
      <p:sp>
        <p:nvSpPr>
          <p:cNvPr id="3" name="Oval 36"/>
          <p:cNvSpPr>
            <a:spLocks noChangeAspect="1"/>
          </p:cNvSpPr>
          <p:nvPr/>
        </p:nvSpPr>
        <p:spPr bwMode="auto">
          <a:xfrm>
            <a:off x="1147009" y="4072933"/>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2</a:t>
            </a:r>
          </a:p>
        </p:txBody>
      </p:sp>
      <p:sp>
        <p:nvSpPr>
          <p:cNvPr id="4" name="Oval 37"/>
          <p:cNvSpPr>
            <a:spLocks noChangeAspect="1"/>
          </p:cNvSpPr>
          <p:nvPr/>
        </p:nvSpPr>
        <p:spPr bwMode="auto">
          <a:xfrm>
            <a:off x="1147009" y="5809516"/>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3</a:t>
            </a:r>
          </a:p>
        </p:txBody>
      </p:sp>
      <p:sp>
        <p:nvSpPr>
          <p:cNvPr id="5" name="Rectangle 4"/>
          <p:cNvSpPr>
            <a:spLocks noChangeArrowheads="1"/>
          </p:cNvSpPr>
          <p:nvPr/>
        </p:nvSpPr>
        <p:spPr bwMode="auto">
          <a:xfrm>
            <a:off x="827695" y="665985"/>
            <a:ext cx="418212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4000" dirty="0">
                <a:solidFill>
                  <a:schemeClr val="tx1"/>
                </a:solidFill>
                <a:latin typeface="Tungsten Medium"/>
                <a:cs typeface="Tungsten Medium"/>
              </a:rPr>
              <a:t>GOALS</a:t>
            </a:r>
            <a:r>
              <a:rPr lang="en-US" altLang="en-US" sz="4400" b="1" dirty="0">
                <a:solidFill>
                  <a:schemeClr val="tx1"/>
                </a:solidFill>
                <a:latin typeface="Tungsten Medium"/>
                <a:cs typeface="Tungsten Medium"/>
              </a:rPr>
              <a:t> </a:t>
            </a:r>
            <a:r>
              <a:rPr lang="en-US" altLang="en-US" sz="4000" dirty="0">
                <a:solidFill>
                  <a:schemeClr val="tx1"/>
                </a:solidFill>
                <a:latin typeface="Tungsten Medium"/>
                <a:ea typeface="Arial Unicode MS" panose="020B0604020202020204" pitchFamily="34" charset="-128"/>
                <a:cs typeface="Tungsten Medium"/>
              </a:rPr>
              <a:t>FOR TODAY</a:t>
            </a:r>
          </a:p>
        </p:txBody>
      </p:sp>
      <p:sp>
        <p:nvSpPr>
          <p:cNvPr id="7" name="TextBox 6"/>
          <p:cNvSpPr txBox="1"/>
          <p:nvPr/>
        </p:nvSpPr>
        <p:spPr>
          <a:xfrm>
            <a:off x="2261975" y="2112082"/>
            <a:ext cx="9818721" cy="954107"/>
          </a:xfrm>
          <a:prstGeom prst="rect">
            <a:avLst/>
          </a:prstGeom>
          <a:noFill/>
        </p:spPr>
        <p:txBody>
          <a:bodyPr wrap="square" rtlCol="0">
            <a:spAutoFit/>
          </a:bodyPr>
          <a:lstStyle/>
          <a:p>
            <a:r>
              <a:rPr lang="en-US" sz="2800" dirty="0">
                <a:solidFill>
                  <a:schemeClr val="bg2">
                    <a:lumMod val="25000"/>
                  </a:schemeClr>
                </a:solidFill>
                <a:latin typeface="Gotham Bold" pitchFamily="50" charset="0"/>
                <a:cs typeface="Gotham Bold" pitchFamily="50" charset="0"/>
              </a:rPr>
              <a:t>Understand</a:t>
            </a:r>
            <a:r>
              <a:rPr lang="en-US" sz="2800" dirty="0">
                <a:solidFill>
                  <a:schemeClr val="bg2">
                    <a:lumMod val="25000"/>
                  </a:schemeClr>
                </a:solidFill>
                <a:latin typeface="Gotham Light" pitchFamily="50" charset="0"/>
                <a:cs typeface="Gotham Light" pitchFamily="50" charset="0"/>
              </a:rPr>
              <a:t> </a:t>
            </a:r>
            <a:r>
              <a:rPr lang="en-US" sz="2800" dirty="0">
                <a:solidFill>
                  <a:schemeClr val="bg2">
                    <a:lumMod val="25000"/>
                  </a:schemeClr>
                </a:solidFill>
                <a:latin typeface="Gotham Book"/>
                <a:cs typeface="Gotham Book"/>
              </a:rPr>
              <a:t>the value of social media at a digital department </a:t>
            </a:r>
          </a:p>
        </p:txBody>
      </p:sp>
      <p:sp>
        <p:nvSpPr>
          <p:cNvPr id="10" name="TextBox 9"/>
          <p:cNvSpPr txBox="1"/>
          <p:nvPr/>
        </p:nvSpPr>
        <p:spPr>
          <a:xfrm>
            <a:off x="2261975" y="3966993"/>
            <a:ext cx="10115389" cy="954107"/>
          </a:xfrm>
          <a:prstGeom prst="rect">
            <a:avLst/>
          </a:prstGeom>
          <a:noFill/>
        </p:spPr>
        <p:txBody>
          <a:bodyPr wrap="square" rtlCol="0">
            <a:spAutoFit/>
          </a:bodyPr>
          <a:lstStyle/>
          <a:p>
            <a:r>
              <a:rPr lang="en-US" sz="2800" dirty="0">
                <a:solidFill>
                  <a:schemeClr val="bg2">
                    <a:lumMod val="25000"/>
                  </a:schemeClr>
                </a:solidFill>
                <a:latin typeface="Gotham Bold" pitchFamily="50" charset="0"/>
                <a:cs typeface="Gotham Bold" pitchFamily="50" charset="0"/>
              </a:rPr>
              <a:t>Be able to </a:t>
            </a:r>
            <a:r>
              <a:rPr lang="en-US" sz="2800" dirty="0">
                <a:solidFill>
                  <a:schemeClr val="bg2">
                    <a:lumMod val="25000"/>
                  </a:schemeClr>
                </a:solidFill>
                <a:latin typeface="Gotham Book"/>
                <a:cs typeface="Gotham Book"/>
              </a:rPr>
              <a:t>create a social media strategy that effectively reaches your overall campaign goals</a:t>
            </a:r>
          </a:p>
        </p:txBody>
      </p:sp>
      <p:sp>
        <p:nvSpPr>
          <p:cNvPr id="11" name="TextBox 10"/>
          <p:cNvSpPr txBox="1"/>
          <p:nvPr/>
        </p:nvSpPr>
        <p:spPr>
          <a:xfrm>
            <a:off x="2261975" y="5713463"/>
            <a:ext cx="9818721" cy="1384995"/>
          </a:xfrm>
          <a:prstGeom prst="rect">
            <a:avLst/>
          </a:prstGeom>
          <a:noFill/>
        </p:spPr>
        <p:txBody>
          <a:bodyPr wrap="square" rtlCol="0">
            <a:spAutoFit/>
          </a:bodyPr>
          <a:lstStyle/>
          <a:p>
            <a:r>
              <a:rPr lang="en-US" sz="2800" dirty="0">
                <a:solidFill>
                  <a:schemeClr val="bg2">
                    <a:lumMod val="25000"/>
                  </a:schemeClr>
                </a:solidFill>
                <a:latin typeface="Gotham Bold" pitchFamily="50" charset="0"/>
                <a:cs typeface="Gotham Bold" pitchFamily="50" charset="0"/>
              </a:rPr>
              <a:t>Feel confident </a:t>
            </a:r>
            <a:r>
              <a:rPr lang="en-US" sz="2800" dirty="0">
                <a:solidFill>
                  <a:schemeClr val="bg2">
                    <a:lumMod val="25000"/>
                  </a:schemeClr>
                </a:solidFill>
                <a:latin typeface="Gotham Book"/>
                <a:cs typeface="Gotham Book"/>
              </a:rPr>
              <a:t>following the social media user flow to meet your audience where they are and bring them to your email list </a:t>
            </a:r>
          </a:p>
        </p:txBody>
      </p:sp>
      <p:cxnSp>
        <p:nvCxnSpPr>
          <p:cNvPr id="12" name="Straight Connector 11"/>
          <p:cNvCxnSpPr/>
          <p:nvPr/>
        </p:nvCxnSpPr>
        <p:spPr>
          <a:xfrm>
            <a:off x="866819" y="151179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879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5614665" y="1569111"/>
            <a:ext cx="671" cy="5984759"/>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01841" y="2390510"/>
            <a:ext cx="6528498" cy="3539430"/>
          </a:xfrm>
          <a:prstGeom prst="rect">
            <a:avLst/>
          </a:prstGeom>
          <a:noFill/>
        </p:spPr>
        <p:txBody>
          <a:bodyPr wrap="square" rtlCol="0">
            <a:spAutoFit/>
          </a:bodyPr>
          <a:lstStyle/>
          <a:p>
            <a:pPr marL="514350" indent="-514350">
              <a:buAutoNum type="arabicPeriod"/>
            </a:pPr>
            <a:r>
              <a:rPr lang="en-US" sz="3200" dirty="0">
                <a:solidFill>
                  <a:schemeClr val="bg2">
                    <a:lumMod val="25000"/>
                  </a:schemeClr>
                </a:solidFill>
                <a:latin typeface="Gotham Book" pitchFamily="50" charset="0"/>
                <a:cs typeface="Gotham Book" pitchFamily="50" charset="0"/>
              </a:rPr>
              <a:t>Why Social Media </a:t>
            </a:r>
          </a:p>
          <a:p>
            <a:pPr marL="514350" indent="-514350">
              <a:buAutoNum type="arabicPeriod"/>
            </a:pPr>
            <a:endParaRPr lang="en-US" sz="3200" dirty="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a:solidFill>
                  <a:schemeClr val="bg2">
                    <a:lumMod val="25000"/>
                  </a:schemeClr>
                </a:solidFill>
                <a:latin typeface="Gotham Book"/>
                <a:cs typeface="Gotham Book"/>
              </a:rPr>
              <a:t>Social Media Strategy</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Strategic User Flow </a:t>
            </a:r>
          </a:p>
          <a:p>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a:solidFill>
                  <a:schemeClr val="tx1"/>
                </a:solidFill>
                <a:latin typeface="Tungsten Medium"/>
                <a:cs typeface="Tungsten Medium"/>
              </a:rPr>
              <a:t>AGENDA </a:t>
            </a:r>
            <a:r>
              <a:rPr lang="en-US" altLang="en-US" sz="4800" dirty="0">
                <a:solidFill>
                  <a:schemeClr val="tx1"/>
                </a:solidFill>
                <a:latin typeface="Tungsten Medium"/>
                <a:ea typeface="Arial Unicode MS" panose="020B0604020202020204" pitchFamily="34" charset="-128"/>
                <a:cs typeface="Tungsten Medium"/>
              </a:rPr>
              <a:t>FOR TODAY</a:t>
            </a:r>
          </a:p>
        </p:txBody>
      </p:sp>
    </p:spTree>
    <p:extLst>
      <p:ext uri="{BB962C8B-B14F-4D97-AF65-F5344CB8AC3E}">
        <p14:creationId xmlns:p14="http://schemas.microsoft.com/office/powerpoint/2010/main" val="3104146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5614665" y="1569111"/>
            <a:ext cx="671" cy="5984759"/>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64818" y="2453488"/>
            <a:ext cx="6528498" cy="3539430"/>
          </a:xfrm>
          <a:prstGeom prst="rect">
            <a:avLst/>
          </a:prstGeom>
          <a:noFill/>
        </p:spPr>
        <p:txBody>
          <a:bodyPr wrap="square" rtlCol="0">
            <a:spAutoFit/>
          </a:bodyPr>
          <a:lstStyle/>
          <a:p>
            <a:pPr marL="514350" indent="-514350">
              <a:buAutoNum type="arabicPeriod"/>
            </a:pPr>
            <a:r>
              <a:rPr lang="en-US" sz="3200" dirty="0">
                <a:solidFill>
                  <a:schemeClr val="bg2">
                    <a:lumMod val="25000"/>
                  </a:schemeClr>
                </a:solidFill>
                <a:latin typeface="Gotham Bold"/>
                <a:cs typeface="Gotham Bold"/>
              </a:rPr>
              <a:t>Why Social Media </a:t>
            </a:r>
          </a:p>
          <a:p>
            <a:pPr marL="514350" indent="-514350">
              <a:buAutoNum type="arabicPeriod"/>
            </a:pPr>
            <a:endParaRPr lang="en-US" sz="3200" dirty="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a:solidFill>
                  <a:schemeClr val="bg2">
                    <a:lumMod val="25000"/>
                  </a:schemeClr>
                </a:solidFill>
                <a:latin typeface="Gotham Book"/>
                <a:cs typeface="Gotham Book"/>
              </a:rPr>
              <a:t>Social Media Strategy</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Strategic User Flow </a:t>
            </a:r>
          </a:p>
          <a:p>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a:solidFill>
                  <a:schemeClr val="tx1"/>
                </a:solidFill>
                <a:latin typeface="Tungsten Medium"/>
                <a:cs typeface="Tungsten Medium"/>
              </a:rPr>
              <a:t>AGENDA </a:t>
            </a:r>
            <a:r>
              <a:rPr lang="en-US" altLang="en-US" sz="4800" dirty="0">
                <a:solidFill>
                  <a:schemeClr val="tx1"/>
                </a:solidFill>
                <a:latin typeface="Tungsten Medium"/>
                <a:ea typeface="Arial Unicode MS" panose="020B0604020202020204" pitchFamily="34" charset="-128"/>
                <a:cs typeface="Tungsten Medium"/>
              </a:rPr>
              <a:t>FOR TODAY</a:t>
            </a:r>
          </a:p>
        </p:txBody>
      </p:sp>
    </p:spTree>
    <p:extLst>
      <p:ext uri="{BB962C8B-B14F-4D97-AF65-F5344CB8AC3E}">
        <p14:creationId xmlns:p14="http://schemas.microsoft.com/office/powerpoint/2010/main" val="2128700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0347" y="1407778"/>
            <a:ext cx="10060950" cy="1205335"/>
            <a:chOff x="2187162" y="3450995"/>
            <a:chExt cx="10060950" cy="1205335"/>
          </a:xfrm>
        </p:grpSpPr>
        <p:sp>
          <p:nvSpPr>
            <p:cNvPr id="2" name="Rectangle 1"/>
            <p:cNvSpPr/>
            <p:nvPr/>
          </p:nvSpPr>
          <p:spPr>
            <a:xfrm>
              <a:off x="2472814" y="3725619"/>
              <a:ext cx="9775298"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chemeClr val="tx1">
                      <a:lumMod val="75000"/>
                    </a:schemeClr>
                  </a:solidFill>
                  <a:latin typeface="Tungsten Medium"/>
                  <a:cs typeface="Tungsten Medium"/>
                </a:rPr>
                <a:t>How do you engage with social media?</a:t>
              </a:r>
            </a:p>
          </p:txBody>
        </p:sp>
        <p:sp>
          <p:nvSpPr>
            <p:cNvPr id="7" name="Rectangle 6"/>
            <p:cNvSpPr>
              <a:spLocks/>
            </p:cNvSpPr>
            <p:nvPr/>
          </p:nvSpPr>
          <p:spPr>
            <a:xfrm rot="10800000" flipH="1" flipV="1">
              <a:off x="2187162" y="3450995"/>
              <a:ext cx="112887" cy="1205335"/>
            </a:xfrm>
            <a:prstGeom prst="rect">
              <a:avLst/>
            </a:prstGeom>
            <a:solidFill>
              <a:srgbClr val="ED53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sz="4400" dirty="0">
                <a:solidFill>
                  <a:srgbClr val="FFFFFF"/>
                </a:solidFill>
                <a:latin typeface="Tungsten Medium"/>
                <a:cs typeface="Tungsten Medium"/>
              </a:endParaRPr>
            </a:p>
          </p:txBody>
        </p:sp>
      </p:grpSp>
      <p:grpSp>
        <p:nvGrpSpPr>
          <p:cNvPr id="4" name="Group 3"/>
          <p:cNvGrpSpPr/>
          <p:nvPr/>
        </p:nvGrpSpPr>
        <p:grpSpPr>
          <a:xfrm>
            <a:off x="3870390" y="2782776"/>
            <a:ext cx="5693809" cy="5736043"/>
            <a:chOff x="5266233" y="439410"/>
            <a:chExt cx="5693809" cy="5736043"/>
          </a:xfrm>
        </p:grpSpPr>
        <p:pic>
          <p:nvPicPr>
            <p:cNvPr id="5" name="Picture 4"/>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388900" y="439410"/>
              <a:ext cx="1481108" cy="1533531"/>
            </a:xfrm>
            <a:prstGeom prst="rect">
              <a:avLst/>
            </a:prstGeom>
            <a:noFill/>
          </p:spPr>
        </p:pic>
        <p:sp>
          <p:nvSpPr>
            <p:cNvPr id="6" name="TextBox 5"/>
            <p:cNvSpPr txBox="1"/>
            <p:nvPr/>
          </p:nvSpPr>
          <p:spPr>
            <a:xfrm>
              <a:off x="5266233" y="5806121"/>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Press 1 on the phone</a:t>
              </a:r>
            </a:p>
          </p:txBody>
        </p:sp>
        <p:grpSp>
          <p:nvGrpSpPr>
            <p:cNvPr id="8" name="Group 7"/>
            <p:cNvGrpSpPr/>
            <p:nvPr/>
          </p:nvGrpSpPr>
          <p:grpSpPr>
            <a:xfrm>
              <a:off x="8478528" y="4521281"/>
              <a:ext cx="2481514" cy="1602933"/>
              <a:chOff x="7956165" y="3607332"/>
              <a:chExt cx="2481514" cy="1602933"/>
            </a:xfrm>
          </p:grpSpPr>
          <p:pic>
            <p:nvPicPr>
              <p:cNvPr id="12" name="Picture 11"/>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13" name="TextBox 12"/>
              <p:cNvSpPr txBox="1"/>
              <p:nvPr/>
            </p:nvSpPr>
            <p:spPr>
              <a:xfrm>
                <a:off x="7956165" y="4840933"/>
                <a:ext cx="2481514" cy="369332"/>
              </a:xfrm>
              <a:prstGeom prst="rect">
                <a:avLst/>
              </a:prstGeom>
              <a:noFill/>
            </p:spPr>
            <p:txBody>
              <a:bodyPr wrap="square" rtlCol="0">
                <a:spAutoFit/>
              </a:bodyPr>
              <a:lstStyle/>
              <a:p>
                <a:r>
                  <a:rPr lang="en-US" sz="1800" dirty="0">
                    <a:solidFill>
                      <a:schemeClr val="tx1">
                        <a:lumMod val="75000"/>
                      </a:schemeClr>
                    </a:solidFill>
                    <a:latin typeface="Gotham Medium"/>
                    <a:cs typeface="Gotham Medium"/>
                  </a:rPr>
                  <a:t>Type in chat box</a:t>
                </a:r>
              </a:p>
            </p:txBody>
          </p:sp>
        </p:grpSp>
        <p:sp>
          <p:nvSpPr>
            <p:cNvPr id="9" name="TextBox 8"/>
            <p:cNvSpPr txBox="1"/>
            <p:nvPr/>
          </p:nvSpPr>
          <p:spPr>
            <a:xfrm>
              <a:off x="7954548" y="5320875"/>
              <a:ext cx="755290" cy="338554"/>
            </a:xfrm>
            <a:prstGeom prst="rect">
              <a:avLst/>
            </a:prstGeom>
            <a:noFill/>
          </p:spPr>
          <p:txBody>
            <a:bodyPr wrap="square" rtlCol="0">
              <a:spAutoFit/>
            </a:bodyPr>
            <a:lstStyle/>
            <a:p>
              <a:r>
                <a:rPr lang="en-US" sz="1600" dirty="0">
                  <a:solidFill>
                    <a:schemeClr val="tx1">
                      <a:lumMod val="75000"/>
                    </a:schemeClr>
                  </a:solidFill>
                  <a:latin typeface="Gotham Medium"/>
                  <a:cs typeface="Gotham Medium"/>
                </a:rPr>
                <a:t>OR</a:t>
              </a:r>
            </a:p>
          </p:txBody>
        </p:sp>
        <p:pic>
          <p:nvPicPr>
            <p:cNvPr id="10" name="Picture 9"/>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11" name="Straight Connector 10"/>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1608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7404" y="60936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lumMod val="75000"/>
                  </a:schemeClr>
                </a:solidFill>
                <a:latin typeface="Tungsten Medium"/>
                <a:cs typeface="Tungsten Medium"/>
              </a:rPr>
              <a:t>A DIGITAL DEPARTMENT HAS THREE MAIN GOALS: 3 M’S</a:t>
            </a:r>
          </a:p>
        </p:txBody>
      </p:sp>
      <p:cxnSp>
        <p:nvCxnSpPr>
          <p:cNvPr id="3" name="Straight Connector 2"/>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539408" y="2770708"/>
            <a:ext cx="2899221" cy="2975946"/>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Tungsten Medium"/>
                <a:cs typeface="Tungsten Medium"/>
              </a:rPr>
              <a:t>MESSAGE</a:t>
            </a:r>
          </a:p>
        </p:txBody>
      </p:sp>
      <p:sp>
        <p:nvSpPr>
          <p:cNvPr id="8" name="Oval 7"/>
          <p:cNvSpPr/>
          <p:nvPr/>
        </p:nvSpPr>
        <p:spPr>
          <a:xfrm>
            <a:off x="4886082" y="2730698"/>
            <a:ext cx="2899221" cy="2975946"/>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Tungsten Medium"/>
                <a:cs typeface="Tungsten Medium"/>
              </a:rPr>
              <a:t>MOBILIZE</a:t>
            </a:r>
          </a:p>
        </p:txBody>
      </p:sp>
      <p:sp>
        <p:nvSpPr>
          <p:cNvPr id="9" name="Oval 8"/>
          <p:cNvSpPr/>
          <p:nvPr/>
        </p:nvSpPr>
        <p:spPr>
          <a:xfrm>
            <a:off x="8194270" y="2754824"/>
            <a:ext cx="2899221" cy="2975946"/>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Tungsten Medium"/>
                <a:cs typeface="Tungsten Medium"/>
              </a:rPr>
              <a:t>MONEY</a:t>
            </a:r>
          </a:p>
        </p:txBody>
      </p:sp>
    </p:spTree>
    <p:extLst>
      <p:ext uri="{BB962C8B-B14F-4D97-AF65-F5344CB8AC3E}">
        <p14:creationId xmlns:p14="http://schemas.microsoft.com/office/powerpoint/2010/main" val="52999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852" y="3725619"/>
            <a:ext cx="9775298"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chemeClr val="tx1">
                    <a:lumMod val="75000"/>
                  </a:schemeClr>
                </a:solidFill>
                <a:latin typeface="Tungsten Medium"/>
                <a:cs typeface="Tungsten Medium"/>
              </a:rPr>
              <a:t>But, where does social media fit in?</a:t>
            </a:r>
          </a:p>
        </p:txBody>
      </p:sp>
    </p:spTree>
    <p:extLst>
      <p:ext uri="{BB962C8B-B14F-4D97-AF65-F5344CB8AC3E}">
        <p14:creationId xmlns:p14="http://schemas.microsoft.com/office/powerpoint/2010/main" val="2216400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852" y="3725619"/>
            <a:ext cx="9775298"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chemeClr val="tx1">
                    <a:lumMod val="75000"/>
                  </a:schemeClr>
                </a:solidFill>
                <a:latin typeface="Tungsten Medium"/>
                <a:cs typeface="Tungsten Medium"/>
              </a:rPr>
              <a:t>But, where does social media fit in?</a:t>
            </a:r>
          </a:p>
        </p:txBody>
      </p:sp>
      <p:sp>
        <p:nvSpPr>
          <p:cNvPr id="4" name="Oval 3"/>
          <p:cNvSpPr/>
          <p:nvPr/>
        </p:nvSpPr>
        <p:spPr>
          <a:xfrm>
            <a:off x="9130980" y="2601386"/>
            <a:ext cx="2899221" cy="2975946"/>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Tungsten Medium"/>
                <a:cs typeface="Tungsten Medium"/>
              </a:rPr>
              <a:t>MESSAGE</a:t>
            </a:r>
          </a:p>
        </p:txBody>
      </p:sp>
    </p:spTree>
    <p:extLst>
      <p:ext uri="{BB962C8B-B14F-4D97-AF65-F5344CB8AC3E}">
        <p14:creationId xmlns:p14="http://schemas.microsoft.com/office/powerpoint/2010/main" val="1990017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5200" y="1131125"/>
            <a:ext cx="4640355" cy="952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9663" tIns="29832" rIns="59663" bIns="29832">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900" dirty="0">
                <a:solidFill>
                  <a:schemeClr val="tx1"/>
                </a:solidFill>
                <a:latin typeface="Gotham Bold"/>
                <a:cs typeface="Gotham Bold"/>
              </a:rPr>
              <a:t>Amazing things ahead: </a:t>
            </a:r>
          </a:p>
          <a:p>
            <a:r>
              <a:rPr lang="en-US" altLang="en-US" sz="2900" dirty="0">
                <a:solidFill>
                  <a:schemeClr val="tx1"/>
                </a:solidFill>
                <a:latin typeface="Gotham Bold"/>
                <a:cs typeface="Gotham Bold"/>
              </a:rPr>
              <a:t>Our learning journey</a:t>
            </a:r>
            <a:endParaRPr lang="en-US" altLang="en-US" sz="2900" dirty="0">
              <a:solidFill>
                <a:schemeClr val="tx1"/>
              </a:solidFill>
              <a:latin typeface="Gotham Bold"/>
              <a:ea typeface="Arial Unicode MS" panose="020B0604020202020204" pitchFamily="34" charset="-128"/>
              <a:cs typeface="Gotham Bold"/>
            </a:endParaRPr>
          </a:p>
        </p:txBody>
      </p:sp>
      <p:grpSp>
        <p:nvGrpSpPr>
          <p:cNvPr id="6" name="Group 5"/>
          <p:cNvGrpSpPr/>
          <p:nvPr/>
        </p:nvGrpSpPr>
        <p:grpSpPr>
          <a:xfrm>
            <a:off x="4883800" y="403662"/>
            <a:ext cx="6627561" cy="8878613"/>
            <a:chOff x="4902208" y="-19707"/>
            <a:chExt cx="6627561" cy="8878613"/>
          </a:xfrm>
        </p:grpSpPr>
        <p:grpSp>
          <p:nvGrpSpPr>
            <p:cNvPr id="3" name="Group 2"/>
            <p:cNvGrpSpPr/>
            <p:nvPr/>
          </p:nvGrpSpPr>
          <p:grpSpPr>
            <a:xfrm>
              <a:off x="4902208" y="-19707"/>
              <a:ext cx="6627561" cy="8401707"/>
              <a:chOff x="4867546" y="947626"/>
              <a:chExt cx="6627561" cy="8401707"/>
            </a:xfrm>
          </p:grpSpPr>
          <p:grpSp>
            <p:nvGrpSpPr>
              <p:cNvPr id="2" name="Group 1"/>
              <p:cNvGrpSpPr/>
              <p:nvPr/>
            </p:nvGrpSpPr>
            <p:grpSpPr>
              <a:xfrm>
                <a:off x="7602308" y="947626"/>
                <a:ext cx="3892799" cy="8401707"/>
                <a:chOff x="7602308" y="947626"/>
                <a:chExt cx="3892799" cy="8401707"/>
              </a:xfrm>
            </p:grpSpPr>
            <p:sp>
              <p:nvSpPr>
                <p:cNvPr id="9" name="Rectangle 8"/>
                <p:cNvSpPr>
                  <a:spLocks/>
                </p:cNvSpPr>
                <p:nvPr/>
              </p:nvSpPr>
              <p:spPr>
                <a:xfrm rot="10800000" flipV="1">
                  <a:off x="8046330" y="947626"/>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a:solidFill>
                        <a:srgbClr val="404040"/>
                      </a:solidFill>
                      <a:latin typeface="Gotham Bold"/>
                      <a:cs typeface="Gotham Bold"/>
                    </a:rPr>
                    <a:t>Digital Organizing 101</a:t>
                  </a:r>
                </a:p>
              </p:txBody>
            </p:sp>
            <p:cxnSp>
              <p:nvCxnSpPr>
                <p:cNvPr id="4" name="Straight Connector 3"/>
                <p:cNvCxnSpPr>
                  <a:endCxn id="30" idx="0"/>
                </p:cNvCxnSpPr>
                <p:nvPr/>
              </p:nvCxnSpPr>
              <p:spPr>
                <a:xfrm flipH="1">
                  <a:off x="7715902" y="1236940"/>
                  <a:ext cx="5888" cy="8112393"/>
                </a:xfrm>
                <a:prstGeom prst="line">
                  <a:avLst/>
                </a:prstGeom>
                <a:ln w="38100" cmpd="sng">
                  <a:solidFill>
                    <a:srgbClr val="FF4B4C"/>
                  </a:solidFill>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7602309" y="1236940"/>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a:spLocks/>
                </p:cNvSpPr>
                <p:nvPr/>
              </p:nvSpPr>
              <p:spPr>
                <a:xfrm rot="10800000" flipV="1">
                  <a:off x="8148787" y="2415133"/>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a:solidFill>
                        <a:srgbClr val="404040"/>
                      </a:solidFill>
                      <a:latin typeface="Gotham Bold"/>
                      <a:cs typeface="Gotham Bold"/>
                    </a:rPr>
                    <a:t>Principles of Digital Communication</a:t>
                  </a:r>
                </a:p>
              </p:txBody>
            </p:sp>
            <p:sp>
              <p:nvSpPr>
                <p:cNvPr id="13" name="Oval 12"/>
                <p:cNvSpPr/>
                <p:nvPr/>
              </p:nvSpPr>
              <p:spPr>
                <a:xfrm>
                  <a:off x="7602309" y="2687917"/>
                  <a:ext cx="210312" cy="208902"/>
                </a:xfrm>
                <a:prstGeom prst="ellipse">
                  <a:avLst/>
                </a:prstGeom>
                <a:solidFill>
                  <a:srgbClr val="FF0000"/>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Rectangle 13"/>
                <p:cNvSpPr>
                  <a:spLocks/>
                </p:cNvSpPr>
                <p:nvPr/>
              </p:nvSpPr>
              <p:spPr>
                <a:xfrm rot="10800000" flipV="1">
                  <a:off x="8148787" y="3799439"/>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a:solidFill>
                        <a:srgbClr val="404040"/>
                      </a:solidFill>
                      <a:latin typeface="Gotham Bold"/>
                      <a:cs typeface="Gotham Bold"/>
                    </a:rPr>
                    <a:t>Social Media Strategy</a:t>
                  </a:r>
                </a:p>
              </p:txBody>
            </p:sp>
            <p:sp>
              <p:nvSpPr>
                <p:cNvPr id="15" name="Oval 14"/>
                <p:cNvSpPr/>
                <p:nvPr/>
              </p:nvSpPr>
              <p:spPr>
                <a:xfrm>
                  <a:off x="7602309" y="4081814"/>
                  <a:ext cx="210312" cy="208902"/>
                </a:xfrm>
                <a:prstGeom prst="ellipse">
                  <a:avLst/>
                </a:prstGeom>
                <a:solidFill>
                  <a:schemeClr val="accent4">
                    <a:lumMod val="60000"/>
                    <a:lumOff val="40000"/>
                  </a:schemeClr>
                </a:solidFill>
                <a:ln w="76200" cmpd="sng">
                  <a:solidFill>
                    <a:srgbClr val="7F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a:spLocks/>
                </p:cNvSpPr>
                <p:nvPr/>
              </p:nvSpPr>
              <p:spPr>
                <a:xfrm rot="10800000" flipV="1">
                  <a:off x="8148787" y="5189160"/>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a:solidFill>
                        <a:srgbClr val="404040"/>
                      </a:solidFill>
                      <a:latin typeface="Gotham Bold"/>
                      <a:cs typeface="Gotham Bold"/>
                    </a:rPr>
                    <a:t>Social Media Content Production</a:t>
                  </a:r>
                </a:p>
              </p:txBody>
            </p:sp>
            <p:sp>
              <p:nvSpPr>
                <p:cNvPr id="17" name="Oval 16"/>
                <p:cNvSpPr/>
                <p:nvPr/>
              </p:nvSpPr>
              <p:spPr>
                <a:xfrm>
                  <a:off x="7602309" y="5390091"/>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a:spLocks/>
                </p:cNvSpPr>
                <p:nvPr/>
              </p:nvSpPr>
              <p:spPr>
                <a:xfrm rot="10800000" flipV="1">
                  <a:off x="8148786" y="661159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a:solidFill>
                        <a:srgbClr val="404040"/>
                      </a:solidFill>
                      <a:latin typeface="Gotham Bold"/>
                      <a:cs typeface="Gotham Bold"/>
                    </a:rPr>
                    <a:t>Email Campaign Strategy</a:t>
                  </a:r>
                </a:p>
              </p:txBody>
            </p:sp>
            <p:sp>
              <p:nvSpPr>
                <p:cNvPr id="20" name="Oval 19"/>
                <p:cNvSpPr/>
                <p:nvPr/>
              </p:nvSpPr>
              <p:spPr>
                <a:xfrm>
                  <a:off x="7602308" y="6812528"/>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a:spLocks/>
                </p:cNvSpPr>
                <p:nvPr/>
              </p:nvSpPr>
              <p:spPr>
                <a:xfrm rot="10800000" flipV="1">
                  <a:off x="8148787" y="7749133"/>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a:solidFill>
                        <a:srgbClr val="404040"/>
                      </a:solidFill>
                      <a:latin typeface="Gotham Bold"/>
                      <a:cs typeface="Gotham Bold"/>
                    </a:rPr>
                    <a:t>Email Content Production</a:t>
                  </a:r>
                </a:p>
              </p:txBody>
            </p:sp>
            <p:sp>
              <p:nvSpPr>
                <p:cNvPr id="22" name="Oval 21"/>
                <p:cNvSpPr/>
                <p:nvPr/>
              </p:nvSpPr>
              <p:spPr>
                <a:xfrm>
                  <a:off x="7602309" y="8004052"/>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Rectangle 23"/>
              <p:cNvSpPr>
                <a:spLocks/>
              </p:cNvSpPr>
              <p:nvPr/>
            </p:nvSpPr>
            <p:spPr>
              <a:xfrm rot="10800000" flipV="1">
                <a:off x="4867547" y="987567"/>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a:solidFill>
                      <a:srgbClr val="404040"/>
                    </a:solidFill>
                    <a:latin typeface="Gotham Bold"/>
                    <a:cs typeface="Gotham Bold"/>
                  </a:rPr>
                  <a:t>Week 1</a:t>
                </a:r>
              </a:p>
            </p:txBody>
          </p:sp>
          <p:sp>
            <p:nvSpPr>
              <p:cNvPr id="25" name="Rectangle 24"/>
              <p:cNvSpPr>
                <a:spLocks/>
              </p:cNvSpPr>
              <p:nvPr/>
            </p:nvSpPr>
            <p:spPr>
              <a:xfrm rot="10800000" flipV="1">
                <a:off x="4867546" y="2408636"/>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a:solidFill>
                      <a:srgbClr val="404040"/>
                    </a:solidFill>
                    <a:latin typeface="Gotham Bold"/>
                    <a:cs typeface="Gotham Bold"/>
                  </a:rPr>
                  <a:t>Week 2</a:t>
                </a:r>
              </a:p>
            </p:txBody>
          </p:sp>
          <p:sp>
            <p:nvSpPr>
              <p:cNvPr id="26" name="Rectangle 25"/>
              <p:cNvSpPr>
                <a:spLocks/>
              </p:cNvSpPr>
              <p:nvPr/>
            </p:nvSpPr>
            <p:spPr>
              <a:xfrm rot="10800000" flipV="1">
                <a:off x="4867547" y="3802533"/>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a:solidFill>
                      <a:srgbClr val="404040"/>
                    </a:solidFill>
                    <a:latin typeface="Gotham Bold"/>
                    <a:cs typeface="Gotham Bold"/>
                  </a:rPr>
                  <a:t>Week 3</a:t>
                </a:r>
              </a:p>
            </p:txBody>
          </p:sp>
          <p:sp>
            <p:nvSpPr>
              <p:cNvPr id="27" name="Rectangle 26"/>
              <p:cNvSpPr>
                <a:spLocks/>
              </p:cNvSpPr>
              <p:nvPr/>
            </p:nvSpPr>
            <p:spPr>
              <a:xfrm rot="10800000" flipV="1">
                <a:off x="4885633" y="5122818"/>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a:solidFill>
                      <a:srgbClr val="404040"/>
                    </a:solidFill>
                    <a:latin typeface="Gotham Bold"/>
                    <a:cs typeface="Gotham Bold"/>
                  </a:rPr>
                  <a:t>Week 4</a:t>
                </a:r>
              </a:p>
            </p:txBody>
          </p:sp>
          <p:sp>
            <p:nvSpPr>
              <p:cNvPr id="28" name="Rectangle 27"/>
              <p:cNvSpPr>
                <a:spLocks/>
              </p:cNvSpPr>
              <p:nvPr/>
            </p:nvSpPr>
            <p:spPr>
              <a:xfrm rot="10800000" flipV="1">
                <a:off x="4885632" y="6543887"/>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a:solidFill>
                      <a:srgbClr val="404040"/>
                    </a:solidFill>
                    <a:latin typeface="Gotham Bold"/>
                    <a:cs typeface="Gotham Bold"/>
                  </a:rPr>
                  <a:t>Week 5</a:t>
                </a:r>
              </a:p>
            </p:txBody>
          </p:sp>
          <p:sp>
            <p:nvSpPr>
              <p:cNvPr id="29" name="Rectangle 28"/>
              <p:cNvSpPr>
                <a:spLocks/>
              </p:cNvSpPr>
              <p:nvPr/>
            </p:nvSpPr>
            <p:spPr>
              <a:xfrm rot="10800000" flipV="1">
                <a:off x="4885633" y="7749133"/>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a:solidFill>
                      <a:srgbClr val="404040"/>
                    </a:solidFill>
                    <a:latin typeface="Gotham Bold"/>
                    <a:cs typeface="Gotham Bold"/>
                  </a:rPr>
                  <a:t>Week 6</a:t>
                </a:r>
              </a:p>
            </p:txBody>
          </p:sp>
        </p:grpSp>
        <p:sp>
          <p:nvSpPr>
            <p:cNvPr id="30" name="Oval 29"/>
            <p:cNvSpPr/>
            <p:nvPr/>
          </p:nvSpPr>
          <p:spPr>
            <a:xfrm>
              <a:off x="7645400" y="8382000"/>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a:spLocks/>
            </p:cNvSpPr>
            <p:nvPr/>
          </p:nvSpPr>
          <p:spPr>
            <a:xfrm rot="10800000" flipV="1">
              <a:off x="4902209" y="8153400"/>
              <a:ext cx="2499127"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a:solidFill>
                    <a:srgbClr val="404040"/>
                  </a:solidFill>
                  <a:latin typeface="Gotham Bold"/>
                  <a:cs typeface="Gotham Bold"/>
                </a:rPr>
                <a:t>Week 7</a:t>
              </a:r>
            </a:p>
          </p:txBody>
        </p:sp>
        <p:sp>
          <p:nvSpPr>
            <p:cNvPr id="32" name="Rectangle 31"/>
            <p:cNvSpPr>
              <a:spLocks/>
            </p:cNvSpPr>
            <p:nvPr/>
          </p:nvSpPr>
          <p:spPr>
            <a:xfrm rot="10800000" flipV="1">
              <a:off x="8178804" y="8120988"/>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a:solidFill>
                    <a:srgbClr val="404040"/>
                  </a:solidFill>
                  <a:latin typeface="Gotham Bold"/>
                  <a:cs typeface="Gotham Bold"/>
                </a:rPr>
                <a:t>Planning a Digital Campaign</a:t>
              </a:r>
            </a:p>
          </p:txBody>
        </p:sp>
      </p:grpSp>
    </p:spTree>
    <p:extLst>
      <p:ext uri="{BB962C8B-B14F-4D97-AF65-F5344CB8AC3E}">
        <p14:creationId xmlns:p14="http://schemas.microsoft.com/office/powerpoint/2010/main" val="253223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lumMod val="75000"/>
                  </a:schemeClr>
                </a:solidFill>
                <a:latin typeface="Tungsten Medium"/>
                <a:cs typeface="Tungsten Medium"/>
              </a:rPr>
              <a:t>Remember the digital ladder of engagement? </a:t>
            </a:r>
          </a:p>
        </p:txBody>
      </p:sp>
      <p:cxnSp>
        <p:nvCxnSpPr>
          <p:cNvPr id="4" name="Straight Connector 3"/>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pic>
        <p:nvPicPr>
          <p:cNvPr id="2" name="Picture 1" descr="Mission-based commun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19" y="1815151"/>
            <a:ext cx="11500514" cy="6469039"/>
          </a:xfrm>
          <a:prstGeom prst="rect">
            <a:avLst/>
          </a:prstGeom>
        </p:spPr>
      </p:pic>
    </p:spTree>
    <p:extLst>
      <p:ext uri="{BB962C8B-B14F-4D97-AF65-F5344CB8AC3E}">
        <p14:creationId xmlns:p14="http://schemas.microsoft.com/office/powerpoint/2010/main" val="2683101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lumMod val="75000"/>
                  </a:schemeClr>
                </a:solidFill>
                <a:latin typeface="Tungsten Medium"/>
                <a:cs typeface="Tungsten Medium"/>
              </a:rPr>
              <a:t>Digital Ladder of Engagement </a:t>
            </a:r>
          </a:p>
        </p:txBody>
      </p:sp>
      <p:cxnSp>
        <p:nvCxnSpPr>
          <p:cNvPr id="4" name="Straight Connector 3"/>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pic>
        <p:nvPicPr>
          <p:cNvPr id="2" name="Picture 1" descr="Mission-based commun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19" y="1815151"/>
            <a:ext cx="11500514" cy="6469039"/>
          </a:xfrm>
          <a:prstGeom prst="rect">
            <a:avLst/>
          </a:prstGeom>
        </p:spPr>
      </p:pic>
      <p:sp>
        <p:nvSpPr>
          <p:cNvPr id="5" name="Oval 4"/>
          <p:cNvSpPr/>
          <p:nvPr/>
        </p:nvSpPr>
        <p:spPr>
          <a:xfrm>
            <a:off x="3767564" y="2370495"/>
            <a:ext cx="5390299" cy="5291284"/>
          </a:xfrm>
          <a:prstGeom prst="ellipse">
            <a:avLst/>
          </a:prstGeom>
          <a:noFill/>
          <a:ln w="762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888976" y="4642039"/>
            <a:ext cx="2892699" cy="654780"/>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bg1"/>
                </a:solidFill>
                <a:latin typeface="Tungsten Medium"/>
                <a:cs typeface="Tungsten Medium"/>
              </a:rPr>
              <a:t>   SOCIAL MEDIA </a:t>
            </a:r>
          </a:p>
        </p:txBody>
      </p:sp>
      <p:sp>
        <p:nvSpPr>
          <p:cNvPr id="7" name="Rectangle 6"/>
          <p:cNvSpPr/>
          <p:nvPr/>
        </p:nvSpPr>
        <p:spPr>
          <a:xfrm>
            <a:off x="1241745" y="5178222"/>
            <a:ext cx="2511710"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schemeClr val="tx1">
                    <a:lumMod val="75000"/>
                  </a:schemeClr>
                </a:solidFill>
                <a:latin typeface="Tungsten Medium"/>
                <a:cs typeface="Tungsten Medium"/>
              </a:rPr>
              <a:t>MOST BASIC ENTRY POINT. </a:t>
            </a:r>
          </a:p>
        </p:txBody>
      </p:sp>
    </p:spTree>
    <p:extLst>
      <p:ext uri="{BB962C8B-B14F-4D97-AF65-F5344CB8AC3E}">
        <p14:creationId xmlns:p14="http://schemas.microsoft.com/office/powerpoint/2010/main" val="637871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lumMod val="75000"/>
                  </a:schemeClr>
                </a:solidFill>
                <a:latin typeface="Tungsten Medium"/>
                <a:cs typeface="Tungsten Medium"/>
              </a:rPr>
              <a:t>Were do you think email lives? </a:t>
            </a:r>
          </a:p>
        </p:txBody>
      </p:sp>
      <p:cxnSp>
        <p:nvCxnSpPr>
          <p:cNvPr id="4" name="Straight Connector 3"/>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pic>
        <p:nvPicPr>
          <p:cNvPr id="2" name="Picture 1" descr="Mission-based commun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19" y="1815151"/>
            <a:ext cx="11500514" cy="6469039"/>
          </a:xfrm>
          <a:prstGeom prst="rect">
            <a:avLst/>
          </a:prstGeom>
        </p:spPr>
      </p:pic>
      <p:sp>
        <p:nvSpPr>
          <p:cNvPr id="5" name="Oval 4"/>
          <p:cNvSpPr/>
          <p:nvPr/>
        </p:nvSpPr>
        <p:spPr>
          <a:xfrm>
            <a:off x="4822727" y="3423770"/>
            <a:ext cx="3147659" cy="3184472"/>
          </a:xfrm>
          <a:prstGeom prst="ellipse">
            <a:avLst/>
          </a:prstGeom>
          <a:noFill/>
          <a:ln w="762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455179" y="4792953"/>
            <a:ext cx="1411074" cy="451704"/>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ungsten Medium"/>
                <a:cs typeface="Tungsten Medium"/>
              </a:rPr>
              <a:t>   EMAIL</a:t>
            </a:r>
          </a:p>
        </p:txBody>
      </p:sp>
    </p:spTree>
    <p:extLst>
      <p:ext uri="{BB962C8B-B14F-4D97-AF65-F5344CB8AC3E}">
        <p14:creationId xmlns:p14="http://schemas.microsoft.com/office/powerpoint/2010/main" val="3763761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3846" y="1258427"/>
            <a:ext cx="11685857" cy="101329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FF"/>
                </a:solidFill>
                <a:latin typeface="Tungsten Medium"/>
                <a:cs typeface="Tungsten Medium"/>
              </a:rPr>
              <a:t>Social media helps us frame our message and engage our audience b/c: </a:t>
            </a:r>
          </a:p>
        </p:txBody>
      </p:sp>
      <p:sp>
        <p:nvSpPr>
          <p:cNvPr id="3" name="Rectangle 2"/>
          <p:cNvSpPr/>
          <p:nvPr/>
        </p:nvSpPr>
        <p:spPr>
          <a:xfrm>
            <a:off x="716917" y="719434"/>
            <a:ext cx="3629187" cy="4517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2">
                    <a:lumMod val="25000"/>
                  </a:schemeClr>
                </a:solidFill>
                <a:latin typeface="Tungsten Medium"/>
                <a:cs typeface="Tungsten Medium"/>
              </a:rPr>
              <a:t>SOCIAL MEDIA STRENGTHS</a:t>
            </a:r>
          </a:p>
        </p:txBody>
      </p:sp>
      <p:sp>
        <p:nvSpPr>
          <p:cNvPr id="4" name="Rectangle 3"/>
          <p:cNvSpPr/>
          <p:nvPr/>
        </p:nvSpPr>
        <p:spPr>
          <a:xfrm>
            <a:off x="1379654" y="2759181"/>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Allows you to join a conversation that is already happening</a:t>
            </a:r>
            <a:endParaRPr lang="en-US" sz="2400" dirty="0">
              <a:solidFill>
                <a:schemeClr val="bg2">
                  <a:lumMod val="2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3966022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3846" y="1258427"/>
            <a:ext cx="11685857" cy="101329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FF"/>
                </a:solidFill>
                <a:latin typeface="Tungsten Medium"/>
                <a:cs typeface="Tungsten Medium"/>
              </a:rPr>
              <a:t>Social media helps us frame our message and engage our audience b/c: </a:t>
            </a:r>
          </a:p>
        </p:txBody>
      </p:sp>
      <p:sp>
        <p:nvSpPr>
          <p:cNvPr id="3" name="Rectangle 2"/>
          <p:cNvSpPr/>
          <p:nvPr/>
        </p:nvSpPr>
        <p:spPr>
          <a:xfrm>
            <a:off x="716917" y="719434"/>
            <a:ext cx="3629187" cy="4517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2">
                    <a:lumMod val="25000"/>
                  </a:schemeClr>
                </a:solidFill>
                <a:latin typeface="Tungsten Medium"/>
                <a:cs typeface="Tungsten Medium"/>
              </a:rPr>
              <a:t>SOCIAL MEDIA STRENGTHS</a:t>
            </a:r>
          </a:p>
        </p:txBody>
      </p:sp>
      <p:sp>
        <p:nvSpPr>
          <p:cNvPr id="4" name="Rectangle 3"/>
          <p:cNvSpPr/>
          <p:nvPr/>
        </p:nvSpPr>
        <p:spPr>
          <a:xfrm>
            <a:off x="1379654" y="2759181"/>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Allows you to join a conversation that is already happening</a:t>
            </a:r>
            <a:endParaRPr lang="en-US" sz="2400" dirty="0">
              <a:solidFill>
                <a:schemeClr val="bg2">
                  <a:lumMod val="25000"/>
                </a:schemeClr>
              </a:solidFill>
              <a:latin typeface="Gotham Book" pitchFamily="50" charset="0"/>
              <a:cs typeface="Gotham Book" pitchFamily="50" charset="0"/>
            </a:endParaRPr>
          </a:p>
        </p:txBody>
      </p:sp>
      <p:sp>
        <p:nvSpPr>
          <p:cNvPr id="6" name="Rectangle 5"/>
          <p:cNvSpPr/>
          <p:nvPr/>
        </p:nvSpPr>
        <p:spPr>
          <a:xfrm>
            <a:off x="1388129" y="3924697"/>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Low-level engagement is easier</a:t>
            </a:r>
            <a:endParaRPr lang="en-US" sz="2400" dirty="0">
              <a:solidFill>
                <a:schemeClr val="bg2">
                  <a:lumMod val="2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712386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3846" y="1258427"/>
            <a:ext cx="11685857" cy="101329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FF"/>
                </a:solidFill>
                <a:latin typeface="Tungsten Medium"/>
                <a:cs typeface="Tungsten Medium"/>
              </a:rPr>
              <a:t>Social media helps us frame our message and engage our audience b/c: </a:t>
            </a:r>
          </a:p>
        </p:txBody>
      </p:sp>
      <p:sp>
        <p:nvSpPr>
          <p:cNvPr id="3" name="Rectangle 2"/>
          <p:cNvSpPr/>
          <p:nvPr/>
        </p:nvSpPr>
        <p:spPr>
          <a:xfrm>
            <a:off x="716917" y="719434"/>
            <a:ext cx="3629187" cy="4517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2">
                    <a:lumMod val="25000"/>
                  </a:schemeClr>
                </a:solidFill>
                <a:latin typeface="Tungsten Medium"/>
                <a:cs typeface="Tungsten Medium"/>
              </a:rPr>
              <a:t>SOCIAL MEDIA STRENGTHS</a:t>
            </a:r>
          </a:p>
        </p:txBody>
      </p:sp>
      <p:sp>
        <p:nvSpPr>
          <p:cNvPr id="4" name="Rectangle 3"/>
          <p:cNvSpPr/>
          <p:nvPr/>
        </p:nvSpPr>
        <p:spPr>
          <a:xfrm>
            <a:off x="1379654" y="2759181"/>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Allows you to join a conversation that is already happening</a:t>
            </a:r>
            <a:endParaRPr lang="en-US" sz="2400" dirty="0">
              <a:solidFill>
                <a:schemeClr val="bg2">
                  <a:lumMod val="25000"/>
                </a:schemeClr>
              </a:solidFill>
              <a:latin typeface="Gotham Book" pitchFamily="50" charset="0"/>
              <a:cs typeface="Gotham Book" pitchFamily="50" charset="0"/>
            </a:endParaRPr>
          </a:p>
        </p:txBody>
      </p:sp>
      <p:sp>
        <p:nvSpPr>
          <p:cNvPr id="5" name="Rectangle 4"/>
          <p:cNvSpPr/>
          <p:nvPr/>
        </p:nvSpPr>
        <p:spPr>
          <a:xfrm>
            <a:off x="1376836" y="5112756"/>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Followers and users become broadcasters of your message</a:t>
            </a:r>
            <a:endParaRPr lang="en-US" sz="2400" dirty="0">
              <a:solidFill>
                <a:schemeClr val="bg2">
                  <a:lumMod val="25000"/>
                </a:schemeClr>
              </a:solidFill>
              <a:latin typeface="Gotham Book" pitchFamily="50" charset="0"/>
              <a:cs typeface="Gotham Book" pitchFamily="50" charset="0"/>
            </a:endParaRPr>
          </a:p>
        </p:txBody>
      </p:sp>
      <p:sp>
        <p:nvSpPr>
          <p:cNvPr id="6" name="Rectangle 5"/>
          <p:cNvSpPr/>
          <p:nvPr/>
        </p:nvSpPr>
        <p:spPr>
          <a:xfrm>
            <a:off x="1388129" y="3924697"/>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Low-level engagement is easier</a:t>
            </a:r>
            <a:endParaRPr lang="en-US" sz="2400" dirty="0">
              <a:solidFill>
                <a:schemeClr val="bg2">
                  <a:lumMod val="2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1900265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3846" y="1258427"/>
            <a:ext cx="11685857" cy="101329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FF"/>
                </a:solidFill>
                <a:latin typeface="Tungsten Medium"/>
                <a:cs typeface="Tungsten Medium"/>
              </a:rPr>
              <a:t>Social media helps us frame our message and engage our audience b/c: </a:t>
            </a:r>
          </a:p>
        </p:txBody>
      </p:sp>
      <p:sp>
        <p:nvSpPr>
          <p:cNvPr id="3" name="Rectangle 2"/>
          <p:cNvSpPr/>
          <p:nvPr/>
        </p:nvSpPr>
        <p:spPr>
          <a:xfrm>
            <a:off x="716917" y="719434"/>
            <a:ext cx="3629187" cy="4517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2">
                    <a:lumMod val="25000"/>
                  </a:schemeClr>
                </a:solidFill>
                <a:latin typeface="Tungsten Medium"/>
                <a:cs typeface="Tungsten Medium"/>
              </a:rPr>
              <a:t>SOCIAL MEDIA STRENGTHS</a:t>
            </a:r>
          </a:p>
        </p:txBody>
      </p:sp>
      <p:sp>
        <p:nvSpPr>
          <p:cNvPr id="4" name="Rectangle 3"/>
          <p:cNvSpPr/>
          <p:nvPr/>
        </p:nvSpPr>
        <p:spPr>
          <a:xfrm>
            <a:off x="1379654" y="2759181"/>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Allows you to join a conversation that is already happening</a:t>
            </a:r>
            <a:endParaRPr lang="en-US" sz="2400" dirty="0">
              <a:solidFill>
                <a:schemeClr val="bg2">
                  <a:lumMod val="25000"/>
                </a:schemeClr>
              </a:solidFill>
              <a:latin typeface="Gotham Book" pitchFamily="50" charset="0"/>
              <a:cs typeface="Gotham Book" pitchFamily="50" charset="0"/>
            </a:endParaRPr>
          </a:p>
        </p:txBody>
      </p:sp>
      <p:sp>
        <p:nvSpPr>
          <p:cNvPr id="5" name="Rectangle 4"/>
          <p:cNvSpPr/>
          <p:nvPr/>
        </p:nvSpPr>
        <p:spPr>
          <a:xfrm>
            <a:off x="1376836" y="5112756"/>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Followers and users become broadcasters of your message</a:t>
            </a:r>
            <a:endParaRPr lang="en-US" sz="2400" dirty="0">
              <a:solidFill>
                <a:schemeClr val="bg2">
                  <a:lumMod val="25000"/>
                </a:schemeClr>
              </a:solidFill>
              <a:latin typeface="Gotham Book" pitchFamily="50" charset="0"/>
              <a:cs typeface="Gotham Book" pitchFamily="50" charset="0"/>
            </a:endParaRPr>
          </a:p>
        </p:txBody>
      </p:sp>
      <p:sp>
        <p:nvSpPr>
          <p:cNvPr id="6" name="Rectangle 5"/>
          <p:cNvSpPr/>
          <p:nvPr/>
        </p:nvSpPr>
        <p:spPr>
          <a:xfrm>
            <a:off x="1388129" y="3924697"/>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Low-level engagement is easier</a:t>
            </a:r>
            <a:endParaRPr lang="en-US" sz="2400" dirty="0">
              <a:solidFill>
                <a:schemeClr val="bg2">
                  <a:lumMod val="25000"/>
                </a:schemeClr>
              </a:solidFill>
              <a:latin typeface="Gotham Book" pitchFamily="50" charset="0"/>
              <a:cs typeface="Gotham Book" pitchFamily="50" charset="0"/>
            </a:endParaRPr>
          </a:p>
        </p:txBody>
      </p:sp>
      <p:sp>
        <p:nvSpPr>
          <p:cNvPr id="7" name="Rectangle 6"/>
          <p:cNvSpPr/>
          <p:nvPr/>
        </p:nvSpPr>
        <p:spPr>
          <a:xfrm>
            <a:off x="1388128" y="6351631"/>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Reach people who are not a part of your network yet </a:t>
            </a:r>
            <a:endParaRPr lang="en-US" sz="2400" dirty="0">
              <a:solidFill>
                <a:schemeClr val="bg2">
                  <a:lumMod val="2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84900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6917" y="853085"/>
            <a:ext cx="3629187" cy="63168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2">
                    <a:lumMod val="25000"/>
                  </a:schemeClr>
                </a:solidFill>
                <a:latin typeface="Tungsten Medium"/>
                <a:cs typeface="Tungsten Medium"/>
              </a:rPr>
              <a:t>SOCIAL MEDIA WEAKNESSES</a:t>
            </a:r>
          </a:p>
        </p:txBody>
      </p:sp>
      <p:sp>
        <p:nvSpPr>
          <p:cNvPr id="3" name="Rectangle 2"/>
          <p:cNvSpPr/>
          <p:nvPr/>
        </p:nvSpPr>
        <p:spPr>
          <a:xfrm>
            <a:off x="1379654" y="1938627"/>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Not great for raising money, especially with direct fundraising asks</a:t>
            </a:r>
            <a:endParaRPr lang="en-US" sz="2400" dirty="0">
              <a:solidFill>
                <a:schemeClr val="bg2">
                  <a:lumMod val="2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1388053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6917" y="853085"/>
            <a:ext cx="3629187" cy="63168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2">
                    <a:lumMod val="25000"/>
                  </a:schemeClr>
                </a:solidFill>
                <a:latin typeface="Tungsten Medium"/>
                <a:cs typeface="Tungsten Medium"/>
              </a:rPr>
              <a:t>SOCIAL MEDIA WEAKNESSES</a:t>
            </a:r>
          </a:p>
        </p:txBody>
      </p:sp>
      <p:sp>
        <p:nvSpPr>
          <p:cNvPr id="3" name="Rectangle 2"/>
          <p:cNvSpPr/>
          <p:nvPr/>
        </p:nvSpPr>
        <p:spPr>
          <a:xfrm>
            <a:off x="1379654" y="1938627"/>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Not great for raising money, especially with direct fundraising asks</a:t>
            </a:r>
            <a:endParaRPr lang="en-US" sz="2400" dirty="0">
              <a:solidFill>
                <a:schemeClr val="bg2">
                  <a:lumMod val="25000"/>
                </a:schemeClr>
              </a:solidFill>
              <a:latin typeface="Gotham Book" pitchFamily="50" charset="0"/>
              <a:cs typeface="Gotham Book" pitchFamily="50" charset="0"/>
            </a:endParaRPr>
          </a:p>
        </p:txBody>
      </p:sp>
      <p:sp>
        <p:nvSpPr>
          <p:cNvPr id="4" name="Rectangle 3"/>
          <p:cNvSpPr/>
          <p:nvPr/>
        </p:nvSpPr>
        <p:spPr>
          <a:xfrm>
            <a:off x="1395288" y="3110069"/>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Not as much room to get a message across on most platforms</a:t>
            </a:r>
            <a:endParaRPr lang="en-US" sz="2400" dirty="0">
              <a:solidFill>
                <a:schemeClr val="bg2">
                  <a:lumMod val="2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2756705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6917" y="853085"/>
            <a:ext cx="3629187" cy="63168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2">
                    <a:lumMod val="25000"/>
                  </a:schemeClr>
                </a:solidFill>
                <a:latin typeface="Tungsten Medium"/>
                <a:cs typeface="Tungsten Medium"/>
              </a:rPr>
              <a:t>SOCIAL MEDIA WEAKNESSES</a:t>
            </a:r>
          </a:p>
        </p:txBody>
      </p:sp>
      <p:sp>
        <p:nvSpPr>
          <p:cNvPr id="3" name="Rectangle 2"/>
          <p:cNvSpPr/>
          <p:nvPr/>
        </p:nvSpPr>
        <p:spPr>
          <a:xfrm>
            <a:off x="1379654" y="1938627"/>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Not great for raising money, especially with direct fundraising asks</a:t>
            </a:r>
            <a:endParaRPr lang="en-US" sz="2400" dirty="0">
              <a:solidFill>
                <a:schemeClr val="bg2">
                  <a:lumMod val="25000"/>
                </a:schemeClr>
              </a:solidFill>
              <a:latin typeface="Gotham Book" pitchFamily="50" charset="0"/>
              <a:cs typeface="Gotham Book" pitchFamily="50" charset="0"/>
            </a:endParaRPr>
          </a:p>
        </p:txBody>
      </p:sp>
      <p:sp>
        <p:nvSpPr>
          <p:cNvPr id="4" name="Rectangle 3"/>
          <p:cNvSpPr/>
          <p:nvPr/>
        </p:nvSpPr>
        <p:spPr>
          <a:xfrm>
            <a:off x="1395288" y="3110069"/>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Not as much room to get a message across on most platforms</a:t>
            </a:r>
            <a:endParaRPr lang="en-US" sz="2400" dirty="0">
              <a:solidFill>
                <a:schemeClr val="bg2">
                  <a:lumMod val="25000"/>
                </a:schemeClr>
              </a:solidFill>
              <a:latin typeface="Gotham Book" pitchFamily="50" charset="0"/>
              <a:cs typeface="Gotham Book" pitchFamily="50" charset="0"/>
            </a:endParaRPr>
          </a:p>
        </p:txBody>
      </p:sp>
      <p:sp>
        <p:nvSpPr>
          <p:cNvPr id="7" name="Rectangle 6"/>
          <p:cNvSpPr/>
          <p:nvPr/>
        </p:nvSpPr>
        <p:spPr>
          <a:xfrm>
            <a:off x="1411106" y="4281511"/>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Social Media has a shorter lifespan</a:t>
            </a:r>
            <a:endParaRPr lang="en-US" sz="2400" dirty="0">
              <a:solidFill>
                <a:schemeClr val="bg2">
                  <a:lumMod val="2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2682930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42434" y="701451"/>
            <a:ext cx="3010428" cy="646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1300460"/>
            <a:r>
              <a:rPr lang="en-US" altLang="en-US" sz="3600" dirty="0">
                <a:solidFill>
                  <a:srgbClr val="3A3838"/>
                </a:solidFill>
                <a:latin typeface="Gotham Bold"/>
                <a:ea typeface="Arial Unicode MS" panose="020B0604020202020204" pitchFamily="34" charset="-128"/>
                <a:cs typeface="Gotham Bold"/>
              </a:rPr>
              <a:t>LOGISTICS</a:t>
            </a:r>
            <a:endParaRPr lang="en-US" altLang="en-US" sz="2800" dirty="0">
              <a:solidFill>
                <a:srgbClr val="3A3838"/>
              </a:solidFill>
              <a:latin typeface="Gotham Bold"/>
              <a:ea typeface="Arial Unicode MS" panose="020B0604020202020204" pitchFamily="34" charset="-128"/>
              <a:cs typeface="Gotham Bold"/>
            </a:endParaRPr>
          </a:p>
        </p:txBody>
      </p:sp>
      <p:sp>
        <p:nvSpPr>
          <p:cNvPr id="11" name="TextBox 10"/>
          <p:cNvSpPr txBox="1"/>
          <p:nvPr/>
        </p:nvSpPr>
        <p:spPr>
          <a:xfrm>
            <a:off x="6325011" y="1075708"/>
            <a:ext cx="5873274" cy="2246765"/>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We will meet every Thursday for 90 minutes. </a:t>
            </a:r>
          </a:p>
          <a:p>
            <a:pPr defTabSz="1300460"/>
            <a:endParaRPr lang="en-US" sz="2800" dirty="0">
              <a:solidFill>
                <a:srgbClr val="E7E6E6">
                  <a:lumMod val="25000"/>
                </a:srgbClr>
              </a:solidFill>
              <a:latin typeface="Gotham Book"/>
              <a:cs typeface="Gotham Book"/>
            </a:endParaRPr>
          </a:p>
          <a:p>
            <a:pPr defTabSz="1300460"/>
            <a:r>
              <a:rPr lang="en-US" sz="2800" i="1" dirty="0">
                <a:solidFill>
                  <a:srgbClr val="E7E6E6">
                    <a:lumMod val="25000"/>
                  </a:srgbClr>
                </a:solidFill>
                <a:latin typeface="Gotham Book"/>
                <a:cs typeface="Gotham Book"/>
              </a:rPr>
              <a:t>If you cannot attend, email </a:t>
            </a:r>
            <a:r>
              <a:rPr lang="en-US" sz="2800" i="1" dirty="0" err="1">
                <a:solidFill>
                  <a:srgbClr val="E7E6E6">
                    <a:lumMod val="25000"/>
                  </a:srgbClr>
                </a:solidFill>
                <a:latin typeface="Gotham Book"/>
                <a:cs typeface="Gotham Book"/>
              </a:rPr>
              <a:t>fellows@barackobama.com</a:t>
            </a:r>
            <a:endParaRPr lang="en-US" sz="2800" i="1" dirty="0">
              <a:solidFill>
                <a:srgbClr val="E7E6E6">
                  <a:lumMod val="25000"/>
                </a:srgbClr>
              </a:solidFill>
              <a:latin typeface="Gotham Book"/>
              <a:cs typeface="Gotham Book"/>
            </a:endParaRPr>
          </a:p>
        </p:txBody>
      </p:sp>
      <p:cxnSp>
        <p:nvCxnSpPr>
          <p:cNvPr id="14" name="Straight Connector 13"/>
          <p:cNvCxnSpPr/>
          <p:nvPr/>
        </p:nvCxnSpPr>
        <p:spPr>
          <a:xfrm flipH="1" flipV="1">
            <a:off x="3958826" y="701447"/>
            <a:ext cx="0" cy="7720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4452553" y="815379"/>
            <a:ext cx="1395366" cy="1360570"/>
          </a:xfrm>
          <a:prstGeom prst="rect">
            <a:avLst/>
          </a:prstGeom>
        </p:spPr>
      </p:pic>
    </p:spTree>
    <p:extLst>
      <p:ext uri="{BB962C8B-B14F-4D97-AF65-F5344CB8AC3E}">
        <p14:creationId xmlns:p14="http://schemas.microsoft.com/office/powerpoint/2010/main" val="2212943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6917" y="853085"/>
            <a:ext cx="3629187" cy="63168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2">
                    <a:lumMod val="25000"/>
                  </a:schemeClr>
                </a:solidFill>
                <a:latin typeface="Tungsten Medium"/>
                <a:cs typeface="Tungsten Medium"/>
              </a:rPr>
              <a:t>SOCIAL MEDIA WEAKNESSES</a:t>
            </a:r>
          </a:p>
        </p:txBody>
      </p:sp>
      <p:sp>
        <p:nvSpPr>
          <p:cNvPr id="3" name="Rectangle 2"/>
          <p:cNvSpPr/>
          <p:nvPr/>
        </p:nvSpPr>
        <p:spPr>
          <a:xfrm>
            <a:off x="1379654" y="1938627"/>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Not great for raising money, especially with direct fundraising asks</a:t>
            </a:r>
            <a:endParaRPr lang="en-US" sz="2400" dirty="0">
              <a:solidFill>
                <a:schemeClr val="bg2">
                  <a:lumMod val="25000"/>
                </a:schemeClr>
              </a:solidFill>
              <a:latin typeface="Gotham Book" pitchFamily="50" charset="0"/>
              <a:cs typeface="Gotham Book" pitchFamily="50" charset="0"/>
            </a:endParaRPr>
          </a:p>
        </p:txBody>
      </p:sp>
      <p:sp>
        <p:nvSpPr>
          <p:cNvPr id="4" name="Rectangle 3"/>
          <p:cNvSpPr/>
          <p:nvPr/>
        </p:nvSpPr>
        <p:spPr>
          <a:xfrm>
            <a:off x="1395288" y="3110069"/>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Not as much room to get a message across on most platforms</a:t>
            </a:r>
            <a:endParaRPr lang="en-US" sz="2400" dirty="0">
              <a:solidFill>
                <a:schemeClr val="bg2">
                  <a:lumMod val="25000"/>
                </a:schemeClr>
              </a:solidFill>
              <a:latin typeface="Gotham Book" pitchFamily="50" charset="0"/>
              <a:cs typeface="Gotham Book" pitchFamily="50" charset="0"/>
            </a:endParaRPr>
          </a:p>
        </p:txBody>
      </p:sp>
      <p:sp>
        <p:nvSpPr>
          <p:cNvPr id="5" name="Rectangle 4"/>
          <p:cNvSpPr/>
          <p:nvPr/>
        </p:nvSpPr>
        <p:spPr>
          <a:xfrm>
            <a:off x="1410338" y="5452954"/>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Everything is very public: Trolls on trolls on trolls</a:t>
            </a:r>
            <a:endParaRPr lang="en-US" sz="2400" dirty="0">
              <a:solidFill>
                <a:schemeClr val="bg2">
                  <a:lumMod val="25000"/>
                </a:schemeClr>
              </a:solidFill>
              <a:latin typeface="Gotham Book" pitchFamily="50" charset="0"/>
              <a:cs typeface="Gotham Book" pitchFamily="50" charset="0"/>
            </a:endParaRPr>
          </a:p>
        </p:txBody>
      </p:sp>
      <p:pic>
        <p:nvPicPr>
          <p:cNvPr id="6" name="Picture 5" descr="Screen Shot 2016-05-09 at 7.53.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951" y="7119611"/>
            <a:ext cx="9514875" cy="1241942"/>
          </a:xfrm>
          <a:prstGeom prst="rect">
            <a:avLst/>
          </a:prstGeom>
        </p:spPr>
      </p:pic>
      <p:sp>
        <p:nvSpPr>
          <p:cNvPr id="7" name="Rectangle 6"/>
          <p:cNvSpPr/>
          <p:nvPr/>
        </p:nvSpPr>
        <p:spPr>
          <a:xfrm>
            <a:off x="1411106" y="4281511"/>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chemeClr val="bg2">
                    <a:lumMod val="25000"/>
                  </a:schemeClr>
                </a:solidFill>
                <a:latin typeface="Gotham Book"/>
                <a:cs typeface="Gotham Book"/>
              </a:rPr>
              <a:t>Social Media has a shorter lifespan</a:t>
            </a:r>
            <a:endParaRPr lang="en-US" sz="2400" dirty="0">
              <a:solidFill>
                <a:schemeClr val="bg2">
                  <a:lumMod val="2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224986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5614665" y="1569111"/>
            <a:ext cx="671" cy="5984759"/>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64818" y="2170090"/>
            <a:ext cx="6528498" cy="3539430"/>
          </a:xfrm>
          <a:prstGeom prst="rect">
            <a:avLst/>
          </a:prstGeom>
          <a:noFill/>
        </p:spPr>
        <p:txBody>
          <a:bodyPr wrap="square" rtlCol="0">
            <a:spAutoFit/>
          </a:bodyPr>
          <a:lstStyle/>
          <a:p>
            <a:pPr marL="514350" indent="-514350">
              <a:buAutoNum type="arabicPeriod"/>
            </a:pPr>
            <a:r>
              <a:rPr lang="en-US" sz="3200" dirty="0">
                <a:solidFill>
                  <a:schemeClr val="bg2">
                    <a:lumMod val="25000"/>
                  </a:schemeClr>
                </a:solidFill>
                <a:latin typeface="Gotham Book" pitchFamily="50" charset="0"/>
                <a:cs typeface="Gotham Book" pitchFamily="50" charset="0"/>
              </a:rPr>
              <a:t>Why Social Media </a:t>
            </a:r>
          </a:p>
          <a:p>
            <a:pPr marL="514350" indent="-514350">
              <a:buAutoNum type="arabicPeriod"/>
            </a:pPr>
            <a:endParaRPr lang="en-US" sz="3200" dirty="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a:solidFill>
                  <a:schemeClr val="bg2">
                    <a:lumMod val="25000"/>
                  </a:schemeClr>
                </a:solidFill>
                <a:latin typeface="Gotham Bold"/>
                <a:cs typeface="Gotham Bold"/>
              </a:rPr>
              <a:t>Social Media Strategy</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Strategic User Flow </a:t>
            </a:r>
          </a:p>
          <a:p>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a:solidFill>
                  <a:schemeClr val="tx1"/>
                </a:solidFill>
                <a:latin typeface="Tungsten Medium"/>
                <a:cs typeface="Tungsten Medium"/>
              </a:rPr>
              <a:t>AGENDA </a:t>
            </a:r>
            <a:r>
              <a:rPr lang="en-US" altLang="en-US" sz="4800" dirty="0">
                <a:solidFill>
                  <a:schemeClr val="tx1"/>
                </a:solidFill>
                <a:latin typeface="Tungsten Medium"/>
                <a:ea typeface="Arial Unicode MS" panose="020B0604020202020204" pitchFamily="34" charset="-128"/>
                <a:cs typeface="Tungsten Medium"/>
              </a:rPr>
              <a:t>FOR TODAY</a:t>
            </a:r>
          </a:p>
        </p:txBody>
      </p:sp>
    </p:spTree>
    <p:extLst>
      <p:ext uri="{BB962C8B-B14F-4D97-AF65-F5344CB8AC3E}">
        <p14:creationId xmlns:p14="http://schemas.microsoft.com/office/powerpoint/2010/main" val="3521635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071" y="623474"/>
            <a:ext cx="11685857" cy="919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3A3838">
                    <a:lumMod val="75000"/>
                  </a:srgbClr>
                </a:solidFill>
                <a:latin typeface="Tungsten Medium"/>
                <a:cs typeface="Tungsten Medium"/>
              </a:rPr>
              <a:t>Differences in platforms: Twitter</a:t>
            </a:r>
          </a:p>
        </p:txBody>
      </p:sp>
      <p:sp>
        <p:nvSpPr>
          <p:cNvPr id="4" name="Rectangle 3"/>
          <p:cNvSpPr/>
          <p:nvPr/>
        </p:nvSpPr>
        <p:spPr>
          <a:xfrm>
            <a:off x="832588" y="1606498"/>
            <a:ext cx="5204569"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rgbClr val="E7E6E6">
                    <a:lumMod val="25000"/>
                  </a:srgbClr>
                </a:solidFill>
                <a:latin typeface="Gotham Book"/>
                <a:cs typeface="Gotham Book"/>
              </a:rPr>
              <a:t>Great for rapid response moments</a:t>
            </a:r>
            <a:endParaRPr lang="en-US" sz="2400" dirty="0">
              <a:solidFill>
                <a:srgbClr val="E7E6E6">
                  <a:lumMod val="25000"/>
                </a:srgbClr>
              </a:solidFill>
              <a:latin typeface="Gotham Book" pitchFamily="50" charset="0"/>
              <a:cs typeface="Gotham Book" pitchFamily="50" charset="0"/>
            </a:endParaRPr>
          </a:p>
        </p:txBody>
      </p:sp>
      <p:pic>
        <p:nvPicPr>
          <p:cNvPr id="5" name="Picture 4" descr="Screen Shot 2016-05-09 at 8.53.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207" y="1958362"/>
            <a:ext cx="6701441" cy="3125024"/>
          </a:xfrm>
          <a:prstGeom prst="rect">
            <a:avLst/>
          </a:prstGeom>
        </p:spPr>
      </p:pic>
      <p:pic>
        <p:nvPicPr>
          <p:cNvPr id="6" name="Picture 5" descr="Screen Shot 2016-05-09 at 8.56.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68470"/>
            <a:ext cx="7289800" cy="2819400"/>
          </a:xfrm>
          <a:prstGeom prst="rect">
            <a:avLst/>
          </a:prstGeom>
        </p:spPr>
      </p:pic>
      <p:pic>
        <p:nvPicPr>
          <p:cNvPr id="7" name="Picture 6" descr="Screen Shot 2016-05-09 at 9.04.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771" y="5866176"/>
            <a:ext cx="6701441" cy="2706128"/>
          </a:xfrm>
          <a:prstGeom prst="rect">
            <a:avLst/>
          </a:prstGeom>
        </p:spPr>
      </p:pic>
      <p:sp>
        <p:nvSpPr>
          <p:cNvPr id="8" name="Rectangle 7"/>
          <p:cNvSpPr/>
          <p:nvPr/>
        </p:nvSpPr>
        <p:spPr>
          <a:xfrm>
            <a:off x="867765" y="2950629"/>
            <a:ext cx="4934940"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rgbClr val="E7E6E6">
                    <a:lumMod val="25000"/>
                  </a:srgbClr>
                </a:solidFill>
                <a:latin typeface="Gotham Book"/>
                <a:cs typeface="Gotham Book"/>
              </a:rPr>
              <a:t>Tweets have a shorter shelf life</a:t>
            </a:r>
            <a:endParaRPr lang="en-US" sz="2400" dirty="0">
              <a:solidFill>
                <a:srgbClr val="E7E6E6">
                  <a:lumMod val="25000"/>
                </a:srgbClr>
              </a:solidFill>
              <a:latin typeface="Gotham Book" pitchFamily="50" charset="0"/>
              <a:cs typeface="Gotham Book" pitchFamily="50" charset="0"/>
            </a:endParaRPr>
          </a:p>
        </p:txBody>
      </p:sp>
    </p:spTree>
    <p:extLst>
      <p:ext uri="{BB962C8B-B14F-4D97-AF65-F5344CB8AC3E}">
        <p14:creationId xmlns:p14="http://schemas.microsoft.com/office/powerpoint/2010/main" val="2191692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3018" y="507949"/>
            <a:ext cx="184666" cy="486287"/>
          </a:xfrm>
          <a:prstGeom prst="rect">
            <a:avLst/>
          </a:prstGeom>
          <a:noFill/>
        </p:spPr>
        <p:txBody>
          <a:bodyPr wrap="none" rtlCol="0">
            <a:spAutoFit/>
          </a:bodyPr>
          <a:lstStyle/>
          <a:p>
            <a:endParaRPr lang="en-US" dirty="0">
              <a:solidFill>
                <a:srgbClr val="3A3838"/>
              </a:solidFill>
              <a:latin typeface="Arial"/>
            </a:endParaRPr>
          </a:p>
        </p:txBody>
      </p:sp>
      <p:sp>
        <p:nvSpPr>
          <p:cNvPr id="4" name="Rectangle 3"/>
          <p:cNvSpPr/>
          <p:nvPr/>
        </p:nvSpPr>
        <p:spPr>
          <a:xfrm>
            <a:off x="635071" y="623474"/>
            <a:ext cx="11685857" cy="919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3A3838">
                    <a:lumMod val="75000"/>
                  </a:srgbClr>
                </a:solidFill>
                <a:latin typeface="Tungsten Medium"/>
                <a:cs typeface="Tungsten Medium"/>
              </a:rPr>
              <a:t>Differences in platforms: Twitter</a:t>
            </a:r>
          </a:p>
        </p:txBody>
      </p:sp>
      <p:sp>
        <p:nvSpPr>
          <p:cNvPr id="5" name="Rectangle 4"/>
          <p:cNvSpPr/>
          <p:nvPr/>
        </p:nvSpPr>
        <p:spPr>
          <a:xfrm>
            <a:off x="832590" y="1586961"/>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rgbClr val="E7E6E6">
                    <a:lumMod val="25000"/>
                  </a:srgbClr>
                </a:solidFill>
                <a:latin typeface="Gotham Book"/>
                <a:cs typeface="Gotham Book"/>
              </a:rPr>
              <a:t>Concise messages that get a point across quickly/calls to action</a:t>
            </a:r>
            <a:endParaRPr lang="en-US" sz="2400" dirty="0">
              <a:solidFill>
                <a:srgbClr val="E7E6E6">
                  <a:lumMod val="25000"/>
                </a:srgbClr>
              </a:solidFill>
              <a:latin typeface="Gotham Book" pitchFamily="50" charset="0"/>
              <a:cs typeface="Gotham Book" pitchFamily="50" charset="0"/>
            </a:endParaRPr>
          </a:p>
        </p:txBody>
      </p:sp>
      <p:pic>
        <p:nvPicPr>
          <p:cNvPr id="7" name="Picture 6" descr="Screen Shot 2016-05-09 at 9.13.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22" y="2595178"/>
            <a:ext cx="6252073" cy="4139154"/>
          </a:xfrm>
          <a:prstGeom prst="rect">
            <a:avLst/>
          </a:prstGeom>
        </p:spPr>
      </p:pic>
      <p:pic>
        <p:nvPicPr>
          <p:cNvPr id="8" name="Picture 7" descr="Screen Shot 2016-05-09 at 9.10.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081" y="6329780"/>
            <a:ext cx="9572023" cy="1308995"/>
          </a:xfrm>
          <a:prstGeom prst="rect">
            <a:avLst/>
          </a:prstGeom>
        </p:spPr>
      </p:pic>
      <p:pic>
        <p:nvPicPr>
          <p:cNvPr id="9" name="Picture 8" descr="Screen Shot 2016-05-09 at 9.16.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705" y="7711474"/>
            <a:ext cx="6797800" cy="1517259"/>
          </a:xfrm>
          <a:prstGeom prst="rect">
            <a:avLst/>
          </a:prstGeom>
        </p:spPr>
      </p:pic>
    </p:spTree>
    <p:extLst>
      <p:ext uri="{BB962C8B-B14F-4D97-AF65-F5344CB8AC3E}">
        <p14:creationId xmlns:p14="http://schemas.microsoft.com/office/powerpoint/2010/main" val="204848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071" y="623474"/>
            <a:ext cx="11685857" cy="919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3A3838">
                    <a:lumMod val="75000"/>
                  </a:srgbClr>
                </a:solidFill>
                <a:latin typeface="Tungsten Medium"/>
                <a:cs typeface="Tungsten Medium"/>
              </a:rPr>
              <a:t>Differences in platforms: Facebook</a:t>
            </a:r>
          </a:p>
        </p:txBody>
      </p:sp>
      <p:sp>
        <p:nvSpPr>
          <p:cNvPr id="3" name="Rectangle 2"/>
          <p:cNvSpPr/>
          <p:nvPr/>
        </p:nvSpPr>
        <p:spPr>
          <a:xfrm>
            <a:off x="773977" y="1586961"/>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rgbClr val="E7E6E6">
                    <a:lumMod val="25000"/>
                  </a:srgbClr>
                </a:solidFill>
                <a:latin typeface="Gotham Book"/>
                <a:cs typeface="Gotham Book"/>
              </a:rPr>
              <a:t>Posts have a longer shelf life than tweets, which typically translates to higher engagement rates</a:t>
            </a:r>
            <a:endParaRPr lang="en-US" sz="2400" dirty="0">
              <a:solidFill>
                <a:srgbClr val="E7E6E6">
                  <a:lumMod val="25000"/>
                </a:srgbClr>
              </a:solidFill>
              <a:latin typeface="Gotham Book" pitchFamily="50" charset="0"/>
              <a:cs typeface="Gotham Book" pitchFamily="50" charset="0"/>
            </a:endParaRPr>
          </a:p>
        </p:txBody>
      </p:sp>
      <p:pic>
        <p:nvPicPr>
          <p:cNvPr id="5" name="Picture 4" descr="Screen Shot 2016-05-09 at 9.30.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883" y="2638478"/>
            <a:ext cx="4952880" cy="6641362"/>
          </a:xfrm>
          <a:prstGeom prst="rect">
            <a:avLst/>
          </a:prstGeom>
        </p:spPr>
      </p:pic>
    </p:spTree>
    <p:extLst>
      <p:ext uri="{BB962C8B-B14F-4D97-AF65-F5344CB8AC3E}">
        <p14:creationId xmlns:p14="http://schemas.microsoft.com/office/powerpoint/2010/main" val="560807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071" y="623474"/>
            <a:ext cx="11685857" cy="919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3A3838">
                    <a:lumMod val="75000"/>
                  </a:srgbClr>
                </a:solidFill>
                <a:latin typeface="Tungsten Medium"/>
                <a:cs typeface="Tungsten Medium"/>
              </a:rPr>
              <a:t>Differences in platforms: Facebook</a:t>
            </a:r>
          </a:p>
        </p:txBody>
      </p:sp>
      <p:sp>
        <p:nvSpPr>
          <p:cNvPr id="3" name="Rectangle 2"/>
          <p:cNvSpPr/>
          <p:nvPr/>
        </p:nvSpPr>
        <p:spPr>
          <a:xfrm>
            <a:off x="773977" y="1586961"/>
            <a:ext cx="10378756" cy="9799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a:solidFill>
                  <a:srgbClr val="E7E6E6">
                    <a:lumMod val="25000"/>
                  </a:srgbClr>
                </a:solidFill>
                <a:latin typeface="Gotham Book"/>
                <a:cs typeface="Gotham Book"/>
              </a:rPr>
              <a:t>More space means more room for explanation or longer form posts</a:t>
            </a:r>
            <a:endParaRPr lang="en-US" sz="2400" dirty="0">
              <a:solidFill>
                <a:srgbClr val="E7E6E6">
                  <a:lumMod val="25000"/>
                </a:srgbClr>
              </a:solidFill>
              <a:latin typeface="Gotham Book" pitchFamily="50" charset="0"/>
              <a:cs typeface="Gotham Book" pitchFamily="50" charset="0"/>
            </a:endParaRPr>
          </a:p>
        </p:txBody>
      </p:sp>
      <p:pic>
        <p:nvPicPr>
          <p:cNvPr id="5" name="Picture 4" descr="Screen Shot 2016-05-09 at 9.23.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076" y="2928658"/>
            <a:ext cx="4686617" cy="6370719"/>
          </a:xfrm>
          <a:prstGeom prst="rect">
            <a:avLst/>
          </a:prstGeom>
        </p:spPr>
      </p:pic>
    </p:spTree>
    <p:extLst>
      <p:ext uri="{BB962C8B-B14F-4D97-AF65-F5344CB8AC3E}">
        <p14:creationId xmlns:p14="http://schemas.microsoft.com/office/powerpoint/2010/main" val="1031712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808125" y="5173271"/>
            <a:ext cx="5674284" cy="0"/>
          </a:xfrm>
          <a:prstGeom prst="line">
            <a:avLst/>
          </a:prstGeom>
          <a:ln w="38100" cmpd="sng">
            <a:solidFill>
              <a:srgbClr val="767171"/>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766631" y="1451816"/>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lumMod val="75000"/>
                  </a:schemeClr>
                </a:solidFill>
                <a:latin typeface="Tungsten Medium"/>
                <a:cs typeface="Tungsten Medium"/>
              </a:rPr>
              <a:t>Digital content producers not only help frame the message, but they engage an audience with the ultimate goal of bringing them into an email list.</a:t>
            </a:r>
          </a:p>
        </p:txBody>
      </p:sp>
      <p:sp>
        <p:nvSpPr>
          <p:cNvPr id="9" name="Oval 8"/>
          <p:cNvSpPr/>
          <p:nvPr/>
        </p:nvSpPr>
        <p:spPr>
          <a:xfrm>
            <a:off x="946757" y="3687864"/>
            <a:ext cx="2899221" cy="2975946"/>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ungsten Medium"/>
                <a:cs typeface="Tungsten Medium"/>
              </a:rPr>
              <a:t>FRAME THE MESSAGE</a:t>
            </a:r>
          </a:p>
        </p:txBody>
      </p:sp>
      <p:sp>
        <p:nvSpPr>
          <p:cNvPr id="12" name="Oval 11"/>
          <p:cNvSpPr/>
          <p:nvPr/>
        </p:nvSpPr>
        <p:spPr>
          <a:xfrm>
            <a:off x="9114051" y="3797934"/>
            <a:ext cx="2899221" cy="2975946"/>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ungsten Medium"/>
                <a:cs typeface="Tungsten Medium"/>
              </a:rPr>
              <a:t>ACQUISITION</a:t>
            </a:r>
          </a:p>
        </p:txBody>
      </p:sp>
      <p:sp>
        <p:nvSpPr>
          <p:cNvPr id="16" name="Right Arrow 15"/>
          <p:cNvSpPr/>
          <p:nvPr/>
        </p:nvSpPr>
        <p:spPr>
          <a:xfrm>
            <a:off x="6561417" y="4918799"/>
            <a:ext cx="874866" cy="536184"/>
          </a:xfrm>
          <a:prstGeom prst="rightArrow">
            <a:avLst>
              <a:gd name="adj1" fmla="val 44737"/>
              <a:gd name="adj2" fmla="val 50000"/>
            </a:avLst>
          </a:prstGeom>
          <a:solidFill>
            <a:srgbClr val="ED534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flipH="1">
            <a:off x="5282912" y="4918799"/>
            <a:ext cx="891950" cy="536184"/>
          </a:xfrm>
          <a:prstGeom prst="rightArrow">
            <a:avLst>
              <a:gd name="adj1" fmla="val 44737"/>
              <a:gd name="adj2" fmla="val 50000"/>
            </a:avLst>
          </a:prstGeom>
          <a:solidFill>
            <a:srgbClr val="ED534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2929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r="926"/>
          <a:stretch/>
        </p:blipFill>
        <p:spPr>
          <a:xfrm>
            <a:off x="-167103" y="0"/>
            <a:ext cx="13334829" cy="9770167"/>
          </a:xfrm>
          <a:prstGeom prst="rect">
            <a:avLst/>
          </a:prstGeom>
        </p:spPr>
      </p:pic>
      <p:sp>
        <p:nvSpPr>
          <p:cNvPr id="3" name="Rectangle 2"/>
          <p:cNvSpPr/>
          <p:nvPr/>
        </p:nvSpPr>
        <p:spPr>
          <a:xfrm>
            <a:off x="496957" y="417443"/>
            <a:ext cx="12006469" cy="888558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4730" y="1821619"/>
            <a:ext cx="6968200" cy="1563986"/>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25000"/>
                  </a:schemeClr>
                </a:solidFill>
                <a:latin typeface="Tungsten Medium"/>
                <a:cs typeface="Tungsten Medium"/>
              </a:rPr>
              <a:t>What questions do you have?</a:t>
            </a:r>
          </a:p>
        </p:txBody>
      </p:sp>
      <p:sp>
        <p:nvSpPr>
          <p:cNvPr id="10" name="Rectangle 9"/>
          <p:cNvSpPr/>
          <p:nvPr/>
        </p:nvSpPr>
        <p:spPr>
          <a:xfrm>
            <a:off x="7402668" y="1821619"/>
            <a:ext cx="100262" cy="1565977"/>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bg2">
                  <a:lumMod val="25000"/>
                </a:schemeClr>
              </a:solidFill>
              <a:latin typeface="Tungsten Medium"/>
              <a:cs typeface="Tungsten Medium"/>
            </a:endParaRPr>
          </a:p>
        </p:txBody>
      </p:sp>
      <p:pic>
        <p:nvPicPr>
          <p:cNvPr id="11" name="Picture 1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411242" y="8309565"/>
            <a:ext cx="738768" cy="693270"/>
          </a:xfrm>
          <a:prstGeom prst="rect">
            <a:avLst/>
          </a:prstGeom>
        </p:spPr>
      </p:pic>
    </p:spTree>
    <p:extLst>
      <p:ext uri="{BB962C8B-B14F-4D97-AF65-F5344CB8AC3E}">
        <p14:creationId xmlns:p14="http://schemas.microsoft.com/office/powerpoint/2010/main" val="4235213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5614665" y="1569111"/>
            <a:ext cx="671" cy="5984759"/>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64818" y="2170090"/>
            <a:ext cx="6528498" cy="3539430"/>
          </a:xfrm>
          <a:prstGeom prst="rect">
            <a:avLst/>
          </a:prstGeom>
          <a:noFill/>
        </p:spPr>
        <p:txBody>
          <a:bodyPr wrap="square" rtlCol="0">
            <a:spAutoFit/>
          </a:bodyPr>
          <a:lstStyle/>
          <a:p>
            <a:pPr marL="514350" indent="-514350">
              <a:buAutoNum type="arabicPeriod"/>
            </a:pPr>
            <a:r>
              <a:rPr lang="en-US" sz="3200" dirty="0">
                <a:solidFill>
                  <a:schemeClr val="bg2">
                    <a:lumMod val="25000"/>
                  </a:schemeClr>
                </a:solidFill>
                <a:latin typeface="Gotham Book" pitchFamily="50" charset="0"/>
                <a:cs typeface="Gotham Book" pitchFamily="50" charset="0"/>
              </a:rPr>
              <a:t>Why Social Media </a:t>
            </a:r>
          </a:p>
          <a:p>
            <a:pPr marL="514350" indent="-514350">
              <a:buAutoNum type="arabicPeriod"/>
            </a:pPr>
            <a:endParaRPr lang="en-US" sz="3200" dirty="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a:solidFill>
                  <a:schemeClr val="bg2">
                    <a:lumMod val="25000"/>
                  </a:schemeClr>
                </a:solidFill>
                <a:latin typeface="Gotham Book"/>
                <a:cs typeface="Gotham Book"/>
              </a:rPr>
              <a:t>Social Media Strategy</a:t>
            </a:r>
          </a:p>
          <a:p>
            <a:pPr marL="514350" indent="-514350">
              <a:buAutoNum type="arabicPeriod"/>
            </a:pPr>
            <a:endParaRPr lang="en-US" sz="3200" dirty="0">
              <a:solidFill>
                <a:schemeClr val="bg2">
                  <a:lumMod val="25000"/>
                </a:schemeClr>
              </a:solidFill>
              <a:latin typeface="Gotham Bold"/>
              <a:cs typeface="Gotham Bold"/>
            </a:endParaRPr>
          </a:p>
          <a:p>
            <a:pPr marL="514350" indent="-514350">
              <a:buAutoNum type="arabicPeriod"/>
            </a:pPr>
            <a:r>
              <a:rPr lang="en-US" sz="3200" dirty="0">
                <a:solidFill>
                  <a:schemeClr val="bg2">
                    <a:lumMod val="25000"/>
                  </a:schemeClr>
                </a:solidFill>
                <a:latin typeface="Gotham Bold"/>
                <a:cs typeface="Gotham Bold"/>
              </a:rPr>
              <a:t>Strategic User Flow </a:t>
            </a:r>
          </a:p>
          <a:p>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a:solidFill>
                  <a:schemeClr val="tx1"/>
                </a:solidFill>
                <a:latin typeface="Tungsten Medium"/>
                <a:cs typeface="Tungsten Medium"/>
              </a:rPr>
              <a:t>AGENDA </a:t>
            </a:r>
            <a:r>
              <a:rPr lang="en-US" altLang="en-US" sz="4800" dirty="0">
                <a:solidFill>
                  <a:schemeClr val="tx1"/>
                </a:solidFill>
                <a:latin typeface="Tungsten Medium"/>
                <a:ea typeface="Arial Unicode MS" panose="020B0604020202020204" pitchFamily="34" charset="-128"/>
                <a:cs typeface="Tungsten Medium"/>
              </a:rPr>
              <a:t>FOR TODAY</a:t>
            </a:r>
          </a:p>
        </p:txBody>
      </p:sp>
    </p:spTree>
    <p:extLst>
      <p:ext uri="{BB962C8B-B14F-4D97-AF65-F5344CB8AC3E}">
        <p14:creationId xmlns:p14="http://schemas.microsoft.com/office/powerpoint/2010/main" val="3875343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oun_23039_cc.png"/>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7936" r="71906" b="79738"/>
          <a:stretch/>
        </p:blipFill>
        <p:spPr>
          <a:xfrm>
            <a:off x="1890836" y="3259110"/>
            <a:ext cx="650993" cy="1298450"/>
          </a:xfrm>
          <a:prstGeom prst="rect">
            <a:avLst/>
          </a:prstGeom>
        </p:spPr>
      </p:pic>
      <p:sp>
        <p:nvSpPr>
          <p:cNvPr id="4" name="Oval 3"/>
          <p:cNvSpPr/>
          <p:nvPr/>
        </p:nvSpPr>
        <p:spPr>
          <a:xfrm>
            <a:off x="1313636" y="1566221"/>
            <a:ext cx="2002385" cy="2017743"/>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1552179" y="1890753"/>
            <a:ext cx="2216326" cy="1241689"/>
          </a:xfrm>
          <a:prstGeom prst="rect">
            <a:avLst/>
          </a:prstGeom>
        </p:spPr>
      </p:pic>
      <p:sp>
        <p:nvSpPr>
          <p:cNvPr id="8" name="Oval 7"/>
          <p:cNvSpPr/>
          <p:nvPr/>
        </p:nvSpPr>
        <p:spPr>
          <a:xfrm>
            <a:off x="1324929" y="4625300"/>
            <a:ext cx="2002385" cy="2017743"/>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11" name="Picture 10" descr="noun_170210_cc.pn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b="12201"/>
          <a:stretch/>
        </p:blipFill>
        <p:spPr>
          <a:xfrm>
            <a:off x="1792063" y="5149861"/>
            <a:ext cx="1269966" cy="1115019"/>
          </a:xfrm>
          <a:prstGeom prst="rect">
            <a:avLst/>
          </a:prstGeom>
        </p:spPr>
      </p:pic>
      <p:sp>
        <p:nvSpPr>
          <p:cNvPr id="9" name="Rectangle 8"/>
          <p:cNvSpPr/>
          <p:nvPr/>
        </p:nvSpPr>
        <p:spPr>
          <a:xfrm>
            <a:off x="3626456" y="3668624"/>
            <a:ext cx="5757178"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chemeClr val="bg2">
                    <a:lumMod val="25000"/>
                  </a:schemeClr>
                </a:solidFill>
                <a:latin typeface="Tungsten Medium"/>
                <a:cs typeface="Tungsten Medium"/>
              </a:rPr>
              <a:t> STRATEGIC USER FLOW         </a:t>
            </a:r>
          </a:p>
        </p:txBody>
      </p:sp>
    </p:spTree>
    <p:extLst>
      <p:ext uri="{BB962C8B-B14F-4D97-AF65-F5344CB8AC3E}">
        <p14:creationId xmlns:p14="http://schemas.microsoft.com/office/powerpoint/2010/main" val="279886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42434" y="701451"/>
            <a:ext cx="3010428" cy="646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1300460"/>
            <a:r>
              <a:rPr lang="en-US" altLang="en-US" sz="3600" dirty="0">
                <a:solidFill>
                  <a:srgbClr val="3A3838"/>
                </a:solidFill>
                <a:latin typeface="Gotham Bold"/>
                <a:ea typeface="Arial Unicode MS" panose="020B0604020202020204" pitchFamily="34" charset="-128"/>
                <a:cs typeface="Gotham Bold"/>
              </a:rPr>
              <a:t>LOGISTICS</a:t>
            </a:r>
            <a:endParaRPr lang="en-US" altLang="en-US" sz="2800" dirty="0">
              <a:solidFill>
                <a:srgbClr val="3A3838"/>
              </a:solidFill>
              <a:latin typeface="Gotham Bold"/>
              <a:ea typeface="Arial Unicode MS" panose="020B0604020202020204" pitchFamily="34" charset="-128"/>
              <a:cs typeface="Gotham Bold"/>
            </a:endParaRPr>
          </a:p>
        </p:txBody>
      </p:sp>
      <p:sp>
        <p:nvSpPr>
          <p:cNvPr id="11" name="TextBox 10"/>
          <p:cNvSpPr txBox="1"/>
          <p:nvPr/>
        </p:nvSpPr>
        <p:spPr>
          <a:xfrm>
            <a:off x="6325011" y="1075708"/>
            <a:ext cx="5873274" cy="954103"/>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We will meet every Thursday for 90 minutes.</a:t>
            </a:r>
          </a:p>
        </p:txBody>
      </p:sp>
      <p:cxnSp>
        <p:nvCxnSpPr>
          <p:cNvPr id="14" name="Straight Connector 13"/>
          <p:cNvCxnSpPr/>
          <p:nvPr/>
        </p:nvCxnSpPr>
        <p:spPr>
          <a:xfrm flipH="1" flipV="1">
            <a:off x="3958826" y="701447"/>
            <a:ext cx="0" cy="7720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duotone>
              <a:prstClr val="black"/>
              <a:schemeClr val="tx2">
                <a:tint val="45000"/>
                <a:satMod val="400000"/>
              </a:schemeClr>
            </a:duotone>
            <a:alphaModFix/>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523439" y="2594860"/>
            <a:ext cx="1348553" cy="1396284"/>
          </a:xfrm>
          <a:prstGeom prst="rect">
            <a:avLst/>
          </a:prstGeom>
          <a:noFill/>
        </p:spPr>
      </p:pic>
      <p:pic>
        <p:nvPicPr>
          <p:cNvPr id="6" name="Picture 5"/>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4452553" y="815379"/>
            <a:ext cx="1395366" cy="1360570"/>
          </a:xfrm>
          <a:prstGeom prst="rect">
            <a:avLst/>
          </a:prstGeom>
        </p:spPr>
      </p:pic>
      <p:sp>
        <p:nvSpPr>
          <p:cNvPr id="15" name="TextBox 14"/>
          <p:cNvSpPr txBox="1"/>
          <p:nvPr/>
        </p:nvSpPr>
        <p:spPr>
          <a:xfrm>
            <a:off x="6307086" y="2998429"/>
            <a:ext cx="5873274" cy="1384990"/>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This is an </a:t>
            </a:r>
            <a:r>
              <a:rPr lang="en-US" sz="2800" dirty="0">
                <a:solidFill>
                  <a:srgbClr val="E7E6E6">
                    <a:lumMod val="25000"/>
                  </a:srgbClr>
                </a:solidFill>
                <a:latin typeface="Gotham Bold" pitchFamily="50" charset="0"/>
                <a:cs typeface="Gotham Bold" pitchFamily="50" charset="0"/>
              </a:rPr>
              <a:t>interactive training</a:t>
            </a:r>
            <a:r>
              <a:rPr lang="en-US" sz="2800" dirty="0">
                <a:solidFill>
                  <a:srgbClr val="E7E6E6">
                    <a:lumMod val="25000"/>
                  </a:srgbClr>
                </a:solidFill>
                <a:latin typeface="Gotham Light" pitchFamily="50" charset="0"/>
                <a:cs typeface="Gotham Light" pitchFamily="50" charset="0"/>
              </a:rPr>
              <a:t>. </a:t>
            </a:r>
            <a:r>
              <a:rPr lang="en-US" sz="2800" i="1" dirty="0">
                <a:solidFill>
                  <a:srgbClr val="E7E6E6">
                    <a:lumMod val="25000"/>
                  </a:srgbClr>
                </a:solidFill>
                <a:latin typeface="Gotham Light" pitchFamily="50" charset="0"/>
                <a:cs typeface="Gotham Light" pitchFamily="50" charset="0"/>
              </a:rPr>
              <a:t>(Mute your computers and listen on the phone) </a:t>
            </a:r>
            <a:endParaRPr lang="en-US" sz="2800" i="1" dirty="0">
              <a:solidFill>
                <a:srgbClr val="E7E6E6">
                  <a:lumMod val="25000"/>
                </a:srgbClr>
              </a:solidFill>
              <a:latin typeface="Gotham Book"/>
              <a:cs typeface="Gotham Book"/>
            </a:endParaRPr>
          </a:p>
        </p:txBody>
      </p:sp>
      <p:grpSp>
        <p:nvGrpSpPr>
          <p:cNvPr id="20" name="Group 19"/>
          <p:cNvGrpSpPr/>
          <p:nvPr/>
        </p:nvGrpSpPr>
        <p:grpSpPr>
          <a:xfrm>
            <a:off x="7058415" y="4380389"/>
            <a:ext cx="4003459" cy="1195789"/>
            <a:chOff x="5266233" y="4521281"/>
            <a:chExt cx="5693809" cy="1700680"/>
          </a:xfrm>
        </p:grpSpPr>
        <p:sp>
          <p:nvSpPr>
            <p:cNvPr id="22" name="TextBox 21"/>
            <p:cNvSpPr txBox="1"/>
            <p:nvPr/>
          </p:nvSpPr>
          <p:spPr>
            <a:xfrm>
              <a:off x="5266233" y="5806120"/>
              <a:ext cx="2813089" cy="415841"/>
            </a:xfrm>
            <a:prstGeom prst="rect">
              <a:avLst/>
            </a:prstGeom>
            <a:noFill/>
          </p:spPr>
          <p:txBody>
            <a:bodyPr wrap="square" rtlCol="0">
              <a:spAutoFit/>
            </a:bodyPr>
            <a:lstStyle/>
            <a:p>
              <a:pPr algn="ctr" defTabSz="1300460"/>
              <a:r>
                <a:rPr lang="en-US" sz="1300" dirty="0">
                  <a:solidFill>
                    <a:srgbClr val="3A3838">
                      <a:lumMod val="75000"/>
                    </a:srgbClr>
                  </a:solidFill>
                  <a:latin typeface="Gotham Medium"/>
                  <a:cs typeface="Gotham Medium"/>
                </a:rPr>
                <a:t>Press 1 on the phone</a:t>
              </a:r>
            </a:p>
          </p:txBody>
        </p:sp>
        <p:grpSp>
          <p:nvGrpSpPr>
            <p:cNvPr id="23" name="Group 22"/>
            <p:cNvGrpSpPr/>
            <p:nvPr/>
          </p:nvGrpSpPr>
          <p:grpSpPr>
            <a:xfrm>
              <a:off x="8478528" y="4521281"/>
              <a:ext cx="2481514" cy="1649441"/>
              <a:chOff x="7956165" y="3607332"/>
              <a:chExt cx="2481514" cy="1649441"/>
            </a:xfrm>
          </p:grpSpPr>
          <p:pic>
            <p:nvPicPr>
              <p:cNvPr id="27" name="Picture 26"/>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8" name="TextBox 27"/>
              <p:cNvSpPr txBox="1"/>
              <p:nvPr/>
            </p:nvSpPr>
            <p:spPr>
              <a:xfrm>
                <a:off x="7956165" y="4840932"/>
                <a:ext cx="2481514" cy="415841"/>
              </a:xfrm>
              <a:prstGeom prst="rect">
                <a:avLst/>
              </a:prstGeom>
              <a:noFill/>
            </p:spPr>
            <p:txBody>
              <a:bodyPr wrap="square" rtlCol="0">
                <a:spAutoFit/>
              </a:bodyPr>
              <a:lstStyle/>
              <a:p>
                <a:pPr defTabSz="1300460"/>
                <a:r>
                  <a:rPr lang="en-US" sz="1300" dirty="0">
                    <a:solidFill>
                      <a:srgbClr val="3A3838">
                        <a:lumMod val="75000"/>
                      </a:srgbClr>
                    </a:solidFill>
                    <a:latin typeface="Gotham Medium"/>
                    <a:cs typeface="Gotham Medium"/>
                  </a:rPr>
                  <a:t>Type in chat box</a:t>
                </a:r>
              </a:p>
            </p:txBody>
          </p:sp>
        </p:grpSp>
        <p:sp>
          <p:nvSpPr>
            <p:cNvPr id="24" name="TextBox 23"/>
            <p:cNvSpPr txBox="1"/>
            <p:nvPr/>
          </p:nvSpPr>
          <p:spPr>
            <a:xfrm>
              <a:off x="7954548" y="5320875"/>
              <a:ext cx="755290" cy="372068"/>
            </a:xfrm>
            <a:prstGeom prst="rect">
              <a:avLst/>
            </a:prstGeom>
            <a:noFill/>
          </p:spPr>
          <p:txBody>
            <a:bodyPr wrap="square" rtlCol="0">
              <a:spAutoFit/>
            </a:bodyPr>
            <a:lstStyle/>
            <a:p>
              <a:pPr defTabSz="1300460"/>
              <a:r>
                <a:rPr lang="en-US" sz="1100" dirty="0">
                  <a:solidFill>
                    <a:srgbClr val="3A3838">
                      <a:lumMod val="75000"/>
                    </a:srgbClr>
                  </a:solidFill>
                  <a:latin typeface="Gotham Medium"/>
                  <a:cs typeface="Gotham Medium"/>
                </a:rPr>
                <a:t>OR</a:t>
              </a:r>
            </a:p>
          </p:txBody>
        </p:sp>
        <p:pic>
          <p:nvPicPr>
            <p:cNvPr id="25" name="Picture 24"/>
            <p:cNvPicPr>
              <a:picLocks noChangeAspect="1"/>
            </p:cNvPicPr>
            <p:nvPr/>
          </p:nvPicPr>
          <p:blipFill rotWithShape="1">
            <a:blip r:embed="rId7" cstate="print">
              <a:duotone>
                <a:prstClr val="black"/>
                <a:schemeClr val="accent4">
                  <a:tint val="45000"/>
                  <a:satMod val="400000"/>
                </a:schemeClr>
              </a:duotone>
              <a:alphaModFix amt="72000"/>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grpSp>
    </p:spTree>
    <p:extLst>
      <p:ext uri="{BB962C8B-B14F-4D97-AF65-F5344CB8AC3E}">
        <p14:creationId xmlns:p14="http://schemas.microsoft.com/office/powerpoint/2010/main" val="1349758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oun_23039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7936" r="71906" b="79738"/>
          <a:stretch/>
        </p:blipFill>
        <p:spPr>
          <a:xfrm>
            <a:off x="1890836" y="3259110"/>
            <a:ext cx="650993" cy="1298450"/>
          </a:xfrm>
          <a:prstGeom prst="rect">
            <a:avLst/>
          </a:prstGeom>
        </p:spPr>
      </p:pic>
      <p:sp>
        <p:nvSpPr>
          <p:cNvPr id="4" name="Oval 3"/>
          <p:cNvSpPr/>
          <p:nvPr/>
        </p:nvSpPr>
        <p:spPr>
          <a:xfrm>
            <a:off x="1313636" y="1566221"/>
            <a:ext cx="2002385" cy="2017743"/>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1552179" y="1890753"/>
            <a:ext cx="2216326" cy="1241689"/>
          </a:xfrm>
          <a:prstGeom prst="rect">
            <a:avLst/>
          </a:prstGeom>
        </p:spPr>
      </p:pic>
      <p:sp>
        <p:nvSpPr>
          <p:cNvPr id="8" name="Oval 7"/>
          <p:cNvSpPr/>
          <p:nvPr/>
        </p:nvSpPr>
        <p:spPr>
          <a:xfrm>
            <a:off x="1324929" y="4625300"/>
            <a:ext cx="2002385" cy="2017743"/>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11" name="Picture 10" descr="noun_170210_cc.pn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b="12201"/>
          <a:stretch/>
        </p:blipFill>
        <p:spPr>
          <a:xfrm>
            <a:off x="1792063" y="5149861"/>
            <a:ext cx="1269966" cy="1115019"/>
          </a:xfrm>
          <a:prstGeom prst="rect">
            <a:avLst/>
          </a:prstGeom>
        </p:spPr>
      </p:pic>
      <p:pic>
        <p:nvPicPr>
          <p:cNvPr id="2" name="Picture 1" descr="noun_24922_cc.png"/>
          <p:cNvPicPr>
            <a:picLocks noChangeAspect="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b="13214"/>
          <a:stretch/>
        </p:blipFill>
        <p:spPr>
          <a:xfrm>
            <a:off x="6008091" y="2091178"/>
            <a:ext cx="3784875" cy="3284767"/>
          </a:xfrm>
          <a:prstGeom prst="rect">
            <a:avLst/>
          </a:prstGeom>
        </p:spPr>
      </p:pic>
      <p:sp>
        <p:nvSpPr>
          <p:cNvPr id="13" name="Rectangle 12"/>
          <p:cNvSpPr/>
          <p:nvPr/>
        </p:nvSpPr>
        <p:spPr>
          <a:xfrm>
            <a:off x="6603819" y="5573486"/>
            <a:ext cx="3132584"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chemeClr val="bg2">
                    <a:lumMod val="25000"/>
                  </a:schemeClr>
                </a:solidFill>
                <a:latin typeface="Tungsten Medium"/>
                <a:cs typeface="Tungsten Medium"/>
              </a:rPr>
              <a:t> Meet Dan</a:t>
            </a:r>
          </a:p>
        </p:txBody>
      </p:sp>
    </p:spTree>
    <p:extLst>
      <p:ext uri="{BB962C8B-B14F-4D97-AF65-F5344CB8AC3E}">
        <p14:creationId xmlns:p14="http://schemas.microsoft.com/office/powerpoint/2010/main" val="3525158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sp>
        <p:nvSpPr>
          <p:cNvPr id="12" name="Rectangle 11"/>
          <p:cNvSpPr/>
          <p:nvPr/>
        </p:nvSpPr>
        <p:spPr>
          <a:xfrm>
            <a:off x="2243604" y="719615"/>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bg2">
                    <a:lumMod val="25000"/>
                  </a:schemeClr>
                </a:solidFill>
                <a:latin typeface="Tungsten Medium"/>
                <a:cs typeface="Tungsten Medium"/>
              </a:rPr>
              <a:t> Dan sees a tweet someone in his network </a:t>
            </a:r>
            <a:r>
              <a:rPr lang="en-US" sz="4800" dirty="0" err="1">
                <a:solidFill>
                  <a:schemeClr val="bg2">
                    <a:lumMod val="25000"/>
                  </a:schemeClr>
                </a:solidFill>
                <a:latin typeface="Tungsten Medium"/>
                <a:cs typeface="Tungsten Medium"/>
              </a:rPr>
              <a:t>Retweeted</a:t>
            </a:r>
            <a:r>
              <a:rPr lang="en-US" sz="4800" dirty="0">
                <a:solidFill>
                  <a:schemeClr val="bg2">
                    <a:lumMod val="25000"/>
                  </a:schemeClr>
                </a:solidFill>
                <a:latin typeface="Tungsten Medium"/>
                <a:cs typeface="Tungsten Medium"/>
              </a:rPr>
              <a:t>.</a:t>
            </a:r>
          </a:p>
        </p:txBody>
      </p:sp>
      <p:pic>
        <p:nvPicPr>
          <p:cNvPr id="2" name="Picture 1" descr="Screen Shot 2016-07-27 at 12.05.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3113" y="1355087"/>
            <a:ext cx="8067490" cy="8177625"/>
          </a:xfrm>
          <a:prstGeom prst="rect">
            <a:avLst/>
          </a:prstGeom>
        </p:spPr>
      </p:pic>
    </p:spTree>
    <p:extLst>
      <p:ext uri="{BB962C8B-B14F-4D97-AF65-F5344CB8AC3E}">
        <p14:creationId xmlns:p14="http://schemas.microsoft.com/office/powerpoint/2010/main" val="3354412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1" r="71906" b="87005"/>
          <a:stretch/>
        </p:blipFill>
        <p:spPr>
          <a:xfrm>
            <a:off x="903085" y="1777550"/>
            <a:ext cx="650993" cy="832817"/>
          </a:xfrm>
          <a:prstGeom prst="rect">
            <a:avLst/>
          </a:prstGeom>
        </p:spPr>
      </p:pic>
      <p:sp>
        <p:nvSpPr>
          <p:cNvPr id="8" name="Rectangle 7"/>
          <p:cNvSpPr/>
          <p:nvPr/>
        </p:nvSpPr>
        <p:spPr>
          <a:xfrm>
            <a:off x="1820282" y="1961303"/>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bg2">
                    <a:lumMod val="25000"/>
                  </a:schemeClr>
                </a:solidFill>
                <a:latin typeface="Tungsten Medium"/>
                <a:cs typeface="Tungsten Medium"/>
              </a:rPr>
              <a:t> Message resonates w/ Dan and he </a:t>
            </a:r>
            <a:r>
              <a:rPr lang="en-US" sz="4800" dirty="0" err="1">
                <a:solidFill>
                  <a:schemeClr val="bg2">
                    <a:lumMod val="25000"/>
                  </a:schemeClr>
                </a:solidFill>
                <a:latin typeface="Tungsten Medium"/>
                <a:cs typeface="Tungsten Medium"/>
              </a:rPr>
              <a:t>Retweets</a:t>
            </a:r>
            <a:r>
              <a:rPr lang="en-US" sz="4800" dirty="0">
                <a:solidFill>
                  <a:schemeClr val="bg2">
                    <a:lumMod val="25000"/>
                  </a:schemeClr>
                </a:solidFill>
                <a:latin typeface="Tungsten Medium"/>
                <a:cs typeface="Tungsten Medium"/>
              </a:rPr>
              <a:t>.</a:t>
            </a:r>
          </a:p>
        </p:txBody>
      </p:sp>
      <p:pic>
        <p:nvPicPr>
          <p:cNvPr id="5" name="Picture 4" descr="Screen Shot 2016-07-27 at 12.09.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8536" y="2651115"/>
            <a:ext cx="8586324" cy="6538086"/>
          </a:xfrm>
          <a:prstGeom prst="rect">
            <a:avLst/>
          </a:prstGeom>
        </p:spPr>
      </p:pic>
      <p:pic>
        <p:nvPicPr>
          <p:cNvPr id="6" name="Picture 5" descr="Screen Shot 2016-07-27 at 12.10.3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59" y="6350541"/>
            <a:ext cx="11709490" cy="2835892"/>
          </a:xfrm>
          <a:prstGeom prst="rect">
            <a:avLst/>
          </a:prstGeom>
          <a:ln w="76200" cmpd="sng">
            <a:solidFill>
              <a:srgbClr val="FF0000"/>
            </a:solidFill>
          </a:ln>
        </p:spPr>
      </p:pic>
    </p:spTree>
    <p:extLst>
      <p:ext uri="{BB962C8B-B14F-4D97-AF65-F5344CB8AC3E}">
        <p14:creationId xmlns:p14="http://schemas.microsoft.com/office/powerpoint/2010/main" val="4007169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2" r="70835" b="78639"/>
          <a:stretch/>
        </p:blipFill>
        <p:spPr>
          <a:xfrm>
            <a:off x="903085" y="1777550"/>
            <a:ext cx="719649" cy="1369000"/>
          </a:xfrm>
          <a:prstGeom prst="rect">
            <a:avLst/>
          </a:prstGeom>
        </p:spPr>
      </p:pic>
      <p:sp>
        <p:nvSpPr>
          <p:cNvPr id="8" name="Rectangle 7"/>
          <p:cNvSpPr/>
          <p:nvPr/>
        </p:nvSpPr>
        <p:spPr>
          <a:xfrm>
            <a:off x="1820282" y="2469263"/>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bg2">
                    <a:lumMod val="25000"/>
                  </a:schemeClr>
                </a:solidFill>
                <a:latin typeface="Tungsten Medium"/>
                <a:cs typeface="Tungsten Medium"/>
              </a:rPr>
              <a:t> Dan looks through the page and starts following.</a:t>
            </a:r>
          </a:p>
        </p:txBody>
      </p:sp>
      <p:pic>
        <p:nvPicPr>
          <p:cNvPr id="5" name="Picture 4" descr="Screen Shot 2016-07-27 at 12.12.4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147" y="3353686"/>
            <a:ext cx="12029210" cy="5365547"/>
          </a:xfrm>
          <a:prstGeom prst="rect">
            <a:avLst/>
          </a:prstGeom>
        </p:spPr>
      </p:pic>
    </p:spTree>
    <p:extLst>
      <p:ext uri="{BB962C8B-B14F-4D97-AF65-F5344CB8AC3E}">
        <p14:creationId xmlns:p14="http://schemas.microsoft.com/office/powerpoint/2010/main" val="833980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448580" y="1049220"/>
            <a:ext cx="7556220" cy="6581523"/>
          </a:xfrm>
          <a:prstGeom prst="roundRect">
            <a:avLst>
              <a:gd name="adj" fmla="val 2405"/>
            </a:avLst>
          </a:prstGeom>
          <a:solidFill>
            <a:schemeClr val="bg1"/>
          </a:solidFill>
          <a:ln>
            <a:noFill/>
          </a:ln>
          <a:effectLst>
            <a:outerShdw blurRad="358775" sx="99000" sy="9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1" r="70835" b="70249"/>
          <a:stretch/>
        </p:blipFill>
        <p:spPr>
          <a:xfrm>
            <a:off x="903085" y="1777550"/>
            <a:ext cx="719649" cy="1906620"/>
          </a:xfrm>
          <a:prstGeom prst="rect">
            <a:avLst/>
          </a:prstGeom>
        </p:spPr>
      </p:pic>
      <p:sp>
        <p:nvSpPr>
          <p:cNvPr id="8" name="Rectangle 7"/>
          <p:cNvSpPr/>
          <p:nvPr/>
        </p:nvSpPr>
        <p:spPr>
          <a:xfrm>
            <a:off x="1673335" y="4175354"/>
            <a:ext cx="3732211"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1 week later, Dan runs into an information post about the issue he </a:t>
            </a:r>
            <a:r>
              <a:rPr lang="en-US" sz="4400" dirty="0" err="1">
                <a:solidFill>
                  <a:schemeClr val="bg2">
                    <a:lumMod val="25000"/>
                  </a:schemeClr>
                </a:solidFill>
                <a:latin typeface="Tungsten Medium"/>
                <a:cs typeface="Tungsten Medium"/>
              </a:rPr>
              <a:t>Retweeted</a:t>
            </a:r>
            <a:r>
              <a:rPr lang="en-US" sz="4400" dirty="0">
                <a:solidFill>
                  <a:schemeClr val="bg2">
                    <a:lumMod val="25000"/>
                  </a:schemeClr>
                </a:solidFill>
                <a:latin typeface="Tungsten Medium"/>
                <a:cs typeface="Tungsten Medium"/>
              </a:rPr>
              <a:t>.</a:t>
            </a:r>
          </a:p>
        </p:txBody>
      </p:sp>
      <p:pic>
        <p:nvPicPr>
          <p:cNvPr id="3" name="Picture 2" descr="Screen Shot 2016-07-27 at 1.31.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1961" y="1270108"/>
            <a:ext cx="7347648" cy="6098048"/>
          </a:xfrm>
          <a:prstGeom prst="rect">
            <a:avLst/>
          </a:prstGeom>
        </p:spPr>
      </p:pic>
    </p:spTree>
    <p:extLst>
      <p:ext uri="{BB962C8B-B14F-4D97-AF65-F5344CB8AC3E}">
        <p14:creationId xmlns:p14="http://schemas.microsoft.com/office/powerpoint/2010/main" val="2736546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7-28 at 4.00.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289" y="630552"/>
            <a:ext cx="12159511" cy="6198966"/>
          </a:xfrm>
          <a:prstGeom prst="rect">
            <a:avLst/>
          </a:prstGeom>
        </p:spPr>
      </p:pic>
      <p:pic>
        <p:nvPicPr>
          <p:cNvPr id="2" name="Picture 1" descr="noun_23039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7936" t="-1" r="70835" b="61569"/>
          <a:stretch/>
        </p:blipFill>
        <p:spPr>
          <a:xfrm>
            <a:off x="903085" y="1777549"/>
            <a:ext cx="719649" cy="2462918"/>
          </a:xfrm>
          <a:prstGeom prst="rect">
            <a:avLst/>
          </a:prstGeom>
        </p:spPr>
      </p:pic>
      <p:grpSp>
        <p:nvGrpSpPr>
          <p:cNvPr id="6" name="Group 5"/>
          <p:cNvGrpSpPr/>
          <p:nvPr/>
        </p:nvGrpSpPr>
        <p:grpSpPr>
          <a:xfrm>
            <a:off x="890333" y="620843"/>
            <a:ext cx="1137007" cy="888935"/>
            <a:chOff x="890333" y="620843"/>
            <a:chExt cx="1137007" cy="888935"/>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grpSp>
      <p:sp>
        <p:nvSpPr>
          <p:cNvPr id="8" name="Rectangle 7"/>
          <p:cNvSpPr/>
          <p:nvPr/>
        </p:nvSpPr>
        <p:spPr>
          <a:xfrm>
            <a:off x="1725817" y="3983685"/>
            <a:ext cx="2472666"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Dan reads the article.</a:t>
            </a:r>
          </a:p>
        </p:txBody>
      </p:sp>
    </p:spTree>
    <p:extLst>
      <p:ext uri="{BB962C8B-B14F-4D97-AF65-F5344CB8AC3E}">
        <p14:creationId xmlns:p14="http://schemas.microsoft.com/office/powerpoint/2010/main" val="355393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1" r="70835" b="53380"/>
          <a:stretch/>
        </p:blipFill>
        <p:spPr>
          <a:xfrm>
            <a:off x="903085" y="1777548"/>
            <a:ext cx="719649" cy="2987729"/>
          </a:xfrm>
          <a:prstGeom prst="rect">
            <a:avLst/>
          </a:prstGeom>
        </p:spPr>
      </p:pic>
      <p:sp>
        <p:nvSpPr>
          <p:cNvPr id="8" name="Rectangle 7"/>
          <p:cNvSpPr/>
          <p:nvPr/>
        </p:nvSpPr>
        <p:spPr>
          <a:xfrm>
            <a:off x="1694329" y="4214601"/>
            <a:ext cx="3461154" cy="173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A few hours later, he sees another post --  with sign-on ask.</a:t>
            </a:r>
          </a:p>
        </p:txBody>
      </p:sp>
      <p:pic>
        <p:nvPicPr>
          <p:cNvPr id="3" name="Picture 2" descr="Screen Shot 2016-07-27 at 1.38.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5943" y="1042658"/>
            <a:ext cx="7873662" cy="6499107"/>
          </a:xfrm>
          <a:prstGeom prst="rect">
            <a:avLst/>
          </a:prstGeom>
        </p:spPr>
      </p:pic>
    </p:spTree>
    <p:extLst>
      <p:ext uri="{BB962C8B-B14F-4D97-AF65-F5344CB8AC3E}">
        <p14:creationId xmlns:p14="http://schemas.microsoft.com/office/powerpoint/2010/main" val="3472397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17936" t="-1" r="70835" b="44731"/>
          <a:stretch/>
        </p:blipFill>
        <p:spPr>
          <a:xfrm>
            <a:off x="903085" y="1777548"/>
            <a:ext cx="719649" cy="3541955"/>
          </a:xfrm>
          <a:prstGeom prst="rect">
            <a:avLst/>
          </a:prstGeom>
        </p:spPr>
      </p:pic>
      <p:sp>
        <p:nvSpPr>
          <p:cNvPr id="8" name="Rectangle 7"/>
          <p:cNvSpPr/>
          <p:nvPr/>
        </p:nvSpPr>
        <p:spPr>
          <a:xfrm>
            <a:off x="1725816" y="5100770"/>
            <a:ext cx="3049958"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Dan goes to the sign-on page.</a:t>
            </a:r>
          </a:p>
        </p:txBody>
      </p:sp>
      <p:pic>
        <p:nvPicPr>
          <p:cNvPr id="5" name="Picture 4" descr="Screen Shot 2016-07-27 at 1.40.1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0155" y="2302257"/>
            <a:ext cx="8586152" cy="4226656"/>
          </a:xfrm>
          <a:prstGeom prst="rect">
            <a:avLst/>
          </a:prstGeom>
        </p:spPr>
      </p:pic>
    </p:spTree>
    <p:extLst>
      <p:ext uri="{BB962C8B-B14F-4D97-AF65-F5344CB8AC3E}">
        <p14:creationId xmlns:p14="http://schemas.microsoft.com/office/powerpoint/2010/main" val="4253049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1" r="70835" b="44731"/>
          <a:stretch/>
        </p:blipFill>
        <p:spPr>
          <a:xfrm>
            <a:off x="903085" y="1777548"/>
            <a:ext cx="719649" cy="3541955"/>
          </a:xfrm>
          <a:prstGeom prst="rect">
            <a:avLst/>
          </a:prstGeom>
        </p:spPr>
      </p:pic>
      <p:sp>
        <p:nvSpPr>
          <p:cNvPr id="8" name="Rectangle 7"/>
          <p:cNvSpPr/>
          <p:nvPr/>
        </p:nvSpPr>
        <p:spPr>
          <a:xfrm>
            <a:off x="1834393" y="5686353"/>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He is now on the email list. </a:t>
            </a:r>
          </a:p>
        </p:txBody>
      </p:sp>
      <p:sp>
        <p:nvSpPr>
          <p:cNvPr id="6" name="Oval 5"/>
          <p:cNvSpPr/>
          <p:nvPr/>
        </p:nvSpPr>
        <p:spPr>
          <a:xfrm>
            <a:off x="873405" y="562712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9" name="Picture 8" descr="noun_170210_cc.pn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b="12201"/>
          <a:stretch/>
        </p:blipFill>
        <p:spPr>
          <a:xfrm>
            <a:off x="1044195" y="5795482"/>
            <a:ext cx="663204" cy="582287"/>
          </a:xfrm>
          <a:prstGeom prst="rect">
            <a:avLst/>
          </a:prstGeom>
        </p:spPr>
      </p:pic>
    </p:spTree>
    <p:extLst>
      <p:ext uri="{BB962C8B-B14F-4D97-AF65-F5344CB8AC3E}">
        <p14:creationId xmlns:p14="http://schemas.microsoft.com/office/powerpoint/2010/main" val="1813161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1" r="70835" b="44731"/>
          <a:stretch/>
        </p:blipFill>
        <p:spPr>
          <a:xfrm>
            <a:off x="903085" y="1777548"/>
            <a:ext cx="719649" cy="3541955"/>
          </a:xfrm>
          <a:prstGeom prst="rect">
            <a:avLst/>
          </a:prstGeom>
        </p:spPr>
      </p:pic>
      <p:sp>
        <p:nvSpPr>
          <p:cNvPr id="8" name="Rectangle 7"/>
          <p:cNvSpPr/>
          <p:nvPr/>
        </p:nvSpPr>
        <p:spPr>
          <a:xfrm>
            <a:off x="1834393" y="6532958"/>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Donate daisy. </a:t>
            </a:r>
          </a:p>
        </p:txBody>
      </p:sp>
      <p:sp>
        <p:nvSpPr>
          <p:cNvPr id="6" name="Oval 5"/>
          <p:cNvSpPr/>
          <p:nvPr/>
        </p:nvSpPr>
        <p:spPr>
          <a:xfrm>
            <a:off x="873405" y="562712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9" name="Picture 8" descr="noun_170210_cc.pn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b="12201"/>
          <a:stretch/>
        </p:blipFill>
        <p:spPr>
          <a:xfrm>
            <a:off x="1044195" y="5795482"/>
            <a:ext cx="663204" cy="582287"/>
          </a:xfrm>
          <a:prstGeom prst="rect">
            <a:avLst/>
          </a:prstGeom>
        </p:spPr>
      </p:pic>
      <p:pic>
        <p:nvPicPr>
          <p:cNvPr id="10" name="Picture 9"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21405" r="70835" b="70448"/>
          <a:stretch/>
        </p:blipFill>
        <p:spPr>
          <a:xfrm>
            <a:off x="928488" y="6603523"/>
            <a:ext cx="719649" cy="522074"/>
          </a:xfrm>
          <a:prstGeom prst="rect">
            <a:avLst/>
          </a:prstGeom>
        </p:spPr>
      </p:pic>
      <p:pic>
        <p:nvPicPr>
          <p:cNvPr id="5" name="Picture 4" descr="Screen Shot 2016-07-27 at 1.41.5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3891" y="795411"/>
            <a:ext cx="10556315" cy="5252009"/>
          </a:xfrm>
          <a:prstGeom prst="rect">
            <a:avLst/>
          </a:prstGeom>
        </p:spPr>
      </p:pic>
    </p:spTree>
    <p:extLst>
      <p:ext uri="{BB962C8B-B14F-4D97-AF65-F5344CB8AC3E}">
        <p14:creationId xmlns:p14="http://schemas.microsoft.com/office/powerpoint/2010/main" val="2053797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42434" y="701451"/>
            <a:ext cx="3010428" cy="646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1300460"/>
            <a:r>
              <a:rPr lang="en-US" altLang="en-US" sz="3600" dirty="0">
                <a:solidFill>
                  <a:srgbClr val="3A3838"/>
                </a:solidFill>
                <a:latin typeface="Gotham Bold"/>
                <a:ea typeface="Arial Unicode MS" panose="020B0604020202020204" pitchFamily="34" charset="-128"/>
                <a:cs typeface="Gotham Bold"/>
              </a:rPr>
              <a:t>LOGISTICS</a:t>
            </a:r>
            <a:endParaRPr lang="en-US" altLang="en-US" sz="2800" dirty="0">
              <a:solidFill>
                <a:srgbClr val="3A3838"/>
              </a:solidFill>
              <a:latin typeface="Gotham Bold"/>
              <a:ea typeface="Arial Unicode MS" panose="020B0604020202020204" pitchFamily="34" charset="-128"/>
              <a:cs typeface="Gotham Bold"/>
            </a:endParaRPr>
          </a:p>
        </p:txBody>
      </p:sp>
      <p:sp>
        <p:nvSpPr>
          <p:cNvPr id="11" name="TextBox 10"/>
          <p:cNvSpPr txBox="1"/>
          <p:nvPr/>
        </p:nvSpPr>
        <p:spPr>
          <a:xfrm>
            <a:off x="6325011" y="1075709"/>
            <a:ext cx="5873274" cy="523216"/>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We will meet for 90 minutes</a:t>
            </a:r>
          </a:p>
        </p:txBody>
      </p:sp>
      <p:cxnSp>
        <p:nvCxnSpPr>
          <p:cNvPr id="14" name="Straight Connector 13"/>
          <p:cNvCxnSpPr/>
          <p:nvPr/>
        </p:nvCxnSpPr>
        <p:spPr>
          <a:xfrm flipH="1" flipV="1">
            <a:off x="3958826" y="701447"/>
            <a:ext cx="0" cy="7720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duotone>
              <a:schemeClr val="bg2">
                <a:shade val="45000"/>
                <a:satMod val="135000"/>
              </a:schemeClr>
              <a:prstClr val="white"/>
            </a:duotone>
            <a:lum bright="-28000"/>
            <a:extLst>
              <a:ext uri="{28A0092B-C50C-407E-A947-70E740481C1C}">
                <a14:useLocalDpi xmlns:a14="http://schemas.microsoft.com/office/drawing/2010/main" val="0"/>
              </a:ext>
            </a:extLst>
          </a:blip>
          <a:srcRect b="18415"/>
          <a:stretch/>
        </p:blipFill>
        <p:spPr>
          <a:xfrm>
            <a:off x="4427904" y="4744839"/>
            <a:ext cx="1399201" cy="1331785"/>
          </a:xfrm>
          <a:prstGeom prst="rect">
            <a:avLst/>
          </a:prstGeom>
        </p:spPr>
      </p:pic>
      <p:pic>
        <p:nvPicPr>
          <p:cNvPr id="13" name="Picture 12"/>
          <p:cNvPicPr>
            <a:picLocks noChangeAspect="1"/>
          </p:cNvPicPr>
          <p:nvPr/>
        </p:nvPicPr>
        <p:blipFill>
          <a:blip r:embed="rId4" cstate="print">
            <a:duotone>
              <a:prstClr val="black"/>
              <a:schemeClr val="tx2">
                <a:tint val="45000"/>
                <a:satMod val="400000"/>
              </a:schemeClr>
            </a:duotone>
            <a:alphaModFix/>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523439" y="2594860"/>
            <a:ext cx="1348553" cy="1396284"/>
          </a:xfrm>
          <a:prstGeom prst="rect">
            <a:avLst/>
          </a:prstGeom>
          <a:noFill/>
        </p:spPr>
      </p:pic>
      <p:pic>
        <p:nvPicPr>
          <p:cNvPr id="6" name="Picture 5"/>
          <p:cNvPicPr>
            <a:picLocks noChangeAspect="1"/>
          </p:cNvPicPr>
          <p:nvPr/>
        </p:nvPicPr>
        <p:blipFill rotWithShape="1">
          <a:blip r:embed="rId6"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4452553" y="815379"/>
            <a:ext cx="1395366" cy="1360570"/>
          </a:xfrm>
          <a:prstGeom prst="rect">
            <a:avLst/>
          </a:prstGeom>
        </p:spPr>
      </p:pic>
      <p:sp>
        <p:nvSpPr>
          <p:cNvPr id="15" name="TextBox 14"/>
          <p:cNvSpPr txBox="1"/>
          <p:nvPr/>
        </p:nvSpPr>
        <p:spPr>
          <a:xfrm>
            <a:off x="6307086" y="2998429"/>
            <a:ext cx="5873274" cy="523216"/>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This is an </a:t>
            </a:r>
            <a:r>
              <a:rPr lang="en-US" sz="2800" dirty="0">
                <a:solidFill>
                  <a:srgbClr val="E7E6E6">
                    <a:lumMod val="25000"/>
                  </a:srgbClr>
                </a:solidFill>
                <a:latin typeface="Gotham Bold" pitchFamily="50" charset="0"/>
                <a:cs typeface="Gotham Bold" pitchFamily="50" charset="0"/>
              </a:rPr>
              <a:t>interactive training</a:t>
            </a:r>
            <a:r>
              <a:rPr lang="en-US" sz="2800" dirty="0">
                <a:solidFill>
                  <a:srgbClr val="E7E6E6">
                    <a:lumMod val="25000"/>
                  </a:srgbClr>
                </a:solidFill>
                <a:latin typeface="Gotham Light" pitchFamily="50" charset="0"/>
                <a:cs typeface="Gotham Light" pitchFamily="50" charset="0"/>
              </a:rPr>
              <a:t>. </a:t>
            </a:r>
            <a:endParaRPr lang="en-US" sz="2800" dirty="0">
              <a:solidFill>
                <a:srgbClr val="E7E6E6">
                  <a:lumMod val="25000"/>
                </a:srgbClr>
              </a:solidFill>
              <a:latin typeface="Gotham Book"/>
              <a:cs typeface="Gotham Book"/>
            </a:endParaRPr>
          </a:p>
        </p:txBody>
      </p:sp>
      <p:sp>
        <p:nvSpPr>
          <p:cNvPr id="16" name="TextBox 15">
            <a:hlinkClick r:id="rId7"/>
          </p:cNvPr>
          <p:cNvSpPr txBox="1"/>
          <p:nvPr/>
        </p:nvSpPr>
        <p:spPr>
          <a:xfrm>
            <a:off x="6309564" y="4770154"/>
            <a:ext cx="5873274" cy="1815878"/>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A recording of this video and call will be available on the Fellows Bookshelf tomorrow afternoon.</a:t>
            </a:r>
            <a:endParaRPr lang="en-US" sz="3600" dirty="0">
              <a:solidFill>
                <a:srgbClr val="ED5340"/>
              </a:solidFill>
              <a:latin typeface="Tungsten Medium"/>
              <a:cs typeface="Tungsten Medium"/>
            </a:endParaRPr>
          </a:p>
        </p:txBody>
      </p:sp>
    </p:spTree>
    <p:extLst>
      <p:ext uri="{BB962C8B-B14F-4D97-AF65-F5344CB8AC3E}">
        <p14:creationId xmlns:p14="http://schemas.microsoft.com/office/powerpoint/2010/main" val="3421798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7-27 at 3.04.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657" y="369293"/>
            <a:ext cx="11166074" cy="6540129"/>
          </a:xfrm>
          <a:prstGeom prst="rect">
            <a:avLst/>
          </a:prstGeom>
        </p:spPr>
      </p:pic>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17936" t="-1" r="70835" b="44731"/>
          <a:stretch/>
        </p:blipFill>
        <p:spPr>
          <a:xfrm>
            <a:off x="903085" y="1777548"/>
            <a:ext cx="719649" cy="3541955"/>
          </a:xfrm>
          <a:prstGeom prst="rect">
            <a:avLst/>
          </a:prstGeom>
        </p:spPr>
      </p:pic>
      <p:sp>
        <p:nvSpPr>
          <p:cNvPr id="8" name="Rectangle 7"/>
          <p:cNvSpPr/>
          <p:nvPr/>
        </p:nvSpPr>
        <p:spPr>
          <a:xfrm>
            <a:off x="1890836" y="7069142"/>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Autoreply with ask. </a:t>
            </a:r>
          </a:p>
        </p:txBody>
      </p:sp>
      <p:sp>
        <p:nvSpPr>
          <p:cNvPr id="6" name="Oval 5"/>
          <p:cNvSpPr/>
          <p:nvPr/>
        </p:nvSpPr>
        <p:spPr>
          <a:xfrm>
            <a:off x="873405" y="562712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9" name="Picture 8" descr="noun_170210_cc.pn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b="12201"/>
          <a:stretch/>
        </p:blipFill>
        <p:spPr>
          <a:xfrm>
            <a:off x="1044195" y="5795482"/>
            <a:ext cx="663204" cy="582287"/>
          </a:xfrm>
          <a:prstGeom prst="rect">
            <a:avLst/>
          </a:prstGeom>
        </p:spPr>
      </p:pic>
      <p:pic>
        <p:nvPicPr>
          <p:cNvPr id="10" name="Picture 9" descr="noun_23039_cc.png"/>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17936" t="21406" r="70835" b="62300"/>
          <a:stretch/>
        </p:blipFill>
        <p:spPr>
          <a:xfrm>
            <a:off x="928488" y="6603523"/>
            <a:ext cx="719649" cy="1044146"/>
          </a:xfrm>
          <a:prstGeom prst="rect">
            <a:avLst/>
          </a:prstGeom>
        </p:spPr>
      </p:pic>
    </p:spTree>
    <p:extLst>
      <p:ext uri="{BB962C8B-B14F-4D97-AF65-F5344CB8AC3E}">
        <p14:creationId xmlns:p14="http://schemas.microsoft.com/office/powerpoint/2010/main" val="1882969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12639"/>
            <a:ext cx="1251337" cy="760788"/>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108499" y="262842"/>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a:solidFill>
                  <a:srgbClr val="56565A"/>
                </a:solidFill>
                <a:latin typeface="Tungsten Medium"/>
                <a:ea typeface="Tahoma" panose="020B0604030504040204" pitchFamily="34" charset="0"/>
                <a:cs typeface="Tungsten Medium"/>
                <a:sym typeface="Gill Sans" charset="0"/>
              </a:rPr>
              <a:t>Your Turn!</a:t>
            </a:r>
          </a:p>
        </p:txBody>
      </p:sp>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latin typeface="Tungsten Medium"/>
                <a:cs typeface="Tungsten Medium"/>
              </a:rPr>
              <a:t>Experiential Activity #1</a:t>
            </a:r>
          </a:p>
          <a:p>
            <a:pPr algn="ctr"/>
            <a:r>
              <a:rPr lang="en-US" sz="3600" dirty="0">
                <a:solidFill>
                  <a:schemeClr val="bg2">
                    <a:lumMod val="50000"/>
                  </a:schemeClr>
                </a:solidFill>
                <a:latin typeface="Tungsten Medium"/>
                <a:cs typeface="Tungsten Medium"/>
              </a:rPr>
              <a:t>10 Minutes</a:t>
            </a: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sp>
        <p:nvSpPr>
          <p:cNvPr id="15" name="Rectangle 14">
            <a:hlinkClick r:id="rId6"/>
          </p:cNvPr>
          <p:cNvSpPr/>
          <p:nvPr/>
        </p:nvSpPr>
        <p:spPr>
          <a:xfrm>
            <a:off x="6631378" y="5085846"/>
            <a:ext cx="2781623" cy="786133"/>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D5340"/>
                </a:solidFill>
                <a:latin typeface="Tungsten Medium"/>
                <a:cs typeface="Tungsten Medium"/>
              </a:rPr>
              <a:t>ACCESS WORKBOOK</a:t>
            </a:r>
          </a:p>
        </p:txBody>
      </p:sp>
      <p:sp>
        <p:nvSpPr>
          <p:cNvPr id="3" name="Rectangle 2"/>
          <p:cNvSpPr/>
          <p:nvPr/>
        </p:nvSpPr>
        <p:spPr>
          <a:xfrm>
            <a:off x="5163892" y="2188959"/>
            <a:ext cx="7205954" cy="880241"/>
          </a:xfrm>
          <a:prstGeom prst="rect">
            <a:avLst/>
          </a:prstGeom>
        </p:spPr>
        <p:txBody>
          <a:bodyPr wrap="square">
            <a:spAutoFit/>
          </a:bodyPr>
          <a:lstStyle/>
          <a:p>
            <a:r>
              <a:rPr lang="en-US" dirty="0">
                <a:latin typeface="Gotham Medium"/>
                <a:cs typeface="Gotham Medium"/>
              </a:rPr>
              <a:t>Review the Strategic User Flow </a:t>
            </a:r>
          </a:p>
          <a:p>
            <a:endParaRPr lang="en-US" dirty="0">
              <a:latin typeface="Gotham Medium"/>
              <a:cs typeface="Gotham Medium"/>
            </a:endParaRPr>
          </a:p>
        </p:txBody>
      </p:sp>
      <p:sp>
        <p:nvSpPr>
          <p:cNvPr id="16" name="Oval 35"/>
          <p:cNvSpPr>
            <a:spLocks noChangeAspect="1"/>
          </p:cNvSpPr>
          <p:nvPr/>
        </p:nvSpPr>
        <p:spPr bwMode="auto">
          <a:xfrm>
            <a:off x="4141484" y="2064894"/>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1</a:t>
            </a:r>
          </a:p>
        </p:txBody>
      </p:sp>
      <p:sp>
        <p:nvSpPr>
          <p:cNvPr id="17" name="Rectangle 16"/>
          <p:cNvSpPr/>
          <p:nvPr/>
        </p:nvSpPr>
        <p:spPr>
          <a:xfrm>
            <a:off x="5159513" y="3329064"/>
            <a:ext cx="7205954" cy="1668148"/>
          </a:xfrm>
          <a:prstGeom prst="rect">
            <a:avLst/>
          </a:prstGeom>
        </p:spPr>
        <p:txBody>
          <a:bodyPr wrap="square">
            <a:spAutoFit/>
          </a:bodyPr>
          <a:lstStyle/>
          <a:p>
            <a:r>
              <a:rPr lang="en-US" dirty="0">
                <a:latin typeface="Gotham Medium"/>
                <a:cs typeface="Gotham Medium"/>
              </a:rPr>
              <a:t>Determine how this process helps the department frame its message, but also leads to mobilization and money asks</a:t>
            </a:r>
          </a:p>
          <a:p>
            <a:endParaRPr lang="en-US" dirty="0">
              <a:latin typeface="Gotham Medium"/>
              <a:cs typeface="Gotham Medium"/>
            </a:endParaRPr>
          </a:p>
        </p:txBody>
      </p:sp>
      <p:sp>
        <p:nvSpPr>
          <p:cNvPr id="19" name="Oval 35"/>
          <p:cNvSpPr>
            <a:spLocks noChangeAspect="1"/>
          </p:cNvSpPr>
          <p:nvPr/>
        </p:nvSpPr>
        <p:spPr bwMode="auto">
          <a:xfrm>
            <a:off x="4137105" y="3455846"/>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2</a:t>
            </a:r>
          </a:p>
        </p:txBody>
      </p:sp>
    </p:spTree>
    <p:extLst>
      <p:ext uri="{BB962C8B-B14F-4D97-AF65-F5344CB8AC3E}">
        <p14:creationId xmlns:p14="http://schemas.microsoft.com/office/powerpoint/2010/main" val="248903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12639"/>
            <a:ext cx="1251337" cy="760788"/>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108499" y="262842"/>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a:solidFill>
                  <a:srgbClr val="56565A"/>
                </a:solidFill>
                <a:latin typeface="Tungsten Medium"/>
                <a:ea typeface="Tahoma" panose="020B0604030504040204" pitchFamily="34" charset="0"/>
                <a:cs typeface="Tungsten Medium"/>
                <a:sym typeface="Gill Sans" charset="0"/>
              </a:rPr>
              <a:t>Your Turn!</a:t>
            </a:r>
          </a:p>
        </p:txBody>
      </p:sp>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latin typeface="Tungsten Medium"/>
                <a:cs typeface="Tungsten Medium"/>
              </a:rPr>
              <a:t>Experiential Activity #1</a:t>
            </a:r>
          </a:p>
          <a:p>
            <a:pPr algn="ctr"/>
            <a:r>
              <a:rPr lang="en-US" sz="4800" dirty="0">
                <a:solidFill>
                  <a:schemeClr val="bg2">
                    <a:lumMod val="50000"/>
                  </a:schemeClr>
                </a:solidFill>
                <a:latin typeface="Tungsten Medium"/>
                <a:cs typeface="Tungsten Medium"/>
              </a:rPr>
              <a:t>DEBRIEF</a:t>
            </a: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grpSp>
        <p:nvGrpSpPr>
          <p:cNvPr id="21" name="Group 20"/>
          <p:cNvGrpSpPr/>
          <p:nvPr/>
        </p:nvGrpSpPr>
        <p:grpSpPr>
          <a:xfrm>
            <a:off x="5277271" y="2808173"/>
            <a:ext cx="5693809" cy="3766455"/>
            <a:chOff x="5266233" y="2408998"/>
            <a:chExt cx="5693809" cy="3766455"/>
          </a:xfrm>
        </p:grpSpPr>
        <p:pic>
          <p:nvPicPr>
            <p:cNvPr id="23" name="Picture 22"/>
            <p:cNvPicPr>
              <a:picLocks noChangeAspect="1"/>
            </p:cNvPicPr>
            <p:nvPr/>
          </p:nvPicPr>
          <p:blipFill>
            <a:blip r:embed="rId6"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388900" y="2408998"/>
              <a:ext cx="1481108" cy="1533531"/>
            </a:xfrm>
            <a:prstGeom prst="rect">
              <a:avLst/>
            </a:prstGeom>
            <a:noFill/>
          </p:spPr>
        </p:pic>
        <p:sp>
          <p:nvSpPr>
            <p:cNvPr id="24" name="TextBox 23"/>
            <p:cNvSpPr txBox="1"/>
            <p:nvPr/>
          </p:nvSpPr>
          <p:spPr>
            <a:xfrm>
              <a:off x="5266233" y="5806121"/>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Press 1 on the phone</a:t>
              </a:r>
            </a:p>
          </p:txBody>
        </p:sp>
        <p:grpSp>
          <p:nvGrpSpPr>
            <p:cNvPr id="25" name="Group 24"/>
            <p:cNvGrpSpPr/>
            <p:nvPr/>
          </p:nvGrpSpPr>
          <p:grpSpPr>
            <a:xfrm>
              <a:off x="8478528" y="4521281"/>
              <a:ext cx="2481514" cy="1602933"/>
              <a:chOff x="7956165" y="3607332"/>
              <a:chExt cx="2481514" cy="1602933"/>
            </a:xfrm>
          </p:grpSpPr>
          <p:pic>
            <p:nvPicPr>
              <p:cNvPr id="29" name="Picture 28"/>
              <p:cNvPicPr>
                <a:picLocks noChangeAspect="1"/>
              </p:cNvPicPr>
              <p:nvPr/>
            </p:nvPicPr>
            <p:blipFill rotWithShape="1">
              <a:blip r:embed="rId7"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30" name="TextBox 29"/>
              <p:cNvSpPr txBox="1"/>
              <p:nvPr/>
            </p:nvSpPr>
            <p:spPr>
              <a:xfrm>
                <a:off x="7956165" y="4840933"/>
                <a:ext cx="2481514" cy="369332"/>
              </a:xfrm>
              <a:prstGeom prst="rect">
                <a:avLst/>
              </a:prstGeom>
              <a:noFill/>
            </p:spPr>
            <p:txBody>
              <a:bodyPr wrap="square" rtlCol="0">
                <a:spAutoFit/>
              </a:bodyPr>
              <a:lstStyle/>
              <a:p>
                <a:r>
                  <a:rPr lang="en-US" sz="1800" dirty="0">
                    <a:solidFill>
                      <a:schemeClr val="tx1">
                        <a:lumMod val="75000"/>
                      </a:schemeClr>
                    </a:solidFill>
                    <a:latin typeface="Gotham Medium"/>
                    <a:cs typeface="Gotham Medium"/>
                  </a:rPr>
                  <a:t>Type in chat box</a:t>
                </a:r>
              </a:p>
            </p:txBody>
          </p:sp>
        </p:grpSp>
        <p:sp>
          <p:nvSpPr>
            <p:cNvPr id="26" name="TextBox 25"/>
            <p:cNvSpPr txBox="1"/>
            <p:nvPr/>
          </p:nvSpPr>
          <p:spPr>
            <a:xfrm>
              <a:off x="7954548" y="5320875"/>
              <a:ext cx="755290" cy="338554"/>
            </a:xfrm>
            <a:prstGeom prst="rect">
              <a:avLst/>
            </a:prstGeom>
            <a:noFill/>
          </p:spPr>
          <p:txBody>
            <a:bodyPr wrap="square" rtlCol="0">
              <a:spAutoFit/>
            </a:bodyPr>
            <a:lstStyle/>
            <a:p>
              <a:r>
                <a:rPr lang="en-US" sz="1600" dirty="0">
                  <a:solidFill>
                    <a:schemeClr val="tx1">
                      <a:lumMod val="75000"/>
                    </a:schemeClr>
                  </a:solidFill>
                  <a:latin typeface="Gotham Medium"/>
                  <a:cs typeface="Gotham Medium"/>
                </a:rPr>
                <a:t>OR</a:t>
              </a:r>
            </a:p>
          </p:txBody>
        </p:sp>
        <p:pic>
          <p:nvPicPr>
            <p:cNvPr id="27" name="Picture 26"/>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8" name="Straight Connector 27"/>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09203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sp>
        <p:nvSpPr>
          <p:cNvPr id="12" name="Rectangle 11"/>
          <p:cNvSpPr/>
          <p:nvPr/>
        </p:nvSpPr>
        <p:spPr>
          <a:xfrm>
            <a:off x="2243604" y="719615"/>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bg2">
                    <a:lumMod val="25000"/>
                  </a:schemeClr>
                </a:solidFill>
                <a:latin typeface="Tungsten Medium"/>
                <a:cs typeface="Tungsten Medium"/>
              </a:rPr>
              <a:t> Dan sees a tweet someone in his network </a:t>
            </a:r>
            <a:r>
              <a:rPr lang="en-US" sz="4800" dirty="0" err="1">
                <a:solidFill>
                  <a:schemeClr val="bg2">
                    <a:lumMod val="25000"/>
                  </a:schemeClr>
                </a:solidFill>
                <a:latin typeface="Tungsten Medium"/>
                <a:cs typeface="Tungsten Medium"/>
              </a:rPr>
              <a:t>retweeted</a:t>
            </a:r>
            <a:r>
              <a:rPr lang="en-US" sz="4800" dirty="0">
                <a:solidFill>
                  <a:schemeClr val="bg2">
                    <a:lumMod val="25000"/>
                  </a:schemeClr>
                </a:solidFill>
                <a:latin typeface="Tungsten Medium"/>
                <a:cs typeface="Tungsten Medium"/>
              </a:rPr>
              <a:t>.</a:t>
            </a:r>
          </a:p>
        </p:txBody>
      </p:sp>
      <p:sp>
        <p:nvSpPr>
          <p:cNvPr id="5" name="Rectangle 4"/>
          <p:cNvSpPr/>
          <p:nvPr/>
        </p:nvSpPr>
        <p:spPr>
          <a:xfrm>
            <a:off x="2353671" y="1777638"/>
            <a:ext cx="8412815"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a:buChar char="•"/>
            </a:pPr>
            <a:r>
              <a:rPr lang="en-US" sz="2400" dirty="0">
                <a:solidFill>
                  <a:srgbClr val="ED5340"/>
                </a:solidFill>
                <a:latin typeface="Gotham Medium"/>
                <a:cs typeface="Gotham Medium"/>
              </a:rPr>
              <a:t>This is why your message, hook, and call to action must be relevant to different audiences. </a:t>
            </a:r>
          </a:p>
          <a:p>
            <a:pPr marL="342900" indent="-342900">
              <a:buFont typeface="Arial"/>
              <a:buChar char="•"/>
            </a:pPr>
            <a:r>
              <a:rPr lang="en-US" sz="2400" dirty="0">
                <a:solidFill>
                  <a:srgbClr val="ED5340"/>
                </a:solidFill>
                <a:latin typeface="Gotham Medium"/>
                <a:cs typeface="Gotham Medium"/>
              </a:rPr>
              <a:t>Not all post have a direct call to action </a:t>
            </a:r>
          </a:p>
        </p:txBody>
      </p:sp>
      <p:pic>
        <p:nvPicPr>
          <p:cNvPr id="11" name="Picture 10" descr="Screen Shot 2016-07-27 at 12.05.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5786" y="2828289"/>
            <a:ext cx="6414397" cy="6501965"/>
          </a:xfrm>
          <a:prstGeom prst="rect">
            <a:avLst/>
          </a:prstGeom>
        </p:spPr>
      </p:pic>
    </p:spTree>
    <p:extLst>
      <p:ext uri="{BB962C8B-B14F-4D97-AF65-F5344CB8AC3E}">
        <p14:creationId xmlns:p14="http://schemas.microsoft.com/office/powerpoint/2010/main" val="712274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1" r="70835" b="61244"/>
          <a:stretch/>
        </p:blipFill>
        <p:spPr>
          <a:xfrm>
            <a:off x="903085" y="1777549"/>
            <a:ext cx="719649" cy="2483697"/>
          </a:xfrm>
          <a:prstGeom prst="rect">
            <a:avLst/>
          </a:prstGeom>
        </p:spPr>
      </p:pic>
      <p:sp>
        <p:nvSpPr>
          <p:cNvPr id="8" name="Rectangle 7"/>
          <p:cNvSpPr/>
          <p:nvPr/>
        </p:nvSpPr>
        <p:spPr>
          <a:xfrm>
            <a:off x="1820282" y="3598063"/>
            <a:ext cx="3711219"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1 week later, Dan runs into an information post about an issue.</a:t>
            </a:r>
          </a:p>
        </p:txBody>
      </p:sp>
      <p:sp>
        <p:nvSpPr>
          <p:cNvPr id="6" name="Rectangle 5"/>
          <p:cNvSpPr/>
          <p:nvPr/>
        </p:nvSpPr>
        <p:spPr>
          <a:xfrm>
            <a:off x="1787018" y="5837518"/>
            <a:ext cx="3282651"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ED5340"/>
                </a:solidFill>
                <a:latin typeface="Gotham Medium"/>
                <a:cs typeface="Gotham Medium"/>
              </a:rPr>
              <a:t>Your social media account does not live in a vacuum. Post vetted sources that contribute to your message.  </a:t>
            </a:r>
          </a:p>
        </p:txBody>
      </p:sp>
      <p:sp>
        <p:nvSpPr>
          <p:cNvPr id="9" name="Rounded Rectangle 8"/>
          <p:cNvSpPr/>
          <p:nvPr/>
        </p:nvSpPr>
        <p:spPr>
          <a:xfrm>
            <a:off x="5898868" y="1312027"/>
            <a:ext cx="6528641" cy="5672742"/>
          </a:xfrm>
          <a:prstGeom prst="roundRect">
            <a:avLst>
              <a:gd name="adj" fmla="val 2405"/>
            </a:avLst>
          </a:prstGeom>
          <a:solidFill>
            <a:schemeClr val="bg1"/>
          </a:solidFill>
          <a:ln>
            <a:noFill/>
          </a:ln>
          <a:effectLst>
            <a:outerShdw blurRad="358775" sx="99000" sy="9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creen Shot 2016-07-27 at 1.31.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8581" y="1582847"/>
            <a:ext cx="6349874" cy="5269964"/>
          </a:xfrm>
          <a:prstGeom prst="rect">
            <a:avLst/>
          </a:prstGeom>
        </p:spPr>
      </p:pic>
    </p:spTree>
    <p:extLst>
      <p:ext uri="{BB962C8B-B14F-4D97-AF65-F5344CB8AC3E}">
        <p14:creationId xmlns:p14="http://schemas.microsoft.com/office/powerpoint/2010/main" val="8416606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1" r="70835" b="52657"/>
          <a:stretch/>
        </p:blipFill>
        <p:spPr>
          <a:xfrm>
            <a:off x="903085" y="1777549"/>
            <a:ext cx="719649" cy="3033992"/>
          </a:xfrm>
          <a:prstGeom prst="rect">
            <a:avLst/>
          </a:prstGeom>
        </p:spPr>
      </p:pic>
      <p:sp>
        <p:nvSpPr>
          <p:cNvPr id="8" name="Rectangle 7"/>
          <p:cNvSpPr/>
          <p:nvPr/>
        </p:nvSpPr>
        <p:spPr>
          <a:xfrm>
            <a:off x="1820282" y="4120136"/>
            <a:ext cx="3910647"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A few hours later, he sees another post --  with sign-on ask.</a:t>
            </a:r>
          </a:p>
        </p:txBody>
      </p:sp>
      <p:sp>
        <p:nvSpPr>
          <p:cNvPr id="6" name="Rectangle 5"/>
          <p:cNvSpPr/>
          <p:nvPr/>
        </p:nvSpPr>
        <p:spPr>
          <a:xfrm>
            <a:off x="1849648" y="6360613"/>
            <a:ext cx="3818306"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ED5340"/>
                </a:solidFill>
                <a:latin typeface="Gotham Medium"/>
                <a:cs typeface="Gotham Medium"/>
              </a:rPr>
              <a:t>If your reader reads about the issue, and understands it, then he/she is more likely to respond to your call to action.  </a:t>
            </a:r>
          </a:p>
        </p:txBody>
      </p:sp>
      <p:pic>
        <p:nvPicPr>
          <p:cNvPr id="10" name="Picture 9" descr="Screen Shot 2016-07-27 at 1.38.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7614" y="1720884"/>
            <a:ext cx="7051990" cy="5820879"/>
          </a:xfrm>
          <a:prstGeom prst="rect">
            <a:avLst/>
          </a:prstGeom>
        </p:spPr>
      </p:pic>
    </p:spTree>
    <p:extLst>
      <p:ext uri="{BB962C8B-B14F-4D97-AF65-F5344CB8AC3E}">
        <p14:creationId xmlns:p14="http://schemas.microsoft.com/office/powerpoint/2010/main" val="36750876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1" r="70835" b="44731"/>
          <a:stretch/>
        </p:blipFill>
        <p:spPr>
          <a:xfrm>
            <a:off x="903085" y="1777548"/>
            <a:ext cx="719649" cy="3541955"/>
          </a:xfrm>
          <a:prstGeom prst="rect">
            <a:avLst/>
          </a:prstGeom>
        </p:spPr>
      </p:pic>
      <p:sp>
        <p:nvSpPr>
          <p:cNvPr id="8" name="Rectangle 7"/>
          <p:cNvSpPr/>
          <p:nvPr/>
        </p:nvSpPr>
        <p:spPr>
          <a:xfrm>
            <a:off x="1820282" y="4670426"/>
            <a:ext cx="4131067"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Dan reads more about issue and signs-on.</a:t>
            </a:r>
          </a:p>
        </p:txBody>
      </p:sp>
      <p:sp>
        <p:nvSpPr>
          <p:cNvPr id="6" name="Rectangle 5"/>
          <p:cNvSpPr/>
          <p:nvPr/>
        </p:nvSpPr>
        <p:spPr>
          <a:xfrm>
            <a:off x="1902127" y="6326739"/>
            <a:ext cx="3818306"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a:buChar char="•"/>
            </a:pPr>
            <a:r>
              <a:rPr lang="en-US" sz="2400" dirty="0">
                <a:solidFill>
                  <a:srgbClr val="ED5340"/>
                </a:solidFill>
                <a:latin typeface="Gotham Medium"/>
                <a:cs typeface="Gotham Medium"/>
              </a:rPr>
              <a:t>What are they signing up for </a:t>
            </a:r>
          </a:p>
          <a:p>
            <a:pPr marL="342900" indent="-342900">
              <a:buFont typeface="Arial"/>
              <a:buChar char="•"/>
            </a:pPr>
            <a:endParaRPr lang="en-US" sz="2400" dirty="0">
              <a:solidFill>
                <a:srgbClr val="ED5340"/>
              </a:solidFill>
              <a:latin typeface="Gotham Medium"/>
              <a:cs typeface="Gotham Medium"/>
            </a:endParaRPr>
          </a:p>
          <a:p>
            <a:pPr marL="342900" indent="-342900">
              <a:buFont typeface="Arial"/>
              <a:buChar char="•"/>
            </a:pPr>
            <a:r>
              <a:rPr lang="en-US" sz="2400" dirty="0">
                <a:solidFill>
                  <a:srgbClr val="ED5340"/>
                </a:solidFill>
                <a:latin typeface="Gotham Medium"/>
                <a:cs typeface="Gotham Medium"/>
              </a:rPr>
              <a:t>What information you need from them </a:t>
            </a:r>
          </a:p>
        </p:txBody>
      </p:sp>
      <p:pic>
        <p:nvPicPr>
          <p:cNvPr id="10" name="Picture 9" descr="Screen Shot 2016-07-27 at 1.40.1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0693" y="3119680"/>
            <a:ext cx="6925613" cy="3409232"/>
          </a:xfrm>
          <a:prstGeom prst="rect">
            <a:avLst/>
          </a:prstGeom>
        </p:spPr>
      </p:pic>
    </p:spTree>
    <p:extLst>
      <p:ext uri="{BB962C8B-B14F-4D97-AF65-F5344CB8AC3E}">
        <p14:creationId xmlns:p14="http://schemas.microsoft.com/office/powerpoint/2010/main" val="4115112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1" r="70835" b="44731"/>
          <a:stretch/>
        </p:blipFill>
        <p:spPr>
          <a:xfrm>
            <a:off x="903085" y="1777548"/>
            <a:ext cx="719649" cy="3541955"/>
          </a:xfrm>
          <a:prstGeom prst="rect">
            <a:avLst/>
          </a:prstGeom>
        </p:spPr>
      </p:pic>
      <p:sp>
        <p:nvSpPr>
          <p:cNvPr id="8" name="Rectangle 7"/>
          <p:cNvSpPr/>
          <p:nvPr/>
        </p:nvSpPr>
        <p:spPr>
          <a:xfrm>
            <a:off x="1834393" y="6532958"/>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Donate daisy. </a:t>
            </a:r>
          </a:p>
        </p:txBody>
      </p:sp>
      <p:sp>
        <p:nvSpPr>
          <p:cNvPr id="6" name="Oval 5"/>
          <p:cNvSpPr/>
          <p:nvPr/>
        </p:nvSpPr>
        <p:spPr>
          <a:xfrm>
            <a:off x="873405" y="562712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9" name="Picture 8" descr="noun_170210_cc.pn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b="12201"/>
          <a:stretch/>
        </p:blipFill>
        <p:spPr>
          <a:xfrm>
            <a:off x="1044195" y="5795482"/>
            <a:ext cx="663204" cy="582287"/>
          </a:xfrm>
          <a:prstGeom prst="rect">
            <a:avLst/>
          </a:prstGeom>
        </p:spPr>
      </p:pic>
      <p:pic>
        <p:nvPicPr>
          <p:cNvPr id="10" name="Picture 9"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21405" r="70835" b="70448"/>
          <a:stretch/>
        </p:blipFill>
        <p:spPr>
          <a:xfrm>
            <a:off x="928488" y="6603523"/>
            <a:ext cx="719649" cy="522074"/>
          </a:xfrm>
          <a:prstGeom prst="rect">
            <a:avLst/>
          </a:prstGeom>
        </p:spPr>
      </p:pic>
      <p:sp>
        <p:nvSpPr>
          <p:cNvPr id="11" name="Rectangle 10"/>
          <p:cNvSpPr/>
          <p:nvPr/>
        </p:nvSpPr>
        <p:spPr>
          <a:xfrm>
            <a:off x="1902127" y="7376748"/>
            <a:ext cx="8412815"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a:buChar char="•"/>
            </a:pPr>
            <a:r>
              <a:rPr lang="en-US" sz="2400" dirty="0">
                <a:solidFill>
                  <a:srgbClr val="ED5340"/>
                </a:solidFill>
                <a:latin typeface="Gotham Medium"/>
                <a:cs typeface="Gotham Medium"/>
              </a:rPr>
              <a:t>Dependent on your organizational goals</a:t>
            </a:r>
          </a:p>
          <a:p>
            <a:pPr marL="342900" indent="-342900">
              <a:buFont typeface="Arial"/>
              <a:buChar char="•"/>
            </a:pPr>
            <a:r>
              <a:rPr lang="en-US" sz="2400" dirty="0">
                <a:solidFill>
                  <a:srgbClr val="ED5340"/>
                </a:solidFill>
                <a:latin typeface="Gotham Medium"/>
                <a:cs typeface="Gotham Medium"/>
              </a:rPr>
              <a:t>Other options include: volunteer page, share graph</a:t>
            </a:r>
          </a:p>
        </p:txBody>
      </p:sp>
      <p:pic>
        <p:nvPicPr>
          <p:cNvPr id="13" name="Picture 12" descr="Screen Shot 2016-07-27 at 1.41.5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3891" y="795411"/>
            <a:ext cx="10556315" cy="5252009"/>
          </a:xfrm>
          <a:prstGeom prst="rect">
            <a:avLst/>
          </a:prstGeom>
        </p:spPr>
      </p:pic>
    </p:spTree>
    <p:extLst>
      <p:ext uri="{BB962C8B-B14F-4D97-AF65-F5344CB8AC3E}">
        <p14:creationId xmlns:p14="http://schemas.microsoft.com/office/powerpoint/2010/main" val="2975878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1" r="70835" b="44731"/>
          <a:stretch/>
        </p:blipFill>
        <p:spPr>
          <a:xfrm>
            <a:off x="903085" y="1777548"/>
            <a:ext cx="719649" cy="3541955"/>
          </a:xfrm>
          <a:prstGeom prst="rect">
            <a:avLst/>
          </a:prstGeom>
        </p:spPr>
      </p:pic>
      <p:sp>
        <p:nvSpPr>
          <p:cNvPr id="8" name="Rectangle 7"/>
          <p:cNvSpPr/>
          <p:nvPr/>
        </p:nvSpPr>
        <p:spPr>
          <a:xfrm>
            <a:off x="1890836" y="7069142"/>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Autoreply with ask. </a:t>
            </a:r>
          </a:p>
        </p:txBody>
      </p:sp>
      <p:sp>
        <p:nvSpPr>
          <p:cNvPr id="6" name="Oval 5"/>
          <p:cNvSpPr/>
          <p:nvPr/>
        </p:nvSpPr>
        <p:spPr>
          <a:xfrm>
            <a:off x="873405" y="562712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9" name="Picture 8" descr="noun_170210_cc.pn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b="12201"/>
          <a:stretch/>
        </p:blipFill>
        <p:spPr>
          <a:xfrm>
            <a:off x="1044195" y="5795482"/>
            <a:ext cx="663204" cy="582287"/>
          </a:xfrm>
          <a:prstGeom prst="rect">
            <a:avLst/>
          </a:prstGeom>
        </p:spPr>
      </p:pic>
      <p:pic>
        <p:nvPicPr>
          <p:cNvPr id="10" name="Picture 9"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21406" r="70835" b="62300"/>
          <a:stretch/>
        </p:blipFill>
        <p:spPr>
          <a:xfrm>
            <a:off x="928488" y="6603523"/>
            <a:ext cx="719649" cy="1044146"/>
          </a:xfrm>
          <a:prstGeom prst="rect">
            <a:avLst/>
          </a:prstGeom>
        </p:spPr>
      </p:pic>
      <p:sp>
        <p:nvSpPr>
          <p:cNvPr id="11" name="Rectangle 10"/>
          <p:cNvSpPr/>
          <p:nvPr/>
        </p:nvSpPr>
        <p:spPr>
          <a:xfrm>
            <a:off x="1930348" y="7743610"/>
            <a:ext cx="8412815"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a:buChar char="•"/>
            </a:pPr>
            <a:r>
              <a:rPr lang="en-US" sz="2400" dirty="0">
                <a:solidFill>
                  <a:srgbClr val="ED5340"/>
                </a:solidFill>
                <a:latin typeface="Gotham Medium"/>
                <a:cs typeface="Gotham Medium"/>
              </a:rPr>
              <a:t>Another opportunity to make another ask </a:t>
            </a:r>
          </a:p>
        </p:txBody>
      </p:sp>
      <p:pic>
        <p:nvPicPr>
          <p:cNvPr id="13" name="Picture 12" descr="Screen Shot 2016-07-27 at 3.04.1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9455" y="469332"/>
            <a:ext cx="10995276" cy="6440090"/>
          </a:xfrm>
          <a:prstGeom prst="rect">
            <a:avLst/>
          </a:prstGeom>
        </p:spPr>
      </p:pic>
    </p:spTree>
    <p:extLst>
      <p:ext uri="{BB962C8B-B14F-4D97-AF65-F5344CB8AC3E}">
        <p14:creationId xmlns:p14="http://schemas.microsoft.com/office/powerpoint/2010/main" val="9226948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574030" y="2154552"/>
            <a:ext cx="8118964" cy="4921450"/>
          </a:xfrm>
          <a:prstGeom prst="roundRect">
            <a:avLst>
              <a:gd name="adj" fmla="val 4418"/>
            </a:avLst>
          </a:prstGeom>
          <a:solidFill>
            <a:schemeClr val="bg1"/>
          </a:solidFill>
          <a:ln>
            <a:noFill/>
          </a:ln>
          <a:effectLst>
            <a:outerShdw blurRad="358775" sx="99000" sy="9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11081" y="786250"/>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FIRST POST: @</a:t>
            </a:r>
            <a:r>
              <a:rPr lang="en-US" sz="4400" dirty="0" err="1">
                <a:solidFill>
                  <a:schemeClr val="bg2">
                    <a:lumMod val="25000"/>
                  </a:schemeClr>
                </a:solidFill>
                <a:latin typeface="Tungsten Medium"/>
                <a:cs typeface="Tungsten Medium"/>
              </a:rPr>
              <a:t>Caitlyn_Jenner</a:t>
            </a:r>
            <a:r>
              <a:rPr lang="en-US" sz="4400" dirty="0">
                <a:solidFill>
                  <a:schemeClr val="bg2">
                    <a:lumMod val="25000"/>
                  </a:schemeClr>
                </a:solidFill>
                <a:latin typeface="Tungsten Medium"/>
                <a:cs typeface="Tungsten Medium"/>
              </a:rPr>
              <a:t> </a:t>
            </a:r>
          </a:p>
        </p:txBody>
      </p:sp>
      <p:pic>
        <p:nvPicPr>
          <p:cNvPr id="9" name="Picture 8" descr="Screen Shot 2015-07-15 at 11.16.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156" y="2327918"/>
            <a:ext cx="7874000" cy="4597400"/>
          </a:xfrm>
          <a:prstGeom prst="rect">
            <a:avLst/>
          </a:prstGeom>
        </p:spPr>
      </p:pic>
    </p:spTree>
    <p:extLst>
      <p:ext uri="{BB962C8B-B14F-4D97-AF65-F5344CB8AC3E}">
        <p14:creationId xmlns:p14="http://schemas.microsoft.com/office/powerpoint/2010/main" val="2630310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42434" y="701451"/>
            <a:ext cx="3010428" cy="646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1300460"/>
            <a:r>
              <a:rPr lang="en-US" altLang="en-US" sz="3600" dirty="0">
                <a:solidFill>
                  <a:srgbClr val="3A3838"/>
                </a:solidFill>
                <a:latin typeface="Gotham Bold"/>
                <a:ea typeface="Arial Unicode MS" panose="020B0604020202020204" pitchFamily="34" charset="-128"/>
                <a:cs typeface="Gotham Bold"/>
              </a:rPr>
              <a:t>LOGISTICS</a:t>
            </a:r>
            <a:endParaRPr lang="en-US" altLang="en-US" sz="2800" dirty="0">
              <a:solidFill>
                <a:srgbClr val="3A3838"/>
              </a:solidFill>
              <a:latin typeface="Gotham Bold"/>
              <a:ea typeface="Arial Unicode MS" panose="020B0604020202020204" pitchFamily="34" charset="-128"/>
              <a:cs typeface="Gotham Bold"/>
            </a:endParaRPr>
          </a:p>
        </p:txBody>
      </p:sp>
      <p:sp>
        <p:nvSpPr>
          <p:cNvPr id="11" name="TextBox 10"/>
          <p:cNvSpPr txBox="1"/>
          <p:nvPr/>
        </p:nvSpPr>
        <p:spPr>
          <a:xfrm>
            <a:off x="6325011" y="1075709"/>
            <a:ext cx="5873274" cy="523216"/>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We will meet for 90 minutes</a:t>
            </a:r>
          </a:p>
        </p:txBody>
      </p:sp>
      <p:cxnSp>
        <p:nvCxnSpPr>
          <p:cNvPr id="14" name="Straight Connector 13"/>
          <p:cNvCxnSpPr/>
          <p:nvPr/>
        </p:nvCxnSpPr>
        <p:spPr>
          <a:xfrm flipH="1" flipV="1">
            <a:off x="3958826" y="701447"/>
            <a:ext cx="0" cy="7720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duotone>
              <a:schemeClr val="bg2">
                <a:shade val="45000"/>
                <a:satMod val="135000"/>
              </a:schemeClr>
              <a:prstClr val="white"/>
            </a:duotone>
            <a:lum bright="-28000"/>
            <a:extLst>
              <a:ext uri="{28A0092B-C50C-407E-A947-70E740481C1C}">
                <a14:useLocalDpi xmlns:a14="http://schemas.microsoft.com/office/drawing/2010/main" val="0"/>
              </a:ext>
            </a:extLst>
          </a:blip>
          <a:srcRect b="18415"/>
          <a:stretch/>
        </p:blipFill>
        <p:spPr>
          <a:xfrm>
            <a:off x="4427904" y="4744839"/>
            <a:ext cx="1399201" cy="1331785"/>
          </a:xfrm>
          <a:prstGeom prst="rect">
            <a:avLst/>
          </a:prstGeom>
        </p:spPr>
      </p:pic>
      <p:pic>
        <p:nvPicPr>
          <p:cNvPr id="13" name="Picture 12"/>
          <p:cNvPicPr>
            <a:picLocks noChangeAspect="1"/>
          </p:cNvPicPr>
          <p:nvPr/>
        </p:nvPicPr>
        <p:blipFill>
          <a:blip r:embed="rId4" cstate="print">
            <a:duotone>
              <a:prstClr val="black"/>
              <a:schemeClr val="tx2">
                <a:tint val="45000"/>
                <a:satMod val="400000"/>
              </a:schemeClr>
            </a:duotone>
            <a:alphaModFix/>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523439" y="2594860"/>
            <a:ext cx="1348553" cy="1396284"/>
          </a:xfrm>
          <a:prstGeom prst="rect">
            <a:avLst/>
          </a:prstGeom>
          <a:noFill/>
        </p:spPr>
      </p:pic>
      <p:pic>
        <p:nvPicPr>
          <p:cNvPr id="6" name="Picture 5"/>
          <p:cNvPicPr>
            <a:picLocks noChangeAspect="1"/>
          </p:cNvPicPr>
          <p:nvPr/>
        </p:nvPicPr>
        <p:blipFill rotWithShape="1">
          <a:blip r:embed="rId6"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4452553" y="815379"/>
            <a:ext cx="1395366" cy="1360570"/>
          </a:xfrm>
          <a:prstGeom prst="rect">
            <a:avLst/>
          </a:prstGeom>
        </p:spPr>
      </p:pic>
      <p:sp>
        <p:nvSpPr>
          <p:cNvPr id="15" name="TextBox 14"/>
          <p:cNvSpPr txBox="1"/>
          <p:nvPr/>
        </p:nvSpPr>
        <p:spPr>
          <a:xfrm>
            <a:off x="6307086" y="2998429"/>
            <a:ext cx="5873274" cy="523216"/>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This is an </a:t>
            </a:r>
            <a:r>
              <a:rPr lang="en-US" sz="2800" dirty="0">
                <a:solidFill>
                  <a:srgbClr val="E7E6E6">
                    <a:lumMod val="25000"/>
                  </a:srgbClr>
                </a:solidFill>
                <a:latin typeface="Gotham Bold" pitchFamily="50" charset="0"/>
                <a:cs typeface="Gotham Bold" pitchFamily="50" charset="0"/>
              </a:rPr>
              <a:t>interactive training</a:t>
            </a:r>
            <a:r>
              <a:rPr lang="en-US" sz="2800" dirty="0">
                <a:solidFill>
                  <a:srgbClr val="E7E6E6">
                    <a:lumMod val="25000"/>
                  </a:srgbClr>
                </a:solidFill>
                <a:latin typeface="Gotham Light" pitchFamily="50" charset="0"/>
                <a:cs typeface="Gotham Light" pitchFamily="50" charset="0"/>
              </a:rPr>
              <a:t>. </a:t>
            </a:r>
            <a:endParaRPr lang="en-US" sz="2800" dirty="0">
              <a:solidFill>
                <a:srgbClr val="E7E6E6">
                  <a:lumMod val="25000"/>
                </a:srgbClr>
              </a:solidFill>
              <a:latin typeface="Gotham Book"/>
              <a:cs typeface="Gotham Book"/>
            </a:endParaRPr>
          </a:p>
        </p:txBody>
      </p:sp>
      <p:sp>
        <p:nvSpPr>
          <p:cNvPr id="16" name="TextBox 15">
            <a:hlinkClick r:id="rId7"/>
          </p:cNvPr>
          <p:cNvSpPr txBox="1"/>
          <p:nvPr/>
        </p:nvSpPr>
        <p:spPr>
          <a:xfrm>
            <a:off x="6309564" y="4770154"/>
            <a:ext cx="5873274" cy="1815878"/>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A recording of this video and call will be available on the Fellows Bookshelf tomorrow afternoon.</a:t>
            </a:r>
            <a:endParaRPr lang="en-US" sz="3600" dirty="0">
              <a:solidFill>
                <a:srgbClr val="ED5340"/>
              </a:solidFill>
              <a:latin typeface="Tungsten Medium"/>
              <a:cs typeface="Tungsten Medium"/>
            </a:endParaRPr>
          </a:p>
        </p:txBody>
      </p:sp>
      <p:sp>
        <p:nvSpPr>
          <p:cNvPr id="17" name="TextBox 16"/>
          <p:cNvSpPr txBox="1"/>
          <p:nvPr/>
        </p:nvSpPr>
        <p:spPr>
          <a:xfrm>
            <a:off x="6309564" y="7086381"/>
            <a:ext cx="5873274" cy="523216"/>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It’s cool if you Tweet -- </a:t>
            </a:r>
          </a:p>
        </p:txBody>
      </p:sp>
      <p:grpSp>
        <p:nvGrpSpPr>
          <p:cNvPr id="21" name="Group 20"/>
          <p:cNvGrpSpPr/>
          <p:nvPr/>
        </p:nvGrpSpPr>
        <p:grpSpPr>
          <a:xfrm>
            <a:off x="4171737" y="6540801"/>
            <a:ext cx="1870913" cy="1789840"/>
            <a:chOff x="4209044" y="6900250"/>
            <a:chExt cx="1870913" cy="1789840"/>
          </a:xfrm>
        </p:grpSpPr>
        <p:pic>
          <p:nvPicPr>
            <p:cNvPr id="9" name="Picture 8"/>
            <p:cNvPicPr>
              <a:picLocks noChangeAspect="1"/>
            </p:cNvPicPr>
            <p:nvPr/>
          </p:nvPicPr>
          <p:blipFill rotWithShape="1">
            <a:blip r:embed="rId8" cstate="print">
              <a:duotone>
                <a:prstClr val="black"/>
                <a:schemeClr val="accent6">
                  <a:tint val="45000"/>
                  <a:satMod val="400000"/>
                </a:schemeClr>
              </a:duotone>
              <a:alphaModFix amt="54000"/>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b="18000"/>
            <a:stretch/>
          </p:blipFill>
          <p:spPr>
            <a:xfrm>
              <a:off x="4209044" y="6900250"/>
              <a:ext cx="1870913" cy="1789840"/>
            </a:xfrm>
            <a:prstGeom prst="rect">
              <a:avLst/>
            </a:prstGeom>
          </p:spPr>
        </p:pic>
        <p:pic>
          <p:nvPicPr>
            <p:cNvPr id="18" name="Picture 17"/>
            <p:cNvPicPr>
              <a:picLocks noChangeAspect="1"/>
            </p:cNvPicPr>
            <p:nvPr/>
          </p:nvPicPr>
          <p:blipFill>
            <a:blip r:embed="rId10" cstate="print">
              <a:duotone>
                <a:prstClr val="black"/>
                <a:schemeClr val="accent6">
                  <a:tint val="45000"/>
                  <a:satMod val="400000"/>
                </a:schemeClr>
              </a:duotone>
              <a:alphaModFix amt="63000"/>
              <a:extLst>
                <a:ext uri="{28A0092B-C50C-407E-A947-70E740481C1C}">
                  <a14:useLocalDpi xmlns:a14="http://schemas.microsoft.com/office/drawing/2010/main" val="0"/>
                </a:ext>
              </a:extLst>
            </a:blip>
            <a:stretch>
              <a:fillRect/>
            </a:stretch>
          </p:blipFill>
          <p:spPr>
            <a:xfrm>
              <a:off x="4905793" y="7589892"/>
              <a:ext cx="511371" cy="511371"/>
            </a:xfrm>
            <a:prstGeom prst="rect">
              <a:avLst/>
            </a:prstGeom>
            <a:ln>
              <a:noFill/>
            </a:ln>
          </p:spPr>
        </p:pic>
      </p:grpSp>
      <p:sp>
        <p:nvSpPr>
          <p:cNvPr id="19" name="Rectangle 18"/>
          <p:cNvSpPr/>
          <p:nvPr/>
        </p:nvSpPr>
        <p:spPr>
          <a:xfrm>
            <a:off x="6319310" y="7522559"/>
            <a:ext cx="2202744" cy="461661"/>
          </a:xfrm>
          <a:prstGeom prst="rect">
            <a:avLst/>
          </a:prstGeom>
        </p:spPr>
        <p:txBody>
          <a:bodyPr wrap="square" lIns="91435" tIns="45718" rIns="91435" bIns="45718">
            <a:spAutoFit/>
          </a:bodyPr>
          <a:lstStyle/>
          <a:p>
            <a:pPr defTabSz="1300460"/>
            <a:r>
              <a:rPr lang="en-US" sz="2400" dirty="0">
                <a:solidFill>
                  <a:srgbClr val="3A3838">
                    <a:lumMod val="75000"/>
                  </a:srgbClr>
                </a:solidFill>
                <a:latin typeface="Arial"/>
                <a:cs typeface="Gotham Bold" pitchFamily="50" charset="0"/>
              </a:rPr>
              <a:t>#</a:t>
            </a:r>
            <a:r>
              <a:rPr lang="en-US" sz="2400" dirty="0">
                <a:solidFill>
                  <a:srgbClr val="3A3838">
                    <a:lumMod val="75000"/>
                  </a:srgbClr>
                </a:solidFill>
                <a:latin typeface="Gotham Bold" pitchFamily="50" charset="0"/>
                <a:cs typeface="Gotham Bold" pitchFamily="50" charset="0"/>
              </a:rPr>
              <a:t>OFA</a:t>
            </a:r>
            <a:r>
              <a:rPr lang="en-US" sz="2400" dirty="0">
                <a:solidFill>
                  <a:srgbClr val="3A3838">
                    <a:lumMod val="75000"/>
                  </a:srgbClr>
                </a:solidFill>
                <a:latin typeface="Gotham Book"/>
                <a:cs typeface="Gotham Book"/>
              </a:rPr>
              <a:t>Fellows</a:t>
            </a:r>
            <a:endParaRPr lang="en-US" sz="3600" dirty="0">
              <a:solidFill>
                <a:srgbClr val="3A3838">
                  <a:lumMod val="75000"/>
                </a:srgbClr>
              </a:solidFill>
              <a:latin typeface="Gotham Book"/>
              <a:cs typeface="Gotham Book"/>
            </a:endParaRPr>
          </a:p>
        </p:txBody>
      </p:sp>
    </p:spTree>
    <p:extLst>
      <p:ext uri="{BB962C8B-B14F-4D97-AF65-F5344CB8AC3E}">
        <p14:creationId xmlns:p14="http://schemas.microsoft.com/office/powerpoint/2010/main" val="12437110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519597" y="2603589"/>
            <a:ext cx="8118964" cy="3107091"/>
          </a:xfrm>
          <a:prstGeom prst="roundRect">
            <a:avLst>
              <a:gd name="adj" fmla="val 4418"/>
            </a:avLst>
          </a:prstGeom>
          <a:solidFill>
            <a:schemeClr val="bg1"/>
          </a:solidFill>
          <a:ln>
            <a:noFill/>
          </a:ln>
          <a:effectLst>
            <a:outerShdw blurRad="358775" sx="99000" sy="9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11081" y="786250"/>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SECOND POST: @</a:t>
            </a:r>
            <a:r>
              <a:rPr lang="en-US" sz="4400" dirty="0" err="1">
                <a:solidFill>
                  <a:schemeClr val="bg2">
                    <a:lumMod val="25000"/>
                  </a:schemeClr>
                </a:solidFill>
                <a:latin typeface="Tungsten Medium"/>
                <a:cs typeface="Tungsten Medium"/>
              </a:rPr>
              <a:t>BarackObama</a:t>
            </a:r>
            <a:endParaRPr lang="en-US" sz="4400" dirty="0">
              <a:solidFill>
                <a:schemeClr val="bg2">
                  <a:lumMod val="25000"/>
                </a:schemeClr>
              </a:solidFill>
              <a:latin typeface="Tungsten Medium"/>
              <a:cs typeface="Tungsten Medium"/>
            </a:endParaRPr>
          </a:p>
        </p:txBody>
      </p:sp>
      <p:pic>
        <p:nvPicPr>
          <p:cNvPr id="5" name="Picture 4" descr="Screen Shot 2015-07-15 at 11.18.14 AM.png"/>
          <p:cNvPicPr>
            <a:picLocks noChangeAspect="1"/>
          </p:cNvPicPr>
          <p:nvPr/>
        </p:nvPicPr>
        <p:blipFill rotWithShape="1">
          <a:blip r:embed="rId2">
            <a:extLst>
              <a:ext uri="{28A0092B-C50C-407E-A947-70E740481C1C}">
                <a14:useLocalDpi xmlns:a14="http://schemas.microsoft.com/office/drawing/2010/main" val="0"/>
              </a:ext>
            </a:extLst>
          </a:blip>
          <a:srcRect l="911" t="39715" b="1673"/>
          <a:stretch/>
        </p:blipFill>
        <p:spPr>
          <a:xfrm>
            <a:off x="2930082" y="2728342"/>
            <a:ext cx="7537870" cy="2472066"/>
          </a:xfrm>
          <a:prstGeom prst="rect">
            <a:avLst/>
          </a:prstGeom>
        </p:spPr>
      </p:pic>
    </p:spTree>
    <p:extLst>
      <p:ext uri="{BB962C8B-B14F-4D97-AF65-F5344CB8AC3E}">
        <p14:creationId xmlns:p14="http://schemas.microsoft.com/office/powerpoint/2010/main" val="25324820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458497" y="1905078"/>
            <a:ext cx="6667529" cy="6613905"/>
          </a:xfrm>
          <a:prstGeom prst="roundRect">
            <a:avLst>
              <a:gd name="adj" fmla="val 2405"/>
            </a:avLst>
          </a:prstGeom>
          <a:solidFill>
            <a:schemeClr val="bg1"/>
          </a:solidFill>
          <a:ln>
            <a:noFill/>
          </a:ln>
          <a:effectLst>
            <a:outerShdw blurRad="358775" sx="99000" sy="9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11081" y="786250"/>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THIRD POST: @</a:t>
            </a:r>
            <a:r>
              <a:rPr lang="en-US" sz="4400" dirty="0" err="1">
                <a:solidFill>
                  <a:schemeClr val="bg2">
                    <a:lumMod val="25000"/>
                  </a:schemeClr>
                </a:solidFill>
                <a:latin typeface="Tungsten Medium"/>
                <a:cs typeface="Tungsten Medium"/>
              </a:rPr>
              <a:t>BarackObama</a:t>
            </a:r>
            <a:endParaRPr lang="en-US" sz="4400" dirty="0">
              <a:solidFill>
                <a:schemeClr val="bg2">
                  <a:lumMod val="25000"/>
                </a:schemeClr>
              </a:solidFill>
              <a:latin typeface="Tungsten Medium"/>
              <a:cs typeface="Tungsten Medium"/>
            </a:endParaRPr>
          </a:p>
        </p:txBody>
      </p:sp>
      <p:pic>
        <p:nvPicPr>
          <p:cNvPr id="6" name="Picture 5" descr="Screen Shot 2015-07-15 at 11.18.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0546" y="2145699"/>
            <a:ext cx="6283336" cy="5923977"/>
          </a:xfrm>
          <a:prstGeom prst="rect">
            <a:avLst/>
          </a:prstGeom>
        </p:spPr>
      </p:pic>
    </p:spTree>
    <p:extLst>
      <p:ext uri="{BB962C8B-B14F-4D97-AF65-F5344CB8AC3E}">
        <p14:creationId xmlns:p14="http://schemas.microsoft.com/office/powerpoint/2010/main" val="16577124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12639"/>
            <a:ext cx="1251337" cy="760788"/>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108499" y="262842"/>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a:solidFill>
                  <a:srgbClr val="56565A"/>
                </a:solidFill>
                <a:latin typeface="Tungsten Medium"/>
                <a:ea typeface="Tahoma" panose="020B0604030504040204" pitchFamily="34" charset="0"/>
                <a:cs typeface="Tungsten Medium"/>
                <a:sym typeface="Gill Sans" charset="0"/>
              </a:rPr>
              <a:t>Your Turn!</a:t>
            </a:r>
          </a:p>
        </p:txBody>
      </p:sp>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latin typeface="Tungsten Medium"/>
                <a:cs typeface="Tungsten Medium"/>
              </a:rPr>
              <a:t>Experiential Activity #2</a:t>
            </a:r>
          </a:p>
          <a:p>
            <a:pPr algn="ctr"/>
            <a:r>
              <a:rPr lang="en-US" sz="3600" dirty="0">
                <a:solidFill>
                  <a:schemeClr val="bg2">
                    <a:lumMod val="50000"/>
                  </a:schemeClr>
                </a:solidFill>
                <a:latin typeface="Tungsten Medium"/>
                <a:cs typeface="Tungsten Medium"/>
              </a:rPr>
              <a:t>10 Minutes</a:t>
            </a: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sp>
        <p:nvSpPr>
          <p:cNvPr id="15" name="Rectangle 14">
            <a:hlinkClick r:id="rId6"/>
          </p:cNvPr>
          <p:cNvSpPr/>
          <p:nvPr/>
        </p:nvSpPr>
        <p:spPr>
          <a:xfrm>
            <a:off x="6578296" y="5041634"/>
            <a:ext cx="2781623" cy="786133"/>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D5340"/>
                </a:solidFill>
                <a:latin typeface="Tungsten Medium"/>
                <a:cs typeface="Tungsten Medium"/>
              </a:rPr>
              <a:t>ACCESS WORKBOOK</a:t>
            </a:r>
          </a:p>
        </p:txBody>
      </p:sp>
      <p:sp>
        <p:nvSpPr>
          <p:cNvPr id="20" name="Rectangle 19"/>
          <p:cNvSpPr/>
          <p:nvPr/>
        </p:nvSpPr>
        <p:spPr>
          <a:xfrm>
            <a:off x="4048142" y="1862638"/>
            <a:ext cx="8157479" cy="24932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dirty="0">
                <a:solidFill>
                  <a:schemeClr val="bg2">
                    <a:lumMod val="25000"/>
                  </a:schemeClr>
                </a:solidFill>
                <a:latin typeface="Gotham Book" pitchFamily="50" charset="0"/>
                <a:cs typeface="Gotham Book" pitchFamily="50" charset="0"/>
              </a:rPr>
              <a:t>Develop a strategy that follows the social media strategic user flow to ask your audience to call out elected officials who are climate change deniers. This is part of your original climate change campaign. </a:t>
            </a:r>
          </a:p>
        </p:txBody>
      </p:sp>
    </p:spTree>
    <p:extLst>
      <p:ext uri="{BB962C8B-B14F-4D97-AF65-F5344CB8AC3E}">
        <p14:creationId xmlns:p14="http://schemas.microsoft.com/office/powerpoint/2010/main" val="17365773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12639"/>
            <a:ext cx="1251337" cy="760788"/>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108499" y="262842"/>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a:solidFill>
                  <a:srgbClr val="56565A"/>
                </a:solidFill>
                <a:latin typeface="Tungsten Medium"/>
                <a:ea typeface="Tahoma" panose="020B0604030504040204" pitchFamily="34" charset="0"/>
                <a:cs typeface="Tungsten Medium"/>
                <a:sym typeface="Gill Sans" charset="0"/>
              </a:rPr>
              <a:t>Your Turn!</a:t>
            </a:r>
          </a:p>
        </p:txBody>
      </p:sp>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latin typeface="Tungsten Medium"/>
                <a:cs typeface="Tungsten Medium"/>
              </a:rPr>
              <a:t>Experiential Activity #2</a:t>
            </a:r>
          </a:p>
          <a:p>
            <a:pPr algn="ctr"/>
            <a:r>
              <a:rPr lang="en-US" sz="4800" dirty="0">
                <a:solidFill>
                  <a:schemeClr val="bg2">
                    <a:lumMod val="50000"/>
                  </a:schemeClr>
                </a:solidFill>
                <a:latin typeface="Tungsten Medium"/>
                <a:cs typeface="Tungsten Medium"/>
              </a:rPr>
              <a:t>DEBRIEF</a:t>
            </a: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grpSp>
        <p:nvGrpSpPr>
          <p:cNvPr id="21" name="Group 20"/>
          <p:cNvGrpSpPr/>
          <p:nvPr/>
        </p:nvGrpSpPr>
        <p:grpSpPr>
          <a:xfrm>
            <a:off x="5277271" y="2808173"/>
            <a:ext cx="5693809" cy="3766455"/>
            <a:chOff x="5266233" y="2408998"/>
            <a:chExt cx="5693809" cy="3766455"/>
          </a:xfrm>
        </p:grpSpPr>
        <p:pic>
          <p:nvPicPr>
            <p:cNvPr id="23" name="Picture 22"/>
            <p:cNvPicPr>
              <a:picLocks noChangeAspect="1"/>
            </p:cNvPicPr>
            <p:nvPr/>
          </p:nvPicPr>
          <p:blipFill>
            <a:blip r:embed="rId6"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388900" y="2408998"/>
              <a:ext cx="1481108" cy="1533531"/>
            </a:xfrm>
            <a:prstGeom prst="rect">
              <a:avLst/>
            </a:prstGeom>
            <a:noFill/>
          </p:spPr>
        </p:pic>
        <p:sp>
          <p:nvSpPr>
            <p:cNvPr id="24" name="TextBox 23"/>
            <p:cNvSpPr txBox="1"/>
            <p:nvPr/>
          </p:nvSpPr>
          <p:spPr>
            <a:xfrm>
              <a:off x="5266233" y="5806121"/>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Press 1 on the phone</a:t>
              </a:r>
            </a:p>
          </p:txBody>
        </p:sp>
        <p:grpSp>
          <p:nvGrpSpPr>
            <p:cNvPr id="25" name="Group 24"/>
            <p:cNvGrpSpPr/>
            <p:nvPr/>
          </p:nvGrpSpPr>
          <p:grpSpPr>
            <a:xfrm>
              <a:off x="8478528" y="4521281"/>
              <a:ext cx="2481514" cy="1602933"/>
              <a:chOff x="7956165" y="3607332"/>
              <a:chExt cx="2481514" cy="1602933"/>
            </a:xfrm>
          </p:grpSpPr>
          <p:pic>
            <p:nvPicPr>
              <p:cNvPr id="29" name="Picture 28"/>
              <p:cNvPicPr>
                <a:picLocks noChangeAspect="1"/>
              </p:cNvPicPr>
              <p:nvPr/>
            </p:nvPicPr>
            <p:blipFill rotWithShape="1">
              <a:blip r:embed="rId7"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30" name="TextBox 29"/>
              <p:cNvSpPr txBox="1"/>
              <p:nvPr/>
            </p:nvSpPr>
            <p:spPr>
              <a:xfrm>
                <a:off x="7956165" y="4840933"/>
                <a:ext cx="2481514" cy="369332"/>
              </a:xfrm>
              <a:prstGeom prst="rect">
                <a:avLst/>
              </a:prstGeom>
              <a:noFill/>
            </p:spPr>
            <p:txBody>
              <a:bodyPr wrap="square" rtlCol="0">
                <a:spAutoFit/>
              </a:bodyPr>
              <a:lstStyle/>
              <a:p>
                <a:r>
                  <a:rPr lang="en-US" sz="1800" dirty="0">
                    <a:solidFill>
                      <a:schemeClr val="tx1">
                        <a:lumMod val="75000"/>
                      </a:schemeClr>
                    </a:solidFill>
                    <a:latin typeface="Gotham Medium"/>
                    <a:cs typeface="Gotham Medium"/>
                  </a:rPr>
                  <a:t>Type in chat box</a:t>
                </a:r>
              </a:p>
            </p:txBody>
          </p:sp>
        </p:grpSp>
        <p:sp>
          <p:nvSpPr>
            <p:cNvPr id="26" name="TextBox 25"/>
            <p:cNvSpPr txBox="1"/>
            <p:nvPr/>
          </p:nvSpPr>
          <p:spPr>
            <a:xfrm>
              <a:off x="7954548" y="5320875"/>
              <a:ext cx="755290" cy="338554"/>
            </a:xfrm>
            <a:prstGeom prst="rect">
              <a:avLst/>
            </a:prstGeom>
            <a:noFill/>
          </p:spPr>
          <p:txBody>
            <a:bodyPr wrap="square" rtlCol="0">
              <a:spAutoFit/>
            </a:bodyPr>
            <a:lstStyle/>
            <a:p>
              <a:r>
                <a:rPr lang="en-US" sz="1600" dirty="0">
                  <a:solidFill>
                    <a:schemeClr val="tx1">
                      <a:lumMod val="75000"/>
                    </a:schemeClr>
                  </a:solidFill>
                  <a:latin typeface="Gotham Medium"/>
                  <a:cs typeface="Gotham Medium"/>
                </a:rPr>
                <a:t>OR</a:t>
              </a:r>
            </a:p>
          </p:txBody>
        </p:sp>
        <p:pic>
          <p:nvPicPr>
            <p:cNvPr id="27" name="Picture 26"/>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8" name="Straight Connector 27"/>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01575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r="926"/>
          <a:stretch/>
        </p:blipFill>
        <p:spPr>
          <a:xfrm>
            <a:off x="-167103" y="0"/>
            <a:ext cx="13334829" cy="9770167"/>
          </a:xfrm>
          <a:prstGeom prst="rect">
            <a:avLst/>
          </a:prstGeom>
        </p:spPr>
      </p:pic>
      <p:sp>
        <p:nvSpPr>
          <p:cNvPr id="3" name="Rectangle 2"/>
          <p:cNvSpPr/>
          <p:nvPr/>
        </p:nvSpPr>
        <p:spPr>
          <a:xfrm>
            <a:off x="496957" y="417443"/>
            <a:ext cx="12006469" cy="888558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4730" y="1821619"/>
            <a:ext cx="6968200" cy="1563986"/>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25000"/>
                  </a:schemeClr>
                </a:solidFill>
                <a:latin typeface="Tungsten Medium"/>
                <a:cs typeface="Tungsten Medium"/>
              </a:rPr>
              <a:t>What questions do you have?</a:t>
            </a:r>
          </a:p>
        </p:txBody>
      </p:sp>
      <p:sp>
        <p:nvSpPr>
          <p:cNvPr id="10" name="Rectangle 9"/>
          <p:cNvSpPr/>
          <p:nvPr/>
        </p:nvSpPr>
        <p:spPr>
          <a:xfrm>
            <a:off x="7402668" y="1821619"/>
            <a:ext cx="100262" cy="1565977"/>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bg2">
                  <a:lumMod val="25000"/>
                </a:schemeClr>
              </a:solidFill>
              <a:latin typeface="Tungsten Medium"/>
              <a:cs typeface="Tungsten Medium"/>
            </a:endParaRPr>
          </a:p>
        </p:txBody>
      </p:sp>
      <p:pic>
        <p:nvPicPr>
          <p:cNvPr id="11" name="Picture 1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411242" y="8309565"/>
            <a:ext cx="738768" cy="693270"/>
          </a:xfrm>
          <a:prstGeom prst="rect">
            <a:avLst/>
          </a:prstGeom>
        </p:spPr>
      </p:pic>
    </p:spTree>
    <p:extLst>
      <p:ext uri="{BB962C8B-B14F-4D97-AF65-F5344CB8AC3E}">
        <p14:creationId xmlns:p14="http://schemas.microsoft.com/office/powerpoint/2010/main" val="28717958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5614665" y="1569111"/>
            <a:ext cx="671" cy="5984759"/>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01841" y="2390510"/>
            <a:ext cx="6528498" cy="3539430"/>
          </a:xfrm>
          <a:prstGeom prst="rect">
            <a:avLst/>
          </a:prstGeom>
          <a:noFill/>
        </p:spPr>
        <p:txBody>
          <a:bodyPr wrap="square" rtlCol="0">
            <a:spAutoFit/>
          </a:bodyPr>
          <a:lstStyle/>
          <a:p>
            <a:pPr marL="514350" indent="-514350">
              <a:buAutoNum type="arabicPeriod"/>
            </a:pPr>
            <a:r>
              <a:rPr lang="en-US" sz="3200" dirty="0">
                <a:solidFill>
                  <a:schemeClr val="bg2">
                    <a:lumMod val="25000"/>
                  </a:schemeClr>
                </a:solidFill>
                <a:latin typeface="Gotham Book" pitchFamily="50" charset="0"/>
                <a:cs typeface="Gotham Book" pitchFamily="50" charset="0"/>
              </a:rPr>
              <a:t>Why Social Media </a:t>
            </a:r>
          </a:p>
          <a:p>
            <a:pPr marL="514350" indent="-514350">
              <a:buAutoNum type="arabicPeriod"/>
            </a:pPr>
            <a:endParaRPr lang="en-US" sz="3200" dirty="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a:solidFill>
                  <a:schemeClr val="bg2">
                    <a:lumMod val="25000"/>
                  </a:schemeClr>
                </a:solidFill>
                <a:latin typeface="Gotham Book"/>
                <a:cs typeface="Gotham Book"/>
              </a:rPr>
              <a:t>Social Media Strategy</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Strategic User Flow </a:t>
            </a:r>
          </a:p>
          <a:p>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ld"/>
                <a:cs typeface="Gotham Bold"/>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a:solidFill>
                  <a:schemeClr val="tx1"/>
                </a:solidFill>
                <a:latin typeface="Tungsten Medium"/>
                <a:cs typeface="Tungsten Medium"/>
              </a:rPr>
              <a:t>AGENDA </a:t>
            </a:r>
            <a:r>
              <a:rPr lang="en-US" altLang="en-US" sz="4800" dirty="0">
                <a:solidFill>
                  <a:schemeClr val="tx1"/>
                </a:solidFill>
                <a:latin typeface="Tungsten Medium"/>
                <a:ea typeface="Arial Unicode MS" panose="020B0604020202020204" pitchFamily="34" charset="-128"/>
                <a:cs typeface="Tungsten Medium"/>
              </a:rPr>
              <a:t>FOR TODAY</a:t>
            </a:r>
          </a:p>
        </p:txBody>
      </p:sp>
    </p:spTree>
    <p:extLst>
      <p:ext uri="{BB962C8B-B14F-4D97-AF65-F5344CB8AC3E}">
        <p14:creationId xmlns:p14="http://schemas.microsoft.com/office/powerpoint/2010/main" val="23274747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2470" y="1862638"/>
            <a:ext cx="11453152" cy="15800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dirty="0">
                <a:solidFill>
                  <a:schemeClr val="bg2">
                    <a:lumMod val="25000"/>
                  </a:schemeClr>
                </a:solidFill>
                <a:latin typeface="Gotham Book" pitchFamily="50" charset="0"/>
                <a:cs typeface="Gotham Book" pitchFamily="50" charset="0"/>
              </a:rPr>
              <a:t>What are your biggest takeaways from tonight’s session?</a:t>
            </a:r>
          </a:p>
        </p:txBody>
      </p:sp>
      <p:sp>
        <p:nvSpPr>
          <p:cNvPr id="20" name="Rectangle 19"/>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lumMod val="75000"/>
                  </a:schemeClr>
                </a:solidFill>
                <a:latin typeface="Tungsten Medium"/>
                <a:cs typeface="Tungsten Medium"/>
              </a:rPr>
              <a:t>DEBRIEF</a:t>
            </a:r>
          </a:p>
        </p:txBody>
      </p:sp>
      <p:cxnSp>
        <p:nvCxnSpPr>
          <p:cNvPr id="21" name="Straight Connector 20"/>
          <p:cNvCxnSpPr/>
          <p:nvPr/>
        </p:nvCxnSpPr>
        <p:spPr>
          <a:xfrm flipV="1">
            <a:off x="711515" y="1334562"/>
            <a:ext cx="11429527"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36794" y="3733241"/>
            <a:ext cx="11511882" cy="14830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dirty="0">
                <a:solidFill>
                  <a:schemeClr val="bg2">
                    <a:lumMod val="25000"/>
                  </a:schemeClr>
                </a:solidFill>
                <a:latin typeface="Gotham Book" pitchFamily="50" charset="0"/>
                <a:cs typeface="Gotham Book" pitchFamily="50" charset="0"/>
              </a:rPr>
              <a:t>How does this change the way your approached your assignment, or social media in general?</a:t>
            </a:r>
          </a:p>
        </p:txBody>
      </p:sp>
    </p:spTree>
    <p:extLst>
      <p:ext uri="{BB962C8B-B14F-4D97-AF65-F5344CB8AC3E}">
        <p14:creationId xmlns:p14="http://schemas.microsoft.com/office/powerpoint/2010/main" val="10124778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2470" y="1862638"/>
            <a:ext cx="11453152" cy="15800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dirty="0">
                <a:solidFill>
                  <a:schemeClr val="bg2">
                    <a:lumMod val="25000"/>
                  </a:schemeClr>
                </a:solidFill>
                <a:latin typeface="Gotham Book" pitchFamily="50" charset="0"/>
                <a:cs typeface="Gotham Book" pitchFamily="50" charset="0"/>
              </a:rPr>
              <a:t>Social media is the most basic point of entry, as it reaches a wide audience for little money.  </a:t>
            </a:r>
          </a:p>
        </p:txBody>
      </p:sp>
      <p:sp>
        <p:nvSpPr>
          <p:cNvPr id="20" name="Rectangle 19"/>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lumMod val="75000"/>
                  </a:schemeClr>
                </a:solidFill>
                <a:latin typeface="Tungsten Medium"/>
                <a:cs typeface="Tungsten Medium"/>
              </a:rPr>
              <a:t>KEY TAKEAWAYS</a:t>
            </a:r>
          </a:p>
        </p:txBody>
      </p:sp>
      <p:cxnSp>
        <p:nvCxnSpPr>
          <p:cNvPr id="21" name="Straight Connector 20"/>
          <p:cNvCxnSpPr/>
          <p:nvPr/>
        </p:nvCxnSpPr>
        <p:spPr>
          <a:xfrm flipV="1">
            <a:off x="711515" y="1334562"/>
            <a:ext cx="11429527"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36794" y="3733241"/>
            <a:ext cx="11511882" cy="14830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dirty="0">
                <a:solidFill>
                  <a:schemeClr val="bg2">
                    <a:lumMod val="25000"/>
                  </a:schemeClr>
                </a:solidFill>
                <a:latin typeface="Gotham Book" pitchFamily="50" charset="0"/>
                <a:cs typeface="Gotham Book" pitchFamily="50" charset="0"/>
              </a:rPr>
              <a:t>Your social media strategy engages your audience with your message.</a:t>
            </a:r>
          </a:p>
        </p:txBody>
      </p:sp>
      <p:sp>
        <p:nvSpPr>
          <p:cNvPr id="7" name="Rectangle 6"/>
          <p:cNvSpPr/>
          <p:nvPr/>
        </p:nvSpPr>
        <p:spPr>
          <a:xfrm>
            <a:off x="719104" y="5495887"/>
            <a:ext cx="11511882" cy="14830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dirty="0">
                <a:solidFill>
                  <a:schemeClr val="bg2">
                    <a:lumMod val="25000"/>
                  </a:schemeClr>
                </a:solidFill>
                <a:latin typeface="Gotham Book" pitchFamily="50" charset="0"/>
                <a:cs typeface="Gotham Book" pitchFamily="50" charset="0"/>
              </a:rPr>
              <a:t>The social media strategic user flow helps you meet new users and bring them into your email list.</a:t>
            </a:r>
          </a:p>
        </p:txBody>
      </p:sp>
    </p:spTree>
    <p:extLst>
      <p:ext uri="{BB962C8B-B14F-4D97-AF65-F5344CB8AC3E}">
        <p14:creationId xmlns:p14="http://schemas.microsoft.com/office/powerpoint/2010/main" val="18894985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521.jpg"/>
          <p:cNvPicPr>
            <a:picLocks noChangeAspect="1"/>
          </p:cNvPicPr>
          <p:nvPr/>
        </p:nvPicPr>
        <p:blipFill rotWithShape="1">
          <a:blip r:embed="rId3" cstate="print">
            <a:extLst>
              <a:ext uri="{28A0092B-C50C-407E-A947-70E740481C1C}">
                <a14:useLocalDpi xmlns:a14="http://schemas.microsoft.com/office/drawing/2010/main" val="0"/>
              </a:ext>
            </a:extLst>
          </a:blip>
          <a:srcRect l="20531" t="13695" r="9860" b="13440"/>
          <a:stretch/>
        </p:blipFill>
        <p:spPr>
          <a:xfrm>
            <a:off x="1" y="0"/>
            <a:ext cx="13004800" cy="9609683"/>
          </a:xfrm>
          <a:prstGeom prst="rect">
            <a:avLst/>
          </a:prstGeom>
        </p:spPr>
      </p:pic>
      <p:sp>
        <p:nvSpPr>
          <p:cNvPr id="13" name="Rectangle 12"/>
          <p:cNvSpPr/>
          <p:nvPr/>
        </p:nvSpPr>
        <p:spPr>
          <a:xfrm>
            <a:off x="0" y="0"/>
            <a:ext cx="13004800" cy="9787023"/>
          </a:xfrm>
          <a:prstGeom prst="rect">
            <a:avLst/>
          </a:prstGeom>
          <a:solidFill>
            <a:srgbClr val="ED534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895841" y="8645771"/>
            <a:ext cx="738768" cy="693270"/>
          </a:xfrm>
          <a:prstGeom prst="rect">
            <a:avLst/>
          </a:prstGeom>
        </p:spPr>
      </p:pic>
      <p:sp>
        <p:nvSpPr>
          <p:cNvPr id="8" name="TextBox 7"/>
          <p:cNvSpPr txBox="1"/>
          <p:nvPr/>
        </p:nvSpPr>
        <p:spPr>
          <a:xfrm>
            <a:off x="556824" y="3995552"/>
            <a:ext cx="10030340" cy="1323439"/>
          </a:xfrm>
          <a:prstGeom prst="rect">
            <a:avLst/>
          </a:prstGeom>
          <a:noFill/>
        </p:spPr>
        <p:txBody>
          <a:bodyPr wrap="square" rtlCol="0">
            <a:spAutoFit/>
          </a:bodyPr>
          <a:lstStyle/>
          <a:p>
            <a:r>
              <a:rPr lang="en-US" sz="8000" dirty="0">
                <a:solidFill>
                  <a:srgbClr val="FFFFFF"/>
                </a:solidFill>
                <a:effectLst>
                  <a:outerShdw blurRad="63500" sx="102000" sy="102000" algn="ctr" rotWithShape="0">
                    <a:prstClr val="black">
                      <a:alpha val="40000"/>
                    </a:prstClr>
                  </a:outerShdw>
                </a:effectLst>
                <a:latin typeface="Tungsten Medium"/>
                <a:cs typeface="Tungsten Medium"/>
              </a:rPr>
              <a:t>Social Media Content Production</a:t>
            </a:r>
          </a:p>
        </p:txBody>
      </p:sp>
      <p:sp>
        <p:nvSpPr>
          <p:cNvPr id="9" name="TextBox 8"/>
          <p:cNvSpPr txBox="1"/>
          <p:nvPr/>
        </p:nvSpPr>
        <p:spPr>
          <a:xfrm>
            <a:off x="5272486" y="5105495"/>
            <a:ext cx="4060933" cy="461665"/>
          </a:xfrm>
          <a:prstGeom prst="rect">
            <a:avLst/>
          </a:prstGeom>
          <a:noFill/>
        </p:spPr>
        <p:txBody>
          <a:bodyPr wrap="square" rtlCol="0">
            <a:spAutoFit/>
          </a:bodyPr>
          <a:lstStyle/>
          <a:p>
            <a:pPr algn="r"/>
            <a:r>
              <a:rPr lang="en-US" sz="2400" dirty="0">
                <a:solidFill>
                  <a:srgbClr val="FFFFFF"/>
                </a:solidFill>
                <a:effectLst>
                  <a:outerShdw blurRad="63500" sx="102000" sy="102000" algn="ctr" rotWithShape="0">
                    <a:prstClr val="black">
                      <a:alpha val="40000"/>
                    </a:prstClr>
                  </a:outerShdw>
                </a:effectLst>
                <a:latin typeface="Gotham Medium"/>
                <a:cs typeface="Gotham Medium"/>
              </a:rPr>
              <a:t>W/ Meg Brett</a:t>
            </a:r>
          </a:p>
        </p:txBody>
      </p:sp>
      <p:sp>
        <p:nvSpPr>
          <p:cNvPr id="10" name="Rectangle 9"/>
          <p:cNvSpPr>
            <a:spLocks/>
          </p:cNvSpPr>
          <p:nvPr/>
        </p:nvSpPr>
        <p:spPr>
          <a:xfrm rot="10800000" flipV="1">
            <a:off x="680237" y="3518522"/>
            <a:ext cx="2438234" cy="630960"/>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tlCol="0" anchor="ctr"/>
          <a:lstStyle/>
          <a:p>
            <a:pPr algn="ctr"/>
            <a:r>
              <a:rPr lang="en-US" sz="4800" dirty="0">
                <a:solidFill>
                  <a:srgbClr val="FFFFFF"/>
                </a:solidFill>
                <a:latin typeface="Tungsten Medium"/>
                <a:cs typeface="Tungsten Medium"/>
              </a:rPr>
              <a:t>THURSDAY</a:t>
            </a:r>
          </a:p>
        </p:txBody>
      </p:sp>
      <p:sp>
        <p:nvSpPr>
          <p:cNvPr id="11" name="Rectangle 10"/>
          <p:cNvSpPr/>
          <p:nvPr/>
        </p:nvSpPr>
        <p:spPr>
          <a:xfrm>
            <a:off x="3211639" y="3516272"/>
            <a:ext cx="1695933" cy="618225"/>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Tungsten Medium"/>
                <a:cs typeface="Tungsten Medium"/>
              </a:rPr>
              <a:t>7:30 PM CT</a:t>
            </a:r>
          </a:p>
        </p:txBody>
      </p:sp>
    </p:spTree>
    <p:extLst>
      <p:ext uri="{BB962C8B-B14F-4D97-AF65-F5344CB8AC3E}">
        <p14:creationId xmlns:p14="http://schemas.microsoft.com/office/powerpoint/2010/main" val="10918042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33135" y="2271233"/>
            <a:ext cx="8538464" cy="3501441"/>
          </a:xfrm>
          <a:prstGeom prst="rect">
            <a:avLst/>
          </a:prstGeom>
          <a:solidFill>
            <a:schemeClr val="bg1">
              <a:lumMod val="85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342900" indent="-342900">
              <a:buFont typeface="Wingdings" charset="2"/>
              <a:buChar char="§"/>
            </a:pPr>
            <a:r>
              <a:rPr lang="en-US" sz="2400" dirty="0">
                <a:solidFill>
                  <a:schemeClr val="bg2">
                    <a:lumMod val="25000"/>
                  </a:schemeClr>
                </a:solidFill>
                <a:latin typeface="Gotham Medium"/>
                <a:cs typeface="Gotham Medium"/>
              </a:rPr>
              <a:t>Review concepts and skills learned today</a:t>
            </a:r>
          </a:p>
          <a:p>
            <a:endParaRPr lang="en-US" sz="2400" dirty="0">
              <a:solidFill>
                <a:schemeClr val="bg2">
                  <a:lumMod val="25000"/>
                </a:schemeClr>
              </a:solidFill>
              <a:latin typeface="Gotham Medium"/>
              <a:cs typeface="Gotham Medium"/>
            </a:endParaRPr>
          </a:p>
          <a:p>
            <a:pPr marL="342900" indent="-342900">
              <a:buFont typeface="Wingdings" charset="2"/>
              <a:buChar char="§"/>
            </a:pPr>
            <a:r>
              <a:rPr lang="en-US" sz="2400" dirty="0">
                <a:solidFill>
                  <a:schemeClr val="bg2">
                    <a:lumMod val="25000"/>
                  </a:schemeClr>
                </a:solidFill>
                <a:latin typeface="Gotham Medium"/>
                <a:cs typeface="Gotham Medium"/>
              </a:rPr>
              <a:t>Complete the assignment on the bookshelf – due Tuesday, 9/20 at 5:00pm CT</a:t>
            </a:r>
          </a:p>
          <a:p>
            <a:endParaRPr lang="en-US" sz="2400" dirty="0">
              <a:solidFill>
                <a:schemeClr val="bg2">
                  <a:lumMod val="25000"/>
                </a:schemeClr>
              </a:solidFill>
              <a:latin typeface="Gotham Medium"/>
              <a:cs typeface="Gotham Medium"/>
            </a:endParaRPr>
          </a:p>
          <a:p>
            <a:pPr marL="342900" indent="-342900">
              <a:buFont typeface="Wingdings" charset="2"/>
              <a:buChar char="§"/>
            </a:pPr>
            <a:r>
              <a:rPr lang="en-US" sz="2400" dirty="0">
                <a:solidFill>
                  <a:schemeClr val="bg2">
                    <a:lumMod val="25000"/>
                  </a:schemeClr>
                </a:solidFill>
                <a:latin typeface="Gotham Medium"/>
                <a:cs typeface="Gotham Medium"/>
              </a:rPr>
              <a:t>Complete the reading assignment this week and post your key takeaways on Connect</a:t>
            </a:r>
          </a:p>
          <a:p>
            <a:pPr marL="342900" indent="-342900">
              <a:buFont typeface="Wingdings" charset="2"/>
              <a:buChar char="§"/>
            </a:pPr>
            <a:endParaRPr lang="en-US" sz="2400" dirty="0">
              <a:solidFill>
                <a:schemeClr val="bg2">
                  <a:lumMod val="25000"/>
                </a:schemeClr>
              </a:solidFill>
              <a:latin typeface="Gotham Medium"/>
              <a:cs typeface="Gotham Medium"/>
            </a:endParaRPr>
          </a:p>
          <a:p>
            <a:pPr marL="342900" indent="-342900">
              <a:buFont typeface="Wingdings" charset="2"/>
              <a:buChar char="§"/>
            </a:pPr>
            <a:r>
              <a:rPr lang="en-US" sz="2400" dirty="0">
                <a:solidFill>
                  <a:schemeClr val="bg2">
                    <a:lumMod val="25000"/>
                  </a:schemeClr>
                </a:solidFill>
                <a:latin typeface="Gotham Medium"/>
                <a:cs typeface="Gotham Medium"/>
              </a:rPr>
              <a:t>IMPORTANT- Update your travel needs by Monday at 9:00am if you have any changes.  We will be booking flights to Chicago on Monday.</a:t>
            </a:r>
          </a:p>
          <a:p>
            <a:pPr marL="342900" indent="-342900">
              <a:buFont typeface="Wingdings" charset="2"/>
              <a:buChar char="§"/>
            </a:pPr>
            <a:endParaRPr lang="en-US" sz="2400" dirty="0">
              <a:solidFill>
                <a:schemeClr val="bg2">
                  <a:lumMod val="25000"/>
                </a:schemeClr>
              </a:solidFill>
              <a:latin typeface="Gotham Medium"/>
              <a:cs typeface="Gotham Medium"/>
            </a:endParaRPr>
          </a:p>
          <a:p>
            <a:pPr algn="ctr"/>
            <a:r>
              <a:rPr lang="en-US" sz="2400" i="1" dirty="0">
                <a:solidFill>
                  <a:schemeClr val="bg2">
                    <a:lumMod val="25000"/>
                  </a:schemeClr>
                </a:solidFill>
                <a:latin typeface="Gotham Medium"/>
                <a:cs typeface="Gotham Medium"/>
              </a:rPr>
              <a:t> </a:t>
            </a:r>
          </a:p>
        </p:txBody>
      </p:sp>
      <p:sp>
        <p:nvSpPr>
          <p:cNvPr id="5" name="Rectangle 4"/>
          <p:cNvSpPr/>
          <p:nvPr/>
        </p:nvSpPr>
        <p:spPr>
          <a:xfrm>
            <a:off x="2453541" y="1533796"/>
            <a:ext cx="4223217" cy="635060"/>
          </a:xfrm>
          <a:prstGeom prst="rect">
            <a:avLst/>
          </a:prstGeom>
          <a:solidFill>
            <a:schemeClr val="bg2">
              <a:lumMod val="25000"/>
            </a:schemeClr>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FF"/>
                </a:solidFill>
                <a:latin typeface="Tungsten Medium"/>
                <a:cs typeface="Tungsten Medium"/>
              </a:rPr>
              <a:t>Class Review and Additional Reading</a:t>
            </a:r>
          </a:p>
        </p:txBody>
      </p:sp>
    </p:spTree>
    <p:extLst>
      <p:ext uri="{BB962C8B-B14F-4D97-AF65-F5344CB8AC3E}">
        <p14:creationId xmlns:p14="http://schemas.microsoft.com/office/powerpoint/2010/main" val="1299250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67.jpg"/>
          <p:cNvPicPr>
            <a:picLocks noChangeAspect="1"/>
          </p:cNvPicPr>
          <p:nvPr/>
        </p:nvPicPr>
        <p:blipFill rotWithShape="1">
          <a:blip r:embed="rId3" cstate="print">
            <a:extLst>
              <a:ext uri="{28A0092B-C50C-407E-A947-70E740481C1C}">
                <a14:useLocalDpi xmlns:a14="http://schemas.microsoft.com/office/drawing/2010/main" val="0"/>
              </a:ext>
            </a:extLst>
          </a:blip>
          <a:srcRect r="9407"/>
          <a:stretch/>
        </p:blipFill>
        <p:spPr>
          <a:xfrm>
            <a:off x="-18676" y="-65598"/>
            <a:ext cx="13060826" cy="9651115"/>
          </a:xfrm>
          <a:prstGeom prst="rect">
            <a:avLst/>
          </a:prstGeom>
        </p:spPr>
      </p:pic>
      <p:sp>
        <p:nvSpPr>
          <p:cNvPr id="13" name="Rectangle 12"/>
          <p:cNvSpPr/>
          <p:nvPr/>
        </p:nvSpPr>
        <p:spPr>
          <a:xfrm>
            <a:off x="-1" y="0"/>
            <a:ext cx="13032095" cy="9787023"/>
          </a:xfrm>
          <a:prstGeom prst="rect">
            <a:avLst/>
          </a:prstGeom>
          <a:solidFill>
            <a:srgbClr val="ED534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895841" y="8645771"/>
            <a:ext cx="738768" cy="693270"/>
          </a:xfrm>
          <a:prstGeom prst="rect">
            <a:avLst/>
          </a:prstGeom>
        </p:spPr>
      </p:pic>
      <p:sp>
        <p:nvSpPr>
          <p:cNvPr id="14" name="Rectangle 13"/>
          <p:cNvSpPr>
            <a:spLocks/>
          </p:cNvSpPr>
          <p:nvPr/>
        </p:nvSpPr>
        <p:spPr>
          <a:xfrm rot="10800000" flipV="1">
            <a:off x="6809708" y="3599500"/>
            <a:ext cx="5450392" cy="791094"/>
          </a:xfrm>
          <a:prstGeom prst="rect">
            <a:avLst/>
          </a:prstGeom>
          <a:solidFill>
            <a:srgbClr val="ED5340"/>
          </a:solidFill>
          <a:ln>
            <a:noFill/>
          </a:ln>
          <a:effectLst>
            <a:outerShdw blurRad="939800" dist="381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0" bIns="137160" rtlCol="0" anchor="ctr"/>
          <a:lstStyle/>
          <a:p>
            <a:pPr algn="ctr"/>
            <a:r>
              <a:rPr lang="en-US" sz="5400" dirty="0">
                <a:solidFill>
                  <a:srgbClr val="FFFFFF"/>
                </a:solidFill>
                <a:latin typeface="Tungsten Medium"/>
                <a:cs typeface="Tungsten Medium"/>
              </a:rPr>
              <a:t>Social Media Strategy</a:t>
            </a:r>
          </a:p>
        </p:txBody>
      </p:sp>
      <p:sp>
        <p:nvSpPr>
          <p:cNvPr id="15" name="Rectangle 14"/>
          <p:cNvSpPr/>
          <p:nvPr/>
        </p:nvSpPr>
        <p:spPr>
          <a:xfrm>
            <a:off x="6809712" y="4484995"/>
            <a:ext cx="3412263" cy="629692"/>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pPr algn="ctr"/>
            <a:r>
              <a:rPr lang="en-US" sz="3600" dirty="0">
                <a:solidFill>
                  <a:schemeClr val="bg2">
                    <a:lumMod val="25000"/>
                  </a:schemeClr>
                </a:solidFill>
                <a:latin typeface="Tungsten Medium"/>
                <a:cs typeface="Tungsten Medium"/>
              </a:rPr>
              <a:t>W/ JONATHAN KIBORT</a:t>
            </a:r>
          </a:p>
        </p:txBody>
      </p:sp>
    </p:spTree>
    <p:extLst>
      <p:ext uri="{BB962C8B-B14F-4D97-AF65-F5344CB8AC3E}">
        <p14:creationId xmlns:p14="http://schemas.microsoft.com/office/powerpoint/2010/main" val="42038578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158" t="11054" r="14249"/>
          <a:stretch/>
        </p:blipFill>
        <p:spPr>
          <a:xfrm>
            <a:off x="-61146" y="-103716"/>
            <a:ext cx="13294546" cy="9979526"/>
          </a:xfrm>
          <a:prstGeom prst="rect">
            <a:avLst/>
          </a:prstGeom>
        </p:spPr>
      </p:pic>
      <p:sp>
        <p:nvSpPr>
          <p:cNvPr id="9" name="Rectangle 8"/>
          <p:cNvSpPr/>
          <p:nvPr/>
        </p:nvSpPr>
        <p:spPr>
          <a:xfrm>
            <a:off x="-61146" y="-103716"/>
            <a:ext cx="13284199" cy="9979526"/>
          </a:xfrm>
          <a:prstGeom prst="rect">
            <a:avLst/>
          </a:prstGeom>
          <a:solidFill>
            <a:srgbClr val="ED534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TextBox 17"/>
          <p:cNvSpPr txBox="1"/>
          <p:nvPr/>
        </p:nvSpPr>
        <p:spPr>
          <a:xfrm>
            <a:off x="2456416" y="2200365"/>
            <a:ext cx="6466890" cy="923330"/>
          </a:xfrm>
          <a:prstGeom prst="rect">
            <a:avLst/>
          </a:prstGeom>
          <a:noFill/>
        </p:spPr>
        <p:txBody>
          <a:bodyPr wrap="square" rtlCol="0">
            <a:spAutoFit/>
          </a:bodyPr>
          <a:lstStyle/>
          <a:p>
            <a:r>
              <a:rPr lang="en-US" sz="5400" dirty="0">
                <a:solidFill>
                  <a:schemeClr val="bg1"/>
                </a:solidFill>
                <a:latin typeface="Gotham Bold"/>
                <a:cs typeface="Gotham Bold"/>
              </a:rPr>
              <a:t>OFA</a:t>
            </a:r>
            <a:r>
              <a:rPr lang="en-US" sz="5400" dirty="0">
                <a:solidFill>
                  <a:schemeClr val="bg1"/>
                </a:solidFill>
                <a:latin typeface="Tungsten Semibold"/>
                <a:cs typeface="Tungsten Semibold"/>
              </a:rPr>
              <a:t> </a:t>
            </a:r>
            <a:r>
              <a:rPr lang="en-US" sz="5400" dirty="0">
                <a:solidFill>
                  <a:schemeClr val="bg1"/>
                </a:solidFill>
                <a:latin typeface="Gotham Light"/>
                <a:cs typeface="Gotham Light"/>
              </a:rPr>
              <a:t>TRAINING</a:t>
            </a:r>
          </a:p>
        </p:txBody>
      </p:sp>
      <p:sp>
        <p:nvSpPr>
          <p:cNvPr id="11" name="Rectangle 10"/>
          <p:cNvSpPr/>
          <p:nvPr/>
        </p:nvSpPr>
        <p:spPr>
          <a:xfrm>
            <a:off x="2644403" y="4249744"/>
            <a:ext cx="6034375" cy="1319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Gotham Bold" pitchFamily="50" charset="0"/>
                <a:cs typeface="Gotham Bold" pitchFamily="50" charset="0"/>
              </a:rPr>
              <a:t>Thank you for joining today’s webinar. </a:t>
            </a:r>
          </a:p>
          <a:p>
            <a:endParaRPr lang="en-US" sz="2800" dirty="0">
              <a:latin typeface="Gotham Bold" pitchFamily="50" charset="0"/>
              <a:cs typeface="Gotham Bold" pitchFamily="50" charset="0"/>
            </a:endParaRPr>
          </a:p>
          <a:p>
            <a:r>
              <a:rPr lang="en-US" sz="2800" dirty="0">
                <a:latin typeface="Gotham Bold" pitchFamily="50" charset="0"/>
                <a:cs typeface="Gotham Bold" pitchFamily="50" charset="0"/>
              </a:rPr>
              <a:t>Find the materials we covered, including a video and audio recording of the webinar on the bookshelf.</a:t>
            </a:r>
          </a:p>
        </p:txBody>
      </p:sp>
      <p:pic>
        <p:nvPicPr>
          <p:cNvPr id="3" name="Picture 2" descr="White Penc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29836"/>
            <a:ext cx="3125326" cy="2081950"/>
          </a:xfrm>
          <a:prstGeom prst="rect">
            <a:avLst/>
          </a:prstGeom>
        </p:spPr>
      </p:pic>
      <p:sp>
        <p:nvSpPr>
          <p:cNvPr id="23" name="Rectangle 22">
            <a:hlinkClick r:id="rId5"/>
          </p:cNvPr>
          <p:cNvSpPr/>
          <p:nvPr/>
        </p:nvSpPr>
        <p:spPr>
          <a:xfrm>
            <a:off x="2777032" y="6739000"/>
            <a:ext cx="2568603" cy="668485"/>
          </a:xfrm>
          <a:prstGeom prst="rect">
            <a:avLst/>
          </a:prstGeom>
          <a:no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Tungsten Medium"/>
                <a:cs typeface="Tungsten Medium"/>
              </a:rPr>
              <a:t>SEE BOOKSHELF</a:t>
            </a:r>
          </a:p>
        </p:txBody>
      </p:sp>
    </p:spTree>
    <p:extLst>
      <p:ext uri="{BB962C8B-B14F-4D97-AF65-F5344CB8AC3E}">
        <p14:creationId xmlns:p14="http://schemas.microsoft.com/office/powerpoint/2010/main" val="173110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634" t="3944" r="21569" b="10911"/>
          <a:stretch/>
        </p:blipFill>
        <p:spPr>
          <a:xfrm>
            <a:off x="-1" y="-320817"/>
            <a:ext cx="13133671" cy="10130857"/>
          </a:xfrm>
          <a:prstGeom prst="rect">
            <a:avLst/>
          </a:prstGeom>
        </p:spPr>
      </p:pic>
      <p:sp>
        <p:nvSpPr>
          <p:cNvPr id="24" name="Rectangle 23"/>
          <p:cNvSpPr>
            <a:spLocks/>
          </p:cNvSpPr>
          <p:nvPr/>
        </p:nvSpPr>
        <p:spPr>
          <a:xfrm flipV="1">
            <a:off x="-587" y="9548143"/>
            <a:ext cx="13134258" cy="265225"/>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0" y="-322878"/>
            <a:ext cx="13118203" cy="9858535"/>
          </a:xfrm>
          <a:prstGeom prst="rect">
            <a:avLst/>
          </a:prstGeom>
          <a:solidFill>
            <a:srgbClr val="ED534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9" name="Rectangle 38"/>
          <p:cNvSpPr>
            <a:spLocks/>
          </p:cNvSpPr>
          <p:nvPr/>
        </p:nvSpPr>
        <p:spPr>
          <a:xfrm rot="10800000" flipV="1">
            <a:off x="914830" y="3505432"/>
            <a:ext cx="6451379" cy="791094"/>
          </a:xfrm>
          <a:prstGeom prst="rect">
            <a:avLst/>
          </a:prstGeom>
          <a:solidFill>
            <a:srgbClr val="ED5340"/>
          </a:solidFill>
          <a:ln>
            <a:noFill/>
          </a:ln>
          <a:effectLst>
            <a:outerShdw blurRad="939800" dist="381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800" dirty="0">
                <a:solidFill>
                  <a:srgbClr val="FFFFFF"/>
                </a:solidFill>
                <a:latin typeface="Tungsten Medium"/>
                <a:cs typeface="Tungsten Medium"/>
              </a:rPr>
              <a:t>Principles of Digital Communication</a:t>
            </a:r>
          </a:p>
        </p:txBody>
      </p:sp>
      <p:sp>
        <p:nvSpPr>
          <p:cNvPr id="40" name="Rectangle 39"/>
          <p:cNvSpPr/>
          <p:nvPr/>
        </p:nvSpPr>
        <p:spPr>
          <a:xfrm>
            <a:off x="914832" y="4390927"/>
            <a:ext cx="3223800" cy="629692"/>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pPr algn="ctr"/>
            <a:r>
              <a:rPr lang="en-US" sz="3600" dirty="0">
                <a:solidFill>
                  <a:schemeClr val="bg2">
                    <a:lumMod val="25000"/>
                  </a:schemeClr>
                </a:solidFill>
                <a:latin typeface="Tungsten Medium"/>
                <a:cs typeface="Tungsten Medium"/>
              </a:rPr>
              <a:t>W/ ALEX WOODWARD</a:t>
            </a:r>
          </a:p>
        </p:txBody>
      </p:sp>
      <p:pic>
        <p:nvPicPr>
          <p:cNvPr id="31" name="Picture 3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895841" y="8627095"/>
            <a:ext cx="738768" cy="693270"/>
          </a:xfrm>
          <a:prstGeom prst="rect">
            <a:avLst/>
          </a:prstGeom>
        </p:spPr>
      </p:pic>
    </p:spTree>
    <p:extLst>
      <p:ext uri="{BB962C8B-B14F-4D97-AF65-F5344CB8AC3E}">
        <p14:creationId xmlns:p14="http://schemas.microsoft.com/office/powerpoint/2010/main" val="2885170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2470" y="1862638"/>
            <a:ext cx="11128562" cy="14844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800" dirty="0">
                <a:solidFill>
                  <a:schemeClr val="bg2">
                    <a:lumMod val="25000"/>
                  </a:schemeClr>
                </a:solidFill>
                <a:latin typeface="Gotham Medium"/>
                <a:cs typeface="Gotham Medium"/>
              </a:rPr>
              <a:t>What can you do to craft digital content that helps you build trust with your online audience? </a:t>
            </a:r>
          </a:p>
        </p:txBody>
      </p:sp>
      <p:sp>
        <p:nvSpPr>
          <p:cNvPr id="20" name="Rectangle 19"/>
          <p:cNvSpPr/>
          <p:nvPr/>
        </p:nvSpPr>
        <p:spPr>
          <a:xfrm>
            <a:off x="653746" y="548770"/>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lumMod val="75000"/>
                  </a:schemeClr>
                </a:solidFill>
                <a:latin typeface="Tungsten Medium"/>
                <a:cs typeface="Tungsten Medium"/>
              </a:rPr>
              <a:t>Review: Principles of Digital Communication</a:t>
            </a:r>
          </a:p>
        </p:txBody>
      </p:sp>
      <p:cxnSp>
        <p:nvCxnSpPr>
          <p:cNvPr id="21" name="Straight Connector 20"/>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631094" y="3905624"/>
            <a:ext cx="5693809" cy="3766455"/>
            <a:chOff x="5266233" y="2408998"/>
            <a:chExt cx="5693809" cy="3766455"/>
          </a:xfrm>
        </p:grpSpPr>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388900" y="2408998"/>
              <a:ext cx="1481108" cy="1533531"/>
            </a:xfrm>
            <a:prstGeom prst="rect">
              <a:avLst/>
            </a:prstGeom>
            <a:noFill/>
          </p:spPr>
        </p:pic>
        <p:sp>
          <p:nvSpPr>
            <p:cNvPr id="11" name="TextBox 10"/>
            <p:cNvSpPr txBox="1"/>
            <p:nvPr/>
          </p:nvSpPr>
          <p:spPr>
            <a:xfrm>
              <a:off x="5266233" y="5806121"/>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Press 1 on the phone</a:t>
              </a:r>
            </a:p>
          </p:txBody>
        </p:sp>
        <p:grpSp>
          <p:nvGrpSpPr>
            <p:cNvPr id="12" name="Group 11"/>
            <p:cNvGrpSpPr/>
            <p:nvPr/>
          </p:nvGrpSpPr>
          <p:grpSpPr>
            <a:xfrm>
              <a:off x="8478528" y="4521281"/>
              <a:ext cx="2481514" cy="1602933"/>
              <a:chOff x="7956165" y="3607332"/>
              <a:chExt cx="2481514" cy="1602933"/>
            </a:xfrm>
          </p:grpSpPr>
          <p:pic>
            <p:nvPicPr>
              <p:cNvPr id="17" name="Picture 16"/>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18" name="TextBox 17"/>
              <p:cNvSpPr txBox="1"/>
              <p:nvPr/>
            </p:nvSpPr>
            <p:spPr>
              <a:xfrm>
                <a:off x="7956165" y="4840933"/>
                <a:ext cx="2481514" cy="369332"/>
              </a:xfrm>
              <a:prstGeom prst="rect">
                <a:avLst/>
              </a:prstGeom>
              <a:noFill/>
            </p:spPr>
            <p:txBody>
              <a:bodyPr wrap="square" rtlCol="0">
                <a:spAutoFit/>
              </a:bodyPr>
              <a:lstStyle/>
              <a:p>
                <a:r>
                  <a:rPr lang="en-US" sz="1800" dirty="0">
                    <a:solidFill>
                      <a:schemeClr val="tx1">
                        <a:lumMod val="75000"/>
                      </a:schemeClr>
                    </a:solidFill>
                    <a:latin typeface="Gotham Medium"/>
                    <a:cs typeface="Gotham Medium"/>
                  </a:rPr>
                  <a:t>Type in chat box</a:t>
                </a:r>
              </a:p>
            </p:txBody>
          </p:sp>
        </p:grpSp>
        <p:sp>
          <p:nvSpPr>
            <p:cNvPr id="13" name="TextBox 12"/>
            <p:cNvSpPr txBox="1"/>
            <p:nvPr/>
          </p:nvSpPr>
          <p:spPr>
            <a:xfrm>
              <a:off x="7954548" y="5320875"/>
              <a:ext cx="755290" cy="338554"/>
            </a:xfrm>
            <a:prstGeom prst="rect">
              <a:avLst/>
            </a:prstGeom>
            <a:noFill/>
          </p:spPr>
          <p:txBody>
            <a:bodyPr wrap="square" rtlCol="0">
              <a:spAutoFit/>
            </a:bodyPr>
            <a:lstStyle/>
            <a:p>
              <a:r>
                <a:rPr lang="en-US" sz="1600" dirty="0">
                  <a:solidFill>
                    <a:schemeClr val="tx1">
                      <a:lumMod val="75000"/>
                    </a:schemeClr>
                  </a:solidFill>
                  <a:latin typeface="Gotham Medium"/>
                  <a:cs typeface="Gotham Medium"/>
                </a:rPr>
                <a:t>OR</a:t>
              </a:r>
            </a:p>
          </p:txBody>
        </p:sp>
        <p:pic>
          <p:nvPicPr>
            <p:cNvPr id="14" name="Picture 13"/>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16" name="Straight Connector 15"/>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9251249"/>
      </p:ext>
    </p:extLst>
  </p:cSld>
  <p:clrMapOvr>
    <a:masterClrMapping/>
  </p:clrMapOvr>
</p:sld>
</file>

<file path=ppt/theme/theme1.xml><?xml version="1.0" encoding="utf-8"?>
<a:theme xmlns:a="http://schemas.openxmlformats.org/drawingml/2006/main" name="Office Theme">
  <a:themeElements>
    <a:clrScheme name="Custom 2">
      <a:dk1>
        <a:srgbClr val="3A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tx1">
                <a:alpha val="0"/>
              </a:schemeClr>
            </a:gs>
            <a:gs pos="43000">
              <a:schemeClr val="tx1">
                <a:alpha val="81000"/>
              </a:schemeClr>
            </a:gs>
          </a:gsLst>
          <a:lin ang="10800000" scaled="0"/>
          <a:tileRect/>
        </a:gra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rgbClr val="3A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tx1">
                <a:alpha val="0"/>
              </a:schemeClr>
            </a:gs>
            <a:gs pos="43000">
              <a:schemeClr val="tx1">
                <a:alpha val="81000"/>
              </a:schemeClr>
            </a:gs>
          </a:gsLst>
          <a:lin ang="10800000" scaled="0"/>
          <a:tileRect/>
        </a:gra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59768</TotalTime>
  <Words>1919</Words>
  <Application>Microsoft Macintosh PowerPoint</Application>
  <PresentationFormat>Custom</PresentationFormat>
  <Paragraphs>335</Paragraphs>
  <Slides>70</Slides>
  <Notes>46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70</vt:i4>
      </vt:variant>
    </vt:vector>
  </HeadingPairs>
  <TitlesOfParts>
    <vt:vector size="82" baseType="lpstr">
      <vt:lpstr>Arial</vt:lpstr>
      <vt:lpstr>Calibri</vt:lpstr>
      <vt:lpstr>Gill Sans</vt:lpstr>
      <vt:lpstr>Gotham Bold</vt:lpstr>
      <vt:lpstr>Gotham Book</vt:lpstr>
      <vt:lpstr>Gotham Light</vt:lpstr>
      <vt:lpstr>Gotham Medium</vt:lpstr>
      <vt:lpstr>Tungsten Medium</vt:lpstr>
      <vt:lpstr>Tungsten Semibold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adamironalcantara</dc:creator>
  <cp:lastModifiedBy>Microsoft Office User</cp:lastModifiedBy>
  <cp:revision>778</cp:revision>
  <cp:lastPrinted>2015-03-19T18:27:18Z</cp:lastPrinted>
  <dcterms:created xsi:type="dcterms:W3CDTF">2014-12-18T16:27:37Z</dcterms:created>
  <dcterms:modified xsi:type="dcterms:W3CDTF">2019-02-20T22:48:16Z</dcterms:modified>
</cp:coreProperties>
</file>