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handoutMasterIdLst>
    <p:handoutMasterId r:id="rId55"/>
  </p:handoutMasterIdLst>
  <p:sldIdLst>
    <p:sldId id="835" r:id="rId2"/>
    <p:sldId id="1042" r:id="rId3"/>
    <p:sldId id="1044" r:id="rId4"/>
    <p:sldId id="1046" r:id="rId5"/>
    <p:sldId id="1048" r:id="rId6"/>
    <p:sldId id="1045" r:id="rId7"/>
    <p:sldId id="767" r:id="rId8"/>
    <p:sldId id="912" r:id="rId9"/>
    <p:sldId id="834" r:id="rId10"/>
    <p:sldId id="718" r:id="rId11"/>
    <p:sldId id="658" r:id="rId12"/>
    <p:sldId id="1049" r:id="rId13"/>
    <p:sldId id="917" r:id="rId14"/>
    <p:sldId id="1051" r:id="rId15"/>
    <p:sldId id="1052" r:id="rId16"/>
    <p:sldId id="1053" r:id="rId17"/>
    <p:sldId id="1074" r:id="rId18"/>
    <p:sldId id="1075" r:id="rId19"/>
    <p:sldId id="1076" r:id="rId20"/>
    <p:sldId id="1054" r:id="rId21"/>
    <p:sldId id="998" r:id="rId22"/>
    <p:sldId id="999" r:id="rId23"/>
    <p:sldId id="1055" r:id="rId24"/>
    <p:sldId id="1056" r:id="rId25"/>
    <p:sldId id="851" r:id="rId26"/>
    <p:sldId id="1057" r:id="rId27"/>
    <p:sldId id="974" r:id="rId28"/>
    <p:sldId id="1058" r:id="rId29"/>
    <p:sldId id="1061" r:id="rId30"/>
    <p:sldId id="1062" r:id="rId31"/>
    <p:sldId id="1083" r:id="rId32"/>
    <p:sldId id="1084" r:id="rId33"/>
    <p:sldId id="1085" r:id="rId34"/>
    <p:sldId id="1082" r:id="rId35"/>
    <p:sldId id="1086" r:id="rId36"/>
    <p:sldId id="1077" r:id="rId37"/>
    <p:sldId id="1033" r:id="rId38"/>
    <p:sldId id="968" r:id="rId39"/>
    <p:sldId id="1072" r:id="rId40"/>
    <p:sldId id="1064" r:id="rId41"/>
    <p:sldId id="1067" r:id="rId42"/>
    <p:sldId id="1068" r:id="rId43"/>
    <p:sldId id="1069" r:id="rId44"/>
    <p:sldId id="1071" r:id="rId45"/>
    <p:sldId id="1078" r:id="rId46"/>
    <p:sldId id="1070" r:id="rId47"/>
    <p:sldId id="812" r:id="rId48"/>
    <p:sldId id="1079" r:id="rId49"/>
    <p:sldId id="1080" r:id="rId50"/>
    <p:sldId id="1081" r:id="rId51"/>
    <p:sldId id="828" r:id="rId52"/>
    <p:sldId id="837" r:id="rId53"/>
  </p:sldIdLst>
  <p:sldSz cx="13004800" cy="9753600"/>
  <p:notesSz cx="6858000" cy="9144000"/>
  <p:defaultText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ironalcantara"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EE6"/>
    <a:srgbClr val="D97070"/>
    <a:srgbClr val="ED5340"/>
    <a:srgbClr val="56565A"/>
    <a:srgbClr val="AFABAB"/>
    <a:srgbClr val="000000"/>
    <a:srgbClr val="828285"/>
    <a:srgbClr val="9D9D9F"/>
    <a:srgbClr val="B1AE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2" autoAdjust="0"/>
    <p:restoredTop sz="93567" autoAdjust="0"/>
  </p:normalViewPr>
  <p:slideViewPr>
    <p:cSldViewPr snapToGrid="0">
      <p:cViewPr varScale="1">
        <p:scale>
          <a:sx n="75" d="100"/>
          <a:sy n="75" d="100"/>
        </p:scale>
        <p:origin x="440" y="160"/>
      </p:cViewPr>
      <p:guideLst>
        <p:guide orient="horz" pos="3072"/>
        <p:guide pos="4096"/>
      </p:guideLst>
    </p:cSldViewPr>
  </p:slideViewPr>
  <p:outlineViewPr>
    <p:cViewPr>
      <p:scale>
        <a:sx n="33" d="100"/>
        <a:sy n="33" d="100"/>
      </p:scale>
      <p:origin x="0" y="-4854"/>
    </p:cViewPr>
  </p:outlineViewPr>
  <p:notesTextViewPr>
    <p:cViewPr>
      <p:scale>
        <a:sx n="3" d="2"/>
        <a:sy n="3" d="2"/>
      </p:scale>
      <p:origin x="0" y="-520"/>
    </p:cViewPr>
  </p:notesTextViewPr>
  <p:sorterViewPr>
    <p:cViewPr>
      <p:scale>
        <a:sx n="100" d="100"/>
        <a:sy n="100" d="100"/>
      </p:scale>
      <p:origin x="0" y="-22866"/>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885F0C-5DEA-4728-8592-C91972CEE311}" type="datetimeFigureOut">
              <a:rPr lang="en-US" smtClean="0"/>
              <a:t>2/28/19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95A6C6-C12F-42A3-9316-E2EB2B2DB527}" type="slidenum">
              <a:rPr lang="en-US" smtClean="0"/>
              <a:t>‹#›</a:t>
            </a:fld>
            <a:endParaRPr lang="en-US" dirty="0"/>
          </a:p>
        </p:txBody>
      </p:sp>
    </p:spTree>
    <p:extLst>
      <p:ext uri="{BB962C8B-B14F-4D97-AF65-F5344CB8AC3E}">
        <p14:creationId xmlns:p14="http://schemas.microsoft.com/office/powerpoint/2010/main" val="4081858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36291-A6DC-4AD0-90CD-33D1F1DFFC6E}" type="datetimeFigureOut">
              <a:rPr lang="en-US" smtClean="0"/>
              <a:t>2/28/19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C1EA-D8F4-4B85-8B01-A01110AD5AFE}" type="slidenum">
              <a:rPr lang="en-US" smtClean="0"/>
              <a:t>‹#›</a:t>
            </a:fld>
            <a:endParaRPr lang="en-US" dirty="0"/>
          </a:p>
        </p:txBody>
      </p:sp>
    </p:spTree>
    <p:extLst>
      <p:ext uri="{BB962C8B-B14F-4D97-AF65-F5344CB8AC3E}">
        <p14:creationId xmlns:p14="http://schemas.microsoft.com/office/powerpoint/2010/main" val="1175097750"/>
      </p:ext>
    </p:extLst>
  </p:cSld>
  <p:clrMap bg1="lt1" tx1="dk1" bg2="lt2" tx2="dk2" accent1="accent1" accent2="accent2" accent3="accent3" accent4="accent4" accent5="accent5" accent6="accent6" hlink="hlink" folHlink="folHlink"/>
  <p:notesStyle>
    <a:lvl1pPr marL="0" algn="l" defTabSz="1300460" rtl="0" eaLnBrk="1" latinLnBrk="0" hangingPunct="1">
      <a:defRPr sz="1707" kern="1200">
        <a:solidFill>
          <a:schemeClr val="tx1"/>
        </a:solidFill>
        <a:latin typeface="+mn-lt"/>
        <a:ea typeface="+mn-ea"/>
        <a:cs typeface="+mn-cs"/>
      </a:defRPr>
    </a:lvl1pPr>
    <a:lvl2pPr marL="650230" algn="l" defTabSz="1300460" rtl="0" eaLnBrk="1" latinLnBrk="0" hangingPunct="1">
      <a:defRPr sz="1707" kern="1200">
        <a:solidFill>
          <a:schemeClr val="tx1"/>
        </a:solidFill>
        <a:latin typeface="+mn-lt"/>
        <a:ea typeface="+mn-ea"/>
        <a:cs typeface="+mn-cs"/>
      </a:defRPr>
    </a:lvl2pPr>
    <a:lvl3pPr marL="1300460" algn="l" defTabSz="1300460" rtl="0" eaLnBrk="1" latinLnBrk="0" hangingPunct="1">
      <a:defRPr sz="1707" kern="1200">
        <a:solidFill>
          <a:schemeClr val="tx1"/>
        </a:solidFill>
        <a:latin typeface="+mn-lt"/>
        <a:ea typeface="+mn-ea"/>
        <a:cs typeface="+mn-cs"/>
      </a:defRPr>
    </a:lvl3pPr>
    <a:lvl4pPr marL="1950690" algn="l" defTabSz="1300460" rtl="0" eaLnBrk="1" latinLnBrk="0" hangingPunct="1">
      <a:defRPr sz="1707" kern="1200">
        <a:solidFill>
          <a:schemeClr val="tx1"/>
        </a:solidFill>
        <a:latin typeface="+mn-lt"/>
        <a:ea typeface="+mn-ea"/>
        <a:cs typeface="+mn-cs"/>
      </a:defRPr>
    </a:lvl4pPr>
    <a:lvl5pPr marL="2600919" algn="l" defTabSz="1300460" rtl="0" eaLnBrk="1" latinLnBrk="0" hangingPunct="1">
      <a:defRPr sz="1707" kern="1200">
        <a:solidFill>
          <a:schemeClr val="tx1"/>
        </a:solidFill>
        <a:latin typeface="+mn-lt"/>
        <a:ea typeface="+mn-ea"/>
        <a:cs typeface="+mn-cs"/>
      </a:defRPr>
    </a:lvl5pPr>
    <a:lvl6pPr marL="3251149" algn="l" defTabSz="1300460" rtl="0" eaLnBrk="1" latinLnBrk="0" hangingPunct="1">
      <a:defRPr sz="1707" kern="1200">
        <a:solidFill>
          <a:schemeClr val="tx1"/>
        </a:solidFill>
        <a:latin typeface="+mn-lt"/>
        <a:ea typeface="+mn-ea"/>
        <a:cs typeface="+mn-cs"/>
      </a:defRPr>
    </a:lvl6pPr>
    <a:lvl7pPr marL="3901379" algn="l" defTabSz="1300460" rtl="0" eaLnBrk="1" latinLnBrk="0" hangingPunct="1">
      <a:defRPr sz="1707" kern="1200">
        <a:solidFill>
          <a:schemeClr val="tx1"/>
        </a:solidFill>
        <a:latin typeface="+mn-lt"/>
        <a:ea typeface="+mn-ea"/>
        <a:cs typeface="+mn-cs"/>
      </a:defRPr>
    </a:lvl7pPr>
    <a:lvl8pPr marL="4551609" algn="l" defTabSz="1300460" rtl="0" eaLnBrk="1" latinLnBrk="0" hangingPunct="1">
      <a:defRPr sz="1707" kern="1200">
        <a:solidFill>
          <a:schemeClr val="tx1"/>
        </a:solidFill>
        <a:latin typeface="+mn-lt"/>
        <a:ea typeface="+mn-ea"/>
        <a:cs typeface="+mn-cs"/>
      </a:defRPr>
    </a:lvl8pPr>
    <a:lvl9pPr marL="5201839" algn="l" defTabSz="1300460"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800" b="0" i="0" u="none" strike="noStrike" cap="none">
              <a:solidFill>
                <a:schemeClr val="dk1"/>
              </a:solidFill>
              <a:latin typeface="+mn-lt"/>
              <a:ea typeface="Calibri"/>
              <a:cs typeface="Calibri"/>
              <a:sym typeface="Calibri"/>
            </a:endParaRPr>
          </a:p>
          <a:p>
            <a:endParaRPr lang="en-US" b="1"/>
          </a:p>
          <a:p>
            <a:r>
              <a:rPr lang="en-US" b="1" dirty="0"/>
              <a:t>00:00 – 00:00</a:t>
            </a:r>
            <a:r>
              <a:rPr lang="en-US" b="1" baseline="0" dirty="0"/>
              <a:t> [General Opening Slide] </a:t>
            </a:r>
            <a:endParaRPr lang="en-US" b="1" dirty="0"/>
          </a:p>
        </p:txBody>
      </p:sp>
      <p:sp>
        <p:nvSpPr>
          <p:cNvPr id="4" name="Slide Number Placeholder 3"/>
          <p:cNvSpPr>
            <a:spLocks noGrp="1"/>
          </p:cNvSpPr>
          <p:nvPr>
            <p:ph type="sldNum" sz="quarter" idx="10"/>
          </p:nvPr>
        </p:nvSpPr>
        <p:spPr/>
        <p:txBody>
          <a:bodyPr/>
          <a:lstStyle/>
          <a:p>
            <a:fld id="{F1E3C1EA-D8F4-4B85-8B01-A01110AD5AFE}" type="slidenum">
              <a:rPr lang="en-US" smtClean="0"/>
              <a:t>1</a:t>
            </a:fld>
            <a:endParaRPr lang="en-US"/>
          </a:p>
        </p:txBody>
      </p:sp>
    </p:spTree>
    <p:extLst>
      <p:ext uri="{BB962C8B-B14F-4D97-AF65-F5344CB8AC3E}">
        <p14:creationId xmlns:p14="http://schemas.microsoft.com/office/powerpoint/2010/main" val="204118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1E3C1EA-D8F4-4B85-8B01-A01110AD5AFE}" type="slidenum">
              <a:rPr lang="en-US" smtClean="0"/>
              <a:t>10</a:t>
            </a:fld>
            <a:endParaRPr lang="en-US" dirty="0"/>
          </a:p>
        </p:txBody>
      </p:sp>
    </p:spTree>
    <p:extLst>
      <p:ext uri="{BB962C8B-B14F-4D97-AF65-F5344CB8AC3E}">
        <p14:creationId xmlns:p14="http://schemas.microsoft.com/office/powerpoint/2010/main" val="124567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1E3C1EA-D8F4-4B85-8B01-A01110AD5AFE}" type="slidenum">
              <a:rPr lang="en-US" smtClean="0"/>
              <a:t>11</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00:13</a:t>
            </a:r>
            <a:r>
              <a:rPr lang="en-US" b="1" baseline="0" dirty="0"/>
              <a:t> – 00:15 [2 min] – </a:t>
            </a:r>
            <a:r>
              <a:rPr lang="en-US" b="1" baseline="0" dirty="0" err="1"/>
              <a:t>Ryanne</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r>
              <a:rPr lang="en-US" b="1" baseline="0" dirty="0"/>
              <a:t>Trainer’s Notes:</a:t>
            </a:r>
            <a:r>
              <a:rPr lang="en-US" b="0" baseline="0" dirty="0"/>
              <a:t> The goal of this activity is to introduce the characteristics of a digital campaign. By not telling learners what these characteristics are, and allowing them to figure it out on their own based on their previous knowledge, we will meet them where they are. Following this activity, we will review the key characteristics of a digital campaign and answer remaining questions </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285750" indent="-285750">
              <a:buFont typeface="Arial" panose="020B0604020202020204" pitchFamily="34" charset="0"/>
              <a:buChar char="•"/>
            </a:pPr>
            <a:r>
              <a:rPr lang="en-US" b="0" baseline="0" dirty="0"/>
              <a:t>Introduce activity </a:t>
            </a:r>
          </a:p>
          <a:p>
            <a:pPr marL="285750" indent="-285750">
              <a:buFont typeface="Arial" panose="020B0604020202020204" pitchFamily="34" charset="0"/>
              <a:buChar char="•"/>
            </a:pPr>
            <a:r>
              <a:rPr lang="en-US" b="0" baseline="0" dirty="0"/>
              <a:t>Instructions: </a:t>
            </a:r>
          </a:p>
          <a:p>
            <a:pPr marL="935980" lvl="1" indent="-285750">
              <a:buFont typeface="Arial" panose="020B0604020202020204" pitchFamily="34" charset="0"/>
              <a:buChar char="•"/>
            </a:pPr>
            <a:r>
              <a:rPr lang="en-US" b="0" baseline="0" dirty="0"/>
              <a:t>Together, we will review a total of 5 digital products one at a time </a:t>
            </a:r>
          </a:p>
          <a:p>
            <a:pPr marL="935980" lvl="1" indent="-285750">
              <a:buFont typeface="Arial" panose="020B0604020202020204" pitchFamily="34" charset="0"/>
              <a:buChar char="•"/>
            </a:pPr>
            <a:r>
              <a:rPr lang="en-US" b="0" baseline="0" dirty="0"/>
              <a:t>You will have one minute per product to determine: </a:t>
            </a:r>
          </a:p>
          <a:p>
            <a:pPr marL="1586210" lvl="2" indent="-285750">
              <a:buFont typeface="Arial" panose="020B0604020202020204" pitchFamily="34" charset="0"/>
              <a:buChar char="•"/>
            </a:pPr>
            <a:r>
              <a:rPr lang="en-US" b="0" baseline="0" dirty="0"/>
              <a:t>What is the target audience? </a:t>
            </a:r>
          </a:p>
          <a:p>
            <a:pPr marL="1586210" lvl="2" indent="-285750">
              <a:buFont typeface="Arial" panose="020B0604020202020204" pitchFamily="34" charset="0"/>
              <a:buChar char="•"/>
            </a:pPr>
            <a:r>
              <a:rPr lang="en-US" b="0" baseline="0" dirty="0"/>
              <a:t>What is the message? </a:t>
            </a:r>
          </a:p>
          <a:p>
            <a:pPr marL="1586210" lvl="2" indent="-285750">
              <a:buFont typeface="Arial" panose="020B0604020202020204" pitchFamily="34" charset="0"/>
              <a:buChar char="•"/>
            </a:pPr>
            <a:r>
              <a:rPr lang="en-US" b="0" baseline="0" dirty="0"/>
              <a:t>What is consistent? </a:t>
            </a:r>
          </a:p>
          <a:p>
            <a:pPr marL="0" indent="0">
              <a:buFont typeface="Arial" panose="020B0604020202020204" pitchFamily="34" charset="0"/>
              <a:buNone/>
            </a:pPr>
            <a:endParaRPr lang="en-US" b="0"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12</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13</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14</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15</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16</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00:74</a:t>
            </a:r>
            <a:r>
              <a:rPr lang="en-US" b="1" baseline="0" dirty="0"/>
              <a:t> – 00:75 [1 min] – </a:t>
            </a:r>
            <a:r>
              <a:rPr lang="en-US" b="1" baseline="0" dirty="0" err="1"/>
              <a:t>Ryanne</a:t>
            </a:r>
            <a:endParaRPr lang="en-US" b="1" baseline="0" dirty="0"/>
          </a:p>
          <a:p>
            <a:endParaRPr lang="x-none" dirty="0"/>
          </a:p>
          <a:p>
            <a:pPr marL="285750" indent="-285750">
              <a:buFont typeface="Arial" panose="020B0604020202020204" pitchFamily="34" charset="0"/>
              <a:buChar char="•"/>
            </a:pPr>
            <a:r>
              <a:rPr lang="en-US" sz="1800" dirty="0">
                <a:solidFill>
                  <a:schemeClr val="bg2">
                    <a:lumMod val="25000"/>
                  </a:schemeClr>
                </a:solidFill>
                <a:latin typeface="Gotham Book" pitchFamily="50" charset="0"/>
                <a:cs typeface="Gotham Book" pitchFamily="50" charset="0"/>
              </a:rPr>
              <a:t>Digital campaigns achieve measurable goals, broadcast relevant messaging, integrate all digital platforms, and are consistent.  </a:t>
            </a:r>
          </a:p>
        </p:txBody>
      </p:sp>
      <p:sp>
        <p:nvSpPr>
          <p:cNvPr id="4" name="Slide Number Placeholder 3"/>
          <p:cNvSpPr>
            <a:spLocks noGrp="1"/>
          </p:cNvSpPr>
          <p:nvPr>
            <p:ph type="sldNum" sz="quarter" idx="10"/>
          </p:nvPr>
        </p:nvSpPr>
        <p:spPr/>
        <p:txBody>
          <a:bodyPr/>
          <a:lstStyle/>
          <a:p>
            <a:fld id="{F1E3C1EA-D8F4-4B85-8B01-A01110AD5AFE}" type="slidenum">
              <a:rPr lang="en-US" smtClean="0"/>
              <a:t>17</a:t>
            </a:fld>
            <a:endParaRPr lang="en-US" dirty="0"/>
          </a:p>
        </p:txBody>
      </p:sp>
    </p:spTree>
    <p:extLst>
      <p:ext uri="{BB962C8B-B14F-4D97-AF65-F5344CB8AC3E}">
        <p14:creationId xmlns:p14="http://schemas.microsoft.com/office/powerpoint/2010/main" val="4286614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00:74</a:t>
            </a:r>
            <a:r>
              <a:rPr lang="en-US" b="1" baseline="0" dirty="0"/>
              <a:t> – 00:75 [1 min] – </a:t>
            </a:r>
            <a:r>
              <a:rPr lang="en-US" b="1" baseline="0" dirty="0" err="1"/>
              <a:t>Ryanne</a:t>
            </a:r>
            <a:endParaRPr lang="en-US" b="1" baseline="0" dirty="0"/>
          </a:p>
          <a:p>
            <a:endParaRPr lang="x-none" dirty="0"/>
          </a:p>
          <a:p>
            <a:pPr marL="285750" indent="-285750">
              <a:buFont typeface="Arial" panose="020B0604020202020204" pitchFamily="34" charset="0"/>
              <a:buChar char="•"/>
            </a:pPr>
            <a:r>
              <a:rPr lang="en-US" sz="1800" dirty="0">
                <a:solidFill>
                  <a:schemeClr val="bg2">
                    <a:lumMod val="25000"/>
                  </a:schemeClr>
                </a:solidFill>
                <a:latin typeface="Gotham Book" pitchFamily="50" charset="0"/>
                <a:cs typeface="Gotham Book" pitchFamily="50" charset="0"/>
              </a:rPr>
              <a:t>Digital campaigns achieve measurable goals, broadcast relevant messaging, integrate all digital platforms, and are consistent.  </a:t>
            </a:r>
          </a:p>
        </p:txBody>
      </p:sp>
      <p:sp>
        <p:nvSpPr>
          <p:cNvPr id="4" name="Slide Number Placeholder 3"/>
          <p:cNvSpPr>
            <a:spLocks noGrp="1"/>
          </p:cNvSpPr>
          <p:nvPr>
            <p:ph type="sldNum" sz="quarter" idx="10"/>
          </p:nvPr>
        </p:nvSpPr>
        <p:spPr/>
        <p:txBody>
          <a:bodyPr/>
          <a:lstStyle/>
          <a:p>
            <a:fld id="{F1E3C1EA-D8F4-4B85-8B01-A01110AD5AFE}" type="slidenum">
              <a:rPr lang="en-US" smtClean="0"/>
              <a:t>18</a:t>
            </a:fld>
            <a:endParaRPr lang="en-US" dirty="0"/>
          </a:p>
        </p:txBody>
      </p:sp>
    </p:spTree>
    <p:extLst>
      <p:ext uri="{BB962C8B-B14F-4D97-AF65-F5344CB8AC3E}">
        <p14:creationId xmlns:p14="http://schemas.microsoft.com/office/powerpoint/2010/main" val="4286614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00:74</a:t>
            </a:r>
            <a:r>
              <a:rPr lang="en-US" b="1" baseline="0" dirty="0"/>
              <a:t> – 00:75 [1 min] – </a:t>
            </a:r>
            <a:r>
              <a:rPr lang="en-US" b="1" baseline="0" dirty="0" err="1"/>
              <a:t>Ryanne</a:t>
            </a:r>
            <a:endParaRPr lang="en-US" b="1" baseline="0" dirty="0"/>
          </a:p>
          <a:p>
            <a:endParaRPr lang="x-none" dirty="0"/>
          </a:p>
          <a:p>
            <a:pPr marL="285750" indent="-285750">
              <a:buFont typeface="Arial" panose="020B0604020202020204" pitchFamily="34" charset="0"/>
              <a:buChar char="•"/>
            </a:pPr>
            <a:r>
              <a:rPr lang="en-US" sz="1800" dirty="0">
                <a:solidFill>
                  <a:schemeClr val="bg2">
                    <a:lumMod val="25000"/>
                  </a:schemeClr>
                </a:solidFill>
                <a:latin typeface="Gotham Book" pitchFamily="50" charset="0"/>
                <a:cs typeface="Gotham Book" pitchFamily="50" charset="0"/>
              </a:rPr>
              <a:t>Digital campaigns achieve measurable goals, broadcast relevant messaging, integrate all digital platforms, and are consistent.  </a:t>
            </a:r>
          </a:p>
        </p:txBody>
      </p:sp>
      <p:sp>
        <p:nvSpPr>
          <p:cNvPr id="4" name="Slide Number Placeholder 3"/>
          <p:cNvSpPr>
            <a:spLocks noGrp="1"/>
          </p:cNvSpPr>
          <p:nvPr>
            <p:ph type="sldNum" sz="quarter" idx="10"/>
          </p:nvPr>
        </p:nvSpPr>
        <p:spPr/>
        <p:txBody>
          <a:bodyPr/>
          <a:lstStyle/>
          <a:p>
            <a:fld id="{F1E3C1EA-D8F4-4B85-8B01-A01110AD5AFE}" type="slidenum">
              <a:rPr lang="en-US" smtClean="0"/>
              <a:t>19</a:t>
            </a:fld>
            <a:endParaRPr lang="en-US" dirty="0"/>
          </a:p>
        </p:txBody>
      </p:sp>
    </p:spTree>
    <p:extLst>
      <p:ext uri="{BB962C8B-B14F-4D97-AF65-F5344CB8AC3E}">
        <p14:creationId xmlns:p14="http://schemas.microsoft.com/office/powerpoint/2010/main" val="428661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1E3C1EA-D8F4-4B85-8B01-A01110AD5AFE}" type="slidenum">
              <a:rPr lang="en-US" smtClean="0"/>
              <a:t>2</a:t>
            </a:fld>
            <a:endParaRPr lang="en-US" dirty="0"/>
          </a:p>
        </p:txBody>
      </p:sp>
    </p:spTree>
    <p:extLst>
      <p:ext uri="{BB962C8B-B14F-4D97-AF65-F5344CB8AC3E}">
        <p14:creationId xmlns:p14="http://schemas.microsoft.com/office/powerpoint/2010/main" val="1245670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1E3C1EA-D8F4-4B85-8B01-A01110AD5AFE}" type="slidenum">
              <a:rPr lang="en-US" smtClean="0"/>
              <a:t>20</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21</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22</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23</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24</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25</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00:13</a:t>
            </a:r>
            <a:r>
              <a:rPr lang="en-US" b="1" baseline="0" dirty="0"/>
              <a:t> – 00:15 [2 min] – </a:t>
            </a:r>
            <a:r>
              <a:rPr lang="en-US" b="1" baseline="0" dirty="0" err="1"/>
              <a:t>Ryanne</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r>
              <a:rPr lang="en-US" b="1" baseline="0" dirty="0"/>
              <a:t>Trainer’s Notes:</a:t>
            </a:r>
            <a:r>
              <a:rPr lang="en-US" b="0" baseline="0" dirty="0"/>
              <a:t> The goal of this activity is to introduce the characteristics of a digital campaign. By not telling learners what these characteristics are, and allowing them to figure it out on their own based on their previous knowledge, we will meet them where they are. Following this activity, we will review the key characteristics of a digital campaign and answer remaining questions </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285750" indent="-285750">
              <a:buFont typeface="Arial" panose="020B0604020202020204" pitchFamily="34" charset="0"/>
              <a:buChar char="•"/>
            </a:pPr>
            <a:r>
              <a:rPr lang="en-US" b="0" baseline="0" dirty="0"/>
              <a:t>Introduce activity </a:t>
            </a:r>
          </a:p>
          <a:p>
            <a:pPr marL="285750" indent="-285750">
              <a:buFont typeface="Arial" panose="020B0604020202020204" pitchFamily="34" charset="0"/>
              <a:buChar char="•"/>
            </a:pPr>
            <a:r>
              <a:rPr lang="en-US" b="0" baseline="0" dirty="0"/>
              <a:t>Instructions: </a:t>
            </a:r>
          </a:p>
          <a:p>
            <a:pPr marL="935980" lvl="1" indent="-285750">
              <a:buFont typeface="Arial" panose="020B0604020202020204" pitchFamily="34" charset="0"/>
              <a:buChar char="•"/>
            </a:pPr>
            <a:r>
              <a:rPr lang="en-US" b="0" baseline="0" dirty="0"/>
              <a:t>Together, we will review a total of 5 digital products one at a time </a:t>
            </a:r>
          </a:p>
          <a:p>
            <a:pPr marL="935980" lvl="1" indent="-285750">
              <a:buFont typeface="Arial" panose="020B0604020202020204" pitchFamily="34" charset="0"/>
              <a:buChar char="•"/>
            </a:pPr>
            <a:r>
              <a:rPr lang="en-US" b="0" baseline="0" dirty="0"/>
              <a:t>You will have one minute per product to determine: </a:t>
            </a:r>
          </a:p>
          <a:p>
            <a:pPr marL="1586210" lvl="2" indent="-285750">
              <a:buFont typeface="Arial" panose="020B0604020202020204" pitchFamily="34" charset="0"/>
              <a:buChar char="•"/>
            </a:pPr>
            <a:r>
              <a:rPr lang="en-US" b="0" baseline="0" dirty="0"/>
              <a:t>What is the target audience? </a:t>
            </a:r>
          </a:p>
          <a:p>
            <a:pPr marL="1586210" lvl="2" indent="-285750">
              <a:buFont typeface="Arial" panose="020B0604020202020204" pitchFamily="34" charset="0"/>
              <a:buChar char="•"/>
            </a:pPr>
            <a:r>
              <a:rPr lang="en-US" b="0" baseline="0" dirty="0"/>
              <a:t>What is the message? </a:t>
            </a:r>
          </a:p>
          <a:p>
            <a:pPr marL="1586210" lvl="2" indent="-285750">
              <a:buFont typeface="Arial" panose="020B0604020202020204" pitchFamily="34" charset="0"/>
              <a:buChar char="•"/>
            </a:pPr>
            <a:r>
              <a:rPr lang="en-US" b="0" baseline="0" dirty="0"/>
              <a:t>What is consistent? </a:t>
            </a:r>
          </a:p>
          <a:p>
            <a:pPr marL="0" indent="0">
              <a:buFont typeface="Arial" panose="020B0604020202020204" pitchFamily="34" charset="0"/>
              <a:buNone/>
            </a:pPr>
            <a:endParaRPr lang="en-US" b="0"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26</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27</a:t>
            </a:fld>
            <a:endParaRPr lang="en-US" dirty="0"/>
          </a:p>
        </p:txBody>
      </p:sp>
    </p:spTree>
    <p:extLst>
      <p:ext uri="{BB962C8B-B14F-4D97-AF65-F5344CB8AC3E}">
        <p14:creationId xmlns:p14="http://schemas.microsoft.com/office/powerpoint/2010/main" val="3013261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28</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29</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3C1EA-D8F4-4B85-8B01-A01110AD5AFE}" type="slidenum">
              <a:rPr lang="en-US" smtClean="0"/>
              <a:t>3</a:t>
            </a:fld>
            <a:endParaRPr lang="en-US" dirty="0"/>
          </a:p>
        </p:txBody>
      </p:sp>
    </p:spTree>
    <p:extLst>
      <p:ext uri="{BB962C8B-B14F-4D97-AF65-F5344CB8AC3E}">
        <p14:creationId xmlns:p14="http://schemas.microsoft.com/office/powerpoint/2010/main" val="187164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30</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31</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32</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33</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34</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35</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36</a:t>
            </a:fld>
            <a:endParaRPr lang="en-US" dirty="0"/>
          </a:p>
        </p:txBody>
      </p:sp>
    </p:spTree>
    <p:extLst>
      <p:ext uri="{BB962C8B-B14F-4D97-AF65-F5344CB8AC3E}">
        <p14:creationId xmlns:p14="http://schemas.microsoft.com/office/powerpoint/2010/main" val="3013261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37</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38</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1E3C1EA-D8F4-4B85-8B01-A01110AD5AFE}" type="slidenum">
              <a:rPr lang="en-US" smtClean="0"/>
              <a:t>39</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00:13</a:t>
            </a:r>
            <a:r>
              <a:rPr lang="en-US" b="1" baseline="0" dirty="0"/>
              <a:t> – 00:15 [2 min] – </a:t>
            </a:r>
            <a:r>
              <a:rPr lang="en-US" b="1" baseline="0" dirty="0" err="1"/>
              <a:t>Ryanne</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r>
              <a:rPr lang="en-US" b="1" baseline="0" dirty="0"/>
              <a:t>Trainer’s Notes:</a:t>
            </a:r>
            <a:r>
              <a:rPr lang="en-US" b="0" baseline="0" dirty="0"/>
              <a:t> The goal of this activity is to introduce the characteristics of a digital campaign. By not telling learners what these characteristics are, and allowing them to figure it out on their own based on their previous knowledge, we will meet them where they are. Following this activity, we will review the key characteristics of a digital campaign and answer remaining questions </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285750" indent="-285750">
              <a:buFont typeface="Arial" panose="020B0604020202020204" pitchFamily="34" charset="0"/>
              <a:buChar char="•"/>
            </a:pPr>
            <a:r>
              <a:rPr lang="en-US" b="0" baseline="0" dirty="0"/>
              <a:t>Introduce activity </a:t>
            </a:r>
          </a:p>
          <a:p>
            <a:pPr marL="285750" indent="-285750">
              <a:buFont typeface="Arial" panose="020B0604020202020204" pitchFamily="34" charset="0"/>
              <a:buChar char="•"/>
            </a:pPr>
            <a:r>
              <a:rPr lang="en-US" b="0" baseline="0" dirty="0"/>
              <a:t>Instructions: </a:t>
            </a:r>
          </a:p>
          <a:p>
            <a:pPr marL="935980" lvl="1" indent="-285750">
              <a:buFont typeface="Arial" panose="020B0604020202020204" pitchFamily="34" charset="0"/>
              <a:buChar char="•"/>
            </a:pPr>
            <a:r>
              <a:rPr lang="en-US" b="0" baseline="0" dirty="0"/>
              <a:t>Together, we will review a total of 5 digital products one at a time </a:t>
            </a:r>
          </a:p>
          <a:p>
            <a:pPr marL="935980" lvl="1" indent="-285750">
              <a:buFont typeface="Arial" panose="020B0604020202020204" pitchFamily="34" charset="0"/>
              <a:buChar char="•"/>
            </a:pPr>
            <a:r>
              <a:rPr lang="en-US" b="0" baseline="0" dirty="0"/>
              <a:t>You will have one minute per product to determine: </a:t>
            </a:r>
          </a:p>
          <a:p>
            <a:pPr marL="1586210" lvl="2" indent="-285750">
              <a:buFont typeface="Arial" panose="020B0604020202020204" pitchFamily="34" charset="0"/>
              <a:buChar char="•"/>
            </a:pPr>
            <a:r>
              <a:rPr lang="en-US" b="0" baseline="0" dirty="0"/>
              <a:t>What is the target audience? </a:t>
            </a:r>
          </a:p>
          <a:p>
            <a:pPr marL="1586210" lvl="2" indent="-285750">
              <a:buFont typeface="Arial" panose="020B0604020202020204" pitchFamily="34" charset="0"/>
              <a:buChar char="•"/>
            </a:pPr>
            <a:r>
              <a:rPr lang="en-US" b="0" baseline="0" dirty="0"/>
              <a:t>What is the message? </a:t>
            </a:r>
          </a:p>
          <a:p>
            <a:pPr marL="1586210" lvl="2" indent="-285750">
              <a:buFont typeface="Arial" panose="020B0604020202020204" pitchFamily="34" charset="0"/>
              <a:buChar char="•"/>
            </a:pPr>
            <a:r>
              <a:rPr lang="en-US" b="0" baseline="0" dirty="0"/>
              <a:t>What is consistent? </a:t>
            </a:r>
          </a:p>
          <a:p>
            <a:pPr marL="0" indent="0">
              <a:buFont typeface="Arial" panose="020B0604020202020204" pitchFamily="34" charset="0"/>
              <a:buNone/>
            </a:pPr>
            <a:endParaRPr lang="en-US" b="0"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4</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40</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41</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42</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43</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1E3C1EA-D8F4-4B85-8B01-A01110AD5AFE}" type="slidenum">
              <a:rPr lang="en-US" smtClean="0"/>
              <a:t>44</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00:73</a:t>
            </a:r>
            <a:r>
              <a:rPr lang="en-US" b="1" baseline="0" dirty="0"/>
              <a:t> – 00:74 [1 min] – Caleb </a:t>
            </a:r>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285750" indent="-285750">
              <a:buFont typeface="Arial" panose="020B0604020202020204" pitchFamily="34" charset="0"/>
              <a:buChar char="•"/>
            </a:pPr>
            <a:r>
              <a:rPr lang="en-US" sz="1800" dirty="0">
                <a:solidFill>
                  <a:schemeClr val="bg2">
                    <a:lumMod val="25000"/>
                  </a:schemeClr>
                </a:solidFill>
                <a:latin typeface="Gotham Medium"/>
                <a:cs typeface="Gotham Medium"/>
              </a:rPr>
              <a:t>Knowing what you know now, how does this change your perspective of the role a digital department plays at a progressive organization?</a:t>
            </a:r>
          </a:p>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45</a:t>
            </a:fld>
            <a:endParaRPr lang="en-US" dirty="0"/>
          </a:p>
        </p:txBody>
      </p:sp>
    </p:spTree>
    <p:extLst>
      <p:ext uri="{BB962C8B-B14F-4D97-AF65-F5344CB8AC3E}">
        <p14:creationId xmlns:p14="http://schemas.microsoft.com/office/powerpoint/2010/main" val="1382961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1E3C1EA-D8F4-4B85-8B01-A01110AD5AFE}" type="slidenum">
              <a:rPr lang="en-US" smtClean="0"/>
              <a:t>46</a:t>
            </a:fld>
            <a:endParaRPr lang="en-US" dirty="0"/>
          </a:p>
        </p:txBody>
      </p:sp>
    </p:spTree>
    <p:extLst>
      <p:ext uri="{BB962C8B-B14F-4D97-AF65-F5344CB8AC3E}">
        <p14:creationId xmlns:p14="http://schemas.microsoft.com/office/powerpoint/2010/main" val="1245670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00:74</a:t>
            </a:r>
            <a:r>
              <a:rPr lang="en-US" b="1" baseline="0" dirty="0"/>
              <a:t> – 00:75 [1 min] – </a:t>
            </a:r>
            <a:r>
              <a:rPr lang="en-US" b="1" baseline="0" dirty="0" err="1"/>
              <a:t>Ryanne</a:t>
            </a:r>
            <a:endParaRPr lang="en-US" b="1" baseline="0" dirty="0"/>
          </a:p>
          <a:p>
            <a:endParaRPr lang="x-none" dirty="0"/>
          </a:p>
          <a:p>
            <a:pPr marL="285750" indent="-285750">
              <a:buFont typeface="Arial" panose="020B0604020202020204" pitchFamily="34" charset="0"/>
              <a:buChar char="•"/>
            </a:pPr>
            <a:r>
              <a:rPr lang="en-US" sz="1800" dirty="0">
                <a:solidFill>
                  <a:schemeClr val="bg2">
                    <a:lumMod val="25000"/>
                  </a:schemeClr>
                </a:solidFill>
                <a:latin typeface="Gotham Book" pitchFamily="50" charset="0"/>
                <a:cs typeface="Gotham Book" pitchFamily="50" charset="0"/>
              </a:rPr>
              <a:t>Digital campaigns achieve measurable goals, broadcast relevant messaging, integrate all digital platforms, and are consistent.  </a:t>
            </a:r>
          </a:p>
        </p:txBody>
      </p:sp>
      <p:sp>
        <p:nvSpPr>
          <p:cNvPr id="4" name="Slide Number Placeholder 3"/>
          <p:cNvSpPr>
            <a:spLocks noGrp="1"/>
          </p:cNvSpPr>
          <p:nvPr>
            <p:ph type="sldNum" sz="quarter" idx="10"/>
          </p:nvPr>
        </p:nvSpPr>
        <p:spPr/>
        <p:txBody>
          <a:bodyPr/>
          <a:lstStyle/>
          <a:p>
            <a:fld id="{F1E3C1EA-D8F4-4B85-8B01-A01110AD5AFE}" type="slidenum">
              <a:rPr lang="en-US" smtClean="0"/>
              <a:t>47</a:t>
            </a:fld>
            <a:endParaRPr lang="en-US" dirty="0"/>
          </a:p>
        </p:txBody>
      </p:sp>
    </p:spTree>
    <p:extLst>
      <p:ext uri="{BB962C8B-B14F-4D97-AF65-F5344CB8AC3E}">
        <p14:creationId xmlns:p14="http://schemas.microsoft.com/office/powerpoint/2010/main" val="4286614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00:74</a:t>
            </a:r>
            <a:r>
              <a:rPr lang="en-US" b="1" baseline="0" dirty="0"/>
              <a:t> – 00:75 [1 min] – </a:t>
            </a:r>
            <a:r>
              <a:rPr lang="en-US" b="1" baseline="0" dirty="0" err="1"/>
              <a:t>Ryanne</a:t>
            </a:r>
            <a:endParaRPr lang="en-US" b="1" baseline="0" dirty="0"/>
          </a:p>
          <a:p>
            <a:endParaRPr lang="x-none" dirty="0"/>
          </a:p>
          <a:p>
            <a:pPr marL="285750" indent="-285750">
              <a:buFont typeface="Arial" panose="020B0604020202020204" pitchFamily="34" charset="0"/>
              <a:buChar char="•"/>
            </a:pPr>
            <a:r>
              <a:rPr lang="en-US" sz="1800" dirty="0">
                <a:solidFill>
                  <a:schemeClr val="bg2">
                    <a:lumMod val="25000"/>
                  </a:schemeClr>
                </a:solidFill>
                <a:latin typeface="Gotham Book" pitchFamily="50" charset="0"/>
                <a:cs typeface="Gotham Book" pitchFamily="50" charset="0"/>
              </a:rPr>
              <a:t>Digital campaigns achieve measurable goals, broadcast relevant messaging, integrate all digital platforms, and are consistent.  </a:t>
            </a:r>
          </a:p>
        </p:txBody>
      </p:sp>
      <p:sp>
        <p:nvSpPr>
          <p:cNvPr id="4" name="Slide Number Placeholder 3"/>
          <p:cNvSpPr>
            <a:spLocks noGrp="1"/>
          </p:cNvSpPr>
          <p:nvPr>
            <p:ph type="sldNum" sz="quarter" idx="10"/>
          </p:nvPr>
        </p:nvSpPr>
        <p:spPr/>
        <p:txBody>
          <a:bodyPr/>
          <a:lstStyle/>
          <a:p>
            <a:fld id="{F1E3C1EA-D8F4-4B85-8B01-A01110AD5AFE}" type="slidenum">
              <a:rPr lang="en-US" smtClean="0"/>
              <a:t>48</a:t>
            </a:fld>
            <a:endParaRPr lang="en-US" dirty="0"/>
          </a:p>
        </p:txBody>
      </p:sp>
    </p:spTree>
    <p:extLst>
      <p:ext uri="{BB962C8B-B14F-4D97-AF65-F5344CB8AC3E}">
        <p14:creationId xmlns:p14="http://schemas.microsoft.com/office/powerpoint/2010/main" val="4286614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00:74</a:t>
            </a:r>
            <a:r>
              <a:rPr lang="en-US" b="1" baseline="0" dirty="0"/>
              <a:t> – 00:75 [1 min] – </a:t>
            </a:r>
            <a:r>
              <a:rPr lang="en-US" b="1" baseline="0" dirty="0" err="1"/>
              <a:t>Ryanne</a:t>
            </a:r>
            <a:endParaRPr lang="en-US" b="1" baseline="0" dirty="0"/>
          </a:p>
          <a:p>
            <a:endParaRPr lang="x-none" dirty="0"/>
          </a:p>
          <a:p>
            <a:pPr marL="285750" indent="-285750">
              <a:buFont typeface="Arial" panose="020B0604020202020204" pitchFamily="34" charset="0"/>
              <a:buChar char="•"/>
            </a:pPr>
            <a:r>
              <a:rPr lang="en-US" sz="1800" dirty="0">
                <a:solidFill>
                  <a:schemeClr val="bg2">
                    <a:lumMod val="25000"/>
                  </a:schemeClr>
                </a:solidFill>
                <a:latin typeface="Gotham Book" pitchFamily="50" charset="0"/>
                <a:cs typeface="Gotham Book" pitchFamily="50" charset="0"/>
              </a:rPr>
              <a:t>Digital campaigns achieve measurable goals, broadcast relevant messaging, integrate all digital platforms, and are consistent.  </a:t>
            </a:r>
          </a:p>
        </p:txBody>
      </p:sp>
      <p:sp>
        <p:nvSpPr>
          <p:cNvPr id="4" name="Slide Number Placeholder 3"/>
          <p:cNvSpPr>
            <a:spLocks noGrp="1"/>
          </p:cNvSpPr>
          <p:nvPr>
            <p:ph type="sldNum" sz="quarter" idx="10"/>
          </p:nvPr>
        </p:nvSpPr>
        <p:spPr/>
        <p:txBody>
          <a:bodyPr/>
          <a:lstStyle/>
          <a:p>
            <a:fld id="{F1E3C1EA-D8F4-4B85-8B01-A01110AD5AFE}" type="slidenum">
              <a:rPr lang="en-US" smtClean="0"/>
              <a:t>49</a:t>
            </a:fld>
            <a:endParaRPr lang="en-US" dirty="0"/>
          </a:p>
        </p:txBody>
      </p:sp>
    </p:spTree>
    <p:extLst>
      <p:ext uri="{BB962C8B-B14F-4D97-AF65-F5344CB8AC3E}">
        <p14:creationId xmlns:p14="http://schemas.microsoft.com/office/powerpoint/2010/main" val="428661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00:13</a:t>
            </a:r>
            <a:r>
              <a:rPr lang="en-US" b="1" baseline="0" dirty="0"/>
              <a:t> – 00:15 [2 min] – </a:t>
            </a:r>
            <a:r>
              <a:rPr lang="en-US" b="1" baseline="0" dirty="0" err="1"/>
              <a:t>Ryanne</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r>
              <a:rPr lang="en-US" b="1" baseline="0" dirty="0"/>
              <a:t>Trainer’s Notes:</a:t>
            </a:r>
            <a:r>
              <a:rPr lang="en-US" b="0" baseline="0" dirty="0"/>
              <a:t> The goal of this activity is to introduce the characteristics of a digital campaign. By not telling learners what these characteristics are, and allowing them to figure it out on their own based on their previous knowledge, we will meet them where they are. Following this activity, we will review the key characteristics of a digital campaign and answer remaining questions </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285750" indent="-285750">
              <a:buFont typeface="Arial" panose="020B0604020202020204" pitchFamily="34" charset="0"/>
              <a:buChar char="•"/>
            </a:pPr>
            <a:r>
              <a:rPr lang="en-US" b="0" baseline="0" dirty="0"/>
              <a:t>Introduce activity </a:t>
            </a:r>
          </a:p>
          <a:p>
            <a:pPr marL="285750" indent="-285750">
              <a:buFont typeface="Arial" panose="020B0604020202020204" pitchFamily="34" charset="0"/>
              <a:buChar char="•"/>
            </a:pPr>
            <a:r>
              <a:rPr lang="en-US" b="0" baseline="0" dirty="0"/>
              <a:t>Instructions: </a:t>
            </a:r>
          </a:p>
          <a:p>
            <a:pPr marL="935980" lvl="1" indent="-285750">
              <a:buFont typeface="Arial" panose="020B0604020202020204" pitchFamily="34" charset="0"/>
              <a:buChar char="•"/>
            </a:pPr>
            <a:r>
              <a:rPr lang="en-US" b="0" baseline="0" dirty="0"/>
              <a:t>Together, we will review a total of 5 digital products one at a time </a:t>
            </a:r>
          </a:p>
          <a:p>
            <a:pPr marL="935980" lvl="1" indent="-285750">
              <a:buFont typeface="Arial" panose="020B0604020202020204" pitchFamily="34" charset="0"/>
              <a:buChar char="•"/>
            </a:pPr>
            <a:r>
              <a:rPr lang="en-US" b="0" baseline="0" dirty="0"/>
              <a:t>You will have one minute per product to determine: </a:t>
            </a:r>
          </a:p>
          <a:p>
            <a:pPr marL="1586210" lvl="2" indent="-285750">
              <a:buFont typeface="Arial" panose="020B0604020202020204" pitchFamily="34" charset="0"/>
              <a:buChar char="•"/>
            </a:pPr>
            <a:r>
              <a:rPr lang="en-US" b="0" baseline="0" dirty="0"/>
              <a:t>What is the target audience? </a:t>
            </a:r>
          </a:p>
          <a:p>
            <a:pPr marL="1586210" lvl="2" indent="-285750">
              <a:buFont typeface="Arial" panose="020B0604020202020204" pitchFamily="34" charset="0"/>
              <a:buChar char="•"/>
            </a:pPr>
            <a:r>
              <a:rPr lang="en-US" b="0" baseline="0" dirty="0"/>
              <a:t>What is the message? </a:t>
            </a:r>
          </a:p>
          <a:p>
            <a:pPr marL="1586210" lvl="2" indent="-285750">
              <a:buFont typeface="Arial" panose="020B0604020202020204" pitchFamily="34" charset="0"/>
              <a:buChar char="•"/>
            </a:pPr>
            <a:r>
              <a:rPr lang="en-US" b="0" baseline="0" dirty="0"/>
              <a:t>What is consistent? </a:t>
            </a:r>
          </a:p>
          <a:p>
            <a:pPr marL="0" indent="0">
              <a:buFont typeface="Arial" panose="020B0604020202020204" pitchFamily="34" charset="0"/>
              <a:buNone/>
            </a:pPr>
            <a:endParaRPr lang="en-US" b="0"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5</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50</a:t>
            </a:fld>
            <a:endParaRPr lang="en-US" dirty="0"/>
          </a:p>
        </p:txBody>
      </p:sp>
    </p:spTree>
    <p:extLst>
      <p:ext uri="{BB962C8B-B14F-4D97-AF65-F5344CB8AC3E}">
        <p14:creationId xmlns:p14="http://schemas.microsoft.com/office/powerpoint/2010/main" val="3013261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51</a:t>
            </a:fld>
            <a:endParaRPr lang="en-US" dirty="0"/>
          </a:p>
        </p:txBody>
      </p:sp>
    </p:spTree>
    <p:extLst>
      <p:ext uri="{BB962C8B-B14F-4D97-AF65-F5344CB8AC3E}">
        <p14:creationId xmlns:p14="http://schemas.microsoft.com/office/powerpoint/2010/main" val="3491709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00:00 – 00:00</a:t>
            </a:r>
            <a:r>
              <a:rPr lang="en-US" b="1" baseline="0" dirty="0"/>
              <a:t> [General Closing Slide] </a:t>
            </a:r>
            <a:endParaRPr lang="en-US" b="1" dirty="0"/>
          </a:p>
        </p:txBody>
      </p:sp>
      <p:sp>
        <p:nvSpPr>
          <p:cNvPr id="4" name="Slide Number Placeholder 3"/>
          <p:cNvSpPr>
            <a:spLocks noGrp="1"/>
          </p:cNvSpPr>
          <p:nvPr>
            <p:ph type="sldNum" sz="quarter" idx="10"/>
          </p:nvPr>
        </p:nvSpPr>
        <p:spPr/>
        <p:txBody>
          <a:bodyPr/>
          <a:lstStyle/>
          <a:p>
            <a:fld id="{F1E3C1EA-D8F4-4B85-8B01-A01110AD5AFE}" type="slidenum">
              <a:rPr lang="en-US" smtClean="0"/>
              <a:t>52</a:t>
            </a:fld>
            <a:endParaRPr lang="en-US"/>
          </a:p>
        </p:txBody>
      </p:sp>
    </p:spTree>
    <p:extLst>
      <p:ext uri="{BB962C8B-B14F-4D97-AF65-F5344CB8AC3E}">
        <p14:creationId xmlns:p14="http://schemas.microsoft.com/office/powerpoint/2010/main" val="188171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3C1EA-D8F4-4B85-8B01-A01110AD5AFE}" type="slidenum">
              <a:rPr lang="en-US" smtClean="0"/>
              <a:t>6</a:t>
            </a:fld>
            <a:endParaRPr lang="en-US" dirty="0"/>
          </a:p>
        </p:txBody>
      </p:sp>
    </p:spTree>
    <p:extLst>
      <p:ext uri="{BB962C8B-B14F-4D97-AF65-F5344CB8AC3E}">
        <p14:creationId xmlns:p14="http://schemas.microsoft.com/office/powerpoint/2010/main" val="187164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00:01</a:t>
            </a:r>
            <a:r>
              <a:rPr lang="en-US" b="1" baseline="0" dirty="0"/>
              <a:t> – 00:03 [2 min] – </a:t>
            </a:r>
            <a:r>
              <a:rPr lang="en-US" b="1" baseline="0" dirty="0" err="1"/>
              <a:t>Aquiles</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285750" indent="-285750">
              <a:buFont typeface="Arial" panose="020B0604020202020204" pitchFamily="34" charset="0"/>
              <a:buChar char="•"/>
            </a:pPr>
            <a:r>
              <a:rPr lang="en-US" b="0" baseline="0" dirty="0"/>
              <a:t>Before we get started, let’s review some logistics </a:t>
            </a:r>
          </a:p>
          <a:p>
            <a:pPr marL="0" marR="0" indent="0" algn="l" defTabSz="1300460" rtl="0" eaLnBrk="1" fontAlgn="auto" latinLnBrk="0" hangingPunct="1">
              <a:lnSpc>
                <a:spcPct val="100000"/>
              </a:lnSpc>
              <a:spcBef>
                <a:spcPts val="0"/>
              </a:spcBef>
              <a:spcAft>
                <a:spcPts val="0"/>
              </a:spcAft>
              <a:buClrTx/>
              <a:buSzTx/>
              <a:buFontTx/>
              <a:buNone/>
              <a:tabLst/>
              <a:defRPr/>
            </a:pPr>
            <a:endParaRPr lang="en-US" b="1"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F1E3C1EA-D8F4-4B85-8B01-A01110AD5AFE}" type="slidenum">
              <a:rPr lang="en-US" smtClean="0"/>
              <a:t>7</a:t>
            </a:fld>
            <a:endParaRPr lang="en-US"/>
          </a:p>
        </p:txBody>
      </p:sp>
    </p:spTree>
    <p:extLst>
      <p:ext uri="{BB962C8B-B14F-4D97-AF65-F5344CB8AC3E}">
        <p14:creationId xmlns:p14="http://schemas.microsoft.com/office/powerpoint/2010/main" val="13215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00:03</a:t>
            </a:r>
            <a:r>
              <a:rPr lang="en-US" b="1" baseline="0" dirty="0"/>
              <a:t> – 00:04 [1 min] – </a:t>
            </a:r>
            <a:r>
              <a:rPr lang="en-US" b="1" baseline="0" dirty="0" err="1"/>
              <a:t>Aquiles</a:t>
            </a: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285750" indent="-285750">
              <a:buFont typeface="Arial" panose="020B0604020202020204" pitchFamily="34" charset="0"/>
              <a:buChar char="•"/>
            </a:pPr>
            <a:r>
              <a:rPr lang="en-US" b="0" baseline="0" dirty="0"/>
              <a:t>Tonight’s module is Planning a Digital Campaign </a:t>
            </a:r>
          </a:p>
          <a:p>
            <a:pPr marL="285750" indent="-285750">
              <a:buFont typeface="Arial" panose="020B0604020202020204" pitchFamily="34" charset="0"/>
              <a:buChar char="•"/>
            </a:pPr>
            <a:r>
              <a:rPr lang="en-US" b="0" baseline="0" dirty="0"/>
              <a:t>The module will be led by </a:t>
            </a:r>
            <a:r>
              <a:rPr lang="en-US" b="0" baseline="0" dirty="0" err="1"/>
              <a:t>Ryanne</a:t>
            </a:r>
            <a:r>
              <a:rPr lang="en-US" b="0" baseline="0" dirty="0"/>
              <a:t> Brown, OFA’s Digital Strategist </a:t>
            </a:r>
          </a:p>
          <a:p>
            <a:pPr marL="285750" indent="-285750">
              <a:buFont typeface="Arial" panose="020B0604020202020204" pitchFamily="34" charset="0"/>
              <a:buChar char="•"/>
            </a:pPr>
            <a:r>
              <a:rPr lang="en-US" b="0" baseline="0" dirty="0"/>
              <a:t>Before I introduce her, let’s review what we learned yesterday </a:t>
            </a:r>
          </a:p>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8</a:t>
            </a:fld>
            <a:endParaRPr lang="en-US" dirty="0"/>
          </a:p>
        </p:txBody>
      </p:sp>
    </p:spTree>
    <p:extLst>
      <p:ext uri="{BB962C8B-B14F-4D97-AF65-F5344CB8AC3E}">
        <p14:creationId xmlns:p14="http://schemas.microsoft.com/office/powerpoint/2010/main" val="372168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1E3C1EA-D8F4-4B85-8B01-A01110AD5AFE}" type="slidenum">
              <a:rPr lang="en-US" smtClean="0"/>
              <a:t>9</a:t>
            </a:fld>
            <a:endParaRPr lang="en-US"/>
          </a:p>
        </p:txBody>
      </p:sp>
    </p:spTree>
    <p:extLst>
      <p:ext uri="{BB962C8B-B14F-4D97-AF65-F5344CB8AC3E}">
        <p14:creationId xmlns:p14="http://schemas.microsoft.com/office/powerpoint/2010/main" val="40754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9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94080" y="2596444"/>
            <a:ext cx="11216640" cy="61885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2/28/19</a:t>
            </a:fld>
            <a:endParaRPr lang="en-US" dirty="0"/>
          </a:p>
        </p:txBody>
      </p:sp>
      <p:sp>
        <p:nvSpPr>
          <p:cNvPr id="5" name="Footer Placeholder 4"/>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89688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1" y="519289"/>
            <a:ext cx="8249920" cy="826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2/28/19</a:t>
            </a:fld>
            <a:endParaRPr lang="en-US" dirty="0"/>
          </a:p>
        </p:txBody>
      </p:sp>
      <p:sp>
        <p:nvSpPr>
          <p:cNvPr id="5" name="Footer Placeholder 4"/>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6704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5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92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94080" y="2596444"/>
            <a:ext cx="5527040" cy="61885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3680" y="2596444"/>
            <a:ext cx="5527040" cy="61885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701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95775" y="2390987"/>
            <a:ext cx="5501639" cy="1171786"/>
          </a:xfrm>
          <a:prstGeom prst="rect">
            <a:avLst/>
          </a:prstGeo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83681" y="2390987"/>
            <a:ext cx="5528734" cy="1171786"/>
          </a:xfrm>
          <a:prstGeom prst="rect">
            <a:avLst/>
          </a:prstGeo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583681" y="3562773"/>
            <a:ext cx="5528734" cy="52403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057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87814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34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a:prstGeom prst="rect">
            <a:avLst/>
          </a:prstGeom>
        </p:spPr>
        <p:txBody>
          <a:bodyPr anchor="b"/>
          <a:lstStyle>
            <a:lvl1pPr>
              <a:defRPr sz="4551"/>
            </a:lvl1pPr>
          </a:lstStyle>
          <a:p>
            <a:r>
              <a:rPr lang="en-US"/>
              <a:t>Click to edit Master title style</a:t>
            </a:r>
            <a:endParaRPr lang="en-US" dirty="0"/>
          </a:p>
        </p:txBody>
      </p:sp>
      <p:sp>
        <p:nvSpPr>
          <p:cNvPr id="3" name="Content Placeholder 2"/>
          <p:cNvSpPr>
            <a:spLocks noGrp="1"/>
          </p:cNvSpPr>
          <p:nvPr>
            <p:ph idx="1"/>
          </p:nvPr>
        </p:nvSpPr>
        <p:spPr>
          <a:xfrm>
            <a:off x="5528734" y="1404340"/>
            <a:ext cx="6583680" cy="6931378"/>
          </a:xfrm>
          <a:prstGeom prst="rect">
            <a:avLst/>
          </a:prstGeo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5774" y="2926080"/>
            <a:ext cx="4194386" cy="5420925"/>
          </a:xfrm>
          <a:prstGeom prst="rect">
            <a:avLst/>
          </a:prstGeo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2/28/19</a:t>
            </a:fld>
            <a:endParaRPr lang="en-US" dirty="0"/>
          </a:p>
        </p:txBody>
      </p:sp>
      <p:sp>
        <p:nvSpPr>
          <p:cNvPr id="6" name="Footer Placeholder 5"/>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406874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a:prstGeom prst="rect">
            <a:avLst/>
          </a:prstGeom>
        </p:spPr>
        <p:txBody>
          <a:bodyPr anchor="b"/>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5528734" y="1404340"/>
            <a:ext cx="6583680" cy="6931378"/>
          </a:xfrm>
          <a:prstGeom prst="rect">
            <a:avLst/>
          </a:prstGeo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dirty="0"/>
              <a:t>Click icon to add picture</a:t>
            </a:r>
          </a:p>
        </p:txBody>
      </p:sp>
      <p:sp>
        <p:nvSpPr>
          <p:cNvPr id="4" name="Text Placeholder 3"/>
          <p:cNvSpPr>
            <a:spLocks noGrp="1"/>
          </p:cNvSpPr>
          <p:nvPr>
            <p:ph type="body" sz="half" idx="2"/>
          </p:nvPr>
        </p:nvSpPr>
        <p:spPr>
          <a:xfrm>
            <a:off x="895774" y="2926080"/>
            <a:ext cx="4194386" cy="5420925"/>
          </a:xfrm>
          <a:prstGeom prst="rect">
            <a:avLst/>
          </a:prstGeo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2/28/19</a:t>
            </a:fld>
            <a:endParaRPr lang="en-US" dirty="0"/>
          </a:p>
        </p:txBody>
      </p:sp>
      <p:sp>
        <p:nvSpPr>
          <p:cNvPr id="6" name="Footer Placeholder 5"/>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142023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9569115"/>
            <a:ext cx="13027733" cy="200527"/>
          </a:xfrm>
          <a:prstGeom prst="rect">
            <a:avLst/>
          </a:prstGeom>
          <a:solidFill>
            <a:srgbClr val="ED5340"/>
          </a:solidFill>
          <a:ln>
            <a:noFill/>
          </a:ln>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endParaRPr lang="en-US" altLang="en-US" dirty="0">
              <a:cs typeface="+mn-cs"/>
            </a:endParaRPr>
          </a:p>
        </p:txBody>
      </p:sp>
      <p:pic>
        <p:nvPicPr>
          <p:cNvPr id="12" name="Picture 11"/>
          <p:cNvPicPr>
            <a:picLocks noChangeAspect="1"/>
          </p:cNvPicPr>
          <p:nvPr userDrawn="1"/>
        </p:nvPicPr>
        <p:blipFill rotWithShape="1">
          <a:blip r:embed="rId13" cstate="print">
            <a:clrChange>
              <a:clrFrom>
                <a:srgbClr val="000000">
                  <a:alpha val="0"/>
                </a:srgbClr>
              </a:clrFrom>
              <a:clrTo>
                <a:srgbClr val="000000">
                  <a:alpha val="0"/>
                </a:srgbClr>
              </a:clrTo>
            </a:clrChange>
            <a:duotone>
              <a:prstClr val="black"/>
              <a:schemeClr val="tx1">
                <a:lumMod val="50000"/>
                <a:tint val="45000"/>
                <a:satMod val="400000"/>
              </a:schemeClr>
            </a:duotone>
            <a:extLst>
              <a:ext uri="{BEBA8EAE-BF5A-486C-A8C5-ECC9F3942E4B}">
                <a14:imgProps xmlns:a14="http://schemas.microsoft.com/office/drawing/2010/main">
                  <a14:imgLayer r:embed="rId14">
                    <a14:imgEffect>
                      <a14:brightnessContrast bright="-2000" contrast="-9000"/>
                    </a14:imgEffect>
                  </a14:imgLayer>
                </a14:imgProps>
              </a:ext>
              <a:ext uri="{28A0092B-C50C-407E-A947-70E740481C1C}">
                <a14:useLocalDpi xmlns:a14="http://schemas.microsoft.com/office/drawing/2010/main" val="0"/>
              </a:ext>
            </a:extLst>
          </a:blip>
          <a:srcRect l="40907" t="6333" r="40510" b="78878"/>
          <a:stretch/>
        </p:blipFill>
        <p:spPr>
          <a:xfrm>
            <a:off x="11917659" y="8709581"/>
            <a:ext cx="820840" cy="679950"/>
          </a:xfrm>
          <a:prstGeom prst="rect">
            <a:avLst/>
          </a:prstGeom>
        </p:spPr>
      </p:pic>
    </p:spTree>
    <p:extLst>
      <p:ext uri="{BB962C8B-B14F-4D97-AF65-F5344CB8AC3E}">
        <p14:creationId xmlns:p14="http://schemas.microsoft.com/office/powerpoint/2010/main" val="3785875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myaccount.maestroconference.com/conference/register/RJKSA4Z4CQL1EKL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docs.google.com/spreadsheets/d/1R_kTM-t7k35zQq7QNh9ForCL075g2wElEyk0G5KTeXA/edit?usp=sharing" TargetMode="External"/><Relationship Id="rId5" Type="http://schemas.openxmlformats.org/officeDocument/2006/relationships/image" Target="../media/image7.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docs.google.com/spreadsheets/d/1R_kTM-t7k35zQq7QNh9ForCL075g2wElEyk0G5KTeXA/edit?usp=sharing" TargetMode="External"/><Relationship Id="rId5" Type="http://schemas.openxmlformats.org/officeDocument/2006/relationships/image" Target="../media/image7.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hyperlink" Target="https://docs.google.com/spreadsheets/d/1VsaG42PN4rTDXhl29NxIWoSx2cU5q3hiRYmddSmtQmI/edit#gid=1496810796"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docs.google.com/spreadsheets/d/1VsaG42PN4rTDXhl29NxIWoSx2cU5q3hiRYmddSmtQmI/edit#gid=1496810796" TargetMode="External"/><Relationship Id="rId4" Type="http://schemas.openxmlformats.org/officeDocument/2006/relationships/hyperlink" Target="https://www.dropbox.com/sh/9edyrdrxw4jgqu6/AABhFin_3tZAUk-8-_iwQdwIa?dl=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158" t="11054" r="14249"/>
          <a:stretch/>
        </p:blipFill>
        <p:spPr>
          <a:xfrm>
            <a:off x="-61146" y="-103716"/>
            <a:ext cx="13294546" cy="9979526"/>
          </a:xfrm>
          <a:prstGeom prst="rect">
            <a:avLst/>
          </a:prstGeom>
        </p:spPr>
      </p:pic>
      <p:sp>
        <p:nvSpPr>
          <p:cNvPr id="20" name="Rectangle 19"/>
          <p:cNvSpPr/>
          <p:nvPr/>
        </p:nvSpPr>
        <p:spPr>
          <a:xfrm>
            <a:off x="-61146" y="-103716"/>
            <a:ext cx="13284199" cy="9979526"/>
          </a:xfrm>
          <a:prstGeom prst="rect">
            <a:avLst/>
          </a:prstGeom>
          <a:solidFill>
            <a:srgbClr val="ED534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TextBox 17"/>
          <p:cNvSpPr txBox="1"/>
          <p:nvPr/>
        </p:nvSpPr>
        <p:spPr>
          <a:xfrm>
            <a:off x="2456416" y="2254957"/>
            <a:ext cx="6466890" cy="923330"/>
          </a:xfrm>
          <a:prstGeom prst="rect">
            <a:avLst/>
          </a:prstGeom>
          <a:noFill/>
        </p:spPr>
        <p:txBody>
          <a:bodyPr wrap="square" rtlCol="0">
            <a:spAutoFit/>
          </a:bodyPr>
          <a:lstStyle/>
          <a:p>
            <a:r>
              <a:rPr lang="en-US" sz="5400" dirty="0">
                <a:solidFill>
                  <a:schemeClr val="bg1"/>
                </a:solidFill>
                <a:latin typeface="Gotham Bold"/>
                <a:cs typeface="Gotham Bold"/>
              </a:rPr>
              <a:t>OFA</a:t>
            </a:r>
            <a:r>
              <a:rPr lang="en-US" sz="5400" dirty="0">
                <a:solidFill>
                  <a:schemeClr val="bg1"/>
                </a:solidFill>
                <a:latin typeface="Tungsten Semibold"/>
                <a:cs typeface="Tungsten Semibold"/>
              </a:rPr>
              <a:t> </a:t>
            </a:r>
            <a:r>
              <a:rPr lang="en-US" sz="5400" dirty="0">
                <a:solidFill>
                  <a:schemeClr val="bg1"/>
                </a:solidFill>
                <a:latin typeface="Gotham Light"/>
                <a:cs typeface="Gotham Light"/>
              </a:rPr>
              <a:t>TRAINING</a:t>
            </a:r>
          </a:p>
        </p:txBody>
      </p:sp>
      <p:sp>
        <p:nvSpPr>
          <p:cNvPr id="11" name="Rectangle 10"/>
          <p:cNvSpPr/>
          <p:nvPr/>
        </p:nvSpPr>
        <p:spPr>
          <a:xfrm>
            <a:off x="2531141" y="4050582"/>
            <a:ext cx="5495259" cy="1319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Gotham Bold" pitchFamily="50" charset="0"/>
                <a:cs typeface="Gotham Bold" pitchFamily="50" charset="0"/>
              </a:rPr>
              <a:t>Welcome to today’s webinar. </a:t>
            </a:r>
          </a:p>
          <a:p>
            <a:r>
              <a:rPr lang="en-US" sz="2800" dirty="0">
                <a:latin typeface="Gotham Bold" pitchFamily="50" charset="0"/>
                <a:cs typeface="Gotham Bold" pitchFamily="50" charset="0"/>
              </a:rPr>
              <a:t>We will begin shortly.  </a:t>
            </a:r>
          </a:p>
          <a:p>
            <a:endParaRPr lang="en-US" sz="2800" dirty="0">
              <a:latin typeface="Gotham Bold" pitchFamily="50" charset="0"/>
              <a:cs typeface="Gotham Bold" pitchFamily="50" charset="0"/>
            </a:endParaRPr>
          </a:p>
          <a:p>
            <a:r>
              <a:rPr lang="en-US" sz="2800" dirty="0">
                <a:latin typeface="Gotham Bold" pitchFamily="50" charset="0"/>
                <a:cs typeface="Gotham Bold" pitchFamily="50" charset="0"/>
              </a:rPr>
              <a:t>For audio, please make sure to also join the call. </a:t>
            </a:r>
          </a:p>
        </p:txBody>
      </p:sp>
      <p:pic>
        <p:nvPicPr>
          <p:cNvPr id="3" name="Picture 2" descr="White Pe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9836"/>
            <a:ext cx="3125326" cy="2081950"/>
          </a:xfrm>
          <a:prstGeom prst="rect">
            <a:avLst/>
          </a:prstGeom>
        </p:spPr>
      </p:pic>
      <p:sp>
        <p:nvSpPr>
          <p:cNvPr id="23" name="Rectangle 22">
            <a:hlinkClick r:id="rId5"/>
          </p:cNvPr>
          <p:cNvSpPr/>
          <p:nvPr/>
        </p:nvSpPr>
        <p:spPr>
          <a:xfrm>
            <a:off x="2695145" y="6222240"/>
            <a:ext cx="2568603" cy="668485"/>
          </a:xfrm>
          <a:prstGeom prst="rect">
            <a:avLst/>
          </a:prstGeom>
          <a:noFill/>
          <a:ln w="285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FF"/>
                </a:solidFill>
                <a:latin typeface="Tungsten Medium"/>
                <a:cs typeface="Tungsten Medium"/>
              </a:rPr>
              <a:t>DIAL-IN HERE</a:t>
            </a:r>
          </a:p>
        </p:txBody>
      </p:sp>
      <p:pic>
        <p:nvPicPr>
          <p:cNvPr id="9" name="Picture 8" descr="A drawing of a face&#10;&#10;Description automatically generated">
            <a:extLst>
              <a:ext uri="{FF2B5EF4-FFF2-40B4-BE49-F238E27FC236}">
                <a16:creationId xmlns:a16="http://schemas.microsoft.com/office/drawing/2014/main" id="{F9F9C013-0FE2-DF47-835E-1BC25F741CB3}"/>
              </a:ext>
            </a:extLst>
          </p:cNvPr>
          <p:cNvPicPr>
            <a:picLocks noChangeAspect="1"/>
          </p:cNvPicPr>
          <p:nvPr/>
        </p:nvPicPr>
        <p:blipFill>
          <a:blip r:embed="rId6"/>
          <a:stretch>
            <a:fillRect/>
          </a:stretch>
        </p:blipFill>
        <p:spPr>
          <a:xfrm>
            <a:off x="343463" y="9211566"/>
            <a:ext cx="1219200" cy="419100"/>
          </a:xfrm>
          <a:prstGeom prst="rect">
            <a:avLst/>
          </a:prstGeom>
        </p:spPr>
      </p:pic>
    </p:spTree>
    <p:extLst>
      <p:ext uri="{BB962C8B-B14F-4D97-AF65-F5344CB8AC3E}">
        <p14:creationId xmlns:p14="http://schemas.microsoft.com/office/powerpoint/2010/main" val="2181000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5"/>
          <p:cNvSpPr>
            <a:spLocks noChangeAspect="1"/>
          </p:cNvSpPr>
          <p:nvPr/>
        </p:nvSpPr>
        <p:spPr bwMode="auto">
          <a:xfrm>
            <a:off x="1147009" y="2192379"/>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1</a:t>
            </a:r>
          </a:p>
        </p:txBody>
      </p:sp>
      <p:sp>
        <p:nvSpPr>
          <p:cNvPr id="3" name="Oval 36"/>
          <p:cNvSpPr>
            <a:spLocks noChangeAspect="1"/>
          </p:cNvSpPr>
          <p:nvPr/>
        </p:nvSpPr>
        <p:spPr bwMode="auto">
          <a:xfrm>
            <a:off x="1147009" y="4072933"/>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2</a:t>
            </a:r>
          </a:p>
        </p:txBody>
      </p:sp>
      <p:sp>
        <p:nvSpPr>
          <p:cNvPr id="4" name="Oval 37"/>
          <p:cNvSpPr>
            <a:spLocks noChangeAspect="1"/>
          </p:cNvSpPr>
          <p:nvPr/>
        </p:nvSpPr>
        <p:spPr bwMode="auto">
          <a:xfrm>
            <a:off x="1147009" y="5809516"/>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3</a:t>
            </a:r>
          </a:p>
        </p:txBody>
      </p:sp>
      <p:sp>
        <p:nvSpPr>
          <p:cNvPr id="5" name="Rectangle 4"/>
          <p:cNvSpPr>
            <a:spLocks noChangeArrowheads="1"/>
          </p:cNvSpPr>
          <p:nvPr/>
        </p:nvSpPr>
        <p:spPr bwMode="auto">
          <a:xfrm>
            <a:off x="827695" y="665985"/>
            <a:ext cx="418212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4000" dirty="0">
                <a:solidFill>
                  <a:schemeClr val="tx1"/>
                </a:solidFill>
                <a:latin typeface="Tungsten Medium"/>
                <a:cs typeface="Tungsten Medium"/>
              </a:rPr>
              <a:t>GOALS</a:t>
            </a:r>
            <a:r>
              <a:rPr lang="en-US" altLang="en-US" sz="4400" b="1" dirty="0">
                <a:solidFill>
                  <a:schemeClr val="tx1"/>
                </a:solidFill>
                <a:latin typeface="Tungsten Medium"/>
                <a:cs typeface="Tungsten Medium"/>
              </a:rPr>
              <a:t> </a:t>
            </a:r>
            <a:r>
              <a:rPr lang="en-US" altLang="en-US" sz="4000" dirty="0">
                <a:solidFill>
                  <a:schemeClr val="tx1"/>
                </a:solidFill>
                <a:latin typeface="Tungsten Medium"/>
                <a:ea typeface="Arial Unicode MS" panose="020B0604020202020204" pitchFamily="34" charset="-128"/>
                <a:cs typeface="Tungsten Medium"/>
              </a:rPr>
              <a:t>FOR TODAY</a:t>
            </a:r>
          </a:p>
        </p:txBody>
      </p:sp>
      <p:sp>
        <p:nvSpPr>
          <p:cNvPr id="7" name="TextBox 6"/>
          <p:cNvSpPr txBox="1"/>
          <p:nvPr/>
        </p:nvSpPr>
        <p:spPr>
          <a:xfrm>
            <a:off x="2261975" y="2112082"/>
            <a:ext cx="9818721" cy="954107"/>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Understand</a:t>
            </a:r>
            <a:r>
              <a:rPr lang="en-US" sz="2800" dirty="0">
                <a:solidFill>
                  <a:schemeClr val="bg2">
                    <a:lumMod val="25000"/>
                  </a:schemeClr>
                </a:solidFill>
                <a:latin typeface="Gotham Light" pitchFamily="50" charset="0"/>
                <a:cs typeface="Gotham Light" pitchFamily="50" charset="0"/>
              </a:rPr>
              <a:t> </a:t>
            </a:r>
            <a:r>
              <a:rPr lang="en-US" sz="2800" dirty="0">
                <a:solidFill>
                  <a:schemeClr val="bg2">
                    <a:lumMod val="25000"/>
                  </a:schemeClr>
                </a:solidFill>
                <a:latin typeface="Gotham Book"/>
                <a:cs typeface="Gotham Book"/>
              </a:rPr>
              <a:t>the role of training at a progressive organization</a:t>
            </a:r>
          </a:p>
        </p:txBody>
      </p:sp>
      <p:sp>
        <p:nvSpPr>
          <p:cNvPr id="10" name="TextBox 9"/>
          <p:cNvSpPr txBox="1"/>
          <p:nvPr/>
        </p:nvSpPr>
        <p:spPr>
          <a:xfrm>
            <a:off x="2261975" y="4007307"/>
            <a:ext cx="10115389" cy="954107"/>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Be able to </a:t>
            </a:r>
            <a:r>
              <a:rPr lang="en-US" sz="2800" dirty="0">
                <a:solidFill>
                  <a:schemeClr val="bg2">
                    <a:lumMod val="25000"/>
                  </a:schemeClr>
                </a:solidFill>
                <a:latin typeface="Gotham Book"/>
                <a:cs typeface="Gotham Book"/>
              </a:rPr>
              <a:t>assess/analyze organizational needs and propose training solutions </a:t>
            </a:r>
          </a:p>
        </p:txBody>
      </p:sp>
      <p:sp>
        <p:nvSpPr>
          <p:cNvPr id="11" name="TextBox 10"/>
          <p:cNvSpPr txBox="1"/>
          <p:nvPr/>
        </p:nvSpPr>
        <p:spPr>
          <a:xfrm>
            <a:off x="2261975" y="5713463"/>
            <a:ext cx="9818721" cy="954107"/>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Feel comfortable </a:t>
            </a:r>
            <a:r>
              <a:rPr lang="en-US" sz="2800" dirty="0">
                <a:solidFill>
                  <a:schemeClr val="bg2">
                    <a:lumMod val="25000"/>
                  </a:schemeClr>
                </a:solidFill>
                <a:latin typeface="Gotham Book"/>
                <a:cs typeface="Gotham Book"/>
              </a:rPr>
              <a:t>advocating for training solutions to help meet the strategic goals of the organization </a:t>
            </a:r>
          </a:p>
        </p:txBody>
      </p:sp>
      <p:cxnSp>
        <p:nvCxnSpPr>
          <p:cNvPr id="12" name="Straight Connector 11"/>
          <p:cNvCxnSpPr/>
          <p:nvPr/>
        </p:nvCxnSpPr>
        <p:spPr>
          <a:xfrm>
            <a:off x="866819" y="151179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87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85915" y="1569112"/>
            <a:ext cx="0" cy="5150819"/>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96001" y="2390510"/>
            <a:ext cx="6528498" cy="3539430"/>
          </a:xfrm>
          <a:prstGeom prst="rect">
            <a:avLst/>
          </a:prstGeom>
          <a:noFill/>
        </p:spPr>
        <p:txBody>
          <a:bodyPr wrap="square" rtlCol="0">
            <a:spAutoFit/>
          </a:bodyPr>
          <a:lstStyle/>
          <a:p>
            <a:pPr marL="514350" indent="-514350">
              <a:buAutoNum type="arabicPeriod"/>
            </a:pPr>
            <a:r>
              <a:rPr lang="en-US" sz="3200" dirty="0">
                <a:solidFill>
                  <a:schemeClr val="bg2">
                    <a:lumMod val="25000"/>
                  </a:schemeClr>
                </a:solidFill>
                <a:latin typeface="Gotham Bold"/>
                <a:cs typeface="Gotham Bold"/>
              </a:rPr>
              <a:t>Why Training</a:t>
            </a:r>
          </a:p>
          <a:p>
            <a:pPr marL="514350" indent="-514350">
              <a:buAutoNum type="arabicPeriod"/>
            </a:pPr>
            <a:endParaRPr lang="en-US" sz="3200" dirty="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a:solidFill>
                  <a:schemeClr val="bg2">
                    <a:lumMod val="25000"/>
                  </a:schemeClr>
                </a:solidFill>
                <a:latin typeface="Gotham Book"/>
                <a:cs typeface="Gotham Book"/>
              </a:rPr>
              <a:t>Training as a Solution</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a:solidFill>
                  <a:schemeClr val="bg2">
                    <a:lumMod val="25000"/>
                  </a:schemeClr>
                </a:solidFill>
                <a:latin typeface="Gotham Book"/>
                <a:cs typeface="Gotham Book"/>
              </a:rPr>
              <a:t>Solving the Problem</a:t>
            </a:r>
          </a:p>
          <a:p>
            <a:endParaRPr lang="en-US" sz="3200" dirty="0">
              <a:solidFill>
                <a:schemeClr val="bg2">
                  <a:lumMod val="25000"/>
                </a:schemeClr>
              </a:solidFill>
              <a:latin typeface="Gotham Book"/>
              <a:cs typeface="Gotham Book"/>
            </a:endParaRPr>
          </a:p>
          <a:p>
            <a:pPr marL="514350" indent="-514350">
              <a:buAutoNum type="arabicPeriod"/>
            </a:pPr>
            <a:r>
              <a:rPr lang="en-US" sz="3200" dirty="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750" y="2641640"/>
            <a:ext cx="3481727" cy="3481727"/>
          </a:xfrm>
          <a:prstGeom prst="rect">
            <a:avLst/>
          </a:prstGeom>
        </p:spPr>
      </p:pic>
      <p:sp>
        <p:nvSpPr>
          <p:cNvPr id="8" name="Rectangle 7"/>
          <p:cNvSpPr>
            <a:spLocks noChangeArrowheads="1"/>
          </p:cNvSpPr>
          <p:nvPr/>
        </p:nvSpPr>
        <p:spPr bwMode="auto">
          <a:xfrm>
            <a:off x="701566" y="1457053"/>
            <a:ext cx="46988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a:solidFill>
                  <a:schemeClr val="tx1"/>
                </a:solidFill>
                <a:latin typeface="Tungsten Medium"/>
                <a:cs typeface="Tungsten Medium"/>
              </a:rPr>
              <a:t>AGENDA </a:t>
            </a:r>
            <a:r>
              <a:rPr lang="en-US" altLang="en-US" sz="4800" dirty="0">
                <a:solidFill>
                  <a:schemeClr val="tx1"/>
                </a:solidFill>
                <a:latin typeface="Tungsten Medium"/>
                <a:ea typeface="Arial Unicode MS" panose="020B0604020202020204" pitchFamily="34" charset="-128"/>
                <a:cs typeface="Tungsten Medium"/>
              </a:rPr>
              <a:t>FOR TODAY</a:t>
            </a:r>
          </a:p>
        </p:txBody>
      </p:sp>
    </p:spTree>
    <p:extLst>
      <p:ext uri="{BB962C8B-B14F-4D97-AF65-F5344CB8AC3E}">
        <p14:creationId xmlns:p14="http://schemas.microsoft.com/office/powerpoint/2010/main" val="310414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75895"/>
            <a:ext cx="3651399"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a:solidFill>
                  <a:srgbClr val="56565A"/>
                </a:solidFill>
                <a:latin typeface="Tungsten Medium"/>
                <a:ea typeface="Tahoma" panose="020B0604030504040204" pitchFamily="34" charset="0"/>
                <a:cs typeface="Tungsten Medium"/>
                <a:sym typeface="Gill Sans" charset="0"/>
              </a:rPr>
              <a:t>Your Turn!</a:t>
            </a: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2">
                    <a:lumMod val="50000"/>
                  </a:schemeClr>
                </a:solidFill>
                <a:latin typeface="Tungsten Medium"/>
                <a:cs typeface="Tungsten Medium"/>
              </a:rPr>
              <a:t>5 MINUTES</a:t>
            </a: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pic>
        <p:nvPicPr>
          <p:cNvPr id="23" name="Picture 22"/>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417577" y="2010557"/>
            <a:ext cx="1481108" cy="1533531"/>
          </a:xfrm>
          <a:prstGeom prst="rect">
            <a:avLst/>
          </a:prstGeom>
          <a:noFill/>
        </p:spPr>
      </p:pic>
      <p:sp>
        <p:nvSpPr>
          <p:cNvPr id="19" name="Rectangle 18"/>
          <p:cNvSpPr/>
          <p:nvPr/>
        </p:nvSpPr>
        <p:spPr>
          <a:xfrm>
            <a:off x="4656694" y="4268464"/>
            <a:ext cx="7214762"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latin typeface="Gotham Medium"/>
                <a:cs typeface="Gotham Medium"/>
              </a:rPr>
              <a:t>From your experience, what are the responsibilities or main goals of a training department?</a:t>
            </a:r>
          </a:p>
        </p:txBody>
      </p:sp>
      <p:grpSp>
        <p:nvGrpSpPr>
          <p:cNvPr id="14" name="Group 13"/>
          <p:cNvGrpSpPr/>
          <p:nvPr/>
        </p:nvGrpSpPr>
        <p:grpSpPr>
          <a:xfrm>
            <a:off x="5402694" y="5710642"/>
            <a:ext cx="5693809" cy="1802695"/>
            <a:chOff x="5266233" y="4372758"/>
            <a:chExt cx="5693809" cy="1802695"/>
          </a:xfrm>
        </p:grpSpPr>
        <p:sp>
          <p:nvSpPr>
            <p:cNvPr id="15" name="TextBox 14"/>
            <p:cNvSpPr txBox="1"/>
            <p:nvPr/>
          </p:nvSpPr>
          <p:spPr>
            <a:xfrm>
              <a:off x="5266233" y="5806121"/>
              <a:ext cx="2813090" cy="369332"/>
            </a:xfrm>
            <a:prstGeom prst="rect">
              <a:avLst/>
            </a:prstGeom>
            <a:noFill/>
          </p:spPr>
          <p:txBody>
            <a:bodyPr wrap="square" rtlCol="0">
              <a:spAutoFit/>
            </a:bodyPr>
            <a:lstStyle/>
            <a:p>
              <a:pPr algn="ctr"/>
              <a:r>
                <a:rPr lang="en-US" sz="1800" dirty="0">
                  <a:solidFill>
                    <a:schemeClr val="tx1">
                      <a:lumMod val="75000"/>
                    </a:schemeClr>
                  </a:solidFill>
                  <a:latin typeface="Gotham Medium"/>
                  <a:cs typeface="Gotham Medium"/>
                </a:rPr>
                <a:t>Press 1 on the phone</a:t>
              </a:r>
            </a:p>
          </p:txBody>
        </p:sp>
        <p:grpSp>
          <p:nvGrpSpPr>
            <p:cNvPr id="16" name="Group 15"/>
            <p:cNvGrpSpPr/>
            <p:nvPr/>
          </p:nvGrpSpPr>
          <p:grpSpPr>
            <a:xfrm>
              <a:off x="8478528" y="4521281"/>
              <a:ext cx="2481514" cy="1602933"/>
              <a:chOff x="7956165" y="3607332"/>
              <a:chExt cx="2481514" cy="1602933"/>
            </a:xfrm>
          </p:grpSpPr>
          <p:pic>
            <p:nvPicPr>
              <p:cNvPr id="22" name="Picture 21"/>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24" name="TextBox 23"/>
              <p:cNvSpPr txBox="1"/>
              <p:nvPr/>
            </p:nvSpPr>
            <p:spPr>
              <a:xfrm>
                <a:off x="7956165" y="4840933"/>
                <a:ext cx="2481514" cy="369332"/>
              </a:xfrm>
              <a:prstGeom prst="rect">
                <a:avLst/>
              </a:prstGeom>
              <a:noFill/>
            </p:spPr>
            <p:txBody>
              <a:bodyPr wrap="square" rtlCol="0">
                <a:spAutoFit/>
              </a:bodyPr>
              <a:lstStyle/>
              <a:p>
                <a:r>
                  <a:rPr lang="en-US" sz="1800" dirty="0">
                    <a:solidFill>
                      <a:schemeClr val="tx1">
                        <a:lumMod val="75000"/>
                      </a:schemeClr>
                    </a:solidFill>
                    <a:latin typeface="Gotham Medium"/>
                    <a:cs typeface="Gotham Medium"/>
                  </a:rPr>
                  <a:t>Type in chat box</a:t>
                </a:r>
              </a:p>
            </p:txBody>
          </p:sp>
        </p:grpSp>
        <p:sp>
          <p:nvSpPr>
            <p:cNvPr id="17" name="TextBox 16"/>
            <p:cNvSpPr txBox="1"/>
            <p:nvPr/>
          </p:nvSpPr>
          <p:spPr>
            <a:xfrm>
              <a:off x="7954548" y="5320875"/>
              <a:ext cx="755290" cy="338554"/>
            </a:xfrm>
            <a:prstGeom prst="rect">
              <a:avLst/>
            </a:prstGeom>
            <a:noFill/>
          </p:spPr>
          <p:txBody>
            <a:bodyPr wrap="square" rtlCol="0">
              <a:spAutoFit/>
            </a:bodyPr>
            <a:lstStyle/>
            <a:p>
              <a:r>
                <a:rPr lang="en-US" sz="1600" dirty="0">
                  <a:solidFill>
                    <a:schemeClr val="tx1">
                      <a:lumMod val="75000"/>
                    </a:schemeClr>
                  </a:solidFill>
                  <a:latin typeface="Gotham Medium"/>
                  <a:cs typeface="Gotham Medium"/>
                </a:rPr>
                <a:t>OR</a:t>
              </a:r>
            </a:p>
          </p:txBody>
        </p:sp>
        <p:pic>
          <p:nvPicPr>
            <p:cNvPr id="20" name="Picture 19"/>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1" name="Straight Connector 20"/>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964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843471" y="742381"/>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FD</a:t>
            </a:r>
          </a:p>
        </p:txBody>
      </p:sp>
    </p:spTree>
    <p:extLst>
      <p:ext uri="{BB962C8B-B14F-4D97-AF65-F5344CB8AC3E}">
        <p14:creationId xmlns:p14="http://schemas.microsoft.com/office/powerpoint/2010/main" val="308772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H="1" flipV="1">
            <a:off x="3191360" y="2556159"/>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0252156" y="2567865"/>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6589474" y="2062712"/>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43471" y="742381"/>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FD</a:t>
            </a:r>
          </a:p>
        </p:txBody>
      </p:sp>
      <p:sp>
        <p:nvSpPr>
          <p:cNvPr id="6" name="Oval 5"/>
          <p:cNvSpPr/>
          <p:nvPr/>
        </p:nvSpPr>
        <p:spPr>
          <a:xfrm>
            <a:off x="2309193" y="3293497"/>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sp>
        <p:nvSpPr>
          <p:cNvPr id="8" name="Oval 7"/>
          <p:cNvSpPr/>
          <p:nvPr/>
        </p:nvSpPr>
        <p:spPr>
          <a:xfrm>
            <a:off x="5813118" y="3304796"/>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sp>
        <p:nvSpPr>
          <p:cNvPr id="9" name="Oval 8"/>
          <p:cNvSpPr/>
          <p:nvPr/>
        </p:nvSpPr>
        <p:spPr>
          <a:xfrm>
            <a:off x="9458160" y="3386645"/>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cxnSp>
        <p:nvCxnSpPr>
          <p:cNvPr id="18" name="Straight Connector 17"/>
          <p:cNvCxnSpPr/>
          <p:nvPr/>
        </p:nvCxnSpPr>
        <p:spPr>
          <a:xfrm flipH="1" flipV="1">
            <a:off x="3178674" y="2567865"/>
            <a:ext cx="7087577"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4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flipH="1" flipV="1">
            <a:off x="9297261" y="5051976"/>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213929" y="5042277"/>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0255306" y="4711501"/>
            <a:ext cx="0" cy="330968"/>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86569" y="5056739"/>
            <a:ext cx="1934344"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648851" y="5063681"/>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565519" y="5053982"/>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606896" y="4723206"/>
            <a:ext cx="0" cy="330968"/>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638159" y="5068444"/>
            <a:ext cx="1934344"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143135" y="5075386"/>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059803" y="5065687"/>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101180" y="4734911"/>
            <a:ext cx="0" cy="330968"/>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191360" y="2556159"/>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0252156" y="2567865"/>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6589474" y="2062712"/>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43471" y="742381"/>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FD</a:t>
            </a:r>
          </a:p>
        </p:txBody>
      </p:sp>
      <p:sp>
        <p:nvSpPr>
          <p:cNvPr id="6" name="Oval 5"/>
          <p:cNvSpPr/>
          <p:nvPr/>
        </p:nvSpPr>
        <p:spPr>
          <a:xfrm>
            <a:off x="2309193" y="3293497"/>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sp>
        <p:nvSpPr>
          <p:cNvPr id="8" name="Oval 7"/>
          <p:cNvSpPr/>
          <p:nvPr/>
        </p:nvSpPr>
        <p:spPr>
          <a:xfrm>
            <a:off x="5813118" y="3304796"/>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sp>
        <p:nvSpPr>
          <p:cNvPr id="9" name="Oval 8"/>
          <p:cNvSpPr/>
          <p:nvPr/>
        </p:nvSpPr>
        <p:spPr>
          <a:xfrm>
            <a:off x="9458160" y="3386645"/>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sp>
        <p:nvSpPr>
          <p:cNvPr id="10" name="Oval 9"/>
          <p:cNvSpPr/>
          <p:nvPr/>
        </p:nvSpPr>
        <p:spPr>
          <a:xfrm>
            <a:off x="1526699" y="5456586"/>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1" name="Oval 10"/>
          <p:cNvSpPr/>
          <p:nvPr/>
        </p:nvSpPr>
        <p:spPr>
          <a:xfrm>
            <a:off x="3337222" y="5450247"/>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4" name="Oval 13"/>
          <p:cNvSpPr/>
          <p:nvPr/>
        </p:nvSpPr>
        <p:spPr>
          <a:xfrm>
            <a:off x="5101183" y="5467885"/>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5" name="Oval 14"/>
          <p:cNvSpPr/>
          <p:nvPr/>
        </p:nvSpPr>
        <p:spPr>
          <a:xfrm>
            <a:off x="6911706" y="5461546"/>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6" name="Oval 15"/>
          <p:cNvSpPr/>
          <p:nvPr/>
        </p:nvSpPr>
        <p:spPr>
          <a:xfrm>
            <a:off x="8605109" y="5443909"/>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7" name="Oval 16"/>
          <p:cNvSpPr/>
          <p:nvPr/>
        </p:nvSpPr>
        <p:spPr>
          <a:xfrm>
            <a:off x="10415632" y="5437570"/>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cxnSp>
        <p:nvCxnSpPr>
          <p:cNvPr id="18" name="Straight Connector 17"/>
          <p:cNvCxnSpPr/>
          <p:nvPr/>
        </p:nvCxnSpPr>
        <p:spPr>
          <a:xfrm flipH="1" flipV="1">
            <a:off x="3178674" y="2567865"/>
            <a:ext cx="7087577"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132443" y="5080149"/>
            <a:ext cx="1934344"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41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520756" y="7384155"/>
            <a:ext cx="10378756" cy="14895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endParaRPr lang="en-US" sz="2400" dirty="0">
              <a:solidFill>
                <a:schemeClr val="bg2">
                  <a:lumMod val="25000"/>
                </a:schemeClr>
              </a:solidFill>
              <a:latin typeface="Gotham Book" pitchFamily="50" charset="0"/>
              <a:cs typeface="Gotham Book" pitchFamily="50" charset="0"/>
            </a:endParaRPr>
          </a:p>
        </p:txBody>
      </p:sp>
      <p:cxnSp>
        <p:nvCxnSpPr>
          <p:cNvPr id="37" name="Straight Connector 36"/>
          <p:cNvCxnSpPr/>
          <p:nvPr/>
        </p:nvCxnSpPr>
        <p:spPr>
          <a:xfrm flipH="1" flipV="1">
            <a:off x="9297261" y="5051976"/>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213929" y="5042277"/>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0255306" y="4711501"/>
            <a:ext cx="0" cy="330968"/>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86569" y="5056739"/>
            <a:ext cx="1934344"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648851" y="5063681"/>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565519" y="5053982"/>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606896" y="4723206"/>
            <a:ext cx="0" cy="330968"/>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638159" y="5068444"/>
            <a:ext cx="1934344"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143135" y="5075386"/>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059803" y="5065687"/>
            <a:ext cx="0" cy="521050"/>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101180" y="4734911"/>
            <a:ext cx="0" cy="330968"/>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191360" y="2556159"/>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0252156" y="2567865"/>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6589474" y="2062712"/>
            <a:ext cx="0" cy="2099764"/>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43471" y="742381"/>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FD</a:t>
            </a:r>
          </a:p>
        </p:txBody>
      </p:sp>
      <p:sp>
        <p:nvSpPr>
          <p:cNvPr id="6" name="Oval 5"/>
          <p:cNvSpPr/>
          <p:nvPr/>
        </p:nvSpPr>
        <p:spPr>
          <a:xfrm>
            <a:off x="2309193" y="3293497"/>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sp>
        <p:nvSpPr>
          <p:cNvPr id="8" name="Oval 7"/>
          <p:cNvSpPr/>
          <p:nvPr/>
        </p:nvSpPr>
        <p:spPr>
          <a:xfrm>
            <a:off x="5813118" y="3304796"/>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sp>
        <p:nvSpPr>
          <p:cNvPr id="9" name="Oval 8"/>
          <p:cNvSpPr/>
          <p:nvPr/>
        </p:nvSpPr>
        <p:spPr>
          <a:xfrm>
            <a:off x="9458160" y="3386645"/>
            <a:ext cx="1582803" cy="1497595"/>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DFD</a:t>
            </a:r>
          </a:p>
        </p:txBody>
      </p:sp>
      <p:sp>
        <p:nvSpPr>
          <p:cNvPr id="10" name="Oval 9"/>
          <p:cNvSpPr/>
          <p:nvPr/>
        </p:nvSpPr>
        <p:spPr>
          <a:xfrm>
            <a:off x="1526699" y="5456586"/>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1" name="Oval 10"/>
          <p:cNvSpPr/>
          <p:nvPr/>
        </p:nvSpPr>
        <p:spPr>
          <a:xfrm>
            <a:off x="3337222" y="5450247"/>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4" name="Oval 13"/>
          <p:cNvSpPr/>
          <p:nvPr/>
        </p:nvSpPr>
        <p:spPr>
          <a:xfrm>
            <a:off x="5101183" y="5467885"/>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5" name="Oval 14"/>
          <p:cNvSpPr/>
          <p:nvPr/>
        </p:nvSpPr>
        <p:spPr>
          <a:xfrm>
            <a:off x="6911706" y="5461546"/>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6" name="Oval 15"/>
          <p:cNvSpPr/>
          <p:nvPr/>
        </p:nvSpPr>
        <p:spPr>
          <a:xfrm>
            <a:off x="8605109" y="5443909"/>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sp>
        <p:nvSpPr>
          <p:cNvPr id="17" name="Oval 16"/>
          <p:cNvSpPr/>
          <p:nvPr/>
        </p:nvSpPr>
        <p:spPr>
          <a:xfrm>
            <a:off x="10415632" y="5437570"/>
            <a:ext cx="1319639" cy="1304960"/>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RFD</a:t>
            </a:r>
          </a:p>
        </p:txBody>
      </p:sp>
      <p:cxnSp>
        <p:nvCxnSpPr>
          <p:cNvPr id="18" name="Straight Connector 17"/>
          <p:cNvCxnSpPr/>
          <p:nvPr/>
        </p:nvCxnSpPr>
        <p:spPr>
          <a:xfrm flipH="1" flipV="1">
            <a:off x="3178674" y="2567865"/>
            <a:ext cx="7087577"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132443" y="5080149"/>
            <a:ext cx="1934344" cy="0"/>
          </a:xfrm>
          <a:prstGeom prst="line">
            <a:avLst/>
          </a:prstGeom>
          <a:ln w="28575" cmpd="sng">
            <a:solidFill>
              <a:srgbClr val="76717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762690" y="7754835"/>
            <a:ext cx="867192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chemeClr val="tx1">
                    <a:lumMod val="75000"/>
                  </a:schemeClr>
                </a:solidFill>
                <a:latin typeface="Tungsten Medium"/>
                <a:cs typeface="Tungsten Medium"/>
              </a:rPr>
              <a:t>What happens w/o a training department?</a:t>
            </a:r>
          </a:p>
        </p:txBody>
      </p:sp>
      <p:pic>
        <p:nvPicPr>
          <p:cNvPr id="31" name="Picture 3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100816" y="7415511"/>
            <a:ext cx="1481108" cy="1533531"/>
          </a:xfrm>
          <a:prstGeom prst="rect">
            <a:avLst/>
          </a:prstGeom>
          <a:noFill/>
        </p:spPr>
      </p:pic>
    </p:spTree>
    <p:extLst>
      <p:ext uri="{BB962C8B-B14F-4D97-AF65-F5344CB8AC3E}">
        <p14:creationId xmlns:p14="http://schemas.microsoft.com/office/powerpoint/2010/main" val="245247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2470" y="1862638"/>
            <a:ext cx="11453152" cy="1580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chemeClr val="bg2">
                    <a:lumMod val="25000"/>
                  </a:schemeClr>
                </a:solidFill>
                <a:latin typeface="Gotham Book" pitchFamily="50" charset="0"/>
                <a:cs typeface="Gotham Book" pitchFamily="50" charset="0"/>
              </a:rPr>
              <a:t>Build a consistent curriculum for the organization. </a:t>
            </a:r>
          </a:p>
        </p:txBody>
      </p:sp>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Key Goals of a Training Department</a:t>
            </a:r>
          </a:p>
        </p:txBody>
      </p:sp>
      <p:cxnSp>
        <p:nvCxnSpPr>
          <p:cNvPr id="21" name="Straight Connector 20"/>
          <p:cNvCxnSpPr/>
          <p:nvPr/>
        </p:nvCxnSpPr>
        <p:spPr>
          <a:xfrm flipV="1">
            <a:off x="711515" y="1334562"/>
            <a:ext cx="11429527"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75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2470" y="1862638"/>
            <a:ext cx="11453152" cy="1580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chemeClr val="bg2">
                    <a:lumMod val="25000"/>
                  </a:schemeClr>
                </a:solidFill>
                <a:latin typeface="Gotham Book" pitchFamily="50" charset="0"/>
                <a:cs typeface="Gotham Book" pitchFamily="50" charset="0"/>
              </a:rPr>
              <a:t>Build a consistent curriculum for the organization. </a:t>
            </a:r>
          </a:p>
        </p:txBody>
      </p:sp>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Key Goals of a Training Department</a:t>
            </a:r>
          </a:p>
        </p:txBody>
      </p:sp>
      <p:cxnSp>
        <p:nvCxnSpPr>
          <p:cNvPr id="21" name="Straight Connector 20"/>
          <p:cNvCxnSpPr/>
          <p:nvPr/>
        </p:nvCxnSpPr>
        <p:spPr>
          <a:xfrm flipV="1">
            <a:off x="711515" y="1334562"/>
            <a:ext cx="11429527"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6794" y="3733241"/>
            <a:ext cx="11511882" cy="1483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chemeClr val="bg2">
                    <a:lumMod val="25000"/>
                  </a:schemeClr>
                </a:solidFill>
                <a:latin typeface="Gotham Book" pitchFamily="50" charset="0"/>
                <a:cs typeface="Gotham Book" pitchFamily="50" charset="0"/>
              </a:rPr>
              <a:t>Work directly with other departments to help meet the goals of the organization. </a:t>
            </a:r>
          </a:p>
        </p:txBody>
      </p:sp>
    </p:spTree>
    <p:extLst>
      <p:ext uri="{BB962C8B-B14F-4D97-AF65-F5344CB8AC3E}">
        <p14:creationId xmlns:p14="http://schemas.microsoft.com/office/powerpoint/2010/main" val="3330538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2470" y="1862638"/>
            <a:ext cx="11453152" cy="1580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chemeClr val="bg2">
                    <a:lumMod val="25000"/>
                  </a:schemeClr>
                </a:solidFill>
                <a:latin typeface="Gotham Book" pitchFamily="50" charset="0"/>
                <a:cs typeface="Gotham Book" pitchFamily="50" charset="0"/>
              </a:rPr>
              <a:t>Build a consistent curriculum for the organization. </a:t>
            </a:r>
          </a:p>
        </p:txBody>
      </p:sp>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Key Goals of a Training Department</a:t>
            </a:r>
          </a:p>
        </p:txBody>
      </p:sp>
      <p:cxnSp>
        <p:nvCxnSpPr>
          <p:cNvPr id="21" name="Straight Connector 20"/>
          <p:cNvCxnSpPr/>
          <p:nvPr/>
        </p:nvCxnSpPr>
        <p:spPr>
          <a:xfrm flipV="1">
            <a:off x="711515" y="1334562"/>
            <a:ext cx="11429527"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6794" y="3733241"/>
            <a:ext cx="11511882" cy="1483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chemeClr val="bg2">
                    <a:lumMod val="25000"/>
                  </a:schemeClr>
                </a:solidFill>
                <a:latin typeface="Gotham Book" pitchFamily="50" charset="0"/>
                <a:cs typeface="Gotham Book" pitchFamily="50" charset="0"/>
              </a:rPr>
              <a:t>Work directly with other departments to help meet the goals of the organization. </a:t>
            </a:r>
          </a:p>
        </p:txBody>
      </p:sp>
      <p:sp>
        <p:nvSpPr>
          <p:cNvPr id="7" name="Rectangle 6"/>
          <p:cNvSpPr/>
          <p:nvPr/>
        </p:nvSpPr>
        <p:spPr>
          <a:xfrm>
            <a:off x="719104" y="5495887"/>
            <a:ext cx="11511882" cy="1483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chemeClr val="bg2">
                    <a:lumMod val="25000"/>
                  </a:schemeClr>
                </a:solidFill>
                <a:latin typeface="Gotham Book" pitchFamily="50" charset="0"/>
                <a:cs typeface="Gotham Book" pitchFamily="50" charset="0"/>
              </a:rPr>
              <a:t>Help bring on added capacity – staff or volunteers. </a:t>
            </a:r>
          </a:p>
        </p:txBody>
      </p:sp>
    </p:spTree>
    <p:extLst>
      <p:ext uri="{BB962C8B-B14F-4D97-AF65-F5344CB8AC3E}">
        <p14:creationId xmlns:p14="http://schemas.microsoft.com/office/powerpoint/2010/main" val="333053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5"/>
          <p:cNvSpPr>
            <a:spLocks noChangeAspect="1"/>
          </p:cNvSpPr>
          <p:nvPr/>
        </p:nvSpPr>
        <p:spPr bwMode="auto">
          <a:xfrm>
            <a:off x="1147009" y="2277044"/>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1</a:t>
            </a:r>
          </a:p>
        </p:txBody>
      </p:sp>
      <p:sp>
        <p:nvSpPr>
          <p:cNvPr id="3" name="Oval 36"/>
          <p:cNvSpPr>
            <a:spLocks noChangeAspect="1"/>
          </p:cNvSpPr>
          <p:nvPr/>
        </p:nvSpPr>
        <p:spPr bwMode="auto">
          <a:xfrm>
            <a:off x="1147009" y="4157598"/>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2</a:t>
            </a:r>
          </a:p>
        </p:txBody>
      </p:sp>
      <p:sp>
        <p:nvSpPr>
          <p:cNvPr id="4" name="Oval 37"/>
          <p:cNvSpPr>
            <a:spLocks noChangeAspect="1"/>
          </p:cNvSpPr>
          <p:nvPr/>
        </p:nvSpPr>
        <p:spPr bwMode="auto">
          <a:xfrm>
            <a:off x="1147009" y="5894181"/>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3</a:t>
            </a:r>
          </a:p>
        </p:txBody>
      </p:sp>
      <p:sp>
        <p:nvSpPr>
          <p:cNvPr id="5" name="Rectangle 4"/>
          <p:cNvSpPr>
            <a:spLocks noChangeArrowheads="1"/>
          </p:cNvSpPr>
          <p:nvPr/>
        </p:nvSpPr>
        <p:spPr bwMode="auto">
          <a:xfrm>
            <a:off x="827695" y="665985"/>
            <a:ext cx="660603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4000" dirty="0">
                <a:solidFill>
                  <a:schemeClr val="tx1"/>
                </a:solidFill>
                <a:latin typeface="Tungsten Medium"/>
                <a:cs typeface="Tungsten Medium"/>
              </a:rPr>
              <a:t>WELCOME TO THE PROGRAM: OUR GOALS</a:t>
            </a:r>
            <a:endParaRPr lang="en-US" altLang="en-US" sz="4000" dirty="0">
              <a:solidFill>
                <a:schemeClr val="tx1"/>
              </a:solidFill>
              <a:latin typeface="Tungsten Medium"/>
              <a:ea typeface="Arial Unicode MS" panose="020B0604020202020204" pitchFamily="34" charset="-128"/>
              <a:cs typeface="Tungsten Medium"/>
            </a:endParaRPr>
          </a:p>
        </p:txBody>
      </p:sp>
      <p:sp>
        <p:nvSpPr>
          <p:cNvPr id="7" name="TextBox 6"/>
          <p:cNvSpPr txBox="1"/>
          <p:nvPr/>
        </p:nvSpPr>
        <p:spPr>
          <a:xfrm>
            <a:off x="2261975" y="2129015"/>
            <a:ext cx="9818721" cy="1384995"/>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Understand</a:t>
            </a:r>
            <a:r>
              <a:rPr lang="en-US" sz="2800" dirty="0">
                <a:solidFill>
                  <a:schemeClr val="bg2">
                    <a:lumMod val="25000"/>
                  </a:schemeClr>
                </a:solidFill>
                <a:latin typeface="Gotham Light" pitchFamily="50" charset="0"/>
                <a:cs typeface="Gotham Light" pitchFamily="50" charset="0"/>
              </a:rPr>
              <a:t> </a:t>
            </a:r>
            <a:r>
              <a:rPr lang="en-US" sz="2800" dirty="0">
                <a:solidFill>
                  <a:schemeClr val="bg2">
                    <a:lumMod val="25000"/>
                  </a:schemeClr>
                </a:solidFill>
                <a:latin typeface="Gotham Book"/>
                <a:cs typeface="Gotham Book"/>
              </a:rPr>
              <a:t>the role that a training manager plays at a progressive organization, and the strategic goals of a training department</a:t>
            </a:r>
          </a:p>
        </p:txBody>
      </p:sp>
      <p:sp>
        <p:nvSpPr>
          <p:cNvPr id="10" name="TextBox 9"/>
          <p:cNvSpPr txBox="1"/>
          <p:nvPr/>
        </p:nvSpPr>
        <p:spPr>
          <a:xfrm>
            <a:off x="2261975" y="4051658"/>
            <a:ext cx="10115389" cy="954107"/>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Be able to </a:t>
            </a:r>
            <a:r>
              <a:rPr lang="en-US" sz="2800" dirty="0">
                <a:solidFill>
                  <a:schemeClr val="bg2">
                    <a:lumMod val="25000"/>
                  </a:schemeClr>
                </a:solidFill>
                <a:latin typeface="Gotham Book"/>
                <a:cs typeface="Gotham Book"/>
              </a:rPr>
              <a:t>start developing training modules, designing learning journeys, and managing training programs</a:t>
            </a:r>
          </a:p>
        </p:txBody>
      </p:sp>
      <p:sp>
        <p:nvSpPr>
          <p:cNvPr id="11" name="TextBox 10"/>
          <p:cNvSpPr txBox="1"/>
          <p:nvPr/>
        </p:nvSpPr>
        <p:spPr>
          <a:xfrm>
            <a:off x="2261975" y="5798128"/>
            <a:ext cx="9818721" cy="954107"/>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Feel confident </a:t>
            </a:r>
            <a:r>
              <a:rPr lang="en-US" sz="2800" dirty="0">
                <a:solidFill>
                  <a:schemeClr val="bg2">
                    <a:lumMod val="25000"/>
                  </a:schemeClr>
                </a:solidFill>
                <a:latin typeface="Gotham Book"/>
                <a:cs typeface="Gotham Book"/>
              </a:rPr>
              <a:t>using adult learning theory to manage meaningful and exciting learning experiences</a:t>
            </a:r>
          </a:p>
        </p:txBody>
      </p:sp>
      <p:cxnSp>
        <p:nvCxnSpPr>
          <p:cNvPr id="12" name="Straight Connector 11"/>
          <p:cNvCxnSpPr/>
          <p:nvPr/>
        </p:nvCxnSpPr>
        <p:spPr>
          <a:xfrm>
            <a:off x="866819" y="151179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47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85915" y="1569112"/>
            <a:ext cx="0" cy="5150819"/>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96001" y="2390510"/>
            <a:ext cx="6528498" cy="3539430"/>
          </a:xfrm>
          <a:prstGeom prst="rect">
            <a:avLst/>
          </a:prstGeom>
          <a:noFill/>
        </p:spPr>
        <p:txBody>
          <a:bodyPr wrap="square" rtlCol="0">
            <a:spAutoFit/>
          </a:bodyPr>
          <a:lstStyle/>
          <a:p>
            <a:pPr marL="514350" indent="-514350">
              <a:buAutoNum type="arabicPeriod"/>
            </a:pPr>
            <a:r>
              <a:rPr lang="en-US" sz="3200" dirty="0">
                <a:solidFill>
                  <a:schemeClr val="bg2">
                    <a:lumMod val="25000"/>
                  </a:schemeClr>
                </a:solidFill>
                <a:latin typeface="Gotham Book"/>
                <a:cs typeface="Gotham Book"/>
              </a:rPr>
              <a:t>Why Training</a:t>
            </a:r>
          </a:p>
          <a:p>
            <a:pPr marL="514350" indent="-514350">
              <a:buAutoNum type="arabicPeriod"/>
            </a:pPr>
            <a:endParaRPr lang="en-US" sz="3200" dirty="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a:solidFill>
                  <a:schemeClr val="bg2">
                    <a:lumMod val="25000"/>
                  </a:schemeClr>
                </a:solidFill>
                <a:latin typeface="Gotham Bold"/>
                <a:cs typeface="Gotham Bold"/>
              </a:rPr>
              <a:t>Training as a Solution</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a:solidFill>
                  <a:schemeClr val="bg2">
                    <a:lumMod val="25000"/>
                  </a:schemeClr>
                </a:solidFill>
                <a:latin typeface="Gotham Book"/>
                <a:cs typeface="Gotham Book"/>
              </a:rPr>
              <a:t>Solving the Problem</a:t>
            </a:r>
          </a:p>
          <a:p>
            <a:endParaRPr lang="en-US" sz="3200" dirty="0">
              <a:solidFill>
                <a:schemeClr val="bg2">
                  <a:lumMod val="25000"/>
                </a:schemeClr>
              </a:solidFill>
              <a:latin typeface="Gotham Book"/>
              <a:cs typeface="Gotham Book"/>
            </a:endParaRPr>
          </a:p>
          <a:p>
            <a:pPr marL="514350" indent="-514350">
              <a:buAutoNum type="arabicPeriod"/>
            </a:pPr>
            <a:r>
              <a:rPr lang="en-US" sz="3200" dirty="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750" y="2641640"/>
            <a:ext cx="3481727" cy="3481727"/>
          </a:xfrm>
          <a:prstGeom prst="rect">
            <a:avLst/>
          </a:prstGeom>
        </p:spPr>
      </p:pic>
      <p:sp>
        <p:nvSpPr>
          <p:cNvPr id="8" name="Rectangle 7"/>
          <p:cNvSpPr>
            <a:spLocks noChangeArrowheads="1"/>
          </p:cNvSpPr>
          <p:nvPr/>
        </p:nvSpPr>
        <p:spPr bwMode="auto">
          <a:xfrm>
            <a:off x="701566" y="1457053"/>
            <a:ext cx="46988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a:solidFill>
                  <a:schemeClr val="tx1"/>
                </a:solidFill>
                <a:latin typeface="Tungsten Medium"/>
                <a:cs typeface="Tungsten Medium"/>
              </a:rPr>
              <a:t>AGENDA </a:t>
            </a:r>
            <a:r>
              <a:rPr lang="en-US" altLang="en-US" sz="4800" dirty="0">
                <a:solidFill>
                  <a:schemeClr val="tx1"/>
                </a:solidFill>
                <a:latin typeface="Tungsten Medium"/>
                <a:ea typeface="Arial Unicode MS" panose="020B0604020202020204" pitchFamily="34" charset="-128"/>
                <a:cs typeface="Tungsten Medium"/>
              </a:rPr>
              <a:t>FOR TODAY</a:t>
            </a:r>
          </a:p>
        </p:txBody>
      </p:sp>
    </p:spTree>
    <p:extLst>
      <p:ext uri="{BB962C8B-B14F-4D97-AF65-F5344CB8AC3E}">
        <p14:creationId xmlns:p14="http://schemas.microsoft.com/office/powerpoint/2010/main" val="12583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00" y="6641704"/>
            <a:ext cx="9775298"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lumMod val="75000"/>
                  </a:schemeClr>
                </a:solidFill>
                <a:latin typeface="Tungsten Medium"/>
                <a:cs typeface="Tungsten Medium"/>
              </a:rPr>
              <a:t>Diagnosis and Treatment</a:t>
            </a:r>
          </a:p>
        </p:txBody>
      </p:sp>
      <p:pic>
        <p:nvPicPr>
          <p:cNvPr id="3" name="Picture 2" descr="noun_65706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4292"/>
          <a:stretch/>
        </p:blipFill>
        <p:spPr>
          <a:xfrm>
            <a:off x="3428440" y="1081774"/>
            <a:ext cx="5963251" cy="5110988"/>
          </a:xfrm>
          <a:prstGeom prst="rect">
            <a:avLst/>
          </a:prstGeom>
        </p:spPr>
      </p:pic>
    </p:spTree>
    <p:extLst>
      <p:ext uri="{BB962C8B-B14F-4D97-AF65-F5344CB8AC3E}">
        <p14:creationId xmlns:p14="http://schemas.microsoft.com/office/powerpoint/2010/main" val="221640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Types of Performance Problems</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00545" y="2179099"/>
            <a:ext cx="6145728" cy="109065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800" dirty="0">
                <a:solidFill>
                  <a:schemeClr val="bg1"/>
                </a:solidFill>
                <a:latin typeface="Gotham Bold"/>
                <a:cs typeface="Gotham Bold"/>
              </a:rPr>
              <a:t>CONDITIONS PROBLEM</a:t>
            </a:r>
          </a:p>
        </p:txBody>
      </p:sp>
      <p:sp>
        <p:nvSpPr>
          <p:cNvPr id="8" name="Rectangle 7"/>
          <p:cNvSpPr/>
          <p:nvPr/>
        </p:nvSpPr>
        <p:spPr>
          <a:xfrm>
            <a:off x="3502037" y="3505900"/>
            <a:ext cx="7002142" cy="1200328"/>
          </a:xfrm>
          <a:prstGeom prst="rect">
            <a:avLst/>
          </a:prstGeom>
        </p:spPr>
        <p:txBody>
          <a:bodyPr wrap="square">
            <a:spAutoFit/>
          </a:bodyPr>
          <a:lstStyle/>
          <a:p>
            <a:pPr marL="342900" indent="-342900">
              <a:buFont typeface="Wingdings" charset="2"/>
              <a:buChar char="§"/>
            </a:pPr>
            <a:r>
              <a:rPr lang="en-US" sz="2400" dirty="0">
                <a:solidFill>
                  <a:schemeClr val="bg2">
                    <a:lumMod val="25000"/>
                  </a:schemeClr>
                </a:solidFill>
                <a:latin typeface="Gotham Book"/>
                <a:cs typeface="Gotham Book"/>
              </a:rPr>
              <a:t>Access to necessary tools to meet goals</a:t>
            </a:r>
          </a:p>
          <a:p>
            <a:endParaRPr lang="en-US" sz="2400" dirty="0">
              <a:solidFill>
                <a:schemeClr val="bg2">
                  <a:lumMod val="25000"/>
                </a:schemeClr>
              </a:solidFill>
              <a:latin typeface="Gotham Book"/>
              <a:cs typeface="Gotham Book"/>
            </a:endParaRPr>
          </a:p>
          <a:p>
            <a:pPr marL="342900" indent="-342900">
              <a:buFont typeface="Wingdings" charset="2"/>
              <a:buChar char="§"/>
            </a:pPr>
            <a:endParaRPr lang="en-US" sz="2400" dirty="0">
              <a:latin typeface="Gotham Medium"/>
              <a:cs typeface="Gotham Medium"/>
            </a:endParaRPr>
          </a:p>
        </p:txBody>
      </p:sp>
    </p:spTree>
    <p:extLst>
      <p:ext uri="{BB962C8B-B14F-4D97-AF65-F5344CB8AC3E}">
        <p14:creationId xmlns:p14="http://schemas.microsoft.com/office/powerpoint/2010/main" val="2683101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Types of Performance Problems</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00545" y="2179099"/>
            <a:ext cx="6145728" cy="109065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800" dirty="0">
                <a:solidFill>
                  <a:schemeClr val="bg1"/>
                </a:solidFill>
                <a:latin typeface="Gotham Bold"/>
                <a:cs typeface="Gotham Bold"/>
              </a:rPr>
              <a:t>CONDITIONS PROBLEM</a:t>
            </a:r>
          </a:p>
        </p:txBody>
      </p:sp>
      <p:sp>
        <p:nvSpPr>
          <p:cNvPr id="6" name="Rectangle 5"/>
          <p:cNvSpPr/>
          <p:nvPr/>
        </p:nvSpPr>
        <p:spPr>
          <a:xfrm>
            <a:off x="3496167" y="3617085"/>
            <a:ext cx="6145728" cy="109065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800" dirty="0">
                <a:solidFill>
                  <a:schemeClr val="bg1"/>
                </a:solidFill>
                <a:latin typeface="Gotham Bold"/>
                <a:cs typeface="Gotham Bold"/>
              </a:rPr>
              <a:t>ATTITUDE PROBLEM</a:t>
            </a:r>
          </a:p>
        </p:txBody>
      </p:sp>
      <p:sp>
        <p:nvSpPr>
          <p:cNvPr id="8" name="Rectangle 7"/>
          <p:cNvSpPr/>
          <p:nvPr/>
        </p:nvSpPr>
        <p:spPr>
          <a:xfrm>
            <a:off x="3502037" y="4885564"/>
            <a:ext cx="7002142" cy="1938992"/>
          </a:xfrm>
          <a:prstGeom prst="rect">
            <a:avLst/>
          </a:prstGeom>
        </p:spPr>
        <p:txBody>
          <a:bodyPr wrap="square">
            <a:spAutoFit/>
          </a:bodyPr>
          <a:lstStyle/>
          <a:p>
            <a:pPr marL="342900" indent="-342900">
              <a:buFont typeface="Wingdings" charset="2"/>
              <a:buChar char="§"/>
            </a:pPr>
            <a:r>
              <a:rPr lang="en-US" sz="2400" dirty="0">
                <a:solidFill>
                  <a:schemeClr val="bg2">
                    <a:lumMod val="25000"/>
                  </a:schemeClr>
                </a:solidFill>
                <a:latin typeface="Gotham Book"/>
                <a:cs typeface="Gotham Book"/>
              </a:rPr>
              <a:t>Team members underperform because they are not bought into the mission or vision of the program or organization</a:t>
            </a:r>
          </a:p>
          <a:p>
            <a:endParaRPr lang="en-US" sz="2400" dirty="0">
              <a:solidFill>
                <a:schemeClr val="bg2">
                  <a:lumMod val="25000"/>
                </a:schemeClr>
              </a:solidFill>
              <a:latin typeface="Gotham Book"/>
              <a:cs typeface="Gotham Book"/>
            </a:endParaRPr>
          </a:p>
          <a:p>
            <a:pPr marL="342900" indent="-342900">
              <a:buFont typeface="Wingdings" charset="2"/>
              <a:buChar char="§"/>
            </a:pPr>
            <a:endParaRPr lang="en-US" sz="2400" dirty="0">
              <a:latin typeface="Gotham Medium"/>
              <a:cs typeface="Gotham Medium"/>
            </a:endParaRPr>
          </a:p>
        </p:txBody>
      </p:sp>
    </p:spTree>
    <p:extLst>
      <p:ext uri="{BB962C8B-B14F-4D97-AF65-F5344CB8AC3E}">
        <p14:creationId xmlns:p14="http://schemas.microsoft.com/office/powerpoint/2010/main" val="301050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Types of Performance Problems</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00545" y="2179099"/>
            <a:ext cx="6145728" cy="109065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800" dirty="0">
                <a:solidFill>
                  <a:schemeClr val="bg1"/>
                </a:solidFill>
                <a:latin typeface="Gotham Bold"/>
                <a:cs typeface="Gotham Bold"/>
              </a:rPr>
              <a:t>CONDITIONS PROBLEM</a:t>
            </a:r>
          </a:p>
        </p:txBody>
      </p:sp>
      <p:sp>
        <p:nvSpPr>
          <p:cNvPr id="6" name="Rectangle 5"/>
          <p:cNvSpPr/>
          <p:nvPr/>
        </p:nvSpPr>
        <p:spPr>
          <a:xfrm>
            <a:off x="3496167" y="3617085"/>
            <a:ext cx="6145728" cy="109065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800" dirty="0">
                <a:solidFill>
                  <a:schemeClr val="bg1"/>
                </a:solidFill>
                <a:latin typeface="Gotham Bold"/>
                <a:cs typeface="Gotham Bold"/>
              </a:rPr>
              <a:t>ATTITUDE PROBLEM</a:t>
            </a:r>
          </a:p>
        </p:txBody>
      </p:sp>
      <p:sp>
        <p:nvSpPr>
          <p:cNvPr id="7" name="Rectangle 6"/>
          <p:cNvSpPr/>
          <p:nvPr/>
        </p:nvSpPr>
        <p:spPr>
          <a:xfrm>
            <a:off x="3507466" y="5008038"/>
            <a:ext cx="6145728" cy="109065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2800" dirty="0">
                <a:solidFill>
                  <a:schemeClr val="bg1"/>
                </a:solidFill>
                <a:latin typeface="Gotham Bold"/>
                <a:cs typeface="Gotham Bold"/>
              </a:rPr>
              <a:t>TRAINING PROBLEM</a:t>
            </a:r>
          </a:p>
        </p:txBody>
      </p:sp>
      <p:sp>
        <p:nvSpPr>
          <p:cNvPr id="8" name="Rectangle 7"/>
          <p:cNvSpPr/>
          <p:nvPr/>
        </p:nvSpPr>
        <p:spPr>
          <a:xfrm>
            <a:off x="3502037" y="6296584"/>
            <a:ext cx="7002142" cy="3416320"/>
          </a:xfrm>
          <a:prstGeom prst="rect">
            <a:avLst/>
          </a:prstGeom>
        </p:spPr>
        <p:txBody>
          <a:bodyPr wrap="square">
            <a:spAutoFit/>
          </a:bodyPr>
          <a:lstStyle/>
          <a:p>
            <a:pPr marL="342900" indent="-342900">
              <a:buFont typeface="Wingdings" charset="2"/>
              <a:buChar char="§"/>
            </a:pPr>
            <a:r>
              <a:rPr lang="en-US" sz="2400" dirty="0">
                <a:solidFill>
                  <a:schemeClr val="bg2">
                    <a:lumMod val="25000"/>
                  </a:schemeClr>
                </a:solidFill>
                <a:latin typeface="Gotham Book"/>
                <a:cs typeface="Gotham Book"/>
              </a:rPr>
              <a:t>There is a pattern of team members lacking specific skills to meet goals </a:t>
            </a:r>
          </a:p>
          <a:p>
            <a:pPr marL="342900" indent="-342900">
              <a:buFont typeface="Wingdings" charset="2"/>
              <a:buChar char="§"/>
            </a:pPr>
            <a:endParaRPr lang="en-US" sz="2400" dirty="0">
              <a:solidFill>
                <a:schemeClr val="bg2">
                  <a:lumMod val="25000"/>
                </a:schemeClr>
              </a:solidFill>
              <a:latin typeface="Gotham Book"/>
              <a:cs typeface="Gotham Book"/>
            </a:endParaRPr>
          </a:p>
          <a:p>
            <a:pPr marL="342900" indent="-342900">
              <a:buFont typeface="Wingdings" charset="2"/>
              <a:buChar char="§"/>
            </a:pPr>
            <a:r>
              <a:rPr lang="en-US" sz="2400" dirty="0">
                <a:solidFill>
                  <a:schemeClr val="bg2">
                    <a:lumMod val="25000"/>
                  </a:schemeClr>
                </a:solidFill>
                <a:latin typeface="Gotham Book"/>
                <a:cs typeface="Gotham Book"/>
              </a:rPr>
              <a:t>Team members were trained on problem previously, but problem persists </a:t>
            </a:r>
          </a:p>
          <a:p>
            <a:pPr marL="342900" indent="-342900">
              <a:buFont typeface="Wingdings" charset="2"/>
              <a:buChar char="§"/>
            </a:pPr>
            <a:endParaRPr lang="en-US" sz="2400" dirty="0">
              <a:solidFill>
                <a:schemeClr val="bg2">
                  <a:lumMod val="25000"/>
                </a:schemeClr>
              </a:solidFill>
              <a:latin typeface="Gotham Book"/>
              <a:cs typeface="Gotham Book"/>
            </a:endParaRPr>
          </a:p>
          <a:p>
            <a:pPr marL="342900" indent="-342900">
              <a:buFont typeface="Wingdings" charset="2"/>
              <a:buChar char="§"/>
            </a:pPr>
            <a:r>
              <a:rPr lang="en-US" sz="2400" dirty="0">
                <a:solidFill>
                  <a:schemeClr val="bg2">
                    <a:lumMod val="25000"/>
                  </a:schemeClr>
                </a:solidFill>
                <a:latin typeface="Gotham Book"/>
                <a:cs typeface="Gotham Book"/>
              </a:rPr>
              <a:t>Preventive solution</a:t>
            </a:r>
          </a:p>
          <a:p>
            <a:endParaRPr lang="en-US" sz="2400" dirty="0">
              <a:solidFill>
                <a:schemeClr val="bg2">
                  <a:lumMod val="25000"/>
                </a:schemeClr>
              </a:solidFill>
              <a:latin typeface="Gotham Book"/>
              <a:cs typeface="Gotham Book"/>
            </a:endParaRPr>
          </a:p>
          <a:p>
            <a:pPr marL="342900" indent="-342900">
              <a:buFont typeface="Wingdings" charset="2"/>
              <a:buChar char="§"/>
            </a:pPr>
            <a:endParaRPr lang="en-US" sz="2400" dirty="0">
              <a:latin typeface="Gotham Medium"/>
              <a:cs typeface="Gotham Medium"/>
            </a:endParaRPr>
          </a:p>
        </p:txBody>
      </p:sp>
    </p:spTree>
    <p:extLst>
      <p:ext uri="{BB962C8B-B14F-4D97-AF65-F5344CB8AC3E}">
        <p14:creationId xmlns:p14="http://schemas.microsoft.com/office/powerpoint/2010/main" val="301050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a:solidFill>
                  <a:srgbClr val="56565A"/>
                </a:solidFill>
                <a:latin typeface="Tungsten Medium"/>
                <a:ea typeface="Tahoma" panose="020B0604030504040204" pitchFamily="34" charset="0"/>
                <a:cs typeface="Tungsten Medium"/>
                <a:sym typeface="Gill Sans" charset="0"/>
              </a:rPr>
              <a:t>Your Turn!</a:t>
            </a: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Tungsten Medium"/>
                <a:cs typeface="Tungsten Medium"/>
              </a:rPr>
              <a:t>Experiential Activity #1</a:t>
            </a:r>
          </a:p>
          <a:p>
            <a:pPr algn="ctr"/>
            <a:r>
              <a:rPr lang="en-US" sz="3600" dirty="0">
                <a:solidFill>
                  <a:schemeClr val="bg2">
                    <a:lumMod val="50000"/>
                  </a:schemeClr>
                </a:solidFill>
                <a:latin typeface="Tungsten Medium"/>
                <a:cs typeface="Tungsten Medium"/>
              </a:rPr>
              <a:t>8 Minutes</a:t>
            </a: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sp>
        <p:nvSpPr>
          <p:cNvPr id="15" name="Rectangle 14">
            <a:hlinkClick r:id="rId6"/>
          </p:cNvPr>
          <p:cNvSpPr/>
          <p:nvPr/>
        </p:nvSpPr>
        <p:spPr>
          <a:xfrm>
            <a:off x="6631378" y="5791351"/>
            <a:ext cx="2781623" cy="786133"/>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ED5340"/>
                </a:solidFill>
                <a:latin typeface="Tungsten Medium"/>
                <a:cs typeface="Tungsten Medium"/>
              </a:rPr>
              <a:t>ACCESS WORKBOOK</a:t>
            </a:r>
          </a:p>
        </p:txBody>
      </p:sp>
      <p:sp>
        <p:nvSpPr>
          <p:cNvPr id="3" name="Rectangle 2"/>
          <p:cNvSpPr/>
          <p:nvPr/>
        </p:nvSpPr>
        <p:spPr>
          <a:xfrm>
            <a:off x="5163892" y="1985146"/>
            <a:ext cx="7002142" cy="3416320"/>
          </a:xfrm>
          <a:prstGeom prst="rect">
            <a:avLst/>
          </a:prstGeom>
        </p:spPr>
        <p:txBody>
          <a:bodyPr wrap="square">
            <a:spAutoFit/>
          </a:bodyPr>
          <a:lstStyle/>
          <a:p>
            <a:r>
              <a:rPr lang="en-US" sz="2400" dirty="0">
                <a:solidFill>
                  <a:schemeClr val="bg2">
                    <a:lumMod val="25000"/>
                  </a:schemeClr>
                </a:solidFill>
                <a:latin typeface="Gotham Book"/>
                <a:cs typeface="Gotham Book"/>
              </a:rPr>
              <a:t>Read four scenarios, which present management problems at fictional non-profit, Climate STRONG. </a:t>
            </a:r>
          </a:p>
          <a:p>
            <a:endParaRPr lang="en-US" sz="2400" dirty="0">
              <a:solidFill>
                <a:schemeClr val="bg2">
                  <a:lumMod val="25000"/>
                </a:schemeClr>
              </a:solidFill>
              <a:latin typeface="Gotham Book"/>
              <a:cs typeface="Gotham Book"/>
            </a:endParaRPr>
          </a:p>
          <a:p>
            <a:endParaRPr lang="en-US" sz="2400" dirty="0">
              <a:solidFill>
                <a:schemeClr val="bg2">
                  <a:lumMod val="25000"/>
                </a:schemeClr>
              </a:solidFill>
              <a:latin typeface="Gotham Book"/>
              <a:cs typeface="Gotham Book"/>
            </a:endParaRPr>
          </a:p>
          <a:p>
            <a:r>
              <a:rPr lang="en-US" sz="2400" dirty="0">
                <a:solidFill>
                  <a:schemeClr val="bg2">
                    <a:lumMod val="25000"/>
                  </a:schemeClr>
                </a:solidFill>
                <a:latin typeface="Gotham Book"/>
                <a:cs typeface="Gotham Book"/>
              </a:rPr>
              <a:t>Determine what type of management problem each scenario presents and how training can help solve the problem</a:t>
            </a:r>
          </a:p>
          <a:p>
            <a:endParaRPr lang="en-US" sz="2400" dirty="0">
              <a:latin typeface="Gotham Book"/>
              <a:cs typeface="Gotham Book"/>
            </a:endParaRPr>
          </a:p>
        </p:txBody>
      </p:sp>
      <p:sp>
        <p:nvSpPr>
          <p:cNvPr id="16" name="Oval 35"/>
          <p:cNvSpPr>
            <a:spLocks noChangeAspect="1"/>
          </p:cNvSpPr>
          <p:nvPr/>
        </p:nvSpPr>
        <p:spPr bwMode="auto">
          <a:xfrm>
            <a:off x="4141484" y="2064894"/>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1</a:t>
            </a:r>
          </a:p>
        </p:txBody>
      </p:sp>
      <p:sp>
        <p:nvSpPr>
          <p:cNvPr id="19" name="Oval 35"/>
          <p:cNvSpPr>
            <a:spLocks noChangeAspect="1"/>
          </p:cNvSpPr>
          <p:nvPr/>
        </p:nvSpPr>
        <p:spPr bwMode="auto">
          <a:xfrm>
            <a:off x="4137105" y="3910504"/>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2</a:t>
            </a:r>
          </a:p>
        </p:txBody>
      </p:sp>
    </p:spTree>
    <p:extLst>
      <p:ext uri="{BB962C8B-B14F-4D97-AF65-F5344CB8AC3E}">
        <p14:creationId xmlns:p14="http://schemas.microsoft.com/office/powerpoint/2010/main" val="24890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75895"/>
            <a:ext cx="3651399"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a:solidFill>
                  <a:srgbClr val="56565A"/>
                </a:solidFill>
                <a:latin typeface="Tungsten Medium"/>
                <a:ea typeface="Tahoma" panose="020B0604030504040204" pitchFamily="34" charset="0"/>
                <a:cs typeface="Tungsten Medium"/>
                <a:sym typeface="Gill Sans" charset="0"/>
              </a:rPr>
              <a:t>Pair and Share</a:t>
            </a: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grpSp>
        <p:nvGrpSpPr>
          <p:cNvPr id="14" name="Group 13"/>
          <p:cNvGrpSpPr/>
          <p:nvPr/>
        </p:nvGrpSpPr>
        <p:grpSpPr>
          <a:xfrm>
            <a:off x="5277271" y="2508334"/>
            <a:ext cx="5693809" cy="3766455"/>
            <a:chOff x="5266233" y="2408998"/>
            <a:chExt cx="5693809" cy="3766455"/>
          </a:xfrm>
        </p:grpSpPr>
        <p:pic>
          <p:nvPicPr>
            <p:cNvPr id="15" name="Picture 14"/>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88900" y="2408998"/>
              <a:ext cx="1481108" cy="1533531"/>
            </a:xfrm>
            <a:prstGeom prst="rect">
              <a:avLst/>
            </a:prstGeom>
            <a:noFill/>
          </p:spPr>
        </p:pic>
        <p:sp>
          <p:nvSpPr>
            <p:cNvPr id="16" name="TextBox 15"/>
            <p:cNvSpPr txBox="1"/>
            <p:nvPr/>
          </p:nvSpPr>
          <p:spPr>
            <a:xfrm>
              <a:off x="5266233" y="5806121"/>
              <a:ext cx="2813090" cy="369332"/>
            </a:xfrm>
            <a:prstGeom prst="rect">
              <a:avLst/>
            </a:prstGeom>
            <a:noFill/>
          </p:spPr>
          <p:txBody>
            <a:bodyPr wrap="square" rtlCol="0">
              <a:spAutoFit/>
            </a:bodyPr>
            <a:lstStyle/>
            <a:p>
              <a:pPr algn="ctr"/>
              <a:r>
                <a:rPr lang="en-US" sz="1800" dirty="0">
                  <a:solidFill>
                    <a:schemeClr val="tx1">
                      <a:lumMod val="75000"/>
                    </a:schemeClr>
                  </a:solidFill>
                  <a:latin typeface="Gotham Medium"/>
                  <a:cs typeface="Gotham Medium"/>
                </a:rPr>
                <a:t>Press 1 on the phone</a:t>
              </a:r>
            </a:p>
          </p:txBody>
        </p:sp>
        <p:grpSp>
          <p:nvGrpSpPr>
            <p:cNvPr id="17" name="Group 16"/>
            <p:cNvGrpSpPr/>
            <p:nvPr/>
          </p:nvGrpSpPr>
          <p:grpSpPr>
            <a:xfrm>
              <a:off x="8478528" y="4521281"/>
              <a:ext cx="2481514" cy="1602933"/>
              <a:chOff x="7956165" y="3607332"/>
              <a:chExt cx="2481514" cy="1602933"/>
            </a:xfrm>
          </p:grpSpPr>
          <p:pic>
            <p:nvPicPr>
              <p:cNvPr id="24" name="Picture 23"/>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25" name="TextBox 24"/>
              <p:cNvSpPr txBox="1"/>
              <p:nvPr/>
            </p:nvSpPr>
            <p:spPr>
              <a:xfrm>
                <a:off x="7956165" y="4840933"/>
                <a:ext cx="2481514" cy="369332"/>
              </a:xfrm>
              <a:prstGeom prst="rect">
                <a:avLst/>
              </a:prstGeom>
              <a:noFill/>
            </p:spPr>
            <p:txBody>
              <a:bodyPr wrap="square" rtlCol="0">
                <a:spAutoFit/>
              </a:bodyPr>
              <a:lstStyle/>
              <a:p>
                <a:r>
                  <a:rPr lang="en-US" sz="1800" dirty="0">
                    <a:solidFill>
                      <a:schemeClr val="tx1">
                        <a:lumMod val="75000"/>
                      </a:schemeClr>
                    </a:solidFill>
                    <a:latin typeface="Gotham Medium"/>
                    <a:cs typeface="Gotham Medium"/>
                  </a:rPr>
                  <a:t>Type in chat box</a:t>
                </a:r>
              </a:p>
            </p:txBody>
          </p:sp>
        </p:grpSp>
        <p:sp>
          <p:nvSpPr>
            <p:cNvPr id="20" name="TextBox 19"/>
            <p:cNvSpPr txBox="1"/>
            <p:nvPr/>
          </p:nvSpPr>
          <p:spPr>
            <a:xfrm>
              <a:off x="7954548" y="5320875"/>
              <a:ext cx="755290" cy="338554"/>
            </a:xfrm>
            <a:prstGeom prst="rect">
              <a:avLst/>
            </a:prstGeom>
            <a:noFill/>
          </p:spPr>
          <p:txBody>
            <a:bodyPr wrap="square" rtlCol="0">
              <a:spAutoFit/>
            </a:bodyPr>
            <a:lstStyle/>
            <a:p>
              <a:r>
                <a:rPr lang="en-US" sz="1600" dirty="0">
                  <a:solidFill>
                    <a:schemeClr val="tx1">
                      <a:lumMod val="75000"/>
                    </a:schemeClr>
                  </a:solidFill>
                  <a:latin typeface="Gotham Medium"/>
                  <a:cs typeface="Gotham Medium"/>
                </a:rPr>
                <a:t>OR</a:t>
              </a:r>
            </a:p>
          </p:txBody>
        </p:sp>
        <p:pic>
          <p:nvPicPr>
            <p:cNvPr id="21" name="Picture 20"/>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2" name="Straight Connector 21"/>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Tungsten Medium"/>
                <a:cs typeface="Tungsten Medium"/>
              </a:rPr>
              <a:t>Experiential Activity #1</a:t>
            </a:r>
          </a:p>
          <a:p>
            <a:pPr algn="ctr"/>
            <a:r>
              <a:rPr lang="en-US" sz="5400" dirty="0">
                <a:solidFill>
                  <a:schemeClr val="bg2">
                    <a:lumMod val="50000"/>
                  </a:schemeClr>
                </a:solidFill>
                <a:latin typeface="Tungsten Medium"/>
                <a:cs typeface="Tungsten Medium"/>
              </a:rPr>
              <a:t>DEBRIEF</a:t>
            </a:r>
          </a:p>
        </p:txBody>
      </p:sp>
    </p:spTree>
    <p:extLst>
      <p:ext uri="{BB962C8B-B14F-4D97-AF65-F5344CB8AC3E}">
        <p14:creationId xmlns:p14="http://schemas.microsoft.com/office/powerpoint/2010/main" val="69264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926"/>
          <a:stretch/>
        </p:blipFill>
        <p:spPr>
          <a:xfrm>
            <a:off x="-167103" y="0"/>
            <a:ext cx="13334829" cy="9770167"/>
          </a:xfrm>
          <a:prstGeom prst="rect">
            <a:avLst/>
          </a:prstGeom>
        </p:spPr>
      </p:pic>
      <p:sp>
        <p:nvSpPr>
          <p:cNvPr id="3" name="Rectangle 2"/>
          <p:cNvSpPr/>
          <p:nvPr/>
        </p:nvSpPr>
        <p:spPr>
          <a:xfrm>
            <a:off x="496957" y="417443"/>
            <a:ext cx="12006469" cy="888558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4730" y="1821619"/>
            <a:ext cx="6968200" cy="156398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2">
                    <a:lumMod val="25000"/>
                  </a:schemeClr>
                </a:solidFill>
                <a:latin typeface="Tungsten Medium"/>
                <a:cs typeface="Tungsten Medium"/>
              </a:rPr>
              <a:t>What questions do you have?</a:t>
            </a:r>
          </a:p>
        </p:txBody>
      </p:sp>
      <p:sp>
        <p:nvSpPr>
          <p:cNvPr id="10" name="Rectangle 9"/>
          <p:cNvSpPr/>
          <p:nvPr/>
        </p:nvSpPr>
        <p:spPr>
          <a:xfrm>
            <a:off x="7402668" y="1821619"/>
            <a:ext cx="100262" cy="156597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2">
                  <a:lumMod val="25000"/>
                </a:schemeClr>
              </a:solidFill>
              <a:latin typeface="Tungsten Medium"/>
              <a:cs typeface="Tungsten Medium"/>
            </a:endParaRPr>
          </a:p>
        </p:txBody>
      </p:sp>
      <p:pic>
        <p:nvPicPr>
          <p:cNvPr id="11" name="Picture 10"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411242" y="8309565"/>
            <a:ext cx="738768" cy="693270"/>
          </a:xfrm>
          <a:prstGeom prst="rect">
            <a:avLst/>
          </a:prstGeom>
        </p:spPr>
      </p:pic>
    </p:spTree>
    <p:extLst>
      <p:ext uri="{BB962C8B-B14F-4D97-AF65-F5344CB8AC3E}">
        <p14:creationId xmlns:p14="http://schemas.microsoft.com/office/powerpoint/2010/main" val="423521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Narrowing the Problem</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9143" t="14528" r="13142"/>
          <a:stretch>
            <a:fillRect/>
          </a:stretch>
        </p:blipFill>
        <p:spPr bwMode="auto">
          <a:xfrm>
            <a:off x="1237644" y="2230067"/>
            <a:ext cx="4961118" cy="6438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6585284" y="3581856"/>
            <a:ext cx="5797215" cy="46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75000"/>
                  </a:schemeClr>
                </a:solidFill>
                <a:latin typeface="Gotham Bold" pitchFamily="50" charset="0"/>
                <a:cs typeface="Gotham Bold" pitchFamily="50" charset="0"/>
              </a:rPr>
              <a:t>Learning is incremental. </a:t>
            </a:r>
          </a:p>
        </p:txBody>
      </p:sp>
    </p:spTree>
    <p:extLst>
      <p:ext uri="{BB962C8B-B14F-4D97-AF65-F5344CB8AC3E}">
        <p14:creationId xmlns:p14="http://schemas.microsoft.com/office/powerpoint/2010/main" val="4179520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Narrowing the Problem</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585284" y="3581856"/>
            <a:ext cx="5797215" cy="46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75000"/>
                  </a:schemeClr>
                </a:solidFill>
                <a:latin typeface="Gotham Bold" pitchFamily="50" charset="0"/>
                <a:cs typeface="Gotham Bold" pitchFamily="50" charset="0"/>
              </a:rPr>
              <a:t>Learn where your learners are and trace a journey that takes them from point A to point B. </a:t>
            </a:r>
          </a:p>
        </p:txBody>
      </p:sp>
      <p:grpSp>
        <p:nvGrpSpPr>
          <p:cNvPr id="8" name="Group 7"/>
          <p:cNvGrpSpPr/>
          <p:nvPr/>
        </p:nvGrpSpPr>
        <p:grpSpPr>
          <a:xfrm>
            <a:off x="1237644" y="2230067"/>
            <a:ext cx="4961118" cy="6438510"/>
            <a:chOff x="4673600" y="4114800"/>
            <a:chExt cx="3886200" cy="5043488"/>
          </a:xfrm>
        </p:grpSpPr>
        <p:pic>
          <p:nvPicPr>
            <p:cNvPr id="9" name="Picture 8"/>
            <p:cNvPicPr>
              <a:picLocks noChangeAspect="1"/>
            </p:cNvPicPr>
            <p:nvPr/>
          </p:nvPicPr>
          <p:blipFill>
            <a:blip r:embed="rId3">
              <a:grayscl/>
              <a:extLst>
                <a:ext uri="{28A0092B-C50C-407E-A947-70E740481C1C}">
                  <a14:useLocalDpi xmlns:a14="http://schemas.microsoft.com/office/drawing/2010/main" val="0"/>
                </a:ext>
              </a:extLst>
            </a:blip>
            <a:srcRect l="9143" t="14528" r="13142"/>
            <a:stretch>
              <a:fillRect/>
            </a:stretch>
          </p:blipFill>
          <p:spPr bwMode="auto">
            <a:xfrm>
              <a:off x="4673600" y="4114800"/>
              <a:ext cx="3886200" cy="504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p:nvCxnSpPr>
          <p:spPr>
            <a:xfrm flipV="1">
              <a:off x="7645400" y="4572000"/>
              <a:ext cx="0" cy="68580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bwMode="auto">
            <a:xfrm>
              <a:off x="7585075" y="5105400"/>
              <a:ext cx="136525" cy="136525"/>
            </a:xfrm>
            <a:prstGeom prst="ellipse">
              <a:avLst/>
            </a:prstGeom>
            <a:solidFill>
              <a:srgbClr val="D0202E"/>
            </a:solidFill>
            <a:ln>
              <a:noFill/>
            </a:ln>
            <a:extLst>
              <a:ext uri="{91240B29-F687-4f45-9708-019B960494DF}">
                <a14:hiddenLine xmlns="" xmlns:a14="http://schemas.microsoft.com/office/drawing/2010/main" w="25400">
                  <a:solidFill>
                    <a:srgbClr val="000000"/>
                  </a:solidFill>
                  <a:round/>
                  <a:headEnd/>
                  <a:tailEnd/>
                </a14:hiddenLine>
              </a:ext>
            </a:extLst>
          </p:spPr>
          <p:txBody>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eaLnBrk="1" hangingPunct="1"/>
              <a:endParaRPr lang="en-US" altLang="en-US"/>
            </a:p>
          </p:txBody>
        </p:sp>
        <p:sp>
          <p:nvSpPr>
            <p:cNvPr id="12" name="Oval 10"/>
            <p:cNvSpPr>
              <a:spLocks noChangeAspect="1"/>
            </p:cNvSpPr>
            <p:nvPr/>
          </p:nvSpPr>
          <p:spPr bwMode="auto">
            <a:xfrm>
              <a:off x="7585075" y="4435475"/>
              <a:ext cx="136525" cy="136525"/>
            </a:xfrm>
            <a:prstGeom prst="ellipse">
              <a:avLst/>
            </a:prstGeom>
            <a:solidFill>
              <a:srgbClr val="D0202E"/>
            </a:solidFill>
            <a:ln>
              <a:noFill/>
            </a:ln>
            <a:extLst>
              <a:ext uri="{91240B29-F687-4f45-9708-019B960494DF}">
                <a14:hiddenLine xmlns="" xmlns:a14="http://schemas.microsoft.com/office/drawing/2010/main" w="25400">
                  <a:solidFill>
                    <a:srgbClr val="000000"/>
                  </a:solidFill>
                  <a:round/>
                  <a:headEnd/>
                  <a:tailEnd/>
                </a14:hiddenLine>
              </a:ext>
            </a:extLst>
          </p:spPr>
          <p:txBody>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eaLnBrk="1" hangingPunct="1"/>
              <a:endParaRPr lang="en-US" altLang="en-US"/>
            </a:p>
          </p:txBody>
        </p:sp>
      </p:grpSp>
    </p:spTree>
    <p:extLst>
      <p:ext uri="{BB962C8B-B14F-4D97-AF65-F5344CB8AC3E}">
        <p14:creationId xmlns:p14="http://schemas.microsoft.com/office/powerpoint/2010/main" val="424814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ualmonitorbackground.com/wp-content/uploads/2011/02/Roller-Coaster-2560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l="39770" b="2149"/>
          <a:stretch/>
        </p:blipFill>
        <p:spPr bwMode="auto">
          <a:xfrm>
            <a:off x="-1023256" y="-407570"/>
            <a:ext cx="14434456" cy="108143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4627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Needs Assessments: Definition  </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88225" y="2778749"/>
            <a:ext cx="9544181" cy="199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6000" dirty="0">
                <a:solidFill>
                  <a:schemeClr val="bg2">
                    <a:lumMod val="25000"/>
                  </a:schemeClr>
                </a:solidFill>
                <a:latin typeface="Tungsten Medium"/>
                <a:cs typeface="Tungsten Medium"/>
              </a:rPr>
              <a:t>A series of questions designed to understand what learners know and don’t know, and thus what they need training on.</a:t>
            </a:r>
          </a:p>
        </p:txBody>
      </p:sp>
      <p:sp>
        <p:nvSpPr>
          <p:cNvPr id="7" name="Rectangle 6"/>
          <p:cNvSpPr/>
          <p:nvPr/>
        </p:nvSpPr>
        <p:spPr>
          <a:xfrm>
            <a:off x="1752756" y="2365515"/>
            <a:ext cx="113098" cy="2949080"/>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sz="2400" dirty="0">
              <a:solidFill>
                <a:schemeClr val="bg2">
                  <a:lumMod val="25000"/>
                </a:schemeClr>
              </a:solidFill>
              <a:latin typeface="Gotham Bold"/>
              <a:cs typeface="Gotham Bold"/>
            </a:endParaRPr>
          </a:p>
        </p:txBody>
      </p:sp>
    </p:spTree>
    <p:extLst>
      <p:ext uri="{BB962C8B-B14F-4D97-AF65-F5344CB8AC3E}">
        <p14:creationId xmlns:p14="http://schemas.microsoft.com/office/powerpoint/2010/main" val="2404571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Needs Assessments: Purpose </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6" name="Picture 5" descr="noun_65706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4292"/>
          <a:stretch/>
        </p:blipFill>
        <p:spPr>
          <a:xfrm>
            <a:off x="712698" y="2683968"/>
            <a:ext cx="4015366" cy="3441493"/>
          </a:xfrm>
          <a:prstGeom prst="rect">
            <a:avLst/>
          </a:prstGeom>
        </p:spPr>
      </p:pic>
      <p:sp>
        <p:nvSpPr>
          <p:cNvPr id="7" name="Rectangle 6"/>
          <p:cNvSpPr/>
          <p:nvPr/>
        </p:nvSpPr>
        <p:spPr>
          <a:xfrm>
            <a:off x="1512631" y="6344387"/>
            <a:ext cx="2443757" cy="584775"/>
          </a:xfrm>
          <a:prstGeom prst="rect">
            <a:avLst/>
          </a:prstGeom>
        </p:spPr>
        <p:txBody>
          <a:bodyPr wrap="square">
            <a:spAutoFit/>
          </a:bodyPr>
          <a:lstStyle/>
          <a:p>
            <a:pPr algn="ctr"/>
            <a:r>
              <a:rPr lang="en-US" sz="1600" b="1" dirty="0">
                <a:solidFill>
                  <a:schemeClr val="bg2">
                    <a:lumMod val="25000"/>
                  </a:schemeClr>
                </a:solidFill>
                <a:latin typeface="Gotham Medium"/>
                <a:cs typeface="Gotham Medium"/>
              </a:rPr>
              <a:t>Identify a problem and form a hypothesis.</a:t>
            </a:r>
            <a:endParaRPr lang="en-US" sz="1600" b="1" dirty="0">
              <a:latin typeface="Gotham Medium"/>
              <a:cs typeface="Gotham Medium"/>
            </a:endParaRPr>
          </a:p>
        </p:txBody>
      </p:sp>
    </p:spTree>
    <p:extLst>
      <p:ext uri="{BB962C8B-B14F-4D97-AF65-F5344CB8AC3E}">
        <p14:creationId xmlns:p14="http://schemas.microsoft.com/office/powerpoint/2010/main" val="233127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Needs Assessments: Purpose </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6" name="Picture 5" descr="noun_65706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4292"/>
          <a:stretch/>
        </p:blipFill>
        <p:spPr>
          <a:xfrm>
            <a:off x="712698" y="2683968"/>
            <a:ext cx="4015366" cy="3441493"/>
          </a:xfrm>
          <a:prstGeom prst="rect">
            <a:avLst/>
          </a:prstGeom>
        </p:spPr>
      </p:pic>
      <p:sp>
        <p:nvSpPr>
          <p:cNvPr id="7" name="Rectangle 6"/>
          <p:cNvSpPr/>
          <p:nvPr/>
        </p:nvSpPr>
        <p:spPr>
          <a:xfrm>
            <a:off x="1512631" y="6344387"/>
            <a:ext cx="2443757" cy="584775"/>
          </a:xfrm>
          <a:prstGeom prst="rect">
            <a:avLst/>
          </a:prstGeom>
        </p:spPr>
        <p:txBody>
          <a:bodyPr wrap="square">
            <a:spAutoFit/>
          </a:bodyPr>
          <a:lstStyle/>
          <a:p>
            <a:pPr algn="ctr"/>
            <a:r>
              <a:rPr lang="en-US" sz="1600" b="1" dirty="0">
                <a:solidFill>
                  <a:schemeClr val="bg2">
                    <a:lumMod val="25000"/>
                  </a:schemeClr>
                </a:solidFill>
                <a:latin typeface="Gotham Medium"/>
                <a:cs typeface="Gotham Medium"/>
              </a:rPr>
              <a:t>Identify a problem and form a hypothesis.</a:t>
            </a:r>
            <a:endParaRPr lang="en-US" sz="1600" b="1" dirty="0">
              <a:latin typeface="Gotham Medium"/>
              <a:cs typeface="Gotham Medium"/>
            </a:endParaRPr>
          </a:p>
        </p:txBody>
      </p:sp>
      <p:sp>
        <p:nvSpPr>
          <p:cNvPr id="10" name="Rectangle 9"/>
          <p:cNvSpPr/>
          <p:nvPr/>
        </p:nvSpPr>
        <p:spPr>
          <a:xfrm>
            <a:off x="5807030" y="6477248"/>
            <a:ext cx="2443757" cy="830997"/>
          </a:xfrm>
          <a:prstGeom prst="rect">
            <a:avLst/>
          </a:prstGeom>
        </p:spPr>
        <p:txBody>
          <a:bodyPr wrap="square">
            <a:spAutoFit/>
          </a:bodyPr>
          <a:lstStyle/>
          <a:p>
            <a:pPr algn="ctr"/>
            <a:r>
              <a:rPr lang="en-US" sz="1600" b="1" dirty="0">
                <a:solidFill>
                  <a:schemeClr val="bg2">
                    <a:lumMod val="25000"/>
                  </a:schemeClr>
                </a:solidFill>
                <a:latin typeface="Gotham Medium"/>
                <a:cs typeface="Gotham Medium"/>
              </a:rPr>
              <a:t>Test your hypothesis and forma a more specific diagnosis.</a:t>
            </a:r>
            <a:endParaRPr lang="en-US" sz="1600" b="1" dirty="0">
              <a:latin typeface="Gotham Medium"/>
              <a:cs typeface="Gotham Medium"/>
            </a:endParaRPr>
          </a:p>
        </p:txBody>
      </p:sp>
      <p:pic>
        <p:nvPicPr>
          <p:cNvPr id="12" name="Picture 11" descr="noun_69855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b="12762"/>
          <a:stretch/>
        </p:blipFill>
        <p:spPr>
          <a:xfrm>
            <a:off x="5304326" y="3008997"/>
            <a:ext cx="3337207" cy="2911304"/>
          </a:xfrm>
          <a:prstGeom prst="rect">
            <a:avLst/>
          </a:prstGeom>
        </p:spPr>
      </p:pic>
    </p:spTree>
    <p:extLst>
      <p:ext uri="{BB962C8B-B14F-4D97-AF65-F5344CB8AC3E}">
        <p14:creationId xmlns:p14="http://schemas.microsoft.com/office/powerpoint/2010/main" val="2205886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oun_69855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2762"/>
          <a:stretch/>
        </p:blipFill>
        <p:spPr>
          <a:xfrm>
            <a:off x="5304326" y="3008997"/>
            <a:ext cx="3337207" cy="2911304"/>
          </a:xfrm>
          <a:prstGeom prst="rect">
            <a:avLst/>
          </a:prstGeom>
        </p:spPr>
      </p:pic>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Needs Assessments: Purpose </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6" name="Picture 5" descr="noun_65706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b="14292"/>
          <a:stretch/>
        </p:blipFill>
        <p:spPr>
          <a:xfrm>
            <a:off x="712698" y="2683968"/>
            <a:ext cx="4015366" cy="3441493"/>
          </a:xfrm>
          <a:prstGeom prst="rect">
            <a:avLst/>
          </a:prstGeom>
        </p:spPr>
      </p:pic>
      <p:pic>
        <p:nvPicPr>
          <p:cNvPr id="5" name="Picture 4" descr="noun_7401_cc.png"/>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b="13778"/>
          <a:stretch/>
        </p:blipFill>
        <p:spPr>
          <a:xfrm>
            <a:off x="8508681" y="2583027"/>
            <a:ext cx="4051841" cy="3493586"/>
          </a:xfrm>
          <a:prstGeom prst="rect">
            <a:avLst/>
          </a:prstGeom>
        </p:spPr>
      </p:pic>
      <p:sp>
        <p:nvSpPr>
          <p:cNvPr id="7" name="Rectangle 6"/>
          <p:cNvSpPr/>
          <p:nvPr/>
        </p:nvSpPr>
        <p:spPr>
          <a:xfrm>
            <a:off x="1512631" y="6344387"/>
            <a:ext cx="2443757" cy="584775"/>
          </a:xfrm>
          <a:prstGeom prst="rect">
            <a:avLst/>
          </a:prstGeom>
        </p:spPr>
        <p:txBody>
          <a:bodyPr wrap="square">
            <a:spAutoFit/>
          </a:bodyPr>
          <a:lstStyle/>
          <a:p>
            <a:pPr algn="ctr"/>
            <a:r>
              <a:rPr lang="en-US" sz="1600" b="1" dirty="0">
                <a:solidFill>
                  <a:schemeClr val="bg2">
                    <a:lumMod val="25000"/>
                  </a:schemeClr>
                </a:solidFill>
                <a:latin typeface="Gotham Medium"/>
                <a:cs typeface="Gotham Medium"/>
              </a:rPr>
              <a:t>Identify a problem and form a hypothesis.</a:t>
            </a:r>
            <a:endParaRPr lang="en-US" sz="1600" b="1" dirty="0">
              <a:latin typeface="Gotham Medium"/>
              <a:cs typeface="Gotham Medium"/>
            </a:endParaRPr>
          </a:p>
        </p:txBody>
      </p:sp>
      <p:sp>
        <p:nvSpPr>
          <p:cNvPr id="10" name="Rectangle 9"/>
          <p:cNvSpPr/>
          <p:nvPr/>
        </p:nvSpPr>
        <p:spPr>
          <a:xfrm>
            <a:off x="5807030" y="6477248"/>
            <a:ext cx="2443757" cy="830997"/>
          </a:xfrm>
          <a:prstGeom prst="rect">
            <a:avLst/>
          </a:prstGeom>
        </p:spPr>
        <p:txBody>
          <a:bodyPr wrap="square">
            <a:spAutoFit/>
          </a:bodyPr>
          <a:lstStyle/>
          <a:p>
            <a:pPr algn="ctr"/>
            <a:r>
              <a:rPr lang="en-US" sz="1600" b="1" dirty="0">
                <a:solidFill>
                  <a:schemeClr val="bg2">
                    <a:lumMod val="25000"/>
                  </a:schemeClr>
                </a:solidFill>
                <a:latin typeface="Gotham Medium"/>
                <a:cs typeface="Gotham Medium"/>
              </a:rPr>
              <a:t>Test your hypothesis and forma a more specific diagnosis.</a:t>
            </a:r>
            <a:endParaRPr lang="en-US" sz="1600" b="1" dirty="0">
              <a:latin typeface="Gotham Medium"/>
              <a:cs typeface="Gotham Medium"/>
            </a:endParaRPr>
          </a:p>
        </p:txBody>
      </p:sp>
      <p:sp>
        <p:nvSpPr>
          <p:cNvPr id="11" name="Rectangle 10"/>
          <p:cNvSpPr/>
          <p:nvPr/>
        </p:nvSpPr>
        <p:spPr>
          <a:xfrm>
            <a:off x="9456684" y="6551492"/>
            <a:ext cx="2443757" cy="584776"/>
          </a:xfrm>
          <a:prstGeom prst="rect">
            <a:avLst/>
          </a:prstGeom>
        </p:spPr>
        <p:txBody>
          <a:bodyPr wrap="square">
            <a:spAutoFit/>
          </a:bodyPr>
          <a:lstStyle/>
          <a:p>
            <a:pPr algn="ctr"/>
            <a:r>
              <a:rPr lang="en-US" sz="1600" b="1" dirty="0">
                <a:solidFill>
                  <a:schemeClr val="bg2">
                    <a:lumMod val="25000"/>
                  </a:schemeClr>
                </a:solidFill>
                <a:latin typeface="Gotham Medium"/>
                <a:cs typeface="Gotham Medium"/>
              </a:rPr>
              <a:t>Recommendation based on results.</a:t>
            </a:r>
            <a:endParaRPr lang="en-US" sz="1600" b="1" dirty="0">
              <a:latin typeface="Gotham Medium"/>
              <a:cs typeface="Gotham Medium"/>
            </a:endParaRPr>
          </a:p>
        </p:txBody>
      </p:sp>
    </p:spTree>
    <p:extLst>
      <p:ext uri="{BB962C8B-B14F-4D97-AF65-F5344CB8AC3E}">
        <p14:creationId xmlns:p14="http://schemas.microsoft.com/office/powerpoint/2010/main" val="2938113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Needs Assessments: Purpose </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42701" y="1745405"/>
            <a:ext cx="11155775" cy="13222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2400" b="1" dirty="0">
                <a:solidFill>
                  <a:schemeClr val="bg2">
                    <a:lumMod val="25000"/>
                  </a:schemeClr>
                </a:solidFill>
                <a:latin typeface="Gotham Medium"/>
                <a:cs typeface="Gotham Medium"/>
              </a:rPr>
              <a:t>Training Manager identifies a problem and forms a hypothesis. </a:t>
            </a:r>
          </a:p>
        </p:txBody>
      </p:sp>
      <p:sp>
        <p:nvSpPr>
          <p:cNvPr id="8" name="Rectangle 7"/>
          <p:cNvSpPr/>
          <p:nvPr/>
        </p:nvSpPr>
        <p:spPr>
          <a:xfrm>
            <a:off x="738799" y="3372996"/>
            <a:ext cx="11155775" cy="13222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2400" b="1" dirty="0">
                <a:solidFill>
                  <a:schemeClr val="bg2">
                    <a:lumMod val="25000"/>
                  </a:schemeClr>
                </a:solidFill>
                <a:latin typeface="Gotham Medium"/>
                <a:cs typeface="Gotham Medium"/>
              </a:rPr>
              <a:t>Needs assessment sheds light on hypothesis – confirms or refines. </a:t>
            </a:r>
          </a:p>
        </p:txBody>
      </p:sp>
      <p:sp>
        <p:nvSpPr>
          <p:cNvPr id="9" name="Rectangle 8"/>
          <p:cNvSpPr/>
          <p:nvPr/>
        </p:nvSpPr>
        <p:spPr>
          <a:xfrm>
            <a:off x="725128" y="5010356"/>
            <a:ext cx="11155775" cy="13222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2400" b="1" dirty="0">
                <a:solidFill>
                  <a:schemeClr val="bg2">
                    <a:lumMod val="25000"/>
                  </a:schemeClr>
                </a:solidFill>
                <a:latin typeface="Gotham Medium"/>
                <a:cs typeface="Gotham Medium"/>
              </a:rPr>
              <a:t>Design training as a direct solution to the problem. </a:t>
            </a:r>
          </a:p>
        </p:txBody>
      </p:sp>
    </p:spTree>
    <p:extLst>
      <p:ext uri="{BB962C8B-B14F-4D97-AF65-F5344CB8AC3E}">
        <p14:creationId xmlns:p14="http://schemas.microsoft.com/office/powerpoint/2010/main" val="2959499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Needs Assessments: Format</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453665" y="2890250"/>
            <a:ext cx="2779362" cy="2769464"/>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ungsten Medium"/>
              <a:cs typeface="Tungsten Medium"/>
            </a:endParaRPr>
          </a:p>
        </p:txBody>
      </p:sp>
      <p:sp>
        <p:nvSpPr>
          <p:cNvPr id="11" name="Oval 10"/>
          <p:cNvSpPr/>
          <p:nvPr/>
        </p:nvSpPr>
        <p:spPr>
          <a:xfrm>
            <a:off x="5196301" y="2838837"/>
            <a:ext cx="2779362" cy="2769464"/>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ungsten Medium"/>
              <a:cs typeface="Tungsten Medium"/>
            </a:endParaRPr>
          </a:p>
        </p:txBody>
      </p:sp>
      <p:sp>
        <p:nvSpPr>
          <p:cNvPr id="12" name="Oval 11"/>
          <p:cNvSpPr/>
          <p:nvPr/>
        </p:nvSpPr>
        <p:spPr>
          <a:xfrm>
            <a:off x="8719443" y="2850136"/>
            <a:ext cx="2779362" cy="2769464"/>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ungsten Medium"/>
              <a:cs typeface="Tungsten Medium"/>
            </a:endParaRPr>
          </a:p>
        </p:txBody>
      </p:sp>
      <p:pic>
        <p:nvPicPr>
          <p:cNvPr id="5" name="Picture 4" descr="noun_166268_cc.png"/>
          <p:cNvPicPr>
            <a:picLocks noChangeAspect="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24108"/>
          <a:stretch/>
        </p:blipFill>
        <p:spPr>
          <a:xfrm>
            <a:off x="5414059" y="3296201"/>
            <a:ext cx="2283805" cy="1733231"/>
          </a:xfrm>
          <a:prstGeom prst="rect">
            <a:avLst/>
          </a:prstGeom>
        </p:spPr>
      </p:pic>
      <p:pic>
        <p:nvPicPr>
          <p:cNvPr id="2" name="Picture 1" descr="noun_25603_cc.png"/>
          <p:cNvPicPr>
            <a:picLocks noChangeAspect="1"/>
          </p:cNvPicPr>
          <p:nvPr/>
        </p:nvPicPr>
        <p:blipFill rotWithShape="1">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b="14437"/>
          <a:stretch/>
        </p:blipFill>
        <p:spPr>
          <a:xfrm>
            <a:off x="2041692" y="3520898"/>
            <a:ext cx="1776649" cy="1520151"/>
          </a:xfrm>
          <a:prstGeom prst="rect">
            <a:avLst/>
          </a:prstGeom>
        </p:spPr>
      </p:pic>
      <p:pic>
        <p:nvPicPr>
          <p:cNvPr id="7" name="Picture 6"/>
          <p:cNvPicPr>
            <a:picLocks noChangeAspect="1"/>
          </p:cNvPicPr>
          <p:nvPr/>
        </p:nvPicPr>
        <p:blipFill>
          <a:blip r:embed="rId7" cstate="print">
            <a:duotone>
              <a:prstClr val="black"/>
              <a:schemeClr val="tx2">
                <a:tint val="45000"/>
                <a:satMod val="400000"/>
              </a:schemeClr>
            </a:duotone>
            <a:lum bright="89000"/>
            <a:extLst>
              <a:ext uri="{BEBA8EAE-BF5A-486C-A8C5-ECC9F3942E4B}">
                <a14:imgProps xmlns:a14="http://schemas.microsoft.com/office/drawing/2010/main">
                  <a14:imgLayer r:embed="rId8">
                    <a14:imgEffect>
                      <a14:sharpenSoften amount="50000"/>
                    </a14:imgEffect>
                    <a14:imgEffect>
                      <a14:brightnessContrast bright="90000" contrast="70000"/>
                    </a14:imgEffect>
                  </a14:imgLayer>
                </a14:imgProps>
              </a:ext>
              <a:ext uri="{28A0092B-C50C-407E-A947-70E740481C1C}">
                <a14:useLocalDpi xmlns:a14="http://schemas.microsoft.com/office/drawing/2010/main" val="0"/>
              </a:ext>
            </a:extLst>
          </a:blip>
          <a:stretch>
            <a:fillRect/>
          </a:stretch>
        </p:blipFill>
        <p:spPr>
          <a:xfrm>
            <a:off x="9422093" y="3426665"/>
            <a:ext cx="1481108" cy="1533531"/>
          </a:xfrm>
          <a:prstGeom prst="rect">
            <a:avLst/>
          </a:prstGeom>
          <a:noFill/>
        </p:spPr>
      </p:pic>
    </p:spTree>
    <p:extLst>
      <p:ext uri="{BB962C8B-B14F-4D97-AF65-F5344CB8AC3E}">
        <p14:creationId xmlns:p14="http://schemas.microsoft.com/office/powerpoint/2010/main" val="3340814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926"/>
          <a:stretch/>
        </p:blipFill>
        <p:spPr>
          <a:xfrm>
            <a:off x="-167103" y="0"/>
            <a:ext cx="13334829" cy="9770167"/>
          </a:xfrm>
          <a:prstGeom prst="rect">
            <a:avLst/>
          </a:prstGeom>
        </p:spPr>
      </p:pic>
      <p:sp>
        <p:nvSpPr>
          <p:cNvPr id="3" name="Rectangle 2"/>
          <p:cNvSpPr/>
          <p:nvPr/>
        </p:nvSpPr>
        <p:spPr>
          <a:xfrm>
            <a:off x="496957" y="417443"/>
            <a:ext cx="12006469" cy="888558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4730" y="1821619"/>
            <a:ext cx="6968200" cy="156398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2">
                    <a:lumMod val="25000"/>
                  </a:schemeClr>
                </a:solidFill>
                <a:latin typeface="Tungsten Medium"/>
                <a:cs typeface="Tungsten Medium"/>
              </a:rPr>
              <a:t>What questions do you have?</a:t>
            </a:r>
          </a:p>
        </p:txBody>
      </p:sp>
      <p:sp>
        <p:nvSpPr>
          <p:cNvPr id="10" name="Rectangle 9"/>
          <p:cNvSpPr/>
          <p:nvPr/>
        </p:nvSpPr>
        <p:spPr>
          <a:xfrm>
            <a:off x="7402668" y="1821619"/>
            <a:ext cx="100262" cy="156597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2">
                  <a:lumMod val="25000"/>
                </a:schemeClr>
              </a:solidFill>
              <a:latin typeface="Tungsten Medium"/>
              <a:cs typeface="Tungsten Medium"/>
            </a:endParaRPr>
          </a:p>
        </p:txBody>
      </p:sp>
      <p:pic>
        <p:nvPicPr>
          <p:cNvPr id="11" name="Picture 10"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411242" y="8309565"/>
            <a:ext cx="738768" cy="693270"/>
          </a:xfrm>
          <a:prstGeom prst="rect">
            <a:avLst/>
          </a:prstGeom>
        </p:spPr>
      </p:pic>
    </p:spTree>
    <p:extLst>
      <p:ext uri="{BB962C8B-B14F-4D97-AF65-F5344CB8AC3E}">
        <p14:creationId xmlns:p14="http://schemas.microsoft.com/office/powerpoint/2010/main" val="2939519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a:solidFill>
                  <a:srgbClr val="56565A"/>
                </a:solidFill>
                <a:latin typeface="Tungsten Medium"/>
                <a:ea typeface="Tahoma" panose="020B0604030504040204" pitchFamily="34" charset="0"/>
                <a:cs typeface="Tungsten Medium"/>
                <a:sym typeface="Gill Sans" charset="0"/>
              </a:rPr>
              <a:t>Your Turn!</a:t>
            </a: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Tungsten Medium"/>
                <a:cs typeface="Tungsten Medium"/>
              </a:rPr>
              <a:t>Experiential Activity #1</a:t>
            </a:r>
          </a:p>
          <a:p>
            <a:pPr algn="ctr"/>
            <a:r>
              <a:rPr lang="en-US" sz="3600" dirty="0">
                <a:solidFill>
                  <a:schemeClr val="bg2">
                    <a:lumMod val="50000"/>
                  </a:schemeClr>
                </a:solidFill>
                <a:latin typeface="Tungsten Medium"/>
                <a:cs typeface="Tungsten Medium"/>
              </a:rPr>
              <a:t>5 Minutes</a:t>
            </a: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sp>
        <p:nvSpPr>
          <p:cNvPr id="15" name="Rectangle 14">
            <a:hlinkClick r:id="rId6"/>
          </p:cNvPr>
          <p:cNvSpPr/>
          <p:nvPr/>
        </p:nvSpPr>
        <p:spPr>
          <a:xfrm>
            <a:off x="6562618" y="4649687"/>
            <a:ext cx="2781623" cy="786133"/>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ED5340"/>
                </a:solidFill>
                <a:latin typeface="Tungsten Medium"/>
                <a:cs typeface="Tungsten Medium"/>
              </a:rPr>
              <a:t>ACCESS WORKBOOK</a:t>
            </a:r>
          </a:p>
        </p:txBody>
      </p:sp>
      <p:sp>
        <p:nvSpPr>
          <p:cNvPr id="20" name="Rectangle 19"/>
          <p:cNvSpPr/>
          <p:nvPr/>
        </p:nvSpPr>
        <p:spPr>
          <a:xfrm>
            <a:off x="4048142" y="1862638"/>
            <a:ext cx="8157479" cy="2229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Thinking about your training problem at Climate STRONG, what questions would you ask participants to determine what your training will cover/focus on. </a:t>
            </a:r>
          </a:p>
        </p:txBody>
      </p:sp>
    </p:spTree>
    <p:extLst>
      <p:ext uri="{BB962C8B-B14F-4D97-AF65-F5344CB8AC3E}">
        <p14:creationId xmlns:p14="http://schemas.microsoft.com/office/powerpoint/2010/main" val="1736577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a:solidFill>
                  <a:srgbClr val="56565A"/>
                </a:solidFill>
                <a:latin typeface="Tungsten Medium"/>
                <a:ea typeface="Tahoma" panose="020B0604030504040204" pitchFamily="34" charset="0"/>
                <a:cs typeface="Tungsten Medium"/>
                <a:sym typeface="Gill Sans" charset="0"/>
              </a:rPr>
              <a:t>Your Turn!</a:t>
            </a: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Tungsten Medium"/>
                <a:cs typeface="Tungsten Medium"/>
              </a:rPr>
              <a:t>Experiential Activity #1</a:t>
            </a:r>
          </a:p>
          <a:p>
            <a:pPr algn="ctr"/>
            <a:r>
              <a:rPr lang="en-US" sz="4800" dirty="0">
                <a:solidFill>
                  <a:schemeClr val="bg2">
                    <a:lumMod val="50000"/>
                  </a:schemeClr>
                </a:solidFill>
                <a:latin typeface="Tungsten Medium"/>
                <a:cs typeface="Tungsten Medium"/>
              </a:rPr>
              <a:t>DEBRIEF</a:t>
            </a: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grpSp>
        <p:nvGrpSpPr>
          <p:cNvPr id="21" name="Group 20"/>
          <p:cNvGrpSpPr/>
          <p:nvPr/>
        </p:nvGrpSpPr>
        <p:grpSpPr>
          <a:xfrm>
            <a:off x="5277271" y="2808173"/>
            <a:ext cx="5693809" cy="3766455"/>
            <a:chOff x="5266233" y="2408998"/>
            <a:chExt cx="5693809" cy="3766455"/>
          </a:xfrm>
        </p:grpSpPr>
        <p:pic>
          <p:nvPicPr>
            <p:cNvPr id="23" name="Picture 22"/>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88900" y="2408998"/>
              <a:ext cx="1481108" cy="1533531"/>
            </a:xfrm>
            <a:prstGeom prst="rect">
              <a:avLst/>
            </a:prstGeom>
            <a:noFill/>
          </p:spPr>
        </p:pic>
        <p:sp>
          <p:nvSpPr>
            <p:cNvPr id="24" name="TextBox 23"/>
            <p:cNvSpPr txBox="1"/>
            <p:nvPr/>
          </p:nvSpPr>
          <p:spPr>
            <a:xfrm>
              <a:off x="5266233" y="5806121"/>
              <a:ext cx="2813090" cy="369332"/>
            </a:xfrm>
            <a:prstGeom prst="rect">
              <a:avLst/>
            </a:prstGeom>
            <a:noFill/>
          </p:spPr>
          <p:txBody>
            <a:bodyPr wrap="square" rtlCol="0">
              <a:spAutoFit/>
            </a:bodyPr>
            <a:lstStyle/>
            <a:p>
              <a:pPr algn="ctr"/>
              <a:r>
                <a:rPr lang="en-US" sz="1800" dirty="0">
                  <a:solidFill>
                    <a:schemeClr val="tx1">
                      <a:lumMod val="75000"/>
                    </a:schemeClr>
                  </a:solidFill>
                  <a:latin typeface="Gotham Medium"/>
                  <a:cs typeface="Gotham Medium"/>
                </a:rPr>
                <a:t>Press 1 on the phone</a:t>
              </a:r>
            </a:p>
          </p:txBody>
        </p:sp>
        <p:grpSp>
          <p:nvGrpSpPr>
            <p:cNvPr id="25" name="Group 24"/>
            <p:cNvGrpSpPr/>
            <p:nvPr/>
          </p:nvGrpSpPr>
          <p:grpSpPr>
            <a:xfrm>
              <a:off x="8478528" y="4521281"/>
              <a:ext cx="2481514" cy="1602933"/>
              <a:chOff x="7956165" y="3607332"/>
              <a:chExt cx="2481514" cy="1602933"/>
            </a:xfrm>
          </p:grpSpPr>
          <p:pic>
            <p:nvPicPr>
              <p:cNvPr id="29" name="Picture 28"/>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30" name="TextBox 29"/>
              <p:cNvSpPr txBox="1"/>
              <p:nvPr/>
            </p:nvSpPr>
            <p:spPr>
              <a:xfrm>
                <a:off x="7956165" y="4840933"/>
                <a:ext cx="2481514" cy="369332"/>
              </a:xfrm>
              <a:prstGeom prst="rect">
                <a:avLst/>
              </a:prstGeom>
              <a:noFill/>
            </p:spPr>
            <p:txBody>
              <a:bodyPr wrap="square" rtlCol="0">
                <a:spAutoFit/>
              </a:bodyPr>
              <a:lstStyle/>
              <a:p>
                <a:r>
                  <a:rPr lang="en-US" sz="1800" dirty="0">
                    <a:solidFill>
                      <a:schemeClr val="tx1">
                        <a:lumMod val="75000"/>
                      </a:schemeClr>
                    </a:solidFill>
                    <a:latin typeface="Gotham Medium"/>
                    <a:cs typeface="Gotham Medium"/>
                  </a:rPr>
                  <a:t>Type in chat box</a:t>
                </a:r>
              </a:p>
            </p:txBody>
          </p:sp>
        </p:grpSp>
        <p:sp>
          <p:nvSpPr>
            <p:cNvPr id="26" name="TextBox 25"/>
            <p:cNvSpPr txBox="1"/>
            <p:nvPr/>
          </p:nvSpPr>
          <p:spPr>
            <a:xfrm>
              <a:off x="7954548" y="5320875"/>
              <a:ext cx="755290" cy="338554"/>
            </a:xfrm>
            <a:prstGeom prst="rect">
              <a:avLst/>
            </a:prstGeom>
            <a:noFill/>
          </p:spPr>
          <p:txBody>
            <a:bodyPr wrap="square" rtlCol="0">
              <a:spAutoFit/>
            </a:bodyPr>
            <a:lstStyle/>
            <a:p>
              <a:r>
                <a:rPr lang="en-US" sz="1600" dirty="0">
                  <a:solidFill>
                    <a:schemeClr val="tx1">
                      <a:lumMod val="75000"/>
                    </a:schemeClr>
                  </a:solidFill>
                  <a:latin typeface="Gotham Medium"/>
                  <a:cs typeface="Gotham Medium"/>
                </a:rPr>
                <a:t>OR</a:t>
              </a:r>
            </a:p>
          </p:txBody>
        </p:sp>
        <p:pic>
          <p:nvPicPr>
            <p:cNvPr id="27" name="Picture 26"/>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8" name="Straight Connector 27"/>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0920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85915" y="1569112"/>
            <a:ext cx="0" cy="5150819"/>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96001" y="2390510"/>
            <a:ext cx="6528498" cy="3539430"/>
          </a:xfrm>
          <a:prstGeom prst="rect">
            <a:avLst/>
          </a:prstGeom>
          <a:noFill/>
        </p:spPr>
        <p:txBody>
          <a:bodyPr wrap="square" rtlCol="0">
            <a:spAutoFit/>
          </a:bodyPr>
          <a:lstStyle/>
          <a:p>
            <a:pPr marL="514350" indent="-514350">
              <a:buAutoNum type="arabicPeriod"/>
            </a:pPr>
            <a:r>
              <a:rPr lang="en-US" sz="3200" dirty="0">
                <a:solidFill>
                  <a:schemeClr val="bg2">
                    <a:lumMod val="25000"/>
                  </a:schemeClr>
                </a:solidFill>
                <a:latin typeface="Gotham Book"/>
                <a:cs typeface="Gotham Book"/>
              </a:rPr>
              <a:t>Why Training</a:t>
            </a:r>
          </a:p>
          <a:p>
            <a:pPr marL="514350" indent="-514350">
              <a:buAutoNum type="arabicPeriod"/>
            </a:pPr>
            <a:endParaRPr lang="en-US" sz="3200" dirty="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a:solidFill>
                  <a:schemeClr val="bg2">
                    <a:lumMod val="25000"/>
                  </a:schemeClr>
                </a:solidFill>
                <a:latin typeface="Gotham Book"/>
                <a:cs typeface="Gotham Book"/>
              </a:rPr>
              <a:t>Training as a Solution</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a:solidFill>
                  <a:schemeClr val="bg2">
                    <a:lumMod val="25000"/>
                  </a:schemeClr>
                </a:solidFill>
                <a:latin typeface="Gotham Bold"/>
                <a:cs typeface="Gotham Bold"/>
              </a:rPr>
              <a:t>Solving the Problem</a:t>
            </a:r>
          </a:p>
          <a:p>
            <a:endParaRPr lang="en-US" sz="3200" dirty="0">
              <a:solidFill>
                <a:schemeClr val="bg2">
                  <a:lumMod val="25000"/>
                </a:schemeClr>
              </a:solidFill>
              <a:latin typeface="Gotham Book"/>
              <a:cs typeface="Gotham Book"/>
            </a:endParaRPr>
          </a:p>
          <a:p>
            <a:pPr marL="514350" indent="-514350">
              <a:buAutoNum type="arabicPeriod"/>
            </a:pPr>
            <a:r>
              <a:rPr lang="en-US" sz="3200" dirty="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750" y="2641640"/>
            <a:ext cx="3481727" cy="3481727"/>
          </a:xfrm>
          <a:prstGeom prst="rect">
            <a:avLst/>
          </a:prstGeom>
        </p:spPr>
      </p:pic>
      <p:sp>
        <p:nvSpPr>
          <p:cNvPr id="8" name="Rectangle 7"/>
          <p:cNvSpPr>
            <a:spLocks noChangeArrowheads="1"/>
          </p:cNvSpPr>
          <p:nvPr/>
        </p:nvSpPr>
        <p:spPr bwMode="auto">
          <a:xfrm>
            <a:off x="701566" y="1457053"/>
            <a:ext cx="46988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a:solidFill>
                  <a:schemeClr val="tx1"/>
                </a:solidFill>
                <a:latin typeface="Tungsten Medium"/>
                <a:cs typeface="Tungsten Medium"/>
              </a:rPr>
              <a:t>AGENDA </a:t>
            </a:r>
            <a:r>
              <a:rPr lang="en-US" altLang="en-US" sz="4800" dirty="0">
                <a:solidFill>
                  <a:schemeClr val="tx1"/>
                </a:solidFill>
                <a:latin typeface="Tungsten Medium"/>
                <a:ea typeface="Arial Unicode MS" panose="020B0604020202020204" pitchFamily="34" charset="-128"/>
                <a:cs typeface="Tungsten Medium"/>
              </a:rPr>
              <a:t>FOR TODAY</a:t>
            </a:r>
          </a:p>
        </p:txBody>
      </p:sp>
    </p:spTree>
    <p:extLst>
      <p:ext uri="{BB962C8B-B14F-4D97-AF65-F5344CB8AC3E}">
        <p14:creationId xmlns:p14="http://schemas.microsoft.com/office/powerpoint/2010/main" val="357419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75895"/>
            <a:ext cx="3651399"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a:solidFill>
                  <a:srgbClr val="56565A"/>
                </a:solidFill>
                <a:latin typeface="Tungsten Medium"/>
                <a:ea typeface="Tahoma" panose="020B0604030504040204" pitchFamily="34" charset="0"/>
                <a:cs typeface="Tungsten Medium"/>
                <a:sym typeface="Gill Sans" charset="0"/>
              </a:rPr>
              <a:t>Pair and Share</a:t>
            </a: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2">
                    <a:lumMod val="50000"/>
                  </a:schemeClr>
                </a:solidFill>
                <a:latin typeface="Tungsten Medium"/>
                <a:cs typeface="Tungsten Medium"/>
              </a:rPr>
              <a:t>5 MINUTES</a:t>
            </a: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pic>
        <p:nvPicPr>
          <p:cNvPr id="23" name="Picture 22"/>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58821" y="2296682"/>
            <a:ext cx="1481108" cy="1533531"/>
          </a:xfrm>
          <a:prstGeom prst="rect">
            <a:avLst/>
          </a:prstGeom>
          <a:noFill/>
        </p:spPr>
      </p:pic>
      <p:sp>
        <p:nvSpPr>
          <p:cNvPr id="19" name="Rectangle 18"/>
          <p:cNvSpPr/>
          <p:nvPr/>
        </p:nvSpPr>
        <p:spPr>
          <a:xfrm>
            <a:off x="5326999" y="4413489"/>
            <a:ext cx="5591918"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75000"/>
                  </a:schemeClr>
                </a:solidFill>
                <a:latin typeface="Gotham Medium"/>
                <a:cs typeface="Gotham Medium"/>
              </a:rPr>
              <a:t>What do you hope to get from this Fellowship?</a:t>
            </a:r>
          </a:p>
        </p:txBody>
      </p:sp>
    </p:spTree>
    <p:extLst>
      <p:ext uri="{BB962C8B-B14F-4D97-AF65-F5344CB8AC3E}">
        <p14:creationId xmlns:p14="http://schemas.microsoft.com/office/powerpoint/2010/main" val="1763773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Training Solutions</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453665" y="2890250"/>
            <a:ext cx="2779362" cy="2769464"/>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Module</a:t>
            </a:r>
          </a:p>
        </p:txBody>
      </p:sp>
      <p:sp>
        <p:nvSpPr>
          <p:cNvPr id="7" name="Oval 6"/>
          <p:cNvSpPr/>
          <p:nvPr/>
        </p:nvSpPr>
        <p:spPr>
          <a:xfrm>
            <a:off x="5196301" y="2838837"/>
            <a:ext cx="2779362" cy="2769464"/>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Journey</a:t>
            </a:r>
          </a:p>
        </p:txBody>
      </p:sp>
      <p:sp>
        <p:nvSpPr>
          <p:cNvPr id="8" name="Oval 7"/>
          <p:cNvSpPr/>
          <p:nvPr/>
        </p:nvSpPr>
        <p:spPr>
          <a:xfrm>
            <a:off x="8719443" y="2850136"/>
            <a:ext cx="2779362" cy="2769464"/>
          </a:xfrm>
          <a:prstGeom prst="ellipse">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ungsten Medium"/>
                <a:cs typeface="Tungsten Medium"/>
              </a:rPr>
              <a:t>Program</a:t>
            </a:r>
          </a:p>
        </p:txBody>
      </p:sp>
    </p:spTree>
    <p:extLst>
      <p:ext uri="{BB962C8B-B14F-4D97-AF65-F5344CB8AC3E}">
        <p14:creationId xmlns:p14="http://schemas.microsoft.com/office/powerpoint/2010/main" val="1403830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Training Solutions: Module</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5" name="Picture 4" descr="noun_51410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7128"/>
          <a:stretch/>
        </p:blipFill>
        <p:spPr>
          <a:xfrm>
            <a:off x="789879" y="2116515"/>
            <a:ext cx="5826828" cy="4828786"/>
          </a:xfrm>
          <a:prstGeom prst="rect">
            <a:avLst/>
          </a:prstGeom>
        </p:spPr>
      </p:pic>
      <p:pic>
        <p:nvPicPr>
          <p:cNvPr id="6" name="Picture 5" descr="noun_51411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7700" t="18633" r="43316" b="60244"/>
          <a:stretch/>
        </p:blipFill>
        <p:spPr>
          <a:xfrm>
            <a:off x="3003801" y="3339387"/>
            <a:ext cx="1056768" cy="1175841"/>
          </a:xfrm>
          <a:prstGeom prst="rect">
            <a:avLst/>
          </a:prstGeom>
        </p:spPr>
      </p:pic>
      <p:sp>
        <p:nvSpPr>
          <p:cNvPr id="7" name="Rectangle 6"/>
          <p:cNvSpPr/>
          <p:nvPr/>
        </p:nvSpPr>
        <p:spPr>
          <a:xfrm>
            <a:off x="7042946" y="3817382"/>
            <a:ext cx="4417584"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charset="2"/>
              <a:buChar char="§"/>
            </a:pPr>
            <a:r>
              <a:rPr lang="en-US" sz="4000" dirty="0">
                <a:solidFill>
                  <a:schemeClr val="tx1">
                    <a:lumMod val="75000"/>
                  </a:schemeClr>
                </a:solidFill>
                <a:latin typeface="Tungsten Medium"/>
                <a:cs typeface="Tungsten Medium"/>
              </a:rPr>
              <a:t>ONE SKILL</a:t>
            </a:r>
          </a:p>
          <a:p>
            <a:pPr marL="571500" indent="-571500">
              <a:buFont typeface="Wingdings" charset="2"/>
              <a:buChar char="§"/>
            </a:pPr>
            <a:r>
              <a:rPr lang="en-US" sz="4000" dirty="0">
                <a:solidFill>
                  <a:schemeClr val="tx1">
                    <a:lumMod val="75000"/>
                  </a:schemeClr>
                </a:solidFill>
                <a:latin typeface="Tungsten Medium"/>
                <a:cs typeface="Tungsten Medium"/>
              </a:rPr>
              <a:t>ONE CONCEPT</a:t>
            </a:r>
          </a:p>
          <a:p>
            <a:pPr marL="571500" indent="-571500">
              <a:buFont typeface="Wingdings" charset="2"/>
              <a:buChar char="§"/>
            </a:pPr>
            <a:r>
              <a:rPr lang="en-US" sz="4000" dirty="0">
                <a:solidFill>
                  <a:schemeClr val="tx1">
                    <a:lumMod val="75000"/>
                  </a:schemeClr>
                </a:solidFill>
                <a:latin typeface="Tungsten Medium"/>
                <a:cs typeface="Tungsten Medium"/>
              </a:rPr>
              <a:t>60-75 MINS</a:t>
            </a:r>
          </a:p>
        </p:txBody>
      </p:sp>
    </p:spTree>
    <p:extLst>
      <p:ext uri="{BB962C8B-B14F-4D97-AF65-F5344CB8AC3E}">
        <p14:creationId xmlns:p14="http://schemas.microsoft.com/office/powerpoint/2010/main" val="3048677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Training Solutions: Journey</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5" name="Picture 4" descr="noun_51410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7128"/>
          <a:stretch/>
        </p:blipFill>
        <p:spPr>
          <a:xfrm>
            <a:off x="789879" y="2116515"/>
            <a:ext cx="5826828" cy="4828786"/>
          </a:xfrm>
          <a:prstGeom prst="rect">
            <a:avLst/>
          </a:prstGeom>
        </p:spPr>
      </p:pic>
      <p:pic>
        <p:nvPicPr>
          <p:cNvPr id="6" name="Picture 5" descr="noun_51411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7700" t="18633" r="43316" b="60244"/>
          <a:stretch/>
        </p:blipFill>
        <p:spPr>
          <a:xfrm>
            <a:off x="3003801" y="3339387"/>
            <a:ext cx="1056768" cy="1175841"/>
          </a:xfrm>
          <a:prstGeom prst="rect">
            <a:avLst/>
          </a:prstGeom>
        </p:spPr>
      </p:pic>
      <p:sp>
        <p:nvSpPr>
          <p:cNvPr id="7" name="Rectangle 6"/>
          <p:cNvSpPr/>
          <p:nvPr/>
        </p:nvSpPr>
        <p:spPr>
          <a:xfrm>
            <a:off x="7042945" y="3817382"/>
            <a:ext cx="5170121"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charset="2"/>
              <a:buChar char="§"/>
            </a:pPr>
            <a:r>
              <a:rPr lang="en-US" sz="4000" dirty="0">
                <a:solidFill>
                  <a:schemeClr val="tx1">
                    <a:lumMod val="75000"/>
                  </a:schemeClr>
                </a:solidFill>
                <a:latin typeface="Tungsten Medium"/>
                <a:cs typeface="Tungsten Medium"/>
              </a:rPr>
              <a:t>SEVERAL SKILLS</a:t>
            </a:r>
          </a:p>
          <a:p>
            <a:pPr marL="571500" indent="-571500">
              <a:buFont typeface="Wingdings" charset="2"/>
              <a:buChar char="§"/>
            </a:pPr>
            <a:r>
              <a:rPr lang="en-US" sz="4000" dirty="0">
                <a:solidFill>
                  <a:schemeClr val="tx1">
                    <a:lumMod val="75000"/>
                  </a:schemeClr>
                </a:solidFill>
                <a:latin typeface="Tungsten Medium"/>
                <a:cs typeface="Tungsten Medium"/>
              </a:rPr>
              <a:t>BUILD ON ONE ANOTHER</a:t>
            </a:r>
          </a:p>
          <a:p>
            <a:pPr marL="571500" indent="-571500">
              <a:buFont typeface="Wingdings" charset="2"/>
              <a:buChar char="§"/>
            </a:pPr>
            <a:r>
              <a:rPr lang="en-US" sz="4000" dirty="0">
                <a:solidFill>
                  <a:schemeClr val="tx1">
                    <a:lumMod val="75000"/>
                  </a:schemeClr>
                </a:solidFill>
                <a:latin typeface="Tungsten Medium"/>
                <a:cs typeface="Tungsten Medium"/>
              </a:rPr>
              <a:t>4 TO 6 HOURS (4-6 MODULES)</a:t>
            </a:r>
          </a:p>
        </p:txBody>
      </p:sp>
      <p:pic>
        <p:nvPicPr>
          <p:cNvPr id="8" name="Picture 7" descr="noun_51411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7700" t="18633" r="43316" b="60244"/>
          <a:stretch/>
        </p:blipFill>
        <p:spPr>
          <a:xfrm>
            <a:off x="3015100" y="4510849"/>
            <a:ext cx="1056768" cy="1175841"/>
          </a:xfrm>
          <a:prstGeom prst="rect">
            <a:avLst/>
          </a:prstGeom>
        </p:spPr>
      </p:pic>
      <p:pic>
        <p:nvPicPr>
          <p:cNvPr id="9" name="Picture 8" descr="noun_51411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7700" t="18633" r="43316" b="60244"/>
          <a:stretch/>
        </p:blipFill>
        <p:spPr>
          <a:xfrm>
            <a:off x="4061139" y="4365369"/>
            <a:ext cx="1056768" cy="1175841"/>
          </a:xfrm>
          <a:prstGeom prst="rect">
            <a:avLst/>
          </a:prstGeom>
        </p:spPr>
      </p:pic>
      <p:pic>
        <p:nvPicPr>
          <p:cNvPr id="10" name="Picture 9" descr="noun_51411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7700" t="18633" r="43316" b="60244"/>
          <a:stretch/>
        </p:blipFill>
        <p:spPr>
          <a:xfrm>
            <a:off x="4088115" y="3216505"/>
            <a:ext cx="1056768" cy="1175841"/>
          </a:xfrm>
          <a:prstGeom prst="rect">
            <a:avLst/>
          </a:prstGeom>
        </p:spPr>
      </p:pic>
      <p:pic>
        <p:nvPicPr>
          <p:cNvPr id="11" name="Picture 10" descr="noun_51411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7700" t="18633" r="43316" b="60244"/>
          <a:stretch/>
        </p:blipFill>
        <p:spPr>
          <a:xfrm>
            <a:off x="4068058" y="5422707"/>
            <a:ext cx="1056768" cy="1175841"/>
          </a:xfrm>
          <a:prstGeom prst="rect">
            <a:avLst/>
          </a:prstGeom>
        </p:spPr>
      </p:pic>
      <p:pic>
        <p:nvPicPr>
          <p:cNvPr id="12" name="Picture 11" descr="noun_51411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7700" t="18633" r="43316" b="60244"/>
          <a:stretch/>
        </p:blipFill>
        <p:spPr>
          <a:xfrm>
            <a:off x="5051385" y="4195453"/>
            <a:ext cx="953241" cy="1175841"/>
          </a:xfrm>
          <a:prstGeom prst="rect">
            <a:avLst/>
          </a:prstGeom>
        </p:spPr>
      </p:pic>
    </p:spTree>
    <p:extLst>
      <p:ext uri="{BB962C8B-B14F-4D97-AF65-F5344CB8AC3E}">
        <p14:creationId xmlns:p14="http://schemas.microsoft.com/office/powerpoint/2010/main" val="3259650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Training Solutions: Program</a:t>
            </a: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5" name="Picture 4" descr="noun_51410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7128"/>
          <a:stretch/>
        </p:blipFill>
        <p:spPr>
          <a:xfrm>
            <a:off x="789879" y="2116515"/>
            <a:ext cx="5826828" cy="4828786"/>
          </a:xfrm>
          <a:prstGeom prst="rect">
            <a:avLst/>
          </a:prstGeom>
        </p:spPr>
      </p:pic>
      <p:sp>
        <p:nvSpPr>
          <p:cNvPr id="7" name="Rectangle 6"/>
          <p:cNvSpPr/>
          <p:nvPr/>
        </p:nvSpPr>
        <p:spPr>
          <a:xfrm>
            <a:off x="7042945" y="3817382"/>
            <a:ext cx="5170121"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charset="2"/>
              <a:buChar char="§"/>
            </a:pPr>
            <a:r>
              <a:rPr lang="en-US" sz="4000" dirty="0">
                <a:solidFill>
                  <a:schemeClr val="tx1">
                    <a:lumMod val="75000"/>
                  </a:schemeClr>
                </a:solidFill>
                <a:latin typeface="Tungsten Medium"/>
                <a:cs typeface="Tungsten Medium"/>
              </a:rPr>
              <a:t> CLEAR LEARNING PATH </a:t>
            </a:r>
          </a:p>
          <a:p>
            <a:pPr marL="571500" indent="-571500">
              <a:buFont typeface="Wingdings" charset="2"/>
              <a:buChar char="§"/>
            </a:pPr>
            <a:r>
              <a:rPr lang="en-US" sz="4000" dirty="0">
                <a:solidFill>
                  <a:schemeClr val="tx1">
                    <a:lumMod val="75000"/>
                  </a:schemeClr>
                </a:solidFill>
                <a:latin typeface="Tungsten Medium"/>
                <a:cs typeface="Tungsten Medium"/>
              </a:rPr>
              <a:t>REPORTING AND ACCOUNTABILITY</a:t>
            </a:r>
          </a:p>
          <a:p>
            <a:pPr marL="571500" indent="-571500">
              <a:buFont typeface="Wingdings" charset="2"/>
              <a:buChar char="§"/>
            </a:pPr>
            <a:r>
              <a:rPr lang="en-US" sz="4000" dirty="0">
                <a:solidFill>
                  <a:schemeClr val="tx1">
                    <a:lumMod val="75000"/>
                  </a:schemeClr>
                </a:solidFill>
                <a:latin typeface="Tungsten Medium"/>
                <a:cs typeface="Tungsten Medium"/>
              </a:rPr>
              <a:t>MORE THAN JUST TRAINING</a:t>
            </a:r>
          </a:p>
        </p:txBody>
      </p:sp>
      <p:pic>
        <p:nvPicPr>
          <p:cNvPr id="14" name="Picture 13" descr="noun_51411_cc.png"/>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b="19068"/>
          <a:stretch/>
        </p:blipFill>
        <p:spPr>
          <a:xfrm>
            <a:off x="752539" y="2199847"/>
            <a:ext cx="5863526" cy="4745452"/>
          </a:xfrm>
          <a:prstGeom prst="rect">
            <a:avLst/>
          </a:prstGeom>
        </p:spPr>
      </p:pic>
    </p:spTree>
    <p:extLst>
      <p:ext uri="{BB962C8B-B14F-4D97-AF65-F5344CB8AC3E}">
        <p14:creationId xmlns:p14="http://schemas.microsoft.com/office/powerpoint/2010/main" val="1674850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85915" y="1569112"/>
            <a:ext cx="0" cy="5150819"/>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96001" y="2390510"/>
            <a:ext cx="6528498" cy="3539430"/>
          </a:xfrm>
          <a:prstGeom prst="rect">
            <a:avLst/>
          </a:prstGeom>
          <a:noFill/>
        </p:spPr>
        <p:txBody>
          <a:bodyPr wrap="square" rtlCol="0">
            <a:spAutoFit/>
          </a:bodyPr>
          <a:lstStyle/>
          <a:p>
            <a:pPr marL="514350" indent="-514350">
              <a:buAutoNum type="arabicPeriod"/>
            </a:pPr>
            <a:r>
              <a:rPr lang="en-US" sz="3200" dirty="0">
                <a:solidFill>
                  <a:schemeClr val="bg2">
                    <a:lumMod val="25000"/>
                  </a:schemeClr>
                </a:solidFill>
                <a:latin typeface="Gotham Book"/>
                <a:cs typeface="Gotham Book"/>
              </a:rPr>
              <a:t>Why Training</a:t>
            </a:r>
          </a:p>
          <a:p>
            <a:pPr marL="514350" indent="-514350">
              <a:buAutoNum type="arabicPeriod"/>
            </a:pPr>
            <a:endParaRPr lang="en-US" sz="3200" dirty="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a:solidFill>
                  <a:schemeClr val="bg2">
                    <a:lumMod val="25000"/>
                  </a:schemeClr>
                </a:solidFill>
                <a:latin typeface="Gotham Book"/>
                <a:cs typeface="Gotham Book"/>
              </a:rPr>
              <a:t>Training as a Solution</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a:solidFill>
                  <a:schemeClr val="bg2">
                    <a:lumMod val="25000"/>
                  </a:schemeClr>
                </a:solidFill>
                <a:latin typeface="Gotham Book"/>
                <a:cs typeface="Gotham Book"/>
              </a:rPr>
              <a:t>Solving the Problem </a:t>
            </a:r>
          </a:p>
          <a:p>
            <a:endParaRPr lang="en-US" sz="3200" dirty="0">
              <a:solidFill>
                <a:schemeClr val="bg2">
                  <a:lumMod val="25000"/>
                </a:schemeClr>
              </a:solidFill>
              <a:latin typeface="Gotham Bold"/>
              <a:cs typeface="Gotham Bold"/>
            </a:endParaRPr>
          </a:p>
          <a:p>
            <a:pPr marL="514350" indent="-514350">
              <a:buAutoNum type="arabicPeriod"/>
            </a:pPr>
            <a:r>
              <a:rPr lang="en-US" sz="3200" dirty="0">
                <a:solidFill>
                  <a:schemeClr val="bg2">
                    <a:lumMod val="25000"/>
                  </a:schemeClr>
                </a:solidFill>
                <a:latin typeface="Gotham Bold"/>
                <a:cs typeface="Gotham Bold"/>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750" y="2641640"/>
            <a:ext cx="3481727" cy="3481727"/>
          </a:xfrm>
          <a:prstGeom prst="rect">
            <a:avLst/>
          </a:prstGeom>
        </p:spPr>
      </p:pic>
      <p:sp>
        <p:nvSpPr>
          <p:cNvPr id="8" name="Rectangle 7"/>
          <p:cNvSpPr>
            <a:spLocks noChangeArrowheads="1"/>
          </p:cNvSpPr>
          <p:nvPr/>
        </p:nvSpPr>
        <p:spPr bwMode="auto">
          <a:xfrm>
            <a:off x="701566" y="1457053"/>
            <a:ext cx="46988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a:solidFill>
                  <a:schemeClr val="tx1"/>
                </a:solidFill>
                <a:latin typeface="Tungsten Medium"/>
                <a:cs typeface="Tungsten Medium"/>
              </a:rPr>
              <a:t>AGENDA </a:t>
            </a:r>
            <a:r>
              <a:rPr lang="en-US" altLang="en-US" sz="4800" dirty="0">
                <a:solidFill>
                  <a:schemeClr val="tx1"/>
                </a:solidFill>
                <a:latin typeface="Tungsten Medium"/>
                <a:ea typeface="Arial Unicode MS" panose="020B0604020202020204" pitchFamily="34" charset="-128"/>
                <a:cs typeface="Tungsten Medium"/>
              </a:rPr>
              <a:t>FOR TODAY</a:t>
            </a:r>
          </a:p>
        </p:txBody>
      </p:sp>
    </p:spTree>
    <p:extLst>
      <p:ext uri="{BB962C8B-B14F-4D97-AF65-F5344CB8AC3E}">
        <p14:creationId xmlns:p14="http://schemas.microsoft.com/office/powerpoint/2010/main" val="608311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chemeClr val="tx1">
                    <a:lumMod val="75000"/>
                  </a:schemeClr>
                </a:solidFill>
                <a:latin typeface="Tungsten Medium"/>
                <a:cs typeface="Tungsten Medium"/>
              </a:rPr>
              <a:t>Debrief</a:t>
            </a:r>
          </a:p>
        </p:txBody>
      </p:sp>
      <p:cxnSp>
        <p:nvCxnSpPr>
          <p:cNvPr id="21" name="Straight Connector 20"/>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608380" y="1341371"/>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158803" y="3190541"/>
            <a:ext cx="7757599" cy="1492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400" dirty="0">
                <a:solidFill>
                  <a:schemeClr val="bg2">
                    <a:lumMod val="25000"/>
                  </a:schemeClr>
                </a:solidFill>
                <a:latin typeface="Tungsten Medium"/>
                <a:cs typeface="Tungsten Medium"/>
              </a:rPr>
              <a:t>Using #</a:t>
            </a:r>
            <a:r>
              <a:rPr lang="en-US" sz="4400" dirty="0" err="1">
                <a:solidFill>
                  <a:schemeClr val="bg2">
                    <a:lumMod val="25000"/>
                  </a:schemeClr>
                </a:solidFill>
                <a:latin typeface="Tungsten Medium"/>
                <a:cs typeface="Tungsten Medium"/>
              </a:rPr>
              <a:t>OFAFellows</a:t>
            </a:r>
            <a:r>
              <a:rPr lang="en-US" sz="4400" dirty="0">
                <a:solidFill>
                  <a:schemeClr val="bg2">
                    <a:lumMod val="25000"/>
                  </a:schemeClr>
                </a:solidFill>
                <a:latin typeface="Tungsten Medium"/>
                <a:cs typeface="Tungsten Medium"/>
              </a:rPr>
              <a:t>, Tweet your biggest takeaway</a:t>
            </a:r>
          </a:p>
        </p:txBody>
      </p:sp>
      <p:pic>
        <p:nvPicPr>
          <p:cNvPr id="2" name="Picture 1" descr="noun_81043_cc.png"/>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b="21008"/>
          <a:stretch/>
        </p:blipFill>
        <p:spPr>
          <a:xfrm>
            <a:off x="752537" y="2133509"/>
            <a:ext cx="2697589" cy="2130874"/>
          </a:xfrm>
          <a:prstGeom prst="rect">
            <a:avLst/>
          </a:prstGeom>
        </p:spPr>
      </p:pic>
      <p:sp>
        <p:nvSpPr>
          <p:cNvPr id="18" name="Rectangle 17"/>
          <p:cNvSpPr>
            <a:spLocks/>
          </p:cNvSpPr>
          <p:nvPr/>
        </p:nvSpPr>
        <p:spPr>
          <a:xfrm rot="10800000" flipV="1">
            <a:off x="302372" y="4577723"/>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2">
                    <a:lumMod val="50000"/>
                  </a:schemeClr>
                </a:solidFill>
                <a:latin typeface="Tungsten Medium"/>
                <a:cs typeface="Tungsten Medium"/>
              </a:rPr>
              <a:t>#</a:t>
            </a:r>
            <a:r>
              <a:rPr lang="en-US" sz="4400" dirty="0" err="1">
                <a:solidFill>
                  <a:schemeClr val="bg2">
                    <a:lumMod val="50000"/>
                  </a:schemeClr>
                </a:solidFill>
                <a:latin typeface="Tungsten Medium"/>
                <a:cs typeface="Tungsten Medium"/>
              </a:rPr>
              <a:t>OFA</a:t>
            </a:r>
            <a:r>
              <a:rPr lang="en-US" sz="4400" dirty="0" err="1">
                <a:solidFill>
                  <a:srgbClr val="ED5340"/>
                </a:solidFill>
                <a:latin typeface="Tungsten Medium"/>
                <a:cs typeface="Tungsten Medium"/>
              </a:rPr>
              <a:t>Fellows</a:t>
            </a:r>
            <a:endParaRPr lang="en-US" sz="5400" dirty="0">
              <a:solidFill>
                <a:srgbClr val="ED5340"/>
              </a:solidFill>
              <a:latin typeface="Tungsten Medium"/>
              <a:cs typeface="Tungsten Medium"/>
            </a:endParaRPr>
          </a:p>
        </p:txBody>
      </p:sp>
    </p:spTree>
    <p:extLst>
      <p:ext uri="{BB962C8B-B14F-4D97-AF65-F5344CB8AC3E}">
        <p14:creationId xmlns:p14="http://schemas.microsoft.com/office/powerpoint/2010/main" val="4260135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5"/>
          <p:cNvSpPr>
            <a:spLocks noChangeAspect="1"/>
          </p:cNvSpPr>
          <p:nvPr/>
        </p:nvSpPr>
        <p:spPr bwMode="auto">
          <a:xfrm>
            <a:off x="1147009" y="2192379"/>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1</a:t>
            </a:r>
          </a:p>
        </p:txBody>
      </p:sp>
      <p:sp>
        <p:nvSpPr>
          <p:cNvPr id="3" name="Oval 36"/>
          <p:cNvSpPr>
            <a:spLocks noChangeAspect="1"/>
          </p:cNvSpPr>
          <p:nvPr/>
        </p:nvSpPr>
        <p:spPr bwMode="auto">
          <a:xfrm>
            <a:off x="1147009" y="4072933"/>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2</a:t>
            </a:r>
          </a:p>
        </p:txBody>
      </p:sp>
      <p:sp>
        <p:nvSpPr>
          <p:cNvPr id="4" name="Oval 37"/>
          <p:cNvSpPr>
            <a:spLocks noChangeAspect="1"/>
          </p:cNvSpPr>
          <p:nvPr/>
        </p:nvSpPr>
        <p:spPr bwMode="auto">
          <a:xfrm>
            <a:off x="1147009" y="5809516"/>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3</a:t>
            </a:r>
          </a:p>
        </p:txBody>
      </p:sp>
      <p:sp>
        <p:nvSpPr>
          <p:cNvPr id="5" name="Rectangle 4"/>
          <p:cNvSpPr>
            <a:spLocks noChangeArrowheads="1"/>
          </p:cNvSpPr>
          <p:nvPr/>
        </p:nvSpPr>
        <p:spPr bwMode="auto">
          <a:xfrm>
            <a:off x="827695" y="665985"/>
            <a:ext cx="418212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4000" dirty="0">
                <a:solidFill>
                  <a:schemeClr val="tx1"/>
                </a:solidFill>
                <a:latin typeface="Tungsten Medium"/>
                <a:cs typeface="Tungsten Medium"/>
              </a:rPr>
              <a:t>GOALS</a:t>
            </a:r>
            <a:r>
              <a:rPr lang="en-US" altLang="en-US" sz="4400" b="1" dirty="0">
                <a:solidFill>
                  <a:schemeClr val="tx1"/>
                </a:solidFill>
                <a:latin typeface="Tungsten Medium"/>
                <a:cs typeface="Tungsten Medium"/>
              </a:rPr>
              <a:t> </a:t>
            </a:r>
            <a:r>
              <a:rPr lang="en-US" altLang="en-US" sz="4000" dirty="0">
                <a:solidFill>
                  <a:schemeClr val="tx1"/>
                </a:solidFill>
                <a:latin typeface="Tungsten Medium"/>
                <a:ea typeface="Arial Unicode MS" panose="020B0604020202020204" pitchFamily="34" charset="-128"/>
                <a:cs typeface="Tungsten Medium"/>
              </a:rPr>
              <a:t>FOR TODAY</a:t>
            </a:r>
          </a:p>
        </p:txBody>
      </p:sp>
      <p:sp>
        <p:nvSpPr>
          <p:cNvPr id="7" name="TextBox 6"/>
          <p:cNvSpPr txBox="1"/>
          <p:nvPr/>
        </p:nvSpPr>
        <p:spPr>
          <a:xfrm>
            <a:off x="2261975" y="2112082"/>
            <a:ext cx="9818721" cy="954107"/>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Understand</a:t>
            </a:r>
            <a:r>
              <a:rPr lang="en-US" sz="2800" dirty="0">
                <a:solidFill>
                  <a:schemeClr val="bg2">
                    <a:lumMod val="25000"/>
                  </a:schemeClr>
                </a:solidFill>
                <a:latin typeface="Gotham Light" pitchFamily="50" charset="0"/>
                <a:cs typeface="Gotham Light" pitchFamily="50" charset="0"/>
              </a:rPr>
              <a:t> </a:t>
            </a:r>
            <a:r>
              <a:rPr lang="en-US" sz="2800" dirty="0">
                <a:solidFill>
                  <a:schemeClr val="bg2">
                    <a:lumMod val="25000"/>
                  </a:schemeClr>
                </a:solidFill>
                <a:latin typeface="Gotham Book"/>
                <a:cs typeface="Gotham Book"/>
              </a:rPr>
              <a:t>the role of training at a progressive organization</a:t>
            </a:r>
          </a:p>
        </p:txBody>
      </p:sp>
      <p:sp>
        <p:nvSpPr>
          <p:cNvPr id="10" name="TextBox 9"/>
          <p:cNvSpPr txBox="1"/>
          <p:nvPr/>
        </p:nvSpPr>
        <p:spPr>
          <a:xfrm>
            <a:off x="2261975" y="4007307"/>
            <a:ext cx="10115389" cy="954107"/>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Be able to </a:t>
            </a:r>
            <a:r>
              <a:rPr lang="en-US" sz="2800" dirty="0">
                <a:solidFill>
                  <a:schemeClr val="bg2">
                    <a:lumMod val="25000"/>
                  </a:schemeClr>
                </a:solidFill>
                <a:latin typeface="Gotham Book"/>
                <a:cs typeface="Gotham Book"/>
              </a:rPr>
              <a:t>identify training problems and use needs assessments to narrow down training problems</a:t>
            </a:r>
          </a:p>
        </p:txBody>
      </p:sp>
      <p:sp>
        <p:nvSpPr>
          <p:cNvPr id="11" name="TextBox 10"/>
          <p:cNvSpPr txBox="1"/>
          <p:nvPr/>
        </p:nvSpPr>
        <p:spPr>
          <a:xfrm>
            <a:off x="2261975" y="5713463"/>
            <a:ext cx="9818721" cy="954107"/>
          </a:xfrm>
          <a:prstGeom prst="rect">
            <a:avLst/>
          </a:prstGeom>
          <a:noFill/>
        </p:spPr>
        <p:txBody>
          <a:bodyPr wrap="square" rtlCol="0">
            <a:spAutoFit/>
          </a:bodyPr>
          <a:lstStyle/>
          <a:p>
            <a:r>
              <a:rPr lang="en-US" sz="2800" dirty="0">
                <a:solidFill>
                  <a:schemeClr val="bg2">
                    <a:lumMod val="25000"/>
                  </a:schemeClr>
                </a:solidFill>
                <a:latin typeface="Gotham Bold" pitchFamily="50" charset="0"/>
                <a:cs typeface="Gotham Bold" pitchFamily="50" charset="0"/>
              </a:rPr>
              <a:t>Feel comfortable </a:t>
            </a:r>
            <a:r>
              <a:rPr lang="en-US" sz="2800" dirty="0">
                <a:solidFill>
                  <a:schemeClr val="bg2">
                    <a:lumMod val="25000"/>
                  </a:schemeClr>
                </a:solidFill>
                <a:latin typeface="Gotham Book"/>
                <a:cs typeface="Gotham Book"/>
              </a:rPr>
              <a:t>advocating for training solutions to help meet the strategic goals of the organization </a:t>
            </a:r>
          </a:p>
        </p:txBody>
      </p:sp>
      <p:cxnSp>
        <p:nvCxnSpPr>
          <p:cNvPr id="12" name="Straight Connector 11"/>
          <p:cNvCxnSpPr/>
          <p:nvPr/>
        </p:nvCxnSpPr>
        <p:spPr>
          <a:xfrm>
            <a:off x="866819" y="151179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100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2470" y="1862638"/>
            <a:ext cx="11453152" cy="1580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Training departments develop educational programs that enhance the ability of other departments to meet their goals. </a:t>
            </a:r>
          </a:p>
        </p:txBody>
      </p:sp>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KEY TAKEAWAYS</a:t>
            </a:r>
          </a:p>
        </p:txBody>
      </p:sp>
      <p:cxnSp>
        <p:nvCxnSpPr>
          <p:cNvPr id="21" name="Straight Connector 20"/>
          <p:cNvCxnSpPr/>
          <p:nvPr/>
        </p:nvCxnSpPr>
        <p:spPr>
          <a:xfrm flipV="1">
            <a:off x="711515" y="1334562"/>
            <a:ext cx="11429527"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6794" y="3733241"/>
            <a:ext cx="11511882" cy="1483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Training Managers identify skill gap problems that can be solved through trainings: modules, journeys, programs. WE DON’T JUST TRAIN FOR THE SAKE OF TRAINING.</a:t>
            </a:r>
          </a:p>
        </p:txBody>
      </p:sp>
      <p:sp>
        <p:nvSpPr>
          <p:cNvPr id="7" name="Rectangle 6"/>
          <p:cNvSpPr/>
          <p:nvPr/>
        </p:nvSpPr>
        <p:spPr>
          <a:xfrm>
            <a:off x="719104" y="5495887"/>
            <a:ext cx="11511882" cy="1483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It is the responsibility of Training Managers to help key decision makers understand the value of training as a management solution. </a:t>
            </a:r>
          </a:p>
        </p:txBody>
      </p:sp>
    </p:spTree>
    <p:extLst>
      <p:ext uri="{BB962C8B-B14F-4D97-AF65-F5344CB8AC3E}">
        <p14:creationId xmlns:p14="http://schemas.microsoft.com/office/powerpoint/2010/main" val="1889498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2470" y="1862638"/>
            <a:ext cx="11453152" cy="1580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Training departments develop educational programs that enhance the ability of other departments to meet their goals. </a:t>
            </a:r>
          </a:p>
        </p:txBody>
      </p:sp>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KEY TAKEAWAYS</a:t>
            </a:r>
          </a:p>
        </p:txBody>
      </p:sp>
      <p:cxnSp>
        <p:nvCxnSpPr>
          <p:cNvPr id="21" name="Straight Connector 20"/>
          <p:cNvCxnSpPr/>
          <p:nvPr/>
        </p:nvCxnSpPr>
        <p:spPr>
          <a:xfrm flipV="1">
            <a:off x="711515" y="1334562"/>
            <a:ext cx="11429527"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6794" y="3733241"/>
            <a:ext cx="11511882" cy="1483044"/>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1"/>
                </a:solidFill>
                <a:latin typeface="Gotham Book"/>
                <a:cs typeface="Gotham Book"/>
              </a:rPr>
              <a:t>Training Managers identify skill gap problems that can be solved through trainings: modules, journeys, programs. </a:t>
            </a:r>
            <a:r>
              <a:rPr lang="en-US" sz="2400" dirty="0">
                <a:solidFill>
                  <a:schemeClr val="bg1"/>
                </a:solidFill>
                <a:latin typeface="Gotham Bold"/>
                <a:cs typeface="Gotham Bold"/>
              </a:rPr>
              <a:t>We don’t just train for the sake of training.</a:t>
            </a:r>
          </a:p>
        </p:txBody>
      </p:sp>
      <p:sp>
        <p:nvSpPr>
          <p:cNvPr id="7" name="Rectangle 6"/>
          <p:cNvSpPr/>
          <p:nvPr/>
        </p:nvSpPr>
        <p:spPr>
          <a:xfrm>
            <a:off x="719104" y="5495887"/>
            <a:ext cx="11511882" cy="1483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It is the responsibility of Training Managers to help key decision makers understand the value of training as a management solution. </a:t>
            </a:r>
          </a:p>
        </p:txBody>
      </p:sp>
    </p:spTree>
    <p:extLst>
      <p:ext uri="{BB962C8B-B14F-4D97-AF65-F5344CB8AC3E}">
        <p14:creationId xmlns:p14="http://schemas.microsoft.com/office/powerpoint/2010/main" val="123398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2470" y="1862638"/>
            <a:ext cx="11453152" cy="1580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Training departments develop educational programs that enhance the ability of other departments to meet their goals. </a:t>
            </a:r>
          </a:p>
        </p:txBody>
      </p:sp>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75000"/>
                  </a:schemeClr>
                </a:solidFill>
                <a:latin typeface="Tungsten Medium"/>
                <a:cs typeface="Tungsten Medium"/>
              </a:rPr>
              <a:t>KEY TAKEAWAYS</a:t>
            </a:r>
          </a:p>
        </p:txBody>
      </p:sp>
      <p:cxnSp>
        <p:nvCxnSpPr>
          <p:cNvPr id="21" name="Straight Connector 20"/>
          <p:cNvCxnSpPr/>
          <p:nvPr/>
        </p:nvCxnSpPr>
        <p:spPr>
          <a:xfrm flipV="1">
            <a:off x="711515" y="1334562"/>
            <a:ext cx="11429527"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6794" y="3733241"/>
            <a:ext cx="11511882" cy="1483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Training Managers identify skill gap problems that can be solved through trainings: modules, journeys, programs. WE DON’T JUST TRAIN FOR THE SAKE OF TRAINING.</a:t>
            </a:r>
          </a:p>
        </p:txBody>
      </p:sp>
      <p:sp>
        <p:nvSpPr>
          <p:cNvPr id="7" name="Rectangle 6"/>
          <p:cNvSpPr/>
          <p:nvPr/>
        </p:nvSpPr>
        <p:spPr>
          <a:xfrm>
            <a:off x="719104" y="5495887"/>
            <a:ext cx="11511882" cy="1483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dirty="0">
                <a:solidFill>
                  <a:schemeClr val="bg2">
                    <a:lumMod val="25000"/>
                  </a:schemeClr>
                </a:solidFill>
                <a:latin typeface="Gotham Book" pitchFamily="50" charset="0"/>
                <a:cs typeface="Gotham Book" pitchFamily="50" charset="0"/>
              </a:rPr>
              <a:t>It is the responsibility of Training Managers to help key decision makers understand the value of training as a management solution. </a:t>
            </a:r>
          </a:p>
        </p:txBody>
      </p:sp>
    </p:spTree>
    <p:extLst>
      <p:ext uri="{BB962C8B-B14F-4D97-AF65-F5344CB8AC3E}">
        <p14:creationId xmlns:p14="http://schemas.microsoft.com/office/powerpoint/2010/main" val="272201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75895"/>
            <a:ext cx="3651399"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a:solidFill>
                  <a:srgbClr val="56565A"/>
                </a:solidFill>
                <a:latin typeface="Tungsten Medium"/>
                <a:ea typeface="Tahoma" panose="020B0604030504040204" pitchFamily="34" charset="0"/>
                <a:cs typeface="Tungsten Medium"/>
                <a:sym typeface="Gill Sans" charset="0"/>
              </a:rPr>
              <a:t>Pair and Share</a:t>
            </a: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2">
                    <a:lumMod val="50000"/>
                  </a:schemeClr>
                </a:solidFill>
                <a:latin typeface="Tungsten Medium"/>
                <a:cs typeface="Tungsten Medium"/>
              </a:rPr>
              <a:t>5 MINUTES</a:t>
            </a: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grpSp>
        <p:nvGrpSpPr>
          <p:cNvPr id="14" name="Group 13"/>
          <p:cNvGrpSpPr/>
          <p:nvPr/>
        </p:nvGrpSpPr>
        <p:grpSpPr>
          <a:xfrm>
            <a:off x="5277271" y="2508334"/>
            <a:ext cx="5693809" cy="3766455"/>
            <a:chOff x="5266233" y="2408998"/>
            <a:chExt cx="5693809" cy="3766455"/>
          </a:xfrm>
        </p:grpSpPr>
        <p:pic>
          <p:nvPicPr>
            <p:cNvPr id="15" name="Picture 14"/>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88900" y="2408998"/>
              <a:ext cx="1481108" cy="1533531"/>
            </a:xfrm>
            <a:prstGeom prst="rect">
              <a:avLst/>
            </a:prstGeom>
            <a:noFill/>
          </p:spPr>
        </p:pic>
        <p:sp>
          <p:nvSpPr>
            <p:cNvPr id="16" name="TextBox 15"/>
            <p:cNvSpPr txBox="1"/>
            <p:nvPr/>
          </p:nvSpPr>
          <p:spPr>
            <a:xfrm>
              <a:off x="5266233" y="5806121"/>
              <a:ext cx="2813090" cy="369332"/>
            </a:xfrm>
            <a:prstGeom prst="rect">
              <a:avLst/>
            </a:prstGeom>
            <a:noFill/>
          </p:spPr>
          <p:txBody>
            <a:bodyPr wrap="square" rtlCol="0">
              <a:spAutoFit/>
            </a:bodyPr>
            <a:lstStyle/>
            <a:p>
              <a:pPr algn="ctr"/>
              <a:r>
                <a:rPr lang="en-US" sz="1800" dirty="0">
                  <a:solidFill>
                    <a:schemeClr val="tx1">
                      <a:lumMod val="75000"/>
                    </a:schemeClr>
                  </a:solidFill>
                  <a:latin typeface="Gotham Medium"/>
                  <a:cs typeface="Gotham Medium"/>
                </a:rPr>
                <a:t>Press 1 on the phone</a:t>
              </a:r>
            </a:p>
          </p:txBody>
        </p:sp>
        <p:grpSp>
          <p:nvGrpSpPr>
            <p:cNvPr id="17" name="Group 16"/>
            <p:cNvGrpSpPr/>
            <p:nvPr/>
          </p:nvGrpSpPr>
          <p:grpSpPr>
            <a:xfrm>
              <a:off x="8478528" y="4521281"/>
              <a:ext cx="2481514" cy="1602933"/>
              <a:chOff x="7956165" y="3607332"/>
              <a:chExt cx="2481514" cy="1602933"/>
            </a:xfrm>
          </p:grpSpPr>
          <p:pic>
            <p:nvPicPr>
              <p:cNvPr id="24" name="Picture 23"/>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25" name="TextBox 24"/>
              <p:cNvSpPr txBox="1"/>
              <p:nvPr/>
            </p:nvSpPr>
            <p:spPr>
              <a:xfrm>
                <a:off x="7956165" y="4840933"/>
                <a:ext cx="2481514" cy="369332"/>
              </a:xfrm>
              <a:prstGeom prst="rect">
                <a:avLst/>
              </a:prstGeom>
              <a:noFill/>
            </p:spPr>
            <p:txBody>
              <a:bodyPr wrap="square" rtlCol="0">
                <a:spAutoFit/>
              </a:bodyPr>
              <a:lstStyle/>
              <a:p>
                <a:r>
                  <a:rPr lang="en-US" sz="1800" dirty="0">
                    <a:solidFill>
                      <a:schemeClr val="tx1">
                        <a:lumMod val="75000"/>
                      </a:schemeClr>
                    </a:solidFill>
                    <a:latin typeface="Gotham Medium"/>
                    <a:cs typeface="Gotham Medium"/>
                  </a:rPr>
                  <a:t>Type in chat box</a:t>
                </a:r>
              </a:p>
            </p:txBody>
          </p:sp>
        </p:grpSp>
        <p:sp>
          <p:nvSpPr>
            <p:cNvPr id="20" name="TextBox 19"/>
            <p:cNvSpPr txBox="1"/>
            <p:nvPr/>
          </p:nvSpPr>
          <p:spPr>
            <a:xfrm>
              <a:off x="7954548" y="5320875"/>
              <a:ext cx="755290" cy="338554"/>
            </a:xfrm>
            <a:prstGeom prst="rect">
              <a:avLst/>
            </a:prstGeom>
            <a:noFill/>
          </p:spPr>
          <p:txBody>
            <a:bodyPr wrap="square" rtlCol="0">
              <a:spAutoFit/>
            </a:bodyPr>
            <a:lstStyle/>
            <a:p>
              <a:r>
                <a:rPr lang="en-US" sz="1600" dirty="0">
                  <a:solidFill>
                    <a:schemeClr val="tx1">
                      <a:lumMod val="75000"/>
                    </a:schemeClr>
                  </a:solidFill>
                  <a:latin typeface="Gotham Medium"/>
                  <a:cs typeface="Gotham Medium"/>
                </a:rPr>
                <a:t>OR</a:t>
              </a:r>
            </a:p>
          </p:txBody>
        </p:sp>
        <p:pic>
          <p:nvPicPr>
            <p:cNvPr id="21" name="Picture 20"/>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2" name="Straight Connector 21"/>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6897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926"/>
          <a:stretch/>
        </p:blipFill>
        <p:spPr>
          <a:xfrm>
            <a:off x="-167103" y="0"/>
            <a:ext cx="13334829" cy="9770167"/>
          </a:xfrm>
          <a:prstGeom prst="rect">
            <a:avLst/>
          </a:prstGeom>
        </p:spPr>
      </p:pic>
      <p:sp>
        <p:nvSpPr>
          <p:cNvPr id="3" name="Rectangle 2"/>
          <p:cNvSpPr/>
          <p:nvPr/>
        </p:nvSpPr>
        <p:spPr>
          <a:xfrm>
            <a:off x="496957" y="417443"/>
            <a:ext cx="12006469" cy="888558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4730" y="1821619"/>
            <a:ext cx="6968200" cy="156398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2">
                    <a:lumMod val="25000"/>
                  </a:schemeClr>
                </a:solidFill>
                <a:latin typeface="Tungsten Medium"/>
                <a:cs typeface="Tungsten Medium"/>
              </a:rPr>
              <a:t>What questions do you have?</a:t>
            </a:r>
          </a:p>
        </p:txBody>
      </p:sp>
      <p:sp>
        <p:nvSpPr>
          <p:cNvPr id="10" name="Rectangle 9"/>
          <p:cNvSpPr/>
          <p:nvPr/>
        </p:nvSpPr>
        <p:spPr>
          <a:xfrm>
            <a:off x="7402668" y="1821619"/>
            <a:ext cx="100262" cy="156597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2">
                  <a:lumMod val="25000"/>
                </a:schemeClr>
              </a:solidFill>
              <a:latin typeface="Tungsten Medium"/>
              <a:cs typeface="Tungsten Medium"/>
            </a:endParaRPr>
          </a:p>
        </p:txBody>
      </p:sp>
      <p:pic>
        <p:nvPicPr>
          <p:cNvPr id="11" name="Picture 10"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411242" y="8309565"/>
            <a:ext cx="738768" cy="693270"/>
          </a:xfrm>
          <a:prstGeom prst="rect">
            <a:avLst/>
          </a:prstGeom>
        </p:spPr>
      </p:pic>
    </p:spTree>
    <p:extLst>
      <p:ext uri="{BB962C8B-B14F-4D97-AF65-F5344CB8AC3E}">
        <p14:creationId xmlns:p14="http://schemas.microsoft.com/office/powerpoint/2010/main" val="1901743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3202649174_f14c6f5194_k.jpg"/>
          <p:cNvPicPr>
            <a:picLocks noChangeAspect="1"/>
          </p:cNvPicPr>
          <p:nvPr/>
        </p:nvPicPr>
        <p:blipFill rotWithShape="1">
          <a:blip r:embed="rId3">
            <a:extLst>
              <a:ext uri="{28A0092B-C50C-407E-A947-70E740481C1C}">
                <a14:useLocalDpi xmlns:a14="http://schemas.microsoft.com/office/drawing/2010/main" val="0"/>
              </a:ext>
            </a:extLst>
          </a:blip>
          <a:srcRect l="828" r="10060"/>
          <a:stretch/>
        </p:blipFill>
        <p:spPr>
          <a:xfrm>
            <a:off x="-16930" y="-188135"/>
            <a:ext cx="13311771" cy="9941735"/>
          </a:xfrm>
          <a:prstGeom prst="rect">
            <a:avLst/>
          </a:prstGeom>
        </p:spPr>
      </p:pic>
      <p:sp>
        <p:nvSpPr>
          <p:cNvPr id="13" name="Rectangle 12"/>
          <p:cNvSpPr/>
          <p:nvPr/>
        </p:nvSpPr>
        <p:spPr>
          <a:xfrm>
            <a:off x="0" y="-219598"/>
            <a:ext cx="13318357" cy="9973198"/>
          </a:xfrm>
          <a:prstGeom prst="rect">
            <a:avLst/>
          </a:prstGeom>
          <a:solidFill>
            <a:srgbClr val="ED534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Rectangle 29"/>
          <p:cNvSpPr>
            <a:spLocks/>
          </p:cNvSpPr>
          <p:nvPr/>
        </p:nvSpPr>
        <p:spPr>
          <a:xfrm flipV="1">
            <a:off x="5768" y="9584479"/>
            <a:ext cx="13026327" cy="217942"/>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895841" y="8645771"/>
            <a:ext cx="738768" cy="693270"/>
          </a:xfrm>
          <a:prstGeom prst="rect">
            <a:avLst/>
          </a:prstGeom>
        </p:spPr>
      </p:pic>
      <p:grpSp>
        <p:nvGrpSpPr>
          <p:cNvPr id="3" name="Group 2"/>
          <p:cNvGrpSpPr/>
          <p:nvPr/>
        </p:nvGrpSpPr>
        <p:grpSpPr>
          <a:xfrm>
            <a:off x="682248" y="3375172"/>
            <a:ext cx="10030340" cy="2082245"/>
            <a:chOff x="776314" y="6228545"/>
            <a:chExt cx="10030340" cy="2082245"/>
          </a:xfrm>
        </p:grpSpPr>
        <p:sp>
          <p:nvSpPr>
            <p:cNvPr id="8" name="TextBox 7"/>
            <p:cNvSpPr txBox="1"/>
            <p:nvPr/>
          </p:nvSpPr>
          <p:spPr>
            <a:xfrm>
              <a:off x="776314" y="6707825"/>
              <a:ext cx="10030340" cy="1323439"/>
            </a:xfrm>
            <a:prstGeom prst="rect">
              <a:avLst/>
            </a:prstGeom>
            <a:noFill/>
          </p:spPr>
          <p:txBody>
            <a:bodyPr wrap="square" rtlCol="0">
              <a:spAutoFit/>
            </a:bodyPr>
            <a:lstStyle/>
            <a:p>
              <a:r>
                <a:rPr lang="en-US" sz="8000" dirty="0">
                  <a:solidFill>
                    <a:srgbClr val="FFFFFF"/>
                  </a:solidFill>
                  <a:effectLst>
                    <a:outerShdw blurRad="63500" sx="102000" sy="102000" algn="ctr" rotWithShape="0">
                      <a:prstClr val="black">
                        <a:alpha val="40000"/>
                      </a:prstClr>
                    </a:outerShdw>
                  </a:effectLst>
                  <a:latin typeface="Tungsten Medium"/>
                  <a:cs typeface="Tungsten Medium"/>
                </a:rPr>
                <a:t>Adult Learning Theory </a:t>
              </a:r>
            </a:p>
          </p:txBody>
        </p:sp>
        <p:sp>
          <p:nvSpPr>
            <p:cNvPr id="9" name="TextBox 8"/>
            <p:cNvSpPr txBox="1"/>
            <p:nvPr/>
          </p:nvSpPr>
          <p:spPr>
            <a:xfrm>
              <a:off x="2575891" y="7849125"/>
              <a:ext cx="4060933" cy="461665"/>
            </a:xfrm>
            <a:prstGeom prst="rect">
              <a:avLst/>
            </a:prstGeom>
            <a:noFill/>
          </p:spPr>
          <p:txBody>
            <a:bodyPr wrap="square" rtlCol="0">
              <a:spAutoFit/>
            </a:bodyPr>
            <a:lstStyle/>
            <a:p>
              <a:pPr algn="r"/>
              <a:r>
                <a:rPr lang="en-US" sz="2400" dirty="0">
                  <a:solidFill>
                    <a:srgbClr val="FFFFFF"/>
                  </a:solidFill>
                  <a:effectLst>
                    <a:outerShdw blurRad="63500" sx="102000" sy="102000" algn="ctr" rotWithShape="0">
                      <a:prstClr val="black">
                        <a:alpha val="40000"/>
                      </a:prstClr>
                    </a:outerShdw>
                  </a:effectLst>
                  <a:latin typeface="Gotham Medium"/>
                  <a:cs typeface="Gotham Medium"/>
                </a:rPr>
                <a:t>W/ Ashley </a:t>
              </a:r>
              <a:r>
                <a:rPr lang="en-US" sz="2400" dirty="0" err="1">
                  <a:solidFill>
                    <a:srgbClr val="FFFFFF"/>
                  </a:solidFill>
                  <a:effectLst>
                    <a:outerShdw blurRad="63500" sx="102000" sy="102000" algn="ctr" rotWithShape="0">
                      <a:prstClr val="black">
                        <a:alpha val="40000"/>
                      </a:prstClr>
                    </a:outerShdw>
                  </a:effectLst>
                  <a:latin typeface="Gotham Medium"/>
                  <a:cs typeface="Gotham Medium"/>
                </a:rPr>
                <a:t>Pinedo</a:t>
              </a:r>
              <a:endParaRPr lang="en-US" sz="2400" dirty="0">
                <a:solidFill>
                  <a:srgbClr val="FFFFFF"/>
                </a:solidFill>
                <a:effectLst>
                  <a:outerShdw blurRad="63500" sx="102000" sy="102000" algn="ctr" rotWithShape="0">
                    <a:prstClr val="black">
                      <a:alpha val="40000"/>
                    </a:prstClr>
                  </a:outerShdw>
                </a:effectLst>
                <a:latin typeface="Gotham Medium"/>
                <a:cs typeface="Gotham Medium"/>
              </a:endParaRPr>
            </a:p>
          </p:txBody>
        </p:sp>
        <p:sp>
          <p:nvSpPr>
            <p:cNvPr id="10" name="Rectangle 9"/>
            <p:cNvSpPr>
              <a:spLocks/>
            </p:cNvSpPr>
            <p:nvPr/>
          </p:nvSpPr>
          <p:spPr>
            <a:xfrm rot="10800000" flipV="1">
              <a:off x="899727" y="6230795"/>
              <a:ext cx="2282882" cy="630960"/>
            </a:xfrm>
            <a:prstGeom prst="rect">
              <a:avLst/>
            </a:prstGeom>
            <a:solidFill>
              <a:srgbClr val="ED53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r>
                <a:rPr lang="en-US" sz="4400" dirty="0">
                  <a:solidFill>
                    <a:srgbClr val="FFFFFF"/>
                  </a:solidFill>
                  <a:latin typeface="Tungsten Medium"/>
                  <a:cs typeface="Tungsten Medium"/>
                </a:rPr>
                <a:t>WEDNESDAY</a:t>
              </a:r>
            </a:p>
          </p:txBody>
        </p:sp>
        <p:sp>
          <p:nvSpPr>
            <p:cNvPr id="11" name="Rectangle 10"/>
            <p:cNvSpPr/>
            <p:nvPr/>
          </p:nvSpPr>
          <p:spPr>
            <a:xfrm>
              <a:off x="3274354" y="6228545"/>
              <a:ext cx="1695933" cy="618225"/>
            </a:xfrm>
            <a:prstGeom prst="rect">
              <a:avLst/>
            </a:prstGeom>
            <a:solidFill>
              <a:srgbClr val="FFFFFF">
                <a:alpha val="47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lumMod val="25000"/>
                    </a:schemeClr>
                  </a:solidFill>
                  <a:latin typeface="Tungsten Medium"/>
                  <a:cs typeface="Tungsten Medium"/>
                </a:rPr>
                <a:t>7:30 PM CT</a:t>
              </a:r>
            </a:p>
          </p:txBody>
        </p:sp>
      </p:grpSp>
    </p:spTree>
    <p:extLst>
      <p:ext uri="{BB962C8B-B14F-4D97-AF65-F5344CB8AC3E}">
        <p14:creationId xmlns:p14="http://schemas.microsoft.com/office/powerpoint/2010/main" val="1091804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158" t="11054" r="14249"/>
          <a:stretch/>
        </p:blipFill>
        <p:spPr>
          <a:xfrm>
            <a:off x="-61146" y="-103716"/>
            <a:ext cx="13294546" cy="9979526"/>
          </a:xfrm>
          <a:prstGeom prst="rect">
            <a:avLst/>
          </a:prstGeom>
        </p:spPr>
      </p:pic>
      <p:sp>
        <p:nvSpPr>
          <p:cNvPr id="9" name="Rectangle 8"/>
          <p:cNvSpPr/>
          <p:nvPr/>
        </p:nvSpPr>
        <p:spPr>
          <a:xfrm>
            <a:off x="-61146" y="-103716"/>
            <a:ext cx="13284199" cy="9979526"/>
          </a:xfrm>
          <a:prstGeom prst="rect">
            <a:avLst/>
          </a:prstGeom>
          <a:solidFill>
            <a:srgbClr val="ED534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TextBox 17"/>
          <p:cNvSpPr txBox="1"/>
          <p:nvPr/>
        </p:nvSpPr>
        <p:spPr>
          <a:xfrm>
            <a:off x="2456416" y="2200365"/>
            <a:ext cx="6466890" cy="923330"/>
          </a:xfrm>
          <a:prstGeom prst="rect">
            <a:avLst/>
          </a:prstGeom>
          <a:noFill/>
        </p:spPr>
        <p:txBody>
          <a:bodyPr wrap="square" rtlCol="0">
            <a:spAutoFit/>
          </a:bodyPr>
          <a:lstStyle/>
          <a:p>
            <a:r>
              <a:rPr lang="en-US" sz="5400" dirty="0">
                <a:solidFill>
                  <a:schemeClr val="bg1"/>
                </a:solidFill>
                <a:latin typeface="Gotham Bold"/>
                <a:cs typeface="Gotham Bold"/>
              </a:rPr>
              <a:t>OFA</a:t>
            </a:r>
            <a:r>
              <a:rPr lang="en-US" sz="5400" dirty="0">
                <a:solidFill>
                  <a:schemeClr val="bg1"/>
                </a:solidFill>
                <a:latin typeface="Tungsten Semibold"/>
                <a:cs typeface="Tungsten Semibold"/>
              </a:rPr>
              <a:t> </a:t>
            </a:r>
            <a:r>
              <a:rPr lang="en-US" sz="5400" dirty="0">
                <a:solidFill>
                  <a:schemeClr val="bg1"/>
                </a:solidFill>
                <a:latin typeface="Gotham Light"/>
                <a:cs typeface="Gotham Light"/>
              </a:rPr>
              <a:t>TRAINING</a:t>
            </a:r>
          </a:p>
        </p:txBody>
      </p:sp>
      <p:sp>
        <p:nvSpPr>
          <p:cNvPr id="11" name="Rectangle 10"/>
          <p:cNvSpPr/>
          <p:nvPr/>
        </p:nvSpPr>
        <p:spPr>
          <a:xfrm>
            <a:off x="2644403" y="4249744"/>
            <a:ext cx="6034375" cy="1319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Gotham Bold" pitchFamily="50" charset="0"/>
                <a:cs typeface="Gotham Bold" pitchFamily="50" charset="0"/>
              </a:rPr>
              <a:t>Thank you for joining today’s webinar. </a:t>
            </a:r>
          </a:p>
          <a:p>
            <a:endParaRPr lang="en-US" sz="2800" dirty="0">
              <a:latin typeface="Gotham Bold" pitchFamily="50" charset="0"/>
              <a:cs typeface="Gotham Bold" pitchFamily="50" charset="0"/>
            </a:endParaRPr>
          </a:p>
          <a:p>
            <a:r>
              <a:rPr lang="en-US" sz="2800" dirty="0">
                <a:latin typeface="Gotham Bold" pitchFamily="50" charset="0"/>
                <a:cs typeface="Gotham Bold" pitchFamily="50" charset="0"/>
              </a:rPr>
              <a:t>Find the materials we covered, including a video and audio recording of the webinar on the bookshelf.</a:t>
            </a:r>
          </a:p>
        </p:txBody>
      </p:sp>
      <p:pic>
        <p:nvPicPr>
          <p:cNvPr id="3" name="Picture 2" descr="White Pe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9836"/>
            <a:ext cx="3125326" cy="2081950"/>
          </a:xfrm>
          <a:prstGeom prst="rect">
            <a:avLst/>
          </a:prstGeom>
        </p:spPr>
      </p:pic>
      <p:sp>
        <p:nvSpPr>
          <p:cNvPr id="23" name="Rectangle 22">
            <a:hlinkClick r:id="rId5"/>
          </p:cNvPr>
          <p:cNvSpPr/>
          <p:nvPr/>
        </p:nvSpPr>
        <p:spPr>
          <a:xfrm>
            <a:off x="2777032" y="6739000"/>
            <a:ext cx="2568603" cy="668485"/>
          </a:xfrm>
          <a:prstGeom prst="rect">
            <a:avLst/>
          </a:prstGeom>
          <a:noFill/>
          <a:ln w="285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FF"/>
                </a:solidFill>
                <a:latin typeface="Tungsten Medium"/>
                <a:cs typeface="Tungsten Medium"/>
              </a:rPr>
              <a:t>SEE BOOKSHELF</a:t>
            </a:r>
          </a:p>
        </p:txBody>
      </p:sp>
    </p:spTree>
    <p:extLst>
      <p:ext uri="{BB962C8B-B14F-4D97-AF65-F5344CB8AC3E}">
        <p14:creationId xmlns:p14="http://schemas.microsoft.com/office/powerpoint/2010/main" val="17311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811344" y="2065831"/>
            <a:ext cx="45719" cy="4673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sz="2800" dirty="0">
              <a:solidFill>
                <a:schemeClr val="bg2">
                  <a:lumMod val="25000"/>
                </a:schemeClr>
              </a:solidFill>
              <a:latin typeface="Gotham Medium"/>
              <a:cs typeface="Gotham Medium"/>
            </a:endParaRPr>
          </a:p>
        </p:txBody>
      </p:sp>
      <p:pic>
        <p:nvPicPr>
          <p:cNvPr id="5" name="Picture 4" descr="noun_23039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7936" t="-1" r="70835" b="86254"/>
          <a:stretch/>
        </p:blipFill>
        <p:spPr>
          <a:xfrm>
            <a:off x="1106284" y="2454876"/>
            <a:ext cx="719649" cy="880985"/>
          </a:xfrm>
          <a:prstGeom prst="rect">
            <a:avLst/>
          </a:prstGeom>
        </p:spPr>
      </p:pic>
      <p:sp>
        <p:nvSpPr>
          <p:cNvPr id="6" name="Rectangle 5"/>
          <p:cNvSpPr>
            <a:spLocks noChangeArrowheads="1"/>
          </p:cNvSpPr>
          <p:nvPr/>
        </p:nvSpPr>
        <p:spPr bwMode="auto">
          <a:xfrm>
            <a:off x="1980352" y="2564106"/>
            <a:ext cx="6079914"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4400" dirty="0">
                <a:solidFill>
                  <a:schemeClr val="tx1"/>
                </a:solidFill>
                <a:latin typeface="Tungsten Medium"/>
                <a:ea typeface="Arial Unicode MS" panose="020B0604020202020204" pitchFamily="34" charset="-128"/>
                <a:cs typeface="Tungsten Medium"/>
              </a:rPr>
              <a:t>TWICE A WEEK LIVE WEBINARS</a:t>
            </a:r>
          </a:p>
          <a:p>
            <a:endParaRPr lang="en-US" altLang="en-US" sz="4400" dirty="0">
              <a:solidFill>
                <a:schemeClr val="tx1"/>
              </a:solidFill>
              <a:latin typeface="Tungsten Medium"/>
              <a:ea typeface="Arial Unicode MS" panose="020B0604020202020204" pitchFamily="34" charset="-128"/>
              <a:cs typeface="Tungsten Medium"/>
            </a:endParaRPr>
          </a:p>
          <a:p>
            <a:r>
              <a:rPr lang="en-US" altLang="en-US" sz="4400" dirty="0">
                <a:solidFill>
                  <a:schemeClr val="tx1"/>
                </a:solidFill>
                <a:latin typeface="Tungsten Medium"/>
                <a:ea typeface="Arial Unicode MS" panose="020B0604020202020204" pitchFamily="34" charset="-128"/>
                <a:cs typeface="Tungsten Medium"/>
              </a:rPr>
              <a:t>WEEKLY ASSIGNMENTS</a:t>
            </a:r>
          </a:p>
          <a:p>
            <a:endParaRPr lang="en-US" altLang="en-US" sz="4400" dirty="0">
              <a:solidFill>
                <a:schemeClr val="tx1"/>
              </a:solidFill>
              <a:latin typeface="Tungsten Medium"/>
              <a:ea typeface="Arial Unicode MS" panose="020B0604020202020204" pitchFamily="34" charset="-128"/>
              <a:cs typeface="Tungsten Medium"/>
            </a:endParaRPr>
          </a:p>
          <a:p>
            <a:r>
              <a:rPr lang="en-US" altLang="en-US" sz="4400" dirty="0">
                <a:solidFill>
                  <a:schemeClr val="tx1"/>
                </a:solidFill>
                <a:latin typeface="Tungsten Medium"/>
                <a:ea typeface="Arial Unicode MS" panose="020B0604020202020204" pitchFamily="34" charset="-128"/>
                <a:cs typeface="Tungsten Medium"/>
              </a:rPr>
              <a:t>CHICAGO PRACTICUM</a:t>
            </a:r>
            <a:endParaRPr lang="en-US" altLang="en-US" sz="3600" dirty="0">
              <a:solidFill>
                <a:schemeClr val="tx1"/>
              </a:solidFill>
              <a:latin typeface="Tungsten Medium"/>
              <a:ea typeface="Arial Unicode MS" panose="020B0604020202020204" pitchFamily="34" charset="-128"/>
              <a:cs typeface="Tungsten Medium"/>
            </a:endParaRPr>
          </a:p>
        </p:txBody>
      </p:sp>
      <p:pic>
        <p:nvPicPr>
          <p:cNvPr id="8" name="Picture 7" descr="noun_23039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7936" t="-1" r="70835" b="86254"/>
          <a:stretch/>
        </p:blipFill>
        <p:spPr>
          <a:xfrm>
            <a:off x="1089351" y="3758742"/>
            <a:ext cx="719649" cy="880985"/>
          </a:xfrm>
          <a:prstGeom prst="rect">
            <a:avLst/>
          </a:prstGeom>
        </p:spPr>
      </p:pic>
      <p:pic>
        <p:nvPicPr>
          <p:cNvPr id="9" name="Picture 8" descr="noun_23039_cc.png"/>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7936" t="-1" r="70835" b="86254"/>
          <a:stretch/>
        </p:blipFill>
        <p:spPr>
          <a:xfrm>
            <a:off x="1089351" y="5096475"/>
            <a:ext cx="719649" cy="880985"/>
          </a:xfrm>
          <a:prstGeom prst="rect">
            <a:avLst/>
          </a:prstGeom>
        </p:spPr>
      </p:pic>
      <p:sp>
        <p:nvSpPr>
          <p:cNvPr id="10" name="Rectangle 9"/>
          <p:cNvSpPr>
            <a:spLocks noChangeArrowheads="1"/>
          </p:cNvSpPr>
          <p:nvPr/>
        </p:nvSpPr>
        <p:spPr bwMode="auto">
          <a:xfrm>
            <a:off x="827695" y="665985"/>
            <a:ext cx="660603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4000" dirty="0">
                <a:solidFill>
                  <a:schemeClr val="tx1"/>
                </a:solidFill>
                <a:latin typeface="Tungsten Medium"/>
                <a:cs typeface="Tungsten Medium"/>
              </a:rPr>
              <a:t>OUR LEARNING JOURNEY </a:t>
            </a:r>
            <a:endParaRPr lang="en-US" altLang="en-US" sz="4000" dirty="0">
              <a:solidFill>
                <a:schemeClr val="tx1"/>
              </a:solidFill>
              <a:latin typeface="Tungsten Medium"/>
              <a:ea typeface="Arial Unicode MS" panose="020B0604020202020204" pitchFamily="34" charset="-128"/>
              <a:cs typeface="Tungsten Medium"/>
            </a:endParaRPr>
          </a:p>
        </p:txBody>
      </p:sp>
      <p:cxnSp>
        <p:nvCxnSpPr>
          <p:cNvPr id="11" name="Straight Connector 10"/>
          <p:cNvCxnSpPr/>
          <p:nvPr/>
        </p:nvCxnSpPr>
        <p:spPr>
          <a:xfrm>
            <a:off x="866819" y="151179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2" name="Rectangle 11">
            <a:hlinkClick r:id="rId4"/>
          </p:cNvPr>
          <p:cNvSpPr/>
          <p:nvPr/>
        </p:nvSpPr>
        <p:spPr>
          <a:xfrm>
            <a:off x="8390161" y="2823363"/>
            <a:ext cx="3293838" cy="986632"/>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D5340"/>
                </a:solidFill>
                <a:latin typeface="Tungsten Medium"/>
                <a:cs typeface="Tungsten Medium"/>
              </a:rPr>
              <a:t>CLASS CALENDAR</a:t>
            </a:r>
          </a:p>
        </p:txBody>
      </p:sp>
      <p:sp>
        <p:nvSpPr>
          <p:cNvPr id="14" name="Rectangle 13">
            <a:hlinkClick r:id="rId5"/>
          </p:cNvPr>
          <p:cNvSpPr/>
          <p:nvPr/>
        </p:nvSpPr>
        <p:spPr>
          <a:xfrm>
            <a:off x="8390161" y="4245763"/>
            <a:ext cx="3293838" cy="986632"/>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D5340"/>
                </a:solidFill>
                <a:latin typeface="Tungsten Medium"/>
                <a:cs typeface="Tungsten Medium"/>
              </a:rPr>
              <a:t>BOOKSHELF</a:t>
            </a:r>
          </a:p>
        </p:txBody>
      </p:sp>
    </p:spTree>
    <p:extLst>
      <p:ext uri="{BB962C8B-B14F-4D97-AF65-F5344CB8AC3E}">
        <p14:creationId xmlns:p14="http://schemas.microsoft.com/office/powerpoint/2010/main" val="3161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8219" y="701446"/>
            <a:ext cx="2754643"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6600" dirty="0">
                <a:solidFill>
                  <a:schemeClr val="tx1"/>
                </a:solidFill>
                <a:latin typeface="Tungsten Medium"/>
                <a:ea typeface="Arial Unicode MS" panose="020B0604020202020204" pitchFamily="34" charset="-128"/>
                <a:cs typeface="Tungsten Medium"/>
              </a:rPr>
              <a:t>LOGISTICS</a:t>
            </a:r>
            <a:endParaRPr lang="en-US" altLang="en-US" sz="5400" dirty="0">
              <a:solidFill>
                <a:schemeClr val="tx1"/>
              </a:solidFill>
              <a:latin typeface="Tungsten Medium"/>
              <a:ea typeface="Arial Unicode MS" panose="020B0604020202020204" pitchFamily="34" charset="-128"/>
              <a:cs typeface="Tungsten Medium"/>
            </a:endParaRPr>
          </a:p>
        </p:txBody>
      </p:sp>
      <p:sp>
        <p:nvSpPr>
          <p:cNvPr id="11" name="TextBox 10"/>
          <p:cNvSpPr txBox="1"/>
          <p:nvPr/>
        </p:nvSpPr>
        <p:spPr>
          <a:xfrm>
            <a:off x="6293519" y="1202712"/>
            <a:ext cx="5873274" cy="523220"/>
          </a:xfrm>
          <a:prstGeom prst="rect">
            <a:avLst/>
          </a:prstGeom>
          <a:noFill/>
        </p:spPr>
        <p:txBody>
          <a:bodyPr wrap="square" rtlCol="0">
            <a:spAutoFit/>
          </a:bodyPr>
          <a:lstStyle/>
          <a:p>
            <a:r>
              <a:rPr lang="en-US" sz="2800" dirty="0">
                <a:solidFill>
                  <a:schemeClr val="bg2">
                    <a:lumMod val="25000"/>
                  </a:schemeClr>
                </a:solidFill>
                <a:latin typeface="Gotham Book"/>
                <a:cs typeface="Gotham Book"/>
              </a:rPr>
              <a:t>We will meet for 75 minutes</a:t>
            </a:r>
          </a:p>
        </p:txBody>
      </p:sp>
      <p:cxnSp>
        <p:nvCxnSpPr>
          <p:cNvPr id="14" name="Straight Connector 13"/>
          <p:cNvCxnSpPr/>
          <p:nvPr/>
        </p:nvCxnSpPr>
        <p:spPr>
          <a:xfrm flipH="1" flipV="1">
            <a:off x="3958825" y="701446"/>
            <a:ext cx="0" cy="7720659"/>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cstate="print">
            <a:duotone>
              <a:schemeClr val="bg2">
                <a:shade val="45000"/>
                <a:satMod val="135000"/>
              </a:schemeClr>
              <a:prstClr val="white"/>
            </a:duotone>
            <a:lum bright="-28000"/>
            <a:extLst>
              <a:ext uri="{28A0092B-C50C-407E-A947-70E740481C1C}">
                <a14:useLocalDpi xmlns:a14="http://schemas.microsoft.com/office/drawing/2010/main" val="0"/>
              </a:ext>
            </a:extLst>
          </a:blip>
          <a:srcRect b="18415"/>
          <a:stretch/>
        </p:blipFill>
        <p:spPr>
          <a:xfrm>
            <a:off x="4427896" y="4744834"/>
            <a:ext cx="1399200" cy="1331784"/>
          </a:xfrm>
          <a:prstGeom prst="rect">
            <a:avLst/>
          </a:prstGeom>
        </p:spPr>
      </p:pic>
      <p:pic>
        <p:nvPicPr>
          <p:cNvPr id="13" name="Picture 12"/>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23429" y="2594860"/>
            <a:ext cx="1348553" cy="1396284"/>
          </a:xfrm>
          <a:prstGeom prst="rect">
            <a:avLst/>
          </a:prstGeom>
          <a:noFill/>
        </p:spPr>
      </p:pic>
      <p:pic>
        <p:nvPicPr>
          <p:cNvPr id="6" name="Picture 5"/>
          <p:cNvPicPr>
            <a:picLocks noChangeAspect="1"/>
          </p:cNvPicPr>
          <p:nvPr/>
        </p:nvPicPr>
        <p:blipFill rotWithShape="1">
          <a:blip r:embed="rId6"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4452553" y="815379"/>
            <a:ext cx="1395366" cy="1360570"/>
          </a:xfrm>
          <a:prstGeom prst="rect">
            <a:avLst/>
          </a:prstGeom>
        </p:spPr>
      </p:pic>
      <p:sp>
        <p:nvSpPr>
          <p:cNvPr id="15" name="TextBox 14"/>
          <p:cNvSpPr txBox="1"/>
          <p:nvPr/>
        </p:nvSpPr>
        <p:spPr>
          <a:xfrm>
            <a:off x="6317583" y="2538250"/>
            <a:ext cx="5873274" cy="1815882"/>
          </a:xfrm>
          <a:prstGeom prst="rect">
            <a:avLst/>
          </a:prstGeom>
          <a:noFill/>
        </p:spPr>
        <p:txBody>
          <a:bodyPr wrap="square" rtlCol="0">
            <a:spAutoFit/>
          </a:bodyPr>
          <a:lstStyle/>
          <a:p>
            <a:r>
              <a:rPr lang="en-US" sz="2800" dirty="0">
                <a:solidFill>
                  <a:schemeClr val="bg2">
                    <a:lumMod val="25000"/>
                  </a:schemeClr>
                </a:solidFill>
                <a:latin typeface="Gotham Book"/>
                <a:cs typeface="Gotham Book"/>
              </a:rPr>
              <a:t>This is an </a:t>
            </a:r>
            <a:r>
              <a:rPr lang="en-US" sz="2800" dirty="0">
                <a:solidFill>
                  <a:schemeClr val="bg2">
                    <a:lumMod val="25000"/>
                  </a:schemeClr>
                </a:solidFill>
                <a:latin typeface="Gotham Bold" pitchFamily="50" charset="0"/>
                <a:cs typeface="Gotham Bold" pitchFamily="50" charset="0"/>
              </a:rPr>
              <a:t>interactive training</a:t>
            </a:r>
            <a:r>
              <a:rPr lang="en-US" sz="2800" dirty="0">
                <a:solidFill>
                  <a:schemeClr val="bg2">
                    <a:lumMod val="25000"/>
                  </a:schemeClr>
                </a:solidFill>
                <a:latin typeface="Gotham Light" pitchFamily="50" charset="0"/>
                <a:cs typeface="Gotham Light" pitchFamily="50" charset="0"/>
              </a:rPr>
              <a:t>. </a:t>
            </a:r>
            <a:r>
              <a:rPr lang="en-US" sz="2800" dirty="0">
                <a:solidFill>
                  <a:schemeClr val="bg2">
                    <a:lumMod val="25000"/>
                  </a:schemeClr>
                </a:solidFill>
                <a:latin typeface="Gotham Book"/>
                <a:cs typeface="Gotham Book"/>
              </a:rPr>
              <a:t>We have time allocated for questions. Please press 1 on your phone, or use the chat! </a:t>
            </a:r>
          </a:p>
        </p:txBody>
      </p:sp>
      <p:sp>
        <p:nvSpPr>
          <p:cNvPr id="16" name="TextBox 15"/>
          <p:cNvSpPr txBox="1"/>
          <p:nvPr/>
        </p:nvSpPr>
        <p:spPr>
          <a:xfrm>
            <a:off x="6301541" y="4884377"/>
            <a:ext cx="5873274" cy="1384995"/>
          </a:xfrm>
          <a:prstGeom prst="rect">
            <a:avLst/>
          </a:prstGeom>
          <a:noFill/>
        </p:spPr>
        <p:txBody>
          <a:bodyPr wrap="square" rtlCol="0">
            <a:spAutoFit/>
          </a:bodyPr>
          <a:lstStyle/>
          <a:p>
            <a:r>
              <a:rPr lang="en-US" sz="2800" dirty="0">
                <a:solidFill>
                  <a:schemeClr val="bg2">
                    <a:lumMod val="25000"/>
                  </a:schemeClr>
                </a:solidFill>
                <a:latin typeface="Gotham Book"/>
                <a:cs typeface="Gotham Book"/>
              </a:rPr>
              <a:t>A recording of this video and call will be available following this meeting </a:t>
            </a:r>
          </a:p>
        </p:txBody>
      </p:sp>
      <p:sp>
        <p:nvSpPr>
          <p:cNvPr id="17" name="TextBox 16"/>
          <p:cNvSpPr txBox="1"/>
          <p:nvPr/>
        </p:nvSpPr>
        <p:spPr>
          <a:xfrm>
            <a:off x="6309561" y="6741974"/>
            <a:ext cx="5873274" cy="523220"/>
          </a:xfrm>
          <a:prstGeom prst="rect">
            <a:avLst/>
          </a:prstGeom>
          <a:noFill/>
        </p:spPr>
        <p:txBody>
          <a:bodyPr wrap="square" rtlCol="0">
            <a:spAutoFit/>
          </a:bodyPr>
          <a:lstStyle/>
          <a:p>
            <a:r>
              <a:rPr lang="en-US" sz="2800" dirty="0">
                <a:solidFill>
                  <a:schemeClr val="bg2">
                    <a:lumMod val="25000"/>
                  </a:schemeClr>
                </a:solidFill>
                <a:latin typeface="Gotham Book"/>
                <a:cs typeface="Gotham Book"/>
              </a:rPr>
              <a:t>It’s cool if you Tweet -- </a:t>
            </a:r>
          </a:p>
        </p:txBody>
      </p:sp>
      <p:grpSp>
        <p:nvGrpSpPr>
          <p:cNvPr id="21" name="Group 20"/>
          <p:cNvGrpSpPr/>
          <p:nvPr/>
        </p:nvGrpSpPr>
        <p:grpSpPr>
          <a:xfrm>
            <a:off x="4171727" y="6540795"/>
            <a:ext cx="1870913" cy="1789840"/>
            <a:chOff x="4209044" y="6900250"/>
            <a:chExt cx="1870913" cy="1789840"/>
          </a:xfrm>
        </p:grpSpPr>
        <p:pic>
          <p:nvPicPr>
            <p:cNvPr id="9" name="Picture 8"/>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4209044" y="6900250"/>
              <a:ext cx="1870913" cy="1789840"/>
            </a:xfrm>
            <a:prstGeom prst="rect">
              <a:avLst/>
            </a:prstGeom>
          </p:spPr>
        </p:pic>
        <p:pic>
          <p:nvPicPr>
            <p:cNvPr id="18" name="Picture 17"/>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05793" y="7589892"/>
              <a:ext cx="511371" cy="511371"/>
            </a:xfrm>
            <a:prstGeom prst="rect">
              <a:avLst/>
            </a:prstGeom>
            <a:ln>
              <a:noFill/>
            </a:ln>
          </p:spPr>
        </p:pic>
      </p:grpSp>
      <p:sp>
        <p:nvSpPr>
          <p:cNvPr id="19" name="Rectangle 18"/>
          <p:cNvSpPr/>
          <p:nvPr/>
        </p:nvSpPr>
        <p:spPr>
          <a:xfrm>
            <a:off x="6319308" y="7204883"/>
            <a:ext cx="2202745" cy="461665"/>
          </a:xfrm>
          <a:prstGeom prst="rect">
            <a:avLst/>
          </a:prstGeom>
        </p:spPr>
        <p:txBody>
          <a:bodyPr wrap="square">
            <a:spAutoFit/>
          </a:bodyPr>
          <a:lstStyle/>
          <a:p>
            <a:r>
              <a:rPr lang="en-US" sz="2400" dirty="0">
                <a:solidFill>
                  <a:schemeClr val="tx1">
                    <a:lumMod val="75000"/>
                  </a:schemeClr>
                </a:solidFill>
                <a:latin typeface="+mj-lt"/>
                <a:cs typeface="Gotham Bold" pitchFamily="50" charset="0"/>
              </a:rPr>
              <a:t>#</a:t>
            </a:r>
            <a:r>
              <a:rPr lang="en-US" sz="2400" dirty="0">
                <a:solidFill>
                  <a:schemeClr val="tx1">
                    <a:lumMod val="75000"/>
                  </a:schemeClr>
                </a:solidFill>
                <a:latin typeface="Gotham Bold" pitchFamily="50" charset="0"/>
                <a:cs typeface="Gotham Bold" pitchFamily="50" charset="0"/>
              </a:rPr>
              <a:t>OFA</a:t>
            </a:r>
            <a:r>
              <a:rPr lang="en-US" sz="2400" dirty="0">
                <a:solidFill>
                  <a:schemeClr val="tx1">
                    <a:lumMod val="75000"/>
                  </a:schemeClr>
                </a:solidFill>
                <a:latin typeface="Gotham Book"/>
                <a:cs typeface="Gotham Book"/>
              </a:rPr>
              <a:t>Fellows</a:t>
            </a:r>
            <a:endParaRPr lang="en-US" sz="3600" dirty="0">
              <a:solidFill>
                <a:schemeClr val="tx1">
                  <a:lumMod val="75000"/>
                </a:schemeClr>
              </a:solidFill>
              <a:latin typeface="Gotham Book"/>
              <a:cs typeface="Gotham Book"/>
            </a:endParaRPr>
          </a:p>
        </p:txBody>
      </p:sp>
    </p:spTree>
    <p:extLst>
      <p:ext uri="{BB962C8B-B14F-4D97-AF65-F5344CB8AC3E}">
        <p14:creationId xmlns:p14="http://schemas.microsoft.com/office/powerpoint/2010/main" val="23827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p:cNvSpPr>
          <p:nvPr/>
        </p:nvSpPr>
        <p:spPr>
          <a:xfrm flipV="1">
            <a:off x="5768" y="9584479"/>
            <a:ext cx="13026327" cy="217942"/>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p:cNvSpPr>
          <p:nvPr/>
        </p:nvSpPr>
        <p:spPr>
          <a:xfrm flipV="1">
            <a:off x="-587" y="9548143"/>
            <a:ext cx="13134258" cy="265225"/>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10610561004_a445ff5b75_o.jpg"/>
          <p:cNvPicPr>
            <a:picLocks noChangeAspect="1"/>
          </p:cNvPicPr>
          <p:nvPr/>
        </p:nvPicPr>
        <p:blipFill rotWithShape="1">
          <a:blip r:embed="rId3" cstate="print">
            <a:extLst>
              <a:ext uri="{28A0092B-C50C-407E-A947-70E740481C1C}">
                <a14:useLocalDpi xmlns:a14="http://schemas.microsoft.com/office/drawing/2010/main" val="0"/>
              </a:ext>
            </a:extLst>
          </a:blip>
          <a:srcRect l="13837" t="877" r="1243" b="3128"/>
          <a:stretch/>
        </p:blipFill>
        <p:spPr>
          <a:xfrm>
            <a:off x="1" y="1"/>
            <a:ext cx="13183706" cy="9581062"/>
          </a:xfrm>
          <a:prstGeom prst="rect">
            <a:avLst/>
          </a:prstGeom>
        </p:spPr>
      </p:pic>
      <p:sp>
        <p:nvSpPr>
          <p:cNvPr id="33" name="Rectangle 32"/>
          <p:cNvSpPr/>
          <p:nvPr/>
        </p:nvSpPr>
        <p:spPr>
          <a:xfrm>
            <a:off x="-20158" y="0"/>
            <a:ext cx="13224024" cy="9858535"/>
          </a:xfrm>
          <a:prstGeom prst="rect">
            <a:avLst/>
          </a:prstGeom>
          <a:solidFill>
            <a:srgbClr val="ED534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Rectangle 38"/>
          <p:cNvSpPr>
            <a:spLocks/>
          </p:cNvSpPr>
          <p:nvPr/>
        </p:nvSpPr>
        <p:spPr>
          <a:xfrm rot="10800000" flipV="1">
            <a:off x="5793203" y="3668624"/>
            <a:ext cx="6451379" cy="889946"/>
          </a:xfrm>
          <a:prstGeom prst="rect">
            <a:avLst/>
          </a:prstGeom>
          <a:solidFill>
            <a:srgbClr val="ED5340"/>
          </a:solidFill>
          <a:ln>
            <a:noFill/>
          </a:ln>
          <a:effectLst>
            <a:outerShdw blurRad="939800" dist="381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r>
              <a:rPr lang="en-US" sz="4800" dirty="0">
                <a:solidFill>
                  <a:srgbClr val="FFFFFF"/>
                </a:solidFill>
                <a:latin typeface="Tungsten Medium"/>
                <a:cs typeface="Tungsten Medium"/>
              </a:rPr>
              <a:t>YOUR ROLE AS A TRAINING MANAGER</a:t>
            </a:r>
          </a:p>
        </p:txBody>
      </p:sp>
      <p:sp>
        <p:nvSpPr>
          <p:cNvPr id="40" name="Rectangle 39"/>
          <p:cNvSpPr/>
          <p:nvPr/>
        </p:nvSpPr>
        <p:spPr>
          <a:xfrm>
            <a:off x="5793206" y="4652971"/>
            <a:ext cx="3223800" cy="629692"/>
          </a:xfrm>
          <a:prstGeom prst="rect">
            <a:avLst/>
          </a:prstGeom>
          <a:solidFill>
            <a:srgbClr val="FFFFF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pPr algn="ctr"/>
            <a:r>
              <a:rPr lang="en-US" sz="3600" dirty="0">
                <a:solidFill>
                  <a:schemeClr val="bg2">
                    <a:lumMod val="25000"/>
                  </a:schemeClr>
                </a:solidFill>
                <a:latin typeface="Tungsten Medium"/>
                <a:cs typeface="Tungsten Medium"/>
              </a:rPr>
              <a:t>W/ ASHLEY PINEDO</a:t>
            </a:r>
          </a:p>
        </p:txBody>
      </p:sp>
      <p:pic>
        <p:nvPicPr>
          <p:cNvPr id="31" name="Picture 30"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895841" y="8627095"/>
            <a:ext cx="738768" cy="693270"/>
          </a:xfrm>
          <a:prstGeom prst="rect">
            <a:avLst/>
          </a:prstGeom>
        </p:spPr>
      </p:pic>
    </p:spTree>
    <p:extLst>
      <p:ext uri="{BB962C8B-B14F-4D97-AF65-F5344CB8AC3E}">
        <p14:creationId xmlns:p14="http://schemas.microsoft.com/office/powerpoint/2010/main" val="288517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KTBDfKUEAAJZ7N.jpg"/>
          <p:cNvPicPr>
            <a:picLocks noChangeAspect="1"/>
          </p:cNvPicPr>
          <p:nvPr/>
        </p:nvPicPr>
        <p:blipFill rotWithShape="1">
          <a:blip r:embed="rId3">
            <a:extLst>
              <a:ext uri="{28A0092B-C50C-407E-A947-70E740481C1C}">
                <a14:useLocalDpi xmlns:a14="http://schemas.microsoft.com/office/drawing/2010/main" val="0"/>
              </a:ext>
            </a:extLst>
          </a:blip>
          <a:srcRect l="21042" t="8665" b="11819"/>
          <a:stretch/>
        </p:blipFill>
        <p:spPr>
          <a:xfrm>
            <a:off x="-229315" y="-141101"/>
            <a:ext cx="13511937" cy="10035802"/>
          </a:xfrm>
          <a:prstGeom prst="rect">
            <a:avLst/>
          </a:prstGeom>
        </p:spPr>
      </p:pic>
      <p:sp>
        <p:nvSpPr>
          <p:cNvPr id="10" name="Rectangle 9"/>
          <p:cNvSpPr/>
          <p:nvPr/>
        </p:nvSpPr>
        <p:spPr>
          <a:xfrm>
            <a:off x="-212576" y="-167388"/>
            <a:ext cx="13495200" cy="10097364"/>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tangle 3"/>
          <p:cNvSpPr/>
          <p:nvPr/>
        </p:nvSpPr>
        <p:spPr>
          <a:xfrm>
            <a:off x="496957" y="417443"/>
            <a:ext cx="12006469" cy="888558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510304" y="8379743"/>
            <a:ext cx="738768" cy="693270"/>
          </a:xfrm>
          <a:prstGeom prst="rect">
            <a:avLst/>
          </a:prstGeom>
        </p:spPr>
      </p:pic>
      <p:sp>
        <p:nvSpPr>
          <p:cNvPr id="23" name="Rectangle 22"/>
          <p:cNvSpPr/>
          <p:nvPr/>
        </p:nvSpPr>
        <p:spPr>
          <a:xfrm>
            <a:off x="7327438" y="3404059"/>
            <a:ext cx="5143763" cy="1485635"/>
          </a:xfrm>
          <a:prstGeom prst="rect">
            <a:avLst/>
          </a:prstGeom>
          <a:solidFill>
            <a:srgbClr val="FFFFF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2">
                  <a:lumMod val="25000"/>
                </a:schemeClr>
              </a:solidFill>
              <a:latin typeface="Tungsten Medium"/>
              <a:cs typeface="Tungsten Medium"/>
            </a:endParaRPr>
          </a:p>
        </p:txBody>
      </p:sp>
      <p:sp>
        <p:nvSpPr>
          <p:cNvPr id="13" name="Rectangle 12"/>
          <p:cNvSpPr/>
          <p:nvPr/>
        </p:nvSpPr>
        <p:spPr>
          <a:xfrm>
            <a:off x="7525006" y="3403997"/>
            <a:ext cx="5479794" cy="1107996"/>
          </a:xfrm>
          <a:prstGeom prst="rect">
            <a:avLst/>
          </a:prstGeom>
        </p:spPr>
        <p:txBody>
          <a:bodyPr wrap="square">
            <a:spAutoFit/>
          </a:bodyPr>
          <a:lstStyle/>
          <a:p>
            <a:r>
              <a:rPr lang="en-US" sz="6600" dirty="0">
                <a:solidFill>
                  <a:schemeClr val="bg2">
                    <a:lumMod val="25000"/>
                  </a:schemeClr>
                </a:solidFill>
                <a:latin typeface="Tungsten Medium"/>
                <a:cs typeface="Tungsten Medium"/>
              </a:rPr>
              <a:t>ASHLEY PINEDO</a:t>
            </a:r>
            <a:endParaRPr lang="en-US" sz="8800" dirty="0">
              <a:solidFill>
                <a:schemeClr val="bg2">
                  <a:lumMod val="25000"/>
                </a:schemeClr>
              </a:solidFill>
              <a:latin typeface="Tungsten Medium"/>
              <a:cs typeface="Tungsten Medium"/>
            </a:endParaRPr>
          </a:p>
        </p:txBody>
      </p:sp>
      <p:sp>
        <p:nvSpPr>
          <p:cNvPr id="14" name="Rectangle 13"/>
          <p:cNvSpPr/>
          <p:nvPr/>
        </p:nvSpPr>
        <p:spPr>
          <a:xfrm>
            <a:off x="7561010" y="4360509"/>
            <a:ext cx="4856432" cy="461665"/>
          </a:xfrm>
          <a:prstGeom prst="rect">
            <a:avLst/>
          </a:prstGeom>
        </p:spPr>
        <p:txBody>
          <a:bodyPr wrap="square">
            <a:spAutoFit/>
          </a:bodyPr>
          <a:lstStyle/>
          <a:p>
            <a:r>
              <a:rPr lang="en-US" sz="2400" dirty="0">
                <a:solidFill>
                  <a:schemeClr val="bg2">
                    <a:lumMod val="25000"/>
                  </a:schemeClr>
                </a:solidFill>
                <a:latin typeface="Gotham Medium"/>
                <a:cs typeface="Gotham Medium"/>
              </a:rPr>
              <a:t>National Training Director</a:t>
            </a:r>
            <a:endParaRPr lang="en-US" sz="3600" dirty="0">
              <a:solidFill>
                <a:schemeClr val="bg2">
                  <a:lumMod val="25000"/>
                </a:schemeClr>
              </a:solidFill>
              <a:latin typeface="Gotham Light"/>
              <a:cs typeface="Gotham Light"/>
            </a:endParaRPr>
          </a:p>
        </p:txBody>
      </p:sp>
    </p:spTree>
    <p:extLst>
      <p:ext uri="{BB962C8B-B14F-4D97-AF65-F5344CB8AC3E}">
        <p14:creationId xmlns:p14="http://schemas.microsoft.com/office/powerpoint/2010/main" val="2365697014"/>
      </p:ext>
    </p:extLst>
  </p:cSld>
  <p:clrMapOvr>
    <a:masterClrMapping/>
  </p:clrMapOvr>
</p:sld>
</file>

<file path=ppt/theme/theme1.xml><?xml version="1.0" encoding="utf-8"?>
<a:theme xmlns:a="http://schemas.openxmlformats.org/drawingml/2006/main" name="Office Theme">
  <a:themeElements>
    <a:clrScheme name="Custom 2">
      <a:dk1>
        <a:srgbClr val="3A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tx1">
                <a:alpha val="0"/>
              </a:schemeClr>
            </a:gs>
            <a:gs pos="43000">
              <a:schemeClr val="tx1">
                <a:alpha val="81000"/>
              </a:schemeClr>
            </a:gs>
          </a:gsLst>
          <a:lin ang="10800000" scaled="0"/>
          <a:tileRect/>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52538</TotalTime>
  <Words>2044</Words>
  <Application>Microsoft Macintosh PowerPoint</Application>
  <PresentationFormat>Custom</PresentationFormat>
  <Paragraphs>370</Paragraphs>
  <Slides>52</Slides>
  <Notes>52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52</vt:i4>
      </vt:variant>
    </vt:vector>
  </HeadingPairs>
  <TitlesOfParts>
    <vt:vector size="66" baseType="lpstr">
      <vt:lpstr>Arial Unicode MS</vt:lpstr>
      <vt:lpstr>ヒラギノ角ゴ ProN W3</vt:lpstr>
      <vt:lpstr>Arial</vt:lpstr>
      <vt:lpstr>Calibri</vt:lpstr>
      <vt:lpstr>Gill Sans</vt:lpstr>
      <vt:lpstr>Gotham Bold</vt:lpstr>
      <vt:lpstr>Gotham Book</vt:lpstr>
      <vt:lpstr>Gotham Light</vt:lpstr>
      <vt:lpstr>Gotham Medium</vt:lpstr>
      <vt:lpstr>Tahoma</vt:lpstr>
      <vt:lpstr>Tungsten Medium</vt:lpstr>
      <vt:lpstr>Tungsten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adamironalcantara</dc:creator>
  <cp:lastModifiedBy>aconavay@ofa.us</cp:lastModifiedBy>
  <cp:revision>784</cp:revision>
  <cp:lastPrinted>2015-03-19T18:27:18Z</cp:lastPrinted>
  <dcterms:created xsi:type="dcterms:W3CDTF">2014-12-18T16:27:37Z</dcterms:created>
  <dcterms:modified xsi:type="dcterms:W3CDTF">2019-02-28T16:29:01Z</dcterms:modified>
</cp:coreProperties>
</file>