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6" r:id="rId2"/>
    <p:sldId id="322" r:id="rId3"/>
    <p:sldId id="325" r:id="rId4"/>
    <p:sldId id="326" r:id="rId5"/>
    <p:sldId id="327" r:id="rId6"/>
    <p:sldId id="328" r:id="rId7"/>
    <p:sldId id="329" r:id="rId8"/>
    <p:sldId id="337" r:id="rId9"/>
    <p:sldId id="331" r:id="rId10"/>
    <p:sldId id="338" r:id="rId11"/>
    <p:sldId id="333" r:id="rId12"/>
    <p:sldId id="334" r:id="rId13"/>
    <p:sldId id="339" r:id="rId14"/>
  </p:sldIdLst>
  <p:sldSz cx="13004800" cy="9753600"/>
  <p:notesSz cx="6858000" cy="9144000"/>
  <p:defaultTextStyle>
    <a:defPPr>
      <a:defRPr lang="en-US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ironalcantar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55555A"/>
    <a:srgbClr val="00A865"/>
    <a:srgbClr val="949494"/>
    <a:srgbClr val="017FA0"/>
    <a:srgbClr val="A1A1A1"/>
    <a:srgbClr val="C21402"/>
    <a:srgbClr val="B767F9"/>
    <a:srgbClr val="0094C9"/>
    <a:srgbClr val="E85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94444" autoAdjust="0"/>
  </p:normalViewPr>
  <p:slideViewPr>
    <p:cSldViewPr snapToGrid="0">
      <p:cViewPr varScale="1">
        <p:scale>
          <a:sx n="75" d="100"/>
          <a:sy n="75" d="100"/>
        </p:scale>
        <p:origin x="192" y="184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36291-A6DC-4AD0-90CD-33D1F1DFFC6E}" type="datetimeFigureOut">
              <a:rPr lang="en-US" smtClean="0"/>
              <a:t>3/2/19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C1EA-D8F4-4B85-8B01-A01110AD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9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</a:t>
            </a:r>
            <a:r>
              <a:rPr lang="en-US"/>
              <a:t>Commons Attribution-Non Commercial </a:t>
            </a:r>
            <a:r>
              <a:rPr lang="en-US" dirty="0"/>
              <a:t>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9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5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8" descr="https://secure.assets.bostatic.com/apps/madison/static/images/style-guide/Color/Images/Color_dark_grey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9270"/>
            <a:ext cx="13004800" cy="8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8868403"/>
            <a:ext cx="13015779" cy="106178"/>
          </a:xfrm>
          <a:prstGeom prst="rect">
            <a:avLst/>
          </a:prstGeom>
          <a:solidFill>
            <a:srgbClr val="017FA0"/>
          </a:solidFill>
          <a:ln>
            <a:noFill/>
          </a:ln>
          <a:extLst/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954448" y="9075732"/>
            <a:ext cx="1927981" cy="509535"/>
            <a:chOff x="10916348" y="8678474"/>
            <a:chExt cx="1927981" cy="509535"/>
          </a:xfrm>
        </p:grpSpPr>
        <p:sp>
          <p:nvSpPr>
            <p:cNvPr id="10" name="TextBox 9"/>
            <p:cNvSpPr txBox="1"/>
            <p:nvPr/>
          </p:nvSpPr>
          <p:spPr>
            <a:xfrm>
              <a:off x="10916348" y="8678474"/>
              <a:ext cx="14277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spc="300" dirty="0">
                  <a:solidFill>
                    <a:schemeClr val="bg1"/>
                  </a:solidFill>
                  <a:latin typeface="Gotham Light" pitchFamily="50" charset="0"/>
                  <a:cs typeface="Gotham Light" pitchFamily="50" charset="0"/>
                </a:rPr>
                <a:t>ORGANIZING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16348" y="8818677"/>
              <a:ext cx="192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spc="3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FELLOWS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14" y="9117556"/>
            <a:ext cx="354976" cy="508939"/>
          </a:xfrm>
          <a:prstGeom prst="rect">
            <a:avLst/>
          </a:prstGeom>
        </p:spPr>
      </p:pic>
      <p:pic>
        <p:nvPicPr>
          <p:cNvPr id="9" name="Picture 2" descr="C:\Users\amdamiron\Downloads\OFA-logo_horizontal-Reverse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6" y="8986420"/>
            <a:ext cx="2962610" cy="74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7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7310" r="7114"/>
          <a:stretch/>
        </p:blipFill>
        <p:spPr>
          <a:xfrm>
            <a:off x="0" y="-48126"/>
            <a:ext cx="13004800" cy="982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48126"/>
            <a:ext cx="13004800" cy="9801726"/>
          </a:xfrm>
          <a:prstGeom prst="rect">
            <a:avLst/>
          </a:prstGeom>
          <a:solidFill>
            <a:srgbClr val="017FA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85189" y="3246715"/>
            <a:ext cx="5976033" cy="1867511"/>
            <a:chOff x="3501731" y="3293117"/>
            <a:chExt cx="5976033" cy="1867511"/>
          </a:xfrm>
        </p:grpSpPr>
        <p:sp>
          <p:nvSpPr>
            <p:cNvPr id="15" name="TextBox 14"/>
            <p:cNvSpPr txBox="1"/>
            <p:nvPr/>
          </p:nvSpPr>
          <p:spPr>
            <a:xfrm>
              <a:off x="3501731" y="3293117"/>
              <a:ext cx="5823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Gotham Light" pitchFamily="50" charset="0"/>
                  <a:cs typeface="Gotham Light" pitchFamily="50" charset="0"/>
                </a:rPr>
                <a:t>ORGANIZING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8008" y="3837189"/>
              <a:ext cx="59697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latin typeface="Gotham Bold" pitchFamily="50" charset="0"/>
                  <a:cs typeface="Gotham Bold" pitchFamily="50" charset="0"/>
                </a:rPr>
                <a:t>FELLOWS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40" y="3222327"/>
            <a:ext cx="1713589" cy="24568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961567" y="8191032"/>
            <a:ext cx="1056680" cy="933937"/>
            <a:chOff x="11960820" y="8100922"/>
            <a:chExt cx="1056680" cy="933937"/>
          </a:xfrm>
        </p:grpSpPr>
        <p:sp>
          <p:nvSpPr>
            <p:cNvPr id="10" name="Rectangle 9"/>
            <p:cNvSpPr/>
            <p:nvPr/>
          </p:nvSpPr>
          <p:spPr>
            <a:xfrm>
              <a:off x="11960820" y="8100922"/>
              <a:ext cx="1056680" cy="933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91" t="5254" r="39426" b="79339"/>
            <a:stretch/>
          </p:blipFill>
          <p:spPr>
            <a:xfrm>
              <a:off x="12006560" y="8136089"/>
              <a:ext cx="948268" cy="71120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960820" y="8956981"/>
              <a:ext cx="1056680" cy="77878"/>
            </a:xfrm>
            <a:prstGeom prst="rect">
              <a:avLst/>
            </a:prstGeom>
            <a:solidFill>
              <a:srgbClr val="017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085043" y="8135015"/>
            <a:ext cx="3853654" cy="1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>
                <a:latin typeface="Gotham Light" pitchFamily="50" charset="0"/>
                <a:cs typeface="Gotham Light" pitchFamily="50" charset="0"/>
              </a:rPr>
              <a:t>We are </a:t>
            </a:r>
            <a:r>
              <a:rPr lang="en-US" sz="1800" dirty="0">
                <a:latin typeface="Gotham Bold" pitchFamily="50" charset="0"/>
                <a:cs typeface="Gotham Bold" pitchFamily="50" charset="0"/>
              </a:rPr>
              <a:t>community organizers</a:t>
            </a:r>
            <a:r>
              <a:rPr lang="en-US" sz="1800" dirty="0">
                <a:latin typeface="Gotham Light" pitchFamily="50" charset="0"/>
                <a:cs typeface="Gotham Light" pitchFamily="50" charset="0"/>
              </a:rPr>
              <a:t>, and we’re proud of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47" y="-45309"/>
            <a:ext cx="13031694" cy="9819521"/>
          </a:xfrm>
          <a:prstGeom prst="rect">
            <a:avLst/>
          </a:prstGeom>
        </p:spPr>
      </p:pic>
      <p:pic>
        <p:nvPicPr>
          <p:cNvPr id="20" name="Picture 19" descr="A drawing of a face&#10;&#10;Description automatically generated">
            <a:extLst>
              <a:ext uri="{FF2B5EF4-FFF2-40B4-BE49-F238E27FC236}">
                <a16:creationId xmlns:a16="http://schemas.microsoft.com/office/drawing/2014/main" id="{3A9C9493-19F4-784F-B653-A3B22AEB2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82" y="8627991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6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/>
          </p:cNvSpPr>
          <p:nvPr/>
        </p:nvSpPr>
        <p:spPr bwMode="auto">
          <a:xfrm>
            <a:off x="920750" y="2514600"/>
            <a:ext cx="78041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71500" indent="-5715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Introduction and Agenda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Structure of an Effective Stor</a:t>
            </a:r>
            <a:r>
              <a:rPr lang="en-US" altLang="ko-KR" sz="3400" b="1" dirty="0">
                <a:sym typeface="Arial" panose="020B0604020202020204" pitchFamily="34" charset="0"/>
              </a:rPr>
              <a:t>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Personal Story Exercise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b="1" dirty="0">
                <a:sym typeface="Arial" panose="020B0604020202020204" pitchFamily="34" charset="0"/>
              </a:rPr>
              <a:t>Debrief, Next Steps and Closing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43" y="2514600"/>
            <a:ext cx="3675557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00" y="762000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652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138" y="2514600"/>
            <a:ext cx="11930062" cy="1225550"/>
          </a:xfrm>
          <a:prstGeom prst="rect">
            <a:avLst/>
          </a:prstGeom>
          <a:solidFill>
            <a:srgbClr val="DBD9D6"/>
          </a:solidFill>
          <a:ln>
            <a:solidFill>
              <a:srgbClr val="0C3B6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0800" algn="ctr">
              <a:defRPr/>
            </a:pPr>
            <a:r>
              <a:rPr lang="en-US" sz="2800" dirty="0">
                <a:solidFill>
                  <a:srgbClr val="56565A"/>
                </a:solidFill>
                <a:cs typeface="Arial"/>
              </a:rPr>
              <a:t>What did you learn today that surprised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592138" y="4087813"/>
            <a:ext cx="11930062" cy="1225550"/>
          </a:xfrm>
          <a:prstGeom prst="rect">
            <a:avLst/>
          </a:prstGeom>
          <a:solidFill>
            <a:srgbClr val="DBD9D6"/>
          </a:solidFill>
          <a:ln>
            <a:solidFill>
              <a:srgbClr val="0C3B6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0800" algn="ctr">
              <a:defRPr/>
            </a:pPr>
            <a:r>
              <a:rPr lang="en-US" sz="2800" dirty="0">
                <a:solidFill>
                  <a:srgbClr val="56565A"/>
                </a:solidFill>
                <a:cs typeface="Arial"/>
              </a:rPr>
              <a:t>Why do you think personal stories are an effective organizing tool?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138" y="5659438"/>
            <a:ext cx="11930062" cy="1225550"/>
          </a:xfrm>
          <a:prstGeom prst="rect">
            <a:avLst/>
          </a:prstGeom>
          <a:solidFill>
            <a:srgbClr val="DBD9D6"/>
          </a:solidFill>
          <a:ln>
            <a:solidFill>
              <a:srgbClr val="0C3B6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0800" algn="ctr">
              <a:defRPr/>
            </a:pPr>
            <a:r>
              <a:rPr lang="en-US" sz="2800" dirty="0">
                <a:solidFill>
                  <a:srgbClr val="56565A"/>
                </a:solidFill>
                <a:cs typeface="Arial"/>
              </a:rPr>
              <a:t>How do you see yourself using your personal story in the work ahead?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7400" y="762000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Debrief </a:t>
            </a:r>
          </a:p>
        </p:txBody>
      </p:sp>
    </p:spTree>
    <p:extLst>
      <p:ext uri="{BB962C8B-B14F-4D97-AF65-F5344CB8AC3E}">
        <p14:creationId xmlns:p14="http://schemas.microsoft.com/office/powerpoint/2010/main" val="322213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1930400" y="2862263"/>
            <a:ext cx="10287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ym typeface="Arial" panose="020B0604020202020204" pitchFamily="34" charset="0"/>
              </a:rPr>
              <a:t>Personal story is a powerful organizing tool because it helps you move others to action on an issue they care about</a:t>
            </a:r>
          </a:p>
        </p:txBody>
      </p:sp>
      <p:sp>
        <p:nvSpPr>
          <p:cNvPr id="4" name="Oval 35"/>
          <p:cNvSpPr>
            <a:spLocks noChangeAspect="1"/>
          </p:cNvSpPr>
          <p:nvPr/>
        </p:nvSpPr>
        <p:spPr bwMode="auto">
          <a:xfrm>
            <a:off x="863600" y="2895600"/>
            <a:ext cx="762000" cy="762000"/>
          </a:xfrm>
          <a:prstGeom prst="ellipse">
            <a:avLst/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36"/>
          <p:cNvSpPr>
            <a:spLocks noChangeAspect="1"/>
          </p:cNvSpPr>
          <p:nvPr/>
        </p:nvSpPr>
        <p:spPr bwMode="auto">
          <a:xfrm>
            <a:off x="863600" y="4325938"/>
            <a:ext cx="762000" cy="762000"/>
          </a:xfrm>
          <a:prstGeom prst="ellipse">
            <a:avLst/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37"/>
          <p:cNvSpPr>
            <a:spLocks noChangeAspect="1"/>
          </p:cNvSpPr>
          <p:nvPr/>
        </p:nvSpPr>
        <p:spPr bwMode="auto">
          <a:xfrm>
            <a:off x="863600" y="5754688"/>
            <a:ext cx="762000" cy="762000"/>
          </a:xfrm>
          <a:prstGeom prst="ellipse">
            <a:avLst/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930400" y="4284663"/>
            <a:ext cx="10287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ym typeface="Arial" panose="020B0604020202020204" pitchFamily="34" charset="0"/>
              </a:rPr>
              <a:t>Challenge, Choice, Outcome, Ask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930400" y="5707063"/>
            <a:ext cx="10287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ym typeface="Arial" panose="020B0604020202020204" pitchFamily="34" charset="0"/>
              </a:rPr>
              <a:t>You will hone and develop your story over time, and you will become more confident as you practice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7400" y="762000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25698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3940" r="12653"/>
          <a:stretch/>
        </p:blipFill>
        <p:spPr bwMode="auto">
          <a:xfrm flipH="1">
            <a:off x="-5" y="-105508"/>
            <a:ext cx="13293974" cy="985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6957" y="417443"/>
            <a:ext cx="12006469" cy="888558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6957" y="417442"/>
            <a:ext cx="6312660" cy="888558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5597" y="7885022"/>
            <a:ext cx="1056680" cy="933937"/>
          </a:xfrm>
          <a:prstGeom prst="rect">
            <a:avLst/>
          </a:prstGeom>
          <a:solidFill>
            <a:srgbClr val="017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9" y="8011633"/>
            <a:ext cx="490014" cy="702546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40909" y="3390611"/>
            <a:ext cx="58449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36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WHAT’S YOUR PERSONAL STORY?</a:t>
            </a:r>
            <a:endParaRPr lang="en-US" altLang="en-US" sz="4800" spc="300" dirty="0">
              <a:solidFill>
                <a:schemeClr val="tx1">
                  <a:lumMod val="75000"/>
                </a:schemeClr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33" y="1564499"/>
            <a:ext cx="1481108" cy="1533531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821291" y="5530303"/>
            <a:ext cx="5693809" cy="1654172"/>
            <a:chOff x="814414" y="5027782"/>
            <a:chExt cx="5693809" cy="1654172"/>
          </a:xfrm>
        </p:grpSpPr>
        <p:sp>
          <p:nvSpPr>
            <p:cNvPr id="30" name="TextBox 29"/>
            <p:cNvSpPr txBox="1"/>
            <p:nvPr/>
          </p:nvSpPr>
          <p:spPr>
            <a:xfrm>
              <a:off x="814414" y="6312622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Light" pitchFamily="50" charset="0"/>
                  <a:cs typeface="Gotham Light" pitchFamily="50" charset="0"/>
                </a:rPr>
                <a:t>Press 1 on the phone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026709" y="5027782"/>
              <a:ext cx="2481514" cy="1602933"/>
              <a:chOff x="7956165" y="3607332"/>
              <a:chExt cx="2481514" cy="160293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Light" pitchFamily="50" charset="0"/>
                    <a:cs typeface="Gotham Light" pitchFamily="50" charset="0"/>
                  </a:rPr>
                  <a:t>Type in chat box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502729" y="5827376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Light" pitchFamily="50" charset="0"/>
                  <a:cs typeface="Gotham Light" pitchFamily="50" charset="0"/>
                </a:rPr>
                <a:t>OR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1689546" y="5321536"/>
              <a:ext cx="1031349" cy="986657"/>
            </a:xfrm>
            <a:prstGeom prst="rect">
              <a:avLst/>
            </a:prstGeom>
          </p:spPr>
        </p:pic>
      </p:grpSp>
      <p:cxnSp>
        <p:nvCxnSpPr>
          <p:cNvPr id="36" name="Straight Connector 35"/>
          <p:cNvCxnSpPr/>
          <p:nvPr/>
        </p:nvCxnSpPr>
        <p:spPr>
          <a:xfrm>
            <a:off x="1512277" y="5381780"/>
            <a:ext cx="4291177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9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7310" r="7114"/>
          <a:stretch/>
        </p:blipFill>
        <p:spPr>
          <a:xfrm>
            <a:off x="0" y="-48126"/>
            <a:ext cx="13013155" cy="9822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957" y="417443"/>
            <a:ext cx="12006469" cy="888558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957" y="417442"/>
            <a:ext cx="5558248" cy="888558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5851" y="1103474"/>
            <a:ext cx="5017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17FA0"/>
                </a:solidFill>
                <a:latin typeface="+mj-lt"/>
                <a:cs typeface="Gotham Bold" pitchFamily="50" charset="0"/>
              </a:rPr>
              <a:t>TELLING YOUR PERSONAL STORY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5597" y="7885022"/>
            <a:ext cx="1056680" cy="933937"/>
          </a:xfrm>
          <a:prstGeom prst="rect">
            <a:avLst/>
          </a:prstGeom>
          <a:solidFill>
            <a:srgbClr val="017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9" y="8011633"/>
            <a:ext cx="490014" cy="702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5851" y="4769263"/>
            <a:ext cx="4827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spc="300" dirty="0">
              <a:solidFill>
                <a:schemeClr val="bg2">
                  <a:lumMod val="25000"/>
                </a:schemeClr>
              </a:solidFill>
              <a:latin typeface="+mj-lt"/>
              <a:cs typeface="Gotham Bold" pitchFamily="50" charset="0"/>
            </a:endParaRPr>
          </a:p>
          <a:p>
            <a:r>
              <a:rPr lang="en-US" sz="2400" b="1" spc="300" dirty="0">
                <a:solidFill>
                  <a:schemeClr val="bg2">
                    <a:lumMod val="25000"/>
                  </a:schemeClr>
                </a:solidFill>
                <a:latin typeface="+mj-lt"/>
                <a:cs typeface="Gotham Bold" pitchFamily="50" charset="0"/>
              </a:rPr>
              <a:t>W/ NAME OF TRAINER</a:t>
            </a:r>
            <a:endParaRPr lang="en-US" sz="3600" b="1" spc="300" dirty="0">
              <a:solidFill>
                <a:schemeClr val="bg2">
                  <a:lumMod val="25000"/>
                </a:schemeClr>
              </a:solidFill>
              <a:latin typeface="+mj-lt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2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8" idx="2"/>
          </p:cNvCxnSpPr>
          <p:nvPr/>
        </p:nvCxnSpPr>
        <p:spPr>
          <a:xfrm>
            <a:off x="6502400" y="3878669"/>
            <a:ext cx="3076116" cy="2889025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7"/>
            <a:endCxn id="8" idx="2"/>
          </p:cNvCxnSpPr>
          <p:nvPr/>
        </p:nvCxnSpPr>
        <p:spPr>
          <a:xfrm flipV="1">
            <a:off x="3439808" y="3878669"/>
            <a:ext cx="3062592" cy="2949473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STORIES </a:t>
            </a:r>
            <a:r>
              <a:rPr lang="en-US" sz="4000" b="1" dirty="0"/>
              <a:t>CONNECT US</a:t>
            </a:r>
            <a:endParaRPr lang="en-US" sz="4000" dirty="0"/>
          </a:p>
        </p:txBody>
      </p:sp>
      <p:sp>
        <p:nvSpPr>
          <p:cNvPr id="3" name="Oval 25"/>
          <p:cNvSpPr>
            <a:spLocks noChangeAspect="1"/>
          </p:cNvSpPr>
          <p:nvPr/>
        </p:nvSpPr>
        <p:spPr bwMode="auto">
          <a:xfrm>
            <a:off x="1911350" y="6565900"/>
            <a:ext cx="1790700" cy="1790700"/>
          </a:xfrm>
          <a:prstGeom prst="ellipse">
            <a:avLst/>
          </a:prstGeom>
          <a:solidFill>
            <a:srgbClr val="0094C8"/>
          </a:solidFill>
          <a:ln w="28575">
            <a:solidFill>
              <a:srgbClr val="55555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000" dirty="0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you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2114"/>
          <a:stretch>
            <a:fillRect/>
          </a:stretch>
        </p:blipFill>
        <p:spPr bwMode="auto">
          <a:xfrm>
            <a:off x="9667592" y="6292850"/>
            <a:ext cx="10493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749675" y="1825752"/>
            <a:ext cx="5505450" cy="2052917"/>
            <a:chOff x="2114550" y="1806255"/>
            <a:chExt cx="7429500" cy="2770373"/>
          </a:xfrm>
        </p:grpSpPr>
        <p:sp>
          <p:nvSpPr>
            <p:cNvPr id="8" name="Rectangle 7"/>
            <p:cNvSpPr/>
            <p:nvPr/>
          </p:nvSpPr>
          <p:spPr>
            <a:xfrm>
              <a:off x="2114550" y="1806255"/>
              <a:ext cx="7429500" cy="2770373"/>
            </a:xfrm>
            <a:prstGeom prst="rect">
              <a:avLst/>
            </a:prstGeom>
            <a:solidFill>
              <a:srgbClr val="00A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LC-NewWebsite-Her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51" y="1988943"/>
              <a:ext cx="5649143" cy="24349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10270" y="1969583"/>
              <a:ext cx="2347077" cy="2453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602" y="2499077"/>
              <a:ext cx="1397000" cy="1384300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>
            <a:stCxn id="3" idx="6"/>
          </p:cNvCxnSpPr>
          <p:nvPr/>
        </p:nvCxnSpPr>
        <p:spPr>
          <a:xfrm>
            <a:off x="3702050" y="7461250"/>
            <a:ext cx="6035040" cy="0"/>
          </a:xfrm>
          <a:prstGeom prst="line">
            <a:avLst/>
          </a:prstGeom>
          <a:ln w="38100">
            <a:solidFill>
              <a:srgbClr val="555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1930400" y="2862263"/>
            <a:ext cx="10287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ym typeface="Arial" panose="020B0604020202020204" pitchFamily="34" charset="0"/>
              </a:rPr>
              <a:t>Understand the key principle of building relationships and trust through story</a:t>
            </a:r>
          </a:p>
        </p:txBody>
      </p:sp>
      <p:sp>
        <p:nvSpPr>
          <p:cNvPr id="4" name="Oval 35"/>
          <p:cNvSpPr>
            <a:spLocks noChangeAspect="1"/>
          </p:cNvSpPr>
          <p:nvPr/>
        </p:nvSpPr>
        <p:spPr bwMode="auto">
          <a:xfrm>
            <a:off x="863600" y="2895600"/>
            <a:ext cx="762000" cy="762000"/>
          </a:xfrm>
          <a:prstGeom prst="ellipse">
            <a:avLst/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36"/>
          <p:cNvSpPr>
            <a:spLocks noChangeAspect="1"/>
          </p:cNvSpPr>
          <p:nvPr/>
        </p:nvSpPr>
        <p:spPr bwMode="auto">
          <a:xfrm>
            <a:off x="863600" y="4325938"/>
            <a:ext cx="762000" cy="762000"/>
          </a:xfrm>
          <a:prstGeom prst="ellipse">
            <a:avLst/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37"/>
          <p:cNvSpPr>
            <a:spLocks noChangeAspect="1"/>
          </p:cNvSpPr>
          <p:nvPr/>
        </p:nvSpPr>
        <p:spPr bwMode="auto">
          <a:xfrm>
            <a:off x="863600" y="5754688"/>
            <a:ext cx="762000" cy="762000"/>
          </a:xfrm>
          <a:prstGeom prst="ellipse">
            <a:avLst/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930400" y="4284663"/>
            <a:ext cx="10287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ym typeface="Arial" panose="020B0604020202020204" pitchFamily="34" charset="0"/>
              </a:rPr>
              <a:t>Know how to move people to action by telling your story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930400" y="5707063"/>
            <a:ext cx="10287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ym typeface="Arial" panose="020B0604020202020204" pitchFamily="34" charset="0"/>
              </a:rPr>
              <a:t>Feel comfortable sharing your personal story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87400" y="963168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Goals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372434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/>
          </p:cNvSpPr>
          <p:nvPr/>
        </p:nvSpPr>
        <p:spPr bwMode="auto">
          <a:xfrm>
            <a:off x="1092200" y="2514600"/>
            <a:ext cx="6889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71500" indent="-5715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Introduction and Agenda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b="1" dirty="0">
                <a:sym typeface="Arial" panose="020B0604020202020204" pitchFamily="34" charset="0"/>
              </a:rPr>
              <a:t>Structure of an Effective Story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Personal Story Exercise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Debrief, Next Steps and Closing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43" y="2514600"/>
            <a:ext cx="3675557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00" y="762000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35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894080" y="1833563"/>
            <a:ext cx="48895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ko-KR" sz="4000" dirty="0">
                <a:sym typeface="Arial" panose="020B0604020202020204" pitchFamily="34" charset="0"/>
              </a:rPr>
              <a:t>Characters</a:t>
            </a: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ko-KR" sz="4000" dirty="0">
              <a:sym typeface="Arial" panose="020B0604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ko-KR" sz="4000" dirty="0">
                <a:sym typeface="Arial" panose="020B0604020202020204" pitchFamily="34" charset="0"/>
              </a:rPr>
              <a:t>Plot</a:t>
            </a: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ko-KR" sz="4000" dirty="0">
              <a:sym typeface="Arial" panose="020B0604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ko-KR" sz="4000" dirty="0">
                <a:sym typeface="Arial" panose="020B0604020202020204" pitchFamily="34" charset="0"/>
              </a:rPr>
              <a:t>Conflict</a:t>
            </a: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ko-KR" sz="4000" dirty="0">
              <a:sym typeface="Arial" panose="020B0604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ko-KR" sz="4000" dirty="0">
                <a:sym typeface="Arial" panose="020B0604020202020204" pitchFamily="34" charset="0"/>
              </a:rPr>
              <a:t>Resolution</a:t>
            </a: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ko-KR" sz="4000" dirty="0">
              <a:sym typeface="Arial" panose="020B0604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ko-KR" sz="4000" dirty="0">
                <a:sym typeface="Arial" panose="020B0604020202020204" pitchFamily="34" charset="0"/>
              </a:rPr>
              <a:t>Theme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443163"/>
            <a:ext cx="7620000" cy="44069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00" y="762000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KEY ELEMENTS </a:t>
            </a:r>
            <a:r>
              <a:rPr lang="en-US" altLang="ko-KR" sz="4200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OF A STORY</a:t>
            </a:r>
            <a:endParaRPr lang="en-US" altLang="ko-KR" sz="4200" b="1" dirty="0">
              <a:solidFill>
                <a:srgbClr val="565252"/>
              </a:solidFill>
              <a:ea typeface="ヒラギノ角ゴ ProN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880745" y="5041271"/>
            <a:ext cx="1172972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200" b="1" dirty="0">
                <a:sym typeface="Arial" panose="020B0604020202020204" pitchFamily="34" charset="0"/>
              </a:rPr>
              <a:t>Challenge:</a:t>
            </a:r>
            <a:r>
              <a:rPr lang="en-US" altLang="ko-KR" sz="3200" dirty="0">
                <a:sym typeface="Arial" panose="020B0604020202020204" pitchFamily="34" charset="0"/>
              </a:rPr>
              <a:t> A critical moment that drives your story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ko-KR" sz="3200" b="1" dirty="0"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200" b="1" dirty="0">
                <a:sym typeface="Arial" panose="020B0604020202020204" pitchFamily="34" charset="0"/>
              </a:rPr>
              <a:t>Choice: </a:t>
            </a:r>
            <a:r>
              <a:rPr lang="en-US" altLang="ko-KR" sz="3200" dirty="0">
                <a:sym typeface="Arial" panose="020B0604020202020204" pitchFamily="34" charset="0"/>
              </a:rPr>
              <a:t>The decision you made in response to the challenge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ko-KR" sz="3200" b="1" dirty="0"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200" b="1" dirty="0">
                <a:sym typeface="Arial" panose="020B0604020202020204" pitchFamily="34" charset="0"/>
              </a:rPr>
              <a:t>Outcome: </a:t>
            </a:r>
            <a:r>
              <a:rPr lang="en-US" altLang="ko-KR" sz="3200" dirty="0">
                <a:sym typeface="Arial" panose="020B0604020202020204" pitchFamily="34" charset="0"/>
              </a:rPr>
              <a:t>The result of the decision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br>
              <a:rPr lang="en-US" altLang="ko-KR" sz="3200" b="1" dirty="0">
                <a:sym typeface="Arial" panose="020B0604020202020204" pitchFamily="34" charset="0"/>
              </a:rPr>
            </a:br>
            <a:r>
              <a:rPr lang="en-US" altLang="ko-KR" sz="3200" b="1" dirty="0">
                <a:sym typeface="Arial" panose="020B0604020202020204" pitchFamily="34" charset="0"/>
              </a:rPr>
              <a:t>Ask: </a:t>
            </a:r>
            <a:r>
              <a:rPr lang="en-US" altLang="ko-KR" sz="3200" dirty="0">
                <a:sym typeface="Arial" panose="020B0604020202020204" pitchFamily="34" charset="0"/>
              </a:rPr>
              <a:t>Make an ask that gets the audience involved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42586"/>
            <a:ext cx="8919210" cy="203766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762000"/>
            <a:ext cx="1201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KEY ELEMENTS </a:t>
            </a:r>
            <a:r>
              <a:rPr lang="en-US" altLang="ko-KR" sz="4200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OF AN ORGANIZING STORY</a:t>
            </a:r>
            <a:endParaRPr lang="en-US" altLang="ko-KR" sz="4200" b="1" dirty="0">
              <a:solidFill>
                <a:srgbClr val="565252"/>
              </a:solidFill>
              <a:ea typeface="ヒラギノ角ゴ ProN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/>
          </p:cNvSpPr>
          <p:nvPr/>
        </p:nvSpPr>
        <p:spPr bwMode="auto">
          <a:xfrm>
            <a:off x="1092200" y="2514600"/>
            <a:ext cx="6889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71500" indent="-5715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Introduction and Agenda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Structure of an Effective Stor</a:t>
            </a:r>
            <a:r>
              <a:rPr lang="en-US" altLang="ko-KR" sz="3400" b="1" dirty="0">
                <a:sym typeface="Arial" panose="020B0604020202020204" pitchFamily="34" charset="0"/>
              </a:rPr>
              <a:t>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b="1" dirty="0">
                <a:sym typeface="Arial" panose="020B0604020202020204" pitchFamily="34" charset="0"/>
              </a:rPr>
              <a:t>Personal Story Exercise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altLang="ko-KR" sz="3400" dirty="0">
                <a:sym typeface="Arial" panose="020B0604020202020204" pitchFamily="34" charset="0"/>
              </a:rPr>
              <a:t>Debrief, Next Steps and Closing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43" y="2514600"/>
            <a:ext cx="3675557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00" y="762000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44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1725613" y="2271186"/>
            <a:ext cx="2008187" cy="1085850"/>
          </a:xfrm>
          <a:prstGeom prst="roundRect">
            <a:avLst>
              <a:gd name="adj" fmla="val 14037"/>
            </a:avLst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b="1" dirty="0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6" name="Rounded Rectangle 11"/>
          <p:cNvSpPr>
            <a:spLocks noChangeArrowheads="1"/>
          </p:cNvSpPr>
          <p:nvPr/>
        </p:nvSpPr>
        <p:spPr bwMode="auto">
          <a:xfrm>
            <a:off x="1725613" y="3757086"/>
            <a:ext cx="2008187" cy="1085850"/>
          </a:xfrm>
          <a:prstGeom prst="roundRect">
            <a:avLst>
              <a:gd name="adj" fmla="val 14037"/>
            </a:avLst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b="1" dirty="0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7" name="Rounded Rectangle 11"/>
          <p:cNvSpPr>
            <a:spLocks noChangeArrowheads="1"/>
          </p:cNvSpPr>
          <p:nvPr/>
        </p:nvSpPr>
        <p:spPr bwMode="auto">
          <a:xfrm>
            <a:off x="1725613" y="5242986"/>
            <a:ext cx="2008187" cy="1085850"/>
          </a:xfrm>
          <a:prstGeom prst="roundRect">
            <a:avLst>
              <a:gd name="adj" fmla="val 14037"/>
            </a:avLst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b="1" dirty="0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8" name="Rounded Rectangle 11"/>
          <p:cNvSpPr>
            <a:spLocks noChangeArrowheads="1"/>
          </p:cNvSpPr>
          <p:nvPr/>
        </p:nvSpPr>
        <p:spPr bwMode="auto">
          <a:xfrm>
            <a:off x="1725613" y="6728886"/>
            <a:ext cx="2008187" cy="1085850"/>
          </a:xfrm>
          <a:prstGeom prst="roundRect">
            <a:avLst>
              <a:gd name="adj" fmla="val 14037"/>
            </a:avLst>
          </a:prstGeom>
          <a:solidFill>
            <a:srgbClr val="0094C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b="1" dirty="0">
                <a:solidFill>
                  <a:schemeClr val="bg1"/>
                </a:solidFill>
                <a:ea typeface="ヒラギノ角ゴ ProN W3" charset="-128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4336729" y="2271186"/>
            <a:ext cx="720756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dirty="0">
                <a:sym typeface="Arial" panose="020B0604020202020204" pitchFamily="34" charset="0"/>
              </a:rPr>
              <a:t>Reflection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4336729" y="3757086"/>
            <a:ext cx="720756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dirty="0">
                <a:sym typeface="Arial" panose="020B0604020202020204" pitchFamily="34" charset="0"/>
              </a:rPr>
              <a:t>Write your own organizing story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4336729" y="5242986"/>
            <a:ext cx="720756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dirty="0">
                <a:sym typeface="Arial" panose="020B0604020202020204" pitchFamily="34" charset="0"/>
              </a:rPr>
              <a:t>Share with partner(s)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4336729" y="6728886"/>
            <a:ext cx="720756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3600" dirty="0">
                <a:sym typeface="Arial" panose="020B0604020202020204" pitchFamily="34" charset="0"/>
              </a:rPr>
              <a:t>Share your story with the full group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7400" y="762000"/>
            <a:ext cx="1143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sz="4200" b="1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PERSONAL STORY</a:t>
            </a:r>
            <a:r>
              <a:rPr lang="en-US" altLang="ko-KR" sz="4200" dirty="0">
                <a:solidFill>
                  <a:srgbClr val="565252"/>
                </a:solidFill>
                <a:ea typeface="ヒラギノ角ゴ ProN W3" charset="-128"/>
                <a:cs typeface="Arial" panose="020B0604020202020204" pitchFamily="34" charset="0"/>
              </a:rPr>
              <a:t> EXERCISE</a:t>
            </a:r>
            <a:endParaRPr lang="en-US" altLang="ko-KR" sz="4200" b="1" dirty="0">
              <a:solidFill>
                <a:srgbClr val="565252"/>
              </a:solidFill>
              <a:ea typeface="ヒラギノ角ゴ ProN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1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32812</TotalTime>
  <Words>346</Words>
  <Application>Microsoft Macintosh PowerPoint</Application>
  <PresentationFormat>Custom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ヒラギノ角ゴ ProN W3</vt:lpstr>
      <vt:lpstr>Arial</vt:lpstr>
      <vt:lpstr>Calibri</vt:lpstr>
      <vt:lpstr>Gill Sans</vt:lpstr>
      <vt:lpstr>Gotham Bold</vt:lpstr>
      <vt:lpstr>Gotham Light</vt:lpstr>
      <vt:lpstr>Wingdings</vt:lpstr>
      <vt:lpstr>Office Theme</vt:lpstr>
      <vt:lpstr>PowerPoint Presentation</vt:lpstr>
      <vt:lpstr>PowerPoint Presentation</vt:lpstr>
      <vt:lpstr>STORIES CONNECT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adamironalcantara</dc:creator>
  <cp:lastModifiedBy>aconavay@ofa.us</cp:lastModifiedBy>
  <cp:revision>147</cp:revision>
  <dcterms:created xsi:type="dcterms:W3CDTF">2014-12-18T16:27:37Z</dcterms:created>
  <dcterms:modified xsi:type="dcterms:W3CDTF">2019-03-02T22:19:32Z</dcterms:modified>
</cp:coreProperties>
</file>