
<file path=[Content_Types].xml><?xml version="1.0" encoding="utf-8"?>
<Types xmlns="http://schemas.openxmlformats.org/package/2006/content-types">
  <Default Extension="xml" ContentType="application/xml"/>
  <Default Extension="jpg" ContentType="image/jpg"/>
  <Default Extension="jpe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97.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81" r:id="rId3"/>
    <p:sldMasterId id="2147483695" r:id="rId4"/>
  </p:sldMasterIdLst>
  <p:notesMasterIdLst>
    <p:notesMasterId r:id="rId70"/>
  </p:notesMasterIdLst>
  <p:sldIdLst>
    <p:sldId id="312" r:id="rId5"/>
    <p:sldId id="313" r:id="rId6"/>
    <p:sldId id="342" r:id="rId7"/>
    <p:sldId id="343" r:id="rId8"/>
    <p:sldId id="344" r:id="rId9"/>
    <p:sldId id="317" r:id="rId10"/>
    <p:sldId id="318" r:id="rId11"/>
    <p:sldId id="319" r:id="rId12"/>
    <p:sldId id="320" r:id="rId13"/>
    <p:sldId id="355" r:id="rId14"/>
    <p:sldId id="354" r:id="rId15"/>
    <p:sldId id="352" r:id="rId16"/>
    <p:sldId id="359" r:id="rId17"/>
    <p:sldId id="360" r:id="rId18"/>
    <p:sldId id="260" r:id="rId19"/>
    <p:sldId id="261" r:id="rId20"/>
    <p:sldId id="265" r:id="rId21"/>
    <p:sldId id="267" r:id="rId22"/>
    <p:sldId id="268" r:id="rId23"/>
    <p:sldId id="269" r:id="rId24"/>
    <p:sldId id="270" r:id="rId25"/>
    <p:sldId id="271" r:id="rId26"/>
    <p:sldId id="272" r:id="rId27"/>
    <p:sldId id="273" r:id="rId28"/>
    <p:sldId id="274" r:id="rId29"/>
    <p:sldId id="275" r:id="rId30"/>
    <p:sldId id="276" r:id="rId31"/>
    <p:sldId id="278" r:id="rId32"/>
    <p:sldId id="279" r:id="rId33"/>
    <p:sldId id="321" r:id="rId34"/>
    <p:sldId id="322" r:id="rId35"/>
    <p:sldId id="282" r:id="rId36"/>
    <p:sldId id="283" r:id="rId37"/>
    <p:sldId id="284" r:id="rId38"/>
    <p:sldId id="356" r:id="rId39"/>
    <p:sldId id="285" r:id="rId40"/>
    <p:sldId id="323" r:id="rId41"/>
    <p:sldId id="324" r:id="rId42"/>
    <p:sldId id="325" r:id="rId43"/>
    <p:sldId id="326" r:id="rId44"/>
    <p:sldId id="358" r:id="rId45"/>
    <p:sldId id="357" r:id="rId46"/>
    <p:sldId id="327" r:id="rId47"/>
    <p:sldId id="329" r:id="rId48"/>
    <p:sldId id="328" r:id="rId49"/>
    <p:sldId id="330" r:id="rId50"/>
    <p:sldId id="294" r:id="rId51"/>
    <p:sldId id="295" r:id="rId52"/>
    <p:sldId id="340" r:id="rId53"/>
    <p:sldId id="296" r:id="rId54"/>
    <p:sldId id="331" r:id="rId55"/>
    <p:sldId id="333" r:id="rId56"/>
    <p:sldId id="334" r:id="rId57"/>
    <p:sldId id="341" r:id="rId58"/>
    <p:sldId id="300" r:id="rId59"/>
    <p:sldId id="301" r:id="rId60"/>
    <p:sldId id="302" r:id="rId61"/>
    <p:sldId id="303" r:id="rId62"/>
    <p:sldId id="304" r:id="rId63"/>
    <p:sldId id="335" r:id="rId64"/>
    <p:sldId id="306" r:id="rId65"/>
    <p:sldId id="336" r:id="rId66"/>
    <p:sldId id="337" r:id="rId67"/>
    <p:sldId id="339" r:id="rId68"/>
    <p:sldId id="338" r:id="rId69"/>
  </p:sldIdLst>
  <p:sldSz cx="13004800" cy="9753600"/>
  <p:notesSz cx="13004800" cy="9753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A057"/>
    <a:srgbClr val="1ACACC"/>
    <a:srgbClr val="18B7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904"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notesMaster" Target="notesMasters/notes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635625" cy="4873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7366000" y="0"/>
            <a:ext cx="5635625" cy="487363"/>
          </a:xfrm>
          <a:prstGeom prst="rect">
            <a:avLst/>
          </a:prstGeom>
        </p:spPr>
        <p:txBody>
          <a:bodyPr vert="horz" lIns="91440" tIns="45720" rIns="91440" bIns="45720" rtlCol="0"/>
          <a:lstStyle>
            <a:lvl1pPr algn="r">
              <a:defRPr sz="1200"/>
            </a:lvl1pPr>
          </a:lstStyle>
          <a:p>
            <a:fld id="{29FB46C0-B126-CD42-B08B-715FDD67B3A3}" type="datetimeFigureOut">
              <a:rPr lang="en-US" smtClean="0"/>
              <a:t>8/28/16</a:t>
            </a:fld>
            <a:endParaRPr lang="en-US"/>
          </a:p>
        </p:txBody>
      </p:sp>
      <p:sp>
        <p:nvSpPr>
          <p:cNvPr id="4" name="Slide Image Placeholder 3"/>
          <p:cNvSpPr>
            <a:spLocks noGrp="1" noRot="1" noChangeAspect="1"/>
          </p:cNvSpPr>
          <p:nvPr>
            <p:ph type="sldImg" idx="2"/>
          </p:nvPr>
        </p:nvSpPr>
        <p:spPr>
          <a:xfrm>
            <a:off x="4064000" y="731838"/>
            <a:ext cx="4876800" cy="36576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300163" y="4632325"/>
            <a:ext cx="10404475" cy="43894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264650"/>
            <a:ext cx="5635625" cy="4873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7366000" y="9264650"/>
            <a:ext cx="5635625" cy="487363"/>
          </a:xfrm>
          <a:prstGeom prst="rect">
            <a:avLst/>
          </a:prstGeom>
        </p:spPr>
        <p:txBody>
          <a:bodyPr vert="horz" lIns="91440" tIns="45720" rIns="91440" bIns="45720" rtlCol="0" anchor="b"/>
          <a:lstStyle>
            <a:lvl1pPr algn="r">
              <a:defRPr sz="1200"/>
            </a:lvl1pPr>
          </a:lstStyle>
          <a:p>
            <a:fld id="{73BB786D-71A4-FF4C-9112-CB0BC0CC1E48}" type="slidenum">
              <a:rPr lang="en-US" smtClean="0"/>
              <a:t>‹#›</a:t>
            </a:fld>
            <a:endParaRPr lang="en-US"/>
          </a:p>
        </p:txBody>
      </p:sp>
    </p:spTree>
    <p:extLst>
      <p:ext uri="{BB962C8B-B14F-4D97-AF65-F5344CB8AC3E}">
        <p14:creationId xmlns:p14="http://schemas.microsoft.com/office/powerpoint/2010/main" val="12882056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0" y="731838"/>
            <a:ext cx="4876800" cy="3657600"/>
          </a:xfrm>
        </p:spPr>
      </p:sp>
      <p:sp>
        <p:nvSpPr>
          <p:cNvPr id="3" name="Notes Placeholder 2"/>
          <p:cNvSpPr>
            <a:spLocks noGrp="1"/>
          </p:cNvSpPr>
          <p:nvPr>
            <p:ph type="body" idx="1"/>
          </p:nvPr>
        </p:nvSpPr>
        <p:spPr/>
        <p:txBody>
          <a:bodyPr/>
          <a:lstStyle/>
          <a:p>
            <a:r>
              <a:rPr lang="en-US" b="1" dirty="0" smtClean="0"/>
              <a:t>00:00</a:t>
            </a:r>
            <a:r>
              <a:rPr lang="en-US" b="1" baseline="0" dirty="0" smtClean="0"/>
              <a:t> – 00:01 [1 min]</a:t>
            </a:r>
            <a:endParaRPr lang="en-US" b="1" dirty="0"/>
          </a:p>
        </p:txBody>
      </p:sp>
      <p:sp>
        <p:nvSpPr>
          <p:cNvPr id="4" name="Slide Number Placeholder 3"/>
          <p:cNvSpPr>
            <a:spLocks noGrp="1"/>
          </p:cNvSpPr>
          <p:nvPr>
            <p:ph type="sldNum" sz="quarter" idx="10"/>
          </p:nvPr>
        </p:nvSpPr>
        <p:spPr/>
        <p:txBody>
          <a:bodyPr/>
          <a:lstStyle/>
          <a:p>
            <a:fld id="{F1E3C1EA-D8F4-4B85-8B01-A01110AD5AFE}"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2552559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0" y="731838"/>
            <a:ext cx="4876800" cy="36576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BB786D-71A4-FF4C-9112-CB0BC0CC1E48}" type="slidenum">
              <a:rPr lang="en-US" smtClean="0"/>
              <a:t>11</a:t>
            </a:fld>
            <a:endParaRPr lang="en-US"/>
          </a:p>
        </p:txBody>
      </p:sp>
    </p:spTree>
    <p:extLst>
      <p:ext uri="{BB962C8B-B14F-4D97-AF65-F5344CB8AC3E}">
        <p14:creationId xmlns:p14="http://schemas.microsoft.com/office/powerpoint/2010/main" val="276806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0" y="731838"/>
            <a:ext cx="4876800" cy="3657600"/>
          </a:xfrm>
        </p:spPr>
      </p:sp>
      <p:sp>
        <p:nvSpPr>
          <p:cNvPr id="3" name="Notes Placeholder 2"/>
          <p:cNvSpPr>
            <a:spLocks noGrp="1"/>
          </p:cNvSpPr>
          <p:nvPr>
            <p:ph type="body" idx="1"/>
          </p:nvPr>
        </p:nvSpPr>
        <p:spPr/>
        <p:txBody>
          <a:bodyPr/>
          <a:lstStyle/>
          <a:p>
            <a:pPr defTabSz="1849514">
              <a:defRPr/>
            </a:pPr>
            <a:r>
              <a:rPr lang="en-US" b="1" dirty="0" smtClean="0"/>
              <a:t>00:11</a:t>
            </a:r>
            <a:r>
              <a:rPr lang="en-US" b="1" baseline="0" dirty="0" smtClean="0"/>
              <a:t> – 00:16 [5 min] – Caleb </a:t>
            </a:r>
          </a:p>
          <a:p>
            <a:pPr defTabSz="1849514">
              <a:defRPr/>
            </a:pPr>
            <a:endParaRPr lang="en-US" b="1" baseline="0" dirty="0" smtClean="0"/>
          </a:p>
          <a:p>
            <a:pPr defTabSz="1849514">
              <a:defRPr/>
            </a:pPr>
            <a:r>
              <a:rPr lang="en-US" b="1" baseline="0" dirty="0" smtClean="0"/>
              <a:t>Trainer’s Notes:</a:t>
            </a:r>
            <a:r>
              <a:rPr lang="en-US" b="0" baseline="0" dirty="0" smtClean="0"/>
              <a:t> Learners will have 3 minutes to complete the activity. The facilitator will lead a pop-corn debrief for 2 minutes. </a:t>
            </a:r>
          </a:p>
          <a:p>
            <a:pPr defTabSz="1849514">
              <a:defRPr/>
            </a:pPr>
            <a:endParaRPr lang="en-US" b="0" baseline="0" dirty="0" smtClean="0"/>
          </a:p>
          <a:p>
            <a:pPr marL="406394" indent="-406394" defTabSz="1849514">
              <a:buFont typeface="Arial" panose="020B0604020202020204" pitchFamily="34" charset="0"/>
              <a:buChar char="•"/>
              <a:defRPr/>
            </a:pPr>
            <a:r>
              <a:rPr lang="en-US" b="0" baseline="0" dirty="0" smtClean="0"/>
              <a:t>Review activity instructions</a:t>
            </a:r>
          </a:p>
          <a:p>
            <a:pPr marL="406394" indent="-406394" defTabSz="1849514">
              <a:buFont typeface="Arial" panose="020B0604020202020204" pitchFamily="34" charset="0"/>
              <a:buChar char="•"/>
              <a:defRPr/>
            </a:pPr>
            <a:r>
              <a:rPr lang="en-US" b="0" baseline="0" dirty="0" smtClean="0"/>
              <a:t>Set timer (</a:t>
            </a:r>
            <a:r>
              <a:rPr lang="en-US" b="0" baseline="0" dirty="0" err="1" smtClean="0"/>
              <a:t>Aquiles</a:t>
            </a:r>
            <a:r>
              <a:rPr lang="en-US" b="0" baseline="0" dirty="0" smtClean="0"/>
              <a:t>) </a:t>
            </a:r>
          </a:p>
          <a:p>
            <a:pPr marL="406394" indent="-406394" defTabSz="1849514">
              <a:buFont typeface="Arial" panose="020B0604020202020204" pitchFamily="34" charset="0"/>
              <a:buChar char="•"/>
              <a:defRPr/>
            </a:pPr>
            <a:r>
              <a:rPr lang="en-US" b="0" baseline="0" dirty="0" smtClean="0"/>
              <a:t>Debrief activity for 3 minutes (Caleb) </a:t>
            </a:r>
          </a:p>
          <a:p>
            <a:pPr marL="1331151" lvl="1" indent="-406394" defTabSz="1849514">
              <a:buFont typeface="Arial" panose="020B0604020202020204" pitchFamily="34" charset="0"/>
              <a:buChar char="•"/>
              <a:defRPr/>
            </a:pPr>
            <a:r>
              <a:rPr lang="en-US" b="0" baseline="0" dirty="0" smtClean="0"/>
              <a:t>What was one of your key goals? </a:t>
            </a:r>
          </a:p>
          <a:p>
            <a:pPr marL="1331151" lvl="1" indent="-406394" defTabSz="1849514">
              <a:buFont typeface="Arial" panose="020B0604020202020204" pitchFamily="34" charset="0"/>
              <a:buChar char="•"/>
              <a:defRPr/>
            </a:pPr>
            <a:r>
              <a:rPr lang="en-US" b="0" baseline="0" dirty="0" smtClean="0"/>
              <a:t>How would you accomplish that goal online? </a:t>
            </a:r>
          </a:p>
          <a:p>
            <a:pPr marL="1331151" lvl="1" indent="-406394" defTabSz="1849514">
              <a:buFont typeface="Arial" panose="020B0604020202020204" pitchFamily="34" charset="0"/>
              <a:buChar char="•"/>
              <a:defRPr/>
            </a:pPr>
            <a:endParaRPr lang="en-US" b="0" baseline="0" dirty="0" smtClean="0"/>
          </a:p>
          <a:p>
            <a:pPr defTabSz="1849514">
              <a:defRPr/>
            </a:pPr>
            <a:r>
              <a:rPr lang="en-US" b="1" baseline="0" dirty="0" smtClean="0"/>
              <a:t>Trainer’s Notes:</a:t>
            </a:r>
            <a:r>
              <a:rPr lang="en-US" b="0" baseline="0" dirty="0" smtClean="0"/>
              <a:t> Learners will likely provide wrong answers, since they have not been trained on digital tactics yet. But by throwing them in the deep end of the pool, they are realizing that there is a connection of sorts, which we will further explore throughout the training. </a:t>
            </a:r>
            <a:endParaRPr lang="en-US" b="1" baseline="0" dirty="0" smtClean="0"/>
          </a:p>
          <a:p>
            <a:pPr marL="406394" indent="-406394" defTabSz="1849514">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12</a:t>
            </a:fld>
            <a:endParaRPr lang="en-US" dirty="0"/>
          </a:p>
        </p:txBody>
      </p:sp>
    </p:spTree>
    <p:extLst>
      <p:ext uri="{BB962C8B-B14F-4D97-AF65-F5344CB8AC3E}">
        <p14:creationId xmlns:p14="http://schemas.microsoft.com/office/powerpoint/2010/main" val="701394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49514">
              <a:defRPr/>
            </a:pPr>
            <a:r>
              <a:rPr lang="en-US" b="1" dirty="0" smtClean="0"/>
              <a:t>00:07</a:t>
            </a:r>
            <a:r>
              <a:rPr lang="en-US" b="1" baseline="0" dirty="0" smtClean="0"/>
              <a:t>– 00:08 [1 min] – </a:t>
            </a:r>
            <a:r>
              <a:rPr lang="en-US" b="1" baseline="0" dirty="0" err="1" smtClean="0"/>
              <a:t>Aquiles</a:t>
            </a:r>
            <a:endParaRPr lang="en-US" b="1" baseline="0" dirty="0" smtClean="0"/>
          </a:p>
          <a:p>
            <a:pPr defTabSz="1849514">
              <a:defRPr/>
            </a:pPr>
            <a:endParaRPr lang="en-US" b="1" baseline="0" dirty="0" smtClean="0"/>
          </a:p>
          <a:p>
            <a:pPr marL="406394" indent="-406394">
              <a:buFont typeface="Arial" panose="020B0604020202020204" pitchFamily="34" charset="0"/>
              <a:buChar char="•"/>
            </a:pPr>
            <a:r>
              <a:rPr lang="en-US" b="0" baseline="0" dirty="0" smtClean="0"/>
              <a:t>Tonight we are going to focus on digital campaigns</a:t>
            </a:r>
          </a:p>
          <a:p>
            <a:pPr marL="406394" indent="-406394">
              <a:buFont typeface="Arial" panose="020B0604020202020204" pitchFamily="34" charset="0"/>
              <a:buChar char="•"/>
            </a:pPr>
            <a:r>
              <a:rPr lang="en-US" b="0" baseline="0" dirty="0" smtClean="0"/>
              <a:t>In order to meet the 3Ms, a digital department plans and execute digital campaigns</a:t>
            </a:r>
          </a:p>
          <a:p>
            <a:pPr marL="406394" indent="-406394">
              <a:buFont typeface="Arial" panose="020B0604020202020204" pitchFamily="34" charset="0"/>
              <a:buChar char="•"/>
            </a:pPr>
            <a:r>
              <a:rPr lang="en-US" b="0" baseline="0" dirty="0" smtClean="0"/>
              <a:t>These are our goals…</a:t>
            </a: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13</a:t>
            </a:fld>
            <a:endParaRPr lang="en-US" dirty="0"/>
          </a:p>
        </p:txBody>
      </p:sp>
    </p:spTree>
    <p:extLst>
      <p:ext uri="{BB962C8B-B14F-4D97-AF65-F5344CB8AC3E}">
        <p14:creationId xmlns:p14="http://schemas.microsoft.com/office/powerpoint/2010/main" val="1863325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49514">
              <a:defRPr/>
            </a:pPr>
            <a:endParaRPr lang="en-US" b="0" baseline="0" dirty="0" smtClean="0"/>
          </a:p>
        </p:txBody>
      </p:sp>
      <p:sp>
        <p:nvSpPr>
          <p:cNvPr id="4" name="Slide Number Placeholder 3"/>
          <p:cNvSpPr>
            <a:spLocks noGrp="1"/>
          </p:cNvSpPr>
          <p:nvPr>
            <p:ph type="sldNum" sz="quarter" idx="10"/>
          </p:nvPr>
        </p:nvSpPr>
        <p:spPr/>
        <p:txBody>
          <a:bodyPr/>
          <a:lstStyle/>
          <a:p>
            <a:fld id="{F1E3C1EA-D8F4-4B85-8B01-A01110AD5AFE}" type="slidenum">
              <a:rPr lang="en-US" smtClean="0"/>
              <a:t>14</a:t>
            </a:fld>
            <a:endParaRPr lang="en-US"/>
          </a:p>
        </p:txBody>
      </p:sp>
    </p:spTree>
    <p:extLst>
      <p:ext uri="{BB962C8B-B14F-4D97-AF65-F5344CB8AC3E}">
        <p14:creationId xmlns:p14="http://schemas.microsoft.com/office/powerpoint/2010/main" val="407543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0" y="731838"/>
            <a:ext cx="4876800" cy="3657600"/>
          </a:xfrm>
        </p:spPr>
      </p:sp>
      <p:sp>
        <p:nvSpPr>
          <p:cNvPr id="3" name="Notes Placeholder 2"/>
          <p:cNvSpPr>
            <a:spLocks noGrp="1"/>
          </p:cNvSpPr>
          <p:nvPr>
            <p:ph type="body" idx="1"/>
          </p:nvPr>
        </p:nvSpPr>
        <p:spPr/>
        <p:txBody>
          <a:bodyPr/>
          <a:lstStyle/>
          <a:p>
            <a:pPr defTabSz="1849514">
              <a:defRPr/>
            </a:pPr>
            <a:r>
              <a:rPr lang="en-US" b="1" dirty="0" smtClean="0"/>
              <a:t>00:72</a:t>
            </a:r>
            <a:r>
              <a:rPr lang="en-US" b="1" baseline="0" dirty="0" smtClean="0"/>
              <a:t> – 00:73 [2 min] – </a:t>
            </a:r>
            <a:r>
              <a:rPr lang="en-US" b="1" baseline="0" dirty="0" err="1" smtClean="0"/>
              <a:t>Aquiles</a:t>
            </a:r>
            <a:endParaRPr lang="en-US" b="1" baseline="0" dirty="0" smtClean="0"/>
          </a:p>
          <a:p>
            <a:endParaRPr lang="x-none" dirty="0" smtClean="0"/>
          </a:p>
          <a:p>
            <a:pPr marL="406394" indent="-406394">
              <a:buFont typeface="Arial" panose="020B0604020202020204" pitchFamily="34" charset="0"/>
              <a:buChar char="•"/>
            </a:pPr>
            <a:r>
              <a:rPr lang="x-none" dirty="0" err="1" smtClean="0"/>
              <a:t>Review</a:t>
            </a:r>
            <a:r>
              <a:rPr lang="x-none" baseline="0" dirty="0" smtClean="0"/>
              <a:t> </a:t>
            </a:r>
            <a:r>
              <a:rPr lang="x-none" baseline="0" dirty="0" err="1" smtClean="0"/>
              <a:t>assignment</a:t>
            </a:r>
            <a:r>
              <a:rPr lang="x-none" baseline="0" dirty="0" smtClean="0"/>
              <a:t> </a:t>
            </a:r>
            <a:endParaRPr lang="x-none" dirty="0" smtClean="0"/>
          </a:p>
          <a:p>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solidFill>
                  <a:prstClr val="black"/>
                </a:solidFill>
                <a:latin typeface="Calibri"/>
              </a:rPr>
              <a:pPr/>
              <a:t>64</a:t>
            </a:fld>
            <a:endParaRPr lang="en-US" dirty="0">
              <a:solidFill>
                <a:prstClr val="black"/>
              </a:solidFill>
              <a:latin typeface="Calibri"/>
            </a:endParaRPr>
          </a:p>
        </p:txBody>
      </p:sp>
    </p:spTree>
    <p:extLst>
      <p:ext uri="{BB962C8B-B14F-4D97-AF65-F5344CB8AC3E}">
        <p14:creationId xmlns:p14="http://schemas.microsoft.com/office/powerpoint/2010/main" val="1203290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0" y="731838"/>
            <a:ext cx="4876800" cy="3657600"/>
          </a:xfrm>
        </p:spPr>
      </p:sp>
      <p:sp>
        <p:nvSpPr>
          <p:cNvPr id="3" name="Notes Placeholder 2"/>
          <p:cNvSpPr>
            <a:spLocks noGrp="1"/>
          </p:cNvSpPr>
          <p:nvPr>
            <p:ph type="body" idx="1"/>
          </p:nvPr>
        </p:nvSpPr>
        <p:spPr/>
        <p:txBody>
          <a:bodyPr/>
          <a:lstStyle/>
          <a:p>
            <a:r>
              <a:rPr lang="en-US" b="1" dirty="0" smtClean="0"/>
              <a:t>00:00 – 00:00</a:t>
            </a:r>
            <a:r>
              <a:rPr lang="en-US" b="1" baseline="0" dirty="0" smtClean="0"/>
              <a:t> [General Closing Slide] </a:t>
            </a:r>
            <a:endParaRPr lang="en-US" b="1" dirty="0"/>
          </a:p>
        </p:txBody>
      </p:sp>
      <p:sp>
        <p:nvSpPr>
          <p:cNvPr id="4" name="Slide Number Placeholder 3"/>
          <p:cNvSpPr>
            <a:spLocks noGrp="1"/>
          </p:cNvSpPr>
          <p:nvPr>
            <p:ph type="sldNum" sz="quarter" idx="10"/>
          </p:nvPr>
        </p:nvSpPr>
        <p:spPr/>
        <p:txBody>
          <a:bodyPr/>
          <a:lstStyle/>
          <a:p>
            <a:fld id="{F1E3C1EA-D8F4-4B85-8B01-A01110AD5AFE}" type="slidenum">
              <a:rPr lang="en-US" smtClean="0">
                <a:solidFill>
                  <a:prstClr val="black"/>
                </a:solidFill>
                <a:latin typeface="Calibri"/>
              </a:rPr>
              <a:pPr/>
              <a:t>65</a:t>
            </a:fld>
            <a:endParaRPr lang="en-US">
              <a:solidFill>
                <a:prstClr val="black"/>
              </a:solidFill>
              <a:latin typeface="Calibri"/>
            </a:endParaRPr>
          </a:p>
        </p:txBody>
      </p:sp>
    </p:spTree>
    <p:extLst>
      <p:ext uri="{BB962C8B-B14F-4D97-AF65-F5344CB8AC3E}">
        <p14:creationId xmlns:p14="http://schemas.microsoft.com/office/powerpoint/2010/main" val="1881713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0" y="731838"/>
            <a:ext cx="4876800" cy="3657600"/>
          </a:xfrm>
        </p:spPr>
      </p:sp>
      <p:sp>
        <p:nvSpPr>
          <p:cNvPr id="3" name="Notes Placeholder 2"/>
          <p:cNvSpPr>
            <a:spLocks noGrp="1"/>
          </p:cNvSpPr>
          <p:nvPr>
            <p:ph type="body" idx="1"/>
          </p:nvPr>
        </p:nvSpPr>
        <p:spPr/>
        <p:txBody>
          <a:bodyPr/>
          <a:lstStyle/>
          <a:p>
            <a:pPr defTabSz="1849514">
              <a:defRPr/>
            </a:pPr>
            <a:endParaRPr lang="en-US" b="1" baseline="0" dirty="0" smtClean="0"/>
          </a:p>
        </p:txBody>
      </p:sp>
      <p:sp>
        <p:nvSpPr>
          <p:cNvPr id="4" name="Slide Number Placeholder 3"/>
          <p:cNvSpPr>
            <a:spLocks noGrp="1"/>
          </p:cNvSpPr>
          <p:nvPr>
            <p:ph type="sldNum" sz="quarter" idx="10"/>
          </p:nvPr>
        </p:nvSpPr>
        <p:spPr/>
        <p:txBody>
          <a:bodyPr/>
          <a:lstStyle/>
          <a:p>
            <a:fld id="{F1E3C1EA-D8F4-4B85-8B01-A01110AD5AFE}" type="slidenum">
              <a:rPr lang="en-US" smtClean="0"/>
              <a:t>3</a:t>
            </a:fld>
            <a:endParaRPr lang="en-US" dirty="0"/>
          </a:p>
        </p:txBody>
      </p:sp>
    </p:spTree>
    <p:extLst>
      <p:ext uri="{BB962C8B-B14F-4D97-AF65-F5344CB8AC3E}">
        <p14:creationId xmlns:p14="http://schemas.microsoft.com/office/powerpoint/2010/main" val="701394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0" y="731838"/>
            <a:ext cx="4876800" cy="3657600"/>
          </a:xfrm>
        </p:spPr>
      </p:sp>
      <p:sp>
        <p:nvSpPr>
          <p:cNvPr id="3" name="Notes Placeholder 2"/>
          <p:cNvSpPr>
            <a:spLocks noGrp="1"/>
          </p:cNvSpPr>
          <p:nvPr>
            <p:ph type="body" idx="1"/>
          </p:nvPr>
        </p:nvSpPr>
        <p:spPr/>
        <p:txBody>
          <a:bodyPr/>
          <a:lstStyle/>
          <a:p>
            <a:pPr defTabSz="1849514">
              <a:defRPr/>
            </a:pPr>
            <a:r>
              <a:rPr lang="en-US" b="1" dirty="0" smtClean="0"/>
              <a:t>00:11</a:t>
            </a:r>
            <a:r>
              <a:rPr lang="en-US" b="1" baseline="0" dirty="0" smtClean="0"/>
              <a:t> – 00:16 [5 min] – Caleb </a:t>
            </a:r>
          </a:p>
          <a:p>
            <a:pPr defTabSz="1849514">
              <a:defRPr/>
            </a:pPr>
            <a:endParaRPr lang="en-US" b="1" baseline="0" dirty="0" smtClean="0"/>
          </a:p>
          <a:p>
            <a:pPr defTabSz="1849514">
              <a:defRPr/>
            </a:pPr>
            <a:r>
              <a:rPr lang="en-US" b="1" baseline="0" dirty="0" smtClean="0"/>
              <a:t>Trainer’s Notes:</a:t>
            </a:r>
            <a:r>
              <a:rPr lang="en-US" b="0" baseline="0" dirty="0" smtClean="0"/>
              <a:t> Learners will have 3 minutes to complete the activity. The facilitator will lead a pop-corn debrief for 2 minutes. </a:t>
            </a:r>
          </a:p>
          <a:p>
            <a:pPr defTabSz="1849514">
              <a:defRPr/>
            </a:pPr>
            <a:endParaRPr lang="en-US" b="0" baseline="0" dirty="0" smtClean="0"/>
          </a:p>
          <a:p>
            <a:pPr marL="406394" indent="-406394" defTabSz="1849514">
              <a:buFont typeface="Arial" panose="020B0604020202020204" pitchFamily="34" charset="0"/>
              <a:buChar char="•"/>
              <a:defRPr/>
            </a:pPr>
            <a:r>
              <a:rPr lang="en-US" b="0" baseline="0" dirty="0" smtClean="0"/>
              <a:t>Review activity instructions</a:t>
            </a:r>
          </a:p>
          <a:p>
            <a:pPr marL="406394" indent="-406394" defTabSz="1849514">
              <a:buFont typeface="Arial" panose="020B0604020202020204" pitchFamily="34" charset="0"/>
              <a:buChar char="•"/>
              <a:defRPr/>
            </a:pPr>
            <a:r>
              <a:rPr lang="en-US" b="0" baseline="0" dirty="0" smtClean="0"/>
              <a:t>Set timer (</a:t>
            </a:r>
            <a:r>
              <a:rPr lang="en-US" b="0" baseline="0" dirty="0" err="1" smtClean="0"/>
              <a:t>Aquiles</a:t>
            </a:r>
            <a:r>
              <a:rPr lang="en-US" b="0" baseline="0" dirty="0" smtClean="0"/>
              <a:t>) </a:t>
            </a:r>
          </a:p>
          <a:p>
            <a:pPr marL="406394" indent="-406394" defTabSz="1849514">
              <a:buFont typeface="Arial" panose="020B0604020202020204" pitchFamily="34" charset="0"/>
              <a:buChar char="•"/>
              <a:defRPr/>
            </a:pPr>
            <a:r>
              <a:rPr lang="en-US" b="0" baseline="0" dirty="0" smtClean="0"/>
              <a:t>Debrief activity for 3 minutes (Caleb) </a:t>
            </a:r>
          </a:p>
          <a:p>
            <a:pPr marL="1331151" lvl="1" indent="-406394" defTabSz="1849514">
              <a:buFont typeface="Arial" panose="020B0604020202020204" pitchFamily="34" charset="0"/>
              <a:buChar char="•"/>
              <a:defRPr/>
            </a:pPr>
            <a:r>
              <a:rPr lang="en-US" b="0" baseline="0" dirty="0" smtClean="0"/>
              <a:t>What was one of your key goals? </a:t>
            </a:r>
          </a:p>
          <a:p>
            <a:pPr marL="1331151" lvl="1" indent="-406394" defTabSz="1849514">
              <a:buFont typeface="Arial" panose="020B0604020202020204" pitchFamily="34" charset="0"/>
              <a:buChar char="•"/>
              <a:defRPr/>
            </a:pPr>
            <a:r>
              <a:rPr lang="en-US" b="0" baseline="0" dirty="0" smtClean="0"/>
              <a:t>How would you accomplish that goal online? </a:t>
            </a:r>
          </a:p>
          <a:p>
            <a:pPr marL="1331151" lvl="1" indent="-406394" defTabSz="1849514">
              <a:buFont typeface="Arial" panose="020B0604020202020204" pitchFamily="34" charset="0"/>
              <a:buChar char="•"/>
              <a:defRPr/>
            </a:pPr>
            <a:endParaRPr lang="en-US" b="0" baseline="0" dirty="0" smtClean="0"/>
          </a:p>
          <a:p>
            <a:pPr defTabSz="1849514">
              <a:defRPr/>
            </a:pPr>
            <a:r>
              <a:rPr lang="en-US" b="1" baseline="0" dirty="0" smtClean="0"/>
              <a:t>Trainer’s Notes:</a:t>
            </a:r>
            <a:r>
              <a:rPr lang="en-US" b="0" baseline="0" dirty="0" smtClean="0"/>
              <a:t> Learners will likely provide wrong answers, since they have not been trained on digital tactics yet. But by throwing them in the deep end of the pool, they are realizing that there is a connection of sorts, which we will further explore throughout the training. </a:t>
            </a:r>
            <a:endParaRPr lang="en-US" b="1" baseline="0" dirty="0" smtClean="0"/>
          </a:p>
          <a:p>
            <a:pPr marL="406394" indent="-406394" defTabSz="1849514">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4</a:t>
            </a:fld>
            <a:endParaRPr lang="en-US" dirty="0"/>
          </a:p>
        </p:txBody>
      </p:sp>
    </p:spTree>
    <p:extLst>
      <p:ext uri="{BB962C8B-B14F-4D97-AF65-F5344CB8AC3E}">
        <p14:creationId xmlns:p14="http://schemas.microsoft.com/office/powerpoint/2010/main" val="701394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0" y="731838"/>
            <a:ext cx="4876800" cy="3657600"/>
          </a:xfrm>
        </p:spPr>
      </p:sp>
      <p:sp>
        <p:nvSpPr>
          <p:cNvPr id="3" name="Notes Placeholder 2"/>
          <p:cNvSpPr>
            <a:spLocks noGrp="1"/>
          </p:cNvSpPr>
          <p:nvPr>
            <p:ph type="body" idx="1"/>
          </p:nvPr>
        </p:nvSpPr>
        <p:spPr/>
        <p:txBody>
          <a:bodyPr/>
          <a:lstStyle/>
          <a:p>
            <a:pPr defTabSz="1849514">
              <a:defRPr/>
            </a:pPr>
            <a:r>
              <a:rPr lang="en-US" b="1" dirty="0" smtClean="0"/>
              <a:t>00:11</a:t>
            </a:r>
            <a:r>
              <a:rPr lang="en-US" b="1" baseline="0" dirty="0" smtClean="0"/>
              <a:t> – 00:16 [5 min] – Caleb </a:t>
            </a:r>
          </a:p>
          <a:p>
            <a:pPr defTabSz="1849514">
              <a:defRPr/>
            </a:pPr>
            <a:endParaRPr lang="en-US" b="1" baseline="0" dirty="0" smtClean="0"/>
          </a:p>
          <a:p>
            <a:pPr defTabSz="1849514">
              <a:defRPr/>
            </a:pPr>
            <a:r>
              <a:rPr lang="en-US" b="1" baseline="0" dirty="0" smtClean="0"/>
              <a:t>Trainer’s Notes:</a:t>
            </a:r>
            <a:r>
              <a:rPr lang="en-US" b="0" baseline="0" dirty="0" smtClean="0"/>
              <a:t> Learners will have 3 minutes to complete the activity. The facilitator will lead a pop-corn debrief for 2 minutes. </a:t>
            </a:r>
          </a:p>
          <a:p>
            <a:pPr defTabSz="1849514">
              <a:defRPr/>
            </a:pPr>
            <a:endParaRPr lang="en-US" b="0" baseline="0" dirty="0" smtClean="0"/>
          </a:p>
          <a:p>
            <a:pPr marL="406394" indent="-406394" defTabSz="1849514">
              <a:buFont typeface="Arial" panose="020B0604020202020204" pitchFamily="34" charset="0"/>
              <a:buChar char="•"/>
              <a:defRPr/>
            </a:pPr>
            <a:r>
              <a:rPr lang="en-US" b="0" baseline="0" dirty="0" smtClean="0"/>
              <a:t>Review activity instructions</a:t>
            </a:r>
          </a:p>
          <a:p>
            <a:pPr marL="406394" indent="-406394" defTabSz="1849514">
              <a:buFont typeface="Arial" panose="020B0604020202020204" pitchFamily="34" charset="0"/>
              <a:buChar char="•"/>
              <a:defRPr/>
            </a:pPr>
            <a:r>
              <a:rPr lang="en-US" b="0" baseline="0" dirty="0" smtClean="0"/>
              <a:t>Set timer (</a:t>
            </a:r>
            <a:r>
              <a:rPr lang="en-US" b="0" baseline="0" dirty="0" err="1" smtClean="0"/>
              <a:t>Aquiles</a:t>
            </a:r>
            <a:r>
              <a:rPr lang="en-US" b="0" baseline="0" dirty="0" smtClean="0"/>
              <a:t>) </a:t>
            </a:r>
          </a:p>
          <a:p>
            <a:pPr marL="406394" indent="-406394" defTabSz="1849514">
              <a:buFont typeface="Arial" panose="020B0604020202020204" pitchFamily="34" charset="0"/>
              <a:buChar char="•"/>
              <a:defRPr/>
            </a:pPr>
            <a:r>
              <a:rPr lang="en-US" b="0" baseline="0" dirty="0" smtClean="0"/>
              <a:t>Debrief activity for 3 minutes (Caleb) </a:t>
            </a:r>
          </a:p>
          <a:p>
            <a:pPr marL="1331151" lvl="1" indent="-406394" defTabSz="1849514">
              <a:buFont typeface="Arial" panose="020B0604020202020204" pitchFamily="34" charset="0"/>
              <a:buChar char="•"/>
              <a:defRPr/>
            </a:pPr>
            <a:r>
              <a:rPr lang="en-US" b="0" baseline="0" dirty="0" smtClean="0"/>
              <a:t>What was one of your key goals? </a:t>
            </a:r>
          </a:p>
          <a:p>
            <a:pPr marL="1331151" lvl="1" indent="-406394" defTabSz="1849514">
              <a:buFont typeface="Arial" panose="020B0604020202020204" pitchFamily="34" charset="0"/>
              <a:buChar char="•"/>
              <a:defRPr/>
            </a:pPr>
            <a:r>
              <a:rPr lang="en-US" b="0" baseline="0" dirty="0" smtClean="0"/>
              <a:t>How would you accomplish that goal online? </a:t>
            </a:r>
          </a:p>
          <a:p>
            <a:pPr marL="1331151" lvl="1" indent="-406394" defTabSz="1849514">
              <a:buFont typeface="Arial" panose="020B0604020202020204" pitchFamily="34" charset="0"/>
              <a:buChar char="•"/>
              <a:defRPr/>
            </a:pPr>
            <a:endParaRPr lang="en-US" b="0" baseline="0" dirty="0" smtClean="0"/>
          </a:p>
          <a:p>
            <a:pPr defTabSz="1849514">
              <a:defRPr/>
            </a:pPr>
            <a:r>
              <a:rPr lang="en-US" b="1" baseline="0" dirty="0" smtClean="0"/>
              <a:t>Trainer’s Notes:</a:t>
            </a:r>
            <a:r>
              <a:rPr lang="en-US" b="0" baseline="0" dirty="0" smtClean="0"/>
              <a:t> Learners will likely provide wrong answers, since they have not been trained on digital tactics yet. But by throwing them in the deep end of the pool, they are realizing that there is a connection of sorts, which we will further explore throughout the training. </a:t>
            </a:r>
            <a:endParaRPr lang="en-US" b="1" baseline="0" dirty="0" smtClean="0"/>
          </a:p>
          <a:p>
            <a:pPr marL="406394" indent="-406394" defTabSz="1849514">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5</a:t>
            </a:fld>
            <a:endParaRPr lang="en-US" dirty="0"/>
          </a:p>
        </p:txBody>
      </p:sp>
    </p:spTree>
    <p:extLst>
      <p:ext uri="{BB962C8B-B14F-4D97-AF65-F5344CB8AC3E}">
        <p14:creationId xmlns:p14="http://schemas.microsoft.com/office/powerpoint/2010/main" val="701394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0" y="731838"/>
            <a:ext cx="4876800" cy="3657600"/>
          </a:xfrm>
        </p:spPr>
      </p:sp>
      <p:sp>
        <p:nvSpPr>
          <p:cNvPr id="3" name="Notes Placeholder 2"/>
          <p:cNvSpPr>
            <a:spLocks noGrp="1"/>
          </p:cNvSpPr>
          <p:nvPr>
            <p:ph type="body" idx="1"/>
          </p:nvPr>
        </p:nvSpPr>
        <p:spPr/>
        <p:txBody>
          <a:bodyPr/>
          <a:lstStyle/>
          <a:p>
            <a:pPr defTabSz="1849514">
              <a:defRPr/>
            </a:pPr>
            <a:r>
              <a:rPr lang="en-US" b="1" dirty="0" smtClean="0"/>
              <a:t>00:01</a:t>
            </a:r>
            <a:r>
              <a:rPr lang="en-US" b="1" baseline="0" dirty="0" smtClean="0"/>
              <a:t> – 00:03 [2 min] – </a:t>
            </a:r>
            <a:r>
              <a:rPr lang="en-US" b="1" baseline="0" dirty="0" err="1" smtClean="0"/>
              <a:t>Aquiles</a:t>
            </a:r>
            <a:endParaRPr lang="en-US" b="1" baseline="0" dirty="0" smtClean="0"/>
          </a:p>
          <a:p>
            <a:pPr defTabSz="1849514">
              <a:defRPr/>
            </a:pPr>
            <a:endParaRPr lang="en-US" b="1" baseline="0" dirty="0" smtClean="0"/>
          </a:p>
          <a:p>
            <a:pPr marL="406394" indent="-406394">
              <a:buFont typeface="Arial" panose="020B0604020202020204" pitchFamily="34" charset="0"/>
              <a:buChar char="•"/>
            </a:pPr>
            <a:r>
              <a:rPr lang="en-US" b="0" baseline="0" dirty="0" smtClean="0"/>
              <a:t>Before we get started, let’s review some logistics </a:t>
            </a:r>
          </a:p>
          <a:p>
            <a:pPr defTabSz="1849514">
              <a:defRPr/>
            </a:pPr>
            <a:endParaRPr lang="en-US" b="1" dirty="0" smtClean="0"/>
          </a:p>
          <a:p>
            <a:pPr defTabSz="1849514">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132159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0" y="731838"/>
            <a:ext cx="4876800" cy="3657600"/>
          </a:xfrm>
        </p:spPr>
      </p:sp>
      <p:sp>
        <p:nvSpPr>
          <p:cNvPr id="3" name="Notes Placeholder 2"/>
          <p:cNvSpPr>
            <a:spLocks noGrp="1"/>
          </p:cNvSpPr>
          <p:nvPr>
            <p:ph type="body" idx="1"/>
          </p:nvPr>
        </p:nvSpPr>
        <p:spPr/>
        <p:txBody>
          <a:bodyPr/>
          <a:lstStyle/>
          <a:p>
            <a:pPr defTabSz="1849514">
              <a:defRPr/>
            </a:pPr>
            <a:r>
              <a:rPr lang="en-US" b="1" dirty="0" smtClean="0"/>
              <a:t>00:01</a:t>
            </a:r>
            <a:r>
              <a:rPr lang="en-US" b="1" baseline="0" dirty="0" smtClean="0"/>
              <a:t> – 00:03 [2 min] – </a:t>
            </a:r>
            <a:r>
              <a:rPr lang="en-US" b="1" baseline="0" dirty="0" err="1" smtClean="0"/>
              <a:t>Aquiles</a:t>
            </a:r>
            <a:endParaRPr lang="en-US" b="1" baseline="0" dirty="0" smtClean="0"/>
          </a:p>
          <a:p>
            <a:pPr defTabSz="1849514">
              <a:defRPr/>
            </a:pPr>
            <a:endParaRPr lang="en-US" b="1" baseline="0" dirty="0" smtClean="0"/>
          </a:p>
          <a:p>
            <a:pPr marL="406394" indent="-406394">
              <a:buFont typeface="Arial" panose="020B0604020202020204" pitchFamily="34" charset="0"/>
              <a:buChar char="•"/>
            </a:pPr>
            <a:r>
              <a:rPr lang="en-US" b="0" baseline="0" dirty="0" smtClean="0"/>
              <a:t>Before we get started, let’s review some logistics </a:t>
            </a:r>
          </a:p>
          <a:p>
            <a:pPr defTabSz="1849514">
              <a:defRPr/>
            </a:pPr>
            <a:endParaRPr lang="en-US" b="1" dirty="0" smtClean="0"/>
          </a:p>
          <a:p>
            <a:pPr defTabSz="1849514">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132159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0" y="731838"/>
            <a:ext cx="4876800" cy="3657600"/>
          </a:xfrm>
        </p:spPr>
      </p:sp>
      <p:sp>
        <p:nvSpPr>
          <p:cNvPr id="3" name="Notes Placeholder 2"/>
          <p:cNvSpPr>
            <a:spLocks noGrp="1"/>
          </p:cNvSpPr>
          <p:nvPr>
            <p:ph type="body" idx="1"/>
          </p:nvPr>
        </p:nvSpPr>
        <p:spPr/>
        <p:txBody>
          <a:bodyPr/>
          <a:lstStyle/>
          <a:p>
            <a:pPr defTabSz="1849514">
              <a:defRPr/>
            </a:pPr>
            <a:r>
              <a:rPr lang="en-US" b="1" dirty="0" smtClean="0"/>
              <a:t>00:01</a:t>
            </a:r>
            <a:r>
              <a:rPr lang="en-US" b="1" baseline="0" dirty="0" smtClean="0"/>
              <a:t> – 00:03 [2 min] – </a:t>
            </a:r>
            <a:r>
              <a:rPr lang="en-US" b="1" baseline="0" dirty="0" err="1" smtClean="0"/>
              <a:t>Aquiles</a:t>
            </a:r>
            <a:endParaRPr lang="en-US" b="1" baseline="0" dirty="0" smtClean="0"/>
          </a:p>
          <a:p>
            <a:pPr defTabSz="1849514">
              <a:defRPr/>
            </a:pPr>
            <a:endParaRPr lang="en-US" b="1" baseline="0" dirty="0" smtClean="0"/>
          </a:p>
          <a:p>
            <a:pPr marL="406394" indent="-406394">
              <a:buFont typeface="Arial" panose="020B0604020202020204" pitchFamily="34" charset="0"/>
              <a:buChar char="•"/>
            </a:pPr>
            <a:r>
              <a:rPr lang="en-US" b="0" baseline="0" dirty="0" smtClean="0"/>
              <a:t>Before we get started, let’s review some logistics </a:t>
            </a:r>
          </a:p>
          <a:p>
            <a:pPr defTabSz="1849514">
              <a:defRPr/>
            </a:pPr>
            <a:endParaRPr lang="en-US" b="1" dirty="0" smtClean="0"/>
          </a:p>
          <a:p>
            <a:pPr defTabSz="1849514">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132159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0" y="731838"/>
            <a:ext cx="4876800" cy="3657600"/>
          </a:xfrm>
        </p:spPr>
      </p:sp>
      <p:sp>
        <p:nvSpPr>
          <p:cNvPr id="3" name="Notes Placeholder 2"/>
          <p:cNvSpPr>
            <a:spLocks noGrp="1"/>
          </p:cNvSpPr>
          <p:nvPr>
            <p:ph type="body" idx="1"/>
          </p:nvPr>
        </p:nvSpPr>
        <p:spPr/>
        <p:txBody>
          <a:bodyPr/>
          <a:lstStyle/>
          <a:p>
            <a:pPr defTabSz="1849514">
              <a:defRPr/>
            </a:pPr>
            <a:r>
              <a:rPr lang="en-US" b="1" dirty="0" smtClean="0"/>
              <a:t>00:01</a:t>
            </a:r>
            <a:r>
              <a:rPr lang="en-US" b="1" baseline="0" dirty="0" smtClean="0"/>
              <a:t> – 00:03 [2 min] – </a:t>
            </a:r>
            <a:r>
              <a:rPr lang="en-US" b="1" baseline="0" dirty="0" err="1" smtClean="0"/>
              <a:t>Aquiles</a:t>
            </a:r>
            <a:endParaRPr lang="en-US" b="1" baseline="0" dirty="0" smtClean="0"/>
          </a:p>
          <a:p>
            <a:pPr defTabSz="1849514">
              <a:defRPr/>
            </a:pPr>
            <a:endParaRPr lang="en-US" b="1" baseline="0" dirty="0" smtClean="0"/>
          </a:p>
          <a:p>
            <a:pPr marL="406394" indent="-406394">
              <a:buFont typeface="Arial" panose="020B0604020202020204" pitchFamily="34" charset="0"/>
              <a:buChar char="•"/>
            </a:pPr>
            <a:r>
              <a:rPr lang="en-US" b="0" baseline="0" dirty="0" smtClean="0"/>
              <a:t>Before we get started, let’s review some logistics </a:t>
            </a:r>
          </a:p>
          <a:p>
            <a:pPr defTabSz="1849514">
              <a:defRPr/>
            </a:pPr>
            <a:endParaRPr lang="en-US" b="1" dirty="0" smtClean="0"/>
          </a:p>
          <a:p>
            <a:pPr defTabSz="1849514">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132159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0" y="731838"/>
            <a:ext cx="4876800" cy="3657600"/>
          </a:xfrm>
        </p:spPr>
      </p:sp>
      <p:sp>
        <p:nvSpPr>
          <p:cNvPr id="3" name="Notes Placeholder 2"/>
          <p:cNvSpPr>
            <a:spLocks noGrp="1"/>
          </p:cNvSpPr>
          <p:nvPr>
            <p:ph type="body" idx="1"/>
          </p:nvPr>
        </p:nvSpPr>
        <p:spPr/>
        <p:txBody>
          <a:bodyPr/>
          <a:lstStyle/>
          <a:p>
            <a:pPr defTabSz="1849514">
              <a:defRPr/>
            </a:pPr>
            <a:r>
              <a:rPr lang="en-US" b="1" dirty="0" smtClean="0"/>
              <a:t>00:01</a:t>
            </a:r>
            <a:r>
              <a:rPr lang="en-US" b="1" baseline="0" dirty="0" smtClean="0"/>
              <a:t> – 00:03 [2 min] – </a:t>
            </a:r>
            <a:r>
              <a:rPr lang="en-US" b="1" baseline="0" dirty="0" err="1" smtClean="0"/>
              <a:t>Aquiles</a:t>
            </a:r>
            <a:endParaRPr lang="en-US" b="1" baseline="0" dirty="0" smtClean="0"/>
          </a:p>
          <a:p>
            <a:pPr defTabSz="1849514">
              <a:defRPr/>
            </a:pPr>
            <a:endParaRPr lang="en-US" b="1" baseline="0" dirty="0" smtClean="0"/>
          </a:p>
          <a:p>
            <a:pPr marL="406394" indent="-406394">
              <a:buFont typeface="Arial" panose="020B0604020202020204" pitchFamily="34" charset="0"/>
              <a:buChar char="•"/>
            </a:pPr>
            <a:r>
              <a:rPr lang="en-US" b="0" baseline="0" dirty="0" smtClean="0"/>
              <a:t>Before we get started, let’s review some logistics </a:t>
            </a:r>
          </a:p>
          <a:p>
            <a:pPr defTabSz="1849514">
              <a:defRPr/>
            </a:pPr>
            <a:endParaRPr lang="en-US" b="1" dirty="0" smtClean="0"/>
          </a:p>
          <a:p>
            <a:pPr defTabSz="1849514">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132159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75360" y="3023617"/>
            <a:ext cx="11054080" cy="47705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950720" y="5462016"/>
            <a:ext cx="9103360" cy="2308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8/28/16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921202"/>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4083" y="519296"/>
            <a:ext cx="11216640" cy="1885245"/>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94081" y="2596449"/>
            <a:ext cx="5527040" cy="618857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83681" y="2596449"/>
            <a:ext cx="5527040" cy="618857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07015982"/>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8" y="519296"/>
            <a:ext cx="11216640" cy="1885245"/>
          </a:xfrm>
          <a:prstGeom prst="rect">
            <a:avLst/>
          </a:prstGeo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95783" y="2390987"/>
            <a:ext cx="5501639" cy="1171786"/>
          </a:xfrm>
          <a:prstGeom prst="rect">
            <a:avLst/>
          </a:prstGeo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4" name="Content Placeholder 3"/>
          <p:cNvSpPr>
            <a:spLocks noGrp="1"/>
          </p:cNvSpPr>
          <p:nvPr>
            <p:ph sz="half" idx="2"/>
          </p:nvPr>
        </p:nvSpPr>
        <p:spPr>
          <a:xfrm>
            <a:off x="895783" y="3562773"/>
            <a:ext cx="5501639" cy="524030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83681" y="2390987"/>
            <a:ext cx="5528733" cy="1171786"/>
          </a:xfrm>
          <a:prstGeom prst="rect">
            <a:avLst/>
          </a:prstGeo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6" name="Content Placeholder 5"/>
          <p:cNvSpPr>
            <a:spLocks noGrp="1"/>
          </p:cNvSpPr>
          <p:nvPr>
            <p:ph sz="quarter" idx="4"/>
          </p:nvPr>
        </p:nvSpPr>
        <p:spPr>
          <a:xfrm>
            <a:off x="6583681" y="3562773"/>
            <a:ext cx="5528733" cy="524030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10579070"/>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4083" y="519296"/>
            <a:ext cx="11216640" cy="1885245"/>
          </a:xfrm>
          <a:prstGeom prst="rect">
            <a:avLst/>
          </a:prstGeom>
        </p:spPr>
        <p:txBody>
          <a:bodyPr/>
          <a:lstStyle/>
          <a:p>
            <a:r>
              <a:rPr lang="en-US" smtClean="0"/>
              <a:t>Click to edit Master title style</a:t>
            </a:r>
            <a:endParaRPr lang="en-US" dirty="0"/>
          </a:p>
        </p:txBody>
      </p:sp>
    </p:spTree>
    <p:extLst>
      <p:ext uri="{BB962C8B-B14F-4D97-AF65-F5344CB8AC3E}">
        <p14:creationId xmlns:p14="http://schemas.microsoft.com/office/powerpoint/2010/main" val="3878142688"/>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341909"/>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8" y="650240"/>
            <a:ext cx="4194386" cy="2275840"/>
          </a:xfrm>
          <a:prstGeom prst="rect">
            <a:avLst/>
          </a:prstGeom>
        </p:spPr>
        <p:txBody>
          <a:bodyPr anchor="b"/>
          <a:lstStyle>
            <a:lvl1pPr>
              <a:defRPr sz="4551"/>
            </a:lvl1pPr>
          </a:lstStyle>
          <a:p>
            <a:r>
              <a:rPr lang="en-US" smtClean="0"/>
              <a:t>Click to edit Master title style</a:t>
            </a:r>
            <a:endParaRPr lang="en-US" dirty="0"/>
          </a:p>
        </p:txBody>
      </p:sp>
      <p:sp>
        <p:nvSpPr>
          <p:cNvPr id="3" name="Content Placeholder 2"/>
          <p:cNvSpPr>
            <a:spLocks noGrp="1"/>
          </p:cNvSpPr>
          <p:nvPr>
            <p:ph idx="1"/>
          </p:nvPr>
        </p:nvSpPr>
        <p:spPr>
          <a:xfrm>
            <a:off x="5528733" y="1404340"/>
            <a:ext cx="6583681" cy="6931378"/>
          </a:xfrm>
          <a:prstGeom prst="rect">
            <a:avLst/>
          </a:prstGeo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95778" y="2926085"/>
            <a:ext cx="4194386" cy="5420925"/>
          </a:xfrm>
          <a:prstGeom prst="rect">
            <a:avLst/>
          </a:prstGeo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smtClean="0"/>
              <a:t>Click to edit Master text styles</a:t>
            </a:r>
          </a:p>
        </p:txBody>
      </p:sp>
      <p:sp>
        <p:nvSpPr>
          <p:cNvPr id="5" name="Date Placeholder 4"/>
          <p:cNvSpPr>
            <a:spLocks noGrp="1"/>
          </p:cNvSpPr>
          <p:nvPr>
            <p:ph type="dt" sz="half" idx="10"/>
          </p:nvPr>
        </p:nvSpPr>
        <p:spPr>
          <a:xfrm>
            <a:off x="894081" y="9040149"/>
            <a:ext cx="2926080" cy="519289"/>
          </a:xfrm>
          <a:prstGeom prst="rect">
            <a:avLst/>
          </a:prstGeom>
        </p:spPr>
        <p:txBody>
          <a:bodyPr/>
          <a:lstStyle/>
          <a:p>
            <a:pPr defTabSz="1300460"/>
            <a:fld id="{9281E488-CD91-40B9-87F8-EA698337F79C}" type="datetimeFigureOut">
              <a:rPr lang="en-US" sz="2560">
                <a:solidFill>
                  <a:srgbClr val="3A3838"/>
                </a:solidFill>
                <a:latin typeface="Arial"/>
              </a:rPr>
              <a:pPr defTabSz="1300460"/>
              <a:t>8/28/16</a:t>
            </a:fld>
            <a:endParaRPr lang="en-US" sz="2560">
              <a:solidFill>
                <a:srgbClr val="3A3838"/>
              </a:solidFill>
              <a:latin typeface="Arial"/>
            </a:endParaRPr>
          </a:p>
        </p:txBody>
      </p:sp>
      <p:sp>
        <p:nvSpPr>
          <p:cNvPr id="6" name="Footer Placeholder 5"/>
          <p:cNvSpPr>
            <a:spLocks noGrp="1"/>
          </p:cNvSpPr>
          <p:nvPr>
            <p:ph type="ftr" sz="quarter" idx="11"/>
          </p:nvPr>
        </p:nvSpPr>
        <p:spPr>
          <a:xfrm>
            <a:off x="4307843" y="9040149"/>
            <a:ext cx="4389120" cy="519289"/>
          </a:xfrm>
          <a:prstGeom prst="rect">
            <a:avLst/>
          </a:prstGeom>
        </p:spPr>
        <p:txBody>
          <a:bodyPr/>
          <a:lstStyle/>
          <a:p>
            <a:pPr defTabSz="1300460"/>
            <a:endParaRPr lang="en-US" sz="2560">
              <a:solidFill>
                <a:srgbClr val="3A3838"/>
              </a:solidFill>
              <a:latin typeface="Arial"/>
            </a:endParaRPr>
          </a:p>
        </p:txBody>
      </p:sp>
      <p:sp>
        <p:nvSpPr>
          <p:cNvPr id="7" name="Slide Number Placeholder 6"/>
          <p:cNvSpPr>
            <a:spLocks noGrp="1"/>
          </p:cNvSpPr>
          <p:nvPr>
            <p:ph type="sldNum" sz="quarter" idx="12"/>
          </p:nvPr>
        </p:nvSpPr>
        <p:spPr>
          <a:xfrm>
            <a:off x="9184641" y="9040149"/>
            <a:ext cx="2926080" cy="519289"/>
          </a:xfrm>
          <a:prstGeom prst="rect">
            <a:avLst/>
          </a:prstGeom>
        </p:spPr>
        <p:txBody>
          <a:bodyPr/>
          <a:lstStyle/>
          <a:p>
            <a:pPr defTabSz="1300460"/>
            <a:fld id="{996B68ED-6C50-460A-B1B3-134F142BBA6E}" type="slidenum">
              <a:rPr lang="en-US" sz="2560">
                <a:solidFill>
                  <a:srgbClr val="3A3838"/>
                </a:solidFill>
                <a:latin typeface="Arial"/>
              </a:rPr>
              <a:pPr defTabSz="1300460"/>
              <a:t>‹#›</a:t>
            </a:fld>
            <a:endParaRPr lang="en-US" sz="2560">
              <a:solidFill>
                <a:srgbClr val="3A3838"/>
              </a:solidFill>
              <a:latin typeface="Arial"/>
            </a:endParaRPr>
          </a:p>
        </p:txBody>
      </p:sp>
    </p:spTree>
    <p:extLst>
      <p:ext uri="{BB962C8B-B14F-4D97-AF65-F5344CB8AC3E}">
        <p14:creationId xmlns:p14="http://schemas.microsoft.com/office/powerpoint/2010/main" val="4068742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8" y="650240"/>
            <a:ext cx="4194386" cy="2275840"/>
          </a:xfrm>
          <a:prstGeom prst="rect">
            <a:avLst/>
          </a:prstGeom>
        </p:spPr>
        <p:txBody>
          <a:bodyPr anchor="b"/>
          <a:lstStyle>
            <a:lvl1pPr>
              <a:defRPr sz="455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28733" y="1404340"/>
            <a:ext cx="6583681" cy="6931378"/>
          </a:xfrm>
          <a:prstGeom prst="rect">
            <a:avLst/>
          </a:prstGeo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95778" y="2926085"/>
            <a:ext cx="4194386" cy="5420925"/>
          </a:xfrm>
          <a:prstGeom prst="rect">
            <a:avLst/>
          </a:prstGeo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smtClean="0"/>
              <a:t>Click to edit Master text styles</a:t>
            </a:r>
          </a:p>
        </p:txBody>
      </p:sp>
      <p:sp>
        <p:nvSpPr>
          <p:cNvPr id="5" name="Date Placeholder 4"/>
          <p:cNvSpPr>
            <a:spLocks noGrp="1"/>
          </p:cNvSpPr>
          <p:nvPr>
            <p:ph type="dt" sz="half" idx="10"/>
          </p:nvPr>
        </p:nvSpPr>
        <p:spPr>
          <a:xfrm>
            <a:off x="894081" y="9040149"/>
            <a:ext cx="2926080" cy="519289"/>
          </a:xfrm>
          <a:prstGeom prst="rect">
            <a:avLst/>
          </a:prstGeom>
        </p:spPr>
        <p:txBody>
          <a:bodyPr/>
          <a:lstStyle/>
          <a:p>
            <a:pPr defTabSz="1300460"/>
            <a:fld id="{9281E488-CD91-40B9-87F8-EA698337F79C}" type="datetimeFigureOut">
              <a:rPr lang="en-US" sz="2560">
                <a:solidFill>
                  <a:srgbClr val="3A3838"/>
                </a:solidFill>
                <a:latin typeface="Arial"/>
              </a:rPr>
              <a:pPr defTabSz="1300460"/>
              <a:t>8/28/16</a:t>
            </a:fld>
            <a:endParaRPr lang="en-US" sz="2560">
              <a:solidFill>
                <a:srgbClr val="3A3838"/>
              </a:solidFill>
              <a:latin typeface="Arial"/>
            </a:endParaRPr>
          </a:p>
        </p:txBody>
      </p:sp>
      <p:sp>
        <p:nvSpPr>
          <p:cNvPr id="6" name="Footer Placeholder 5"/>
          <p:cNvSpPr>
            <a:spLocks noGrp="1"/>
          </p:cNvSpPr>
          <p:nvPr>
            <p:ph type="ftr" sz="quarter" idx="11"/>
          </p:nvPr>
        </p:nvSpPr>
        <p:spPr>
          <a:xfrm>
            <a:off x="4307843" y="9040149"/>
            <a:ext cx="4389120" cy="519289"/>
          </a:xfrm>
          <a:prstGeom prst="rect">
            <a:avLst/>
          </a:prstGeom>
        </p:spPr>
        <p:txBody>
          <a:bodyPr/>
          <a:lstStyle/>
          <a:p>
            <a:pPr defTabSz="1300460"/>
            <a:endParaRPr lang="en-US" sz="2560">
              <a:solidFill>
                <a:srgbClr val="3A3838"/>
              </a:solidFill>
              <a:latin typeface="Arial"/>
            </a:endParaRPr>
          </a:p>
        </p:txBody>
      </p:sp>
      <p:sp>
        <p:nvSpPr>
          <p:cNvPr id="7" name="Slide Number Placeholder 6"/>
          <p:cNvSpPr>
            <a:spLocks noGrp="1"/>
          </p:cNvSpPr>
          <p:nvPr>
            <p:ph type="sldNum" sz="quarter" idx="12"/>
          </p:nvPr>
        </p:nvSpPr>
        <p:spPr>
          <a:xfrm>
            <a:off x="9184641" y="9040149"/>
            <a:ext cx="2926080" cy="519289"/>
          </a:xfrm>
          <a:prstGeom prst="rect">
            <a:avLst/>
          </a:prstGeom>
        </p:spPr>
        <p:txBody>
          <a:bodyPr/>
          <a:lstStyle/>
          <a:p>
            <a:pPr defTabSz="1300460"/>
            <a:fld id="{996B68ED-6C50-460A-B1B3-134F142BBA6E}" type="slidenum">
              <a:rPr lang="en-US" sz="2560">
                <a:solidFill>
                  <a:srgbClr val="3A3838"/>
                </a:solidFill>
                <a:latin typeface="Arial"/>
              </a:rPr>
              <a:pPr defTabSz="1300460"/>
              <a:t>‹#›</a:t>
            </a:fld>
            <a:endParaRPr lang="en-US" sz="2560">
              <a:solidFill>
                <a:srgbClr val="3A3838"/>
              </a:solidFill>
              <a:latin typeface="Arial"/>
            </a:endParaRPr>
          </a:p>
        </p:txBody>
      </p:sp>
    </p:spTree>
    <p:extLst>
      <p:ext uri="{BB962C8B-B14F-4D97-AF65-F5344CB8AC3E}">
        <p14:creationId xmlns:p14="http://schemas.microsoft.com/office/powerpoint/2010/main" val="1420235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4083" y="519296"/>
            <a:ext cx="11216640" cy="1885245"/>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94083" y="2596449"/>
            <a:ext cx="11216640" cy="618857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4081" y="9040149"/>
            <a:ext cx="2926080" cy="519289"/>
          </a:xfrm>
          <a:prstGeom prst="rect">
            <a:avLst/>
          </a:prstGeom>
        </p:spPr>
        <p:txBody>
          <a:bodyPr/>
          <a:lstStyle/>
          <a:p>
            <a:pPr defTabSz="1300460"/>
            <a:fld id="{9281E488-CD91-40B9-87F8-EA698337F79C}" type="datetimeFigureOut">
              <a:rPr lang="en-US" sz="2560">
                <a:solidFill>
                  <a:srgbClr val="3A3838"/>
                </a:solidFill>
                <a:latin typeface="Arial"/>
              </a:rPr>
              <a:pPr defTabSz="1300460"/>
              <a:t>8/28/16</a:t>
            </a:fld>
            <a:endParaRPr lang="en-US" sz="2560">
              <a:solidFill>
                <a:srgbClr val="3A3838"/>
              </a:solidFill>
              <a:latin typeface="Arial"/>
            </a:endParaRPr>
          </a:p>
        </p:txBody>
      </p:sp>
      <p:sp>
        <p:nvSpPr>
          <p:cNvPr id="5" name="Footer Placeholder 4"/>
          <p:cNvSpPr>
            <a:spLocks noGrp="1"/>
          </p:cNvSpPr>
          <p:nvPr>
            <p:ph type="ftr" sz="quarter" idx="11"/>
          </p:nvPr>
        </p:nvSpPr>
        <p:spPr>
          <a:xfrm>
            <a:off x="4307843" y="9040149"/>
            <a:ext cx="4389120" cy="519289"/>
          </a:xfrm>
          <a:prstGeom prst="rect">
            <a:avLst/>
          </a:prstGeom>
        </p:spPr>
        <p:txBody>
          <a:bodyPr/>
          <a:lstStyle/>
          <a:p>
            <a:pPr defTabSz="1300460"/>
            <a:endParaRPr lang="en-US" sz="2560">
              <a:solidFill>
                <a:srgbClr val="3A3838"/>
              </a:solidFill>
              <a:latin typeface="Arial"/>
            </a:endParaRPr>
          </a:p>
        </p:txBody>
      </p:sp>
      <p:sp>
        <p:nvSpPr>
          <p:cNvPr id="6" name="Slide Number Placeholder 5"/>
          <p:cNvSpPr>
            <a:spLocks noGrp="1"/>
          </p:cNvSpPr>
          <p:nvPr>
            <p:ph type="sldNum" sz="quarter" idx="12"/>
          </p:nvPr>
        </p:nvSpPr>
        <p:spPr>
          <a:xfrm>
            <a:off x="9184641" y="9040149"/>
            <a:ext cx="2926080" cy="519289"/>
          </a:xfrm>
          <a:prstGeom prst="rect">
            <a:avLst/>
          </a:prstGeom>
        </p:spPr>
        <p:txBody>
          <a:bodyPr/>
          <a:lstStyle/>
          <a:p>
            <a:pPr defTabSz="1300460"/>
            <a:fld id="{996B68ED-6C50-460A-B1B3-134F142BBA6E}" type="slidenum">
              <a:rPr lang="en-US" sz="2560">
                <a:solidFill>
                  <a:srgbClr val="3A3838"/>
                </a:solidFill>
                <a:latin typeface="Arial"/>
              </a:rPr>
              <a:pPr defTabSz="1300460"/>
              <a:t>‹#›</a:t>
            </a:fld>
            <a:endParaRPr lang="en-US" sz="2560">
              <a:solidFill>
                <a:srgbClr val="3A3838"/>
              </a:solidFill>
              <a:latin typeface="Arial"/>
            </a:endParaRPr>
          </a:p>
        </p:txBody>
      </p:sp>
    </p:spTree>
    <p:extLst>
      <p:ext uri="{BB962C8B-B14F-4D97-AF65-F5344CB8AC3E}">
        <p14:creationId xmlns:p14="http://schemas.microsoft.com/office/powerpoint/2010/main" val="896887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94"/>
            <a:ext cx="2804160" cy="8265725"/>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94081" y="519294"/>
            <a:ext cx="8249920" cy="826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4081" y="9040149"/>
            <a:ext cx="2926080" cy="519289"/>
          </a:xfrm>
          <a:prstGeom prst="rect">
            <a:avLst/>
          </a:prstGeom>
        </p:spPr>
        <p:txBody>
          <a:bodyPr/>
          <a:lstStyle/>
          <a:p>
            <a:pPr defTabSz="1300460"/>
            <a:fld id="{9281E488-CD91-40B9-87F8-EA698337F79C}" type="datetimeFigureOut">
              <a:rPr lang="en-US" sz="2560">
                <a:solidFill>
                  <a:srgbClr val="3A3838"/>
                </a:solidFill>
                <a:latin typeface="Arial"/>
              </a:rPr>
              <a:pPr defTabSz="1300460"/>
              <a:t>8/28/16</a:t>
            </a:fld>
            <a:endParaRPr lang="en-US" sz="2560">
              <a:solidFill>
                <a:srgbClr val="3A3838"/>
              </a:solidFill>
              <a:latin typeface="Arial"/>
            </a:endParaRPr>
          </a:p>
        </p:txBody>
      </p:sp>
      <p:sp>
        <p:nvSpPr>
          <p:cNvPr id="5" name="Footer Placeholder 4"/>
          <p:cNvSpPr>
            <a:spLocks noGrp="1"/>
          </p:cNvSpPr>
          <p:nvPr>
            <p:ph type="ftr" sz="quarter" idx="11"/>
          </p:nvPr>
        </p:nvSpPr>
        <p:spPr>
          <a:xfrm>
            <a:off x="4307843" y="9040149"/>
            <a:ext cx="4389120" cy="519289"/>
          </a:xfrm>
          <a:prstGeom prst="rect">
            <a:avLst/>
          </a:prstGeom>
        </p:spPr>
        <p:txBody>
          <a:bodyPr/>
          <a:lstStyle/>
          <a:p>
            <a:pPr defTabSz="1300460"/>
            <a:endParaRPr lang="en-US" sz="2560">
              <a:solidFill>
                <a:srgbClr val="3A3838"/>
              </a:solidFill>
              <a:latin typeface="Arial"/>
            </a:endParaRPr>
          </a:p>
        </p:txBody>
      </p:sp>
      <p:sp>
        <p:nvSpPr>
          <p:cNvPr id="6" name="Slide Number Placeholder 5"/>
          <p:cNvSpPr>
            <a:spLocks noGrp="1"/>
          </p:cNvSpPr>
          <p:nvPr>
            <p:ph type="sldNum" sz="quarter" idx="12"/>
          </p:nvPr>
        </p:nvSpPr>
        <p:spPr>
          <a:xfrm>
            <a:off x="9184641" y="9040149"/>
            <a:ext cx="2926080" cy="519289"/>
          </a:xfrm>
          <a:prstGeom prst="rect">
            <a:avLst/>
          </a:prstGeom>
        </p:spPr>
        <p:txBody>
          <a:bodyPr/>
          <a:lstStyle/>
          <a:p>
            <a:pPr defTabSz="1300460"/>
            <a:fld id="{996B68ED-6C50-460A-B1B3-134F142BBA6E}" type="slidenum">
              <a:rPr lang="en-US" sz="2560">
                <a:solidFill>
                  <a:srgbClr val="3A3838"/>
                </a:solidFill>
                <a:latin typeface="Arial"/>
              </a:rPr>
              <a:pPr defTabSz="1300460"/>
              <a:t>‹#›</a:t>
            </a:fld>
            <a:endParaRPr lang="en-US" sz="2560">
              <a:solidFill>
                <a:srgbClr val="3A3838"/>
              </a:solidFill>
              <a:latin typeface="Arial"/>
            </a:endParaRPr>
          </a:p>
        </p:txBody>
      </p:sp>
    </p:spTree>
    <p:extLst>
      <p:ext uri="{BB962C8B-B14F-4D97-AF65-F5344CB8AC3E}">
        <p14:creationId xmlns:p14="http://schemas.microsoft.com/office/powerpoint/2010/main" val="67047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451164"/>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100" b="1" i="0">
                <a:solidFill>
                  <a:srgbClr val="A8A8AA"/>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500" b="1" i="0">
                <a:solidFill>
                  <a:srgbClr val="5E5B8E"/>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8/28/16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285398"/>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490438"/>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053047"/>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921202"/>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4083" y="519296"/>
            <a:ext cx="11216640" cy="1885245"/>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94081" y="2596449"/>
            <a:ext cx="5527040" cy="618857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83681" y="2596449"/>
            <a:ext cx="5527040" cy="618857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07015982"/>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8" y="519296"/>
            <a:ext cx="11216640" cy="1885245"/>
          </a:xfrm>
          <a:prstGeom prst="rect">
            <a:avLst/>
          </a:prstGeo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95783" y="2390987"/>
            <a:ext cx="5501639" cy="1171786"/>
          </a:xfrm>
          <a:prstGeom prst="rect">
            <a:avLst/>
          </a:prstGeo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4" name="Content Placeholder 3"/>
          <p:cNvSpPr>
            <a:spLocks noGrp="1"/>
          </p:cNvSpPr>
          <p:nvPr>
            <p:ph sz="half" idx="2"/>
          </p:nvPr>
        </p:nvSpPr>
        <p:spPr>
          <a:xfrm>
            <a:off x="895783" y="3562773"/>
            <a:ext cx="5501639" cy="524030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83681" y="2390987"/>
            <a:ext cx="5528733" cy="1171786"/>
          </a:xfrm>
          <a:prstGeom prst="rect">
            <a:avLst/>
          </a:prstGeo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6" name="Content Placeholder 5"/>
          <p:cNvSpPr>
            <a:spLocks noGrp="1"/>
          </p:cNvSpPr>
          <p:nvPr>
            <p:ph sz="quarter" idx="4"/>
          </p:nvPr>
        </p:nvSpPr>
        <p:spPr>
          <a:xfrm>
            <a:off x="6583681" y="3562773"/>
            <a:ext cx="5528733" cy="524030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10579070"/>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4083" y="519296"/>
            <a:ext cx="11216640" cy="1885245"/>
          </a:xfrm>
          <a:prstGeom prst="rect">
            <a:avLst/>
          </a:prstGeom>
        </p:spPr>
        <p:txBody>
          <a:bodyPr/>
          <a:lstStyle/>
          <a:p>
            <a:r>
              <a:rPr lang="en-US" smtClean="0"/>
              <a:t>Click to edit Master title style</a:t>
            </a:r>
            <a:endParaRPr lang="en-US" dirty="0"/>
          </a:p>
        </p:txBody>
      </p:sp>
    </p:spTree>
    <p:extLst>
      <p:ext uri="{BB962C8B-B14F-4D97-AF65-F5344CB8AC3E}">
        <p14:creationId xmlns:p14="http://schemas.microsoft.com/office/powerpoint/2010/main" val="3878142688"/>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341909"/>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8" y="650240"/>
            <a:ext cx="4194386" cy="2275840"/>
          </a:xfrm>
          <a:prstGeom prst="rect">
            <a:avLst/>
          </a:prstGeom>
        </p:spPr>
        <p:txBody>
          <a:bodyPr anchor="b"/>
          <a:lstStyle>
            <a:lvl1pPr>
              <a:defRPr sz="4551"/>
            </a:lvl1pPr>
          </a:lstStyle>
          <a:p>
            <a:r>
              <a:rPr lang="en-US" smtClean="0"/>
              <a:t>Click to edit Master title style</a:t>
            </a:r>
            <a:endParaRPr lang="en-US" dirty="0"/>
          </a:p>
        </p:txBody>
      </p:sp>
      <p:sp>
        <p:nvSpPr>
          <p:cNvPr id="3" name="Content Placeholder 2"/>
          <p:cNvSpPr>
            <a:spLocks noGrp="1"/>
          </p:cNvSpPr>
          <p:nvPr>
            <p:ph idx="1"/>
          </p:nvPr>
        </p:nvSpPr>
        <p:spPr>
          <a:xfrm>
            <a:off x="5528733" y="1404340"/>
            <a:ext cx="6583681" cy="6931378"/>
          </a:xfrm>
          <a:prstGeom prst="rect">
            <a:avLst/>
          </a:prstGeo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95778" y="2926085"/>
            <a:ext cx="4194386" cy="5420925"/>
          </a:xfrm>
          <a:prstGeom prst="rect">
            <a:avLst/>
          </a:prstGeo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smtClean="0"/>
              <a:t>Click to edit Master text styles</a:t>
            </a:r>
          </a:p>
        </p:txBody>
      </p:sp>
      <p:sp>
        <p:nvSpPr>
          <p:cNvPr id="5" name="Date Placeholder 4"/>
          <p:cNvSpPr>
            <a:spLocks noGrp="1"/>
          </p:cNvSpPr>
          <p:nvPr>
            <p:ph type="dt" sz="half" idx="10"/>
          </p:nvPr>
        </p:nvSpPr>
        <p:spPr>
          <a:xfrm>
            <a:off x="894081" y="9040149"/>
            <a:ext cx="2926080" cy="519289"/>
          </a:xfrm>
          <a:prstGeom prst="rect">
            <a:avLst/>
          </a:prstGeom>
        </p:spPr>
        <p:txBody>
          <a:bodyPr/>
          <a:lstStyle/>
          <a:p>
            <a:pPr defTabSz="1300460"/>
            <a:fld id="{9281E488-CD91-40B9-87F8-EA698337F79C}" type="datetimeFigureOut">
              <a:rPr lang="en-US" sz="2560">
                <a:solidFill>
                  <a:srgbClr val="3A3838"/>
                </a:solidFill>
                <a:latin typeface="Arial"/>
              </a:rPr>
              <a:pPr defTabSz="1300460"/>
              <a:t>8/28/16</a:t>
            </a:fld>
            <a:endParaRPr lang="en-US" sz="2560">
              <a:solidFill>
                <a:srgbClr val="3A3838"/>
              </a:solidFill>
              <a:latin typeface="Arial"/>
            </a:endParaRPr>
          </a:p>
        </p:txBody>
      </p:sp>
      <p:sp>
        <p:nvSpPr>
          <p:cNvPr id="6" name="Footer Placeholder 5"/>
          <p:cNvSpPr>
            <a:spLocks noGrp="1"/>
          </p:cNvSpPr>
          <p:nvPr>
            <p:ph type="ftr" sz="quarter" idx="11"/>
          </p:nvPr>
        </p:nvSpPr>
        <p:spPr>
          <a:xfrm>
            <a:off x="4307843" y="9040149"/>
            <a:ext cx="4389120" cy="519289"/>
          </a:xfrm>
          <a:prstGeom prst="rect">
            <a:avLst/>
          </a:prstGeom>
        </p:spPr>
        <p:txBody>
          <a:bodyPr/>
          <a:lstStyle/>
          <a:p>
            <a:pPr defTabSz="1300460"/>
            <a:endParaRPr lang="en-US" sz="2560">
              <a:solidFill>
                <a:srgbClr val="3A3838"/>
              </a:solidFill>
              <a:latin typeface="Arial"/>
            </a:endParaRPr>
          </a:p>
        </p:txBody>
      </p:sp>
      <p:sp>
        <p:nvSpPr>
          <p:cNvPr id="7" name="Slide Number Placeholder 6"/>
          <p:cNvSpPr>
            <a:spLocks noGrp="1"/>
          </p:cNvSpPr>
          <p:nvPr>
            <p:ph type="sldNum" sz="quarter" idx="12"/>
          </p:nvPr>
        </p:nvSpPr>
        <p:spPr>
          <a:xfrm>
            <a:off x="9184641" y="9040149"/>
            <a:ext cx="2926080" cy="519289"/>
          </a:xfrm>
          <a:prstGeom prst="rect">
            <a:avLst/>
          </a:prstGeom>
        </p:spPr>
        <p:txBody>
          <a:bodyPr/>
          <a:lstStyle/>
          <a:p>
            <a:pPr defTabSz="1300460"/>
            <a:fld id="{996B68ED-6C50-460A-B1B3-134F142BBA6E}" type="slidenum">
              <a:rPr lang="en-US" sz="2560">
                <a:solidFill>
                  <a:srgbClr val="3A3838"/>
                </a:solidFill>
                <a:latin typeface="Arial"/>
              </a:rPr>
              <a:pPr defTabSz="1300460"/>
              <a:t>‹#›</a:t>
            </a:fld>
            <a:endParaRPr lang="en-US" sz="2560">
              <a:solidFill>
                <a:srgbClr val="3A3838"/>
              </a:solidFill>
              <a:latin typeface="Arial"/>
            </a:endParaRPr>
          </a:p>
        </p:txBody>
      </p:sp>
    </p:spTree>
    <p:extLst>
      <p:ext uri="{BB962C8B-B14F-4D97-AF65-F5344CB8AC3E}">
        <p14:creationId xmlns:p14="http://schemas.microsoft.com/office/powerpoint/2010/main" val="40687428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8" y="650240"/>
            <a:ext cx="4194386" cy="2275840"/>
          </a:xfrm>
          <a:prstGeom prst="rect">
            <a:avLst/>
          </a:prstGeom>
        </p:spPr>
        <p:txBody>
          <a:bodyPr anchor="b"/>
          <a:lstStyle>
            <a:lvl1pPr>
              <a:defRPr sz="455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28733" y="1404340"/>
            <a:ext cx="6583681" cy="6931378"/>
          </a:xfrm>
          <a:prstGeom prst="rect">
            <a:avLst/>
          </a:prstGeo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95778" y="2926085"/>
            <a:ext cx="4194386" cy="5420925"/>
          </a:xfrm>
          <a:prstGeom prst="rect">
            <a:avLst/>
          </a:prstGeo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smtClean="0"/>
              <a:t>Click to edit Master text styles</a:t>
            </a:r>
          </a:p>
        </p:txBody>
      </p:sp>
      <p:sp>
        <p:nvSpPr>
          <p:cNvPr id="5" name="Date Placeholder 4"/>
          <p:cNvSpPr>
            <a:spLocks noGrp="1"/>
          </p:cNvSpPr>
          <p:nvPr>
            <p:ph type="dt" sz="half" idx="10"/>
          </p:nvPr>
        </p:nvSpPr>
        <p:spPr>
          <a:xfrm>
            <a:off x="894081" y="9040149"/>
            <a:ext cx="2926080" cy="519289"/>
          </a:xfrm>
          <a:prstGeom prst="rect">
            <a:avLst/>
          </a:prstGeom>
        </p:spPr>
        <p:txBody>
          <a:bodyPr/>
          <a:lstStyle/>
          <a:p>
            <a:pPr defTabSz="1300460"/>
            <a:fld id="{9281E488-CD91-40B9-87F8-EA698337F79C}" type="datetimeFigureOut">
              <a:rPr lang="en-US" sz="2560">
                <a:solidFill>
                  <a:srgbClr val="3A3838"/>
                </a:solidFill>
                <a:latin typeface="Arial"/>
              </a:rPr>
              <a:pPr defTabSz="1300460"/>
              <a:t>8/28/16</a:t>
            </a:fld>
            <a:endParaRPr lang="en-US" sz="2560">
              <a:solidFill>
                <a:srgbClr val="3A3838"/>
              </a:solidFill>
              <a:latin typeface="Arial"/>
            </a:endParaRPr>
          </a:p>
        </p:txBody>
      </p:sp>
      <p:sp>
        <p:nvSpPr>
          <p:cNvPr id="6" name="Footer Placeholder 5"/>
          <p:cNvSpPr>
            <a:spLocks noGrp="1"/>
          </p:cNvSpPr>
          <p:nvPr>
            <p:ph type="ftr" sz="quarter" idx="11"/>
          </p:nvPr>
        </p:nvSpPr>
        <p:spPr>
          <a:xfrm>
            <a:off x="4307843" y="9040149"/>
            <a:ext cx="4389120" cy="519289"/>
          </a:xfrm>
          <a:prstGeom prst="rect">
            <a:avLst/>
          </a:prstGeom>
        </p:spPr>
        <p:txBody>
          <a:bodyPr/>
          <a:lstStyle/>
          <a:p>
            <a:pPr defTabSz="1300460"/>
            <a:endParaRPr lang="en-US" sz="2560">
              <a:solidFill>
                <a:srgbClr val="3A3838"/>
              </a:solidFill>
              <a:latin typeface="Arial"/>
            </a:endParaRPr>
          </a:p>
        </p:txBody>
      </p:sp>
      <p:sp>
        <p:nvSpPr>
          <p:cNvPr id="7" name="Slide Number Placeholder 6"/>
          <p:cNvSpPr>
            <a:spLocks noGrp="1"/>
          </p:cNvSpPr>
          <p:nvPr>
            <p:ph type="sldNum" sz="quarter" idx="12"/>
          </p:nvPr>
        </p:nvSpPr>
        <p:spPr>
          <a:xfrm>
            <a:off x="9184641" y="9040149"/>
            <a:ext cx="2926080" cy="519289"/>
          </a:xfrm>
          <a:prstGeom prst="rect">
            <a:avLst/>
          </a:prstGeom>
        </p:spPr>
        <p:txBody>
          <a:bodyPr/>
          <a:lstStyle/>
          <a:p>
            <a:pPr defTabSz="1300460"/>
            <a:fld id="{996B68ED-6C50-460A-B1B3-134F142BBA6E}" type="slidenum">
              <a:rPr lang="en-US" sz="2560">
                <a:solidFill>
                  <a:srgbClr val="3A3838"/>
                </a:solidFill>
                <a:latin typeface="Arial"/>
              </a:rPr>
              <a:pPr defTabSz="1300460"/>
              <a:t>‹#›</a:t>
            </a:fld>
            <a:endParaRPr lang="en-US" sz="2560">
              <a:solidFill>
                <a:srgbClr val="3A3838"/>
              </a:solidFill>
              <a:latin typeface="Arial"/>
            </a:endParaRPr>
          </a:p>
        </p:txBody>
      </p:sp>
    </p:spTree>
    <p:extLst>
      <p:ext uri="{BB962C8B-B14F-4D97-AF65-F5344CB8AC3E}">
        <p14:creationId xmlns:p14="http://schemas.microsoft.com/office/powerpoint/2010/main" val="1420235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100" b="1" i="0">
                <a:solidFill>
                  <a:srgbClr val="A8A8AA"/>
                </a:solidFill>
                <a:latin typeface="Arial"/>
                <a:cs typeface="Arial"/>
              </a:defRPr>
            </a:lvl1pPr>
          </a:lstStyle>
          <a:p>
            <a:endParaRPr/>
          </a:p>
        </p:txBody>
      </p:sp>
      <p:sp>
        <p:nvSpPr>
          <p:cNvPr id="3" name="Holder 3"/>
          <p:cNvSpPr>
            <a:spLocks noGrp="1"/>
          </p:cNvSpPr>
          <p:nvPr>
            <p:ph sz="half" idx="2"/>
          </p:nvPr>
        </p:nvSpPr>
        <p:spPr>
          <a:xfrm>
            <a:off x="650240" y="2243328"/>
            <a:ext cx="5657088" cy="2308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697472" y="2243328"/>
            <a:ext cx="5657088" cy="2308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8/28/16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4083" y="519296"/>
            <a:ext cx="11216640" cy="1885245"/>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94083" y="2596449"/>
            <a:ext cx="11216640" cy="618857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4081" y="9040149"/>
            <a:ext cx="2926080" cy="519289"/>
          </a:xfrm>
          <a:prstGeom prst="rect">
            <a:avLst/>
          </a:prstGeom>
        </p:spPr>
        <p:txBody>
          <a:bodyPr/>
          <a:lstStyle/>
          <a:p>
            <a:pPr defTabSz="1300460"/>
            <a:fld id="{9281E488-CD91-40B9-87F8-EA698337F79C}" type="datetimeFigureOut">
              <a:rPr lang="en-US" sz="2560">
                <a:solidFill>
                  <a:srgbClr val="3A3838"/>
                </a:solidFill>
                <a:latin typeface="Arial"/>
              </a:rPr>
              <a:pPr defTabSz="1300460"/>
              <a:t>8/28/16</a:t>
            </a:fld>
            <a:endParaRPr lang="en-US" sz="2560">
              <a:solidFill>
                <a:srgbClr val="3A3838"/>
              </a:solidFill>
              <a:latin typeface="Arial"/>
            </a:endParaRPr>
          </a:p>
        </p:txBody>
      </p:sp>
      <p:sp>
        <p:nvSpPr>
          <p:cNvPr id="5" name="Footer Placeholder 4"/>
          <p:cNvSpPr>
            <a:spLocks noGrp="1"/>
          </p:cNvSpPr>
          <p:nvPr>
            <p:ph type="ftr" sz="quarter" idx="11"/>
          </p:nvPr>
        </p:nvSpPr>
        <p:spPr>
          <a:xfrm>
            <a:off x="4307843" y="9040149"/>
            <a:ext cx="4389120" cy="519289"/>
          </a:xfrm>
          <a:prstGeom prst="rect">
            <a:avLst/>
          </a:prstGeom>
        </p:spPr>
        <p:txBody>
          <a:bodyPr/>
          <a:lstStyle/>
          <a:p>
            <a:pPr defTabSz="1300460"/>
            <a:endParaRPr lang="en-US" sz="2560">
              <a:solidFill>
                <a:srgbClr val="3A3838"/>
              </a:solidFill>
              <a:latin typeface="Arial"/>
            </a:endParaRPr>
          </a:p>
        </p:txBody>
      </p:sp>
      <p:sp>
        <p:nvSpPr>
          <p:cNvPr id="6" name="Slide Number Placeholder 5"/>
          <p:cNvSpPr>
            <a:spLocks noGrp="1"/>
          </p:cNvSpPr>
          <p:nvPr>
            <p:ph type="sldNum" sz="quarter" idx="12"/>
          </p:nvPr>
        </p:nvSpPr>
        <p:spPr>
          <a:xfrm>
            <a:off x="9184641" y="9040149"/>
            <a:ext cx="2926080" cy="519289"/>
          </a:xfrm>
          <a:prstGeom prst="rect">
            <a:avLst/>
          </a:prstGeom>
        </p:spPr>
        <p:txBody>
          <a:bodyPr/>
          <a:lstStyle/>
          <a:p>
            <a:pPr defTabSz="1300460"/>
            <a:fld id="{996B68ED-6C50-460A-B1B3-134F142BBA6E}" type="slidenum">
              <a:rPr lang="en-US" sz="2560">
                <a:solidFill>
                  <a:srgbClr val="3A3838"/>
                </a:solidFill>
                <a:latin typeface="Arial"/>
              </a:rPr>
              <a:pPr defTabSz="1300460"/>
              <a:t>‹#›</a:t>
            </a:fld>
            <a:endParaRPr lang="en-US" sz="2560">
              <a:solidFill>
                <a:srgbClr val="3A3838"/>
              </a:solidFill>
              <a:latin typeface="Arial"/>
            </a:endParaRPr>
          </a:p>
        </p:txBody>
      </p:sp>
    </p:spTree>
    <p:extLst>
      <p:ext uri="{BB962C8B-B14F-4D97-AF65-F5344CB8AC3E}">
        <p14:creationId xmlns:p14="http://schemas.microsoft.com/office/powerpoint/2010/main" val="896887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94"/>
            <a:ext cx="2804160" cy="8265725"/>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94081" y="519294"/>
            <a:ext cx="8249920" cy="826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4081" y="9040149"/>
            <a:ext cx="2926080" cy="519289"/>
          </a:xfrm>
          <a:prstGeom prst="rect">
            <a:avLst/>
          </a:prstGeom>
        </p:spPr>
        <p:txBody>
          <a:bodyPr/>
          <a:lstStyle/>
          <a:p>
            <a:pPr defTabSz="1300460"/>
            <a:fld id="{9281E488-CD91-40B9-87F8-EA698337F79C}" type="datetimeFigureOut">
              <a:rPr lang="en-US" sz="2560">
                <a:solidFill>
                  <a:srgbClr val="3A3838"/>
                </a:solidFill>
                <a:latin typeface="Arial"/>
              </a:rPr>
              <a:pPr defTabSz="1300460"/>
              <a:t>8/28/16</a:t>
            </a:fld>
            <a:endParaRPr lang="en-US" sz="2560">
              <a:solidFill>
                <a:srgbClr val="3A3838"/>
              </a:solidFill>
              <a:latin typeface="Arial"/>
            </a:endParaRPr>
          </a:p>
        </p:txBody>
      </p:sp>
      <p:sp>
        <p:nvSpPr>
          <p:cNvPr id="5" name="Footer Placeholder 4"/>
          <p:cNvSpPr>
            <a:spLocks noGrp="1"/>
          </p:cNvSpPr>
          <p:nvPr>
            <p:ph type="ftr" sz="quarter" idx="11"/>
          </p:nvPr>
        </p:nvSpPr>
        <p:spPr>
          <a:xfrm>
            <a:off x="4307843" y="9040149"/>
            <a:ext cx="4389120" cy="519289"/>
          </a:xfrm>
          <a:prstGeom prst="rect">
            <a:avLst/>
          </a:prstGeom>
        </p:spPr>
        <p:txBody>
          <a:bodyPr/>
          <a:lstStyle/>
          <a:p>
            <a:pPr defTabSz="1300460"/>
            <a:endParaRPr lang="en-US" sz="2560">
              <a:solidFill>
                <a:srgbClr val="3A3838"/>
              </a:solidFill>
              <a:latin typeface="Arial"/>
            </a:endParaRPr>
          </a:p>
        </p:txBody>
      </p:sp>
      <p:sp>
        <p:nvSpPr>
          <p:cNvPr id="6" name="Slide Number Placeholder 5"/>
          <p:cNvSpPr>
            <a:spLocks noGrp="1"/>
          </p:cNvSpPr>
          <p:nvPr>
            <p:ph type="sldNum" sz="quarter" idx="12"/>
          </p:nvPr>
        </p:nvSpPr>
        <p:spPr>
          <a:xfrm>
            <a:off x="9184641" y="9040149"/>
            <a:ext cx="2926080" cy="519289"/>
          </a:xfrm>
          <a:prstGeom prst="rect">
            <a:avLst/>
          </a:prstGeom>
        </p:spPr>
        <p:txBody>
          <a:bodyPr/>
          <a:lstStyle/>
          <a:p>
            <a:pPr defTabSz="1300460"/>
            <a:fld id="{996B68ED-6C50-460A-B1B3-134F142BBA6E}" type="slidenum">
              <a:rPr lang="en-US" sz="2560">
                <a:solidFill>
                  <a:srgbClr val="3A3838"/>
                </a:solidFill>
                <a:latin typeface="Arial"/>
              </a:rPr>
              <a:pPr defTabSz="1300460"/>
              <a:t>‹#›</a:t>
            </a:fld>
            <a:endParaRPr lang="en-US" sz="2560">
              <a:solidFill>
                <a:srgbClr val="3A3838"/>
              </a:solidFill>
              <a:latin typeface="Arial"/>
            </a:endParaRPr>
          </a:p>
        </p:txBody>
      </p:sp>
    </p:spTree>
    <p:extLst>
      <p:ext uri="{BB962C8B-B14F-4D97-AF65-F5344CB8AC3E}">
        <p14:creationId xmlns:p14="http://schemas.microsoft.com/office/powerpoint/2010/main" val="67047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451164"/>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285398"/>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490438"/>
      </p:ext>
    </p:extLst>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053047"/>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921202"/>
      </p:ext>
    </p:extLst>
  </p:cSld>
  <p:clrMapOvr>
    <a:masterClrMapping/>
  </p:clrMapOvr>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4083" y="519296"/>
            <a:ext cx="11216640" cy="1885245"/>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94081" y="2596449"/>
            <a:ext cx="5527040" cy="618857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83681" y="2596449"/>
            <a:ext cx="5527040" cy="618857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07015982"/>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8" y="519296"/>
            <a:ext cx="11216640" cy="1885245"/>
          </a:xfrm>
          <a:prstGeom prst="rect">
            <a:avLst/>
          </a:prstGeo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95783" y="2390987"/>
            <a:ext cx="5501639" cy="1171786"/>
          </a:xfrm>
          <a:prstGeom prst="rect">
            <a:avLst/>
          </a:prstGeo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4" name="Content Placeholder 3"/>
          <p:cNvSpPr>
            <a:spLocks noGrp="1"/>
          </p:cNvSpPr>
          <p:nvPr>
            <p:ph sz="half" idx="2"/>
          </p:nvPr>
        </p:nvSpPr>
        <p:spPr>
          <a:xfrm>
            <a:off x="895783" y="3562773"/>
            <a:ext cx="5501639" cy="524030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83681" y="2390987"/>
            <a:ext cx="5528733" cy="1171786"/>
          </a:xfrm>
          <a:prstGeom prst="rect">
            <a:avLst/>
          </a:prstGeo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6" name="Content Placeholder 5"/>
          <p:cNvSpPr>
            <a:spLocks noGrp="1"/>
          </p:cNvSpPr>
          <p:nvPr>
            <p:ph sz="quarter" idx="4"/>
          </p:nvPr>
        </p:nvSpPr>
        <p:spPr>
          <a:xfrm>
            <a:off x="6583681" y="3562773"/>
            <a:ext cx="5528733" cy="524030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10579070"/>
      </p:ext>
    </p:extLst>
  </p:cSld>
  <p:clrMapOvr>
    <a:masterClrMapping/>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4083" y="519296"/>
            <a:ext cx="11216640" cy="1885245"/>
          </a:xfrm>
          <a:prstGeom prst="rect">
            <a:avLst/>
          </a:prstGeom>
        </p:spPr>
        <p:txBody>
          <a:bodyPr/>
          <a:lstStyle/>
          <a:p>
            <a:r>
              <a:rPr lang="en-US" smtClean="0"/>
              <a:t>Click to edit Master title style</a:t>
            </a:r>
            <a:endParaRPr lang="en-US" dirty="0"/>
          </a:p>
        </p:txBody>
      </p:sp>
    </p:spTree>
    <p:extLst>
      <p:ext uri="{BB962C8B-B14F-4D97-AF65-F5344CB8AC3E}">
        <p14:creationId xmlns:p14="http://schemas.microsoft.com/office/powerpoint/2010/main" val="3878142688"/>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 y="0"/>
            <a:ext cx="12987528" cy="9732264"/>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3002280" y="19811"/>
            <a:ext cx="588644" cy="0"/>
          </a:xfrm>
          <a:custGeom>
            <a:avLst/>
            <a:gdLst/>
            <a:ahLst/>
            <a:cxnLst/>
            <a:rect l="l" t="t" r="r" b="b"/>
            <a:pathLst>
              <a:path w="588645">
                <a:moveTo>
                  <a:pt x="0" y="0"/>
                </a:moveTo>
                <a:lnTo>
                  <a:pt x="588264" y="0"/>
                </a:lnTo>
              </a:path>
            </a:pathLst>
          </a:custGeom>
          <a:ln w="30480">
            <a:solidFill>
              <a:srgbClr val="807067"/>
            </a:solidFill>
          </a:ln>
        </p:spPr>
        <p:txBody>
          <a:bodyPr wrap="square" lIns="0" tIns="0" rIns="0" bIns="0" rtlCol="0"/>
          <a:lstStyle/>
          <a:p>
            <a:endParaRPr/>
          </a:p>
        </p:txBody>
      </p:sp>
      <p:sp>
        <p:nvSpPr>
          <p:cNvPr id="18" name="bk object 18"/>
          <p:cNvSpPr/>
          <p:nvPr/>
        </p:nvSpPr>
        <p:spPr>
          <a:xfrm>
            <a:off x="2029968" y="375665"/>
            <a:ext cx="1643379" cy="0"/>
          </a:xfrm>
          <a:custGeom>
            <a:avLst/>
            <a:gdLst/>
            <a:ahLst/>
            <a:cxnLst/>
            <a:rect l="l" t="t" r="r" b="b"/>
            <a:pathLst>
              <a:path w="1643379">
                <a:moveTo>
                  <a:pt x="0" y="0"/>
                </a:moveTo>
                <a:lnTo>
                  <a:pt x="1642871" y="0"/>
                </a:lnTo>
              </a:path>
            </a:pathLst>
          </a:custGeom>
          <a:ln w="7620">
            <a:solidFill>
              <a:srgbClr val="B3A8A0"/>
            </a:solidFill>
          </a:ln>
        </p:spPr>
        <p:txBody>
          <a:bodyPr wrap="square" lIns="0" tIns="0" rIns="0" bIns="0" rtlCol="0"/>
          <a:lstStyle/>
          <a:p>
            <a:endParaRPr/>
          </a:p>
        </p:txBody>
      </p:sp>
      <p:sp>
        <p:nvSpPr>
          <p:cNvPr id="19" name="bk object 19"/>
          <p:cNvSpPr/>
          <p:nvPr/>
        </p:nvSpPr>
        <p:spPr>
          <a:xfrm>
            <a:off x="2423161" y="460248"/>
            <a:ext cx="1249680" cy="0"/>
          </a:xfrm>
          <a:custGeom>
            <a:avLst/>
            <a:gdLst/>
            <a:ahLst/>
            <a:cxnLst/>
            <a:rect l="l" t="t" r="r" b="b"/>
            <a:pathLst>
              <a:path w="1249679">
                <a:moveTo>
                  <a:pt x="0" y="0"/>
                </a:moveTo>
                <a:lnTo>
                  <a:pt x="1249679" y="0"/>
                </a:lnTo>
              </a:path>
            </a:pathLst>
          </a:custGeom>
          <a:ln w="6096">
            <a:solidFill>
              <a:srgbClr val="B8AFAC"/>
            </a:solidFill>
          </a:ln>
        </p:spPr>
        <p:txBody>
          <a:bodyPr wrap="square" lIns="0" tIns="0" rIns="0" bIns="0" rtlCol="0"/>
          <a:lstStyle/>
          <a:p>
            <a:endParaRPr/>
          </a:p>
        </p:txBody>
      </p:sp>
      <p:sp>
        <p:nvSpPr>
          <p:cNvPr id="20" name="bk object 20"/>
          <p:cNvSpPr/>
          <p:nvPr/>
        </p:nvSpPr>
        <p:spPr>
          <a:xfrm>
            <a:off x="2423161" y="1815083"/>
            <a:ext cx="1249680" cy="0"/>
          </a:xfrm>
          <a:custGeom>
            <a:avLst/>
            <a:gdLst/>
            <a:ahLst/>
            <a:cxnLst/>
            <a:rect l="l" t="t" r="r" b="b"/>
            <a:pathLst>
              <a:path w="1249679">
                <a:moveTo>
                  <a:pt x="0" y="0"/>
                </a:moveTo>
                <a:lnTo>
                  <a:pt x="1249679" y="0"/>
                </a:lnTo>
              </a:path>
            </a:pathLst>
          </a:custGeom>
          <a:ln w="6096">
            <a:solidFill>
              <a:srgbClr val="777770"/>
            </a:solidFill>
          </a:ln>
        </p:spPr>
        <p:txBody>
          <a:bodyPr wrap="square" lIns="0" tIns="0" rIns="0" bIns="0" rtlCol="0"/>
          <a:lstStyle/>
          <a:p>
            <a:endParaRPr/>
          </a:p>
        </p:txBody>
      </p:sp>
      <p:sp>
        <p:nvSpPr>
          <p:cNvPr id="21" name="bk object 21"/>
          <p:cNvSpPr/>
          <p:nvPr/>
        </p:nvSpPr>
        <p:spPr>
          <a:xfrm>
            <a:off x="12416029" y="9697211"/>
            <a:ext cx="588644" cy="0"/>
          </a:xfrm>
          <a:custGeom>
            <a:avLst/>
            <a:gdLst/>
            <a:ahLst/>
            <a:cxnLst/>
            <a:rect l="l" t="t" r="r" b="b"/>
            <a:pathLst>
              <a:path w="588645">
                <a:moveTo>
                  <a:pt x="0" y="0"/>
                </a:moveTo>
                <a:lnTo>
                  <a:pt x="588264" y="0"/>
                </a:lnTo>
              </a:path>
            </a:pathLst>
          </a:custGeom>
          <a:ln w="83820">
            <a:solidFill>
              <a:srgbClr val="54544F"/>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100" b="1" i="0">
                <a:solidFill>
                  <a:srgbClr val="A8A8AA"/>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8/28/16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341909"/>
      </p:ext>
    </p:extLst>
  </p:cSld>
  <p:clrMapOvr>
    <a:masterClrMapping/>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8" y="650240"/>
            <a:ext cx="4194386" cy="2275840"/>
          </a:xfrm>
          <a:prstGeom prst="rect">
            <a:avLst/>
          </a:prstGeom>
        </p:spPr>
        <p:txBody>
          <a:bodyPr anchor="b"/>
          <a:lstStyle>
            <a:lvl1pPr>
              <a:defRPr sz="4551"/>
            </a:lvl1pPr>
          </a:lstStyle>
          <a:p>
            <a:r>
              <a:rPr lang="en-US" smtClean="0"/>
              <a:t>Click to edit Master title style</a:t>
            </a:r>
            <a:endParaRPr lang="en-US" dirty="0"/>
          </a:p>
        </p:txBody>
      </p:sp>
      <p:sp>
        <p:nvSpPr>
          <p:cNvPr id="3" name="Content Placeholder 2"/>
          <p:cNvSpPr>
            <a:spLocks noGrp="1"/>
          </p:cNvSpPr>
          <p:nvPr>
            <p:ph idx="1"/>
          </p:nvPr>
        </p:nvSpPr>
        <p:spPr>
          <a:xfrm>
            <a:off x="5528733" y="1404340"/>
            <a:ext cx="6583681" cy="6931378"/>
          </a:xfrm>
          <a:prstGeom prst="rect">
            <a:avLst/>
          </a:prstGeo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95778" y="2926085"/>
            <a:ext cx="4194386" cy="5420925"/>
          </a:xfrm>
          <a:prstGeom prst="rect">
            <a:avLst/>
          </a:prstGeo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smtClean="0"/>
              <a:t>Click to edit Master text styles</a:t>
            </a:r>
          </a:p>
        </p:txBody>
      </p:sp>
      <p:sp>
        <p:nvSpPr>
          <p:cNvPr id="5" name="Date Placeholder 4"/>
          <p:cNvSpPr>
            <a:spLocks noGrp="1"/>
          </p:cNvSpPr>
          <p:nvPr>
            <p:ph type="dt" sz="half" idx="10"/>
          </p:nvPr>
        </p:nvSpPr>
        <p:spPr>
          <a:xfrm>
            <a:off x="894081" y="9040149"/>
            <a:ext cx="2926080" cy="519289"/>
          </a:xfrm>
          <a:prstGeom prst="rect">
            <a:avLst/>
          </a:prstGeom>
        </p:spPr>
        <p:txBody>
          <a:bodyPr/>
          <a:lstStyle/>
          <a:p>
            <a:pPr defTabSz="1300460"/>
            <a:fld id="{9281E488-CD91-40B9-87F8-EA698337F79C}" type="datetimeFigureOut">
              <a:rPr lang="en-US" sz="2560" smtClean="0">
                <a:solidFill>
                  <a:srgbClr val="3A3838"/>
                </a:solidFill>
                <a:latin typeface="Arial"/>
              </a:rPr>
              <a:pPr defTabSz="1300460"/>
              <a:t>8/28/16</a:t>
            </a:fld>
            <a:endParaRPr lang="en-US" sz="2560" dirty="0">
              <a:solidFill>
                <a:srgbClr val="3A3838"/>
              </a:solidFill>
              <a:latin typeface="Arial"/>
            </a:endParaRPr>
          </a:p>
        </p:txBody>
      </p:sp>
      <p:sp>
        <p:nvSpPr>
          <p:cNvPr id="6" name="Footer Placeholder 5"/>
          <p:cNvSpPr>
            <a:spLocks noGrp="1"/>
          </p:cNvSpPr>
          <p:nvPr>
            <p:ph type="ftr" sz="quarter" idx="11"/>
          </p:nvPr>
        </p:nvSpPr>
        <p:spPr>
          <a:xfrm>
            <a:off x="4307843" y="9040149"/>
            <a:ext cx="4389120" cy="519289"/>
          </a:xfrm>
          <a:prstGeom prst="rect">
            <a:avLst/>
          </a:prstGeom>
        </p:spPr>
        <p:txBody>
          <a:bodyPr/>
          <a:lstStyle/>
          <a:p>
            <a:pPr defTabSz="1300460"/>
            <a:endParaRPr lang="en-US" sz="2560" dirty="0">
              <a:solidFill>
                <a:srgbClr val="3A3838"/>
              </a:solidFill>
              <a:latin typeface="Arial"/>
            </a:endParaRPr>
          </a:p>
        </p:txBody>
      </p:sp>
      <p:sp>
        <p:nvSpPr>
          <p:cNvPr id="7" name="Slide Number Placeholder 6"/>
          <p:cNvSpPr>
            <a:spLocks noGrp="1"/>
          </p:cNvSpPr>
          <p:nvPr>
            <p:ph type="sldNum" sz="quarter" idx="12"/>
          </p:nvPr>
        </p:nvSpPr>
        <p:spPr>
          <a:xfrm>
            <a:off x="9184641" y="9040149"/>
            <a:ext cx="2926080" cy="519289"/>
          </a:xfrm>
          <a:prstGeom prst="rect">
            <a:avLst/>
          </a:prstGeom>
        </p:spPr>
        <p:txBody>
          <a:bodyPr/>
          <a:lstStyle/>
          <a:p>
            <a:pPr defTabSz="1300460"/>
            <a:fld id="{996B68ED-6C50-460A-B1B3-134F142BBA6E}" type="slidenum">
              <a:rPr lang="en-US" sz="2560" smtClean="0">
                <a:solidFill>
                  <a:srgbClr val="3A3838"/>
                </a:solidFill>
                <a:latin typeface="Arial"/>
              </a:rPr>
              <a:pPr defTabSz="1300460"/>
              <a:t>‹#›</a:t>
            </a:fld>
            <a:endParaRPr lang="en-US" sz="2560" dirty="0">
              <a:solidFill>
                <a:srgbClr val="3A3838"/>
              </a:solidFill>
              <a:latin typeface="Arial"/>
            </a:endParaRPr>
          </a:p>
        </p:txBody>
      </p:sp>
    </p:spTree>
    <p:extLst>
      <p:ext uri="{BB962C8B-B14F-4D97-AF65-F5344CB8AC3E}">
        <p14:creationId xmlns:p14="http://schemas.microsoft.com/office/powerpoint/2010/main" val="40687428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8" y="650240"/>
            <a:ext cx="4194386" cy="2275840"/>
          </a:xfrm>
          <a:prstGeom prst="rect">
            <a:avLst/>
          </a:prstGeom>
        </p:spPr>
        <p:txBody>
          <a:bodyPr anchor="b"/>
          <a:lstStyle>
            <a:lvl1pPr>
              <a:defRPr sz="455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28733" y="1404340"/>
            <a:ext cx="6583681" cy="6931378"/>
          </a:xfrm>
          <a:prstGeom prst="rect">
            <a:avLst/>
          </a:prstGeo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dirty="0" smtClean="0"/>
              <a:t>Click icon to add picture</a:t>
            </a:r>
            <a:endParaRPr lang="en-US" dirty="0"/>
          </a:p>
        </p:txBody>
      </p:sp>
      <p:sp>
        <p:nvSpPr>
          <p:cNvPr id="4" name="Text Placeholder 3"/>
          <p:cNvSpPr>
            <a:spLocks noGrp="1"/>
          </p:cNvSpPr>
          <p:nvPr>
            <p:ph type="body" sz="half" idx="2"/>
          </p:nvPr>
        </p:nvSpPr>
        <p:spPr>
          <a:xfrm>
            <a:off x="895778" y="2926085"/>
            <a:ext cx="4194386" cy="5420925"/>
          </a:xfrm>
          <a:prstGeom prst="rect">
            <a:avLst/>
          </a:prstGeo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smtClean="0"/>
              <a:t>Click to edit Master text styles</a:t>
            </a:r>
          </a:p>
        </p:txBody>
      </p:sp>
      <p:sp>
        <p:nvSpPr>
          <p:cNvPr id="5" name="Date Placeholder 4"/>
          <p:cNvSpPr>
            <a:spLocks noGrp="1"/>
          </p:cNvSpPr>
          <p:nvPr>
            <p:ph type="dt" sz="half" idx="10"/>
          </p:nvPr>
        </p:nvSpPr>
        <p:spPr>
          <a:xfrm>
            <a:off x="894081" y="9040149"/>
            <a:ext cx="2926080" cy="519289"/>
          </a:xfrm>
          <a:prstGeom prst="rect">
            <a:avLst/>
          </a:prstGeom>
        </p:spPr>
        <p:txBody>
          <a:bodyPr/>
          <a:lstStyle/>
          <a:p>
            <a:pPr defTabSz="1300460"/>
            <a:fld id="{9281E488-CD91-40B9-87F8-EA698337F79C}" type="datetimeFigureOut">
              <a:rPr lang="en-US" sz="2560" smtClean="0">
                <a:solidFill>
                  <a:srgbClr val="3A3838"/>
                </a:solidFill>
                <a:latin typeface="Arial"/>
              </a:rPr>
              <a:pPr defTabSz="1300460"/>
              <a:t>8/28/16</a:t>
            </a:fld>
            <a:endParaRPr lang="en-US" sz="2560" dirty="0">
              <a:solidFill>
                <a:srgbClr val="3A3838"/>
              </a:solidFill>
              <a:latin typeface="Arial"/>
            </a:endParaRPr>
          </a:p>
        </p:txBody>
      </p:sp>
      <p:sp>
        <p:nvSpPr>
          <p:cNvPr id="6" name="Footer Placeholder 5"/>
          <p:cNvSpPr>
            <a:spLocks noGrp="1"/>
          </p:cNvSpPr>
          <p:nvPr>
            <p:ph type="ftr" sz="quarter" idx="11"/>
          </p:nvPr>
        </p:nvSpPr>
        <p:spPr>
          <a:xfrm>
            <a:off x="4307843" y="9040149"/>
            <a:ext cx="4389120" cy="519289"/>
          </a:xfrm>
          <a:prstGeom prst="rect">
            <a:avLst/>
          </a:prstGeom>
        </p:spPr>
        <p:txBody>
          <a:bodyPr/>
          <a:lstStyle/>
          <a:p>
            <a:pPr defTabSz="1300460"/>
            <a:endParaRPr lang="en-US" sz="2560" dirty="0">
              <a:solidFill>
                <a:srgbClr val="3A3838"/>
              </a:solidFill>
              <a:latin typeface="Arial"/>
            </a:endParaRPr>
          </a:p>
        </p:txBody>
      </p:sp>
      <p:sp>
        <p:nvSpPr>
          <p:cNvPr id="7" name="Slide Number Placeholder 6"/>
          <p:cNvSpPr>
            <a:spLocks noGrp="1"/>
          </p:cNvSpPr>
          <p:nvPr>
            <p:ph type="sldNum" sz="quarter" idx="12"/>
          </p:nvPr>
        </p:nvSpPr>
        <p:spPr>
          <a:xfrm>
            <a:off x="9184641" y="9040149"/>
            <a:ext cx="2926080" cy="519289"/>
          </a:xfrm>
          <a:prstGeom prst="rect">
            <a:avLst/>
          </a:prstGeom>
        </p:spPr>
        <p:txBody>
          <a:bodyPr/>
          <a:lstStyle/>
          <a:p>
            <a:pPr defTabSz="1300460"/>
            <a:fld id="{996B68ED-6C50-460A-B1B3-134F142BBA6E}" type="slidenum">
              <a:rPr lang="en-US" sz="2560" smtClean="0">
                <a:solidFill>
                  <a:srgbClr val="3A3838"/>
                </a:solidFill>
                <a:latin typeface="Arial"/>
              </a:rPr>
              <a:pPr defTabSz="1300460"/>
              <a:t>‹#›</a:t>
            </a:fld>
            <a:endParaRPr lang="en-US" sz="2560" dirty="0">
              <a:solidFill>
                <a:srgbClr val="3A3838"/>
              </a:solidFill>
              <a:latin typeface="Arial"/>
            </a:endParaRPr>
          </a:p>
        </p:txBody>
      </p:sp>
    </p:spTree>
    <p:extLst>
      <p:ext uri="{BB962C8B-B14F-4D97-AF65-F5344CB8AC3E}">
        <p14:creationId xmlns:p14="http://schemas.microsoft.com/office/powerpoint/2010/main" val="14202352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4083" y="519296"/>
            <a:ext cx="11216640" cy="1885245"/>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94083" y="2596449"/>
            <a:ext cx="11216640" cy="618857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4081" y="9040149"/>
            <a:ext cx="2926080" cy="519289"/>
          </a:xfrm>
          <a:prstGeom prst="rect">
            <a:avLst/>
          </a:prstGeom>
        </p:spPr>
        <p:txBody>
          <a:bodyPr/>
          <a:lstStyle/>
          <a:p>
            <a:pPr defTabSz="1300460"/>
            <a:fld id="{9281E488-CD91-40B9-87F8-EA698337F79C}" type="datetimeFigureOut">
              <a:rPr lang="en-US" sz="2560" smtClean="0">
                <a:solidFill>
                  <a:srgbClr val="3A3838"/>
                </a:solidFill>
                <a:latin typeface="Arial"/>
              </a:rPr>
              <a:pPr defTabSz="1300460"/>
              <a:t>8/28/16</a:t>
            </a:fld>
            <a:endParaRPr lang="en-US" sz="2560" dirty="0">
              <a:solidFill>
                <a:srgbClr val="3A3838"/>
              </a:solidFill>
              <a:latin typeface="Arial"/>
            </a:endParaRPr>
          </a:p>
        </p:txBody>
      </p:sp>
      <p:sp>
        <p:nvSpPr>
          <p:cNvPr id="5" name="Footer Placeholder 4"/>
          <p:cNvSpPr>
            <a:spLocks noGrp="1"/>
          </p:cNvSpPr>
          <p:nvPr>
            <p:ph type="ftr" sz="quarter" idx="11"/>
          </p:nvPr>
        </p:nvSpPr>
        <p:spPr>
          <a:xfrm>
            <a:off x="4307843" y="9040149"/>
            <a:ext cx="4389120" cy="519289"/>
          </a:xfrm>
          <a:prstGeom prst="rect">
            <a:avLst/>
          </a:prstGeom>
        </p:spPr>
        <p:txBody>
          <a:bodyPr/>
          <a:lstStyle/>
          <a:p>
            <a:pPr defTabSz="1300460"/>
            <a:endParaRPr lang="en-US" sz="2560" dirty="0">
              <a:solidFill>
                <a:srgbClr val="3A3838"/>
              </a:solidFill>
              <a:latin typeface="Arial"/>
            </a:endParaRPr>
          </a:p>
        </p:txBody>
      </p:sp>
      <p:sp>
        <p:nvSpPr>
          <p:cNvPr id="6" name="Slide Number Placeholder 5"/>
          <p:cNvSpPr>
            <a:spLocks noGrp="1"/>
          </p:cNvSpPr>
          <p:nvPr>
            <p:ph type="sldNum" sz="quarter" idx="12"/>
          </p:nvPr>
        </p:nvSpPr>
        <p:spPr>
          <a:xfrm>
            <a:off x="9184641" y="9040149"/>
            <a:ext cx="2926080" cy="519289"/>
          </a:xfrm>
          <a:prstGeom prst="rect">
            <a:avLst/>
          </a:prstGeom>
        </p:spPr>
        <p:txBody>
          <a:bodyPr/>
          <a:lstStyle/>
          <a:p>
            <a:pPr defTabSz="1300460"/>
            <a:fld id="{996B68ED-6C50-460A-B1B3-134F142BBA6E}" type="slidenum">
              <a:rPr lang="en-US" sz="2560" smtClean="0">
                <a:solidFill>
                  <a:srgbClr val="3A3838"/>
                </a:solidFill>
                <a:latin typeface="Arial"/>
              </a:rPr>
              <a:pPr defTabSz="1300460"/>
              <a:t>‹#›</a:t>
            </a:fld>
            <a:endParaRPr lang="en-US" sz="2560" dirty="0">
              <a:solidFill>
                <a:srgbClr val="3A3838"/>
              </a:solidFill>
              <a:latin typeface="Arial"/>
            </a:endParaRPr>
          </a:p>
        </p:txBody>
      </p:sp>
    </p:spTree>
    <p:extLst>
      <p:ext uri="{BB962C8B-B14F-4D97-AF65-F5344CB8AC3E}">
        <p14:creationId xmlns:p14="http://schemas.microsoft.com/office/powerpoint/2010/main" val="8968871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94"/>
            <a:ext cx="2804160" cy="8265725"/>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94081" y="519294"/>
            <a:ext cx="8249920" cy="826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4081" y="9040149"/>
            <a:ext cx="2926080" cy="519289"/>
          </a:xfrm>
          <a:prstGeom prst="rect">
            <a:avLst/>
          </a:prstGeom>
        </p:spPr>
        <p:txBody>
          <a:bodyPr/>
          <a:lstStyle/>
          <a:p>
            <a:pPr defTabSz="1300460"/>
            <a:fld id="{9281E488-CD91-40B9-87F8-EA698337F79C}" type="datetimeFigureOut">
              <a:rPr lang="en-US" sz="2560" smtClean="0">
                <a:solidFill>
                  <a:srgbClr val="3A3838"/>
                </a:solidFill>
                <a:latin typeface="Arial"/>
              </a:rPr>
              <a:pPr defTabSz="1300460"/>
              <a:t>8/28/16</a:t>
            </a:fld>
            <a:endParaRPr lang="en-US" sz="2560" dirty="0">
              <a:solidFill>
                <a:srgbClr val="3A3838"/>
              </a:solidFill>
              <a:latin typeface="Arial"/>
            </a:endParaRPr>
          </a:p>
        </p:txBody>
      </p:sp>
      <p:sp>
        <p:nvSpPr>
          <p:cNvPr id="5" name="Footer Placeholder 4"/>
          <p:cNvSpPr>
            <a:spLocks noGrp="1"/>
          </p:cNvSpPr>
          <p:nvPr>
            <p:ph type="ftr" sz="quarter" idx="11"/>
          </p:nvPr>
        </p:nvSpPr>
        <p:spPr>
          <a:xfrm>
            <a:off x="4307843" y="9040149"/>
            <a:ext cx="4389120" cy="519289"/>
          </a:xfrm>
          <a:prstGeom prst="rect">
            <a:avLst/>
          </a:prstGeom>
        </p:spPr>
        <p:txBody>
          <a:bodyPr/>
          <a:lstStyle/>
          <a:p>
            <a:pPr defTabSz="1300460"/>
            <a:endParaRPr lang="en-US" sz="2560" dirty="0">
              <a:solidFill>
                <a:srgbClr val="3A3838"/>
              </a:solidFill>
              <a:latin typeface="Arial"/>
            </a:endParaRPr>
          </a:p>
        </p:txBody>
      </p:sp>
      <p:sp>
        <p:nvSpPr>
          <p:cNvPr id="6" name="Slide Number Placeholder 5"/>
          <p:cNvSpPr>
            <a:spLocks noGrp="1"/>
          </p:cNvSpPr>
          <p:nvPr>
            <p:ph type="sldNum" sz="quarter" idx="12"/>
          </p:nvPr>
        </p:nvSpPr>
        <p:spPr>
          <a:xfrm>
            <a:off x="9184641" y="9040149"/>
            <a:ext cx="2926080" cy="519289"/>
          </a:xfrm>
          <a:prstGeom prst="rect">
            <a:avLst/>
          </a:prstGeom>
        </p:spPr>
        <p:txBody>
          <a:bodyPr/>
          <a:lstStyle/>
          <a:p>
            <a:pPr defTabSz="1300460"/>
            <a:fld id="{996B68ED-6C50-460A-B1B3-134F142BBA6E}" type="slidenum">
              <a:rPr lang="en-US" sz="2560" smtClean="0">
                <a:solidFill>
                  <a:srgbClr val="3A3838"/>
                </a:solidFill>
                <a:latin typeface="Arial"/>
              </a:rPr>
              <a:pPr defTabSz="1300460"/>
              <a:t>‹#›</a:t>
            </a:fld>
            <a:endParaRPr lang="en-US" sz="2560" dirty="0">
              <a:solidFill>
                <a:srgbClr val="3A3838"/>
              </a:solidFill>
              <a:latin typeface="Arial"/>
            </a:endParaRPr>
          </a:p>
        </p:txBody>
      </p:sp>
    </p:spTree>
    <p:extLst>
      <p:ext uri="{BB962C8B-B14F-4D97-AF65-F5344CB8AC3E}">
        <p14:creationId xmlns:p14="http://schemas.microsoft.com/office/powerpoint/2010/main" val="67047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8/28/16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490438"/>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490438"/>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490438"/>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053047"/>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slideLayout" Target="../slideLayouts/slideLayout20.xml"/><Relationship Id="rId14" Type="http://schemas.openxmlformats.org/officeDocument/2006/relationships/theme" Target="../theme/theme2.xml"/><Relationship Id="rId15"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slideLayout" Target="../slideLayouts/slideLayout32.xml"/><Relationship Id="rId13" Type="http://schemas.openxmlformats.org/officeDocument/2006/relationships/slideLayout" Target="../slideLayouts/slideLayout33.xml"/><Relationship Id="rId14" Type="http://schemas.openxmlformats.org/officeDocument/2006/relationships/theme" Target="../theme/theme3.xml"/><Relationship Id="rId15" Type="http://schemas.openxmlformats.org/officeDocument/2006/relationships/image" Target="../media/image2.emf"/><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3.png"/><Relationship Id="rId14" Type="http://schemas.microsoft.com/office/2007/relationships/hdphoto" Target="../media/hdphoto1.wdp"/><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38991" y="1166876"/>
            <a:ext cx="11926824" cy="477054"/>
          </a:xfrm>
          <a:prstGeom prst="rect">
            <a:avLst/>
          </a:prstGeom>
        </p:spPr>
        <p:txBody>
          <a:bodyPr wrap="square" lIns="0" tIns="0" rIns="0" bIns="0">
            <a:spAutoFit/>
          </a:bodyPr>
          <a:lstStyle>
            <a:lvl1pPr>
              <a:defRPr sz="3100" b="1" i="0">
                <a:solidFill>
                  <a:srgbClr val="A8A8AA"/>
                </a:solidFill>
                <a:latin typeface="Arial"/>
                <a:cs typeface="Arial"/>
              </a:defRPr>
            </a:lvl1pPr>
          </a:lstStyle>
          <a:p>
            <a:endParaRPr/>
          </a:p>
        </p:txBody>
      </p:sp>
      <p:sp>
        <p:nvSpPr>
          <p:cNvPr id="3" name="Holder 3"/>
          <p:cNvSpPr>
            <a:spLocks noGrp="1"/>
          </p:cNvSpPr>
          <p:nvPr>
            <p:ph type="body" idx="1"/>
          </p:nvPr>
        </p:nvSpPr>
        <p:spPr>
          <a:xfrm>
            <a:off x="1059310" y="1857126"/>
            <a:ext cx="10886186" cy="230832"/>
          </a:xfrm>
          <a:prstGeom prst="rect">
            <a:avLst/>
          </a:prstGeom>
        </p:spPr>
        <p:txBody>
          <a:bodyPr wrap="square" lIns="0" tIns="0" rIns="0" bIns="0">
            <a:spAutoFit/>
          </a:bodyPr>
          <a:lstStyle>
            <a:lvl1pPr>
              <a:defRPr sz="1500" b="1" i="0">
                <a:solidFill>
                  <a:srgbClr val="5E5B8E"/>
                </a:solidFill>
                <a:latin typeface="Times New Roman"/>
                <a:cs typeface="Times New Roman"/>
              </a:defRPr>
            </a:lvl1pPr>
          </a:lstStyle>
          <a:p>
            <a:endParaRPr/>
          </a:p>
        </p:txBody>
      </p:sp>
      <p:sp>
        <p:nvSpPr>
          <p:cNvPr id="4" name="Holder 4"/>
          <p:cNvSpPr>
            <a:spLocks noGrp="1"/>
          </p:cNvSpPr>
          <p:nvPr>
            <p:ph type="ftr" sz="quarter" idx="5"/>
          </p:nvPr>
        </p:nvSpPr>
        <p:spPr>
          <a:xfrm>
            <a:off x="4421632" y="9070853"/>
            <a:ext cx="4161536"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50240" y="9070853"/>
            <a:ext cx="2991104"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8/28/16</a:t>
            </a:fld>
            <a:endParaRPr lang="en-US"/>
          </a:p>
        </p:txBody>
      </p:sp>
      <p:sp>
        <p:nvSpPr>
          <p:cNvPr id="6" name="Holder 6"/>
          <p:cNvSpPr>
            <a:spLocks noGrp="1"/>
          </p:cNvSpPr>
          <p:nvPr>
            <p:ph type="sldNum" sz="quarter" idx="7"/>
          </p:nvPr>
        </p:nvSpPr>
        <p:spPr>
          <a:xfrm>
            <a:off x="9363456" y="9070853"/>
            <a:ext cx="2991104"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07" r:id="rId6"/>
    <p:sldLayoutId id="2147483708"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p:cNvSpPr>
            <a:spLocks noChangeArrowheads="1"/>
          </p:cNvSpPr>
          <p:nvPr/>
        </p:nvSpPr>
        <p:spPr bwMode="auto">
          <a:xfrm>
            <a:off x="4141" y="9662541"/>
            <a:ext cx="13015780" cy="106178"/>
          </a:xfrm>
          <a:prstGeom prst="rect">
            <a:avLst/>
          </a:prstGeom>
          <a:solidFill>
            <a:srgbClr val="FF4B4C"/>
          </a:solidFill>
          <a:ln>
            <a:noFill/>
          </a:ln>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defTabSz="1300460">
              <a:defRPr/>
            </a:pPr>
            <a:endParaRPr lang="en-US" altLang="en-US" smtClean="0"/>
          </a:p>
        </p:txBody>
      </p:sp>
      <p:pic>
        <p:nvPicPr>
          <p:cNvPr id="2" name="Picture 1"/>
          <p:cNvPicPr>
            <a:picLocks noChangeAspect="1"/>
          </p:cNvPicPr>
          <p:nvPr userDrawn="1"/>
        </p:nvPicPr>
        <p:blipFill>
          <a:blip r:embed="rId15">
            <a:duotone>
              <a:prstClr val="black"/>
              <a:schemeClr val="accent3">
                <a:tint val="45000"/>
                <a:satMod val="400000"/>
              </a:schemeClr>
            </a:duotone>
            <a:lum bright="-20000" contrast="-40000"/>
          </a:blip>
          <a:stretch>
            <a:fillRect/>
          </a:stretch>
        </p:blipFill>
        <p:spPr>
          <a:xfrm>
            <a:off x="12019875" y="8836754"/>
            <a:ext cx="552108" cy="552108"/>
          </a:xfrm>
          <a:prstGeom prst="rect">
            <a:avLst/>
          </a:prstGeom>
        </p:spPr>
      </p:pic>
    </p:spTree>
    <p:extLst>
      <p:ext uri="{BB962C8B-B14F-4D97-AF65-F5344CB8AC3E}">
        <p14:creationId xmlns:p14="http://schemas.microsoft.com/office/powerpoint/2010/main" val="378587578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iming>
    <p:tnLst>
      <p:par>
        <p:cTn xmlns:p14="http://schemas.microsoft.com/office/powerpoint/2010/main" id="1" dur="indefinite" restart="never" nodeType="tmRoot"/>
      </p:par>
    </p:tnLst>
  </p:timing>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p:cNvSpPr>
            <a:spLocks noChangeArrowheads="1"/>
          </p:cNvSpPr>
          <p:nvPr/>
        </p:nvSpPr>
        <p:spPr bwMode="auto">
          <a:xfrm>
            <a:off x="4141" y="9662541"/>
            <a:ext cx="13015780" cy="106178"/>
          </a:xfrm>
          <a:prstGeom prst="rect">
            <a:avLst/>
          </a:prstGeom>
          <a:solidFill>
            <a:srgbClr val="FF4B4C"/>
          </a:solidFill>
          <a:ln>
            <a:noFill/>
          </a:ln>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defTabSz="1300460">
              <a:defRPr/>
            </a:pPr>
            <a:endParaRPr lang="en-US" altLang="en-US" smtClean="0"/>
          </a:p>
        </p:txBody>
      </p:sp>
      <p:pic>
        <p:nvPicPr>
          <p:cNvPr id="2" name="Picture 1"/>
          <p:cNvPicPr>
            <a:picLocks noChangeAspect="1"/>
          </p:cNvPicPr>
          <p:nvPr userDrawn="1"/>
        </p:nvPicPr>
        <p:blipFill>
          <a:blip r:embed="rId15">
            <a:duotone>
              <a:prstClr val="black"/>
              <a:schemeClr val="accent3">
                <a:tint val="45000"/>
                <a:satMod val="400000"/>
              </a:schemeClr>
            </a:duotone>
            <a:lum bright="-20000" contrast="-40000"/>
          </a:blip>
          <a:stretch>
            <a:fillRect/>
          </a:stretch>
        </p:blipFill>
        <p:spPr>
          <a:xfrm>
            <a:off x="12019875" y="8836754"/>
            <a:ext cx="552108" cy="552108"/>
          </a:xfrm>
          <a:prstGeom prst="rect">
            <a:avLst/>
          </a:prstGeom>
        </p:spPr>
      </p:pic>
    </p:spTree>
    <p:extLst>
      <p:ext uri="{BB962C8B-B14F-4D97-AF65-F5344CB8AC3E}">
        <p14:creationId xmlns:p14="http://schemas.microsoft.com/office/powerpoint/2010/main" val="378587578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timing>
    <p:tnLst>
      <p:par>
        <p:cTn xmlns:p14="http://schemas.microsoft.com/office/powerpoint/2010/main" id="1" dur="indefinite" restart="never" nodeType="tmRoot"/>
      </p:par>
    </p:tnLst>
  </p:timing>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a:spLocks noChangeArrowheads="1"/>
          </p:cNvSpPr>
          <p:nvPr userDrawn="1"/>
        </p:nvSpPr>
        <p:spPr bwMode="auto">
          <a:xfrm>
            <a:off x="0" y="9569120"/>
            <a:ext cx="13027733" cy="200527"/>
          </a:xfrm>
          <a:prstGeom prst="rect">
            <a:avLst/>
          </a:prstGeom>
          <a:solidFill>
            <a:srgbClr val="ED5340"/>
          </a:solidFill>
          <a:ln>
            <a:noFill/>
          </a:ln>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defTabSz="1300460">
              <a:defRPr/>
            </a:pPr>
            <a:endParaRPr lang="en-US" altLang="en-US" dirty="0" smtClean="0"/>
          </a:p>
        </p:txBody>
      </p:sp>
      <p:pic>
        <p:nvPicPr>
          <p:cNvPr id="12" name="Picture 11"/>
          <p:cNvPicPr>
            <a:picLocks noChangeAspect="1"/>
          </p:cNvPicPr>
          <p:nvPr userDrawn="1"/>
        </p:nvPicPr>
        <p:blipFill rotWithShape="1">
          <a:blip r:embed="rId13" cstate="print">
            <a:clrChange>
              <a:clrFrom>
                <a:srgbClr val="000000">
                  <a:alpha val="0"/>
                </a:srgbClr>
              </a:clrFrom>
              <a:clrTo>
                <a:srgbClr val="000000">
                  <a:alpha val="0"/>
                </a:srgbClr>
              </a:clrTo>
            </a:clrChange>
            <a:duotone>
              <a:prstClr val="black"/>
              <a:schemeClr val="tx1">
                <a:lumMod val="50000"/>
                <a:tint val="45000"/>
                <a:satMod val="400000"/>
              </a:schemeClr>
            </a:duotone>
            <a:extLst>
              <a:ext uri="{BEBA8EAE-BF5A-486C-A8C5-ECC9F3942E4B}">
                <a14:imgProps xmlns:a14="http://schemas.microsoft.com/office/drawing/2010/main">
                  <a14:imgLayer r:embed="rId14">
                    <a14:imgEffect>
                      <a14:brightnessContrast bright="-2000" contrast="-9000"/>
                    </a14:imgEffect>
                  </a14:imgLayer>
                </a14:imgProps>
              </a:ext>
              <a:ext uri="{28A0092B-C50C-407E-A947-70E740481C1C}">
                <a14:useLocalDpi xmlns:a14="http://schemas.microsoft.com/office/drawing/2010/main" val="0"/>
              </a:ext>
            </a:extLst>
          </a:blip>
          <a:srcRect l="40907" t="6333" r="40510" b="78878"/>
          <a:stretch/>
        </p:blipFill>
        <p:spPr>
          <a:xfrm>
            <a:off x="11917658" y="8709581"/>
            <a:ext cx="820840" cy="679950"/>
          </a:xfrm>
          <a:prstGeom prst="rect">
            <a:avLst/>
          </a:prstGeom>
        </p:spPr>
      </p:pic>
    </p:spTree>
    <p:extLst>
      <p:ext uri="{BB962C8B-B14F-4D97-AF65-F5344CB8AC3E}">
        <p14:creationId xmlns:p14="http://schemas.microsoft.com/office/powerpoint/2010/main" val="378587578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iming>
    <p:tnLst>
      <p:par>
        <p:cTn xmlns:p14="http://schemas.microsoft.com/office/powerpoint/2010/main" id="1" dur="indefinite" restart="never" nodeType="tmRoot"/>
      </p:par>
    </p:tnLst>
  </p:timing>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hyperlink" Target="https://www.barackobama.com/about-ofa/" TargetMode="External"/><Relationship Id="rId4" Type="http://schemas.openxmlformats.org/officeDocument/2006/relationships/hyperlink" Target="https://connect.barackobama.com/groups/297/" TargetMode="External"/><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 Id="rId1" Type="http://schemas.openxmlformats.org/officeDocument/2006/relationships/slideLayout" Target="../slideLayouts/slideLayout33.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22.png"/><Relationship Id="rId6" Type="http://schemas.microsoft.com/office/2007/relationships/hdphoto" Target="../media/hdphoto2.wdp"/><Relationship Id="rId1" Type="http://schemas.openxmlformats.org/officeDocument/2006/relationships/slideLayout" Target="../slideLayouts/slideLayout19.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5.png"/><Relationship Id="rId1" Type="http://schemas.openxmlformats.org/officeDocument/2006/relationships/slideLayout" Target="../slideLayouts/slideLayout5.xml"/><Relationship Id="rId2"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emf"/><Relationship Id="rId6" Type="http://schemas.openxmlformats.org/officeDocument/2006/relationships/image" Target="../media/image7.jpeg"/><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png"/><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47.png"/><Relationship Id="rId1" Type="http://schemas.openxmlformats.org/officeDocument/2006/relationships/slideLayout" Target="../slideLayouts/slideLayout5.xml"/><Relationship Id="rId2"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48.png"/><Relationship Id="rId1" Type="http://schemas.openxmlformats.org/officeDocument/2006/relationships/slideLayout" Target="../slideLayouts/slideLayout5.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53.png"/><Relationship Id="rId1" Type="http://schemas.openxmlformats.org/officeDocument/2006/relationships/slideLayout" Target="../slideLayouts/slideLayout5.xml"/><Relationship Id="rId2"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55.png"/><Relationship Id="rId1" Type="http://schemas.openxmlformats.org/officeDocument/2006/relationships/slideLayout" Target="../slideLayouts/slideLayout5.xml"/><Relationship Id="rId2"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5.xml"/><Relationship Id="rId2"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microsoft.com/office/2007/relationships/hdphoto" Target="../media/hdphoto2.wdp"/><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65.jpg"/><Relationship Id="rId4" Type="http://schemas.openxmlformats.org/officeDocument/2006/relationships/image" Target="../media/image66.jp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59.png"/><Relationship Id="rId8"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64.jp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51.png"/><Relationship Id="rId8" Type="http://schemas.openxmlformats.org/officeDocument/2006/relationships/image" Target="../media/image71.png"/><Relationship Id="rId9" Type="http://schemas.openxmlformats.org/officeDocument/2006/relationships/image" Target="../media/image59.png"/><Relationship Id="rId10" Type="http://schemas.openxmlformats.org/officeDocument/2006/relationships/image" Target="../media/image60.png"/><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71.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70.png"/><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59.png"/><Relationship Id="rId8" Type="http://schemas.openxmlformats.org/officeDocument/2006/relationships/image" Target="../media/image60.png"/><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76.png"/><Relationship Id="rId6" Type="http://schemas.openxmlformats.org/officeDocument/2006/relationships/hyperlink" Target="https://www.barackobama.com/speak-up-for-gun-violence-prevention/?source=socnet_fb_gvp_20160629_ofa_not-normal_solutions_2&amp;utm_medium=social&amp;utm_source=fb_ofa&amp;utm_campaign=socnet_fb_gvp_20160629_ofa_not-normal_solutions_2&amp;utm_content=20160629_ofa_not-normal_solutions_2" TargetMode="External"/><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77.png"/><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78.png"/><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microsoft.com/office/2007/relationships/hdphoto" Target="../media/hdphoto2.wdp"/><Relationship Id="rId5" Type="http://schemas.openxmlformats.org/officeDocument/2006/relationships/image" Target="../media/image8.png"/><Relationship Id="rId1" Type="http://schemas.openxmlformats.org/officeDocument/2006/relationships/slideLayout" Target="../slideLayouts/slideLayout19.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79.png"/><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79.png"/><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79.png"/><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82.png"/><Relationship Id="rId1" Type="http://schemas.openxmlformats.org/officeDocument/2006/relationships/slideLayout" Target="../slideLayouts/slideLayout5.xml"/><Relationship Id="rId2" Type="http://schemas.openxmlformats.org/officeDocument/2006/relationships/image" Target="../media/image3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png"/><Relationship Id="rId3" Type="http://schemas.openxmlformats.org/officeDocument/2006/relationships/image" Target="../media/image3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png"/><Relationship Id="rId3"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microsoft.com/office/2007/relationships/hdphoto" Target="../media/hdphoto2.wdp"/><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19.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image" Target="../media/image83.jpg"/></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image" Target="../media/image83.jpg"/></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43.jpg"/><Relationship Id="rId6"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83.jpg"/></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43.jpg"/><Relationship Id="rId6" Type="http://schemas.openxmlformats.org/officeDocument/2006/relationships/image" Target="../media/image87.png"/><Relationship Id="rId7" Type="http://schemas.openxmlformats.org/officeDocument/2006/relationships/image" Target="../media/image51.png"/><Relationship Id="rId8"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image" Target="../media/image83.jpg"/></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43.jpg"/><Relationship Id="rId6" Type="http://schemas.openxmlformats.org/officeDocument/2006/relationships/image" Target="../media/image87.png"/><Relationship Id="rId7" Type="http://schemas.openxmlformats.org/officeDocument/2006/relationships/image" Target="../media/image51.png"/><Relationship Id="rId8"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image" Target="../media/image83.jpg"/></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image" Target="../media/image83.jpg"/></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3.jpg"/></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image" Target="../media/image91.jpg"/></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96.png"/><Relationship Id="rId1" Type="http://schemas.openxmlformats.org/officeDocument/2006/relationships/slideLayout" Target="../slideLayouts/slideLayout5.xml"/><Relationship Id="rId2" Type="http://schemas.openxmlformats.org/officeDocument/2006/relationships/image" Target="../media/image34.pn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51.png"/><Relationship Id="rId5" Type="http://schemas.openxmlformats.org/officeDocument/2006/relationships/image" Target="../media/image88.png"/><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hyperlink" Target="mailto:fellows@barackobama.com" TargetMode="External"/><Relationship Id="rId4" Type="http://schemas.openxmlformats.org/officeDocument/2006/relationships/image" Target="../media/image8.png"/><Relationship Id="rId1" Type="http://schemas.openxmlformats.org/officeDocument/2006/relationships/slideLayout" Target="../slideLayouts/slideLayout33.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51.png"/><Relationship Id="rId5" Type="http://schemas.openxmlformats.org/officeDocument/2006/relationships/image" Target="../media/image88.png"/><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s>
</file>

<file path=ppt/slides/_rels/slide65.xml.rels><?xml version="1.0" encoding="UTF-8" standalone="yes"?>
<Relationships xmlns="http://schemas.openxmlformats.org/package/2006/relationships"><Relationship Id="rId3" Type="http://schemas.openxmlformats.org/officeDocument/2006/relationships/image" Target="../media/image97.jpg"/><Relationship Id="rId4" Type="http://schemas.openxmlformats.org/officeDocument/2006/relationships/image" Target="../media/image25.png"/><Relationship Id="rId5" Type="http://schemas.openxmlformats.org/officeDocument/2006/relationships/hyperlink" Target="https://docs.google.com/spreadsheets/d/1dCJtY7-bWalWggan_wR8MU3ePsFvGirFcY4wciaEm8s/edit%23gid=1496810796" TargetMode="External"/><Relationship Id="rId1" Type="http://schemas.openxmlformats.org/officeDocument/2006/relationships/slideLayout" Target="../slideLayouts/slideLayout34.xml"/><Relationship Id="rId2" Type="http://schemas.openxmlformats.org/officeDocument/2006/relationships/notesSlide" Target="../notesSlides/notesSlide1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microsoft.com/office/2007/relationships/hdphoto" Target="../media/hdphoto2.wdp"/><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3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2.png"/><Relationship Id="rId5" Type="http://schemas.microsoft.com/office/2007/relationships/hdphoto" Target="../media/hdphoto2.wdp"/><Relationship Id="rId6" Type="http://schemas.openxmlformats.org/officeDocument/2006/relationships/image" Target="../media/image8.png"/><Relationship Id="rId7" Type="http://schemas.openxmlformats.org/officeDocument/2006/relationships/hyperlink" Target="https://docs.google.com/spreadsheets/d/13XNqUTflioSlkxMCAV9ML98pG8zj-7_uYBQ6YzjJKws/edit%23gid=1496810796" TargetMode="External"/><Relationship Id="rId1" Type="http://schemas.openxmlformats.org/officeDocument/2006/relationships/slideLayout" Target="../slideLayouts/slideLayout3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2.png"/><Relationship Id="rId5" Type="http://schemas.microsoft.com/office/2007/relationships/hdphoto" Target="../media/hdphoto2.wdp"/><Relationship Id="rId6" Type="http://schemas.openxmlformats.org/officeDocument/2006/relationships/image" Target="../media/image8.png"/><Relationship Id="rId7" Type="http://schemas.openxmlformats.org/officeDocument/2006/relationships/hyperlink" Target="https://docs.google.com/spreadsheets/d/13XNqUTflioSlkxMCAV9ML98pG8zj-7_uYBQ6YzjJKws/edit%23gid=1496810796" TargetMode="External"/><Relationship Id="rId8" Type="http://schemas.openxmlformats.org/officeDocument/2006/relationships/image" Target="../media/image14.png"/><Relationship Id="rId9" Type="http://schemas.microsoft.com/office/2007/relationships/hdphoto" Target="../media/hdphoto3.wdp"/><Relationship Id="rId10" Type="http://schemas.openxmlformats.org/officeDocument/2006/relationships/image" Target="../media/image15.png"/><Relationship Id="rId1" Type="http://schemas.openxmlformats.org/officeDocument/2006/relationships/slideLayout" Target="../slideLayouts/slideLayout3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76200"/>
            <a:ext cx="13004800" cy="9819205"/>
            <a:chOff x="0" y="-49324"/>
            <a:chExt cx="13004800" cy="9819205"/>
          </a:xfrm>
        </p:grpSpPr>
        <p:sp>
          <p:nvSpPr>
            <p:cNvPr id="10" name="Rectangle 9"/>
            <p:cNvSpPr/>
            <p:nvPr/>
          </p:nvSpPr>
          <p:spPr>
            <a:xfrm>
              <a:off x="0" y="-49324"/>
              <a:ext cx="13004800" cy="9819205"/>
            </a:xfrm>
            <a:prstGeom prst="rect">
              <a:avLst/>
            </a:prstGeom>
            <a:solidFill>
              <a:srgbClr val="FFFFFF"/>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300460"/>
              <a:endParaRPr lang="en-US" sz="2560">
                <a:solidFill>
                  <a:prstClr val="white"/>
                </a:solidFill>
                <a:latin typeface="Arial"/>
              </a:endParaRPr>
            </a:p>
          </p:txBody>
        </p:sp>
        <p:sp>
          <p:nvSpPr>
            <p:cNvPr id="16" name="Rectangle 15"/>
            <p:cNvSpPr/>
            <p:nvPr/>
          </p:nvSpPr>
          <p:spPr>
            <a:xfrm>
              <a:off x="203097" y="3511640"/>
              <a:ext cx="12696261" cy="3262432"/>
            </a:xfrm>
            <a:prstGeom prst="rect">
              <a:avLst/>
            </a:prstGeom>
          </p:spPr>
          <p:txBody>
            <a:bodyPr wrap="square" lIns="0" tIns="0" rIns="0" bIns="0" anchor="t">
              <a:spAutoFit/>
            </a:bodyPr>
            <a:lstStyle/>
            <a:p>
              <a:pPr algn="ctr" defTabSz="1300460"/>
              <a:r>
                <a:rPr lang="en-US" sz="4000" dirty="0">
                  <a:solidFill>
                    <a:srgbClr val="E7E6E6">
                      <a:lumMod val="25000"/>
                    </a:srgbClr>
                  </a:solidFill>
                  <a:latin typeface="Gotham Bold"/>
                  <a:cs typeface="Gotham Bold"/>
                </a:rPr>
                <a:t> </a:t>
              </a:r>
            </a:p>
            <a:p>
              <a:pPr algn="ctr" defTabSz="1300460"/>
              <a:r>
                <a:rPr lang="en-US" sz="2800" dirty="0">
                  <a:solidFill>
                    <a:srgbClr val="E7E6E6">
                      <a:lumMod val="25000"/>
                    </a:srgbClr>
                  </a:solidFill>
                  <a:latin typeface="Gotham Book"/>
                  <a:cs typeface="Gotham Book"/>
                </a:rPr>
                <a:t>We will begin at 7:30 PM Central Time. </a:t>
              </a:r>
            </a:p>
            <a:p>
              <a:pPr algn="ctr" defTabSz="1300460"/>
              <a:endParaRPr lang="en-US" sz="4000" dirty="0">
                <a:solidFill>
                  <a:srgbClr val="E7E6E6">
                    <a:lumMod val="25000"/>
                  </a:srgbClr>
                </a:solidFill>
                <a:latin typeface="Gotham Bold"/>
                <a:cs typeface="Gotham Bold"/>
              </a:endParaRPr>
            </a:p>
            <a:p>
              <a:pPr algn="ctr" defTabSz="1300460"/>
              <a:endParaRPr lang="en-US" sz="2400" dirty="0">
                <a:solidFill>
                  <a:srgbClr val="E7E6E6">
                    <a:lumMod val="25000"/>
                  </a:srgbClr>
                </a:solidFill>
                <a:latin typeface="Gotham Bold"/>
                <a:cs typeface="Gotham Bold"/>
              </a:endParaRPr>
            </a:p>
            <a:p>
              <a:pPr algn="ctr" defTabSz="1300460"/>
              <a:r>
                <a:rPr lang="en-US" sz="4000" dirty="0">
                  <a:solidFill>
                    <a:srgbClr val="E7E6E6">
                      <a:lumMod val="25000"/>
                    </a:srgbClr>
                  </a:solidFill>
                  <a:latin typeface="Gotham Bold"/>
                  <a:cs typeface="Gotham Bold"/>
                </a:rPr>
                <a:t>One more thing—call in for audio. </a:t>
              </a:r>
            </a:p>
            <a:p>
              <a:pPr algn="ctr" defTabSz="1300460"/>
              <a:r>
                <a:rPr lang="en-US" sz="4000" dirty="0">
                  <a:solidFill>
                    <a:srgbClr val="E7E6E6">
                      <a:lumMod val="25000"/>
                    </a:srgbClr>
                  </a:solidFill>
                  <a:latin typeface="Gotham Bold"/>
                  <a:cs typeface="Gotham Bold"/>
                </a:rPr>
                <a:t>Check your email for phone number and pin.</a:t>
              </a:r>
            </a:p>
          </p:txBody>
        </p:sp>
        <p:pic>
          <p:nvPicPr>
            <p:cNvPr id="18" name="Picture 17"/>
            <p:cNvPicPr>
              <a:picLocks noChangeAspect="1"/>
            </p:cNvPicPr>
            <p:nvPr/>
          </p:nvPicPr>
          <p:blipFill rotWithShape="1">
            <a:blip r:embed="rId2"/>
            <a:srcRect t="-11230" r="86539"/>
            <a:stretch/>
          </p:blipFill>
          <p:spPr>
            <a:xfrm>
              <a:off x="5909269" y="1154021"/>
              <a:ext cx="1176553" cy="1227057"/>
            </a:xfrm>
            <a:prstGeom prst="rect">
              <a:avLst/>
            </a:prstGeom>
          </p:spPr>
        </p:pic>
        <p:sp>
          <p:nvSpPr>
            <p:cNvPr id="7" name="Rectangle 6"/>
            <p:cNvSpPr/>
            <p:nvPr/>
          </p:nvSpPr>
          <p:spPr>
            <a:xfrm>
              <a:off x="5107404" y="3232392"/>
              <a:ext cx="2789994" cy="707886"/>
            </a:xfrm>
            <a:prstGeom prst="rect">
              <a:avLst/>
            </a:prstGeom>
          </p:spPr>
          <p:txBody>
            <a:bodyPr wrap="none">
              <a:spAutoFit/>
            </a:bodyPr>
            <a:lstStyle/>
            <a:p>
              <a:pPr algn="ctr" defTabSz="1300460"/>
              <a:r>
                <a:rPr lang="en-US" sz="4000" dirty="0">
                  <a:solidFill>
                    <a:srgbClr val="E7E6E6">
                      <a:lumMod val="25000"/>
                    </a:srgbClr>
                  </a:solidFill>
                  <a:latin typeface="Gotham Bold"/>
                  <a:cs typeface="Gotham Bold"/>
                </a:rPr>
                <a:t>Welcome!</a:t>
              </a:r>
            </a:p>
          </p:txBody>
        </p:sp>
        <p:cxnSp>
          <p:nvCxnSpPr>
            <p:cNvPr id="19" name="Straight Connector 18"/>
            <p:cNvCxnSpPr/>
            <p:nvPr/>
          </p:nvCxnSpPr>
          <p:spPr>
            <a:xfrm flipH="1">
              <a:off x="1658123" y="5124434"/>
              <a:ext cx="9931099" cy="0"/>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92330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01600" y="685800"/>
            <a:ext cx="3346462"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defTabSz="1300460"/>
            <a:r>
              <a:rPr lang="en-US" altLang="en-US" sz="3600" dirty="0" smtClean="0">
                <a:solidFill>
                  <a:srgbClr val="3A3838"/>
                </a:solidFill>
                <a:latin typeface="Gotham Bold"/>
                <a:ea typeface="Arial Unicode MS" panose="020B0604020202020204" pitchFamily="34" charset="-128"/>
                <a:cs typeface="Gotham Bold"/>
              </a:rPr>
              <a:t>RESOURCES</a:t>
            </a:r>
            <a:endParaRPr lang="en-US" altLang="en-US" sz="2800" dirty="0">
              <a:solidFill>
                <a:srgbClr val="3A3838"/>
              </a:solidFill>
              <a:latin typeface="Gotham Bold"/>
              <a:ea typeface="Arial Unicode MS" panose="020B0604020202020204" pitchFamily="34" charset="-128"/>
              <a:cs typeface="Gotham Bold"/>
            </a:endParaRPr>
          </a:p>
        </p:txBody>
      </p:sp>
      <p:cxnSp>
        <p:nvCxnSpPr>
          <p:cNvPr id="14" name="Straight Connector 13"/>
          <p:cNvCxnSpPr/>
          <p:nvPr/>
        </p:nvCxnSpPr>
        <p:spPr>
          <a:xfrm flipH="1" flipV="1">
            <a:off x="3302000" y="685800"/>
            <a:ext cx="0" cy="772065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3530600" y="762000"/>
            <a:ext cx="9144000" cy="3352800"/>
            <a:chOff x="1160696" y="6106234"/>
            <a:chExt cx="10789714" cy="2653448"/>
          </a:xfrm>
        </p:grpSpPr>
        <p:sp>
          <p:nvSpPr>
            <p:cNvPr id="22" name="Rectangle 21"/>
            <p:cNvSpPr/>
            <p:nvPr/>
          </p:nvSpPr>
          <p:spPr>
            <a:xfrm rot="5400000">
              <a:off x="5379593" y="2188865"/>
              <a:ext cx="2351920" cy="10789714"/>
            </a:xfrm>
            <a:prstGeom prst="rect">
              <a:avLst/>
            </a:prstGeom>
            <a:solidFill>
              <a:srgbClr val="1ACACC"/>
            </a:solidFill>
            <a:ln>
              <a:solidFill>
                <a:srgbClr val="1ACAA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4" name="Rectangle 23"/>
            <p:cNvSpPr/>
            <p:nvPr/>
          </p:nvSpPr>
          <p:spPr>
            <a:xfrm>
              <a:off x="7186168" y="6646191"/>
              <a:ext cx="4174870" cy="769441"/>
            </a:xfrm>
            <a:prstGeom prst="rect">
              <a:avLst/>
            </a:prstGeom>
          </p:spPr>
          <p:txBody>
            <a:bodyPr wrap="square">
              <a:spAutoFit/>
            </a:bodyPr>
            <a:lstStyle/>
            <a:p>
              <a:pPr defTabSz="914400"/>
              <a:r>
                <a:rPr lang="en-US" sz="1100" dirty="0" smtClean="0">
                  <a:solidFill>
                    <a:srgbClr val="FFFFFF"/>
                  </a:solidFill>
                  <a:latin typeface="Whitney Bold"/>
                  <a:cs typeface="Whitney Bold"/>
                </a:rPr>
                <a:t>What is it? An online social group for organizers. </a:t>
              </a:r>
            </a:p>
            <a:p>
              <a:pPr defTabSz="914400"/>
              <a:endParaRPr lang="en-US" sz="1100" dirty="0" smtClean="0">
                <a:solidFill>
                  <a:srgbClr val="FFFFFF"/>
                </a:solidFill>
                <a:latin typeface="Whitney Bold"/>
                <a:cs typeface="Whitney Bold"/>
              </a:endParaRPr>
            </a:p>
            <a:p>
              <a:pPr defTabSz="914400"/>
              <a:r>
                <a:rPr lang="en-US" sz="1100" dirty="0" smtClean="0">
                  <a:solidFill>
                    <a:srgbClr val="FFFFFF"/>
                  </a:solidFill>
                  <a:latin typeface="Whitney Bold"/>
                  <a:cs typeface="Whitney Bold"/>
                </a:rPr>
                <a:t>When to use it:  To review program updates, exchange ideas, download resources.</a:t>
              </a:r>
              <a:endParaRPr lang="en-US" sz="1100" dirty="0">
                <a:solidFill>
                  <a:srgbClr val="FFFFFF"/>
                </a:solidFill>
                <a:latin typeface="Whitney Bold"/>
                <a:cs typeface="Whitney Bold"/>
              </a:endParaRPr>
            </a:p>
          </p:txBody>
        </p:sp>
        <p:sp>
          <p:nvSpPr>
            <p:cNvPr id="26" name="Rounded Rectangle 25">
              <a:hlinkClick r:id="rId3"/>
            </p:cNvPr>
            <p:cNvSpPr/>
            <p:nvPr/>
          </p:nvSpPr>
          <p:spPr>
            <a:xfrm>
              <a:off x="1160696" y="6106234"/>
              <a:ext cx="1593433" cy="401955"/>
            </a:xfrm>
            <a:prstGeom prst="roundRect">
              <a:avLst>
                <a:gd name="adj" fmla="val 0"/>
              </a:avLst>
            </a:prstGeom>
            <a:solidFill>
              <a:srgbClr val="1ACA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000" dirty="0" smtClean="0">
                  <a:solidFill>
                    <a:srgbClr val="FFFFFF"/>
                  </a:solidFill>
                  <a:latin typeface="Tungsten Medium"/>
                  <a:cs typeface="Tungsten Medium"/>
                </a:rPr>
                <a:t>CONNECT</a:t>
              </a:r>
            </a:p>
          </p:txBody>
        </p:sp>
        <p:sp>
          <p:nvSpPr>
            <p:cNvPr id="27" name="Rounded Rectangle 26">
              <a:hlinkClick r:id="rId4"/>
            </p:cNvPr>
            <p:cNvSpPr/>
            <p:nvPr/>
          </p:nvSpPr>
          <p:spPr>
            <a:xfrm>
              <a:off x="7852677" y="8098207"/>
              <a:ext cx="1845855" cy="264778"/>
            </a:xfrm>
            <a:prstGeom prst="roundRect">
              <a:avLst>
                <a:gd name="adj" fmla="val 0"/>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900" dirty="0" smtClean="0">
                  <a:solidFill>
                    <a:srgbClr val="FFFFFF"/>
                  </a:solidFill>
                  <a:latin typeface="Whitney Medium"/>
                  <a:cs typeface="Whitney Medium"/>
                </a:rPr>
                <a:t>Access Connect</a:t>
              </a:r>
            </a:p>
          </p:txBody>
        </p:sp>
        <p:grpSp>
          <p:nvGrpSpPr>
            <p:cNvPr id="28" name="Group 27"/>
            <p:cNvGrpSpPr/>
            <p:nvPr/>
          </p:nvGrpSpPr>
          <p:grpSpPr>
            <a:xfrm>
              <a:off x="1837064" y="6595670"/>
              <a:ext cx="4966007" cy="1922174"/>
              <a:chOff x="1065968" y="1392285"/>
              <a:chExt cx="2967965" cy="2005176"/>
            </a:xfrm>
          </p:grpSpPr>
          <p:pic>
            <p:nvPicPr>
              <p:cNvPr id="31" name="Picture 30" descr="Screen Shot 2016-01-30 at 10.15.42 PM.png"/>
              <p:cNvPicPr>
                <a:picLocks noChangeAspect="1"/>
              </p:cNvPicPr>
              <p:nvPr/>
            </p:nvPicPr>
            <p:blipFill rotWithShape="1">
              <a:blip r:embed="rId5">
                <a:extLst>
                  <a:ext uri="{28A0092B-C50C-407E-A947-70E740481C1C}">
                    <a14:useLocalDpi xmlns:a14="http://schemas.microsoft.com/office/drawing/2010/main" val="0"/>
                  </a:ext>
                </a:extLst>
              </a:blip>
              <a:srcRect l="7204" t="9025" r="48355" b="13182"/>
              <a:stretch/>
            </p:blipFill>
            <p:spPr>
              <a:xfrm>
                <a:off x="1066801" y="1392285"/>
                <a:ext cx="2959100" cy="1995440"/>
              </a:xfrm>
              <a:prstGeom prst="roundRect">
                <a:avLst>
                  <a:gd name="adj" fmla="val 2291"/>
                </a:avLst>
              </a:prstGeom>
            </p:spPr>
          </p:pic>
          <p:pic>
            <p:nvPicPr>
              <p:cNvPr id="32" name="Picture 31" descr="Screen Shot 2016-01-30 at 10.20.23 PM.png"/>
              <p:cNvPicPr>
                <a:picLocks noChangeAspect="1"/>
              </p:cNvPicPr>
              <p:nvPr/>
            </p:nvPicPr>
            <p:blipFill rotWithShape="1">
              <a:blip r:embed="rId6">
                <a:extLst>
                  <a:ext uri="{28A0092B-C50C-407E-A947-70E740481C1C}">
                    <a14:useLocalDpi xmlns:a14="http://schemas.microsoft.com/office/drawing/2010/main" val="0"/>
                  </a:ext>
                </a:extLst>
              </a:blip>
              <a:srcRect l="8828" t="7035" r="10136" b="4591"/>
              <a:stretch/>
            </p:blipFill>
            <p:spPr>
              <a:xfrm>
                <a:off x="1065968" y="1737469"/>
                <a:ext cx="2959957" cy="1659992"/>
              </a:xfrm>
              <a:prstGeom prst="roundRect">
                <a:avLst>
                  <a:gd name="adj" fmla="val 3113"/>
                </a:avLst>
              </a:prstGeom>
            </p:spPr>
          </p:pic>
          <p:pic>
            <p:nvPicPr>
              <p:cNvPr id="33" name="Picture 32" descr="Screen Shot 2016-01-30 at 10.54.21 PM.png"/>
              <p:cNvPicPr>
                <a:picLocks noChangeAspect="1"/>
              </p:cNvPicPr>
              <p:nvPr/>
            </p:nvPicPr>
            <p:blipFill rotWithShape="1">
              <a:blip r:embed="rId7">
                <a:extLst>
                  <a:ext uri="{28A0092B-C50C-407E-A947-70E740481C1C}">
                    <a14:useLocalDpi xmlns:a14="http://schemas.microsoft.com/office/drawing/2010/main" val="0"/>
                  </a:ext>
                </a:extLst>
              </a:blip>
              <a:srcRect l="1" t="9766" r="68589"/>
              <a:stretch/>
            </p:blipFill>
            <p:spPr>
              <a:xfrm>
                <a:off x="1068639" y="1643512"/>
                <a:ext cx="1341483" cy="136419"/>
              </a:xfrm>
              <a:prstGeom prst="rect">
                <a:avLst/>
              </a:prstGeom>
            </p:spPr>
          </p:pic>
          <p:pic>
            <p:nvPicPr>
              <p:cNvPr id="34" name="Picture 33" descr="Screen Shot 2016-01-30 at 10.54.21 PM.png"/>
              <p:cNvPicPr>
                <a:picLocks noChangeAspect="1"/>
              </p:cNvPicPr>
              <p:nvPr/>
            </p:nvPicPr>
            <p:blipFill rotWithShape="1">
              <a:blip r:embed="rId7">
                <a:extLst>
                  <a:ext uri="{28A0092B-C50C-407E-A947-70E740481C1C}">
                    <a14:useLocalDpi xmlns:a14="http://schemas.microsoft.com/office/drawing/2010/main" val="0"/>
                  </a:ext>
                </a:extLst>
              </a:blip>
              <a:srcRect l="58795" t="8594" r="-85" b="-8594"/>
              <a:stretch/>
            </p:blipFill>
            <p:spPr>
              <a:xfrm>
                <a:off x="2270452" y="1641482"/>
                <a:ext cx="1763481" cy="151184"/>
              </a:xfrm>
              <a:prstGeom prst="rect">
                <a:avLst/>
              </a:prstGeom>
            </p:spPr>
          </p:pic>
          <p:pic>
            <p:nvPicPr>
              <p:cNvPr id="35" name="Picture 34" descr="Screen Shot 2016-03-09 at 6.30.27 PM.png"/>
              <p:cNvPicPr>
                <a:picLocks noChangeAspect="1"/>
              </p:cNvPicPr>
              <p:nvPr/>
            </p:nvPicPr>
            <p:blipFill rotWithShape="1">
              <a:blip r:embed="rId8">
                <a:extLst>
                  <a:ext uri="{28A0092B-C50C-407E-A947-70E740481C1C}">
                    <a14:useLocalDpi xmlns:a14="http://schemas.microsoft.com/office/drawing/2010/main" val="0"/>
                  </a:ext>
                </a:extLst>
              </a:blip>
              <a:srcRect l="29009" t="5499" r="31546" b="47236"/>
              <a:stretch/>
            </p:blipFill>
            <p:spPr>
              <a:xfrm>
                <a:off x="1678403" y="1784679"/>
                <a:ext cx="1393074" cy="836343"/>
              </a:xfrm>
              <a:prstGeom prst="rect">
                <a:avLst/>
              </a:prstGeom>
            </p:spPr>
          </p:pic>
        </p:grpSp>
        <p:pic>
          <p:nvPicPr>
            <p:cNvPr id="29" name="Picture 28" descr="Screen Shot 2016-06-21 at 4.25.20 PM.png"/>
            <p:cNvPicPr>
              <a:picLocks noChangeAspect="1"/>
            </p:cNvPicPr>
            <p:nvPr/>
          </p:nvPicPr>
          <p:blipFill rotWithShape="1">
            <a:blip r:embed="rId9">
              <a:extLst>
                <a:ext uri="{28A0092B-C50C-407E-A947-70E740481C1C}">
                  <a14:useLocalDpi xmlns:a14="http://schemas.microsoft.com/office/drawing/2010/main" val="0"/>
                </a:ext>
              </a:extLst>
            </a:blip>
            <a:srcRect l="14452" r="7109"/>
            <a:stretch/>
          </p:blipFill>
          <p:spPr>
            <a:xfrm>
              <a:off x="1838264" y="6963779"/>
              <a:ext cx="4948607" cy="1171078"/>
            </a:xfrm>
            <a:prstGeom prst="rect">
              <a:avLst/>
            </a:prstGeom>
          </p:spPr>
        </p:pic>
      </p:grpSp>
      <p:grpSp>
        <p:nvGrpSpPr>
          <p:cNvPr id="3" name="Group 2"/>
          <p:cNvGrpSpPr/>
          <p:nvPr/>
        </p:nvGrpSpPr>
        <p:grpSpPr>
          <a:xfrm>
            <a:off x="3530600" y="4648200"/>
            <a:ext cx="9144000" cy="3352803"/>
            <a:chOff x="3530600" y="4191000"/>
            <a:chExt cx="9144000" cy="3352803"/>
          </a:xfrm>
        </p:grpSpPr>
        <p:grpSp>
          <p:nvGrpSpPr>
            <p:cNvPr id="36" name="Group 35"/>
            <p:cNvGrpSpPr/>
            <p:nvPr/>
          </p:nvGrpSpPr>
          <p:grpSpPr>
            <a:xfrm>
              <a:off x="3530600" y="4191000"/>
              <a:ext cx="9144000" cy="3352803"/>
              <a:chOff x="1160696" y="6106232"/>
              <a:chExt cx="10789714" cy="2653450"/>
            </a:xfrm>
            <a:solidFill>
              <a:srgbClr val="F9A057"/>
            </a:solidFill>
          </p:grpSpPr>
          <p:sp>
            <p:nvSpPr>
              <p:cNvPr id="37" name="Rectangle 36"/>
              <p:cNvSpPr/>
              <p:nvPr/>
            </p:nvSpPr>
            <p:spPr>
              <a:xfrm rot="5400000">
                <a:off x="5379593" y="2188865"/>
                <a:ext cx="2351920" cy="10789714"/>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0" name="Rounded Rectangle 39">
                <a:hlinkClick r:id="rId3"/>
              </p:cNvPr>
              <p:cNvSpPr/>
              <p:nvPr/>
            </p:nvSpPr>
            <p:spPr>
              <a:xfrm>
                <a:off x="1160696" y="6106232"/>
                <a:ext cx="1593433" cy="663361"/>
              </a:xfrm>
              <a:prstGeom prst="roundRect">
                <a:avLst>
                  <a:gd name="adj" fmla="val 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000" dirty="0" smtClean="0">
                    <a:solidFill>
                      <a:srgbClr val="FFFFFF"/>
                    </a:solidFill>
                    <a:latin typeface="Tungsten Medium"/>
                    <a:cs typeface="Tungsten Medium"/>
                  </a:rPr>
                  <a:t>FELLOWS BOOKSHELF</a:t>
                </a:r>
              </a:p>
            </p:txBody>
          </p:sp>
          <p:sp>
            <p:nvSpPr>
              <p:cNvPr id="41" name="Rounded Rectangle 40">
                <a:hlinkClick r:id="rId4"/>
              </p:cNvPr>
              <p:cNvSpPr/>
              <p:nvPr/>
            </p:nvSpPr>
            <p:spPr>
              <a:xfrm>
                <a:off x="7852677" y="8098207"/>
                <a:ext cx="1845855" cy="264778"/>
              </a:xfrm>
              <a:prstGeom prst="roundRect">
                <a:avLst>
                  <a:gd name="adj" fmla="val 0"/>
                </a:avLst>
              </a:prstGeom>
              <a:grp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900" dirty="0" smtClean="0">
                    <a:solidFill>
                      <a:srgbClr val="FFFFFF"/>
                    </a:solidFill>
                    <a:latin typeface="Whitney Medium"/>
                    <a:cs typeface="Whitney Medium"/>
                  </a:rPr>
                  <a:t>Access Bookshelf</a:t>
                </a:r>
              </a:p>
            </p:txBody>
          </p:sp>
          <p:sp>
            <p:nvSpPr>
              <p:cNvPr id="39" name="Rectangle 38"/>
              <p:cNvSpPr/>
              <p:nvPr/>
            </p:nvSpPr>
            <p:spPr>
              <a:xfrm>
                <a:off x="7184953" y="6709288"/>
                <a:ext cx="4404585" cy="876882"/>
              </a:xfrm>
              <a:prstGeom prst="rect">
                <a:avLst/>
              </a:prstGeom>
              <a:grpFill/>
            </p:spPr>
            <p:txBody>
              <a:bodyPr wrap="square">
                <a:spAutoFit/>
              </a:bodyPr>
              <a:lstStyle/>
              <a:p>
                <a:pPr defTabSz="914400"/>
                <a:r>
                  <a:rPr lang="en-US" sz="1100" dirty="0" smtClean="0">
                    <a:solidFill>
                      <a:srgbClr val="FFFFFF"/>
                    </a:solidFill>
                    <a:latin typeface="Whitney Bold"/>
                    <a:cs typeface="Whitney Bold"/>
                  </a:rPr>
                  <a:t>What is it?  Your one-stop-shop to viewing past webinars, downloading assignments, and viewing all resources related to your fellowship.</a:t>
                </a:r>
              </a:p>
              <a:p>
                <a:pPr defTabSz="914400"/>
                <a:endParaRPr lang="en-US" sz="1100" dirty="0" smtClean="0">
                  <a:solidFill>
                    <a:srgbClr val="FFFFFF"/>
                  </a:solidFill>
                  <a:latin typeface="Whitney Bold"/>
                  <a:cs typeface="Whitney Bold"/>
                </a:endParaRPr>
              </a:p>
              <a:p>
                <a:pPr defTabSz="914400"/>
                <a:r>
                  <a:rPr lang="en-US" sz="1100" dirty="0" smtClean="0">
                    <a:solidFill>
                      <a:srgbClr val="FFFFFF"/>
                    </a:solidFill>
                    <a:latin typeface="Whitney Bold"/>
                    <a:cs typeface="Whitney Bold"/>
                  </a:rPr>
                  <a:t>When to use it:  To access assignments, review materials, review the training calendar, and review resources.</a:t>
                </a:r>
                <a:endParaRPr lang="en-US" sz="1100" dirty="0">
                  <a:solidFill>
                    <a:srgbClr val="FFFFFF"/>
                  </a:solidFill>
                  <a:latin typeface="Whitney Bold"/>
                  <a:cs typeface="Whitney Bold"/>
                </a:endParaRPr>
              </a:p>
            </p:txBody>
          </p:sp>
        </p:grpSp>
        <p:pic>
          <p:nvPicPr>
            <p:cNvPr id="2" name="Picture 1" descr="Screen Shot 2016-07-12 at 4.39.53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64000" y="5029200"/>
              <a:ext cx="4191000" cy="1981200"/>
            </a:xfrm>
            <a:prstGeom prst="rect">
              <a:avLst/>
            </a:prstGeom>
          </p:spPr>
        </p:pic>
      </p:grpSp>
    </p:spTree>
    <p:extLst>
      <p:ext uri="{BB962C8B-B14F-4D97-AF65-F5344CB8AC3E}">
        <p14:creationId xmlns:p14="http://schemas.microsoft.com/office/powerpoint/2010/main" val="7298027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5200" y="1131125"/>
            <a:ext cx="4640355" cy="95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9663" tIns="29832" rIns="59663" bIns="29832">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900" dirty="0" smtClean="0">
                <a:solidFill>
                  <a:schemeClr val="tx1"/>
                </a:solidFill>
                <a:latin typeface="Gotham Bold"/>
                <a:cs typeface="Gotham Bold"/>
              </a:rPr>
              <a:t>Amazing things ahead: </a:t>
            </a:r>
          </a:p>
          <a:p>
            <a:r>
              <a:rPr lang="en-US" altLang="en-US" sz="2900" dirty="0" smtClean="0">
                <a:solidFill>
                  <a:schemeClr val="tx1"/>
                </a:solidFill>
                <a:latin typeface="Gotham Bold"/>
                <a:cs typeface="Gotham Bold"/>
              </a:rPr>
              <a:t>Our learning journey</a:t>
            </a:r>
            <a:endParaRPr lang="en-US" altLang="en-US" sz="2900" dirty="0">
              <a:solidFill>
                <a:schemeClr val="tx1"/>
              </a:solidFill>
              <a:latin typeface="Gotham Bold"/>
              <a:ea typeface="Arial Unicode MS" panose="020B0604020202020204" pitchFamily="34" charset="-128"/>
              <a:cs typeface="Gotham Bold"/>
            </a:endParaRPr>
          </a:p>
        </p:txBody>
      </p:sp>
      <p:grpSp>
        <p:nvGrpSpPr>
          <p:cNvPr id="3" name="Group 2"/>
          <p:cNvGrpSpPr/>
          <p:nvPr/>
        </p:nvGrpSpPr>
        <p:grpSpPr>
          <a:xfrm>
            <a:off x="4902208" y="-19707"/>
            <a:ext cx="6627561" cy="8401707"/>
            <a:chOff x="4867546" y="947626"/>
            <a:chExt cx="6627561" cy="8401707"/>
          </a:xfrm>
        </p:grpSpPr>
        <p:grpSp>
          <p:nvGrpSpPr>
            <p:cNvPr id="2" name="Group 1"/>
            <p:cNvGrpSpPr/>
            <p:nvPr/>
          </p:nvGrpSpPr>
          <p:grpSpPr>
            <a:xfrm>
              <a:off x="7602308" y="947626"/>
              <a:ext cx="3892799" cy="8401707"/>
              <a:chOff x="7602308" y="947626"/>
              <a:chExt cx="3892799" cy="8401707"/>
            </a:xfrm>
          </p:grpSpPr>
          <p:sp>
            <p:nvSpPr>
              <p:cNvPr id="9" name="Rectangle 8"/>
              <p:cNvSpPr>
                <a:spLocks/>
              </p:cNvSpPr>
              <p:nvPr/>
            </p:nvSpPr>
            <p:spPr>
              <a:xfrm rot="10800000" flipV="1">
                <a:off x="8046330" y="947626"/>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r>
                  <a:rPr lang="en-US" sz="2000" dirty="0" smtClean="0">
                    <a:solidFill>
                      <a:srgbClr val="404040"/>
                    </a:solidFill>
                    <a:latin typeface="Gotham Bold"/>
                    <a:cs typeface="Gotham Bold"/>
                  </a:rPr>
                  <a:t>Digital Organizing 101</a:t>
                </a:r>
                <a:endParaRPr lang="en-US" sz="2000" dirty="0">
                  <a:solidFill>
                    <a:srgbClr val="404040"/>
                  </a:solidFill>
                  <a:latin typeface="Gotham Bold"/>
                  <a:cs typeface="Gotham Bold"/>
                </a:endParaRPr>
              </a:p>
            </p:txBody>
          </p:sp>
          <p:cxnSp>
            <p:nvCxnSpPr>
              <p:cNvPr id="4" name="Straight Connector 3"/>
              <p:cNvCxnSpPr>
                <a:endCxn id="30" idx="0"/>
              </p:cNvCxnSpPr>
              <p:nvPr/>
            </p:nvCxnSpPr>
            <p:spPr>
              <a:xfrm flipH="1">
                <a:off x="7715902" y="1236940"/>
                <a:ext cx="5888" cy="8112393"/>
              </a:xfrm>
              <a:prstGeom prst="line">
                <a:avLst/>
              </a:prstGeom>
              <a:ln w="38100" cmpd="sng">
                <a:solidFill>
                  <a:srgbClr val="FF4B4C"/>
                </a:solidFill>
              </a:ln>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7602309" y="1236940"/>
                <a:ext cx="210312" cy="208902"/>
              </a:xfrm>
              <a:prstGeom prst="ellipse">
                <a:avLst/>
              </a:prstGeom>
              <a:solidFill>
                <a:srgbClr val="FF4B4C"/>
              </a:solidFill>
              <a:ln>
                <a:solidFill>
                  <a:srgbClr val="FF4B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a:spLocks/>
              </p:cNvSpPr>
              <p:nvPr/>
            </p:nvSpPr>
            <p:spPr>
              <a:xfrm rot="10800000" flipV="1">
                <a:off x="8148787" y="2415133"/>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r>
                  <a:rPr lang="en-US" sz="2000" dirty="0" smtClean="0">
                    <a:solidFill>
                      <a:srgbClr val="404040"/>
                    </a:solidFill>
                    <a:latin typeface="Gotham Bold"/>
                    <a:cs typeface="Gotham Bold"/>
                  </a:rPr>
                  <a:t>Principles of Digital Communication</a:t>
                </a:r>
                <a:endParaRPr lang="en-US" sz="2000" dirty="0">
                  <a:solidFill>
                    <a:srgbClr val="404040"/>
                  </a:solidFill>
                  <a:latin typeface="Gotham Bold"/>
                  <a:cs typeface="Gotham Bold"/>
                </a:endParaRPr>
              </a:p>
            </p:txBody>
          </p:sp>
          <p:sp>
            <p:nvSpPr>
              <p:cNvPr id="13" name="Oval 12"/>
              <p:cNvSpPr/>
              <p:nvPr/>
            </p:nvSpPr>
            <p:spPr>
              <a:xfrm>
                <a:off x="7602309" y="2687917"/>
                <a:ext cx="210312" cy="208902"/>
              </a:xfrm>
              <a:prstGeom prst="ellipse">
                <a:avLst/>
              </a:prstGeom>
              <a:solidFill>
                <a:srgbClr val="FF4B4C"/>
              </a:solidFill>
              <a:ln>
                <a:solidFill>
                  <a:srgbClr val="FF4B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a:spLocks/>
              </p:cNvSpPr>
              <p:nvPr/>
            </p:nvSpPr>
            <p:spPr>
              <a:xfrm rot="10800000" flipV="1">
                <a:off x="8148787" y="3799439"/>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r>
                  <a:rPr lang="en-US" sz="2000" dirty="0" smtClean="0">
                    <a:solidFill>
                      <a:srgbClr val="404040"/>
                    </a:solidFill>
                    <a:latin typeface="Gotham Bold"/>
                    <a:cs typeface="Gotham Bold"/>
                  </a:rPr>
                  <a:t>Social Media Strategy</a:t>
                </a:r>
                <a:endParaRPr lang="en-US" sz="2000" dirty="0">
                  <a:solidFill>
                    <a:srgbClr val="404040"/>
                  </a:solidFill>
                  <a:latin typeface="Gotham Bold"/>
                  <a:cs typeface="Gotham Bold"/>
                </a:endParaRPr>
              </a:p>
            </p:txBody>
          </p:sp>
          <p:sp>
            <p:nvSpPr>
              <p:cNvPr id="15" name="Oval 14"/>
              <p:cNvSpPr/>
              <p:nvPr/>
            </p:nvSpPr>
            <p:spPr>
              <a:xfrm>
                <a:off x="7602309" y="4081814"/>
                <a:ext cx="210312" cy="208902"/>
              </a:xfrm>
              <a:prstGeom prst="ellipse">
                <a:avLst/>
              </a:prstGeom>
              <a:solidFill>
                <a:srgbClr val="FF4B4C"/>
              </a:solidFill>
              <a:ln>
                <a:solidFill>
                  <a:srgbClr val="FF4B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a:spLocks/>
              </p:cNvSpPr>
              <p:nvPr/>
            </p:nvSpPr>
            <p:spPr>
              <a:xfrm rot="10800000" flipV="1">
                <a:off x="8148787" y="5189160"/>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r>
                  <a:rPr lang="en-US" sz="2000" dirty="0" smtClean="0">
                    <a:solidFill>
                      <a:srgbClr val="404040"/>
                    </a:solidFill>
                    <a:latin typeface="Gotham Bold"/>
                    <a:cs typeface="Gotham Bold"/>
                  </a:rPr>
                  <a:t>Social Media Content Production</a:t>
                </a:r>
                <a:endParaRPr lang="en-US" sz="2000" dirty="0">
                  <a:solidFill>
                    <a:srgbClr val="404040"/>
                  </a:solidFill>
                  <a:latin typeface="Gotham Bold"/>
                  <a:cs typeface="Gotham Bold"/>
                </a:endParaRPr>
              </a:p>
            </p:txBody>
          </p:sp>
          <p:sp>
            <p:nvSpPr>
              <p:cNvPr id="17" name="Oval 16"/>
              <p:cNvSpPr/>
              <p:nvPr/>
            </p:nvSpPr>
            <p:spPr>
              <a:xfrm>
                <a:off x="7602309" y="5390091"/>
                <a:ext cx="210312" cy="208902"/>
              </a:xfrm>
              <a:prstGeom prst="ellipse">
                <a:avLst/>
              </a:prstGeom>
              <a:solidFill>
                <a:srgbClr val="FF4B4C"/>
              </a:solidFill>
              <a:ln>
                <a:solidFill>
                  <a:srgbClr val="FF4B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a:spLocks/>
              </p:cNvSpPr>
              <p:nvPr/>
            </p:nvSpPr>
            <p:spPr>
              <a:xfrm rot="10800000" flipV="1">
                <a:off x="8148786" y="6611597"/>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r>
                  <a:rPr lang="en-US" sz="2000" dirty="0" smtClean="0">
                    <a:solidFill>
                      <a:srgbClr val="404040"/>
                    </a:solidFill>
                    <a:latin typeface="Gotham Bold"/>
                    <a:cs typeface="Gotham Bold"/>
                  </a:rPr>
                  <a:t>Email Campaign Strategy</a:t>
                </a:r>
                <a:endParaRPr lang="en-US" sz="2000" dirty="0">
                  <a:solidFill>
                    <a:srgbClr val="404040"/>
                  </a:solidFill>
                  <a:latin typeface="Gotham Bold"/>
                  <a:cs typeface="Gotham Bold"/>
                </a:endParaRPr>
              </a:p>
            </p:txBody>
          </p:sp>
          <p:sp>
            <p:nvSpPr>
              <p:cNvPr id="20" name="Oval 19"/>
              <p:cNvSpPr/>
              <p:nvPr/>
            </p:nvSpPr>
            <p:spPr>
              <a:xfrm>
                <a:off x="7602308" y="6812528"/>
                <a:ext cx="210312" cy="208902"/>
              </a:xfrm>
              <a:prstGeom prst="ellipse">
                <a:avLst/>
              </a:prstGeom>
              <a:solidFill>
                <a:srgbClr val="FF4B4C"/>
              </a:solidFill>
              <a:ln>
                <a:solidFill>
                  <a:srgbClr val="FF4B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a:spLocks/>
              </p:cNvSpPr>
              <p:nvPr/>
            </p:nvSpPr>
            <p:spPr>
              <a:xfrm rot="10800000" flipV="1">
                <a:off x="8148787" y="7749133"/>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r>
                  <a:rPr lang="en-US" sz="2000" dirty="0" smtClean="0">
                    <a:solidFill>
                      <a:srgbClr val="404040"/>
                    </a:solidFill>
                    <a:latin typeface="Gotham Bold"/>
                    <a:cs typeface="Gotham Bold"/>
                  </a:rPr>
                  <a:t>Email Content Production</a:t>
                </a:r>
                <a:endParaRPr lang="en-US" sz="2000" dirty="0">
                  <a:solidFill>
                    <a:srgbClr val="404040"/>
                  </a:solidFill>
                  <a:latin typeface="Gotham Bold"/>
                  <a:cs typeface="Gotham Bold"/>
                </a:endParaRPr>
              </a:p>
            </p:txBody>
          </p:sp>
          <p:sp>
            <p:nvSpPr>
              <p:cNvPr id="22" name="Oval 21"/>
              <p:cNvSpPr/>
              <p:nvPr/>
            </p:nvSpPr>
            <p:spPr>
              <a:xfrm>
                <a:off x="7602309" y="8004052"/>
                <a:ext cx="210312" cy="208902"/>
              </a:xfrm>
              <a:prstGeom prst="ellipse">
                <a:avLst/>
              </a:prstGeom>
              <a:solidFill>
                <a:srgbClr val="FF4B4C"/>
              </a:solidFill>
              <a:ln>
                <a:solidFill>
                  <a:srgbClr val="FF4B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Rectangle 23"/>
            <p:cNvSpPr>
              <a:spLocks/>
            </p:cNvSpPr>
            <p:nvPr/>
          </p:nvSpPr>
          <p:spPr>
            <a:xfrm rot="10800000" flipV="1">
              <a:off x="4867547" y="987567"/>
              <a:ext cx="2499128"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r"/>
              <a:r>
                <a:rPr lang="en-US" sz="2000" dirty="0" smtClean="0">
                  <a:solidFill>
                    <a:srgbClr val="404040"/>
                  </a:solidFill>
                  <a:latin typeface="Gotham Bold"/>
                  <a:cs typeface="Gotham Bold"/>
                </a:rPr>
                <a:t>Week 1</a:t>
              </a:r>
              <a:endParaRPr lang="en-US" sz="2000" dirty="0">
                <a:solidFill>
                  <a:srgbClr val="404040"/>
                </a:solidFill>
                <a:latin typeface="Gotham Bold"/>
                <a:cs typeface="Gotham Bold"/>
              </a:endParaRPr>
            </a:p>
          </p:txBody>
        </p:sp>
        <p:sp>
          <p:nvSpPr>
            <p:cNvPr id="25" name="Rectangle 24"/>
            <p:cNvSpPr>
              <a:spLocks/>
            </p:cNvSpPr>
            <p:nvPr/>
          </p:nvSpPr>
          <p:spPr>
            <a:xfrm rot="10800000" flipV="1">
              <a:off x="4867546" y="2408636"/>
              <a:ext cx="2499128"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r"/>
              <a:r>
                <a:rPr lang="en-US" sz="2000" dirty="0" smtClean="0">
                  <a:solidFill>
                    <a:srgbClr val="404040"/>
                  </a:solidFill>
                  <a:latin typeface="Gotham Bold"/>
                  <a:cs typeface="Gotham Bold"/>
                </a:rPr>
                <a:t>Week 2</a:t>
              </a:r>
              <a:endParaRPr lang="en-US" sz="2000" dirty="0">
                <a:solidFill>
                  <a:srgbClr val="404040"/>
                </a:solidFill>
                <a:latin typeface="Gotham Bold"/>
                <a:cs typeface="Gotham Bold"/>
              </a:endParaRPr>
            </a:p>
          </p:txBody>
        </p:sp>
        <p:sp>
          <p:nvSpPr>
            <p:cNvPr id="26" name="Rectangle 25"/>
            <p:cNvSpPr>
              <a:spLocks/>
            </p:cNvSpPr>
            <p:nvPr/>
          </p:nvSpPr>
          <p:spPr>
            <a:xfrm rot="10800000" flipV="1">
              <a:off x="4867547" y="3802533"/>
              <a:ext cx="2499128"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r"/>
              <a:r>
                <a:rPr lang="en-US" sz="2000" dirty="0" smtClean="0">
                  <a:solidFill>
                    <a:srgbClr val="404040"/>
                  </a:solidFill>
                  <a:latin typeface="Gotham Bold"/>
                  <a:cs typeface="Gotham Bold"/>
                </a:rPr>
                <a:t>Week 3</a:t>
              </a:r>
              <a:endParaRPr lang="en-US" sz="2000" dirty="0">
                <a:solidFill>
                  <a:srgbClr val="404040"/>
                </a:solidFill>
                <a:latin typeface="Gotham Bold"/>
                <a:cs typeface="Gotham Bold"/>
              </a:endParaRPr>
            </a:p>
          </p:txBody>
        </p:sp>
        <p:sp>
          <p:nvSpPr>
            <p:cNvPr id="27" name="Rectangle 26"/>
            <p:cNvSpPr>
              <a:spLocks/>
            </p:cNvSpPr>
            <p:nvPr/>
          </p:nvSpPr>
          <p:spPr>
            <a:xfrm rot="10800000" flipV="1">
              <a:off x="4885633" y="5122818"/>
              <a:ext cx="2499128"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r"/>
              <a:r>
                <a:rPr lang="en-US" sz="2000" dirty="0" smtClean="0">
                  <a:solidFill>
                    <a:srgbClr val="404040"/>
                  </a:solidFill>
                  <a:latin typeface="Gotham Bold"/>
                  <a:cs typeface="Gotham Bold"/>
                </a:rPr>
                <a:t>Week 4</a:t>
              </a:r>
              <a:endParaRPr lang="en-US" sz="2000" dirty="0">
                <a:solidFill>
                  <a:srgbClr val="404040"/>
                </a:solidFill>
                <a:latin typeface="Gotham Bold"/>
                <a:cs typeface="Gotham Bold"/>
              </a:endParaRPr>
            </a:p>
          </p:txBody>
        </p:sp>
        <p:sp>
          <p:nvSpPr>
            <p:cNvPr id="28" name="Rectangle 27"/>
            <p:cNvSpPr>
              <a:spLocks/>
            </p:cNvSpPr>
            <p:nvPr/>
          </p:nvSpPr>
          <p:spPr>
            <a:xfrm rot="10800000" flipV="1">
              <a:off x="4885632" y="6543887"/>
              <a:ext cx="2499128"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r"/>
              <a:r>
                <a:rPr lang="en-US" sz="2000" dirty="0" smtClean="0">
                  <a:solidFill>
                    <a:srgbClr val="404040"/>
                  </a:solidFill>
                  <a:latin typeface="Gotham Bold"/>
                  <a:cs typeface="Gotham Bold"/>
                </a:rPr>
                <a:t>Week 5</a:t>
              </a:r>
              <a:endParaRPr lang="en-US" sz="2000" dirty="0">
                <a:solidFill>
                  <a:srgbClr val="404040"/>
                </a:solidFill>
                <a:latin typeface="Gotham Bold"/>
                <a:cs typeface="Gotham Bold"/>
              </a:endParaRPr>
            </a:p>
          </p:txBody>
        </p:sp>
        <p:sp>
          <p:nvSpPr>
            <p:cNvPr id="29" name="Rectangle 28"/>
            <p:cNvSpPr>
              <a:spLocks/>
            </p:cNvSpPr>
            <p:nvPr/>
          </p:nvSpPr>
          <p:spPr>
            <a:xfrm rot="10800000" flipV="1">
              <a:off x="4885633" y="7749133"/>
              <a:ext cx="2499128"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r"/>
              <a:r>
                <a:rPr lang="en-US" sz="2000" dirty="0" smtClean="0">
                  <a:solidFill>
                    <a:srgbClr val="404040"/>
                  </a:solidFill>
                  <a:latin typeface="Gotham Bold"/>
                  <a:cs typeface="Gotham Bold"/>
                </a:rPr>
                <a:t>Week 6</a:t>
              </a:r>
              <a:endParaRPr lang="en-US" sz="2000" dirty="0">
                <a:solidFill>
                  <a:srgbClr val="404040"/>
                </a:solidFill>
                <a:latin typeface="Gotham Bold"/>
                <a:cs typeface="Gotham Bold"/>
              </a:endParaRPr>
            </a:p>
          </p:txBody>
        </p:sp>
      </p:grpSp>
      <p:sp>
        <p:nvSpPr>
          <p:cNvPr id="30" name="Oval 29"/>
          <p:cNvSpPr/>
          <p:nvPr/>
        </p:nvSpPr>
        <p:spPr>
          <a:xfrm>
            <a:off x="7645400" y="8382000"/>
            <a:ext cx="210312" cy="208902"/>
          </a:xfrm>
          <a:prstGeom prst="ellipse">
            <a:avLst/>
          </a:prstGeom>
          <a:solidFill>
            <a:srgbClr val="FF4B4C"/>
          </a:solidFill>
          <a:ln>
            <a:solidFill>
              <a:srgbClr val="FF4B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a:spLocks/>
          </p:cNvSpPr>
          <p:nvPr/>
        </p:nvSpPr>
        <p:spPr>
          <a:xfrm rot="10800000" flipV="1">
            <a:off x="4902209" y="8153400"/>
            <a:ext cx="2499127"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r"/>
            <a:r>
              <a:rPr lang="en-US" sz="2000" dirty="0" smtClean="0">
                <a:solidFill>
                  <a:srgbClr val="404040"/>
                </a:solidFill>
                <a:latin typeface="Gotham Bold"/>
                <a:cs typeface="Gotham Bold"/>
              </a:rPr>
              <a:t>Week </a:t>
            </a:r>
            <a:r>
              <a:rPr lang="en-US" sz="2000" dirty="0">
                <a:solidFill>
                  <a:srgbClr val="404040"/>
                </a:solidFill>
                <a:latin typeface="Gotham Bold"/>
                <a:cs typeface="Gotham Bold"/>
              </a:rPr>
              <a:t>7</a:t>
            </a:r>
          </a:p>
        </p:txBody>
      </p:sp>
      <p:sp>
        <p:nvSpPr>
          <p:cNvPr id="32" name="Rectangle 31"/>
          <p:cNvSpPr>
            <a:spLocks/>
          </p:cNvSpPr>
          <p:nvPr/>
        </p:nvSpPr>
        <p:spPr>
          <a:xfrm rot="10800000" flipV="1">
            <a:off x="8178804" y="8120988"/>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r>
              <a:rPr lang="en-US" sz="2000" dirty="0" smtClean="0">
                <a:solidFill>
                  <a:srgbClr val="404040"/>
                </a:solidFill>
                <a:latin typeface="Gotham Bold"/>
                <a:cs typeface="Gotham Bold"/>
              </a:rPr>
              <a:t>Planning a Digital Campaign</a:t>
            </a:r>
            <a:endParaRPr lang="en-US" sz="2000" dirty="0">
              <a:solidFill>
                <a:srgbClr val="404040"/>
              </a:solidFill>
              <a:latin typeface="Gotham Bold"/>
              <a:cs typeface="Gotham Bold"/>
            </a:endParaRPr>
          </a:p>
        </p:txBody>
      </p:sp>
    </p:spTree>
    <p:extLst>
      <p:ext uri="{BB962C8B-B14F-4D97-AF65-F5344CB8AC3E}">
        <p14:creationId xmlns:p14="http://schemas.microsoft.com/office/powerpoint/2010/main" val="25322334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733757" y="5545546"/>
            <a:ext cx="5693808" cy="1802694"/>
            <a:chOff x="5266233" y="4372758"/>
            <a:chExt cx="5693809" cy="1802694"/>
          </a:xfrm>
        </p:grpSpPr>
        <p:sp>
          <p:nvSpPr>
            <p:cNvPr id="16" name="TextBox 15"/>
            <p:cNvSpPr txBox="1"/>
            <p:nvPr/>
          </p:nvSpPr>
          <p:spPr>
            <a:xfrm>
              <a:off x="5266233" y="5806120"/>
              <a:ext cx="2813091" cy="369332"/>
            </a:xfrm>
            <a:prstGeom prst="rect">
              <a:avLst/>
            </a:prstGeom>
            <a:noFill/>
          </p:spPr>
          <p:txBody>
            <a:bodyPr wrap="square" rtlCol="0">
              <a:spAutoFit/>
            </a:bodyPr>
            <a:lstStyle/>
            <a:p>
              <a:pPr algn="ctr"/>
              <a:r>
                <a:rPr lang="en-US" sz="1800" dirty="0">
                  <a:solidFill>
                    <a:schemeClr val="tx1">
                      <a:lumMod val="75000"/>
                    </a:schemeClr>
                  </a:solidFill>
                  <a:latin typeface="Gotham Medium"/>
                  <a:cs typeface="Gotham Medium"/>
                </a:rPr>
                <a:t>Press 1 on the phone</a:t>
              </a:r>
            </a:p>
          </p:txBody>
        </p:sp>
        <p:grpSp>
          <p:nvGrpSpPr>
            <p:cNvPr id="17" name="Group 16"/>
            <p:cNvGrpSpPr/>
            <p:nvPr/>
          </p:nvGrpSpPr>
          <p:grpSpPr>
            <a:xfrm>
              <a:off x="8478528" y="4521281"/>
              <a:ext cx="2481514" cy="1602932"/>
              <a:chOff x="7956165" y="3607332"/>
              <a:chExt cx="2481514" cy="1602932"/>
            </a:xfrm>
          </p:grpSpPr>
          <p:pic>
            <p:nvPicPr>
              <p:cNvPr id="22" name="Picture 21"/>
              <p:cNvPicPr>
                <a:picLocks noChangeAspect="1"/>
              </p:cNvPicPr>
              <p:nvPr/>
            </p:nvPicPr>
            <p:blipFill rotWithShape="1">
              <a:blip r:embed="rId3" cstate="print">
                <a:duotone>
                  <a:prstClr val="black"/>
                  <a:schemeClr val="tx2">
                    <a:tint val="45000"/>
                    <a:satMod val="400000"/>
                  </a:schemeClr>
                </a:duotone>
                <a:alphaModFix amt="87000"/>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23" name="TextBox 22"/>
              <p:cNvSpPr txBox="1"/>
              <p:nvPr/>
            </p:nvSpPr>
            <p:spPr>
              <a:xfrm>
                <a:off x="7956165" y="4840932"/>
                <a:ext cx="2481514" cy="369332"/>
              </a:xfrm>
              <a:prstGeom prst="rect">
                <a:avLst/>
              </a:prstGeom>
              <a:noFill/>
            </p:spPr>
            <p:txBody>
              <a:bodyPr wrap="square" rtlCol="0">
                <a:spAutoFit/>
              </a:bodyPr>
              <a:lstStyle/>
              <a:p>
                <a:r>
                  <a:rPr lang="en-US" sz="1800" dirty="0">
                    <a:solidFill>
                      <a:schemeClr val="tx1">
                        <a:lumMod val="75000"/>
                      </a:schemeClr>
                    </a:solidFill>
                    <a:latin typeface="Gotham Medium"/>
                    <a:cs typeface="Gotham Medium"/>
                  </a:rPr>
                  <a:t>Type in chat box</a:t>
                </a:r>
              </a:p>
            </p:txBody>
          </p:sp>
        </p:grpSp>
        <p:sp>
          <p:nvSpPr>
            <p:cNvPr id="19" name="TextBox 18"/>
            <p:cNvSpPr txBox="1"/>
            <p:nvPr/>
          </p:nvSpPr>
          <p:spPr>
            <a:xfrm>
              <a:off x="7954548" y="5320875"/>
              <a:ext cx="755290" cy="338554"/>
            </a:xfrm>
            <a:prstGeom prst="rect">
              <a:avLst/>
            </a:prstGeom>
            <a:noFill/>
          </p:spPr>
          <p:txBody>
            <a:bodyPr wrap="square" rtlCol="0">
              <a:spAutoFit/>
            </a:bodyPr>
            <a:lstStyle/>
            <a:p>
              <a:r>
                <a:rPr lang="en-US" sz="1600" dirty="0">
                  <a:solidFill>
                    <a:schemeClr val="tx1">
                      <a:lumMod val="75000"/>
                    </a:schemeClr>
                  </a:solidFill>
                  <a:latin typeface="Gotham Medium"/>
                  <a:cs typeface="Gotham Medium"/>
                </a:rPr>
                <a:t>OR</a:t>
              </a:r>
            </a:p>
          </p:txBody>
        </p:sp>
        <p:pic>
          <p:nvPicPr>
            <p:cNvPr id="20" name="Picture 19"/>
            <p:cNvPicPr>
              <a:picLocks noChangeAspect="1"/>
            </p:cNvPicPr>
            <p:nvPr/>
          </p:nvPicPr>
          <p:blipFill rotWithShape="1">
            <a:blip r:embed="rId4" cstate="print">
              <a:duotone>
                <a:prstClr val="black"/>
                <a:schemeClr val="tx2">
                  <a:tint val="45000"/>
                  <a:satMod val="400000"/>
                </a:schemeClr>
              </a:duotone>
              <a:alphaModFix amt="53000"/>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cxnSp>
          <p:nvCxnSpPr>
            <p:cNvPr id="21" name="Straight Connector 20"/>
            <p:cNvCxnSpPr/>
            <p:nvPr/>
          </p:nvCxnSpPr>
          <p:spPr>
            <a:xfrm>
              <a:off x="5957219" y="4372758"/>
              <a:ext cx="429117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24" name="Picture 23"/>
          <p:cNvPicPr>
            <a:picLocks noChangeAspect="1"/>
          </p:cNvPicPr>
          <p:nvPr/>
        </p:nvPicPr>
        <p:blipFill>
          <a:blip r:embed="rId5" cstate="print">
            <a:duotone>
              <a:prstClr val="black"/>
              <a:schemeClr val="tx2">
                <a:tint val="45000"/>
                <a:satMod val="400000"/>
              </a:schemeClr>
            </a:duotone>
            <a:extLst>
              <a:ext uri="{BEBA8EAE-BF5A-486C-A8C5-ECC9F3942E4B}">
                <a14:imgProps xmlns:a14="http://schemas.microsoft.com/office/drawing/2010/main">
                  <a14:imgLayer r:embed="rId6">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652910" y="1576707"/>
            <a:ext cx="1898017" cy="1965195"/>
          </a:xfrm>
          <a:prstGeom prst="rect">
            <a:avLst/>
          </a:prstGeom>
          <a:noFill/>
        </p:spPr>
      </p:pic>
      <p:sp>
        <p:nvSpPr>
          <p:cNvPr id="25" name="Rectangle 24"/>
          <p:cNvSpPr>
            <a:spLocks noChangeArrowheads="1"/>
          </p:cNvSpPr>
          <p:nvPr/>
        </p:nvSpPr>
        <p:spPr bwMode="auto">
          <a:xfrm>
            <a:off x="2456115" y="4029008"/>
            <a:ext cx="8774828" cy="67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9663" tIns="29832" rIns="59663" bIns="29832">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4000" dirty="0" smtClean="0">
                <a:solidFill>
                  <a:schemeClr val="tx1"/>
                </a:solidFill>
                <a:latin typeface="Gotham Bold"/>
                <a:cs typeface="Gotham Bold"/>
              </a:rPr>
              <a:t>What questions do you have?</a:t>
            </a:r>
            <a:endParaRPr lang="en-US" altLang="en-US" sz="4000" dirty="0">
              <a:solidFill>
                <a:schemeClr val="tx1"/>
              </a:solidFill>
              <a:latin typeface="Gotham Bold"/>
              <a:ea typeface="Arial Unicode MS" panose="020B0604020202020204" pitchFamily="34" charset="-128"/>
              <a:cs typeface="Gotham Bold"/>
            </a:endParaRPr>
          </a:p>
        </p:txBody>
      </p:sp>
    </p:spTree>
    <p:extLst>
      <p:ext uri="{BB962C8B-B14F-4D97-AF65-F5344CB8AC3E}">
        <p14:creationId xmlns:p14="http://schemas.microsoft.com/office/powerpoint/2010/main" val="328650018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a:srcRect l="77767"/>
          <a:stretch/>
        </p:blipFill>
        <p:spPr>
          <a:xfrm>
            <a:off x="10045182" y="0"/>
            <a:ext cx="2993038" cy="5779899"/>
          </a:xfrm>
          <a:prstGeom prst="rect">
            <a:avLst/>
          </a:prstGeom>
        </p:spPr>
      </p:pic>
      <p:pic>
        <p:nvPicPr>
          <p:cNvPr id="3" name="Picture 2"/>
          <p:cNvPicPr>
            <a:picLocks noChangeAspect="1"/>
          </p:cNvPicPr>
          <p:nvPr/>
        </p:nvPicPr>
        <p:blipFill>
          <a:blip r:embed="rId4"/>
          <a:stretch>
            <a:fillRect/>
          </a:stretch>
        </p:blipFill>
        <p:spPr>
          <a:xfrm>
            <a:off x="0" y="1843220"/>
            <a:ext cx="8589100" cy="5726066"/>
          </a:xfrm>
          <a:prstGeom prst="rect">
            <a:avLst/>
          </a:prstGeom>
        </p:spPr>
      </p:pic>
      <p:grpSp>
        <p:nvGrpSpPr>
          <p:cNvPr id="4" name="Group 3"/>
          <p:cNvGrpSpPr/>
          <p:nvPr/>
        </p:nvGrpSpPr>
        <p:grpSpPr>
          <a:xfrm>
            <a:off x="11152964" y="3413620"/>
            <a:ext cx="1855074" cy="507633"/>
            <a:chOff x="2443228" y="5118441"/>
            <a:chExt cx="1855074" cy="507633"/>
          </a:xfrm>
        </p:grpSpPr>
        <p:grpSp>
          <p:nvGrpSpPr>
            <p:cNvPr id="19" name="Group 18"/>
            <p:cNvGrpSpPr/>
            <p:nvPr/>
          </p:nvGrpSpPr>
          <p:grpSpPr>
            <a:xfrm>
              <a:off x="2899496" y="5118441"/>
              <a:ext cx="1398806" cy="475950"/>
              <a:chOff x="3672528" y="4944893"/>
              <a:chExt cx="1398806" cy="475950"/>
            </a:xfrm>
          </p:grpSpPr>
          <p:sp>
            <p:nvSpPr>
              <p:cNvPr id="21" name="TextBox 20"/>
              <p:cNvSpPr txBox="1"/>
              <p:nvPr/>
            </p:nvSpPr>
            <p:spPr>
              <a:xfrm>
                <a:off x="3672528" y="4944893"/>
                <a:ext cx="1398806" cy="307777"/>
              </a:xfrm>
              <a:prstGeom prst="rect">
                <a:avLst/>
              </a:prstGeom>
              <a:noFill/>
            </p:spPr>
            <p:txBody>
              <a:bodyPr wrap="square" rtlCol="0">
                <a:spAutoFit/>
              </a:bodyPr>
              <a:lstStyle/>
              <a:p>
                <a:r>
                  <a:rPr lang="en-US" sz="1400" spc="70" dirty="0" smtClean="0">
                    <a:solidFill>
                      <a:srgbClr val="FFFFFF">
                        <a:alpha val="49000"/>
                      </a:srgbClr>
                    </a:solidFill>
                    <a:latin typeface="Tungsten Medium"/>
                    <a:cs typeface="Tungsten Medium"/>
                  </a:rPr>
                  <a:t>OFA PROFESSIONAL</a:t>
                </a:r>
                <a:endParaRPr lang="en-US" sz="1400" spc="70" dirty="0">
                  <a:solidFill>
                    <a:srgbClr val="FFFFFF">
                      <a:alpha val="49000"/>
                    </a:srgbClr>
                  </a:solidFill>
                  <a:latin typeface="Tungsten Medium"/>
                  <a:cs typeface="Tungsten Medium"/>
                </a:endParaRPr>
              </a:p>
            </p:txBody>
          </p:sp>
          <p:sp>
            <p:nvSpPr>
              <p:cNvPr id="22" name="TextBox 21"/>
              <p:cNvSpPr txBox="1"/>
              <p:nvPr/>
            </p:nvSpPr>
            <p:spPr>
              <a:xfrm>
                <a:off x="3675056" y="5113066"/>
                <a:ext cx="1123419" cy="307777"/>
              </a:xfrm>
              <a:prstGeom prst="rect">
                <a:avLst/>
              </a:prstGeom>
              <a:noFill/>
            </p:spPr>
            <p:txBody>
              <a:bodyPr wrap="square" rtlCol="0">
                <a:spAutoFit/>
              </a:bodyPr>
              <a:lstStyle/>
              <a:p>
                <a:r>
                  <a:rPr lang="en-US" sz="1400" spc="70" dirty="0" smtClean="0">
                    <a:solidFill>
                      <a:srgbClr val="FFFFFF">
                        <a:alpha val="49000"/>
                      </a:srgbClr>
                    </a:solidFill>
                    <a:latin typeface="Tungsten Medium"/>
                    <a:cs typeface="Tungsten Medium"/>
                  </a:rPr>
                  <a:t>FELLOWSHIP</a:t>
                </a:r>
                <a:endParaRPr lang="en-US" sz="1400" spc="70" dirty="0">
                  <a:solidFill>
                    <a:srgbClr val="FFFFFF">
                      <a:alpha val="49000"/>
                    </a:srgbClr>
                  </a:solidFill>
                  <a:latin typeface="Tungsten Medium"/>
                  <a:cs typeface="Tungsten Medium"/>
                </a:endParaRPr>
              </a:p>
            </p:txBody>
          </p:sp>
        </p:grpSp>
        <p:pic>
          <p:nvPicPr>
            <p:cNvPr id="20" name="Picture 19" descr="White Pencil.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3228" y="5177798"/>
              <a:ext cx="646963" cy="448276"/>
            </a:xfrm>
            <a:prstGeom prst="rect">
              <a:avLst/>
            </a:prstGeom>
            <a:noFill/>
          </p:spPr>
        </p:pic>
      </p:grpSp>
      <p:pic>
        <p:nvPicPr>
          <p:cNvPr id="5" name="Picture 4"/>
          <p:cNvPicPr>
            <a:picLocks noChangeAspect="1"/>
          </p:cNvPicPr>
          <p:nvPr/>
        </p:nvPicPr>
        <p:blipFill rotWithShape="1">
          <a:blip r:embed="rId3"/>
          <a:srcRect l="77767"/>
          <a:stretch/>
        </p:blipFill>
        <p:spPr>
          <a:xfrm>
            <a:off x="8549342" y="1905178"/>
            <a:ext cx="1511206" cy="7898557"/>
          </a:xfrm>
          <a:prstGeom prst="rect">
            <a:avLst/>
          </a:prstGeom>
        </p:spPr>
      </p:pic>
      <p:pic>
        <p:nvPicPr>
          <p:cNvPr id="6" name="Picture 5"/>
          <p:cNvPicPr>
            <a:picLocks noChangeAspect="1"/>
          </p:cNvPicPr>
          <p:nvPr/>
        </p:nvPicPr>
        <p:blipFill rotWithShape="1">
          <a:blip r:embed="rId3"/>
          <a:srcRect l="77767"/>
          <a:stretch/>
        </p:blipFill>
        <p:spPr>
          <a:xfrm>
            <a:off x="10045182" y="1788195"/>
            <a:ext cx="2993038" cy="5779899"/>
          </a:xfrm>
          <a:prstGeom prst="rect">
            <a:avLst/>
          </a:prstGeom>
        </p:spPr>
      </p:pic>
      <p:pic>
        <p:nvPicPr>
          <p:cNvPr id="24" name="Picture 23"/>
          <p:cNvPicPr>
            <a:picLocks noChangeAspect="1"/>
          </p:cNvPicPr>
          <p:nvPr/>
        </p:nvPicPr>
        <p:blipFill rotWithShape="1">
          <a:blip r:embed="rId4"/>
          <a:srcRect b="77819"/>
          <a:stretch/>
        </p:blipFill>
        <p:spPr>
          <a:xfrm>
            <a:off x="0" y="0"/>
            <a:ext cx="8589100" cy="1905180"/>
          </a:xfrm>
          <a:prstGeom prst="rect">
            <a:avLst/>
          </a:prstGeom>
        </p:spPr>
      </p:pic>
      <p:pic>
        <p:nvPicPr>
          <p:cNvPr id="25" name="Picture 24"/>
          <p:cNvPicPr>
            <a:picLocks noChangeAspect="1"/>
          </p:cNvPicPr>
          <p:nvPr/>
        </p:nvPicPr>
        <p:blipFill rotWithShape="1">
          <a:blip r:embed="rId3"/>
          <a:srcRect l="77767"/>
          <a:stretch/>
        </p:blipFill>
        <p:spPr>
          <a:xfrm>
            <a:off x="8551350" y="0"/>
            <a:ext cx="1511206" cy="3827071"/>
          </a:xfrm>
          <a:prstGeom prst="rect">
            <a:avLst/>
          </a:prstGeom>
        </p:spPr>
      </p:pic>
      <p:pic>
        <p:nvPicPr>
          <p:cNvPr id="27" name="Picture 26"/>
          <p:cNvPicPr>
            <a:picLocks noChangeAspect="1"/>
          </p:cNvPicPr>
          <p:nvPr/>
        </p:nvPicPr>
        <p:blipFill rotWithShape="1">
          <a:blip r:embed="rId4"/>
          <a:srcRect t="88314"/>
          <a:stretch/>
        </p:blipFill>
        <p:spPr>
          <a:xfrm>
            <a:off x="-16710" y="7503733"/>
            <a:ext cx="8589100" cy="2300003"/>
          </a:xfrm>
          <a:prstGeom prst="rect">
            <a:avLst/>
          </a:prstGeom>
        </p:spPr>
      </p:pic>
      <p:pic>
        <p:nvPicPr>
          <p:cNvPr id="29" name="Picture 28"/>
          <p:cNvPicPr>
            <a:picLocks noChangeAspect="1"/>
          </p:cNvPicPr>
          <p:nvPr/>
        </p:nvPicPr>
        <p:blipFill rotWithShape="1">
          <a:blip r:embed="rId3"/>
          <a:srcRect l="77767"/>
          <a:stretch/>
        </p:blipFill>
        <p:spPr>
          <a:xfrm>
            <a:off x="10045182" y="7520444"/>
            <a:ext cx="2993038" cy="2266579"/>
          </a:xfrm>
          <a:prstGeom prst="rect">
            <a:avLst/>
          </a:prstGeom>
        </p:spPr>
      </p:pic>
      <p:sp>
        <p:nvSpPr>
          <p:cNvPr id="7" name="Rectangle 6"/>
          <p:cNvSpPr/>
          <p:nvPr/>
        </p:nvSpPr>
        <p:spPr>
          <a:xfrm>
            <a:off x="-1" y="0"/>
            <a:ext cx="13032095" cy="9787023"/>
          </a:xfrm>
          <a:prstGeom prst="rect">
            <a:avLst/>
          </a:prstGeom>
          <a:solidFill>
            <a:srgbClr val="ED534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Rectangle 29"/>
          <p:cNvSpPr>
            <a:spLocks/>
          </p:cNvSpPr>
          <p:nvPr/>
        </p:nvSpPr>
        <p:spPr>
          <a:xfrm flipV="1">
            <a:off x="5768" y="9584479"/>
            <a:ext cx="13026327" cy="217942"/>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White Pencil.png"/>
          <p:cNvPicPr>
            <a:picLocks noChangeAspect="1"/>
          </p:cNvPicPr>
          <p:nvPr/>
        </p:nvPicPr>
        <p:blipFill rotWithShape="1">
          <a:blip r:embed="rId5">
            <a:extLst>
              <a:ext uri="{28A0092B-C50C-407E-A947-70E740481C1C}">
                <a14:useLocalDpi xmlns:a14="http://schemas.microsoft.com/office/drawing/2010/main" val="0"/>
              </a:ext>
            </a:extLst>
          </a:blip>
          <a:srcRect l="40760" t="8303" r="42395" b="68883"/>
          <a:stretch/>
        </p:blipFill>
        <p:spPr>
          <a:xfrm>
            <a:off x="11895841" y="8627095"/>
            <a:ext cx="738768" cy="693270"/>
          </a:xfrm>
          <a:prstGeom prst="rect">
            <a:avLst/>
          </a:prstGeom>
        </p:spPr>
      </p:pic>
      <p:sp>
        <p:nvSpPr>
          <p:cNvPr id="23" name="Rectangle 22"/>
          <p:cNvSpPr>
            <a:spLocks/>
          </p:cNvSpPr>
          <p:nvPr/>
        </p:nvSpPr>
        <p:spPr>
          <a:xfrm rot="10800000" flipV="1">
            <a:off x="7979228" y="3980610"/>
            <a:ext cx="4449395" cy="724770"/>
          </a:xfrm>
          <a:prstGeom prst="rect">
            <a:avLst/>
          </a:prstGeom>
          <a:solidFill>
            <a:srgbClr val="ED5340"/>
          </a:solidFill>
          <a:ln>
            <a:noFill/>
          </a:ln>
          <a:effectLst>
            <a:outerShdw blurRad="939800" dist="381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4400" dirty="0" smtClean="0">
                <a:solidFill>
                  <a:srgbClr val="FFFFFF"/>
                </a:solidFill>
                <a:latin typeface="Tungsten Medium"/>
                <a:cs typeface="Tungsten Medium"/>
              </a:rPr>
              <a:t>Digital 101</a:t>
            </a:r>
            <a:endParaRPr lang="en-US" sz="4400" dirty="0">
              <a:solidFill>
                <a:srgbClr val="FFFFFF"/>
              </a:solidFill>
              <a:latin typeface="Tungsten Medium"/>
              <a:cs typeface="Tungsten Medium"/>
            </a:endParaRPr>
          </a:p>
        </p:txBody>
      </p:sp>
      <p:sp>
        <p:nvSpPr>
          <p:cNvPr id="28" name="Rectangle 27"/>
          <p:cNvSpPr/>
          <p:nvPr/>
        </p:nvSpPr>
        <p:spPr>
          <a:xfrm>
            <a:off x="7979228" y="4821279"/>
            <a:ext cx="2428088" cy="576900"/>
          </a:xfrm>
          <a:prstGeom prst="rect">
            <a:avLst/>
          </a:prstGeom>
          <a:solidFill>
            <a:srgbClr val="FF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lstStyle/>
          <a:p>
            <a:r>
              <a:rPr lang="en-US" sz="3200" dirty="0" smtClean="0">
                <a:solidFill>
                  <a:schemeClr val="bg2">
                    <a:lumMod val="25000"/>
                  </a:schemeClr>
                </a:solidFill>
                <a:latin typeface="Tungsten Medium"/>
                <a:cs typeface="Tungsten Medium"/>
              </a:rPr>
              <a:t>W/ ALEX WOODWARD</a:t>
            </a:r>
            <a:endParaRPr lang="en-US" sz="3200" dirty="0">
              <a:solidFill>
                <a:schemeClr val="bg2">
                  <a:lumMod val="25000"/>
                </a:schemeClr>
              </a:solidFill>
              <a:latin typeface="Tungsten Medium"/>
              <a:cs typeface="Tungsten Medium"/>
            </a:endParaRPr>
          </a:p>
        </p:txBody>
      </p:sp>
    </p:spTree>
    <p:extLst>
      <p:ext uri="{BB962C8B-B14F-4D97-AF65-F5344CB8AC3E}">
        <p14:creationId xmlns:p14="http://schemas.microsoft.com/office/powerpoint/2010/main" val="204036501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6-07-08 at 2.16.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8136" y="-436304"/>
            <a:ext cx="31532763" cy="13744508"/>
          </a:xfrm>
          <a:prstGeom prst="rect">
            <a:avLst/>
          </a:prstGeom>
        </p:spPr>
      </p:pic>
      <p:pic>
        <p:nvPicPr>
          <p:cNvPr id="2" name="Picture 1" descr="Alex Woodward.png"/>
          <p:cNvPicPr>
            <a:picLocks noChangeAspect="1"/>
          </p:cNvPicPr>
          <p:nvPr/>
        </p:nvPicPr>
        <p:blipFill rotWithShape="1">
          <a:blip r:embed="rId4">
            <a:extLst>
              <a:ext uri="{28A0092B-C50C-407E-A947-70E740481C1C}">
                <a14:useLocalDpi xmlns:a14="http://schemas.microsoft.com/office/drawing/2010/main" val="0"/>
              </a:ext>
            </a:extLst>
          </a:blip>
          <a:srcRect l="14188"/>
          <a:stretch/>
        </p:blipFill>
        <p:spPr>
          <a:xfrm>
            <a:off x="552839" y="508041"/>
            <a:ext cx="11914062" cy="8771142"/>
          </a:xfrm>
          <a:prstGeom prst="rect">
            <a:avLst/>
          </a:prstGeom>
        </p:spPr>
      </p:pic>
      <p:sp>
        <p:nvSpPr>
          <p:cNvPr id="4" name="Rectangle 3"/>
          <p:cNvSpPr/>
          <p:nvPr/>
        </p:nvSpPr>
        <p:spPr>
          <a:xfrm>
            <a:off x="496957" y="463212"/>
            <a:ext cx="12006469" cy="883981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White Pencil.png"/>
          <p:cNvPicPr>
            <a:picLocks noChangeAspect="1"/>
          </p:cNvPicPr>
          <p:nvPr/>
        </p:nvPicPr>
        <p:blipFill rotWithShape="1">
          <a:blip r:embed="rId5">
            <a:extLst>
              <a:ext uri="{28A0092B-C50C-407E-A947-70E740481C1C}">
                <a14:useLocalDpi xmlns:a14="http://schemas.microsoft.com/office/drawing/2010/main" val="0"/>
              </a:ext>
            </a:extLst>
          </a:blip>
          <a:srcRect l="40760" t="8303" r="42395" b="68883"/>
          <a:stretch/>
        </p:blipFill>
        <p:spPr>
          <a:xfrm>
            <a:off x="11510304" y="8379743"/>
            <a:ext cx="738768" cy="693270"/>
          </a:xfrm>
          <a:prstGeom prst="rect">
            <a:avLst/>
          </a:prstGeom>
        </p:spPr>
      </p:pic>
      <p:sp>
        <p:nvSpPr>
          <p:cNvPr id="14" name="Rectangle 13"/>
          <p:cNvSpPr/>
          <p:nvPr/>
        </p:nvSpPr>
        <p:spPr>
          <a:xfrm>
            <a:off x="7919618" y="1939853"/>
            <a:ext cx="6377431" cy="461665"/>
          </a:xfrm>
          <a:prstGeom prst="rect">
            <a:avLst/>
          </a:prstGeom>
        </p:spPr>
        <p:txBody>
          <a:bodyPr wrap="square">
            <a:spAutoFit/>
          </a:bodyPr>
          <a:lstStyle/>
          <a:p>
            <a:r>
              <a:rPr lang="en-US" sz="2400" dirty="0" smtClean="0">
                <a:solidFill>
                  <a:schemeClr val="bg1"/>
                </a:solidFill>
                <a:latin typeface="Gotham Medium"/>
                <a:cs typeface="Gotham Medium"/>
              </a:rPr>
              <a:t>OFA Deputy Digital </a:t>
            </a:r>
            <a:r>
              <a:rPr lang="en-US" sz="2400" dirty="0" smtClean="0">
                <a:solidFill>
                  <a:schemeClr val="bg1"/>
                </a:solidFill>
                <a:latin typeface="Gotham Medium"/>
                <a:cs typeface="Gotham Medium"/>
              </a:rPr>
              <a:t>Director</a:t>
            </a:r>
            <a:endParaRPr lang="en-US" sz="3600" dirty="0">
              <a:solidFill>
                <a:schemeClr val="bg1"/>
              </a:solidFill>
              <a:latin typeface="Gotham Light"/>
              <a:cs typeface="Gotham Light"/>
            </a:endParaRPr>
          </a:p>
        </p:txBody>
      </p:sp>
      <p:sp>
        <p:nvSpPr>
          <p:cNvPr id="23" name="Rectangle 22"/>
          <p:cNvSpPr/>
          <p:nvPr/>
        </p:nvSpPr>
        <p:spPr>
          <a:xfrm>
            <a:off x="7775696" y="1188464"/>
            <a:ext cx="72748" cy="1355286"/>
          </a:xfrm>
          <a:prstGeom prst="rect">
            <a:avLst/>
          </a:prstGeom>
          <a:solidFill>
            <a:srgbClr val="FF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bg2">
                  <a:lumMod val="25000"/>
                </a:schemeClr>
              </a:solidFill>
              <a:latin typeface="Tungsten Medium"/>
              <a:cs typeface="Tungsten Medium"/>
            </a:endParaRPr>
          </a:p>
        </p:txBody>
      </p:sp>
      <p:sp>
        <p:nvSpPr>
          <p:cNvPr id="13" name="Rectangle 12"/>
          <p:cNvSpPr/>
          <p:nvPr/>
        </p:nvSpPr>
        <p:spPr>
          <a:xfrm>
            <a:off x="7883614" y="893686"/>
            <a:ext cx="6314476" cy="1107996"/>
          </a:xfrm>
          <a:prstGeom prst="rect">
            <a:avLst/>
          </a:prstGeom>
        </p:spPr>
        <p:txBody>
          <a:bodyPr wrap="square">
            <a:spAutoFit/>
          </a:bodyPr>
          <a:lstStyle/>
          <a:p>
            <a:r>
              <a:rPr lang="en-US" sz="6600" dirty="0" smtClean="0">
                <a:solidFill>
                  <a:schemeClr val="bg1"/>
                </a:solidFill>
                <a:latin typeface="Tungsten Medium"/>
                <a:cs typeface="Tungsten Medium"/>
              </a:rPr>
              <a:t>ALEX WOODWARD</a:t>
            </a:r>
            <a:endParaRPr lang="en-US" sz="8800" dirty="0">
              <a:solidFill>
                <a:schemeClr val="bg1"/>
              </a:solidFill>
              <a:latin typeface="Tungsten Medium"/>
              <a:cs typeface="Tungsten Medium"/>
            </a:endParaRPr>
          </a:p>
        </p:txBody>
      </p:sp>
    </p:spTree>
    <p:extLst>
      <p:ext uri="{BB962C8B-B14F-4D97-AF65-F5344CB8AC3E}">
        <p14:creationId xmlns:p14="http://schemas.microsoft.com/office/powerpoint/2010/main" val="23656970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52146" y="2197612"/>
            <a:ext cx="752856" cy="75285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52146" y="4008120"/>
            <a:ext cx="752856" cy="75285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52146" y="5818632"/>
            <a:ext cx="752856" cy="75285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2039600" y="8759952"/>
            <a:ext cx="585216" cy="56997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 y="9573768"/>
            <a:ext cx="12987528" cy="158496"/>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65632" y="1514094"/>
            <a:ext cx="11169650" cy="0"/>
          </a:xfrm>
          <a:custGeom>
            <a:avLst/>
            <a:gdLst/>
            <a:ahLst/>
            <a:cxnLst/>
            <a:rect l="l" t="t" r="r" b="b"/>
            <a:pathLst>
              <a:path w="11169650">
                <a:moveTo>
                  <a:pt x="0" y="0"/>
                </a:moveTo>
                <a:lnTo>
                  <a:pt x="11169396" y="0"/>
                </a:lnTo>
              </a:path>
            </a:pathLst>
          </a:custGeom>
          <a:ln w="13716">
            <a:solidFill>
              <a:srgbClr val="545457"/>
            </a:solidFill>
          </a:ln>
        </p:spPr>
        <p:txBody>
          <a:bodyPr wrap="square" lIns="0" tIns="0" rIns="0" bIns="0" rtlCol="0"/>
          <a:lstStyle/>
          <a:p>
            <a:endParaRPr/>
          </a:p>
        </p:txBody>
      </p:sp>
      <p:sp>
        <p:nvSpPr>
          <p:cNvPr id="8" name="object 8"/>
          <p:cNvSpPr txBox="1">
            <a:spLocks noGrp="1"/>
          </p:cNvSpPr>
          <p:nvPr>
            <p:ph type="title"/>
          </p:nvPr>
        </p:nvSpPr>
        <p:spPr>
          <a:xfrm>
            <a:off x="926082" y="850397"/>
            <a:ext cx="4890517" cy="461665"/>
          </a:xfrm>
          <a:prstGeom prst="rect">
            <a:avLst/>
          </a:prstGeom>
        </p:spPr>
        <p:txBody>
          <a:bodyPr vert="horz" wrap="square" lIns="0" tIns="0" rIns="0" bIns="0" rtlCol="0">
            <a:spAutoFit/>
          </a:bodyPr>
          <a:lstStyle/>
          <a:p>
            <a:pPr marL="12700">
              <a:lnSpc>
                <a:spcPct val="100000"/>
              </a:lnSpc>
              <a:tabLst>
                <a:tab pos="1697989" algn="l"/>
              </a:tabLst>
            </a:pPr>
            <a:r>
              <a:rPr sz="3000" b="0" spc="245" dirty="0" smtClean="0">
                <a:solidFill>
                  <a:srgbClr val="3B3838"/>
                </a:solidFill>
                <a:latin typeface="Gotham Bold"/>
                <a:cs typeface="Gotham Bold"/>
              </a:rPr>
              <a:t>GOALS</a:t>
            </a:r>
            <a:r>
              <a:rPr sz="3000" b="0" spc="245" dirty="0" smtClean="0">
                <a:solidFill>
                  <a:srgbClr val="3B3838"/>
                </a:solidFill>
                <a:latin typeface="Gotham Book"/>
                <a:cs typeface="Gotham Book"/>
              </a:rPr>
              <a:t>	</a:t>
            </a:r>
            <a:r>
              <a:rPr sz="2650" b="0" spc="110" dirty="0" smtClean="0">
                <a:solidFill>
                  <a:srgbClr val="3B3838"/>
                </a:solidFill>
                <a:latin typeface="Gotham Book"/>
                <a:cs typeface="Gotham Book"/>
              </a:rPr>
              <a:t>FOR </a:t>
            </a:r>
            <a:r>
              <a:rPr sz="2650" b="0" spc="50" dirty="0" smtClean="0">
                <a:solidFill>
                  <a:srgbClr val="3B3838"/>
                </a:solidFill>
                <a:latin typeface="Gotham Book"/>
                <a:cs typeface="Gotham Book"/>
              </a:rPr>
              <a:t>TO</a:t>
            </a:r>
            <a:r>
              <a:rPr sz="2650" b="0" spc="-350" dirty="0" smtClean="0">
                <a:solidFill>
                  <a:srgbClr val="3B3838"/>
                </a:solidFill>
                <a:latin typeface="Gotham Book"/>
                <a:cs typeface="Gotham Book"/>
              </a:rPr>
              <a:t> </a:t>
            </a:r>
            <a:r>
              <a:rPr sz="2650" b="0" spc="45" dirty="0" smtClean="0">
                <a:solidFill>
                  <a:srgbClr val="3B3838"/>
                </a:solidFill>
                <a:latin typeface="Gotham Book"/>
                <a:cs typeface="Gotham Book"/>
              </a:rPr>
              <a:t>DAY</a:t>
            </a:r>
            <a:endParaRPr sz="2650" b="0" dirty="0">
              <a:latin typeface="Gotham Book"/>
              <a:cs typeface="Gotham Book"/>
            </a:endParaRPr>
          </a:p>
        </p:txBody>
      </p:sp>
      <p:sp>
        <p:nvSpPr>
          <p:cNvPr id="9" name="object 9"/>
          <p:cNvSpPr txBox="1"/>
          <p:nvPr/>
        </p:nvSpPr>
        <p:spPr>
          <a:xfrm>
            <a:off x="2159004" y="1752600"/>
            <a:ext cx="10363200" cy="3953065"/>
          </a:xfrm>
          <a:prstGeom prst="rect">
            <a:avLst/>
          </a:prstGeom>
        </p:spPr>
        <p:txBody>
          <a:bodyPr vert="horz" wrap="square" lIns="0" tIns="0" rIns="0" bIns="0" rtlCol="0">
            <a:spAutoFit/>
          </a:bodyPr>
          <a:lstStyle/>
          <a:p>
            <a:pPr marL="27940" marR="816610" indent="2540">
              <a:lnSpc>
                <a:spcPct val="102600"/>
              </a:lnSpc>
            </a:pPr>
            <a:endParaRPr lang="en-US" sz="2800" spc="70" dirty="0" smtClean="0">
              <a:solidFill>
                <a:srgbClr val="3B3838"/>
              </a:solidFill>
              <a:latin typeface="Gotham Book"/>
              <a:cs typeface="Gotham Book"/>
            </a:endParaRPr>
          </a:p>
          <a:p>
            <a:pPr marL="27940" marR="816610" indent="2540">
              <a:lnSpc>
                <a:spcPct val="102600"/>
              </a:lnSpc>
            </a:pPr>
            <a:r>
              <a:rPr sz="2800" spc="70" dirty="0" smtClean="0">
                <a:solidFill>
                  <a:srgbClr val="3B3838"/>
                </a:solidFill>
                <a:latin typeface="Gotham Bold"/>
                <a:cs typeface="Gotham Bold"/>
              </a:rPr>
              <a:t>Learn</a:t>
            </a:r>
            <a:r>
              <a:rPr sz="2800" spc="70" dirty="0" smtClean="0">
                <a:solidFill>
                  <a:srgbClr val="3B3838"/>
                </a:solidFill>
                <a:latin typeface="Gotham Book"/>
                <a:cs typeface="Gotham Book"/>
              </a:rPr>
              <a:t> </a:t>
            </a:r>
            <a:r>
              <a:rPr sz="2800" spc="254" dirty="0">
                <a:solidFill>
                  <a:srgbClr val="3B3838"/>
                </a:solidFill>
                <a:latin typeface="Gotham Book"/>
                <a:cs typeface="Gotham Book"/>
              </a:rPr>
              <a:t>the </a:t>
            </a:r>
            <a:r>
              <a:rPr sz="2800" spc="120" dirty="0" smtClean="0">
                <a:solidFill>
                  <a:srgbClr val="3B3838"/>
                </a:solidFill>
                <a:latin typeface="Gotham Book"/>
                <a:cs typeface="Gotham Book"/>
              </a:rPr>
              <a:t>overa</a:t>
            </a:r>
            <a:r>
              <a:rPr sz="2800" spc="55" dirty="0" smtClean="0">
                <a:solidFill>
                  <a:srgbClr val="3B3838"/>
                </a:solidFill>
                <a:latin typeface="Gotham Book"/>
                <a:cs typeface="Gotham Book"/>
              </a:rPr>
              <a:t>ll </a:t>
            </a:r>
            <a:r>
              <a:rPr sz="2800" spc="180" dirty="0">
                <a:solidFill>
                  <a:srgbClr val="3B3838"/>
                </a:solidFill>
                <a:latin typeface="Gotham Book"/>
                <a:cs typeface="Gotham Book"/>
              </a:rPr>
              <a:t>goals </a:t>
            </a:r>
            <a:r>
              <a:rPr sz="2800" spc="185" dirty="0">
                <a:solidFill>
                  <a:srgbClr val="3B3838"/>
                </a:solidFill>
                <a:latin typeface="Gotham Book"/>
                <a:cs typeface="Gotham Book"/>
              </a:rPr>
              <a:t>of </a:t>
            </a:r>
            <a:r>
              <a:rPr sz="2800" spc="-5" dirty="0">
                <a:solidFill>
                  <a:srgbClr val="3B3838"/>
                </a:solidFill>
                <a:latin typeface="Gotham Book"/>
                <a:cs typeface="Gotham Book"/>
              </a:rPr>
              <a:t>a </a:t>
            </a:r>
            <a:r>
              <a:rPr sz="2800" spc="220" dirty="0">
                <a:solidFill>
                  <a:srgbClr val="3B3838"/>
                </a:solidFill>
                <a:latin typeface="Gotham Book"/>
                <a:cs typeface="Gotham Book"/>
              </a:rPr>
              <a:t>digital </a:t>
            </a:r>
            <a:r>
              <a:rPr sz="2800" spc="260" dirty="0">
                <a:solidFill>
                  <a:srgbClr val="3B3838"/>
                </a:solidFill>
                <a:latin typeface="Gotham Book"/>
                <a:cs typeface="Gotham Book"/>
              </a:rPr>
              <a:t>department </a:t>
            </a:r>
            <a:r>
              <a:rPr sz="2800" spc="155" dirty="0">
                <a:solidFill>
                  <a:srgbClr val="3B3838"/>
                </a:solidFill>
                <a:latin typeface="Gotham Book"/>
                <a:cs typeface="Gotham Book"/>
              </a:rPr>
              <a:t>at</a:t>
            </a:r>
            <a:r>
              <a:rPr sz="2800" spc="-95" dirty="0">
                <a:solidFill>
                  <a:srgbClr val="3B3838"/>
                </a:solidFill>
                <a:latin typeface="Gotham Book"/>
                <a:cs typeface="Gotham Book"/>
              </a:rPr>
              <a:t> </a:t>
            </a:r>
            <a:r>
              <a:rPr sz="2800" spc="-35" dirty="0">
                <a:solidFill>
                  <a:srgbClr val="3B3838"/>
                </a:solidFill>
                <a:latin typeface="Gotham Book"/>
                <a:cs typeface="Gotham Book"/>
              </a:rPr>
              <a:t>a  </a:t>
            </a:r>
            <a:r>
              <a:rPr sz="2800" spc="160" dirty="0">
                <a:solidFill>
                  <a:srgbClr val="3B3838"/>
                </a:solidFill>
                <a:latin typeface="Gotham Book"/>
                <a:cs typeface="Gotham Book"/>
              </a:rPr>
              <a:t>progressive</a:t>
            </a:r>
            <a:r>
              <a:rPr sz="2800" spc="305" dirty="0">
                <a:solidFill>
                  <a:srgbClr val="3B3838"/>
                </a:solidFill>
                <a:latin typeface="Gotham Book"/>
                <a:cs typeface="Gotham Book"/>
              </a:rPr>
              <a:t> </a:t>
            </a:r>
            <a:r>
              <a:rPr sz="2800" spc="220" dirty="0">
                <a:solidFill>
                  <a:srgbClr val="3B3838"/>
                </a:solidFill>
                <a:latin typeface="Gotham Book"/>
                <a:cs typeface="Gotham Book"/>
              </a:rPr>
              <a:t>organization</a:t>
            </a:r>
            <a:endParaRPr sz="2800" dirty="0">
              <a:latin typeface="Gotham Book"/>
              <a:cs typeface="Gotham Book"/>
            </a:endParaRPr>
          </a:p>
          <a:p>
            <a:pPr>
              <a:lnSpc>
                <a:spcPct val="100000"/>
              </a:lnSpc>
            </a:pPr>
            <a:endParaRPr sz="2800" dirty="0">
              <a:latin typeface="Gotham Book"/>
              <a:cs typeface="Gotham Book"/>
            </a:endParaRPr>
          </a:p>
          <a:p>
            <a:pPr marL="27940" marR="5080" indent="-3175">
              <a:lnSpc>
                <a:spcPct val="103299"/>
              </a:lnSpc>
              <a:tabLst>
                <a:tab pos="3837304" algn="l"/>
                <a:tab pos="5212080" algn="l"/>
                <a:tab pos="8195945" algn="l"/>
              </a:tabLst>
            </a:pPr>
            <a:endParaRPr lang="en-US" sz="2800" spc="65" dirty="0" smtClean="0">
              <a:solidFill>
                <a:srgbClr val="3B3838"/>
              </a:solidFill>
              <a:latin typeface="Gotham Book"/>
              <a:cs typeface="Gotham Book"/>
            </a:endParaRPr>
          </a:p>
          <a:p>
            <a:pPr marL="27940" marR="5080" indent="-3175">
              <a:lnSpc>
                <a:spcPct val="103299"/>
              </a:lnSpc>
              <a:tabLst>
                <a:tab pos="3837304" algn="l"/>
                <a:tab pos="5212080" algn="l"/>
                <a:tab pos="8195945" algn="l"/>
              </a:tabLst>
            </a:pPr>
            <a:r>
              <a:rPr sz="2800" spc="65" dirty="0" smtClean="0">
                <a:solidFill>
                  <a:srgbClr val="3B3838"/>
                </a:solidFill>
                <a:latin typeface="Gotham Bold"/>
                <a:cs typeface="Gotham Bold"/>
              </a:rPr>
              <a:t>Be</a:t>
            </a:r>
            <a:r>
              <a:rPr sz="2800" spc="40" dirty="0" smtClean="0">
                <a:solidFill>
                  <a:srgbClr val="3B3838"/>
                </a:solidFill>
                <a:latin typeface="Gotham Bold"/>
                <a:cs typeface="Gotham Bold"/>
              </a:rPr>
              <a:t> </a:t>
            </a:r>
            <a:r>
              <a:rPr sz="2800" spc="120" dirty="0">
                <a:solidFill>
                  <a:srgbClr val="3B3838"/>
                </a:solidFill>
                <a:latin typeface="Gotham Bold"/>
                <a:cs typeface="Gotham Bold"/>
              </a:rPr>
              <a:t>able</a:t>
            </a:r>
            <a:r>
              <a:rPr sz="2800" spc="155" dirty="0">
                <a:solidFill>
                  <a:srgbClr val="3B3838"/>
                </a:solidFill>
                <a:latin typeface="Gotham Bold"/>
                <a:cs typeface="Gotham Bold"/>
              </a:rPr>
              <a:t> </a:t>
            </a:r>
            <a:r>
              <a:rPr sz="2800" spc="165" dirty="0">
                <a:solidFill>
                  <a:srgbClr val="3B3838"/>
                </a:solidFill>
                <a:latin typeface="Gotham Book"/>
                <a:cs typeface="Gotham Book"/>
              </a:rPr>
              <a:t>to</a:t>
            </a:r>
            <a:r>
              <a:rPr sz="2800" spc="215" dirty="0">
                <a:solidFill>
                  <a:srgbClr val="3B3838"/>
                </a:solidFill>
                <a:latin typeface="Gotham Book"/>
                <a:cs typeface="Gotham Book"/>
              </a:rPr>
              <a:t> </a:t>
            </a:r>
            <a:r>
              <a:rPr sz="2800" spc="350" dirty="0">
                <a:solidFill>
                  <a:srgbClr val="3B3838"/>
                </a:solidFill>
                <a:latin typeface="Gotham Book"/>
                <a:cs typeface="Gotham Book"/>
              </a:rPr>
              <a:t>f</a:t>
            </a:r>
            <a:r>
              <a:rPr sz="2800" spc="190" dirty="0">
                <a:solidFill>
                  <a:srgbClr val="3B3838"/>
                </a:solidFill>
                <a:latin typeface="Gotham Book"/>
                <a:cs typeface="Gotham Book"/>
              </a:rPr>
              <a:t>u</a:t>
            </a:r>
            <a:r>
              <a:rPr sz="2800" spc="50" dirty="0">
                <a:solidFill>
                  <a:srgbClr val="3B3838"/>
                </a:solidFill>
                <a:latin typeface="Gotham Book"/>
                <a:cs typeface="Gotham Book"/>
              </a:rPr>
              <a:t>l</a:t>
            </a:r>
            <a:r>
              <a:rPr sz="2800" spc="40" dirty="0">
                <a:solidFill>
                  <a:srgbClr val="3B3838"/>
                </a:solidFill>
                <a:latin typeface="Gotham Book"/>
                <a:cs typeface="Gotham Book"/>
              </a:rPr>
              <a:t>f</a:t>
            </a:r>
            <a:r>
              <a:rPr sz="2800" spc="-395" dirty="0">
                <a:solidFill>
                  <a:srgbClr val="3B3838"/>
                </a:solidFill>
                <a:latin typeface="Gotham Book"/>
                <a:cs typeface="Gotham Book"/>
              </a:rPr>
              <a:t> </a:t>
            </a:r>
            <a:r>
              <a:rPr sz="2800" spc="95" dirty="0">
                <a:solidFill>
                  <a:srgbClr val="3B3838"/>
                </a:solidFill>
                <a:latin typeface="Gotham Book"/>
                <a:cs typeface="Gotham Book"/>
              </a:rPr>
              <a:t>i</a:t>
            </a:r>
            <a:r>
              <a:rPr sz="2800" spc="185" dirty="0">
                <a:solidFill>
                  <a:srgbClr val="3B3838"/>
                </a:solidFill>
                <a:latin typeface="Gotham Book"/>
                <a:cs typeface="Gotham Book"/>
              </a:rPr>
              <a:t>l</a:t>
            </a:r>
            <a:r>
              <a:rPr sz="2800" spc="50" dirty="0">
                <a:solidFill>
                  <a:srgbClr val="3B3838"/>
                </a:solidFill>
                <a:latin typeface="Gotham Book"/>
                <a:cs typeface="Gotham Book"/>
              </a:rPr>
              <a:t>l</a:t>
            </a:r>
            <a:r>
              <a:rPr sz="2800" spc="10" dirty="0">
                <a:solidFill>
                  <a:srgbClr val="3B3838"/>
                </a:solidFill>
                <a:latin typeface="Gotham Book"/>
                <a:cs typeface="Gotham Book"/>
              </a:rPr>
              <a:t> </a:t>
            </a:r>
            <a:r>
              <a:rPr sz="2800" spc="180" dirty="0" smtClean="0">
                <a:solidFill>
                  <a:srgbClr val="3B3838"/>
                </a:solidFill>
                <a:latin typeface="Gotham Book"/>
                <a:cs typeface="Gotham Book"/>
              </a:rPr>
              <a:t>your</a:t>
            </a:r>
            <a:r>
              <a:rPr lang="en-US" sz="2800" dirty="0">
                <a:solidFill>
                  <a:srgbClr val="3B3838"/>
                </a:solidFill>
                <a:latin typeface="Gotham Book"/>
                <a:cs typeface="Gotham Book"/>
              </a:rPr>
              <a:t> </a:t>
            </a:r>
            <a:r>
              <a:rPr sz="2800" spc="155" dirty="0" smtClean="0">
                <a:solidFill>
                  <a:srgbClr val="3B3838"/>
                </a:solidFill>
                <a:latin typeface="Gotham Book"/>
                <a:cs typeface="Gotham Book"/>
              </a:rPr>
              <a:t>role</a:t>
            </a:r>
            <a:r>
              <a:rPr sz="2800" spc="114" dirty="0" smtClean="0">
                <a:solidFill>
                  <a:srgbClr val="3B3838"/>
                </a:solidFill>
                <a:latin typeface="Gotham Book"/>
                <a:cs typeface="Gotham Book"/>
              </a:rPr>
              <a:t> </a:t>
            </a:r>
            <a:r>
              <a:rPr sz="2800" spc="125" dirty="0">
                <a:solidFill>
                  <a:srgbClr val="3B3838"/>
                </a:solidFill>
                <a:latin typeface="Gotham Book"/>
                <a:cs typeface="Gotham Book"/>
              </a:rPr>
              <a:t>a</a:t>
            </a:r>
            <a:r>
              <a:rPr sz="2800" spc="-95" dirty="0">
                <a:solidFill>
                  <a:srgbClr val="3B3838"/>
                </a:solidFill>
                <a:latin typeface="Gotham Book"/>
                <a:cs typeface="Gotham Book"/>
              </a:rPr>
              <a:t>s</a:t>
            </a:r>
            <a:r>
              <a:rPr sz="2800" spc="225" dirty="0">
                <a:solidFill>
                  <a:srgbClr val="3B3838"/>
                </a:solidFill>
                <a:latin typeface="Gotham Book"/>
                <a:cs typeface="Gotham Book"/>
              </a:rPr>
              <a:t> </a:t>
            </a:r>
            <a:r>
              <a:rPr sz="2800" spc="-35" dirty="0">
                <a:solidFill>
                  <a:srgbClr val="3B3838"/>
                </a:solidFill>
                <a:latin typeface="Gotham Book"/>
                <a:cs typeface="Gotham Book"/>
              </a:rPr>
              <a:t>a</a:t>
            </a:r>
            <a:r>
              <a:rPr sz="2800" spc="370" dirty="0">
                <a:solidFill>
                  <a:srgbClr val="3B3838"/>
                </a:solidFill>
                <a:latin typeface="Gotham Book"/>
                <a:cs typeface="Gotham Book"/>
              </a:rPr>
              <a:t> </a:t>
            </a:r>
            <a:r>
              <a:rPr lang="en-US" sz="2800" spc="215" dirty="0">
                <a:solidFill>
                  <a:srgbClr val="3B3838"/>
                </a:solidFill>
                <a:latin typeface="Gotham Book"/>
                <a:cs typeface="Gotham Book"/>
              </a:rPr>
              <a:t>d</a:t>
            </a:r>
            <a:r>
              <a:rPr sz="2800" spc="215" dirty="0" smtClean="0">
                <a:solidFill>
                  <a:srgbClr val="3B3838"/>
                </a:solidFill>
                <a:latin typeface="Gotham Book"/>
                <a:cs typeface="Gotham Book"/>
              </a:rPr>
              <a:t>igi</a:t>
            </a:r>
            <a:r>
              <a:rPr sz="2800" spc="220" dirty="0" smtClean="0">
                <a:solidFill>
                  <a:srgbClr val="3B3838"/>
                </a:solidFill>
                <a:latin typeface="Gotham Book"/>
                <a:cs typeface="Gotham Book"/>
              </a:rPr>
              <a:t>t</a:t>
            </a:r>
            <a:r>
              <a:rPr sz="2800" spc="245" dirty="0" smtClean="0">
                <a:solidFill>
                  <a:srgbClr val="3B3838"/>
                </a:solidFill>
                <a:latin typeface="Gotham Book"/>
                <a:cs typeface="Gotham Book"/>
              </a:rPr>
              <a:t>a</a:t>
            </a:r>
            <a:r>
              <a:rPr sz="2800" spc="50" dirty="0" smtClean="0">
                <a:solidFill>
                  <a:srgbClr val="3B3838"/>
                </a:solidFill>
                <a:latin typeface="Gotham Book"/>
                <a:cs typeface="Gotham Book"/>
              </a:rPr>
              <a:t>l</a:t>
            </a:r>
            <a:r>
              <a:rPr sz="2800" spc="130" dirty="0" smtClean="0">
                <a:solidFill>
                  <a:srgbClr val="3B3838"/>
                </a:solidFill>
                <a:latin typeface="Gotham Book"/>
                <a:cs typeface="Gotham Book"/>
              </a:rPr>
              <a:t> </a:t>
            </a:r>
            <a:r>
              <a:rPr lang="en-US" sz="2800" spc="200" dirty="0" smtClean="0">
                <a:solidFill>
                  <a:srgbClr val="3B3838"/>
                </a:solidFill>
                <a:latin typeface="Gotham Book"/>
                <a:cs typeface="Gotham Book"/>
              </a:rPr>
              <a:t>c</a:t>
            </a:r>
            <a:r>
              <a:rPr sz="2800" spc="200" dirty="0" smtClean="0">
                <a:solidFill>
                  <a:srgbClr val="3B3838"/>
                </a:solidFill>
                <a:latin typeface="Gotham Book"/>
                <a:cs typeface="Gotham Book"/>
              </a:rPr>
              <a:t>ontent</a:t>
            </a:r>
            <a:r>
              <a:rPr lang="en-US" sz="2800" dirty="0">
                <a:solidFill>
                  <a:srgbClr val="3B3838"/>
                </a:solidFill>
                <a:latin typeface="Gotham Book"/>
                <a:cs typeface="Gotham Book"/>
              </a:rPr>
              <a:t> </a:t>
            </a:r>
            <a:r>
              <a:rPr lang="en-US" sz="2800" dirty="0" smtClean="0">
                <a:solidFill>
                  <a:srgbClr val="3B3838"/>
                </a:solidFill>
                <a:latin typeface="Gotham Book"/>
                <a:cs typeface="Gotham Book"/>
              </a:rPr>
              <a:t>p</a:t>
            </a:r>
            <a:r>
              <a:rPr sz="2800" spc="160" dirty="0" smtClean="0">
                <a:solidFill>
                  <a:srgbClr val="3B3838"/>
                </a:solidFill>
                <a:latin typeface="Gotham Book"/>
                <a:cs typeface="Gotham Book"/>
              </a:rPr>
              <a:t>roducer </a:t>
            </a:r>
            <a:r>
              <a:rPr sz="2800" spc="210" dirty="0" smtClean="0">
                <a:solidFill>
                  <a:srgbClr val="3B3838"/>
                </a:solidFill>
                <a:latin typeface="Gotham Book"/>
                <a:cs typeface="Gotham Book"/>
              </a:rPr>
              <a:t>by</a:t>
            </a:r>
            <a:r>
              <a:rPr sz="2800" spc="225" dirty="0" smtClean="0">
                <a:solidFill>
                  <a:srgbClr val="3B3838"/>
                </a:solidFill>
                <a:latin typeface="Gotham Book"/>
                <a:cs typeface="Gotham Book"/>
              </a:rPr>
              <a:t> </a:t>
            </a:r>
            <a:r>
              <a:rPr sz="2800" spc="225" dirty="0">
                <a:solidFill>
                  <a:srgbClr val="3B3838"/>
                </a:solidFill>
                <a:latin typeface="Gotham Book"/>
                <a:cs typeface="Gotham Book"/>
              </a:rPr>
              <a:t>understanding</a:t>
            </a:r>
            <a:r>
              <a:rPr sz="2800" spc="130" dirty="0">
                <a:solidFill>
                  <a:srgbClr val="3B3838"/>
                </a:solidFill>
                <a:latin typeface="Gotham Book"/>
                <a:cs typeface="Gotham Book"/>
              </a:rPr>
              <a:t> </a:t>
            </a:r>
            <a:r>
              <a:rPr sz="2800" spc="140" dirty="0" smtClean="0">
                <a:solidFill>
                  <a:srgbClr val="3B3838"/>
                </a:solidFill>
                <a:latin typeface="Gotham Book"/>
                <a:cs typeface="Gotham Book"/>
              </a:rPr>
              <a:t>everyone's</a:t>
            </a:r>
            <a:r>
              <a:rPr lang="en-US" sz="2800" spc="140" dirty="0" smtClean="0">
                <a:solidFill>
                  <a:srgbClr val="3B3838"/>
                </a:solidFill>
                <a:latin typeface="Gotham Book"/>
                <a:cs typeface="Gotham Book"/>
              </a:rPr>
              <a:t> </a:t>
            </a:r>
            <a:r>
              <a:rPr sz="2800" spc="165" dirty="0" smtClean="0">
                <a:solidFill>
                  <a:srgbClr val="3B3838"/>
                </a:solidFill>
                <a:latin typeface="Gotham Book"/>
                <a:cs typeface="Gotham Book"/>
              </a:rPr>
              <a:t>role </a:t>
            </a:r>
            <a:r>
              <a:rPr sz="2800" spc="145" dirty="0">
                <a:solidFill>
                  <a:srgbClr val="3B3838"/>
                </a:solidFill>
                <a:latin typeface="Gotham Book"/>
                <a:cs typeface="Gotham Book"/>
              </a:rPr>
              <a:t>in </a:t>
            </a:r>
            <a:r>
              <a:rPr sz="2800" spc="270" dirty="0">
                <a:solidFill>
                  <a:srgbClr val="3B3838"/>
                </a:solidFill>
                <a:latin typeface="Gotham Book"/>
                <a:cs typeface="Gotham Book"/>
              </a:rPr>
              <a:t>the</a:t>
            </a:r>
            <a:r>
              <a:rPr sz="2800" spc="-135" dirty="0">
                <a:solidFill>
                  <a:srgbClr val="3B3838"/>
                </a:solidFill>
                <a:latin typeface="Gotham Book"/>
                <a:cs typeface="Gotham Book"/>
              </a:rPr>
              <a:t> </a:t>
            </a:r>
            <a:r>
              <a:rPr sz="2800" spc="265" dirty="0" smtClean="0">
                <a:solidFill>
                  <a:srgbClr val="3B3838"/>
                </a:solidFill>
                <a:latin typeface="Gotham Book"/>
                <a:cs typeface="Gotham Book"/>
              </a:rPr>
              <a:t>team</a:t>
            </a:r>
            <a:endParaRPr sz="2800" dirty="0">
              <a:latin typeface="Gotham Book"/>
              <a:cs typeface="Gotham Book"/>
            </a:endParaRPr>
          </a:p>
          <a:p>
            <a:pPr>
              <a:lnSpc>
                <a:spcPct val="100000"/>
              </a:lnSpc>
            </a:pPr>
            <a:endParaRPr sz="2700" dirty="0">
              <a:latin typeface="Gotham Book"/>
              <a:cs typeface="Gotham Book"/>
            </a:endParaRPr>
          </a:p>
        </p:txBody>
      </p:sp>
      <p:sp>
        <p:nvSpPr>
          <p:cNvPr id="10" name="TextBox 9"/>
          <p:cNvSpPr txBox="1"/>
          <p:nvPr/>
        </p:nvSpPr>
        <p:spPr>
          <a:xfrm>
            <a:off x="2159000" y="5867400"/>
            <a:ext cx="10515600" cy="1231106"/>
          </a:xfrm>
          <a:prstGeom prst="rect">
            <a:avLst/>
          </a:prstGeom>
          <a:noFill/>
        </p:spPr>
        <p:txBody>
          <a:bodyPr wrap="square" rtlCol="0">
            <a:spAutoFit/>
          </a:bodyPr>
          <a:lstStyle/>
          <a:p>
            <a:r>
              <a:rPr lang="en-US" sz="2800" spc="120" dirty="0" smtClean="0">
                <a:solidFill>
                  <a:srgbClr val="3B3838"/>
                </a:solidFill>
                <a:latin typeface="Gotham Bold"/>
                <a:cs typeface="Gotham Bold"/>
              </a:rPr>
              <a:t>Feel</a:t>
            </a:r>
            <a:r>
              <a:rPr lang="en-US" sz="2800" spc="70" dirty="0" smtClean="0">
                <a:solidFill>
                  <a:srgbClr val="3B3838"/>
                </a:solidFill>
                <a:latin typeface="Gotham Book"/>
                <a:cs typeface="Gotham Book"/>
              </a:rPr>
              <a:t> </a:t>
            </a:r>
            <a:r>
              <a:rPr lang="en-US" sz="2800" spc="40" dirty="0" smtClean="0">
                <a:solidFill>
                  <a:srgbClr val="3B3838"/>
                </a:solidFill>
                <a:latin typeface="Gotham Book"/>
                <a:cs typeface="Gotham Book"/>
              </a:rPr>
              <a:t>conf</a:t>
            </a:r>
            <a:r>
              <a:rPr lang="en-US" sz="2800" spc="95" dirty="0" smtClean="0">
                <a:solidFill>
                  <a:srgbClr val="3B3838"/>
                </a:solidFill>
                <a:latin typeface="Gotham Book"/>
                <a:cs typeface="Gotham Book"/>
              </a:rPr>
              <a:t>ident </a:t>
            </a:r>
            <a:r>
              <a:rPr lang="en-US" sz="2800" spc="235" dirty="0" smtClean="0">
                <a:solidFill>
                  <a:srgbClr val="3B3838"/>
                </a:solidFill>
                <a:latin typeface="Gotham Book"/>
                <a:cs typeface="Gotham Book"/>
              </a:rPr>
              <a:t>bringing </a:t>
            </a:r>
            <a:r>
              <a:rPr lang="en-US" sz="2800" spc="215" dirty="0" smtClean="0">
                <a:solidFill>
                  <a:srgbClr val="3B3838"/>
                </a:solidFill>
                <a:latin typeface="Gotham Book"/>
                <a:cs typeface="Gotham Book"/>
              </a:rPr>
              <a:t>off</a:t>
            </a:r>
            <a:r>
              <a:rPr lang="en-US" sz="2800" spc="-615" dirty="0" smtClean="0">
                <a:solidFill>
                  <a:srgbClr val="3B3838"/>
                </a:solidFill>
                <a:latin typeface="Gotham Book"/>
                <a:cs typeface="Gotham Book"/>
              </a:rPr>
              <a:t> </a:t>
            </a:r>
            <a:r>
              <a:rPr lang="en-US" sz="2800" spc="114" dirty="0" smtClean="0">
                <a:solidFill>
                  <a:srgbClr val="3B3838"/>
                </a:solidFill>
                <a:latin typeface="Gotham Book"/>
                <a:cs typeface="Gotham Book"/>
              </a:rPr>
              <a:t>line </a:t>
            </a:r>
            <a:r>
              <a:rPr lang="en-US" sz="2800" spc="220" dirty="0" smtClean="0">
                <a:solidFill>
                  <a:srgbClr val="3B3838"/>
                </a:solidFill>
                <a:latin typeface="Gotham Book"/>
                <a:cs typeface="Gotham Book"/>
              </a:rPr>
              <a:t>organizing </a:t>
            </a:r>
            <a:r>
              <a:rPr lang="en-US" sz="2800" spc="200" dirty="0" smtClean="0">
                <a:solidFill>
                  <a:srgbClr val="3B3838"/>
                </a:solidFill>
                <a:latin typeface="Gotham Book"/>
                <a:cs typeface="Gotham Book"/>
              </a:rPr>
              <a:t>tactics</a:t>
            </a:r>
            <a:r>
              <a:rPr lang="en-US" sz="2800" spc="195" dirty="0" smtClean="0">
                <a:solidFill>
                  <a:srgbClr val="3B3838"/>
                </a:solidFill>
                <a:latin typeface="Gotham Book"/>
                <a:cs typeface="Gotham Book"/>
              </a:rPr>
              <a:t> </a:t>
            </a:r>
            <a:r>
              <a:rPr lang="en-US" sz="2800" spc="265" dirty="0" smtClean="0">
                <a:solidFill>
                  <a:srgbClr val="3B3838"/>
                </a:solidFill>
                <a:latin typeface="Gotham Book"/>
                <a:cs typeface="Gotham Book"/>
              </a:rPr>
              <a:t>to the</a:t>
            </a:r>
            <a:r>
              <a:rPr lang="en-US" sz="2800" spc="40" dirty="0" smtClean="0">
                <a:solidFill>
                  <a:srgbClr val="3B3838"/>
                </a:solidFill>
                <a:latin typeface="Gotham Book"/>
                <a:cs typeface="Gotham Book"/>
              </a:rPr>
              <a:t> </a:t>
            </a:r>
            <a:r>
              <a:rPr lang="en-US" sz="2800" spc="225" dirty="0" smtClean="0">
                <a:solidFill>
                  <a:srgbClr val="3B3838"/>
                </a:solidFill>
                <a:latin typeface="Gotham Book"/>
                <a:cs typeface="Gotham Book"/>
              </a:rPr>
              <a:t>digital</a:t>
            </a:r>
            <a:r>
              <a:rPr lang="en-US" sz="2800" spc="100" dirty="0" smtClean="0">
                <a:solidFill>
                  <a:srgbClr val="3B3838"/>
                </a:solidFill>
                <a:latin typeface="Gotham Book"/>
                <a:cs typeface="Gotham Book"/>
              </a:rPr>
              <a:t> </a:t>
            </a:r>
            <a:r>
              <a:rPr lang="en-US" sz="2800" spc="200" dirty="0" smtClean="0">
                <a:solidFill>
                  <a:srgbClr val="3B3838"/>
                </a:solidFill>
                <a:latin typeface="Gotham Book"/>
                <a:cs typeface="Gotham Book"/>
              </a:rPr>
              <a:t>wor</a:t>
            </a:r>
            <a:r>
              <a:rPr lang="en-US" sz="2800" spc="-330" dirty="0">
                <a:solidFill>
                  <a:srgbClr val="3B3838"/>
                </a:solidFill>
                <a:latin typeface="Gotham Book"/>
                <a:cs typeface="Gotham Book"/>
              </a:rPr>
              <a:t>l</a:t>
            </a:r>
            <a:r>
              <a:rPr lang="en-US" sz="2800" spc="220" dirty="0" smtClean="0">
                <a:solidFill>
                  <a:srgbClr val="3B3838"/>
                </a:solidFill>
                <a:latin typeface="Gotham Book"/>
                <a:cs typeface="Gotham Book"/>
              </a:rPr>
              <a:t>d</a:t>
            </a:r>
            <a:endParaRPr lang="en-US" sz="2800" dirty="0" smtClean="0">
              <a:latin typeface="Gotham Book"/>
              <a:cs typeface="Gotham Book"/>
            </a:endParaRP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538987" y="2734055"/>
            <a:ext cx="691894" cy="58216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2039600" y="8759952"/>
            <a:ext cx="585216" cy="56997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 y="9573768"/>
            <a:ext cx="12987528" cy="158496"/>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5482590" y="1592580"/>
            <a:ext cx="0" cy="5593080"/>
          </a:xfrm>
          <a:custGeom>
            <a:avLst/>
            <a:gdLst/>
            <a:ahLst/>
            <a:cxnLst/>
            <a:rect l="l" t="t" r="r" b="b"/>
            <a:pathLst>
              <a:path h="5593080">
                <a:moveTo>
                  <a:pt x="0" y="5593080"/>
                </a:moveTo>
                <a:lnTo>
                  <a:pt x="0" y="0"/>
                </a:lnTo>
              </a:path>
            </a:pathLst>
          </a:custGeom>
          <a:ln w="13716">
            <a:solidFill>
              <a:srgbClr val="545457"/>
            </a:solidFill>
          </a:ln>
        </p:spPr>
        <p:txBody>
          <a:bodyPr wrap="square" lIns="0" tIns="0" rIns="0" bIns="0" rtlCol="0"/>
          <a:lstStyle/>
          <a:p>
            <a:endParaRPr/>
          </a:p>
        </p:txBody>
      </p:sp>
      <p:sp>
        <p:nvSpPr>
          <p:cNvPr id="7" name="object 7"/>
          <p:cNvSpPr txBox="1"/>
          <p:nvPr/>
        </p:nvSpPr>
        <p:spPr>
          <a:xfrm>
            <a:off x="916948" y="1618238"/>
            <a:ext cx="4199891" cy="469359"/>
          </a:xfrm>
          <a:prstGeom prst="rect">
            <a:avLst/>
          </a:prstGeom>
        </p:spPr>
        <p:txBody>
          <a:bodyPr vert="horz" wrap="square" lIns="0" tIns="0" rIns="0" bIns="0" rtlCol="0">
            <a:spAutoFit/>
          </a:bodyPr>
          <a:lstStyle/>
          <a:p>
            <a:pPr marL="12700">
              <a:lnSpc>
                <a:spcPct val="100000"/>
              </a:lnSpc>
              <a:tabLst>
                <a:tab pos="2072639" algn="l"/>
              </a:tabLst>
            </a:pPr>
            <a:r>
              <a:rPr sz="3050" b="1" spc="270" dirty="0">
                <a:solidFill>
                  <a:srgbClr val="3B3838"/>
                </a:solidFill>
                <a:latin typeface="Arial"/>
                <a:cs typeface="Arial"/>
              </a:rPr>
              <a:t>AGENDA	</a:t>
            </a:r>
            <a:r>
              <a:rPr sz="2650" spc="110" dirty="0">
                <a:solidFill>
                  <a:srgbClr val="3B3838"/>
                </a:solidFill>
                <a:latin typeface="Arial"/>
                <a:cs typeface="Arial"/>
              </a:rPr>
              <a:t>FOR </a:t>
            </a:r>
            <a:r>
              <a:rPr sz="2650" spc="70" dirty="0">
                <a:solidFill>
                  <a:srgbClr val="3B3838"/>
                </a:solidFill>
                <a:latin typeface="Arial"/>
                <a:cs typeface="Arial"/>
              </a:rPr>
              <a:t>TO</a:t>
            </a:r>
            <a:r>
              <a:rPr sz="2650" spc="-345" dirty="0">
                <a:solidFill>
                  <a:srgbClr val="3B3838"/>
                </a:solidFill>
                <a:latin typeface="Arial"/>
                <a:cs typeface="Arial"/>
              </a:rPr>
              <a:t> </a:t>
            </a:r>
            <a:r>
              <a:rPr sz="2650" spc="35" dirty="0">
                <a:solidFill>
                  <a:srgbClr val="3B3838"/>
                </a:solidFill>
                <a:latin typeface="Arial"/>
                <a:cs typeface="Arial"/>
              </a:rPr>
              <a:t>DAY</a:t>
            </a:r>
            <a:endParaRPr sz="2650" dirty="0">
              <a:latin typeface="Arial"/>
              <a:cs typeface="Arial"/>
            </a:endParaRPr>
          </a:p>
        </p:txBody>
      </p:sp>
      <p:sp>
        <p:nvSpPr>
          <p:cNvPr id="8" name="object 8"/>
          <p:cNvSpPr txBox="1">
            <a:spLocks noGrp="1"/>
          </p:cNvSpPr>
          <p:nvPr>
            <p:ph type="title"/>
          </p:nvPr>
        </p:nvSpPr>
        <p:spPr>
          <a:xfrm>
            <a:off x="6077202" y="1663562"/>
            <a:ext cx="4643121" cy="988208"/>
          </a:xfrm>
          <a:prstGeom prst="rect">
            <a:avLst/>
          </a:prstGeom>
        </p:spPr>
        <p:txBody>
          <a:bodyPr vert="horz" wrap="square" lIns="0" tIns="0" rIns="0" bIns="0" rtlCol="0">
            <a:spAutoFit/>
          </a:bodyPr>
          <a:lstStyle/>
          <a:p>
            <a:pPr marL="551815" marR="5080" indent="-539750">
              <a:lnSpc>
                <a:spcPct val="103899"/>
              </a:lnSpc>
              <a:tabLst>
                <a:tab pos="530225" algn="l"/>
                <a:tab pos="1423670" algn="l"/>
                <a:tab pos="3334385" algn="l"/>
              </a:tabLst>
            </a:pPr>
            <a:r>
              <a:rPr b="0" spc="-430" dirty="0">
                <a:solidFill>
                  <a:srgbClr val="3B3838"/>
                </a:solidFill>
                <a:latin typeface="Arial"/>
                <a:cs typeface="Arial"/>
              </a:rPr>
              <a:t>1</a:t>
            </a:r>
            <a:r>
              <a:rPr b="0" spc="-15" dirty="0">
                <a:solidFill>
                  <a:srgbClr val="3B3838"/>
                </a:solidFill>
                <a:latin typeface="Arial"/>
                <a:cs typeface="Arial"/>
              </a:rPr>
              <a:t>.</a:t>
            </a:r>
            <a:r>
              <a:rPr b="0" dirty="0">
                <a:solidFill>
                  <a:srgbClr val="3B3838"/>
                </a:solidFill>
                <a:latin typeface="Arial"/>
                <a:cs typeface="Arial"/>
              </a:rPr>
              <a:t>	</a:t>
            </a:r>
            <a:r>
              <a:rPr b="0" spc="120" dirty="0">
                <a:solidFill>
                  <a:srgbClr val="3B3838"/>
                </a:solidFill>
                <a:latin typeface="Arial"/>
                <a:cs typeface="Arial"/>
              </a:rPr>
              <a:t>The</a:t>
            </a:r>
            <a:r>
              <a:rPr b="0" dirty="0">
                <a:solidFill>
                  <a:srgbClr val="3B3838"/>
                </a:solidFill>
                <a:latin typeface="Arial"/>
                <a:cs typeface="Arial"/>
              </a:rPr>
              <a:t>	</a:t>
            </a:r>
            <a:r>
              <a:rPr b="0" spc="-105" dirty="0">
                <a:solidFill>
                  <a:srgbClr val="3B3838"/>
                </a:solidFill>
                <a:latin typeface="Arial"/>
                <a:cs typeface="Arial"/>
              </a:rPr>
              <a:t>R</a:t>
            </a:r>
            <a:r>
              <a:rPr b="0" spc="290" dirty="0">
                <a:solidFill>
                  <a:srgbClr val="3B3838"/>
                </a:solidFill>
                <a:latin typeface="Arial"/>
                <a:cs typeface="Arial"/>
              </a:rPr>
              <a:t>o</a:t>
            </a:r>
            <a:r>
              <a:rPr b="0" spc="220" dirty="0">
                <a:solidFill>
                  <a:srgbClr val="3B3838"/>
                </a:solidFill>
                <a:latin typeface="Arial"/>
                <a:cs typeface="Arial"/>
              </a:rPr>
              <a:t>l</a:t>
            </a:r>
            <a:r>
              <a:rPr b="0" spc="85" dirty="0">
                <a:solidFill>
                  <a:srgbClr val="3B3838"/>
                </a:solidFill>
                <a:latin typeface="Arial"/>
                <a:cs typeface="Arial"/>
              </a:rPr>
              <a:t>e</a:t>
            </a:r>
            <a:r>
              <a:rPr b="0" spc="160" dirty="0">
                <a:solidFill>
                  <a:srgbClr val="3B3838"/>
                </a:solidFill>
                <a:latin typeface="Arial"/>
                <a:cs typeface="Arial"/>
              </a:rPr>
              <a:t> </a:t>
            </a:r>
            <a:r>
              <a:rPr sz="3000" spc="204" dirty="0">
                <a:solidFill>
                  <a:srgbClr val="3B3838"/>
                </a:solidFill>
              </a:rPr>
              <a:t>o</a:t>
            </a:r>
            <a:r>
              <a:rPr sz="3000" spc="-20" dirty="0">
                <a:solidFill>
                  <a:srgbClr val="3B3838"/>
                </a:solidFill>
              </a:rPr>
              <a:t>f</a:t>
            </a:r>
            <a:r>
              <a:rPr sz="3000" spc="345" dirty="0">
                <a:solidFill>
                  <a:srgbClr val="3B3838"/>
                </a:solidFill>
              </a:rPr>
              <a:t> </a:t>
            </a:r>
            <a:r>
              <a:rPr sz="3000" spc="-35" dirty="0">
                <a:solidFill>
                  <a:srgbClr val="3B3838"/>
                </a:solidFill>
              </a:rPr>
              <a:t>a</a:t>
            </a:r>
            <a:r>
              <a:rPr sz="3000" dirty="0">
                <a:solidFill>
                  <a:srgbClr val="3B3838"/>
                </a:solidFill>
              </a:rPr>
              <a:t>	</a:t>
            </a:r>
            <a:r>
              <a:rPr b="0" spc="250" dirty="0">
                <a:solidFill>
                  <a:srgbClr val="3B3838"/>
                </a:solidFill>
                <a:latin typeface="Arial"/>
                <a:cs typeface="Arial"/>
              </a:rPr>
              <a:t>Digi</a:t>
            </a:r>
            <a:r>
              <a:rPr b="0" spc="245" dirty="0">
                <a:solidFill>
                  <a:srgbClr val="3B3838"/>
                </a:solidFill>
                <a:latin typeface="Arial"/>
                <a:cs typeface="Arial"/>
              </a:rPr>
              <a:t>t</a:t>
            </a:r>
            <a:r>
              <a:rPr b="0" spc="290" dirty="0">
                <a:solidFill>
                  <a:srgbClr val="3B3838"/>
                </a:solidFill>
                <a:latin typeface="Arial"/>
                <a:cs typeface="Arial"/>
              </a:rPr>
              <a:t>a</a:t>
            </a:r>
            <a:r>
              <a:rPr b="0" spc="30" dirty="0">
                <a:solidFill>
                  <a:srgbClr val="3B3838"/>
                </a:solidFill>
                <a:latin typeface="Arial"/>
                <a:cs typeface="Arial"/>
              </a:rPr>
              <a:t>l  </a:t>
            </a:r>
            <a:r>
              <a:rPr b="0" spc="265" dirty="0">
                <a:solidFill>
                  <a:srgbClr val="3B3838"/>
                </a:solidFill>
                <a:latin typeface="Arial"/>
                <a:cs typeface="Arial"/>
              </a:rPr>
              <a:t>Department</a:t>
            </a:r>
            <a:endParaRPr sz="3000">
              <a:latin typeface="Arial"/>
              <a:cs typeface="Arial"/>
            </a:endParaRPr>
          </a:p>
        </p:txBody>
      </p:sp>
      <p:sp>
        <p:nvSpPr>
          <p:cNvPr id="9" name="object 9"/>
          <p:cNvSpPr txBox="1"/>
          <p:nvPr/>
        </p:nvSpPr>
        <p:spPr>
          <a:xfrm>
            <a:off x="6080260" y="3148081"/>
            <a:ext cx="5174615" cy="3992129"/>
          </a:xfrm>
          <a:prstGeom prst="rect">
            <a:avLst/>
          </a:prstGeom>
        </p:spPr>
        <p:txBody>
          <a:bodyPr vert="horz" wrap="square" lIns="0" tIns="0" rIns="0" bIns="0" rtlCol="0">
            <a:spAutoFit/>
          </a:bodyPr>
          <a:lstStyle/>
          <a:p>
            <a:pPr marL="548640" indent="-533400">
              <a:lnSpc>
                <a:spcPct val="100000"/>
              </a:lnSpc>
              <a:buAutoNum type="arabicPeriod" startAt="2"/>
              <a:tabLst>
                <a:tab pos="549275" algn="l"/>
                <a:tab pos="2636520" algn="l"/>
              </a:tabLst>
            </a:pPr>
            <a:r>
              <a:rPr sz="3100" spc="200" dirty="0">
                <a:solidFill>
                  <a:srgbClr val="3B3838"/>
                </a:solidFill>
                <a:latin typeface="Arial"/>
                <a:cs typeface="Arial"/>
              </a:rPr>
              <a:t>Ladder</a:t>
            </a:r>
            <a:r>
              <a:rPr sz="3100" spc="409" dirty="0">
                <a:solidFill>
                  <a:srgbClr val="3B3838"/>
                </a:solidFill>
                <a:latin typeface="Arial"/>
                <a:cs typeface="Arial"/>
              </a:rPr>
              <a:t> </a:t>
            </a:r>
            <a:r>
              <a:rPr sz="3100" spc="204" dirty="0">
                <a:solidFill>
                  <a:srgbClr val="3B3838"/>
                </a:solidFill>
                <a:latin typeface="Arial"/>
                <a:cs typeface="Arial"/>
              </a:rPr>
              <a:t>of	</a:t>
            </a:r>
            <a:r>
              <a:rPr sz="3100" spc="225" dirty="0">
                <a:solidFill>
                  <a:srgbClr val="3B3838"/>
                </a:solidFill>
                <a:latin typeface="Arial"/>
                <a:cs typeface="Arial"/>
              </a:rPr>
              <a:t>Engagement</a:t>
            </a:r>
            <a:endParaRPr sz="3100">
              <a:latin typeface="Arial"/>
              <a:cs typeface="Arial"/>
            </a:endParaRPr>
          </a:p>
          <a:p>
            <a:pPr>
              <a:lnSpc>
                <a:spcPct val="100000"/>
              </a:lnSpc>
              <a:spcBef>
                <a:spcPts val="15"/>
              </a:spcBef>
              <a:buClr>
                <a:srgbClr val="3B3838"/>
              </a:buClr>
              <a:buFont typeface="Arial"/>
              <a:buAutoNum type="arabicPeriod" startAt="2"/>
            </a:pPr>
            <a:endParaRPr sz="3450">
              <a:latin typeface="Times New Roman"/>
              <a:cs typeface="Times New Roman"/>
            </a:endParaRPr>
          </a:p>
          <a:p>
            <a:pPr marL="548640" indent="-533400">
              <a:lnSpc>
                <a:spcPct val="100000"/>
              </a:lnSpc>
              <a:buAutoNum type="arabicPeriod" startAt="2"/>
              <a:tabLst>
                <a:tab pos="549275" algn="l"/>
              </a:tabLst>
            </a:pPr>
            <a:r>
              <a:rPr sz="3100" spc="220" dirty="0">
                <a:solidFill>
                  <a:srgbClr val="3B3838"/>
                </a:solidFill>
                <a:latin typeface="Arial"/>
                <a:cs typeface="Arial"/>
              </a:rPr>
              <a:t>Digital </a:t>
            </a:r>
            <a:r>
              <a:rPr sz="3100" spc="114" dirty="0">
                <a:solidFill>
                  <a:srgbClr val="3B3838"/>
                </a:solidFill>
                <a:latin typeface="Arial"/>
                <a:cs typeface="Arial"/>
              </a:rPr>
              <a:t>Goals: </a:t>
            </a:r>
            <a:r>
              <a:rPr sz="3100" spc="120" dirty="0">
                <a:solidFill>
                  <a:srgbClr val="3B3838"/>
                </a:solidFill>
                <a:latin typeface="Arial"/>
                <a:cs typeface="Arial"/>
              </a:rPr>
              <a:t>3</a:t>
            </a:r>
            <a:r>
              <a:rPr sz="3100" spc="135" dirty="0">
                <a:solidFill>
                  <a:srgbClr val="3B3838"/>
                </a:solidFill>
                <a:latin typeface="Arial"/>
                <a:cs typeface="Arial"/>
              </a:rPr>
              <a:t> </a:t>
            </a:r>
            <a:r>
              <a:rPr sz="3100" spc="-40" dirty="0">
                <a:solidFill>
                  <a:srgbClr val="3B3838"/>
                </a:solidFill>
                <a:latin typeface="Arial"/>
                <a:cs typeface="Arial"/>
              </a:rPr>
              <a:t>Ms</a:t>
            </a:r>
            <a:endParaRPr sz="3100">
              <a:latin typeface="Arial"/>
              <a:cs typeface="Arial"/>
            </a:endParaRPr>
          </a:p>
          <a:p>
            <a:pPr>
              <a:lnSpc>
                <a:spcPct val="100000"/>
              </a:lnSpc>
              <a:spcBef>
                <a:spcPts val="25"/>
              </a:spcBef>
              <a:buClr>
                <a:srgbClr val="3B3838"/>
              </a:buClr>
              <a:buFont typeface="Arial"/>
              <a:buAutoNum type="arabicPeriod" startAt="2"/>
            </a:pPr>
            <a:endParaRPr sz="3250">
              <a:latin typeface="Times New Roman"/>
              <a:cs typeface="Times New Roman"/>
            </a:endParaRPr>
          </a:p>
          <a:p>
            <a:pPr marL="548640" marR="471170" indent="-535940">
              <a:lnSpc>
                <a:spcPct val="103899"/>
              </a:lnSpc>
              <a:spcBef>
                <a:spcPts val="5"/>
              </a:spcBef>
              <a:buAutoNum type="arabicPeriod" startAt="2"/>
              <a:tabLst>
                <a:tab pos="528320" algn="l"/>
                <a:tab pos="3404870" algn="l"/>
              </a:tabLst>
            </a:pPr>
            <a:r>
              <a:rPr sz="3100" spc="140" dirty="0">
                <a:solidFill>
                  <a:srgbClr val="3B3838"/>
                </a:solidFill>
                <a:latin typeface="Arial"/>
                <a:cs typeface="Arial"/>
              </a:rPr>
              <a:t>A</a:t>
            </a:r>
            <a:r>
              <a:rPr sz="3100" spc="-409" dirty="0">
                <a:solidFill>
                  <a:srgbClr val="3B3838"/>
                </a:solidFill>
                <a:latin typeface="Arial"/>
                <a:cs typeface="Arial"/>
              </a:rPr>
              <a:t> </a:t>
            </a:r>
            <a:r>
              <a:rPr sz="3100" spc="65" dirty="0">
                <a:solidFill>
                  <a:srgbClr val="3B3838"/>
                </a:solidFill>
                <a:latin typeface="Arial"/>
                <a:cs typeface="Arial"/>
              </a:rPr>
              <a:t>n</a:t>
            </a:r>
            <a:r>
              <a:rPr sz="3100" spc="150" dirty="0">
                <a:solidFill>
                  <a:srgbClr val="3B3838"/>
                </a:solidFill>
                <a:latin typeface="Arial"/>
                <a:cs typeface="Arial"/>
              </a:rPr>
              <a:t>a</a:t>
            </a:r>
            <a:r>
              <a:rPr sz="3100" spc="300" dirty="0">
                <a:solidFill>
                  <a:srgbClr val="3B3838"/>
                </a:solidFill>
                <a:latin typeface="Arial"/>
                <a:cs typeface="Arial"/>
              </a:rPr>
              <a:t>tomy</a:t>
            </a:r>
            <a:r>
              <a:rPr sz="3100" spc="405" dirty="0">
                <a:solidFill>
                  <a:srgbClr val="3B3838"/>
                </a:solidFill>
                <a:latin typeface="Arial"/>
                <a:cs typeface="Arial"/>
              </a:rPr>
              <a:t> </a:t>
            </a:r>
            <a:r>
              <a:rPr sz="3000" b="1" spc="229" dirty="0">
                <a:solidFill>
                  <a:srgbClr val="3B3838"/>
                </a:solidFill>
                <a:latin typeface="Arial"/>
                <a:cs typeface="Arial"/>
              </a:rPr>
              <a:t>o</a:t>
            </a:r>
            <a:r>
              <a:rPr sz="3000" b="1" spc="-40" dirty="0">
                <a:solidFill>
                  <a:srgbClr val="3B3838"/>
                </a:solidFill>
                <a:latin typeface="Arial"/>
                <a:cs typeface="Arial"/>
              </a:rPr>
              <a:t>f</a:t>
            </a:r>
            <a:r>
              <a:rPr sz="3000" b="1" spc="315" dirty="0">
                <a:solidFill>
                  <a:srgbClr val="3B3838"/>
                </a:solidFill>
                <a:latin typeface="Arial"/>
                <a:cs typeface="Arial"/>
              </a:rPr>
              <a:t> </a:t>
            </a:r>
            <a:r>
              <a:rPr sz="3000" b="1" spc="-35" dirty="0">
                <a:solidFill>
                  <a:srgbClr val="3B3838"/>
                </a:solidFill>
                <a:latin typeface="Arial"/>
                <a:cs typeface="Arial"/>
              </a:rPr>
              <a:t>a</a:t>
            </a:r>
            <a:r>
              <a:rPr sz="3000" b="1" dirty="0">
                <a:solidFill>
                  <a:srgbClr val="3B3838"/>
                </a:solidFill>
                <a:latin typeface="Arial"/>
                <a:cs typeface="Arial"/>
              </a:rPr>
              <a:t>	</a:t>
            </a:r>
            <a:r>
              <a:rPr sz="3100" spc="250" dirty="0">
                <a:solidFill>
                  <a:srgbClr val="3B3838"/>
                </a:solidFill>
                <a:latin typeface="Arial"/>
                <a:cs typeface="Arial"/>
              </a:rPr>
              <a:t>Digi</a:t>
            </a:r>
            <a:r>
              <a:rPr sz="3100" spc="245" dirty="0">
                <a:solidFill>
                  <a:srgbClr val="3B3838"/>
                </a:solidFill>
                <a:latin typeface="Arial"/>
                <a:cs typeface="Arial"/>
              </a:rPr>
              <a:t>t</a:t>
            </a:r>
            <a:r>
              <a:rPr sz="3100" spc="315" dirty="0">
                <a:solidFill>
                  <a:srgbClr val="3B3838"/>
                </a:solidFill>
                <a:latin typeface="Arial"/>
                <a:cs typeface="Arial"/>
              </a:rPr>
              <a:t>a</a:t>
            </a:r>
            <a:r>
              <a:rPr sz="3100" spc="-45" dirty="0">
                <a:solidFill>
                  <a:srgbClr val="3B3838"/>
                </a:solidFill>
                <a:latin typeface="Arial"/>
                <a:cs typeface="Arial"/>
              </a:rPr>
              <a:t>l  </a:t>
            </a:r>
            <a:r>
              <a:rPr sz="3100" spc="265" dirty="0">
                <a:solidFill>
                  <a:srgbClr val="3B3838"/>
                </a:solidFill>
                <a:latin typeface="Arial"/>
                <a:cs typeface="Arial"/>
              </a:rPr>
              <a:t>Department</a:t>
            </a:r>
            <a:endParaRPr sz="3100">
              <a:latin typeface="Arial"/>
              <a:cs typeface="Arial"/>
            </a:endParaRPr>
          </a:p>
          <a:p>
            <a:pPr>
              <a:lnSpc>
                <a:spcPct val="100000"/>
              </a:lnSpc>
              <a:spcBef>
                <a:spcPts val="15"/>
              </a:spcBef>
              <a:buClr>
                <a:srgbClr val="3B3838"/>
              </a:buClr>
              <a:buFont typeface="Arial"/>
              <a:buAutoNum type="arabicPeriod" startAt="2"/>
            </a:pPr>
            <a:endParaRPr sz="3450">
              <a:latin typeface="Times New Roman"/>
              <a:cs typeface="Times New Roman"/>
            </a:endParaRPr>
          </a:p>
          <a:p>
            <a:pPr marL="548640" indent="-530225">
              <a:lnSpc>
                <a:spcPct val="100000"/>
              </a:lnSpc>
              <a:buAutoNum type="arabicPeriod" startAt="2"/>
              <a:tabLst>
                <a:tab pos="549275" algn="l"/>
              </a:tabLst>
            </a:pPr>
            <a:r>
              <a:rPr sz="3100" spc="210" dirty="0">
                <a:solidFill>
                  <a:srgbClr val="3B3838"/>
                </a:solidFill>
                <a:latin typeface="Arial"/>
                <a:cs typeface="Arial"/>
              </a:rPr>
              <a:t>Debrief </a:t>
            </a:r>
            <a:r>
              <a:rPr sz="3100" spc="280" dirty="0">
                <a:solidFill>
                  <a:srgbClr val="3B3838"/>
                </a:solidFill>
                <a:latin typeface="Arial"/>
                <a:cs typeface="Arial"/>
              </a:rPr>
              <a:t>and</a:t>
            </a:r>
            <a:r>
              <a:rPr sz="3100" spc="35" dirty="0">
                <a:solidFill>
                  <a:srgbClr val="3B3838"/>
                </a:solidFill>
                <a:latin typeface="Arial"/>
                <a:cs typeface="Arial"/>
              </a:rPr>
              <a:t> </a:t>
            </a:r>
            <a:r>
              <a:rPr sz="3100" spc="120" dirty="0">
                <a:solidFill>
                  <a:srgbClr val="3B3838"/>
                </a:solidFill>
                <a:latin typeface="Arial"/>
                <a:cs typeface="Arial"/>
              </a:rPr>
              <a:t>Close</a:t>
            </a:r>
            <a:endParaRPr sz="3100">
              <a:latin typeface="Arial"/>
              <a:cs typeface="Arial"/>
            </a:endParaRPr>
          </a:p>
        </p:txBody>
      </p:sp>
      <p:sp>
        <p:nvSpPr>
          <p:cNvPr id="10" name="object 10"/>
          <p:cNvSpPr txBox="1"/>
          <p:nvPr/>
        </p:nvSpPr>
        <p:spPr>
          <a:xfrm>
            <a:off x="2163573" y="2904744"/>
            <a:ext cx="1423035" cy="1107996"/>
          </a:xfrm>
          <a:prstGeom prst="rect">
            <a:avLst/>
          </a:prstGeom>
        </p:spPr>
        <p:txBody>
          <a:bodyPr vert="horz" wrap="square" lIns="0" tIns="0" rIns="0" bIns="0" rtlCol="0">
            <a:spAutoFit/>
          </a:bodyPr>
          <a:lstStyle/>
          <a:p>
            <a:pPr marL="12700">
              <a:lnSpc>
                <a:spcPct val="100000"/>
              </a:lnSpc>
            </a:pPr>
            <a:r>
              <a:rPr sz="7200" spc="-540" dirty="0">
                <a:solidFill>
                  <a:srgbClr val="3B3838"/>
                </a:solidFill>
                <a:latin typeface="Times New Roman"/>
                <a:cs typeface="Times New Roman"/>
              </a:rPr>
              <a:t>.</a:t>
            </a:r>
            <a:r>
              <a:rPr sz="7200" spc="-540" dirty="0" smtClean="0">
                <a:solidFill>
                  <a:srgbClr val="3B3838"/>
                </a:solidFill>
                <a:latin typeface="Times New Roman"/>
                <a:cs typeface="Times New Roman"/>
              </a:rPr>
              <a:t>,</a:t>
            </a:r>
            <a:r>
              <a:rPr sz="6600" spc="-825" dirty="0" smtClean="0">
                <a:solidFill>
                  <a:srgbClr val="3B3838"/>
                </a:solidFill>
                <a:latin typeface="Times New Roman"/>
                <a:cs typeface="Times New Roman"/>
              </a:rPr>
              <a:t>..</a:t>
            </a:r>
            <a:r>
              <a:rPr sz="6600" spc="-1120" dirty="0">
                <a:solidFill>
                  <a:srgbClr val="3B3838"/>
                </a:solidFill>
                <a:latin typeface="Times New Roman"/>
                <a:cs typeface="Times New Roman"/>
              </a:rPr>
              <a:t>.</a:t>
            </a:r>
            <a:r>
              <a:rPr sz="7200" spc="-1335" dirty="0">
                <a:solidFill>
                  <a:srgbClr val="3B3838"/>
                </a:solidFill>
                <a:latin typeface="Times New Roman"/>
                <a:cs typeface="Times New Roman"/>
              </a:rPr>
              <a:t>_</a:t>
            </a:r>
            <a:endParaRPr sz="7200" dirty="0">
              <a:latin typeface="Times New Roman"/>
              <a:cs typeface="Times New Roman"/>
            </a:endParaRPr>
          </a:p>
        </p:txBody>
      </p:sp>
      <p:sp>
        <p:nvSpPr>
          <p:cNvPr id="11" name="object 11"/>
          <p:cNvSpPr txBox="1"/>
          <p:nvPr/>
        </p:nvSpPr>
        <p:spPr>
          <a:xfrm>
            <a:off x="2163571" y="3368044"/>
            <a:ext cx="1424940" cy="2215991"/>
          </a:xfrm>
          <a:prstGeom prst="rect">
            <a:avLst/>
          </a:prstGeom>
        </p:spPr>
        <p:txBody>
          <a:bodyPr vert="horz" wrap="square" lIns="0" tIns="0" rIns="0" bIns="0" rtlCol="0">
            <a:spAutoFit/>
          </a:bodyPr>
          <a:lstStyle/>
          <a:p>
            <a:pPr marL="12700">
              <a:lnSpc>
                <a:spcPct val="100000"/>
              </a:lnSpc>
            </a:pPr>
            <a:r>
              <a:rPr sz="7200" spc="-540" dirty="0">
                <a:solidFill>
                  <a:srgbClr val="3B3838"/>
                </a:solidFill>
                <a:latin typeface="Times New Roman"/>
                <a:cs typeface="Times New Roman"/>
              </a:rPr>
              <a:t>.,</a:t>
            </a:r>
            <a:r>
              <a:rPr sz="7200" spc="-240" dirty="0">
                <a:solidFill>
                  <a:srgbClr val="3B3838"/>
                </a:solidFill>
                <a:latin typeface="Times New Roman"/>
                <a:cs typeface="Times New Roman"/>
              </a:rPr>
              <a:t>,</a:t>
            </a:r>
            <a:r>
              <a:rPr sz="6600" spc="-810" dirty="0">
                <a:solidFill>
                  <a:srgbClr val="3B3838"/>
                </a:solidFill>
                <a:latin typeface="Times New Roman"/>
                <a:cs typeface="Times New Roman"/>
              </a:rPr>
              <a:t>.....</a:t>
            </a:r>
            <a:r>
              <a:rPr sz="6600" spc="-1155" dirty="0">
                <a:solidFill>
                  <a:srgbClr val="3B3838"/>
                </a:solidFill>
                <a:latin typeface="Times New Roman"/>
                <a:cs typeface="Times New Roman"/>
              </a:rPr>
              <a:t>.</a:t>
            </a:r>
            <a:r>
              <a:rPr sz="7200" spc="-1370" dirty="0">
                <a:solidFill>
                  <a:srgbClr val="3B3838"/>
                </a:solidFill>
                <a:latin typeface="Times New Roman"/>
                <a:cs typeface="Times New Roman"/>
              </a:rPr>
              <a:t>_</a:t>
            </a:r>
            <a:endParaRPr sz="7200" dirty="0">
              <a:latin typeface="Times New Roman"/>
              <a:cs typeface="Times New Roman"/>
            </a:endParaRPr>
          </a:p>
        </p:txBody>
      </p:sp>
      <p:sp>
        <p:nvSpPr>
          <p:cNvPr id="12" name="object 12"/>
          <p:cNvSpPr txBox="1"/>
          <p:nvPr/>
        </p:nvSpPr>
        <p:spPr>
          <a:xfrm>
            <a:off x="2245867" y="3810004"/>
            <a:ext cx="1341120" cy="2123658"/>
          </a:xfrm>
          <a:prstGeom prst="rect">
            <a:avLst/>
          </a:prstGeom>
        </p:spPr>
        <p:txBody>
          <a:bodyPr vert="horz" wrap="square" lIns="0" tIns="0" rIns="0" bIns="0" rtlCol="0">
            <a:spAutoFit/>
          </a:bodyPr>
          <a:lstStyle/>
          <a:p>
            <a:pPr marL="12700">
              <a:lnSpc>
                <a:spcPct val="100000"/>
              </a:lnSpc>
            </a:pPr>
            <a:r>
              <a:rPr sz="6350" spc="-1560" dirty="0">
                <a:solidFill>
                  <a:srgbClr val="3B3838"/>
                </a:solidFill>
                <a:latin typeface="Times New Roman"/>
                <a:cs typeface="Times New Roman"/>
              </a:rPr>
              <a:t>_                                                             </a:t>
            </a:r>
            <a:r>
              <a:rPr sz="6350" spc="-1550" dirty="0">
                <a:solidFill>
                  <a:srgbClr val="3B3838"/>
                </a:solidFill>
                <a:latin typeface="Times New Roman"/>
                <a:cs typeface="Times New Roman"/>
              </a:rPr>
              <a:t> </a:t>
            </a:r>
            <a:r>
              <a:rPr sz="6600" spc="-940" dirty="0">
                <a:solidFill>
                  <a:srgbClr val="3B3838"/>
                </a:solidFill>
                <a:latin typeface="Times New Roman"/>
                <a:cs typeface="Times New Roman"/>
              </a:rPr>
              <a:t>......</a:t>
            </a:r>
            <a:r>
              <a:rPr sz="7200" spc="-940" dirty="0">
                <a:solidFill>
                  <a:srgbClr val="3B3838"/>
                </a:solidFill>
                <a:latin typeface="Times New Roman"/>
                <a:cs typeface="Times New Roman"/>
              </a:rPr>
              <a:t>_</a:t>
            </a:r>
            <a:endParaRPr sz="7200" dirty="0">
              <a:latin typeface="Times New Roman"/>
              <a:cs typeface="Times New Roman"/>
            </a:endParaRPr>
          </a:p>
        </p:txBody>
      </p:sp>
      <p:sp>
        <p:nvSpPr>
          <p:cNvPr id="13" name="object 13"/>
          <p:cNvSpPr txBox="1"/>
          <p:nvPr/>
        </p:nvSpPr>
        <p:spPr>
          <a:xfrm>
            <a:off x="2245866" y="4273292"/>
            <a:ext cx="1342390" cy="1107996"/>
          </a:xfrm>
          <a:prstGeom prst="rect">
            <a:avLst/>
          </a:prstGeom>
        </p:spPr>
        <p:txBody>
          <a:bodyPr vert="horz" wrap="square" lIns="0" tIns="0" rIns="0" bIns="0" rtlCol="0">
            <a:spAutoFit/>
          </a:bodyPr>
          <a:lstStyle/>
          <a:p>
            <a:pPr marL="12700">
              <a:lnSpc>
                <a:spcPct val="100000"/>
              </a:lnSpc>
            </a:pPr>
            <a:r>
              <a:rPr sz="6350" spc="-1560" dirty="0">
                <a:solidFill>
                  <a:srgbClr val="3B3838"/>
                </a:solidFill>
                <a:latin typeface="Times New Roman"/>
                <a:cs typeface="Times New Roman"/>
              </a:rPr>
              <a:t>_                                                               </a:t>
            </a:r>
            <a:r>
              <a:rPr sz="6600" spc="-940" dirty="0">
                <a:solidFill>
                  <a:srgbClr val="3B3838"/>
                </a:solidFill>
                <a:latin typeface="Times New Roman"/>
                <a:cs typeface="Times New Roman"/>
              </a:rPr>
              <a:t>....</a:t>
            </a:r>
            <a:r>
              <a:rPr sz="6600" spc="-940" dirty="0" smtClean="0">
                <a:solidFill>
                  <a:srgbClr val="3B3838"/>
                </a:solidFill>
                <a:latin typeface="Times New Roman"/>
                <a:cs typeface="Times New Roman"/>
              </a:rPr>
              <a:t>.</a:t>
            </a:r>
            <a:r>
              <a:rPr sz="7200" spc="-940" dirty="0" smtClean="0">
                <a:solidFill>
                  <a:srgbClr val="3B3838"/>
                </a:solidFill>
                <a:latin typeface="Times New Roman"/>
                <a:cs typeface="Times New Roman"/>
              </a:rPr>
              <a:t>_</a:t>
            </a:r>
            <a:endParaRPr sz="7200" dirty="0">
              <a:latin typeface="Times New Roman"/>
              <a:cs typeface="Times New Roman"/>
            </a:endParaRPr>
          </a:p>
        </p:txBody>
      </p:sp>
      <p:pic>
        <p:nvPicPr>
          <p:cNvPr id="14" name="Picture 13" descr="Screen Shot 2016-07-08 at 2.04.0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52" y="0"/>
            <a:ext cx="13000821" cy="9753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37360" y="3023616"/>
            <a:ext cx="2270760" cy="285597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538987" y="2734055"/>
            <a:ext cx="691894" cy="5821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2039600" y="8759952"/>
            <a:ext cx="585216" cy="56997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 y="9573768"/>
            <a:ext cx="12987528" cy="15849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82590" y="1592580"/>
            <a:ext cx="0" cy="5593080"/>
          </a:xfrm>
          <a:custGeom>
            <a:avLst/>
            <a:gdLst/>
            <a:ahLst/>
            <a:cxnLst/>
            <a:rect l="l" t="t" r="r" b="b"/>
            <a:pathLst>
              <a:path h="5593080">
                <a:moveTo>
                  <a:pt x="0" y="5593080"/>
                </a:moveTo>
                <a:lnTo>
                  <a:pt x="0" y="0"/>
                </a:lnTo>
              </a:path>
            </a:pathLst>
          </a:custGeom>
          <a:ln w="13716">
            <a:solidFill>
              <a:srgbClr val="545457"/>
            </a:solidFill>
          </a:ln>
        </p:spPr>
        <p:txBody>
          <a:bodyPr wrap="square" lIns="0" tIns="0" rIns="0" bIns="0" rtlCol="0"/>
          <a:lstStyle/>
          <a:p>
            <a:endParaRPr/>
          </a:p>
        </p:txBody>
      </p:sp>
      <p:sp>
        <p:nvSpPr>
          <p:cNvPr id="7" name="object 7"/>
          <p:cNvSpPr txBox="1"/>
          <p:nvPr/>
        </p:nvSpPr>
        <p:spPr>
          <a:xfrm>
            <a:off x="916948" y="1618238"/>
            <a:ext cx="4199891" cy="469359"/>
          </a:xfrm>
          <a:prstGeom prst="rect">
            <a:avLst/>
          </a:prstGeom>
        </p:spPr>
        <p:txBody>
          <a:bodyPr vert="horz" wrap="square" lIns="0" tIns="0" rIns="0" bIns="0" rtlCol="0">
            <a:spAutoFit/>
          </a:bodyPr>
          <a:lstStyle/>
          <a:p>
            <a:pPr marL="12700">
              <a:lnSpc>
                <a:spcPct val="100000"/>
              </a:lnSpc>
              <a:tabLst>
                <a:tab pos="2072639" algn="l"/>
              </a:tabLst>
            </a:pPr>
            <a:r>
              <a:rPr sz="3050" b="1" spc="270" dirty="0">
                <a:solidFill>
                  <a:srgbClr val="3B3838"/>
                </a:solidFill>
                <a:latin typeface="Arial"/>
                <a:cs typeface="Arial"/>
              </a:rPr>
              <a:t>AGENDA	</a:t>
            </a:r>
            <a:r>
              <a:rPr sz="2650" spc="110" dirty="0">
                <a:solidFill>
                  <a:srgbClr val="3B3838"/>
                </a:solidFill>
                <a:latin typeface="Arial"/>
                <a:cs typeface="Arial"/>
              </a:rPr>
              <a:t>FOR </a:t>
            </a:r>
            <a:r>
              <a:rPr sz="2650" spc="70" dirty="0">
                <a:solidFill>
                  <a:srgbClr val="3B3838"/>
                </a:solidFill>
                <a:latin typeface="Arial"/>
                <a:cs typeface="Arial"/>
              </a:rPr>
              <a:t>TO</a:t>
            </a:r>
            <a:r>
              <a:rPr sz="2650" spc="-345" dirty="0">
                <a:solidFill>
                  <a:srgbClr val="3B3838"/>
                </a:solidFill>
                <a:latin typeface="Arial"/>
                <a:cs typeface="Arial"/>
              </a:rPr>
              <a:t> </a:t>
            </a:r>
            <a:r>
              <a:rPr sz="2650" spc="35" dirty="0">
                <a:solidFill>
                  <a:srgbClr val="3B3838"/>
                </a:solidFill>
                <a:latin typeface="Arial"/>
                <a:cs typeface="Arial"/>
              </a:rPr>
              <a:t>DAY</a:t>
            </a:r>
            <a:endParaRPr sz="2650">
              <a:latin typeface="Arial"/>
              <a:cs typeface="Arial"/>
            </a:endParaRPr>
          </a:p>
        </p:txBody>
      </p:sp>
      <p:sp>
        <p:nvSpPr>
          <p:cNvPr id="8" name="object 8"/>
          <p:cNvSpPr txBox="1"/>
          <p:nvPr/>
        </p:nvSpPr>
        <p:spPr>
          <a:xfrm>
            <a:off x="6074156" y="1662308"/>
            <a:ext cx="4767580" cy="986906"/>
          </a:xfrm>
          <a:prstGeom prst="rect">
            <a:avLst/>
          </a:prstGeom>
        </p:spPr>
        <p:txBody>
          <a:bodyPr vert="horz" wrap="square" lIns="0" tIns="0" rIns="0" bIns="0" rtlCol="0">
            <a:spAutoFit/>
          </a:bodyPr>
          <a:lstStyle/>
          <a:p>
            <a:pPr marL="548640" marR="5080" indent="-536575">
              <a:lnSpc>
                <a:spcPct val="105600"/>
              </a:lnSpc>
              <a:tabLst>
                <a:tab pos="527685" algn="l"/>
              </a:tabLst>
            </a:pPr>
            <a:r>
              <a:rPr sz="3050" b="1" spc="-5" dirty="0">
                <a:solidFill>
                  <a:srgbClr val="3B3838"/>
                </a:solidFill>
                <a:latin typeface="Arial"/>
                <a:cs typeface="Arial"/>
              </a:rPr>
              <a:t>1.	</a:t>
            </a:r>
            <a:r>
              <a:rPr sz="3050" b="1" spc="160" dirty="0">
                <a:solidFill>
                  <a:srgbClr val="3B3838"/>
                </a:solidFill>
                <a:latin typeface="Arial"/>
                <a:cs typeface="Arial"/>
              </a:rPr>
              <a:t>The </a:t>
            </a:r>
            <a:r>
              <a:rPr sz="3050" b="1" spc="145" dirty="0">
                <a:solidFill>
                  <a:srgbClr val="3B3838"/>
                </a:solidFill>
                <a:latin typeface="Arial"/>
                <a:cs typeface="Arial"/>
              </a:rPr>
              <a:t>Role </a:t>
            </a:r>
            <a:r>
              <a:rPr sz="3050" b="1" spc="155" dirty="0">
                <a:solidFill>
                  <a:srgbClr val="3B3838"/>
                </a:solidFill>
                <a:latin typeface="Arial"/>
                <a:cs typeface="Arial"/>
              </a:rPr>
              <a:t>of</a:t>
            </a:r>
            <a:r>
              <a:rPr sz="3050" b="1" spc="445" dirty="0">
                <a:solidFill>
                  <a:srgbClr val="3B3838"/>
                </a:solidFill>
                <a:latin typeface="Arial"/>
                <a:cs typeface="Arial"/>
              </a:rPr>
              <a:t> </a:t>
            </a:r>
            <a:r>
              <a:rPr sz="3050" b="1" spc="80" dirty="0">
                <a:solidFill>
                  <a:srgbClr val="3B3838"/>
                </a:solidFill>
                <a:latin typeface="Arial"/>
                <a:cs typeface="Arial"/>
              </a:rPr>
              <a:t>a</a:t>
            </a:r>
            <a:r>
              <a:rPr sz="3050" b="1" spc="355" dirty="0">
                <a:solidFill>
                  <a:srgbClr val="3B3838"/>
                </a:solidFill>
                <a:latin typeface="Arial"/>
                <a:cs typeface="Arial"/>
              </a:rPr>
              <a:t> </a:t>
            </a:r>
            <a:r>
              <a:rPr sz="3050" b="1" spc="185" dirty="0">
                <a:solidFill>
                  <a:srgbClr val="3B3838"/>
                </a:solidFill>
                <a:latin typeface="Arial"/>
                <a:cs typeface="Arial"/>
              </a:rPr>
              <a:t>Digital </a:t>
            </a:r>
            <a:r>
              <a:rPr sz="3050" b="1" spc="130" dirty="0">
                <a:solidFill>
                  <a:srgbClr val="3B3838"/>
                </a:solidFill>
                <a:latin typeface="Arial"/>
                <a:cs typeface="Arial"/>
              </a:rPr>
              <a:t> </a:t>
            </a:r>
            <a:r>
              <a:rPr sz="3050" b="1" spc="220" dirty="0">
                <a:solidFill>
                  <a:srgbClr val="3B3838"/>
                </a:solidFill>
                <a:latin typeface="Arial"/>
                <a:cs typeface="Arial"/>
              </a:rPr>
              <a:t>Department</a:t>
            </a:r>
            <a:endParaRPr sz="3050">
              <a:latin typeface="Arial"/>
              <a:cs typeface="Arial"/>
            </a:endParaRPr>
          </a:p>
        </p:txBody>
      </p:sp>
      <p:sp>
        <p:nvSpPr>
          <p:cNvPr id="9" name="object 9"/>
          <p:cNvSpPr txBox="1"/>
          <p:nvPr/>
        </p:nvSpPr>
        <p:spPr>
          <a:xfrm>
            <a:off x="6083307" y="3148076"/>
            <a:ext cx="5171439" cy="477054"/>
          </a:xfrm>
          <a:prstGeom prst="rect">
            <a:avLst/>
          </a:prstGeom>
        </p:spPr>
        <p:txBody>
          <a:bodyPr vert="horz" wrap="square" lIns="0" tIns="0" rIns="0" bIns="0" rtlCol="0">
            <a:spAutoFit/>
          </a:bodyPr>
          <a:lstStyle/>
          <a:p>
            <a:pPr marL="12700">
              <a:lnSpc>
                <a:spcPct val="100000"/>
              </a:lnSpc>
              <a:tabLst>
                <a:tab pos="545465" algn="l"/>
                <a:tab pos="2633345" algn="l"/>
              </a:tabLst>
            </a:pPr>
            <a:r>
              <a:rPr sz="3100" spc="10" dirty="0">
                <a:solidFill>
                  <a:srgbClr val="3B3838"/>
                </a:solidFill>
                <a:latin typeface="Arial"/>
                <a:cs typeface="Arial"/>
              </a:rPr>
              <a:t>2.	</a:t>
            </a:r>
            <a:r>
              <a:rPr sz="3100" spc="200" dirty="0">
                <a:solidFill>
                  <a:srgbClr val="3B3838"/>
                </a:solidFill>
                <a:latin typeface="Arial"/>
                <a:cs typeface="Arial"/>
              </a:rPr>
              <a:t>Ladder</a:t>
            </a:r>
            <a:r>
              <a:rPr sz="3100" spc="405" dirty="0">
                <a:solidFill>
                  <a:srgbClr val="3B3838"/>
                </a:solidFill>
                <a:latin typeface="Arial"/>
                <a:cs typeface="Arial"/>
              </a:rPr>
              <a:t> </a:t>
            </a:r>
            <a:r>
              <a:rPr sz="3100" spc="204" dirty="0">
                <a:solidFill>
                  <a:srgbClr val="3B3838"/>
                </a:solidFill>
                <a:latin typeface="Arial"/>
                <a:cs typeface="Arial"/>
              </a:rPr>
              <a:t>of	</a:t>
            </a:r>
            <a:r>
              <a:rPr sz="3100" spc="225" dirty="0">
                <a:solidFill>
                  <a:srgbClr val="3B3838"/>
                </a:solidFill>
                <a:latin typeface="Arial"/>
                <a:cs typeface="Arial"/>
              </a:rPr>
              <a:t>Engagement</a:t>
            </a:r>
            <a:endParaRPr sz="3100">
              <a:latin typeface="Arial"/>
              <a:cs typeface="Arial"/>
            </a:endParaRPr>
          </a:p>
        </p:txBody>
      </p:sp>
      <p:sp>
        <p:nvSpPr>
          <p:cNvPr id="10" name="object 10"/>
          <p:cNvSpPr txBox="1"/>
          <p:nvPr/>
        </p:nvSpPr>
        <p:spPr>
          <a:xfrm>
            <a:off x="6083301" y="4126488"/>
            <a:ext cx="4225924" cy="477054"/>
          </a:xfrm>
          <a:prstGeom prst="rect">
            <a:avLst/>
          </a:prstGeom>
        </p:spPr>
        <p:txBody>
          <a:bodyPr vert="horz" wrap="square" lIns="0" tIns="0" rIns="0" bIns="0" rtlCol="0">
            <a:spAutoFit/>
          </a:bodyPr>
          <a:lstStyle/>
          <a:p>
            <a:pPr marL="12700">
              <a:lnSpc>
                <a:spcPct val="100000"/>
              </a:lnSpc>
              <a:tabLst>
                <a:tab pos="545465" algn="l"/>
              </a:tabLst>
            </a:pPr>
            <a:r>
              <a:rPr sz="3100" spc="75" dirty="0">
                <a:solidFill>
                  <a:srgbClr val="3B3838"/>
                </a:solidFill>
                <a:latin typeface="Arial"/>
                <a:cs typeface="Arial"/>
              </a:rPr>
              <a:t>3.	</a:t>
            </a:r>
            <a:r>
              <a:rPr sz="3100" spc="220" dirty="0">
                <a:solidFill>
                  <a:srgbClr val="3B3838"/>
                </a:solidFill>
                <a:latin typeface="Arial"/>
                <a:cs typeface="Arial"/>
              </a:rPr>
              <a:t>Digital </a:t>
            </a:r>
            <a:r>
              <a:rPr sz="3100" spc="114" dirty="0">
                <a:solidFill>
                  <a:srgbClr val="3B3838"/>
                </a:solidFill>
                <a:latin typeface="Arial"/>
                <a:cs typeface="Arial"/>
              </a:rPr>
              <a:t>Goals: </a:t>
            </a:r>
            <a:r>
              <a:rPr sz="3100" spc="120" dirty="0">
                <a:solidFill>
                  <a:srgbClr val="3B3838"/>
                </a:solidFill>
                <a:latin typeface="Arial"/>
                <a:cs typeface="Arial"/>
              </a:rPr>
              <a:t>3</a:t>
            </a:r>
            <a:r>
              <a:rPr sz="3100" spc="135" dirty="0">
                <a:solidFill>
                  <a:srgbClr val="3B3838"/>
                </a:solidFill>
                <a:latin typeface="Arial"/>
                <a:cs typeface="Arial"/>
              </a:rPr>
              <a:t> </a:t>
            </a:r>
            <a:r>
              <a:rPr sz="3100" spc="-40" dirty="0">
                <a:solidFill>
                  <a:srgbClr val="3B3838"/>
                </a:solidFill>
                <a:latin typeface="Arial"/>
                <a:cs typeface="Arial"/>
              </a:rPr>
              <a:t>Ms</a:t>
            </a:r>
            <a:endParaRPr sz="3100">
              <a:latin typeface="Arial"/>
              <a:cs typeface="Arial"/>
            </a:endParaRPr>
          </a:p>
        </p:txBody>
      </p:sp>
      <p:sp>
        <p:nvSpPr>
          <p:cNvPr id="11" name="object 11"/>
          <p:cNvSpPr txBox="1"/>
          <p:nvPr/>
        </p:nvSpPr>
        <p:spPr>
          <a:xfrm>
            <a:off x="6080253" y="5077322"/>
            <a:ext cx="4707890" cy="988208"/>
          </a:xfrm>
          <a:prstGeom prst="rect">
            <a:avLst/>
          </a:prstGeom>
        </p:spPr>
        <p:txBody>
          <a:bodyPr vert="horz" wrap="square" lIns="0" tIns="0" rIns="0" bIns="0" rtlCol="0">
            <a:spAutoFit/>
          </a:bodyPr>
          <a:lstStyle/>
          <a:p>
            <a:pPr marL="548640" marR="5080" indent="-536575">
              <a:lnSpc>
                <a:spcPct val="103899"/>
              </a:lnSpc>
            </a:pPr>
            <a:r>
              <a:rPr sz="3100" spc="140" dirty="0">
                <a:solidFill>
                  <a:srgbClr val="3B3838"/>
                </a:solidFill>
                <a:latin typeface="Arial"/>
                <a:cs typeface="Arial"/>
              </a:rPr>
              <a:t>4. A </a:t>
            </a:r>
            <a:r>
              <a:rPr sz="3100" spc="235" dirty="0">
                <a:solidFill>
                  <a:srgbClr val="3B3838"/>
                </a:solidFill>
                <a:latin typeface="Arial"/>
                <a:cs typeface="Arial"/>
              </a:rPr>
              <a:t>natomy </a:t>
            </a:r>
            <a:r>
              <a:rPr sz="3100" spc="200" dirty="0">
                <a:solidFill>
                  <a:srgbClr val="3B3838"/>
                </a:solidFill>
                <a:latin typeface="Arial"/>
                <a:cs typeface="Arial"/>
              </a:rPr>
              <a:t>of </a:t>
            </a:r>
            <a:r>
              <a:rPr sz="3100" spc="-55" dirty="0">
                <a:solidFill>
                  <a:srgbClr val="3B3838"/>
                </a:solidFill>
                <a:latin typeface="Arial"/>
                <a:cs typeface="Arial"/>
              </a:rPr>
              <a:t>a </a:t>
            </a:r>
            <a:r>
              <a:rPr sz="3100" spc="215" dirty="0">
                <a:solidFill>
                  <a:srgbClr val="3B3838"/>
                </a:solidFill>
                <a:latin typeface="Arial"/>
                <a:cs typeface="Arial"/>
              </a:rPr>
              <a:t>Digital  </a:t>
            </a:r>
            <a:r>
              <a:rPr sz="3100" spc="265" dirty="0">
                <a:solidFill>
                  <a:srgbClr val="3B3838"/>
                </a:solidFill>
                <a:latin typeface="Arial"/>
                <a:cs typeface="Arial"/>
              </a:rPr>
              <a:t>Department</a:t>
            </a:r>
            <a:endParaRPr sz="3100">
              <a:latin typeface="Arial"/>
              <a:cs typeface="Arial"/>
            </a:endParaRPr>
          </a:p>
        </p:txBody>
      </p:sp>
      <p:sp>
        <p:nvSpPr>
          <p:cNvPr id="12" name="object 12"/>
          <p:cNvSpPr txBox="1"/>
          <p:nvPr/>
        </p:nvSpPr>
        <p:spPr>
          <a:xfrm>
            <a:off x="6086347" y="6564887"/>
            <a:ext cx="4121786" cy="477054"/>
          </a:xfrm>
          <a:prstGeom prst="rect">
            <a:avLst/>
          </a:prstGeom>
        </p:spPr>
        <p:txBody>
          <a:bodyPr vert="horz" wrap="square" lIns="0" tIns="0" rIns="0" bIns="0" rtlCol="0">
            <a:spAutoFit/>
          </a:bodyPr>
          <a:lstStyle/>
          <a:p>
            <a:pPr marL="12700">
              <a:lnSpc>
                <a:spcPct val="100000"/>
              </a:lnSpc>
              <a:tabLst>
                <a:tab pos="542925" algn="l"/>
              </a:tabLst>
            </a:pPr>
            <a:r>
              <a:rPr sz="3100" spc="60" dirty="0">
                <a:solidFill>
                  <a:srgbClr val="3B3838"/>
                </a:solidFill>
                <a:latin typeface="Arial"/>
                <a:cs typeface="Arial"/>
              </a:rPr>
              <a:t>5.	</a:t>
            </a:r>
            <a:r>
              <a:rPr sz="3100" spc="210" dirty="0">
                <a:solidFill>
                  <a:srgbClr val="3B3838"/>
                </a:solidFill>
                <a:latin typeface="Arial"/>
                <a:cs typeface="Arial"/>
              </a:rPr>
              <a:t>Debrief </a:t>
            </a:r>
            <a:r>
              <a:rPr sz="3100" spc="280" dirty="0">
                <a:solidFill>
                  <a:srgbClr val="3B3838"/>
                </a:solidFill>
                <a:latin typeface="Arial"/>
                <a:cs typeface="Arial"/>
              </a:rPr>
              <a:t>and</a:t>
            </a:r>
            <a:r>
              <a:rPr sz="3100" spc="35" dirty="0">
                <a:solidFill>
                  <a:srgbClr val="3B3838"/>
                </a:solidFill>
                <a:latin typeface="Arial"/>
                <a:cs typeface="Arial"/>
              </a:rPr>
              <a:t> </a:t>
            </a:r>
            <a:r>
              <a:rPr sz="3100" spc="120" dirty="0">
                <a:solidFill>
                  <a:srgbClr val="3B3838"/>
                </a:solidFill>
                <a:latin typeface="Arial"/>
                <a:cs typeface="Arial"/>
              </a:rPr>
              <a:t>Close</a:t>
            </a:r>
            <a:endParaRPr sz="3100">
              <a:latin typeface="Arial"/>
              <a:cs typeface="Arial"/>
            </a:endParaRPr>
          </a:p>
        </p:txBody>
      </p:sp>
      <p:sp>
        <p:nvSpPr>
          <p:cNvPr id="13" name="object 13"/>
          <p:cNvSpPr txBox="1"/>
          <p:nvPr/>
        </p:nvSpPr>
        <p:spPr>
          <a:xfrm>
            <a:off x="2163573" y="2904748"/>
            <a:ext cx="1423035" cy="2215991"/>
          </a:xfrm>
          <a:prstGeom prst="rect">
            <a:avLst/>
          </a:prstGeom>
        </p:spPr>
        <p:txBody>
          <a:bodyPr vert="horz" wrap="square" lIns="0" tIns="0" rIns="0" bIns="0" rtlCol="0">
            <a:spAutoFit/>
          </a:bodyPr>
          <a:lstStyle/>
          <a:p>
            <a:pPr marL="12700">
              <a:lnSpc>
                <a:spcPct val="100000"/>
              </a:lnSpc>
            </a:pPr>
            <a:r>
              <a:rPr sz="7200" spc="-540" dirty="0">
                <a:solidFill>
                  <a:srgbClr val="3B3838"/>
                </a:solidFill>
                <a:latin typeface="Times New Roman"/>
                <a:cs typeface="Times New Roman"/>
              </a:rPr>
              <a:t>.,</a:t>
            </a:r>
            <a:r>
              <a:rPr sz="7200" spc="-240" dirty="0">
                <a:solidFill>
                  <a:srgbClr val="3B3838"/>
                </a:solidFill>
                <a:latin typeface="Times New Roman"/>
                <a:cs typeface="Times New Roman"/>
              </a:rPr>
              <a:t>,</a:t>
            </a:r>
            <a:r>
              <a:rPr sz="6600" spc="-825" dirty="0">
                <a:solidFill>
                  <a:srgbClr val="3B3838"/>
                </a:solidFill>
                <a:latin typeface="Times New Roman"/>
                <a:cs typeface="Times New Roman"/>
              </a:rPr>
              <a:t>.....</a:t>
            </a:r>
            <a:r>
              <a:rPr sz="6600" spc="-1120" dirty="0">
                <a:solidFill>
                  <a:srgbClr val="3B3838"/>
                </a:solidFill>
                <a:latin typeface="Times New Roman"/>
                <a:cs typeface="Times New Roman"/>
              </a:rPr>
              <a:t>.</a:t>
            </a:r>
            <a:r>
              <a:rPr sz="7200" spc="-1335" dirty="0">
                <a:solidFill>
                  <a:srgbClr val="3B3838"/>
                </a:solidFill>
                <a:latin typeface="Times New Roman"/>
                <a:cs typeface="Times New Roman"/>
              </a:rPr>
              <a:t>_</a:t>
            </a:r>
            <a:endParaRPr sz="7200">
              <a:latin typeface="Times New Roman"/>
              <a:cs typeface="Times New Roman"/>
            </a:endParaRPr>
          </a:p>
        </p:txBody>
      </p:sp>
      <p:sp>
        <p:nvSpPr>
          <p:cNvPr id="14" name="object 14"/>
          <p:cNvSpPr txBox="1"/>
          <p:nvPr/>
        </p:nvSpPr>
        <p:spPr>
          <a:xfrm>
            <a:off x="2163571" y="3368044"/>
            <a:ext cx="1424940" cy="2215991"/>
          </a:xfrm>
          <a:prstGeom prst="rect">
            <a:avLst/>
          </a:prstGeom>
        </p:spPr>
        <p:txBody>
          <a:bodyPr vert="horz" wrap="square" lIns="0" tIns="0" rIns="0" bIns="0" rtlCol="0">
            <a:spAutoFit/>
          </a:bodyPr>
          <a:lstStyle/>
          <a:p>
            <a:pPr marL="12700">
              <a:lnSpc>
                <a:spcPct val="100000"/>
              </a:lnSpc>
            </a:pPr>
            <a:r>
              <a:rPr sz="7200" spc="-540" dirty="0">
                <a:solidFill>
                  <a:srgbClr val="3B3838"/>
                </a:solidFill>
                <a:latin typeface="Times New Roman"/>
                <a:cs typeface="Times New Roman"/>
              </a:rPr>
              <a:t>.,</a:t>
            </a:r>
            <a:r>
              <a:rPr sz="7200" spc="-240" dirty="0">
                <a:solidFill>
                  <a:srgbClr val="3B3838"/>
                </a:solidFill>
                <a:latin typeface="Times New Roman"/>
                <a:cs typeface="Times New Roman"/>
              </a:rPr>
              <a:t>,</a:t>
            </a:r>
            <a:r>
              <a:rPr sz="6600" spc="-810" dirty="0">
                <a:solidFill>
                  <a:srgbClr val="3B3838"/>
                </a:solidFill>
                <a:latin typeface="Times New Roman"/>
                <a:cs typeface="Times New Roman"/>
              </a:rPr>
              <a:t>.....</a:t>
            </a:r>
            <a:r>
              <a:rPr sz="6600" spc="-1155" dirty="0">
                <a:solidFill>
                  <a:srgbClr val="3B3838"/>
                </a:solidFill>
                <a:latin typeface="Times New Roman"/>
                <a:cs typeface="Times New Roman"/>
              </a:rPr>
              <a:t>.</a:t>
            </a:r>
            <a:r>
              <a:rPr sz="7200" spc="-1370" dirty="0">
                <a:solidFill>
                  <a:srgbClr val="3B3838"/>
                </a:solidFill>
                <a:latin typeface="Times New Roman"/>
                <a:cs typeface="Times New Roman"/>
              </a:rPr>
              <a:t>_</a:t>
            </a:r>
            <a:endParaRPr sz="7200">
              <a:latin typeface="Times New Roman"/>
              <a:cs typeface="Times New Roman"/>
            </a:endParaRPr>
          </a:p>
        </p:txBody>
      </p:sp>
      <p:sp>
        <p:nvSpPr>
          <p:cNvPr id="15" name="object 15"/>
          <p:cNvSpPr txBox="1"/>
          <p:nvPr/>
        </p:nvSpPr>
        <p:spPr>
          <a:xfrm>
            <a:off x="2245867" y="3810004"/>
            <a:ext cx="1341120" cy="2123658"/>
          </a:xfrm>
          <a:prstGeom prst="rect">
            <a:avLst/>
          </a:prstGeom>
        </p:spPr>
        <p:txBody>
          <a:bodyPr vert="horz" wrap="square" lIns="0" tIns="0" rIns="0" bIns="0" rtlCol="0">
            <a:spAutoFit/>
          </a:bodyPr>
          <a:lstStyle/>
          <a:p>
            <a:pPr marL="12700">
              <a:lnSpc>
                <a:spcPct val="100000"/>
              </a:lnSpc>
            </a:pPr>
            <a:r>
              <a:rPr sz="6350" spc="-1560" dirty="0">
                <a:solidFill>
                  <a:srgbClr val="3B3838"/>
                </a:solidFill>
                <a:latin typeface="Times New Roman"/>
                <a:cs typeface="Times New Roman"/>
              </a:rPr>
              <a:t>_                                                             </a:t>
            </a:r>
            <a:r>
              <a:rPr sz="6350" spc="-1550" dirty="0">
                <a:solidFill>
                  <a:srgbClr val="3B3838"/>
                </a:solidFill>
                <a:latin typeface="Times New Roman"/>
                <a:cs typeface="Times New Roman"/>
              </a:rPr>
              <a:t> </a:t>
            </a:r>
            <a:r>
              <a:rPr sz="6600" spc="-940" dirty="0">
                <a:solidFill>
                  <a:srgbClr val="3B3838"/>
                </a:solidFill>
                <a:latin typeface="Times New Roman"/>
                <a:cs typeface="Times New Roman"/>
              </a:rPr>
              <a:t>......</a:t>
            </a:r>
            <a:r>
              <a:rPr sz="7200" spc="-940" dirty="0">
                <a:solidFill>
                  <a:srgbClr val="3B3838"/>
                </a:solidFill>
                <a:latin typeface="Times New Roman"/>
                <a:cs typeface="Times New Roman"/>
              </a:rPr>
              <a:t>_</a:t>
            </a:r>
            <a:endParaRPr sz="7200">
              <a:latin typeface="Times New Roman"/>
              <a:cs typeface="Times New Roman"/>
            </a:endParaRPr>
          </a:p>
        </p:txBody>
      </p:sp>
      <p:sp>
        <p:nvSpPr>
          <p:cNvPr id="16" name="object 16"/>
          <p:cNvSpPr txBox="1"/>
          <p:nvPr/>
        </p:nvSpPr>
        <p:spPr>
          <a:xfrm>
            <a:off x="2245866" y="4273300"/>
            <a:ext cx="1342390" cy="2123658"/>
          </a:xfrm>
          <a:prstGeom prst="rect">
            <a:avLst/>
          </a:prstGeom>
        </p:spPr>
        <p:txBody>
          <a:bodyPr vert="horz" wrap="square" lIns="0" tIns="0" rIns="0" bIns="0" rtlCol="0">
            <a:spAutoFit/>
          </a:bodyPr>
          <a:lstStyle/>
          <a:p>
            <a:pPr marL="12700">
              <a:lnSpc>
                <a:spcPct val="100000"/>
              </a:lnSpc>
            </a:pPr>
            <a:r>
              <a:rPr sz="6350" spc="-1560" dirty="0">
                <a:solidFill>
                  <a:srgbClr val="3B3838"/>
                </a:solidFill>
                <a:latin typeface="Times New Roman"/>
                <a:cs typeface="Times New Roman"/>
              </a:rPr>
              <a:t>_                                                               </a:t>
            </a:r>
            <a:r>
              <a:rPr sz="6600" spc="-940" dirty="0">
                <a:solidFill>
                  <a:srgbClr val="3B3838"/>
                </a:solidFill>
                <a:latin typeface="Times New Roman"/>
                <a:cs typeface="Times New Roman"/>
              </a:rPr>
              <a:t>......</a:t>
            </a:r>
            <a:r>
              <a:rPr sz="7200" spc="-940" dirty="0">
                <a:solidFill>
                  <a:srgbClr val="3B3838"/>
                </a:solidFill>
                <a:latin typeface="Times New Roman"/>
                <a:cs typeface="Times New Roman"/>
              </a:rPr>
              <a:t>_</a:t>
            </a:r>
            <a:endParaRPr sz="7200">
              <a:latin typeface="Times New Roman"/>
              <a:cs typeface="Times New Roman"/>
            </a:endParaRPr>
          </a:p>
        </p:txBody>
      </p:sp>
      <p:pic>
        <p:nvPicPr>
          <p:cNvPr id="17" name="Picture 16" descr="Screen Shot 2016-07-08 at 2.04.4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
            <a:ext cx="13004800" cy="97506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569200"/>
            <a:ext cx="13004800" cy="184785"/>
          </a:xfrm>
          <a:custGeom>
            <a:avLst/>
            <a:gdLst/>
            <a:ahLst/>
            <a:cxnLst/>
            <a:rect l="l" t="t" r="r" b="b"/>
            <a:pathLst>
              <a:path w="13004800" h="184784">
                <a:moveTo>
                  <a:pt x="13004292" y="0"/>
                </a:moveTo>
                <a:lnTo>
                  <a:pt x="0" y="0"/>
                </a:lnTo>
                <a:lnTo>
                  <a:pt x="0" y="184402"/>
                </a:lnTo>
                <a:lnTo>
                  <a:pt x="13004292" y="184402"/>
                </a:lnTo>
                <a:lnTo>
                  <a:pt x="13004292" y="0"/>
                </a:lnTo>
                <a:close/>
              </a:path>
            </a:pathLst>
          </a:custGeom>
          <a:solidFill>
            <a:srgbClr val="EC5240"/>
          </a:solidFill>
        </p:spPr>
        <p:txBody>
          <a:bodyPr wrap="square" lIns="0" tIns="0" rIns="0" bIns="0" rtlCol="0"/>
          <a:lstStyle/>
          <a:p>
            <a:endParaRPr/>
          </a:p>
        </p:txBody>
      </p:sp>
      <p:sp>
        <p:nvSpPr>
          <p:cNvPr id="3" name="object 3"/>
          <p:cNvSpPr/>
          <p:nvPr/>
        </p:nvSpPr>
        <p:spPr>
          <a:xfrm>
            <a:off x="11917680" y="8709664"/>
            <a:ext cx="821435" cy="679704"/>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4749808" y="1905000"/>
            <a:ext cx="7283449" cy="1292662"/>
          </a:xfrm>
          <a:prstGeom prst="rect">
            <a:avLst/>
          </a:prstGeom>
        </p:spPr>
        <p:txBody>
          <a:bodyPr vert="horz" wrap="square" lIns="0" tIns="0" rIns="0" bIns="0" rtlCol="0">
            <a:spAutoFit/>
          </a:bodyPr>
          <a:lstStyle/>
          <a:p>
            <a:pPr marL="527685" marR="5080" indent="-515620">
              <a:lnSpc>
                <a:spcPct val="100000"/>
              </a:lnSpc>
              <a:tabLst>
                <a:tab pos="527685" algn="l"/>
              </a:tabLst>
            </a:pPr>
            <a:r>
              <a:rPr sz="2800" b="0" dirty="0">
                <a:solidFill>
                  <a:srgbClr val="3A3838"/>
                </a:solidFill>
                <a:latin typeface="Gotham Book"/>
                <a:cs typeface="Gotham Book"/>
              </a:rPr>
              <a:t>1</a:t>
            </a:r>
            <a:r>
              <a:rPr sz="2800" b="0" dirty="0" smtClean="0">
                <a:solidFill>
                  <a:srgbClr val="3A3838"/>
                </a:solidFill>
                <a:latin typeface="Gotham Book"/>
                <a:cs typeface="Gotham Book"/>
              </a:rPr>
              <a:t>.</a:t>
            </a:r>
            <a:r>
              <a:rPr lang="en-US" sz="2800" b="0" dirty="0" smtClean="0">
                <a:solidFill>
                  <a:srgbClr val="3A3838"/>
                </a:solidFill>
                <a:latin typeface="Gotham Book"/>
                <a:cs typeface="Gotham Book"/>
              </a:rPr>
              <a:t>   </a:t>
            </a:r>
            <a:r>
              <a:rPr sz="2800" b="0" spc="-5" dirty="0" smtClean="0">
                <a:solidFill>
                  <a:srgbClr val="3A3838"/>
                </a:solidFill>
                <a:latin typeface="Gotham Book"/>
                <a:cs typeface="Gotham Book"/>
              </a:rPr>
              <a:t>Access </a:t>
            </a:r>
            <a:r>
              <a:rPr sz="2800" b="0" spc="-5" dirty="0">
                <a:solidFill>
                  <a:srgbClr val="3A3838"/>
                </a:solidFill>
                <a:latin typeface="Gotham Book"/>
                <a:cs typeface="Gotham Book"/>
              </a:rPr>
              <a:t>the </a:t>
            </a:r>
            <a:r>
              <a:rPr sz="2800" b="0" dirty="0">
                <a:solidFill>
                  <a:srgbClr val="3A3838"/>
                </a:solidFill>
                <a:latin typeface="Gotham Book"/>
                <a:cs typeface="Gotham Book"/>
              </a:rPr>
              <a:t>workbook, </a:t>
            </a:r>
            <a:r>
              <a:rPr sz="2800" b="0" spc="-5" dirty="0">
                <a:solidFill>
                  <a:srgbClr val="3A3838"/>
                </a:solidFill>
                <a:latin typeface="Gotham Book"/>
                <a:cs typeface="Gotham Book"/>
              </a:rPr>
              <a:t>and find the</a:t>
            </a:r>
            <a:r>
              <a:rPr sz="2800" b="0" spc="25" dirty="0">
                <a:solidFill>
                  <a:srgbClr val="3A3838"/>
                </a:solidFill>
                <a:latin typeface="Gotham Book"/>
                <a:cs typeface="Gotham Book"/>
              </a:rPr>
              <a:t> </a:t>
            </a:r>
            <a:r>
              <a:rPr sz="2800" b="0" spc="-5" dirty="0">
                <a:solidFill>
                  <a:srgbClr val="3A3838"/>
                </a:solidFill>
                <a:latin typeface="Gotham Book"/>
                <a:cs typeface="Gotham Book"/>
              </a:rPr>
              <a:t>tab with  your name to complete </a:t>
            </a:r>
            <a:r>
              <a:rPr lang="en-US" sz="2800" b="0" spc="-5" dirty="0" smtClean="0">
                <a:solidFill>
                  <a:srgbClr val="3A3838"/>
                </a:solidFill>
                <a:latin typeface="Gotham Book"/>
                <a:cs typeface="Gotham Book"/>
              </a:rPr>
              <a:t>A</a:t>
            </a:r>
            <a:r>
              <a:rPr sz="2800" b="0" spc="-5" dirty="0" smtClean="0">
                <a:solidFill>
                  <a:srgbClr val="3A3838"/>
                </a:solidFill>
                <a:latin typeface="Gotham Book"/>
                <a:cs typeface="Gotham Book"/>
              </a:rPr>
              <a:t>ctivity</a:t>
            </a:r>
            <a:r>
              <a:rPr sz="2800" b="0" spc="55" dirty="0" smtClean="0">
                <a:solidFill>
                  <a:srgbClr val="3A3838"/>
                </a:solidFill>
                <a:latin typeface="Gotham Book"/>
                <a:cs typeface="Gotham Book"/>
              </a:rPr>
              <a:t> </a:t>
            </a:r>
            <a:r>
              <a:rPr sz="2800" b="0" spc="-5" dirty="0">
                <a:solidFill>
                  <a:srgbClr val="3A3838"/>
                </a:solidFill>
                <a:latin typeface="Gotham Book"/>
                <a:cs typeface="Gotham Book"/>
              </a:rPr>
              <a:t>#1</a:t>
            </a:r>
            <a:endParaRPr sz="2800" dirty="0">
              <a:latin typeface="Gotham Book"/>
              <a:cs typeface="Gotham Book"/>
            </a:endParaRPr>
          </a:p>
        </p:txBody>
      </p:sp>
      <p:sp>
        <p:nvSpPr>
          <p:cNvPr id="5" name="object 5"/>
          <p:cNvSpPr txBox="1"/>
          <p:nvPr/>
        </p:nvSpPr>
        <p:spPr>
          <a:xfrm>
            <a:off x="4639437" y="3654933"/>
            <a:ext cx="7523480" cy="3046988"/>
          </a:xfrm>
          <a:prstGeom prst="rect">
            <a:avLst/>
          </a:prstGeom>
        </p:spPr>
        <p:txBody>
          <a:bodyPr vert="horz" wrap="square" lIns="0" tIns="0" rIns="0" bIns="0" rtlCol="0">
            <a:spAutoFit/>
          </a:bodyPr>
          <a:lstStyle/>
          <a:p>
            <a:pPr marL="527685" indent="-514984">
              <a:lnSpc>
                <a:spcPct val="100000"/>
              </a:lnSpc>
              <a:buAutoNum type="arabicPeriod" startAt="2"/>
              <a:tabLst>
                <a:tab pos="528320" algn="l"/>
              </a:tabLst>
            </a:pPr>
            <a:r>
              <a:rPr lang="en-US" sz="2800" spc="-5" dirty="0" smtClean="0">
                <a:solidFill>
                  <a:srgbClr val="3A3838"/>
                </a:solidFill>
                <a:latin typeface="Gotham Book"/>
                <a:cs typeface="Gotham Book"/>
              </a:rPr>
              <a:t>Think of three times you have used digital platforms for a progressive cause (or like cause)</a:t>
            </a:r>
            <a:endParaRPr lang="en-US" sz="2800" dirty="0">
              <a:latin typeface="Gotham Book"/>
              <a:cs typeface="Gotham Book"/>
            </a:endParaRPr>
          </a:p>
          <a:p>
            <a:pPr marL="12701">
              <a:lnSpc>
                <a:spcPct val="100000"/>
              </a:lnSpc>
              <a:tabLst>
                <a:tab pos="528320" algn="l"/>
              </a:tabLst>
            </a:pPr>
            <a:endParaRPr sz="3000" dirty="0" smtClean="0">
              <a:latin typeface="Gotham Book"/>
              <a:cs typeface="Gotham Book"/>
            </a:endParaRPr>
          </a:p>
          <a:p>
            <a:pPr marL="527685" marR="339725" indent="-514984">
              <a:lnSpc>
                <a:spcPct val="100000"/>
              </a:lnSpc>
              <a:buAutoNum type="arabicPeriod" startAt="3"/>
              <a:tabLst>
                <a:tab pos="528320" algn="l"/>
              </a:tabLst>
            </a:pPr>
            <a:r>
              <a:rPr lang="en-US" sz="2800" dirty="0" smtClean="0">
                <a:solidFill>
                  <a:srgbClr val="3A3838"/>
                </a:solidFill>
                <a:latin typeface="Gotham Book"/>
                <a:cs typeface="Gotham Book"/>
              </a:rPr>
              <a:t>List which digital platforms you used, what message you shared, and what asks (if any) you made</a:t>
            </a:r>
            <a:endParaRPr sz="2800" dirty="0">
              <a:latin typeface="Gotham Book"/>
              <a:cs typeface="Gotham Book"/>
            </a:endParaRPr>
          </a:p>
        </p:txBody>
      </p:sp>
      <p:sp>
        <p:nvSpPr>
          <p:cNvPr id="6" name="object 6"/>
          <p:cNvSpPr/>
          <p:nvPr/>
        </p:nvSpPr>
        <p:spPr>
          <a:xfrm>
            <a:off x="0" y="312420"/>
            <a:ext cx="1251586" cy="760730"/>
          </a:xfrm>
          <a:custGeom>
            <a:avLst/>
            <a:gdLst/>
            <a:ahLst/>
            <a:cxnLst/>
            <a:rect l="l" t="t" r="r" b="b"/>
            <a:pathLst>
              <a:path w="1251585" h="760730">
                <a:moveTo>
                  <a:pt x="0" y="760476"/>
                </a:moveTo>
                <a:lnTo>
                  <a:pt x="1251204" y="760476"/>
                </a:lnTo>
                <a:lnTo>
                  <a:pt x="1251204" y="0"/>
                </a:lnTo>
                <a:lnTo>
                  <a:pt x="0" y="0"/>
                </a:lnTo>
                <a:lnTo>
                  <a:pt x="0" y="760476"/>
                </a:lnTo>
                <a:close/>
              </a:path>
            </a:pathLst>
          </a:custGeom>
          <a:solidFill>
            <a:srgbClr val="EC5240"/>
          </a:solidFill>
        </p:spPr>
        <p:txBody>
          <a:bodyPr wrap="square" lIns="0" tIns="0" rIns="0" bIns="0" rtlCol="0"/>
          <a:lstStyle/>
          <a:p>
            <a:endParaRPr/>
          </a:p>
        </p:txBody>
      </p:sp>
      <p:sp>
        <p:nvSpPr>
          <p:cNvPr id="7" name="object 7"/>
          <p:cNvSpPr/>
          <p:nvPr/>
        </p:nvSpPr>
        <p:spPr>
          <a:xfrm>
            <a:off x="304801" y="338332"/>
            <a:ext cx="697992" cy="734568"/>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0" y="1063752"/>
            <a:ext cx="3698875" cy="0"/>
          </a:xfrm>
          <a:custGeom>
            <a:avLst/>
            <a:gdLst/>
            <a:ahLst/>
            <a:cxnLst/>
            <a:rect l="l" t="t" r="r" b="b"/>
            <a:pathLst>
              <a:path w="3698875">
                <a:moveTo>
                  <a:pt x="0" y="0"/>
                </a:moveTo>
                <a:lnTo>
                  <a:pt x="3698494" y="0"/>
                </a:lnTo>
              </a:path>
            </a:pathLst>
          </a:custGeom>
          <a:ln w="12192">
            <a:solidFill>
              <a:srgbClr val="EC5240"/>
            </a:solidFill>
          </a:ln>
        </p:spPr>
        <p:txBody>
          <a:bodyPr wrap="square" lIns="0" tIns="0" rIns="0" bIns="0" rtlCol="0"/>
          <a:lstStyle/>
          <a:p>
            <a:endParaRPr/>
          </a:p>
        </p:txBody>
      </p:sp>
      <p:sp>
        <p:nvSpPr>
          <p:cNvPr id="9" name="object 9"/>
          <p:cNvSpPr/>
          <p:nvPr/>
        </p:nvSpPr>
        <p:spPr>
          <a:xfrm>
            <a:off x="1552964" y="492892"/>
            <a:ext cx="2030095" cy="426720"/>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3608832" y="1691639"/>
            <a:ext cx="0" cy="6471920"/>
          </a:xfrm>
          <a:custGeom>
            <a:avLst/>
            <a:gdLst/>
            <a:ahLst/>
            <a:cxnLst/>
            <a:rect l="l" t="t" r="r" b="b"/>
            <a:pathLst>
              <a:path h="6471920">
                <a:moveTo>
                  <a:pt x="0" y="6471411"/>
                </a:moveTo>
                <a:lnTo>
                  <a:pt x="0" y="0"/>
                </a:lnTo>
              </a:path>
            </a:pathLst>
          </a:custGeom>
          <a:ln w="12192">
            <a:solidFill>
              <a:srgbClr val="55555A"/>
            </a:solidFill>
          </a:ln>
        </p:spPr>
        <p:txBody>
          <a:bodyPr wrap="square" lIns="0" tIns="0" rIns="0" bIns="0" rtlCol="0"/>
          <a:lstStyle/>
          <a:p>
            <a:endParaRPr/>
          </a:p>
        </p:txBody>
      </p:sp>
      <p:sp>
        <p:nvSpPr>
          <p:cNvPr id="13" name="object 13"/>
          <p:cNvSpPr/>
          <p:nvPr/>
        </p:nvSpPr>
        <p:spPr>
          <a:xfrm>
            <a:off x="4180333" y="1930912"/>
            <a:ext cx="762000" cy="762000"/>
          </a:xfrm>
          <a:custGeom>
            <a:avLst/>
            <a:gdLst/>
            <a:ahLst/>
            <a:cxnLst/>
            <a:rect l="l" t="t" r="r" b="b"/>
            <a:pathLst>
              <a:path w="762000" h="762000">
                <a:moveTo>
                  <a:pt x="381000" y="0"/>
                </a:moveTo>
                <a:lnTo>
                  <a:pt x="333204" y="2968"/>
                </a:lnTo>
                <a:lnTo>
                  <a:pt x="287181" y="11634"/>
                </a:lnTo>
                <a:lnTo>
                  <a:pt x="243288" y="25643"/>
                </a:lnTo>
                <a:lnTo>
                  <a:pt x="201881" y="44636"/>
                </a:lnTo>
                <a:lnTo>
                  <a:pt x="163318" y="68257"/>
                </a:lnTo>
                <a:lnTo>
                  <a:pt x="127955" y="96149"/>
                </a:lnTo>
                <a:lnTo>
                  <a:pt x="96149" y="127955"/>
                </a:lnTo>
                <a:lnTo>
                  <a:pt x="68257" y="163318"/>
                </a:lnTo>
                <a:lnTo>
                  <a:pt x="44636" y="201881"/>
                </a:lnTo>
                <a:lnTo>
                  <a:pt x="25643" y="243288"/>
                </a:lnTo>
                <a:lnTo>
                  <a:pt x="11634" y="287181"/>
                </a:lnTo>
                <a:lnTo>
                  <a:pt x="2968" y="333204"/>
                </a:lnTo>
                <a:lnTo>
                  <a:pt x="0" y="381000"/>
                </a:lnTo>
                <a:lnTo>
                  <a:pt x="2968" y="428795"/>
                </a:lnTo>
                <a:lnTo>
                  <a:pt x="11634" y="474818"/>
                </a:lnTo>
                <a:lnTo>
                  <a:pt x="25643" y="518711"/>
                </a:lnTo>
                <a:lnTo>
                  <a:pt x="44636" y="560118"/>
                </a:lnTo>
                <a:lnTo>
                  <a:pt x="68257" y="598681"/>
                </a:lnTo>
                <a:lnTo>
                  <a:pt x="96149" y="634044"/>
                </a:lnTo>
                <a:lnTo>
                  <a:pt x="127955" y="665850"/>
                </a:lnTo>
                <a:lnTo>
                  <a:pt x="163318" y="693742"/>
                </a:lnTo>
                <a:lnTo>
                  <a:pt x="201881" y="717363"/>
                </a:lnTo>
                <a:lnTo>
                  <a:pt x="243288" y="736356"/>
                </a:lnTo>
                <a:lnTo>
                  <a:pt x="287181" y="750365"/>
                </a:lnTo>
                <a:lnTo>
                  <a:pt x="333204" y="759031"/>
                </a:lnTo>
                <a:lnTo>
                  <a:pt x="381000" y="762000"/>
                </a:lnTo>
                <a:lnTo>
                  <a:pt x="428795" y="759031"/>
                </a:lnTo>
                <a:lnTo>
                  <a:pt x="474818" y="750365"/>
                </a:lnTo>
                <a:lnTo>
                  <a:pt x="518711" y="736356"/>
                </a:lnTo>
                <a:lnTo>
                  <a:pt x="560118" y="717363"/>
                </a:lnTo>
                <a:lnTo>
                  <a:pt x="598681" y="693742"/>
                </a:lnTo>
                <a:lnTo>
                  <a:pt x="634044" y="665850"/>
                </a:lnTo>
                <a:lnTo>
                  <a:pt x="665850" y="634044"/>
                </a:lnTo>
                <a:lnTo>
                  <a:pt x="693742" y="598681"/>
                </a:lnTo>
                <a:lnTo>
                  <a:pt x="717363" y="560118"/>
                </a:lnTo>
                <a:lnTo>
                  <a:pt x="736356" y="518711"/>
                </a:lnTo>
                <a:lnTo>
                  <a:pt x="750365" y="474818"/>
                </a:lnTo>
                <a:lnTo>
                  <a:pt x="759031" y="428795"/>
                </a:lnTo>
                <a:lnTo>
                  <a:pt x="762000" y="381000"/>
                </a:lnTo>
                <a:lnTo>
                  <a:pt x="759031" y="333204"/>
                </a:lnTo>
                <a:lnTo>
                  <a:pt x="750365" y="287181"/>
                </a:lnTo>
                <a:lnTo>
                  <a:pt x="736356" y="243288"/>
                </a:lnTo>
                <a:lnTo>
                  <a:pt x="717363" y="201881"/>
                </a:lnTo>
                <a:lnTo>
                  <a:pt x="693742" y="163318"/>
                </a:lnTo>
                <a:lnTo>
                  <a:pt x="665850" y="127955"/>
                </a:lnTo>
                <a:lnTo>
                  <a:pt x="634044" y="96149"/>
                </a:lnTo>
                <a:lnTo>
                  <a:pt x="598681" y="68257"/>
                </a:lnTo>
                <a:lnTo>
                  <a:pt x="560118" y="44636"/>
                </a:lnTo>
                <a:lnTo>
                  <a:pt x="518711" y="25643"/>
                </a:lnTo>
                <a:lnTo>
                  <a:pt x="474818" y="11634"/>
                </a:lnTo>
                <a:lnTo>
                  <a:pt x="428795" y="2968"/>
                </a:lnTo>
                <a:lnTo>
                  <a:pt x="381000" y="0"/>
                </a:lnTo>
                <a:close/>
              </a:path>
            </a:pathLst>
          </a:custGeom>
          <a:solidFill>
            <a:srgbClr val="767070"/>
          </a:solidFill>
        </p:spPr>
        <p:txBody>
          <a:bodyPr wrap="square" lIns="0" tIns="0" rIns="0" bIns="0" rtlCol="0"/>
          <a:lstStyle/>
          <a:p>
            <a:endParaRPr/>
          </a:p>
        </p:txBody>
      </p:sp>
      <p:sp>
        <p:nvSpPr>
          <p:cNvPr id="14" name="object 14"/>
          <p:cNvSpPr/>
          <p:nvPr/>
        </p:nvSpPr>
        <p:spPr>
          <a:xfrm>
            <a:off x="4485766" y="2099182"/>
            <a:ext cx="298703" cy="426720"/>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4190999" y="3656076"/>
            <a:ext cx="762000" cy="762000"/>
          </a:xfrm>
          <a:custGeom>
            <a:avLst/>
            <a:gdLst/>
            <a:ahLst/>
            <a:cxnLst/>
            <a:rect l="l" t="t" r="r" b="b"/>
            <a:pathLst>
              <a:path w="762000" h="762000">
                <a:moveTo>
                  <a:pt x="381000" y="0"/>
                </a:moveTo>
                <a:lnTo>
                  <a:pt x="333204" y="2968"/>
                </a:lnTo>
                <a:lnTo>
                  <a:pt x="287181" y="11634"/>
                </a:lnTo>
                <a:lnTo>
                  <a:pt x="243288" y="25643"/>
                </a:lnTo>
                <a:lnTo>
                  <a:pt x="201881" y="44636"/>
                </a:lnTo>
                <a:lnTo>
                  <a:pt x="163318" y="68257"/>
                </a:lnTo>
                <a:lnTo>
                  <a:pt x="127955" y="96149"/>
                </a:lnTo>
                <a:lnTo>
                  <a:pt x="96149" y="127955"/>
                </a:lnTo>
                <a:lnTo>
                  <a:pt x="68257" y="163318"/>
                </a:lnTo>
                <a:lnTo>
                  <a:pt x="44636" y="201881"/>
                </a:lnTo>
                <a:lnTo>
                  <a:pt x="25643" y="243288"/>
                </a:lnTo>
                <a:lnTo>
                  <a:pt x="11634" y="287181"/>
                </a:lnTo>
                <a:lnTo>
                  <a:pt x="2968" y="333204"/>
                </a:lnTo>
                <a:lnTo>
                  <a:pt x="0" y="381000"/>
                </a:lnTo>
                <a:lnTo>
                  <a:pt x="2968" y="428795"/>
                </a:lnTo>
                <a:lnTo>
                  <a:pt x="11634" y="474818"/>
                </a:lnTo>
                <a:lnTo>
                  <a:pt x="25643" y="518711"/>
                </a:lnTo>
                <a:lnTo>
                  <a:pt x="44636" y="560118"/>
                </a:lnTo>
                <a:lnTo>
                  <a:pt x="68257" y="598681"/>
                </a:lnTo>
                <a:lnTo>
                  <a:pt x="96149" y="634044"/>
                </a:lnTo>
                <a:lnTo>
                  <a:pt x="127955" y="665850"/>
                </a:lnTo>
                <a:lnTo>
                  <a:pt x="163318" y="693742"/>
                </a:lnTo>
                <a:lnTo>
                  <a:pt x="201881" y="717363"/>
                </a:lnTo>
                <a:lnTo>
                  <a:pt x="243288" y="736356"/>
                </a:lnTo>
                <a:lnTo>
                  <a:pt x="287181" y="750365"/>
                </a:lnTo>
                <a:lnTo>
                  <a:pt x="333204" y="759031"/>
                </a:lnTo>
                <a:lnTo>
                  <a:pt x="381000" y="762000"/>
                </a:lnTo>
                <a:lnTo>
                  <a:pt x="428795" y="759031"/>
                </a:lnTo>
                <a:lnTo>
                  <a:pt x="474818" y="750365"/>
                </a:lnTo>
                <a:lnTo>
                  <a:pt x="518711" y="736356"/>
                </a:lnTo>
                <a:lnTo>
                  <a:pt x="560118" y="717363"/>
                </a:lnTo>
                <a:lnTo>
                  <a:pt x="598681" y="693742"/>
                </a:lnTo>
                <a:lnTo>
                  <a:pt x="634044" y="665850"/>
                </a:lnTo>
                <a:lnTo>
                  <a:pt x="665850" y="634044"/>
                </a:lnTo>
                <a:lnTo>
                  <a:pt x="693742" y="598681"/>
                </a:lnTo>
                <a:lnTo>
                  <a:pt x="717363" y="560118"/>
                </a:lnTo>
                <a:lnTo>
                  <a:pt x="736356" y="518711"/>
                </a:lnTo>
                <a:lnTo>
                  <a:pt x="750365" y="474818"/>
                </a:lnTo>
                <a:lnTo>
                  <a:pt x="759031" y="428795"/>
                </a:lnTo>
                <a:lnTo>
                  <a:pt x="762000" y="381000"/>
                </a:lnTo>
                <a:lnTo>
                  <a:pt x="759031" y="333204"/>
                </a:lnTo>
                <a:lnTo>
                  <a:pt x="750365" y="287181"/>
                </a:lnTo>
                <a:lnTo>
                  <a:pt x="736356" y="243288"/>
                </a:lnTo>
                <a:lnTo>
                  <a:pt x="717363" y="201881"/>
                </a:lnTo>
                <a:lnTo>
                  <a:pt x="693742" y="163318"/>
                </a:lnTo>
                <a:lnTo>
                  <a:pt x="665850" y="127955"/>
                </a:lnTo>
                <a:lnTo>
                  <a:pt x="634044" y="96149"/>
                </a:lnTo>
                <a:lnTo>
                  <a:pt x="598681" y="68257"/>
                </a:lnTo>
                <a:lnTo>
                  <a:pt x="560118" y="44636"/>
                </a:lnTo>
                <a:lnTo>
                  <a:pt x="518711" y="25643"/>
                </a:lnTo>
                <a:lnTo>
                  <a:pt x="474818" y="11634"/>
                </a:lnTo>
                <a:lnTo>
                  <a:pt x="428795" y="2968"/>
                </a:lnTo>
                <a:lnTo>
                  <a:pt x="381000" y="0"/>
                </a:lnTo>
                <a:close/>
              </a:path>
            </a:pathLst>
          </a:custGeom>
          <a:solidFill>
            <a:srgbClr val="767070"/>
          </a:solidFill>
        </p:spPr>
        <p:txBody>
          <a:bodyPr wrap="square" lIns="0" tIns="0" rIns="0" bIns="0" rtlCol="0"/>
          <a:lstStyle/>
          <a:p>
            <a:endParaRPr/>
          </a:p>
        </p:txBody>
      </p:sp>
      <p:sp>
        <p:nvSpPr>
          <p:cNvPr id="16" name="object 16"/>
          <p:cNvSpPr/>
          <p:nvPr/>
        </p:nvSpPr>
        <p:spPr>
          <a:xfrm>
            <a:off x="4462016" y="3823970"/>
            <a:ext cx="441960" cy="426720"/>
          </a:xfrm>
          <a:prstGeom prst="rect">
            <a:avLst/>
          </a:prstGeom>
          <a:blipFill>
            <a:blip r:embed="rId6" cstate="print"/>
            <a:stretch>
              <a:fillRect/>
            </a:stretch>
          </a:blipFill>
        </p:spPr>
        <p:txBody>
          <a:bodyPr wrap="square" lIns="0" tIns="0" rIns="0" bIns="0" rtlCol="0"/>
          <a:lstStyle/>
          <a:p>
            <a:endParaRPr/>
          </a:p>
        </p:txBody>
      </p:sp>
      <p:sp>
        <p:nvSpPr>
          <p:cNvPr id="17" name="object 17"/>
          <p:cNvSpPr/>
          <p:nvPr/>
        </p:nvSpPr>
        <p:spPr>
          <a:xfrm>
            <a:off x="4181855" y="5340101"/>
            <a:ext cx="762000" cy="762000"/>
          </a:xfrm>
          <a:custGeom>
            <a:avLst/>
            <a:gdLst/>
            <a:ahLst/>
            <a:cxnLst/>
            <a:rect l="l" t="t" r="r" b="b"/>
            <a:pathLst>
              <a:path w="762000" h="762000">
                <a:moveTo>
                  <a:pt x="381000" y="0"/>
                </a:moveTo>
                <a:lnTo>
                  <a:pt x="333204" y="2968"/>
                </a:lnTo>
                <a:lnTo>
                  <a:pt x="287181" y="11634"/>
                </a:lnTo>
                <a:lnTo>
                  <a:pt x="243288" y="25643"/>
                </a:lnTo>
                <a:lnTo>
                  <a:pt x="201881" y="44636"/>
                </a:lnTo>
                <a:lnTo>
                  <a:pt x="163318" y="68257"/>
                </a:lnTo>
                <a:lnTo>
                  <a:pt x="127955" y="96149"/>
                </a:lnTo>
                <a:lnTo>
                  <a:pt x="96149" y="127955"/>
                </a:lnTo>
                <a:lnTo>
                  <a:pt x="68257" y="163318"/>
                </a:lnTo>
                <a:lnTo>
                  <a:pt x="44636" y="201881"/>
                </a:lnTo>
                <a:lnTo>
                  <a:pt x="25643" y="243288"/>
                </a:lnTo>
                <a:lnTo>
                  <a:pt x="11634" y="287181"/>
                </a:lnTo>
                <a:lnTo>
                  <a:pt x="2968" y="333204"/>
                </a:lnTo>
                <a:lnTo>
                  <a:pt x="0" y="381000"/>
                </a:lnTo>
                <a:lnTo>
                  <a:pt x="2968" y="428795"/>
                </a:lnTo>
                <a:lnTo>
                  <a:pt x="11634" y="474818"/>
                </a:lnTo>
                <a:lnTo>
                  <a:pt x="25643" y="518711"/>
                </a:lnTo>
                <a:lnTo>
                  <a:pt x="44636" y="560118"/>
                </a:lnTo>
                <a:lnTo>
                  <a:pt x="68257" y="598681"/>
                </a:lnTo>
                <a:lnTo>
                  <a:pt x="96149" y="634044"/>
                </a:lnTo>
                <a:lnTo>
                  <a:pt x="127955" y="665850"/>
                </a:lnTo>
                <a:lnTo>
                  <a:pt x="163318" y="693742"/>
                </a:lnTo>
                <a:lnTo>
                  <a:pt x="201881" y="717363"/>
                </a:lnTo>
                <a:lnTo>
                  <a:pt x="243288" y="736356"/>
                </a:lnTo>
                <a:lnTo>
                  <a:pt x="287181" y="750365"/>
                </a:lnTo>
                <a:lnTo>
                  <a:pt x="333204" y="759031"/>
                </a:lnTo>
                <a:lnTo>
                  <a:pt x="381000" y="762000"/>
                </a:lnTo>
                <a:lnTo>
                  <a:pt x="428795" y="759031"/>
                </a:lnTo>
                <a:lnTo>
                  <a:pt x="474818" y="750365"/>
                </a:lnTo>
                <a:lnTo>
                  <a:pt x="518711" y="736356"/>
                </a:lnTo>
                <a:lnTo>
                  <a:pt x="560118" y="717363"/>
                </a:lnTo>
                <a:lnTo>
                  <a:pt x="598681" y="693742"/>
                </a:lnTo>
                <a:lnTo>
                  <a:pt x="634044" y="665850"/>
                </a:lnTo>
                <a:lnTo>
                  <a:pt x="665850" y="634044"/>
                </a:lnTo>
                <a:lnTo>
                  <a:pt x="693742" y="598681"/>
                </a:lnTo>
                <a:lnTo>
                  <a:pt x="717363" y="560118"/>
                </a:lnTo>
                <a:lnTo>
                  <a:pt x="736356" y="518711"/>
                </a:lnTo>
                <a:lnTo>
                  <a:pt x="750365" y="474818"/>
                </a:lnTo>
                <a:lnTo>
                  <a:pt x="759031" y="428795"/>
                </a:lnTo>
                <a:lnTo>
                  <a:pt x="762000" y="381000"/>
                </a:lnTo>
                <a:lnTo>
                  <a:pt x="759031" y="333204"/>
                </a:lnTo>
                <a:lnTo>
                  <a:pt x="750365" y="287181"/>
                </a:lnTo>
                <a:lnTo>
                  <a:pt x="736356" y="243288"/>
                </a:lnTo>
                <a:lnTo>
                  <a:pt x="717363" y="201881"/>
                </a:lnTo>
                <a:lnTo>
                  <a:pt x="693742" y="163318"/>
                </a:lnTo>
                <a:lnTo>
                  <a:pt x="665850" y="127955"/>
                </a:lnTo>
                <a:lnTo>
                  <a:pt x="634044" y="96149"/>
                </a:lnTo>
                <a:lnTo>
                  <a:pt x="598681" y="68257"/>
                </a:lnTo>
                <a:lnTo>
                  <a:pt x="560118" y="44636"/>
                </a:lnTo>
                <a:lnTo>
                  <a:pt x="518711" y="25643"/>
                </a:lnTo>
                <a:lnTo>
                  <a:pt x="474818" y="11634"/>
                </a:lnTo>
                <a:lnTo>
                  <a:pt x="428795" y="2968"/>
                </a:lnTo>
                <a:lnTo>
                  <a:pt x="381000" y="0"/>
                </a:lnTo>
                <a:close/>
              </a:path>
            </a:pathLst>
          </a:custGeom>
          <a:solidFill>
            <a:srgbClr val="767070"/>
          </a:solidFill>
        </p:spPr>
        <p:txBody>
          <a:bodyPr wrap="square" lIns="0" tIns="0" rIns="0" bIns="0" rtlCol="0"/>
          <a:lstStyle/>
          <a:p>
            <a:endParaRPr/>
          </a:p>
        </p:txBody>
      </p:sp>
      <p:sp>
        <p:nvSpPr>
          <p:cNvPr id="18" name="object 18"/>
          <p:cNvSpPr/>
          <p:nvPr/>
        </p:nvSpPr>
        <p:spPr>
          <a:xfrm>
            <a:off x="4453128" y="5508630"/>
            <a:ext cx="441960" cy="426720"/>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6602730" y="7218431"/>
            <a:ext cx="2908301" cy="786765"/>
          </a:xfrm>
          <a:custGeom>
            <a:avLst/>
            <a:gdLst/>
            <a:ahLst/>
            <a:cxnLst/>
            <a:rect l="l" t="t" r="r" b="b"/>
            <a:pathLst>
              <a:path w="2908300" h="786765">
                <a:moveTo>
                  <a:pt x="0" y="786384"/>
                </a:moveTo>
                <a:lnTo>
                  <a:pt x="2907792" y="786384"/>
                </a:lnTo>
                <a:lnTo>
                  <a:pt x="2907792" y="0"/>
                </a:lnTo>
                <a:lnTo>
                  <a:pt x="0" y="0"/>
                </a:lnTo>
                <a:lnTo>
                  <a:pt x="0" y="786384"/>
                </a:lnTo>
                <a:close/>
              </a:path>
            </a:pathLst>
          </a:custGeom>
          <a:ln w="38100">
            <a:solidFill>
              <a:srgbClr val="EC5240"/>
            </a:solidFill>
          </a:ln>
        </p:spPr>
        <p:txBody>
          <a:bodyPr wrap="square" lIns="0" tIns="0" rIns="0" bIns="0" rtlCol="0"/>
          <a:lstStyle/>
          <a:p>
            <a:endParaRPr/>
          </a:p>
        </p:txBody>
      </p:sp>
      <p:sp>
        <p:nvSpPr>
          <p:cNvPr id="20" name="object 20"/>
          <p:cNvSpPr/>
          <p:nvPr/>
        </p:nvSpPr>
        <p:spPr>
          <a:xfrm>
            <a:off x="7137526" y="7399024"/>
            <a:ext cx="1960753" cy="426719"/>
          </a:xfrm>
          <a:prstGeom prst="rect">
            <a:avLst/>
          </a:prstGeom>
          <a:blipFill>
            <a:blip r:embed="rId8" cstate="print"/>
            <a:stretch>
              <a:fillRect/>
            </a:stretch>
          </a:blipFill>
        </p:spPr>
        <p:txBody>
          <a:bodyPr wrap="square" lIns="0" tIns="0" rIns="0" bIns="0" rtlCol="0"/>
          <a:lstStyle/>
          <a:p>
            <a:endParaRPr/>
          </a:p>
        </p:txBody>
      </p:sp>
      <p:grpSp>
        <p:nvGrpSpPr>
          <p:cNvPr id="26" name="Group 25"/>
          <p:cNvGrpSpPr/>
          <p:nvPr/>
        </p:nvGrpSpPr>
        <p:grpSpPr>
          <a:xfrm>
            <a:off x="939801" y="2575560"/>
            <a:ext cx="2514599" cy="2672060"/>
            <a:chOff x="939800" y="2575560"/>
            <a:chExt cx="2514600" cy="2672060"/>
          </a:xfrm>
        </p:grpSpPr>
        <p:sp>
          <p:nvSpPr>
            <p:cNvPr id="27" name="object 3"/>
            <p:cNvSpPr/>
            <p:nvPr/>
          </p:nvSpPr>
          <p:spPr>
            <a:xfrm>
              <a:off x="1298447" y="2575560"/>
              <a:ext cx="1374648" cy="1371600"/>
            </a:xfrm>
            <a:prstGeom prst="rect">
              <a:avLst/>
            </a:prstGeom>
            <a:blipFill>
              <a:blip r:embed="rId9" cstate="print"/>
              <a:stretch>
                <a:fillRect/>
              </a:stretch>
            </a:blipFill>
          </p:spPr>
          <p:txBody>
            <a:bodyPr wrap="square" lIns="0" tIns="0" rIns="0" bIns="0" rtlCol="0"/>
            <a:lstStyle/>
            <a:p>
              <a:endParaRPr>
                <a:solidFill>
                  <a:schemeClr val="tx1">
                    <a:lumMod val="75000"/>
                    <a:lumOff val="25000"/>
                  </a:schemeClr>
                </a:solidFill>
              </a:endParaRPr>
            </a:p>
          </p:txBody>
        </p:sp>
        <p:sp>
          <p:nvSpPr>
            <p:cNvPr id="28" name="TextBox 27"/>
            <p:cNvSpPr txBox="1"/>
            <p:nvPr/>
          </p:nvSpPr>
          <p:spPr>
            <a:xfrm>
              <a:off x="939800" y="4267200"/>
              <a:ext cx="2514600" cy="461665"/>
            </a:xfrm>
            <a:prstGeom prst="rect">
              <a:avLst/>
            </a:prstGeom>
            <a:noFill/>
          </p:spPr>
          <p:txBody>
            <a:bodyPr wrap="square" rtlCol="0">
              <a:spAutoFit/>
            </a:bodyPr>
            <a:lstStyle/>
            <a:p>
              <a:r>
                <a:rPr lang="en-US" sz="2400" dirty="0" smtClean="0">
                  <a:solidFill>
                    <a:schemeClr val="tx1">
                      <a:lumMod val="75000"/>
                      <a:lumOff val="25000"/>
                    </a:schemeClr>
                  </a:solidFill>
                  <a:latin typeface="Tungsten Medium"/>
                  <a:cs typeface="Tungsten Medium"/>
                </a:rPr>
                <a:t>Experiential Activity # 1</a:t>
              </a:r>
              <a:endParaRPr lang="en-US" sz="2400" dirty="0">
                <a:solidFill>
                  <a:schemeClr val="tx1">
                    <a:lumMod val="75000"/>
                    <a:lumOff val="25000"/>
                  </a:schemeClr>
                </a:solidFill>
                <a:latin typeface="Tungsten Medium"/>
                <a:cs typeface="Tungsten Medium"/>
              </a:endParaRPr>
            </a:p>
          </p:txBody>
        </p:sp>
        <p:sp>
          <p:nvSpPr>
            <p:cNvPr id="29" name="TextBox 28"/>
            <p:cNvSpPr txBox="1"/>
            <p:nvPr/>
          </p:nvSpPr>
          <p:spPr>
            <a:xfrm>
              <a:off x="1320800" y="4724400"/>
              <a:ext cx="1447799" cy="523220"/>
            </a:xfrm>
            <a:prstGeom prst="rect">
              <a:avLst/>
            </a:prstGeom>
            <a:noFill/>
          </p:spPr>
          <p:txBody>
            <a:bodyPr wrap="square" rtlCol="0">
              <a:spAutoFit/>
            </a:bodyPr>
            <a:lstStyle/>
            <a:p>
              <a:r>
                <a:rPr lang="en-US" sz="2800" dirty="0" smtClean="0">
                  <a:solidFill>
                    <a:schemeClr val="tx1">
                      <a:lumMod val="75000"/>
                      <a:lumOff val="25000"/>
                    </a:schemeClr>
                  </a:solidFill>
                  <a:latin typeface="Tungsten Medium"/>
                  <a:cs typeface="Tungsten Medium"/>
                </a:rPr>
                <a:t>5 Minutes</a:t>
              </a:r>
              <a:endParaRPr lang="en-US" sz="2800" dirty="0">
                <a:solidFill>
                  <a:schemeClr val="tx1">
                    <a:lumMod val="75000"/>
                    <a:lumOff val="25000"/>
                  </a:schemeClr>
                </a:solidFill>
                <a:latin typeface="Tungsten Medium"/>
                <a:cs typeface="Tungsten Medium"/>
              </a:endParaRPr>
            </a:p>
          </p:txBody>
        </p:sp>
      </p:gr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14728" y="3133349"/>
            <a:ext cx="170687" cy="206654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039600" y="8759952"/>
            <a:ext cx="585216" cy="56997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 y="9573768"/>
            <a:ext cx="12987528" cy="158496"/>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2623820" y="3354070"/>
            <a:ext cx="8831580" cy="430887"/>
          </a:xfrm>
          <a:prstGeom prst="rect">
            <a:avLst/>
          </a:prstGeom>
        </p:spPr>
        <p:txBody>
          <a:bodyPr vert="horz" wrap="square" lIns="0" tIns="0" rIns="0" bIns="0" rtlCol="0">
            <a:spAutoFit/>
          </a:bodyPr>
          <a:lstStyle/>
          <a:p>
            <a:pPr marL="12700">
              <a:lnSpc>
                <a:spcPct val="100000"/>
              </a:lnSpc>
              <a:tabLst>
                <a:tab pos="3316604" algn="l"/>
              </a:tabLst>
            </a:pPr>
            <a:r>
              <a:rPr sz="2800" spc="110" dirty="0">
                <a:solidFill>
                  <a:srgbClr val="3A3838"/>
                </a:solidFill>
                <a:latin typeface="Gotham Bold"/>
                <a:cs typeface="Gotham Bold"/>
              </a:rPr>
              <a:t>Digital</a:t>
            </a:r>
            <a:r>
              <a:rPr sz="2800" spc="180" dirty="0">
                <a:solidFill>
                  <a:srgbClr val="3A3838"/>
                </a:solidFill>
                <a:latin typeface="Gotham Bold"/>
                <a:cs typeface="Gotham Bold"/>
              </a:rPr>
              <a:t> </a:t>
            </a:r>
            <a:r>
              <a:rPr sz="2800" spc="80" dirty="0" smtClean="0">
                <a:solidFill>
                  <a:srgbClr val="3A3838"/>
                </a:solidFill>
                <a:latin typeface="Gotham Bold"/>
                <a:cs typeface="Gotham Bold"/>
              </a:rPr>
              <a:t>organizers</a:t>
            </a:r>
            <a:r>
              <a:rPr lang="en-US" sz="2800" spc="80" dirty="0" smtClean="0">
                <a:solidFill>
                  <a:srgbClr val="3A3838"/>
                </a:solidFill>
                <a:latin typeface="Gotham Bold"/>
                <a:cs typeface="Gotham Bold"/>
              </a:rPr>
              <a:t> </a:t>
            </a:r>
            <a:r>
              <a:rPr sz="2800" spc="100" dirty="0" smtClean="0">
                <a:solidFill>
                  <a:srgbClr val="3A3838"/>
                </a:solidFill>
                <a:latin typeface="Gotham Bold"/>
                <a:cs typeface="Gotham Bold"/>
              </a:rPr>
              <a:t>build </a:t>
            </a:r>
            <a:r>
              <a:rPr sz="2800" spc="80" dirty="0">
                <a:solidFill>
                  <a:srgbClr val="3A3838"/>
                </a:solidFill>
                <a:latin typeface="Gotham Bold"/>
                <a:cs typeface="Gotham Bold"/>
              </a:rPr>
              <a:t>relationships </a:t>
            </a:r>
            <a:r>
              <a:rPr sz="2800" spc="120" dirty="0">
                <a:solidFill>
                  <a:srgbClr val="3A3838"/>
                </a:solidFill>
                <a:latin typeface="Gotham Bold"/>
                <a:cs typeface="Gotham Bold"/>
              </a:rPr>
              <a:t>at</a:t>
            </a:r>
            <a:r>
              <a:rPr sz="2800" spc="225" dirty="0">
                <a:solidFill>
                  <a:srgbClr val="3A3838"/>
                </a:solidFill>
                <a:latin typeface="Gotham Bold"/>
                <a:cs typeface="Gotham Bold"/>
              </a:rPr>
              <a:t> </a:t>
            </a:r>
            <a:r>
              <a:rPr sz="2800" spc="40" dirty="0">
                <a:solidFill>
                  <a:srgbClr val="3A3838"/>
                </a:solidFill>
                <a:latin typeface="Gotham Bold"/>
                <a:cs typeface="Gotham Bold"/>
              </a:rPr>
              <a:t>scale</a:t>
            </a:r>
            <a:endParaRPr sz="2800" dirty="0">
              <a:latin typeface="Gotham Bold"/>
              <a:cs typeface="Gotham Bold"/>
            </a:endParaRPr>
          </a:p>
        </p:txBody>
      </p:sp>
      <p:sp>
        <p:nvSpPr>
          <p:cNvPr id="6" name="object 6"/>
          <p:cNvSpPr txBox="1"/>
          <p:nvPr/>
        </p:nvSpPr>
        <p:spPr>
          <a:xfrm>
            <a:off x="2617724" y="4210987"/>
            <a:ext cx="8685277" cy="1308520"/>
          </a:xfrm>
          <a:prstGeom prst="rect">
            <a:avLst/>
          </a:prstGeom>
        </p:spPr>
        <p:txBody>
          <a:bodyPr vert="horz" wrap="square" lIns="0" tIns="0" rIns="0" bIns="0" rtlCol="0">
            <a:spAutoFit/>
          </a:bodyPr>
          <a:lstStyle/>
          <a:p>
            <a:pPr marL="12700" marR="5080" indent="5715">
              <a:lnSpc>
                <a:spcPct val="101299"/>
              </a:lnSpc>
            </a:pPr>
            <a:r>
              <a:rPr sz="2800" spc="85" dirty="0">
                <a:solidFill>
                  <a:srgbClr val="3A3838"/>
                </a:solidFill>
                <a:latin typeface="Gotham Book"/>
                <a:cs typeface="Gotham Book"/>
              </a:rPr>
              <a:t>People's </a:t>
            </a:r>
            <a:r>
              <a:rPr sz="2800" spc="120" dirty="0">
                <a:solidFill>
                  <a:srgbClr val="3A3838"/>
                </a:solidFill>
                <a:latin typeface="Gotham Book"/>
                <a:cs typeface="Gotham Book"/>
              </a:rPr>
              <a:t>behaviors, </a:t>
            </a:r>
            <a:r>
              <a:rPr sz="2800" spc="80" dirty="0">
                <a:solidFill>
                  <a:srgbClr val="3A3838"/>
                </a:solidFill>
                <a:latin typeface="Gotham Book"/>
                <a:cs typeface="Gotham Book"/>
              </a:rPr>
              <a:t>needs, </a:t>
            </a:r>
            <a:r>
              <a:rPr sz="2800" spc="70" dirty="0">
                <a:solidFill>
                  <a:srgbClr val="3A3838"/>
                </a:solidFill>
                <a:latin typeface="Gotham Book"/>
                <a:cs typeface="Gotham Book"/>
              </a:rPr>
              <a:t>desires, </a:t>
            </a:r>
            <a:r>
              <a:rPr sz="2800" spc="155" dirty="0">
                <a:solidFill>
                  <a:srgbClr val="3A3838"/>
                </a:solidFill>
                <a:latin typeface="Gotham Book"/>
                <a:cs typeface="Gotham Book"/>
              </a:rPr>
              <a:t>and </a:t>
            </a:r>
            <a:r>
              <a:rPr sz="2800" spc="165" dirty="0">
                <a:solidFill>
                  <a:srgbClr val="3A3838"/>
                </a:solidFill>
                <a:latin typeface="Gotham Book"/>
                <a:cs typeface="Gotham Book"/>
              </a:rPr>
              <a:t>motivations </a:t>
            </a:r>
            <a:r>
              <a:rPr sz="2800" spc="229" dirty="0" smtClean="0">
                <a:solidFill>
                  <a:srgbClr val="3A3838"/>
                </a:solidFill>
                <a:latin typeface="Gotham Book"/>
                <a:cs typeface="Gotham Book"/>
              </a:rPr>
              <a:t>do</a:t>
            </a:r>
            <a:r>
              <a:rPr lang="en-US" sz="2800" spc="229" dirty="0" smtClean="0">
                <a:solidFill>
                  <a:srgbClr val="3A3838"/>
                </a:solidFill>
                <a:latin typeface="Gotham Book"/>
                <a:cs typeface="Gotham Book"/>
              </a:rPr>
              <a:t> </a:t>
            </a:r>
            <a:r>
              <a:rPr sz="2800" spc="180" dirty="0" smtClean="0">
                <a:solidFill>
                  <a:srgbClr val="3A3838"/>
                </a:solidFill>
                <a:latin typeface="Gotham Book"/>
                <a:cs typeface="Gotham Book"/>
              </a:rPr>
              <a:t>not </a:t>
            </a:r>
            <a:r>
              <a:rPr sz="2800" spc="170" dirty="0">
                <a:solidFill>
                  <a:srgbClr val="3A3838"/>
                </a:solidFill>
                <a:latin typeface="Gotham Book"/>
                <a:cs typeface="Gotham Book"/>
              </a:rPr>
              <a:t>change </a:t>
            </a:r>
            <a:r>
              <a:rPr sz="2800" spc="195" dirty="0">
                <a:solidFill>
                  <a:srgbClr val="3A3838"/>
                </a:solidFill>
                <a:latin typeface="Gotham Book"/>
                <a:cs typeface="Gotham Book"/>
              </a:rPr>
              <a:t>when </a:t>
            </a:r>
            <a:r>
              <a:rPr sz="2800" spc="180" dirty="0">
                <a:solidFill>
                  <a:srgbClr val="3A3838"/>
                </a:solidFill>
                <a:latin typeface="Gotham Book"/>
                <a:cs typeface="Gotham Book"/>
              </a:rPr>
              <a:t>they </a:t>
            </a:r>
            <a:r>
              <a:rPr sz="2800" spc="110" dirty="0">
                <a:solidFill>
                  <a:srgbClr val="3A3838"/>
                </a:solidFill>
                <a:latin typeface="Gotham Book"/>
                <a:cs typeface="Gotham Book"/>
              </a:rPr>
              <a:t>are</a:t>
            </a:r>
            <a:r>
              <a:rPr sz="2800" spc="-229" dirty="0">
                <a:solidFill>
                  <a:srgbClr val="3A3838"/>
                </a:solidFill>
                <a:latin typeface="Gotham Book"/>
                <a:cs typeface="Gotham Book"/>
              </a:rPr>
              <a:t> </a:t>
            </a:r>
            <a:r>
              <a:rPr sz="2800" spc="114" dirty="0">
                <a:solidFill>
                  <a:srgbClr val="3A3838"/>
                </a:solidFill>
                <a:latin typeface="Gotham Book"/>
                <a:cs typeface="Gotham Book"/>
              </a:rPr>
              <a:t>online</a:t>
            </a:r>
            <a:r>
              <a:rPr sz="2800" spc="114" dirty="0" smtClean="0">
                <a:solidFill>
                  <a:srgbClr val="3A3838"/>
                </a:solidFill>
                <a:latin typeface="Gotham Book"/>
                <a:cs typeface="Gotham Book"/>
              </a:rPr>
              <a:t>.</a:t>
            </a:r>
            <a:r>
              <a:rPr lang="en-US" sz="2800" spc="114" dirty="0" smtClean="0">
                <a:solidFill>
                  <a:srgbClr val="3A3838"/>
                </a:solidFill>
                <a:latin typeface="Gotham Book"/>
                <a:cs typeface="Gotham Book"/>
              </a:rPr>
              <a:t> </a:t>
            </a:r>
            <a:endParaRPr sz="2800" dirty="0">
              <a:latin typeface="Gotham Book"/>
              <a:cs typeface="Gotham Book"/>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6-07-08 at 2.16.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1793" y="-152400"/>
            <a:ext cx="31532763" cy="13744508"/>
          </a:xfrm>
          <a:prstGeom prst="rect">
            <a:avLst/>
          </a:prstGeom>
        </p:spPr>
      </p:pic>
      <p:grpSp>
        <p:nvGrpSpPr>
          <p:cNvPr id="3" name="Group 2"/>
          <p:cNvGrpSpPr/>
          <p:nvPr/>
        </p:nvGrpSpPr>
        <p:grpSpPr>
          <a:xfrm>
            <a:off x="468244" y="400544"/>
            <a:ext cx="12068312" cy="8952523"/>
            <a:chOff x="496957" y="685799"/>
            <a:chExt cx="12068312" cy="8952523"/>
          </a:xfrm>
        </p:grpSpPr>
        <p:sp>
          <p:nvSpPr>
            <p:cNvPr id="4" name="Rectangle 3"/>
            <p:cNvSpPr/>
            <p:nvPr/>
          </p:nvSpPr>
          <p:spPr>
            <a:xfrm>
              <a:off x="496957" y="762000"/>
              <a:ext cx="12006469" cy="8541026"/>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a:endParaRPr lang="en-US" sz="2560">
                <a:solidFill>
                  <a:prstClr val="white"/>
                </a:solidFill>
                <a:latin typeface="Arial"/>
              </a:endParaRPr>
            </a:p>
          </p:txBody>
        </p:sp>
        <p:sp>
          <p:nvSpPr>
            <p:cNvPr id="5" name="Rectangle 4"/>
            <p:cNvSpPr/>
            <p:nvPr/>
          </p:nvSpPr>
          <p:spPr>
            <a:xfrm>
              <a:off x="496957" y="685800"/>
              <a:ext cx="6034421" cy="8915400"/>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a:endParaRPr lang="en-US" sz="2560">
                <a:solidFill>
                  <a:prstClr val="white"/>
                </a:solidFill>
                <a:latin typeface="Arial"/>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909" y="8011633"/>
              <a:ext cx="490014" cy="702546"/>
            </a:xfrm>
            <a:prstGeom prst="rect">
              <a:avLst/>
            </a:prstGeom>
          </p:spPr>
        </p:pic>
        <p:sp>
          <p:nvSpPr>
            <p:cNvPr id="13" name="Rectangle 12"/>
            <p:cNvSpPr/>
            <p:nvPr/>
          </p:nvSpPr>
          <p:spPr>
            <a:xfrm>
              <a:off x="995356" y="3152532"/>
              <a:ext cx="5117736" cy="646331"/>
            </a:xfrm>
            <a:prstGeom prst="rect">
              <a:avLst/>
            </a:prstGeom>
          </p:spPr>
          <p:txBody>
            <a:bodyPr wrap="square">
              <a:spAutoFit/>
            </a:bodyPr>
            <a:lstStyle/>
            <a:p>
              <a:pPr defTabSz="1300460"/>
              <a:r>
                <a:rPr lang="en-US" sz="3600" dirty="0" smtClean="0">
                  <a:solidFill>
                    <a:srgbClr val="E7E6E6">
                      <a:lumMod val="25000"/>
                    </a:srgbClr>
                  </a:solidFill>
                  <a:latin typeface="Gotham Bold" pitchFamily="50" charset="0"/>
                  <a:cs typeface="Gotham Bold" pitchFamily="50" charset="0"/>
                </a:rPr>
                <a:t>Bobby Brady-Sharp</a:t>
              </a:r>
              <a:endParaRPr lang="en-US" sz="4800" dirty="0">
                <a:solidFill>
                  <a:srgbClr val="E7E6E6">
                    <a:lumMod val="25000"/>
                  </a:srgbClr>
                </a:solidFill>
                <a:latin typeface="Gotham Bold" pitchFamily="50" charset="0"/>
                <a:cs typeface="Gotham Bold" pitchFamily="50" charset="0"/>
              </a:endParaRPr>
            </a:p>
          </p:txBody>
        </p:sp>
        <p:sp>
          <p:nvSpPr>
            <p:cNvPr id="14" name="Rectangle 13"/>
            <p:cNvSpPr/>
            <p:nvPr/>
          </p:nvSpPr>
          <p:spPr>
            <a:xfrm>
              <a:off x="983938" y="3759210"/>
              <a:ext cx="5983741" cy="954107"/>
            </a:xfrm>
            <a:prstGeom prst="rect">
              <a:avLst/>
            </a:prstGeom>
          </p:spPr>
          <p:txBody>
            <a:bodyPr wrap="square">
              <a:spAutoFit/>
            </a:bodyPr>
            <a:lstStyle/>
            <a:p>
              <a:pPr defTabSz="1300460"/>
              <a:r>
                <a:rPr lang="en-US" sz="3200" dirty="0">
                  <a:solidFill>
                    <a:srgbClr val="E7E6E6">
                      <a:lumMod val="25000"/>
                    </a:srgbClr>
                  </a:solidFill>
                  <a:latin typeface="Gotham Light" pitchFamily="50" charset="0"/>
                  <a:cs typeface="Gotham Light" pitchFamily="50" charset="0"/>
                </a:rPr>
                <a:t>Program </a:t>
              </a:r>
              <a:r>
                <a:rPr lang="en-US" sz="3200" dirty="0" smtClean="0">
                  <a:solidFill>
                    <a:srgbClr val="E7E6E6">
                      <a:lumMod val="25000"/>
                    </a:srgbClr>
                  </a:solidFill>
                  <a:latin typeface="Gotham Light" pitchFamily="50" charset="0"/>
                  <a:cs typeface="Gotham Light" pitchFamily="50" charset="0"/>
                </a:rPr>
                <a:t>Manager</a:t>
              </a:r>
            </a:p>
            <a:p>
              <a:pPr defTabSz="1300460"/>
              <a:r>
                <a:rPr lang="en-US" sz="2400" dirty="0" smtClean="0">
                  <a:solidFill>
                    <a:srgbClr val="E7E6E6">
                      <a:lumMod val="25000"/>
                    </a:srgbClr>
                  </a:solidFill>
                  <a:latin typeface="Gotham Light" pitchFamily="50" charset="0"/>
                  <a:cs typeface="Gotham Light" pitchFamily="50" charset="0"/>
                </a:rPr>
                <a:t>@</a:t>
              </a:r>
              <a:r>
                <a:rPr lang="en-US" sz="2400" dirty="0" err="1" smtClean="0">
                  <a:solidFill>
                    <a:srgbClr val="E7E6E6">
                      <a:lumMod val="25000"/>
                    </a:srgbClr>
                  </a:solidFill>
                  <a:latin typeface="Gotham Light" pitchFamily="50" charset="0"/>
                  <a:cs typeface="Gotham Light" pitchFamily="50" charset="0"/>
                </a:rPr>
                <a:t>bobbyhtx</a:t>
              </a:r>
              <a:endParaRPr lang="en-US" sz="2400" dirty="0">
                <a:solidFill>
                  <a:srgbClr val="E7E6E6">
                    <a:lumMod val="25000"/>
                  </a:srgbClr>
                </a:solidFill>
                <a:latin typeface="Gotham Light" pitchFamily="50" charset="0"/>
                <a:cs typeface="Gotham Light" pitchFamily="50" charset="0"/>
              </a:endParaRPr>
            </a:p>
          </p:txBody>
        </p:sp>
        <p:pic>
          <p:nvPicPr>
            <p:cNvPr id="8" name="Picture 7"/>
            <p:cNvPicPr>
              <a:picLocks noChangeAspect="1"/>
            </p:cNvPicPr>
            <p:nvPr/>
          </p:nvPicPr>
          <p:blipFill>
            <a:blip r:embed="rId5">
              <a:duotone>
                <a:prstClr val="black"/>
                <a:schemeClr val="accent3">
                  <a:tint val="45000"/>
                  <a:satMod val="400000"/>
                </a:schemeClr>
              </a:duotone>
              <a:lum bright="-20000" contrast="-40000"/>
            </a:blip>
            <a:stretch>
              <a:fillRect/>
            </a:stretch>
          </p:blipFill>
          <p:spPr>
            <a:xfrm>
              <a:off x="1016000" y="8610600"/>
              <a:ext cx="552108" cy="552108"/>
            </a:xfrm>
            <a:prstGeom prst="rect">
              <a:avLst/>
            </a:prstGeom>
          </p:spPr>
        </p:pic>
        <p:pic>
          <p:nvPicPr>
            <p:cNvPr id="2" name="Picture 1" descr="Bobby Headshot 3"/>
            <p:cNvPicPr>
              <a:picLocks noChangeAspect="1"/>
            </p:cNvPicPr>
            <p:nvPr/>
          </p:nvPicPr>
          <p:blipFill rotWithShape="1">
            <a:blip r:embed="rId6">
              <a:extLst>
                <a:ext uri="{28A0092B-C50C-407E-A947-70E740481C1C}">
                  <a14:useLocalDpi xmlns:a14="http://schemas.microsoft.com/office/drawing/2010/main" val="0"/>
                </a:ext>
              </a:extLst>
            </a:blip>
            <a:srcRect t="8522" r="7430"/>
            <a:stretch/>
          </p:blipFill>
          <p:spPr>
            <a:xfrm>
              <a:off x="6516757" y="685799"/>
              <a:ext cx="6019800" cy="8952523"/>
            </a:xfrm>
            <a:prstGeom prst="rect">
              <a:avLst/>
            </a:prstGeom>
          </p:spPr>
        </p:pic>
        <p:sp>
          <p:nvSpPr>
            <p:cNvPr id="11" name="Rectangle 10"/>
            <p:cNvSpPr/>
            <p:nvPr/>
          </p:nvSpPr>
          <p:spPr>
            <a:xfrm>
              <a:off x="558800" y="685800"/>
              <a:ext cx="12006469" cy="89154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a:endParaRPr lang="en-US" sz="2560">
                <a:solidFill>
                  <a:prstClr val="white"/>
                </a:solidFill>
                <a:latin typeface="Arial"/>
              </a:endParaRPr>
            </a:p>
          </p:txBody>
        </p:sp>
      </p:grpSp>
    </p:spTree>
    <p:extLst>
      <p:ext uri="{BB962C8B-B14F-4D97-AF65-F5344CB8AC3E}">
        <p14:creationId xmlns:p14="http://schemas.microsoft.com/office/powerpoint/2010/main" val="391463041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569200"/>
            <a:ext cx="13004800" cy="184785"/>
          </a:xfrm>
          <a:custGeom>
            <a:avLst/>
            <a:gdLst/>
            <a:ahLst/>
            <a:cxnLst/>
            <a:rect l="l" t="t" r="r" b="b"/>
            <a:pathLst>
              <a:path w="13004800" h="184784">
                <a:moveTo>
                  <a:pt x="13004292" y="0"/>
                </a:moveTo>
                <a:lnTo>
                  <a:pt x="0" y="0"/>
                </a:lnTo>
                <a:lnTo>
                  <a:pt x="0" y="184402"/>
                </a:lnTo>
                <a:lnTo>
                  <a:pt x="13004292" y="184402"/>
                </a:lnTo>
                <a:lnTo>
                  <a:pt x="13004292" y="0"/>
                </a:lnTo>
                <a:close/>
              </a:path>
            </a:pathLst>
          </a:custGeom>
          <a:solidFill>
            <a:srgbClr val="EC5240"/>
          </a:solidFill>
        </p:spPr>
        <p:txBody>
          <a:bodyPr wrap="square" lIns="0" tIns="0" rIns="0" bIns="0" rtlCol="0"/>
          <a:lstStyle/>
          <a:p>
            <a:endParaRPr/>
          </a:p>
        </p:txBody>
      </p:sp>
      <p:sp>
        <p:nvSpPr>
          <p:cNvPr id="3" name="object 3"/>
          <p:cNvSpPr/>
          <p:nvPr/>
        </p:nvSpPr>
        <p:spPr>
          <a:xfrm>
            <a:off x="11917680" y="8709664"/>
            <a:ext cx="821435" cy="67970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0"/>
            <a:ext cx="13004291" cy="959967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1896344" y="8627364"/>
            <a:ext cx="737616" cy="69342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2039600" y="8759952"/>
            <a:ext cx="585216" cy="569976"/>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 y="9573768"/>
            <a:ext cx="12987528" cy="15849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885444" y="6899909"/>
            <a:ext cx="11169650" cy="0"/>
          </a:xfrm>
          <a:custGeom>
            <a:avLst/>
            <a:gdLst/>
            <a:ahLst/>
            <a:cxnLst/>
            <a:rect l="l" t="t" r="r" b="b"/>
            <a:pathLst>
              <a:path w="11169650">
                <a:moveTo>
                  <a:pt x="0" y="0"/>
                </a:moveTo>
                <a:lnTo>
                  <a:pt x="11169396" y="0"/>
                </a:lnTo>
              </a:path>
            </a:pathLst>
          </a:custGeom>
          <a:ln w="13716">
            <a:solidFill>
              <a:srgbClr val="545457"/>
            </a:solidFill>
          </a:ln>
        </p:spPr>
        <p:txBody>
          <a:bodyPr wrap="square" lIns="0" tIns="0" rIns="0" bIns="0" rtlCol="0"/>
          <a:lstStyle/>
          <a:p>
            <a:endParaRPr/>
          </a:p>
        </p:txBody>
      </p:sp>
      <p:sp>
        <p:nvSpPr>
          <p:cNvPr id="18" name="object 18"/>
          <p:cNvSpPr txBox="1"/>
          <p:nvPr/>
        </p:nvSpPr>
        <p:spPr>
          <a:xfrm>
            <a:off x="863602" y="7162804"/>
            <a:ext cx="10031096" cy="1107995"/>
          </a:xfrm>
          <a:prstGeom prst="rect">
            <a:avLst/>
          </a:prstGeom>
        </p:spPr>
        <p:txBody>
          <a:bodyPr vert="horz" wrap="square" lIns="0" tIns="0" rIns="0" bIns="0" rtlCol="0">
            <a:spAutoFit/>
          </a:bodyPr>
          <a:lstStyle/>
          <a:p>
            <a:pPr marL="12700" marR="5080" indent="17780">
              <a:lnSpc>
                <a:spcPct val="100000"/>
              </a:lnSpc>
              <a:tabLst>
                <a:tab pos="2511425" algn="l"/>
                <a:tab pos="2578735" algn="l"/>
                <a:tab pos="5431790" algn="l"/>
              </a:tabLst>
            </a:pPr>
            <a:r>
              <a:rPr sz="2400" b="1" spc="60" dirty="0">
                <a:latin typeface="Gotham Book"/>
                <a:cs typeface="Gotham Book"/>
              </a:rPr>
              <a:t>In </a:t>
            </a:r>
            <a:r>
              <a:rPr sz="2400" b="1" spc="65" dirty="0">
                <a:latin typeface="Gotham Book"/>
                <a:cs typeface="Gotham Book"/>
              </a:rPr>
              <a:t>a</a:t>
            </a:r>
            <a:r>
              <a:rPr sz="2400" b="1" spc="-5" dirty="0">
                <a:latin typeface="Gotham Book"/>
                <a:cs typeface="Gotham Book"/>
              </a:rPr>
              <a:t> </a:t>
            </a:r>
            <a:r>
              <a:rPr sz="2400" b="1" spc="95" dirty="0">
                <a:latin typeface="Gotham Book"/>
                <a:cs typeface="Gotham Book"/>
              </a:rPr>
              <a:t>time</a:t>
            </a:r>
            <a:r>
              <a:rPr sz="2400" b="1" spc="225" dirty="0">
                <a:latin typeface="Gotham Book"/>
                <a:cs typeface="Gotham Book"/>
              </a:rPr>
              <a:t> </a:t>
            </a:r>
            <a:r>
              <a:rPr lang="en-US" sz="2400" b="1" spc="65" dirty="0" smtClean="0">
                <a:latin typeface="Gotham Book"/>
                <a:cs typeface="Gotham Book"/>
              </a:rPr>
              <a:t>when</a:t>
            </a:r>
            <a:r>
              <a:rPr sz="2400" b="1" spc="65" dirty="0">
                <a:latin typeface="Gotham Book"/>
                <a:cs typeface="Gotham Book"/>
              </a:rPr>
              <a:t>	</a:t>
            </a:r>
            <a:r>
              <a:rPr sz="2400" b="1" spc="45" dirty="0" smtClean="0">
                <a:latin typeface="Gotham Book"/>
                <a:cs typeface="Gotham Book"/>
              </a:rPr>
              <a:t>many</a:t>
            </a:r>
            <a:r>
              <a:rPr sz="2400" b="1" spc="210" dirty="0" smtClean="0">
                <a:latin typeface="Gotham Book"/>
                <a:cs typeface="Gotham Book"/>
              </a:rPr>
              <a:t> </a:t>
            </a:r>
            <a:r>
              <a:rPr sz="2400" b="1" spc="30" dirty="0" smtClean="0">
                <a:latin typeface="Gotham Book"/>
                <a:cs typeface="Gotham Book"/>
              </a:rPr>
              <a:t>constituents</a:t>
            </a:r>
            <a:r>
              <a:rPr lang="en-US" sz="2400" b="1" spc="30" dirty="0" smtClean="0">
                <a:latin typeface="Gotham Book"/>
                <a:cs typeface="Gotham Book"/>
              </a:rPr>
              <a:t> </a:t>
            </a:r>
            <a:r>
              <a:rPr sz="2400" b="1" spc="55" dirty="0" smtClean="0">
                <a:latin typeface="Gotham Book"/>
                <a:cs typeface="Gotham Book"/>
              </a:rPr>
              <a:t>are </a:t>
            </a:r>
            <a:r>
              <a:rPr sz="2400" b="1" spc="40" dirty="0" smtClean="0">
                <a:latin typeface="Gotham Book"/>
                <a:cs typeface="Gotham Book"/>
              </a:rPr>
              <a:t>skeptical</a:t>
            </a:r>
            <a:r>
              <a:rPr lang="en-US" sz="2400" b="1" spc="345" dirty="0">
                <a:latin typeface="Gotham Book"/>
                <a:cs typeface="Gotham Book"/>
              </a:rPr>
              <a:t> </a:t>
            </a:r>
            <a:r>
              <a:rPr sz="2400" b="1" spc="55" dirty="0" smtClean="0">
                <a:latin typeface="Gotham Book"/>
                <a:cs typeface="Gotham Book"/>
              </a:rPr>
              <a:t>of</a:t>
            </a:r>
            <a:r>
              <a:rPr sz="2400" b="1" spc="260" dirty="0" smtClean="0">
                <a:latin typeface="Gotham Book"/>
                <a:cs typeface="Gotham Book"/>
              </a:rPr>
              <a:t> </a:t>
            </a:r>
            <a:r>
              <a:rPr sz="2400" b="1" spc="65" dirty="0">
                <a:latin typeface="Gotham Book"/>
                <a:cs typeface="Gotham Book"/>
              </a:rPr>
              <a:t>political </a:t>
            </a:r>
            <a:r>
              <a:rPr sz="2400" b="1" spc="45" dirty="0">
                <a:latin typeface="Gotham Book"/>
                <a:cs typeface="Gotham Book"/>
              </a:rPr>
              <a:t> </a:t>
            </a:r>
            <a:r>
              <a:rPr sz="2400" b="1" spc="75" dirty="0">
                <a:latin typeface="Gotham Book"/>
                <a:cs typeface="Gotham Book"/>
              </a:rPr>
              <a:t>communication </a:t>
            </a:r>
            <a:r>
              <a:rPr sz="2400" b="1" spc="85" dirty="0">
                <a:latin typeface="Gotham Book"/>
                <a:cs typeface="Gotham Book"/>
              </a:rPr>
              <a:t>but </a:t>
            </a:r>
            <a:r>
              <a:rPr sz="2400" b="1" spc="30" dirty="0">
                <a:latin typeface="Gotham Book"/>
                <a:cs typeface="Gotham Book"/>
              </a:rPr>
              <a:t>trust </a:t>
            </a:r>
            <a:r>
              <a:rPr sz="2400" b="1" spc="105" dirty="0">
                <a:latin typeface="Gotham Book"/>
                <a:cs typeface="Gotham Book"/>
              </a:rPr>
              <a:t>the </a:t>
            </a:r>
            <a:r>
              <a:rPr sz="2400" b="1" spc="25" dirty="0">
                <a:latin typeface="Gotham Book"/>
                <a:cs typeface="Gotham Book"/>
              </a:rPr>
              <a:t>views </a:t>
            </a:r>
            <a:r>
              <a:rPr sz="2400" b="1" spc="55" dirty="0">
                <a:latin typeface="Gotham Book"/>
                <a:cs typeface="Gotham Book"/>
              </a:rPr>
              <a:t>of </a:t>
            </a:r>
            <a:r>
              <a:rPr sz="2400" b="1" spc="50" dirty="0">
                <a:latin typeface="Gotham Book"/>
                <a:cs typeface="Gotham Book"/>
              </a:rPr>
              <a:t>their </a:t>
            </a:r>
            <a:r>
              <a:rPr sz="2400" b="1" spc="75" dirty="0">
                <a:latin typeface="Gotham Book"/>
                <a:cs typeface="Gotham Book"/>
              </a:rPr>
              <a:t>own </a:t>
            </a:r>
            <a:r>
              <a:rPr sz="2400" b="1" spc="40" dirty="0">
                <a:latin typeface="Gotham Book"/>
                <a:cs typeface="Gotham Book"/>
              </a:rPr>
              <a:t>friends, </a:t>
            </a:r>
            <a:r>
              <a:rPr sz="2400" b="1" spc="75" dirty="0" smtClean="0">
                <a:latin typeface="Gotham Book"/>
                <a:cs typeface="Gotham Book"/>
              </a:rPr>
              <a:t>effective</a:t>
            </a:r>
            <a:r>
              <a:rPr lang="en-US" sz="2400" b="1" spc="75" dirty="0" smtClean="0">
                <a:latin typeface="Gotham Book"/>
                <a:cs typeface="Gotham Book"/>
              </a:rPr>
              <a:t> </a:t>
            </a:r>
            <a:r>
              <a:rPr sz="2400" b="1" spc="85" dirty="0" smtClean="0">
                <a:latin typeface="Gotham Book"/>
                <a:cs typeface="Gotham Book"/>
              </a:rPr>
              <a:t>digital</a:t>
            </a:r>
            <a:r>
              <a:rPr sz="2400" b="1" spc="240" dirty="0" smtClean="0">
                <a:latin typeface="Gotham Book"/>
                <a:cs typeface="Gotham Book"/>
              </a:rPr>
              <a:t> </a:t>
            </a:r>
            <a:r>
              <a:rPr sz="2400" b="1" spc="60" dirty="0" smtClean="0">
                <a:latin typeface="Gotham Book"/>
                <a:cs typeface="Gotham Book"/>
              </a:rPr>
              <a:t>outreac</a:t>
            </a:r>
            <a:r>
              <a:rPr lang="en-US" sz="2400" b="1" spc="60" dirty="0" smtClean="0">
                <a:latin typeface="Gotham Book"/>
                <a:cs typeface="Gotham Book"/>
              </a:rPr>
              <a:t>h</a:t>
            </a:r>
            <a:r>
              <a:rPr lang="en-US" sz="2400" b="1" spc="60" dirty="0">
                <a:latin typeface="Gotham Book"/>
                <a:cs typeface="Gotham Book"/>
              </a:rPr>
              <a:t> </a:t>
            </a:r>
            <a:r>
              <a:rPr sz="2400" b="1" spc="-55" dirty="0" smtClean="0">
                <a:latin typeface="Gotham Book"/>
                <a:cs typeface="Gotham Book"/>
              </a:rPr>
              <a:t>is</a:t>
            </a:r>
            <a:r>
              <a:rPr sz="2400" b="1" spc="-35" dirty="0" smtClean="0">
                <a:latin typeface="Gotham Book"/>
                <a:cs typeface="Gotham Book"/>
              </a:rPr>
              <a:t> </a:t>
            </a:r>
            <a:r>
              <a:rPr sz="2400" b="1" spc="95" dirty="0" smtClean="0">
                <a:latin typeface="Gotham Book"/>
                <a:cs typeface="Gotham Book"/>
              </a:rPr>
              <a:t>important.</a:t>
            </a:r>
            <a:endParaRPr sz="2400" b="1" dirty="0">
              <a:latin typeface="Gotham Book"/>
              <a:cs typeface="Gotham Book"/>
            </a:endParaRPr>
          </a:p>
        </p:txBody>
      </p:sp>
      <p:pic>
        <p:nvPicPr>
          <p:cNvPr id="19" name="Picture 18" descr="Screen Shot 2016-07-11 at 2.26.1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600" y="533405"/>
            <a:ext cx="11277600" cy="616628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37360" y="3023616"/>
            <a:ext cx="2270760" cy="285597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538987" y="2734055"/>
            <a:ext cx="691894" cy="5821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2039600" y="8759952"/>
            <a:ext cx="585216" cy="56997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 y="9573768"/>
            <a:ext cx="12987528" cy="15849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82590" y="1592580"/>
            <a:ext cx="0" cy="5593080"/>
          </a:xfrm>
          <a:custGeom>
            <a:avLst/>
            <a:gdLst/>
            <a:ahLst/>
            <a:cxnLst/>
            <a:rect l="l" t="t" r="r" b="b"/>
            <a:pathLst>
              <a:path h="5593080">
                <a:moveTo>
                  <a:pt x="0" y="5593080"/>
                </a:moveTo>
                <a:lnTo>
                  <a:pt x="0" y="0"/>
                </a:lnTo>
              </a:path>
            </a:pathLst>
          </a:custGeom>
          <a:ln w="13716">
            <a:solidFill>
              <a:srgbClr val="545457"/>
            </a:solidFill>
          </a:ln>
        </p:spPr>
        <p:txBody>
          <a:bodyPr wrap="square" lIns="0" tIns="0" rIns="0" bIns="0" rtlCol="0"/>
          <a:lstStyle/>
          <a:p>
            <a:endParaRPr/>
          </a:p>
        </p:txBody>
      </p:sp>
      <p:sp>
        <p:nvSpPr>
          <p:cNvPr id="7" name="object 7"/>
          <p:cNvSpPr txBox="1"/>
          <p:nvPr/>
        </p:nvSpPr>
        <p:spPr>
          <a:xfrm>
            <a:off x="916948" y="1618238"/>
            <a:ext cx="4199891" cy="469359"/>
          </a:xfrm>
          <a:prstGeom prst="rect">
            <a:avLst/>
          </a:prstGeom>
        </p:spPr>
        <p:txBody>
          <a:bodyPr vert="horz" wrap="square" lIns="0" tIns="0" rIns="0" bIns="0" rtlCol="0">
            <a:spAutoFit/>
          </a:bodyPr>
          <a:lstStyle/>
          <a:p>
            <a:pPr marL="12700">
              <a:lnSpc>
                <a:spcPct val="100000"/>
              </a:lnSpc>
              <a:tabLst>
                <a:tab pos="2072639" algn="l"/>
              </a:tabLst>
            </a:pPr>
            <a:r>
              <a:rPr sz="3050" b="1" spc="270" dirty="0">
                <a:solidFill>
                  <a:srgbClr val="3B3838"/>
                </a:solidFill>
                <a:latin typeface="Arial"/>
                <a:cs typeface="Arial"/>
              </a:rPr>
              <a:t>AGENDA	</a:t>
            </a:r>
            <a:r>
              <a:rPr sz="2650" spc="110" dirty="0">
                <a:solidFill>
                  <a:srgbClr val="3B3838"/>
                </a:solidFill>
                <a:latin typeface="Arial"/>
                <a:cs typeface="Arial"/>
              </a:rPr>
              <a:t>FOR </a:t>
            </a:r>
            <a:r>
              <a:rPr sz="2650" spc="70" dirty="0">
                <a:solidFill>
                  <a:srgbClr val="3B3838"/>
                </a:solidFill>
                <a:latin typeface="Arial"/>
                <a:cs typeface="Arial"/>
              </a:rPr>
              <a:t>TO</a:t>
            </a:r>
            <a:r>
              <a:rPr sz="2650" spc="-345" dirty="0">
                <a:solidFill>
                  <a:srgbClr val="3B3838"/>
                </a:solidFill>
                <a:latin typeface="Arial"/>
                <a:cs typeface="Arial"/>
              </a:rPr>
              <a:t> </a:t>
            </a:r>
            <a:r>
              <a:rPr sz="2650" spc="35" dirty="0">
                <a:solidFill>
                  <a:srgbClr val="3B3838"/>
                </a:solidFill>
                <a:latin typeface="Arial"/>
                <a:cs typeface="Arial"/>
              </a:rPr>
              <a:t>DAY</a:t>
            </a:r>
            <a:endParaRPr sz="2650">
              <a:latin typeface="Arial"/>
              <a:cs typeface="Arial"/>
            </a:endParaRPr>
          </a:p>
        </p:txBody>
      </p:sp>
      <p:sp>
        <p:nvSpPr>
          <p:cNvPr id="8" name="object 8"/>
          <p:cNvSpPr txBox="1"/>
          <p:nvPr/>
        </p:nvSpPr>
        <p:spPr>
          <a:xfrm>
            <a:off x="6077202" y="1663562"/>
            <a:ext cx="4643121" cy="988208"/>
          </a:xfrm>
          <a:prstGeom prst="rect">
            <a:avLst/>
          </a:prstGeom>
        </p:spPr>
        <p:txBody>
          <a:bodyPr vert="horz" wrap="square" lIns="0" tIns="0" rIns="0" bIns="0" rtlCol="0">
            <a:spAutoFit/>
          </a:bodyPr>
          <a:lstStyle/>
          <a:p>
            <a:pPr marL="551815" marR="5080" indent="-539750">
              <a:lnSpc>
                <a:spcPct val="103899"/>
              </a:lnSpc>
              <a:tabLst>
                <a:tab pos="530225" algn="l"/>
                <a:tab pos="1423670" algn="l"/>
              </a:tabLst>
            </a:pPr>
            <a:r>
              <a:rPr sz="3100" spc="-225" dirty="0">
                <a:solidFill>
                  <a:srgbClr val="3B3838"/>
                </a:solidFill>
                <a:latin typeface="Arial"/>
                <a:cs typeface="Arial"/>
              </a:rPr>
              <a:t>1.	</a:t>
            </a:r>
            <a:r>
              <a:rPr sz="3100" spc="120" dirty="0">
                <a:solidFill>
                  <a:srgbClr val="3B3838"/>
                </a:solidFill>
                <a:latin typeface="Arial"/>
                <a:cs typeface="Arial"/>
              </a:rPr>
              <a:t>The	Role </a:t>
            </a:r>
            <a:r>
              <a:rPr sz="3100" spc="195" dirty="0">
                <a:solidFill>
                  <a:srgbClr val="3B3838"/>
                </a:solidFill>
                <a:latin typeface="Arial"/>
                <a:cs typeface="Arial"/>
              </a:rPr>
              <a:t>of</a:t>
            </a:r>
            <a:r>
              <a:rPr sz="3100" spc="340" dirty="0">
                <a:solidFill>
                  <a:srgbClr val="3B3838"/>
                </a:solidFill>
                <a:latin typeface="Arial"/>
                <a:cs typeface="Arial"/>
              </a:rPr>
              <a:t> </a:t>
            </a:r>
            <a:r>
              <a:rPr sz="3100" spc="-55" dirty="0">
                <a:solidFill>
                  <a:srgbClr val="3B3838"/>
                </a:solidFill>
                <a:latin typeface="Arial"/>
                <a:cs typeface="Arial"/>
              </a:rPr>
              <a:t>a</a:t>
            </a:r>
            <a:r>
              <a:rPr sz="3100" spc="385" dirty="0">
                <a:solidFill>
                  <a:srgbClr val="3B3838"/>
                </a:solidFill>
                <a:latin typeface="Arial"/>
                <a:cs typeface="Arial"/>
              </a:rPr>
              <a:t> </a:t>
            </a:r>
            <a:r>
              <a:rPr sz="3100" spc="225" dirty="0">
                <a:solidFill>
                  <a:srgbClr val="3B3838"/>
                </a:solidFill>
                <a:latin typeface="Arial"/>
                <a:cs typeface="Arial"/>
              </a:rPr>
              <a:t>Digital </a:t>
            </a:r>
            <a:r>
              <a:rPr sz="3100" spc="30" dirty="0">
                <a:solidFill>
                  <a:srgbClr val="3B3838"/>
                </a:solidFill>
                <a:latin typeface="Arial"/>
                <a:cs typeface="Arial"/>
              </a:rPr>
              <a:t> </a:t>
            </a:r>
            <a:r>
              <a:rPr sz="3100" spc="265" dirty="0">
                <a:solidFill>
                  <a:srgbClr val="3B3838"/>
                </a:solidFill>
                <a:latin typeface="Arial"/>
                <a:cs typeface="Arial"/>
              </a:rPr>
              <a:t>Department</a:t>
            </a:r>
            <a:endParaRPr sz="3100">
              <a:latin typeface="Arial"/>
              <a:cs typeface="Arial"/>
            </a:endParaRPr>
          </a:p>
        </p:txBody>
      </p:sp>
      <p:sp>
        <p:nvSpPr>
          <p:cNvPr id="9" name="object 9"/>
          <p:cNvSpPr txBox="1"/>
          <p:nvPr/>
        </p:nvSpPr>
        <p:spPr>
          <a:xfrm>
            <a:off x="6086356" y="3135380"/>
            <a:ext cx="5239385" cy="492443"/>
          </a:xfrm>
          <a:prstGeom prst="rect">
            <a:avLst/>
          </a:prstGeom>
        </p:spPr>
        <p:txBody>
          <a:bodyPr vert="horz" wrap="square" lIns="0" tIns="0" rIns="0" bIns="0" rtlCol="0">
            <a:spAutoFit/>
          </a:bodyPr>
          <a:lstStyle/>
          <a:p>
            <a:pPr marL="12700">
              <a:lnSpc>
                <a:spcPct val="100000"/>
              </a:lnSpc>
            </a:pPr>
            <a:r>
              <a:rPr sz="3200" b="1" spc="75" dirty="0">
                <a:solidFill>
                  <a:srgbClr val="3B3838"/>
                </a:solidFill>
                <a:latin typeface="Arial"/>
                <a:cs typeface="Arial"/>
              </a:rPr>
              <a:t>2. </a:t>
            </a:r>
            <a:r>
              <a:rPr sz="3200" b="1" spc="85" dirty="0">
                <a:solidFill>
                  <a:srgbClr val="3B3838"/>
                </a:solidFill>
                <a:latin typeface="Arial"/>
                <a:cs typeface="Arial"/>
              </a:rPr>
              <a:t>Ladder </a:t>
            </a:r>
            <a:r>
              <a:rPr sz="3200" b="1" spc="55" dirty="0">
                <a:solidFill>
                  <a:srgbClr val="3B3838"/>
                </a:solidFill>
                <a:latin typeface="Arial"/>
                <a:cs typeface="Arial"/>
              </a:rPr>
              <a:t>of</a:t>
            </a:r>
            <a:r>
              <a:rPr sz="3200" b="1" spc="880" dirty="0">
                <a:solidFill>
                  <a:srgbClr val="3B3838"/>
                </a:solidFill>
                <a:latin typeface="Arial"/>
                <a:cs typeface="Arial"/>
              </a:rPr>
              <a:t> </a:t>
            </a:r>
            <a:r>
              <a:rPr sz="3200" b="1" spc="90" dirty="0">
                <a:solidFill>
                  <a:srgbClr val="3B3838"/>
                </a:solidFill>
                <a:latin typeface="Arial"/>
                <a:cs typeface="Arial"/>
              </a:rPr>
              <a:t>Engagement</a:t>
            </a:r>
            <a:endParaRPr sz="3200">
              <a:latin typeface="Arial"/>
              <a:cs typeface="Arial"/>
            </a:endParaRPr>
          </a:p>
        </p:txBody>
      </p:sp>
      <p:sp>
        <p:nvSpPr>
          <p:cNvPr id="10" name="object 10"/>
          <p:cNvSpPr txBox="1"/>
          <p:nvPr/>
        </p:nvSpPr>
        <p:spPr>
          <a:xfrm>
            <a:off x="6083301" y="4126488"/>
            <a:ext cx="4225924" cy="477054"/>
          </a:xfrm>
          <a:prstGeom prst="rect">
            <a:avLst/>
          </a:prstGeom>
        </p:spPr>
        <p:txBody>
          <a:bodyPr vert="horz" wrap="square" lIns="0" tIns="0" rIns="0" bIns="0" rtlCol="0">
            <a:spAutoFit/>
          </a:bodyPr>
          <a:lstStyle/>
          <a:p>
            <a:pPr marL="12700">
              <a:lnSpc>
                <a:spcPct val="100000"/>
              </a:lnSpc>
              <a:tabLst>
                <a:tab pos="545465" algn="l"/>
              </a:tabLst>
            </a:pPr>
            <a:r>
              <a:rPr sz="3100" spc="75" dirty="0">
                <a:solidFill>
                  <a:srgbClr val="3B3838"/>
                </a:solidFill>
                <a:latin typeface="Arial"/>
                <a:cs typeface="Arial"/>
              </a:rPr>
              <a:t>3.	</a:t>
            </a:r>
            <a:r>
              <a:rPr sz="3100" spc="220" dirty="0">
                <a:solidFill>
                  <a:srgbClr val="3B3838"/>
                </a:solidFill>
                <a:latin typeface="Arial"/>
                <a:cs typeface="Arial"/>
              </a:rPr>
              <a:t>Digital </a:t>
            </a:r>
            <a:r>
              <a:rPr sz="3100" spc="114" dirty="0">
                <a:solidFill>
                  <a:srgbClr val="3B3838"/>
                </a:solidFill>
                <a:latin typeface="Arial"/>
                <a:cs typeface="Arial"/>
              </a:rPr>
              <a:t>Goals: </a:t>
            </a:r>
            <a:r>
              <a:rPr sz="3100" spc="120" dirty="0">
                <a:solidFill>
                  <a:srgbClr val="3B3838"/>
                </a:solidFill>
                <a:latin typeface="Arial"/>
                <a:cs typeface="Arial"/>
              </a:rPr>
              <a:t>3</a:t>
            </a:r>
            <a:r>
              <a:rPr sz="3100" spc="135" dirty="0">
                <a:solidFill>
                  <a:srgbClr val="3B3838"/>
                </a:solidFill>
                <a:latin typeface="Arial"/>
                <a:cs typeface="Arial"/>
              </a:rPr>
              <a:t> </a:t>
            </a:r>
            <a:r>
              <a:rPr sz="3100" spc="-40" dirty="0">
                <a:solidFill>
                  <a:srgbClr val="3B3838"/>
                </a:solidFill>
                <a:latin typeface="Arial"/>
                <a:cs typeface="Arial"/>
              </a:rPr>
              <a:t>Ms</a:t>
            </a:r>
            <a:endParaRPr sz="3100">
              <a:latin typeface="Arial"/>
              <a:cs typeface="Arial"/>
            </a:endParaRPr>
          </a:p>
        </p:txBody>
      </p:sp>
      <p:sp>
        <p:nvSpPr>
          <p:cNvPr id="11" name="object 11"/>
          <p:cNvSpPr txBox="1"/>
          <p:nvPr/>
        </p:nvSpPr>
        <p:spPr>
          <a:xfrm>
            <a:off x="6080253" y="5077322"/>
            <a:ext cx="4707890" cy="988208"/>
          </a:xfrm>
          <a:prstGeom prst="rect">
            <a:avLst/>
          </a:prstGeom>
        </p:spPr>
        <p:txBody>
          <a:bodyPr vert="horz" wrap="square" lIns="0" tIns="0" rIns="0" bIns="0" rtlCol="0">
            <a:spAutoFit/>
          </a:bodyPr>
          <a:lstStyle/>
          <a:p>
            <a:pPr marL="548640" marR="5080" indent="-536575">
              <a:lnSpc>
                <a:spcPct val="103899"/>
              </a:lnSpc>
            </a:pPr>
            <a:r>
              <a:rPr sz="3100" spc="140" dirty="0">
                <a:solidFill>
                  <a:srgbClr val="3B3838"/>
                </a:solidFill>
                <a:latin typeface="Arial"/>
                <a:cs typeface="Arial"/>
              </a:rPr>
              <a:t>4. A </a:t>
            </a:r>
            <a:r>
              <a:rPr sz="3100" spc="235" dirty="0">
                <a:solidFill>
                  <a:srgbClr val="3B3838"/>
                </a:solidFill>
                <a:latin typeface="Arial"/>
                <a:cs typeface="Arial"/>
              </a:rPr>
              <a:t>natomy </a:t>
            </a:r>
            <a:r>
              <a:rPr sz="3100" spc="200" dirty="0">
                <a:solidFill>
                  <a:srgbClr val="3B3838"/>
                </a:solidFill>
                <a:latin typeface="Arial"/>
                <a:cs typeface="Arial"/>
              </a:rPr>
              <a:t>of </a:t>
            </a:r>
            <a:r>
              <a:rPr sz="3100" spc="-55" dirty="0">
                <a:solidFill>
                  <a:srgbClr val="3B3838"/>
                </a:solidFill>
                <a:latin typeface="Arial"/>
                <a:cs typeface="Arial"/>
              </a:rPr>
              <a:t>a </a:t>
            </a:r>
            <a:r>
              <a:rPr sz="3100" spc="215" dirty="0">
                <a:solidFill>
                  <a:srgbClr val="3B3838"/>
                </a:solidFill>
                <a:latin typeface="Arial"/>
                <a:cs typeface="Arial"/>
              </a:rPr>
              <a:t>Digital  </a:t>
            </a:r>
            <a:r>
              <a:rPr sz="3100" spc="265" dirty="0">
                <a:solidFill>
                  <a:srgbClr val="3B3838"/>
                </a:solidFill>
                <a:latin typeface="Arial"/>
                <a:cs typeface="Arial"/>
              </a:rPr>
              <a:t>Department</a:t>
            </a:r>
            <a:endParaRPr sz="3100">
              <a:latin typeface="Arial"/>
              <a:cs typeface="Arial"/>
            </a:endParaRPr>
          </a:p>
        </p:txBody>
      </p:sp>
      <p:sp>
        <p:nvSpPr>
          <p:cNvPr id="12" name="object 12"/>
          <p:cNvSpPr txBox="1"/>
          <p:nvPr/>
        </p:nvSpPr>
        <p:spPr>
          <a:xfrm>
            <a:off x="6086347" y="6564887"/>
            <a:ext cx="4121786" cy="477054"/>
          </a:xfrm>
          <a:prstGeom prst="rect">
            <a:avLst/>
          </a:prstGeom>
        </p:spPr>
        <p:txBody>
          <a:bodyPr vert="horz" wrap="square" lIns="0" tIns="0" rIns="0" bIns="0" rtlCol="0">
            <a:spAutoFit/>
          </a:bodyPr>
          <a:lstStyle/>
          <a:p>
            <a:pPr marL="12700">
              <a:lnSpc>
                <a:spcPct val="100000"/>
              </a:lnSpc>
              <a:tabLst>
                <a:tab pos="542925" algn="l"/>
              </a:tabLst>
            </a:pPr>
            <a:r>
              <a:rPr sz="3100" spc="60" dirty="0">
                <a:solidFill>
                  <a:srgbClr val="3B3838"/>
                </a:solidFill>
                <a:latin typeface="Arial"/>
                <a:cs typeface="Arial"/>
              </a:rPr>
              <a:t>5.	</a:t>
            </a:r>
            <a:r>
              <a:rPr sz="3100" spc="210" dirty="0">
                <a:solidFill>
                  <a:srgbClr val="3B3838"/>
                </a:solidFill>
                <a:latin typeface="Arial"/>
                <a:cs typeface="Arial"/>
              </a:rPr>
              <a:t>Debrief </a:t>
            </a:r>
            <a:r>
              <a:rPr sz="3100" spc="280" dirty="0">
                <a:solidFill>
                  <a:srgbClr val="3B3838"/>
                </a:solidFill>
                <a:latin typeface="Arial"/>
                <a:cs typeface="Arial"/>
              </a:rPr>
              <a:t>and</a:t>
            </a:r>
            <a:r>
              <a:rPr sz="3100" spc="35" dirty="0">
                <a:solidFill>
                  <a:srgbClr val="3B3838"/>
                </a:solidFill>
                <a:latin typeface="Arial"/>
                <a:cs typeface="Arial"/>
              </a:rPr>
              <a:t> </a:t>
            </a:r>
            <a:r>
              <a:rPr sz="3100" spc="120" dirty="0">
                <a:solidFill>
                  <a:srgbClr val="3B3838"/>
                </a:solidFill>
                <a:latin typeface="Arial"/>
                <a:cs typeface="Arial"/>
              </a:rPr>
              <a:t>Close</a:t>
            </a:r>
            <a:endParaRPr sz="3100">
              <a:latin typeface="Arial"/>
              <a:cs typeface="Arial"/>
            </a:endParaRPr>
          </a:p>
        </p:txBody>
      </p:sp>
      <p:sp>
        <p:nvSpPr>
          <p:cNvPr id="13" name="object 13"/>
          <p:cNvSpPr txBox="1"/>
          <p:nvPr/>
        </p:nvSpPr>
        <p:spPr>
          <a:xfrm>
            <a:off x="2163573" y="2904748"/>
            <a:ext cx="1423035" cy="2215991"/>
          </a:xfrm>
          <a:prstGeom prst="rect">
            <a:avLst/>
          </a:prstGeom>
        </p:spPr>
        <p:txBody>
          <a:bodyPr vert="horz" wrap="square" lIns="0" tIns="0" rIns="0" bIns="0" rtlCol="0">
            <a:spAutoFit/>
          </a:bodyPr>
          <a:lstStyle/>
          <a:p>
            <a:pPr marL="12700">
              <a:lnSpc>
                <a:spcPct val="100000"/>
              </a:lnSpc>
            </a:pPr>
            <a:r>
              <a:rPr sz="7200" spc="-540" dirty="0">
                <a:solidFill>
                  <a:srgbClr val="494949"/>
                </a:solidFill>
                <a:latin typeface="Times New Roman"/>
                <a:cs typeface="Times New Roman"/>
              </a:rPr>
              <a:t>.,</a:t>
            </a:r>
            <a:r>
              <a:rPr sz="7200" spc="-240" dirty="0">
                <a:solidFill>
                  <a:srgbClr val="494949"/>
                </a:solidFill>
                <a:latin typeface="Times New Roman"/>
                <a:cs typeface="Times New Roman"/>
              </a:rPr>
              <a:t>,</a:t>
            </a:r>
            <a:r>
              <a:rPr sz="6600" spc="-825" dirty="0">
                <a:solidFill>
                  <a:srgbClr val="494949"/>
                </a:solidFill>
                <a:latin typeface="Times New Roman"/>
                <a:cs typeface="Times New Roman"/>
              </a:rPr>
              <a:t>.....</a:t>
            </a:r>
            <a:r>
              <a:rPr sz="6600" spc="-1120" dirty="0">
                <a:solidFill>
                  <a:srgbClr val="494949"/>
                </a:solidFill>
                <a:latin typeface="Times New Roman"/>
                <a:cs typeface="Times New Roman"/>
              </a:rPr>
              <a:t>.</a:t>
            </a:r>
            <a:r>
              <a:rPr sz="7200" spc="-1335" dirty="0">
                <a:solidFill>
                  <a:srgbClr val="494949"/>
                </a:solidFill>
                <a:latin typeface="Times New Roman"/>
                <a:cs typeface="Times New Roman"/>
              </a:rPr>
              <a:t>_</a:t>
            </a:r>
            <a:endParaRPr sz="7200">
              <a:latin typeface="Times New Roman"/>
              <a:cs typeface="Times New Roman"/>
            </a:endParaRPr>
          </a:p>
        </p:txBody>
      </p:sp>
      <p:sp>
        <p:nvSpPr>
          <p:cNvPr id="14" name="object 14"/>
          <p:cNvSpPr txBox="1"/>
          <p:nvPr/>
        </p:nvSpPr>
        <p:spPr>
          <a:xfrm>
            <a:off x="2163571" y="3368044"/>
            <a:ext cx="1424940" cy="2215991"/>
          </a:xfrm>
          <a:prstGeom prst="rect">
            <a:avLst/>
          </a:prstGeom>
        </p:spPr>
        <p:txBody>
          <a:bodyPr vert="horz" wrap="square" lIns="0" tIns="0" rIns="0" bIns="0" rtlCol="0">
            <a:spAutoFit/>
          </a:bodyPr>
          <a:lstStyle/>
          <a:p>
            <a:pPr marL="12700">
              <a:lnSpc>
                <a:spcPct val="100000"/>
              </a:lnSpc>
            </a:pPr>
            <a:r>
              <a:rPr sz="7200" spc="-540" dirty="0">
                <a:solidFill>
                  <a:srgbClr val="494949"/>
                </a:solidFill>
                <a:latin typeface="Times New Roman"/>
                <a:cs typeface="Times New Roman"/>
              </a:rPr>
              <a:t>.,</a:t>
            </a:r>
            <a:r>
              <a:rPr sz="7200" spc="-240" dirty="0">
                <a:solidFill>
                  <a:srgbClr val="494949"/>
                </a:solidFill>
                <a:latin typeface="Times New Roman"/>
                <a:cs typeface="Times New Roman"/>
              </a:rPr>
              <a:t>,</a:t>
            </a:r>
            <a:r>
              <a:rPr sz="6600" spc="-810" dirty="0">
                <a:solidFill>
                  <a:srgbClr val="494949"/>
                </a:solidFill>
                <a:latin typeface="Times New Roman"/>
                <a:cs typeface="Times New Roman"/>
              </a:rPr>
              <a:t>.....</a:t>
            </a:r>
            <a:r>
              <a:rPr sz="6600" spc="-1155" dirty="0">
                <a:solidFill>
                  <a:srgbClr val="494949"/>
                </a:solidFill>
                <a:latin typeface="Times New Roman"/>
                <a:cs typeface="Times New Roman"/>
              </a:rPr>
              <a:t>.</a:t>
            </a:r>
            <a:r>
              <a:rPr sz="7200" spc="-1370" dirty="0">
                <a:solidFill>
                  <a:srgbClr val="494949"/>
                </a:solidFill>
                <a:latin typeface="Times New Roman"/>
                <a:cs typeface="Times New Roman"/>
              </a:rPr>
              <a:t>_</a:t>
            </a:r>
            <a:endParaRPr sz="7200">
              <a:latin typeface="Times New Roman"/>
              <a:cs typeface="Times New Roman"/>
            </a:endParaRPr>
          </a:p>
        </p:txBody>
      </p:sp>
      <p:sp>
        <p:nvSpPr>
          <p:cNvPr id="15" name="object 15"/>
          <p:cNvSpPr txBox="1"/>
          <p:nvPr/>
        </p:nvSpPr>
        <p:spPr>
          <a:xfrm>
            <a:off x="2245867" y="3810004"/>
            <a:ext cx="1341120" cy="2123658"/>
          </a:xfrm>
          <a:prstGeom prst="rect">
            <a:avLst/>
          </a:prstGeom>
        </p:spPr>
        <p:txBody>
          <a:bodyPr vert="horz" wrap="square" lIns="0" tIns="0" rIns="0" bIns="0" rtlCol="0">
            <a:spAutoFit/>
          </a:bodyPr>
          <a:lstStyle/>
          <a:p>
            <a:pPr marL="12700">
              <a:lnSpc>
                <a:spcPct val="100000"/>
              </a:lnSpc>
            </a:pPr>
            <a:r>
              <a:rPr sz="6350" spc="-1560" dirty="0">
                <a:solidFill>
                  <a:srgbClr val="494949"/>
                </a:solidFill>
                <a:latin typeface="Times New Roman"/>
                <a:cs typeface="Times New Roman"/>
              </a:rPr>
              <a:t>_                                                             </a:t>
            </a:r>
            <a:r>
              <a:rPr sz="6350" spc="-1550" dirty="0">
                <a:solidFill>
                  <a:srgbClr val="494949"/>
                </a:solidFill>
                <a:latin typeface="Times New Roman"/>
                <a:cs typeface="Times New Roman"/>
              </a:rPr>
              <a:t> </a:t>
            </a:r>
            <a:r>
              <a:rPr sz="6600" spc="-940" dirty="0">
                <a:solidFill>
                  <a:srgbClr val="494949"/>
                </a:solidFill>
                <a:latin typeface="Times New Roman"/>
                <a:cs typeface="Times New Roman"/>
              </a:rPr>
              <a:t>......</a:t>
            </a:r>
            <a:r>
              <a:rPr sz="7200" spc="-940" dirty="0">
                <a:solidFill>
                  <a:srgbClr val="494949"/>
                </a:solidFill>
                <a:latin typeface="Times New Roman"/>
                <a:cs typeface="Times New Roman"/>
              </a:rPr>
              <a:t>_</a:t>
            </a:r>
            <a:endParaRPr sz="7200">
              <a:latin typeface="Times New Roman"/>
              <a:cs typeface="Times New Roman"/>
            </a:endParaRPr>
          </a:p>
        </p:txBody>
      </p:sp>
      <p:sp>
        <p:nvSpPr>
          <p:cNvPr id="16" name="object 16"/>
          <p:cNvSpPr txBox="1"/>
          <p:nvPr/>
        </p:nvSpPr>
        <p:spPr>
          <a:xfrm>
            <a:off x="2245866" y="4273300"/>
            <a:ext cx="1342390" cy="2123658"/>
          </a:xfrm>
          <a:prstGeom prst="rect">
            <a:avLst/>
          </a:prstGeom>
        </p:spPr>
        <p:txBody>
          <a:bodyPr vert="horz" wrap="square" lIns="0" tIns="0" rIns="0" bIns="0" rtlCol="0">
            <a:spAutoFit/>
          </a:bodyPr>
          <a:lstStyle/>
          <a:p>
            <a:pPr marL="12700">
              <a:lnSpc>
                <a:spcPct val="100000"/>
              </a:lnSpc>
            </a:pPr>
            <a:r>
              <a:rPr sz="6350" spc="-1560" dirty="0">
                <a:solidFill>
                  <a:srgbClr val="494949"/>
                </a:solidFill>
                <a:latin typeface="Times New Roman"/>
                <a:cs typeface="Times New Roman"/>
              </a:rPr>
              <a:t>_                                                               </a:t>
            </a:r>
            <a:r>
              <a:rPr sz="6600" spc="-940" dirty="0">
                <a:solidFill>
                  <a:srgbClr val="494949"/>
                </a:solidFill>
                <a:latin typeface="Times New Roman"/>
                <a:cs typeface="Times New Roman"/>
              </a:rPr>
              <a:t>......</a:t>
            </a:r>
            <a:r>
              <a:rPr sz="7200" spc="-940" dirty="0">
                <a:solidFill>
                  <a:srgbClr val="494949"/>
                </a:solidFill>
                <a:latin typeface="Times New Roman"/>
                <a:cs typeface="Times New Roman"/>
              </a:rPr>
              <a:t>_</a:t>
            </a:r>
            <a:endParaRPr sz="7200">
              <a:latin typeface="Times New Roman"/>
              <a:cs typeface="Times New Roman"/>
            </a:endParaRPr>
          </a:p>
        </p:txBody>
      </p:sp>
      <p:pic>
        <p:nvPicPr>
          <p:cNvPr id="18" name="Picture 17" descr="Screen Shot 2016-07-08 at 3.04.3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
            <a:ext cx="13004800" cy="974169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569200"/>
            <a:ext cx="13004800" cy="184785"/>
          </a:xfrm>
          <a:custGeom>
            <a:avLst/>
            <a:gdLst/>
            <a:ahLst/>
            <a:cxnLst/>
            <a:rect l="l" t="t" r="r" b="b"/>
            <a:pathLst>
              <a:path w="13004800" h="184784">
                <a:moveTo>
                  <a:pt x="13004292" y="0"/>
                </a:moveTo>
                <a:lnTo>
                  <a:pt x="0" y="0"/>
                </a:lnTo>
                <a:lnTo>
                  <a:pt x="0" y="184402"/>
                </a:lnTo>
                <a:lnTo>
                  <a:pt x="13004292" y="184402"/>
                </a:lnTo>
                <a:lnTo>
                  <a:pt x="13004292" y="0"/>
                </a:lnTo>
                <a:close/>
              </a:path>
            </a:pathLst>
          </a:custGeom>
          <a:solidFill>
            <a:srgbClr val="EC5240"/>
          </a:solidFill>
        </p:spPr>
        <p:txBody>
          <a:bodyPr wrap="square" lIns="0" tIns="0" rIns="0" bIns="0" rtlCol="0"/>
          <a:lstStyle/>
          <a:p>
            <a:endParaRPr/>
          </a:p>
        </p:txBody>
      </p:sp>
      <p:sp>
        <p:nvSpPr>
          <p:cNvPr id="3" name="object 3"/>
          <p:cNvSpPr/>
          <p:nvPr/>
        </p:nvSpPr>
        <p:spPr>
          <a:xfrm>
            <a:off x="11917680" y="8709664"/>
            <a:ext cx="821435" cy="679704"/>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33043" y="1327403"/>
            <a:ext cx="11168380" cy="0"/>
          </a:xfrm>
          <a:custGeom>
            <a:avLst/>
            <a:gdLst/>
            <a:ahLst/>
            <a:cxnLst/>
            <a:rect l="l" t="t" r="r" b="b"/>
            <a:pathLst>
              <a:path w="11168380">
                <a:moveTo>
                  <a:pt x="0" y="0"/>
                </a:moveTo>
                <a:lnTo>
                  <a:pt x="11167872" y="0"/>
                </a:lnTo>
              </a:path>
            </a:pathLst>
          </a:custGeom>
          <a:ln w="12192">
            <a:solidFill>
              <a:srgbClr val="55555A"/>
            </a:solidFill>
          </a:ln>
        </p:spPr>
        <p:txBody>
          <a:bodyPr wrap="square" lIns="0" tIns="0" rIns="0" bIns="0" rtlCol="0"/>
          <a:lstStyle/>
          <a:p>
            <a:endParaRPr/>
          </a:p>
        </p:txBody>
      </p:sp>
      <p:sp>
        <p:nvSpPr>
          <p:cNvPr id="6" name="object 6"/>
          <p:cNvSpPr/>
          <p:nvPr/>
        </p:nvSpPr>
        <p:spPr>
          <a:xfrm>
            <a:off x="1391410" y="2397251"/>
            <a:ext cx="5561076" cy="4799076"/>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7286243" y="2869697"/>
            <a:ext cx="821690" cy="512445"/>
          </a:xfrm>
          <a:custGeom>
            <a:avLst/>
            <a:gdLst/>
            <a:ahLst/>
            <a:cxnLst/>
            <a:rect l="l" t="t" r="r" b="b"/>
            <a:pathLst>
              <a:path w="821690" h="512445">
                <a:moveTo>
                  <a:pt x="0" y="512064"/>
                </a:moveTo>
                <a:lnTo>
                  <a:pt x="821436" y="512064"/>
                </a:lnTo>
                <a:lnTo>
                  <a:pt x="821436" y="0"/>
                </a:lnTo>
                <a:lnTo>
                  <a:pt x="0" y="0"/>
                </a:lnTo>
                <a:lnTo>
                  <a:pt x="0" y="512064"/>
                </a:lnTo>
                <a:close/>
              </a:path>
            </a:pathLst>
          </a:custGeom>
          <a:solidFill>
            <a:srgbClr val="EC5240"/>
          </a:solidFill>
        </p:spPr>
        <p:txBody>
          <a:bodyPr wrap="square" lIns="0" tIns="0" rIns="0" bIns="0" rtlCol="0"/>
          <a:lstStyle/>
          <a:p>
            <a:endParaRPr/>
          </a:p>
        </p:txBody>
      </p:sp>
      <p:sp>
        <p:nvSpPr>
          <p:cNvPr id="8" name="object 8"/>
          <p:cNvSpPr/>
          <p:nvPr/>
        </p:nvSpPr>
        <p:spPr>
          <a:xfrm>
            <a:off x="7487411" y="2886455"/>
            <a:ext cx="457199" cy="495300"/>
          </a:xfrm>
          <a:prstGeom prst="rect">
            <a:avLst/>
          </a:prstGeom>
          <a:blipFill>
            <a:blip r:embed="rId4" cstate="print"/>
            <a:stretch>
              <a:fillRect/>
            </a:stretch>
          </a:blipFill>
        </p:spPr>
        <p:txBody>
          <a:bodyPr wrap="square" lIns="0" tIns="0" rIns="0" bIns="0" rtlCol="0"/>
          <a:lstStyle/>
          <a:p>
            <a:endParaRPr/>
          </a:p>
        </p:txBody>
      </p:sp>
      <p:sp>
        <p:nvSpPr>
          <p:cNvPr id="12" name="object 12"/>
          <p:cNvSpPr txBox="1"/>
          <p:nvPr/>
        </p:nvSpPr>
        <p:spPr>
          <a:xfrm>
            <a:off x="7357109" y="6247896"/>
            <a:ext cx="1957070" cy="246221"/>
          </a:xfrm>
          <a:prstGeom prst="rect">
            <a:avLst/>
          </a:prstGeom>
        </p:spPr>
        <p:txBody>
          <a:bodyPr vert="horz" wrap="square" lIns="0" tIns="0" rIns="0" bIns="0" rtlCol="0">
            <a:spAutoFit/>
          </a:bodyPr>
          <a:lstStyle/>
          <a:p>
            <a:pPr marL="12700">
              <a:lnSpc>
                <a:spcPct val="100000"/>
              </a:lnSpc>
            </a:pPr>
            <a:r>
              <a:rPr sz="1600" spc="-5" dirty="0">
                <a:solidFill>
                  <a:srgbClr val="2C2A2A"/>
                </a:solidFill>
                <a:latin typeface="Arial"/>
                <a:cs typeface="Arial"/>
              </a:rPr>
              <a:t>Press 1 on the</a:t>
            </a:r>
            <a:r>
              <a:rPr sz="1600" spc="-30" dirty="0">
                <a:solidFill>
                  <a:srgbClr val="2C2A2A"/>
                </a:solidFill>
                <a:latin typeface="Arial"/>
                <a:cs typeface="Arial"/>
              </a:rPr>
              <a:t> </a:t>
            </a:r>
            <a:r>
              <a:rPr sz="1600" spc="-5" dirty="0">
                <a:solidFill>
                  <a:srgbClr val="2C2A2A"/>
                </a:solidFill>
                <a:latin typeface="Arial"/>
                <a:cs typeface="Arial"/>
              </a:rPr>
              <a:t>phone</a:t>
            </a:r>
            <a:endParaRPr sz="1600" dirty="0">
              <a:latin typeface="Arial"/>
              <a:cs typeface="Arial"/>
            </a:endParaRPr>
          </a:p>
        </p:txBody>
      </p:sp>
      <p:sp>
        <p:nvSpPr>
          <p:cNvPr id="13" name="object 13"/>
          <p:cNvSpPr/>
          <p:nvPr/>
        </p:nvSpPr>
        <p:spPr>
          <a:xfrm>
            <a:off x="10073640" y="5180076"/>
            <a:ext cx="1085089" cy="902208"/>
          </a:xfrm>
          <a:prstGeom prst="rect">
            <a:avLst/>
          </a:prstGeom>
          <a:blipFill>
            <a:blip r:embed="rId5" cstate="print"/>
            <a:stretch>
              <a:fillRect/>
            </a:stretch>
          </a:blipFill>
        </p:spPr>
        <p:txBody>
          <a:bodyPr wrap="square" lIns="0" tIns="0" rIns="0" bIns="0" rtlCol="0"/>
          <a:lstStyle/>
          <a:p>
            <a:endParaRPr/>
          </a:p>
        </p:txBody>
      </p:sp>
      <p:sp>
        <p:nvSpPr>
          <p:cNvPr id="14" name="object 14"/>
          <p:cNvSpPr txBox="1"/>
          <p:nvPr/>
        </p:nvSpPr>
        <p:spPr>
          <a:xfrm>
            <a:off x="9841229" y="6207003"/>
            <a:ext cx="1503680" cy="246221"/>
          </a:xfrm>
          <a:prstGeom prst="rect">
            <a:avLst/>
          </a:prstGeom>
        </p:spPr>
        <p:txBody>
          <a:bodyPr vert="horz" wrap="square" lIns="0" tIns="0" rIns="0" bIns="0" rtlCol="0">
            <a:spAutoFit/>
          </a:bodyPr>
          <a:lstStyle/>
          <a:p>
            <a:pPr marL="12700">
              <a:lnSpc>
                <a:spcPct val="100000"/>
              </a:lnSpc>
            </a:pPr>
            <a:r>
              <a:rPr sz="1600" spc="-30" dirty="0">
                <a:solidFill>
                  <a:srgbClr val="2C2A2A"/>
                </a:solidFill>
                <a:latin typeface="Arial"/>
                <a:cs typeface="Arial"/>
              </a:rPr>
              <a:t>Type </a:t>
            </a:r>
            <a:r>
              <a:rPr sz="1600" spc="-5" dirty="0">
                <a:solidFill>
                  <a:srgbClr val="2C2A2A"/>
                </a:solidFill>
                <a:latin typeface="Arial"/>
                <a:cs typeface="Arial"/>
              </a:rPr>
              <a:t>in chat</a:t>
            </a:r>
            <a:r>
              <a:rPr sz="1600" spc="-30" dirty="0">
                <a:solidFill>
                  <a:srgbClr val="2C2A2A"/>
                </a:solidFill>
                <a:latin typeface="Arial"/>
                <a:cs typeface="Arial"/>
              </a:rPr>
              <a:t> </a:t>
            </a:r>
            <a:r>
              <a:rPr sz="1600" spc="-5" dirty="0">
                <a:solidFill>
                  <a:srgbClr val="2C2A2A"/>
                </a:solidFill>
                <a:latin typeface="Arial"/>
                <a:cs typeface="Arial"/>
              </a:rPr>
              <a:t>box</a:t>
            </a:r>
            <a:endParaRPr sz="1600">
              <a:latin typeface="Arial"/>
              <a:cs typeface="Arial"/>
            </a:endParaRPr>
          </a:p>
        </p:txBody>
      </p:sp>
      <p:sp>
        <p:nvSpPr>
          <p:cNvPr id="15" name="object 15"/>
          <p:cNvSpPr txBox="1"/>
          <p:nvPr/>
        </p:nvSpPr>
        <p:spPr>
          <a:xfrm>
            <a:off x="9427210" y="5859653"/>
            <a:ext cx="294005" cy="215444"/>
          </a:xfrm>
          <a:prstGeom prst="rect">
            <a:avLst/>
          </a:prstGeom>
        </p:spPr>
        <p:txBody>
          <a:bodyPr vert="horz" wrap="square" lIns="0" tIns="0" rIns="0" bIns="0" rtlCol="0">
            <a:spAutoFit/>
          </a:bodyPr>
          <a:lstStyle/>
          <a:p>
            <a:pPr marL="12700">
              <a:lnSpc>
                <a:spcPct val="100000"/>
              </a:lnSpc>
            </a:pPr>
            <a:r>
              <a:rPr sz="1400" dirty="0">
                <a:solidFill>
                  <a:srgbClr val="2C2A2A"/>
                </a:solidFill>
                <a:latin typeface="Arial"/>
                <a:cs typeface="Arial"/>
              </a:rPr>
              <a:t>OR</a:t>
            </a:r>
            <a:endParaRPr sz="1400">
              <a:latin typeface="Arial"/>
              <a:cs typeface="Arial"/>
            </a:endParaRPr>
          </a:p>
        </p:txBody>
      </p:sp>
      <p:sp>
        <p:nvSpPr>
          <p:cNvPr id="16" name="object 16"/>
          <p:cNvSpPr/>
          <p:nvPr/>
        </p:nvSpPr>
        <p:spPr>
          <a:xfrm>
            <a:off x="7915655" y="5414771"/>
            <a:ext cx="813816" cy="787908"/>
          </a:xfrm>
          <a:prstGeom prst="rect">
            <a:avLst/>
          </a:prstGeom>
          <a:blipFill>
            <a:blip r:embed="rId6" cstate="print"/>
            <a:stretch>
              <a:fillRect/>
            </a:stretch>
          </a:blipFill>
        </p:spPr>
        <p:txBody>
          <a:bodyPr wrap="square" lIns="0" tIns="0" rIns="0" bIns="0" rtlCol="0"/>
          <a:lstStyle/>
          <a:p>
            <a:endParaRPr/>
          </a:p>
        </p:txBody>
      </p:sp>
      <p:sp>
        <p:nvSpPr>
          <p:cNvPr id="17" name="object 17"/>
          <p:cNvSpPr/>
          <p:nvPr/>
        </p:nvSpPr>
        <p:spPr>
          <a:xfrm>
            <a:off x="7286244" y="5035296"/>
            <a:ext cx="4434204" cy="0"/>
          </a:xfrm>
          <a:custGeom>
            <a:avLst/>
            <a:gdLst/>
            <a:ahLst/>
            <a:cxnLst/>
            <a:rect l="l" t="t" r="r" b="b"/>
            <a:pathLst>
              <a:path w="4434205">
                <a:moveTo>
                  <a:pt x="0" y="0"/>
                </a:moveTo>
                <a:lnTo>
                  <a:pt x="4434078" y="0"/>
                </a:lnTo>
              </a:path>
            </a:pathLst>
          </a:custGeom>
          <a:ln w="6096">
            <a:solidFill>
              <a:srgbClr val="898585"/>
            </a:solidFill>
          </a:ln>
        </p:spPr>
        <p:txBody>
          <a:bodyPr wrap="square" lIns="0" tIns="0" rIns="0" bIns="0" rtlCol="0"/>
          <a:lstStyle/>
          <a:p>
            <a:endParaRPr/>
          </a:p>
        </p:txBody>
      </p:sp>
      <p:sp>
        <p:nvSpPr>
          <p:cNvPr id="18" name="object 8"/>
          <p:cNvSpPr txBox="1"/>
          <p:nvPr/>
        </p:nvSpPr>
        <p:spPr>
          <a:xfrm>
            <a:off x="740155" y="756162"/>
            <a:ext cx="5914646" cy="361637"/>
          </a:xfrm>
          <a:prstGeom prst="rect">
            <a:avLst/>
          </a:prstGeom>
        </p:spPr>
        <p:txBody>
          <a:bodyPr vert="horz" wrap="square" lIns="0" tIns="0" rIns="0" bIns="0" rtlCol="0">
            <a:spAutoFit/>
          </a:bodyPr>
          <a:lstStyle/>
          <a:p>
            <a:pPr marL="12700">
              <a:lnSpc>
                <a:spcPct val="100000"/>
              </a:lnSpc>
            </a:pPr>
            <a:r>
              <a:rPr lang="en-US" sz="2350" spc="195" dirty="0" smtClean="0">
                <a:solidFill>
                  <a:schemeClr val="tx1">
                    <a:lumMod val="75000"/>
                    <a:lumOff val="25000"/>
                  </a:schemeClr>
                </a:solidFill>
                <a:latin typeface="Gotham Bold"/>
                <a:cs typeface="Gotham Bold"/>
              </a:rPr>
              <a:t>Ladder of Engagement</a:t>
            </a:r>
            <a:endParaRPr sz="2350" dirty="0">
              <a:solidFill>
                <a:schemeClr val="tx1">
                  <a:lumMod val="75000"/>
                  <a:lumOff val="25000"/>
                </a:schemeClr>
              </a:solidFill>
              <a:latin typeface="Gotham Bold"/>
              <a:cs typeface="Gotham Bold"/>
            </a:endParaRPr>
          </a:p>
        </p:txBody>
      </p:sp>
      <p:sp>
        <p:nvSpPr>
          <p:cNvPr id="19" name="TextBox 18"/>
          <p:cNvSpPr txBox="1"/>
          <p:nvPr/>
        </p:nvSpPr>
        <p:spPr>
          <a:xfrm>
            <a:off x="7264408" y="3733800"/>
            <a:ext cx="4952999" cy="830997"/>
          </a:xfrm>
          <a:prstGeom prst="rect">
            <a:avLst/>
          </a:prstGeom>
          <a:noFill/>
        </p:spPr>
        <p:txBody>
          <a:bodyPr wrap="square" rtlCol="0">
            <a:spAutoFit/>
          </a:bodyPr>
          <a:lstStyle/>
          <a:p>
            <a:r>
              <a:rPr lang="en-US" sz="2400" dirty="0" smtClean="0">
                <a:solidFill>
                  <a:schemeClr val="tx1">
                    <a:lumMod val="75000"/>
                    <a:lumOff val="25000"/>
                  </a:schemeClr>
                </a:solidFill>
                <a:latin typeface="Gotham Bold"/>
                <a:cs typeface="Gotham Bold"/>
              </a:rPr>
              <a:t>How do you define ladder of engagement?</a:t>
            </a:r>
            <a:endParaRPr lang="en-US" sz="2400" dirty="0">
              <a:solidFill>
                <a:schemeClr val="tx1">
                  <a:lumMod val="75000"/>
                  <a:lumOff val="25000"/>
                </a:schemeClr>
              </a:solidFill>
              <a:latin typeface="Gotham Bold"/>
              <a:cs typeface="Gotham Bold"/>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2039600" y="8759952"/>
            <a:ext cx="585216" cy="56997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 y="9573768"/>
            <a:ext cx="12987528" cy="158496"/>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731523" y="1328166"/>
            <a:ext cx="11169650" cy="0"/>
          </a:xfrm>
          <a:custGeom>
            <a:avLst/>
            <a:gdLst/>
            <a:ahLst/>
            <a:cxnLst/>
            <a:rect l="l" t="t" r="r" b="b"/>
            <a:pathLst>
              <a:path w="11169650">
                <a:moveTo>
                  <a:pt x="0" y="0"/>
                </a:moveTo>
                <a:lnTo>
                  <a:pt x="11169396" y="0"/>
                </a:lnTo>
              </a:path>
            </a:pathLst>
          </a:custGeom>
          <a:ln w="13716">
            <a:solidFill>
              <a:srgbClr val="545457"/>
            </a:solidFill>
          </a:ln>
        </p:spPr>
        <p:txBody>
          <a:bodyPr wrap="square" lIns="0" tIns="0" rIns="0" bIns="0" rtlCol="0"/>
          <a:lstStyle/>
          <a:p>
            <a:endParaRPr/>
          </a:p>
        </p:txBody>
      </p:sp>
      <p:sp>
        <p:nvSpPr>
          <p:cNvPr id="8" name="object 8"/>
          <p:cNvSpPr txBox="1"/>
          <p:nvPr/>
        </p:nvSpPr>
        <p:spPr>
          <a:xfrm>
            <a:off x="740156" y="756162"/>
            <a:ext cx="5457445" cy="361637"/>
          </a:xfrm>
          <a:prstGeom prst="rect">
            <a:avLst/>
          </a:prstGeom>
        </p:spPr>
        <p:txBody>
          <a:bodyPr vert="horz" wrap="square" lIns="0" tIns="0" rIns="0" bIns="0" rtlCol="0">
            <a:spAutoFit/>
          </a:bodyPr>
          <a:lstStyle/>
          <a:p>
            <a:pPr marL="12700">
              <a:lnSpc>
                <a:spcPct val="100000"/>
              </a:lnSpc>
            </a:pPr>
            <a:r>
              <a:rPr sz="2350" spc="195" dirty="0">
                <a:solidFill>
                  <a:schemeClr val="tx1">
                    <a:lumMod val="75000"/>
                    <a:lumOff val="25000"/>
                  </a:schemeClr>
                </a:solidFill>
                <a:latin typeface="Gotham Bold"/>
                <a:cs typeface="Gotham Bold"/>
              </a:rPr>
              <a:t>Digital </a:t>
            </a:r>
            <a:r>
              <a:rPr sz="2350" spc="180" dirty="0">
                <a:solidFill>
                  <a:schemeClr val="tx1">
                    <a:lumMod val="75000"/>
                    <a:lumOff val="25000"/>
                  </a:schemeClr>
                </a:solidFill>
                <a:latin typeface="Gotham Bold"/>
                <a:cs typeface="Gotham Bold"/>
              </a:rPr>
              <a:t>Ladder </a:t>
            </a:r>
            <a:r>
              <a:rPr sz="2350" spc="210" dirty="0">
                <a:solidFill>
                  <a:schemeClr val="tx1">
                    <a:lumMod val="75000"/>
                    <a:lumOff val="25000"/>
                  </a:schemeClr>
                </a:solidFill>
                <a:latin typeface="Gotham Bold"/>
                <a:cs typeface="Gotham Bold"/>
              </a:rPr>
              <a:t>of</a:t>
            </a:r>
            <a:r>
              <a:rPr sz="2350" spc="295" dirty="0">
                <a:solidFill>
                  <a:schemeClr val="tx1">
                    <a:lumMod val="75000"/>
                    <a:lumOff val="25000"/>
                  </a:schemeClr>
                </a:solidFill>
                <a:latin typeface="Gotham Bold"/>
                <a:cs typeface="Gotham Bold"/>
              </a:rPr>
              <a:t> </a:t>
            </a:r>
            <a:r>
              <a:rPr sz="2350" spc="185" dirty="0">
                <a:solidFill>
                  <a:schemeClr val="tx1">
                    <a:lumMod val="75000"/>
                    <a:lumOff val="25000"/>
                  </a:schemeClr>
                </a:solidFill>
                <a:latin typeface="Gotham Bold"/>
                <a:cs typeface="Gotham Bold"/>
              </a:rPr>
              <a:t>Engagement</a:t>
            </a:r>
            <a:endParaRPr sz="2350" dirty="0">
              <a:solidFill>
                <a:schemeClr val="tx1">
                  <a:lumMod val="75000"/>
                  <a:lumOff val="25000"/>
                </a:schemeClr>
              </a:solidFill>
              <a:latin typeface="Gotham Bold"/>
              <a:cs typeface="Gotham Bold"/>
            </a:endParaRPr>
          </a:p>
        </p:txBody>
      </p:sp>
      <p:pic>
        <p:nvPicPr>
          <p:cNvPr id="12" name="Picture 11" descr="Screen Shot 2016-07-08 at 3.10.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422400"/>
            <a:ext cx="12242800" cy="6908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64997" y="2164084"/>
            <a:ext cx="5334635" cy="1661994"/>
          </a:xfrm>
          <a:prstGeom prst="rect">
            <a:avLst/>
          </a:prstGeom>
        </p:spPr>
        <p:txBody>
          <a:bodyPr vert="horz" wrap="square" lIns="0" tIns="0" rIns="0" bIns="0" rtlCol="0">
            <a:spAutoFit/>
          </a:bodyPr>
          <a:lstStyle/>
          <a:p>
            <a:pPr marL="12700">
              <a:lnSpc>
                <a:spcPct val="100000"/>
              </a:lnSpc>
            </a:pPr>
            <a:r>
              <a:rPr sz="5400" b="0" spc="-1360" dirty="0">
                <a:solidFill>
                  <a:srgbClr val="3B3838"/>
                </a:solidFill>
                <a:latin typeface="Arial"/>
                <a:cs typeface="Arial"/>
              </a:rPr>
              <a:t>What       </a:t>
            </a:r>
            <a:r>
              <a:rPr sz="5400" b="0" spc="-1150" dirty="0">
                <a:solidFill>
                  <a:srgbClr val="3B3838"/>
                </a:solidFill>
                <a:latin typeface="Arial"/>
                <a:cs typeface="Arial"/>
              </a:rPr>
              <a:t>Questions  </a:t>
            </a:r>
            <a:r>
              <a:rPr sz="5400" b="0" spc="-1295" dirty="0">
                <a:solidFill>
                  <a:srgbClr val="3B3838"/>
                </a:solidFill>
                <a:latin typeface="Arial"/>
                <a:cs typeface="Arial"/>
              </a:rPr>
              <a:t>do    </a:t>
            </a:r>
            <a:r>
              <a:rPr sz="5400" b="0" spc="-1195" dirty="0">
                <a:solidFill>
                  <a:srgbClr val="3B3838"/>
                </a:solidFill>
                <a:latin typeface="Arial"/>
                <a:cs typeface="Arial"/>
              </a:rPr>
              <a:t>you  </a:t>
            </a:r>
            <a:r>
              <a:rPr sz="5400" b="0" spc="-1140" dirty="0">
                <a:solidFill>
                  <a:srgbClr val="3B3838"/>
                </a:solidFill>
                <a:latin typeface="Arial"/>
                <a:cs typeface="Arial"/>
              </a:rPr>
              <a:t> </a:t>
            </a:r>
            <a:r>
              <a:rPr sz="5400" b="0" spc="-1235" dirty="0">
                <a:solidFill>
                  <a:srgbClr val="3B3838"/>
                </a:solidFill>
                <a:latin typeface="Arial"/>
                <a:cs typeface="Arial"/>
              </a:rPr>
              <a:t>have?</a:t>
            </a:r>
            <a:endParaRPr sz="5400" dirty="0">
              <a:latin typeface="Arial"/>
              <a:cs typeface="Arial"/>
            </a:endParaRPr>
          </a:p>
        </p:txBody>
      </p:sp>
      <p:pic>
        <p:nvPicPr>
          <p:cNvPr id="3" name="Picture 2" descr="Screen Shot 2016-07-08 at 3.09.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0"/>
            <a:ext cx="12996851" cy="9753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37360" y="3023616"/>
            <a:ext cx="2270760" cy="285597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538987" y="2734055"/>
            <a:ext cx="691894" cy="5821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2039600" y="8759952"/>
            <a:ext cx="585216" cy="56997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 y="9573768"/>
            <a:ext cx="12987528" cy="15849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82590" y="1592580"/>
            <a:ext cx="0" cy="5593080"/>
          </a:xfrm>
          <a:custGeom>
            <a:avLst/>
            <a:gdLst/>
            <a:ahLst/>
            <a:cxnLst/>
            <a:rect l="l" t="t" r="r" b="b"/>
            <a:pathLst>
              <a:path h="5593080">
                <a:moveTo>
                  <a:pt x="0" y="5593080"/>
                </a:moveTo>
                <a:lnTo>
                  <a:pt x="0" y="0"/>
                </a:lnTo>
              </a:path>
            </a:pathLst>
          </a:custGeom>
          <a:ln w="13716">
            <a:solidFill>
              <a:srgbClr val="545457"/>
            </a:solidFill>
          </a:ln>
        </p:spPr>
        <p:txBody>
          <a:bodyPr wrap="square" lIns="0" tIns="0" rIns="0" bIns="0" rtlCol="0"/>
          <a:lstStyle/>
          <a:p>
            <a:endParaRPr/>
          </a:p>
        </p:txBody>
      </p:sp>
      <p:sp>
        <p:nvSpPr>
          <p:cNvPr id="7" name="object 7"/>
          <p:cNvSpPr txBox="1"/>
          <p:nvPr/>
        </p:nvSpPr>
        <p:spPr>
          <a:xfrm>
            <a:off x="916948" y="1618238"/>
            <a:ext cx="4199891" cy="469359"/>
          </a:xfrm>
          <a:prstGeom prst="rect">
            <a:avLst/>
          </a:prstGeom>
        </p:spPr>
        <p:txBody>
          <a:bodyPr vert="horz" wrap="square" lIns="0" tIns="0" rIns="0" bIns="0" rtlCol="0">
            <a:spAutoFit/>
          </a:bodyPr>
          <a:lstStyle/>
          <a:p>
            <a:pPr marL="12700">
              <a:lnSpc>
                <a:spcPct val="100000"/>
              </a:lnSpc>
              <a:tabLst>
                <a:tab pos="2072639" algn="l"/>
              </a:tabLst>
            </a:pPr>
            <a:r>
              <a:rPr sz="3050" b="1" spc="270" dirty="0">
                <a:solidFill>
                  <a:srgbClr val="3B3838"/>
                </a:solidFill>
                <a:latin typeface="Arial"/>
                <a:cs typeface="Arial"/>
              </a:rPr>
              <a:t>AGENDA	</a:t>
            </a:r>
            <a:r>
              <a:rPr sz="2650" spc="110" dirty="0">
                <a:solidFill>
                  <a:srgbClr val="3B3838"/>
                </a:solidFill>
                <a:latin typeface="Arial"/>
                <a:cs typeface="Arial"/>
              </a:rPr>
              <a:t>FOR </a:t>
            </a:r>
            <a:r>
              <a:rPr sz="2650" spc="70" dirty="0">
                <a:solidFill>
                  <a:srgbClr val="3B3838"/>
                </a:solidFill>
                <a:latin typeface="Arial"/>
                <a:cs typeface="Arial"/>
              </a:rPr>
              <a:t>TO</a:t>
            </a:r>
            <a:r>
              <a:rPr sz="2650" spc="-345" dirty="0">
                <a:solidFill>
                  <a:srgbClr val="3B3838"/>
                </a:solidFill>
                <a:latin typeface="Arial"/>
                <a:cs typeface="Arial"/>
              </a:rPr>
              <a:t> </a:t>
            </a:r>
            <a:r>
              <a:rPr sz="2650" spc="35" dirty="0">
                <a:solidFill>
                  <a:srgbClr val="3B3838"/>
                </a:solidFill>
                <a:latin typeface="Arial"/>
                <a:cs typeface="Arial"/>
              </a:rPr>
              <a:t>DAY</a:t>
            </a:r>
            <a:endParaRPr sz="2650">
              <a:latin typeface="Arial"/>
              <a:cs typeface="Arial"/>
            </a:endParaRPr>
          </a:p>
        </p:txBody>
      </p:sp>
      <p:sp>
        <p:nvSpPr>
          <p:cNvPr id="8" name="object 8"/>
          <p:cNvSpPr txBox="1"/>
          <p:nvPr/>
        </p:nvSpPr>
        <p:spPr>
          <a:xfrm>
            <a:off x="6077212" y="1662308"/>
            <a:ext cx="4570729" cy="986906"/>
          </a:xfrm>
          <a:prstGeom prst="rect">
            <a:avLst/>
          </a:prstGeom>
        </p:spPr>
        <p:txBody>
          <a:bodyPr vert="horz" wrap="square" lIns="0" tIns="0" rIns="0" bIns="0" rtlCol="0">
            <a:spAutoFit/>
          </a:bodyPr>
          <a:lstStyle/>
          <a:p>
            <a:pPr marL="554990" marR="5080" indent="-542925">
              <a:lnSpc>
                <a:spcPct val="105600"/>
              </a:lnSpc>
              <a:tabLst>
                <a:tab pos="533400" algn="l"/>
                <a:tab pos="3319145" algn="l"/>
              </a:tabLst>
            </a:pPr>
            <a:r>
              <a:rPr sz="3050" spc="-335" dirty="0">
                <a:solidFill>
                  <a:srgbClr val="3B3838"/>
                </a:solidFill>
                <a:latin typeface="Arial"/>
                <a:cs typeface="Arial"/>
              </a:rPr>
              <a:t>1.	</a:t>
            </a:r>
            <a:r>
              <a:rPr sz="3050" spc="190" dirty="0">
                <a:solidFill>
                  <a:srgbClr val="3B3838"/>
                </a:solidFill>
                <a:latin typeface="Arial"/>
                <a:cs typeface="Arial"/>
              </a:rPr>
              <a:t>The </a:t>
            </a:r>
            <a:r>
              <a:rPr sz="3050" spc="114" dirty="0">
                <a:solidFill>
                  <a:srgbClr val="3B3838"/>
                </a:solidFill>
                <a:latin typeface="Arial"/>
                <a:cs typeface="Arial"/>
              </a:rPr>
              <a:t>Role</a:t>
            </a:r>
            <a:r>
              <a:rPr sz="3050" spc="360" dirty="0">
                <a:solidFill>
                  <a:srgbClr val="3B3838"/>
                </a:solidFill>
                <a:latin typeface="Arial"/>
                <a:cs typeface="Arial"/>
              </a:rPr>
              <a:t> </a:t>
            </a:r>
            <a:r>
              <a:rPr sz="3050" spc="185" dirty="0">
                <a:solidFill>
                  <a:srgbClr val="3B3838"/>
                </a:solidFill>
                <a:latin typeface="Arial"/>
                <a:cs typeface="Arial"/>
              </a:rPr>
              <a:t>of</a:t>
            </a:r>
            <a:r>
              <a:rPr sz="3050" spc="409" dirty="0">
                <a:solidFill>
                  <a:srgbClr val="3B3838"/>
                </a:solidFill>
                <a:latin typeface="Arial"/>
                <a:cs typeface="Arial"/>
              </a:rPr>
              <a:t> </a:t>
            </a:r>
            <a:r>
              <a:rPr sz="3050" spc="-120" dirty="0">
                <a:solidFill>
                  <a:srgbClr val="3B3838"/>
                </a:solidFill>
                <a:latin typeface="Arial"/>
                <a:cs typeface="Arial"/>
              </a:rPr>
              <a:t>a	</a:t>
            </a:r>
            <a:r>
              <a:rPr sz="3050" spc="190" dirty="0">
                <a:solidFill>
                  <a:srgbClr val="3B3838"/>
                </a:solidFill>
                <a:latin typeface="Arial"/>
                <a:cs typeface="Arial"/>
              </a:rPr>
              <a:t>Digita</a:t>
            </a:r>
            <a:r>
              <a:rPr sz="3050" spc="-565" dirty="0">
                <a:solidFill>
                  <a:srgbClr val="3B3838"/>
                </a:solidFill>
                <a:latin typeface="Arial"/>
                <a:cs typeface="Arial"/>
              </a:rPr>
              <a:t> </a:t>
            </a:r>
            <a:r>
              <a:rPr sz="3050" spc="-265" dirty="0">
                <a:solidFill>
                  <a:srgbClr val="3B3838"/>
                </a:solidFill>
                <a:latin typeface="Arial"/>
                <a:cs typeface="Arial"/>
              </a:rPr>
              <a:t>l </a:t>
            </a:r>
            <a:r>
              <a:rPr sz="3050" spc="-335" dirty="0">
                <a:solidFill>
                  <a:srgbClr val="3B3838"/>
                </a:solidFill>
                <a:latin typeface="Arial"/>
                <a:cs typeface="Arial"/>
              </a:rPr>
              <a:t> </a:t>
            </a:r>
            <a:r>
              <a:rPr sz="3050" spc="275" dirty="0">
                <a:solidFill>
                  <a:srgbClr val="3B3838"/>
                </a:solidFill>
                <a:latin typeface="Arial"/>
                <a:cs typeface="Arial"/>
              </a:rPr>
              <a:t>Department</a:t>
            </a:r>
            <a:endParaRPr sz="3050">
              <a:latin typeface="Arial"/>
              <a:cs typeface="Arial"/>
            </a:endParaRPr>
          </a:p>
        </p:txBody>
      </p:sp>
      <p:sp>
        <p:nvSpPr>
          <p:cNvPr id="9" name="object 9"/>
          <p:cNvSpPr txBox="1"/>
          <p:nvPr/>
        </p:nvSpPr>
        <p:spPr>
          <a:xfrm>
            <a:off x="6083300" y="3154431"/>
            <a:ext cx="5156836" cy="469359"/>
          </a:xfrm>
          <a:prstGeom prst="rect">
            <a:avLst/>
          </a:prstGeom>
        </p:spPr>
        <p:txBody>
          <a:bodyPr vert="horz" wrap="square" lIns="0" tIns="0" rIns="0" bIns="0" rtlCol="0">
            <a:spAutoFit/>
          </a:bodyPr>
          <a:lstStyle/>
          <a:p>
            <a:pPr marL="12700">
              <a:lnSpc>
                <a:spcPct val="100000"/>
              </a:lnSpc>
              <a:tabLst>
                <a:tab pos="548640" algn="l"/>
                <a:tab pos="2621280" algn="l"/>
              </a:tabLst>
            </a:pPr>
            <a:r>
              <a:rPr sz="3050" spc="-5" dirty="0">
                <a:solidFill>
                  <a:srgbClr val="3B3838"/>
                </a:solidFill>
                <a:latin typeface="Arial"/>
                <a:cs typeface="Arial"/>
              </a:rPr>
              <a:t>2.	</a:t>
            </a:r>
            <a:r>
              <a:rPr sz="3050" spc="80" dirty="0">
                <a:solidFill>
                  <a:srgbClr val="3B3838"/>
                </a:solidFill>
                <a:latin typeface="Arial"/>
                <a:cs typeface="Arial"/>
              </a:rPr>
              <a:t>L</a:t>
            </a:r>
            <a:r>
              <a:rPr sz="3050" spc="210" dirty="0">
                <a:solidFill>
                  <a:srgbClr val="3B3838"/>
                </a:solidFill>
                <a:latin typeface="Arial"/>
                <a:cs typeface="Arial"/>
              </a:rPr>
              <a:t>a</a:t>
            </a:r>
            <a:r>
              <a:rPr sz="3050" spc="240" dirty="0">
                <a:solidFill>
                  <a:srgbClr val="3B3838"/>
                </a:solidFill>
                <a:latin typeface="Arial"/>
                <a:cs typeface="Arial"/>
              </a:rPr>
              <a:t>dder</a:t>
            </a:r>
            <a:r>
              <a:rPr sz="3050" spc="400" dirty="0">
                <a:solidFill>
                  <a:srgbClr val="3B3838"/>
                </a:solidFill>
                <a:latin typeface="Arial"/>
                <a:cs typeface="Arial"/>
              </a:rPr>
              <a:t> </a:t>
            </a:r>
            <a:r>
              <a:rPr sz="3050" spc="290" dirty="0">
                <a:solidFill>
                  <a:srgbClr val="3B3838"/>
                </a:solidFill>
                <a:latin typeface="Arial"/>
                <a:cs typeface="Arial"/>
              </a:rPr>
              <a:t>o</a:t>
            </a:r>
            <a:r>
              <a:rPr sz="3050" spc="55" dirty="0">
                <a:solidFill>
                  <a:srgbClr val="3B3838"/>
                </a:solidFill>
                <a:latin typeface="Arial"/>
                <a:cs typeface="Arial"/>
              </a:rPr>
              <a:t>f</a:t>
            </a:r>
            <a:r>
              <a:rPr sz="3050" dirty="0">
                <a:solidFill>
                  <a:srgbClr val="3B3838"/>
                </a:solidFill>
                <a:latin typeface="Arial"/>
                <a:cs typeface="Arial"/>
              </a:rPr>
              <a:t>	</a:t>
            </a:r>
            <a:r>
              <a:rPr sz="3050" spc="120" dirty="0">
                <a:solidFill>
                  <a:srgbClr val="3B3838"/>
                </a:solidFill>
                <a:latin typeface="Arial"/>
                <a:cs typeface="Arial"/>
              </a:rPr>
              <a:t>E</a:t>
            </a:r>
            <a:r>
              <a:rPr sz="3050" spc="155" dirty="0">
                <a:solidFill>
                  <a:srgbClr val="3B3838"/>
                </a:solidFill>
                <a:latin typeface="Arial"/>
                <a:cs typeface="Arial"/>
              </a:rPr>
              <a:t>n</a:t>
            </a:r>
            <a:r>
              <a:rPr sz="3050" spc="150" dirty="0">
                <a:solidFill>
                  <a:srgbClr val="3B3838"/>
                </a:solidFill>
                <a:latin typeface="Arial"/>
                <a:cs typeface="Arial"/>
              </a:rPr>
              <a:t>g</a:t>
            </a:r>
            <a:r>
              <a:rPr sz="3050" spc="385" dirty="0">
                <a:solidFill>
                  <a:srgbClr val="3B3838"/>
                </a:solidFill>
                <a:latin typeface="Arial"/>
                <a:cs typeface="Arial"/>
              </a:rPr>
              <a:t>a</a:t>
            </a:r>
            <a:r>
              <a:rPr sz="3050" spc="265" dirty="0">
                <a:solidFill>
                  <a:srgbClr val="3B3838"/>
                </a:solidFill>
                <a:latin typeface="Arial"/>
                <a:cs typeface="Arial"/>
              </a:rPr>
              <a:t>geme</a:t>
            </a:r>
            <a:r>
              <a:rPr sz="3050" spc="450" dirty="0">
                <a:solidFill>
                  <a:srgbClr val="3B3838"/>
                </a:solidFill>
                <a:latin typeface="Arial"/>
                <a:cs typeface="Arial"/>
              </a:rPr>
              <a:t>n</a:t>
            </a:r>
            <a:r>
              <a:rPr sz="3050" spc="215" dirty="0">
                <a:solidFill>
                  <a:srgbClr val="3B3838"/>
                </a:solidFill>
                <a:latin typeface="Arial"/>
                <a:cs typeface="Arial"/>
              </a:rPr>
              <a:t>t</a:t>
            </a:r>
            <a:endParaRPr sz="3050">
              <a:latin typeface="Arial"/>
              <a:cs typeface="Arial"/>
            </a:endParaRPr>
          </a:p>
        </p:txBody>
      </p:sp>
      <p:sp>
        <p:nvSpPr>
          <p:cNvPr id="10" name="object 10"/>
          <p:cNvSpPr txBox="1"/>
          <p:nvPr/>
        </p:nvSpPr>
        <p:spPr>
          <a:xfrm>
            <a:off x="6080260" y="4113789"/>
            <a:ext cx="4368165" cy="492443"/>
          </a:xfrm>
          <a:prstGeom prst="rect">
            <a:avLst/>
          </a:prstGeom>
        </p:spPr>
        <p:txBody>
          <a:bodyPr vert="horz" wrap="square" lIns="0" tIns="0" rIns="0" bIns="0" rtlCol="0">
            <a:spAutoFit/>
          </a:bodyPr>
          <a:lstStyle/>
          <a:p>
            <a:pPr marL="12700">
              <a:lnSpc>
                <a:spcPct val="100000"/>
              </a:lnSpc>
            </a:pPr>
            <a:r>
              <a:rPr sz="3200" b="1" spc="130" dirty="0">
                <a:solidFill>
                  <a:srgbClr val="3B3838"/>
                </a:solidFill>
                <a:latin typeface="Arial"/>
                <a:cs typeface="Arial"/>
              </a:rPr>
              <a:t>3. </a:t>
            </a:r>
            <a:r>
              <a:rPr sz="3200" b="1" spc="120" dirty="0">
                <a:solidFill>
                  <a:srgbClr val="3B3838"/>
                </a:solidFill>
                <a:latin typeface="Arial"/>
                <a:cs typeface="Arial"/>
              </a:rPr>
              <a:t>Digital </a:t>
            </a:r>
            <a:r>
              <a:rPr sz="3200" b="1" spc="80" dirty="0">
                <a:solidFill>
                  <a:srgbClr val="3B3838"/>
                </a:solidFill>
                <a:latin typeface="Arial"/>
                <a:cs typeface="Arial"/>
              </a:rPr>
              <a:t>Goals: </a:t>
            </a:r>
            <a:r>
              <a:rPr sz="3200" b="1" spc="175" dirty="0">
                <a:solidFill>
                  <a:srgbClr val="3B3838"/>
                </a:solidFill>
                <a:latin typeface="Arial"/>
                <a:cs typeface="Arial"/>
              </a:rPr>
              <a:t>3</a:t>
            </a:r>
            <a:r>
              <a:rPr sz="3200" b="1" spc="-15" dirty="0">
                <a:solidFill>
                  <a:srgbClr val="3B3838"/>
                </a:solidFill>
                <a:latin typeface="Arial"/>
                <a:cs typeface="Arial"/>
              </a:rPr>
              <a:t> </a:t>
            </a:r>
            <a:r>
              <a:rPr sz="3200" b="1" spc="-90" dirty="0">
                <a:solidFill>
                  <a:srgbClr val="3B3838"/>
                </a:solidFill>
                <a:latin typeface="Arial"/>
                <a:cs typeface="Arial"/>
              </a:rPr>
              <a:t>Ms</a:t>
            </a:r>
            <a:endParaRPr sz="3200">
              <a:latin typeface="Arial"/>
              <a:cs typeface="Arial"/>
            </a:endParaRPr>
          </a:p>
        </p:txBody>
      </p:sp>
      <p:sp>
        <p:nvSpPr>
          <p:cNvPr id="11" name="object 11"/>
          <p:cNvSpPr txBox="1"/>
          <p:nvPr/>
        </p:nvSpPr>
        <p:spPr>
          <a:xfrm>
            <a:off x="6083302" y="5076068"/>
            <a:ext cx="4658994" cy="1482549"/>
          </a:xfrm>
          <a:prstGeom prst="rect">
            <a:avLst/>
          </a:prstGeom>
        </p:spPr>
        <p:txBody>
          <a:bodyPr vert="horz" wrap="square" lIns="0" tIns="0" rIns="0" bIns="0" rtlCol="0">
            <a:spAutoFit/>
          </a:bodyPr>
          <a:lstStyle/>
          <a:p>
            <a:pPr marL="548640" marR="5080" indent="-536575">
              <a:lnSpc>
                <a:spcPct val="105600"/>
              </a:lnSpc>
              <a:tabLst>
                <a:tab pos="527685" algn="l"/>
                <a:tab pos="3395345" algn="l"/>
              </a:tabLst>
            </a:pPr>
            <a:r>
              <a:rPr sz="3050" spc="85" dirty="0">
                <a:solidFill>
                  <a:srgbClr val="3B3838"/>
                </a:solidFill>
                <a:latin typeface="Arial"/>
                <a:cs typeface="Arial"/>
              </a:rPr>
              <a:t>4.	</a:t>
            </a:r>
            <a:r>
              <a:rPr sz="3050" spc="135" dirty="0">
                <a:solidFill>
                  <a:srgbClr val="3B3838"/>
                </a:solidFill>
                <a:latin typeface="Arial"/>
                <a:cs typeface="Arial"/>
              </a:rPr>
              <a:t>A</a:t>
            </a:r>
            <a:r>
              <a:rPr sz="3050" spc="-360" dirty="0">
                <a:solidFill>
                  <a:srgbClr val="3B3838"/>
                </a:solidFill>
                <a:latin typeface="Arial"/>
                <a:cs typeface="Arial"/>
              </a:rPr>
              <a:t> </a:t>
            </a:r>
            <a:r>
              <a:rPr sz="3050" spc="80" dirty="0">
                <a:solidFill>
                  <a:srgbClr val="3B3838"/>
                </a:solidFill>
                <a:latin typeface="Arial"/>
                <a:cs typeface="Arial"/>
              </a:rPr>
              <a:t>n</a:t>
            </a:r>
            <a:r>
              <a:rPr sz="3050" spc="140" dirty="0">
                <a:solidFill>
                  <a:srgbClr val="3B3838"/>
                </a:solidFill>
                <a:latin typeface="Arial"/>
                <a:cs typeface="Arial"/>
              </a:rPr>
              <a:t>a</a:t>
            </a:r>
            <a:r>
              <a:rPr sz="3050" spc="445" dirty="0">
                <a:solidFill>
                  <a:srgbClr val="3B3838"/>
                </a:solidFill>
                <a:latin typeface="Arial"/>
                <a:cs typeface="Arial"/>
              </a:rPr>
              <a:t>t</a:t>
            </a:r>
            <a:r>
              <a:rPr sz="3050" spc="459" dirty="0">
                <a:solidFill>
                  <a:srgbClr val="3B3838"/>
                </a:solidFill>
                <a:latin typeface="Arial"/>
                <a:cs typeface="Arial"/>
              </a:rPr>
              <a:t>o</a:t>
            </a:r>
            <a:r>
              <a:rPr sz="3050" spc="305" dirty="0">
                <a:solidFill>
                  <a:srgbClr val="3B3838"/>
                </a:solidFill>
                <a:latin typeface="Arial"/>
                <a:cs typeface="Arial"/>
              </a:rPr>
              <a:t>my</a:t>
            </a:r>
            <a:r>
              <a:rPr sz="3050" spc="185" dirty="0">
                <a:solidFill>
                  <a:srgbClr val="3B3838"/>
                </a:solidFill>
                <a:latin typeface="Arial"/>
                <a:cs typeface="Arial"/>
              </a:rPr>
              <a:t> </a:t>
            </a:r>
            <a:r>
              <a:rPr sz="3050" spc="315" dirty="0">
                <a:solidFill>
                  <a:srgbClr val="3B3838"/>
                </a:solidFill>
                <a:latin typeface="Arial"/>
                <a:cs typeface="Arial"/>
              </a:rPr>
              <a:t>o</a:t>
            </a:r>
            <a:r>
              <a:rPr sz="3050" spc="55" dirty="0">
                <a:solidFill>
                  <a:srgbClr val="3B3838"/>
                </a:solidFill>
                <a:latin typeface="Arial"/>
                <a:cs typeface="Arial"/>
              </a:rPr>
              <a:t>f</a:t>
            </a:r>
            <a:r>
              <a:rPr sz="3050" spc="405" dirty="0">
                <a:solidFill>
                  <a:srgbClr val="3B3838"/>
                </a:solidFill>
                <a:latin typeface="Arial"/>
                <a:cs typeface="Arial"/>
              </a:rPr>
              <a:t> </a:t>
            </a:r>
            <a:r>
              <a:rPr sz="3050" spc="-120" dirty="0">
                <a:solidFill>
                  <a:srgbClr val="3B3838"/>
                </a:solidFill>
                <a:latin typeface="Arial"/>
                <a:cs typeface="Arial"/>
              </a:rPr>
              <a:t>a</a:t>
            </a:r>
            <a:r>
              <a:rPr sz="3050" dirty="0">
                <a:solidFill>
                  <a:srgbClr val="3B3838"/>
                </a:solidFill>
                <a:latin typeface="Arial"/>
                <a:cs typeface="Arial"/>
              </a:rPr>
              <a:t>	</a:t>
            </a:r>
            <a:r>
              <a:rPr sz="3050" spc="290" dirty="0">
                <a:solidFill>
                  <a:srgbClr val="3B3838"/>
                </a:solidFill>
                <a:latin typeface="Arial"/>
                <a:cs typeface="Arial"/>
              </a:rPr>
              <a:t>D</a:t>
            </a:r>
            <a:r>
              <a:rPr sz="3050" spc="15" dirty="0">
                <a:solidFill>
                  <a:srgbClr val="3B3838"/>
                </a:solidFill>
                <a:latin typeface="Arial"/>
                <a:cs typeface="Arial"/>
              </a:rPr>
              <a:t>i</a:t>
            </a:r>
            <a:r>
              <a:rPr sz="3050" spc="480" dirty="0">
                <a:solidFill>
                  <a:srgbClr val="3B3838"/>
                </a:solidFill>
                <a:latin typeface="Arial"/>
                <a:cs typeface="Arial"/>
              </a:rPr>
              <a:t>g</a:t>
            </a:r>
            <a:r>
              <a:rPr sz="3050" spc="-35" dirty="0">
                <a:solidFill>
                  <a:srgbClr val="3B3838"/>
                </a:solidFill>
                <a:latin typeface="Arial"/>
                <a:cs typeface="Arial"/>
              </a:rPr>
              <a:t>i</a:t>
            </a:r>
            <a:r>
              <a:rPr sz="3050" spc="445" dirty="0">
                <a:solidFill>
                  <a:srgbClr val="3B3838"/>
                </a:solidFill>
                <a:latin typeface="Arial"/>
                <a:cs typeface="Arial"/>
              </a:rPr>
              <a:t>t</a:t>
            </a:r>
            <a:r>
              <a:rPr sz="3050" spc="285" dirty="0">
                <a:solidFill>
                  <a:srgbClr val="3B3838"/>
                </a:solidFill>
                <a:latin typeface="Arial"/>
                <a:cs typeface="Arial"/>
              </a:rPr>
              <a:t>a</a:t>
            </a:r>
            <a:r>
              <a:rPr sz="3050" spc="-175" dirty="0">
                <a:solidFill>
                  <a:srgbClr val="3B3838"/>
                </a:solidFill>
                <a:latin typeface="Arial"/>
                <a:cs typeface="Arial"/>
              </a:rPr>
              <a:t>l  </a:t>
            </a:r>
            <a:r>
              <a:rPr sz="3050" spc="275" dirty="0">
                <a:solidFill>
                  <a:srgbClr val="3B3838"/>
                </a:solidFill>
                <a:latin typeface="Arial"/>
                <a:cs typeface="Arial"/>
              </a:rPr>
              <a:t>Department</a:t>
            </a:r>
            <a:endParaRPr sz="3050">
              <a:latin typeface="Arial"/>
              <a:cs typeface="Arial"/>
            </a:endParaRPr>
          </a:p>
        </p:txBody>
      </p:sp>
      <p:sp>
        <p:nvSpPr>
          <p:cNvPr id="12" name="object 12"/>
          <p:cNvSpPr txBox="1"/>
          <p:nvPr/>
        </p:nvSpPr>
        <p:spPr>
          <a:xfrm>
            <a:off x="6086347" y="6571238"/>
            <a:ext cx="4102100" cy="469359"/>
          </a:xfrm>
          <a:prstGeom prst="rect">
            <a:avLst/>
          </a:prstGeom>
        </p:spPr>
        <p:txBody>
          <a:bodyPr vert="horz" wrap="square" lIns="0" tIns="0" rIns="0" bIns="0" rtlCol="0">
            <a:spAutoFit/>
          </a:bodyPr>
          <a:lstStyle/>
          <a:p>
            <a:pPr marL="12700">
              <a:lnSpc>
                <a:spcPct val="100000"/>
              </a:lnSpc>
              <a:tabLst>
                <a:tab pos="545465" algn="l"/>
              </a:tabLst>
            </a:pPr>
            <a:r>
              <a:rPr sz="3050" spc="35" dirty="0">
                <a:solidFill>
                  <a:srgbClr val="3B3838"/>
                </a:solidFill>
                <a:latin typeface="Arial"/>
                <a:cs typeface="Arial"/>
              </a:rPr>
              <a:t>5.	</a:t>
            </a:r>
            <a:r>
              <a:rPr sz="3050" spc="200" dirty="0">
                <a:solidFill>
                  <a:srgbClr val="3B3838"/>
                </a:solidFill>
                <a:latin typeface="Arial"/>
                <a:cs typeface="Arial"/>
              </a:rPr>
              <a:t>Debrief </a:t>
            </a:r>
            <a:r>
              <a:rPr sz="3050" spc="280" dirty="0">
                <a:solidFill>
                  <a:srgbClr val="3B3838"/>
                </a:solidFill>
                <a:latin typeface="Arial"/>
                <a:cs typeface="Arial"/>
              </a:rPr>
              <a:t>and</a:t>
            </a:r>
            <a:r>
              <a:rPr sz="3050" spc="200" dirty="0">
                <a:solidFill>
                  <a:srgbClr val="3B3838"/>
                </a:solidFill>
                <a:latin typeface="Arial"/>
                <a:cs typeface="Arial"/>
              </a:rPr>
              <a:t> </a:t>
            </a:r>
            <a:r>
              <a:rPr sz="3050" spc="145" dirty="0">
                <a:solidFill>
                  <a:srgbClr val="3B3838"/>
                </a:solidFill>
                <a:latin typeface="Arial"/>
                <a:cs typeface="Arial"/>
              </a:rPr>
              <a:t>Close</a:t>
            </a:r>
            <a:endParaRPr sz="3050">
              <a:latin typeface="Arial"/>
              <a:cs typeface="Arial"/>
            </a:endParaRPr>
          </a:p>
        </p:txBody>
      </p:sp>
      <p:sp>
        <p:nvSpPr>
          <p:cNvPr id="13" name="object 13"/>
          <p:cNvSpPr txBox="1"/>
          <p:nvPr/>
        </p:nvSpPr>
        <p:spPr>
          <a:xfrm>
            <a:off x="2163573" y="2904748"/>
            <a:ext cx="1423035" cy="2215991"/>
          </a:xfrm>
          <a:prstGeom prst="rect">
            <a:avLst/>
          </a:prstGeom>
        </p:spPr>
        <p:txBody>
          <a:bodyPr vert="horz" wrap="square" lIns="0" tIns="0" rIns="0" bIns="0" rtlCol="0">
            <a:spAutoFit/>
          </a:bodyPr>
          <a:lstStyle/>
          <a:p>
            <a:pPr marL="12700">
              <a:lnSpc>
                <a:spcPct val="100000"/>
              </a:lnSpc>
            </a:pPr>
            <a:r>
              <a:rPr sz="7200" spc="-540" dirty="0">
                <a:solidFill>
                  <a:srgbClr val="3B3838"/>
                </a:solidFill>
                <a:latin typeface="Times New Roman"/>
                <a:cs typeface="Times New Roman"/>
              </a:rPr>
              <a:t>.,</a:t>
            </a:r>
            <a:r>
              <a:rPr sz="7200" spc="-240" dirty="0">
                <a:solidFill>
                  <a:srgbClr val="3B3838"/>
                </a:solidFill>
                <a:latin typeface="Times New Roman"/>
                <a:cs typeface="Times New Roman"/>
              </a:rPr>
              <a:t>,</a:t>
            </a:r>
            <a:r>
              <a:rPr sz="6600" spc="-825" dirty="0">
                <a:solidFill>
                  <a:srgbClr val="3B3838"/>
                </a:solidFill>
                <a:latin typeface="Times New Roman"/>
                <a:cs typeface="Times New Roman"/>
              </a:rPr>
              <a:t>.....</a:t>
            </a:r>
            <a:r>
              <a:rPr sz="6600" spc="-1120" dirty="0">
                <a:solidFill>
                  <a:srgbClr val="3B3838"/>
                </a:solidFill>
                <a:latin typeface="Times New Roman"/>
                <a:cs typeface="Times New Roman"/>
              </a:rPr>
              <a:t>.</a:t>
            </a:r>
            <a:r>
              <a:rPr sz="7200" spc="-1335" dirty="0">
                <a:solidFill>
                  <a:srgbClr val="3B3838"/>
                </a:solidFill>
                <a:latin typeface="Times New Roman"/>
                <a:cs typeface="Times New Roman"/>
              </a:rPr>
              <a:t>_</a:t>
            </a:r>
            <a:endParaRPr sz="7200">
              <a:latin typeface="Times New Roman"/>
              <a:cs typeface="Times New Roman"/>
            </a:endParaRPr>
          </a:p>
        </p:txBody>
      </p:sp>
      <p:sp>
        <p:nvSpPr>
          <p:cNvPr id="14" name="object 14"/>
          <p:cNvSpPr txBox="1"/>
          <p:nvPr/>
        </p:nvSpPr>
        <p:spPr>
          <a:xfrm>
            <a:off x="2163571" y="3368044"/>
            <a:ext cx="1424940" cy="2215991"/>
          </a:xfrm>
          <a:prstGeom prst="rect">
            <a:avLst/>
          </a:prstGeom>
        </p:spPr>
        <p:txBody>
          <a:bodyPr vert="horz" wrap="square" lIns="0" tIns="0" rIns="0" bIns="0" rtlCol="0">
            <a:spAutoFit/>
          </a:bodyPr>
          <a:lstStyle/>
          <a:p>
            <a:pPr marL="12700">
              <a:lnSpc>
                <a:spcPct val="100000"/>
              </a:lnSpc>
            </a:pPr>
            <a:r>
              <a:rPr sz="7200" spc="-540" dirty="0">
                <a:solidFill>
                  <a:srgbClr val="3B3838"/>
                </a:solidFill>
                <a:latin typeface="Times New Roman"/>
                <a:cs typeface="Times New Roman"/>
              </a:rPr>
              <a:t>.,</a:t>
            </a:r>
            <a:r>
              <a:rPr sz="7200" spc="-240" dirty="0">
                <a:solidFill>
                  <a:srgbClr val="3B3838"/>
                </a:solidFill>
                <a:latin typeface="Times New Roman"/>
                <a:cs typeface="Times New Roman"/>
              </a:rPr>
              <a:t>,</a:t>
            </a:r>
            <a:r>
              <a:rPr sz="6600" spc="-810" dirty="0">
                <a:solidFill>
                  <a:srgbClr val="3B3838"/>
                </a:solidFill>
                <a:latin typeface="Times New Roman"/>
                <a:cs typeface="Times New Roman"/>
              </a:rPr>
              <a:t>.....</a:t>
            </a:r>
            <a:r>
              <a:rPr sz="6600" spc="-1155" dirty="0">
                <a:solidFill>
                  <a:srgbClr val="3B3838"/>
                </a:solidFill>
                <a:latin typeface="Times New Roman"/>
                <a:cs typeface="Times New Roman"/>
              </a:rPr>
              <a:t>.</a:t>
            </a:r>
            <a:r>
              <a:rPr sz="7200" spc="-1370" dirty="0">
                <a:solidFill>
                  <a:srgbClr val="3B3838"/>
                </a:solidFill>
                <a:latin typeface="Times New Roman"/>
                <a:cs typeface="Times New Roman"/>
              </a:rPr>
              <a:t>_</a:t>
            </a:r>
            <a:endParaRPr sz="7200">
              <a:latin typeface="Times New Roman"/>
              <a:cs typeface="Times New Roman"/>
            </a:endParaRPr>
          </a:p>
        </p:txBody>
      </p:sp>
      <p:sp>
        <p:nvSpPr>
          <p:cNvPr id="15" name="object 15"/>
          <p:cNvSpPr txBox="1"/>
          <p:nvPr/>
        </p:nvSpPr>
        <p:spPr>
          <a:xfrm>
            <a:off x="2245867" y="3810004"/>
            <a:ext cx="1341120" cy="2123658"/>
          </a:xfrm>
          <a:prstGeom prst="rect">
            <a:avLst/>
          </a:prstGeom>
        </p:spPr>
        <p:txBody>
          <a:bodyPr vert="horz" wrap="square" lIns="0" tIns="0" rIns="0" bIns="0" rtlCol="0">
            <a:spAutoFit/>
          </a:bodyPr>
          <a:lstStyle/>
          <a:p>
            <a:pPr marL="12700">
              <a:lnSpc>
                <a:spcPct val="100000"/>
              </a:lnSpc>
            </a:pPr>
            <a:r>
              <a:rPr sz="6350" spc="-1560" dirty="0">
                <a:solidFill>
                  <a:srgbClr val="3B3838"/>
                </a:solidFill>
                <a:latin typeface="Times New Roman"/>
                <a:cs typeface="Times New Roman"/>
              </a:rPr>
              <a:t>_                                                             </a:t>
            </a:r>
            <a:r>
              <a:rPr sz="6350" spc="-1550" dirty="0">
                <a:solidFill>
                  <a:srgbClr val="3B3838"/>
                </a:solidFill>
                <a:latin typeface="Times New Roman"/>
                <a:cs typeface="Times New Roman"/>
              </a:rPr>
              <a:t> </a:t>
            </a:r>
            <a:r>
              <a:rPr sz="6600" spc="-940" dirty="0">
                <a:solidFill>
                  <a:srgbClr val="3B3838"/>
                </a:solidFill>
                <a:latin typeface="Times New Roman"/>
                <a:cs typeface="Times New Roman"/>
              </a:rPr>
              <a:t>......</a:t>
            </a:r>
            <a:r>
              <a:rPr sz="7200" spc="-940" dirty="0">
                <a:solidFill>
                  <a:srgbClr val="3B3838"/>
                </a:solidFill>
                <a:latin typeface="Times New Roman"/>
                <a:cs typeface="Times New Roman"/>
              </a:rPr>
              <a:t>_</a:t>
            </a:r>
            <a:endParaRPr sz="7200">
              <a:latin typeface="Times New Roman"/>
              <a:cs typeface="Times New Roman"/>
            </a:endParaRPr>
          </a:p>
        </p:txBody>
      </p:sp>
      <p:sp>
        <p:nvSpPr>
          <p:cNvPr id="16" name="object 16"/>
          <p:cNvSpPr txBox="1"/>
          <p:nvPr/>
        </p:nvSpPr>
        <p:spPr>
          <a:xfrm>
            <a:off x="2245866" y="4273300"/>
            <a:ext cx="1342390" cy="2123658"/>
          </a:xfrm>
          <a:prstGeom prst="rect">
            <a:avLst/>
          </a:prstGeom>
        </p:spPr>
        <p:txBody>
          <a:bodyPr vert="horz" wrap="square" lIns="0" tIns="0" rIns="0" bIns="0" rtlCol="0">
            <a:spAutoFit/>
          </a:bodyPr>
          <a:lstStyle/>
          <a:p>
            <a:pPr marL="12700">
              <a:lnSpc>
                <a:spcPct val="100000"/>
              </a:lnSpc>
            </a:pPr>
            <a:r>
              <a:rPr sz="6350" spc="-1560" dirty="0">
                <a:solidFill>
                  <a:srgbClr val="3B3838"/>
                </a:solidFill>
                <a:latin typeface="Times New Roman"/>
                <a:cs typeface="Times New Roman"/>
              </a:rPr>
              <a:t>_                                                               </a:t>
            </a:r>
            <a:r>
              <a:rPr sz="6600" spc="-940" dirty="0">
                <a:solidFill>
                  <a:srgbClr val="3B3838"/>
                </a:solidFill>
                <a:latin typeface="Times New Roman"/>
                <a:cs typeface="Times New Roman"/>
              </a:rPr>
              <a:t>......</a:t>
            </a:r>
            <a:r>
              <a:rPr sz="7200" spc="-940" dirty="0">
                <a:solidFill>
                  <a:srgbClr val="3B3838"/>
                </a:solidFill>
                <a:latin typeface="Times New Roman"/>
                <a:cs typeface="Times New Roman"/>
              </a:rPr>
              <a:t>_</a:t>
            </a:r>
            <a:endParaRPr sz="7200">
              <a:latin typeface="Times New Roman"/>
              <a:cs typeface="Times New Roman"/>
            </a:endParaRPr>
          </a:p>
        </p:txBody>
      </p:sp>
      <p:pic>
        <p:nvPicPr>
          <p:cNvPr id="17" name="Picture 16" descr="Screen Shot 2016-07-08 at 2.05.2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3004800" cy="97387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30096" y="2767588"/>
            <a:ext cx="2916936" cy="299008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82897" y="2734055"/>
            <a:ext cx="2904743" cy="297484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189976" y="2755397"/>
            <a:ext cx="2901696" cy="297789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2039600" y="8759952"/>
            <a:ext cx="585216" cy="56997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 y="9573768"/>
            <a:ext cx="12987528" cy="158496"/>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31523" y="1328166"/>
            <a:ext cx="11169650" cy="0"/>
          </a:xfrm>
          <a:custGeom>
            <a:avLst/>
            <a:gdLst/>
            <a:ahLst/>
            <a:cxnLst/>
            <a:rect l="l" t="t" r="r" b="b"/>
            <a:pathLst>
              <a:path w="11169650">
                <a:moveTo>
                  <a:pt x="0" y="0"/>
                </a:moveTo>
                <a:lnTo>
                  <a:pt x="11169396" y="0"/>
                </a:lnTo>
              </a:path>
            </a:pathLst>
          </a:custGeom>
          <a:ln w="13716">
            <a:solidFill>
              <a:srgbClr val="545457"/>
            </a:solidFill>
          </a:ln>
        </p:spPr>
        <p:txBody>
          <a:bodyPr wrap="square" lIns="0" tIns="0" rIns="0" bIns="0" rtlCol="0"/>
          <a:lstStyle/>
          <a:p>
            <a:endParaRPr/>
          </a:p>
        </p:txBody>
      </p:sp>
      <p:sp>
        <p:nvSpPr>
          <p:cNvPr id="8" name="object 8"/>
          <p:cNvSpPr txBox="1"/>
          <p:nvPr/>
        </p:nvSpPr>
        <p:spPr>
          <a:xfrm>
            <a:off x="731012" y="759211"/>
            <a:ext cx="6609589" cy="361637"/>
          </a:xfrm>
          <a:prstGeom prst="rect">
            <a:avLst/>
          </a:prstGeom>
        </p:spPr>
        <p:txBody>
          <a:bodyPr vert="horz" wrap="square" lIns="0" tIns="0" rIns="0" bIns="0" rtlCol="0">
            <a:spAutoFit/>
          </a:bodyPr>
          <a:lstStyle/>
          <a:p>
            <a:pPr marL="12700">
              <a:lnSpc>
                <a:spcPct val="100000"/>
              </a:lnSpc>
            </a:pPr>
            <a:r>
              <a:rPr sz="2350" spc="125" dirty="0">
                <a:solidFill>
                  <a:srgbClr val="2B2A2A"/>
                </a:solidFill>
                <a:latin typeface="Gotham Bold"/>
                <a:cs typeface="Gotham Bold"/>
              </a:rPr>
              <a:t>Goals </a:t>
            </a:r>
            <a:r>
              <a:rPr sz="2350" spc="190" dirty="0">
                <a:solidFill>
                  <a:srgbClr val="2B2A2A"/>
                </a:solidFill>
                <a:latin typeface="Gotham Bold"/>
                <a:cs typeface="Gotham Bold"/>
              </a:rPr>
              <a:t>of </a:t>
            </a:r>
            <a:r>
              <a:rPr sz="2350" spc="90" dirty="0">
                <a:solidFill>
                  <a:srgbClr val="2B2A2A"/>
                </a:solidFill>
                <a:latin typeface="Gotham Bold"/>
                <a:cs typeface="Gotham Bold"/>
              </a:rPr>
              <a:t>a </a:t>
            </a:r>
            <a:r>
              <a:rPr sz="2350" spc="195" dirty="0">
                <a:solidFill>
                  <a:srgbClr val="2B2A2A"/>
                </a:solidFill>
                <a:latin typeface="Gotham Bold"/>
                <a:cs typeface="Gotham Bold"/>
              </a:rPr>
              <a:t>Digital </a:t>
            </a:r>
            <a:r>
              <a:rPr sz="2350" spc="210" dirty="0">
                <a:solidFill>
                  <a:srgbClr val="2B2A2A"/>
                </a:solidFill>
                <a:latin typeface="Gotham Bold"/>
                <a:cs typeface="Gotham Bold"/>
              </a:rPr>
              <a:t>Department: </a:t>
            </a:r>
            <a:r>
              <a:rPr sz="2350" spc="165" dirty="0">
                <a:solidFill>
                  <a:srgbClr val="2B2A2A"/>
                </a:solidFill>
                <a:latin typeface="Gotham Bold"/>
                <a:cs typeface="Gotham Bold"/>
              </a:rPr>
              <a:t>3</a:t>
            </a:r>
            <a:r>
              <a:rPr sz="2350" spc="140" dirty="0">
                <a:solidFill>
                  <a:srgbClr val="2B2A2A"/>
                </a:solidFill>
                <a:latin typeface="Gotham Bold"/>
                <a:cs typeface="Gotham Bold"/>
              </a:rPr>
              <a:t> </a:t>
            </a:r>
            <a:r>
              <a:rPr sz="2350" spc="85" dirty="0">
                <a:solidFill>
                  <a:srgbClr val="2B2A2A"/>
                </a:solidFill>
                <a:latin typeface="Gotham Bold"/>
                <a:cs typeface="Gotham Bold"/>
              </a:rPr>
              <a:t>M's</a:t>
            </a:r>
            <a:endParaRPr sz="2350" dirty="0">
              <a:latin typeface="Gotham Bold"/>
              <a:cs typeface="Gotham Bold"/>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039600" y="8759952"/>
            <a:ext cx="585216" cy="56997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 y="9573768"/>
            <a:ext cx="12987528" cy="15849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807970" y="853444"/>
            <a:ext cx="0" cy="7763509"/>
          </a:xfrm>
          <a:custGeom>
            <a:avLst/>
            <a:gdLst/>
            <a:ahLst/>
            <a:cxnLst/>
            <a:rect l="l" t="t" r="r" b="b"/>
            <a:pathLst>
              <a:path h="7763509">
                <a:moveTo>
                  <a:pt x="0" y="7763256"/>
                </a:moveTo>
                <a:lnTo>
                  <a:pt x="0" y="0"/>
                </a:lnTo>
              </a:path>
            </a:pathLst>
          </a:custGeom>
          <a:ln w="13716">
            <a:solidFill>
              <a:srgbClr val="545457"/>
            </a:solidFill>
          </a:ln>
        </p:spPr>
        <p:txBody>
          <a:bodyPr wrap="square" lIns="0" tIns="0" rIns="0" bIns="0" rtlCol="0"/>
          <a:lstStyle/>
          <a:p>
            <a:endParaRPr/>
          </a:p>
        </p:txBody>
      </p:sp>
      <p:sp>
        <p:nvSpPr>
          <p:cNvPr id="8" name="object 8"/>
          <p:cNvSpPr txBox="1"/>
          <p:nvPr/>
        </p:nvSpPr>
        <p:spPr>
          <a:xfrm>
            <a:off x="-6757550" y="1176018"/>
            <a:ext cx="7328534" cy="477054"/>
          </a:xfrm>
          <a:prstGeom prst="rect">
            <a:avLst/>
          </a:prstGeom>
        </p:spPr>
        <p:txBody>
          <a:bodyPr vert="horz" wrap="square" lIns="0" tIns="0" rIns="0" bIns="0" rtlCol="0">
            <a:spAutoFit/>
          </a:bodyPr>
          <a:lstStyle/>
          <a:p>
            <a:pPr marL="12700">
              <a:lnSpc>
                <a:spcPct val="100000"/>
              </a:lnSpc>
            </a:pPr>
            <a:r>
              <a:rPr sz="3100" b="1" spc="-64535" dirty="0">
                <a:solidFill>
                  <a:srgbClr val="565659"/>
                </a:solidFill>
                <a:latin typeface="Arial"/>
                <a:cs typeface="Arial"/>
              </a:rPr>
              <a:t>.</a:t>
            </a:r>
            <a:endParaRPr sz="3100">
              <a:latin typeface="Arial"/>
              <a:cs typeface="Arial"/>
            </a:endParaRPr>
          </a:p>
        </p:txBody>
      </p:sp>
      <p:grpSp>
        <p:nvGrpSpPr>
          <p:cNvPr id="17" name="Group 16"/>
          <p:cNvGrpSpPr/>
          <p:nvPr/>
        </p:nvGrpSpPr>
        <p:grpSpPr>
          <a:xfrm>
            <a:off x="177800" y="1066800"/>
            <a:ext cx="2438400" cy="2915920"/>
            <a:chOff x="558800" y="1066800"/>
            <a:chExt cx="2438400" cy="2915920"/>
          </a:xfrm>
        </p:grpSpPr>
        <p:grpSp>
          <p:nvGrpSpPr>
            <p:cNvPr id="18" name="Group 17"/>
            <p:cNvGrpSpPr/>
            <p:nvPr/>
          </p:nvGrpSpPr>
          <p:grpSpPr>
            <a:xfrm>
              <a:off x="558800" y="2209800"/>
              <a:ext cx="706120" cy="706120"/>
              <a:chOff x="560831" y="3134867"/>
              <a:chExt cx="706120" cy="706120"/>
            </a:xfrm>
          </p:grpSpPr>
          <p:sp>
            <p:nvSpPr>
              <p:cNvPr id="26" name="object 10"/>
              <p:cNvSpPr/>
              <p:nvPr/>
            </p:nvSpPr>
            <p:spPr>
              <a:xfrm>
                <a:off x="560831" y="3134867"/>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27" name="object 11"/>
              <p:cNvSpPr/>
              <p:nvPr/>
            </p:nvSpPr>
            <p:spPr>
              <a:xfrm>
                <a:off x="810463" y="3244595"/>
                <a:ext cx="411480" cy="487679"/>
              </a:xfrm>
              <a:prstGeom prst="rect">
                <a:avLst/>
              </a:prstGeom>
              <a:blipFill>
                <a:blip r:embed="rId4" cstate="print"/>
                <a:stretch>
                  <a:fillRect/>
                </a:stretch>
              </a:blipFill>
            </p:spPr>
            <p:txBody>
              <a:bodyPr wrap="square" lIns="0" tIns="0" rIns="0" bIns="0" rtlCol="0"/>
              <a:lstStyle/>
              <a:p>
                <a:endParaRPr/>
              </a:p>
            </p:txBody>
          </p:sp>
        </p:grpSp>
        <p:sp>
          <p:nvSpPr>
            <p:cNvPr id="19" name="object 8"/>
            <p:cNvSpPr/>
            <p:nvPr/>
          </p:nvSpPr>
          <p:spPr>
            <a:xfrm>
              <a:off x="558800" y="1066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rgbClr val="55555A"/>
            </a:solidFill>
          </p:spPr>
          <p:txBody>
            <a:bodyPr wrap="square" lIns="0" tIns="0" rIns="0" bIns="0" rtlCol="0"/>
            <a:lstStyle/>
            <a:p>
              <a:endParaRPr/>
            </a:p>
          </p:txBody>
        </p:sp>
        <p:sp>
          <p:nvSpPr>
            <p:cNvPr id="20" name="object 9"/>
            <p:cNvSpPr/>
            <p:nvPr/>
          </p:nvSpPr>
          <p:spPr>
            <a:xfrm>
              <a:off x="787400" y="1143000"/>
              <a:ext cx="411480" cy="487679"/>
            </a:xfrm>
            <a:prstGeom prst="rect">
              <a:avLst/>
            </a:prstGeom>
            <a:blipFill>
              <a:blip r:embed="rId5" cstate="print"/>
              <a:stretch>
                <a:fillRect/>
              </a:stretch>
            </a:blipFill>
          </p:spPr>
          <p:txBody>
            <a:bodyPr wrap="square" lIns="0" tIns="0" rIns="0" bIns="0" rtlCol="0"/>
            <a:lstStyle/>
            <a:p>
              <a:endParaRPr/>
            </a:p>
          </p:txBody>
        </p:sp>
        <p:sp>
          <p:nvSpPr>
            <p:cNvPr id="21" name="object 10"/>
            <p:cNvSpPr/>
            <p:nvPr/>
          </p:nvSpPr>
          <p:spPr>
            <a:xfrm>
              <a:off x="558800" y="3276600"/>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22" name="object 11"/>
            <p:cNvSpPr/>
            <p:nvPr/>
          </p:nvSpPr>
          <p:spPr>
            <a:xfrm>
              <a:off x="787400" y="3352800"/>
              <a:ext cx="411480" cy="487679"/>
            </a:xfrm>
            <a:prstGeom prst="rect">
              <a:avLst/>
            </a:prstGeom>
            <a:blipFill>
              <a:blip r:embed="rId4" cstate="print"/>
              <a:stretch>
                <a:fillRect/>
              </a:stretch>
            </a:blipFill>
          </p:spPr>
          <p:txBody>
            <a:bodyPr wrap="square" lIns="0" tIns="0" rIns="0" bIns="0" rtlCol="0"/>
            <a:lstStyle/>
            <a:p>
              <a:endParaRPr/>
            </a:p>
          </p:txBody>
        </p:sp>
        <p:sp>
          <p:nvSpPr>
            <p:cNvPr id="23" name="TextBox 22"/>
            <p:cNvSpPr txBox="1"/>
            <p:nvPr/>
          </p:nvSpPr>
          <p:spPr>
            <a:xfrm>
              <a:off x="1244601" y="1219200"/>
              <a:ext cx="1752599" cy="400110"/>
            </a:xfrm>
            <a:prstGeom prst="rect">
              <a:avLst/>
            </a:prstGeom>
            <a:noFill/>
          </p:spPr>
          <p:txBody>
            <a:bodyPr wrap="square" rtlCol="0">
              <a:spAutoFit/>
            </a:bodyPr>
            <a:lstStyle/>
            <a:p>
              <a:r>
                <a:rPr lang="en-US" sz="2000" dirty="0" smtClean="0">
                  <a:latin typeface="Gotham Bold"/>
                  <a:cs typeface="Gotham Bold"/>
                </a:rPr>
                <a:t>MESSAGE</a:t>
              </a:r>
              <a:endParaRPr lang="en-US" sz="2000" dirty="0">
                <a:latin typeface="Gotham Bold"/>
                <a:cs typeface="Gotham Bold"/>
              </a:endParaRPr>
            </a:p>
          </p:txBody>
        </p:sp>
        <p:sp>
          <p:nvSpPr>
            <p:cNvPr id="24" name="TextBox 23"/>
            <p:cNvSpPr txBox="1"/>
            <p:nvPr/>
          </p:nvSpPr>
          <p:spPr>
            <a:xfrm>
              <a:off x="1244601" y="2362200"/>
              <a:ext cx="1752599" cy="400110"/>
            </a:xfrm>
            <a:prstGeom prst="rect">
              <a:avLst/>
            </a:prstGeom>
            <a:noFill/>
          </p:spPr>
          <p:txBody>
            <a:bodyPr wrap="square" rtlCol="0">
              <a:spAutoFit/>
            </a:bodyPr>
            <a:lstStyle/>
            <a:p>
              <a:r>
                <a:rPr lang="en-US" sz="2000" dirty="0" smtClean="0">
                  <a:solidFill>
                    <a:schemeClr val="bg1">
                      <a:lumMod val="75000"/>
                    </a:schemeClr>
                  </a:solidFill>
                  <a:latin typeface="Gotham Bold"/>
                  <a:cs typeface="Gotham Bold"/>
                </a:rPr>
                <a:t>MOBILIZE</a:t>
              </a:r>
              <a:endParaRPr lang="en-US" sz="2000" dirty="0">
                <a:solidFill>
                  <a:schemeClr val="bg1">
                    <a:lumMod val="75000"/>
                  </a:schemeClr>
                </a:solidFill>
                <a:latin typeface="Gotham Bold"/>
                <a:cs typeface="Gotham Bold"/>
              </a:endParaRPr>
            </a:p>
          </p:txBody>
        </p:sp>
        <p:sp>
          <p:nvSpPr>
            <p:cNvPr id="25" name="TextBox 24"/>
            <p:cNvSpPr txBox="1"/>
            <p:nvPr/>
          </p:nvSpPr>
          <p:spPr>
            <a:xfrm>
              <a:off x="1244601" y="3429000"/>
              <a:ext cx="1752599" cy="400110"/>
            </a:xfrm>
            <a:prstGeom prst="rect">
              <a:avLst/>
            </a:prstGeom>
            <a:noFill/>
          </p:spPr>
          <p:txBody>
            <a:bodyPr wrap="square" rtlCol="0">
              <a:spAutoFit/>
            </a:bodyPr>
            <a:lstStyle/>
            <a:p>
              <a:r>
                <a:rPr lang="en-US" sz="2000" dirty="0" smtClean="0">
                  <a:solidFill>
                    <a:srgbClr val="BFBFBF"/>
                  </a:solidFill>
                  <a:latin typeface="Gotham Bold"/>
                  <a:cs typeface="Gotham Bold"/>
                </a:rPr>
                <a:t>MONEY</a:t>
              </a:r>
              <a:endParaRPr lang="en-US" sz="2000" dirty="0">
                <a:solidFill>
                  <a:srgbClr val="BFBFBF"/>
                </a:solidFill>
                <a:latin typeface="Gotham Bold"/>
                <a:cs typeface="Gotham Bold"/>
              </a:endParaRPr>
            </a:p>
          </p:txBody>
        </p:sp>
      </p:grpSp>
      <p:sp>
        <p:nvSpPr>
          <p:cNvPr id="29" name="TextBox 28"/>
          <p:cNvSpPr txBox="1"/>
          <p:nvPr/>
        </p:nvSpPr>
        <p:spPr>
          <a:xfrm>
            <a:off x="3530602" y="1676400"/>
            <a:ext cx="8610600" cy="1107996"/>
          </a:xfrm>
          <a:prstGeom prst="rect">
            <a:avLst/>
          </a:prstGeom>
          <a:solidFill>
            <a:schemeClr val="bg1">
              <a:lumMod val="85000"/>
            </a:schemeClr>
          </a:solidFill>
        </p:spPr>
        <p:txBody>
          <a:bodyPr wrap="square" tIns="182880" bIns="182880" rtlCol="0">
            <a:spAutoFit/>
          </a:bodyPr>
          <a:lstStyle/>
          <a:p>
            <a:r>
              <a:rPr lang="en-US" sz="2400" dirty="0" smtClean="0">
                <a:latin typeface="Gotham Book"/>
                <a:cs typeface="Gotham Book"/>
              </a:rPr>
              <a:t>When crafting a message, your digital platforms become the megaphone for one side of the issue</a:t>
            </a:r>
            <a:endParaRPr lang="en-US" sz="2400" dirty="0">
              <a:latin typeface="Gotham Book"/>
              <a:cs typeface="Gotham Book"/>
            </a:endParaRPr>
          </a:p>
        </p:txBody>
      </p:sp>
      <p:sp>
        <p:nvSpPr>
          <p:cNvPr id="30" name="TextBox 29"/>
          <p:cNvSpPr txBox="1"/>
          <p:nvPr/>
        </p:nvSpPr>
        <p:spPr>
          <a:xfrm>
            <a:off x="3530602" y="3124200"/>
            <a:ext cx="8610600" cy="1107996"/>
          </a:xfrm>
          <a:prstGeom prst="rect">
            <a:avLst/>
          </a:prstGeom>
          <a:solidFill>
            <a:schemeClr val="bg1">
              <a:lumMod val="85000"/>
            </a:schemeClr>
          </a:solidFill>
        </p:spPr>
        <p:txBody>
          <a:bodyPr wrap="square" tIns="182880" bIns="182880" rtlCol="0">
            <a:spAutoFit/>
          </a:bodyPr>
          <a:lstStyle/>
          <a:p>
            <a:r>
              <a:rPr lang="en-US" sz="2400" dirty="0" smtClean="0">
                <a:latin typeface="Gotham Book"/>
                <a:cs typeface="Gotham Book"/>
              </a:rPr>
              <a:t>Digital elevates your narrative.  There is one story, many views, and YOUR narrative</a:t>
            </a:r>
            <a:endParaRPr lang="en-US" sz="2400" dirty="0">
              <a:latin typeface="Gotham Book"/>
              <a:cs typeface="Gotham Book"/>
            </a:endParaRPr>
          </a:p>
        </p:txBody>
      </p:sp>
      <p:sp>
        <p:nvSpPr>
          <p:cNvPr id="31" name="TextBox 30"/>
          <p:cNvSpPr txBox="1"/>
          <p:nvPr/>
        </p:nvSpPr>
        <p:spPr>
          <a:xfrm>
            <a:off x="3530602" y="4572000"/>
            <a:ext cx="8610600" cy="1107996"/>
          </a:xfrm>
          <a:prstGeom prst="rect">
            <a:avLst/>
          </a:prstGeom>
          <a:solidFill>
            <a:schemeClr val="bg1">
              <a:lumMod val="85000"/>
            </a:schemeClr>
          </a:solidFill>
        </p:spPr>
        <p:txBody>
          <a:bodyPr wrap="square" tIns="182880" bIns="182880" rtlCol="0">
            <a:spAutoFit/>
          </a:bodyPr>
          <a:lstStyle/>
          <a:p>
            <a:r>
              <a:rPr lang="en-US" sz="2400" dirty="0" smtClean="0">
                <a:latin typeface="Gotham Book"/>
                <a:cs typeface="Gotham Book"/>
              </a:rPr>
              <a:t>Digital content helps communicate a consistent message that frames the issue</a:t>
            </a:r>
            <a:endParaRPr lang="en-US" sz="2400" dirty="0">
              <a:latin typeface="Gotham Book"/>
              <a:cs typeface="Gotham Book"/>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11"/>
          <p:cNvSpPr/>
          <p:nvPr/>
        </p:nvSpPr>
        <p:spPr>
          <a:xfrm>
            <a:off x="12039600" y="8759952"/>
            <a:ext cx="585216" cy="569976"/>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2" y="9573768"/>
            <a:ext cx="12987528" cy="158496"/>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2807970" y="853444"/>
            <a:ext cx="0" cy="7763509"/>
          </a:xfrm>
          <a:custGeom>
            <a:avLst/>
            <a:gdLst/>
            <a:ahLst/>
            <a:cxnLst/>
            <a:rect l="l" t="t" r="r" b="b"/>
            <a:pathLst>
              <a:path h="7763509">
                <a:moveTo>
                  <a:pt x="0" y="7763256"/>
                </a:moveTo>
                <a:lnTo>
                  <a:pt x="0" y="0"/>
                </a:lnTo>
              </a:path>
            </a:pathLst>
          </a:custGeom>
          <a:ln w="13716">
            <a:solidFill>
              <a:srgbClr val="545457"/>
            </a:solidFill>
          </a:ln>
        </p:spPr>
        <p:txBody>
          <a:bodyPr wrap="square" lIns="0" tIns="0" rIns="0" bIns="0" rtlCol="0"/>
          <a:lstStyle/>
          <a:p>
            <a:endParaRPr/>
          </a:p>
        </p:txBody>
      </p:sp>
      <p:sp>
        <p:nvSpPr>
          <p:cNvPr id="19" name="object 19"/>
          <p:cNvSpPr txBox="1"/>
          <p:nvPr/>
        </p:nvSpPr>
        <p:spPr>
          <a:xfrm>
            <a:off x="-6757550" y="1176018"/>
            <a:ext cx="7328534" cy="477054"/>
          </a:xfrm>
          <a:prstGeom prst="rect">
            <a:avLst/>
          </a:prstGeom>
        </p:spPr>
        <p:txBody>
          <a:bodyPr vert="horz" wrap="square" lIns="0" tIns="0" rIns="0" bIns="0" rtlCol="0">
            <a:spAutoFit/>
          </a:bodyPr>
          <a:lstStyle/>
          <a:p>
            <a:pPr marL="12700">
              <a:lnSpc>
                <a:spcPct val="100000"/>
              </a:lnSpc>
            </a:pPr>
            <a:r>
              <a:rPr sz="3100" b="1" spc="-64535" dirty="0">
                <a:solidFill>
                  <a:srgbClr val="4B4D4F"/>
                </a:solidFill>
                <a:latin typeface="Arial"/>
                <a:cs typeface="Arial"/>
              </a:rPr>
              <a:t>.</a:t>
            </a:r>
            <a:endParaRPr sz="3100">
              <a:latin typeface="Arial"/>
              <a:cs typeface="Arial"/>
            </a:endParaRPr>
          </a:p>
        </p:txBody>
      </p:sp>
      <p:grpSp>
        <p:nvGrpSpPr>
          <p:cNvPr id="28" name="Group 27"/>
          <p:cNvGrpSpPr/>
          <p:nvPr/>
        </p:nvGrpSpPr>
        <p:grpSpPr>
          <a:xfrm>
            <a:off x="177800" y="1066800"/>
            <a:ext cx="2438400" cy="2915920"/>
            <a:chOff x="558800" y="1066800"/>
            <a:chExt cx="2438400" cy="2915920"/>
          </a:xfrm>
        </p:grpSpPr>
        <p:grpSp>
          <p:nvGrpSpPr>
            <p:cNvPr id="29" name="Group 28"/>
            <p:cNvGrpSpPr/>
            <p:nvPr/>
          </p:nvGrpSpPr>
          <p:grpSpPr>
            <a:xfrm>
              <a:off x="558800" y="2209800"/>
              <a:ext cx="706120" cy="706120"/>
              <a:chOff x="560831" y="3134867"/>
              <a:chExt cx="706120" cy="706120"/>
            </a:xfrm>
          </p:grpSpPr>
          <p:sp>
            <p:nvSpPr>
              <p:cNvPr id="37" name="object 10"/>
              <p:cNvSpPr/>
              <p:nvPr/>
            </p:nvSpPr>
            <p:spPr>
              <a:xfrm>
                <a:off x="560831" y="3134867"/>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38" name="object 11"/>
              <p:cNvSpPr/>
              <p:nvPr/>
            </p:nvSpPr>
            <p:spPr>
              <a:xfrm>
                <a:off x="810463" y="3244595"/>
                <a:ext cx="411480" cy="487679"/>
              </a:xfrm>
              <a:prstGeom prst="rect">
                <a:avLst/>
              </a:prstGeom>
              <a:blipFill>
                <a:blip r:embed="rId4" cstate="print"/>
                <a:stretch>
                  <a:fillRect/>
                </a:stretch>
              </a:blipFill>
            </p:spPr>
            <p:txBody>
              <a:bodyPr wrap="square" lIns="0" tIns="0" rIns="0" bIns="0" rtlCol="0"/>
              <a:lstStyle/>
              <a:p>
                <a:endParaRPr/>
              </a:p>
            </p:txBody>
          </p:sp>
        </p:grpSp>
        <p:sp>
          <p:nvSpPr>
            <p:cNvPr id="30" name="object 8"/>
            <p:cNvSpPr/>
            <p:nvPr/>
          </p:nvSpPr>
          <p:spPr>
            <a:xfrm>
              <a:off x="558800" y="1066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rgbClr val="55555A"/>
            </a:solidFill>
          </p:spPr>
          <p:txBody>
            <a:bodyPr wrap="square" lIns="0" tIns="0" rIns="0" bIns="0" rtlCol="0"/>
            <a:lstStyle/>
            <a:p>
              <a:endParaRPr/>
            </a:p>
          </p:txBody>
        </p:sp>
        <p:sp>
          <p:nvSpPr>
            <p:cNvPr id="31" name="object 9"/>
            <p:cNvSpPr/>
            <p:nvPr/>
          </p:nvSpPr>
          <p:spPr>
            <a:xfrm>
              <a:off x="787400" y="1143000"/>
              <a:ext cx="411480" cy="487679"/>
            </a:xfrm>
            <a:prstGeom prst="rect">
              <a:avLst/>
            </a:prstGeom>
            <a:blipFill>
              <a:blip r:embed="rId5" cstate="print"/>
              <a:stretch>
                <a:fillRect/>
              </a:stretch>
            </a:blipFill>
          </p:spPr>
          <p:txBody>
            <a:bodyPr wrap="square" lIns="0" tIns="0" rIns="0" bIns="0" rtlCol="0"/>
            <a:lstStyle/>
            <a:p>
              <a:endParaRPr/>
            </a:p>
          </p:txBody>
        </p:sp>
        <p:sp>
          <p:nvSpPr>
            <p:cNvPr id="32" name="object 10"/>
            <p:cNvSpPr/>
            <p:nvPr/>
          </p:nvSpPr>
          <p:spPr>
            <a:xfrm>
              <a:off x="558800" y="3276600"/>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33" name="object 11"/>
            <p:cNvSpPr/>
            <p:nvPr/>
          </p:nvSpPr>
          <p:spPr>
            <a:xfrm>
              <a:off x="787400" y="3352800"/>
              <a:ext cx="411480" cy="487679"/>
            </a:xfrm>
            <a:prstGeom prst="rect">
              <a:avLst/>
            </a:prstGeom>
            <a:blipFill>
              <a:blip r:embed="rId4" cstate="print"/>
              <a:stretch>
                <a:fillRect/>
              </a:stretch>
            </a:blipFill>
          </p:spPr>
          <p:txBody>
            <a:bodyPr wrap="square" lIns="0" tIns="0" rIns="0" bIns="0" rtlCol="0"/>
            <a:lstStyle/>
            <a:p>
              <a:endParaRPr/>
            </a:p>
          </p:txBody>
        </p:sp>
        <p:sp>
          <p:nvSpPr>
            <p:cNvPr id="34" name="TextBox 33"/>
            <p:cNvSpPr txBox="1"/>
            <p:nvPr/>
          </p:nvSpPr>
          <p:spPr>
            <a:xfrm>
              <a:off x="1244601" y="1219200"/>
              <a:ext cx="1752599" cy="400110"/>
            </a:xfrm>
            <a:prstGeom prst="rect">
              <a:avLst/>
            </a:prstGeom>
            <a:noFill/>
          </p:spPr>
          <p:txBody>
            <a:bodyPr wrap="square" rtlCol="0">
              <a:spAutoFit/>
            </a:bodyPr>
            <a:lstStyle/>
            <a:p>
              <a:r>
                <a:rPr lang="en-US" sz="2000" dirty="0" smtClean="0">
                  <a:latin typeface="Gotham Bold"/>
                  <a:cs typeface="Gotham Bold"/>
                </a:rPr>
                <a:t>MESSAGE</a:t>
              </a:r>
              <a:endParaRPr lang="en-US" sz="2000" dirty="0">
                <a:latin typeface="Gotham Bold"/>
                <a:cs typeface="Gotham Bold"/>
              </a:endParaRPr>
            </a:p>
          </p:txBody>
        </p:sp>
        <p:sp>
          <p:nvSpPr>
            <p:cNvPr id="35" name="TextBox 34"/>
            <p:cNvSpPr txBox="1"/>
            <p:nvPr/>
          </p:nvSpPr>
          <p:spPr>
            <a:xfrm>
              <a:off x="1244601" y="2362200"/>
              <a:ext cx="1752599" cy="400110"/>
            </a:xfrm>
            <a:prstGeom prst="rect">
              <a:avLst/>
            </a:prstGeom>
            <a:noFill/>
          </p:spPr>
          <p:txBody>
            <a:bodyPr wrap="square" rtlCol="0">
              <a:spAutoFit/>
            </a:bodyPr>
            <a:lstStyle/>
            <a:p>
              <a:r>
                <a:rPr lang="en-US" sz="2000" dirty="0" smtClean="0">
                  <a:solidFill>
                    <a:schemeClr val="bg1">
                      <a:lumMod val="75000"/>
                    </a:schemeClr>
                  </a:solidFill>
                  <a:latin typeface="Gotham Bold"/>
                  <a:cs typeface="Gotham Bold"/>
                </a:rPr>
                <a:t>MOBILIZE</a:t>
              </a:r>
              <a:endParaRPr lang="en-US" sz="2000" dirty="0">
                <a:solidFill>
                  <a:schemeClr val="bg1">
                    <a:lumMod val="75000"/>
                  </a:schemeClr>
                </a:solidFill>
                <a:latin typeface="Gotham Bold"/>
                <a:cs typeface="Gotham Bold"/>
              </a:endParaRPr>
            </a:p>
          </p:txBody>
        </p:sp>
        <p:sp>
          <p:nvSpPr>
            <p:cNvPr id="36" name="TextBox 35"/>
            <p:cNvSpPr txBox="1"/>
            <p:nvPr/>
          </p:nvSpPr>
          <p:spPr>
            <a:xfrm>
              <a:off x="1244601" y="3429000"/>
              <a:ext cx="1752599" cy="400110"/>
            </a:xfrm>
            <a:prstGeom prst="rect">
              <a:avLst/>
            </a:prstGeom>
            <a:noFill/>
          </p:spPr>
          <p:txBody>
            <a:bodyPr wrap="square" rtlCol="0">
              <a:spAutoFit/>
            </a:bodyPr>
            <a:lstStyle/>
            <a:p>
              <a:r>
                <a:rPr lang="en-US" sz="2000" dirty="0" smtClean="0">
                  <a:solidFill>
                    <a:srgbClr val="BFBFBF"/>
                  </a:solidFill>
                  <a:latin typeface="Gotham Bold"/>
                  <a:cs typeface="Gotham Bold"/>
                </a:rPr>
                <a:t>MONEY</a:t>
              </a:r>
              <a:endParaRPr lang="en-US" sz="2000" dirty="0">
                <a:solidFill>
                  <a:srgbClr val="BFBFBF"/>
                </a:solidFill>
                <a:latin typeface="Gotham Bold"/>
                <a:cs typeface="Gotham Bold"/>
              </a:endParaRPr>
            </a:p>
          </p:txBody>
        </p:sp>
      </p:grpSp>
      <p:pic>
        <p:nvPicPr>
          <p:cNvPr id="50" name="Picture 49" descr="Screen Shot 2016-07-10 at 4.57.3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4809" y="2667000"/>
            <a:ext cx="9666635" cy="6068016"/>
          </a:xfrm>
          <a:prstGeom prst="rect">
            <a:avLst/>
          </a:prstGeom>
        </p:spPr>
      </p:pic>
      <p:sp>
        <p:nvSpPr>
          <p:cNvPr id="51" name="TextBox 50"/>
          <p:cNvSpPr txBox="1"/>
          <p:nvPr/>
        </p:nvSpPr>
        <p:spPr>
          <a:xfrm>
            <a:off x="3149600" y="1066805"/>
            <a:ext cx="9525000" cy="1477327"/>
          </a:xfrm>
          <a:prstGeom prst="rect">
            <a:avLst/>
          </a:prstGeom>
          <a:solidFill>
            <a:srgbClr val="D9D9D9"/>
          </a:solidFill>
        </p:spPr>
        <p:txBody>
          <a:bodyPr wrap="square" tIns="182880" bIns="182880" rtlCol="0">
            <a:spAutoFit/>
          </a:bodyPr>
          <a:lstStyle/>
          <a:p>
            <a:r>
              <a:rPr lang="en-US" sz="2400" dirty="0" smtClean="0">
                <a:latin typeface="Gotham Book"/>
                <a:cs typeface="Gotham Book"/>
              </a:rPr>
              <a:t>Messaging is not just about informing your audience about your side of the issue.  It is also an effort to get them ready to take action.</a:t>
            </a:r>
            <a:endParaRPr lang="en-US" sz="2400" dirty="0">
              <a:latin typeface="Gotham Book"/>
              <a:cs typeface="Gotham Book"/>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flipH="1" flipV="1">
            <a:off x="3441610" y="1875092"/>
            <a:ext cx="0" cy="6471371"/>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302375" y="4405272"/>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sz="3600" dirty="0" smtClean="0">
                <a:solidFill>
                  <a:srgbClr val="404040"/>
                </a:solidFill>
                <a:latin typeface="Tungsten Medium"/>
                <a:cs typeface="Tungsten Medium"/>
              </a:rPr>
              <a:t>10 </a:t>
            </a:r>
            <a:r>
              <a:rPr lang="en-US" sz="3600" dirty="0">
                <a:solidFill>
                  <a:srgbClr val="404040"/>
                </a:solidFill>
                <a:latin typeface="Tungsten Medium"/>
                <a:cs typeface="Tungsten Medium"/>
              </a:rPr>
              <a:t>Minutes</a:t>
            </a:r>
          </a:p>
        </p:txBody>
      </p:sp>
      <p:pic>
        <p:nvPicPr>
          <p:cNvPr id="18" name="Picture 17"/>
          <p:cNvPicPr>
            <a:picLocks noChangeAspect="1"/>
          </p:cNvPicPr>
          <p:nvPr/>
        </p:nvPicPr>
        <p:blipFill rotWithShape="1">
          <a:blip r:embed="rId3"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1065914" y="2338241"/>
            <a:ext cx="1838816" cy="1792961"/>
          </a:xfrm>
          <a:prstGeom prst="rect">
            <a:avLst/>
          </a:prstGeom>
        </p:spPr>
      </p:pic>
      <p:sp>
        <p:nvSpPr>
          <p:cNvPr id="27" name="Rectangle 26"/>
          <p:cNvSpPr>
            <a:spLocks noChangeArrowheads="1"/>
          </p:cNvSpPr>
          <p:nvPr/>
        </p:nvSpPr>
        <p:spPr bwMode="auto">
          <a:xfrm>
            <a:off x="4954310" y="2145719"/>
            <a:ext cx="6435284" cy="436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9663" tIns="29832" rIns="59663" bIns="29832">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800" dirty="0" smtClean="0">
                <a:solidFill>
                  <a:srgbClr val="3A3838"/>
                </a:solidFill>
                <a:latin typeface="Gotham Bold"/>
                <a:ea typeface="Arial Unicode MS" panose="020B0604020202020204" pitchFamily="34" charset="-128"/>
                <a:cs typeface="Gotham Bold"/>
              </a:rPr>
              <a:t>In the next activity, you will be randomly paired to talk with two other fellows.</a:t>
            </a:r>
          </a:p>
          <a:p>
            <a:endParaRPr lang="en-US" altLang="en-US" sz="2800" dirty="0" smtClean="0">
              <a:solidFill>
                <a:srgbClr val="3A3838"/>
              </a:solidFill>
              <a:latin typeface="Gotham Bold"/>
              <a:ea typeface="Arial Unicode MS" panose="020B0604020202020204" pitchFamily="34" charset="-128"/>
              <a:cs typeface="Gotham Bold"/>
            </a:endParaRPr>
          </a:p>
          <a:p>
            <a:r>
              <a:rPr lang="en-US" altLang="en-US" sz="2800" dirty="0" smtClean="0">
                <a:solidFill>
                  <a:srgbClr val="3A3838"/>
                </a:solidFill>
                <a:latin typeface="Gotham Bold"/>
                <a:ea typeface="Arial Unicode MS" panose="020B0604020202020204" pitchFamily="34" charset="-128"/>
                <a:cs typeface="Gotham Bold"/>
              </a:rPr>
              <a:t>You must be dialed in on your phone to participate.</a:t>
            </a:r>
            <a:endParaRPr lang="en-US" altLang="en-US" sz="2800" dirty="0">
              <a:solidFill>
                <a:srgbClr val="3A3838"/>
              </a:solidFill>
              <a:latin typeface="Gotham Bold"/>
              <a:ea typeface="Arial Unicode MS" panose="020B0604020202020204" pitchFamily="34" charset="-128"/>
              <a:cs typeface="Gotham Bold"/>
            </a:endParaRPr>
          </a:p>
          <a:p>
            <a:endParaRPr lang="en-US" altLang="en-US" sz="2800" dirty="0">
              <a:solidFill>
                <a:srgbClr val="3A3838"/>
              </a:solidFill>
              <a:latin typeface="Gotham Bold"/>
              <a:ea typeface="Arial Unicode MS" panose="020B0604020202020204" pitchFamily="34" charset="-128"/>
              <a:cs typeface="Gotham Bold"/>
            </a:endParaRPr>
          </a:p>
          <a:p>
            <a:r>
              <a:rPr lang="en-US" altLang="en-US" sz="2800" dirty="0" smtClean="0">
                <a:solidFill>
                  <a:srgbClr val="3A3838"/>
                </a:solidFill>
                <a:latin typeface="Gotham Bold"/>
                <a:ea typeface="Arial Unicode MS" panose="020B0604020202020204" pitchFamily="34" charset="-128"/>
                <a:cs typeface="Gotham Bold"/>
              </a:rPr>
              <a:t>When the breakout begins, start with a “role call” – each introducing yourself.</a:t>
            </a:r>
          </a:p>
        </p:txBody>
      </p:sp>
      <p:sp>
        <p:nvSpPr>
          <p:cNvPr id="15" name="Oval 35"/>
          <p:cNvSpPr>
            <a:spLocks noChangeAspect="1"/>
          </p:cNvSpPr>
          <p:nvPr/>
        </p:nvSpPr>
        <p:spPr bwMode="auto">
          <a:xfrm>
            <a:off x="3974426" y="2145719"/>
            <a:ext cx="700906" cy="671172"/>
          </a:xfrm>
          <a:prstGeom prst="ellipse">
            <a:avLst/>
          </a:prstGeom>
          <a:solidFill>
            <a:srgbClr val="56565A"/>
          </a:solidFill>
          <a:ln w="25400">
            <a:noFill/>
            <a:round/>
            <a:headEnd/>
            <a:tailEnd/>
          </a:ln>
        </p:spPr>
        <p:txBody>
          <a:bodyPr lIns="59675" tIns="29837" rIns="59675" bIns="29837"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sz="3200" dirty="0">
                <a:solidFill>
                  <a:schemeClr val="bg1"/>
                </a:solidFill>
                <a:latin typeface="Gotham Bold" pitchFamily="50" charset="0"/>
                <a:ea typeface="ヒラギノ角ゴ ProN W3" charset="-128"/>
                <a:cs typeface="Gotham Bold" pitchFamily="50" charset="0"/>
              </a:rPr>
              <a:t>1</a:t>
            </a:r>
          </a:p>
        </p:txBody>
      </p:sp>
      <p:sp>
        <p:nvSpPr>
          <p:cNvPr id="16" name="Oval 35"/>
          <p:cNvSpPr>
            <a:spLocks noChangeAspect="1"/>
          </p:cNvSpPr>
          <p:nvPr/>
        </p:nvSpPr>
        <p:spPr bwMode="auto">
          <a:xfrm>
            <a:off x="3974426" y="4029367"/>
            <a:ext cx="700906" cy="671172"/>
          </a:xfrm>
          <a:prstGeom prst="ellipse">
            <a:avLst/>
          </a:prstGeom>
          <a:solidFill>
            <a:srgbClr val="56565A"/>
          </a:solidFill>
          <a:ln w="25400">
            <a:noFill/>
            <a:round/>
            <a:headEnd/>
            <a:tailEnd/>
          </a:ln>
        </p:spPr>
        <p:txBody>
          <a:bodyPr lIns="59675" tIns="29837" rIns="59675" bIns="29837"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sz="3200" dirty="0">
                <a:solidFill>
                  <a:schemeClr val="bg1"/>
                </a:solidFill>
                <a:latin typeface="Gotham Bold" pitchFamily="50" charset="0"/>
                <a:ea typeface="ヒラギノ角ゴ ProN W3" charset="-128"/>
                <a:cs typeface="Gotham Bold" pitchFamily="50" charset="0"/>
              </a:rPr>
              <a:t>2</a:t>
            </a:r>
          </a:p>
        </p:txBody>
      </p:sp>
      <p:sp>
        <p:nvSpPr>
          <p:cNvPr id="17" name="Oval 35"/>
          <p:cNvSpPr>
            <a:spLocks noChangeAspect="1"/>
          </p:cNvSpPr>
          <p:nvPr/>
        </p:nvSpPr>
        <p:spPr bwMode="auto">
          <a:xfrm>
            <a:off x="3974426" y="5516712"/>
            <a:ext cx="700906" cy="671172"/>
          </a:xfrm>
          <a:prstGeom prst="ellipse">
            <a:avLst/>
          </a:prstGeom>
          <a:solidFill>
            <a:srgbClr val="56565A"/>
          </a:solidFill>
          <a:ln w="25400">
            <a:noFill/>
            <a:round/>
            <a:headEnd/>
            <a:tailEnd/>
          </a:ln>
        </p:spPr>
        <p:txBody>
          <a:bodyPr lIns="59675" tIns="29837" rIns="59675" bIns="29837"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sz="3200" dirty="0">
                <a:solidFill>
                  <a:schemeClr val="bg1"/>
                </a:solidFill>
                <a:latin typeface="Gotham Bold" pitchFamily="50" charset="0"/>
                <a:ea typeface="ヒラギノ角ゴ ProN W3" charset="-128"/>
                <a:cs typeface="Gotham Bold" pitchFamily="50" charset="0"/>
              </a:rPr>
              <a:t>3</a:t>
            </a:r>
          </a:p>
        </p:txBody>
      </p:sp>
      <p:grpSp>
        <p:nvGrpSpPr>
          <p:cNvPr id="19" name="Group 18"/>
          <p:cNvGrpSpPr/>
          <p:nvPr/>
        </p:nvGrpSpPr>
        <p:grpSpPr>
          <a:xfrm>
            <a:off x="4" y="312644"/>
            <a:ext cx="1251336" cy="760788"/>
            <a:chOff x="0" y="312639"/>
            <a:chExt cx="1381539" cy="760788"/>
          </a:xfrm>
        </p:grpSpPr>
        <p:sp>
          <p:nvSpPr>
            <p:cNvPr id="20" name="Rectangle 19"/>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21" name="Picture 20"/>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22" name="Straight Connector 21"/>
          <p:cNvCxnSpPr/>
          <p:nvPr/>
        </p:nvCxnSpPr>
        <p:spPr>
          <a:xfrm>
            <a:off x="0" y="1064506"/>
            <a:ext cx="4460239"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bwMode="auto">
          <a:xfrm>
            <a:off x="1186890" y="325554"/>
            <a:ext cx="3273350" cy="760788"/>
          </a:xfrm>
          <a:prstGeom prst="rect">
            <a:avLst/>
          </a:prstGeom>
          <a:noFill/>
          <a:ln w="28575" cap="flat" cmpd="sng" algn="ctr">
            <a:noFill/>
            <a:prstDash val="solid"/>
            <a:round/>
            <a:headEnd type="none" w="med" len="med"/>
            <a:tailEnd type="none" w="med" len="med"/>
          </a:ln>
          <a:effectLst/>
          <a:extLst/>
        </p:spPr>
        <p:txBody>
          <a:bodyPr lIns="365741" tIns="45718" rIns="91435" bIns="45718" anchor="ctr"/>
          <a:lstStyle/>
          <a:p>
            <a:pPr eaLnBrk="1" hangingPunct="1">
              <a:defRPr/>
            </a:pPr>
            <a:r>
              <a:rPr lang="en-US" sz="2800" dirty="0" smtClean="0">
                <a:solidFill>
                  <a:srgbClr val="56565A"/>
                </a:solidFill>
                <a:latin typeface="Gotham Bold" pitchFamily="50" charset="0"/>
                <a:ea typeface="Tahoma" panose="020B0604030504040204" pitchFamily="34" charset="0"/>
                <a:cs typeface="Gotham Bold" pitchFamily="50" charset="0"/>
                <a:sym typeface="Gill Sans" charset="0"/>
              </a:rPr>
              <a:t>Pair and Share</a:t>
            </a:r>
            <a:endParaRPr lang="en-US" sz="2800" dirty="0">
              <a:solidFill>
                <a:srgbClr val="56565A"/>
              </a:solidFill>
              <a:latin typeface="Gotham Bold" pitchFamily="50" charset="0"/>
              <a:ea typeface="Tahoma" panose="020B0604030504040204" pitchFamily="34" charset="0"/>
              <a:cs typeface="Gotham Bold" pitchFamily="50" charset="0"/>
              <a:sym typeface="Gill Sans" charset="0"/>
            </a:endParaRPr>
          </a:p>
        </p:txBody>
      </p:sp>
    </p:spTree>
    <p:extLst>
      <p:ext uri="{BB962C8B-B14F-4D97-AF65-F5344CB8AC3E}">
        <p14:creationId xmlns:p14="http://schemas.microsoft.com/office/powerpoint/2010/main" val="212501585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11"/>
          <p:cNvSpPr/>
          <p:nvPr/>
        </p:nvSpPr>
        <p:spPr>
          <a:xfrm>
            <a:off x="12039600" y="8759952"/>
            <a:ext cx="585216" cy="569976"/>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2" y="9573768"/>
            <a:ext cx="12987528" cy="158496"/>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2807970" y="853444"/>
            <a:ext cx="0" cy="7763509"/>
          </a:xfrm>
          <a:custGeom>
            <a:avLst/>
            <a:gdLst/>
            <a:ahLst/>
            <a:cxnLst/>
            <a:rect l="l" t="t" r="r" b="b"/>
            <a:pathLst>
              <a:path h="7763509">
                <a:moveTo>
                  <a:pt x="0" y="7763256"/>
                </a:moveTo>
                <a:lnTo>
                  <a:pt x="0" y="0"/>
                </a:lnTo>
              </a:path>
            </a:pathLst>
          </a:custGeom>
          <a:ln w="13716">
            <a:solidFill>
              <a:srgbClr val="545457"/>
            </a:solidFill>
          </a:ln>
        </p:spPr>
        <p:txBody>
          <a:bodyPr wrap="square" lIns="0" tIns="0" rIns="0" bIns="0" rtlCol="0"/>
          <a:lstStyle/>
          <a:p>
            <a:endParaRPr/>
          </a:p>
        </p:txBody>
      </p:sp>
      <p:sp>
        <p:nvSpPr>
          <p:cNvPr id="19" name="object 19"/>
          <p:cNvSpPr txBox="1"/>
          <p:nvPr/>
        </p:nvSpPr>
        <p:spPr>
          <a:xfrm>
            <a:off x="-6757550" y="1176018"/>
            <a:ext cx="7328534" cy="477054"/>
          </a:xfrm>
          <a:prstGeom prst="rect">
            <a:avLst/>
          </a:prstGeom>
        </p:spPr>
        <p:txBody>
          <a:bodyPr vert="horz" wrap="square" lIns="0" tIns="0" rIns="0" bIns="0" rtlCol="0">
            <a:spAutoFit/>
          </a:bodyPr>
          <a:lstStyle/>
          <a:p>
            <a:pPr marL="12700">
              <a:lnSpc>
                <a:spcPct val="100000"/>
              </a:lnSpc>
            </a:pPr>
            <a:r>
              <a:rPr sz="3100" b="1" spc="-64535" dirty="0">
                <a:solidFill>
                  <a:srgbClr val="4B4D4F"/>
                </a:solidFill>
                <a:latin typeface="Arial"/>
                <a:cs typeface="Arial"/>
              </a:rPr>
              <a:t>.</a:t>
            </a:r>
            <a:endParaRPr sz="3100">
              <a:latin typeface="Arial"/>
              <a:cs typeface="Arial"/>
            </a:endParaRPr>
          </a:p>
        </p:txBody>
      </p:sp>
      <p:grpSp>
        <p:nvGrpSpPr>
          <p:cNvPr id="28" name="Group 27"/>
          <p:cNvGrpSpPr/>
          <p:nvPr/>
        </p:nvGrpSpPr>
        <p:grpSpPr>
          <a:xfrm>
            <a:off x="177800" y="1066800"/>
            <a:ext cx="2438400" cy="2915920"/>
            <a:chOff x="558800" y="1066800"/>
            <a:chExt cx="2438400" cy="2915920"/>
          </a:xfrm>
        </p:grpSpPr>
        <p:grpSp>
          <p:nvGrpSpPr>
            <p:cNvPr id="29" name="Group 28"/>
            <p:cNvGrpSpPr/>
            <p:nvPr/>
          </p:nvGrpSpPr>
          <p:grpSpPr>
            <a:xfrm>
              <a:off x="558800" y="2209800"/>
              <a:ext cx="706120" cy="706120"/>
              <a:chOff x="560831" y="3134867"/>
              <a:chExt cx="706120" cy="706120"/>
            </a:xfrm>
          </p:grpSpPr>
          <p:sp>
            <p:nvSpPr>
              <p:cNvPr id="37" name="object 10"/>
              <p:cNvSpPr/>
              <p:nvPr/>
            </p:nvSpPr>
            <p:spPr>
              <a:xfrm>
                <a:off x="560831" y="3134867"/>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38" name="object 11"/>
              <p:cNvSpPr/>
              <p:nvPr/>
            </p:nvSpPr>
            <p:spPr>
              <a:xfrm>
                <a:off x="810463" y="3244595"/>
                <a:ext cx="411480" cy="487679"/>
              </a:xfrm>
              <a:prstGeom prst="rect">
                <a:avLst/>
              </a:prstGeom>
              <a:blipFill>
                <a:blip r:embed="rId4" cstate="print"/>
                <a:stretch>
                  <a:fillRect/>
                </a:stretch>
              </a:blipFill>
            </p:spPr>
            <p:txBody>
              <a:bodyPr wrap="square" lIns="0" tIns="0" rIns="0" bIns="0" rtlCol="0"/>
              <a:lstStyle/>
              <a:p>
                <a:endParaRPr/>
              </a:p>
            </p:txBody>
          </p:sp>
        </p:grpSp>
        <p:sp>
          <p:nvSpPr>
            <p:cNvPr id="30" name="object 8"/>
            <p:cNvSpPr/>
            <p:nvPr/>
          </p:nvSpPr>
          <p:spPr>
            <a:xfrm>
              <a:off x="558800" y="1066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rgbClr val="55555A"/>
            </a:solidFill>
          </p:spPr>
          <p:txBody>
            <a:bodyPr wrap="square" lIns="0" tIns="0" rIns="0" bIns="0" rtlCol="0"/>
            <a:lstStyle/>
            <a:p>
              <a:endParaRPr/>
            </a:p>
          </p:txBody>
        </p:sp>
        <p:sp>
          <p:nvSpPr>
            <p:cNvPr id="31" name="object 9"/>
            <p:cNvSpPr/>
            <p:nvPr/>
          </p:nvSpPr>
          <p:spPr>
            <a:xfrm>
              <a:off x="787400" y="1143000"/>
              <a:ext cx="411480" cy="487679"/>
            </a:xfrm>
            <a:prstGeom prst="rect">
              <a:avLst/>
            </a:prstGeom>
            <a:blipFill>
              <a:blip r:embed="rId5" cstate="print"/>
              <a:stretch>
                <a:fillRect/>
              </a:stretch>
            </a:blipFill>
          </p:spPr>
          <p:txBody>
            <a:bodyPr wrap="square" lIns="0" tIns="0" rIns="0" bIns="0" rtlCol="0"/>
            <a:lstStyle/>
            <a:p>
              <a:endParaRPr/>
            </a:p>
          </p:txBody>
        </p:sp>
        <p:sp>
          <p:nvSpPr>
            <p:cNvPr id="32" name="object 10"/>
            <p:cNvSpPr/>
            <p:nvPr/>
          </p:nvSpPr>
          <p:spPr>
            <a:xfrm>
              <a:off x="558800" y="3276600"/>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33" name="object 11"/>
            <p:cNvSpPr/>
            <p:nvPr/>
          </p:nvSpPr>
          <p:spPr>
            <a:xfrm>
              <a:off x="787400" y="3352800"/>
              <a:ext cx="411480" cy="487679"/>
            </a:xfrm>
            <a:prstGeom prst="rect">
              <a:avLst/>
            </a:prstGeom>
            <a:blipFill>
              <a:blip r:embed="rId4" cstate="print"/>
              <a:stretch>
                <a:fillRect/>
              </a:stretch>
            </a:blipFill>
          </p:spPr>
          <p:txBody>
            <a:bodyPr wrap="square" lIns="0" tIns="0" rIns="0" bIns="0" rtlCol="0"/>
            <a:lstStyle/>
            <a:p>
              <a:endParaRPr/>
            </a:p>
          </p:txBody>
        </p:sp>
        <p:sp>
          <p:nvSpPr>
            <p:cNvPr id="34" name="TextBox 33"/>
            <p:cNvSpPr txBox="1"/>
            <p:nvPr/>
          </p:nvSpPr>
          <p:spPr>
            <a:xfrm>
              <a:off x="1244601" y="1219200"/>
              <a:ext cx="1752599" cy="400110"/>
            </a:xfrm>
            <a:prstGeom prst="rect">
              <a:avLst/>
            </a:prstGeom>
            <a:noFill/>
          </p:spPr>
          <p:txBody>
            <a:bodyPr wrap="square" rtlCol="0">
              <a:spAutoFit/>
            </a:bodyPr>
            <a:lstStyle/>
            <a:p>
              <a:r>
                <a:rPr lang="en-US" sz="2000" dirty="0" smtClean="0">
                  <a:latin typeface="Gotham Bold"/>
                  <a:cs typeface="Gotham Bold"/>
                </a:rPr>
                <a:t>MESSAGE</a:t>
              </a:r>
              <a:endParaRPr lang="en-US" sz="2000" dirty="0">
                <a:latin typeface="Gotham Bold"/>
                <a:cs typeface="Gotham Bold"/>
              </a:endParaRPr>
            </a:p>
          </p:txBody>
        </p:sp>
        <p:sp>
          <p:nvSpPr>
            <p:cNvPr id="35" name="TextBox 34"/>
            <p:cNvSpPr txBox="1"/>
            <p:nvPr/>
          </p:nvSpPr>
          <p:spPr>
            <a:xfrm>
              <a:off x="1244601" y="2362200"/>
              <a:ext cx="1752599" cy="400110"/>
            </a:xfrm>
            <a:prstGeom prst="rect">
              <a:avLst/>
            </a:prstGeom>
            <a:noFill/>
          </p:spPr>
          <p:txBody>
            <a:bodyPr wrap="square" rtlCol="0">
              <a:spAutoFit/>
            </a:bodyPr>
            <a:lstStyle/>
            <a:p>
              <a:r>
                <a:rPr lang="en-US" sz="2000" dirty="0" smtClean="0">
                  <a:solidFill>
                    <a:schemeClr val="bg1">
                      <a:lumMod val="75000"/>
                    </a:schemeClr>
                  </a:solidFill>
                  <a:latin typeface="Gotham Bold"/>
                  <a:cs typeface="Gotham Bold"/>
                </a:rPr>
                <a:t>MOBILIZE</a:t>
              </a:r>
              <a:endParaRPr lang="en-US" sz="2000" dirty="0">
                <a:solidFill>
                  <a:schemeClr val="bg1">
                    <a:lumMod val="75000"/>
                  </a:schemeClr>
                </a:solidFill>
                <a:latin typeface="Gotham Bold"/>
                <a:cs typeface="Gotham Bold"/>
              </a:endParaRPr>
            </a:p>
          </p:txBody>
        </p:sp>
        <p:sp>
          <p:nvSpPr>
            <p:cNvPr id="36" name="TextBox 35"/>
            <p:cNvSpPr txBox="1"/>
            <p:nvPr/>
          </p:nvSpPr>
          <p:spPr>
            <a:xfrm>
              <a:off x="1244601" y="3429000"/>
              <a:ext cx="1752599" cy="400110"/>
            </a:xfrm>
            <a:prstGeom prst="rect">
              <a:avLst/>
            </a:prstGeom>
            <a:noFill/>
          </p:spPr>
          <p:txBody>
            <a:bodyPr wrap="square" rtlCol="0">
              <a:spAutoFit/>
            </a:bodyPr>
            <a:lstStyle/>
            <a:p>
              <a:r>
                <a:rPr lang="en-US" sz="2000" dirty="0" smtClean="0">
                  <a:solidFill>
                    <a:srgbClr val="BFBFBF"/>
                  </a:solidFill>
                  <a:latin typeface="Gotham Bold"/>
                  <a:cs typeface="Gotham Bold"/>
                </a:rPr>
                <a:t>MONEY</a:t>
              </a:r>
              <a:endParaRPr lang="en-US" sz="2000" dirty="0">
                <a:solidFill>
                  <a:srgbClr val="BFBFBF"/>
                </a:solidFill>
                <a:latin typeface="Gotham Bold"/>
                <a:cs typeface="Gotham Bold"/>
              </a:endParaRPr>
            </a:p>
          </p:txBody>
        </p:sp>
      </p:grpSp>
      <p:sp>
        <p:nvSpPr>
          <p:cNvPr id="21" name="TextBox 20"/>
          <p:cNvSpPr txBox="1"/>
          <p:nvPr/>
        </p:nvSpPr>
        <p:spPr>
          <a:xfrm>
            <a:off x="3149600" y="1066805"/>
            <a:ext cx="9525000" cy="1477327"/>
          </a:xfrm>
          <a:prstGeom prst="rect">
            <a:avLst/>
          </a:prstGeom>
          <a:solidFill>
            <a:srgbClr val="D9D9D9"/>
          </a:solidFill>
        </p:spPr>
        <p:txBody>
          <a:bodyPr wrap="square" tIns="182880" bIns="182880" rtlCol="0">
            <a:spAutoFit/>
          </a:bodyPr>
          <a:lstStyle/>
          <a:p>
            <a:r>
              <a:rPr lang="en-US" sz="2400" dirty="0" smtClean="0">
                <a:latin typeface="Gotham Book"/>
                <a:cs typeface="Gotham Book"/>
              </a:rPr>
              <a:t>Messaging is not just about informing your audience about your side of the issue. </a:t>
            </a:r>
            <a:r>
              <a:rPr lang="en-US" sz="2400" dirty="0">
                <a:latin typeface="Gotham Book"/>
                <a:cs typeface="Gotham Book"/>
              </a:rPr>
              <a:t>It is also an effort to get them ready to take action.</a:t>
            </a:r>
          </a:p>
        </p:txBody>
      </p:sp>
      <p:pic>
        <p:nvPicPr>
          <p:cNvPr id="5" name="Picture 4" descr="Screen Shot 2016-07-12 at 2.11.2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0806" y="2667000"/>
            <a:ext cx="4800601" cy="6299200"/>
          </a:xfrm>
          <a:prstGeom prst="rect">
            <a:avLst/>
          </a:prstGeom>
        </p:spPr>
      </p:pic>
    </p:spTree>
    <p:extLst>
      <p:ext uri="{BB962C8B-B14F-4D97-AF65-F5344CB8AC3E}">
        <p14:creationId xmlns:p14="http://schemas.microsoft.com/office/powerpoint/2010/main" val="167385030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11"/>
          <p:cNvSpPr/>
          <p:nvPr/>
        </p:nvSpPr>
        <p:spPr>
          <a:xfrm>
            <a:off x="12039600" y="8759952"/>
            <a:ext cx="585216" cy="569976"/>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2" y="9573768"/>
            <a:ext cx="12987528" cy="158496"/>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2807970" y="853444"/>
            <a:ext cx="0" cy="7763509"/>
          </a:xfrm>
          <a:custGeom>
            <a:avLst/>
            <a:gdLst/>
            <a:ahLst/>
            <a:cxnLst/>
            <a:rect l="l" t="t" r="r" b="b"/>
            <a:pathLst>
              <a:path h="7763509">
                <a:moveTo>
                  <a:pt x="0" y="7763256"/>
                </a:moveTo>
                <a:lnTo>
                  <a:pt x="0" y="0"/>
                </a:lnTo>
              </a:path>
            </a:pathLst>
          </a:custGeom>
          <a:ln w="13716">
            <a:solidFill>
              <a:srgbClr val="545457"/>
            </a:solidFill>
          </a:ln>
        </p:spPr>
        <p:txBody>
          <a:bodyPr wrap="square" lIns="0" tIns="0" rIns="0" bIns="0" rtlCol="0"/>
          <a:lstStyle/>
          <a:p>
            <a:endParaRPr/>
          </a:p>
        </p:txBody>
      </p:sp>
      <p:sp>
        <p:nvSpPr>
          <p:cNvPr id="19" name="object 19"/>
          <p:cNvSpPr txBox="1"/>
          <p:nvPr/>
        </p:nvSpPr>
        <p:spPr>
          <a:xfrm>
            <a:off x="-6757550" y="1176018"/>
            <a:ext cx="7328534" cy="477054"/>
          </a:xfrm>
          <a:prstGeom prst="rect">
            <a:avLst/>
          </a:prstGeom>
        </p:spPr>
        <p:txBody>
          <a:bodyPr vert="horz" wrap="square" lIns="0" tIns="0" rIns="0" bIns="0" rtlCol="0">
            <a:spAutoFit/>
          </a:bodyPr>
          <a:lstStyle/>
          <a:p>
            <a:pPr marL="12700">
              <a:lnSpc>
                <a:spcPct val="100000"/>
              </a:lnSpc>
            </a:pPr>
            <a:r>
              <a:rPr sz="3100" b="1" spc="-64535" dirty="0">
                <a:solidFill>
                  <a:srgbClr val="4B4D4F"/>
                </a:solidFill>
                <a:latin typeface="Arial"/>
                <a:cs typeface="Arial"/>
              </a:rPr>
              <a:t>.</a:t>
            </a:r>
            <a:endParaRPr sz="3100">
              <a:latin typeface="Arial"/>
              <a:cs typeface="Arial"/>
            </a:endParaRPr>
          </a:p>
        </p:txBody>
      </p:sp>
      <p:grpSp>
        <p:nvGrpSpPr>
          <p:cNvPr id="28" name="Group 27"/>
          <p:cNvGrpSpPr/>
          <p:nvPr/>
        </p:nvGrpSpPr>
        <p:grpSpPr>
          <a:xfrm>
            <a:off x="177800" y="1066800"/>
            <a:ext cx="2438400" cy="2915920"/>
            <a:chOff x="558800" y="1066800"/>
            <a:chExt cx="2438400" cy="2915920"/>
          </a:xfrm>
        </p:grpSpPr>
        <p:grpSp>
          <p:nvGrpSpPr>
            <p:cNvPr id="29" name="Group 28"/>
            <p:cNvGrpSpPr/>
            <p:nvPr/>
          </p:nvGrpSpPr>
          <p:grpSpPr>
            <a:xfrm>
              <a:off x="558800" y="2209800"/>
              <a:ext cx="706120" cy="706120"/>
              <a:chOff x="560831" y="3134867"/>
              <a:chExt cx="706120" cy="706120"/>
            </a:xfrm>
          </p:grpSpPr>
          <p:sp>
            <p:nvSpPr>
              <p:cNvPr id="37" name="object 10"/>
              <p:cNvSpPr/>
              <p:nvPr/>
            </p:nvSpPr>
            <p:spPr>
              <a:xfrm>
                <a:off x="560831" y="3134867"/>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38" name="object 11"/>
              <p:cNvSpPr/>
              <p:nvPr/>
            </p:nvSpPr>
            <p:spPr>
              <a:xfrm>
                <a:off x="810463" y="3244595"/>
                <a:ext cx="411480" cy="487679"/>
              </a:xfrm>
              <a:prstGeom prst="rect">
                <a:avLst/>
              </a:prstGeom>
              <a:blipFill>
                <a:blip r:embed="rId4" cstate="print"/>
                <a:stretch>
                  <a:fillRect/>
                </a:stretch>
              </a:blipFill>
            </p:spPr>
            <p:txBody>
              <a:bodyPr wrap="square" lIns="0" tIns="0" rIns="0" bIns="0" rtlCol="0"/>
              <a:lstStyle/>
              <a:p>
                <a:endParaRPr/>
              </a:p>
            </p:txBody>
          </p:sp>
        </p:grpSp>
        <p:sp>
          <p:nvSpPr>
            <p:cNvPr id="30" name="object 8"/>
            <p:cNvSpPr/>
            <p:nvPr/>
          </p:nvSpPr>
          <p:spPr>
            <a:xfrm>
              <a:off x="558800" y="1066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rgbClr val="55555A"/>
            </a:solidFill>
          </p:spPr>
          <p:txBody>
            <a:bodyPr wrap="square" lIns="0" tIns="0" rIns="0" bIns="0" rtlCol="0"/>
            <a:lstStyle/>
            <a:p>
              <a:endParaRPr/>
            </a:p>
          </p:txBody>
        </p:sp>
        <p:sp>
          <p:nvSpPr>
            <p:cNvPr id="31" name="object 9"/>
            <p:cNvSpPr/>
            <p:nvPr/>
          </p:nvSpPr>
          <p:spPr>
            <a:xfrm>
              <a:off x="787400" y="1143000"/>
              <a:ext cx="411480" cy="487679"/>
            </a:xfrm>
            <a:prstGeom prst="rect">
              <a:avLst/>
            </a:prstGeom>
            <a:blipFill>
              <a:blip r:embed="rId5" cstate="print"/>
              <a:stretch>
                <a:fillRect/>
              </a:stretch>
            </a:blipFill>
          </p:spPr>
          <p:txBody>
            <a:bodyPr wrap="square" lIns="0" tIns="0" rIns="0" bIns="0" rtlCol="0"/>
            <a:lstStyle/>
            <a:p>
              <a:endParaRPr/>
            </a:p>
          </p:txBody>
        </p:sp>
        <p:sp>
          <p:nvSpPr>
            <p:cNvPr id="32" name="object 10"/>
            <p:cNvSpPr/>
            <p:nvPr/>
          </p:nvSpPr>
          <p:spPr>
            <a:xfrm>
              <a:off x="558800" y="3276600"/>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33" name="object 11"/>
            <p:cNvSpPr/>
            <p:nvPr/>
          </p:nvSpPr>
          <p:spPr>
            <a:xfrm>
              <a:off x="787400" y="3352800"/>
              <a:ext cx="411480" cy="487679"/>
            </a:xfrm>
            <a:prstGeom prst="rect">
              <a:avLst/>
            </a:prstGeom>
            <a:blipFill>
              <a:blip r:embed="rId4" cstate="print"/>
              <a:stretch>
                <a:fillRect/>
              </a:stretch>
            </a:blipFill>
          </p:spPr>
          <p:txBody>
            <a:bodyPr wrap="square" lIns="0" tIns="0" rIns="0" bIns="0" rtlCol="0"/>
            <a:lstStyle/>
            <a:p>
              <a:endParaRPr/>
            </a:p>
          </p:txBody>
        </p:sp>
        <p:sp>
          <p:nvSpPr>
            <p:cNvPr id="34" name="TextBox 33"/>
            <p:cNvSpPr txBox="1"/>
            <p:nvPr/>
          </p:nvSpPr>
          <p:spPr>
            <a:xfrm>
              <a:off x="1244601" y="1219200"/>
              <a:ext cx="1752599" cy="400110"/>
            </a:xfrm>
            <a:prstGeom prst="rect">
              <a:avLst/>
            </a:prstGeom>
            <a:noFill/>
          </p:spPr>
          <p:txBody>
            <a:bodyPr wrap="square" rtlCol="0">
              <a:spAutoFit/>
            </a:bodyPr>
            <a:lstStyle/>
            <a:p>
              <a:r>
                <a:rPr lang="en-US" sz="2000" dirty="0" smtClean="0">
                  <a:latin typeface="Gotham Bold"/>
                  <a:cs typeface="Gotham Bold"/>
                </a:rPr>
                <a:t>MESSAGE</a:t>
              </a:r>
              <a:endParaRPr lang="en-US" sz="2000" dirty="0">
                <a:latin typeface="Gotham Bold"/>
                <a:cs typeface="Gotham Bold"/>
              </a:endParaRPr>
            </a:p>
          </p:txBody>
        </p:sp>
        <p:sp>
          <p:nvSpPr>
            <p:cNvPr id="35" name="TextBox 34"/>
            <p:cNvSpPr txBox="1"/>
            <p:nvPr/>
          </p:nvSpPr>
          <p:spPr>
            <a:xfrm>
              <a:off x="1244601" y="2362200"/>
              <a:ext cx="1752599" cy="400110"/>
            </a:xfrm>
            <a:prstGeom prst="rect">
              <a:avLst/>
            </a:prstGeom>
            <a:noFill/>
          </p:spPr>
          <p:txBody>
            <a:bodyPr wrap="square" rtlCol="0">
              <a:spAutoFit/>
            </a:bodyPr>
            <a:lstStyle/>
            <a:p>
              <a:r>
                <a:rPr lang="en-US" sz="2000" dirty="0" smtClean="0">
                  <a:solidFill>
                    <a:schemeClr val="bg1">
                      <a:lumMod val="75000"/>
                    </a:schemeClr>
                  </a:solidFill>
                  <a:latin typeface="Gotham Bold"/>
                  <a:cs typeface="Gotham Bold"/>
                </a:rPr>
                <a:t>MOBILIZE</a:t>
              </a:r>
              <a:endParaRPr lang="en-US" sz="2000" dirty="0">
                <a:solidFill>
                  <a:schemeClr val="bg1">
                    <a:lumMod val="75000"/>
                  </a:schemeClr>
                </a:solidFill>
                <a:latin typeface="Gotham Bold"/>
                <a:cs typeface="Gotham Bold"/>
              </a:endParaRPr>
            </a:p>
          </p:txBody>
        </p:sp>
        <p:sp>
          <p:nvSpPr>
            <p:cNvPr id="36" name="TextBox 35"/>
            <p:cNvSpPr txBox="1"/>
            <p:nvPr/>
          </p:nvSpPr>
          <p:spPr>
            <a:xfrm>
              <a:off x="1244601" y="3429000"/>
              <a:ext cx="1752599" cy="400110"/>
            </a:xfrm>
            <a:prstGeom prst="rect">
              <a:avLst/>
            </a:prstGeom>
            <a:noFill/>
          </p:spPr>
          <p:txBody>
            <a:bodyPr wrap="square" rtlCol="0">
              <a:spAutoFit/>
            </a:bodyPr>
            <a:lstStyle/>
            <a:p>
              <a:r>
                <a:rPr lang="en-US" sz="2000" dirty="0" smtClean="0">
                  <a:solidFill>
                    <a:srgbClr val="BFBFBF"/>
                  </a:solidFill>
                  <a:latin typeface="Gotham Bold"/>
                  <a:cs typeface="Gotham Bold"/>
                </a:rPr>
                <a:t>MONEY</a:t>
              </a:r>
              <a:endParaRPr lang="en-US" sz="2000" dirty="0">
                <a:solidFill>
                  <a:srgbClr val="BFBFBF"/>
                </a:solidFill>
                <a:latin typeface="Gotham Bold"/>
                <a:cs typeface="Gotham Bold"/>
              </a:endParaRPr>
            </a:p>
          </p:txBody>
        </p:sp>
      </p:grpSp>
      <p:sp>
        <p:nvSpPr>
          <p:cNvPr id="4" name="TextBox 3"/>
          <p:cNvSpPr txBox="1"/>
          <p:nvPr/>
        </p:nvSpPr>
        <p:spPr>
          <a:xfrm>
            <a:off x="3149600" y="1066805"/>
            <a:ext cx="9525000" cy="1477327"/>
          </a:xfrm>
          <a:prstGeom prst="rect">
            <a:avLst/>
          </a:prstGeom>
          <a:solidFill>
            <a:srgbClr val="D9D9D9"/>
          </a:solidFill>
        </p:spPr>
        <p:txBody>
          <a:bodyPr wrap="square" tIns="182880" bIns="182880" rtlCol="0">
            <a:spAutoFit/>
          </a:bodyPr>
          <a:lstStyle/>
          <a:p>
            <a:r>
              <a:rPr lang="en-US" sz="2400" dirty="0" smtClean="0">
                <a:latin typeface="Gotham Book"/>
                <a:cs typeface="Gotham Book"/>
              </a:rPr>
              <a:t>Messaging is not just about informing your audience about your side of the issue. </a:t>
            </a:r>
            <a:r>
              <a:rPr lang="en-US" sz="2400" dirty="0">
                <a:latin typeface="Gotham Book"/>
                <a:cs typeface="Gotham Book"/>
              </a:rPr>
              <a:t>It is also an effort to get them ready to take </a:t>
            </a:r>
            <a:r>
              <a:rPr lang="en-US" sz="2400" dirty="0" smtClean="0">
                <a:latin typeface="Gotham Book"/>
                <a:cs typeface="Gotham Book"/>
              </a:rPr>
              <a:t>action</a:t>
            </a:r>
            <a:endParaRPr lang="en-US" sz="2400" dirty="0">
              <a:latin typeface="Gotham Book"/>
              <a:cs typeface="Gotham Book"/>
            </a:endParaRPr>
          </a:p>
        </p:txBody>
      </p:sp>
      <p:pic>
        <p:nvPicPr>
          <p:cNvPr id="5" name="Picture 4" descr="Screen Shot 2016-07-14 at 3.50.5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4600" y="2819400"/>
            <a:ext cx="6096000" cy="6046970"/>
          </a:xfrm>
          <a:prstGeom prst="rect">
            <a:avLst/>
          </a:prstGeom>
        </p:spPr>
      </p:pic>
    </p:spTree>
    <p:extLst>
      <p:ext uri="{BB962C8B-B14F-4D97-AF65-F5344CB8AC3E}">
        <p14:creationId xmlns:p14="http://schemas.microsoft.com/office/powerpoint/2010/main" val="306946168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764279" y="4349501"/>
            <a:ext cx="2212847" cy="188366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949439" y="4748784"/>
            <a:ext cx="2380489" cy="131368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0000488" y="4483613"/>
            <a:ext cx="1383792" cy="183489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2039600" y="8759952"/>
            <a:ext cx="585216" cy="56997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 y="9573768"/>
            <a:ext cx="12987528" cy="158496"/>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2807970" y="853444"/>
            <a:ext cx="0" cy="7763509"/>
          </a:xfrm>
          <a:custGeom>
            <a:avLst/>
            <a:gdLst/>
            <a:ahLst/>
            <a:cxnLst/>
            <a:rect l="l" t="t" r="r" b="b"/>
            <a:pathLst>
              <a:path h="7763509">
                <a:moveTo>
                  <a:pt x="0" y="7763256"/>
                </a:moveTo>
                <a:lnTo>
                  <a:pt x="0" y="0"/>
                </a:lnTo>
              </a:path>
            </a:pathLst>
          </a:custGeom>
          <a:ln w="13716">
            <a:solidFill>
              <a:srgbClr val="545457"/>
            </a:solidFill>
          </a:ln>
        </p:spPr>
        <p:txBody>
          <a:bodyPr wrap="square" lIns="0" tIns="0" rIns="0" bIns="0" rtlCol="0"/>
          <a:lstStyle/>
          <a:p>
            <a:endParaRPr/>
          </a:p>
        </p:txBody>
      </p:sp>
      <p:sp>
        <p:nvSpPr>
          <p:cNvPr id="12" name="object 12"/>
          <p:cNvSpPr txBox="1"/>
          <p:nvPr/>
        </p:nvSpPr>
        <p:spPr>
          <a:xfrm>
            <a:off x="-6757550" y="1176018"/>
            <a:ext cx="7328534" cy="477054"/>
          </a:xfrm>
          <a:prstGeom prst="rect">
            <a:avLst/>
          </a:prstGeom>
        </p:spPr>
        <p:txBody>
          <a:bodyPr vert="horz" wrap="square" lIns="0" tIns="0" rIns="0" bIns="0" rtlCol="0">
            <a:spAutoFit/>
          </a:bodyPr>
          <a:lstStyle/>
          <a:p>
            <a:pPr marL="12700">
              <a:lnSpc>
                <a:spcPct val="100000"/>
              </a:lnSpc>
            </a:pPr>
            <a:r>
              <a:rPr sz="3100" b="1" spc="-64535" dirty="0">
                <a:solidFill>
                  <a:srgbClr val="4B4849"/>
                </a:solidFill>
                <a:latin typeface="Arial"/>
                <a:cs typeface="Arial"/>
              </a:rPr>
              <a:t>.</a:t>
            </a:r>
            <a:endParaRPr sz="3100">
              <a:latin typeface="Arial"/>
              <a:cs typeface="Arial"/>
            </a:endParaRPr>
          </a:p>
        </p:txBody>
      </p:sp>
      <p:sp>
        <p:nvSpPr>
          <p:cNvPr id="17" name="TextBox 16"/>
          <p:cNvSpPr txBox="1"/>
          <p:nvPr/>
        </p:nvSpPr>
        <p:spPr>
          <a:xfrm>
            <a:off x="3302004" y="1066805"/>
            <a:ext cx="9372600" cy="1477327"/>
          </a:xfrm>
          <a:prstGeom prst="rect">
            <a:avLst/>
          </a:prstGeom>
          <a:solidFill>
            <a:schemeClr val="bg1">
              <a:lumMod val="85000"/>
            </a:schemeClr>
          </a:solidFill>
        </p:spPr>
        <p:txBody>
          <a:bodyPr wrap="square" tIns="182880" bIns="182880" rtlCol="0">
            <a:spAutoFit/>
          </a:bodyPr>
          <a:lstStyle/>
          <a:p>
            <a:r>
              <a:rPr lang="en-US" sz="2400" dirty="0" smtClean="0">
                <a:latin typeface="Gotham Book"/>
                <a:cs typeface="Gotham Book"/>
              </a:rPr>
              <a:t>When a messaging tactic succeeds, the community of supporters serve as further amplification: they in turn help broadcast the campaign’s messaging to their own networks.</a:t>
            </a:r>
            <a:endParaRPr lang="en-US" sz="2400" dirty="0">
              <a:latin typeface="Gotham Book"/>
              <a:cs typeface="Gotham Book"/>
            </a:endParaRPr>
          </a:p>
        </p:txBody>
      </p:sp>
      <p:grpSp>
        <p:nvGrpSpPr>
          <p:cNvPr id="19" name="Group 18"/>
          <p:cNvGrpSpPr/>
          <p:nvPr/>
        </p:nvGrpSpPr>
        <p:grpSpPr>
          <a:xfrm>
            <a:off x="177800" y="1066800"/>
            <a:ext cx="2438400" cy="2915920"/>
            <a:chOff x="558800" y="1066800"/>
            <a:chExt cx="2438400" cy="2915920"/>
          </a:xfrm>
        </p:grpSpPr>
        <p:grpSp>
          <p:nvGrpSpPr>
            <p:cNvPr id="20" name="Group 19"/>
            <p:cNvGrpSpPr/>
            <p:nvPr/>
          </p:nvGrpSpPr>
          <p:grpSpPr>
            <a:xfrm>
              <a:off x="558800" y="2209800"/>
              <a:ext cx="706120" cy="706120"/>
              <a:chOff x="560831" y="3134867"/>
              <a:chExt cx="706120" cy="706120"/>
            </a:xfrm>
          </p:grpSpPr>
          <p:sp>
            <p:nvSpPr>
              <p:cNvPr id="28" name="object 10"/>
              <p:cNvSpPr/>
              <p:nvPr/>
            </p:nvSpPr>
            <p:spPr>
              <a:xfrm>
                <a:off x="560831" y="3134867"/>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29" name="object 11"/>
              <p:cNvSpPr/>
              <p:nvPr/>
            </p:nvSpPr>
            <p:spPr>
              <a:xfrm>
                <a:off x="810463" y="3244595"/>
                <a:ext cx="411480" cy="487679"/>
              </a:xfrm>
              <a:prstGeom prst="rect">
                <a:avLst/>
              </a:prstGeom>
              <a:blipFill>
                <a:blip r:embed="rId7" cstate="print"/>
                <a:stretch>
                  <a:fillRect/>
                </a:stretch>
              </a:blipFill>
            </p:spPr>
            <p:txBody>
              <a:bodyPr wrap="square" lIns="0" tIns="0" rIns="0" bIns="0" rtlCol="0"/>
              <a:lstStyle/>
              <a:p>
                <a:endParaRPr/>
              </a:p>
            </p:txBody>
          </p:sp>
        </p:grpSp>
        <p:sp>
          <p:nvSpPr>
            <p:cNvPr id="21" name="object 8"/>
            <p:cNvSpPr/>
            <p:nvPr/>
          </p:nvSpPr>
          <p:spPr>
            <a:xfrm>
              <a:off x="558800" y="1066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rgbClr val="55555A"/>
            </a:solidFill>
          </p:spPr>
          <p:txBody>
            <a:bodyPr wrap="square" lIns="0" tIns="0" rIns="0" bIns="0" rtlCol="0"/>
            <a:lstStyle/>
            <a:p>
              <a:endParaRPr/>
            </a:p>
          </p:txBody>
        </p:sp>
        <p:sp>
          <p:nvSpPr>
            <p:cNvPr id="22" name="object 9"/>
            <p:cNvSpPr/>
            <p:nvPr/>
          </p:nvSpPr>
          <p:spPr>
            <a:xfrm>
              <a:off x="787400" y="1143000"/>
              <a:ext cx="411480" cy="487679"/>
            </a:xfrm>
            <a:prstGeom prst="rect">
              <a:avLst/>
            </a:prstGeom>
            <a:blipFill>
              <a:blip r:embed="rId8" cstate="print"/>
              <a:stretch>
                <a:fillRect/>
              </a:stretch>
            </a:blipFill>
          </p:spPr>
          <p:txBody>
            <a:bodyPr wrap="square" lIns="0" tIns="0" rIns="0" bIns="0" rtlCol="0"/>
            <a:lstStyle/>
            <a:p>
              <a:endParaRPr/>
            </a:p>
          </p:txBody>
        </p:sp>
        <p:sp>
          <p:nvSpPr>
            <p:cNvPr id="23" name="object 10"/>
            <p:cNvSpPr/>
            <p:nvPr/>
          </p:nvSpPr>
          <p:spPr>
            <a:xfrm>
              <a:off x="558800" y="3276600"/>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24" name="object 11"/>
            <p:cNvSpPr/>
            <p:nvPr/>
          </p:nvSpPr>
          <p:spPr>
            <a:xfrm>
              <a:off x="787400" y="3352800"/>
              <a:ext cx="411480" cy="487679"/>
            </a:xfrm>
            <a:prstGeom prst="rect">
              <a:avLst/>
            </a:prstGeom>
            <a:blipFill>
              <a:blip r:embed="rId7" cstate="print"/>
              <a:stretch>
                <a:fillRect/>
              </a:stretch>
            </a:blipFill>
          </p:spPr>
          <p:txBody>
            <a:bodyPr wrap="square" lIns="0" tIns="0" rIns="0" bIns="0" rtlCol="0"/>
            <a:lstStyle/>
            <a:p>
              <a:endParaRPr/>
            </a:p>
          </p:txBody>
        </p:sp>
        <p:sp>
          <p:nvSpPr>
            <p:cNvPr id="25" name="TextBox 24"/>
            <p:cNvSpPr txBox="1"/>
            <p:nvPr/>
          </p:nvSpPr>
          <p:spPr>
            <a:xfrm>
              <a:off x="1244601" y="1219200"/>
              <a:ext cx="1752599" cy="400110"/>
            </a:xfrm>
            <a:prstGeom prst="rect">
              <a:avLst/>
            </a:prstGeom>
            <a:noFill/>
          </p:spPr>
          <p:txBody>
            <a:bodyPr wrap="square" rtlCol="0">
              <a:spAutoFit/>
            </a:bodyPr>
            <a:lstStyle/>
            <a:p>
              <a:r>
                <a:rPr lang="en-US" sz="2000" dirty="0" smtClean="0">
                  <a:latin typeface="Gotham Bold"/>
                  <a:cs typeface="Gotham Bold"/>
                </a:rPr>
                <a:t>MESSAGE</a:t>
              </a:r>
              <a:endParaRPr lang="en-US" sz="2000" dirty="0">
                <a:latin typeface="Gotham Bold"/>
                <a:cs typeface="Gotham Bold"/>
              </a:endParaRPr>
            </a:p>
          </p:txBody>
        </p:sp>
        <p:sp>
          <p:nvSpPr>
            <p:cNvPr id="26" name="TextBox 25"/>
            <p:cNvSpPr txBox="1"/>
            <p:nvPr/>
          </p:nvSpPr>
          <p:spPr>
            <a:xfrm>
              <a:off x="1244601" y="2362200"/>
              <a:ext cx="1752599" cy="400110"/>
            </a:xfrm>
            <a:prstGeom prst="rect">
              <a:avLst/>
            </a:prstGeom>
            <a:noFill/>
          </p:spPr>
          <p:txBody>
            <a:bodyPr wrap="square" rtlCol="0">
              <a:spAutoFit/>
            </a:bodyPr>
            <a:lstStyle/>
            <a:p>
              <a:r>
                <a:rPr lang="en-US" sz="2000" dirty="0" smtClean="0">
                  <a:solidFill>
                    <a:schemeClr val="bg1">
                      <a:lumMod val="75000"/>
                    </a:schemeClr>
                  </a:solidFill>
                  <a:latin typeface="Gotham Bold"/>
                  <a:cs typeface="Gotham Bold"/>
                </a:rPr>
                <a:t>MOBILIZE</a:t>
              </a:r>
              <a:endParaRPr lang="en-US" sz="2000" dirty="0">
                <a:solidFill>
                  <a:schemeClr val="bg1">
                    <a:lumMod val="75000"/>
                  </a:schemeClr>
                </a:solidFill>
                <a:latin typeface="Gotham Bold"/>
                <a:cs typeface="Gotham Bold"/>
              </a:endParaRPr>
            </a:p>
          </p:txBody>
        </p:sp>
        <p:sp>
          <p:nvSpPr>
            <p:cNvPr id="27" name="TextBox 26"/>
            <p:cNvSpPr txBox="1"/>
            <p:nvPr/>
          </p:nvSpPr>
          <p:spPr>
            <a:xfrm>
              <a:off x="1244601" y="3429000"/>
              <a:ext cx="1752599" cy="400110"/>
            </a:xfrm>
            <a:prstGeom prst="rect">
              <a:avLst/>
            </a:prstGeom>
            <a:noFill/>
          </p:spPr>
          <p:txBody>
            <a:bodyPr wrap="square" rtlCol="0">
              <a:spAutoFit/>
            </a:bodyPr>
            <a:lstStyle/>
            <a:p>
              <a:r>
                <a:rPr lang="en-US" sz="2000" dirty="0" smtClean="0">
                  <a:solidFill>
                    <a:srgbClr val="BFBFBF"/>
                  </a:solidFill>
                  <a:latin typeface="Gotham Bold"/>
                  <a:cs typeface="Gotham Bold"/>
                </a:rPr>
                <a:t>MONEY</a:t>
              </a:r>
              <a:endParaRPr lang="en-US" sz="2000" dirty="0">
                <a:solidFill>
                  <a:srgbClr val="BFBFBF"/>
                </a:solidFill>
                <a:latin typeface="Gotham Bold"/>
                <a:cs typeface="Gotham Bold"/>
              </a:endParaRPr>
            </a:p>
          </p:txBody>
        </p:sp>
      </p:gr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2039600" y="8759952"/>
            <a:ext cx="585216" cy="56997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 y="9573768"/>
            <a:ext cx="12987528" cy="15849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807970" y="853444"/>
            <a:ext cx="0" cy="7763509"/>
          </a:xfrm>
          <a:custGeom>
            <a:avLst/>
            <a:gdLst/>
            <a:ahLst/>
            <a:cxnLst/>
            <a:rect l="l" t="t" r="r" b="b"/>
            <a:pathLst>
              <a:path h="7763509">
                <a:moveTo>
                  <a:pt x="0" y="7763256"/>
                </a:moveTo>
                <a:lnTo>
                  <a:pt x="0" y="0"/>
                </a:lnTo>
              </a:path>
            </a:pathLst>
          </a:custGeom>
          <a:ln w="13716">
            <a:solidFill>
              <a:srgbClr val="545457"/>
            </a:solidFill>
          </a:ln>
        </p:spPr>
        <p:txBody>
          <a:bodyPr wrap="square" lIns="0" tIns="0" rIns="0" bIns="0" rtlCol="0"/>
          <a:lstStyle/>
          <a:p>
            <a:endParaRPr/>
          </a:p>
        </p:txBody>
      </p:sp>
      <p:grpSp>
        <p:nvGrpSpPr>
          <p:cNvPr id="14" name="Group 13"/>
          <p:cNvGrpSpPr/>
          <p:nvPr/>
        </p:nvGrpSpPr>
        <p:grpSpPr>
          <a:xfrm>
            <a:off x="177800" y="1066800"/>
            <a:ext cx="2438400" cy="2915920"/>
            <a:chOff x="558800" y="1066800"/>
            <a:chExt cx="2438400" cy="2915920"/>
          </a:xfrm>
        </p:grpSpPr>
        <p:sp>
          <p:nvSpPr>
            <p:cNvPr id="16" name="object 8"/>
            <p:cNvSpPr/>
            <p:nvPr/>
          </p:nvSpPr>
          <p:spPr>
            <a:xfrm>
              <a:off x="558800" y="1066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chemeClr val="bg1"/>
            </a:solidFill>
            <a:ln>
              <a:solidFill>
                <a:schemeClr val="bg1">
                  <a:lumMod val="75000"/>
                </a:schemeClr>
              </a:solidFill>
            </a:ln>
          </p:spPr>
          <p:txBody>
            <a:bodyPr wrap="square" lIns="0" tIns="0" rIns="0" bIns="0" rtlCol="0"/>
            <a:lstStyle/>
            <a:p>
              <a:endParaRPr>
                <a:solidFill>
                  <a:srgbClr val="BFBFBF"/>
                </a:solidFill>
              </a:endParaRPr>
            </a:p>
          </p:txBody>
        </p:sp>
        <p:sp>
          <p:nvSpPr>
            <p:cNvPr id="18" name="object 10"/>
            <p:cNvSpPr/>
            <p:nvPr/>
          </p:nvSpPr>
          <p:spPr>
            <a:xfrm>
              <a:off x="558800" y="3276600"/>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19" name="object 11"/>
            <p:cNvSpPr/>
            <p:nvPr/>
          </p:nvSpPr>
          <p:spPr>
            <a:xfrm>
              <a:off x="787400" y="3352800"/>
              <a:ext cx="411480" cy="487679"/>
            </a:xfrm>
            <a:prstGeom prst="rect">
              <a:avLst/>
            </a:prstGeom>
            <a:blipFill>
              <a:blip r:embed="rId4" cstate="print"/>
              <a:stretch>
                <a:fillRect/>
              </a:stretch>
            </a:blipFill>
          </p:spPr>
          <p:txBody>
            <a:bodyPr wrap="square" lIns="0" tIns="0" rIns="0" bIns="0" rtlCol="0"/>
            <a:lstStyle/>
            <a:p>
              <a:endParaRPr/>
            </a:p>
          </p:txBody>
        </p:sp>
        <p:sp>
          <p:nvSpPr>
            <p:cNvPr id="20" name="TextBox 19"/>
            <p:cNvSpPr txBox="1"/>
            <p:nvPr/>
          </p:nvSpPr>
          <p:spPr>
            <a:xfrm>
              <a:off x="1244601" y="1219200"/>
              <a:ext cx="1752599" cy="400110"/>
            </a:xfrm>
            <a:prstGeom prst="rect">
              <a:avLst/>
            </a:prstGeom>
            <a:noFill/>
          </p:spPr>
          <p:txBody>
            <a:bodyPr wrap="square" rtlCol="0">
              <a:spAutoFit/>
            </a:bodyPr>
            <a:lstStyle/>
            <a:p>
              <a:r>
                <a:rPr lang="en-US" sz="2000" dirty="0" smtClean="0">
                  <a:solidFill>
                    <a:schemeClr val="bg1">
                      <a:lumMod val="75000"/>
                    </a:schemeClr>
                  </a:solidFill>
                  <a:latin typeface="Gotham Bold"/>
                  <a:cs typeface="Gotham Bold"/>
                </a:rPr>
                <a:t>MESSAGE</a:t>
              </a:r>
              <a:endParaRPr lang="en-US" sz="2000" dirty="0">
                <a:solidFill>
                  <a:schemeClr val="bg1">
                    <a:lumMod val="75000"/>
                  </a:schemeClr>
                </a:solidFill>
                <a:latin typeface="Gotham Bold"/>
                <a:cs typeface="Gotham Bold"/>
              </a:endParaRPr>
            </a:p>
          </p:txBody>
        </p:sp>
        <p:sp>
          <p:nvSpPr>
            <p:cNvPr id="21" name="TextBox 20"/>
            <p:cNvSpPr txBox="1"/>
            <p:nvPr/>
          </p:nvSpPr>
          <p:spPr>
            <a:xfrm>
              <a:off x="1244601" y="2362200"/>
              <a:ext cx="1752599" cy="400110"/>
            </a:xfrm>
            <a:prstGeom prst="rect">
              <a:avLst/>
            </a:prstGeom>
            <a:noFill/>
          </p:spPr>
          <p:txBody>
            <a:bodyPr wrap="square" rtlCol="0">
              <a:spAutoFit/>
            </a:bodyPr>
            <a:lstStyle/>
            <a:p>
              <a:r>
                <a:rPr lang="en-US" sz="2000" dirty="0" smtClean="0">
                  <a:latin typeface="Gotham Bold"/>
                  <a:cs typeface="Gotham Bold"/>
                </a:rPr>
                <a:t>MOBILIZE</a:t>
              </a:r>
              <a:endParaRPr lang="en-US" sz="2000" dirty="0">
                <a:latin typeface="Gotham Bold"/>
                <a:cs typeface="Gotham Bold"/>
              </a:endParaRPr>
            </a:p>
          </p:txBody>
        </p:sp>
        <p:sp>
          <p:nvSpPr>
            <p:cNvPr id="22" name="TextBox 21"/>
            <p:cNvSpPr txBox="1"/>
            <p:nvPr/>
          </p:nvSpPr>
          <p:spPr>
            <a:xfrm>
              <a:off x="1244601" y="3429000"/>
              <a:ext cx="1752599" cy="400110"/>
            </a:xfrm>
            <a:prstGeom prst="rect">
              <a:avLst/>
            </a:prstGeom>
            <a:noFill/>
          </p:spPr>
          <p:txBody>
            <a:bodyPr wrap="square" rtlCol="0">
              <a:spAutoFit/>
            </a:bodyPr>
            <a:lstStyle/>
            <a:p>
              <a:r>
                <a:rPr lang="en-US" sz="2000" dirty="0" smtClean="0">
                  <a:solidFill>
                    <a:srgbClr val="BFBFBF"/>
                  </a:solidFill>
                  <a:latin typeface="Gotham Bold"/>
                  <a:cs typeface="Gotham Bold"/>
                </a:rPr>
                <a:t>MONEY</a:t>
              </a:r>
              <a:endParaRPr lang="en-US" sz="2000" dirty="0">
                <a:solidFill>
                  <a:srgbClr val="BFBFBF"/>
                </a:solidFill>
                <a:latin typeface="Gotham Bold"/>
                <a:cs typeface="Gotham Bold"/>
              </a:endParaRPr>
            </a:p>
          </p:txBody>
        </p:sp>
        <p:sp>
          <p:nvSpPr>
            <p:cNvPr id="17" name="object 9"/>
            <p:cNvSpPr/>
            <p:nvPr/>
          </p:nvSpPr>
          <p:spPr>
            <a:xfrm>
              <a:off x="787400" y="1143000"/>
              <a:ext cx="411480" cy="487679"/>
            </a:xfrm>
            <a:prstGeom prst="rect">
              <a:avLst/>
            </a:prstGeom>
            <a:blipFill>
              <a:blip r:embed="rId5" cstate="print"/>
              <a:stretch>
                <a:fillRect/>
              </a:stretch>
            </a:blipFill>
          </p:spPr>
          <p:txBody>
            <a:bodyPr wrap="square" lIns="0" tIns="0" rIns="0" bIns="0" rtlCol="0"/>
            <a:lstStyle/>
            <a:p>
              <a:endParaRPr>
                <a:solidFill>
                  <a:srgbClr val="BFBFBF"/>
                </a:solidFill>
              </a:endParaRPr>
            </a:p>
          </p:txBody>
        </p:sp>
      </p:grpSp>
      <p:sp>
        <p:nvSpPr>
          <p:cNvPr id="25" name="object 11"/>
          <p:cNvSpPr/>
          <p:nvPr/>
        </p:nvSpPr>
        <p:spPr>
          <a:xfrm>
            <a:off x="406399" y="1219205"/>
            <a:ext cx="411481" cy="487679"/>
          </a:xfrm>
          <a:prstGeom prst="rect">
            <a:avLst/>
          </a:prstGeom>
          <a:blipFill>
            <a:blip r:embed="rId4" cstate="print"/>
            <a:stretch>
              <a:fillRect/>
            </a:stretch>
          </a:blipFill>
        </p:spPr>
        <p:txBody>
          <a:bodyPr wrap="square" lIns="0" tIns="0" rIns="0" bIns="0" rtlCol="0"/>
          <a:lstStyle/>
          <a:p>
            <a:endParaRPr/>
          </a:p>
        </p:txBody>
      </p:sp>
      <p:sp>
        <p:nvSpPr>
          <p:cNvPr id="26" name="object 8"/>
          <p:cNvSpPr/>
          <p:nvPr/>
        </p:nvSpPr>
        <p:spPr>
          <a:xfrm>
            <a:off x="177800" y="2209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rgbClr val="55555A"/>
          </a:solidFill>
        </p:spPr>
        <p:txBody>
          <a:bodyPr wrap="square" lIns="0" tIns="0" rIns="0" bIns="0" rtlCol="0"/>
          <a:lstStyle/>
          <a:p>
            <a:endParaRPr/>
          </a:p>
        </p:txBody>
      </p:sp>
      <p:sp>
        <p:nvSpPr>
          <p:cNvPr id="27" name="object 9"/>
          <p:cNvSpPr/>
          <p:nvPr/>
        </p:nvSpPr>
        <p:spPr>
          <a:xfrm>
            <a:off x="406399" y="2286005"/>
            <a:ext cx="411481" cy="487679"/>
          </a:xfrm>
          <a:prstGeom prst="rect">
            <a:avLst/>
          </a:prstGeom>
          <a:blipFill>
            <a:blip r:embed="rId5" cstate="print"/>
            <a:stretch>
              <a:fillRect/>
            </a:stretch>
          </a:blipFill>
        </p:spPr>
        <p:txBody>
          <a:bodyPr wrap="square" lIns="0" tIns="0" rIns="0" bIns="0" rtlCol="0"/>
          <a:lstStyle/>
          <a:p>
            <a:endParaRPr/>
          </a:p>
        </p:txBody>
      </p:sp>
      <p:sp>
        <p:nvSpPr>
          <p:cNvPr id="28" name="TextBox 27"/>
          <p:cNvSpPr txBox="1"/>
          <p:nvPr/>
        </p:nvSpPr>
        <p:spPr>
          <a:xfrm>
            <a:off x="3454401" y="1219205"/>
            <a:ext cx="9144000" cy="1477327"/>
          </a:xfrm>
          <a:prstGeom prst="rect">
            <a:avLst/>
          </a:prstGeom>
          <a:solidFill>
            <a:schemeClr val="bg1">
              <a:lumMod val="85000"/>
            </a:schemeClr>
          </a:solidFill>
        </p:spPr>
        <p:txBody>
          <a:bodyPr wrap="square" tIns="182880" bIns="182880" rtlCol="0">
            <a:spAutoFit/>
          </a:bodyPr>
          <a:lstStyle/>
          <a:p>
            <a:r>
              <a:rPr lang="en-US" sz="2400" dirty="0" smtClean="0">
                <a:latin typeface="Gotham Book"/>
                <a:cs typeface="Gotham Book"/>
              </a:rPr>
              <a:t>A digital team not only helps frame the narrative, but helps the organization mobilize supporters around the issue and up the ladder of engagement.</a:t>
            </a:r>
            <a:endParaRPr lang="en-US" sz="2400" dirty="0">
              <a:latin typeface="Gotham Book"/>
              <a:cs typeface="Gotham Book"/>
            </a:endParaRPr>
          </a:p>
        </p:txBody>
      </p:sp>
      <p:pic>
        <p:nvPicPr>
          <p:cNvPr id="29" name="Picture 28" descr="Screen Shot 2016-07-08 at 3.10.0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4408" y="3200400"/>
            <a:ext cx="9064065" cy="511499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569200"/>
            <a:ext cx="13004800" cy="184785"/>
          </a:xfrm>
          <a:custGeom>
            <a:avLst/>
            <a:gdLst/>
            <a:ahLst/>
            <a:cxnLst/>
            <a:rect l="l" t="t" r="r" b="b"/>
            <a:pathLst>
              <a:path w="13004800" h="184784">
                <a:moveTo>
                  <a:pt x="13004292" y="0"/>
                </a:moveTo>
                <a:lnTo>
                  <a:pt x="0" y="0"/>
                </a:lnTo>
                <a:lnTo>
                  <a:pt x="0" y="184402"/>
                </a:lnTo>
                <a:lnTo>
                  <a:pt x="13004292" y="184402"/>
                </a:lnTo>
                <a:lnTo>
                  <a:pt x="13004292" y="0"/>
                </a:lnTo>
                <a:close/>
              </a:path>
            </a:pathLst>
          </a:custGeom>
          <a:solidFill>
            <a:srgbClr val="EC5240"/>
          </a:solidFill>
        </p:spPr>
        <p:txBody>
          <a:bodyPr wrap="square" lIns="0" tIns="0" rIns="0" bIns="0" rtlCol="0"/>
          <a:lstStyle/>
          <a:p>
            <a:endParaRPr/>
          </a:p>
        </p:txBody>
      </p:sp>
      <p:sp>
        <p:nvSpPr>
          <p:cNvPr id="3" name="object 3"/>
          <p:cNvSpPr/>
          <p:nvPr/>
        </p:nvSpPr>
        <p:spPr>
          <a:xfrm>
            <a:off x="11917680" y="8709664"/>
            <a:ext cx="821435" cy="67970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808732" y="853439"/>
            <a:ext cx="0" cy="7754620"/>
          </a:xfrm>
          <a:custGeom>
            <a:avLst/>
            <a:gdLst/>
            <a:ahLst/>
            <a:cxnLst/>
            <a:rect l="l" t="t" r="r" b="b"/>
            <a:pathLst>
              <a:path h="7754620">
                <a:moveTo>
                  <a:pt x="0" y="7754467"/>
                </a:moveTo>
                <a:lnTo>
                  <a:pt x="0" y="0"/>
                </a:lnTo>
              </a:path>
            </a:pathLst>
          </a:custGeom>
          <a:ln w="12192">
            <a:solidFill>
              <a:srgbClr val="55555A"/>
            </a:solidFill>
          </a:ln>
        </p:spPr>
        <p:txBody>
          <a:bodyPr wrap="square" lIns="0" tIns="0" rIns="0" bIns="0" rtlCol="0"/>
          <a:lstStyle/>
          <a:p>
            <a:endParaRPr/>
          </a:p>
        </p:txBody>
      </p:sp>
      <p:sp>
        <p:nvSpPr>
          <p:cNvPr id="15" name="object 15"/>
          <p:cNvSpPr/>
          <p:nvPr/>
        </p:nvSpPr>
        <p:spPr>
          <a:xfrm>
            <a:off x="3743197" y="1575185"/>
            <a:ext cx="8256017" cy="365759"/>
          </a:xfrm>
          <a:prstGeom prst="rect">
            <a:avLst/>
          </a:prstGeom>
          <a:blipFill>
            <a:blip r:embed="rId3" cstate="print"/>
            <a:stretch>
              <a:fillRect/>
            </a:stretch>
          </a:blipFill>
        </p:spPr>
        <p:txBody>
          <a:bodyPr wrap="square" lIns="0" tIns="0" rIns="0" bIns="0" rtlCol="0"/>
          <a:lstStyle/>
          <a:p>
            <a:endParaRPr/>
          </a:p>
        </p:txBody>
      </p:sp>
      <p:sp>
        <p:nvSpPr>
          <p:cNvPr id="16" name="object 16"/>
          <p:cNvSpPr/>
          <p:nvPr/>
        </p:nvSpPr>
        <p:spPr>
          <a:xfrm>
            <a:off x="3743197" y="1940946"/>
            <a:ext cx="8455914" cy="365759"/>
          </a:xfrm>
          <a:prstGeom prst="rect">
            <a:avLst/>
          </a:prstGeom>
          <a:blipFill>
            <a:blip r:embed="rId4" cstate="print"/>
            <a:stretch>
              <a:fillRect/>
            </a:stretch>
          </a:blipFill>
        </p:spPr>
        <p:txBody>
          <a:bodyPr wrap="square" lIns="0" tIns="0" rIns="0" bIns="0" rtlCol="0"/>
          <a:lstStyle/>
          <a:p>
            <a:endParaRPr/>
          </a:p>
        </p:txBody>
      </p:sp>
      <p:sp>
        <p:nvSpPr>
          <p:cNvPr id="17" name="object 17"/>
          <p:cNvSpPr/>
          <p:nvPr/>
        </p:nvSpPr>
        <p:spPr>
          <a:xfrm>
            <a:off x="3743204" y="2306777"/>
            <a:ext cx="6254497" cy="366064"/>
          </a:xfrm>
          <a:prstGeom prst="rect">
            <a:avLst/>
          </a:prstGeom>
          <a:blipFill>
            <a:blip r:embed="rId5" cstate="print"/>
            <a:stretch>
              <a:fillRect/>
            </a:stretch>
          </a:blipFill>
        </p:spPr>
        <p:txBody>
          <a:bodyPr wrap="square" lIns="0" tIns="0" rIns="0" bIns="0" rtlCol="0"/>
          <a:lstStyle/>
          <a:p>
            <a:endParaRPr/>
          </a:p>
        </p:txBody>
      </p:sp>
      <p:sp>
        <p:nvSpPr>
          <p:cNvPr id="18" name="object 18"/>
          <p:cNvSpPr/>
          <p:nvPr/>
        </p:nvSpPr>
        <p:spPr>
          <a:xfrm>
            <a:off x="3674365" y="3784096"/>
            <a:ext cx="821690" cy="513715"/>
          </a:xfrm>
          <a:custGeom>
            <a:avLst/>
            <a:gdLst/>
            <a:ahLst/>
            <a:cxnLst/>
            <a:rect l="l" t="t" r="r" b="b"/>
            <a:pathLst>
              <a:path w="821689" h="513714">
                <a:moveTo>
                  <a:pt x="0" y="513588"/>
                </a:moveTo>
                <a:lnTo>
                  <a:pt x="821436" y="513588"/>
                </a:lnTo>
                <a:lnTo>
                  <a:pt x="821436" y="0"/>
                </a:lnTo>
                <a:lnTo>
                  <a:pt x="0" y="0"/>
                </a:lnTo>
                <a:lnTo>
                  <a:pt x="0" y="513588"/>
                </a:lnTo>
                <a:close/>
              </a:path>
            </a:pathLst>
          </a:custGeom>
          <a:solidFill>
            <a:srgbClr val="EC5240"/>
          </a:solidFill>
        </p:spPr>
        <p:txBody>
          <a:bodyPr wrap="square" lIns="0" tIns="0" rIns="0" bIns="0" rtlCol="0"/>
          <a:lstStyle/>
          <a:p>
            <a:endParaRPr/>
          </a:p>
        </p:txBody>
      </p:sp>
      <p:sp>
        <p:nvSpPr>
          <p:cNvPr id="19" name="object 19"/>
          <p:cNvSpPr/>
          <p:nvPr/>
        </p:nvSpPr>
        <p:spPr>
          <a:xfrm>
            <a:off x="3874008" y="3800855"/>
            <a:ext cx="458724" cy="496824"/>
          </a:xfrm>
          <a:prstGeom prst="rect">
            <a:avLst/>
          </a:prstGeom>
          <a:blipFill>
            <a:blip r:embed="rId6" cstate="print"/>
            <a:stretch>
              <a:fillRect/>
            </a:stretch>
          </a:blipFill>
        </p:spPr>
        <p:txBody>
          <a:bodyPr wrap="square" lIns="0" tIns="0" rIns="0" bIns="0" rtlCol="0"/>
          <a:lstStyle/>
          <a:p>
            <a:endParaRPr/>
          </a:p>
        </p:txBody>
      </p:sp>
      <p:sp>
        <p:nvSpPr>
          <p:cNvPr id="23" name="object 23"/>
          <p:cNvSpPr txBox="1"/>
          <p:nvPr/>
        </p:nvSpPr>
        <p:spPr>
          <a:xfrm>
            <a:off x="5814443" y="6739513"/>
            <a:ext cx="1960246" cy="246221"/>
          </a:xfrm>
          <a:prstGeom prst="rect">
            <a:avLst/>
          </a:prstGeom>
        </p:spPr>
        <p:txBody>
          <a:bodyPr vert="horz" wrap="square" lIns="0" tIns="0" rIns="0" bIns="0" rtlCol="0">
            <a:spAutoFit/>
          </a:bodyPr>
          <a:lstStyle/>
          <a:p>
            <a:pPr marL="12700">
              <a:lnSpc>
                <a:spcPct val="100000"/>
              </a:lnSpc>
            </a:pPr>
            <a:r>
              <a:rPr sz="1600" spc="-5" dirty="0">
                <a:solidFill>
                  <a:srgbClr val="2C2A2A"/>
                </a:solidFill>
                <a:latin typeface="Arial"/>
                <a:cs typeface="Arial"/>
              </a:rPr>
              <a:t>Press 1 on the</a:t>
            </a:r>
            <a:r>
              <a:rPr sz="1600" spc="-10" dirty="0">
                <a:solidFill>
                  <a:srgbClr val="2C2A2A"/>
                </a:solidFill>
                <a:latin typeface="Arial"/>
                <a:cs typeface="Arial"/>
              </a:rPr>
              <a:t> </a:t>
            </a:r>
            <a:r>
              <a:rPr sz="1600" spc="-5" dirty="0">
                <a:solidFill>
                  <a:srgbClr val="2C2A2A"/>
                </a:solidFill>
                <a:latin typeface="Arial"/>
                <a:cs typeface="Arial"/>
              </a:rPr>
              <a:t>phone</a:t>
            </a:r>
            <a:endParaRPr sz="1600">
              <a:latin typeface="Arial"/>
              <a:cs typeface="Arial"/>
            </a:endParaRPr>
          </a:p>
        </p:txBody>
      </p:sp>
      <p:sp>
        <p:nvSpPr>
          <p:cNvPr id="24" name="object 24"/>
          <p:cNvSpPr/>
          <p:nvPr/>
        </p:nvSpPr>
        <p:spPr>
          <a:xfrm>
            <a:off x="8531352" y="5670803"/>
            <a:ext cx="1085089" cy="902208"/>
          </a:xfrm>
          <a:prstGeom prst="rect">
            <a:avLst/>
          </a:prstGeom>
          <a:blipFill>
            <a:blip r:embed="rId7" cstate="print"/>
            <a:stretch>
              <a:fillRect/>
            </a:stretch>
          </a:blipFill>
        </p:spPr>
        <p:txBody>
          <a:bodyPr wrap="square" lIns="0" tIns="0" rIns="0" bIns="0" rtlCol="0"/>
          <a:lstStyle/>
          <a:p>
            <a:endParaRPr/>
          </a:p>
        </p:txBody>
      </p:sp>
      <p:sp>
        <p:nvSpPr>
          <p:cNvPr id="25" name="object 25"/>
          <p:cNvSpPr txBox="1"/>
          <p:nvPr/>
        </p:nvSpPr>
        <p:spPr>
          <a:xfrm>
            <a:off x="8298941" y="6698369"/>
            <a:ext cx="1503680" cy="246221"/>
          </a:xfrm>
          <a:prstGeom prst="rect">
            <a:avLst/>
          </a:prstGeom>
        </p:spPr>
        <p:txBody>
          <a:bodyPr vert="horz" wrap="square" lIns="0" tIns="0" rIns="0" bIns="0" rtlCol="0">
            <a:spAutoFit/>
          </a:bodyPr>
          <a:lstStyle/>
          <a:p>
            <a:pPr marL="12700">
              <a:lnSpc>
                <a:spcPct val="100000"/>
              </a:lnSpc>
            </a:pPr>
            <a:r>
              <a:rPr sz="1600" spc="-30" dirty="0">
                <a:solidFill>
                  <a:srgbClr val="2C2A2A"/>
                </a:solidFill>
                <a:latin typeface="Arial"/>
                <a:cs typeface="Arial"/>
              </a:rPr>
              <a:t>Type </a:t>
            </a:r>
            <a:r>
              <a:rPr sz="1600" spc="-5" dirty="0">
                <a:solidFill>
                  <a:srgbClr val="2C2A2A"/>
                </a:solidFill>
                <a:latin typeface="Arial"/>
                <a:cs typeface="Arial"/>
              </a:rPr>
              <a:t>in chat</a:t>
            </a:r>
            <a:r>
              <a:rPr sz="1600" spc="-30" dirty="0">
                <a:solidFill>
                  <a:srgbClr val="2C2A2A"/>
                </a:solidFill>
                <a:latin typeface="Arial"/>
                <a:cs typeface="Arial"/>
              </a:rPr>
              <a:t> </a:t>
            </a:r>
            <a:r>
              <a:rPr sz="1600" spc="-5" dirty="0">
                <a:solidFill>
                  <a:srgbClr val="2C2A2A"/>
                </a:solidFill>
                <a:latin typeface="Arial"/>
                <a:cs typeface="Arial"/>
              </a:rPr>
              <a:t>box</a:t>
            </a:r>
            <a:endParaRPr sz="1600">
              <a:latin typeface="Arial"/>
              <a:cs typeface="Arial"/>
            </a:endParaRPr>
          </a:p>
        </p:txBody>
      </p:sp>
      <p:sp>
        <p:nvSpPr>
          <p:cNvPr id="26" name="object 26"/>
          <p:cNvSpPr txBox="1"/>
          <p:nvPr/>
        </p:nvSpPr>
        <p:spPr>
          <a:xfrm>
            <a:off x="7884922" y="6351016"/>
            <a:ext cx="293369" cy="215444"/>
          </a:xfrm>
          <a:prstGeom prst="rect">
            <a:avLst/>
          </a:prstGeom>
        </p:spPr>
        <p:txBody>
          <a:bodyPr vert="horz" wrap="square" lIns="0" tIns="0" rIns="0" bIns="0" rtlCol="0">
            <a:spAutoFit/>
          </a:bodyPr>
          <a:lstStyle/>
          <a:p>
            <a:pPr marL="12700">
              <a:lnSpc>
                <a:spcPct val="100000"/>
              </a:lnSpc>
            </a:pPr>
            <a:r>
              <a:rPr sz="1400" spc="-5" dirty="0">
                <a:solidFill>
                  <a:srgbClr val="2C2A2A"/>
                </a:solidFill>
                <a:latin typeface="Arial"/>
                <a:cs typeface="Arial"/>
              </a:rPr>
              <a:t>OR</a:t>
            </a:r>
            <a:endParaRPr sz="1400">
              <a:latin typeface="Arial"/>
              <a:cs typeface="Arial"/>
            </a:endParaRPr>
          </a:p>
        </p:txBody>
      </p:sp>
      <p:sp>
        <p:nvSpPr>
          <p:cNvPr id="27" name="object 27"/>
          <p:cNvSpPr/>
          <p:nvPr/>
        </p:nvSpPr>
        <p:spPr>
          <a:xfrm>
            <a:off x="6373367" y="5905500"/>
            <a:ext cx="813816" cy="789432"/>
          </a:xfrm>
          <a:prstGeom prst="rect">
            <a:avLst/>
          </a:prstGeom>
          <a:blipFill>
            <a:blip r:embed="rId8" cstate="print"/>
            <a:stretch>
              <a:fillRect/>
            </a:stretch>
          </a:blipFill>
        </p:spPr>
        <p:txBody>
          <a:bodyPr wrap="square" lIns="0" tIns="0" rIns="0" bIns="0" rtlCol="0"/>
          <a:lstStyle/>
          <a:p>
            <a:endParaRPr/>
          </a:p>
        </p:txBody>
      </p:sp>
      <p:sp>
        <p:nvSpPr>
          <p:cNvPr id="28" name="object 28"/>
          <p:cNvSpPr/>
          <p:nvPr/>
        </p:nvSpPr>
        <p:spPr>
          <a:xfrm>
            <a:off x="4788408" y="5509259"/>
            <a:ext cx="6047741" cy="3810"/>
          </a:xfrm>
          <a:custGeom>
            <a:avLst/>
            <a:gdLst/>
            <a:ahLst/>
            <a:cxnLst/>
            <a:rect l="l" t="t" r="r" b="b"/>
            <a:pathLst>
              <a:path w="6047740" h="3810">
                <a:moveTo>
                  <a:pt x="0" y="3810"/>
                </a:moveTo>
                <a:lnTo>
                  <a:pt x="6047359" y="0"/>
                </a:lnTo>
              </a:path>
            </a:pathLst>
          </a:custGeom>
          <a:ln w="6096">
            <a:solidFill>
              <a:srgbClr val="898585"/>
            </a:solidFill>
          </a:ln>
        </p:spPr>
        <p:txBody>
          <a:bodyPr wrap="square" lIns="0" tIns="0" rIns="0" bIns="0" rtlCol="0"/>
          <a:lstStyle/>
          <a:p>
            <a:endParaRPr/>
          </a:p>
        </p:txBody>
      </p:sp>
      <p:grpSp>
        <p:nvGrpSpPr>
          <p:cNvPr id="38" name="Group 37"/>
          <p:cNvGrpSpPr/>
          <p:nvPr/>
        </p:nvGrpSpPr>
        <p:grpSpPr>
          <a:xfrm>
            <a:off x="177800" y="1066800"/>
            <a:ext cx="2438400" cy="2915920"/>
            <a:chOff x="558800" y="1066800"/>
            <a:chExt cx="2438400" cy="2915920"/>
          </a:xfrm>
        </p:grpSpPr>
        <p:sp>
          <p:nvSpPr>
            <p:cNvPr id="39" name="object 8"/>
            <p:cNvSpPr/>
            <p:nvPr/>
          </p:nvSpPr>
          <p:spPr>
            <a:xfrm>
              <a:off x="558800" y="1066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chemeClr val="bg1"/>
            </a:solidFill>
            <a:ln>
              <a:solidFill>
                <a:schemeClr val="bg1">
                  <a:lumMod val="75000"/>
                </a:schemeClr>
              </a:solidFill>
            </a:ln>
          </p:spPr>
          <p:txBody>
            <a:bodyPr wrap="square" lIns="0" tIns="0" rIns="0" bIns="0" rtlCol="0"/>
            <a:lstStyle/>
            <a:p>
              <a:endParaRPr>
                <a:solidFill>
                  <a:srgbClr val="BFBFBF"/>
                </a:solidFill>
              </a:endParaRPr>
            </a:p>
          </p:txBody>
        </p:sp>
        <p:sp>
          <p:nvSpPr>
            <p:cNvPr id="40" name="object 10"/>
            <p:cNvSpPr/>
            <p:nvPr/>
          </p:nvSpPr>
          <p:spPr>
            <a:xfrm>
              <a:off x="558800" y="3276600"/>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41" name="object 11"/>
            <p:cNvSpPr/>
            <p:nvPr/>
          </p:nvSpPr>
          <p:spPr>
            <a:xfrm>
              <a:off x="787400" y="3352800"/>
              <a:ext cx="411480" cy="487679"/>
            </a:xfrm>
            <a:prstGeom prst="rect">
              <a:avLst/>
            </a:prstGeom>
            <a:blipFill>
              <a:blip r:embed="rId9" cstate="print"/>
              <a:stretch>
                <a:fillRect/>
              </a:stretch>
            </a:blipFill>
          </p:spPr>
          <p:txBody>
            <a:bodyPr wrap="square" lIns="0" tIns="0" rIns="0" bIns="0" rtlCol="0"/>
            <a:lstStyle/>
            <a:p>
              <a:endParaRPr/>
            </a:p>
          </p:txBody>
        </p:sp>
        <p:sp>
          <p:nvSpPr>
            <p:cNvPr id="42" name="TextBox 41"/>
            <p:cNvSpPr txBox="1"/>
            <p:nvPr/>
          </p:nvSpPr>
          <p:spPr>
            <a:xfrm>
              <a:off x="1244601" y="1219200"/>
              <a:ext cx="1752599" cy="400110"/>
            </a:xfrm>
            <a:prstGeom prst="rect">
              <a:avLst/>
            </a:prstGeom>
            <a:noFill/>
          </p:spPr>
          <p:txBody>
            <a:bodyPr wrap="square" rtlCol="0">
              <a:spAutoFit/>
            </a:bodyPr>
            <a:lstStyle/>
            <a:p>
              <a:r>
                <a:rPr lang="en-US" sz="2000" dirty="0" smtClean="0">
                  <a:solidFill>
                    <a:schemeClr val="bg1">
                      <a:lumMod val="75000"/>
                    </a:schemeClr>
                  </a:solidFill>
                  <a:latin typeface="Gotham Bold"/>
                  <a:cs typeface="Gotham Bold"/>
                </a:rPr>
                <a:t>MESSAGE</a:t>
              </a:r>
              <a:endParaRPr lang="en-US" sz="2000" dirty="0">
                <a:solidFill>
                  <a:schemeClr val="bg1">
                    <a:lumMod val="75000"/>
                  </a:schemeClr>
                </a:solidFill>
                <a:latin typeface="Gotham Bold"/>
                <a:cs typeface="Gotham Bold"/>
              </a:endParaRPr>
            </a:p>
          </p:txBody>
        </p:sp>
        <p:sp>
          <p:nvSpPr>
            <p:cNvPr id="43" name="TextBox 42"/>
            <p:cNvSpPr txBox="1"/>
            <p:nvPr/>
          </p:nvSpPr>
          <p:spPr>
            <a:xfrm>
              <a:off x="1244601" y="2362200"/>
              <a:ext cx="1752599" cy="400110"/>
            </a:xfrm>
            <a:prstGeom prst="rect">
              <a:avLst/>
            </a:prstGeom>
            <a:noFill/>
          </p:spPr>
          <p:txBody>
            <a:bodyPr wrap="square" rtlCol="0">
              <a:spAutoFit/>
            </a:bodyPr>
            <a:lstStyle/>
            <a:p>
              <a:r>
                <a:rPr lang="en-US" sz="2000" dirty="0" smtClean="0">
                  <a:latin typeface="Gotham Bold"/>
                  <a:cs typeface="Gotham Bold"/>
                </a:rPr>
                <a:t>MOBILIZE</a:t>
              </a:r>
              <a:endParaRPr lang="en-US" sz="2000" dirty="0">
                <a:latin typeface="Gotham Bold"/>
                <a:cs typeface="Gotham Bold"/>
              </a:endParaRPr>
            </a:p>
          </p:txBody>
        </p:sp>
        <p:sp>
          <p:nvSpPr>
            <p:cNvPr id="44" name="TextBox 43"/>
            <p:cNvSpPr txBox="1"/>
            <p:nvPr/>
          </p:nvSpPr>
          <p:spPr>
            <a:xfrm>
              <a:off x="1244601" y="3429000"/>
              <a:ext cx="1752599" cy="400110"/>
            </a:xfrm>
            <a:prstGeom prst="rect">
              <a:avLst/>
            </a:prstGeom>
            <a:noFill/>
          </p:spPr>
          <p:txBody>
            <a:bodyPr wrap="square" rtlCol="0">
              <a:spAutoFit/>
            </a:bodyPr>
            <a:lstStyle/>
            <a:p>
              <a:r>
                <a:rPr lang="en-US" sz="2000" dirty="0" smtClean="0">
                  <a:solidFill>
                    <a:srgbClr val="BFBFBF"/>
                  </a:solidFill>
                  <a:latin typeface="Gotham Bold"/>
                  <a:cs typeface="Gotham Bold"/>
                </a:rPr>
                <a:t>MONEY</a:t>
              </a:r>
              <a:endParaRPr lang="en-US" sz="2000" dirty="0">
                <a:solidFill>
                  <a:srgbClr val="BFBFBF"/>
                </a:solidFill>
                <a:latin typeface="Gotham Bold"/>
                <a:cs typeface="Gotham Bold"/>
              </a:endParaRPr>
            </a:p>
          </p:txBody>
        </p:sp>
        <p:sp>
          <p:nvSpPr>
            <p:cNvPr id="45" name="object 9"/>
            <p:cNvSpPr/>
            <p:nvPr/>
          </p:nvSpPr>
          <p:spPr>
            <a:xfrm>
              <a:off x="787400" y="1143000"/>
              <a:ext cx="411480" cy="487679"/>
            </a:xfrm>
            <a:prstGeom prst="rect">
              <a:avLst/>
            </a:prstGeom>
            <a:blipFill>
              <a:blip r:embed="rId10" cstate="print"/>
              <a:stretch>
                <a:fillRect/>
              </a:stretch>
            </a:blipFill>
          </p:spPr>
          <p:txBody>
            <a:bodyPr wrap="square" lIns="0" tIns="0" rIns="0" bIns="0" rtlCol="0"/>
            <a:lstStyle/>
            <a:p>
              <a:endParaRPr>
                <a:solidFill>
                  <a:srgbClr val="BFBFBF"/>
                </a:solidFill>
              </a:endParaRPr>
            </a:p>
          </p:txBody>
        </p:sp>
      </p:grpSp>
      <p:sp>
        <p:nvSpPr>
          <p:cNvPr id="46" name="object 11"/>
          <p:cNvSpPr/>
          <p:nvPr/>
        </p:nvSpPr>
        <p:spPr>
          <a:xfrm>
            <a:off x="406399" y="1219205"/>
            <a:ext cx="411481" cy="487679"/>
          </a:xfrm>
          <a:prstGeom prst="rect">
            <a:avLst/>
          </a:prstGeom>
          <a:blipFill>
            <a:blip r:embed="rId9" cstate="print"/>
            <a:stretch>
              <a:fillRect/>
            </a:stretch>
          </a:blipFill>
        </p:spPr>
        <p:txBody>
          <a:bodyPr wrap="square" lIns="0" tIns="0" rIns="0" bIns="0" rtlCol="0"/>
          <a:lstStyle/>
          <a:p>
            <a:endParaRPr/>
          </a:p>
        </p:txBody>
      </p:sp>
      <p:sp>
        <p:nvSpPr>
          <p:cNvPr id="47" name="object 8"/>
          <p:cNvSpPr/>
          <p:nvPr/>
        </p:nvSpPr>
        <p:spPr>
          <a:xfrm>
            <a:off x="177800" y="2209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rgbClr val="55555A"/>
          </a:solidFill>
        </p:spPr>
        <p:txBody>
          <a:bodyPr wrap="square" lIns="0" tIns="0" rIns="0" bIns="0" rtlCol="0"/>
          <a:lstStyle/>
          <a:p>
            <a:endParaRPr/>
          </a:p>
        </p:txBody>
      </p:sp>
      <p:sp>
        <p:nvSpPr>
          <p:cNvPr id="48" name="object 9"/>
          <p:cNvSpPr/>
          <p:nvPr/>
        </p:nvSpPr>
        <p:spPr>
          <a:xfrm>
            <a:off x="406399" y="2286005"/>
            <a:ext cx="411481" cy="487679"/>
          </a:xfrm>
          <a:prstGeom prst="rect">
            <a:avLst/>
          </a:prstGeom>
          <a:blipFill>
            <a:blip r:embed="rId10" cstate="print"/>
            <a:stretch>
              <a:fillRect/>
            </a:stretch>
          </a:blipFill>
        </p:spPr>
        <p:txBody>
          <a:bodyPr wrap="square" lIns="0" tIns="0" rIns="0" bIns="0" rtlCol="0"/>
          <a:lstStyle/>
          <a:p>
            <a:endParaRPr/>
          </a:p>
        </p:txBody>
      </p:sp>
      <p:sp>
        <p:nvSpPr>
          <p:cNvPr id="49" name="TextBox 48"/>
          <p:cNvSpPr txBox="1"/>
          <p:nvPr/>
        </p:nvSpPr>
        <p:spPr>
          <a:xfrm>
            <a:off x="3454401" y="1219205"/>
            <a:ext cx="9144000" cy="1477327"/>
          </a:xfrm>
          <a:prstGeom prst="rect">
            <a:avLst/>
          </a:prstGeom>
          <a:solidFill>
            <a:schemeClr val="bg1">
              <a:lumMod val="85000"/>
            </a:schemeClr>
          </a:solidFill>
        </p:spPr>
        <p:txBody>
          <a:bodyPr wrap="square" tIns="182880" bIns="182880" rtlCol="0">
            <a:spAutoFit/>
          </a:bodyPr>
          <a:lstStyle/>
          <a:p>
            <a:r>
              <a:rPr lang="en-US" sz="2400" dirty="0" smtClean="0">
                <a:latin typeface="Gotham Book"/>
                <a:cs typeface="Gotham Book"/>
              </a:rPr>
              <a:t>A digital team not only helps frame the narrative, but helps the organization mobilize supporters around the issue and up the ladder of engagement.</a:t>
            </a:r>
            <a:endParaRPr lang="en-US" sz="2400" dirty="0">
              <a:latin typeface="Gotham Book"/>
              <a:cs typeface="Gotham Book"/>
            </a:endParaRPr>
          </a:p>
        </p:txBody>
      </p:sp>
      <p:sp>
        <p:nvSpPr>
          <p:cNvPr id="4" name="TextBox 3"/>
          <p:cNvSpPr txBox="1"/>
          <p:nvPr/>
        </p:nvSpPr>
        <p:spPr>
          <a:xfrm>
            <a:off x="5054599" y="3733800"/>
            <a:ext cx="5867400" cy="1107996"/>
          </a:xfrm>
          <a:prstGeom prst="rect">
            <a:avLst/>
          </a:prstGeom>
          <a:noFill/>
        </p:spPr>
        <p:txBody>
          <a:bodyPr wrap="square" rtlCol="0">
            <a:spAutoFit/>
          </a:bodyPr>
          <a:lstStyle/>
          <a:p>
            <a:r>
              <a:rPr lang="en-US" sz="2200" dirty="0" smtClean="0">
                <a:latin typeface="Gotham Book"/>
                <a:cs typeface="Gotham Book"/>
              </a:rPr>
              <a:t>When was the last time you took action for a cause you cared about?  What were you asked to do?  </a:t>
            </a:r>
            <a:endParaRPr lang="en-US" sz="2200" dirty="0">
              <a:latin typeface="Gotham Book"/>
              <a:cs typeface="Gotham Book"/>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569200"/>
            <a:ext cx="13004800" cy="184785"/>
          </a:xfrm>
          <a:custGeom>
            <a:avLst/>
            <a:gdLst/>
            <a:ahLst/>
            <a:cxnLst/>
            <a:rect l="l" t="t" r="r" b="b"/>
            <a:pathLst>
              <a:path w="13004800" h="184784">
                <a:moveTo>
                  <a:pt x="13004292" y="0"/>
                </a:moveTo>
                <a:lnTo>
                  <a:pt x="0" y="0"/>
                </a:lnTo>
                <a:lnTo>
                  <a:pt x="0" y="184402"/>
                </a:lnTo>
                <a:lnTo>
                  <a:pt x="13004292" y="184402"/>
                </a:lnTo>
                <a:lnTo>
                  <a:pt x="13004292" y="0"/>
                </a:lnTo>
                <a:close/>
              </a:path>
            </a:pathLst>
          </a:custGeom>
          <a:solidFill>
            <a:srgbClr val="EC5240"/>
          </a:solidFill>
        </p:spPr>
        <p:txBody>
          <a:bodyPr wrap="square" lIns="0" tIns="0" rIns="0" bIns="0" rtlCol="0"/>
          <a:lstStyle/>
          <a:p>
            <a:endParaRPr/>
          </a:p>
        </p:txBody>
      </p:sp>
      <p:sp>
        <p:nvSpPr>
          <p:cNvPr id="3" name="object 3"/>
          <p:cNvSpPr/>
          <p:nvPr/>
        </p:nvSpPr>
        <p:spPr>
          <a:xfrm>
            <a:off x="11917680" y="8709664"/>
            <a:ext cx="821435" cy="67970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808732" y="853439"/>
            <a:ext cx="0" cy="7754620"/>
          </a:xfrm>
          <a:custGeom>
            <a:avLst/>
            <a:gdLst/>
            <a:ahLst/>
            <a:cxnLst/>
            <a:rect l="l" t="t" r="r" b="b"/>
            <a:pathLst>
              <a:path h="7754620">
                <a:moveTo>
                  <a:pt x="0" y="7754467"/>
                </a:moveTo>
                <a:lnTo>
                  <a:pt x="0" y="0"/>
                </a:lnTo>
              </a:path>
            </a:pathLst>
          </a:custGeom>
          <a:ln w="12192">
            <a:solidFill>
              <a:srgbClr val="55555A"/>
            </a:solidFill>
          </a:ln>
        </p:spPr>
        <p:txBody>
          <a:bodyPr wrap="square" lIns="0" tIns="0" rIns="0" bIns="0" rtlCol="0"/>
          <a:lstStyle/>
          <a:p>
            <a:endParaRPr/>
          </a:p>
        </p:txBody>
      </p:sp>
      <p:sp>
        <p:nvSpPr>
          <p:cNvPr id="23" name="object 23"/>
          <p:cNvSpPr txBox="1"/>
          <p:nvPr/>
        </p:nvSpPr>
        <p:spPr>
          <a:xfrm>
            <a:off x="5814443" y="6739513"/>
            <a:ext cx="1960246" cy="246221"/>
          </a:xfrm>
          <a:prstGeom prst="rect">
            <a:avLst/>
          </a:prstGeom>
        </p:spPr>
        <p:txBody>
          <a:bodyPr vert="horz" wrap="square" lIns="0" tIns="0" rIns="0" bIns="0" rtlCol="0">
            <a:spAutoFit/>
          </a:bodyPr>
          <a:lstStyle/>
          <a:p>
            <a:pPr marL="12700">
              <a:lnSpc>
                <a:spcPct val="100000"/>
              </a:lnSpc>
            </a:pPr>
            <a:r>
              <a:rPr sz="1600" spc="-5" dirty="0">
                <a:solidFill>
                  <a:srgbClr val="2C2A2A"/>
                </a:solidFill>
                <a:latin typeface="Arial"/>
                <a:cs typeface="Arial"/>
              </a:rPr>
              <a:t>Press 1 on the</a:t>
            </a:r>
            <a:r>
              <a:rPr sz="1600" spc="-10" dirty="0">
                <a:solidFill>
                  <a:srgbClr val="2C2A2A"/>
                </a:solidFill>
                <a:latin typeface="Arial"/>
                <a:cs typeface="Arial"/>
              </a:rPr>
              <a:t> </a:t>
            </a:r>
            <a:r>
              <a:rPr sz="1600" spc="-5" dirty="0">
                <a:solidFill>
                  <a:srgbClr val="2C2A2A"/>
                </a:solidFill>
                <a:latin typeface="Arial"/>
                <a:cs typeface="Arial"/>
              </a:rPr>
              <a:t>phone</a:t>
            </a:r>
            <a:endParaRPr sz="1600">
              <a:latin typeface="Arial"/>
              <a:cs typeface="Arial"/>
            </a:endParaRPr>
          </a:p>
        </p:txBody>
      </p:sp>
      <p:sp>
        <p:nvSpPr>
          <p:cNvPr id="24" name="object 24"/>
          <p:cNvSpPr/>
          <p:nvPr/>
        </p:nvSpPr>
        <p:spPr>
          <a:xfrm>
            <a:off x="8531352" y="5670803"/>
            <a:ext cx="1085089" cy="902208"/>
          </a:xfrm>
          <a:prstGeom prst="rect">
            <a:avLst/>
          </a:prstGeom>
          <a:blipFill>
            <a:blip r:embed="rId3" cstate="print"/>
            <a:stretch>
              <a:fillRect/>
            </a:stretch>
          </a:blipFill>
        </p:spPr>
        <p:txBody>
          <a:bodyPr wrap="square" lIns="0" tIns="0" rIns="0" bIns="0" rtlCol="0"/>
          <a:lstStyle/>
          <a:p>
            <a:endParaRPr/>
          </a:p>
        </p:txBody>
      </p:sp>
      <p:sp>
        <p:nvSpPr>
          <p:cNvPr id="25" name="object 25"/>
          <p:cNvSpPr txBox="1"/>
          <p:nvPr/>
        </p:nvSpPr>
        <p:spPr>
          <a:xfrm>
            <a:off x="8298941" y="6698369"/>
            <a:ext cx="1503680" cy="246221"/>
          </a:xfrm>
          <a:prstGeom prst="rect">
            <a:avLst/>
          </a:prstGeom>
        </p:spPr>
        <p:txBody>
          <a:bodyPr vert="horz" wrap="square" lIns="0" tIns="0" rIns="0" bIns="0" rtlCol="0">
            <a:spAutoFit/>
          </a:bodyPr>
          <a:lstStyle/>
          <a:p>
            <a:pPr marL="12700">
              <a:lnSpc>
                <a:spcPct val="100000"/>
              </a:lnSpc>
            </a:pPr>
            <a:r>
              <a:rPr sz="1600" spc="-30" dirty="0">
                <a:solidFill>
                  <a:srgbClr val="2C2A2A"/>
                </a:solidFill>
                <a:latin typeface="Arial"/>
                <a:cs typeface="Arial"/>
              </a:rPr>
              <a:t>Type </a:t>
            </a:r>
            <a:r>
              <a:rPr sz="1600" spc="-5" dirty="0">
                <a:solidFill>
                  <a:srgbClr val="2C2A2A"/>
                </a:solidFill>
                <a:latin typeface="Arial"/>
                <a:cs typeface="Arial"/>
              </a:rPr>
              <a:t>in chat</a:t>
            </a:r>
            <a:r>
              <a:rPr sz="1600" spc="-30" dirty="0">
                <a:solidFill>
                  <a:srgbClr val="2C2A2A"/>
                </a:solidFill>
                <a:latin typeface="Arial"/>
                <a:cs typeface="Arial"/>
              </a:rPr>
              <a:t> </a:t>
            </a:r>
            <a:r>
              <a:rPr sz="1600" spc="-5" dirty="0">
                <a:solidFill>
                  <a:srgbClr val="2C2A2A"/>
                </a:solidFill>
                <a:latin typeface="Arial"/>
                <a:cs typeface="Arial"/>
              </a:rPr>
              <a:t>box</a:t>
            </a:r>
            <a:endParaRPr sz="1600">
              <a:latin typeface="Arial"/>
              <a:cs typeface="Arial"/>
            </a:endParaRPr>
          </a:p>
        </p:txBody>
      </p:sp>
      <p:sp>
        <p:nvSpPr>
          <p:cNvPr id="26" name="object 26"/>
          <p:cNvSpPr txBox="1"/>
          <p:nvPr/>
        </p:nvSpPr>
        <p:spPr>
          <a:xfrm>
            <a:off x="7884922" y="6351016"/>
            <a:ext cx="293369" cy="215444"/>
          </a:xfrm>
          <a:prstGeom prst="rect">
            <a:avLst/>
          </a:prstGeom>
        </p:spPr>
        <p:txBody>
          <a:bodyPr vert="horz" wrap="square" lIns="0" tIns="0" rIns="0" bIns="0" rtlCol="0">
            <a:spAutoFit/>
          </a:bodyPr>
          <a:lstStyle/>
          <a:p>
            <a:pPr marL="12700">
              <a:lnSpc>
                <a:spcPct val="100000"/>
              </a:lnSpc>
            </a:pPr>
            <a:r>
              <a:rPr sz="1400" spc="-5" dirty="0">
                <a:solidFill>
                  <a:srgbClr val="2C2A2A"/>
                </a:solidFill>
                <a:latin typeface="Arial"/>
                <a:cs typeface="Arial"/>
              </a:rPr>
              <a:t>OR</a:t>
            </a:r>
            <a:endParaRPr sz="1400">
              <a:latin typeface="Arial"/>
              <a:cs typeface="Arial"/>
            </a:endParaRPr>
          </a:p>
        </p:txBody>
      </p:sp>
      <p:sp>
        <p:nvSpPr>
          <p:cNvPr id="27" name="object 27"/>
          <p:cNvSpPr/>
          <p:nvPr/>
        </p:nvSpPr>
        <p:spPr>
          <a:xfrm>
            <a:off x="6373367" y="5905500"/>
            <a:ext cx="813816" cy="789432"/>
          </a:xfrm>
          <a:prstGeom prst="rect">
            <a:avLst/>
          </a:prstGeom>
          <a:blipFill>
            <a:blip r:embed="rId4" cstate="print"/>
            <a:stretch>
              <a:fillRect/>
            </a:stretch>
          </a:blipFill>
        </p:spPr>
        <p:txBody>
          <a:bodyPr wrap="square" lIns="0" tIns="0" rIns="0" bIns="0" rtlCol="0"/>
          <a:lstStyle/>
          <a:p>
            <a:endParaRPr/>
          </a:p>
        </p:txBody>
      </p:sp>
      <p:sp>
        <p:nvSpPr>
          <p:cNvPr id="28" name="object 28"/>
          <p:cNvSpPr/>
          <p:nvPr/>
        </p:nvSpPr>
        <p:spPr>
          <a:xfrm>
            <a:off x="4788408" y="5509259"/>
            <a:ext cx="6047741" cy="3810"/>
          </a:xfrm>
          <a:custGeom>
            <a:avLst/>
            <a:gdLst/>
            <a:ahLst/>
            <a:cxnLst/>
            <a:rect l="l" t="t" r="r" b="b"/>
            <a:pathLst>
              <a:path w="6047740" h="3810">
                <a:moveTo>
                  <a:pt x="0" y="3810"/>
                </a:moveTo>
                <a:lnTo>
                  <a:pt x="6047359" y="0"/>
                </a:lnTo>
              </a:path>
            </a:pathLst>
          </a:custGeom>
          <a:ln w="6096">
            <a:solidFill>
              <a:srgbClr val="898585"/>
            </a:solidFill>
          </a:ln>
        </p:spPr>
        <p:txBody>
          <a:bodyPr wrap="square" lIns="0" tIns="0" rIns="0" bIns="0" rtlCol="0"/>
          <a:lstStyle/>
          <a:p>
            <a:endParaRPr/>
          </a:p>
        </p:txBody>
      </p:sp>
      <p:grpSp>
        <p:nvGrpSpPr>
          <p:cNvPr id="38" name="Group 37"/>
          <p:cNvGrpSpPr/>
          <p:nvPr/>
        </p:nvGrpSpPr>
        <p:grpSpPr>
          <a:xfrm>
            <a:off x="177800" y="1066800"/>
            <a:ext cx="2438400" cy="2915920"/>
            <a:chOff x="558800" y="1066800"/>
            <a:chExt cx="2438400" cy="2915920"/>
          </a:xfrm>
        </p:grpSpPr>
        <p:sp>
          <p:nvSpPr>
            <p:cNvPr id="39" name="object 8"/>
            <p:cNvSpPr/>
            <p:nvPr/>
          </p:nvSpPr>
          <p:spPr>
            <a:xfrm>
              <a:off x="558800" y="1066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chemeClr val="bg1"/>
            </a:solidFill>
            <a:ln>
              <a:solidFill>
                <a:schemeClr val="bg1">
                  <a:lumMod val="75000"/>
                </a:schemeClr>
              </a:solidFill>
            </a:ln>
          </p:spPr>
          <p:txBody>
            <a:bodyPr wrap="square" lIns="0" tIns="0" rIns="0" bIns="0" rtlCol="0"/>
            <a:lstStyle/>
            <a:p>
              <a:endParaRPr>
                <a:solidFill>
                  <a:srgbClr val="BFBFBF"/>
                </a:solidFill>
              </a:endParaRPr>
            </a:p>
          </p:txBody>
        </p:sp>
        <p:sp>
          <p:nvSpPr>
            <p:cNvPr id="40" name="object 10"/>
            <p:cNvSpPr/>
            <p:nvPr/>
          </p:nvSpPr>
          <p:spPr>
            <a:xfrm>
              <a:off x="558800" y="3276600"/>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41" name="object 11"/>
            <p:cNvSpPr/>
            <p:nvPr/>
          </p:nvSpPr>
          <p:spPr>
            <a:xfrm>
              <a:off x="787400" y="3352800"/>
              <a:ext cx="411480" cy="487679"/>
            </a:xfrm>
            <a:prstGeom prst="rect">
              <a:avLst/>
            </a:prstGeom>
            <a:blipFill>
              <a:blip r:embed="rId5" cstate="print"/>
              <a:stretch>
                <a:fillRect/>
              </a:stretch>
            </a:blipFill>
          </p:spPr>
          <p:txBody>
            <a:bodyPr wrap="square" lIns="0" tIns="0" rIns="0" bIns="0" rtlCol="0"/>
            <a:lstStyle/>
            <a:p>
              <a:endParaRPr/>
            </a:p>
          </p:txBody>
        </p:sp>
        <p:sp>
          <p:nvSpPr>
            <p:cNvPr id="42" name="TextBox 41"/>
            <p:cNvSpPr txBox="1"/>
            <p:nvPr/>
          </p:nvSpPr>
          <p:spPr>
            <a:xfrm>
              <a:off x="1244601" y="1219200"/>
              <a:ext cx="1752599" cy="400110"/>
            </a:xfrm>
            <a:prstGeom prst="rect">
              <a:avLst/>
            </a:prstGeom>
            <a:noFill/>
          </p:spPr>
          <p:txBody>
            <a:bodyPr wrap="square" rtlCol="0">
              <a:spAutoFit/>
            </a:bodyPr>
            <a:lstStyle/>
            <a:p>
              <a:r>
                <a:rPr lang="en-US" sz="2000" dirty="0" smtClean="0">
                  <a:solidFill>
                    <a:schemeClr val="bg1">
                      <a:lumMod val="75000"/>
                    </a:schemeClr>
                  </a:solidFill>
                  <a:latin typeface="Gotham Bold"/>
                  <a:cs typeface="Gotham Bold"/>
                </a:rPr>
                <a:t>MESSAGE</a:t>
              </a:r>
              <a:endParaRPr lang="en-US" sz="2000" dirty="0">
                <a:solidFill>
                  <a:schemeClr val="bg1">
                    <a:lumMod val="75000"/>
                  </a:schemeClr>
                </a:solidFill>
                <a:latin typeface="Gotham Bold"/>
                <a:cs typeface="Gotham Bold"/>
              </a:endParaRPr>
            </a:p>
          </p:txBody>
        </p:sp>
        <p:sp>
          <p:nvSpPr>
            <p:cNvPr id="43" name="TextBox 42"/>
            <p:cNvSpPr txBox="1"/>
            <p:nvPr/>
          </p:nvSpPr>
          <p:spPr>
            <a:xfrm>
              <a:off x="1244601" y="2362200"/>
              <a:ext cx="1752599" cy="400110"/>
            </a:xfrm>
            <a:prstGeom prst="rect">
              <a:avLst/>
            </a:prstGeom>
            <a:noFill/>
          </p:spPr>
          <p:txBody>
            <a:bodyPr wrap="square" rtlCol="0">
              <a:spAutoFit/>
            </a:bodyPr>
            <a:lstStyle/>
            <a:p>
              <a:r>
                <a:rPr lang="en-US" sz="2000" dirty="0" smtClean="0">
                  <a:latin typeface="Gotham Bold"/>
                  <a:cs typeface="Gotham Bold"/>
                </a:rPr>
                <a:t>MOBILIZE</a:t>
              </a:r>
              <a:endParaRPr lang="en-US" sz="2000" dirty="0">
                <a:latin typeface="Gotham Bold"/>
                <a:cs typeface="Gotham Bold"/>
              </a:endParaRPr>
            </a:p>
          </p:txBody>
        </p:sp>
        <p:sp>
          <p:nvSpPr>
            <p:cNvPr id="44" name="TextBox 43"/>
            <p:cNvSpPr txBox="1"/>
            <p:nvPr/>
          </p:nvSpPr>
          <p:spPr>
            <a:xfrm>
              <a:off x="1244601" y="3429000"/>
              <a:ext cx="1752599" cy="400110"/>
            </a:xfrm>
            <a:prstGeom prst="rect">
              <a:avLst/>
            </a:prstGeom>
            <a:noFill/>
          </p:spPr>
          <p:txBody>
            <a:bodyPr wrap="square" rtlCol="0">
              <a:spAutoFit/>
            </a:bodyPr>
            <a:lstStyle/>
            <a:p>
              <a:r>
                <a:rPr lang="en-US" sz="2000" dirty="0" smtClean="0">
                  <a:solidFill>
                    <a:srgbClr val="BFBFBF"/>
                  </a:solidFill>
                  <a:latin typeface="Gotham Bold"/>
                  <a:cs typeface="Gotham Bold"/>
                </a:rPr>
                <a:t>MONEY</a:t>
              </a:r>
              <a:endParaRPr lang="en-US" sz="2000" dirty="0">
                <a:solidFill>
                  <a:srgbClr val="BFBFBF"/>
                </a:solidFill>
                <a:latin typeface="Gotham Bold"/>
                <a:cs typeface="Gotham Bold"/>
              </a:endParaRPr>
            </a:p>
          </p:txBody>
        </p:sp>
        <p:sp>
          <p:nvSpPr>
            <p:cNvPr id="45" name="object 9"/>
            <p:cNvSpPr/>
            <p:nvPr/>
          </p:nvSpPr>
          <p:spPr>
            <a:xfrm>
              <a:off x="787400" y="1143000"/>
              <a:ext cx="411480" cy="487679"/>
            </a:xfrm>
            <a:prstGeom prst="rect">
              <a:avLst/>
            </a:prstGeom>
            <a:blipFill>
              <a:blip r:embed="rId6" cstate="print"/>
              <a:stretch>
                <a:fillRect/>
              </a:stretch>
            </a:blipFill>
          </p:spPr>
          <p:txBody>
            <a:bodyPr wrap="square" lIns="0" tIns="0" rIns="0" bIns="0" rtlCol="0"/>
            <a:lstStyle/>
            <a:p>
              <a:endParaRPr>
                <a:solidFill>
                  <a:srgbClr val="BFBFBF"/>
                </a:solidFill>
              </a:endParaRPr>
            </a:p>
          </p:txBody>
        </p:sp>
      </p:grpSp>
      <p:sp>
        <p:nvSpPr>
          <p:cNvPr id="46" name="object 11"/>
          <p:cNvSpPr/>
          <p:nvPr/>
        </p:nvSpPr>
        <p:spPr>
          <a:xfrm>
            <a:off x="406399" y="1219205"/>
            <a:ext cx="411481" cy="487679"/>
          </a:xfrm>
          <a:prstGeom prst="rect">
            <a:avLst/>
          </a:prstGeom>
          <a:blipFill>
            <a:blip r:embed="rId5" cstate="print"/>
            <a:stretch>
              <a:fillRect/>
            </a:stretch>
          </a:blipFill>
        </p:spPr>
        <p:txBody>
          <a:bodyPr wrap="square" lIns="0" tIns="0" rIns="0" bIns="0" rtlCol="0"/>
          <a:lstStyle/>
          <a:p>
            <a:endParaRPr/>
          </a:p>
        </p:txBody>
      </p:sp>
      <p:sp>
        <p:nvSpPr>
          <p:cNvPr id="47" name="object 8"/>
          <p:cNvSpPr/>
          <p:nvPr/>
        </p:nvSpPr>
        <p:spPr>
          <a:xfrm>
            <a:off x="177800" y="2209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rgbClr val="55555A"/>
          </a:solidFill>
        </p:spPr>
        <p:txBody>
          <a:bodyPr wrap="square" lIns="0" tIns="0" rIns="0" bIns="0" rtlCol="0"/>
          <a:lstStyle/>
          <a:p>
            <a:endParaRPr/>
          </a:p>
        </p:txBody>
      </p:sp>
      <p:sp>
        <p:nvSpPr>
          <p:cNvPr id="48" name="object 9"/>
          <p:cNvSpPr/>
          <p:nvPr/>
        </p:nvSpPr>
        <p:spPr>
          <a:xfrm>
            <a:off x="406399" y="2286005"/>
            <a:ext cx="411481" cy="487679"/>
          </a:xfrm>
          <a:prstGeom prst="rect">
            <a:avLst/>
          </a:prstGeom>
          <a:blipFill>
            <a:blip r:embed="rId6" cstate="print"/>
            <a:stretch>
              <a:fillRect/>
            </a:stretch>
          </a:blipFill>
        </p:spPr>
        <p:txBody>
          <a:bodyPr wrap="square" lIns="0" tIns="0" rIns="0" bIns="0" rtlCol="0"/>
          <a:lstStyle/>
          <a:p>
            <a:endParaRPr/>
          </a:p>
        </p:txBody>
      </p:sp>
      <p:grpSp>
        <p:nvGrpSpPr>
          <p:cNvPr id="5" name="Group 4"/>
          <p:cNvGrpSpPr/>
          <p:nvPr/>
        </p:nvGrpSpPr>
        <p:grpSpPr>
          <a:xfrm>
            <a:off x="3454400" y="914400"/>
            <a:ext cx="7247634" cy="1107996"/>
            <a:chOff x="3674365" y="3733800"/>
            <a:chExt cx="7247634" cy="1107996"/>
          </a:xfrm>
        </p:grpSpPr>
        <p:sp>
          <p:nvSpPr>
            <p:cNvPr id="18" name="object 18"/>
            <p:cNvSpPr/>
            <p:nvPr/>
          </p:nvSpPr>
          <p:spPr>
            <a:xfrm>
              <a:off x="3674365" y="3784096"/>
              <a:ext cx="821690" cy="513715"/>
            </a:xfrm>
            <a:custGeom>
              <a:avLst/>
              <a:gdLst/>
              <a:ahLst/>
              <a:cxnLst/>
              <a:rect l="l" t="t" r="r" b="b"/>
              <a:pathLst>
                <a:path w="821689" h="513714">
                  <a:moveTo>
                    <a:pt x="0" y="513588"/>
                  </a:moveTo>
                  <a:lnTo>
                    <a:pt x="821436" y="513588"/>
                  </a:lnTo>
                  <a:lnTo>
                    <a:pt x="821436" y="0"/>
                  </a:lnTo>
                  <a:lnTo>
                    <a:pt x="0" y="0"/>
                  </a:lnTo>
                  <a:lnTo>
                    <a:pt x="0" y="513588"/>
                  </a:lnTo>
                  <a:close/>
                </a:path>
              </a:pathLst>
            </a:custGeom>
            <a:solidFill>
              <a:srgbClr val="EC5240"/>
            </a:solidFill>
          </p:spPr>
          <p:txBody>
            <a:bodyPr wrap="square" lIns="0" tIns="0" rIns="0" bIns="0" rtlCol="0"/>
            <a:lstStyle/>
            <a:p>
              <a:endParaRPr/>
            </a:p>
          </p:txBody>
        </p:sp>
        <p:sp>
          <p:nvSpPr>
            <p:cNvPr id="19" name="object 19"/>
            <p:cNvSpPr/>
            <p:nvPr/>
          </p:nvSpPr>
          <p:spPr>
            <a:xfrm>
              <a:off x="3874008" y="3800855"/>
              <a:ext cx="458724" cy="496824"/>
            </a:xfrm>
            <a:prstGeom prst="rect">
              <a:avLst/>
            </a:prstGeom>
            <a:blipFill>
              <a:blip r:embed="rId7" cstate="print"/>
              <a:stretch>
                <a:fillRect/>
              </a:stretch>
            </a:blipFill>
          </p:spPr>
          <p:txBody>
            <a:bodyPr wrap="square" lIns="0" tIns="0" rIns="0" bIns="0" rtlCol="0"/>
            <a:lstStyle/>
            <a:p>
              <a:endParaRPr/>
            </a:p>
          </p:txBody>
        </p:sp>
        <p:sp>
          <p:nvSpPr>
            <p:cNvPr id="4" name="TextBox 3"/>
            <p:cNvSpPr txBox="1"/>
            <p:nvPr/>
          </p:nvSpPr>
          <p:spPr>
            <a:xfrm>
              <a:off x="5054599" y="3733800"/>
              <a:ext cx="5867400" cy="1107996"/>
            </a:xfrm>
            <a:prstGeom prst="rect">
              <a:avLst/>
            </a:prstGeom>
            <a:noFill/>
          </p:spPr>
          <p:txBody>
            <a:bodyPr wrap="square" rtlCol="0">
              <a:spAutoFit/>
            </a:bodyPr>
            <a:lstStyle/>
            <a:p>
              <a:r>
                <a:rPr lang="en-US" sz="2200" dirty="0" smtClean="0">
                  <a:latin typeface="Gotham Book"/>
                  <a:cs typeface="Gotham Book"/>
                </a:rPr>
                <a:t>When was the last time you took action for a cause you cared about?  What were you asked to do?  </a:t>
              </a:r>
              <a:endParaRPr lang="en-US" sz="2200" dirty="0">
                <a:latin typeface="Gotham Book"/>
                <a:cs typeface="Gotham Book"/>
              </a:endParaRPr>
            </a:p>
          </p:txBody>
        </p:sp>
      </p:grpSp>
    </p:spTree>
    <p:extLst>
      <p:ext uri="{BB962C8B-B14F-4D97-AF65-F5344CB8AC3E}">
        <p14:creationId xmlns:p14="http://schemas.microsoft.com/office/powerpoint/2010/main" val="197802279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569200"/>
            <a:ext cx="13004800" cy="184785"/>
          </a:xfrm>
          <a:custGeom>
            <a:avLst/>
            <a:gdLst/>
            <a:ahLst/>
            <a:cxnLst/>
            <a:rect l="l" t="t" r="r" b="b"/>
            <a:pathLst>
              <a:path w="13004800" h="184784">
                <a:moveTo>
                  <a:pt x="13004292" y="0"/>
                </a:moveTo>
                <a:lnTo>
                  <a:pt x="0" y="0"/>
                </a:lnTo>
                <a:lnTo>
                  <a:pt x="0" y="184402"/>
                </a:lnTo>
                <a:lnTo>
                  <a:pt x="13004292" y="184402"/>
                </a:lnTo>
                <a:lnTo>
                  <a:pt x="13004292" y="0"/>
                </a:lnTo>
                <a:close/>
              </a:path>
            </a:pathLst>
          </a:custGeom>
          <a:solidFill>
            <a:srgbClr val="EC5240"/>
          </a:solidFill>
        </p:spPr>
        <p:txBody>
          <a:bodyPr wrap="square" lIns="0" tIns="0" rIns="0" bIns="0" rtlCol="0"/>
          <a:lstStyle/>
          <a:p>
            <a:endParaRPr/>
          </a:p>
        </p:txBody>
      </p:sp>
      <p:sp>
        <p:nvSpPr>
          <p:cNvPr id="3" name="object 3"/>
          <p:cNvSpPr/>
          <p:nvPr/>
        </p:nvSpPr>
        <p:spPr>
          <a:xfrm>
            <a:off x="11917680" y="8709664"/>
            <a:ext cx="821435" cy="67970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808732" y="768095"/>
            <a:ext cx="0" cy="7754620"/>
          </a:xfrm>
          <a:custGeom>
            <a:avLst/>
            <a:gdLst/>
            <a:ahLst/>
            <a:cxnLst/>
            <a:rect l="l" t="t" r="r" b="b"/>
            <a:pathLst>
              <a:path h="7754620">
                <a:moveTo>
                  <a:pt x="0" y="7754467"/>
                </a:moveTo>
                <a:lnTo>
                  <a:pt x="0" y="0"/>
                </a:lnTo>
              </a:path>
            </a:pathLst>
          </a:custGeom>
          <a:ln w="12192">
            <a:solidFill>
              <a:srgbClr val="55555A"/>
            </a:solidFill>
          </a:ln>
        </p:spPr>
        <p:txBody>
          <a:bodyPr wrap="square" lIns="0" tIns="0" rIns="0" bIns="0" rtlCol="0"/>
          <a:lstStyle/>
          <a:p>
            <a:endParaRPr/>
          </a:p>
        </p:txBody>
      </p:sp>
      <p:sp>
        <p:nvSpPr>
          <p:cNvPr id="14" name="object 14"/>
          <p:cNvSpPr/>
          <p:nvPr/>
        </p:nvSpPr>
        <p:spPr>
          <a:xfrm>
            <a:off x="4628388" y="1831848"/>
            <a:ext cx="5999987" cy="3790188"/>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5120004" y="3463493"/>
            <a:ext cx="773316" cy="487984"/>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9336914" y="3559814"/>
            <a:ext cx="797699" cy="487679"/>
          </a:xfrm>
          <a:prstGeom prst="rect">
            <a:avLst/>
          </a:prstGeom>
          <a:blipFill>
            <a:blip r:embed="rId5" cstate="print"/>
            <a:stretch>
              <a:fillRect/>
            </a:stretch>
          </a:blipFill>
        </p:spPr>
        <p:txBody>
          <a:bodyPr wrap="square" lIns="0" tIns="0" rIns="0" bIns="0" rtlCol="0"/>
          <a:lstStyle/>
          <a:p>
            <a:endParaRPr/>
          </a:p>
        </p:txBody>
      </p:sp>
      <p:sp>
        <p:nvSpPr>
          <p:cNvPr id="17" name="object 17"/>
          <p:cNvSpPr/>
          <p:nvPr/>
        </p:nvSpPr>
        <p:spPr>
          <a:xfrm>
            <a:off x="7095516" y="3304171"/>
            <a:ext cx="1270608" cy="1269606"/>
          </a:xfrm>
          <a:prstGeom prst="rect">
            <a:avLst/>
          </a:prstGeom>
          <a:blipFill>
            <a:blip r:embed="rId6" cstate="print"/>
            <a:stretch>
              <a:fillRect/>
            </a:stretch>
          </a:blipFill>
        </p:spPr>
        <p:txBody>
          <a:bodyPr wrap="square" lIns="0" tIns="0" rIns="0" bIns="0" rtlCol="0"/>
          <a:lstStyle/>
          <a:p>
            <a:endParaRPr/>
          </a:p>
        </p:txBody>
      </p:sp>
      <p:sp>
        <p:nvSpPr>
          <p:cNvPr id="20" name="object 20"/>
          <p:cNvSpPr/>
          <p:nvPr/>
        </p:nvSpPr>
        <p:spPr>
          <a:xfrm>
            <a:off x="2817876" y="1411223"/>
            <a:ext cx="9551924" cy="45719"/>
          </a:xfrm>
          <a:custGeom>
            <a:avLst/>
            <a:gdLst/>
            <a:ahLst/>
            <a:cxnLst/>
            <a:rect l="l" t="t" r="r" b="b"/>
            <a:pathLst>
              <a:path w="8956675">
                <a:moveTo>
                  <a:pt x="0" y="0"/>
                </a:moveTo>
                <a:lnTo>
                  <a:pt x="8956294" y="0"/>
                </a:lnTo>
              </a:path>
            </a:pathLst>
          </a:custGeom>
          <a:ln w="12192">
            <a:solidFill>
              <a:srgbClr val="55555A"/>
            </a:solidFill>
          </a:ln>
        </p:spPr>
        <p:txBody>
          <a:bodyPr wrap="square" lIns="0" tIns="0" rIns="0" bIns="0" rtlCol="0"/>
          <a:lstStyle/>
          <a:p>
            <a:endParaRPr/>
          </a:p>
        </p:txBody>
      </p:sp>
      <p:grpSp>
        <p:nvGrpSpPr>
          <p:cNvPr id="21" name="Group 20"/>
          <p:cNvGrpSpPr/>
          <p:nvPr/>
        </p:nvGrpSpPr>
        <p:grpSpPr>
          <a:xfrm>
            <a:off x="177800" y="1066800"/>
            <a:ext cx="2438400" cy="2915920"/>
            <a:chOff x="558800" y="1066800"/>
            <a:chExt cx="2438400" cy="2915920"/>
          </a:xfrm>
        </p:grpSpPr>
        <p:sp>
          <p:nvSpPr>
            <p:cNvPr id="22" name="object 8"/>
            <p:cNvSpPr/>
            <p:nvPr/>
          </p:nvSpPr>
          <p:spPr>
            <a:xfrm>
              <a:off x="558800" y="1066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chemeClr val="bg1"/>
            </a:solidFill>
            <a:ln>
              <a:solidFill>
                <a:schemeClr val="bg1">
                  <a:lumMod val="75000"/>
                </a:schemeClr>
              </a:solidFill>
            </a:ln>
          </p:spPr>
          <p:txBody>
            <a:bodyPr wrap="square" lIns="0" tIns="0" rIns="0" bIns="0" rtlCol="0"/>
            <a:lstStyle/>
            <a:p>
              <a:endParaRPr>
                <a:solidFill>
                  <a:srgbClr val="BFBFBF"/>
                </a:solidFill>
              </a:endParaRPr>
            </a:p>
          </p:txBody>
        </p:sp>
        <p:sp>
          <p:nvSpPr>
            <p:cNvPr id="23" name="object 10"/>
            <p:cNvSpPr/>
            <p:nvPr/>
          </p:nvSpPr>
          <p:spPr>
            <a:xfrm>
              <a:off x="558800" y="3276600"/>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24" name="object 11"/>
            <p:cNvSpPr/>
            <p:nvPr/>
          </p:nvSpPr>
          <p:spPr>
            <a:xfrm>
              <a:off x="787400" y="3352800"/>
              <a:ext cx="411480" cy="487679"/>
            </a:xfrm>
            <a:prstGeom prst="rect">
              <a:avLst/>
            </a:prstGeom>
            <a:blipFill>
              <a:blip r:embed="rId7" cstate="print"/>
              <a:stretch>
                <a:fillRect/>
              </a:stretch>
            </a:blipFill>
          </p:spPr>
          <p:txBody>
            <a:bodyPr wrap="square" lIns="0" tIns="0" rIns="0" bIns="0" rtlCol="0"/>
            <a:lstStyle/>
            <a:p>
              <a:endParaRPr/>
            </a:p>
          </p:txBody>
        </p:sp>
        <p:sp>
          <p:nvSpPr>
            <p:cNvPr id="25" name="TextBox 24"/>
            <p:cNvSpPr txBox="1"/>
            <p:nvPr/>
          </p:nvSpPr>
          <p:spPr>
            <a:xfrm>
              <a:off x="1244601" y="1219200"/>
              <a:ext cx="1752599" cy="400110"/>
            </a:xfrm>
            <a:prstGeom prst="rect">
              <a:avLst/>
            </a:prstGeom>
            <a:noFill/>
          </p:spPr>
          <p:txBody>
            <a:bodyPr wrap="square" rtlCol="0">
              <a:spAutoFit/>
            </a:bodyPr>
            <a:lstStyle/>
            <a:p>
              <a:r>
                <a:rPr lang="en-US" sz="2000" dirty="0" smtClean="0">
                  <a:solidFill>
                    <a:schemeClr val="bg1">
                      <a:lumMod val="75000"/>
                    </a:schemeClr>
                  </a:solidFill>
                  <a:latin typeface="Gotham Bold"/>
                  <a:cs typeface="Gotham Bold"/>
                </a:rPr>
                <a:t>MESSAGE</a:t>
              </a:r>
              <a:endParaRPr lang="en-US" sz="2000" dirty="0">
                <a:solidFill>
                  <a:schemeClr val="bg1">
                    <a:lumMod val="75000"/>
                  </a:schemeClr>
                </a:solidFill>
                <a:latin typeface="Gotham Bold"/>
                <a:cs typeface="Gotham Bold"/>
              </a:endParaRPr>
            </a:p>
          </p:txBody>
        </p:sp>
        <p:sp>
          <p:nvSpPr>
            <p:cNvPr id="26" name="TextBox 25"/>
            <p:cNvSpPr txBox="1"/>
            <p:nvPr/>
          </p:nvSpPr>
          <p:spPr>
            <a:xfrm>
              <a:off x="1244601" y="2362200"/>
              <a:ext cx="1752599" cy="400110"/>
            </a:xfrm>
            <a:prstGeom prst="rect">
              <a:avLst/>
            </a:prstGeom>
            <a:noFill/>
          </p:spPr>
          <p:txBody>
            <a:bodyPr wrap="square" rtlCol="0">
              <a:spAutoFit/>
            </a:bodyPr>
            <a:lstStyle/>
            <a:p>
              <a:r>
                <a:rPr lang="en-US" sz="2000" dirty="0" smtClean="0">
                  <a:latin typeface="Gotham Bold"/>
                  <a:cs typeface="Gotham Bold"/>
                </a:rPr>
                <a:t>MOBILIZE</a:t>
              </a:r>
              <a:endParaRPr lang="en-US" sz="2000" dirty="0">
                <a:latin typeface="Gotham Bold"/>
                <a:cs typeface="Gotham Bold"/>
              </a:endParaRPr>
            </a:p>
          </p:txBody>
        </p:sp>
        <p:sp>
          <p:nvSpPr>
            <p:cNvPr id="27" name="TextBox 26"/>
            <p:cNvSpPr txBox="1"/>
            <p:nvPr/>
          </p:nvSpPr>
          <p:spPr>
            <a:xfrm>
              <a:off x="1244601" y="3429000"/>
              <a:ext cx="1752599" cy="400110"/>
            </a:xfrm>
            <a:prstGeom prst="rect">
              <a:avLst/>
            </a:prstGeom>
            <a:noFill/>
          </p:spPr>
          <p:txBody>
            <a:bodyPr wrap="square" rtlCol="0">
              <a:spAutoFit/>
            </a:bodyPr>
            <a:lstStyle/>
            <a:p>
              <a:r>
                <a:rPr lang="en-US" sz="2000" dirty="0" smtClean="0">
                  <a:solidFill>
                    <a:srgbClr val="BFBFBF"/>
                  </a:solidFill>
                  <a:latin typeface="Gotham Bold"/>
                  <a:cs typeface="Gotham Bold"/>
                </a:rPr>
                <a:t>MONEY</a:t>
              </a:r>
              <a:endParaRPr lang="en-US" sz="2000" dirty="0">
                <a:solidFill>
                  <a:srgbClr val="BFBFBF"/>
                </a:solidFill>
                <a:latin typeface="Gotham Bold"/>
                <a:cs typeface="Gotham Bold"/>
              </a:endParaRPr>
            </a:p>
          </p:txBody>
        </p:sp>
        <p:sp>
          <p:nvSpPr>
            <p:cNvPr id="28" name="object 9"/>
            <p:cNvSpPr/>
            <p:nvPr/>
          </p:nvSpPr>
          <p:spPr>
            <a:xfrm>
              <a:off x="787400" y="1143000"/>
              <a:ext cx="411480" cy="487679"/>
            </a:xfrm>
            <a:prstGeom prst="rect">
              <a:avLst/>
            </a:prstGeom>
            <a:blipFill>
              <a:blip r:embed="rId8" cstate="print"/>
              <a:stretch>
                <a:fillRect/>
              </a:stretch>
            </a:blipFill>
          </p:spPr>
          <p:txBody>
            <a:bodyPr wrap="square" lIns="0" tIns="0" rIns="0" bIns="0" rtlCol="0"/>
            <a:lstStyle/>
            <a:p>
              <a:endParaRPr>
                <a:solidFill>
                  <a:srgbClr val="BFBFBF"/>
                </a:solidFill>
              </a:endParaRPr>
            </a:p>
          </p:txBody>
        </p:sp>
      </p:grpSp>
      <p:sp>
        <p:nvSpPr>
          <p:cNvPr id="29" name="object 11"/>
          <p:cNvSpPr/>
          <p:nvPr/>
        </p:nvSpPr>
        <p:spPr>
          <a:xfrm>
            <a:off x="406399" y="1219205"/>
            <a:ext cx="411481" cy="487679"/>
          </a:xfrm>
          <a:prstGeom prst="rect">
            <a:avLst/>
          </a:prstGeom>
          <a:blipFill>
            <a:blip r:embed="rId7" cstate="print"/>
            <a:stretch>
              <a:fillRect/>
            </a:stretch>
          </a:blipFill>
        </p:spPr>
        <p:txBody>
          <a:bodyPr wrap="square" lIns="0" tIns="0" rIns="0" bIns="0" rtlCol="0"/>
          <a:lstStyle/>
          <a:p>
            <a:endParaRPr/>
          </a:p>
        </p:txBody>
      </p:sp>
      <p:sp>
        <p:nvSpPr>
          <p:cNvPr id="30" name="object 8"/>
          <p:cNvSpPr/>
          <p:nvPr/>
        </p:nvSpPr>
        <p:spPr>
          <a:xfrm>
            <a:off x="177800" y="2209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rgbClr val="55555A"/>
          </a:solidFill>
        </p:spPr>
        <p:txBody>
          <a:bodyPr wrap="square" lIns="0" tIns="0" rIns="0" bIns="0" rtlCol="0"/>
          <a:lstStyle/>
          <a:p>
            <a:endParaRPr/>
          </a:p>
        </p:txBody>
      </p:sp>
      <p:sp>
        <p:nvSpPr>
          <p:cNvPr id="31" name="object 9"/>
          <p:cNvSpPr/>
          <p:nvPr/>
        </p:nvSpPr>
        <p:spPr>
          <a:xfrm>
            <a:off x="406399" y="2286005"/>
            <a:ext cx="411481" cy="487679"/>
          </a:xfrm>
          <a:prstGeom prst="rect">
            <a:avLst/>
          </a:prstGeom>
          <a:blipFill>
            <a:blip r:embed="rId8" cstate="print"/>
            <a:stretch>
              <a:fillRect/>
            </a:stretch>
          </a:blipFill>
        </p:spPr>
        <p:txBody>
          <a:bodyPr wrap="square" lIns="0" tIns="0" rIns="0" bIns="0" rtlCol="0"/>
          <a:lstStyle/>
          <a:p>
            <a:endParaRPr/>
          </a:p>
        </p:txBody>
      </p:sp>
      <p:sp>
        <p:nvSpPr>
          <p:cNvPr id="32" name="TextBox 31"/>
          <p:cNvSpPr txBox="1"/>
          <p:nvPr/>
        </p:nvSpPr>
        <p:spPr>
          <a:xfrm>
            <a:off x="4368806" y="6019800"/>
            <a:ext cx="6858001" cy="2862322"/>
          </a:xfrm>
          <a:prstGeom prst="rect">
            <a:avLst/>
          </a:prstGeom>
          <a:noFill/>
        </p:spPr>
        <p:txBody>
          <a:bodyPr wrap="square" rtlCol="0">
            <a:spAutoFit/>
          </a:bodyPr>
          <a:lstStyle/>
          <a:p>
            <a:pPr marL="285750" indent="-285750">
              <a:buFont typeface="Wingdings" charset="2"/>
              <a:buChar char="§"/>
            </a:pPr>
            <a:r>
              <a:rPr lang="en-US" sz="2000" dirty="0" smtClean="0">
                <a:latin typeface="Gotham Book"/>
                <a:cs typeface="Gotham Book"/>
              </a:rPr>
              <a:t>Digital tactics begin the mobilization process, connecting grassroots organizers to potential volunteers</a:t>
            </a:r>
          </a:p>
          <a:p>
            <a:endParaRPr lang="en-US" sz="2000" dirty="0" smtClean="0">
              <a:latin typeface="Gotham Book"/>
              <a:cs typeface="Gotham Book"/>
            </a:endParaRPr>
          </a:p>
          <a:p>
            <a:pPr marL="285750" indent="-285750">
              <a:buFont typeface="Wingdings" charset="2"/>
              <a:buChar char="§"/>
            </a:pPr>
            <a:r>
              <a:rPr lang="en-US" sz="2000" dirty="0" smtClean="0">
                <a:latin typeface="Gotham Book"/>
                <a:cs typeface="Gotham Book"/>
              </a:rPr>
              <a:t>In general, the further right, the higher the ask</a:t>
            </a:r>
          </a:p>
          <a:p>
            <a:endParaRPr lang="en-US" sz="2000" dirty="0" smtClean="0">
              <a:latin typeface="Gotham Book"/>
              <a:cs typeface="Gotham Book"/>
            </a:endParaRPr>
          </a:p>
          <a:p>
            <a:pPr marL="285750" indent="-285750">
              <a:buFont typeface="Wingdings" charset="2"/>
              <a:buChar char="§"/>
            </a:pPr>
            <a:r>
              <a:rPr lang="en-US" sz="2000" dirty="0" smtClean="0">
                <a:latin typeface="Gotham Book"/>
                <a:cs typeface="Gotham Book"/>
              </a:rPr>
              <a:t>The further right you go, the stronger your program, because you’re using digital to mobilize action</a:t>
            </a:r>
            <a:endParaRPr lang="en-US" sz="2000" dirty="0">
              <a:latin typeface="Gotham Book"/>
              <a:cs typeface="Gotham Book"/>
            </a:endParaRPr>
          </a:p>
        </p:txBody>
      </p:sp>
      <p:sp>
        <p:nvSpPr>
          <p:cNvPr id="33" name="TextBox 32"/>
          <p:cNvSpPr txBox="1"/>
          <p:nvPr/>
        </p:nvSpPr>
        <p:spPr>
          <a:xfrm>
            <a:off x="3149602" y="914405"/>
            <a:ext cx="6019800" cy="430887"/>
          </a:xfrm>
          <a:prstGeom prst="rect">
            <a:avLst/>
          </a:prstGeom>
          <a:noFill/>
        </p:spPr>
        <p:txBody>
          <a:bodyPr wrap="square" rtlCol="0">
            <a:spAutoFit/>
          </a:bodyPr>
          <a:lstStyle/>
          <a:p>
            <a:r>
              <a:rPr lang="en-US" sz="2200" dirty="0" smtClean="0">
                <a:latin typeface="Gotham Bold"/>
                <a:cs typeface="Gotham Bold"/>
              </a:rPr>
              <a:t>Online to Offline Mobilization</a:t>
            </a:r>
            <a:endParaRPr lang="en-US" sz="2200" dirty="0">
              <a:latin typeface="Gotham Bold"/>
              <a:cs typeface="Gotham Bold"/>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569200"/>
            <a:ext cx="13004800" cy="184785"/>
          </a:xfrm>
          <a:custGeom>
            <a:avLst/>
            <a:gdLst/>
            <a:ahLst/>
            <a:cxnLst/>
            <a:rect l="l" t="t" r="r" b="b"/>
            <a:pathLst>
              <a:path w="13004800" h="184784">
                <a:moveTo>
                  <a:pt x="13004292" y="0"/>
                </a:moveTo>
                <a:lnTo>
                  <a:pt x="0" y="0"/>
                </a:lnTo>
                <a:lnTo>
                  <a:pt x="0" y="184402"/>
                </a:lnTo>
                <a:lnTo>
                  <a:pt x="13004292" y="184402"/>
                </a:lnTo>
                <a:lnTo>
                  <a:pt x="13004292" y="0"/>
                </a:lnTo>
                <a:close/>
              </a:path>
            </a:pathLst>
          </a:custGeom>
          <a:solidFill>
            <a:srgbClr val="EC5240"/>
          </a:solidFill>
        </p:spPr>
        <p:txBody>
          <a:bodyPr wrap="square" lIns="0" tIns="0" rIns="0" bIns="0" rtlCol="0"/>
          <a:lstStyle/>
          <a:p>
            <a:endParaRPr/>
          </a:p>
        </p:txBody>
      </p:sp>
      <p:sp>
        <p:nvSpPr>
          <p:cNvPr id="3" name="object 3"/>
          <p:cNvSpPr/>
          <p:nvPr/>
        </p:nvSpPr>
        <p:spPr>
          <a:xfrm>
            <a:off x="11917680" y="8709664"/>
            <a:ext cx="821435" cy="67970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808732" y="768095"/>
            <a:ext cx="0" cy="7754620"/>
          </a:xfrm>
          <a:custGeom>
            <a:avLst/>
            <a:gdLst/>
            <a:ahLst/>
            <a:cxnLst/>
            <a:rect l="l" t="t" r="r" b="b"/>
            <a:pathLst>
              <a:path h="7754620">
                <a:moveTo>
                  <a:pt x="0" y="7754467"/>
                </a:moveTo>
                <a:lnTo>
                  <a:pt x="0" y="0"/>
                </a:lnTo>
              </a:path>
            </a:pathLst>
          </a:custGeom>
          <a:ln w="12192">
            <a:solidFill>
              <a:srgbClr val="55555A"/>
            </a:solidFill>
          </a:ln>
        </p:spPr>
        <p:txBody>
          <a:bodyPr wrap="square" lIns="0" tIns="0" rIns="0" bIns="0" rtlCol="0"/>
          <a:lstStyle/>
          <a:p>
            <a:endParaRPr/>
          </a:p>
        </p:txBody>
      </p:sp>
      <p:sp>
        <p:nvSpPr>
          <p:cNvPr id="20" name="object 20"/>
          <p:cNvSpPr/>
          <p:nvPr/>
        </p:nvSpPr>
        <p:spPr>
          <a:xfrm flipV="1">
            <a:off x="2817876" y="1365505"/>
            <a:ext cx="9704324" cy="45719"/>
          </a:xfrm>
          <a:custGeom>
            <a:avLst/>
            <a:gdLst/>
            <a:ahLst/>
            <a:cxnLst/>
            <a:rect l="l" t="t" r="r" b="b"/>
            <a:pathLst>
              <a:path w="8956675">
                <a:moveTo>
                  <a:pt x="0" y="0"/>
                </a:moveTo>
                <a:lnTo>
                  <a:pt x="8956294" y="0"/>
                </a:lnTo>
              </a:path>
            </a:pathLst>
          </a:custGeom>
          <a:ln w="12192">
            <a:solidFill>
              <a:srgbClr val="55555A"/>
            </a:solidFill>
          </a:ln>
        </p:spPr>
        <p:txBody>
          <a:bodyPr wrap="square" lIns="0" tIns="0" rIns="0" bIns="0" rtlCol="0"/>
          <a:lstStyle/>
          <a:p>
            <a:endParaRPr/>
          </a:p>
        </p:txBody>
      </p:sp>
      <p:grpSp>
        <p:nvGrpSpPr>
          <p:cNvPr id="21" name="Group 20"/>
          <p:cNvGrpSpPr/>
          <p:nvPr/>
        </p:nvGrpSpPr>
        <p:grpSpPr>
          <a:xfrm>
            <a:off x="177800" y="1066800"/>
            <a:ext cx="2438400" cy="2915920"/>
            <a:chOff x="558800" y="1066800"/>
            <a:chExt cx="2438400" cy="2915920"/>
          </a:xfrm>
        </p:grpSpPr>
        <p:sp>
          <p:nvSpPr>
            <p:cNvPr id="22" name="object 8"/>
            <p:cNvSpPr/>
            <p:nvPr/>
          </p:nvSpPr>
          <p:spPr>
            <a:xfrm>
              <a:off x="558800" y="1066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chemeClr val="bg1"/>
            </a:solidFill>
            <a:ln>
              <a:solidFill>
                <a:schemeClr val="bg1">
                  <a:lumMod val="75000"/>
                </a:schemeClr>
              </a:solidFill>
            </a:ln>
          </p:spPr>
          <p:txBody>
            <a:bodyPr wrap="square" lIns="0" tIns="0" rIns="0" bIns="0" rtlCol="0"/>
            <a:lstStyle/>
            <a:p>
              <a:endParaRPr>
                <a:solidFill>
                  <a:srgbClr val="BFBFBF"/>
                </a:solidFill>
              </a:endParaRPr>
            </a:p>
          </p:txBody>
        </p:sp>
        <p:sp>
          <p:nvSpPr>
            <p:cNvPr id="23" name="object 10"/>
            <p:cNvSpPr/>
            <p:nvPr/>
          </p:nvSpPr>
          <p:spPr>
            <a:xfrm>
              <a:off x="558800" y="3276600"/>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24" name="object 11"/>
            <p:cNvSpPr/>
            <p:nvPr/>
          </p:nvSpPr>
          <p:spPr>
            <a:xfrm>
              <a:off x="787400" y="3352800"/>
              <a:ext cx="411480" cy="487679"/>
            </a:xfrm>
            <a:prstGeom prst="rect">
              <a:avLst/>
            </a:prstGeom>
            <a:blipFill>
              <a:blip r:embed="rId3" cstate="print"/>
              <a:stretch>
                <a:fillRect/>
              </a:stretch>
            </a:blipFill>
          </p:spPr>
          <p:txBody>
            <a:bodyPr wrap="square" lIns="0" tIns="0" rIns="0" bIns="0" rtlCol="0"/>
            <a:lstStyle/>
            <a:p>
              <a:endParaRPr/>
            </a:p>
          </p:txBody>
        </p:sp>
        <p:sp>
          <p:nvSpPr>
            <p:cNvPr id="25" name="TextBox 24"/>
            <p:cNvSpPr txBox="1"/>
            <p:nvPr/>
          </p:nvSpPr>
          <p:spPr>
            <a:xfrm>
              <a:off x="1244601" y="1219200"/>
              <a:ext cx="1752599" cy="400110"/>
            </a:xfrm>
            <a:prstGeom prst="rect">
              <a:avLst/>
            </a:prstGeom>
            <a:noFill/>
          </p:spPr>
          <p:txBody>
            <a:bodyPr wrap="square" rtlCol="0">
              <a:spAutoFit/>
            </a:bodyPr>
            <a:lstStyle/>
            <a:p>
              <a:r>
                <a:rPr lang="en-US" sz="2000" dirty="0" smtClean="0">
                  <a:solidFill>
                    <a:schemeClr val="bg1">
                      <a:lumMod val="75000"/>
                    </a:schemeClr>
                  </a:solidFill>
                  <a:latin typeface="Gotham Bold"/>
                  <a:cs typeface="Gotham Bold"/>
                </a:rPr>
                <a:t>MESSAGE</a:t>
              </a:r>
              <a:endParaRPr lang="en-US" sz="2000" dirty="0">
                <a:solidFill>
                  <a:schemeClr val="bg1">
                    <a:lumMod val="75000"/>
                  </a:schemeClr>
                </a:solidFill>
                <a:latin typeface="Gotham Bold"/>
                <a:cs typeface="Gotham Bold"/>
              </a:endParaRPr>
            </a:p>
          </p:txBody>
        </p:sp>
        <p:sp>
          <p:nvSpPr>
            <p:cNvPr id="26" name="TextBox 25"/>
            <p:cNvSpPr txBox="1"/>
            <p:nvPr/>
          </p:nvSpPr>
          <p:spPr>
            <a:xfrm>
              <a:off x="1244601" y="2362200"/>
              <a:ext cx="1752599" cy="400110"/>
            </a:xfrm>
            <a:prstGeom prst="rect">
              <a:avLst/>
            </a:prstGeom>
            <a:noFill/>
          </p:spPr>
          <p:txBody>
            <a:bodyPr wrap="square" rtlCol="0">
              <a:spAutoFit/>
            </a:bodyPr>
            <a:lstStyle/>
            <a:p>
              <a:r>
                <a:rPr lang="en-US" sz="2000" dirty="0" smtClean="0">
                  <a:latin typeface="Gotham Bold"/>
                  <a:cs typeface="Gotham Bold"/>
                </a:rPr>
                <a:t>MOBILIZE</a:t>
              </a:r>
              <a:endParaRPr lang="en-US" sz="2000" dirty="0">
                <a:latin typeface="Gotham Bold"/>
                <a:cs typeface="Gotham Bold"/>
              </a:endParaRPr>
            </a:p>
          </p:txBody>
        </p:sp>
        <p:sp>
          <p:nvSpPr>
            <p:cNvPr id="27" name="TextBox 26"/>
            <p:cNvSpPr txBox="1"/>
            <p:nvPr/>
          </p:nvSpPr>
          <p:spPr>
            <a:xfrm>
              <a:off x="1244601" y="3429000"/>
              <a:ext cx="1752599" cy="400110"/>
            </a:xfrm>
            <a:prstGeom prst="rect">
              <a:avLst/>
            </a:prstGeom>
            <a:noFill/>
          </p:spPr>
          <p:txBody>
            <a:bodyPr wrap="square" rtlCol="0">
              <a:spAutoFit/>
            </a:bodyPr>
            <a:lstStyle/>
            <a:p>
              <a:r>
                <a:rPr lang="en-US" sz="2000" dirty="0" smtClean="0">
                  <a:solidFill>
                    <a:srgbClr val="BFBFBF"/>
                  </a:solidFill>
                  <a:latin typeface="Gotham Bold"/>
                  <a:cs typeface="Gotham Bold"/>
                </a:rPr>
                <a:t>MONEY</a:t>
              </a:r>
              <a:endParaRPr lang="en-US" sz="2000" dirty="0">
                <a:solidFill>
                  <a:srgbClr val="BFBFBF"/>
                </a:solidFill>
                <a:latin typeface="Gotham Bold"/>
                <a:cs typeface="Gotham Bold"/>
              </a:endParaRPr>
            </a:p>
          </p:txBody>
        </p:sp>
        <p:sp>
          <p:nvSpPr>
            <p:cNvPr id="28" name="object 9"/>
            <p:cNvSpPr/>
            <p:nvPr/>
          </p:nvSpPr>
          <p:spPr>
            <a:xfrm>
              <a:off x="787400" y="1143000"/>
              <a:ext cx="411480" cy="487679"/>
            </a:xfrm>
            <a:prstGeom prst="rect">
              <a:avLst/>
            </a:prstGeom>
            <a:blipFill>
              <a:blip r:embed="rId4" cstate="print"/>
              <a:stretch>
                <a:fillRect/>
              </a:stretch>
            </a:blipFill>
          </p:spPr>
          <p:txBody>
            <a:bodyPr wrap="square" lIns="0" tIns="0" rIns="0" bIns="0" rtlCol="0"/>
            <a:lstStyle/>
            <a:p>
              <a:endParaRPr>
                <a:solidFill>
                  <a:srgbClr val="BFBFBF"/>
                </a:solidFill>
              </a:endParaRPr>
            </a:p>
          </p:txBody>
        </p:sp>
      </p:grpSp>
      <p:sp>
        <p:nvSpPr>
          <p:cNvPr id="29" name="object 11"/>
          <p:cNvSpPr/>
          <p:nvPr/>
        </p:nvSpPr>
        <p:spPr>
          <a:xfrm>
            <a:off x="406399" y="1219205"/>
            <a:ext cx="411481" cy="487679"/>
          </a:xfrm>
          <a:prstGeom prst="rect">
            <a:avLst/>
          </a:prstGeom>
          <a:blipFill>
            <a:blip r:embed="rId3" cstate="print"/>
            <a:stretch>
              <a:fillRect/>
            </a:stretch>
          </a:blipFill>
        </p:spPr>
        <p:txBody>
          <a:bodyPr wrap="square" lIns="0" tIns="0" rIns="0" bIns="0" rtlCol="0"/>
          <a:lstStyle/>
          <a:p>
            <a:endParaRPr/>
          </a:p>
        </p:txBody>
      </p:sp>
      <p:sp>
        <p:nvSpPr>
          <p:cNvPr id="30" name="object 8"/>
          <p:cNvSpPr/>
          <p:nvPr/>
        </p:nvSpPr>
        <p:spPr>
          <a:xfrm>
            <a:off x="177800" y="2209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rgbClr val="55555A"/>
          </a:solidFill>
        </p:spPr>
        <p:txBody>
          <a:bodyPr wrap="square" lIns="0" tIns="0" rIns="0" bIns="0" rtlCol="0"/>
          <a:lstStyle/>
          <a:p>
            <a:endParaRPr/>
          </a:p>
        </p:txBody>
      </p:sp>
      <p:sp>
        <p:nvSpPr>
          <p:cNvPr id="31" name="object 9"/>
          <p:cNvSpPr/>
          <p:nvPr/>
        </p:nvSpPr>
        <p:spPr>
          <a:xfrm>
            <a:off x="406399" y="2286005"/>
            <a:ext cx="411481" cy="487679"/>
          </a:xfrm>
          <a:prstGeom prst="rect">
            <a:avLst/>
          </a:prstGeom>
          <a:blipFill>
            <a:blip r:embed="rId4" cstate="print"/>
            <a:stretch>
              <a:fillRect/>
            </a:stretch>
          </a:blipFill>
        </p:spPr>
        <p:txBody>
          <a:bodyPr wrap="square" lIns="0" tIns="0" rIns="0" bIns="0" rtlCol="0"/>
          <a:lstStyle/>
          <a:p>
            <a:endParaRPr/>
          </a:p>
        </p:txBody>
      </p:sp>
      <p:sp>
        <p:nvSpPr>
          <p:cNvPr id="33" name="TextBox 32"/>
          <p:cNvSpPr txBox="1"/>
          <p:nvPr/>
        </p:nvSpPr>
        <p:spPr>
          <a:xfrm>
            <a:off x="3149602" y="914405"/>
            <a:ext cx="6019800" cy="430887"/>
          </a:xfrm>
          <a:prstGeom prst="rect">
            <a:avLst/>
          </a:prstGeom>
          <a:noFill/>
        </p:spPr>
        <p:txBody>
          <a:bodyPr wrap="square" rtlCol="0">
            <a:spAutoFit/>
          </a:bodyPr>
          <a:lstStyle/>
          <a:p>
            <a:r>
              <a:rPr lang="en-US" sz="2200" dirty="0" smtClean="0">
                <a:latin typeface="Gotham Bold"/>
                <a:cs typeface="Gotham Bold"/>
              </a:rPr>
              <a:t>Digital Mobilization Tactics</a:t>
            </a:r>
            <a:endParaRPr lang="en-US" sz="2200" dirty="0">
              <a:latin typeface="Gotham Bold"/>
              <a:cs typeface="Gotham Bold"/>
            </a:endParaRPr>
          </a:p>
        </p:txBody>
      </p:sp>
      <p:sp>
        <p:nvSpPr>
          <p:cNvPr id="34" name="TextBox 33"/>
          <p:cNvSpPr txBox="1"/>
          <p:nvPr/>
        </p:nvSpPr>
        <p:spPr>
          <a:xfrm>
            <a:off x="9474200" y="1524000"/>
            <a:ext cx="3048000" cy="738664"/>
          </a:xfrm>
          <a:prstGeom prst="rect">
            <a:avLst/>
          </a:prstGeom>
          <a:solidFill>
            <a:schemeClr val="bg1">
              <a:lumMod val="85000"/>
            </a:schemeClr>
          </a:solidFill>
        </p:spPr>
        <p:txBody>
          <a:bodyPr wrap="square" tIns="182880" bIns="182880" rtlCol="0">
            <a:spAutoFit/>
          </a:bodyPr>
          <a:lstStyle/>
          <a:p>
            <a:pPr algn="ctr"/>
            <a:r>
              <a:rPr lang="en-US" sz="2400" dirty="0" smtClean="0">
                <a:latin typeface="Gotham Book"/>
                <a:cs typeface="Gotham Book"/>
              </a:rPr>
              <a:t>SIGN-ON</a:t>
            </a:r>
            <a:endParaRPr lang="en-US" sz="2400" dirty="0">
              <a:latin typeface="Gotham Book"/>
              <a:cs typeface="Gotham Book"/>
            </a:endParaRPr>
          </a:p>
        </p:txBody>
      </p:sp>
      <p:pic>
        <p:nvPicPr>
          <p:cNvPr id="4" name="Picture 3" descr="Screen Shot 2016-07-10 at 5.42.2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4408" y="2514600"/>
            <a:ext cx="9090301" cy="4428284"/>
          </a:xfrm>
          <a:prstGeom prst="rect">
            <a:avLst/>
          </a:prstGeom>
        </p:spPr>
      </p:pic>
      <p:grpSp>
        <p:nvGrpSpPr>
          <p:cNvPr id="8" name="Group 7"/>
          <p:cNvGrpSpPr/>
          <p:nvPr/>
        </p:nvGrpSpPr>
        <p:grpSpPr>
          <a:xfrm>
            <a:off x="6502404" y="7391400"/>
            <a:ext cx="2908300" cy="786765"/>
            <a:chOff x="6502400" y="7391400"/>
            <a:chExt cx="2908300" cy="786765"/>
          </a:xfrm>
        </p:grpSpPr>
        <p:sp>
          <p:nvSpPr>
            <p:cNvPr id="35" name="object 19"/>
            <p:cNvSpPr/>
            <p:nvPr/>
          </p:nvSpPr>
          <p:spPr>
            <a:xfrm>
              <a:off x="6502400" y="7391400"/>
              <a:ext cx="2908300" cy="786765"/>
            </a:xfrm>
            <a:custGeom>
              <a:avLst/>
              <a:gdLst/>
              <a:ahLst/>
              <a:cxnLst/>
              <a:rect l="l" t="t" r="r" b="b"/>
              <a:pathLst>
                <a:path w="2908300" h="786765">
                  <a:moveTo>
                    <a:pt x="0" y="786384"/>
                  </a:moveTo>
                  <a:lnTo>
                    <a:pt x="2907792" y="786384"/>
                  </a:lnTo>
                  <a:lnTo>
                    <a:pt x="2907792" y="0"/>
                  </a:lnTo>
                  <a:lnTo>
                    <a:pt x="0" y="0"/>
                  </a:lnTo>
                  <a:lnTo>
                    <a:pt x="0" y="786384"/>
                  </a:lnTo>
                  <a:close/>
                </a:path>
              </a:pathLst>
            </a:custGeom>
            <a:ln w="38100">
              <a:solidFill>
                <a:srgbClr val="EC5240"/>
              </a:solidFill>
            </a:ln>
          </p:spPr>
          <p:txBody>
            <a:bodyPr wrap="square" lIns="0" tIns="0" rIns="0" bIns="0" rtlCol="0"/>
            <a:lstStyle/>
            <a:p>
              <a:endParaRPr>
                <a:solidFill>
                  <a:srgbClr val="FF6600"/>
                </a:solidFill>
              </a:endParaRPr>
            </a:p>
          </p:txBody>
        </p:sp>
        <p:sp>
          <p:nvSpPr>
            <p:cNvPr id="7" name="TextBox 6"/>
            <p:cNvSpPr txBox="1"/>
            <p:nvPr/>
          </p:nvSpPr>
          <p:spPr>
            <a:xfrm>
              <a:off x="6578596" y="7492424"/>
              <a:ext cx="2743199" cy="584776"/>
            </a:xfrm>
            <a:prstGeom prst="rect">
              <a:avLst/>
            </a:prstGeom>
            <a:noFill/>
          </p:spPr>
          <p:txBody>
            <a:bodyPr wrap="square" rtlCol="0">
              <a:spAutoFit/>
            </a:bodyPr>
            <a:lstStyle/>
            <a:p>
              <a:pPr algn="ctr"/>
              <a:r>
                <a:rPr lang="en-US" sz="3200" dirty="0" smtClean="0">
                  <a:solidFill>
                    <a:srgbClr val="FF6600"/>
                  </a:solidFill>
                  <a:latin typeface="Tungsten Medium"/>
                  <a:cs typeface="Tungsten Medium"/>
                </a:rPr>
                <a:t>ACCESS SIGN-ON</a:t>
              </a:r>
              <a:endParaRPr lang="en-US" sz="3200" dirty="0">
                <a:solidFill>
                  <a:srgbClr val="FF6600"/>
                </a:solidFill>
                <a:latin typeface="Tungsten Medium"/>
                <a:cs typeface="Tungsten Medium"/>
              </a:endParaRPr>
            </a:p>
          </p:txBody>
        </p:sp>
      </p:grpSp>
      <p:sp>
        <p:nvSpPr>
          <p:cNvPr id="10" name="Rectangle 9">
            <a:hlinkClick r:id="rId6"/>
          </p:cNvPr>
          <p:cNvSpPr/>
          <p:nvPr/>
        </p:nvSpPr>
        <p:spPr>
          <a:xfrm>
            <a:off x="5740400" y="7162800"/>
            <a:ext cx="4495800" cy="1371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123835329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569200"/>
            <a:ext cx="13004800" cy="184785"/>
          </a:xfrm>
          <a:custGeom>
            <a:avLst/>
            <a:gdLst/>
            <a:ahLst/>
            <a:cxnLst/>
            <a:rect l="l" t="t" r="r" b="b"/>
            <a:pathLst>
              <a:path w="13004800" h="184784">
                <a:moveTo>
                  <a:pt x="13004292" y="0"/>
                </a:moveTo>
                <a:lnTo>
                  <a:pt x="0" y="0"/>
                </a:lnTo>
                <a:lnTo>
                  <a:pt x="0" y="184402"/>
                </a:lnTo>
                <a:lnTo>
                  <a:pt x="13004292" y="184402"/>
                </a:lnTo>
                <a:lnTo>
                  <a:pt x="13004292" y="0"/>
                </a:lnTo>
                <a:close/>
              </a:path>
            </a:pathLst>
          </a:custGeom>
          <a:solidFill>
            <a:srgbClr val="EC5240"/>
          </a:solidFill>
        </p:spPr>
        <p:txBody>
          <a:bodyPr wrap="square" lIns="0" tIns="0" rIns="0" bIns="0" rtlCol="0"/>
          <a:lstStyle/>
          <a:p>
            <a:endParaRPr/>
          </a:p>
        </p:txBody>
      </p:sp>
      <p:sp>
        <p:nvSpPr>
          <p:cNvPr id="3" name="object 3"/>
          <p:cNvSpPr/>
          <p:nvPr/>
        </p:nvSpPr>
        <p:spPr>
          <a:xfrm>
            <a:off x="11917680" y="8709664"/>
            <a:ext cx="821435" cy="67970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808732" y="768095"/>
            <a:ext cx="0" cy="7754620"/>
          </a:xfrm>
          <a:custGeom>
            <a:avLst/>
            <a:gdLst/>
            <a:ahLst/>
            <a:cxnLst/>
            <a:rect l="l" t="t" r="r" b="b"/>
            <a:pathLst>
              <a:path h="7754620">
                <a:moveTo>
                  <a:pt x="0" y="7754467"/>
                </a:moveTo>
                <a:lnTo>
                  <a:pt x="0" y="0"/>
                </a:lnTo>
              </a:path>
            </a:pathLst>
          </a:custGeom>
          <a:ln w="12192">
            <a:solidFill>
              <a:srgbClr val="55555A"/>
            </a:solidFill>
          </a:ln>
        </p:spPr>
        <p:txBody>
          <a:bodyPr wrap="square" lIns="0" tIns="0" rIns="0" bIns="0" rtlCol="0"/>
          <a:lstStyle/>
          <a:p>
            <a:endParaRPr/>
          </a:p>
        </p:txBody>
      </p:sp>
      <p:sp>
        <p:nvSpPr>
          <p:cNvPr id="20" name="object 20"/>
          <p:cNvSpPr/>
          <p:nvPr/>
        </p:nvSpPr>
        <p:spPr>
          <a:xfrm flipV="1">
            <a:off x="2817876" y="1365505"/>
            <a:ext cx="9704324" cy="45719"/>
          </a:xfrm>
          <a:custGeom>
            <a:avLst/>
            <a:gdLst/>
            <a:ahLst/>
            <a:cxnLst/>
            <a:rect l="l" t="t" r="r" b="b"/>
            <a:pathLst>
              <a:path w="8956675">
                <a:moveTo>
                  <a:pt x="0" y="0"/>
                </a:moveTo>
                <a:lnTo>
                  <a:pt x="8956294" y="0"/>
                </a:lnTo>
              </a:path>
            </a:pathLst>
          </a:custGeom>
          <a:ln w="12192">
            <a:solidFill>
              <a:srgbClr val="55555A"/>
            </a:solidFill>
          </a:ln>
        </p:spPr>
        <p:txBody>
          <a:bodyPr wrap="square" lIns="0" tIns="0" rIns="0" bIns="0" rtlCol="0"/>
          <a:lstStyle/>
          <a:p>
            <a:endParaRPr/>
          </a:p>
        </p:txBody>
      </p:sp>
      <p:grpSp>
        <p:nvGrpSpPr>
          <p:cNvPr id="21" name="Group 20"/>
          <p:cNvGrpSpPr/>
          <p:nvPr/>
        </p:nvGrpSpPr>
        <p:grpSpPr>
          <a:xfrm>
            <a:off x="177800" y="1066800"/>
            <a:ext cx="2438400" cy="2915920"/>
            <a:chOff x="558800" y="1066800"/>
            <a:chExt cx="2438400" cy="2915920"/>
          </a:xfrm>
        </p:grpSpPr>
        <p:sp>
          <p:nvSpPr>
            <p:cNvPr id="22" name="object 8"/>
            <p:cNvSpPr/>
            <p:nvPr/>
          </p:nvSpPr>
          <p:spPr>
            <a:xfrm>
              <a:off x="558800" y="1066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chemeClr val="bg1"/>
            </a:solidFill>
            <a:ln>
              <a:solidFill>
                <a:schemeClr val="bg1">
                  <a:lumMod val="75000"/>
                </a:schemeClr>
              </a:solidFill>
            </a:ln>
          </p:spPr>
          <p:txBody>
            <a:bodyPr wrap="square" lIns="0" tIns="0" rIns="0" bIns="0" rtlCol="0"/>
            <a:lstStyle/>
            <a:p>
              <a:endParaRPr>
                <a:solidFill>
                  <a:srgbClr val="BFBFBF"/>
                </a:solidFill>
              </a:endParaRPr>
            </a:p>
          </p:txBody>
        </p:sp>
        <p:sp>
          <p:nvSpPr>
            <p:cNvPr id="23" name="object 10"/>
            <p:cNvSpPr/>
            <p:nvPr/>
          </p:nvSpPr>
          <p:spPr>
            <a:xfrm>
              <a:off x="558800" y="3276600"/>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24" name="object 11"/>
            <p:cNvSpPr/>
            <p:nvPr/>
          </p:nvSpPr>
          <p:spPr>
            <a:xfrm>
              <a:off x="787400" y="3352800"/>
              <a:ext cx="411480" cy="487679"/>
            </a:xfrm>
            <a:prstGeom prst="rect">
              <a:avLst/>
            </a:prstGeom>
            <a:blipFill>
              <a:blip r:embed="rId3" cstate="print"/>
              <a:stretch>
                <a:fillRect/>
              </a:stretch>
            </a:blipFill>
          </p:spPr>
          <p:txBody>
            <a:bodyPr wrap="square" lIns="0" tIns="0" rIns="0" bIns="0" rtlCol="0"/>
            <a:lstStyle/>
            <a:p>
              <a:endParaRPr/>
            </a:p>
          </p:txBody>
        </p:sp>
        <p:sp>
          <p:nvSpPr>
            <p:cNvPr id="25" name="TextBox 24"/>
            <p:cNvSpPr txBox="1"/>
            <p:nvPr/>
          </p:nvSpPr>
          <p:spPr>
            <a:xfrm>
              <a:off x="1244601" y="1219200"/>
              <a:ext cx="1752599" cy="400110"/>
            </a:xfrm>
            <a:prstGeom prst="rect">
              <a:avLst/>
            </a:prstGeom>
            <a:noFill/>
          </p:spPr>
          <p:txBody>
            <a:bodyPr wrap="square" rtlCol="0">
              <a:spAutoFit/>
            </a:bodyPr>
            <a:lstStyle/>
            <a:p>
              <a:r>
                <a:rPr lang="en-US" sz="2000" dirty="0" smtClean="0">
                  <a:solidFill>
                    <a:schemeClr val="bg1">
                      <a:lumMod val="75000"/>
                    </a:schemeClr>
                  </a:solidFill>
                  <a:latin typeface="Gotham Bold"/>
                  <a:cs typeface="Gotham Bold"/>
                </a:rPr>
                <a:t>MESSAGE</a:t>
              </a:r>
              <a:endParaRPr lang="en-US" sz="2000" dirty="0">
                <a:solidFill>
                  <a:schemeClr val="bg1">
                    <a:lumMod val="75000"/>
                  </a:schemeClr>
                </a:solidFill>
                <a:latin typeface="Gotham Bold"/>
                <a:cs typeface="Gotham Bold"/>
              </a:endParaRPr>
            </a:p>
          </p:txBody>
        </p:sp>
        <p:sp>
          <p:nvSpPr>
            <p:cNvPr id="26" name="TextBox 25"/>
            <p:cNvSpPr txBox="1"/>
            <p:nvPr/>
          </p:nvSpPr>
          <p:spPr>
            <a:xfrm>
              <a:off x="1244601" y="2362200"/>
              <a:ext cx="1752599" cy="400110"/>
            </a:xfrm>
            <a:prstGeom prst="rect">
              <a:avLst/>
            </a:prstGeom>
            <a:noFill/>
          </p:spPr>
          <p:txBody>
            <a:bodyPr wrap="square" rtlCol="0">
              <a:spAutoFit/>
            </a:bodyPr>
            <a:lstStyle/>
            <a:p>
              <a:r>
                <a:rPr lang="en-US" sz="2000" dirty="0" smtClean="0">
                  <a:latin typeface="Gotham Bold"/>
                  <a:cs typeface="Gotham Bold"/>
                </a:rPr>
                <a:t>MOBILIZE</a:t>
              </a:r>
              <a:endParaRPr lang="en-US" sz="2000" dirty="0">
                <a:latin typeface="Gotham Bold"/>
                <a:cs typeface="Gotham Bold"/>
              </a:endParaRPr>
            </a:p>
          </p:txBody>
        </p:sp>
        <p:sp>
          <p:nvSpPr>
            <p:cNvPr id="27" name="TextBox 26"/>
            <p:cNvSpPr txBox="1"/>
            <p:nvPr/>
          </p:nvSpPr>
          <p:spPr>
            <a:xfrm>
              <a:off x="1244601" y="3429000"/>
              <a:ext cx="1752599" cy="400110"/>
            </a:xfrm>
            <a:prstGeom prst="rect">
              <a:avLst/>
            </a:prstGeom>
            <a:noFill/>
          </p:spPr>
          <p:txBody>
            <a:bodyPr wrap="square" rtlCol="0">
              <a:spAutoFit/>
            </a:bodyPr>
            <a:lstStyle/>
            <a:p>
              <a:r>
                <a:rPr lang="en-US" sz="2000" dirty="0" smtClean="0">
                  <a:solidFill>
                    <a:srgbClr val="BFBFBF"/>
                  </a:solidFill>
                  <a:latin typeface="Gotham Bold"/>
                  <a:cs typeface="Gotham Bold"/>
                </a:rPr>
                <a:t>MONEY</a:t>
              </a:r>
              <a:endParaRPr lang="en-US" sz="2000" dirty="0">
                <a:solidFill>
                  <a:srgbClr val="BFBFBF"/>
                </a:solidFill>
                <a:latin typeface="Gotham Bold"/>
                <a:cs typeface="Gotham Bold"/>
              </a:endParaRPr>
            </a:p>
          </p:txBody>
        </p:sp>
        <p:sp>
          <p:nvSpPr>
            <p:cNvPr id="28" name="object 9"/>
            <p:cNvSpPr/>
            <p:nvPr/>
          </p:nvSpPr>
          <p:spPr>
            <a:xfrm>
              <a:off x="787400" y="1143000"/>
              <a:ext cx="411480" cy="487679"/>
            </a:xfrm>
            <a:prstGeom prst="rect">
              <a:avLst/>
            </a:prstGeom>
            <a:blipFill>
              <a:blip r:embed="rId4" cstate="print"/>
              <a:stretch>
                <a:fillRect/>
              </a:stretch>
            </a:blipFill>
          </p:spPr>
          <p:txBody>
            <a:bodyPr wrap="square" lIns="0" tIns="0" rIns="0" bIns="0" rtlCol="0"/>
            <a:lstStyle/>
            <a:p>
              <a:endParaRPr>
                <a:solidFill>
                  <a:srgbClr val="BFBFBF"/>
                </a:solidFill>
              </a:endParaRPr>
            </a:p>
          </p:txBody>
        </p:sp>
      </p:grpSp>
      <p:sp>
        <p:nvSpPr>
          <p:cNvPr id="29" name="object 11"/>
          <p:cNvSpPr/>
          <p:nvPr/>
        </p:nvSpPr>
        <p:spPr>
          <a:xfrm>
            <a:off x="406399" y="1219205"/>
            <a:ext cx="411481" cy="487679"/>
          </a:xfrm>
          <a:prstGeom prst="rect">
            <a:avLst/>
          </a:prstGeom>
          <a:blipFill>
            <a:blip r:embed="rId3" cstate="print"/>
            <a:stretch>
              <a:fillRect/>
            </a:stretch>
          </a:blipFill>
        </p:spPr>
        <p:txBody>
          <a:bodyPr wrap="square" lIns="0" tIns="0" rIns="0" bIns="0" rtlCol="0"/>
          <a:lstStyle/>
          <a:p>
            <a:endParaRPr/>
          </a:p>
        </p:txBody>
      </p:sp>
      <p:sp>
        <p:nvSpPr>
          <p:cNvPr id="30" name="object 8"/>
          <p:cNvSpPr/>
          <p:nvPr/>
        </p:nvSpPr>
        <p:spPr>
          <a:xfrm>
            <a:off x="177800" y="2209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rgbClr val="55555A"/>
          </a:solidFill>
        </p:spPr>
        <p:txBody>
          <a:bodyPr wrap="square" lIns="0" tIns="0" rIns="0" bIns="0" rtlCol="0"/>
          <a:lstStyle/>
          <a:p>
            <a:endParaRPr/>
          </a:p>
        </p:txBody>
      </p:sp>
      <p:sp>
        <p:nvSpPr>
          <p:cNvPr id="31" name="object 9"/>
          <p:cNvSpPr/>
          <p:nvPr/>
        </p:nvSpPr>
        <p:spPr>
          <a:xfrm>
            <a:off x="406399" y="2286005"/>
            <a:ext cx="411481" cy="487679"/>
          </a:xfrm>
          <a:prstGeom prst="rect">
            <a:avLst/>
          </a:prstGeom>
          <a:blipFill>
            <a:blip r:embed="rId4" cstate="print"/>
            <a:stretch>
              <a:fillRect/>
            </a:stretch>
          </a:blipFill>
        </p:spPr>
        <p:txBody>
          <a:bodyPr wrap="square" lIns="0" tIns="0" rIns="0" bIns="0" rtlCol="0"/>
          <a:lstStyle/>
          <a:p>
            <a:endParaRPr/>
          </a:p>
        </p:txBody>
      </p:sp>
      <p:sp>
        <p:nvSpPr>
          <p:cNvPr id="33" name="TextBox 32"/>
          <p:cNvSpPr txBox="1"/>
          <p:nvPr/>
        </p:nvSpPr>
        <p:spPr>
          <a:xfrm>
            <a:off x="3149602" y="914405"/>
            <a:ext cx="6019800" cy="430887"/>
          </a:xfrm>
          <a:prstGeom prst="rect">
            <a:avLst/>
          </a:prstGeom>
          <a:noFill/>
        </p:spPr>
        <p:txBody>
          <a:bodyPr wrap="square" rtlCol="0">
            <a:spAutoFit/>
          </a:bodyPr>
          <a:lstStyle/>
          <a:p>
            <a:r>
              <a:rPr lang="en-US" sz="2200" dirty="0" smtClean="0">
                <a:latin typeface="Gotham Bold"/>
                <a:cs typeface="Gotham Bold"/>
              </a:rPr>
              <a:t>Digital Mobilization Tactics</a:t>
            </a:r>
            <a:endParaRPr lang="en-US" sz="2200" dirty="0">
              <a:latin typeface="Gotham Bold"/>
              <a:cs typeface="Gotham Bold"/>
            </a:endParaRPr>
          </a:p>
        </p:txBody>
      </p:sp>
      <p:sp>
        <p:nvSpPr>
          <p:cNvPr id="34" name="TextBox 33"/>
          <p:cNvSpPr txBox="1"/>
          <p:nvPr/>
        </p:nvSpPr>
        <p:spPr>
          <a:xfrm>
            <a:off x="9474200" y="1524000"/>
            <a:ext cx="3048000" cy="738664"/>
          </a:xfrm>
          <a:prstGeom prst="rect">
            <a:avLst/>
          </a:prstGeom>
          <a:solidFill>
            <a:schemeClr val="bg1">
              <a:lumMod val="85000"/>
            </a:schemeClr>
          </a:solidFill>
        </p:spPr>
        <p:txBody>
          <a:bodyPr wrap="square" tIns="182880" bIns="182880" rtlCol="0">
            <a:spAutoFit/>
          </a:bodyPr>
          <a:lstStyle/>
          <a:p>
            <a:pPr algn="ctr"/>
            <a:r>
              <a:rPr lang="en-US" sz="2400" dirty="0" smtClean="0">
                <a:latin typeface="Gotham Book"/>
                <a:cs typeface="Gotham Book"/>
              </a:rPr>
              <a:t>SHARE</a:t>
            </a:r>
            <a:endParaRPr lang="en-US" sz="2400" dirty="0">
              <a:latin typeface="Gotham Book"/>
              <a:cs typeface="Gotham Book"/>
            </a:endParaRPr>
          </a:p>
        </p:txBody>
      </p:sp>
      <p:pic>
        <p:nvPicPr>
          <p:cNvPr id="5" name="Picture 4" descr="Screen Shot 2016-07-10 at 5.55.18 PM.png"/>
          <p:cNvPicPr>
            <a:picLocks noChangeAspect="1"/>
          </p:cNvPicPr>
          <p:nvPr/>
        </p:nvPicPr>
        <p:blipFill rotWithShape="1">
          <a:blip r:embed="rId5">
            <a:extLst>
              <a:ext uri="{28A0092B-C50C-407E-A947-70E740481C1C}">
                <a14:useLocalDpi xmlns:a14="http://schemas.microsoft.com/office/drawing/2010/main" val="0"/>
              </a:ext>
            </a:extLst>
          </a:blip>
          <a:srcRect b="27243"/>
          <a:stretch/>
        </p:blipFill>
        <p:spPr>
          <a:xfrm>
            <a:off x="3225808" y="1524006"/>
            <a:ext cx="6101161" cy="7010394"/>
          </a:xfrm>
          <a:prstGeom prst="rect">
            <a:avLst/>
          </a:prstGeom>
        </p:spPr>
      </p:pic>
    </p:spTree>
    <p:extLst>
      <p:ext uri="{BB962C8B-B14F-4D97-AF65-F5344CB8AC3E}">
        <p14:creationId xmlns:p14="http://schemas.microsoft.com/office/powerpoint/2010/main" val="239353071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569200"/>
            <a:ext cx="13004800" cy="184785"/>
          </a:xfrm>
          <a:custGeom>
            <a:avLst/>
            <a:gdLst/>
            <a:ahLst/>
            <a:cxnLst/>
            <a:rect l="l" t="t" r="r" b="b"/>
            <a:pathLst>
              <a:path w="13004800" h="184784">
                <a:moveTo>
                  <a:pt x="13004292" y="0"/>
                </a:moveTo>
                <a:lnTo>
                  <a:pt x="0" y="0"/>
                </a:lnTo>
                <a:lnTo>
                  <a:pt x="0" y="184402"/>
                </a:lnTo>
                <a:lnTo>
                  <a:pt x="13004292" y="184402"/>
                </a:lnTo>
                <a:lnTo>
                  <a:pt x="13004292" y="0"/>
                </a:lnTo>
                <a:close/>
              </a:path>
            </a:pathLst>
          </a:custGeom>
          <a:solidFill>
            <a:srgbClr val="EC5240"/>
          </a:solidFill>
        </p:spPr>
        <p:txBody>
          <a:bodyPr wrap="square" lIns="0" tIns="0" rIns="0" bIns="0" rtlCol="0"/>
          <a:lstStyle/>
          <a:p>
            <a:endParaRPr/>
          </a:p>
        </p:txBody>
      </p:sp>
      <p:sp>
        <p:nvSpPr>
          <p:cNvPr id="3" name="object 3"/>
          <p:cNvSpPr/>
          <p:nvPr/>
        </p:nvSpPr>
        <p:spPr>
          <a:xfrm>
            <a:off x="11917680" y="8709664"/>
            <a:ext cx="821435" cy="67970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808732" y="768095"/>
            <a:ext cx="0" cy="7754620"/>
          </a:xfrm>
          <a:custGeom>
            <a:avLst/>
            <a:gdLst/>
            <a:ahLst/>
            <a:cxnLst/>
            <a:rect l="l" t="t" r="r" b="b"/>
            <a:pathLst>
              <a:path h="7754620">
                <a:moveTo>
                  <a:pt x="0" y="7754467"/>
                </a:moveTo>
                <a:lnTo>
                  <a:pt x="0" y="0"/>
                </a:lnTo>
              </a:path>
            </a:pathLst>
          </a:custGeom>
          <a:ln w="12192">
            <a:solidFill>
              <a:srgbClr val="55555A"/>
            </a:solidFill>
          </a:ln>
        </p:spPr>
        <p:txBody>
          <a:bodyPr wrap="square" lIns="0" tIns="0" rIns="0" bIns="0" rtlCol="0"/>
          <a:lstStyle/>
          <a:p>
            <a:endParaRPr/>
          </a:p>
        </p:txBody>
      </p:sp>
      <p:sp>
        <p:nvSpPr>
          <p:cNvPr id="20" name="object 20"/>
          <p:cNvSpPr/>
          <p:nvPr/>
        </p:nvSpPr>
        <p:spPr>
          <a:xfrm flipV="1">
            <a:off x="2817876" y="1365505"/>
            <a:ext cx="9704324" cy="45719"/>
          </a:xfrm>
          <a:custGeom>
            <a:avLst/>
            <a:gdLst/>
            <a:ahLst/>
            <a:cxnLst/>
            <a:rect l="l" t="t" r="r" b="b"/>
            <a:pathLst>
              <a:path w="8956675">
                <a:moveTo>
                  <a:pt x="0" y="0"/>
                </a:moveTo>
                <a:lnTo>
                  <a:pt x="8956294" y="0"/>
                </a:lnTo>
              </a:path>
            </a:pathLst>
          </a:custGeom>
          <a:ln w="12192">
            <a:solidFill>
              <a:srgbClr val="55555A"/>
            </a:solidFill>
          </a:ln>
        </p:spPr>
        <p:txBody>
          <a:bodyPr wrap="square" lIns="0" tIns="0" rIns="0" bIns="0" rtlCol="0"/>
          <a:lstStyle/>
          <a:p>
            <a:endParaRPr/>
          </a:p>
        </p:txBody>
      </p:sp>
      <p:grpSp>
        <p:nvGrpSpPr>
          <p:cNvPr id="21" name="Group 20"/>
          <p:cNvGrpSpPr/>
          <p:nvPr/>
        </p:nvGrpSpPr>
        <p:grpSpPr>
          <a:xfrm>
            <a:off x="177800" y="1066800"/>
            <a:ext cx="2438400" cy="2915920"/>
            <a:chOff x="558800" y="1066800"/>
            <a:chExt cx="2438400" cy="2915920"/>
          </a:xfrm>
        </p:grpSpPr>
        <p:sp>
          <p:nvSpPr>
            <p:cNvPr id="22" name="object 8"/>
            <p:cNvSpPr/>
            <p:nvPr/>
          </p:nvSpPr>
          <p:spPr>
            <a:xfrm>
              <a:off x="558800" y="1066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chemeClr val="bg1"/>
            </a:solidFill>
            <a:ln>
              <a:solidFill>
                <a:schemeClr val="bg1">
                  <a:lumMod val="75000"/>
                </a:schemeClr>
              </a:solidFill>
            </a:ln>
          </p:spPr>
          <p:txBody>
            <a:bodyPr wrap="square" lIns="0" tIns="0" rIns="0" bIns="0" rtlCol="0"/>
            <a:lstStyle/>
            <a:p>
              <a:endParaRPr>
                <a:solidFill>
                  <a:srgbClr val="BFBFBF"/>
                </a:solidFill>
              </a:endParaRPr>
            </a:p>
          </p:txBody>
        </p:sp>
        <p:sp>
          <p:nvSpPr>
            <p:cNvPr id="23" name="object 10"/>
            <p:cNvSpPr/>
            <p:nvPr/>
          </p:nvSpPr>
          <p:spPr>
            <a:xfrm>
              <a:off x="558800" y="3276600"/>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24" name="object 11"/>
            <p:cNvSpPr/>
            <p:nvPr/>
          </p:nvSpPr>
          <p:spPr>
            <a:xfrm>
              <a:off x="787400" y="3352800"/>
              <a:ext cx="411480" cy="487679"/>
            </a:xfrm>
            <a:prstGeom prst="rect">
              <a:avLst/>
            </a:prstGeom>
            <a:blipFill>
              <a:blip r:embed="rId3" cstate="print"/>
              <a:stretch>
                <a:fillRect/>
              </a:stretch>
            </a:blipFill>
          </p:spPr>
          <p:txBody>
            <a:bodyPr wrap="square" lIns="0" tIns="0" rIns="0" bIns="0" rtlCol="0"/>
            <a:lstStyle/>
            <a:p>
              <a:endParaRPr/>
            </a:p>
          </p:txBody>
        </p:sp>
        <p:sp>
          <p:nvSpPr>
            <p:cNvPr id="25" name="TextBox 24"/>
            <p:cNvSpPr txBox="1"/>
            <p:nvPr/>
          </p:nvSpPr>
          <p:spPr>
            <a:xfrm>
              <a:off x="1244601" y="1219200"/>
              <a:ext cx="1752599" cy="400110"/>
            </a:xfrm>
            <a:prstGeom prst="rect">
              <a:avLst/>
            </a:prstGeom>
            <a:noFill/>
          </p:spPr>
          <p:txBody>
            <a:bodyPr wrap="square" rtlCol="0">
              <a:spAutoFit/>
            </a:bodyPr>
            <a:lstStyle/>
            <a:p>
              <a:r>
                <a:rPr lang="en-US" sz="2000" dirty="0" smtClean="0">
                  <a:solidFill>
                    <a:schemeClr val="bg1">
                      <a:lumMod val="75000"/>
                    </a:schemeClr>
                  </a:solidFill>
                  <a:latin typeface="Gotham Bold"/>
                  <a:cs typeface="Gotham Bold"/>
                </a:rPr>
                <a:t>MESSAGE</a:t>
              </a:r>
              <a:endParaRPr lang="en-US" sz="2000" dirty="0">
                <a:solidFill>
                  <a:schemeClr val="bg1">
                    <a:lumMod val="75000"/>
                  </a:schemeClr>
                </a:solidFill>
                <a:latin typeface="Gotham Bold"/>
                <a:cs typeface="Gotham Bold"/>
              </a:endParaRPr>
            </a:p>
          </p:txBody>
        </p:sp>
        <p:sp>
          <p:nvSpPr>
            <p:cNvPr id="26" name="TextBox 25"/>
            <p:cNvSpPr txBox="1"/>
            <p:nvPr/>
          </p:nvSpPr>
          <p:spPr>
            <a:xfrm>
              <a:off x="1244601" y="2362200"/>
              <a:ext cx="1752599" cy="400110"/>
            </a:xfrm>
            <a:prstGeom prst="rect">
              <a:avLst/>
            </a:prstGeom>
            <a:noFill/>
          </p:spPr>
          <p:txBody>
            <a:bodyPr wrap="square" rtlCol="0">
              <a:spAutoFit/>
            </a:bodyPr>
            <a:lstStyle/>
            <a:p>
              <a:r>
                <a:rPr lang="en-US" sz="2000" dirty="0" smtClean="0">
                  <a:latin typeface="Gotham Bold"/>
                  <a:cs typeface="Gotham Bold"/>
                </a:rPr>
                <a:t>MOBILIZE</a:t>
              </a:r>
              <a:endParaRPr lang="en-US" sz="2000" dirty="0">
                <a:latin typeface="Gotham Bold"/>
                <a:cs typeface="Gotham Bold"/>
              </a:endParaRPr>
            </a:p>
          </p:txBody>
        </p:sp>
        <p:sp>
          <p:nvSpPr>
            <p:cNvPr id="27" name="TextBox 26"/>
            <p:cNvSpPr txBox="1"/>
            <p:nvPr/>
          </p:nvSpPr>
          <p:spPr>
            <a:xfrm>
              <a:off x="1244601" y="3429000"/>
              <a:ext cx="1752599" cy="400110"/>
            </a:xfrm>
            <a:prstGeom prst="rect">
              <a:avLst/>
            </a:prstGeom>
            <a:noFill/>
          </p:spPr>
          <p:txBody>
            <a:bodyPr wrap="square" rtlCol="0">
              <a:spAutoFit/>
            </a:bodyPr>
            <a:lstStyle/>
            <a:p>
              <a:r>
                <a:rPr lang="en-US" sz="2000" dirty="0" smtClean="0">
                  <a:solidFill>
                    <a:srgbClr val="BFBFBF"/>
                  </a:solidFill>
                  <a:latin typeface="Gotham Bold"/>
                  <a:cs typeface="Gotham Bold"/>
                </a:rPr>
                <a:t>MONEY</a:t>
              </a:r>
              <a:endParaRPr lang="en-US" sz="2000" dirty="0">
                <a:solidFill>
                  <a:srgbClr val="BFBFBF"/>
                </a:solidFill>
                <a:latin typeface="Gotham Bold"/>
                <a:cs typeface="Gotham Bold"/>
              </a:endParaRPr>
            </a:p>
          </p:txBody>
        </p:sp>
        <p:sp>
          <p:nvSpPr>
            <p:cNvPr id="28" name="object 9"/>
            <p:cNvSpPr/>
            <p:nvPr/>
          </p:nvSpPr>
          <p:spPr>
            <a:xfrm>
              <a:off x="787400" y="1143000"/>
              <a:ext cx="411480" cy="487679"/>
            </a:xfrm>
            <a:prstGeom prst="rect">
              <a:avLst/>
            </a:prstGeom>
            <a:blipFill>
              <a:blip r:embed="rId4" cstate="print"/>
              <a:stretch>
                <a:fillRect/>
              </a:stretch>
            </a:blipFill>
          </p:spPr>
          <p:txBody>
            <a:bodyPr wrap="square" lIns="0" tIns="0" rIns="0" bIns="0" rtlCol="0"/>
            <a:lstStyle/>
            <a:p>
              <a:endParaRPr>
                <a:solidFill>
                  <a:srgbClr val="BFBFBF"/>
                </a:solidFill>
              </a:endParaRPr>
            </a:p>
          </p:txBody>
        </p:sp>
      </p:grpSp>
      <p:sp>
        <p:nvSpPr>
          <p:cNvPr id="29" name="object 11"/>
          <p:cNvSpPr/>
          <p:nvPr/>
        </p:nvSpPr>
        <p:spPr>
          <a:xfrm>
            <a:off x="406399" y="1219205"/>
            <a:ext cx="411481" cy="487679"/>
          </a:xfrm>
          <a:prstGeom prst="rect">
            <a:avLst/>
          </a:prstGeom>
          <a:blipFill>
            <a:blip r:embed="rId3" cstate="print"/>
            <a:stretch>
              <a:fillRect/>
            </a:stretch>
          </a:blipFill>
        </p:spPr>
        <p:txBody>
          <a:bodyPr wrap="square" lIns="0" tIns="0" rIns="0" bIns="0" rtlCol="0"/>
          <a:lstStyle/>
          <a:p>
            <a:endParaRPr/>
          </a:p>
        </p:txBody>
      </p:sp>
      <p:sp>
        <p:nvSpPr>
          <p:cNvPr id="30" name="object 8"/>
          <p:cNvSpPr/>
          <p:nvPr/>
        </p:nvSpPr>
        <p:spPr>
          <a:xfrm>
            <a:off x="177800" y="2209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rgbClr val="55555A"/>
          </a:solidFill>
        </p:spPr>
        <p:txBody>
          <a:bodyPr wrap="square" lIns="0" tIns="0" rIns="0" bIns="0" rtlCol="0"/>
          <a:lstStyle/>
          <a:p>
            <a:endParaRPr/>
          </a:p>
        </p:txBody>
      </p:sp>
      <p:sp>
        <p:nvSpPr>
          <p:cNvPr id="31" name="object 9"/>
          <p:cNvSpPr/>
          <p:nvPr/>
        </p:nvSpPr>
        <p:spPr>
          <a:xfrm>
            <a:off x="406399" y="2286005"/>
            <a:ext cx="411481" cy="487679"/>
          </a:xfrm>
          <a:prstGeom prst="rect">
            <a:avLst/>
          </a:prstGeom>
          <a:blipFill>
            <a:blip r:embed="rId4" cstate="print"/>
            <a:stretch>
              <a:fillRect/>
            </a:stretch>
          </a:blipFill>
        </p:spPr>
        <p:txBody>
          <a:bodyPr wrap="square" lIns="0" tIns="0" rIns="0" bIns="0" rtlCol="0"/>
          <a:lstStyle/>
          <a:p>
            <a:endParaRPr/>
          </a:p>
        </p:txBody>
      </p:sp>
      <p:sp>
        <p:nvSpPr>
          <p:cNvPr id="33" name="TextBox 32"/>
          <p:cNvSpPr txBox="1"/>
          <p:nvPr/>
        </p:nvSpPr>
        <p:spPr>
          <a:xfrm>
            <a:off x="3149602" y="914405"/>
            <a:ext cx="6019800" cy="430887"/>
          </a:xfrm>
          <a:prstGeom prst="rect">
            <a:avLst/>
          </a:prstGeom>
          <a:noFill/>
        </p:spPr>
        <p:txBody>
          <a:bodyPr wrap="square" rtlCol="0">
            <a:spAutoFit/>
          </a:bodyPr>
          <a:lstStyle/>
          <a:p>
            <a:r>
              <a:rPr lang="en-US" sz="2200" dirty="0" smtClean="0">
                <a:latin typeface="Gotham Bold"/>
                <a:cs typeface="Gotham Bold"/>
              </a:rPr>
              <a:t>Digital Mobilization Tactics</a:t>
            </a:r>
            <a:endParaRPr lang="en-US" sz="2200" dirty="0">
              <a:latin typeface="Gotham Bold"/>
              <a:cs typeface="Gotham Bold"/>
            </a:endParaRPr>
          </a:p>
        </p:txBody>
      </p:sp>
      <p:sp>
        <p:nvSpPr>
          <p:cNvPr id="34" name="TextBox 33"/>
          <p:cNvSpPr txBox="1"/>
          <p:nvPr/>
        </p:nvSpPr>
        <p:spPr>
          <a:xfrm>
            <a:off x="9474200" y="1524000"/>
            <a:ext cx="3048000" cy="738664"/>
          </a:xfrm>
          <a:prstGeom prst="rect">
            <a:avLst/>
          </a:prstGeom>
          <a:solidFill>
            <a:schemeClr val="bg1">
              <a:lumMod val="85000"/>
            </a:schemeClr>
          </a:solidFill>
        </p:spPr>
        <p:txBody>
          <a:bodyPr wrap="square" tIns="182880" bIns="182880" rtlCol="0">
            <a:spAutoFit/>
          </a:bodyPr>
          <a:lstStyle/>
          <a:p>
            <a:pPr algn="ctr"/>
            <a:r>
              <a:rPr lang="en-US" sz="2400" dirty="0" smtClean="0">
                <a:latin typeface="Gotham Book"/>
                <a:cs typeface="Gotham Book"/>
              </a:rPr>
              <a:t>VOLUNTEER</a:t>
            </a:r>
            <a:endParaRPr lang="en-US" sz="2400" dirty="0">
              <a:latin typeface="Gotham Book"/>
              <a:cs typeface="Gotham Book"/>
            </a:endParaRPr>
          </a:p>
        </p:txBody>
      </p:sp>
      <p:pic>
        <p:nvPicPr>
          <p:cNvPr id="4" name="Picture 3" descr="Screen Shot 2016-07-10 at 6.02.44 PM.png"/>
          <p:cNvPicPr>
            <a:picLocks noChangeAspect="1"/>
          </p:cNvPicPr>
          <p:nvPr/>
        </p:nvPicPr>
        <p:blipFill rotWithShape="1">
          <a:blip r:embed="rId5">
            <a:extLst>
              <a:ext uri="{28A0092B-C50C-407E-A947-70E740481C1C}">
                <a14:useLocalDpi xmlns:a14="http://schemas.microsoft.com/office/drawing/2010/main" val="0"/>
              </a:ext>
            </a:extLst>
          </a:blip>
          <a:srcRect l="9510" t="11228" r="11682" b="22038"/>
          <a:stretch/>
        </p:blipFill>
        <p:spPr>
          <a:xfrm>
            <a:off x="3149600" y="2667000"/>
            <a:ext cx="9262859" cy="4953000"/>
          </a:xfrm>
          <a:prstGeom prst="rect">
            <a:avLst/>
          </a:prstGeom>
        </p:spPr>
      </p:pic>
    </p:spTree>
    <p:extLst>
      <p:ext uri="{BB962C8B-B14F-4D97-AF65-F5344CB8AC3E}">
        <p14:creationId xmlns:p14="http://schemas.microsoft.com/office/powerpoint/2010/main" val="8018173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 y="312644"/>
            <a:ext cx="1251336" cy="760788"/>
            <a:chOff x="0" y="312639"/>
            <a:chExt cx="1381539" cy="760788"/>
          </a:xfrm>
        </p:grpSpPr>
        <p:sp>
          <p:nvSpPr>
            <p:cNvPr id="8" name="Rectangle 7"/>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9" name="Picture 8"/>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10" name="Straight Connector 9"/>
          <p:cNvCxnSpPr/>
          <p:nvPr/>
        </p:nvCxnSpPr>
        <p:spPr>
          <a:xfrm>
            <a:off x="4" y="1064506"/>
            <a:ext cx="4141998"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1186890" y="325554"/>
            <a:ext cx="3061074" cy="760788"/>
          </a:xfrm>
          <a:prstGeom prst="rect">
            <a:avLst/>
          </a:prstGeom>
          <a:noFill/>
          <a:ln w="28575" cap="flat" cmpd="sng" algn="ctr">
            <a:noFill/>
            <a:prstDash val="solid"/>
            <a:round/>
            <a:headEnd type="none" w="med" len="med"/>
            <a:tailEnd type="none" w="med" len="med"/>
          </a:ln>
          <a:effectLst/>
          <a:extLst/>
        </p:spPr>
        <p:txBody>
          <a:bodyPr lIns="365741" tIns="45718" rIns="91435" bIns="45718" anchor="ctr"/>
          <a:lstStyle/>
          <a:p>
            <a:pPr eaLnBrk="1" hangingPunct="1">
              <a:defRPr/>
            </a:pPr>
            <a:r>
              <a:rPr lang="en-US" sz="2800" dirty="0" smtClean="0">
                <a:solidFill>
                  <a:srgbClr val="56565A"/>
                </a:solidFill>
                <a:latin typeface="Gotham Bold" pitchFamily="50" charset="0"/>
                <a:ea typeface="Tahoma" panose="020B0604030504040204" pitchFamily="34" charset="0"/>
                <a:cs typeface="Gotham Bold" pitchFamily="50" charset="0"/>
                <a:sym typeface="Gill Sans" charset="0"/>
              </a:rPr>
              <a:t>Pair and Share</a:t>
            </a:r>
            <a:endParaRPr lang="en-US" sz="2800" dirty="0">
              <a:solidFill>
                <a:srgbClr val="56565A"/>
              </a:solidFill>
              <a:latin typeface="Gotham Bold" pitchFamily="50" charset="0"/>
              <a:ea typeface="Tahoma" panose="020B0604030504040204" pitchFamily="34" charset="0"/>
              <a:cs typeface="Gotham Bold" pitchFamily="50" charset="0"/>
              <a:sym typeface="Gill Sans" charset="0"/>
            </a:endParaRPr>
          </a:p>
        </p:txBody>
      </p:sp>
      <p:cxnSp>
        <p:nvCxnSpPr>
          <p:cNvPr id="12" name="Straight Connector 11"/>
          <p:cNvCxnSpPr/>
          <p:nvPr/>
        </p:nvCxnSpPr>
        <p:spPr>
          <a:xfrm flipH="1" flipV="1">
            <a:off x="3441610" y="1875092"/>
            <a:ext cx="0" cy="6471371"/>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302375" y="4405272"/>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sz="3600" dirty="0" smtClean="0">
                <a:solidFill>
                  <a:srgbClr val="404040"/>
                </a:solidFill>
                <a:latin typeface="Tungsten Medium"/>
                <a:cs typeface="Tungsten Medium"/>
              </a:rPr>
              <a:t>10 </a:t>
            </a:r>
            <a:r>
              <a:rPr lang="en-US" sz="3600" dirty="0">
                <a:solidFill>
                  <a:srgbClr val="404040"/>
                </a:solidFill>
                <a:latin typeface="Tungsten Medium"/>
                <a:cs typeface="Tungsten Medium"/>
              </a:rPr>
              <a:t>Minutes</a:t>
            </a:r>
          </a:p>
        </p:txBody>
      </p:sp>
      <p:pic>
        <p:nvPicPr>
          <p:cNvPr id="18" name="Picture 17"/>
          <p:cNvPicPr>
            <a:picLocks noChangeAspect="1"/>
          </p:cNvPicPr>
          <p:nvPr/>
        </p:nvPicPr>
        <p:blipFill rotWithShape="1">
          <a:blip r:embed="rId5"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1065914" y="2338241"/>
            <a:ext cx="1838816" cy="1792961"/>
          </a:xfrm>
          <a:prstGeom prst="rect">
            <a:avLst/>
          </a:prstGeom>
        </p:spPr>
      </p:pic>
      <p:sp>
        <p:nvSpPr>
          <p:cNvPr id="27" name="Rectangle 26"/>
          <p:cNvSpPr>
            <a:spLocks noChangeArrowheads="1"/>
          </p:cNvSpPr>
          <p:nvPr/>
        </p:nvSpPr>
        <p:spPr bwMode="auto">
          <a:xfrm>
            <a:off x="4247966" y="2511966"/>
            <a:ext cx="7605276" cy="3384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9663" tIns="29832" rIns="59663" bIns="29832">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3600" dirty="0" smtClean="0">
                <a:solidFill>
                  <a:srgbClr val="3A3838"/>
                </a:solidFill>
                <a:latin typeface="Gotham Bold"/>
                <a:ea typeface="Arial Unicode MS" panose="020B0604020202020204" pitchFamily="34" charset="-128"/>
                <a:cs typeface="Gotham Bold"/>
              </a:rPr>
              <a:t>In groups of three:</a:t>
            </a:r>
          </a:p>
          <a:p>
            <a:endParaRPr lang="en-US" altLang="en-US" sz="3600" dirty="0">
              <a:solidFill>
                <a:srgbClr val="3A3838"/>
              </a:solidFill>
              <a:latin typeface="Gotham Bold"/>
              <a:ea typeface="Arial Unicode MS" panose="020B0604020202020204" pitchFamily="34" charset="-128"/>
              <a:cs typeface="Gotham Bold"/>
            </a:endParaRPr>
          </a:p>
          <a:p>
            <a:r>
              <a:rPr lang="en-US" altLang="en-US" sz="3600" dirty="0">
                <a:solidFill>
                  <a:srgbClr val="3A3838"/>
                </a:solidFill>
                <a:latin typeface="Gotham Bold"/>
                <a:ea typeface="Arial Unicode MS" panose="020B0604020202020204" pitchFamily="34" charset="-128"/>
                <a:cs typeface="Gotham Bold"/>
              </a:rPr>
              <a:t>S</a:t>
            </a:r>
            <a:r>
              <a:rPr lang="en-US" altLang="en-US" sz="3600" dirty="0" smtClean="0">
                <a:solidFill>
                  <a:srgbClr val="3A3838"/>
                </a:solidFill>
                <a:latin typeface="Gotham Bold"/>
                <a:ea typeface="Arial Unicode MS" panose="020B0604020202020204" pitchFamily="34" charset="-128"/>
                <a:cs typeface="Gotham Bold"/>
              </a:rPr>
              <a:t>hare your name, where you live, and what you want to gain from the Digital Content Fellowship.</a:t>
            </a:r>
          </a:p>
        </p:txBody>
      </p:sp>
    </p:spTree>
    <p:extLst>
      <p:ext uri="{BB962C8B-B14F-4D97-AF65-F5344CB8AC3E}">
        <p14:creationId xmlns:p14="http://schemas.microsoft.com/office/powerpoint/2010/main" val="292040354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569200"/>
            <a:ext cx="13004800" cy="184785"/>
          </a:xfrm>
          <a:custGeom>
            <a:avLst/>
            <a:gdLst/>
            <a:ahLst/>
            <a:cxnLst/>
            <a:rect l="l" t="t" r="r" b="b"/>
            <a:pathLst>
              <a:path w="13004800" h="184784">
                <a:moveTo>
                  <a:pt x="13004292" y="0"/>
                </a:moveTo>
                <a:lnTo>
                  <a:pt x="0" y="0"/>
                </a:lnTo>
                <a:lnTo>
                  <a:pt x="0" y="184402"/>
                </a:lnTo>
                <a:lnTo>
                  <a:pt x="13004292" y="184402"/>
                </a:lnTo>
                <a:lnTo>
                  <a:pt x="13004292" y="0"/>
                </a:lnTo>
                <a:close/>
              </a:path>
            </a:pathLst>
          </a:custGeom>
          <a:solidFill>
            <a:srgbClr val="EC5240"/>
          </a:solidFill>
        </p:spPr>
        <p:txBody>
          <a:bodyPr wrap="square" lIns="0" tIns="0" rIns="0" bIns="0" rtlCol="0"/>
          <a:lstStyle/>
          <a:p>
            <a:endParaRPr/>
          </a:p>
        </p:txBody>
      </p:sp>
      <p:sp>
        <p:nvSpPr>
          <p:cNvPr id="3" name="object 3"/>
          <p:cNvSpPr/>
          <p:nvPr/>
        </p:nvSpPr>
        <p:spPr>
          <a:xfrm>
            <a:off x="11917680" y="8709664"/>
            <a:ext cx="821435" cy="67970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808732" y="768095"/>
            <a:ext cx="0" cy="7754620"/>
          </a:xfrm>
          <a:custGeom>
            <a:avLst/>
            <a:gdLst/>
            <a:ahLst/>
            <a:cxnLst/>
            <a:rect l="l" t="t" r="r" b="b"/>
            <a:pathLst>
              <a:path h="7754620">
                <a:moveTo>
                  <a:pt x="0" y="7754467"/>
                </a:moveTo>
                <a:lnTo>
                  <a:pt x="0" y="0"/>
                </a:lnTo>
              </a:path>
            </a:pathLst>
          </a:custGeom>
          <a:ln w="12192">
            <a:solidFill>
              <a:srgbClr val="55555A"/>
            </a:solidFill>
          </a:ln>
        </p:spPr>
        <p:txBody>
          <a:bodyPr wrap="square" lIns="0" tIns="0" rIns="0" bIns="0" rtlCol="0"/>
          <a:lstStyle/>
          <a:p>
            <a:endParaRPr/>
          </a:p>
        </p:txBody>
      </p:sp>
      <p:sp>
        <p:nvSpPr>
          <p:cNvPr id="20" name="object 20"/>
          <p:cNvSpPr/>
          <p:nvPr/>
        </p:nvSpPr>
        <p:spPr>
          <a:xfrm flipV="1">
            <a:off x="2817876" y="1365505"/>
            <a:ext cx="9704324" cy="45719"/>
          </a:xfrm>
          <a:custGeom>
            <a:avLst/>
            <a:gdLst/>
            <a:ahLst/>
            <a:cxnLst/>
            <a:rect l="l" t="t" r="r" b="b"/>
            <a:pathLst>
              <a:path w="8956675">
                <a:moveTo>
                  <a:pt x="0" y="0"/>
                </a:moveTo>
                <a:lnTo>
                  <a:pt x="8956294" y="0"/>
                </a:lnTo>
              </a:path>
            </a:pathLst>
          </a:custGeom>
          <a:ln w="12192">
            <a:solidFill>
              <a:srgbClr val="55555A"/>
            </a:solidFill>
          </a:ln>
        </p:spPr>
        <p:txBody>
          <a:bodyPr wrap="square" lIns="0" tIns="0" rIns="0" bIns="0" rtlCol="0"/>
          <a:lstStyle/>
          <a:p>
            <a:endParaRPr/>
          </a:p>
        </p:txBody>
      </p:sp>
      <p:grpSp>
        <p:nvGrpSpPr>
          <p:cNvPr id="21" name="Group 20"/>
          <p:cNvGrpSpPr/>
          <p:nvPr/>
        </p:nvGrpSpPr>
        <p:grpSpPr>
          <a:xfrm>
            <a:off x="177800" y="1066800"/>
            <a:ext cx="2438400" cy="2915920"/>
            <a:chOff x="558800" y="1066800"/>
            <a:chExt cx="2438400" cy="2915920"/>
          </a:xfrm>
        </p:grpSpPr>
        <p:sp>
          <p:nvSpPr>
            <p:cNvPr id="22" name="object 8"/>
            <p:cNvSpPr/>
            <p:nvPr/>
          </p:nvSpPr>
          <p:spPr>
            <a:xfrm>
              <a:off x="558800" y="1066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chemeClr val="bg1"/>
            </a:solidFill>
            <a:ln>
              <a:solidFill>
                <a:schemeClr val="bg1">
                  <a:lumMod val="75000"/>
                </a:schemeClr>
              </a:solidFill>
            </a:ln>
          </p:spPr>
          <p:txBody>
            <a:bodyPr wrap="square" lIns="0" tIns="0" rIns="0" bIns="0" rtlCol="0"/>
            <a:lstStyle/>
            <a:p>
              <a:endParaRPr>
                <a:solidFill>
                  <a:srgbClr val="BFBFBF"/>
                </a:solidFill>
              </a:endParaRPr>
            </a:p>
          </p:txBody>
        </p:sp>
        <p:sp>
          <p:nvSpPr>
            <p:cNvPr id="23" name="object 10"/>
            <p:cNvSpPr/>
            <p:nvPr/>
          </p:nvSpPr>
          <p:spPr>
            <a:xfrm>
              <a:off x="558800" y="3276600"/>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24" name="object 11"/>
            <p:cNvSpPr/>
            <p:nvPr/>
          </p:nvSpPr>
          <p:spPr>
            <a:xfrm>
              <a:off x="787400" y="3352800"/>
              <a:ext cx="411480" cy="487679"/>
            </a:xfrm>
            <a:prstGeom prst="rect">
              <a:avLst/>
            </a:prstGeom>
            <a:blipFill>
              <a:blip r:embed="rId3" cstate="print"/>
              <a:stretch>
                <a:fillRect/>
              </a:stretch>
            </a:blipFill>
          </p:spPr>
          <p:txBody>
            <a:bodyPr wrap="square" lIns="0" tIns="0" rIns="0" bIns="0" rtlCol="0"/>
            <a:lstStyle/>
            <a:p>
              <a:endParaRPr/>
            </a:p>
          </p:txBody>
        </p:sp>
        <p:sp>
          <p:nvSpPr>
            <p:cNvPr id="25" name="TextBox 24"/>
            <p:cNvSpPr txBox="1"/>
            <p:nvPr/>
          </p:nvSpPr>
          <p:spPr>
            <a:xfrm>
              <a:off x="1244601" y="1219200"/>
              <a:ext cx="1752599" cy="400110"/>
            </a:xfrm>
            <a:prstGeom prst="rect">
              <a:avLst/>
            </a:prstGeom>
            <a:noFill/>
          </p:spPr>
          <p:txBody>
            <a:bodyPr wrap="square" rtlCol="0">
              <a:spAutoFit/>
            </a:bodyPr>
            <a:lstStyle/>
            <a:p>
              <a:r>
                <a:rPr lang="en-US" sz="2000" dirty="0" smtClean="0">
                  <a:solidFill>
                    <a:schemeClr val="bg1">
                      <a:lumMod val="75000"/>
                    </a:schemeClr>
                  </a:solidFill>
                  <a:latin typeface="Gotham Bold"/>
                  <a:cs typeface="Gotham Bold"/>
                </a:rPr>
                <a:t>MESSAGE</a:t>
              </a:r>
              <a:endParaRPr lang="en-US" sz="2000" dirty="0">
                <a:solidFill>
                  <a:schemeClr val="bg1">
                    <a:lumMod val="75000"/>
                  </a:schemeClr>
                </a:solidFill>
                <a:latin typeface="Gotham Bold"/>
                <a:cs typeface="Gotham Bold"/>
              </a:endParaRPr>
            </a:p>
          </p:txBody>
        </p:sp>
        <p:sp>
          <p:nvSpPr>
            <p:cNvPr id="26" name="TextBox 25"/>
            <p:cNvSpPr txBox="1"/>
            <p:nvPr/>
          </p:nvSpPr>
          <p:spPr>
            <a:xfrm>
              <a:off x="1244601" y="2362200"/>
              <a:ext cx="1752599" cy="400110"/>
            </a:xfrm>
            <a:prstGeom prst="rect">
              <a:avLst/>
            </a:prstGeom>
            <a:noFill/>
          </p:spPr>
          <p:txBody>
            <a:bodyPr wrap="square" rtlCol="0">
              <a:spAutoFit/>
            </a:bodyPr>
            <a:lstStyle/>
            <a:p>
              <a:r>
                <a:rPr lang="en-US" sz="2000" dirty="0" smtClean="0">
                  <a:latin typeface="Gotham Bold"/>
                  <a:cs typeface="Gotham Bold"/>
                </a:rPr>
                <a:t>MOBILIZE</a:t>
              </a:r>
              <a:endParaRPr lang="en-US" sz="2000" dirty="0">
                <a:latin typeface="Gotham Bold"/>
                <a:cs typeface="Gotham Bold"/>
              </a:endParaRPr>
            </a:p>
          </p:txBody>
        </p:sp>
        <p:sp>
          <p:nvSpPr>
            <p:cNvPr id="27" name="TextBox 26"/>
            <p:cNvSpPr txBox="1"/>
            <p:nvPr/>
          </p:nvSpPr>
          <p:spPr>
            <a:xfrm>
              <a:off x="1244601" y="3429000"/>
              <a:ext cx="1752599" cy="400110"/>
            </a:xfrm>
            <a:prstGeom prst="rect">
              <a:avLst/>
            </a:prstGeom>
            <a:noFill/>
          </p:spPr>
          <p:txBody>
            <a:bodyPr wrap="square" rtlCol="0">
              <a:spAutoFit/>
            </a:bodyPr>
            <a:lstStyle/>
            <a:p>
              <a:r>
                <a:rPr lang="en-US" sz="2000" dirty="0" smtClean="0">
                  <a:solidFill>
                    <a:srgbClr val="BFBFBF"/>
                  </a:solidFill>
                  <a:latin typeface="Gotham Bold"/>
                  <a:cs typeface="Gotham Bold"/>
                </a:rPr>
                <a:t>MONEY</a:t>
              </a:r>
              <a:endParaRPr lang="en-US" sz="2000" dirty="0">
                <a:solidFill>
                  <a:srgbClr val="BFBFBF"/>
                </a:solidFill>
                <a:latin typeface="Gotham Bold"/>
                <a:cs typeface="Gotham Bold"/>
              </a:endParaRPr>
            </a:p>
          </p:txBody>
        </p:sp>
        <p:sp>
          <p:nvSpPr>
            <p:cNvPr id="28" name="object 9"/>
            <p:cNvSpPr/>
            <p:nvPr/>
          </p:nvSpPr>
          <p:spPr>
            <a:xfrm>
              <a:off x="787400" y="1143000"/>
              <a:ext cx="411480" cy="487679"/>
            </a:xfrm>
            <a:prstGeom prst="rect">
              <a:avLst/>
            </a:prstGeom>
            <a:blipFill>
              <a:blip r:embed="rId4" cstate="print"/>
              <a:stretch>
                <a:fillRect/>
              </a:stretch>
            </a:blipFill>
          </p:spPr>
          <p:txBody>
            <a:bodyPr wrap="square" lIns="0" tIns="0" rIns="0" bIns="0" rtlCol="0"/>
            <a:lstStyle/>
            <a:p>
              <a:endParaRPr>
                <a:solidFill>
                  <a:srgbClr val="BFBFBF"/>
                </a:solidFill>
              </a:endParaRPr>
            </a:p>
          </p:txBody>
        </p:sp>
      </p:grpSp>
      <p:sp>
        <p:nvSpPr>
          <p:cNvPr id="29" name="object 11"/>
          <p:cNvSpPr/>
          <p:nvPr/>
        </p:nvSpPr>
        <p:spPr>
          <a:xfrm>
            <a:off x="406399" y="1143005"/>
            <a:ext cx="411481" cy="487679"/>
          </a:xfrm>
          <a:prstGeom prst="rect">
            <a:avLst/>
          </a:prstGeom>
          <a:blipFill>
            <a:blip r:embed="rId3" cstate="print"/>
            <a:stretch>
              <a:fillRect/>
            </a:stretch>
          </a:blipFill>
        </p:spPr>
        <p:txBody>
          <a:bodyPr wrap="square" lIns="0" tIns="0" rIns="0" bIns="0" rtlCol="0"/>
          <a:lstStyle/>
          <a:p>
            <a:endParaRPr/>
          </a:p>
        </p:txBody>
      </p:sp>
      <p:sp>
        <p:nvSpPr>
          <p:cNvPr id="30" name="object 8"/>
          <p:cNvSpPr/>
          <p:nvPr/>
        </p:nvSpPr>
        <p:spPr>
          <a:xfrm>
            <a:off x="177800" y="2209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rgbClr val="55555A"/>
          </a:solidFill>
        </p:spPr>
        <p:txBody>
          <a:bodyPr wrap="square" lIns="0" tIns="0" rIns="0" bIns="0" rtlCol="0"/>
          <a:lstStyle/>
          <a:p>
            <a:endParaRPr/>
          </a:p>
        </p:txBody>
      </p:sp>
      <p:sp>
        <p:nvSpPr>
          <p:cNvPr id="31" name="object 9"/>
          <p:cNvSpPr/>
          <p:nvPr/>
        </p:nvSpPr>
        <p:spPr>
          <a:xfrm>
            <a:off x="406399" y="2286005"/>
            <a:ext cx="411481" cy="487679"/>
          </a:xfrm>
          <a:prstGeom prst="rect">
            <a:avLst/>
          </a:prstGeom>
          <a:blipFill>
            <a:blip r:embed="rId4" cstate="print"/>
            <a:stretch>
              <a:fillRect/>
            </a:stretch>
          </a:blipFill>
        </p:spPr>
        <p:txBody>
          <a:bodyPr wrap="square" lIns="0" tIns="0" rIns="0" bIns="0" rtlCol="0"/>
          <a:lstStyle/>
          <a:p>
            <a:endParaRPr/>
          </a:p>
        </p:txBody>
      </p:sp>
      <p:sp>
        <p:nvSpPr>
          <p:cNvPr id="33" name="TextBox 32"/>
          <p:cNvSpPr txBox="1"/>
          <p:nvPr/>
        </p:nvSpPr>
        <p:spPr>
          <a:xfrm>
            <a:off x="3149602" y="914405"/>
            <a:ext cx="6019800" cy="430887"/>
          </a:xfrm>
          <a:prstGeom prst="rect">
            <a:avLst/>
          </a:prstGeom>
          <a:noFill/>
        </p:spPr>
        <p:txBody>
          <a:bodyPr wrap="square" rtlCol="0">
            <a:spAutoFit/>
          </a:bodyPr>
          <a:lstStyle/>
          <a:p>
            <a:r>
              <a:rPr lang="en-US" sz="2200" dirty="0" smtClean="0">
                <a:latin typeface="Gotham Bold"/>
                <a:cs typeface="Gotham Bold"/>
              </a:rPr>
              <a:t>Digital Mobilization Tactics</a:t>
            </a:r>
            <a:endParaRPr lang="en-US" sz="2200" dirty="0">
              <a:latin typeface="Gotham Bold"/>
              <a:cs typeface="Gotham Bold"/>
            </a:endParaRPr>
          </a:p>
        </p:txBody>
      </p:sp>
      <p:sp>
        <p:nvSpPr>
          <p:cNvPr id="34" name="TextBox 33"/>
          <p:cNvSpPr txBox="1"/>
          <p:nvPr/>
        </p:nvSpPr>
        <p:spPr>
          <a:xfrm>
            <a:off x="9474200" y="1524000"/>
            <a:ext cx="3048000" cy="738664"/>
          </a:xfrm>
          <a:prstGeom prst="rect">
            <a:avLst/>
          </a:prstGeom>
          <a:solidFill>
            <a:schemeClr val="bg1">
              <a:lumMod val="85000"/>
            </a:schemeClr>
          </a:solidFill>
        </p:spPr>
        <p:txBody>
          <a:bodyPr wrap="square" tIns="182880" bIns="182880" rtlCol="0">
            <a:spAutoFit/>
          </a:bodyPr>
          <a:lstStyle/>
          <a:p>
            <a:pPr algn="ctr"/>
            <a:r>
              <a:rPr lang="en-US" sz="2400" dirty="0" smtClean="0">
                <a:latin typeface="Gotham Book"/>
                <a:cs typeface="Gotham Book"/>
              </a:rPr>
              <a:t>VOLUNTEER</a:t>
            </a:r>
            <a:endParaRPr lang="en-US" sz="2400" dirty="0">
              <a:latin typeface="Gotham Book"/>
              <a:cs typeface="Gotham Book"/>
            </a:endParaRPr>
          </a:p>
        </p:txBody>
      </p:sp>
      <p:sp>
        <p:nvSpPr>
          <p:cNvPr id="52" name="object 9"/>
          <p:cNvSpPr/>
          <p:nvPr/>
        </p:nvSpPr>
        <p:spPr>
          <a:xfrm>
            <a:off x="253999" y="6858005"/>
            <a:ext cx="411481" cy="487679"/>
          </a:xfrm>
          <a:prstGeom prst="rect">
            <a:avLst/>
          </a:prstGeom>
          <a:blipFill>
            <a:blip r:embed="rId4" cstate="print"/>
            <a:stretch>
              <a:fillRect/>
            </a:stretch>
          </a:blipFill>
        </p:spPr>
        <p:txBody>
          <a:bodyPr wrap="square" lIns="0" tIns="0" rIns="0" bIns="0" rtlCol="0"/>
          <a:lstStyle/>
          <a:p>
            <a:endParaRPr/>
          </a:p>
        </p:txBody>
      </p:sp>
      <p:pic>
        <p:nvPicPr>
          <p:cNvPr id="5" name="Picture 4" descr="Screen Shot 2016-07-12 at 2.13.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9602" y="2590800"/>
            <a:ext cx="9661696" cy="5295900"/>
          </a:xfrm>
          <a:prstGeom prst="rect">
            <a:avLst/>
          </a:prstGeom>
        </p:spPr>
      </p:pic>
    </p:spTree>
    <p:extLst>
      <p:ext uri="{BB962C8B-B14F-4D97-AF65-F5344CB8AC3E}">
        <p14:creationId xmlns:p14="http://schemas.microsoft.com/office/powerpoint/2010/main" val="381306661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569200"/>
            <a:ext cx="13004800" cy="184785"/>
          </a:xfrm>
          <a:custGeom>
            <a:avLst/>
            <a:gdLst/>
            <a:ahLst/>
            <a:cxnLst/>
            <a:rect l="l" t="t" r="r" b="b"/>
            <a:pathLst>
              <a:path w="13004800" h="184784">
                <a:moveTo>
                  <a:pt x="13004292" y="0"/>
                </a:moveTo>
                <a:lnTo>
                  <a:pt x="0" y="0"/>
                </a:lnTo>
                <a:lnTo>
                  <a:pt x="0" y="184402"/>
                </a:lnTo>
                <a:lnTo>
                  <a:pt x="13004292" y="184402"/>
                </a:lnTo>
                <a:lnTo>
                  <a:pt x="13004292" y="0"/>
                </a:lnTo>
                <a:close/>
              </a:path>
            </a:pathLst>
          </a:custGeom>
          <a:solidFill>
            <a:srgbClr val="EC5240"/>
          </a:solidFill>
        </p:spPr>
        <p:txBody>
          <a:bodyPr wrap="square" lIns="0" tIns="0" rIns="0" bIns="0" rtlCol="0"/>
          <a:lstStyle/>
          <a:p>
            <a:endParaRPr/>
          </a:p>
        </p:txBody>
      </p:sp>
      <p:sp>
        <p:nvSpPr>
          <p:cNvPr id="3" name="object 3"/>
          <p:cNvSpPr/>
          <p:nvPr/>
        </p:nvSpPr>
        <p:spPr>
          <a:xfrm>
            <a:off x="11917680" y="8709664"/>
            <a:ext cx="821435" cy="67970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808732" y="768095"/>
            <a:ext cx="0" cy="7754620"/>
          </a:xfrm>
          <a:custGeom>
            <a:avLst/>
            <a:gdLst/>
            <a:ahLst/>
            <a:cxnLst/>
            <a:rect l="l" t="t" r="r" b="b"/>
            <a:pathLst>
              <a:path h="7754620">
                <a:moveTo>
                  <a:pt x="0" y="7754467"/>
                </a:moveTo>
                <a:lnTo>
                  <a:pt x="0" y="0"/>
                </a:lnTo>
              </a:path>
            </a:pathLst>
          </a:custGeom>
          <a:ln w="12192">
            <a:solidFill>
              <a:srgbClr val="55555A"/>
            </a:solidFill>
          </a:ln>
        </p:spPr>
        <p:txBody>
          <a:bodyPr wrap="square" lIns="0" tIns="0" rIns="0" bIns="0" rtlCol="0"/>
          <a:lstStyle/>
          <a:p>
            <a:endParaRPr/>
          </a:p>
        </p:txBody>
      </p:sp>
      <p:sp>
        <p:nvSpPr>
          <p:cNvPr id="20" name="object 20"/>
          <p:cNvSpPr/>
          <p:nvPr/>
        </p:nvSpPr>
        <p:spPr>
          <a:xfrm flipV="1">
            <a:off x="2817876" y="1365505"/>
            <a:ext cx="9704324" cy="45719"/>
          </a:xfrm>
          <a:custGeom>
            <a:avLst/>
            <a:gdLst/>
            <a:ahLst/>
            <a:cxnLst/>
            <a:rect l="l" t="t" r="r" b="b"/>
            <a:pathLst>
              <a:path w="8956675">
                <a:moveTo>
                  <a:pt x="0" y="0"/>
                </a:moveTo>
                <a:lnTo>
                  <a:pt x="8956294" y="0"/>
                </a:lnTo>
              </a:path>
            </a:pathLst>
          </a:custGeom>
          <a:ln w="12192">
            <a:solidFill>
              <a:srgbClr val="55555A"/>
            </a:solidFill>
          </a:ln>
        </p:spPr>
        <p:txBody>
          <a:bodyPr wrap="square" lIns="0" tIns="0" rIns="0" bIns="0" rtlCol="0"/>
          <a:lstStyle/>
          <a:p>
            <a:endParaRPr/>
          </a:p>
        </p:txBody>
      </p:sp>
      <p:grpSp>
        <p:nvGrpSpPr>
          <p:cNvPr id="21" name="Group 20"/>
          <p:cNvGrpSpPr/>
          <p:nvPr/>
        </p:nvGrpSpPr>
        <p:grpSpPr>
          <a:xfrm>
            <a:off x="177800" y="1066800"/>
            <a:ext cx="2438400" cy="2915920"/>
            <a:chOff x="558800" y="1066800"/>
            <a:chExt cx="2438400" cy="2915920"/>
          </a:xfrm>
        </p:grpSpPr>
        <p:sp>
          <p:nvSpPr>
            <p:cNvPr id="22" name="object 8"/>
            <p:cNvSpPr/>
            <p:nvPr/>
          </p:nvSpPr>
          <p:spPr>
            <a:xfrm>
              <a:off x="558800" y="1066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chemeClr val="bg1"/>
            </a:solidFill>
            <a:ln>
              <a:solidFill>
                <a:schemeClr val="bg1">
                  <a:lumMod val="75000"/>
                </a:schemeClr>
              </a:solidFill>
            </a:ln>
          </p:spPr>
          <p:txBody>
            <a:bodyPr wrap="square" lIns="0" tIns="0" rIns="0" bIns="0" rtlCol="0"/>
            <a:lstStyle/>
            <a:p>
              <a:endParaRPr>
                <a:solidFill>
                  <a:srgbClr val="BFBFBF"/>
                </a:solidFill>
              </a:endParaRPr>
            </a:p>
          </p:txBody>
        </p:sp>
        <p:sp>
          <p:nvSpPr>
            <p:cNvPr id="23" name="object 10"/>
            <p:cNvSpPr/>
            <p:nvPr/>
          </p:nvSpPr>
          <p:spPr>
            <a:xfrm>
              <a:off x="558800" y="3276600"/>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24" name="object 11"/>
            <p:cNvSpPr/>
            <p:nvPr/>
          </p:nvSpPr>
          <p:spPr>
            <a:xfrm>
              <a:off x="787400" y="3352800"/>
              <a:ext cx="411480" cy="487679"/>
            </a:xfrm>
            <a:prstGeom prst="rect">
              <a:avLst/>
            </a:prstGeom>
            <a:blipFill>
              <a:blip r:embed="rId3" cstate="print"/>
              <a:stretch>
                <a:fillRect/>
              </a:stretch>
            </a:blipFill>
          </p:spPr>
          <p:txBody>
            <a:bodyPr wrap="square" lIns="0" tIns="0" rIns="0" bIns="0" rtlCol="0"/>
            <a:lstStyle/>
            <a:p>
              <a:endParaRPr/>
            </a:p>
          </p:txBody>
        </p:sp>
        <p:sp>
          <p:nvSpPr>
            <p:cNvPr id="25" name="TextBox 24"/>
            <p:cNvSpPr txBox="1"/>
            <p:nvPr/>
          </p:nvSpPr>
          <p:spPr>
            <a:xfrm>
              <a:off x="1244601" y="1219200"/>
              <a:ext cx="1752599" cy="400110"/>
            </a:xfrm>
            <a:prstGeom prst="rect">
              <a:avLst/>
            </a:prstGeom>
            <a:noFill/>
          </p:spPr>
          <p:txBody>
            <a:bodyPr wrap="square" rtlCol="0">
              <a:spAutoFit/>
            </a:bodyPr>
            <a:lstStyle/>
            <a:p>
              <a:r>
                <a:rPr lang="en-US" sz="2000" dirty="0" smtClean="0">
                  <a:solidFill>
                    <a:schemeClr val="bg1">
                      <a:lumMod val="75000"/>
                    </a:schemeClr>
                  </a:solidFill>
                  <a:latin typeface="Gotham Bold"/>
                  <a:cs typeface="Gotham Bold"/>
                </a:rPr>
                <a:t>MESSAGE</a:t>
              </a:r>
              <a:endParaRPr lang="en-US" sz="2000" dirty="0">
                <a:solidFill>
                  <a:schemeClr val="bg1">
                    <a:lumMod val="75000"/>
                  </a:schemeClr>
                </a:solidFill>
                <a:latin typeface="Gotham Bold"/>
                <a:cs typeface="Gotham Bold"/>
              </a:endParaRPr>
            </a:p>
          </p:txBody>
        </p:sp>
        <p:sp>
          <p:nvSpPr>
            <p:cNvPr id="26" name="TextBox 25"/>
            <p:cNvSpPr txBox="1"/>
            <p:nvPr/>
          </p:nvSpPr>
          <p:spPr>
            <a:xfrm>
              <a:off x="1244601" y="2362200"/>
              <a:ext cx="1752599" cy="400110"/>
            </a:xfrm>
            <a:prstGeom prst="rect">
              <a:avLst/>
            </a:prstGeom>
            <a:noFill/>
          </p:spPr>
          <p:txBody>
            <a:bodyPr wrap="square" rtlCol="0">
              <a:spAutoFit/>
            </a:bodyPr>
            <a:lstStyle/>
            <a:p>
              <a:r>
                <a:rPr lang="en-US" sz="2000" dirty="0" smtClean="0">
                  <a:latin typeface="Gotham Bold"/>
                  <a:cs typeface="Gotham Bold"/>
                </a:rPr>
                <a:t>MOBILIZE</a:t>
              </a:r>
              <a:endParaRPr lang="en-US" sz="2000" dirty="0">
                <a:latin typeface="Gotham Bold"/>
                <a:cs typeface="Gotham Bold"/>
              </a:endParaRPr>
            </a:p>
          </p:txBody>
        </p:sp>
        <p:sp>
          <p:nvSpPr>
            <p:cNvPr id="27" name="TextBox 26"/>
            <p:cNvSpPr txBox="1"/>
            <p:nvPr/>
          </p:nvSpPr>
          <p:spPr>
            <a:xfrm>
              <a:off x="1244601" y="3429000"/>
              <a:ext cx="1752599" cy="400110"/>
            </a:xfrm>
            <a:prstGeom prst="rect">
              <a:avLst/>
            </a:prstGeom>
            <a:noFill/>
          </p:spPr>
          <p:txBody>
            <a:bodyPr wrap="square" rtlCol="0">
              <a:spAutoFit/>
            </a:bodyPr>
            <a:lstStyle/>
            <a:p>
              <a:r>
                <a:rPr lang="en-US" sz="2000" dirty="0" smtClean="0">
                  <a:solidFill>
                    <a:srgbClr val="BFBFBF"/>
                  </a:solidFill>
                  <a:latin typeface="Gotham Bold"/>
                  <a:cs typeface="Gotham Bold"/>
                </a:rPr>
                <a:t>MONEY</a:t>
              </a:r>
              <a:endParaRPr lang="en-US" sz="2000" dirty="0">
                <a:solidFill>
                  <a:srgbClr val="BFBFBF"/>
                </a:solidFill>
                <a:latin typeface="Gotham Bold"/>
                <a:cs typeface="Gotham Bold"/>
              </a:endParaRPr>
            </a:p>
          </p:txBody>
        </p:sp>
        <p:sp>
          <p:nvSpPr>
            <p:cNvPr id="28" name="object 9"/>
            <p:cNvSpPr/>
            <p:nvPr/>
          </p:nvSpPr>
          <p:spPr>
            <a:xfrm>
              <a:off x="787400" y="1143000"/>
              <a:ext cx="411480" cy="487679"/>
            </a:xfrm>
            <a:prstGeom prst="rect">
              <a:avLst/>
            </a:prstGeom>
            <a:blipFill>
              <a:blip r:embed="rId4" cstate="print"/>
              <a:stretch>
                <a:fillRect/>
              </a:stretch>
            </a:blipFill>
          </p:spPr>
          <p:txBody>
            <a:bodyPr wrap="square" lIns="0" tIns="0" rIns="0" bIns="0" rtlCol="0"/>
            <a:lstStyle/>
            <a:p>
              <a:endParaRPr>
                <a:solidFill>
                  <a:srgbClr val="BFBFBF"/>
                </a:solidFill>
              </a:endParaRPr>
            </a:p>
          </p:txBody>
        </p:sp>
      </p:grpSp>
      <p:sp>
        <p:nvSpPr>
          <p:cNvPr id="29" name="object 11"/>
          <p:cNvSpPr/>
          <p:nvPr/>
        </p:nvSpPr>
        <p:spPr>
          <a:xfrm>
            <a:off x="406399" y="1143005"/>
            <a:ext cx="411481" cy="487679"/>
          </a:xfrm>
          <a:prstGeom prst="rect">
            <a:avLst/>
          </a:prstGeom>
          <a:blipFill>
            <a:blip r:embed="rId3" cstate="print"/>
            <a:stretch>
              <a:fillRect/>
            </a:stretch>
          </a:blipFill>
        </p:spPr>
        <p:txBody>
          <a:bodyPr wrap="square" lIns="0" tIns="0" rIns="0" bIns="0" rtlCol="0"/>
          <a:lstStyle/>
          <a:p>
            <a:endParaRPr/>
          </a:p>
        </p:txBody>
      </p:sp>
      <p:sp>
        <p:nvSpPr>
          <p:cNvPr id="30" name="object 8"/>
          <p:cNvSpPr/>
          <p:nvPr/>
        </p:nvSpPr>
        <p:spPr>
          <a:xfrm>
            <a:off x="177800" y="2209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rgbClr val="55555A"/>
          </a:solidFill>
        </p:spPr>
        <p:txBody>
          <a:bodyPr wrap="square" lIns="0" tIns="0" rIns="0" bIns="0" rtlCol="0"/>
          <a:lstStyle/>
          <a:p>
            <a:endParaRPr/>
          </a:p>
        </p:txBody>
      </p:sp>
      <p:sp>
        <p:nvSpPr>
          <p:cNvPr id="31" name="object 9"/>
          <p:cNvSpPr/>
          <p:nvPr/>
        </p:nvSpPr>
        <p:spPr>
          <a:xfrm>
            <a:off x="406399" y="2286005"/>
            <a:ext cx="411481" cy="487679"/>
          </a:xfrm>
          <a:prstGeom prst="rect">
            <a:avLst/>
          </a:prstGeom>
          <a:blipFill>
            <a:blip r:embed="rId4" cstate="print"/>
            <a:stretch>
              <a:fillRect/>
            </a:stretch>
          </a:blipFill>
        </p:spPr>
        <p:txBody>
          <a:bodyPr wrap="square" lIns="0" tIns="0" rIns="0" bIns="0" rtlCol="0"/>
          <a:lstStyle/>
          <a:p>
            <a:endParaRPr/>
          </a:p>
        </p:txBody>
      </p:sp>
      <p:sp>
        <p:nvSpPr>
          <p:cNvPr id="33" name="TextBox 32"/>
          <p:cNvSpPr txBox="1"/>
          <p:nvPr/>
        </p:nvSpPr>
        <p:spPr>
          <a:xfrm>
            <a:off x="3149602" y="914405"/>
            <a:ext cx="6019800" cy="430887"/>
          </a:xfrm>
          <a:prstGeom prst="rect">
            <a:avLst/>
          </a:prstGeom>
          <a:noFill/>
        </p:spPr>
        <p:txBody>
          <a:bodyPr wrap="square" rtlCol="0">
            <a:spAutoFit/>
          </a:bodyPr>
          <a:lstStyle/>
          <a:p>
            <a:r>
              <a:rPr lang="en-US" sz="2200" dirty="0" smtClean="0">
                <a:latin typeface="Gotham Bold"/>
                <a:cs typeface="Gotham Bold"/>
              </a:rPr>
              <a:t>Digital Mobilization Tactics</a:t>
            </a:r>
            <a:endParaRPr lang="en-US" sz="2200" dirty="0">
              <a:latin typeface="Gotham Bold"/>
              <a:cs typeface="Gotham Bold"/>
            </a:endParaRPr>
          </a:p>
        </p:txBody>
      </p:sp>
      <p:sp>
        <p:nvSpPr>
          <p:cNvPr id="34" name="TextBox 33"/>
          <p:cNvSpPr txBox="1"/>
          <p:nvPr/>
        </p:nvSpPr>
        <p:spPr>
          <a:xfrm>
            <a:off x="9474200" y="1524000"/>
            <a:ext cx="3048000" cy="738664"/>
          </a:xfrm>
          <a:prstGeom prst="rect">
            <a:avLst/>
          </a:prstGeom>
          <a:solidFill>
            <a:schemeClr val="bg1">
              <a:lumMod val="85000"/>
            </a:schemeClr>
          </a:solidFill>
        </p:spPr>
        <p:txBody>
          <a:bodyPr wrap="square" tIns="182880" bIns="182880" rtlCol="0">
            <a:spAutoFit/>
          </a:bodyPr>
          <a:lstStyle/>
          <a:p>
            <a:pPr algn="ctr"/>
            <a:r>
              <a:rPr lang="en-US" sz="2400" dirty="0" smtClean="0">
                <a:latin typeface="Gotham Book"/>
                <a:cs typeface="Gotham Book"/>
              </a:rPr>
              <a:t>VOLUNTEER</a:t>
            </a:r>
            <a:endParaRPr lang="en-US" sz="2400" dirty="0">
              <a:latin typeface="Gotham Book"/>
              <a:cs typeface="Gotham Book"/>
            </a:endParaRPr>
          </a:p>
        </p:txBody>
      </p:sp>
      <p:sp>
        <p:nvSpPr>
          <p:cNvPr id="52" name="object 9"/>
          <p:cNvSpPr/>
          <p:nvPr/>
        </p:nvSpPr>
        <p:spPr>
          <a:xfrm>
            <a:off x="253999" y="6858005"/>
            <a:ext cx="411481" cy="487679"/>
          </a:xfrm>
          <a:prstGeom prst="rect">
            <a:avLst/>
          </a:prstGeom>
          <a:blipFill>
            <a:blip r:embed="rId4" cstate="print"/>
            <a:stretch>
              <a:fillRect/>
            </a:stretch>
          </a:blipFill>
        </p:spPr>
        <p:txBody>
          <a:bodyPr wrap="square" lIns="0" tIns="0" rIns="0" bIns="0" rtlCol="0"/>
          <a:lstStyle/>
          <a:p>
            <a:endParaRPr/>
          </a:p>
        </p:txBody>
      </p:sp>
      <p:pic>
        <p:nvPicPr>
          <p:cNvPr id="5" name="Picture 4" descr="Screen Shot 2016-07-12 at 2.13.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9602" y="2590800"/>
            <a:ext cx="9661696" cy="5295900"/>
          </a:xfrm>
          <a:prstGeom prst="rect">
            <a:avLst/>
          </a:prstGeom>
        </p:spPr>
      </p:pic>
      <p:sp>
        <p:nvSpPr>
          <p:cNvPr id="4" name="Rounded Rectangle 3"/>
          <p:cNvSpPr/>
          <p:nvPr/>
        </p:nvSpPr>
        <p:spPr>
          <a:xfrm>
            <a:off x="5588000" y="4648200"/>
            <a:ext cx="4953000" cy="1828800"/>
          </a:xfrm>
          <a:prstGeom prst="roundRect">
            <a:avLst/>
          </a:prstGeom>
          <a:noFill/>
          <a:ln w="762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78121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569200"/>
            <a:ext cx="13004800" cy="184785"/>
          </a:xfrm>
          <a:custGeom>
            <a:avLst/>
            <a:gdLst/>
            <a:ahLst/>
            <a:cxnLst/>
            <a:rect l="l" t="t" r="r" b="b"/>
            <a:pathLst>
              <a:path w="13004800" h="184784">
                <a:moveTo>
                  <a:pt x="13004292" y="0"/>
                </a:moveTo>
                <a:lnTo>
                  <a:pt x="0" y="0"/>
                </a:lnTo>
                <a:lnTo>
                  <a:pt x="0" y="184402"/>
                </a:lnTo>
                <a:lnTo>
                  <a:pt x="13004292" y="184402"/>
                </a:lnTo>
                <a:lnTo>
                  <a:pt x="13004292" y="0"/>
                </a:lnTo>
                <a:close/>
              </a:path>
            </a:pathLst>
          </a:custGeom>
          <a:solidFill>
            <a:srgbClr val="EC5240"/>
          </a:solidFill>
        </p:spPr>
        <p:txBody>
          <a:bodyPr wrap="square" lIns="0" tIns="0" rIns="0" bIns="0" rtlCol="0"/>
          <a:lstStyle/>
          <a:p>
            <a:endParaRPr/>
          </a:p>
        </p:txBody>
      </p:sp>
      <p:sp>
        <p:nvSpPr>
          <p:cNvPr id="3" name="object 3"/>
          <p:cNvSpPr/>
          <p:nvPr/>
        </p:nvSpPr>
        <p:spPr>
          <a:xfrm>
            <a:off x="11917680" y="8709664"/>
            <a:ext cx="821435" cy="67970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808732" y="768095"/>
            <a:ext cx="0" cy="7754620"/>
          </a:xfrm>
          <a:custGeom>
            <a:avLst/>
            <a:gdLst/>
            <a:ahLst/>
            <a:cxnLst/>
            <a:rect l="l" t="t" r="r" b="b"/>
            <a:pathLst>
              <a:path h="7754620">
                <a:moveTo>
                  <a:pt x="0" y="7754467"/>
                </a:moveTo>
                <a:lnTo>
                  <a:pt x="0" y="0"/>
                </a:lnTo>
              </a:path>
            </a:pathLst>
          </a:custGeom>
          <a:ln w="12192">
            <a:solidFill>
              <a:srgbClr val="55555A"/>
            </a:solidFill>
          </a:ln>
        </p:spPr>
        <p:txBody>
          <a:bodyPr wrap="square" lIns="0" tIns="0" rIns="0" bIns="0" rtlCol="0"/>
          <a:lstStyle/>
          <a:p>
            <a:endParaRPr/>
          </a:p>
        </p:txBody>
      </p:sp>
      <p:sp>
        <p:nvSpPr>
          <p:cNvPr id="20" name="object 20"/>
          <p:cNvSpPr/>
          <p:nvPr/>
        </p:nvSpPr>
        <p:spPr>
          <a:xfrm flipV="1">
            <a:off x="2817876" y="1365505"/>
            <a:ext cx="9704324" cy="45719"/>
          </a:xfrm>
          <a:custGeom>
            <a:avLst/>
            <a:gdLst/>
            <a:ahLst/>
            <a:cxnLst/>
            <a:rect l="l" t="t" r="r" b="b"/>
            <a:pathLst>
              <a:path w="8956675">
                <a:moveTo>
                  <a:pt x="0" y="0"/>
                </a:moveTo>
                <a:lnTo>
                  <a:pt x="8956294" y="0"/>
                </a:lnTo>
              </a:path>
            </a:pathLst>
          </a:custGeom>
          <a:ln w="12192">
            <a:solidFill>
              <a:srgbClr val="55555A"/>
            </a:solidFill>
          </a:ln>
        </p:spPr>
        <p:txBody>
          <a:bodyPr wrap="square" lIns="0" tIns="0" rIns="0" bIns="0" rtlCol="0"/>
          <a:lstStyle/>
          <a:p>
            <a:endParaRPr/>
          </a:p>
        </p:txBody>
      </p:sp>
      <p:grpSp>
        <p:nvGrpSpPr>
          <p:cNvPr id="21" name="Group 20"/>
          <p:cNvGrpSpPr/>
          <p:nvPr/>
        </p:nvGrpSpPr>
        <p:grpSpPr>
          <a:xfrm>
            <a:off x="177800" y="1066800"/>
            <a:ext cx="2438400" cy="2915920"/>
            <a:chOff x="558800" y="1066800"/>
            <a:chExt cx="2438400" cy="2915920"/>
          </a:xfrm>
        </p:grpSpPr>
        <p:sp>
          <p:nvSpPr>
            <p:cNvPr id="22" name="object 8"/>
            <p:cNvSpPr/>
            <p:nvPr/>
          </p:nvSpPr>
          <p:spPr>
            <a:xfrm>
              <a:off x="558800" y="1066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chemeClr val="bg1"/>
            </a:solidFill>
            <a:ln>
              <a:solidFill>
                <a:schemeClr val="bg1">
                  <a:lumMod val="75000"/>
                </a:schemeClr>
              </a:solidFill>
            </a:ln>
          </p:spPr>
          <p:txBody>
            <a:bodyPr wrap="square" lIns="0" tIns="0" rIns="0" bIns="0" rtlCol="0"/>
            <a:lstStyle/>
            <a:p>
              <a:endParaRPr>
                <a:solidFill>
                  <a:srgbClr val="BFBFBF"/>
                </a:solidFill>
              </a:endParaRPr>
            </a:p>
          </p:txBody>
        </p:sp>
        <p:sp>
          <p:nvSpPr>
            <p:cNvPr id="23" name="object 10"/>
            <p:cNvSpPr/>
            <p:nvPr/>
          </p:nvSpPr>
          <p:spPr>
            <a:xfrm>
              <a:off x="558800" y="3276600"/>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24" name="object 11"/>
            <p:cNvSpPr/>
            <p:nvPr/>
          </p:nvSpPr>
          <p:spPr>
            <a:xfrm>
              <a:off x="787400" y="3352800"/>
              <a:ext cx="411480" cy="487679"/>
            </a:xfrm>
            <a:prstGeom prst="rect">
              <a:avLst/>
            </a:prstGeom>
            <a:blipFill>
              <a:blip r:embed="rId3" cstate="print"/>
              <a:stretch>
                <a:fillRect/>
              </a:stretch>
            </a:blipFill>
          </p:spPr>
          <p:txBody>
            <a:bodyPr wrap="square" lIns="0" tIns="0" rIns="0" bIns="0" rtlCol="0"/>
            <a:lstStyle/>
            <a:p>
              <a:endParaRPr/>
            </a:p>
          </p:txBody>
        </p:sp>
        <p:sp>
          <p:nvSpPr>
            <p:cNvPr id="25" name="TextBox 24"/>
            <p:cNvSpPr txBox="1"/>
            <p:nvPr/>
          </p:nvSpPr>
          <p:spPr>
            <a:xfrm>
              <a:off x="1244601" y="1219200"/>
              <a:ext cx="1752599" cy="400110"/>
            </a:xfrm>
            <a:prstGeom prst="rect">
              <a:avLst/>
            </a:prstGeom>
            <a:noFill/>
          </p:spPr>
          <p:txBody>
            <a:bodyPr wrap="square" rtlCol="0">
              <a:spAutoFit/>
            </a:bodyPr>
            <a:lstStyle/>
            <a:p>
              <a:r>
                <a:rPr lang="en-US" sz="2000" dirty="0" smtClean="0">
                  <a:solidFill>
                    <a:schemeClr val="bg1">
                      <a:lumMod val="75000"/>
                    </a:schemeClr>
                  </a:solidFill>
                  <a:latin typeface="Gotham Bold"/>
                  <a:cs typeface="Gotham Bold"/>
                </a:rPr>
                <a:t>MESSAGE</a:t>
              </a:r>
              <a:endParaRPr lang="en-US" sz="2000" dirty="0">
                <a:solidFill>
                  <a:schemeClr val="bg1">
                    <a:lumMod val="75000"/>
                  </a:schemeClr>
                </a:solidFill>
                <a:latin typeface="Gotham Bold"/>
                <a:cs typeface="Gotham Bold"/>
              </a:endParaRPr>
            </a:p>
          </p:txBody>
        </p:sp>
        <p:sp>
          <p:nvSpPr>
            <p:cNvPr id="26" name="TextBox 25"/>
            <p:cNvSpPr txBox="1"/>
            <p:nvPr/>
          </p:nvSpPr>
          <p:spPr>
            <a:xfrm>
              <a:off x="1244601" y="2362200"/>
              <a:ext cx="1752599" cy="400110"/>
            </a:xfrm>
            <a:prstGeom prst="rect">
              <a:avLst/>
            </a:prstGeom>
            <a:noFill/>
          </p:spPr>
          <p:txBody>
            <a:bodyPr wrap="square" rtlCol="0">
              <a:spAutoFit/>
            </a:bodyPr>
            <a:lstStyle/>
            <a:p>
              <a:r>
                <a:rPr lang="en-US" sz="2000" dirty="0" smtClean="0">
                  <a:latin typeface="Gotham Bold"/>
                  <a:cs typeface="Gotham Bold"/>
                </a:rPr>
                <a:t>MOBILIZE</a:t>
              </a:r>
              <a:endParaRPr lang="en-US" sz="2000" dirty="0">
                <a:latin typeface="Gotham Bold"/>
                <a:cs typeface="Gotham Bold"/>
              </a:endParaRPr>
            </a:p>
          </p:txBody>
        </p:sp>
        <p:sp>
          <p:nvSpPr>
            <p:cNvPr id="27" name="TextBox 26"/>
            <p:cNvSpPr txBox="1"/>
            <p:nvPr/>
          </p:nvSpPr>
          <p:spPr>
            <a:xfrm>
              <a:off x="1244601" y="3429000"/>
              <a:ext cx="1752599" cy="400110"/>
            </a:xfrm>
            <a:prstGeom prst="rect">
              <a:avLst/>
            </a:prstGeom>
            <a:noFill/>
          </p:spPr>
          <p:txBody>
            <a:bodyPr wrap="square" rtlCol="0">
              <a:spAutoFit/>
            </a:bodyPr>
            <a:lstStyle/>
            <a:p>
              <a:r>
                <a:rPr lang="en-US" sz="2000" dirty="0" smtClean="0">
                  <a:solidFill>
                    <a:srgbClr val="BFBFBF"/>
                  </a:solidFill>
                  <a:latin typeface="Gotham Bold"/>
                  <a:cs typeface="Gotham Bold"/>
                </a:rPr>
                <a:t>MONEY</a:t>
              </a:r>
              <a:endParaRPr lang="en-US" sz="2000" dirty="0">
                <a:solidFill>
                  <a:srgbClr val="BFBFBF"/>
                </a:solidFill>
                <a:latin typeface="Gotham Bold"/>
                <a:cs typeface="Gotham Bold"/>
              </a:endParaRPr>
            </a:p>
          </p:txBody>
        </p:sp>
        <p:sp>
          <p:nvSpPr>
            <p:cNvPr id="28" name="object 9"/>
            <p:cNvSpPr/>
            <p:nvPr/>
          </p:nvSpPr>
          <p:spPr>
            <a:xfrm>
              <a:off x="787400" y="1143000"/>
              <a:ext cx="411480" cy="487679"/>
            </a:xfrm>
            <a:prstGeom prst="rect">
              <a:avLst/>
            </a:prstGeom>
            <a:blipFill>
              <a:blip r:embed="rId4" cstate="print"/>
              <a:stretch>
                <a:fillRect/>
              </a:stretch>
            </a:blipFill>
          </p:spPr>
          <p:txBody>
            <a:bodyPr wrap="square" lIns="0" tIns="0" rIns="0" bIns="0" rtlCol="0"/>
            <a:lstStyle/>
            <a:p>
              <a:endParaRPr>
                <a:solidFill>
                  <a:srgbClr val="BFBFBF"/>
                </a:solidFill>
              </a:endParaRPr>
            </a:p>
          </p:txBody>
        </p:sp>
      </p:grpSp>
      <p:sp>
        <p:nvSpPr>
          <p:cNvPr id="29" name="object 11"/>
          <p:cNvSpPr/>
          <p:nvPr/>
        </p:nvSpPr>
        <p:spPr>
          <a:xfrm>
            <a:off x="406399" y="1143005"/>
            <a:ext cx="411481" cy="487679"/>
          </a:xfrm>
          <a:prstGeom prst="rect">
            <a:avLst/>
          </a:prstGeom>
          <a:blipFill>
            <a:blip r:embed="rId3" cstate="print"/>
            <a:stretch>
              <a:fillRect/>
            </a:stretch>
          </a:blipFill>
        </p:spPr>
        <p:txBody>
          <a:bodyPr wrap="square" lIns="0" tIns="0" rIns="0" bIns="0" rtlCol="0"/>
          <a:lstStyle/>
          <a:p>
            <a:endParaRPr/>
          </a:p>
        </p:txBody>
      </p:sp>
      <p:sp>
        <p:nvSpPr>
          <p:cNvPr id="30" name="object 8"/>
          <p:cNvSpPr/>
          <p:nvPr/>
        </p:nvSpPr>
        <p:spPr>
          <a:xfrm>
            <a:off x="177800" y="2209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rgbClr val="55555A"/>
          </a:solidFill>
        </p:spPr>
        <p:txBody>
          <a:bodyPr wrap="square" lIns="0" tIns="0" rIns="0" bIns="0" rtlCol="0"/>
          <a:lstStyle/>
          <a:p>
            <a:endParaRPr/>
          </a:p>
        </p:txBody>
      </p:sp>
      <p:sp>
        <p:nvSpPr>
          <p:cNvPr id="31" name="object 9"/>
          <p:cNvSpPr/>
          <p:nvPr/>
        </p:nvSpPr>
        <p:spPr>
          <a:xfrm>
            <a:off x="406399" y="2286005"/>
            <a:ext cx="411481" cy="487679"/>
          </a:xfrm>
          <a:prstGeom prst="rect">
            <a:avLst/>
          </a:prstGeom>
          <a:blipFill>
            <a:blip r:embed="rId4" cstate="print"/>
            <a:stretch>
              <a:fillRect/>
            </a:stretch>
          </a:blipFill>
        </p:spPr>
        <p:txBody>
          <a:bodyPr wrap="square" lIns="0" tIns="0" rIns="0" bIns="0" rtlCol="0"/>
          <a:lstStyle/>
          <a:p>
            <a:endParaRPr/>
          </a:p>
        </p:txBody>
      </p:sp>
      <p:sp>
        <p:nvSpPr>
          <p:cNvPr id="33" name="TextBox 32"/>
          <p:cNvSpPr txBox="1"/>
          <p:nvPr/>
        </p:nvSpPr>
        <p:spPr>
          <a:xfrm>
            <a:off x="3149602" y="914405"/>
            <a:ext cx="6019800" cy="430887"/>
          </a:xfrm>
          <a:prstGeom prst="rect">
            <a:avLst/>
          </a:prstGeom>
          <a:noFill/>
        </p:spPr>
        <p:txBody>
          <a:bodyPr wrap="square" rtlCol="0">
            <a:spAutoFit/>
          </a:bodyPr>
          <a:lstStyle/>
          <a:p>
            <a:r>
              <a:rPr lang="en-US" sz="2200" dirty="0" smtClean="0">
                <a:latin typeface="Gotham Bold"/>
                <a:cs typeface="Gotham Bold"/>
              </a:rPr>
              <a:t>Digital Mobilization Tactics</a:t>
            </a:r>
            <a:endParaRPr lang="en-US" sz="2200" dirty="0">
              <a:latin typeface="Gotham Bold"/>
              <a:cs typeface="Gotham Bold"/>
            </a:endParaRPr>
          </a:p>
        </p:txBody>
      </p:sp>
      <p:sp>
        <p:nvSpPr>
          <p:cNvPr id="34" name="TextBox 33"/>
          <p:cNvSpPr txBox="1"/>
          <p:nvPr/>
        </p:nvSpPr>
        <p:spPr>
          <a:xfrm>
            <a:off x="9474200" y="1524000"/>
            <a:ext cx="3048000" cy="738664"/>
          </a:xfrm>
          <a:prstGeom prst="rect">
            <a:avLst/>
          </a:prstGeom>
          <a:solidFill>
            <a:schemeClr val="bg1">
              <a:lumMod val="85000"/>
            </a:schemeClr>
          </a:solidFill>
        </p:spPr>
        <p:txBody>
          <a:bodyPr wrap="square" tIns="182880" bIns="182880" rtlCol="0">
            <a:spAutoFit/>
          </a:bodyPr>
          <a:lstStyle/>
          <a:p>
            <a:pPr algn="ctr"/>
            <a:r>
              <a:rPr lang="en-US" sz="2400" dirty="0" smtClean="0">
                <a:latin typeface="Gotham Book"/>
                <a:cs typeface="Gotham Book"/>
              </a:rPr>
              <a:t>VOLUNTEER</a:t>
            </a:r>
            <a:endParaRPr lang="en-US" sz="2400" dirty="0">
              <a:latin typeface="Gotham Book"/>
              <a:cs typeface="Gotham Book"/>
            </a:endParaRPr>
          </a:p>
        </p:txBody>
      </p:sp>
      <p:sp>
        <p:nvSpPr>
          <p:cNvPr id="52" name="object 9"/>
          <p:cNvSpPr/>
          <p:nvPr/>
        </p:nvSpPr>
        <p:spPr>
          <a:xfrm>
            <a:off x="253999" y="6858005"/>
            <a:ext cx="411481" cy="487679"/>
          </a:xfrm>
          <a:prstGeom prst="rect">
            <a:avLst/>
          </a:prstGeom>
          <a:blipFill>
            <a:blip r:embed="rId4" cstate="print"/>
            <a:stretch>
              <a:fillRect/>
            </a:stretch>
          </a:blipFill>
        </p:spPr>
        <p:txBody>
          <a:bodyPr wrap="square" lIns="0" tIns="0" rIns="0" bIns="0" rtlCol="0"/>
          <a:lstStyle/>
          <a:p>
            <a:endParaRPr/>
          </a:p>
        </p:txBody>
      </p:sp>
      <p:pic>
        <p:nvPicPr>
          <p:cNvPr id="5" name="Picture 4" descr="Screen Shot 2016-07-12 at 2.13.01 PM.png"/>
          <p:cNvPicPr>
            <a:picLocks noChangeAspect="1"/>
          </p:cNvPicPr>
          <p:nvPr/>
        </p:nvPicPr>
        <p:blipFill rotWithShape="1">
          <a:blip r:embed="rId5">
            <a:extLst>
              <a:ext uri="{28A0092B-C50C-407E-A947-70E740481C1C}">
                <a14:useLocalDpi xmlns:a14="http://schemas.microsoft.com/office/drawing/2010/main" val="0"/>
              </a:ext>
            </a:extLst>
          </a:blip>
          <a:srcRect l="28810" t="41761" r="27854" b="30136"/>
          <a:stretch/>
        </p:blipFill>
        <p:spPr>
          <a:xfrm>
            <a:off x="3225800" y="3505200"/>
            <a:ext cx="9448800" cy="3358793"/>
          </a:xfrm>
          <a:prstGeom prst="rect">
            <a:avLst/>
          </a:prstGeom>
        </p:spPr>
      </p:pic>
    </p:spTree>
    <p:extLst>
      <p:ext uri="{BB962C8B-B14F-4D97-AF65-F5344CB8AC3E}">
        <p14:creationId xmlns:p14="http://schemas.microsoft.com/office/powerpoint/2010/main" val="165807387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039600" y="8759952"/>
            <a:ext cx="585216" cy="56997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 y="9573768"/>
            <a:ext cx="12987528" cy="15849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807970" y="853444"/>
            <a:ext cx="0" cy="7763509"/>
          </a:xfrm>
          <a:custGeom>
            <a:avLst/>
            <a:gdLst/>
            <a:ahLst/>
            <a:cxnLst/>
            <a:rect l="l" t="t" r="r" b="b"/>
            <a:pathLst>
              <a:path h="7763509">
                <a:moveTo>
                  <a:pt x="0" y="7763256"/>
                </a:moveTo>
                <a:lnTo>
                  <a:pt x="0" y="0"/>
                </a:lnTo>
              </a:path>
            </a:pathLst>
          </a:custGeom>
          <a:ln w="13716">
            <a:solidFill>
              <a:srgbClr val="545457"/>
            </a:solidFill>
          </a:ln>
        </p:spPr>
        <p:txBody>
          <a:bodyPr wrap="square" lIns="0" tIns="0" rIns="0" bIns="0" rtlCol="0"/>
          <a:lstStyle/>
          <a:p>
            <a:endParaRPr/>
          </a:p>
        </p:txBody>
      </p:sp>
      <p:sp>
        <p:nvSpPr>
          <p:cNvPr id="8" name="object 8"/>
          <p:cNvSpPr txBox="1"/>
          <p:nvPr/>
        </p:nvSpPr>
        <p:spPr>
          <a:xfrm>
            <a:off x="-6757550" y="1176018"/>
            <a:ext cx="7328534" cy="477054"/>
          </a:xfrm>
          <a:prstGeom prst="rect">
            <a:avLst/>
          </a:prstGeom>
        </p:spPr>
        <p:txBody>
          <a:bodyPr vert="horz" wrap="square" lIns="0" tIns="0" rIns="0" bIns="0" rtlCol="0">
            <a:spAutoFit/>
          </a:bodyPr>
          <a:lstStyle/>
          <a:p>
            <a:pPr marL="12700">
              <a:lnSpc>
                <a:spcPct val="100000"/>
              </a:lnSpc>
            </a:pPr>
            <a:r>
              <a:rPr sz="3100" b="1" spc="-64535" dirty="0">
                <a:solidFill>
                  <a:srgbClr val="565659"/>
                </a:solidFill>
                <a:latin typeface="Arial"/>
                <a:cs typeface="Arial"/>
              </a:rPr>
              <a:t>.</a:t>
            </a:r>
            <a:endParaRPr sz="3100">
              <a:latin typeface="Arial"/>
              <a:cs typeface="Arial"/>
            </a:endParaRPr>
          </a:p>
        </p:txBody>
      </p:sp>
      <p:sp>
        <p:nvSpPr>
          <p:cNvPr id="29" name="TextBox 28"/>
          <p:cNvSpPr txBox="1"/>
          <p:nvPr/>
        </p:nvSpPr>
        <p:spPr>
          <a:xfrm>
            <a:off x="3530602" y="1066800"/>
            <a:ext cx="8610600" cy="1107996"/>
          </a:xfrm>
          <a:prstGeom prst="rect">
            <a:avLst/>
          </a:prstGeom>
          <a:solidFill>
            <a:schemeClr val="bg1">
              <a:lumMod val="85000"/>
            </a:schemeClr>
          </a:solidFill>
        </p:spPr>
        <p:txBody>
          <a:bodyPr wrap="square" tIns="182880" bIns="182880" rtlCol="0">
            <a:spAutoFit/>
          </a:bodyPr>
          <a:lstStyle/>
          <a:p>
            <a:r>
              <a:rPr lang="en-US" sz="2400" dirty="0" smtClean="0">
                <a:latin typeface="Gotham Book"/>
                <a:cs typeface="Gotham Book"/>
              </a:rPr>
              <a:t>Digital teams are more and more responsible for contributing to the organization’s fundraising goals</a:t>
            </a:r>
            <a:endParaRPr lang="en-US" sz="2400" dirty="0">
              <a:latin typeface="Gotham Book"/>
              <a:cs typeface="Gotham Book"/>
            </a:endParaRPr>
          </a:p>
        </p:txBody>
      </p:sp>
      <p:sp>
        <p:nvSpPr>
          <p:cNvPr id="30" name="TextBox 29"/>
          <p:cNvSpPr txBox="1"/>
          <p:nvPr/>
        </p:nvSpPr>
        <p:spPr>
          <a:xfrm>
            <a:off x="3530602" y="2590800"/>
            <a:ext cx="8610600" cy="1107996"/>
          </a:xfrm>
          <a:prstGeom prst="rect">
            <a:avLst/>
          </a:prstGeom>
          <a:solidFill>
            <a:schemeClr val="bg1">
              <a:lumMod val="85000"/>
            </a:schemeClr>
          </a:solidFill>
        </p:spPr>
        <p:txBody>
          <a:bodyPr wrap="square" tIns="182880" bIns="182880" rtlCol="0">
            <a:spAutoFit/>
          </a:bodyPr>
          <a:lstStyle/>
          <a:p>
            <a:r>
              <a:rPr lang="en-US" sz="2400" dirty="0" smtClean="0">
                <a:latin typeface="Gotham Book"/>
                <a:cs typeface="Gotham Book"/>
              </a:rPr>
              <a:t>Email is the most effective digital fundraising platform for small-dollar donors</a:t>
            </a:r>
            <a:endParaRPr lang="en-US" sz="2400" dirty="0">
              <a:latin typeface="Gotham Book"/>
              <a:cs typeface="Gotham Book"/>
            </a:endParaRPr>
          </a:p>
        </p:txBody>
      </p:sp>
      <p:grpSp>
        <p:nvGrpSpPr>
          <p:cNvPr id="5" name="Group 4"/>
          <p:cNvGrpSpPr/>
          <p:nvPr/>
        </p:nvGrpSpPr>
        <p:grpSpPr>
          <a:xfrm>
            <a:off x="254003" y="1066800"/>
            <a:ext cx="2470940" cy="2915920"/>
            <a:chOff x="20040" y="1066800"/>
            <a:chExt cx="2470940" cy="2915920"/>
          </a:xfrm>
        </p:grpSpPr>
        <p:grpSp>
          <p:nvGrpSpPr>
            <p:cNvPr id="28" name="Group 27"/>
            <p:cNvGrpSpPr/>
            <p:nvPr/>
          </p:nvGrpSpPr>
          <p:grpSpPr>
            <a:xfrm>
              <a:off x="52580" y="1066800"/>
              <a:ext cx="2438400" cy="2762310"/>
              <a:chOff x="558800" y="1066800"/>
              <a:chExt cx="2438400" cy="2762310"/>
            </a:xfrm>
          </p:grpSpPr>
          <p:sp>
            <p:nvSpPr>
              <p:cNvPr id="32" name="object 8"/>
              <p:cNvSpPr/>
              <p:nvPr/>
            </p:nvSpPr>
            <p:spPr>
              <a:xfrm>
                <a:off x="558800" y="1066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chemeClr val="bg1"/>
              </a:solidFill>
              <a:ln>
                <a:solidFill>
                  <a:schemeClr val="bg1">
                    <a:lumMod val="75000"/>
                  </a:schemeClr>
                </a:solidFill>
              </a:ln>
            </p:spPr>
            <p:txBody>
              <a:bodyPr wrap="square" lIns="0" tIns="0" rIns="0" bIns="0" rtlCol="0"/>
              <a:lstStyle/>
              <a:p>
                <a:endParaRPr>
                  <a:solidFill>
                    <a:srgbClr val="BFBFBF"/>
                  </a:solidFill>
                </a:endParaRPr>
              </a:p>
            </p:txBody>
          </p:sp>
          <p:sp>
            <p:nvSpPr>
              <p:cNvPr id="33" name="object 10"/>
              <p:cNvSpPr/>
              <p:nvPr/>
            </p:nvSpPr>
            <p:spPr>
              <a:xfrm>
                <a:off x="560451" y="2209800"/>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34" name="object 11"/>
              <p:cNvSpPr/>
              <p:nvPr/>
            </p:nvSpPr>
            <p:spPr>
              <a:xfrm>
                <a:off x="787250" y="2286000"/>
                <a:ext cx="411480" cy="487679"/>
              </a:xfrm>
              <a:prstGeom prst="rect">
                <a:avLst/>
              </a:prstGeom>
              <a:blipFill>
                <a:blip r:embed="rId4" cstate="print"/>
                <a:stretch>
                  <a:fillRect/>
                </a:stretch>
              </a:blipFill>
            </p:spPr>
            <p:txBody>
              <a:bodyPr wrap="square" lIns="0" tIns="0" rIns="0" bIns="0" rtlCol="0"/>
              <a:lstStyle/>
              <a:p>
                <a:endParaRPr/>
              </a:p>
            </p:txBody>
          </p:sp>
          <p:sp>
            <p:nvSpPr>
              <p:cNvPr id="35" name="TextBox 34"/>
              <p:cNvSpPr txBox="1"/>
              <p:nvPr/>
            </p:nvSpPr>
            <p:spPr>
              <a:xfrm>
                <a:off x="1244601" y="1219200"/>
                <a:ext cx="1752599" cy="400110"/>
              </a:xfrm>
              <a:prstGeom prst="rect">
                <a:avLst/>
              </a:prstGeom>
              <a:noFill/>
            </p:spPr>
            <p:txBody>
              <a:bodyPr wrap="square" rtlCol="0">
                <a:spAutoFit/>
              </a:bodyPr>
              <a:lstStyle/>
              <a:p>
                <a:r>
                  <a:rPr lang="en-US" sz="2000" dirty="0" smtClean="0">
                    <a:solidFill>
                      <a:schemeClr val="bg1">
                        <a:lumMod val="75000"/>
                      </a:schemeClr>
                    </a:solidFill>
                    <a:latin typeface="Gotham Bold"/>
                    <a:cs typeface="Gotham Bold"/>
                  </a:rPr>
                  <a:t>MESSAGE</a:t>
                </a:r>
                <a:endParaRPr lang="en-US" sz="2000" dirty="0">
                  <a:solidFill>
                    <a:schemeClr val="bg1">
                      <a:lumMod val="75000"/>
                    </a:schemeClr>
                  </a:solidFill>
                  <a:latin typeface="Gotham Bold"/>
                  <a:cs typeface="Gotham Bold"/>
                </a:endParaRPr>
              </a:p>
            </p:txBody>
          </p:sp>
          <p:sp>
            <p:nvSpPr>
              <p:cNvPr id="36" name="TextBox 35"/>
              <p:cNvSpPr txBox="1"/>
              <p:nvPr/>
            </p:nvSpPr>
            <p:spPr>
              <a:xfrm>
                <a:off x="1244601" y="2362200"/>
                <a:ext cx="1752599" cy="400110"/>
              </a:xfrm>
              <a:prstGeom prst="rect">
                <a:avLst/>
              </a:prstGeom>
              <a:noFill/>
            </p:spPr>
            <p:txBody>
              <a:bodyPr wrap="square" rtlCol="0">
                <a:spAutoFit/>
              </a:bodyPr>
              <a:lstStyle/>
              <a:p>
                <a:r>
                  <a:rPr lang="en-US" sz="2000" dirty="0" smtClean="0">
                    <a:solidFill>
                      <a:schemeClr val="bg1">
                        <a:lumMod val="75000"/>
                      </a:schemeClr>
                    </a:solidFill>
                    <a:latin typeface="Gotham Bold"/>
                    <a:cs typeface="Gotham Bold"/>
                  </a:rPr>
                  <a:t>MOBILIZE</a:t>
                </a:r>
                <a:endParaRPr lang="en-US" sz="2000" dirty="0">
                  <a:solidFill>
                    <a:schemeClr val="bg1">
                      <a:lumMod val="75000"/>
                    </a:schemeClr>
                  </a:solidFill>
                  <a:latin typeface="Gotham Bold"/>
                  <a:cs typeface="Gotham Bold"/>
                </a:endParaRPr>
              </a:p>
            </p:txBody>
          </p:sp>
          <p:sp>
            <p:nvSpPr>
              <p:cNvPr id="37" name="TextBox 36"/>
              <p:cNvSpPr txBox="1"/>
              <p:nvPr/>
            </p:nvSpPr>
            <p:spPr>
              <a:xfrm>
                <a:off x="1244601" y="3429000"/>
                <a:ext cx="1752599" cy="400110"/>
              </a:xfrm>
              <a:prstGeom prst="rect">
                <a:avLst/>
              </a:prstGeom>
              <a:noFill/>
            </p:spPr>
            <p:txBody>
              <a:bodyPr wrap="square" rtlCol="0">
                <a:spAutoFit/>
              </a:bodyPr>
              <a:lstStyle/>
              <a:p>
                <a:r>
                  <a:rPr lang="en-US" sz="2000" dirty="0" smtClean="0">
                    <a:latin typeface="Gotham Bold"/>
                    <a:cs typeface="Gotham Bold"/>
                  </a:rPr>
                  <a:t>MONEY</a:t>
                </a:r>
                <a:endParaRPr lang="en-US" sz="2000" dirty="0">
                  <a:latin typeface="Gotham Bold"/>
                  <a:cs typeface="Gotham Bold"/>
                </a:endParaRPr>
              </a:p>
            </p:txBody>
          </p:sp>
          <p:sp>
            <p:nvSpPr>
              <p:cNvPr id="38" name="object 9"/>
              <p:cNvSpPr/>
              <p:nvPr/>
            </p:nvSpPr>
            <p:spPr>
              <a:xfrm>
                <a:off x="787400" y="1143000"/>
                <a:ext cx="411480" cy="487679"/>
              </a:xfrm>
              <a:prstGeom prst="rect">
                <a:avLst/>
              </a:prstGeom>
              <a:blipFill>
                <a:blip r:embed="rId5" cstate="print"/>
                <a:stretch>
                  <a:fillRect/>
                </a:stretch>
              </a:blipFill>
            </p:spPr>
            <p:txBody>
              <a:bodyPr wrap="square" lIns="0" tIns="0" rIns="0" bIns="0" rtlCol="0"/>
              <a:lstStyle/>
              <a:p>
                <a:endParaRPr>
                  <a:solidFill>
                    <a:srgbClr val="BFBFBF"/>
                  </a:solidFill>
                </a:endParaRPr>
              </a:p>
            </p:txBody>
          </p:sp>
        </p:grpSp>
        <p:sp>
          <p:nvSpPr>
            <p:cNvPr id="39" name="object 11"/>
            <p:cNvSpPr/>
            <p:nvPr/>
          </p:nvSpPr>
          <p:spPr>
            <a:xfrm>
              <a:off x="281030" y="1143000"/>
              <a:ext cx="411480" cy="487679"/>
            </a:xfrm>
            <a:prstGeom prst="rect">
              <a:avLst/>
            </a:prstGeom>
            <a:blipFill>
              <a:blip r:embed="rId4" cstate="print"/>
              <a:stretch>
                <a:fillRect/>
              </a:stretch>
            </a:blipFill>
          </p:spPr>
          <p:txBody>
            <a:bodyPr wrap="square" lIns="0" tIns="0" rIns="0" bIns="0" rtlCol="0"/>
            <a:lstStyle/>
            <a:p>
              <a:endParaRPr/>
            </a:p>
          </p:txBody>
        </p:sp>
        <p:sp>
          <p:nvSpPr>
            <p:cNvPr id="40" name="object 8"/>
            <p:cNvSpPr/>
            <p:nvPr/>
          </p:nvSpPr>
          <p:spPr>
            <a:xfrm>
              <a:off x="20040" y="3276600"/>
              <a:ext cx="71120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rgbClr val="55555A"/>
            </a:solidFill>
          </p:spPr>
          <p:txBody>
            <a:bodyPr wrap="square" lIns="0" tIns="0" rIns="0" bIns="0" rtlCol="0"/>
            <a:lstStyle/>
            <a:p>
              <a:endParaRPr/>
            </a:p>
          </p:txBody>
        </p:sp>
        <p:sp>
          <p:nvSpPr>
            <p:cNvPr id="41" name="object 9"/>
            <p:cNvSpPr/>
            <p:nvPr/>
          </p:nvSpPr>
          <p:spPr>
            <a:xfrm>
              <a:off x="281030" y="3352800"/>
              <a:ext cx="411480" cy="487679"/>
            </a:xfrm>
            <a:prstGeom prst="rect">
              <a:avLst/>
            </a:prstGeom>
            <a:blipFill>
              <a:blip r:embed="rId5"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288479353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039600" y="8759952"/>
            <a:ext cx="585216" cy="56997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 y="9573768"/>
            <a:ext cx="12987528" cy="15849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807970" y="853444"/>
            <a:ext cx="0" cy="7763509"/>
          </a:xfrm>
          <a:custGeom>
            <a:avLst/>
            <a:gdLst/>
            <a:ahLst/>
            <a:cxnLst/>
            <a:rect l="l" t="t" r="r" b="b"/>
            <a:pathLst>
              <a:path h="7763509">
                <a:moveTo>
                  <a:pt x="0" y="7763256"/>
                </a:moveTo>
                <a:lnTo>
                  <a:pt x="0" y="0"/>
                </a:lnTo>
              </a:path>
            </a:pathLst>
          </a:custGeom>
          <a:ln w="13716">
            <a:solidFill>
              <a:srgbClr val="545457"/>
            </a:solidFill>
          </a:ln>
        </p:spPr>
        <p:txBody>
          <a:bodyPr wrap="square" lIns="0" tIns="0" rIns="0" bIns="0" rtlCol="0"/>
          <a:lstStyle/>
          <a:p>
            <a:endParaRPr/>
          </a:p>
        </p:txBody>
      </p:sp>
      <p:sp>
        <p:nvSpPr>
          <p:cNvPr id="8" name="object 8"/>
          <p:cNvSpPr txBox="1"/>
          <p:nvPr/>
        </p:nvSpPr>
        <p:spPr>
          <a:xfrm>
            <a:off x="-6757550" y="1176018"/>
            <a:ext cx="7328534" cy="477054"/>
          </a:xfrm>
          <a:prstGeom prst="rect">
            <a:avLst/>
          </a:prstGeom>
        </p:spPr>
        <p:txBody>
          <a:bodyPr vert="horz" wrap="square" lIns="0" tIns="0" rIns="0" bIns="0" rtlCol="0">
            <a:spAutoFit/>
          </a:bodyPr>
          <a:lstStyle/>
          <a:p>
            <a:pPr marL="12700">
              <a:lnSpc>
                <a:spcPct val="100000"/>
              </a:lnSpc>
            </a:pPr>
            <a:r>
              <a:rPr sz="3100" b="1" spc="-64535" dirty="0">
                <a:solidFill>
                  <a:srgbClr val="565659"/>
                </a:solidFill>
                <a:latin typeface="Arial"/>
                <a:cs typeface="Arial"/>
              </a:rPr>
              <a:t>.</a:t>
            </a:r>
            <a:endParaRPr sz="3100">
              <a:latin typeface="Arial"/>
              <a:cs typeface="Arial"/>
            </a:endParaRPr>
          </a:p>
        </p:txBody>
      </p:sp>
      <p:grpSp>
        <p:nvGrpSpPr>
          <p:cNvPr id="5" name="Group 4"/>
          <p:cNvGrpSpPr/>
          <p:nvPr/>
        </p:nvGrpSpPr>
        <p:grpSpPr>
          <a:xfrm>
            <a:off x="254003" y="1066800"/>
            <a:ext cx="2470940" cy="2915920"/>
            <a:chOff x="20040" y="1066800"/>
            <a:chExt cx="2470940" cy="2915920"/>
          </a:xfrm>
        </p:grpSpPr>
        <p:grpSp>
          <p:nvGrpSpPr>
            <p:cNvPr id="28" name="Group 27"/>
            <p:cNvGrpSpPr/>
            <p:nvPr/>
          </p:nvGrpSpPr>
          <p:grpSpPr>
            <a:xfrm>
              <a:off x="52580" y="1066800"/>
              <a:ext cx="2438400" cy="2762310"/>
              <a:chOff x="558800" y="1066800"/>
              <a:chExt cx="2438400" cy="2762310"/>
            </a:xfrm>
          </p:grpSpPr>
          <p:sp>
            <p:nvSpPr>
              <p:cNvPr id="32" name="object 8"/>
              <p:cNvSpPr/>
              <p:nvPr/>
            </p:nvSpPr>
            <p:spPr>
              <a:xfrm>
                <a:off x="558800" y="1066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chemeClr val="bg1"/>
              </a:solidFill>
              <a:ln>
                <a:solidFill>
                  <a:schemeClr val="bg1">
                    <a:lumMod val="75000"/>
                  </a:schemeClr>
                </a:solidFill>
              </a:ln>
            </p:spPr>
            <p:txBody>
              <a:bodyPr wrap="square" lIns="0" tIns="0" rIns="0" bIns="0" rtlCol="0"/>
              <a:lstStyle/>
              <a:p>
                <a:endParaRPr>
                  <a:solidFill>
                    <a:srgbClr val="BFBFBF"/>
                  </a:solidFill>
                </a:endParaRPr>
              </a:p>
            </p:txBody>
          </p:sp>
          <p:sp>
            <p:nvSpPr>
              <p:cNvPr id="33" name="object 10"/>
              <p:cNvSpPr/>
              <p:nvPr/>
            </p:nvSpPr>
            <p:spPr>
              <a:xfrm>
                <a:off x="560451" y="2209800"/>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34" name="object 11"/>
              <p:cNvSpPr/>
              <p:nvPr/>
            </p:nvSpPr>
            <p:spPr>
              <a:xfrm>
                <a:off x="787250" y="2286000"/>
                <a:ext cx="411480" cy="487679"/>
              </a:xfrm>
              <a:prstGeom prst="rect">
                <a:avLst/>
              </a:prstGeom>
              <a:blipFill>
                <a:blip r:embed="rId4" cstate="print"/>
                <a:stretch>
                  <a:fillRect/>
                </a:stretch>
              </a:blipFill>
            </p:spPr>
            <p:txBody>
              <a:bodyPr wrap="square" lIns="0" tIns="0" rIns="0" bIns="0" rtlCol="0"/>
              <a:lstStyle/>
              <a:p>
                <a:endParaRPr/>
              </a:p>
            </p:txBody>
          </p:sp>
          <p:sp>
            <p:nvSpPr>
              <p:cNvPr id="35" name="TextBox 34"/>
              <p:cNvSpPr txBox="1"/>
              <p:nvPr/>
            </p:nvSpPr>
            <p:spPr>
              <a:xfrm>
                <a:off x="1244601" y="1219200"/>
                <a:ext cx="1752599" cy="400110"/>
              </a:xfrm>
              <a:prstGeom prst="rect">
                <a:avLst/>
              </a:prstGeom>
              <a:noFill/>
            </p:spPr>
            <p:txBody>
              <a:bodyPr wrap="square" rtlCol="0">
                <a:spAutoFit/>
              </a:bodyPr>
              <a:lstStyle/>
              <a:p>
                <a:r>
                  <a:rPr lang="en-US" sz="2000" dirty="0" smtClean="0">
                    <a:solidFill>
                      <a:schemeClr val="bg1">
                        <a:lumMod val="75000"/>
                      </a:schemeClr>
                    </a:solidFill>
                    <a:latin typeface="Gotham Bold"/>
                    <a:cs typeface="Gotham Bold"/>
                  </a:rPr>
                  <a:t>MESSAGE</a:t>
                </a:r>
                <a:endParaRPr lang="en-US" sz="2000" dirty="0">
                  <a:solidFill>
                    <a:schemeClr val="bg1">
                      <a:lumMod val="75000"/>
                    </a:schemeClr>
                  </a:solidFill>
                  <a:latin typeface="Gotham Bold"/>
                  <a:cs typeface="Gotham Bold"/>
                </a:endParaRPr>
              </a:p>
            </p:txBody>
          </p:sp>
          <p:sp>
            <p:nvSpPr>
              <p:cNvPr id="36" name="TextBox 35"/>
              <p:cNvSpPr txBox="1"/>
              <p:nvPr/>
            </p:nvSpPr>
            <p:spPr>
              <a:xfrm>
                <a:off x="1244601" y="2362200"/>
                <a:ext cx="1752599" cy="400110"/>
              </a:xfrm>
              <a:prstGeom prst="rect">
                <a:avLst/>
              </a:prstGeom>
              <a:noFill/>
            </p:spPr>
            <p:txBody>
              <a:bodyPr wrap="square" rtlCol="0">
                <a:spAutoFit/>
              </a:bodyPr>
              <a:lstStyle/>
              <a:p>
                <a:r>
                  <a:rPr lang="en-US" sz="2000" dirty="0" smtClean="0">
                    <a:solidFill>
                      <a:schemeClr val="bg1">
                        <a:lumMod val="75000"/>
                      </a:schemeClr>
                    </a:solidFill>
                    <a:latin typeface="Gotham Bold"/>
                    <a:cs typeface="Gotham Bold"/>
                  </a:rPr>
                  <a:t>MOBILIZE</a:t>
                </a:r>
                <a:endParaRPr lang="en-US" sz="2000" dirty="0">
                  <a:solidFill>
                    <a:schemeClr val="bg1">
                      <a:lumMod val="75000"/>
                    </a:schemeClr>
                  </a:solidFill>
                  <a:latin typeface="Gotham Bold"/>
                  <a:cs typeface="Gotham Bold"/>
                </a:endParaRPr>
              </a:p>
            </p:txBody>
          </p:sp>
          <p:sp>
            <p:nvSpPr>
              <p:cNvPr id="37" name="TextBox 36"/>
              <p:cNvSpPr txBox="1"/>
              <p:nvPr/>
            </p:nvSpPr>
            <p:spPr>
              <a:xfrm>
                <a:off x="1244601" y="3429000"/>
                <a:ext cx="1752599" cy="400110"/>
              </a:xfrm>
              <a:prstGeom prst="rect">
                <a:avLst/>
              </a:prstGeom>
              <a:noFill/>
            </p:spPr>
            <p:txBody>
              <a:bodyPr wrap="square" rtlCol="0">
                <a:spAutoFit/>
              </a:bodyPr>
              <a:lstStyle/>
              <a:p>
                <a:r>
                  <a:rPr lang="en-US" sz="2000" dirty="0" smtClean="0">
                    <a:latin typeface="Gotham Bold"/>
                    <a:cs typeface="Gotham Bold"/>
                  </a:rPr>
                  <a:t>MONEY</a:t>
                </a:r>
                <a:endParaRPr lang="en-US" sz="2000" dirty="0">
                  <a:latin typeface="Gotham Bold"/>
                  <a:cs typeface="Gotham Bold"/>
                </a:endParaRPr>
              </a:p>
            </p:txBody>
          </p:sp>
          <p:sp>
            <p:nvSpPr>
              <p:cNvPr id="38" name="object 9"/>
              <p:cNvSpPr/>
              <p:nvPr/>
            </p:nvSpPr>
            <p:spPr>
              <a:xfrm>
                <a:off x="787400" y="1143000"/>
                <a:ext cx="411480" cy="487679"/>
              </a:xfrm>
              <a:prstGeom prst="rect">
                <a:avLst/>
              </a:prstGeom>
              <a:blipFill>
                <a:blip r:embed="rId5" cstate="print"/>
                <a:stretch>
                  <a:fillRect/>
                </a:stretch>
              </a:blipFill>
            </p:spPr>
            <p:txBody>
              <a:bodyPr wrap="square" lIns="0" tIns="0" rIns="0" bIns="0" rtlCol="0"/>
              <a:lstStyle/>
              <a:p>
                <a:endParaRPr>
                  <a:solidFill>
                    <a:srgbClr val="BFBFBF"/>
                  </a:solidFill>
                </a:endParaRPr>
              </a:p>
            </p:txBody>
          </p:sp>
        </p:grpSp>
        <p:sp>
          <p:nvSpPr>
            <p:cNvPr id="39" name="object 11"/>
            <p:cNvSpPr/>
            <p:nvPr/>
          </p:nvSpPr>
          <p:spPr>
            <a:xfrm>
              <a:off x="281030" y="1143000"/>
              <a:ext cx="411480" cy="487679"/>
            </a:xfrm>
            <a:prstGeom prst="rect">
              <a:avLst/>
            </a:prstGeom>
            <a:blipFill>
              <a:blip r:embed="rId4" cstate="print"/>
              <a:stretch>
                <a:fillRect/>
              </a:stretch>
            </a:blipFill>
          </p:spPr>
          <p:txBody>
            <a:bodyPr wrap="square" lIns="0" tIns="0" rIns="0" bIns="0" rtlCol="0"/>
            <a:lstStyle/>
            <a:p>
              <a:endParaRPr/>
            </a:p>
          </p:txBody>
        </p:sp>
        <p:sp>
          <p:nvSpPr>
            <p:cNvPr id="40" name="object 8"/>
            <p:cNvSpPr/>
            <p:nvPr/>
          </p:nvSpPr>
          <p:spPr>
            <a:xfrm>
              <a:off x="20040" y="3276600"/>
              <a:ext cx="71120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rgbClr val="55555A"/>
            </a:solidFill>
          </p:spPr>
          <p:txBody>
            <a:bodyPr wrap="square" lIns="0" tIns="0" rIns="0" bIns="0" rtlCol="0"/>
            <a:lstStyle/>
            <a:p>
              <a:endParaRPr/>
            </a:p>
          </p:txBody>
        </p:sp>
        <p:sp>
          <p:nvSpPr>
            <p:cNvPr id="41" name="object 9"/>
            <p:cNvSpPr/>
            <p:nvPr/>
          </p:nvSpPr>
          <p:spPr>
            <a:xfrm>
              <a:off x="281030" y="3352800"/>
              <a:ext cx="411480" cy="487679"/>
            </a:xfrm>
            <a:prstGeom prst="rect">
              <a:avLst/>
            </a:prstGeom>
            <a:blipFill>
              <a:blip r:embed="rId5" cstate="print"/>
              <a:stretch>
                <a:fillRect/>
              </a:stretch>
            </a:blipFill>
          </p:spPr>
          <p:txBody>
            <a:bodyPr wrap="square" lIns="0" tIns="0" rIns="0" bIns="0" rtlCol="0"/>
            <a:lstStyle/>
            <a:p>
              <a:endParaRPr/>
            </a:p>
          </p:txBody>
        </p:sp>
      </p:grpSp>
      <p:pic>
        <p:nvPicPr>
          <p:cNvPr id="6" name="Picture 5" descr="Screen Shot 2016-07-12 at 2.14.45 PM.png"/>
          <p:cNvPicPr>
            <a:picLocks noChangeAspect="1"/>
          </p:cNvPicPr>
          <p:nvPr/>
        </p:nvPicPr>
        <p:blipFill rotWithShape="1">
          <a:blip r:embed="rId6">
            <a:extLst>
              <a:ext uri="{28A0092B-C50C-407E-A947-70E740481C1C}">
                <a14:useLocalDpi xmlns:a14="http://schemas.microsoft.com/office/drawing/2010/main" val="0"/>
              </a:ext>
            </a:extLst>
          </a:blip>
          <a:srcRect l="21262" r="24666"/>
          <a:stretch/>
        </p:blipFill>
        <p:spPr>
          <a:xfrm>
            <a:off x="5359400" y="609600"/>
            <a:ext cx="4641896" cy="8242300"/>
          </a:xfrm>
          <a:prstGeom prst="rect">
            <a:avLst/>
          </a:prstGeom>
        </p:spPr>
      </p:pic>
    </p:spTree>
    <p:extLst>
      <p:ext uri="{BB962C8B-B14F-4D97-AF65-F5344CB8AC3E}">
        <p14:creationId xmlns:p14="http://schemas.microsoft.com/office/powerpoint/2010/main" val="73199395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039600" y="8759952"/>
            <a:ext cx="585216" cy="56997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 y="9573768"/>
            <a:ext cx="12987528" cy="15849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807970" y="853444"/>
            <a:ext cx="0" cy="7763509"/>
          </a:xfrm>
          <a:custGeom>
            <a:avLst/>
            <a:gdLst/>
            <a:ahLst/>
            <a:cxnLst/>
            <a:rect l="l" t="t" r="r" b="b"/>
            <a:pathLst>
              <a:path h="7763509">
                <a:moveTo>
                  <a:pt x="0" y="7763256"/>
                </a:moveTo>
                <a:lnTo>
                  <a:pt x="0" y="0"/>
                </a:lnTo>
              </a:path>
            </a:pathLst>
          </a:custGeom>
          <a:ln w="13716">
            <a:solidFill>
              <a:srgbClr val="545457"/>
            </a:solidFill>
          </a:ln>
        </p:spPr>
        <p:txBody>
          <a:bodyPr wrap="square" lIns="0" tIns="0" rIns="0" bIns="0" rtlCol="0"/>
          <a:lstStyle/>
          <a:p>
            <a:endParaRPr/>
          </a:p>
        </p:txBody>
      </p:sp>
      <p:sp>
        <p:nvSpPr>
          <p:cNvPr id="8" name="object 8"/>
          <p:cNvSpPr txBox="1"/>
          <p:nvPr/>
        </p:nvSpPr>
        <p:spPr>
          <a:xfrm>
            <a:off x="-6757550" y="1176018"/>
            <a:ext cx="7328534" cy="477054"/>
          </a:xfrm>
          <a:prstGeom prst="rect">
            <a:avLst/>
          </a:prstGeom>
        </p:spPr>
        <p:txBody>
          <a:bodyPr vert="horz" wrap="square" lIns="0" tIns="0" rIns="0" bIns="0" rtlCol="0">
            <a:spAutoFit/>
          </a:bodyPr>
          <a:lstStyle/>
          <a:p>
            <a:pPr marL="12700">
              <a:lnSpc>
                <a:spcPct val="100000"/>
              </a:lnSpc>
            </a:pPr>
            <a:r>
              <a:rPr sz="3100" b="1" spc="-64535" dirty="0">
                <a:solidFill>
                  <a:srgbClr val="565659"/>
                </a:solidFill>
                <a:latin typeface="Arial"/>
                <a:cs typeface="Arial"/>
              </a:rPr>
              <a:t>.</a:t>
            </a:r>
            <a:endParaRPr sz="3100">
              <a:latin typeface="Arial"/>
              <a:cs typeface="Arial"/>
            </a:endParaRPr>
          </a:p>
        </p:txBody>
      </p:sp>
      <p:grpSp>
        <p:nvGrpSpPr>
          <p:cNvPr id="5" name="Group 4"/>
          <p:cNvGrpSpPr/>
          <p:nvPr/>
        </p:nvGrpSpPr>
        <p:grpSpPr>
          <a:xfrm>
            <a:off x="254003" y="1066800"/>
            <a:ext cx="2470940" cy="2915920"/>
            <a:chOff x="20040" y="1066800"/>
            <a:chExt cx="2470940" cy="2915920"/>
          </a:xfrm>
        </p:grpSpPr>
        <p:grpSp>
          <p:nvGrpSpPr>
            <p:cNvPr id="28" name="Group 27"/>
            <p:cNvGrpSpPr/>
            <p:nvPr/>
          </p:nvGrpSpPr>
          <p:grpSpPr>
            <a:xfrm>
              <a:off x="52580" y="1066800"/>
              <a:ext cx="2438400" cy="2762310"/>
              <a:chOff x="558800" y="1066800"/>
              <a:chExt cx="2438400" cy="2762310"/>
            </a:xfrm>
          </p:grpSpPr>
          <p:sp>
            <p:nvSpPr>
              <p:cNvPr id="32" name="object 8"/>
              <p:cNvSpPr/>
              <p:nvPr/>
            </p:nvSpPr>
            <p:spPr>
              <a:xfrm>
                <a:off x="558800" y="1066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chemeClr val="bg1"/>
              </a:solidFill>
              <a:ln>
                <a:solidFill>
                  <a:schemeClr val="bg1">
                    <a:lumMod val="75000"/>
                  </a:schemeClr>
                </a:solidFill>
              </a:ln>
            </p:spPr>
            <p:txBody>
              <a:bodyPr wrap="square" lIns="0" tIns="0" rIns="0" bIns="0" rtlCol="0"/>
              <a:lstStyle/>
              <a:p>
                <a:endParaRPr>
                  <a:solidFill>
                    <a:srgbClr val="BFBFBF"/>
                  </a:solidFill>
                </a:endParaRPr>
              </a:p>
            </p:txBody>
          </p:sp>
          <p:sp>
            <p:nvSpPr>
              <p:cNvPr id="33" name="object 10"/>
              <p:cNvSpPr/>
              <p:nvPr/>
            </p:nvSpPr>
            <p:spPr>
              <a:xfrm>
                <a:off x="560451" y="2209800"/>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34" name="object 11"/>
              <p:cNvSpPr/>
              <p:nvPr/>
            </p:nvSpPr>
            <p:spPr>
              <a:xfrm>
                <a:off x="787250" y="2286000"/>
                <a:ext cx="411480" cy="487679"/>
              </a:xfrm>
              <a:prstGeom prst="rect">
                <a:avLst/>
              </a:prstGeom>
              <a:blipFill>
                <a:blip r:embed="rId4" cstate="print"/>
                <a:stretch>
                  <a:fillRect/>
                </a:stretch>
              </a:blipFill>
            </p:spPr>
            <p:txBody>
              <a:bodyPr wrap="square" lIns="0" tIns="0" rIns="0" bIns="0" rtlCol="0"/>
              <a:lstStyle/>
              <a:p>
                <a:endParaRPr/>
              </a:p>
            </p:txBody>
          </p:sp>
          <p:sp>
            <p:nvSpPr>
              <p:cNvPr id="35" name="TextBox 34"/>
              <p:cNvSpPr txBox="1"/>
              <p:nvPr/>
            </p:nvSpPr>
            <p:spPr>
              <a:xfrm>
                <a:off x="1244601" y="1219200"/>
                <a:ext cx="1752599" cy="400110"/>
              </a:xfrm>
              <a:prstGeom prst="rect">
                <a:avLst/>
              </a:prstGeom>
              <a:noFill/>
            </p:spPr>
            <p:txBody>
              <a:bodyPr wrap="square" rtlCol="0">
                <a:spAutoFit/>
              </a:bodyPr>
              <a:lstStyle/>
              <a:p>
                <a:r>
                  <a:rPr lang="en-US" sz="2000" dirty="0" smtClean="0">
                    <a:solidFill>
                      <a:schemeClr val="bg1">
                        <a:lumMod val="75000"/>
                      </a:schemeClr>
                    </a:solidFill>
                    <a:latin typeface="Gotham Bold"/>
                    <a:cs typeface="Gotham Bold"/>
                  </a:rPr>
                  <a:t>MESSAGE</a:t>
                </a:r>
                <a:endParaRPr lang="en-US" sz="2000" dirty="0">
                  <a:solidFill>
                    <a:schemeClr val="bg1">
                      <a:lumMod val="75000"/>
                    </a:schemeClr>
                  </a:solidFill>
                  <a:latin typeface="Gotham Bold"/>
                  <a:cs typeface="Gotham Bold"/>
                </a:endParaRPr>
              </a:p>
            </p:txBody>
          </p:sp>
          <p:sp>
            <p:nvSpPr>
              <p:cNvPr id="36" name="TextBox 35"/>
              <p:cNvSpPr txBox="1"/>
              <p:nvPr/>
            </p:nvSpPr>
            <p:spPr>
              <a:xfrm>
                <a:off x="1244601" y="2362200"/>
                <a:ext cx="1752599" cy="400110"/>
              </a:xfrm>
              <a:prstGeom prst="rect">
                <a:avLst/>
              </a:prstGeom>
              <a:noFill/>
            </p:spPr>
            <p:txBody>
              <a:bodyPr wrap="square" rtlCol="0">
                <a:spAutoFit/>
              </a:bodyPr>
              <a:lstStyle/>
              <a:p>
                <a:r>
                  <a:rPr lang="en-US" sz="2000" dirty="0" smtClean="0">
                    <a:solidFill>
                      <a:schemeClr val="bg1">
                        <a:lumMod val="75000"/>
                      </a:schemeClr>
                    </a:solidFill>
                    <a:latin typeface="Gotham Bold"/>
                    <a:cs typeface="Gotham Bold"/>
                  </a:rPr>
                  <a:t>MOBILIZE</a:t>
                </a:r>
                <a:endParaRPr lang="en-US" sz="2000" dirty="0">
                  <a:solidFill>
                    <a:schemeClr val="bg1">
                      <a:lumMod val="75000"/>
                    </a:schemeClr>
                  </a:solidFill>
                  <a:latin typeface="Gotham Bold"/>
                  <a:cs typeface="Gotham Bold"/>
                </a:endParaRPr>
              </a:p>
            </p:txBody>
          </p:sp>
          <p:sp>
            <p:nvSpPr>
              <p:cNvPr id="37" name="TextBox 36"/>
              <p:cNvSpPr txBox="1"/>
              <p:nvPr/>
            </p:nvSpPr>
            <p:spPr>
              <a:xfrm>
                <a:off x="1244601" y="3429000"/>
                <a:ext cx="1752599" cy="400110"/>
              </a:xfrm>
              <a:prstGeom prst="rect">
                <a:avLst/>
              </a:prstGeom>
              <a:noFill/>
            </p:spPr>
            <p:txBody>
              <a:bodyPr wrap="square" rtlCol="0">
                <a:spAutoFit/>
              </a:bodyPr>
              <a:lstStyle/>
              <a:p>
                <a:r>
                  <a:rPr lang="en-US" sz="2000" dirty="0" smtClean="0">
                    <a:latin typeface="Gotham Bold"/>
                    <a:cs typeface="Gotham Bold"/>
                  </a:rPr>
                  <a:t>MONEY</a:t>
                </a:r>
                <a:endParaRPr lang="en-US" sz="2000" dirty="0">
                  <a:latin typeface="Gotham Bold"/>
                  <a:cs typeface="Gotham Bold"/>
                </a:endParaRPr>
              </a:p>
            </p:txBody>
          </p:sp>
          <p:sp>
            <p:nvSpPr>
              <p:cNvPr id="38" name="object 9"/>
              <p:cNvSpPr/>
              <p:nvPr/>
            </p:nvSpPr>
            <p:spPr>
              <a:xfrm>
                <a:off x="787400" y="1143000"/>
                <a:ext cx="411480" cy="487679"/>
              </a:xfrm>
              <a:prstGeom prst="rect">
                <a:avLst/>
              </a:prstGeom>
              <a:blipFill>
                <a:blip r:embed="rId5" cstate="print"/>
                <a:stretch>
                  <a:fillRect/>
                </a:stretch>
              </a:blipFill>
            </p:spPr>
            <p:txBody>
              <a:bodyPr wrap="square" lIns="0" tIns="0" rIns="0" bIns="0" rtlCol="0"/>
              <a:lstStyle/>
              <a:p>
                <a:endParaRPr>
                  <a:solidFill>
                    <a:srgbClr val="BFBFBF"/>
                  </a:solidFill>
                </a:endParaRPr>
              </a:p>
            </p:txBody>
          </p:sp>
        </p:grpSp>
        <p:sp>
          <p:nvSpPr>
            <p:cNvPr id="39" name="object 11"/>
            <p:cNvSpPr/>
            <p:nvPr/>
          </p:nvSpPr>
          <p:spPr>
            <a:xfrm>
              <a:off x="281030" y="1143000"/>
              <a:ext cx="411480" cy="487679"/>
            </a:xfrm>
            <a:prstGeom prst="rect">
              <a:avLst/>
            </a:prstGeom>
            <a:blipFill>
              <a:blip r:embed="rId4" cstate="print"/>
              <a:stretch>
                <a:fillRect/>
              </a:stretch>
            </a:blipFill>
          </p:spPr>
          <p:txBody>
            <a:bodyPr wrap="square" lIns="0" tIns="0" rIns="0" bIns="0" rtlCol="0"/>
            <a:lstStyle/>
            <a:p>
              <a:endParaRPr/>
            </a:p>
          </p:txBody>
        </p:sp>
        <p:sp>
          <p:nvSpPr>
            <p:cNvPr id="40" name="object 8"/>
            <p:cNvSpPr/>
            <p:nvPr/>
          </p:nvSpPr>
          <p:spPr>
            <a:xfrm>
              <a:off x="20040" y="3276600"/>
              <a:ext cx="71120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rgbClr val="55555A"/>
            </a:solidFill>
          </p:spPr>
          <p:txBody>
            <a:bodyPr wrap="square" lIns="0" tIns="0" rIns="0" bIns="0" rtlCol="0"/>
            <a:lstStyle/>
            <a:p>
              <a:endParaRPr/>
            </a:p>
          </p:txBody>
        </p:sp>
        <p:sp>
          <p:nvSpPr>
            <p:cNvPr id="41" name="object 9"/>
            <p:cNvSpPr/>
            <p:nvPr/>
          </p:nvSpPr>
          <p:spPr>
            <a:xfrm>
              <a:off x="281030" y="3352800"/>
              <a:ext cx="411480" cy="487679"/>
            </a:xfrm>
            <a:prstGeom prst="rect">
              <a:avLst/>
            </a:prstGeom>
            <a:blipFill>
              <a:blip r:embed="rId5" cstate="print"/>
              <a:stretch>
                <a:fillRect/>
              </a:stretch>
            </a:blipFill>
          </p:spPr>
          <p:txBody>
            <a:bodyPr wrap="square" lIns="0" tIns="0" rIns="0" bIns="0" rtlCol="0"/>
            <a:lstStyle/>
            <a:p>
              <a:endParaRPr/>
            </a:p>
          </p:txBody>
        </p:sp>
      </p:grpSp>
      <p:pic>
        <p:nvPicPr>
          <p:cNvPr id="7" name="Picture 6"/>
          <p:cNvPicPr>
            <a:picLocks noChangeAspect="1"/>
          </p:cNvPicPr>
          <p:nvPr/>
        </p:nvPicPr>
        <p:blipFill>
          <a:blip r:embed="rId6"/>
          <a:stretch>
            <a:fillRect/>
          </a:stretch>
        </p:blipFill>
        <p:spPr>
          <a:xfrm>
            <a:off x="2921008" y="1295405"/>
            <a:ext cx="9829799" cy="5107641"/>
          </a:xfrm>
          <a:prstGeom prst="rect">
            <a:avLst/>
          </a:prstGeom>
        </p:spPr>
      </p:pic>
    </p:spTree>
    <p:extLst>
      <p:ext uri="{BB962C8B-B14F-4D97-AF65-F5344CB8AC3E}">
        <p14:creationId xmlns:p14="http://schemas.microsoft.com/office/powerpoint/2010/main" val="237127142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64997" y="2164084"/>
            <a:ext cx="5334635" cy="1661994"/>
          </a:xfrm>
          <a:prstGeom prst="rect">
            <a:avLst/>
          </a:prstGeom>
        </p:spPr>
        <p:txBody>
          <a:bodyPr vert="horz" wrap="square" lIns="0" tIns="0" rIns="0" bIns="0" rtlCol="0">
            <a:spAutoFit/>
          </a:bodyPr>
          <a:lstStyle/>
          <a:p>
            <a:pPr marL="12700">
              <a:lnSpc>
                <a:spcPct val="100000"/>
              </a:lnSpc>
            </a:pPr>
            <a:r>
              <a:rPr sz="5400" b="0" spc="-1360" dirty="0">
                <a:solidFill>
                  <a:srgbClr val="3B3838"/>
                </a:solidFill>
                <a:latin typeface="Arial"/>
                <a:cs typeface="Arial"/>
              </a:rPr>
              <a:t>What       </a:t>
            </a:r>
            <a:r>
              <a:rPr sz="5400" b="0" spc="-1150" dirty="0">
                <a:solidFill>
                  <a:srgbClr val="3B3838"/>
                </a:solidFill>
                <a:latin typeface="Arial"/>
                <a:cs typeface="Arial"/>
              </a:rPr>
              <a:t>Questions  </a:t>
            </a:r>
            <a:r>
              <a:rPr sz="5400" b="0" spc="-1295" dirty="0">
                <a:solidFill>
                  <a:srgbClr val="3B3838"/>
                </a:solidFill>
                <a:latin typeface="Arial"/>
                <a:cs typeface="Arial"/>
              </a:rPr>
              <a:t>do    </a:t>
            </a:r>
            <a:r>
              <a:rPr sz="5400" b="0" spc="-1195" dirty="0">
                <a:solidFill>
                  <a:srgbClr val="3B3838"/>
                </a:solidFill>
                <a:latin typeface="Arial"/>
                <a:cs typeface="Arial"/>
              </a:rPr>
              <a:t>you  </a:t>
            </a:r>
            <a:r>
              <a:rPr sz="5400" b="0" spc="-1140" dirty="0">
                <a:solidFill>
                  <a:srgbClr val="3B3838"/>
                </a:solidFill>
                <a:latin typeface="Arial"/>
                <a:cs typeface="Arial"/>
              </a:rPr>
              <a:t> </a:t>
            </a:r>
            <a:r>
              <a:rPr sz="5400" b="0" spc="-1235" dirty="0">
                <a:solidFill>
                  <a:srgbClr val="3B3838"/>
                </a:solidFill>
                <a:latin typeface="Arial"/>
                <a:cs typeface="Arial"/>
              </a:rPr>
              <a:t>have?</a:t>
            </a:r>
            <a:endParaRPr sz="5400" dirty="0">
              <a:latin typeface="Arial"/>
              <a:cs typeface="Arial"/>
            </a:endParaRPr>
          </a:p>
        </p:txBody>
      </p:sp>
      <p:pic>
        <p:nvPicPr>
          <p:cNvPr id="3" name="Picture 2" descr="Screen Shot 2016-07-08 at 3.09.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0"/>
            <a:ext cx="12996851" cy="9753600"/>
          </a:xfrm>
          <a:prstGeom prst="rect">
            <a:avLst/>
          </a:prstGeom>
        </p:spPr>
      </p:pic>
    </p:spTree>
    <p:extLst>
      <p:ext uri="{BB962C8B-B14F-4D97-AF65-F5344CB8AC3E}">
        <p14:creationId xmlns:p14="http://schemas.microsoft.com/office/powerpoint/2010/main" val="208833757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37360" y="3023616"/>
            <a:ext cx="2270760" cy="285597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538987" y="2734055"/>
            <a:ext cx="691894" cy="5821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2039600" y="8759952"/>
            <a:ext cx="585216" cy="56997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 y="9573768"/>
            <a:ext cx="12987528" cy="15849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82590" y="1592580"/>
            <a:ext cx="0" cy="5593080"/>
          </a:xfrm>
          <a:custGeom>
            <a:avLst/>
            <a:gdLst/>
            <a:ahLst/>
            <a:cxnLst/>
            <a:rect l="l" t="t" r="r" b="b"/>
            <a:pathLst>
              <a:path h="5593080">
                <a:moveTo>
                  <a:pt x="0" y="5593080"/>
                </a:moveTo>
                <a:lnTo>
                  <a:pt x="0" y="0"/>
                </a:lnTo>
              </a:path>
            </a:pathLst>
          </a:custGeom>
          <a:ln w="13716">
            <a:solidFill>
              <a:srgbClr val="545457"/>
            </a:solidFill>
          </a:ln>
        </p:spPr>
        <p:txBody>
          <a:bodyPr wrap="square" lIns="0" tIns="0" rIns="0" bIns="0" rtlCol="0"/>
          <a:lstStyle/>
          <a:p>
            <a:endParaRPr/>
          </a:p>
        </p:txBody>
      </p:sp>
      <p:sp>
        <p:nvSpPr>
          <p:cNvPr id="7" name="object 7"/>
          <p:cNvSpPr txBox="1"/>
          <p:nvPr/>
        </p:nvSpPr>
        <p:spPr>
          <a:xfrm>
            <a:off x="916948" y="1618238"/>
            <a:ext cx="4199891" cy="469359"/>
          </a:xfrm>
          <a:prstGeom prst="rect">
            <a:avLst/>
          </a:prstGeom>
        </p:spPr>
        <p:txBody>
          <a:bodyPr vert="horz" wrap="square" lIns="0" tIns="0" rIns="0" bIns="0" rtlCol="0">
            <a:spAutoFit/>
          </a:bodyPr>
          <a:lstStyle/>
          <a:p>
            <a:pPr marL="12700">
              <a:lnSpc>
                <a:spcPct val="100000"/>
              </a:lnSpc>
              <a:tabLst>
                <a:tab pos="2072639" algn="l"/>
              </a:tabLst>
            </a:pPr>
            <a:r>
              <a:rPr sz="3050" b="1" spc="270" dirty="0">
                <a:solidFill>
                  <a:srgbClr val="3B3838"/>
                </a:solidFill>
                <a:latin typeface="Arial"/>
                <a:cs typeface="Arial"/>
              </a:rPr>
              <a:t>AGENDA	</a:t>
            </a:r>
            <a:r>
              <a:rPr sz="2650" spc="110" dirty="0">
                <a:solidFill>
                  <a:srgbClr val="3B3838"/>
                </a:solidFill>
                <a:latin typeface="Arial"/>
                <a:cs typeface="Arial"/>
              </a:rPr>
              <a:t>FOR </a:t>
            </a:r>
            <a:r>
              <a:rPr sz="2650" spc="70" dirty="0">
                <a:solidFill>
                  <a:srgbClr val="3B3838"/>
                </a:solidFill>
                <a:latin typeface="Arial"/>
                <a:cs typeface="Arial"/>
              </a:rPr>
              <a:t>TO</a:t>
            </a:r>
            <a:r>
              <a:rPr sz="2650" spc="-345" dirty="0">
                <a:solidFill>
                  <a:srgbClr val="3B3838"/>
                </a:solidFill>
                <a:latin typeface="Arial"/>
                <a:cs typeface="Arial"/>
              </a:rPr>
              <a:t> </a:t>
            </a:r>
            <a:r>
              <a:rPr sz="2650" spc="35" dirty="0">
                <a:solidFill>
                  <a:srgbClr val="3B3838"/>
                </a:solidFill>
                <a:latin typeface="Arial"/>
                <a:cs typeface="Arial"/>
              </a:rPr>
              <a:t>DAY</a:t>
            </a:r>
            <a:endParaRPr sz="2650">
              <a:latin typeface="Arial"/>
              <a:cs typeface="Arial"/>
            </a:endParaRPr>
          </a:p>
        </p:txBody>
      </p:sp>
      <p:sp>
        <p:nvSpPr>
          <p:cNvPr id="8" name="object 8"/>
          <p:cNvSpPr txBox="1"/>
          <p:nvPr/>
        </p:nvSpPr>
        <p:spPr>
          <a:xfrm>
            <a:off x="6077212" y="1663562"/>
            <a:ext cx="4570729" cy="988208"/>
          </a:xfrm>
          <a:prstGeom prst="rect">
            <a:avLst/>
          </a:prstGeom>
        </p:spPr>
        <p:txBody>
          <a:bodyPr vert="horz" wrap="square" lIns="0" tIns="0" rIns="0" bIns="0" rtlCol="0">
            <a:spAutoFit/>
          </a:bodyPr>
          <a:lstStyle/>
          <a:p>
            <a:pPr marL="554990" marR="5080" indent="-542925">
              <a:lnSpc>
                <a:spcPct val="103899"/>
              </a:lnSpc>
              <a:tabLst>
                <a:tab pos="533400" algn="l"/>
                <a:tab pos="3319145" algn="l"/>
              </a:tabLst>
            </a:pPr>
            <a:r>
              <a:rPr sz="3100" spc="-360" dirty="0">
                <a:solidFill>
                  <a:srgbClr val="3B3838"/>
                </a:solidFill>
                <a:latin typeface="Arial"/>
                <a:cs typeface="Arial"/>
              </a:rPr>
              <a:t>1.	</a:t>
            </a:r>
            <a:r>
              <a:rPr sz="3100" spc="160" dirty="0">
                <a:solidFill>
                  <a:srgbClr val="3B3838"/>
                </a:solidFill>
                <a:latin typeface="Arial"/>
                <a:cs typeface="Arial"/>
              </a:rPr>
              <a:t>The </a:t>
            </a:r>
            <a:r>
              <a:rPr sz="3100" spc="90" dirty="0">
                <a:solidFill>
                  <a:srgbClr val="3B3838"/>
                </a:solidFill>
                <a:latin typeface="Arial"/>
                <a:cs typeface="Arial"/>
              </a:rPr>
              <a:t>Role</a:t>
            </a:r>
            <a:r>
              <a:rPr sz="3100" spc="375" dirty="0">
                <a:solidFill>
                  <a:srgbClr val="3B3838"/>
                </a:solidFill>
                <a:latin typeface="Arial"/>
                <a:cs typeface="Arial"/>
              </a:rPr>
              <a:t> </a:t>
            </a:r>
            <a:r>
              <a:rPr sz="3100" spc="165" dirty="0">
                <a:solidFill>
                  <a:srgbClr val="3B3838"/>
                </a:solidFill>
                <a:latin typeface="Arial"/>
                <a:cs typeface="Arial"/>
              </a:rPr>
              <a:t>of</a:t>
            </a:r>
            <a:r>
              <a:rPr sz="3100" spc="395" dirty="0">
                <a:solidFill>
                  <a:srgbClr val="3B3838"/>
                </a:solidFill>
                <a:latin typeface="Arial"/>
                <a:cs typeface="Arial"/>
              </a:rPr>
              <a:t> </a:t>
            </a:r>
            <a:r>
              <a:rPr sz="3100" spc="-140" dirty="0">
                <a:solidFill>
                  <a:srgbClr val="3B3838"/>
                </a:solidFill>
                <a:latin typeface="Arial"/>
                <a:cs typeface="Arial"/>
              </a:rPr>
              <a:t>a	</a:t>
            </a:r>
            <a:r>
              <a:rPr sz="3100" spc="170" dirty="0">
                <a:solidFill>
                  <a:srgbClr val="3B3838"/>
                </a:solidFill>
                <a:latin typeface="Arial"/>
                <a:cs typeface="Arial"/>
              </a:rPr>
              <a:t>Digita</a:t>
            </a:r>
            <a:r>
              <a:rPr sz="3100" spc="-580" dirty="0">
                <a:solidFill>
                  <a:srgbClr val="3B3838"/>
                </a:solidFill>
                <a:latin typeface="Arial"/>
                <a:cs typeface="Arial"/>
              </a:rPr>
              <a:t> </a:t>
            </a:r>
            <a:r>
              <a:rPr sz="3100" spc="-280" dirty="0">
                <a:solidFill>
                  <a:srgbClr val="3B3838"/>
                </a:solidFill>
                <a:latin typeface="Arial"/>
                <a:cs typeface="Arial"/>
              </a:rPr>
              <a:t>l </a:t>
            </a:r>
            <a:r>
              <a:rPr sz="3100" spc="-345" dirty="0">
                <a:solidFill>
                  <a:srgbClr val="3B3838"/>
                </a:solidFill>
                <a:latin typeface="Arial"/>
                <a:cs typeface="Arial"/>
              </a:rPr>
              <a:t> </a:t>
            </a:r>
            <a:r>
              <a:rPr sz="3100" spc="250" dirty="0">
                <a:solidFill>
                  <a:srgbClr val="3B3838"/>
                </a:solidFill>
                <a:latin typeface="Arial"/>
                <a:cs typeface="Arial"/>
              </a:rPr>
              <a:t>Department</a:t>
            </a:r>
            <a:endParaRPr sz="3100">
              <a:latin typeface="Arial"/>
              <a:cs typeface="Arial"/>
            </a:endParaRPr>
          </a:p>
        </p:txBody>
      </p:sp>
      <p:sp>
        <p:nvSpPr>
          <p:cNvPr id="9" name="object 9"/>
          <p:cNvSpPr txBox="1"/>
          <p:nvPr/>
        </p:nvSpPr>
        <p:spPr>
          <a:xfrm>
            <a:off x="6083299" y="3148076"/>
            <a:ext cx="5155566" cy="477054"/>
          </a:xfrm>
          <a:prstGeom prst="rect">
            <a:avLst/>
          </a:prstGeom>
        </p:spPr>
        <p:txBody>
          <a:bodyPr vert="horz" wrap="square" lIns="0" tIns="0" rIns="0" bIns="0" rtlCol="0">
            <a:spAutoFit/>
          </a:bodyPr>
          <a:lstStyle/>
          <a:p>
            <a:pPr marL="12700">
              <a:lnSpc>
                <a:spcPct val="100000"/>
              </a:lnSpc>
              <a:tabLst>
                <a:tab pos="548640" algn="l"/>
                <a:tab pos="2621280" algn="l"/>
              </a:tabLst>
            </a:pPr>
            <a:r>
              <a:rPr sz="3100" spc="-30" dirty="0">
                <a:solidFill>
                  <a:srgbClr val="3B3838"/>
                </a:solidFill>
                <a:latin typeface="Arial"/>
                <a:cs typeface="Arial"/>
              </a:rPr>
              <a:t>2.	</a:t>
            </a:r>
            <a:r>
              <a:rPr sz="3100" spc="65" dirty="0">
                <a:solidFill>
                  <a:srgbClr val="3B3838"/>
                </a:solidFill>
                <a:latin typeface="Arial"/>
                <a:cs typeface="Arial"/>
              </a:rPr>
              <a:t>L</a:t>
            </a:r>
            <a:r>
              <a:rPr sz="3100" spc="175" dirty="0">
                <a:solidFill>
                  <a:srgbClr val="3B3838"/>
                </a:solidFill>
                <a:latin typeface="Arial"/>
                <a:cs typeface="Arial"/>
              </a:rPr>
              <a:t>a</a:t>
            </a:r>
            <a:r>
              <a:rPr sz="3100" spc="215" dirty="0">
                <a:solidFill>
                  <a:srgbClr val="3B3838"/>
                </a:solidFill>
                <a:latin typeface="Arial"/>
                <a:cs typeface="Arial"/>
              </a:rPr>
              <a:t>dder</a:t>
            </a:r>
            <a:r>
              <a:rPr sz="3100" spc="395" dirty="0">
                <a:solidFill>
                  <a:srgbClr val="3B3838"/>
                </a:solidFill>
                <a:latin typeface="Arial"/>
                <a:cs typeface="Arial"/>
              </a:rPr>
              <a:t> </a:t>
            </a:r>
            <a:r>
              <a:rPr sz="3100" spc="260" dirty="0">
                <a:solidFill>
                  <a:srgbClr val="3B3838"/>
                </a:solidFill>
                <a:latin typeface="Arial"/>
                <a:cs typeface="Arial"/>
              </a:rPr>
              <a:t>o</a:t>
            </a:r>
            <a:r>
              <a:rPr sz="3100" spc="40" dirty="0">
                <a:solidFill>
                  <a:srgbClr val="3B3838"/>
                </a:solidFill>
                <a:latin typeface="Arial"/>
                <a:cs typeface="Arial"/>
              </a:rPr>
              <a:t>f</a:t>
            </a:r>
            <a:r>
              <a:rPr sz="3100" dirty="0">
                <a:solidFill>
                  <a:srgbClr val="3B3838"/>
                </a:solidFill>
                <a:latin typeface="Arial"/>
                <a:cs typeface="Arial"/>
              </a:rPr>
              <a:t>	</a:t>
            </a:r>
            <a:r>
              <a:rPr sz="3100" spc="65" dirty="0">
                <a:solidFill>
                  <a:srgbClr val="3B3838"/>
                </a:solidFill>
                <a:latin typeface="Arial"/>
                <a:cs typeface="Arial"/>
              </a:rPr>
              <a:t>E</a:t>
            </a:r>
            <a:r>
              <a:rPr sz="3100" spc="145" dirty="0">
                <a:solidFill>
                  <a:srgbClr val="3B3838"/>
                </a:solidFill>
                <a:latin typeface="Arial"/>
                <a:cs typeface="Arial"/>
              </a:rPr>
              <a:t>n</a:t>
            </a:r>
            <a:r>
              <a:rPr sz="3100" spc="120" dirty="0">
                <a:solidFill>
                  <a:srgbClr val="3B3838"/>
                </a:solidFill>
                <a:latin typeface="Arial"/>
                <a:cs typeface="Arial"/>
              </a:rPr>
              <a:t>g</a:t>
            </a:r>
            <a:r>
              <a:rPr sz="3100" spc="360" dirty="0">
                <a:solidFill>
                  <a:srgbClr val="3B3838"/>
                </a:solidFill>
                <a:latin typeface="Arial"/>
                <a:cs typeface="Arial"/>
              </a:rPr>
              <a:t>a</a:t>
            </a:r>
            <a:r>
              <a:rPr sz="3100" spc="229" dirty="0">
                <a:solidFill>
                  <a:srgbClr val="3B3838"/>
                </a:solidFill>
                <a:latin typeface="Arial"/>
                <a:cs typeface="Arial"/>
              </a:rPr>
              <a:t>geme</a:t>
            </a:r>
            <a:r>
              <a:rPr sz="3100" spc="434" dirty="0">
                <a:solidFill>
                  <a:srgbClr val="3B3838"/>
                </a:solidFill>
                <a:latin typeface="Arial"/>
                <a:cs typeface="Arial"/>
              </a:rPr>
              <a:t>n</a:t>
            </a:r>
            <a:r>
              <a:rPr sz="3100" spc="195" dirty="0">
                <a:solidFill>
                  <a:srgbClr val="3B3838"/>
                </a:solidFill>
                <a:latin typeface="Arial"/>
                <a:cs typeface="Arial"/>
              </a:rPr>
              <a:t>t</a:t>
            </a:r>
            <a:endParaRPr sz="3100">
              <a:latin typeface="Arial"/>
              <a:cs typeface="Arial"/>
            </a:endParaRPr>
          </a:p>
        </p:txBody>
      </p:sp>
      <p:sp>
        <p:nvSpPr>
          <p:cNvPr id="10" name="object 10"/>
          <p:cNvSpPr txBox="1"/>
          <p:nvPr/>
        </p:nvSpPr>
        <p:spPr>
          <a:xfrm>
            <a:off x="6086347" y="4126488"/>
            <a:ext cx="4185285" cy="477054"/>
          </a:xfrm>
          <a:prstGeom prst="rect">
            <a:avLst/>
          </a:prstGeom>
        </p:spPr>
        <p:txBody>
          <a:bodyPr vert="horz" wrap="square" lIns="0" tIns="0" rIns="0" bIns="0" rtlCol="0">
            <a:spAutoFit/>
          </a:bodyPr>
          <a:lstStyle/>
          <a:p>
            <a:pPr marL="12700">
              <a:lnSpc>
                <a:spcPct val="100000"/>
              </a:lnSpc>
              <a:tabLst>
                <a:tab pos="545465" algn="l"/>
              </a:tabLst>
            </a:pPr>
            <a:r>
              <a:rPr sz="3100" spc="10" dirty="0">
                <a:solidFill>
                  <a:srgbClr val="3B3838"/>
                </a:solidFill>
                <a:latin typeface="Arial"/>
                <a:cs typeface="Arial"/>
              </a:rPr>
              <a:t>3.	</a:t>
            </a:r>
            <a:r>
              <a:rPr sz="3100" spc="165" dirty="0">
                <a:solidFill>
                  <a:srgbClr val="3B3838"/>
                </a:solidFill>
                <a:latin typeface="Arial"/>
                <a:cs typeface="Arial"/>
              </a:rPr>
              <a:t>Digita </a:t>
            </a:r>
            <a:r>
              <a:rPr sz="3100" spc="-280" dirty="0">
                <a:solidFill>
                  <a:srgbClr val="3B3838"/>
                </a:solidFill>
                <a:latin typeface="Arial"/>
                <a:cs typeface="Arial"/>
              </a:rPr>
              <a:t>l  </a:t>
            </a:r>
            <a:r>
              <a:rPr sz="3100" spc="70" dirty="0">
                <a:solidFill>
                  <a:srgbClr val="3B3838"/>
                </a:solidFill>
                <a:latin typeface="Arial"/>
                <a:cs typeface="Arial"/>
              </a:rPr>
              <a:t>Goa </a:t>
            </a:r>
            <a:r>
              <a:rPr sz="3100" spc="-90" dirty="0">
                <a:solidFill>
                  <a:srgbClr val="3B3838"/>
                </a:solidFill>
                <a:latin typeface="Arial"/>
                <a:cs typeface="Arial"/>
              </a:rPr>
              <a:t>ls: </a:t>
            </a:r>
            <a:r>
              <a:rPr sz="3100" spc="120" dirty="0">
                <a:solidFill>
                  <a:srgbClr val="3B3838"/>
                </a:solidFill>
                <a:latin typeface="Arial"/>
                <a:cs typeface="Arial"/>
              </a:rPr>
              <a:t>3</a:t>
            </a:r>
            <a:r>
              <a:rPr sz="3100" spc="-425" dirty="0">
                <a:solidFill>
                  <a:srgbClr val="3B3838"/>
                </a:solidFill>
                <a:latin typeface="Arial"/>
                <a:cs typeface="Arial"/>
              </a:rPr>
              <a:t> </a:t>
            </a:r>
            <a:r>
              <a:rPr sz="3100" spc="-55" dirty="0">
                <a:solidFill>
                  <a:srgbClr val="3B3838"/>
                </a:solidFill>
                <a:latin typeface="Arial"/>
                <a:cs typeface="Arial"/>
              </a:rPr>
              <a:t>Ms</a:t>
            </a:r>
            <a:endParaRPr sz="3100">
              <a:latin typeface="Arial"/>
              <a:cs typeface="Arial"/>
            </a:endParaRPr>
          </a:p>
        </p:txBody>
      </p:sp>
      <p:sp>
        <p:nvSpPr>
          <p:cNvPr id="11" name="object 11"/>
          <p:cNvSpPr txBox="1"/>
          <p:nvPr/>
        </p:nvSpPr>
        <p:spPr>
          <a:xfrm>
            <a:off x="6077203" y="5078836"/>
            <a:ext cx="4813300" cy="989048"/>
          </a:xfrm>
          <a:prstGeom prst="rect">
            <a:avLst/>
          </a:prstGeom>
        </p:spPr>
        <p:txBody>
          <a:bodyPr vert="horz" wrap="square" lIns="0" tIns="0" rIns="0" bIns="0" rtlCol="0">
            <a:spAutoFit/>
          </a:bodyPr>
          <a:lstStyle/>
          <a:p>
            <a:pPr marL="546100" marR="5080" indent="-533400">
              <a:lnSpc>
                <a:spcPct val="102200"/>
              </a:lnSpc>
            </a:pPr>
            <a:r>
              <a:rPr sz="3150" b="1" spc="245" dirty="0">
                <a:solidFill>
                  <a:srgbClr val="3B3838"/>
                </a:solidFill>
                <a:latin typeface="Arial"/>
                <a:cs typeface="Arial"/>
              </a:rPr>
              <a:t>4. </a:t>
            </a:r>
            <a:r>
              <a:rPr sz="3150" b="1" spc="150" dirty="0">
                <a:solidFill>
                  <a:srgbClr val="3B3838"/>
                </a:solidFill>
                <a:latin typeface="Arial"/>
                <a:cs typeface="Arial"/>
              </a:rPr>
              <a:t>Anatomy </a:t>
            </a:r>
            <a:r>
              <a:rPr sz="3150" b="1" spc="100" dirty="0">
                <a:solidFill>
                  <a:srgbClr val="3B3838"/>
                </a:solidFill>
                <a:latin typeface="Arial"/>
                <a:cs typeface="Arial"/>
              </a:rPr>
              <a:t>of </a:t>
            </a:r>
            <a:r>
              <a:rPr sz="3150" b="1" spc="15" dirty="0">
                <a:solidFill>
                  <a:srgbClr val="3B3838"/>
                </a:solidFill>
                <a:latin typeface="Arial"/>
                <a:cs typeface="Arial"/>
              </a:rPr>
              <a:t>a </a:t>
            </a:r>
            <a:r>
              <a:rPr sz="3150" b="1" spc="140" dirty="0">
                <a:solidFill>
                  <a:srgbClr val="3B3838"/>
                </a:solidFill>
                <a:latin typeface="Arial"/>
                <a:cs typeface="Arial"/>
              </a:rPr>
              <a:t>Digital  </a:t>
            </a:r>
            <a:r>
              <a:rPr sz="3150" b="1" spc="160" dirty="0">
                <a:solidFill>
                  <a:srgbClr val="3B3838"/>
                </a:solidFill>
                <a:latin typeface="Arial"/>
                <a:cs typeface="Arial"/>
              </a:rPr>
              <a:t>Department</a:t>
            </a:r>
            <a:endParaRPr sz="3150">
              <a:latin typeface="Arial"/>
              <a:cs typeface="Arial"/>
            </a:endParaRPr>
          </a:p>
        </p:txBody>
      </p:sp>
      <p:sp>
        <p:nvSpPr>
          <p:cNvPr id="12" name="object 12"/>
          <p:cNvSpPr txBox="1"/>
          <p:nvPr/>
        </p:nvSpPr>
        <p:spPr>
          <a:xfrm>
            <a:off x="6086348" y="6564887"/>
            <a:ext cx="4101465" cy="477054"/>
          </a:xfrm>
          <a:prstGeom prst="rect">
            <a:avLst/>
          </a:prstGeom>
        </p:spPr>
        <p:txBody>
          <a:bodyPr vert="horz" wrap="square" lIns="0" tIns="0" rIns="0" bIns="0" rtlCol="0">
            <a:spAutoFit/>
          </a:bodyPr>
          <a:lstStyle/>
          <a:p>
            <a:pPr marL="12700">
              <a:lnSpc>
                <a:spcPct val="100000"/>
              </a:lnSpc>
              <a:tabLst>
                <a:tab pos="545465" algn="l"/>
              </a:tabLst>
            </a:pPr>
            <a:r>
              <a:rPr sz="3100" spc="10" dirty="0">
                <a:solidFill>
                  <a:srgbClr val="3B3838"/>
                </a:solidFill>
                <a:latin typeface="Arial"/>
                <a:cs typeface="Arial"/>
              </a:rPr>
              <a:t>5.	</a:t>
            </a:r>
            <a:r>
              <a:rPr sz="3100" spc="175" dirty="0">
                <a:solidFill>
                  <a:srgbClr val="3B3838"/>
                </a:solidFill>
                <a:latin typeface="Arial"/>
                <a:cs typeface="Arial"/>
              </a:rPr>
              <a:t>Debrief </a:t>
            </a:r>
            <a:r>
              <a:rPr sz="3100" spc="250" dirty="0">
                <a:solidFill>
                  <a:srgbClr val="3B3838"/>
                </a:solidFill>
                <a:latin typeface="Arial"/>
                <a:cs typeface="Arial"/>
              </a:rPr>
              <a:t>and</a:t>
            </a:r>
            <a:r>
              <a:rPr sz="3100" spc="235" dirty="0">
                <a:solidFill>
                  <a:srgbClr val="3B3838"/>
                </a:solidFill>
                <a:latin typeface="Arial"/>
                <a:cs typeface="Arial"/>
              </a:rPr>
              <a:t> </a:t>
            </a:r>
            <a:r>
              <a:rPr sz="3100" spc="114" dirty="0">
                <a:solidFill>
                  <a:srgbClr val="3B3838"/>
                </a:solidFill>
                <a:latin typeface="Arial"/>
                <a:cs typeface="Arial"/>
              </a:rPr>
              <a:t>Close</a:t>
            </a:r>
            <a:endParaRPr sz="3100">
              <a:latin typeface="Arial"/>
              <a:cs typeface="Arial"/>
            </a:endParaRPr>
          </a:p>
        </p:txBody>
      </p:sp>
      <p:sp>
        <p:nvSpPr>
          <p:cNvPr id="13" name="object 13"/>
          <p:cNvSpPr txBox="1"/>
          <p:nvPr/>
        </p:nvSpPr>
        <p:spPr>
          <a:xfrm>
            <a:off x="2163573" y="2904748"/>
            <a:ext cx="1423035" cy="2215991"/>
          </a:xfrm>
          <a:prstGeom prst="rect">
            <a:avLst/>
          </a:prstGeom>
        </p:spPr>
        <p:txBody>
          <a:bodyPr vert="horz" wrap="square" lIns="0" tIns="0" rIns="0" bIns="0" rtlCol="0">
            <a:spAutoFit/>
          </a:bodyPr>
          <a:lstStyle/>
          <a:p>
            <a:pPr marL="12700">
              <a:lnSpc>
                <a:spcPct val="100000"/>
              </a:lnSpc>
            </a:pPr>
            <a:r>
              <a:rPr sz="7200" spc="-540" dirty="0">
                <a:solidFill>
                  <a:srgbClr val="3B3838"/>
                </a:solidFill>
                <a:latin typeface="Times New Roman"/>
                <a:cs typeface="Times New Roman"/>
              </a:rPr>
              <a:t>.,</a:t>
            </a:r>
            <a:r>
              <a:rPr sz="7200" spc="-240" dirty="0">
                <a:solidFill>
                  <a:srgbClr val="3B3838"/>
                </a:solidFill>
                <a:latin typeface="Times New Roman"/>
                <a:cs typeface="Times New Roman"/>
              </a:rPr>
              <a:t>,</a:t>
            </a:r>
            <a:r>
              <a:rPr sz="6600" spc="-825" dirty="0">
                <a:solidFill>
                  <a:srgbClr val="3B3838"/>
                </a:solidFill>
                <a:latin typeface="Times New Roman"/>
                <a:cs typeface="Times New Roman"/>
              </a:rPr>
              <a:t>.....</a:t>
            </a:r>
            <a:r>
              <a:rPr sz="6600" spc="-1120" dirty="0">
                <a:solidFill>
                  <a:srgbClr val="3B3838"/>
                </a:solidFill>
                <a:latin typeface="Times New Roman"/>
                <a:cs typeface="Times New Roman"/>
              </a:rPr>
              <a:t>.</a:t>
            </a:r>
            <a:r>
              <a:rPr sz="7200" spc="-1335" dirty="0">
                <a:solidFill>
                  <a:srgbClr val="3B3838"/>
                </a:solidFill>
                <a:latin typeface="Times New Roman"/>
                <a:cs typeface="Times New Roman"/>
              </a:rPr>
              <a:t>_</a:t>
            </a:r>
            <a:endParaRPr sz="7200">
              <a:latin typeface="Times New Roman"/>
              <a:cs typeface="Times New Roman"/>
            </a:endParaRPr>
          </a:p>
        </p:txBody>
      </p:sp>
      <p:sp>
        <p:nvSpPr>
          <p:cNvPr id="14" name="object 14"/>
          <p:cNvSpPr txBox="1"/>
          <p:nvPr/>
        </p:nvSpPr>
        <p:spPr>
          <a:xfrm>
            <a:off x="2163571" y="3368044"/>
            <a:ext cx="1424940" cy="2215991"/>
          </a:xfrm>
          <a:prstGeom prst="rect">
            <a:avLst/>
          </a:prstGeom>
        </p:spPr>
        <p:txBody>
          <a:bodyPr vert="horz" wrap="square" lIns="0" tIns="0" rIns="0" bIns="0" rtlCol="0">
            <a:spAutoFit/>
          </a:bodyPr>
          <a:lstStyle/>
          <a:p>
            <a:pPr marL="12700">
              <a:lnSpc>
                <a:spcPct val="100000"/>
              </a:lnSpc>
            </a:pPr>
            <a:r>
              <a:rPr sz="7200" spc="-540" dirty="0">
                <a:solidFill>
                  <a:srgbClr val="3B3838"/>
                </a:solidFill>
                <a:latin typeface="Times New Roman"/>
                <a:cs typeface="Times New Roman"/>
              </a:rPr>
              <a:t>.,</a:t>
            </a:r>
            <a:r>
              <a:rPr sz="7200" spc="-240" dirty="0">
                <a:solidFill>
                  <a:srgbClr val="3B3838"/>
                </a:solidFill>
                <a:latin typeface="Times New Roman"/>
                <a:cs typeface="Times New Roman"/>
              </a:rPr>
              <a:t>,</a:t>
            </a:r>
            <a:r>
              <a:rPr sz="6600" spc="-810" dirty="0">
                <a:solidFill>
                  <a:srgbClr val="3B3838"/>
                </a:solidFill>
                <a:latin typeface="Times New Roman"/>
                <a:cs typeface="Times New Roman"/>
              </a:rPr>
              <a:t>.....</a:t>
            </a:r>
            <a:r>
              <a:rPr sz="6600" spc="-1155" dirty="0">
                <a:solidFill>
                  <a:srgbClr val="3B3838"/>
                </a:solidFill>
                <a:latin typeface="Times New Roman"/>
                <a:cs typeface="Times New Roman"/>
              </a:rPr>
              <a:t>.</a:t>
            </a:r>
            <a:r>
              <a:rPr sz="7200" spc="-1370" dirty="0">
                <a:solidFill>
                  <a:srgbClr val="3B3838"/>
                </a:solidFill>
                <a:latin typeface="Times New Roman"/>
                <a:cs typeface="Times New Roman"/>
              </a:rPr>
              <a:t>_</a:t>
            </a:r>
            <a:endParaRPr sz="7200">
              <a:latin typeface="Times New Roman"/>
              <a:cs typeface="Times New Roman"/>
            </a:endParaRPr>
          </a:p>
        </p:txBody>
      </p:sp>
      <p:sp>
        <p:nvSpPr>
          <p:cNvPr id="15" name="object 15"/>
          <p:cNvSpPr txBox="1"/>
          <p:nvPr/>
        </p:nvSpPr>
        <p:spPr>
          <a:xfrm>
            <a:off x="2245867" y="3810004"/>
            <a:ext cx="1341120" cy="2123658"/>
          </a:xfrm>
          <a:prstGeom prst="rect">
            <a:avLst/>
          </a:prstGeom>
        </p:spPr>
        <p:txBody>
          <a:bodyPr vert="horz" wrap="square" lIns="0" tIns="0" rIns="0" bIns="0" rtlCol="0">
            <a:spAutoFit/>
          </a:bodyPr>
          <a:lstStyle/>
          <a:p>
            <a:pPr marL="12700">
              <a:lnSpc>
                <a:spcPct val="100000"/>
              </a:lnSpc>
            </a:pPr>
            <a:r>
              <a:rPr sz="6350" spc="-1560" dirty="0">
                <a:solidFill>
                  <a:srgbClr val="3B3838"/>
                </a:solidFill>
                <a:latin typeface="Times New Roman"/>
                <a:cs typeface="Times New Roman"/>
              </a:rPr>
              <a:t>_                                                             </a:t>
            </a:r>
            <a:r>
              <a:rPr sz="6350" spc="-1550" dirty="0">
                <a:solidFill>
                  <a:srgbClr val="3B3838"/>
                </a:solidFill>
                <a:latin typeface="Times New Roman"/>
                <a:cs typeface="Times New Roman"/>
              </a:rPr>
              <a:t> </a:t>
            </a:r>
            <a:r>
              <a:rPr sz="6600" spc="-940" dirty="0">
                <a:solidFill>
                  <a:srgbClr val="3B3838"/>
                </a:solidFill>
                <a:latin typeface="Times New Roman"/>
                <a:cs typeface="Times New Roman"/>
              </a:rPr>
              <a:t>......</a:t>
            </a:r>
            <a:r>
              <a:rPr sz="7200" spc="-940" dirty="0">
                <a:solidFill>
                  <a:srgbClr val="3B3838"/>
                </a:solidFill>
                <a:latin typeface="Times New Roman"/>
                <a:cs typeface="Times New Roman"/>
              </a:rPr>
              <a:t>_</a:t>
            </a:r>
            <a:endParaRPr sz="7200">
              <a:latin typeface="Times New Roman"/>
              <a:cs typeface="Times New Roman"/>
            </a:endParaRPr>
          </a:p>
        </p:txBody>
      </p:sp>
      <p:sp>
        <p:nvSpPr>
          <p:cNvPr id="16" name="object 16"/>
          <p:cNvSpPr txBox="1"/>
          <p:nvPr/>
        </p:nvSpPr>
        <p:spPr>
          <a:xfrm>
            <a:off x="2245866" y="4273300"/>
            <a:ext cx="1342390" cy="2123658"/>
          </a:xfrm>
          <a:prstGeom prst="rect">
            <a:avLst/>
          </a:prstGeom>
        </p:spPr>
        <p:txBody>
          <a:bodyPr vert="horz" wrap="square" lIns="0" tIns="0" rIns="0" bIns="0" rtlCol="0">
            <a:spAutoFit/>
          </a:bodyPr>
          <a:lstStyle/>
          <a:p>
            <a:pPr marL="12700">
              <a:lnSpc>
                <a:spcPct val="100000"/>
              </a:lnSpc>
            </a:pPr>
            <a:r>
              <a:rPr sz="6350" spc="-1560" dirty="0">
                <a:solidFill>
                  <a:srgbClr val="3B3838"/>
                </a:solidFill>
                <a:latin typeface="Times New Roman"/>
                <a:cs typeface="Times New Roman"/>
              </a:rPr>
              <a:t>_                                                               </a:t>
            </a:r>
            <a:r>
              <a:rPr sz="6600" spc="-940" dirty="0">
                <a:solidFill>
                  <a:srgbClr val="3B3838"/>
                </a:solidFill>
                <a:latin typeface="Times New Roman"/>
                <a:cs typeface="Times New Roman"/>
              </a:rPr>
              <a:t>......</a:t>
            </a:r>
            <a:r>
              <a:rPr sz="7200" spc="-940" dirty="0">
                <a:solidFill>
                  <a:srgbClr val="3B3838"/>
                </a:solidFill>
                <a:latin typeface="Times New Roman"/>
                <a:cs typeface="Times New Roman"/>
              </a:rPr>
              <a:t>_</a:t>
            </a:r>
            <a:endParaRPr sz="7200">
              <a:latin typeface="Times New Roman"/>
              <a:cs typeface="Times New Roman"/>
            </a:endParaRPr>
          </a:p>
        </p:txBody>
      </p:sp>
      <p:pic>
        <p:nvPicPr>
          <p:cNvPr id="17" name="Picture 16" descr="Screen Shot 2016-07-08 at 2.05.4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3004800" cy="97387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2039600" y="8759952"/>
            <a:ext cx="585216" cy="56997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 y="9573768"/>
            <a:ext cx="12987528" cy="15849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31523" y="1328166"/>
            <a:ext cx="11169650" cy="0"/>
          </a:xfrm>
          <a:custGeom>
            <a:avLst/>
            <a:gdLst/>
            <a:ahLst/>
            <a:cxnLst/>
            <a:rect l="l" t="t" r="r" b="b"/>
            <a:pathLst>
              <a:path w="11169650">
                <a:moveTo>
                  <a:pt x="0" y="0"/>
                </a:moveTo>
                <a:lnTo>
                  <a:pt x="11169396" y="0"/>
                </a:lnTo>
              </a:path>
            </a:pathLst>
          </a:custGeom>
          <a:ln w="13716">
            <a:solidFill>
              <a:srgbClr val="545457"/>
            </a:solidFill>
          </a:ln>
        </p:spPr>
        <p:txBody>
          <a:bodyPr wrap="square" lIns="0" tIns="0" rIns="0" bIns="0" rtlCol="0"/>
          <a:lstStyle/>
          <a:p>
            <a:endParaRPr/>
          </a:p>
        </p:txBody>
      </p:sp>
      <p:sp>
        <p:nvSpPr>
          <p:cNvPr id="8" name="TextBox 7"/>
          <p:cNvSpPr txBox="1"/>
          <p:nvPr/>
        </p:nvSpPr>
        <p:spPr>
          <a:xfrm>
            <a:off x="787403" y="838202"/>
            <a:ext cx="6019800" cy="430887"/>
          </a:xfrm>
          <a:prstGeom prst="rect">
            <a:avLst/>
          </a:prstGeom>
          <a:noFill/>
        </p:spPr>
        <p:txBody>
          <a:bodyPr wrap="square" rtlCol="0">
            <a:spAutoFit/>
          </a:bodyPr>
          <a:lstStyle/>
          <a:p>
            <a:r>
              <a:rPr lang="en-US" sz="2200" dirty="0" smtClean="0">
                <a:latin typeface="Gotham Bold"/>
                <a:cs typeface="Gotham Bold"/>
              </a:rPr>
              <a:t>Anatomy of a Digital Department</a:t>
            </a:r>
            <a:endParaRPr lang="en-US" sz="2200" dirty="0">
              <a:latin typeface="Gotham Bold"/>
              <a:cs typeface="Gotham Bold"/>
            </a:endParaRPr>
          </a:p>
        </p:txBody>
      </p:sp>
      <p:sp>
        <p:nvSpPr>
          <p:cNvPr id="9" name="Oval 8"/>
          <p:cNvSpPr/>
          <p:nvPr/>
        </p:nvSpPr>
        <p:spPr>
          <a:xfrm>
            <a:off x="5511801" y="3581400"/>
            <a:ext cx="2438400" cy="2209800"/>
          </a:xfrm>
          <a:prstGeom prst="ellipse">
            <a:avLst/>
          </a:prstGeom>
          <a:solidFill>
            <a:schemeClr val="tx1">
              <a:lumMod val="75000"/>
              <a:lumOff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a:stCxn id="9" idx="7"/>
            <a:endCxn id="27" idx="3"/>
          </p:cNvCxnSpPr>
          <p:nvPr/>
        </p:nvCxnSpPr>
        <p:spPr>
          <a:xfrm flipV="1">
            <a:off x="7593106" y="3205820"/>
            <a:ext cx="1974198" cy="699203"/>
          </a:xfrm>
          <a:prstGeom prst="line">
            <a:avLst/>
          </a:prstGeom>
          <a:ln w="57150"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9" idx="1"/>
            <a:endCxn id="57" idx="5"/>
          </p:cNvCxnSpPr>
          <p:nvPr/>
        </p:nvCxnSpPr>
        <p:spPr>
          <a:xfrm flipH="1" flipV="1">
            <a:off x="3894697" y="3205820"/>
            <a:ext cx="1974198" cy="699203"/>
          </a:xfrm>
          <a:prstGeom prst="line">
            <a:avLst/>
          </a:prstGeom>
          <a:ln w="57150"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9" idx="6"/>
          </p:cNvCxnSpPr>
          <p:nvPr/>
        </p:nvCxnSpPr>
        <p:spPr>
          <a:xfrm flipV="1">
            <a:off x="7950208" y="4648200"/>
            <a:ext cx="1371599" cy="38100"/>
          </a:xfrm>
          <a:prstGeom prst="line">
            <a:avLst/>
          </a:prstGeom>
          <a:ln w="57150"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9" idx="2"/>
          </p:cNvCxnSpPr>
          <p:nvPr/>
        </p:nvCxnSpPr>
        <p:spPr>
          <a:xfrm flipH="1" flipV="1">
            <a:off x="3987801" y="4648200"/>
            <a:ext cx="1524000" cy="38100"/>
          </a:xfrm>
          <a:prstGeom prst="line">
            <a:avLst/>
          </a:prstGeom>
          <a:ln w="57150"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9" idx="3"/>
            <a:endCxn id="48" idx="6"/>
          </p:cNvCxnSpPr>
          <p:nvPr/>
        </p:nvCxnSpPr>
        <p:spPr>
          <a:xfrm flipH="1">
            <a:off x="4140202" y="5467582"/>
            <a:ext cx="1728694" cy="1466618"/>
          </a:xfrm>
          <a:prstGeom prst="line">
            <a:avLst/>
          </a:prstGeom>
          <a:ln w="57150"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9" idx="5"/>
            <a:endCxn id="42" idx="2"/>
          </p:cNvCxnSpPr>
          <p:nvPr/>
        </p:nvCxnSpPr>
        <p:spPr>
          <a:xfrm>
            <a:off x="7593108" y="5467582"/>
            <a:ext cx="1728694" cy="1466618"/>
          </a:xfrm>
          <a:prstGeom prst="line">
            <a:avLst/>
          </a:prstGeom>
          <a:ln w="57150"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731000" y="5791200"/>
            <a:ext cx="0" cy="1219200"/>
          </a:xfrm>
          <a:prstGeom prst="line">
            <a:avLst/>
          </a:prstGeom>
          <a:ln w="57150" cmpd="sng">
            <a:solidFill>
              <a:srgbClr val="7F7F7F"/>
            </a:solidFill>
          </a:ln>
          <a:effectLst/>
        </p:spPr>
        <p:style>
          <a:lnRef idx="2">
            <a:schemeClr val="accent1"/>
          </a:lnRef>
          <a:fillRef idx="0">
            <a:schemeClr val="accent1"/>
          </a:fillRef>
          <a:effectRef idx="1">
            <a:schemeClr val="accent1"/>
          </a:effectRef>
          <a:fontRef idx="minor">
            <a:schemeClr val="tx1"/>
          </a:fontRef>
        </p:style>
      </p:cxnSp>
      <p:grpSp>
        <p:nvGrpSpPr>
          <p:cNvPr id="37" name="Group 36"/>
          <p:cNvGrpSpPr/>
          <p:nvPr/>
        </p:nvGrpSpPr>
        <p:grpSpPr>
          <a:xfrm>
            <a:off x="9321804" y="1905000"/>
            <a:ext cx="1676400" cy="1524000"/>
            <a:chOff x="10617200" y="1676400"/>
            <a:chExt cx="1676400" cy="1524000"/>
          </a:xfrm>
          <a:solidFill>
            <a:schemeClr val="tx1">
              <a:lumMod val="75000"/>
              <a:lumOff val="25000"/>
            </a:schemeClr>
          </a:solidFill>
          <a:effectLst/>
        </p:grpSpPr>
        <p:sp>
          <p:nvSpPr>
            <p:cNvPr id="27" name="Oval 26"/>
            <p:cNvSpPr/>
            <p:nvPr/>
          </p:nvSpPr>
          <p:spPr>
            <a:xfrm>
              <a:off x="10617200" y="1676400"/>
              <a:ext cx="1676400" cy="15240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10998200" y="2133600"/>
              <a:ext cx="1066800" cy="553998"/>
            </a:xfrm>
            <a:prstGeom prst="rect">
              <a:avLst/>
            </a:prstGeom>
            <a:grpFill/>
            <a:ln>
              <a:noFill/>
            </a:ln>
          </p:spPr>
          <p:txBody>
            <a:bodyPr wrap="square" rtlCol="0">
              <a:spAutoFit/>
            </a:bodyPr>
            <a:lstStyle/>
            <a:p>
              <a:r>
                <a:rPr lang="en-US" sz="3000" dirty="0" smtClean="0">
                  <a:solidFill>
                    <a:schemeClr val="bg1"/>
                  </a:solidFill>
                  <a:latin typeface="Tungsten Medium"/>
                  <a:cs typeface="Tungsten Medium"/>
                </a:rPr>
                <a:t>Social </a:t>
              </a:r>
              <a:endParaRPr lang="en-US" sz="3000" dirty="0">
                <a:solidFill>
                  <a:schemeClr val="bg1"/>
                </a:solidFill>
                <a:latin typeface="Tungsten Medium"/>
                <a:cs typeface="Tungsten Medium"/>
              </a:endParaRPr>
            </a:p>
          </p:txBody>
        </p:sp>
      </p:grpSp>
      <p:grpSp>
        <p:nvGrpSpPr>
          <p:cNvPr id="38" name="Group 37"/>
          <p:cNvGrpSpPr/>
          <p:nvPr/>
        </p:nvGrpSpPr>
        <p:grpSpPr>
          <a:xfrm>
            <a:off x="9321804" y="3962400"/>
            <a:ext cx="1676400" cy="1524000"/>
            <a:chOff x="10617200" y="1676400"/>
            <a:chExt cx="1676400" cy="1524000"/>
          </a:xfrm>
          <a:solidFill>
            <a:schemeClr val="tx1">
              <a:lumMod val="75000"/>
              <a:lumOff val="25000"/>
            </a:schemeClr>
          </a:solidFill>
          <a:effectLst/>
        </p:grpSpPr>
        <p:sp>
          <p:nvSpPr>
            <p:cNvPr id="39" name="Oval 38"/>
            <p:cNvSpPr/>
            <p:nvPr/>
          </p:nvSpPr>
          <p:spPr>
            <a:xfrm>
              <a:off x="10617200" y="1676400"/>
              <a:ext cx="1676400" cy="15240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10998200" y="2133600"/>
              <a:ext cx="1066800" cy="553998"/>
            </a:xfrm>
            <a:prstGeom prst="rect">
              <a:avLst/>
            </a:prstGeom>
            <a:grpFill/>
            <a:ln>
              <a:noFill/>
            </a:ln>
          </p:spPr>
          <p:txBody>
            <a:bodyPr wrap="square" rtlCol="0">
              <a:spAutoFit/>
            </a:bodyPr>
            <a:lstStyle/>
            <a:p>
              <a:r>
                <a:rPr lang="en-US" sz="3000" dirty="0" smtClean="0">
                  <a:solidFill>
                    <a:schemeClr val="bg1"/>
                  </a:solidFill>
                  <a:latin typeface="Tungsten Medium"/>
                  <a:cs typeface="Tungsten Medium"/>
                </a:rPr>
                <a:t>Email</a:t>
              </a:r>
              <a:endParaRPr lang="en-US" sz="3000" dirty="0">
                <a:solidFill>
                  <a:schemeClr val="bg1"/>
                </a:solidFill>
                <a:latin typeface="Tungsten Medium"/>
                <a:cs typeface="Tungsten Medium"/>
              </a:endParaRPr>
            </a:p>
          </p:txBody>
        </p:sp>
      </p:grpSp>
      <p:grpSp>
        <p:nvGrpSpPr>
          <p:cNvPr id="41" name="Group 40"/>
          <p:cNvGrpSpPr/>
          <p:nvPr/>
        </p:nvGrpSpPr>
        <p:grpSpPr>
          <a:xfrm>
            <a:off x="9321804" y="6172200"/>
            <a:ext cx="1676400" cy="1524000"/>
            <a:chOff x="10845800" y="1828800"/>
            <a:chExt cx="1676400" cy="1524000"/>
          </a:xfrm>
          <a:solidFill>
            <a:schemeClr val="tx1">
              <a:lumMod val="75000"/>
              <a:lumOff val="25000"/>
            </a:schemeClr>
          </a:solidFill>
          <a:effectLst/>
        </p:grpSpPr>
        <p:sp>
          <p:nvSpPr>
            <p:cNvPr id="42" name="Oval 41"/>
            <p:cNvSpPr/>
            <p:nvPr/>
          </p:nvSpPr>
          <p:spPr>
            <a:xfrm>
              <a:off x="10845800" y="1828800"/>
              <a:ext cx="1676400" cy="15240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11150601" y="2209800"/>
              <a:ext cx="1066800" cy="553998"/>
            </a:xfrm>
            <a:prstGeom prst="rect">
              <a:avLst/>
            </a:prstGeom>
            <a:grpFill/>
            <a:ln>
              <a:noFill/>
            </a:ln>
          </p:spPr>
          <p:txBody>
            <a:bodyPr wrap="square" rtlCol="0">
              <a:spAutoFit/>
            </a:bodyPr>
            <a:lstStyle/>
            <a:p>
              <a:r>
                <a:rPr lang="en-US" sz="3000" dirty="0" err="1" smtClean="0">
                  <a:solidFill>
                    <a:schemeClr val="bg1"/>
                  </a:solidFill>
                  <a:latin typeface="Tungsten Medium"/>
                  <a:cs typeface="Tungsten Medium"/>
                </a:rPr>
                <a:t>Digi</a:t>
              </a:r>
              <a:r>
                <a:rPr lang="en-US" sz="3000" dirty="0" smtClean="0">
                  <a:solidFill>
                    <a:schemeClr val="bg1"/>
                  </a:solidFill>
                  <a:latin typeface="Tungsten Medium"/>
                  <a:cs typeface="Tungsten Medium"/>
                </a:rPr>
                <a:t> Org. </a:t>
              </a:r>
              <a:endParaRPr lang="en-US" sz="3000" dirty="0">
                <a:solidFill>
                  <a:schemeClr val="bg1"/>
                </a:solidFill>
                <a:latin typeface="Tungsten Medium"/>
                <a:cs typeface="Tungsten Medium"/>
              </a:endParaRPr>
            </a:p>
          </p:txBody>
        </p:sp>
      </p:grpSp>
      <p:grpSp>
        <p:nvGrpSpPr>
          <p:cNvPr id="44" name="Group 43"/>
          <p:cNvGrpSpPr/>
          <p:nvPr/>
        </p:nvGrpSpPr>
        <p:grpSpPr>
          <a:xfrm>
            <a:off x="5892801" y="7010400"/>
            <a:ext cx="1676400" cy="1524000"/>
            <a:chOff x="10617200" y="1676400"/>
            <a:chExt cx="1676400" cy="1524000"/>
          </a:xfrm>
          <a:solidFill>
            <a:schemeClr val="tx1">
              <a:lumMod val="75000"/>
              <a:lumOff val="25000"/>
            </a:schemeClr>
          </a:solidFill>
          <a:effectLst/>
        </p:grpSpPr>
        <p:sp>
          <p:nvSpPr>
            <p:cNvPr id="45" name="Oval 44"/>
            <p:cNvSpPr/>
            <p:nvPr/>
          </p:nvSpPr>
          <p:spPr>
            <a:xfrm>
              <a:off x="10617200" y="1676400"/>
              <a:ext cx="1676400" cy="15240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10845800" y="2133600"/>
              <a:ext cx="1219201" cy="553998"/>
            </a:xfrm>
            <a:prstGeom prst="rect">
              <a:avLst/>
            </a:prstGeom>
            <a:grpFill/>
            <a:ln>
              <a:noFill/>
            </a:ln>
          </p:spPr>
          <p:txBody>
            <a:bodyPr wrap="square" rtlCol="0">
              <a:spAutoFit/>
            </a:bodyPr>
            <a:lstStyle/>
            <a:p>
              <a:r>
                <a:rPr lang="en-US" sz="3000" dirty="0" smtClean="0">
                  <a:solidFill>
                    <a:schemeClr val="bg1"/>
                  </a:solidFill>
                  <a:latin typeface="Tungsten Medium"/>
                  <a:cs typeface="Tungsten Medium"/>
                </a:rPr>
                <a:t>Analytics </a:t>
              </a:r>
              <a:endParaRPr lang="en-US" sz="3000" dirty="0">
                <a:solidFill>
                  <a:schemeClr val="bg1"/>
                </a:solidFill>
                <a:latin typeface="Tungsten Medium"/>
                <a:cs typeface="Tungsten Medium"/>
              </a:endParaRPr>
            </a:p>
          </p:txBody>
        </p:sp>
      </p:grpSp>
      <p:grpSp>
        <p:nvGrpSpPr>
          <p:cNvPr id="47" name="Group 46"/>
          <p:cNvGrpSpPr/>
          <p:nvPr/>
        </p:nvGrpSpPr>
        <p:grpSpPr>
          <a:xfrm>
            <a:off x="2463800" y="6172200"/>
            <a:ext cx="1676400" cy="1524000"/>
            <a:chOff x="10617200" y="1676400"/>
            <a:chExt cx="1676400" cy="1524000"/>
          </a:xfrm>
          <a:solidFill>
            <a:schemeClr val="tx1">
              <a:lumMod val="75000"/>
              <a:lumOff val="25000"/>
            </a:schemeClr>
          </a:solidFill>
          <a:effectLst/>
        </p:grpSpPr>
        <p:sp>
          <p:nvSpPr>
            <p:cNvPr id="48" name="Oval 47"/>
            <p:cNvSpPr/>
            <p:nvPr/>
          </p:nvSpPr>
          <p:spPr>
            <a:xfrm>
              <a:off x="10617200" y="1676400"/>
              <a:ext cx="1676400" cy="15240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10998200" y="2133600"/>
              <a:ext cx="1066800" cy="553998"/>
            </a:xfrm>
            <a:prstGeom prst="rect">
              <a:avLst/>
            </a:prstGeom>
            <a:grpFill/>
            <a:ln>
              <a:noFill/>
            </a:ln>
          </p:spPr>
          <p:txBody>
            <a:bodyPr wrap="square" rtlCol="0">
              <a:spAutoFit/>
            </a:bodyPr>
            <a:lstStyle/>
            <a:p>
              <a:r>
                <a:rPr lang="en-US" sz="3000" dirty="0" smtClean="0">
                  <a:solidFill>
                    <a:schemeClr val="bg1"/>
                  </a:solidFill>
                  <a:latin typeface="Tungsten Medium"/>
                  <a:cs typeface="Tungsten Medium"/>
                </a:rPr>
                <a:t>Ads </a:t>
              </a:r>
              <a:endParaRPr lang="en-US" sz="3000" dirty="0">
                <a:solidFill>
                  <a:schemeClr val="bg1"/>
                </a:solidFill>
                <a:latin typeface="Tungsten Medium"/>
                <a:cs typeface="Tungsten Medium"/>
              </a:endParaRPr>
            </a:p>
          </p:txBody>
        </p:sp>
      </p:grpSp>
      <p:grpSp>
        <p:nvGrpSpPr>
          <p:cNvPr id="50" name="Group 49"/>
          <p:cNvGrpSpPr/>
          <p:nvPr/>
        </p:nvGrpSpPr>
        <p:grpSpPr>
          <a:xfrm>
            <a:off x="2463800" y="3886205"/>
            <a:ext cx="1676400" cy="1524000"/>
            <a:chOff x="10617200" y="1676400"/>
            <a:chExt cx="1676400" cy="1524000"/>
          </a:xfrm>
          <a:solidFill>
            <a:schemeClr val="tx1">
              <a:lumMod val="75000"/>
              <a:lumOff val="25000"/>
            </a:schemeClr>
          </a:solidFill>
          <a:effectLst/>
        </p:grpSpPr>
        <p:sp>
          <p:nvSpPr>
            <p:cNvPr id="51" name="Oval 50"/>
            <p:cNvSpPr/>
            <p:nvPr/>
          </p:nvSpPr>
          <p:spPr>
            <a:xfrm>
              <a:off x="10617200" y="1676400"/>
              <a:ext cx="1676400" cy="15240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10693399" y="2133600"/>
              <a:ext cx="1600201" cy="553998"/>
            </a:xfrm>
            <a:prstGeom prst="rect">
              <a:avLst/>
            </a:prstGeom>
            <a:noFill/>
            <a:ln>
              <a:noFill/>
            </a:ln>
          </p:spPr>
          <p:txBody>
            <a:bodyPr wrap="square" rtlCol="0">
              <a:spAutoFit/>
            </a:bodyPr>
            <a:lstStyle/>
            <a:p>
              <a:r>
                <a:rPr lang="en-US" sz="3000" dirty="0" smtClean="0">
                  <a:solidFill>
                    <a:schemeClr val="bg1"/>
                  </a:solidFill>
                  <a:latin typeface="Tungsten Medium"/>
                  <a:cs typeface="Tungsten Medium"/>
                </a:rPr>
                <a:t>Development </a:t>
              </a:r>
              <a:endParaRPr lang="en-US" sz="3000" dirty="0">
                <a:solidFill>
                  <a:schemeClr val="bg1"/>
                </a:solidFill>
                <a:latin typeface="Tungsten Medium"/>
                <a:cs typeface="Tungsten Medium"/>
              </a:endParaRPr>
            </a:p>
          </p:txBody>
        </p:sp>
      </p:grpSp>
      <p:grpSp>
        <p:nvGrpSpPr>
          <p:cNvPr id="53" name="Group 52"/>
          <p:cNvGrpSpPr/>
          <p:nvPr/>
        </p:nvGrpSpPr>
        <p:grpSpPr>
          <a:xfrm>
            <a:off x="5892801" y="1371605"/>
            <a:ext cx="1676400" cy="1524000"/>
            <a:chOff x="10617200" y="1676400"/>
            <a:chExt cx="1676400" cy="1524000"/>
          </a:xfrm>
          <a:solidFill>
            <a:schemeClr val="tx1">
              <a:lumMod val="75000"/>
              <a:lumOff val="25000"/>
            </a:schemeClr>
          </a:solidFill>
          <a:effectLst/>
        </p:grpSpPr>
        <p:sp>
          <p:nvSpPr>
            <p:cNvPr id="54" name="Oval 53"/>
            <p:cNvSpPr/>
            <p:nvPr/>
          </p:nvSpPr>
          <p:spPr>
            <a:xfrm>
              <a:off x="10617200" y="1676400"/>
              <a:ext cx="1676400" cy="15240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10998200" y="2133600"/>
              <a:ext cx="1066800" cy="553998"/>
            </a:xfrm>
            <a:prstGeom prst="rect">
              <a:avLst/>
            </a:prstGeom>
            <a:grpFill/>
            <a:ln>
              <a:noFill/>
            </a:ln>
          </p:spPr>
          <p:txBody>
            <a:bodyPr wrap="square" rtlCol="0">
              <a:spAutoFit/>
            </a:bodyPr>
            <a:lstStyle/>
            <a:p>
              <a:r>
                <a:rPr lang="en-US" sz="3000" dirty="0" smtClean="0">
                  <a:solidFill>
                    <a:schemeClr val="bg1"/>
                  </a:solidFill>
                  <a:latin typeface="Tungsten Medium"/>
                  <a:cs typeface="Tungsten Medium"/>
                </a:rPr>
                <a:t>Videos </a:t>
              </a:r>
              <a:endParaRPr lang="en-US" sz="3000" dirty="0">
                <a:solidFill>
                  <a:schemeClr val="bg1"/>
                </a:solidFill>
                <a:latin typeface="Tungsten Medium"/>
                <a:cs typeface="Tungsten Medium"/>
              </a:endParaRPr>
            </a:p>
          </p:txBody>
        </p:sp>
      </p:grpSp>
      <p:grpSp>
        <p:nvGrpSpPr>
          <p:cNvPr id="56" name="Group 55"/>
          <p:cNvGrpSpPr/>
          <p:nvPr/>
        </p:nvGrpSpPr>
        <p:grpSpPr>
          <a:xfrm>
            <a:off x="2463800" y="1905000"/>
            <a:ext cx="1676400" cy="1524000"/>
            <a:chOff x="10617200" y="1676400"/>
            <a:chExt cx="1676400" cy="1524000"/>
          </a:xfrm>
          <a:solidFill>
            <a:schemeClr val="tx1">
              <a:lumMod val="75000"/>
              <a:lumOff val="25000"/>
            </a:schemeClr>
          </a:solidFill>
          <a:effectLst/>
        </p:grpSpPr>
        <p:sp>
          <p:nvSpPr>
            <p:cNvPr id="57" name="Oval 56"/>
            <p:cNvSpPr/>
            <p:nvPr/>
          </p:nvSpPr>
          <p:spPr>
            <a:xfrm>
              <a:off x="10617200" y="1676400"/>
              <a:ext cx="1676400" cy="15240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10998200" y="2133600"/>
              <a:ext cx="1066800" cy="553998"/>
            </a:xfrm>
            <a:prstGeom prst="rect">
              <a:avLst/>
            </a:prstGeom>
            <a:grpFill/>
            <a:ln>
              <a:noFill/>
            </a:ln>
          </p:spPr>
          <p:txBody>
            <a:bodyPr wrap="square" rtlCol="0">
              <a:spAutoFit/>
            </a:bodyPr>
            <a:lstStyle/>
            <a:p>
              <a:r>
                <a:rPr lang="en-US" sz="3000" dirty="0" smtClean="0">
                  <a:solidFill>
                    <a:schemeClr val="bg1"/>
                  </a:solidFill>
                  <a:latin typeface="Tungsten Medium"/>
                  <a:cs typeface="Tungsten Medium"/>
                </a:rPr>
                <a:t>Design</a:t>
              </a:r>
              <a:endParaRPr lang="en-US" sz="3000" dirty="0">
                <a:solidFill>
                  <a:schemeClr val="bg1"/>
                </a:solidFill>
                <a:latin typeface="Tungsten Medium"/>
                <a:cs typeface="Tungsten Medium"/>
              </a:endParaRPr>
            </a:p>
          </p:txBody>
        </p:sp>
      </p:grpSp>
      <p:cxnSp>
        <p:nvCxnSpPr>
          <p:cNvPr id="65" name="Straight Connector 64"/>
          <p:cNvCxnSpPr/>
          <p:nvPr/>
        </p:nvCxnSpPr>
        <p:spPr>
          <a:xfrm flipV="1">
            <a:off x="6731000" y="2895605"/>
            <a:ext cx="0" cy="685800"/>
          </a:xfrm>
          <a:prstGeom prst="line">
            <a:avLst/>
          </a:prstGeom>
          <a:ln w="57150"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5969002" y="4114805"/>
            <a:ext cx="1447800" cy="1015663"/>
          </a:xfrm>
          <a:prstGeom prst="rect">
            <a:avLst/>
          </a:prstGeom>
          <a:noFill/>
          <a:effectLst/>
        </p:spPr>
        <p:txBody>
          <a:bodyPr wrap="square" rtlCol="0">
            <a:spAutoFit/>
          </a:bodyPr>
          <a:lstStyle/>
          <a:p>
            <a:pPr algn="ctr"/>
            <a:r>
              <a:rPr lang="en-US" sz="3000" dirty="0" smtClean="0">
                <a:solidFill>
                  <a:schemeClr val="bg1"/>
                </a:solidFill>
                <a:latin typeface="Tungsten Medium"/>
                <a:cs typeface="Tungsten Medium"/>
              </a:rPr>
              <a:t>Digital</a:t>
            </a:r>
          </a:p>
          <a:p>
            <a:pPr algn="ctr"/>
            <a:r>
              <a:rPr lang="en-US" sz="3000" dirty="0" smtClean="0">
                <a:solidFill>
                  <a:schemeClr val="bg1"/>
                </a:solidFill>
                <a:latin typeface="Tungsten Medium"/>
                <a:cs typeface="Tungsten Medium"/>
              </a:rPr>
              <a:t>Director</a:t>
            </a:r>
            <a:endParaRPr lang="en-US" sz="3000" dirty="0">
              <a:solidFill>
                <a:schemeClr val="bg1"/>
              </a:solidFill>
              <a:latin typeface="Tungsten Medium"/>
              <a:cs typeface="Tungsten Medium"/>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2039600" y="8759952"/>
            <a:ext cx="585216" cy="56997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 y="9573768"/>
            <a:ext cx="12987528" cy="15849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31523" y="1328166"/>
            <a:ext cx="11169650" cy="0"/>
          </a:xfrm>
          <a:custGeom>
            <a:avLst/>
            <a:gdLst/>
            <a:ahLst/>
            <a:cxnLst/>
            <a:rect l="l" t="t" r="r" b="b"/>
            <a:pathLst>
              <a:path w="11169650">
                <a:moveTo>
                  <a:pt x="0" y="0"/>
                </a:moveTo>
                <a:lnTo>
                  <a:pt x="11169396" y="0"/>
                </a:lnTo>
              </a:path>
            </a:pathLst>
          </a:custGeom>
          <a:ln w="13716">
            <a:solidFill>
              <a:srgbClr val="545457"/>
            </a:solidFill>
          </a:ln>
        </p:spPr>
        <p:txBody>
          <a:bodyPr wrap="square" lIns="0" tIns="0" rIns="0" bIns="0" rtlCol="0"/>
          <a:lstStyle/>
          <a:p>
            <a:endParaRPr/>
          </a:p>
        </p:txBody>
      </p:sp>
      <p:sp>
        <p:nvSpPr>
          <p:cNvPr id="8" name="TextBox 7"/>
          <p:cNvSpPr txBox="1"/>
          <p:nvPr/>
        </p:nvSpPr>
        <p:spPr>
          <a:xfrm>
            <a:off x="787403" y="838202"/>
            <a:ext cx="6019800" cy="430887"/>
          </a:xfrm>
          <a:prstGeom prst="rect">
            <a:avLst/>
          </a:prstGeom>
          <a:noFill/>
        </p:spPr>
        <p:txBody>
          <a:bodyPr wrap="square" rtlCol="0">
            <a:spAutoFit/>
          </a:bodyPr>
          <a:lstStyle/>
          <a:p>
            <a:r>
              <a:rPr lang="en-US" sz="2200" dirty="0" smtClean="0">
                <a:latin typeface="Gotham Bold"/>
                <a:cs typeface="Gotham Bold"/>
              </a:rPr>
              <a:t>Anatomy of a Digital Department</a:t>
            </a:r>
            <a:endParaRPr lang="en-US" sz="2200" dirty="0">
              <a:latin typeface="Gotham Bold"/>
              <a:cs typeface="Gotham Bold"/>
            </a:endParaRPr>
          </a:p>
        </p:txBody>
      </p:sp>
      <p:sp>
        <p:nvSpPr>
          <p:cNvPr id="9" name="Oval 8"/>
          <p:cNvSpPr/>
          <p:nvPr/>
        </p:nvSpPr>
        <p:spPr>
          <a:xfrm>
            <a:off x="5511801" y="3581400"/>
            <a:ext cx="2438400" cy="2209800"/>
          </a:xfrm>
          <a:prstGeom prst="ellipse">
            <a:avLst/>
          </a:prstGeom>
          <a:solidFill>
            <a:schemeClr val="tx1">
              <a:lumMod val="75000"/>
              <a:lumOff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a:stCxn id="9" idx="7"/>
            <a:endCxn id="27" idx="3"/>
          </p:cNvCxnSpPr>
          <p:nvPr/>
        </p:nvCxnSpPr>
        <p:spPr>
          <a:xfrm flipV="1">
            <a:off x="7593106" y="3205820"/>
            <a:ext cx="1974198" cy="699203"/>
          </a:xfrm>
          <a:prstGeom prst="line">
            <a:avLst/>
          </a:prstGeom>
          <a:ln w="57150"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9" idx="1"/>
            <a:endCxn id="57" idx="5"/>
          </p:cNvCxnSpPr>
          <p:nvPr/>
        </p:nvCxnSpPr>
        <p:spPr>
          <a:xfrm flipH="1" flipV="1">
            <a:off x="3894697" y="3205820"/>
            <a:ext cx="1974198" cy="699203"/>
          </a:xfrm>
          <a:prstGeom prst="line">
            <a:avLst/>
          </a:prstGeom>
          <a:ln w="57150"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9" idx="6"/>
          </p:cNvCxnSpPr>
          <p:nvPr/>
        </p:nvCxnSpPr>
        <p:spPr>
          <a:xfrm flipV="1">
            <a:off x="7950208" y="4648200"/>
            <a:ext cx="1371599" cy="38100"/>
          </a:xfrm>
          <a:prstGeom prst="line">
            <a:avLst/>
          </a:prstGeom>
          <a:ln w="57150"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9" idx="2"/>
          </p:cNvCxnSpPr>
          <p:nvPr/>
        </p:nvCxnSpPr>
        <p:spPr>
          <a:xfrm flipH="1" flipV="1">
            <a:off x="3987801" y="4648200"/>
            <a:ext cx="1524000" cy="38100"/>
          </a:xfrm>
          <a:prstGeom prst="line">
            <a:avLst/>
          </a:prstGeom>
          <a:ln w="57150"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9" idx="3"/>
            <a:endCxn id="48" idx="6"/>
          </p:cNvCxnSpPr>
          <p:nvPr/>
        </p:nvCxnSpPr>
        <p:spPr>
          <a:xfrm flipH="1">
            <a:off x="4140202" y="5467582"/>
            <a:ext cx="1728694" cy="1466618"/>
          </a:xfrm>
          <a:prstGeom prst="line">
            <a:avLst/>
          </a:prstGeom>
          <a:ln w="57150"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9" idx="5"/>
            <a:endCxn id="42" idx="2"/>
          </p:cNvCxnSpPr>
          <p:nvPr/>
        </p:nvCxnSpPr>
        <p:spPr>
          <a:xfrm>
            <a:off x="7593108" y="5467582"/>
            <a:ext cx="1728694" cy="1466618"/>
          </a:xfrm>
          <a:prstGeom prst="line">
            <a:avLst/>
          </a:prstGeom>
          <a:ln w="57150"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731000" y="5791200"/>
            <a:ext cx="0" cy="1219200"/>
          </a:xfrm>
          <a:prstGeom prst="line">
            <a:avLst/>
          </a:prstGeom>
          <a:ln w="57150" cmpd="sng">
            <a:solidFill>
              <a:srgbClr val="7F7F7F"/>
            </a:solidFill>
          </a:ln>
          <a:effectLst/>
        </p:spPr>
        <p:style>
          <a:lnRef idx="2">
            <a:schemeClr val="accent1"/>
          </a:lnRef>
          <a:fillRef idx="0">
            <a:schemeClr val="accent1"/>
          </a:fillRef>
          <a:effectRef idx="1">
            <a:schemeClr val="accent1"/>
          </a:effectRef>
          <a:fontRef idx="minor">
            <a:schemeClr val="tx1"/>
          </a:fontRef>
        </p:style>
      </p:cxnSp>
      <p:grpSp>
        <p:nvGrpSpPr>
          <p:cNvPr id="37" name="Group 36"/>
          <p:cNvGrpSpPr/>
          <p:nvPr/>
        </p:nvGrpSpPr>
        <p:grpSpPr>
          <a:xfrm>
            <a:off x="9321804" y="1905000"/>
            <a:ext cx="1676400" cy="1524000"/>
            <a:chOff x="10617200" y="1676400"/>
            <a:chExt cx="1676400" cy="1524000"/>
          </a:xfrm>
          <a:solidFill>
            <a:schemeClr val="tx1">
              <a:lumMod val="75000"/>
              <a:lumOff val="25000"/>
            </a:schemeClr>
          </a:solidFill>
          <a:effectLst/>
        </p:grpSpPr>
        <p:sp>
          <p:nvSpPr>
            <p:cNvPr id="27" name="Oval 26"/>
            <p:cNvSpPr/>
            <p:nvPr/>
          </p:nvSpPr>
          <p:spPr>
            <a:xfrm>
              <a:off x="10617200" y="1676400"/>
              <a:ext cx="1676400" cy="15240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6" name="TextBox 35"/>
            <p:cNvSpPr txBox="1"/>
            <p:nvPr/>
          </p:nvSpPr>
          <p:spPr>
            <a:xfrm>
              <a:off x="10998200" y="2133600"/>
              <a:ext cx="1066800" cy="553998"/>
            </a:xfrm>
            <a:prstGeom prst="rect">
              <a:avLst/>
            </a:prstGeom>
            <a:grpFill/>
            <a:ln>
              <a:noFill/>
            </a:ln>
          </p:spPr>
          <p:txBody>
            <a:bodyPr wrap="square" rtlCol="0">
              <a:spAutoFit/>
            </a:bodyPr>
            <a:lstStyle/>
            <a:p>
              <a:r>
                <a:rPr lang="en-US" sz="3000" dirty="0" smtClean="0">
                  <a:solidFill>
                    <a:schemeClr val="bg1"/>
                  </a:solidFill>
                  <a:latin typeface="Tungsten Medium"/>
                  <a:cs typeface="Tungsten Medium"/>
                </a:rPr>
                <a:t>Social </a:t>
              </a:r>
              <a:endParaRPr lang="en-US" sz="3000" dirty="0">
                <a:solidFill>
                  <a:schemeClr val="bg1"/>
                </a:solidFill>
                <a:latin typeface="Tungsten Medium"/>
                <a:cs typeface="Tungsten Medium"/>
              </a:endParaRPr>
            </a:p>
          </p:txBody>
        </p:sp>
      </p:grpSp>
      <p:grpSp>
        <p:nvGrpSpPr>
          <p:cNvPr id="38" name="Group 37"/>
          <p:cNvGrpSpPr/>
          <p:nvPr/>
        </p:nvGrpSpPr>
        <p:grpSpPr>
          <a:xfrm>
            <a:off x="9321804" y="3962400"/>
            <a:ext cx="1676400" cy="1524000"/>
            <a:chOff x="10617200" y="1676400"/>
            <a:chExt cx="1676400" cy="1524000"/>
          </a:xfrm>
          <a:solidFill>
            <a:schemeClr val="tx1">
              <a:lumMod val="75000"/>
              <a:lumOff val="25000"/>
            </a:schemeClr>
          </a:solidFill>
          <a:effectLst/>
        </p:grpSpPr>
        <p:sp>
          <p:nvSpPr>
            <p:cNvPr id="39" name="Oval 38"/>
            <p:cNvSpPr/>
            <p:nvPr/>
          </p:nvSpPr>
          <p:spPr>
            <a:xfrm>
              <a:off x="10617200" y="1676400"/>
              <a:ext cx="1676400" cy="15240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0" name="TextBox 39"/>
            <p:cNvSpPr txBox="1"/>
            <p:nvPr/>
          </p:nvSpPr>
          <p:spPr>
            <a:xfrm>
              <a:off x="10998200" y="2133600"/>
              <a:ext cx="1066800" cy="553998"/>
            </a:xfrm>
            <a:prstGeom prst="rect">
              <a:avLst/>
            </a:prstGeom>
            <a:grpFill/>
            <a:ln>
              <a:noFill/>
            </a:ln>
          </p:spPr>
          <p:txBody>
            <a:bodyPr wrap="square" rtlCol="0">
              <a:spAutoFit/>
            </a:bodyPr>
            <a:lstStyle/>
            <a:p>
              <a:r>
                <a:rPr lang="en-US" sz="3000" dirty="0" smtClean="0">
                  <a:solidFill>
                    <a:schemeClr val="bg1"/>
                  </a:solidFill>
                  <a:latin typeface="Tungsten Medium"/>
                  <a:cs typeface="Tungsten Medium"/>
                </a:rPr>
                <a:t>Email</a:t>
              </a:r>
              <a:endParaRPr lang="en-US" sz="3000" dirty="0">
                <a:solidFill>
                  <a:schemeClr val="bg1"/>
                </a:solidFill>
                <a:latin typeface="Tungsten Medium"/>
                <a:cs typeface="Tungsten Medium"/>
              </a:endParaRPr>
            </a:p>
          </p:txBody>
        </p:sp>
      </p:grpSp>
      <p:grpSp>
        <p:nvGrpSpPr>
          <p:cNvPr id="41" name="Group 40"/>
          <p:cNvGrpSpPr/>
          <p:nvPr/>
        </p:nvGrpSpPr>
        <p:grpSpPr>
          <a:xfrm>
            <a:off x="9321804" y="6172200"/>
            <a:ext cx="1676400" cy="1524000"/>
            <a:chOff x="10845800" y="1828800"/>
            <a:chExt cx="1676400" cy="1524000"/>
          </a:xfrm>
          <a:solidFill>
            <a:schemeClr val="bg1">
              <a:lumMod val="95000"/>
            </a:schemeClr>
          </a:solidFill>
          <a:effectLst/>
        </p:grpSpPr>
        <p:sp>
          <p:nvSpPr>
            <p:cNvPr id="42" name="Oval 41"/>
            <p:cNvSpPr/>
            <p:nvPr/>
          </p:nvSpPr>
          <p:spPr>
            <a:xfrm>
              <a:off x="10845800" y="1828800"/>
              <a:ext cx="1676400" cy="15240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3" name="TextBox 42"/>
            <p:cNvSpPr txBox="1"/>
            <p:nvPr/>
          </p:nvSpPr>
          <p:spPr>
            <a:xfrm>
              <a:off x="11150601" y="2209800"/>
              <a:ext cx="1066800" cy="553998"/>
            </a:xfrm>
            <a:prstGeom prst="rect">
              <a:avLst/>
            </a:prstGeom>
            <a:grpFill/>
            <a:ln>
              <a:noFill/>
            </a:ln>
          </p:spPr>
          <p:txBody>
            <a:bodyPr wrap="square" rtlCol="0">
              <a:spAutoFit/>
            </a:bodyPr>
            <a:lstStyle/>
            <a:p>
              <a:r>
                <a:rPr lang="en-US" sz="3000" dirty="0" err="1" smtClean="0">
                  <a:solidFill>
                    <a:schemeClr val="bg1"/>
                  </a:solidFill>
                  <a:latin typeface="Tungsten Medium"/>
                  <a:cs typeface="Tungsten Medium"/>
                </a:rPr>
                <a:t>Digi</a:t>
              </a:r>
              <a:r>
                <a:rPr lang="en-US" sz="3000" dirty="0" smtClean="0">
                  <a:solidFill>
                    <a:schemeClr val="bg1"/>
                  </a:solidFill>
                  <a:latin typeface="Tungsten Medium"/>
                  <a:cs typeface="Tungsten Medium"/>
                </a:rPr>
                <a:t> Org. </a:t>
              </a:r>
              <a:endParaRPr lang="en-US" sz="3000" dirty="0">
                <a:solidFill>
                  <a:schemeClr val="bg1"/>
                </a:solidFill>
                <a:latin typeface="Tungsten Medium"/>
                <a:cs typeface="Tungsten Medium"/>
              </a:endParaRPr>
            </a:p>
          </p:txBody>
        </p:sp>
      </p:grpSp>
      <p:grpSp>
        <p:nvGrpSpPr>
          <p:cNvPr id="44" name="Group 43"/>
          <p:cNvGrpSpPr/>
          <p:nvPr/>
        </p:nvGrpSpPr>
        <p:grpSpPr>
          <a:xfrm>
            <a:off x="5892801" y="7010400"/>
            <a:ext cx="1676400" cy="1524000"/>
            <a:chOff x="10617200" y="1676400"/>
            <a:chExt cx="1676400" cy="1524000"/>
          </a:xfrm>
          <a:solidFill>
            <a:schemeClr val="bg1">
              <a:lumMod val="95000"/>
            </a:schemeClr>
          </a:solidFill>
          <a:effectLst/>
        </p:grpSpPr>
        <p:sp>
          <p:nvSpPr>
            <p:cNvPr id="45" name="Oval 44"/>
            <p:cNvSpPr/>
            <p:nvPr/>
          </p:nvSpPr>
          <p:spPr>
            <a:xfrm>
              <a:off x="10617200" y="1676400"/>
              <a:ext cx="1676400" cy="15240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10845800" y="2133600"/>
              <a:ext cx="1219201" cy="553998"/>
            </a:xfrm>
            <a:prstGeom prst="rect">
              <a:avLst/>
            </a:prstGeom>
            <a:grpFill/>
            <a:ln>
              <a:noFill/>
            </a:ln>
          </p:spPr>
          <p:txBody>
            <a:bodyPr wrap="square" rtlCol="0">
              <a:spAutoFit/>
            </a:bodyPr>
            <a:lstStyle/>
            <a:p>
              <a:r>
                <a:rPr lang="en-US" sz="3000" dirty="0" smtClean="0">
                  <a:solidFill>
                    <a:schemeClr val="bg1"/>
                  </a:solidFill>
                  <a:latin typeface="Tungsten Medium"/>
                  <a:cs typeface="Tungsten Medium"/>
                </a:rPr>
                <a:t>Analytics </a:t>
              </a:r>
              <a:endParaRPr lang="en-US" sz="3000" dirty="0">
                <a:solidFill>
                  <a:schemeClr val="bg1"/>
                </a:solidFill>
                <a:latin typeface="Tungsten Medium"/>
                <a:cs typeface="Tungsten Medium"/>
              </a:endParaRPr>
            </a:p>
          </p:txBody>
        </p:sp>
      </p:grpSp>
      <p:grpSp>
        <p:nvGrpSpPr>
          <p:cNvPr id="47" name="Group 46"/>
          <p:cNvGrpSpPr/>
          <p:nvPr/>
        </p:nvGrpSpPr>
        <p:grpSpPr>
          <a:xfrm>
            <a:off x="2463800" y="6172200"/>
            <a:ext cx="1676400" cy="1524000"/>
            <a:chOff x="10617200" y="1676400"/>
            <a:chExt cx="1676400" cy="1524000"/>
          </a:xfrm>
          <a:solidFill>
            <a:schemeClr val="bg1">
              <a:lumMod val="95000"/>
            </a:schemeClr>
          </a:solidFill>
          <a:effectLst/>
        </p:grpSpPr>
        <p:sp>
          <p:nvSpPr>
            <p:cNvPr id="48" name="Oval 47"/>
            <p:cNvSpPr/>
            <p:nvPr/>
          </p:nvSpPr>
          <p:spPr>
            <a:xfrm>
              <a:off x="10617200" y="1676400"/>
              <a:ext cx="1676400" cy="15240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10998200" y="2133600"/>
              <a:ext cx="1066800" cy="553998"/>
            </a:xfrm>
            <a:prstGeom prst="rect">
              <a:avLst/>
            </a:prstGeom>
            <a:grpFill/>
            <a:ln>
              <a:noFill/>
            </a:ln>
          </p:spPr>
          <p:txBody>
            <a:bodyPr wrap="square" rtlCol="0">
              <a:spAutoFit/>
            </a:bodyPr>
            <a:lstStyle/>
            <a:p>
              <a:r>
                <a:rPr lang="en-US" sz="3000" dirty="0" smtClean="0">
                  <a:solidFill>
                    <a:schemeClr val="bg1"/>
                  </a:solidFill>
                  <a:latin typeface="Tungsten Medium"/>
                  <a:cs typeface="Tungsten Medium"/>
                </a:rPr>
                <a:t>Ads </a:t>
              </a:r>
              <a:endParaRPr lang="en-US" sz="3000" dirty="0">
                <a:solidFill>
                  <a:schemeClr val="bg1"/>
                </a:solidFill>
                <a:latin typeface="Tungsten Medium"/>
                <a:cs typeface="Tungsten Medium"/>
              </a:endParaRPr>
            </a:p>
          </p:txBody>
        </p:sp>
      </p:grpSp>
      <p:grpSp>
        <p:nvGrpSpPr>
          <p:cNvPr id="50" name="Group 49"/>
          <p:cNvGrpSpPr/>
          <p:nvPr/>
        </p:nvGrpSpPr>
        <p:grpSpPr>
          <a:xfrm>
            <a:off x="2463800" y="3886205"/>
            <a:ext cx="1676400" cy="1524000"/>
            <a:chOff x="10617200" y="1676400"/>
            <a:chExt cx="1676400" cy="1524000"/>
          </a:xfrm>
          <a:solidFill>
            <a:schemeClr val="bg1">
              <a:lumMod val="95000"/>
            </a:schemeClr>
          </a:solidFill>
          <a:effectLst/>
        </p:grpSpPr>
        <p:sp>
          <p:nvSpPr>
            <p:cNvPr id="51" name="Oval 50"/>
            <p:cNvSpPr/>
            <p:nvPr/>
          </p:nvSpPr>
          <p:spPr>
            <a:xfrm>
              <a:off x="10617200" y="1676400"/>
              <a:ext cx="1676400" cy="15240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10693399" y="2133600"/>
              <a:ext cx="1600201" cy="553998"/>
            </a:xfrm>
            <a:prstGeom prst="rect">
              <a:avLst/>
            </a:prstGeom>
            <a:grpFill/>
            <a:ln>
              <a:noFill/>
            </a:ln>
          </p:spPr>
          <p:txBody>
            <a:bodyPr wrap="square" rtlCol="0">
              <a:spAutoFit/>
            </a:bodyPr>
            <a:lstStyle/>
            <a:p>
              <a:r>
                <a:rPr lang="en-US" sz="3000" dirty="0" smtClean="0">
                  <a:solidFill>
                    <a:schemeClr val="bg1"/>
                  </a:solidFill>
                  <a:latin typeface="Tungsten Medium"/>
                  <a:cs typeface="Tungsten Medium"/>
                </a:rPr>
                <a:t>Development </a:t>
              </a:r>
              <a:endParaRPr lang="en-US" sz="3000" dirty="0">
                <a:solidFill>
                  <a:schemeClr val="bg1"/>
                </a:solidFill>
                <a:latin typeface="Tungsten Medium"/>
                <a:cs typeface="Tungsten Medium"/>
              </a:endParaRPr>
            </a:p>
          </p:txBody>
        </p:sp>
      </p:grpSp>
      <p:grpSp>
        <p:nvGrpSpPr>
          <p:cNvPr id="53" name="Group 52"/>
          <p:cNvGrpSpPr/>
          <p:nvPr/>
        </p:nvGrpSpPr>
        <p:grpSpPr>
          <a:xfrm>
            <a:off x="5892801" y="1371605"/>
            <a:ext cx="1676400" cy="1524000"/>
            <a:chOff x="10617200" y="1676400"/>
            <a:chExt cx="1676400" cy="1524000"/>
          </a:xfrm>
          <a:solidFill>
            <a:schemeClr val="bg1">
              <a:lumMod val="95000"/>
            </a:schemeClr>
          </a:solidFill>
          <a:effectLst/>
        </p:grpSpPr>
        <p:sp>
          <p:nvSpPr>
            <p:cNvPr id="54" name="Oval 53"/>
            <p:cNvSpPr/>
            <p:nvPr/>
          </p:nvSpPr>
          <p:spPr>
            <a:xfrm>
              <a:off x="10617200" y="1676400"/>
              <a:ext cx="1676400" cy="15240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10998200" y="2133600"/>
              <a:ext cx="1066800" cy="553998"/>
            </a:xfrm>
            <a:prstGeom prst="rect">
              <a:avLst/>
            </a:prstGeom>
            <a:grpFill/>
            <a:ln>
              <a:noFill/>
            </a:ln>
          </p:spPr>
          <p:txBody>
            <a:bodyPr wrap="square" rtlCol="0">
              <a:spAutoFit/>
            </a:bodyPr>
            <a:lstStyle/>
            <a:p>
              <a:r>
                <a:rPr lang="en-US" sz="3000" dirty="0" smtClean="0">
                  <a:solidFill>
                    <a:schemeClr val="bg1"/>
                  </a:solidFill>
                  <a:latin typeface="Tungsten Medium"/>
                  <a:cs typeface="Tungsten Medium"/>
                </a:rPr>
                <a:t>Videos </a:t>
              </a:r>
              <a:endParaRPr lang="en-US" sz="3000" dirty="0">
                <a:solidFill>
                  <a:schemeClr val="bg1"/>
                </a:solidFill>
                <a:latin typeface="Tungsten Medium"/>
                <a:cs typeface="Tungsten Medium"/>
              </a:endParaRPr>
            </a:p>
          </p:txBody>
        </p:sp>
      </p:grpSp>
      <p:grpSp>
        <p:nvGrpSpPr>
          <p:cNvPr id="56" name="Group 55"/>
          <p:cNvGrpSpPr/>
          <p:nvPr/>
        </p:nvGrpSpPr>
        <p:grpSpPr>
          <a:xfrm>
            <a:off x="2463800" y="1905000"/>
            <a:ext cx="1676400" cy="1524000"/>
            <a:chOff x="10617200" y="1676400"/>
            <a:chExt cx="1676400" cy="1524000"/>
          </a:xfrm>
          <a:solidFill>
            <a:schemeClr val="tx1">
              <a:lumMod val="75000"/>
              <a:lumOff val="25000"/>
            </a:schemeClr>
          </a:solidFill>
          <a:effectLst/>
        </p:grpSpPr>
        <p:sp>
          <p:nvSpPr>
            <p:cNvPr id="57" name="Oval 56"/>
            <p:cNvSpPr/>
            <p:nvPr/>
          </p:nvSpPr>
          <p:spPr>
            <a:xfrm>
              <a:off x="10617200" y="1676400"/>
              <a:ext cx="1676400" cy="15240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8" name="TextBox 57"/>
            <p:cNvSpPr txBox="1"/>
            <p:nvPr/>
          </p:nvSpPr>
          <p:spPr>
            <a:xfrm>
              <a:off x="10998200" y="2133600"/>
              <a:ext cx="1066800" cy="553998"/>
            </a:xfrm>
            <a:prstGeom prst="rect">
              <a:avLst/>
            </a:prstGeom>
            <a:grpFill/>
            <a:ln>
              <a:noFill/>
            </a:ln>
          </p:spPr>
          <p:txBody>
            <a:bodyPr wrap="square" rtlCol="0">
              <a:spAutoFit/>
            </a:bodyPr>
            <a:lstStyle/>
            <a:p>
              <a:r>
                <a:rPr lang="en-US" sz="3000" dirty="0" smtClean="0">
                  <a:solidFill>
                    <a:schemeClr val="bg1"/>
                  </a:solidFill>
                  <a:latin typeface="Tungsten Medium"/>
                  <a:cs typeface="Tungsten Medium"/>
                </a:rPr>
                <a:t>Design</a:t>
              </a:r>
              <a:endParaRPr lang="en-US" sz="3000" dirty="0">
                <a:solidFill>
                  <a:schemeClr val="bg1"/>
                </a:solidFill>
                <a:latin typeface="Tungsten Medium"/>
                <a:cs typeface="Tungsten Medium"/>
              </a:endParaRPr>
            </a:p>
          </p:txBody>
        </p:sp>
      </p:grpSp>
      <p:cxnSp>
        <p:nvCxnSpPr>
          <p:cNvPr id="65" name="Straight Connector 64"/>
          <p:cNvCxnSpPr/>
          <p:nvPr/>
        </p:nvCxnSpPr>
        <p:spPr>
          <a:xfrm flipV="1">
            <a:off x="6731000" y="2895605"/>
            <a:ext cx="0" cy="685800"/>
          </a:xfrm>
          <a:prstGeom prst="line">
            <a:avLst/>
          </a:prstGeom>
          <a:ln w="57150"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5969002" y="4114805"/>
            <a:ext cx="1447800" cy="1015663"/>
          </a:xfrm>
          <a:prstGeom prst="rect">
            <a:avLst/>
          </a:prstGeom>
          <a:noFill/>
          <a:effectLst/>
        </p:spPr>
        <p:txBody>
          <a:bodyPr wrap="square" rtlCol="0">
            <a:spAutoFit/>
          </a:bodyPr>
          <a:lstStyle/>
          <a:p>
            <a:pPr algn="ctr"/>
            <a:r>
              <a:rPr lang="en-US" sz="3000" dirty="0" smtClean="0">
                <a:solidFill>
                  <a:srgbClr val="FFFFFF"/>
                </a:solidFill>
                <a:latin typeface="Tungsten Medium"/>
                <a:cs typeface="Tungsten Medium"/>
              </a:rPr>
              <a:t>Digital</a:t>
            </a:r>
          </a:p>
          <a:p>
            <a:pPr algn="ctr"/>
            <a:r>
              <a:rPr lang="en-US" sz="3000" dirty="0" smtClean="0">
                <a:solidFill>
                  <a:srgbClr val="FFFFFF"/>
                </a:solidFill>
                <a:latin typeface="Tungsten Medium"/>
                <a:cs typeface="Tungsten Medium"/>
              </a:rPr>
              <a:t>Director</a:t>
            </a:r>
            <a:endParaRPr lang="en-US" sz="3000" dirty="0">
              <a:solidFill>
                <a:srgbClr val="FFFFFF"/>
              </a:solidFill>
              <a:latin typeface="Tungsten Medium"/>
              <a:cs typeface="Tungsten Medium"/>
            </a:endParaRPr>
          </a:p>
        </p:txBody>
      </p:sp>
    </p:spTree>
    <p:extLst>
      <p:ext uri="{BB962C8B-B14F-4D97-AF65-F5344CB8AC3E}">
        <p14:creationId xmlns:p14="http://schemas.microsoft.com/office/powerpoint/2010/main" val="248680567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 y="312644"/>
            <a:ext cx="1251336" cy="760788"/>
            <a:chOff x="0" y="312639"/>
            <a:chExt cx="1381539" cy="760788"/>
          </a:xfrm>
        </p:grpSpPr>
        <p:sp>
          <p:nvSpPr>
            <p:cNvPr id="8" name="Rectangle 7"/>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9" name="Picture 8"/>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10" name="Straight Connector 9"/>
          <p:cNvCxnSpPr/>
          <p:nvPr/>
        </p:nvCxnSpPr>
        <p:spPr>
          <a:xfrm>
            <a:off x="4" y="1064506"/>
            <a:ext cx="4141998"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1186890" y="325554"/>
            <a:ext cx="3061074" cy="760788"/>
          </a:xfrm>
          <a:prstGeom prst="rect">
            <a:avLst/>
          </a:prstGeom>
          <a:noFill/>
          <a:ln w="28575" cap="flat" cmpd="sng" algn="ctr">
            <a:noFill/>
            <a:prstDash val="solid"/>
            <a:round/>
            <a:headEnd type="none" w="med" len="med"/>
            <a:tailEnd type="none" w="med" len="med"/>
          </a:ln>
          <a:effectLst/>
          <a:extLst/>
        </p:spPr>
        <p:txBody>
          <a:bodyPr lIns="365741" tIns="45718" rIns="91435" bIns="45718" anchor="ctr"/>
          <a:lstStyle/>
          <a:p>
            <a:pPr eaLnBrk="1" hangingPunct="1">
              <a:defRPr/>
            </a:pPr>
            <a:r>
              <a:rPr lang="en-US" sz="2800" dirty="0" smtClean="0">
                <a:solidFill>
                  <a:srgbClr val="56565A"/>
                </a:solidFill>
                <a:latin typeface="Gotham Bold" pitchFamily="50" charset="0"/>
                <a:ea typeface="Tahoma" panose="020B0604030504040204" pitchFamily="34" charset="0"/>
                <a:cs typeface="Gotham Bold" pitchFamily="50" charset="0"/>
                <a:sym typeface="Gill Sans" charset="0"/>
              </a:rPr>
              <a:t>Pair and Share</a:t>
            </a:r>
            <a:endParaRPr lang="en-US" sz="2800" dirty="0">
              <a:solidFill>
                <a:srgbClr val="56565A"/>
              </a:solidFill>
              <a:latin typeface="Gotham Bold" pitchFamily="50" charset="0"/>
              <a:ea typeface="Tahoma" panose="020B0604030504040204" pitchFamily="34" charset="0"/>
              <a:cs typeface="Gotham Bold" pitchFamily="50" charset="0"/>
              <a:sym typeface="Gill Sans" charset="0"/>
            </a:endParaRPr>
          </a:p>
        </p:txBody>
      </p:sp>
      <p:cxnSp>
        <p:nvCxnSpPr>
          <p:cNvPr id="12" name="Straight Connector 11"/>
          <p:cNvCxnSpPr/>
          <p:nvPr/>
        </p:nvCxnSpPr>
        <p:spPr>
          <a:xfrm flipH="1" flipV="1">
            <a:off x="3441610" y="1875092"/>
            <a:ext cx="0" cy="6471371"/>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302375" y="4405272"/>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sz="3600" dirty="0" smtClean="0">
                <a:solidFill>
                  <a:srgbClr val="404040"/>
                </a:solidFill>
                <a:latin typeface="Tungsten Medium"/>
                <a:cs typeface="Tungsten Medium"/>
              </a:rPr>
              <a:t>10 </a:t>
            </a:r>
            <a:r>
              <a:rPr lang="en-US" sz="3600" dirty="0">
                <a:solidFill>
                  <a:srgbClr val="404040"/>
                </a:solidFill>
                <a:latin typeface="Tungsten Medium"/>
                <a:cs typeface="Tungsten Medium"/>
              </a:rPr>
              <a:t>Minutes</a:t>
            </a:r>
          </a:p>
        </p:txBody>
      </p:sp>
      <p:pic>
        <p:nvPicPr>
          <p:cNvPr id="18" name="Picture 17"/>
          <p:cNvPicPr>
            <a:picLocks noChangeAspect="1"/>
          </p:cNvPicPr>
          <p:nvPr/>
        </p:nvPicPr>
        <p:blipFill rotWithShape="1">
          <a:blip r:embed="rId5"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1065914" y="2338241"/>
            <a:ext cx="1838816" cy="1792961"/>
          </a:xfrm>
          <a:prstGeom prst="rect">
            <a:avLst/>
          </a:prstGeom>
        </p:spPr>
      </p:pic>
      <p:sp>
        <p:nvSpPr>
          <p:cNvPr id="27" name="Rectangle 26"/>
          <p:cNvSpPr>
            <a:spLocks noChangeArrowheads="1"/>
          </p:cNvSpPr>
          <p:nvPr/>
        </p:nvSpPr>
        <p:spPr bwMode="auto">
          <a:xfrm>
            <a:off x="4247966" y="2511966"/>
            <a:ext cx="7605276" cy="3384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9663" tIns="29832" rIns="59663" bIns="29832">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3600" dirty="0" smtClean="0">
                <a:solidFill>
                  <a:srgbClr val="3A3838"/>
                </a:solidFill>
                <a:latin typeface="Gotham Bold"/>
                <a:ea typeface="Arial Unicode MS" panose="020B0604020202020204" pitchFamily="34" charset="-128"/>
                <a:cs typeface="Gotham Bold"/>
              </a:rPr>
              <a:t>In groups of three:</a:t>
            </a:r>
          </a:p>
          <a:p>
            <a:endParaRPr lang="en-US" altLang="en-US" sz="3600" dirty="0">
              <a:solidFill>
                <a:srgbClr val="3A3838"/>
              </a:solidFill>
              <a:latin typeface="Gotham Bold"/>
              <a:ea typeface="Arial Unicode MS" panose="020B0604020202020204" pitchFamily="34" charset="-128"/>
              <a:cs typeface="Gotham Bold"/>
            </a:endParaRPr>
          </a:p>
          <a:p>
            <a:r>
              <a:rPr lang="en-US" altLang="en-US" sz="3600" dirty="0">
                <a:solidFill>
                  <a:srgbClr val="3A3838"/>
                </a:solidFill>
                <a:latin typeface="Gotham Bold"/>
                <a:ea typeface="Arial Unicode MS" panose="020B0604020202020204" pitchFamily="34" charset="-128"/>
                <a:cs typeface="Gotham Bold"/>
              </a:rPr>
              <a:t>S</a:t>
            </a:r>
            <a:r>
              <a:rPr lang="en-US" altLang="en-US" sz="3600" dirty="0" smtClean="0">
                <a:solidFill>
                  <a:srgbClr val="3A3838"/>
                </a:solidFill>
                <a:latin typeface="Gotham Bold"/>
                <a:ea typeface="Arial Unicode MS" panose="020B0604020202020204" pitchFamily="34" charset="-128"/>
                <a:cs typeface="Gotham Bold"/>
              </a:rPr>
              <a:t>hare your name, where you live, and what you want to gain from the Digital Content Fellowship</a:t>
            </a:r>
          </a:p>
        </p:txBody>
      </p:sp>
      <p:grpSp>
        <p:nvGrpSpPr>
          <p:cNvPr id="14" name="Group 13"/>
          <p:cNvGrpSpPr/>
          <p:nvPr/>
        </p:nvGrpSpPr>
        <p:grpSpPr>
          <a:xfrm>
            <a:off x="4347145" y="6356610"/>
            <a:ext cx="7020586" cy="1397915"/>
            <a:chOff x="2931334" y="4233818"/>
            <a:chExt cx="9984834" cy="1988145"/>
          </a:xfrm>
        </p:grpSpPr>
        <p:sp>
          <p:nvSpPr>
            <p:cNvPr id="15" name="TextBox 14"/>
            <p:cNvSpPr txBox="1"/>
            <p:nvPr/>
          </p:nvSpPr>
          <p:spPr>
            <a:xfrm>
              <a:off x="5266233" y="5806122"/>
              <a:ext cx="2813089" cy="415841"/>
            </a:xfrm>
            <a:prstGeom prst="rect">
              <a:avLst/>
            </a:prstGeom>
            <a:noFill/>
          </p:spPr>
          <p:txBody>
            <a:bodyPr wrap="square" rtlCol="0">
              <a:spAutoFit/>
            </a:bodyPr>
            <a:lstStyle/>
            <a:p>
              <a:pPr algn="ctr"/>
              <a:r>
                <a:rPr lang="en-US" sz="1300" dirty="0">
                  <a:solidFill>
                    <a:schemeClr val="tx1">
                      <a:lumMod val="75000"/>
                    </a:schemeClr>
                  </a:solidFill>
                  <a:latin typeface="Gotham Medium"/>
                  <a:cs typeface="Gotham Medium"/>
                </a:rPr>
                <a:t>Press 1 on the phone</a:t>
              </a:r>
            </a:p>
          </p:txBody>
        </p:sp>
        <p:grpSp>
          <p:nvGrpSpPr>
            <p:cNvPr id="16" name="Group 15"/>
            <p:cNvGrpSpPr/>
            <p:nvPr/>
          </p:nvGrpSpPr>
          <p:grpSpPr>
            <a:xfrm>
              <a:off x="8478528" y="4521281"/>
              <a:ext cx="2481514" cy="1649441"/>
              <a:chOff x="7956165" y="3607332"/>
              <a:chExt cx="2481514" cy="1649441"/>
            </a:xfrm>
          </p:grpSpPr>
          <p:pic>
            <p:nvPicPr>
              <p:cNvPr id="21" name="Picture 20"/>
              <p:cNvPicPr>
                <a:picLocks noChangeAspect="1"/>
              </p:cNvPicPr>
              <p:nvPr/>
            </p:nvPicPr>
            <p:blipFill rotWithShape="1">
              <a:blip r:embed="rId6"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22" name="TextBox 21"/>
              <p:cNvSpPr txBox="1"/>
              <p:nvPr/>
            </p:nvSpPr>
            <p:spPr>
              <a:xfrm>
                <a:off x="7956165" y="4840933"/>
                <a:ext cx="2481514" cy="415840"/>
              </a:xfrm>
              <a:prstGeom prst="rect">
                <a:avLst/>
              </a:prstGeom>
              <a:noFill/>
            </p:spPr>
            <p:txBody>
              <a:bodyPr wrap="square" rtlCol="0">
                <a:spAutoFit/>
              </a:bodyPr>
              <a:lstStyle/>
              <a:p>
                <a:r>
                  <a:rPr lang="en-US" sz="1300" dirty="0">
                    <a:solidFill>
                      <a:schemeClr val="tx1">
                        <a:lumMod val="75000"/>
                      </a:schemeClr>
                    </a:solidFill>
                    <a:latin typeface="Gotham Medium"/>
                    <a:cs typeface="Gotham Medium"/>
                  </a:rPr>
                  <a:t>Type in chat box</a:t>
                </a:r>
              </a:p>
            </p:txBody>
          </p:sp>
        </p:grpSp>
        <p:sp>
          <p:nvSpPr>
            <p:cNvPr id="17" name="TextBox 16"/>
            <p:cNvSpPr txBox="1"/>
            <p:nvPr/>
          </p:nvSpPr>
          <p:spPr>
            <a:xfrm>
              <a:off x="7954545" y="5320875"/>
              <a:ext cx="755290" cy="372067"/>
            </a:xfrm>
            <a:prstGeom prst="rect">
              <a:avLst/>
            </a:prstGeom>
            <a:noFill/>
          </p:spPr>
          <p:txBody>
            <a:bodyPr wrap="square" rtlCol="0">
              <a:spAutoFit/>
            </a:bodyPr>
            <a:lstStyle/>
            <a:p>
              <a:r>
                <a:rPr lang="en-US" sz="1100" dirty="0">
                  <a:solidFill>
                    <a:schemeClr val="tx1">
                      <a:lumMod val="75000"/>
                    </a:schemeClr>
                  </a:solidFill>
                  <a:latin typeface="Gotham Medium"/>
                  <a:cs typeface="Gotham Medium"/>
                </a:rPr>
                <a:t>OR</a:t>
              </a:r>
            </a:p>
          </p:txBody>
        </p:sp>
        <p:pic>
          <p:nvPicPr>
            <p:cNvPr id="19" name="Picture 18"/>
            <p:cNvPicPr>
              <a:picLocks noChangeAspect="1"/>
            </p:cNvPicPr>
            <p:nvPr/>
          </p:nvPicPr>
          <p:blipFill rotWithShape="1">
            <a:blip r:embed="rId7" cstate="print">
              <a:duotone>
                <a:prstClr val="black"/>
                <a:schemeClr val="accent4">
                  <a:tint val="45000"/>
                  <a:satMod val="400000"/>
                </a:schemeClr>
              </a:duotone>
              <a:alphaModFix amt="72000"/>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cxnSp>
          <p:nvCxnSpPr>
            <p:cNvPr id="20" name="Straight Connector 19"/>
            <p:cNvCxnSpPr/>
            <p:nvPr/>
          </p:nvCxnSpPr>
          <p:spPr>
            <a:xfrm>
              <a:off x="2931334" y="4233818"/>
              <a:ext cx="9984834"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7018997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 y="301757"/>
            <a:ext cx="1249680" cy="77724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700022" y="4943855"/>
            <a:ext cx="2176273" cy="217627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264400" y="5029200"/>
            <a:ext cx="2161032" cy="2176272"/>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9756649" y="4943855"/>
            <a:ext cx="2173224" cy="2188464"/>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2039600" y="8759952"/>
            <a:ext cx="585216" cy="569976"/>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2" y="9573768"/>
            <a:ext cx="12987528" cy="158496"/>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3608071" y="1693169"/>
            <a:ext cx="0" cy="6478905"/>
          </a:xfrm>
          <a:custGeom>
            <a:avLst/>
            <a:gdLst/>
            <a:ahLst/>
            <a:cxnLst/>
            <a:rect l="l" t="t" r="r" b="b"/>
            <a:pathLst>
              <a:path h="6478905">
                <a:moveTo>
                  <a:pt x="0" y="6478524"/>
                </a:moveTo>
                <a:lnTo>
                  <a:pt x="0" y="0"/>
                </a:lnTo>
              </a:path>
            </a:pathLst>
          </a:custGeom>
          <a:ln w="13716">
            <a:solidFill>
              <a:srgbClr val="545457"/>
            </a:solidFill>
          </a:ln>
        </p:spPr>
        <p:txBody>
          <a:bodyPr wrap="square" lIns="0" tIns="0" rIns="0" bIns="0" rtlCol="0"/>
          <a:lstStyle/>
          <a:p>
            <a:endParaRPr/>
          </a:p>
        </p:txBody>
      </p:sp>
      <p:sp>
        <p:nvSpPr>
          <p:cNvPr id="12" name="object 12"/>
          <p:cNvSpPr/>
          <p:nvPr/>
        </p:nvSpPr>
        <p:spPr>
          <a:xfrm>
            <a:off x="1234446" y="1064513"/>
            <a:ext cx="2464435" cy="0"/>
          </a:xfrm>
          <a:custGeom>
            <a:avLst/>
            <a:gdLst/>
            <a:ahLst/>
            <a:cxnLst/>
            <a:rect l="l" t="t" r="r" b="b"/>
            <a:pathLst>
              <a:path w="2464435">
                <a:moveTo>
                  <a:pt x="0" y="0"/>
                </a:moveTo>
                <a:lnTo>
                  <a:pt x="2464308" y="0"/>
                </a:lnTo>
              </a:path>
            </a:pathLst>
          </a:custGeom>
          <a:ln w="13716">
            <a:solidFill>
              <a:srgbClr val="EB4F3F"/>
            </a:solidFill>
          </a:ln>
        </p:spPr>
        <p:txBody>
          <a:bodyPr wrap="square" lIns="0" tIns="0" rIns="0" bIns="0" rtlCol="0"/>
          <a:lstStyle/>
          <a:p>
            <a:endParaRPr/>
          </a:p>
        </p:txBody>
      </p:sp>
      <p:sp>
        <p:nvSpPr>
          <p:cNvPr id="15" name="object 15"/>
          <p:cNvSpPr txBox="1">
            <a:spLocks noGrp="1"/>
          </p:cNvSpPr>
          <p:nvPr>
            <p:ph type="title"/>
          </p:nvPr>
        </p:nvSpPr>
        <p:spPr>
          <a:xfrm>
            <a:off x="1544827" y="485903"/>
            <a:ext cx="1892300" cy="423193"/>
          </a:xfrm>
          <a:prstGeom prst="rect">
            <a:avLst/>
          </a:prstGeom>
        </p:spPr>
        <p:txBody>
          <a:bodyPr vert="horz" wrap="square" lIns="0" tIns="0" rIns="0" bIns="0" rtlCol="0">
            <a:spAutoFit/>
          </a:bodyPr>
          <a:lstStyle/>
          <a:p>
            <a:pPr marL="12700">
              <a:lnSpc>
                <a:spcPct val="100000"/>
              </a:lnSpc>
            </a:pPr>
            <a:r>
              <a:rPr sz="2750" spc="25" dirty="0">
                <a:solidFill>
                  <a:srgbClr val="4F4D4F"/>
                </a:solidFill>
              </a:rPr>
              <a:t>Your</a:t>
            </a:r>
            <a:r>
              <a:rPr sz="2750" spc="165" dirty="0">
                <a:solidFill>
                  <a:srgbClr val="4F4D4F"/>
                </a:solidFill>
              </a:rPr>
              <a:t> </a:t>
            </a:r>
            <a:r>
              <a:rPr sz="2750" spc="55" dirty="0">
                <a:solidFill>
                  <a:srgbClr val="4F4D4F"/>
                </a:solidFill>
              </a:rPr>
              <a:t>Turn!</a:t>
            </a:r>
            <a:endParaRPr sz="2750"/>
          </a:p>
        </p:txBody>
      </p:sp>
      <p:grpSp>
        <p:nvGrpSpPr>
          <p:cNvPr id="19" name="Group 18"/>
          <p:cNvGrpSpPr/>
          <p:nvPr/>
        </p:nvGrpSpPr>
        <p:grpSpPr>
          <a:xfrm>
            <a:off x="939801" y="2575560"/>
            <a:ext cx="2514599" cy="2672060"/>
            <a:chOff x="939800" y="2575560"/>
            <a:chExt cx="2514600" cy="2672060"/>
          </a:xfrm>
        </p:grpSpPr>
        <p:sp>
          <p:nvSpPr>
            <p:cNvPr id="3" name="object 3"/>
            <p:cNvSpPr/>
            <p:nvPr/>
          </p:nvSpPr>
          <p:spPr>
            <a:xfrm>
              <a:off x="1298447" y="2575560"/>
              <a:ext cx="1374648" cy="1371600"/>
            </a:xfrm>
            <a:prstGeom prst="rect">
              <a:avLst/>
            </a:prstGeom>
            <a:blipFill>
              <a:blip r:embed="rId8" cstate="print"/>
              <a:stretch>
                <a:fillRect/>
              </a:stretch>
            </a:blipFill>
          </p:spPr>
          <p:txBody>
            <a:bodyPr wrap="square" lIns="0" tIns="0" rIns="0" bIns="0" rtlCol="0"/>
            <a:lstStyle/>
            <a:p>
              <a:endParaRPr>
                <a:solidFill>
                  <a:schemeClr val="tx1">
                    <a:lumMod val="75000"/>
                    <a:lumOff val="25000"/>
                  </a:schemeClr>
                </a:solidFill>
              </a:endParaRPr>
            </a:p>
          </p:txBody>
        </p:sp>
        <p:sp>
          <p:nvSpPr>
            <p:cNvPr id="17" name="TextBox 16"/>
            <p:cNvSpPr txBox="1"/>
            <p:nvPr/>
          </p:nvSpPr>
          <p:spPr>
            <a:xfrm>
              <a:off x="939800" y="4267200"/>
              <a:ext cx="2514600" cy="461665"/>
            </a:xfrm>
            <a:prstGeom prst="rect">
              <a:avLst/>
            </a:prstGeom>
            <a:noFill/>
          </p:spPr>
          <p:txBody>
            <a:bodyPr wrap="square" rtlCol="0">
              <a:spAutoFit/>
            </a:bodyPr>
            <a:lstStyle/>
            <a:p>
              <a:r>
                <a:rPr lang="en-US" sz="2400" dirty="0" smtClean="0">
                  <a:solidFill>
                    <a:schemeClr val="tx1">
                      <a:lumMod val="75000"/>
                      <a:lumOff val="25000"/>
                    </a:schemeClr>
                  </a:solidFill>
                  <a:latin typeface="Tungsten Medium"/>
                  <a:cs typeface="Tungsten Medium"/>
                </a:rPr>
                <a:t>Experiential Activity # 2</a:t>
              </a:r>
              <a:endParaRPr lang="en-US" sz="2400" dirty="0">
                <a:solidFill>
                  <a:schemeClr val="tx1">
                    <a:lumMod val="75000"/>
                    <a:lumOff val="25000"/>
                  </a:schemeClr>
                </a:solidFill>
                <a:latin typeface="Tungsten Medium"/>
                <a:cs typeface="Tungsten Medium"/>
              </a:endParaRPr>
            </a:p>
          </p:txBody>
        </p:sp>
        <p:sp>
          <p:nvSpPr>
            <p:cNvPr id="18" name="TextBox 17"/>
            <p:cNvSpPr txBox="1"/>
            <p:nvPr/>
          </p:nvSpPr>
          <p:spPr>
            <a:xfrm>
              <a:off x="1320800" y="4724400"/>
              <a:ext cx="1447799" cy="523220"/>
            </a:xfrm>
            <a:prstGeom prst="rect">
              <a:avLst/>
            </a:prstGeom>
            <a:noFill/>
          </p:spPr>
          <p:txBody>
            <a:bodyPr wrap="square" rtlCol="0">
              <a:spAutoFit/>
            </a:bodyPr>
            <a:lstStyle/>
            <a:p>
              <a:r>
                <a:rPr lang="en-US" sz="2800" dirty="0" smtClean="0">
                  <a:solidFill>
                    <a:schemeClr val="tx1">
                      <a:lumMod val="75000"/>
                      <a:lumOff val="25000"/>
                    </a:schemeClr>
                  </a:solidFill>
                  <a:latin typeface="Tungsten Medium"/>
                  <a:cs typeface="Tungsten Medium"/>
                </a:rPr>
                <a:t>10 Minutes</a:t>
              </a:r>
              <a:endParaRPr lang="en-US" sz="2800" dirty="0">
                <a:solidFill>
                  <a:schemeClr val="tx1">
                    <a:lumMod val="75000"/>
                    <a:lumOff val="25000"/>
                  </a:schemeClr>
                </a:solidFill>
                <a:latin typeface="Tungsten Medium"/>
                <a:cs typeface="Tungsten Medium"/>
              </a:endParaRPr>
            </a:p>
          </p:txBody>
        </p:sp>
      </p:grpSp>
      <p:sp>
        <p:nvSpPr>
          <p:cNvPr id="20" name="TextBox 19"/>
          <p:cNvSpPr txBox="1"/>
          <p:nvPr/>
        </p:nvSpPr>
        <p:spPr>
          <a:xfrm>
            <a:off x="3835400" y="1524005"/>
            <a:ext cx="8991600" cy="2954655"/>
          </a:xfrm>
          <a:prstGeom prst="rect">
            <a:avLst/>
          </a:prstGeom>
          <a:solidFill>
            <a:srgbClr val="D9D9D9"/>
          </a:solidFill>
        </p:spPr>
        <p:txBody>
          <a:bodyPr wrap="square" tIns="182880" bIns="182880" rtlCol="0">
            <a:spAutoFit/>
          </a:bodyPr>
          <a:lstStyle/>
          <a:p>
            <a:r>
              <a:rPr lang="en-US" sz="2400" dirty="0" smtClean="0">
                <a:latin typeface="Gotham Book"/>
                <a:cs typeface="Gotham Book"/>
              </a:rPr>
              <a:t>You are a member of OFA’s digital team.</a:t>
            </a:r>
          </a:p>
          <a:p>
            <a:endParaRPr lang="en-US" sz="2400" dirty="0">
              <a:latin typeface="Gotham Book"/>
              <a:cs typeface="Gotham Book"/>
            </a:endParaRPr>
          </a:p>
          <a:p>
            <a:r>
              <a:rPr lang="en-US" sz="2400" dirty="0" smtClean="0">
                <a:latin typeface="Gotham Book"/>
                <a:cs typeface="Gotham Book"/>
              </a:rPr>
              <a:t>As a member of the team, you are working to craft a digital campaign regarding the Supreme Court vacancy, and nomination to the court of Merrick Garland by President Obama.  Keeping in mind the 3 M’s, where would you focus?</a:t>
            </a:r>
            <a:endParaRPr lang="en-US" sz="2400" dirty="0">
              <a:latin typeface="Gotham Book"/>
              <a:cs typeface="Gotham Book"/>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 y="301757"/>
            <a:ext cx="1249680" cy="77724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2039600" y="8759952"/>
            <a:ext cx="585216" cy="56997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2" y="9573768"/>
            <a:ext cx="12987528" cy="158496"/>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3608071" y="1693169"/>
            <a:ext cx="0" cy="6478905"/>
          </a:xfrm>
          <a:custGeom>
            <a:avLst/>
            <a:gdLst/>
            <a:ahLst/>
            <a:cxnLst/>
            <a:rect l="l" t="t" r="r" b="b"/>
            <a:pathLst>
              <a:path h="6478905">
                <a:moveTo>
                  <a:pt x="0" y="6478524"/>
                </a:moveTo>
                <a:lnTo>
                  <a:pt x="0" y="0"/>
                </a:lnTo>
              </a:path>
            </a:pathLst>
          </a:custGeom>
          <a:ln w="13716">
            <a:solidFill>
              <a:srgbClr val="545457"/>
            </a:solidFill>
          </a:ln>
        </p:spPr>
        <p:txBody>
          <a:bodyPr wrap="square" lIns="0" tIns="0" rIns="0" bIns="0" rtlCol="0"/>
          <a:lstStyle/>
          <a:p>
            <a:endParaRPr/>
          </a:p>
        </p:txBody>
      </p:sp>
      <p:sp>
        <p:nvSpPr>
          <p:cNvPr id="12" name="object 12"/>
          <p:cNvSpPr/>
          <p:nvPr/>
        </p:nvSpPr>
        <p:spPr>
          <a:xfrm>
            <a:off x="1234446" y="1064513"/>
            <a:ext cx="2464435" cy="0"/>
          </a:xfrm>
          <a:custGeom>
            <a:avLst/>
            <a:gdLst/>
            <a:ahLst/>
            <a:cxnLst/>
            <a:rect l="l" t="t" r="r" b="b"/>
            <a:pathLst>
              <a:path w="2464435">
                <a:moveTo>
                  <a:pt x="0" y="0"/>
                </a:moveTo>
                <a:lnTo>
                  <a:pt x="2464308" y="0"/>
                </a:lnTo>
              </a:path>
            </a:pathLst>
          </a:custGeom>
          <a:ln w="13716">
            <a:solidFill>
              <a:srgbClr val="EB4F3F"/>
            </a:solidFill>
          </a:ln>
        </p:spPr>
        <p:txBody>
          <a:bodyPr wrap="square" lIns="0" tIns="0" rIns="0" bIns="0" rtlCol="0"/>
          <a:lstStyle/>
          <a:p>
            <a:endParaRPr/>
          </a:p>
        </p:txBody>
      </p:sp>
      <p:sp>
        <p:nvSpPr>
          <p:cNvPr id="15" name="object 15"/>
          <p:cNvSpPr txBox="1">
            <a:spLocks noGrp="1"/>
          </p:cNvSpPr>
          <p:nvPr>
            <p:ph type="title"/>
          </p:nvPr>
        </p:nvSpPr>
        <p:spPr>
          <a:xfrm>
            <a:off x="1544827" y="485903"/>
            <a:ext cx="1892300" cy="423193"/>
          </a:xfrm>
          <a:prstGeom prst="rect">
            <a:avLst/>
          </a:prstGeom>
        </p:spPr>
        <p:txBody>
          <a:bodyPr vert="horz" wrap="square" lIns="0" tIns="0" rIns="0" bIns="0" rtlCol="0">
            <a:spAutoFit/>
          </a:bodyPr>
          <a:lstStyle/>
          <a:p>
            <a:pPr marL="12700">
              <a:lnSpc>
                <a:spcPct val="100000"/>
              </a:lnSpc>
            </a:pPr>
            <a:r>
              <a:rPr sz="2750" spc="25" dirty="0">
                <a:solidFill>
                  <a:srgbClr val="4F4D4F"/>
                </a:solidFill>
              </a:rPr>
              <a:t>Your</a:t>
            </a:r>
            <a:r>
              <a:rPr sz="2750" spc="165" dirty="0">
                <a:solidFill>
                  <a:srgbClr val="4F4D4F"/>
                </a:solidFill>
              </a:rPr>
              <a:t> </a:t>
            </a:r>
            <a:r>
              <a:rPr sz="2750" spc="55" dirty="0">
                <a:solidFill>
                  <a:srgbClr val="4F4D4F"/>
                </a:solidFill>
              </a:rPr>
              <a:t>Turn!</a:t>
            </a:r>
            <a:endParaRPr sz="2750"/>
          </a:p>
        </p:txBody>
      </p:sp>
      <p:grpSp>
        <p:nvGrpSpPr>
          <p:cNvPr id="19" name="Group 18"/>
          <p:cNvGrpSpPr/>
          <p:nvPr/>
        </p:nvGrpSpPr>
        <p:grpSpPr>
          <a:xfrm>
            <a:off x="939801" y="2575560"/>
            <a:ext cx="2514599" cy="2672060"/>
            <a:chOff x="939800" y="2575560"/>
            <a:chExt cx="2514600" cy="2672060"/>
          </a:xfrm>
        </p:grpSpPr>
        <p:sp>
          <p:nvSpPr>
            <p:cNvPr id="3" name="object 3"/>
            <p:cNvSpPr/>
            <p:nvPr/>
          </p:nvSpPr>
          <p:spPr>
            <a:xfrm>
              <a:off x="1298447" y="2575560"/>
              <a:ext cx="1374648" cy="1371600"/>
            </a:xfrm>
            <a:prstGeom prst="rect">
              <a:avLst/>
            </a:prstGeom>
            <a:blipFill>
              <a:blip r:embed="rId5" cstate="print"/>
              <a:stretch>
                <a:fillRect/>
              </a:stretch>
            </a:blipFill>
          </p:spPr>
          <p:txBody>
            <a:bodyPr wrap="square" lIns="0" tIns="0" rIns="0" bIns="0" rtlCol="0"/>
            <a:lstStyle/>
            <a:p>
              <a:endParaRPr>
                <a:solidFill>
                  <a:schemeClr val="tx1">
                    <a:lumMod val="75000"/>
                    <a:lumOff val="25000"/>
                  </a:schemeClr>
                </a:solidFill>
              </a:endParaRPr>
            </a:p>
          </p:txBody>
        </p:sp>
        <p:sp>
          <p:nvSpPr>
            <p:cNvPr id="17" name="TextBox 16"/>
            <p:cNvSpPr txBox="1"/>
            <p:nvPr/>
          </p:nvSpPr>
          <p:spPr>
            <a:xfrm>
              <a:off x="939800" y="4267200"/>
              <a:ext cx="2514600" cy="461665"/>
            </a:xfrm>
            <a:prstGeom prst="rect">
              <a:avLst/>
            </a:prstGeom>
            <a:noFill/>
          </p:spPr>
          <p:txBody>
            <a:bodyPr wrap="square" rtlCol="0">
              <a:spAutoFit/>
            </a:bodyPr>
            <a:lstStyle/>
            <a:p>
              <a:r>
                <a:rPr lang="en-US" sz="2400" dirty="0" smtClean="0">
                  <a:solidFill>
                    <a:schemeClr val="tx1">
                      <a:lumMod val="75000"/>
                      <a:lumOff val="25000"/>
                    </a:schemeClr>
                  </a:solidFill>
                  <a:latin typeface="Tungsten Medium"/>
                  <a:cs typeface="Tungsten Medium"/>
                </a:rPr>
                <a:t>Experiential Activity # 2</a:t>
              </a:r>
              <a:endParaRPr lang="en-US" sz="2400" dirty="0">
                <a:solidFill>
                  <a:schemeClr val="tx1">
                    <a:lumMod val="75000"/>
                    <a:lumOff val="25000"/>
                  </a:schemeClr>
                </a:solidFill>
                <a:latin typeface="Tungsten Medium"/>
                <a:cs typeface="Tungsten Medium"/>
              </a:endParaRPr>
            </a:p>
          </p:txBody>
        </p:sp>
        <p:sp>
          <p:nvSpPr>
            <p:cNvPr id="18" name="TextBox 17"/>
            <p:cNvSpPr txBox="1"/>
            <p:nvPr/>
          </p:nvSpPr>
          <p:spPr>
            <a:xfrm>
              <a:off x="1320800" y="4724400"/>
              <a:ext cx="1447799" cy="523220"/>
            </a:xfrm>
            <a:prstGeom prst="rect">
              <a:avLst/>
            </a:prstGeom>
            <a:noFill/>
          </p:spPr>
          <p:txBody>
            <a:bodyPr wrap="square" rtlCol="0">
              <a:spAutoFit/>
            </a:bodyPr>
            <a:lstStyle/>
            <a:p>
              <a:r>
                <a:rPr lang="en-US" sz="2800" dirty="0" smtClean="0">
                  <a:solidFill>
                    <a:schemeClr val="tx1">
                      <a:lumMod val="75000"/>
                      <a:lumOff val="25000"/>
                    </a:schemeClr>
                  </a:solidFill>
                  <a:latin typeface="Tungsten Medium"/>
                  <a:cs typeface="Tungsten Medium"/>
                </a:rPr>
                <a:t>10 Minutes</a:t>
              </a:r>
              <a:endParaRPr lang="en-US" sz="2800" dirty="0">
                <a:solidFill>
                  <a:schemeClr val="tx1">
                    <a:lumMod val="75000"/>
                    <a:lumOff val="25000"/>
                  </a:schemeClr>
                </a:solidFill>
                <a:latin typeface="Tungsten Medium"/>
                <a:cs typeface="Tungsten Medium"/>
              </a:endParaRPr>
            </a:p>
          </p:txBody>
        </p:sp>
      </p:grpSp>
      <p:sp>
        <p:nvSpPr>
          <p:cNvPr id="20" name="TextBox 19"/>
          <p:cNvSpPr txBox="1"/>
          <p:nvPr/>
        </p:nvSpPr>
        <p:spPr>
          <a:xfrm>
            <a:off x="3835400" y="1524005"/>
            <a:ext cx="8991600" cy="3693319"/>
          </a:xfrm>
          <a:prstGeom prst="rect">
            <a:avLst/>
          </a:prstGeom>
          <a:solidFill>
            <a:srgbClr val="D9D9D9"/>
          </a:solidFill>
        </p:spPr>
        <p:txBody>
          <a:bodyPr wrap="square" tIns="182880" bIns="182880" rtlCol="0">
            <a:spAutoFit/>
          </a:bodyPr>
          <a:lstStyle/>
          <a:p>
            <a:pPr algn="just"/>
            <a:r>
              <a:rPr lang="en-US" sz="2400" dirty="0" smtClean="0">
                <a:latin typeface="Gotham Book"/>
                <a:cs typeface="Gotham Book"/>
              </a:rPr>
              <a:t>On March 16, 2016, Merrick Garland – the Chief Judge for the United States Court of Appeals for the District of Columbia Circuit – was nominated to the Supreme Court by President Obama.  </a:t>
            </a:r>
          </a:p>
          <a:p>
            <a:pPr algn="just"/>
            <a:endParaRPr lang="en-US" sz="2400" dirty="0">
              <a:latin typeface="Gotham Book"/>
              <a:cs typeface="Gotham Book"/>
            </a:endParaRPr>
          </a:p>
          <a:p>
            <a:pPr algn="just"/>
            <a:r>
              <a:rPr lang="en-US" sz="2400" dirty="0" smtClean="0">
                <a:latin typeface="Gotham Book"/>
                <a:cs typeface="Gotham Book"/>
              </a:rPr>
              <a:t>Despite a majority of Americans wanting a fair nominating process for Judge Garland, a hearing and an up-or-down vote have not yet been scheduled in the Senate, and it doesn’t appear there will be one any time soon.</a:t>
            </a:r>
            <a:endParaRPr lang="en-US" sz="2400" dirty="0">
              <a:latin typeface="Gotham Book"/>
              <a:cs typeface="Gotham Book"/>
            </a:endParaRPr>
          </a:p>
        </p:txBody>
      </p:sp>
      <p:sp>
        <p:nvSpPr>
          <p:cNvPr id="16" name="TextBox 15"/>
          <p:cNvSpPr txBox="1"/>
          <p:nvPr/>
        </p:nvSpPr>
        <p:spPr>
          <a:xfrm>
            <a:off x="3835400" y="5486405"/>
            <a:ext cx="8991600" cy="2954655"/>
          </a:xfrm>
          <a:prstGeom prst="rect">
            <a:avLst/>
          </a:prstGeom>
          <a:solidFill>
            <a:srgbClr val="D9D9D9"/>
          </a:solidFill>
        </p:spPr>
        <p:txBody>
          <a:bodyPr wrap="square" tIns="182880" bIns="182880" rtlCol="0">
            <a:spAutoFit/>
          </a:bodyPr>
          <a:lstStyle/>
          <a:p>
            <a:pPr algn="just"/>
            <a:r>
              <a:rPr lang="en-US" sz="2400" b="1" dirty="0" smtClean="0">
                <a:latin typeface="Gotham Book"/>
                <a:cs typeface="Gotham Book"/>
              </a:rPr>
              <a:t>Organizational Stand:  </a:t>
            </a:r>
            <a:r>
              <a:rPr lang="en-US" sz="2400" dirty="0" smtClean="0">
                <a:latin typeface="Gotham Book"/>
                <a:cs typeface="Gotham Book"/>
              </a:rPr>
              <a:t>When the vacancy on the Supreme Court opened earlier this year, the court was left with only eight justices – which means their rulings on some disputed cases can be handed down as a tie.  The Senate’s refusal to schedule a hearing is truly unprecedented.  An overwhelming majority of Americans want a fair process.</a:t>
            </a:r>
            <a:endParaRPr lang="en-US" sz="2400" dirty="0">
              <a:latin typeface="Gotham Book"/>
              <a:cs typeface="Gotham Book"/>
            </a:endParaRPr>
          </a:p>
        </p:txBody>
      </p:sp>
    </p:spTree>
    <p:extLst>
      <p:ext uri="{BB962C8B-B14F-4D97-AF65-F5344CB8AC3E}">
        <p14:creationId xmlns:p14="http://schemas.microsoft.com/office/powerpoint/2010/main" val="180282394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 y="301757"/>
            <a:ext cx="1249680" cy="77724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2039600" y="8759952"/>
            <a:ext cx="585216" cy="56997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2" y="9573768"/>
            <a:ext cx="12987528" cy="158496"/>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3608071" y="1693169"/>
            <a:ext cx="0" cy="6478905"/>
          </a:xfrm>
          <a:custGeom>
            <a:avLst/>
            <a:gdLst/>
            <a:ahLst/>
            <a:cxnLst/>
            <a:rect l="l" t="t" r="r" b="b"/>
            <a:pathLst>
              <a:path h="6478905">
                <a:moveTo>
                  <a:pt x="0" y="6478524"/>
                </a:moveTo>
                <a:lnTo>
                  <a:pt x="0" y="0"/>
                </a:lnTo>
              </a:path>
            </a:pathLst>
          </a:custGeom>
          <a:ln w="13716">
            <a:solidFill>
              <a:srgbClr val="545457"/>
            </a:solidFill>
          </a:ln>
        </p:spPr>
        <p:txBody>
          <a:bodyPr wrap="square" lIns="0" tIns="0" rIns="0" bIns="0" rtlCol="0"/>
          <a:lstStyle/>
          <a:p>
            <a:endParaRPr/>
          </a:p>
        </p:txBody>
      </p:sp>
      <p:sp>
        <p:nvSpPr>
          <p:cNvPr id="12" name="object 12"/>
          <p:cNvSpPr/>
          <p:nvPr/>
        </p:nvSpPr>
        <p:spPr>
          <a:xfrm>
            <a:off x="1234446" y="1064513"/>
            <a:ext cx="2464435" cy="0"/>
          </a:xfrm>
          <a:custGeom>
            <a:avLst/>
            <a:gdLst/>
            <a:ahLst/>
            <a:cxnLst/>
            <a:rect l="l" t="t" r="r" b="b"/>
            <a:pathLst>
              <a:path w="2464435">
                <a:moveTo>
                  <a:pt x="0" y="0"/>
                </a:moveTo>
                <a:lnTo>
                  <a:pt x="2464308" y="0"/>
                </a:lnTo>
              </a:path>
            </a:pathLst>
          </a:custGeom>
          <a:ln w="13716">
            <a:solidFill>
              <a:srgbClr val="EB4F3F"/>
            </a:solidFill>
          </a:ln>
        </p:spPr>
        <p:txBody>
          <a:bodyPr wrap="square" lIns="0" tIns="0" rIns="0" bIns="0" rtlCol="0"/>
          <a:lstStyle/>
          <a:p>
            <a:endParaRPr/>
          </a:p>
        </p:txBody>
      </p:sp>
      <p:sp>
        <p:nvSpPr>
          <p:cNvPr id="15" name="object 15"/>
          <p:cNvSpPr txBox="1">
            <a:spLocks noGrp="1"/>
          </p:cNvSpPr>
          <p:nvPr>
            <p:ph type="title"/>
          </p:nvPr>
        </p:nvSpPr>
        <p:spPr>
          <a:xfrm>
            <a:off x="1544827" y="485903"/>
            <a:ext cx="1892300" cy="423193"/>
          </a:xfrm>
          <a:prstGeom prst="rect">
            <a:avLst/>
          </a:prstGeom>
        </p:spPr>
        <p:txBody>
          <a:bodyPr vert="horz" wrap="square" lIns="0" tIns="0" rIns="0" bIns="0" rtlCol="0">
            <a:spAutoFit/>
          </a:bodyPr>
          <a:lstStyle/>
          <a:p>
            <a:pPr marL="12700">
              <a:lnSpc>
                <a:spcPct val="100000"/>
              </a:lnSpc>
            </a:pPr>
            <a:r>
              <a:rPr sz="2750" spc="25" dirty="0">
                <a:solidFill>
                  <a:srgbClr val="4F4D4F"/>
                </a:solidFill>
              </a:rPr>
              <a:t>Your</a:t>
            </a:r>
            <a:r>
              <a:rPr sz="2750" spc="165" dirty="0">
                <a:solidFill>
                  <a:srgbClr val="4F4D4F"/>
                </a:solidFill>
              </a:rPr>
              <a:t> </a:t>
            </a:r>
            <a:r>
              <a:rPr sz="2750" spc="55" dirty="0">
                <a:solidFill>
                  <a:srgbClr val="4F4D4F"/>
                </a:solidFill>
              </a:rPr>
              <a:t>Turn!</a:t>
            </a:r>
            <a:endParaRPr sz="2750"/>
          </a:p>
        </p:txBody>
      </p:sp>
      <p:grpSp>
        <p:nvGrpSpPr>
          <p:cNvPr id="19" name="Group 18"/>
          <p:cNvGrpSpPr/>
          <p:nvPr/>
        </p:nvGrpSpPr>
        <p:grpSpPr>
          <a:xfrm>
            <a:off x="939801" y="2575560"/>
            <a:ext cx="2514599" cy="2672060"/>
            <a:chOff x="939800" y="2575560"/>
            <a:chExt cx="2514600" cy="2672060"/>
          </a:xfrm>
        </p:grpSpPr>
        <p:sp>
          <p:nvSpPr>
            <p:cNvPr id="3" name="object 3"/>
            <p:cNvSpPr/>
            <p:nvPr/>
          </p:nvSpPr>
          <p:spPr>
            <a:xfrm>
              <a:off x="1298447" y="2575560"/>
              <a:ext cx="1374648" cy="1371600"/>
            </a:xfrm>
            <a:prstGeom prst="rect">
              <a:avLst/>
            </a:prstGeom>
            <a:blipFill>
              <a:blip r:embed="rId5" cstate="print"/>
              <a:stretch>
                <a:fillRect/>
              </a:stretch>
            </a:blipFill>
          </p:spPr>
          <p:txBody>
            <a:bodyPr wrap="square" lIns="0" tIns="0" rIns="0" bIns="0" rtlCol="0"/>
            <a:lstStyle/>
            <a:p>
              <a:endParaRPr>
                <a:solidFill>
                  <a:schemeClr val="tx1">
                    <a:lumMod val="75000"/>
                    <a:lumOff val="25000"/>
                  </a:schemeClr>
                </a:solidFill>
              </a:endParaRPr>
            </a:p>
          </p:txBody>
        </p:sp>
        <p:sp>
          <p:nvSpPr>
            <p:cNvPr id="17" name="TextBox 16"/>
            <p:cNvSpPr txBox="1"/>
            <p:nvPr/>
          </p:nvSpPr>
          <p:spPr>
            <a:xfrm>
              <a:off x="939800" y="4267200"/>
              <a:ext cx="2514600" cy="461665"/>
            </a:xfrm>
            <a:prstGeom prst="rect">
              <a:avLst/>
            </a:prstGeom>
            <a:noFill/>
          </p:spPr>
          <p:txBody>
            <a:bodyPr wrap="square" rtlCol="0">
              <a:spAutoFit/>
            </a:bodyPr>
            <a:lstStyle/>
            <a:p>
              <a:r>
                <a:rPr lang="en-US" sz="2400" dirty="0" smtClean="0">
                  <a:solidFill>
                    <a:schemeClr val="tx1">
                      <a:lumMod val="75000"/>
                      <a:lumOff val="25000"/>
                    </a:schemeClr>
                  </a:solidFill>
                  <a:latin typeface="Tungsten Medium"/>
                  <a:cs typeface="Tungsten Medium"/>
                </a:rPr>
                <a:t>Experiential Activity # 2</a:t>
              </a:r>
              <a:endParaRPr lang="en-US" sz="2400" dirty="0">
                <a:solidFill>
                  <a:schemeClr val="tx1">
                    <a:lumMod val="75000"/>
                    <a:lumOff val="25000"/>
                  </a:schemeClr>
                </a:solidFill>
                <a:latin typeface="Tungsten Medium"/>
                <a:cs typeface="Tungsten Medium"/>
              </a:endParaRPr>
            </a:p>
          </p:txBody>
        </p:sp>
        <p:sp>
          <p:nvSpPr>
            <p:cNvPr id="18" name="TextBox 17"/>
            <p:cNvSpPr txBox="1"/>
            <p:nvPr/>
          </p:nvSpPr>
          <p:spPr>
            <a:xfrm>
              <a:off x="1320800" y="4724400"/>
              <a:ext cx="1447799" cy="523220"/>
            </a:xfrm>
            <a:prstGeom prst="rect">
              <a:avLst/>
            </a:prstGeom>
            <a:noFill/>
          </p:spPr>
          <p:txBody>
            <a:bodyPr wrap="square" rtlCol="0">
              <a:spAutoFit/>
            </a:bodyPr>
            <a:lstStyle/>
            <a:p>
              <a:r>
                <a:rPr lang="en-US" sz="2800" dirty="0" smtClean="0">
                  <a:solidFill>
                    <a:schemeClr val="tx1">
                      <a:lumMod val="75000"/>
                      <a:lumOff val="25000"/>
                    </a:schemeClr>
                  </a:solidFill>
                  <a:latin typeface="Tungsten Medium"/>
                  <a:cs typeface="Tungsten Medium"/>
                </a:rPr>
                <a:t>10 Minutes</a:t>
              </a:r>
              <a:endParaRPr lang="en-US" sz="2800" dirty="0">
                <a:solidFill>
                  <a:schemeClr val="tx1">
                    <a:lumMod val="75000"/>
                    <a:lumOff val="25000"/>
                  </a:schemeClr>
                </a:solidFill>
                <a:latin typeface="Tungsten Medium"/>
                <a:cs typeface="Tungsten Medium"/>
              </a:endParaRPr>
            </a:p>
          </p:txBody>
        </p:sp>
      </p:grpSp>
      <p:sp>
        <p:nvSpPr>
          <p:cNvPr id="14" name="TextBox 13"/>
          <p:cNvSpPr txBox="1"/>
          <p:nvPr/>
        </p:nvSpPr>
        <p:spPr>
          <a:xfrm>
            <a:off x="3759199" y="2819405"/>
            <a:ext cx="8991600" cy="1846659"/>
          </a:xfrm>
          <a:prstGeom prst="rect">
            <a:avLst/>
          </a:prstGeom>
          <a:solidFill>
            <a:srgbClr val="D9D9D9"/>
          </a:solidFill>
        </p:spPr>
        <p:txBody>
          <a:bodyPr wrap="square" tIns="182880" bIns="182880" rtlCol="0">
            <a:spAutoFit/>
          </a:bodyPr>
          <a:lstStyle/>
          <a:p>
            <a:r>
              <a:rPr lang="en-US" sz="2400" dirty="0" smtClean="0">
                <a:latin typeface="Gotham Book"/>
                <a:cs typeface="Gotham Book"/>
              </a:rPr>
              <a:t>Keeping the 3 </a:t>
            </a:r>
            <a:r>
              <a:rPr lang="en-US" sz="2400" dirty="0" err="1" smtClean="0">
                <a:latin typeface="Gotham Book"/>
                <a:cs typeface="Gotham Book"/>
              </a:rPr>
              <a:t>Ms</a:t>
            </a:r>
            <a:r>
              <a:rPr lang="en-US" sz="2400" dirty="0" smtClean="0">
                <a:latin typeface="Gotham Book"/>
                <a:cs typeface="Gotham Book"/>
              </a:rPr>
              <a:t> in mind, craft an outline of a digital campaign around the nomination of Judge Merrick Garland to the Supreme Court.  Describe which members of your digital team will handle what.</a:t>
            </a:r>
            <a:endParaRPr lang="en-US" sz="2400" dirty="0">
              <a:latin typeface="Gotham Book"/>
              <a:cs typeface="Gotham Book"/>
            </a:endParaRPr>
          </a:p>
        </p:txBody>
      </p:sp>
      <p:sp>
        <p:nvSpPr>
          <p:cNvPr id="21" name="object 14"/>
          <p:cNvSpPr/>
          <p:nvPr/>
        </p:nvSpPr>
        <p:spPr>
          <a:xfrm>
            <a:off x="6502400" y="5638805"/>
            <a:ext cx="2908301" cy="786765"/>
          </a:xfrm>
          <a:custGeom>
            <a:avLst/>
            <a:gdLst/>
            <a:ahLst/>
            <a:cxnLst/>
            <a:rect l="l" t="t" r="r" b="b"/>
            <a:pathLst>
              <a:path w="2908300" h="786764">
                <a:moveTo>
                  <a:pt x="0" y="786384"/>
                </a:moveTo>
                <a:lnTo>
                  <a:pt x="2907792" y="786384"/>
                </a:lnTo>
                <a:lnTo>
                  <a:pt x="2907792" y="0"/>
                </a:lnTo>
                <a:lnTo>
                  <a:pt x="0" y="0"/>
                </a:lnTo>
                <a:lnTo>
                  <a:pt x="0" y="786384"/>
                </a:lnTo>
                <a:close/>
              </a:path>
            </a:pathLst>
          </a:custGeom>
          <a:ln w="38100">
            <a:solidFill>
              <a:srgbClr val="EC5240"/>
            </a:solidFill>
          </a:ln>
        </p:spPr>
        <p:txBody>
          <a:bodyPr wrap="square" lIns="0" tIns="0" rIns="0" bIns="0" rtlCol="0"/>
          <a:lstStyle/>
          <a:p>
            <a:endParaRPr/>
          </a:p>
        </p:txBody>
      </p:sp>
      <p:sp>
        <p:nvSpPr>
          <p:cNvPr id="22" name="object 15"/>
          <p:cNvSpPr/>
          <p:nvPr/>
        </p:nvSpPr>
        <p:spPr>
          <a:xfrm>
            <a:off x="7035800" y="5791200"/>
            <a:ext cx="1960498" cy="426720"/>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494250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 y="301757"/>
            <a:ext cx="1249680" cy="77724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2039600" y="8759952"/>
            <a:ext cx="585216" cy="56997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2" y="9573768"/>
            <a:ext cx="12987528" cy="158496"/>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3608071" y="1693169"/>
            <a:ext cx="0" cy="6478905"/>
          </a:xfrm>
          <a:custGeom>
            <a:avLst/>
            <a:gdLst/>
            <a:ahLst/>
            <a:cxnLst/>
            <a:rect l="l" t="t" r="r" b="b"/>
            <a:pathLst>
              <a:path h="6478905">
                <a:moveTo>
                  <a:pt x="0" y="6478524"/>
                </a:moveTo>
                <a:lnTo>
                  <a:pt x="0" y="0"/>
                </a:lnTo>
              </a:path>
            </a:pathLst>
          </a:custGeom>
          <a:ln w="13716">
            <a:solidFill>
              <a:srgbClr val="545457"/>
            </a:solidFill>
          </a:ln>
        </p:spPr>
        <p:txBody>
          <a:bodyPr wrap="square" lIns="0" tIns="0" rIns="0" bIns="0" rtlCol="0"/>
          <a:lstStyle/>
          <a:p>
            <a:endParaRPr/>
          </a:p>
        </p:txBody>
      </p:sp>
      <p:sp>
        <p:nvSpPr>
          <p:cNvPr id="12" name="object 12"/>
          <p:cNvSpPr/>
          <p:nvPr/>
        </p:nvSpPr>
        <p:spPr>
          <a:xfrm>
            <a:off x="1234446" y="1064513"/>
            <a:ext cx="2464435" cy="0"/>
          </a:xfrm>
          <a:custGeom>
            <a:avLst/>
            <a:gdLst/>
            <a:ahLst/>
            <a:cxnLst/>
            <a:rect l="l" t="t" r="r" b="b"/>
            <a:pathLst>
              <a:path w="2464435">
                <a:moveTo>
                  <a:pt x="0" y="0"/>
                </a:moveTo>
                <a:lnTo>
                  <a:pt x="2464308" y="0"/>
                </a:lnTo>
              </a:path>
            </a:pathLst>
          </a:custGeom>
          <a:ln w="13716">
            <a:solidFill>
              <a:srgbClr val="EB4F3F"/>
            </a:solidFill>
          </a:ln>
        </p:spPr>
        <p:txBody>
          <a:bodyPr wrap="square" lIns="0" tIns="0" rIns="0" bIns="0" rtlCol="0"/>
          <a:lstStyle/>
          <a:p>
            <a:endParaRPr/>
          </a:p>
        </p:txBody>
      </p:sp>
      <p:sp>
        <p:nvSpPr>
          <p:cNvPr id="15" name="object 15"/>
          <p:cNvSpPr txBox="1">
            <a:spLocks noGrp="1"/>
          </p:cNvSpPr>
          <p:nvPr>
            <p:ph type="title"/>
          </p:nvPr>
        </p:nvSpPr>
        <p:spPr>
          <a:xfrm>
            <a:off x="1544827" y="485903"/>
            <a:ext cx="1892300" cy="423193"/>
          </a:xfrm>
          <a:prstGeom prst="rect">
            <a:avLst/>
          </a:prstGeom>
        </p:spPr>
        <p:txBody>
          <a:bodyPr vert="horz" wrap="square" lIns="0" tIns="0" rIns="0" bIns="0" rtlCol="0">
            <a:spAutoFit/>
          </a:bodyPr>
          <a:lstStyle/>
          <a:p>
            <a:pPr marL="12700">
              <a:lnSpc>
                <a:spcPct val="100000"/>
              </a:lnSpc>
            </a:pPr>
            <a:r>
              <a:rPr sz="2750" spc="25" dirty="0">
                <a:solidFill>
                  <a:srgbClr val="4F4D4F"/>
                </a:solidFill>
              </a:rPr>
              <a:t>Your</a:t>
            </a:r>
            <a:r>
              <a:rPr sz="2750" spc="165" dirty="0">
                <a:solidFill>
                  <a:srgbClr val="4F4D4F"/>
                </a:solidFill>
              </a:rPr>
              <a:t> </a:t>
            </a:r>
            <a:r>
              <a:rPr sz="2750" spc="55" dirty="0">
                <a:solidFill>
                  <a:srgbClr val="4F4D4F"/>
                </a:solidFill>
              </a:rPr>
              <a:t>Turn!</a:t>
            </a:r>
            <a:endParaRPr sz="2750"/>
          </a:p>
        </p:txBody>
      </p:sp>
      <p:grpSp>
        <p:nvGrpSpPr>
          <p:cNvPr id="19" name="Group 18"/>
          <p:cNvGrpSpPr/>
          <p:nvPr/>
        </p:nvGrpSpPr>
        <p:grpSpPr>
          <a:xfrm>
            <a:off x="939801" y="2575561"/>
            <a:ext cx="2514599" cy="2733618"/>
            <a:chOff x="939800" y="2575560"/>
            <a:chExt cx="2514600" cy="2733615"/>
          </a:xfrm>
        </p:grpSpPr>
        <p:sp>
          <p:nvSpPr>
            <p:cNvPr id="3" name="object 3"/>
            <p:cNvSpPr/>
            <p:nvPr/>
          </p:nvSpPr>
          <p:spPr>
            <a:xfrm>
              <a:off x="1298447" y="2575560"/>
              <a:ext cx="1374648" cy="1371600"/>
            </a:xfrm>
            <a:prstGeom prst="rect">
              <a:avLst/>
            </a:prstGeom>
            <a:blipFill>
              <a:blip r:embed="rId5" cstate="print"/>
              <a:stretch>
                <a:fillRect/>
              </a:stretch>
            </a:blipFill>
          </p:spPr>
          <p:txBody>
            <a:bodyPr wrap="square" lIns="0" tIns="0" rIns="0" bIns="0" rtlCol="0"/>
            <a:lstStyle/>
            <a:p>
              <a:endParaRPr>
                <a:solidFill>
                  <a:schemeClr val="tx1">
                    <a:lumMod val="75000"/>
                    <a:lumOff val="25000"/>
                  </a:schemeClr>
                </a:solidFill>
              </a:endParaRPr>
            </a:p>
          </p:txBody>
        </p:sp>
        <p:sp>
          <p:nvSpPr>
            <p:cNvPr id="17" name="TextBox 16"/>
            <p:cNvSpPr txBox="1"/>
            <p:nvPr/>
          </p:nvSpPr>
          <p:spPr>
            <a:xfrm>
              <a:off x="939800" y="4267200"/>
              <a:ext cx="2514600" cy="461664"/>
            </a:xfrm>
            <a:prstGeom prst="rect">
              <a:avLst/>
            </a:prstGeom>
            <a:noFill/>
          </p:spPr>
          <p:txBody>
            <a:bodyPr wrap="square" rtlCol="0">
              <a:spAutoFit/>
            </a:bodyPr>
            <a:lstStyle/>
            <a:p>
              <a:r>
                <a:rPr lang="en-US" sz="2400" dirty="0" smtClean="0">
                  <a:solidFill>
                    <a:schemeClr val="tx1">
                      <a:lumMod val="75000"/>
                      <a:lumOff val="25000"/>
                    </a:schemeClr>
                  </a:solidFill>
                  <a:latin typeface="Tungsten Medium"/>
                  <a:cs typeface="Tungsten Medium"/>
                </a:rPr>
                <a:t>Experiential Activity # 2</a:t>
              </a:r>
              <a:endParaRPr lang="en-US" sz="2400" dirty="0">
                <a:solidFill>
                  <a:schemeClr val="tx1">
                    <a:lumMod val="75000"/>
                    <a:lumOff val="25000"/>
                  </a:schemeClr>
                </a:solidFill>
                <a:latin typeface="Tungsten Medium"/>
                <a:cs typeface="Tungsten Medium"/>
              </a:endParaRPr>
            </a:p>
          </p:txBody>
        </p:sp>
        <p:sp>
          <p:nvSpPr>
            <p:cNvPr id="18" name="TextBox 17"/>
            <p:cNvSpPr txBox="1"/>
            <p:nvPr/>
          </p:nvSpPr>
          <p:spPr>
            <a:xfrm>
              <a:off x="939800" y="4724400"/>
              <a:ext cx="2133600" cy="584775"/>
            </a:xfrm>
            <a:prstGeom prst="rect">
              <a:avLst/>
            </a:prstGeom>
            <a:noFill/>
          </p:spPr>
          <p:txBody>
            <a:bodyPr wrap="square" rtlCol="0">
              <a:spAutoFit/>
            </a:bodyPr>
            <a:lstStyle/>
            <a:p>
              <a:r>
                <a:rPr lang="en-US" sz="3200" dirty="0" smtClean="0">
                  <a:solidFill>
                    <a:schemeClr val="tx1">
                      <a:lumMod val="75000"/>
                      <a:lumOff val="25000"/>
                    </a:schemeClr>
                  </a:solidFill>
                  <a:latin typeface="Tungsten Medium"/>
                  <a:cs typeface="Tungsten Medium"/>
                </a:rPr>
                <a:t>ACTIVITY DEBRIEF</a:t>
              </a:r>
              <a:endParaRPr lang="en-US" sz="3200" dirty="0">
                <a:solidFill>
                  <a:schemeClr val="tx1">
                    <a:lumMod val="75000"/>
                    <a:lumOff val="25000"/>
                  </a:schemeClr>
                </a:solidFill>
                <a:latin typeface="Tungsten Medium"/>
                <a:cs typeface="Tungsten Medium"/>
              </a:endParaRPr>
            </a:p>
          </p:txBody>
        </p:sp>
      </p:grpSp>
      <p:sp>
        <p:nvSpPr>
          <p:cNvPr id="16" name="object 12"/>
          <p:cNvSpPr/>
          <p:nvPr/>
        </p:nvSpPr>
        <p:spPr>
          <a:xfrm>
            <a:off x="7388353" y="2592328"/>
            <a:ext cx="1481326" cy="1534667"/>
          </a:xfrm>
          <a:prstGeom prst="rect">
            <a:avLst/>
          </a:prstGeom>
          <a:blipFill>
            <a:blip r:embed="rId6" cstate="print"/>
            <a:stretch>
              <a:fillRect/>
            </a:stretch>
          </a:blipFill>
        </p:spPr>
        <p:txBody>
          <a:bodyPr wrap="square" lIns="0" tIns="0" rIns="0" bIns="0" rtlCol="0"/>
          <a:lstStyle/>
          <a:p>
            <a:endParaRPr/>
          </a:p>
        </p:txBody>
      </p:sp>
      <p:sp>
        <p:nvSpPr>
          <p:cNvPr id="20" name="object 13"/>
          <p:cNvSpPr txBox="1"/>
          <p:nvPr/>
        </p:nvSpPr>
        <p:spPr>
          <a:xfrm>
            <a:off x="5576443" y="6030472"/>
            <a:ext cx="2195195" cy="276999"/>
          </a:xfrm>
          <a:prstGeom prst="rect">
            <a:avLst/>
          </a:prstGeom>
        </p:spPr>
        <p:txBody>
          <a:bodyPr vert="horz" wrap="square" lIns="0" tIns="0" rIns="0" bIns="0" rtlCol="0">
            <a:spAutoFit/>
          </a:bodyPr>
          <a:lstStyle/>
          <a:p>
            <a:pPr marL="12700">
              <a:lnSpc>
                <a:spcPct val="100000"/>
              </a:lnSpc>
            </a:pPr>
            <a:r>
              <a:rPr sz="1800" dirty="0">
                <a:solidFill>
                  <a:srgbClr val="2C2A2A"/>
                </a:solidFill>
                <a:latin typeface="Arial"/>
                <a:cs typeface="Arial"/>
              </a:rPr>
              <a:t>Press </a:t>
            </a:r>
            <a:r>
              <a:rPr sz="1800" spc="-5" dirty="0">
                <a:solidFill>
                  <a:srgbClr val="2C2A2A"/>
                </a:solidFill>
                <a:latin typeface="Arial"/>
                <a:cs typeface="Arial"/>
              </a:rPr>
              <a:t>1 on </a:t>
            </a:r>
            <a:r>
              <a:rPr sz="1800" dirty="0">
                <a:solidFill>
                  <a:srgbClr val="2C2A2A"/>
                </a:solidFill>
                <a:latin typeface="Arial"/>
                <a:cs typeface="Arial"/>
              </a:rPr>
              <a:t>the</a:t>
            </a:r>
            <a:r>
              <a:rPr sz="1800" spc="-90" dirty="0">
                <a:solidFill>
                  <a:srgbClr val="2C2A2A"/>
                </a:solidFill>
                <a:latin typeface="Arial"/>
                <a:cs typeface="Arial"/>
              </a:rPr>
              <a:t> </a:t>
            </a:r>
            <a:r>
              <a:rPr sz="1800" spc="-5" dirty="0">
                <a:solidFill>
                  <a:srgbClr val="2C2A2A"/>
                </a:solidFill>
                <a:latin typeface="Arial"/>
                <a:cs typeface="Arial"/>
              </a:rPr>
              <a:t>phone</a:t>
            </a:r>
            <a:endParaRPr sz="1800">
              <a:latin typeface="Arial"/>
              <a:cs typeface="Arial"/>
            </a:endParaRPr>
          </a:p>
        </p:txBody>
      </p:sp>
      <p:sp>
        <p:nvSpPr>
          <p:cNvPr id="23" name="object 14"/>
          <p:cNvSpPr/>
          <p:nvPr/>
        </p:nvSpPr>
        <p:spPr>
          <a:xfrm>
            <a:off x="8874254" y="4704588"/>
            <a:ext cx="1374648" cy="1129284"/>
          </a:xfrm>
          <a:prstGeom prst="rect">
            <a:avLst/>
          </a:prstGeom>
          <a:blipFill>
            <a:blip r:embed="rId7" cstate="print"/>
            <a:stretch>
              <a:fillRect/>
            </a:stretch>
          </a:blipFill>
        </p:spPr>
        <p:txBody>
          <a:bodyPr wrap="square" lIns="0" tIns="0" rIns="0" bIns="0" rtlCol="0"/>
          <a:lstStyle/>
          <a:p>
            <a:endParaRPr/>
          </a:p>
        </p:txBody>
      </p:sp>
      <p:sp>
        <p:nvSpPr>
          <p:cNvPr id="24" name="object 15"/>
          <p:cNvSpPr txBox="1"/>
          <p:nvPr/>
        </p:nvSpPr>
        <p:spPr>
          <a:xfrm>
            <a:off x="8558278" y="5979286"/>
            <a:ext cx="1688464" cy="276999"/>
          </a:xfrm>
          <a:prstGeom prst="rect">
            <a:avLst/>
          </a:prstGeom>
        </p:spPr>
        <p:txBody>
          <a:bodyPr vert="horz" wrap="square" lIns="0" tIns="0" rIns="0" bIns="0" rtlCol="0">
            <a:spAutoFit/>
          </a:bodyPr>
          <a:lstStyle/>
          <a:p>
            <a:pPr marL="12700">
              <a:lnSpc>
                <a:spcPct val="100000"/>
              </a:lnSpc>
            </a:pPr>
            <a:r>
              <a:rPr sz="1800" spc="-30" dirty="0">
                <a:solidFill>
                  <a:srgbClr val="2C2A2A"/>
                </a:solidFill>
                <a:latin typeface="Arial"/>
                <a:cs typeface="Arial"/>
              </a:rPr>
              <a:t>Type </a:t>
            </a:r>
            <a:r>
              <a:rPr sz="1800" spc="-5" dirty="0">
                <a:solidFill>
                  <a:srgbClr val="2C2A2A"/>
                </a:solidFill>
                <a:latin typeface="Arial"/>
                <a:cs typeface="Arial"/>
              </a:rPr>
              <a:t>in chat</a:t>
            </a:r>
            <a:r>
              <a:rPr sz="1800" spc="-30" dirty="0">
                <a:solidFill>
                  <a:srgbClr val="2C2A2A"/>
                </a:solidFill>
                <a:latin typeface="Arial"/>
                <a:cs typeface="Arial"/>
              </a:rPr>
              <a:t> </a:t>
            </a:r>
            <a:r>
              <a:rPr sz="1800" spc="-5" dirty="0">
                <a:solidFill>
                  <a:srgbClr val="2C2A2A"/>
                </a:solidFill>
                <a:latin typeface="Arial"/>
                <a:cs typeface="Arial"/>
              </a:rPr>
              <a:t>box</a:t>
            </a:r>
            <a:endParaRPr sz="1800">
              <a:latin typeface="Arial"/>
              <a:cs typeface="Arial"/>
            </a:endParaRPr>
          </a:p>
        </p:txBody>
      </p:sp>
      <p:sp>
        <p:nvSpPr>
          <p:cNvPr id="25" name="object 16"/>
          <p:cNvSpPr txBox="1"/>
          <p:nvPr/>
        </p:nvSpPr>
        <p:spPr>
          <a:xfrm>
            <a:off x="8034274" y="5546221"/>
            <a:ext cx="328296" cy="246221"/>
          </a:xfrm>
          <a:prstGeom prst="rect">
            <a:avLst/>
          </a:prstGeom>
        </p:spPr>
        <p:txBody>
          <a:bodyPr vert="horz" wrap="square" lIns="0" tIns="0" rIns="0" bIns="0" rtlCol="0">
            <a:spAutoFit/>
          </a:bodyPr>
          <a:lstStyle/>
          <a:p>
            <a:pPr marL="12700">
              <a:lnSpc>
                <a:spcPct val="100000"/>
              </a:lnSpc>
            </a:pPr>
            <a:r>
              <a:rPr sz="1600" spc="-15" dirty="0">
                <a:solidFill>
                  <a:srgbClr val="2C2A2A"/>
                </a:solidFill>
                <a:latin typeface="Arial"/>
                <a:cs typeface="Arial"/>
              </a:rPr>
              <a:t>OR</a:t>
            </a:r>
            <a:endParaRPr sz="1600">
              <a:latin typeface="Arial"/>
              <a:cs typeface="Arial"/>
            </a:endParaRPr>
          </a:p>
        </p:txBody>
      </p:sp>
      <p:sp>
        <p:nvSpPr>
          <p:cNvPr id="26" name="object 17"/>
          <p:cNvSpPr/>
          <p:nvPr/>
        </p:nvSpPr>
        <p:spPr>
          <a:xfrm>
            <a:off x="6141727" y="4998725"/>
            <a:ext cx="1031749" cy="987551"/>
          </a:xfrm>
          <a:prstGeom prst="rect">
            <a:avLst/>
          </a:prstGeom>
          <a:blipFill>
            <a:blip r:embed="rId8" cstate="print"/>
            <a:stretch>
              <a:fillRect/>
            </a:stretch>
          </a:blipFill>
        </p:spPr>
        <p:txBody>
          <a:bodyPr wrap="square" lIns="0" tIns="0" rIns="0" bIns="0" rtlCol="0"/>
          <a:lstStyle/>
          <a:p>
            <a:endParaRPr/>
          </a:p>
        </p:txBody>
      </p:sp>
      <p:sp>
        <p:nvSpPr>
          <p:cNvPr id="27" name="object 18"/>
          <p:cNvSpPr/>
          <p:nvPr/>
        </p:nvSpPr>
        <p:spPr>
          <a:xfrm>
            <a:off x="5957316" y="4556759"/>
            <a:ext cx="4291330" cy="0"/>
          </a:xfrm>
          <a:custGeom>
            <a:avLst/>
            <a:gdLst/>
            <a:ahLst/>
            <a:cxnLst/>
            <a:rect l="l" t="t" r="r" b="b"/>
            <a:pathLst>
              <a:path w="4291330">
                <a:moveTo>
                  <a:pt x="0" y="0"/>
                </a:moveTo>
                <a:lnTo>
                  <a:pt x="4291203" y="0"/>
                </a:lnTo>
              </a:path>
            </a:pathLst>
          </a:custGeom>
          <a:ln w="6096">
            <a:solidFill>
              <a:srgbClr val="898585"/>
            </a:solidFill>
          </a:ln>
        </p:spPr>
        <p:txBody>
          <a:bodyPr wrap="square" lIns="0" tIns="0" rIns="0" bIns="0" rtlCol="0"/>
          <a:lstStyle/>
          <a:p>
            <a:endParaRPr/>
          </a:p>
        </p:txBody>
      </p:sp>
    </p:spTree>
    <p:extLst>
      <p:ext uri="{BB962C8B-B14F-4D97-AF65-F5344CB8AC3E}">
        <p14:creationId xmlns:p14="http://schemas.microsoft.com/office/powerpoint/2010/main" val="192874214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 y="301757"/>
            <a:ext cx="1249680" cy="77724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2039600" y="8759952"/>
            <a:ext cx="585216" cy="56997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2" y="9573768"/>
            <a:ext cx="12987528" cy="158496"/>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3608071" y="1693169"/>
            <a:ext cx="0" cy="6478905"/>
          </a:xfrm>
          <a:custGeom>
            <a:avLst/>
            <a:gdLst/>
            <a:ahLst/>
            <a:cxnLst/>
            <a:rect l="l" t="t" r="r" b="b"/>
            <a:pathLst>
              <a:path h="6478905">
                <a:moveTo>
                  <a:pt x="0" y="6478524"/>
                </a:moveTo>
                <a:lnTo>
                  <a:pt x="0" y="0"/>
                </a:lnTo>
              </a:path>
            </a:pathLst>
          </a:custGeom>
          <a:ln w="13716">
            <a:solidFill>
              <a:srgbClr val="545457"/>
            </a:solidFill>
          </a:ln>
        </p:spPr>
        <p:txBody>
          <a:bodyPr wrap="square" lIns="0" tIns="0" rIns="0" bIns="0" rtlCol="0"/>
          <a:lstStyle/>
          <a:p>
            <a:endParaRPr/>
          </a:p>
        </p:txBody>
      </p:sp>
      <p:sp>
        <p:nvSpPr>
          <p:cNvPr id="12" name="object 12"/>
          <p:cNvSpPr/>
          <p:nvPr/>
        </p:nvSpPr>
        <p:spPr>
          <a:xfrm>
            <a:off x="1234446" y="1064513"/>
            <a:ext cx="2464435" cy="0"/>
          </a:xfrm>
          <a:custGeom>
            <a:avLst/>
            <a:gdLst/>
            <a:ahLst/>
            <a:cxnLst/>
            <a:rect l="l" t="t" r="r" b="b"/>
            <a:pathLst>
              <a:path w="2464435">
                <a:moveTo>
                  <a:pt x="0" y="0"/>
                </a:moveTo>
                <a:lnTo>
                  <a:pt x="2464308" y="0"/>
                </a:lnTo>
              </a:path>
            </a:pathLst>
          </a:custGeom>
          <a:ln w="13716">
            <a:solidFill>
              <a:srgbClr val="EB4F3F"/>
            </a:solidFill>
          </a:ln>
        </p:spPr>
        <p:txBody>
          <a:bodyPr wrap="square" lIns="0" tIns="0" rIns="0" bIns="0" rtlCol="0"/>
          <a:lstStyle/>
          <a:p>
            <a:endParaRPr/>
          </a:p>
        </p:txBody>
      </p:sp>
      <p:sp>
        <p:nvSpPr>
          <p:cNvPr id="15" name="object 15"/>
          <p:cNvSpPr txBox="1">
            <a:spLocks noGrp="1"/>
          </p:cNvSpPr>
          <p:nvPr>
            <p:ph type="title"/>
          </p:nvPr>
        </p:nvSpPr>
        <p:spPr>
          <a:xfrm>
            <a:off x="1544827" y="485903"/>
            <a:ext cx="1892300" cy="423193"/>
          </a:xfrm>
          <a:prstGeom prst="rect">
            <a:avLst/>
          </a:prstGeom>
        </p:spPr>
        <p:txBody>
          <a:bodyPr vert="horz" wrap="square" lIns="0" tIns="0" rIns="0" bIns="0" rtlCol="0">
            <a:spAutoFit/>
          </a:bodyPr>
          <a:lstStyle/>
          <a:p>
            <a:pPr marL="12700">
              <a:lnSpc>
                <a:spcPct val="100000"/>
              </a:lnSpc>
            </a:pPr>
            <a:r>
              <a:rPr sz="2750" spc="25" dirty="0">
                <a:solidFill>
                  <a:srgbClr val="4F4D4F"/>
                </a:solidFill>
              </a:rPr>
              <a:t>Your</a:t>
            </a:r>
            <a:r>
              <a:rPr sz="2750" spc="165" dirty="0">
                <a:solidFill>
                  <a:srgbClr val="4F4D4F"/>
                </a:solidFill>
              </a:rPr>
              <a:t> </a:t>
            </a:r>
            <a:r>
              <a:rPr sz="2750" spc="55" dirty="0">
                <a:solidFill>
                  <a:srgbClr val="4F4D4F"/>
                </a:solidFill>
              </a:rPr>
              <a:t>Turn!</a:t>
            </a:r>
            <a:endParaRPr sz="2750"/>
          </a:p>
        </p:txBody>
      </p:sp>
      <p:grpSp>
        <p:nvGrpSpPr>
          <p:cNvPr id="19" name="Group 18"/>
          <p:cNvGrpSpPr/>
          <p:nvPr/>
        </p:nvGrpSpPr>
        <p:grpSpPr>
          <a:xfrm>
            <a:off x="939801" y="2575561"/>
            <a:ext cx="2514599" cy="2733618"/>
            <a:chOff x="939800" y="2575560"/>
            <a:chExt cx="2514600" cy="2733615"/>
          </a:xfrm>
        </p:grpSpPr>
        <p:sp>
          <p:nvSpPr>
            <p:cNvPr id="3" name="object 3"/>
            <p:cNvSpPr/>
            <p:nvPr/>
          </p:nvSpPr>
          <p:spPr>
            <a:xfrm>
              <a:off x="1298447" y="2575560"/>
              <a:ext cx="1374648" cy="1371600"/>
            </a:xfrm>
            <a:prstGeom prst="rect">
              <a:avLst/>
            </a:prstGeom>
            <a:blipFill>
              <a:blip r:embed="rId5" cstate="print"/>
              <a:stretch>
                <a:fillRect/>
              </a:stretch>
            </a:blipFill>
          </p:spPr>
          <p:txBody>
            <a:bodyPr wrap="square" lIns="0" tIns="0" rIns="0" bIns="0" rtlCol="0"/>
            <a:lstStyle/>
            <a:p>
              <a:endParaRPr>
                <a:solidFill>
                  <a:schemeClr val="tx1">
                    <a:lumMod val="75000"/>
                    <a:lumOff val="25000"/>
                  </a:schemeClr>
                </a:solidFill>
              </a:endParaRPr>
            </a:p>
          </p:txBody>
        </p:sp>
        <p:sp>
          <p:nvSpPr>
            <p:cNvPr id="17" name="TextBox 16"/>
            <p:cNvSpPr txBox="1"/>
            <p:nvPr/>
          </p:nvSpPr>
          <p:spPr>
            <a:xfrm>
              <a:off x="939800" y="4267200"/>
              <a:ext cx="2514600" cy="461664"/>
            </a:xfrm>
            <a:prstGeom prst="rect">
              <a:avLst/>
            </a:prstGeom>
            <a:noFill/>
          </p:spPr>
          <p:txBody>
            <a:bodyPr wrap="square" rtlCol="0">
              <a:spAutoFit/>
            </a:bodyPr>
            <a:lstStyle/>
            <a:p>
              <a:r>
                <a:rPr lang="en-US" sz="2400" dirty="0" smtClean="0">
                  <a:solidFill>
                    <a:schemeClr val="tx1">
                      <a:lumMod val="75000"/>
                      <a:lumOff val="25000"/>
                    </a:schemeClr>
                  </a:solidFill>
                  <a:latin typeface="Tungsten Medium"/>
                  <a:cs typeface="Tungsten Medium"/>
                </a:rPr>
                <a:t>Experiential Activity # 2</a:t>
              </a:r>
              <a:endParaRPr lang="en-US" sz="2400" dirty="0">
                <a:solidFill>
                  <a:schemeClr val="tx1">
                    <a:lumMod val="75000"/>
                    <a:lumOff val="25000"/>
                  </a:schemeClr>
                </a:solidFill>
                <a:latin typeface="Tungsten Medium"/>
                <a:cs typeface="Tungsten Medium"/>
              </a:endParaRPr>
            </a:p>
          </p:txBody>
        </p:sp>
        <p:sp>
          <p:nvSpPr>
            <p:cNvPr id="18" name="TextBox 17"/>
            <p:cNvSpPr txBox="1"/>
            <p:nvPr/>
          </p:nvSpPr>
          <p:spPr>
            <a:xfrm>
              <a:off x="939800" y="4724400"/>
              <a:ext cx="2133600" cy="584775"/>
            </a:xfrm>
            <a:prstGeom prst="rect">
              <a:avLst/>
            </a:prstGeom>
            <a:noFill/>
          </p:spPr>
          <p:txBody>
            <a:bodyPr wrap="square" rtlCol="0">
              <a:spAutoFit/>
            </a:bodyPr>
            <a:lstStyle/>
            <a:p>
              <a:r>
                <a:rPr lang="en-US" sz="3200" dirty="0" smtClean="0">
                  <a:solidFill>
                    <a:schemeClr val="tx1">
                      <a:lumMod val="75000"/>
                      <a:lumOff val="25000"/>
                    </a:schemeClr>
                  </a:solidFill>
                  <a:latin typeface="Tungsten Medium"/>
                  <a:cs typeface="Tungsten Medium"/>
                </a:rPr>
                <a:t>ACTIVITY DEBRIEF</a:t>
              </a:r>
              <a:endParaRPr lang="en-US" sz="3200" dirty="0">
                <a:solidFill>
                  <a:schemeClr val="tx1">
                    <a:lumMod val="75000"/>
                    <a:lumOff val="25000"/>
                  </a:schemeClr>
                </a:solidFill>
                <a:latin typeface="Tungsten Medium"/>
                <a:cs typeface="Tungsten Medium"/>
              </a:endParaRPr>
            </a:p>
          </p:txBody>
        </p:sp>
      </p:grpSp>
      <p:sp>
        <p:nvSpPr>
          <p:cNvPr id="16" name="object 12"/>
          <p:cNvSpPr/>
          <p:nvPr/>
        </p:nvSpPr>
        <p:spPr>
          <a:xfrm>
            <a:off x="7340601" y="304805"/>
            <a:ext cx="1481326" cy="1534667"/>
          </a:xfrm>
          <a:prstGeom prst="rect">
            <a:avLst/>
          </a:prstGeom>
          <a:blipFill>
            <a:blip r:embed="rId6" cstate="print"/>
            <a:stretch>
              <a:fillRect/>
            </a:stretch>
          </a:blipFill>
        </p:spPr>
        <p:txBody>
          <a:bodyPr wrap="square" lIns="0" tIns="0" rIns="0" bIns="0" rtlCol="0"/>
          <a:lstStyle/>
          <a:p>
            <a:endParaRPr/>
          </a:p>
        </p:txBody>
      </p:sp>
      <p:grpSp>
        <p:nvGrpSpPr>
          <p:cNvPr id="4" name="Group 3"/>
          <p:cNvGrpSpPr/>
          <p:nvPr/>
        </p:nvGrpSpPr>
        <p:grpSpPr>
          <a:xfrm>
            <a:off x="5664199" y="6019806"/>
            <a:ext cx="4672458" cy="1750710"/>
            <a:chOff x="5576442" y="4556759"/>
            <a:chExt cx="4672458" cy="1750706"/>
          </a:xfrm>
        </p:grpSpPr>
        <p:sp>
          <p:nvSpPr>
            <p:cNvPr id="20" name="object 13"/>
            <p:cNvSpPr txBox="1"/>
            <p:nvPr/>
          </p:nvSpPr>
          <p:spPr>
            <a:xfrm>
              <a:off x="5576442" y="6030467"/>
              <a:ext cx="2195195" cy="276998"/>
            </a:xfrm>
            <a:prstGeom prst="rect">
              <a:avLst/>
            </a:prstGeom>
          </p:spPr>
          <p:txBody>
            <a:bodyPr vert="horz" wrap="square" lIns="0" tIns="0" rIns="0" bIns="0" rtlCol="0">
              <a:spAutoFit/>
            </a:bodyPr>
            <a:lstStyle/>
            <a:p>
              <a:pPr marL="12700">
                <a:lnSpc>
                  <a:spcPct val="100000"/>
                </a:lnSpc>
              </a:pPr>
              <a:r>
                <a:rPr sz="1800" dirty="0">
                  <a:solidFill>
                    <a:srgbClr val="2C2A2A"/>
                  </a:solidFill>
                  <a:latin typeface="Arial"/>
                  <a:cs typeface="Arial"/>
                </a:rPr>
                <a:t>Press </a:t>
              </a:r>
              <a:r>
                <a:rPr sz="1800" spc="-5" dirty="0">
                  <a:solidFill>
                    <a:srgbClr val="2C2A2A"/>
                  </a:solidFill>
                  <a:latin typeface="Arial"/>
                  <a:cs typeface="Arial"/>
                </a:rPr>
                <a:t>1 on </a:t>
              </a:r>
              <a:r>
                <a:rPr sz="1800" dirty="0">
                  <a:solidFill>
                    <a:srgbClr val="2C2A2A"/>
                  </a:solidFill>
                  <a:latin typeface="Arial"/>
                  <a:cs typeface="Arial"/>
                </a:rPr>
                <a:t>the</a:t>
              </a:r>
              <a:r>
                <a:rPr sz="1800" spc="-90" dirty="0">
                  <a:solidFill>
                    <a:srgbClr val="2C2A2A"/>
                  </a:solidFill>
                  <a:latin typeface="Arial"/>
                  <a:cs typeface="Arial"/>
                </a:rPr>
                <a:t> </a:t>
              </a:r>
              <a:r>
                <a:rPr sz="1800" spc="-5" dirty="0">
                  <a:solidFill>
                    <a:srgbClr val="2C2A2A"/>
                  </a:solidFill>
                  <a:latin typeface="Arial"/>
                  <a:cs typeface="Arial"/>
                </a:rPr>
                <a:t>phone</a:t>
              </a:r>
              <a:endParaRPr sz="1800">
                <a:latin typeface="Arial"/>
                <a:cs typeface="Arial"/>
              </a:endParaRPr>
            </a:p>
          </p:txBody>
        </p:sp>
        <p:sp>
          <p:nvSpPr>
            <p:cNvPr id="23" name="object 14"/>
            <p:cNvSpPr/>
            <p:nvPr/>
          </p:nvSpPr>
          <p:spPr>
            <a:xfrm>
              <a:off x="8874252" y="4704588"/>
              <a:ext cx="1374648" cy="1129284"/>
            </a:xfrm>
            <a:prstGeom prst="rect">
              <a:avLst/>
            </a:prstGeom>
            <a:blipFill>
              <a:blip r:embed="rId7" cstate="print"/>
              <a:stretch>
                <a:fillRect/>
              </a:stretch>
            </a:blipFill>
          </p:spPr>
          <p:txBody>
            <a:bodyPr wrap="square" lIns="0" tIns="0" rIns="0" bIns="0" rtlCol="0"/>
            <a:lstStyle/>
            <a:p>
              <a:endParaRPr/>
            </a:p>
          </p:txBody>
        </p:sp>
        <p:sp>
          <p:nvSpPr>
            <p:cNvPr id="24" name="object 15"/>
            <p:cNvSpPr txBox="1"/>
            <p:nvPr/>
          </p:nvSpPr>
          <p:spPr>
            <a:xfrm>
              <a:off x="8558276" y="5979286"/>
              <a:ext cx="1688464" cy="276998"/>
            </a:xfrm>
            <a:prstGeom prst="rect">
              <a:avLst/>
            </a:prstGeom>
          </p:spPr>
          <p:txBody>
            <a:bodyPr vert="horz" wrap="square" lIns="0" tIns="0" rIns="0" bIns="0" rtlCol="0">
              <a:spAutoFit/>
            </a:bodyPr>
            <a:lstStyle/>
            <a:p>
              <a:pPr marL="12700">
                <a:lnSpc>
                  <a:spcPct val="100000"/>
                </a:lnSpc>
              </a:pPr>
              <a:r>
                <a:rPr sz="1800" spc="-30" dirty="0">
                  <a:solidFill>
                    <a:srgbClr val="2C2A2A"/>
                  </a:solidFill>
                  <a:latin typeface="Arial"/>
                  <a:cs typeface="Arial"/>
                </a:rPr>
                <a:t>Type </a:t>
              </a:r>
              <a:r>
                <a:rPr sz="1800" spc="-5" dirty="0">
                  <a:solidFill>
                    <a:srgbClr val="2C2A2A"/>
                  </a:solidFill>
                  <a:latin typeface="Arial"/>
                  <a:cs typeface="Arial"/>
                </a:rPr>
                <a:t>in chat</a:t>
              </a:r>
              <a:r>
                <a:rPr sz="1800" spc="-30" dirty="0">
                  <a:solidFill>
                    <a:srgbClr val="2C2A2A"/>
                  </a:solidFill>
                  <a:latin typeface="Arial"/>
                  <a:cs typeface="Arial"/>
                </a:rPr>
                <a:t> </a:t>
              </a:r>
              <a:r>
                <a:rPr sz="1800" spc="-5" dirty="0">
                  <a:solidFill>
                    <a:srgbClr val="2C2A2A"/>
                  </a:solidFill>
                  <a:latin typeface="Arial"/>
                  <a:cs typeface="Arial"/>
                </a:rPr>
                <a:t>box</a:t>
              </a:r>
              <a:endParaRPr sz="1800">
                <a:latin typeface="Arial"/>
                <a:cs typeface="Arial"/>
              </a:endParaRPr>
            </a:p>
          </p:txBody>
        </p:sp>
        <p:sp>
          <p:nvSpPr>
            <p:cNvPr id="25" name="object 16"/>
            <p:cNvSpPr txBox="1"/>
            <p:nvPr/>
          </p:nvSpPr>
          <p:spPr>
            <a:xfrm>
              <a:off x="8034273" y="5546216"/>
              <a:ext cx="328296" cy="246220"/>
            </a:xfrm>
            <a:prstGeom prst="rect">
              <a:avLst/>
            </a:prstGeom>
          </p:spPr>
          <p:txBody>
            <a:bodyPr vert="horz" wrap="square" lIns="0" tIns="0" rIns="0" bIns="0" rtlCol="0">
              <a:spAutoFit/>
            </a:bodyPr>
            <a:lstStyle/>
            <a:p>
              <a:pPr marL="12700">
                <a:lnSpc>
                  <a:spcPct val="100000"/>
                </a:lnSpc>
              </a:pPr>
              <a:r>
                <a:rPr sz="1600" spc="-15" dirty="0">
                  <a:solidFill>
                    <a:srgbClr val="2C2A2A"/>
                  </a:solidFill>
                  <a:latin typeface="Arial"/>
                  <a:cs typeface="Arial"/>
                </a:rPr>
                <a:t>OR</a:t>
              </a:r>
              <a:endParaRPr sz="1600">
                <a:latin typeface="Arial"/>
                <a:cs typeface="Arial"/>
              </a:endParaRPr>
            </a:p>
          </p:txBody>
        </p:sp>
        <p:sp>
          <p:nvSpPr>
            <p:cNvPr id="26" name="object 17"/>
            <p:cNvSpPr/>
            <p:nvPr/>
          </p:nvSpPr>
          <p:spPr>
            <a:xfrm>
              <a:off x="6141720" y="4998720"/>
              <a:ext cx="1031748" cy="987551"/>
            </a:xfrm>
            <a:prstGeom prst="rect">
              <a:avLst/>
            </a:prstGeom>
            <a:blipFill>
              <a:blip r:embed="rId8" cstate="print"/>
              <a:stretch>
                <a:fillRect/>
              </a:stretch>
            </a:blipFill>
          </p:spPr>
          <p:txBody>
            <a:bodyPr wrap="square" lIns="0" tIns="0" rIns="0" bIns="0" rtlCol="0"/>
            <a:lstStyle/>
            <a:p>
              <a:endParaRPr/>
            </a:p>
          </p:txBody>
        </p:sp>
        <p:sp>
          <p:nvSpPr>
            <p:cNvPr id="27" name="object 18"/>
            <p:cNvSpPr/>
            <p:nvPr/>
          </p:nvSpPr>
          <p:spPr>
            <a:xfrm>
              <a:off x="5957315" y="4556759"/>
              <a:ext cx="4291330" cy="0"/>
            </a:xfrm>
            <a:custGeom>
              <a:avLst/>
              <a:gdLst/>
              <a:ahLst/>
              <a:cxnLst/>
              <a:rect l="l" t="t" r="r" b="b"/>
              <a:pathLst>
                <a:path w="4291330">
                  <a:moveTo>
                    <a:pt x="0" y="0"/>
                  </a:moveTo>
                  <a:lnTo>
                    <a:pt x="4291203" y="0"/>
                  </a:lnTo>
                </a:path>
              </a:pathLst>
            </a:custGeom>
            <a:ln w="6096">
              <a:solidFill>
                <a:srgbClr val="898585"/>
              </a:solidFill>
            </a:ln>
          </p:spPr>
          <p:txBody>
            <a:bodyPr wrap="square" lIns="0" tIns="0" rIns="0" bIns="0" rtlCol="0"/>
            <a:lstStyle/>
            <a:p>
              <a:endParaRPr/>
            </a:p>
          </p:txBody>
        </p:sp>
      </p:grpSp>
    </p:spTree>
    <p:extLst>
      <p:ext uri="{BB962C8B-B14F-4D97-AF65-F5344CB8AC3E}">
        <p14:creationId xmlns:p14="http://schemas.microsoft.com/office/powerpoint/2010/main" val="295744821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 y="301757"/>
            <a:ext cx="1249680" cy="77724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2039600" y="8759952"/>
            <a:ext cx="585216" cy="56997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 y="9573768"/>
            <a:ext cx="12987528" cy="158496"/>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3608071" y="1693169"/>
            <a:ext cx="0" cy="6478905"/>
          </a:xfrm>
          <a:custGeom>
            <a:avLst/>
            <a:gdLst/>
            <a:ahLst/>
            <a:cxnLst/>
            <a:rect l="l" t="t" r="r" b="b"/>
            <a:pathLst>
              <a:path h="6478905">
                <a:moveTo>
                  <a:pt x="0" y="6478524"/>
                </a:moveTo>
                <a:lnTo>
                  <a:pt x="0" y="0"/>
                </a:lnTo>
              </a:path>
            </a:pathLst>
          </a:custGeom>
          <a:ln w="13716">
            <a:solidFill>
              <a:srgbClr val="545457"/>
            </a:solidFill>
          </a:ln>
        </p:spPr>
        <p:txBody>
          <a:bodyPr wrap="square" lIns="0" tIns="0" rIns="0" bIns="0" rtlCol="0"/>
          <a:lstStyle/>
          <a:p>
            <a:endParaRPr/>
          </a:p>
        </p:txBody>
      </p:sp>
      <p:sp>
        <p:nvSpPr>
          <p:cNvPr id="9" name="object 9"/>
          <p:cNvSpPr/>
          <p:nvPr/>
        </p:nvSpPr>
        <p:spPr>
          <a:xfrm>
            <a:off x="1234446" y="1064513"/>
            <a:ext cx="2464435" cy="0"/>
          </a:xfrm>
          <a:custGeom>
            <a:avLst/>
            <a:gdLst/>
            <a:ahLst/>
            <a:cxnLst/>
            <a:rect l="l" t="t" r="r" b="b"/>
            <a:pathLst>
              <a:path w="2464435">
                <a:moveTo>
                  <a:pt x="0" y="0"/>
                </a:moveTo>
                <a:lnTo>
                  <a:pt x="2464308" y="0"/>
                </a:lnTo>
              </a:path>
            </a:pathLst>
          </a:custGeom>
          <a:ln w="13716">
            <a:solidFill>
              <a:srgbClr val="EB4F3F"/>
            </a:solidFill>
          </a:ln>
        </p:spPr>
        <p:txBody>
          <a:bodyPr wrap="square" lIns="0" tIns="0" rIns="0" bIns="0" rtlCol="0"/>
          <a:lstStyle/>
          <a:p>
            <a:endParaRPr/>
          </a:p>
        </p:txBody>
      </p:sp>
      <p:sp>
        <p:nvSpPr>
          <p:cNvPr id="13" name="object 13"/>
          <p:cNvSpPr txBox="1">
            <a:spLocks noGrp="1"/>
          </p:cNvSpPr>
          <p:nvPr>
            <p:ph type="title"/>
          </p:nvPr>
        </p:nvSpPr>
        <p:spPr>
          <a:xfrm>
            <a:off x="1544827" y="485903"/>
            <a:ext cx="1892300" cy="423193"/>
          </a:xfrm>
          <a:prstGeom prst="rect">
            <a:avLst/>
          </a:prstGeom>
        </p:spPr>
        <p:txBody>
          <a:bodyPr vert="horz" wrap="square" lIns="0" tIns="0" rIns="0" bIns="0" rtlCol="0">
            <a:spAutoFit/>
          </a:bodyPr>
          <a:lstStyle/>
          <a:p>
            <a:pPr marL="12700">
              <a:lnSpc>
                <a:spcPct val="100000"/>
              </a:lnSpc>
            </a:pPr>
            <a:r>
              <a:rPr sz="2750" spc="25" dirty="0">
                <a:solidFill>
                  <a:srgbClr val="545459"/>
                </a:solidFill>
              </a:rPr>
              <a:t>Your</a:t>
            </a:r>
            <a:r>
              <a:rPr sz="2750" spc="165" dirty="0">
                <a:solidFill>
                  <a:srgbClr val="545459"/>
                </a:solidFill>
              </a:rPr>
              <a:t> </a:t>
            </a:r>
            <a:r>
              <a:rPr sz="2750" spc="55" dirty="0">
                <a:solidFill>
                  <a:srgbClr val="545459"/>
                </a:solidFill>
              </a:rPr>
              <a:t>Turn!</a:t>
            </a:r>
            <a:endParaRPr sz="2750"/>
          </a:p>
        </p:txBody>
      </p:sp>
      <p:sp>
        <p:nvSpPr>
          <p:cNvPr id="14" name="object 14"/>
          <p:cNvSpPr txBox="1"/>
          <p:nvPr/>
        </p:nvSpPr>
        <p:spPr>
          <a:xfrm>
            <a:off x="-18798470" y="2126994"/>
            <a:ext cx="19601180" cy="477054"/>
          </a:xfrm>
          <a:prstGeom prst="rect">
            <a:avLst/>
          </a:prstGeom>
        </p:spPr>
        <p:txBody>
          <a:bodyPr vert="horz" wrap="square" lIns="0" tIns="0" rIns="0" bIns="0" rtlCol="0">
            <a:spAutoFit/>
          </a:bodyPr>
          <a:lstStyle/>
          <a:p>
            <a:pPr marL="12700">
              <a:lnSpc>
                <a:spcPct val="100000"/>
              </a:lnSpc>
            </a:pPr>
            <a:r>
              <a:rPr sz="3100" spc="-165375" dirty="0">
                <a:solidFill>
                  <a:srgbClr val="545459"/>
                </a:solidFill>
                <a:latin typeface="Arial"/>
                <a:cs typeface="Arial"/>
              </a:rPr>
              <a:t>.</a:t>
            </a:r>
            <a:endParaRPr sz="3100">
              <a:latin typeface="Arial"/>
              <a:cs typeface="Arial"/>
            </a:endParaRPr>
          </a:p>
        </p:txBody>
      </p:sp>
      <p:grpSp>
        <p:nvGrpSpPr>
          <p:cNvPr id="22" name="Group 21"/>
          <p:cNvGrpSpPr/>
          <p:nvPr/>
        </p:nvGrpSpPr>
        <p:grpSpPr>
          <a:xfrm>
            <a:off x="330202" y="1905000"/>
            <a:ext cx="2438400" cy="2915920"/>
            <a:chOff x="558800" y="1066800"/>
            <a:chExt cx="2438400" cy="2915920"/>
          </a:xfrm>
        </p:grpSpPr>
        <p:grpSp>
          <p:nvGrpSpPr>
            <p:cNvPr id="23" name="Group 22"/>
            <p:cNvGrpSpPr/>
            <p:nvPr/>
          </p:nvGrpSpPr>
          <p:grpSpPr>
            <a:xfrm>
              <a:off x="558800" y="2209800"/>
              <a:ext cx="706120" cy="706120"/>
              <a:chOff x="560831" y="3134867"/>
              <a:chExt cx="706120" cy="706120"/>
            </a:xfrm>
          </p:grpSpPr>
          <p:sp>
            <p:nvSpPr>
              <p:cNvPr id="31" name="object 10"/>
              <p:cNvSpPr/>
              <p:nvPr/>
            </p:nvSpPr>
            <p:spPr>
              <a:xfrm>
                <a:off x="560831" y="3134867"/>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32" name="object 11"/>
              <p:cNvSpPr/>
              <p:nvPr/>
            </p:nvSpPr>
            <p:spPr>
              <a:xfrm>
                <a:off x="810463" y="3244595"/>
                <a:ext cx="411480" cy="487679"/>
              </a:xfrm>
              <a:prstGeom prst="rect">
                <a:avLst/>
              </a:prstGeom>
              <a:blipFill>
                <a:blip r:embed="rId5" cstate="print"/>
                <a:stretch>
                  <a:fillRect/>
                </a:stretch>
              </a:blipFill>
            </p:spPr>
            <p:txBody>
              <a:bodyPr wrap="square" lIns="0" tIns="0" rIns="0" bIns="0" rtlCol="0"/>
              <a:lstStyle/>
              <a:p>
                <a:endParaRPr/>
              </a:p>
            </p:txBody>
          </p:sp>
        </p:grpSp>
        <p:sp>
          <p:nvSpPr>
            <p:cNvPr id="24" name="object 8"/>
            <p:cNvSpPr/>
            <p:nvPr/>
          </p:nvSpPr>
          <p:spPr>
            <a:xfrm>
              <a:off x="558800" y="1066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rgbClr val="55555A"/>
            </a:solidFill>
          </p:spPr>
          <p:txBody>
            <a:bodyPr wrap="square" lIns="0" tIns="0" rIns="0" bIns="0" rtlCol="0"/>
            <a:lstStyle/>
            <a:p>
              <a:endParaRPr/>
            </a:p>
          </p:txBody>
        </p:sp>
        <p:sp>
          <p:nvSpPr>
            <p:cNvPr id="25" name="object 9"/>
            <p:cNvSpPr/>
            <p:nvPr/>
          </p:nvSpPr>
          <p:spPr>
            <a:xfrm>
              <a:off x="787400" y="1143000"/>
              <a:ext cx="411480" cy="487679"/>
            </a:xfrm>
            <a:prstGeom prst="rect">
              <a:avLst/>
            </a:prstGeom>
            <a:blipFill>
              <a:blip r:embed="rId6" cstate="print"/>
              <a:stretch>
                <a:fillRect/>
              </a:stretch>
            </a:blipFill>
          </p:spPr>
          <p:txBody>
            <a:bodyPr wrap="square" lIns="0" tIns="0" rIns="0" bIns="0" rtlCol="0"/>
            <a:lstStyle/>
            <a:p>
              <a:endParaRPr/>
            </a:p>
          </p:txBody>
        </p:sp>
        <p:sp>
          <p:nvSpPr>
            <p:cNvPr id="26" name="object 10"/>
            <p:cNvSpPr/>
            <p:nvPr/>
          </p:nvSpPr>
          <p:spPr>
            <a:xfrm>
              <a:off x="558800" y="3276600"/>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27" name="object 11"/>
            <p:cNvSpPr/>
            <p:nvPr/>
          </p:nvSpPr>
          <p:spPr>
            <a:xfrm>
              <a:off x="787400" y="3352800"/>
              <a:ext cx="411480" cy="487679"/>
            </a:xfrm>
            <a:prstGeom prst="rect">
              <a:avLst/>
            </a:prstGeom>
            <a:blipFill>
              <a:blip r:embed="rId5" cstate="print"/>
              <a:stretch>
                <a:fillRect/>
              </a:stretch>
            </a:blipFill>
          </p:spPr>
          <p:txBody>
            <a:bodyPr wrap="square" lIns="0" tIns="0" rIns="0" bIns="0" rtlCol="0"/>
            <a:lstStyle/>
            <a:p>
              <a:endParaRPr/>
            </a:p>
          </p:txBody>
        </p:sp>
        <p:sp>
          <p:nvSpPr>
            <p:cNvPr id="28" name="TextBox 27"/>
            <p:cNvSpPr txBox="1"/>
            <p:nvPr/>
          </p:nvSpPr>
          <p:spPr>
            <a:xfrm>
              <a:off x="1244601" y="1219200"/>
              <a:ext cx="1752599" cy="400110"/>
            </a:xfrm>
            <a:prstGeom prst="rect">
              <a:avLst/>
            </a:prstGeom>
            <a:noFill/>
          </p:spPr>
          <p:txBody>
            <a:bodyPr wrap="square" rtlCol="0">
              <a:spAutoFit/>
            </a:bodyPr>
            <a:lstStyle/>
            <a:p>
              <a:r>
                <a:rPr lang="en-US" sz="2000" dirty="0" smtClean="0">
                  <a:latin typeface="Gotham Bold"/>
                  <a:cs typeface="Gotham Bold"/>
                </a:rPr>
                <a:t>MESSAGE</a:t>
              </a:r>
              <a:endParaRPr lang="en-US" sz="2000" dirty="0">
                <a:latin typeface="Gotham Bold"/>
                <a:cs typeface="Gotham Bold"/>
              </a:endParaRPr>
            </a:p>
          </p:txBody>
        </p:sp>
        <p:sp>
          <p:nvSpPr>
            <p:cNvPr id="29" name="TextBox 28"/>
            <p:cNvSpPr txBox="1"/>
            <p:nvPr/>
          </p:nvSpPr>
          <p:spPr>
            <a:xfrm>
              <a:off x="1244601" y="2362200"/>
              <a:ext cx="1752599" cy="400110"/>
            </a:xfrm>
            <a:prstGeom prst="rect">
              <a:avLst/>
            </a:prstGeom>
            <a:noFill/>
          </p:spPr>
          <p:txBody>
            <a:bodyPr wrap="square" rtlCol="0">
              <a:spAutoFit/>
            </a:bodyPr>
            <a:lstStyle/>
            <a:p>
              <a:r>
                <a:rPr lang="en-US" sz="2000" dirty="0" smtClean="0">
                  <a:solidFill>
                    <a:schemeClr val="bg1">
                      <a:lumMod val="75000"/>
                    </a:schemeClr>
                  </a:solidFill>
                  <a:latin typeface="Gotham Bold"/>
                  <a:cs typeface="Gotham Bold"/>
                </a:rPr>
                <a:t>MOBILIZE</a:t>
              </a:r>
              <a:endParaRPr lang="en-US" sz="2000" dirty="0">
                <a:solidFill>
                  <a:schemeClr val="bg1">
                    <a:lumMod val="75000"/>
                  </a:schemeClr>
                </a:solidFill>
                <a:latin typeface="Gotham Bold"/>
                <a:cs typeface="Gotham Bold"/>
              </a:endParaRPr>
            </a:p>
          </p:txBody>
        </p:sp>
        <p:sp>
          <p:nvSpPr>
            <p:cNvPr id="30" name="TextBox 29"/>
            <p:cNvSpPr txBox="1"/>
            <p:nvPr/>
          </p:nvSpPr>
          <p:spPr>
            <a:xfrm>
              <a:off x="1244601" y="3429000"/>
              <a:ext cx="1752599" cy="400110"/>
            </a:xfrm>
            <a:prstGeom prst="rect">
              <a:avLst/>
            </a:prstGeom>
            <a:noFill/>
          </p:spPr>
          <p:txBody>
            <a:bodyPr wrap="square" rtlCol="0">
              <a:spAutoFit/>
            </a:bodyPr>
            <a:lstStyle/>
            <a:p>
              <a:r>
                <a:rPr lang="en-US" sz="2000" dirty="0" smtClean="0">
                  <a:solidFill>
                    <a:srgbClr val="BFBFBF"/>
                  </a:solidFill>
                  <a:latin typeface="Gotham Bold"/>
                  <a:cs typeface="Gotham Bold"/>
                </a:rPr>
                <a:t>MONEY</a:t>
              </a:r>
              <a:endParaRPr lang="en-US" sz="2000" dirty="0">
                <a:solidFill>
                  <a:srgbClr val="BFBFBF"/>
                </a:solidFill>
                <a:latin typeface="Gotham Bold"/>
                <a:cs typeface="Gotham Bold"/>
              </a:endParaRPr>
            </a:p>
          </p:txBody>
        </p:sp>
      </p:grpSp>
      <p:pic>
        <p:nvPicPr>
          <p:cNvPr id="33" name="Picture 32" descr="Screen Shot 2016-07-10 at 7.40.1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5000" y="1066804"/>
            <a:ext cx="7239001" cy="750853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 y="301757"/>
            <a:ext cx="1249680" cy="77724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2039600" y="8759952"/>
            <a:ext cx="585216" cy="56997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 y="9573768"/>
            <a:ext cx="12987528" cy="158496"/>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3608071" y="1693169"/>
            <a:ext cx="0" cy="6478905"/>
          </a:xfrm>
          <a:custGeom>
            <a:avLst/>
            <a:gdLst/>
            <a:ahLst/>
            <a:cxnLst/>
            <a:rect l="l" t="t" r="r" b="b"/>
            <a:pathLst>
              <a:path h="6478905">
                <a:moveTo>
                  <a:pt x="0" y="6478524"/>
                </a:moveTo>
                <a:lnTo>
                  <a:pt x="0" y="0"/>
                </a:lnTo>
              </a:path>
            </a:pathLst>
          </a:custGeom>
          <a:ln w="13716">
            <a:solidFill>
              <a:srgbClr val="545457"/>
            </a:solidFill>
          </a:ln>
        </p:spPr>
        <p:txBody>
          <a:bodyPr wrap="square" lIns="0" tIns="0" rIns="0" bIns="0" rtlCol="0"/>
          <a:lstStyle/>
          <a:p>
            <a:endParaRPr/>
          </a:p>
        </p:txBody>
      </p:sp>
      <p:sp>
        <p:nvSpPr>
          <p:cNvPr id="7" name="object 7"/>
          <p:cNvSpPr/>
          <p:nvPr/>
        </p:nvSpPr>
        <p:spPr>
          <a:xfrm>
            <a:off x="1234446" y="1064513"/>
            <a:ext cx="2464435" cy="0"/>
          </a:xfrm>
          <a:custGeom>
            <a:avLst/>
            <a:gdLst/>
            <a:ahLst/>
            <a:cxnLst/>
            <a:rect l="l" t="t" r="r" b="b"/>
            <a:pathLst>
              <a:path w="2464435">
                <a:moveTo>
                  <a:pt x="0" y="0"/>
                </a:moveTo>
                <a:lnTo>
                  <a:pt x="2464308" y="0"/>
                </a:lnTo>
              </a:path>
            </a:pathLst>
          </a:custGeom>
          <a:ln w="13716">
            <a:solidFill>
              <a:srgbClr val="EB4F3F"/>
            </a:solidFill>
          </a:ln>
        </p:spPr>
        <p:txBody>
          <a:bodyPr wrap="square" lIns="0" tIns="0" rIns="0" bIns="0" rtlCol="0"/>
          <a:lstStyle/>
          <a:p>
            <a:endParaRPr/>
          </a:p>
        </p:txBody>
      </p:sp>
      <p:sp>
        <p:nvSpPr>
          <p:cNvPr id="8" name="object 8"/>
          <p:cNvSpPr txBox="1">
            <a:spLocks noGrp="1"/>
          </p:cNvSpPr>
          <p:nvPr>
            <p:ph type="title"/>
          </p:nvPr>
        </p:nvSpPr>
        <p:spPr>
          <a:xfrm>
            <a:off x="1544827" y="485903"/>
            <a:ext cx="1892300" cy="423193"/>
          </a:xfrm>
          <a:prstGeom prst="rect">
            <a:avLst/>
          </a:prstGeom>
        </p:spPr>
        <p:txBody>
          <a:bodyPr vert="horz" wrap="square" lIns="0" tIns="0" rIns="0" bIns="0" rtlCol="0">
            <a:spAutoFit/>
          </a:bodyPr>
          <a:lstStyle/>
          <a:p>
            <a:pPr marL="12700">
              <a:lnSpc>
                <a:spcPct val="100000"/>
              </a:lnSpc>
            </a:pPr>
            <a:r>
              <a:rPr sz="2750" spc="25" dirty="0">
                <a:solidFill>
                  <a:srgbClr val="565659"/>
                </a:solidFill>
              </a:rPr>
              <a:t>Your</a:t>
            </a:r>
            <a:r>
              <a:rPr sz="2750" spc="165" dirty="0">
                <a:solidFill>
                  <a:srgbClr val="565659"/>
                </a:solidFill>
              </a:rPr>
              <a:t> </a:t>
            </a:r>
            <a:r>
              <a:rPr sz="2750" spc="55" dirty="0">
                <a:solidFill>
                  <a:srgbClr val="565659"/>
                </a:solidFill>
              </a:rPr>
              <a:t>Turn!</a:t>
            </a:r>
            <a:endParaRPr sz="2750"/>
          </a:p>
        </p:txBody>
      </p:sp>
      <p:sp>
        <p:nvSpPr>
          <p:cNvPr id="10" name="object 10"/>
          <p:cNvSpPr txBox="1"/>
          <p:nvPr/>
        </p:nvSpPr>
        <p:spPr>
          <a:xfrm>
            <a:off x="-18688125" y="3236466"/>
            <a:ext cx="19490691" cy="477054"/>
          </a:xfrm>
          <a:prstGeom prst="rect">
            <a:avLst/>
          </a:prstGeom>
        </p:spPr>
        <p:txBody>
          <a:bodyPr vert="horz" wrap="square" lIns="0" tIns="0" rIns="0" bIns="0" rtlCol="0">
            <a:spAutoFit/>
          </a:bodyPr>
          <a:lstStyle/>
          <a:p>
            <a:pPr marL="12700">
              <a:lnSpc>
                <a:spcPct val="100000"/>
              </a:lnSpc>
            </a:pPr>
            <a:r>
              <a:rPr sz="3100" spc="-164505" dirty="0">
                <a:solidFill>
                  <a:srgbClr val="565659"/>
                </a:solidFill>
                <a:latin typeface="Arial"/>
                <a:cs typeface="Arial"/>
              </a:rPr>
              <a:t>.</a:t>
            </a:r>
            <a:endParaRPr sz="3100">
              <a:latin typeface="Arial"/>
              <a:cs typeface="Arial"/>
            </a:endParaRPr>
          </a:p>
        </p:txBody>
      </p:sp>
      <p:grpSp>
        <p:nvGrpSpPr>
          <p:cNvPr id="21" name="Group 20"/>
          <p:cNvGrpSpPr/>
          <p:nvPr/>
        </p:nvGrpSpPr>
        <p:grpSpPr>
          <a:xfrm>
            <a:off x="406403" y="1905000"/>
            <a:ext cx="2438400" cy="2915920"/>
            <a:chOff x="558800" y="1066800"/>
            <a:chExt cx="2438400" cy="2915920"/>
          </a:xfrm>
        </p:grpSpPr>
        <p:sp>
          <p:nvSpPr>
            <p:cNvPr id="22" name="object 8"/>
            <p:cNvSpPr/>
            <p:nvPr/>
          </p:nvSpPr>
          <p:spPr>
            <a:xfrm>
              <a:off x="558800" y="1066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chemeClr val="bg1"/>
            </a:solidFill>
            <a:ln>
              <a:solidFill>
                <a:schemeClr val="bg1">
                  <a:lumMod val="75000"/>
                </a:schemeClr>
              </a:solidFill>
            </a:ln>
          </p:spPr>
          <p:txBody>
            <a:bodyPr wrap="square" lIns="0" tIns="0" rIns="0" bIns="0" rtlCol="0"/>
            <a:lstStyle/>
            <a:p>
              <a:endParaRPr>
                <a:solidFill>
                  <a:srgbClr val="BFBFBF"/>
                </a:solidFill>
              </a:endParaRPr>
            </a:p>
          </p:txBody>
        </p:sp>
        <p:sp>
          <p:nvSpPr>
            <p:cNvPr id="23" name="object 10"/>
            <p:cNvSpPr/>
            <p:nvPr/>
          </p:nvSpPr>
          <p:spPr>
            <a:xfrm>
              <a:off x="558800" y="3276600"/>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24" name="object 11"/>
            <p:cNvSpPr/>
            <p:nvPr/>
          </p:nvSpPr>
          <p:spPr>
            <a:xfrm>
              <a:off x="787400" y="3352800"/>
              <a:ext cx="411480" cy="487679"/>
            </a:xfrm>
            <a:prstGeom prst="rect">
              <a:avLst/>
            </a:prstGeom>
            <a:blipFill>
              <a:blip r:embed="rId5" cstate="print"/>
              <a:stretch>
                <a:fillRect/>
              </a:stretch>
            </a:blipFill>
          </p:spPr>
          <p:txBody>
            <a:bodyPr wrap="square" lIns="0" tIns="0" rIns="0" bIns="0" rtlCol="0"/>
            <a:lstStyle/>
            <a:p>
              <a:endParaRPr/>
            </a:p>
          </p:txBody>
        </p:sp>
        <p:sp>
          <p:nvSpPr>
            <p:cNvPr id="25" name="TextBox 24"/>
            <p:cNvSpPr txBox="1"/>
            <p:nvPr/>
          </p:nvSpPr>
          <p:spPr>
            <a:xfrm>
              <a:off x="1244601" y="1219200"/>
              <a:ext cx="1752599" cy="400110"/>
            </a:xfrm>
            <a:prstGeom prst="rect">
              <a:avLst/>
            </a:prstGeom>
            <a:noFill/>
          </p:spPr>
          <p:txBody>
            <a:bodyPr wrap="square" rtlCol="0">
              <a:spAutoFit/>
            </a:bodyPr>
            <a:lstStyle/>
            <a:p>
              <a:r>
                <a:rPr lang="en-US" sz="2000" dirty="0" smtClean="0">
                  <a:solidFill>
                    <a:schemeClr val="bg1">
                      <a:lumMod val="75000"/>
                    </a:schemeClr>
                  </a:solidFill>
                  <a:latin typeface="Gotham Bold"/>
                  <a:cs typeface="Gotham Bold"/>
                </a:rPr>
                <a:t>MESSAGE</a:t>
              </a:r>
              <a:endParaRPr lang="en-US" sz="2000" dirty="0">
                <a:solidFill>
                  <a:schemeClr val="bg1">
                    <a:lumMod val="75000"/>
                  </a:schemeClr>
                </a:solidFill>
                <a:latin typeface="Gotham Bold"/>
                <a:cs typeface="Gotham Bold"/>
              </a:endParaRPr>
            </a:p>
          </p:txBody>
        </p:sp>
        <p:sp>
          <p:nvSpPr>
            <p:cNvPr id="26" name="TextBox 25"/>
            <p:cNvSpPr txBox="1"/>
            <p:nvPr/>
          </p:nvSpPr>
          <p:spPr>
            <a:xfrm>
              <a:off x="1244601" y="2362200"/>
              <a:ext cx="1752599" cy="400110"/>
            </a:xfrm>
            <a:prstGeom prst="rect">
              <a:avLst/>
            </a:prstGeom>
            <a:noFill/>
          </p:spPr>
          <p:txBody>
            <a:bodyPr wrap="square" rtlCol="0">
              <a:spAutoFit/>
            </a:bodyPr>
            <a:lstStyle/>
            <a:p>
              <a:r>
                <a:rPr lang="en-US" sz="2000" dirty="0" smtClean="0">
                  <a:latin typeface="Gotham Bold"/>
                  <a:cs typeface="Gotham Bold"/>
                </a:rPr>
                <a:t>MOBILIZE</a:t>
              </a:r>
              <a:endParaRPr lang="en-US" sz="2000" dirty="0">
                <a:latin typeface="Gotham Bold"/>
                <a:cs typeface="Gotham Bold"/>
              </a:endParaRPr>
            </a:p>
          </p:txBody>
        </p:sp>
        <p:sp>
          <p:nvSpPr>
            <p:cNvPr id="27" name="TextBox 26"/>
            <p:cNvSpPr txBox="1"/>
            <p:nvPr/>
          </p:nvSpPr>
          <p:spPr>
            <a:xfrm>
              <a:off x="1244601" y="3429000"/>
              <a:ext cx="1752599" cy="400110"/>
            </a:xfrm>
            <a:prstGeom prst="rect">
              <a:avLst/>
            </a:prstGeom>
            <a:noFill/>
          </p:spPr>
          <p:txBody>
            <a:bodyPr wrap="square" rtlCol="0">
              <a:spAutoFit/>
            </a:bodyPr>
            <a:lstStyle/>
            <a:p>
              <a:r>
                <a:rPr lang="en-US" sz="2000" dirty="0" smtClean="0">
                  <a:solidFill>
                    <a:srgbClr val="BFBFBF"/>
                  </a:solidFill>
                  <a:latin typeface="Gotham Bold"/>
                  <a:cs typeface="Gotham Bold"/>
                </a:rPr>
                <a:t>MONEY</a:t>
              </a:r>
              <a:endParaRPr lang="en-US" sz="2000" dirty="0">
                <a:solidFill>
                  <a:srgbClr val="BFBFBF"/>
                </a:solidFill>
                <a:latin typeface="Gotham Bold"/>
                <a:cs typeface="Gotham Bold"/>
              </a:endParaRPr>
            </a:p>
          </p:txBody>
        </p:sp>
        <p:sp>
          <p:nvSpPr>
            <p:cNvPr id="28" name="object 9"/>
            <p:cNvSpPr/>
            <p:nvPr/>
          </p:nvSpPr>
          <p:spPr>
            <a:xfrm>
              <a:off x="787400" y="1143000"/>
              <a:ext cx="411480" cy="487679"/>
            </a:xfrm>
            <a:prstGeom prst="rect">
              <a:avLst/>
            </a:prstGeom>
            <a:blipFill>
              <a:blip r:embed="rId6" cstate="print"/>
              <a:stretch>
                <a:fillRect/>
              </a:stretch>
            </a:blipFill>
          </p:spPr>
          <p:txBody>
            <a:bodyPr wrap="square" lIns="0" tIns="0" rIns="0" bIns="0" rtlCol="0"/>
            <a:lstStyle/>
            <a:p>
              <a:endParaRPr>
                <a:solidFill>
                  <a:srgbClr val="BFBFBF"/>
                </a:solidFill>
              </a:endParaRPr>
            </a:p>
          </p:txBody>
        </p:sp>
      </p:grpSp>
      <p:sp>
        <p:nvSpPr>
          <p:cNvPr id="29" name="object 11"/>
          <p:cNvSpPr/>
          <p:nvPr/>
        </p:nvSpPr>
        <p:spPr>
          <a:xfrm>
            <a:off x="635000" y="2057405"/>
            <a:ext cx="411481" cy="487679"/>
          </a:xfrm>
          <a:prstGeom prst="rect">
            <a:avLst/>
          </a:prstGeom>
          <a:blipFill>
            <a:blip r:embed="rId5" cstate="print"/>
            <a:stretch>
              <a:fillRect/>
            </a:stretch>
          </a:blipFill>
        </p:spPr>
        <p:txBody>
          <a:bodyPr wrap="square" lIns="0" tIns="0" rIns="0" bIns="0" rtlCol="0"/>
          <a:lstStyle/>
          <a:p>
            <a:endParaRPr/>
          </a:p>
        </p:txBody>
      </p:sp>
      <p:sp>
        <p:nvSpPr>
          <p:cNvPr id="30" name="object 8"/>
          <p:cNvSpPr/>
          <p:nvPr/>
        </p:nvSpPr>
        <p:spPr>
          <a:xfrm>
            <a:off x="406403" y="30480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rgbClr val="55555A"/>
          </a:solidFill>
        </p:spPr>
        <p:txBody>
          <a:bodyPr wrap="square" lIns="0" tIns="0" rIns="0" bIns="0" rtlCol="0"/>
          <a:lstStyle/>
          <a:p>
            <a:endParaRPr/>
          </a:p>
        </p:txBody>
      </p:sp>
      <p:sp>
        <p:nvSpPr>
          <p:cNvPr id="31" name="object 9"/>
          <p:cNvSpPr/>
          <p:nvPr/>
        </p:nvSpPr>
        <p:spPr>
          <a:xfrm>
            <a:off x="635000" y="3124205"/>
            <a:ext cx="411481" cy="487679"/>
          </a:xfrm>
          <a:prstGeom prst="rect">
            <a:avLst/>
          </a:prstGeom>
          <a:blipFill>
            <a:blip r:embed="rId6" cstate="print"/>
            <a:stretch>
              <a:fillRect/>
            </a:stretch>
          </a:blipFill>
        </p:spPr>
        <p:txBody>
          <a:bodyPr wrap="square" lIns="0" tIns="0" rIns="0" bIns="0" rtlCol="0"/>
          <a:lstStyle/>
          <a:p>
            <a:endParaRPr/>
          </a:p>
        </p:txBody>
      </p:sp>
      <p:pic>
        <p:nvPicPr>
          <p:cNvPr id="32" name="Picture 31" descr="Screen Shot 2016-07-10 at 7.43.0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9199" y="2514600"/>
            <a:ext cx="8991600" cy="456527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 y="289564"/>
            <a:ext cx="1335023" cy="7772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84447" y="1676405"/>
            <a:ext cx="60960" cy="644042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2039601" y="8698997"/>
            <a:ext cx="597407" cy="630935"/>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 y="9561576"/>
            <a:ext cx="12987528" cy="170688"/>
          </a:xfrm>
          <a:prstGeom prst="rect">
            <a:avLst/>
          </a:prstGeom>
          <a:blipFill>
            <a:blip r:embed="rId5"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1544827" y="479556"/>
            <a:ext cx="1946910" cy="430887"/>
          </a:xfrm>
          <a:prstGeom prst="rect">
            <a:avLst/>
          </a:prstGeom>
        </p:spPr>
        <p:txBody>
          <a:bodyPr vert="horz" wrap="square" lIns="0" tIns="0" rIns="0" bIns="0" rtlCol="0">
            <a:spAutoFit/>
          </a:bodyPr>
          <a:lstStyle/>
          <a:p>
            <a:pPr marL="12700">
              <a:lnSpc>
                <a:spcPct val="100000"/>
              </a:lnSpc>
            </a:pPr>
            <a:r>
              <a:rPr sz="2800" b="0" spc="105" dirty="0">
                <a:solidFill>
                  <a:srgbClr val="5E5E60"/>
                </a:solidFill>
                <a:latin typeface="Arial"/>
                <a:cs typeface="Arial"/>
              </a:rPr>
              <a:t>Your</a:t>
            </a:r>
            <a:r>
              <a:rPr sz="2800" b="0" spc="190" dirty="0">
                <a:solidFill>
                  <a:srgbClr val="5E5E60"/>
                </a:solidFill>
                <a:latin typeface="Arial"/>
                <a:cs typeface="Arial"/>
              </a:rPr>
              <a:t> </a:t>
            </a:r>
            <a:r>
              <a:rPr sz="2800" b="0" spc="235" dirty="0">
                <a:solidFill>
                  <a:srgbClr val="5E5E60"/>
                </a:solidFill>
                <a:latin typeface="Arial"/>
                <a:cs typeface="Arial"/>
              </a:rPr>
              <a:t>Turn!</a:t>
            </a:r>
            <a:endParaRPr sz="2800">
              <a:latin typeface="Arial"/>
              <a:cs typeface="Arial"/>
            </a:endParaRPr>
          </a:p>
        </p:txBody>
      </p:sp>
      <p:sp>
        <p:nvSpPr>
          <p:cNvPr id="10" name="object 10"/>
          <p:cNvSpPr txBox="1"/>
          <p:nvPr/>
        </p:nvSpPr>
        <p:spPr>
          <a:xfrm>
            <a:off x="-18688125" y="4230115"/>
            <a:ext cx="19490691" cy="477054"/>
          </a:xfrm>
          <a:prstGeom prst="rect">
            <a:avLst/>
          </a:prstGeom>
        </p:spPr>
        <p:txBody>
          <a:bodyPr vert="horz" wrap="square" lIns="0" tIns="0" rIns="0" bIns="0" rtlCol="0">
            <a:spAutoFit/>
          </a:bodyPr>
          <a:lstStyle/>
          <a:p>
            <a:pPr marL="12700">
              <a:lnSpc>
                <a:spcPct val="100000"/>
              </a:lnSpc>
            </a:pPr>
            <a:r>
              <a:rPr sz="3100" spc="-164505" dirty="0">
                <a:solidFill>
                  <a:srgbClr val="5E5E60"/>
                </a:solidFill>
                <a:latin typeface="Arial"/>
                <a:cs typeface="Arial"/>
              </a:rPr>
              <a:t>.</a:t>
            </a:r>
            <a:endParaRPr sz="3100">
              <a:latin typeface="Arial"/>
              <a:cs typeface="Arial"/>
            </a:endParaRPr>
          </a:p>
        </p:txBody>
      </p:sp>
      <p:grpSp>
        <p:nvGrpSpPr>
          <p:cNvPr id="20" name="Group 19"/>
          <p:cNvGrpSpPr/>
          <p:nvPr/>
        </p:nvGrpSpPr>
        <p:grpSpPr>
          <a:xfrm>
            <a:off x="330204" y="1905000"/>
            <a:ext cx="2470940" cy="2915920"/>
            <a:chOff x="20040" y="1066800"/>
            <a:chExt cx="2470940" cy="2915920"/>
          </a:xfrm>
        </p:grpSpPr>
        <p:grpSp>
          <p:nvGrpSpPr>
            <p:cNvPr id="21" name="Group 20"/>
            <p:cNvGrpSpPr/>
            <p:nvPr/>
          </p:nvGrpSpPr>
          <p:grpSpPr>
            <a:xfrm>
              <a:off x="52580" y="1066800"/>
              <a:ext cx="2438400" cy="2762310"/>
              <a:chOff x="558800" y="1066800"/>
              <a:chExt cx="2438400" cy="2762310"/>
            </a:xfrm>
          </p:grpSpPr>
          <p:sp>
            <p:nvSpPr>
              <p:cNvPr id="25" name="object 8"/>
              <p:cNvSpPr/>
              <p:nvPr/>
            </p:nvSpPr>
            <p:spPr>
              <a:xfrm>
                <a:off x="558800" y="1066800"/>
                <a:ext cx="70612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chemeClr val="bg1"/>
              </a:solidFill>
              <a:ln>
                <a:solidFill>
                  <a:schemeClr val="bg1">
                    <a:lumMod val="75000"/>
                  </a:schemeClr>
                </a:solidFill>
              </a:ln>
            </p:spPr>
            <p:txBody>
              <a:bodyPr wrap="square" lIns="0" tIns="0" rIns="0" bIns="0" rtlCol="0"/>
              <a:lstStyle/>
              <a:p>
                <a:endParaRPr>
                  <a:solidFill>
                    <a:srgbClr val="BFBFBF"/>
                  </a:solidFill>
                </a:endParaRPr>
              </a:p>
            </p:txBody>
          </p:sp>
          <p:sp>
            <p:nvSpPr>
              <p:cNvPr id="26" name="object 10"/>
              <p:cNvSpPr/>
              <p:nvPr/>
            </p:nvSpPr>
            <p:spPr>
              <a:xfrm>
                <a:off x="560451" y="2209800"/>
                <a:ext cx="706120" cy="706120"/>
              </a:xfrm>
              <a:custGeom>
                <a:avLst/>
                <a:gdLst/>
                <a:ahLst/>
                <a:cxnLst/>
                <a:rect l="l" t="t" r="r" b="b"/>
                <a:pathLst>
                  <a:path w="706119" h="706120">
                    <a:moveTo>
                      <a:pt x="0" y="352805"/>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6" y="0"/>
                    </a:lnTo>
                    <a:lnTo>
                      <a:pt x="400678" y="3221"/>
                    </a:lnTo>
                    <a:lnTo>
                      <a:pt x="446593" y="12604"/>
                    </a:lnTo>
                    <a:lnTo>
                      <a:pt x="490131" y="27729"/>
                    </a:lnTo>
                    <a:lnTo>
                      <a:pt x="530871" y="48175"/>
                    </a:lnTo>
                    <a:lnTo>
                      <a:pt x="568392" y="73521"/>
                    </a:lnTo>
                    <a:lnTo>
                      <a:pt x="602275" y="103346"/>
                    </a:lnTo>
                    <a:lnTo>
                      <a:pt x="632098" y="137230"/>
                    </a:lnTo>
                    <a:lnTo>
                      <a:pt x="657442" y="174752"/>
                    </a:lnTo>
                    <a:lnTo>
                      <a:pt x="677885" y="215491"/>
                    </a:lnTo>
                    <a:lnTo>
                      <a:pt x="693009" y="259027"/>
                    </a:lnTo>
                    <a:lnTo>
                      <a:pt x="702391" y="304938"/>
                    </a:lnTo>
                    <a:lnTo>
                      <a:pt x="705612" y="352805"/>
                    </a:lnTo>
                    <a:lnTo>
                      <a:pt x="702391" y="400673"/>
                    </a:lnTo>
                    <a:lnTo>
                      <a:pt x="693009" y="446584"/>
                    </a:lnTo>
                    <a:lnTo>
                      <a:pt x="677885" y="490120"/>
                    </a:lnTo>
                    <a:lnTo>
                      <a:pt x="657442" y="530859"/>
                    </a:lnTo>
                    <a:lnTo>
                      <a:pt x="632098" y="568381"/>
                    </a:lnTo>
                    <a:lnTo>
                      <a:pt x="602275" y="602265"/>
                    </a:lnTo>
                    <a:lnTo>
                      <a:pt x="568392" y="632090"/>
                    </a:lnTo>
                    <a:lnTo>
                      <a:pt x="530871" y="657436"/>
                    </a:lnTo>
                    <a:lnTo>
                      <a:pt x="490131" y="677882"/>
                    </a:lnTo>
                    <a:lnTo>
                      <a:pt x="446593" y="693007"/>
                    </a:lnTo>
                    <a:lnTo>
                      <a:pt x="400678" y="702390"/>
                    </a:lnTo>
                    <a:lnTo>
                      <a:pt x="352806" y="705611"/>
                    </a:lnTo>
                    <a:lnTo>
                      <a:pt x="304933" y="702390"/>
                    </a:lnTo>
                    <a:lnTo>
                      <a:pt x="259018" y="693007"/>
                    </a:lnTo>
                    <a:lnTo>
                      <a:pt x="215480" y="677882"/>
                    </a:lnTo>
                    <a:lnTo>
                      <a:pt x="174740" y="657436"/>
                    </a:lnTo>
                    <a:lnTo>
                      <a:pt x="137219" y="632090"/>
                    </a:lnTo>
                    <a:lnTo>
                      <a:pt x="103336" y="602265"/>
                    </a:lnTo>
                    <a:lnTo>
                      <a:pt x="73513" y="568381"/>
                    </a:lnTo>
                    <a:lnTo>
                      <a:pt x="48169" y="530859"/>
                    </a:lnTo>
                    <a:lnTo>
                      <a:pt x="27726" y="490120"/>
                    </a:lnTo>
                    <a:lnTo>
                      <a:pt x="12602" y="446584"/>
                    </a:lnTo>
                    <a:lnTo>
                      <a:pt x="3220" y="400673"/>
                    </a:lnTo>
                    <a:lnTo>
                      <a:pt x="0" y="352805"/>
                    </a:lnTo>
                    <a:close/>
                  </a:path>
                </a:pathLst>
              </a:custGeom>
              <a:ln w="12192">
                <a:solidFill>
                  <a:srgbClr val="AEABAB"/>
                </a:solidFill>
              </a:ln>
            </p:spPr>
            <p:txBody>
              <a:bodyPr wrap="square" lIns="0" tIns="0" rIns="0" bIns="0" rtlCol="0"/>
              <a:lstStyle/>
              <a:p>
                <a:endParaRPr/>
              </a:p>
            </p:txBody>
          </p:sp>
          <p:sp>
            <p:nvSpPr>
              <p:cNvPr id="27" name="object 11"/>
              <p:cNvSpPr/>
              <p:nvPr/>
            </p:nvSpPr>
            <p:spPr>
              <a:xfrm>
                <a:off x="787250" y="2286000"/>
                <a:ext cx="411480" cy="487679"/>
              </a:xfrm>
              <a:prstGeom prst="rect">
                <a:avLst/>
              </a:prstGeom>
              <a:blipFill>
                <a:blip r:embed="rId6" cstate="print"/>
                <a:stretch>
                  <a:fillRect/>
                </a:stretch>
              </a:blipFill>
            </p:spPr>
            <p:txBody>
              <a:bodyPr wrap="square" lIns="0" tIns="0" rIns="0" bIns="0" rtlCol="0"/>
              <a:lstStyle/>
              <a:p>
                <a:endParaRPr/>
              </a:p>
            </p:txBody>
          </p:sp>
          <p:sp>
            <p:nvSpPr>
              <p:cNvPr id="28" name="TextBox 27"/>
              <p:cNvSpPr txBox="1"/>
              <p:nvPr/>
            </p:nvSpPr>
            <p:spPr>
              <a:xfrm>
                <a:off x="1244601" y="1219200"/>
                <a:ext cx="1752599" cy="400110"/>
              </a:xfrm>
              <a:prstGeom prst="rect">
                <a:avLst/>
              </a:prstGeom>
              <a:noFill/>
            </p:spPr>
            <p:txBody>
              <a:bodyPr wrap="square" rtlCol="0">
                <a:spAutoFit/>
              </a:bodyPr>
              <a:lstStyle/>
              <a:p>
                <a:r>
                  <a:rPr lang="en-US" sz="2000" dirty="0" smtClean="0">
                    <a:solidFill>
                      <a:schemeClr val="bg1">
                        <a:lumMod val="75000"/>
                      </a:schemeClr>
                    </a:solidFill>
                    <a:latin typeface="Gotham Bold"/>
                    <a:cs typeface="Gotham Bold"/>
                  </a:rPr>
                  <a:t>MESSAGE</a:t>
                </a:r>
                <a:endParaRPr lang="en-US" sz="2000" dirty="0">
                  <a:solidFill>
                    <a:schemeClr val="bg1">
                      <a:lumMod val="75000"/>
                    </a:schemeClr>
                  </a:solidFill>
                  <a:latin typeface="Gotham Bold"/>
                  <a:cs typeface="Gotham Bold"/>
                </a:endParaRPr>
              </a:p>
            </p:txBody>
          </p:sp>
          <p:sp>
            <p:nvSpPr>
              <p:cNvPr id="29" name="TextBox 28"/>
              <p:cNvSpPr txBox="1"/>
              <p:nvPr/>
            </p:nvSpPr>
            <p:spPr>
              <a:xfrm>
                <a:off x="1244601" y="2362200"/>
                <a:ext cx="1752599" cy="400110"/>
              </a:xfrm>
              <a:prstGeom prst="rect">
                <a:avLst/>
              </a:prstGeom>
              <a:noFill/>
            </p:spPr>
            <p:txBody>
              <a:bodyPr wrap="square" rtlCol="0">
                <a:spAutoFit/>
              </a:bodyPr>
              <a:lstStyle/>
              <a:p>
                <a:r>
                  <a:rPr lang="en-US" sz="2000" dirty="0" smtClean="0">
                    <a:solidFill>
                      <a:schemeClr val="bg1">
                        <a:lumMod val="75000"/>
                      </a:schemeClr>
                    </a:solidFill>
                    <a:latin typeface="Gotham Bold"/>
                    <a:cs typeface="Gotham Bold"/>
                  </a:rPr>
                  <a:t>MOBILIZE</a:t>
                </a:r>
                <a:endParaRPr lang="en-US" sz="2000" dirty="0">
                  <a:solidFill>
                    <a:schemeClr val="bg1">
                      <a:lumMod val="75000"/>
                    </a:schemeClr>
                  </a:solidFill>
                  <a:latin typeface="Gotham Bold"/>
                  <a:cs typeface="Gotham Bold"/>
                </a:endParaRPr>
              </a:p>
            </p:txBody>
          </p:sp>
          <p:sp>
            <p:nvSpPr>
              <p:cNvPr id="30" name="TextBox 29"/>
              <p:cNvSpPr txBox="1"/>
              <p:nvPr/>
            </p:nvSpPr>
            <p:spPr>
              <a:xfrm>
                <a:off x="1244601" y="3429000"/>
                <a:ext cx="1752599" cy="400110"/>
              </a:xfrm>
              <a:prstGeom prst="rect">
                <a:avLst/>
              </a:prstGeom>
              <a:noFill/>
            </p:spPr>
            <p:txBody>
              <a:bodyPr wrap="square" rtlCol="0">
                <a:spAutoFit/>
              </a:bodyPr>
              <a:lstStyle/>
              <a:p>
                <a:r>
                  <a:rPr lang="en-US" sz="2000" dirty="0" smtClean="0">
                    <a:latin typeface="Gotham Bold"/>
                    <a:cs typeface="Gotham Bold"/>
                  </a:rPr>
                  <a:t>MONEY</a:t>
                </a:r>
                <a:endParaRPr lang="en-US" sz="2000" dirty="0">
                  <a:latin typeface="Gotham Bold"/>
                  <a:cs typeface="Gotham Bold"/>
                </a:endParaRPr>
              </a:p>
            </p:txBody>
          </p:sp>
          <p:sp>
            <p:nvSpPr>
              <p:cNvPr id="31" name="object 9"/>
              <p:cNvSpPr/>
              <p:nvPr/>
            </p:nvSpPr>
            <p:spPr>
              <a:xfrm>
                <a:off x="787400" y="1143000"/>
                <a:ext cx="411480" cy="487679"/>
              </a:xfrm>
              <a:prstGeom prst="rect">
                <a:avLst/>
              </a:prstGeom>
              <a:blipFill>
                <a:blip r:embed="rId7" cstate="print"/>
                <a:stretch>
                  <a:fillRect/>
                </a:stretch>
              </a:blipFill>
            </p:spPr>
            <p:txBody>
              <a:bodyPr wrap="square" lIns="0" tIns="0" rIns="0" bIns="0" rtlCol="0"/>
              <a:lstStyle/>
              <a:p>
                <a:endParaRPr>
                  <a:solidFill>
                    <a:srgbClr val="BFBFBF"/>
                  </a:solidFill>
                </a:endParaRPr>
              </a:p>
            </p:txBody>
          </p:sp>
        </p:grpSp>
        <p:sp>
          <p:nvSpPr>
            <p:cNvPr id="22" name="object 11"/>
            <p:cNvSpPr/>
            <p:nvPr/>
          </p:nvSpPr>
          <p:spPr>
            <a:xfrm>
              <a:off x="281030" y="1143000"/>
              <a:ext cx="411480" cy="487679"/>
            </a:xfrm>
            <a:prstGeom prst="rect">
              <a:avLst/>
            </a:prstGeom>
            <a:blipFill>
              <a:blip r:embed="rId6" cstate="print"/>
              <a:stretch>
                <a:fillRect/>
              </a:stretch>
            </a:blipFill>
          </p:spPr>
          <p:txBody>
            <a:bodyPr wrap="square" lIns="0" tIns="0" rIns="0" bIns="0" rtlCol="0"/>
            <a:lstStyle/>
            <a:p>
              <a:endParaRPr/>
            </a:p>
          </p:txBody>
        </p:sp>
        <p:sp>
          <p:nvSpPr>
            <p:cNvPr id="23" name="object 8"/>
            <p:cNvSpPr/>
            <p:nvPr/>
          </p:nvSpPr>
          <p:spPr>
            <a:xfrm>
              <a:off x="20040" y="3276600"/>
              <a:ext cx="711200" cy="706120"/>
            </a:xfrm>
            <a:custGeom>
              <a:avLst/>
              <a:gdLst/>
              <a:ahLst/>
              <a:cxnLst/>
              <a:rect l="l" t="t" r="r" b="b"/>
              <a:pathLst>
                <a:path w="706119" h="706119">
                  <a:moveTo>
                    <a:pt x="352805" y="0"/>
                  </a:moveTo>
                  <a:lnTo>
                    <a:pt x="304933" y="3221"/>
                  </a:lnTo>
                  <a:lnTo>
                    <a:pt x="259018" y="12604"/>
                  </a:lnTo>
                  <a:lnTo>
                    <a:pt x="215480" y="27729"/>
                  </a:lnTo>
                  <a:lnTo>
                    <a:pt x="174740" y="48175"/>
                  </a:lnTo>
                  <a:lnTo>
                    <a:pt x="137219" y="73521"/>
                  </a:lnTo>
                  <a:lnTo>
                    <a:pt x="103336" y="103346"/>
                  </a:lnTo>
                  <a:lnTo>
                    <a:pt x="73513" y="137230"/>
                  </a:lnTo>
                  <a:lnTo>
                    <a:pt x="48169" y="174751"/>
                  </a:lnTo>
                  <a:lnTo>
                    <a:pt x="27726" y="215491"/>
                  </a:lnTo>
                  <a:lnTo>
                    <a:pt x="12602" y="259027"/>
                  </a:lnTo>
                  <a:lnTo>
                    <a:pt x="3220" y="304938"/>
                  </a:lnTo>
                  <a:lnTo>
                    <a:pt x="0" y="352805"/>
                  </a:lnTo>
                  <a:lnTo>
                    <a:pt x="3220" y="400673"/>
                  </a:lnTo>
                  <a:lnTo>
                    <a:pt x="12602" y="446584"/>
                  </a:lnTo>
                  <a:lnTo>
                    <a:pt x="27726" y="490120"/>
                  </a:lnTo>
                  <a:lnTo>
                    <a:pt x="48169" y="530859"/>
                  </a:lnTo>
                  <a:lnTo>
                    <a:pt x="73513" y="568381"/>
                  </a:lnTo>
                  <a:lnTo>
                    <a:pt x="103336" y="602265"/>
                  </a:lnTo>
                  <a:lnTo>
                    <a:pt x="137219" y="632090"/>
                  </a:lnTo>
                  <a:lnTo>
                    <a:pt x="174740" y="657436"/>
                  </a:lnTo>
                  <a:lnTo>
                    <a:pt x="215480" y="677882"/>
                  </a:lnTo>
                  <a:lnTo>
                    <a:pt x="259018" y="693007"/>
                  </a:lnTo>
                  <a:lnTo>
                    <a:pt x="304933" y="702390"/>
                  </a:lnTo>
                  <a:lnTo>
                    <a:pt x="352805" y="705611"/>
                  </a:lnTo>
                  <a:lnTo>
                    <a:pt x="400678" y="702390"/>
                  </a:lnTo>
                  <a:lnTo>
                    <a:pt x="446593" y="693007"/>
                  </a:lnTo>
                  <a:lnTo>
                    <a:pt x="490131" y="677882"/>
                  </a:lnTo>
                  <a:lnTo>
                    <a:pt x="530871" y="657436"/>
                  </a:lnTo>
                  <a:lnTo>
                    <a:pt x="568392" y="632090"/>
                  </a:lnTo>
                  <a:lnTo>
                    <a:pt x="602275" y="602265"/>
                  </a:lnTo>
                  <a:lnTo>
                    <a:pt x="632098" y="568381"/>
                  </a:lnTo>
                  <a:lnTo>
                    <a:pt x="657442" y="530860"/>
                  </a:lnTo>
                  <a:lnTo>
                    <a:pt x="677885" y="490120"/>
                  </a:lnTo>
                  <a:lnTo>
                    <a:pt x="693009" y="446584"/>
                  </a:lnTo>
                  <a:lnTo>
                    <a:pt x="702391" y="400673"/>
                  </a:lnTo>
                  <a:lnTo>
                    <a:pt x="705611" y="352805"/>
                  </a:lnTo>
                  <a:lnTo>
                    <a:pt x="702391" y="304938"/>
                  </a:lnTo>
                  <a:lnTo>
                    <a:pt x="693009" y="259027"/>
                  </a:lnTo>
                  <a:lnTo>
                    <a:pt x="677885" y="215491"/>
                  </a:lnTo>
                  <a:lnTo>
                    <a:pt x="657442" y="174752"/>
                  </a:lnTo>
                  <a:lnTo>
                    <a:pt x="632098" y="137230"/>
                  </a:lnTo>
                  <a:lnTo>
                    <a:pt x="602275" y="103346"/>
                  </a:lnTo>
                  <a:lnTo>
                    <a:pt x="568392" y="73521"/>
                  </a:lnTo>
                  <a:lnTo>
                    <a:pt x="530871" y="48175"/>
                  </a:lnTo>
                  <a:lnTo>
                    <a:pt x="490131" y="27729"/>
                  </a:lnTo>
                  <a:lnTo>
                    <a:pt x="446593" y="12604"/>
                  </a:lnTo>
                  <a:lnTo>
                    <a:pt x="400678" y="3221"/>
                  </a:lnTo>
                  <a:lnTo>
                    <a:pt x="352805" y="0"/>
                  </a:lnTo>
                  <a:close/>
                </a:path>
              </a:pathLst>
            </a:custGeom>
            <a:solidFill>
              <a:srgbClr val="55555A"/>
            </a:solidFill>
          </p:spPr>
          <p:txBody>
            <a:bodyPr wrap="square" lIns="0" tIns="0" rIns="0" bIns="0" rtlCol="0"/>
            <a:lstStyle/>
            <a:p>
              <a:endParaRPr/>
            </a:p>
          </p:txBody>
        </p:sp>
        <p:sp>
          <p:nvSpPr>
            <p:cNvPr id="24" name="object 9"/>
            <p:cNvSpPr/>
            <p:nvPr/>
          </p:nvSpPr>
          <p:spPr>
            <a:xfrm>
              <a:off x="281030" y="3352800"/>
              <a:ext cx="411480" cy="487679"/>
            </a:xfrm>
            <a:prstGeom prst="rect">
              <a:avLst/>
            </a:prstGeom>
            <a:blipFill>
              <a:blip r:embed="rId7" cstate="print"/>
              <a:stretch>
                <a:fillRect/>
              </a:stretch>
            </a:blipFill>
          </p:spPr>
          <p:txBody>
            <a:bodyPr wrap="square" lIns="0" tIns="0" rIns="0" bIns="0" rtlCol="0"/>
            <a:lstStyle/>
            <a:p>
              <a:endParaRPr/>
            </a:p>
          </p:txBody>
        </p:sp>
      </p:grpSp>
      <p:pic>
        <p:nvPicPr>
          <p:cNvPr id="32" name="Picture 31" descr="Screen Shot 2016-07-10 at 7.45.32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9201" y="2286005"/>
            <a:ext cx="9050125" cy="465874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37360" y="3023616"/>
            <a:ext cx="2270760" cy="285597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538987" y="2734055"/>
            <a:ext cx="691894" cy="5821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2039600" y="8759952"/>
            <a:ext cx="585216" cy="56997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 y="9573768"/>
            <a:ext cx="12987528" cy="15849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82590" y="1592580"/>
            <a:ext cx="0" cy="5593080"/>
          </a:xfrm>
          <a:custGeom>
            <a:avLst/>
            <a:gdLst/>
            <a:ahLst/>
            <a:cxnLst/>
            <a:rect l="l" t="t" r="r" b="b"/>
            <a:pathLst>
              <a:path h="5593080">
                <a:moveTo>
                  <a:pt x="0" y="5593080"/>
                </a:moveTo>
                <a:lnTo>
                  <a:pt x="0" y="0"/>
                </a:lnTo>
              </a:path>
            </a:pathLst>
          </a:custGeom>
          <a:ln w="13716">
            <a:solidFill>
              <a:srgbClr val="545457"/>
            </a:solidFill>
          </a:ln>
        </p:spPr>
        <p:txBody>
          <a:bodyPr wrap="square" lIns="0" tIns="0" rIns="0" bIns="0" rtlCol="0"/>
          <a:lstStyle/>
          <a:p>
            <a:endParaRPr/>
          </a:p>
        </p:txBody>
      </p:sp>
      <p:sp>
        <p:nvSpPr>
          <p:cNvPr id="7" name="object 7"/>
          <p:cNvSpPr txBox="1"/>
          <p:nvPr/>
        </p:nvSpPr>
        <p:spPr>
          <a:xfrm>
            <a:off x="916948" y="1618238"/>
            <a:ext cx="4199891" cy="469359"/>
          </a:xfrm>
          <a:prstGeom prst="rect">
            <a:avLst/>
          </a:prstGeom>
        </p:spPr>
        <p:txBody>
          <a:bodyPr vert="horz" wrap="square" lIns="0" tIns="0" rIns="0" bIns="0" rtlCol="0">
            <a:spAutoFit/>
          </a:bodyPr>
          <a:lstStyle/>
          <a:p>
            <a:pPr marL="12700">
              <a:lnSpc>
                <a:spcPct val="100000"/>
              </a:lnSpc>
              <a:tabLst>
                <a:tab pos="2072639" algn="l"/>
              </a:tabLst>
            </a:pPr>
            <a:r>
              <a:rPr sz="3050" b="1" spc="270" dirty="0">
                <a:solidFill>
                  <a:srgbClr val="3B3838"/>
                </a:solidFill>
                <a:latin typeface="Arial"/>
                <a:cs typeface="Arial"/>
              </a:rPr>
              <a:t>AGENDA	</a:t>
            </a:r>
            <a:r>
              <a:rPr sz="2650" spc="110" dirty="0">
                <a:solidFill>
                  <a:srgbClr val="3B3838"/>
                </a:solidFill>
                <a:latin typeface="Arial"/>
                <a:cs typeface="Arial"/>
              </a:rPr>
              <a:t>FOR </a:t>
            </a:r>
            <a:r>
              <a:rPr sz="2650" spc="70" dirty="0">
                <a:solidFill>
                  <a:srgbClr val="3B3838"/>
                </a:solidFill>
                <a:latin typeface="Arial"/>
                <a:cs typeface="Arial"/>
              </a:rPr>
              <a:t>TO</a:t>
            </a:r>
            <a:r>
              <a:rPr sz="2650" spc="-345" dirty="0">
                <a:solidFill>
                  <a:srgbClr val="3B3838"/>
                </a:solidFill>
                <a:latin typeface="Arial"/>
                <a:cs typeface="Arial"/>
              </a:rPr>
              <a:t> </a:t>
            </a:r>
            <a:r>
              <a:rPr sz="2650" spc="35" dirty="0">
                <a:solidFill>
                  <a:srgbClr val="3B3838"/>
                </a:solidFill>
                <a:latin typeface="Arial"/>
                <a:cs typeface="Arial"/>
              </a:rPr>
              <a:t>DAY</a:t>
            </a:r>
            <a:endParaRPr sz="2650">
              <a:latin typeface="Arial"/>
              <a:cs typeface="Arial"/>
            </a:endParaRPr>
          </a:p>
        </p:txBody>
      </p:sp>
      <p:sp>
        <p:nvSpPr>
          <p:cNvPr id="8" name="object 8"/>
          <p:cNvSpPr txBox="1"/>
          <p:nvPr/>
        </p:nvSpPr>
        <p:spPr>
          <a:xfrm>
            <a:off x="6077212" y="1663562"/>
            <a:ext cx="4570729" cy="988208"/>
          </a:xfrm>
          <a:prstGeom prst="rect">
            <a:avLst/>
          </a:prstGeom>
        </p:spPr>
        <p:txBody>
          <a:bodyPr vert="horz" wrap="square" lIns="0" tIns="0" rIns="0" bIns="0" rtlCol="0">
            <a:spAutoFit/>
          </a:bodyPr>
          <a:lstStyle/>
          <a:p>
            <a:pPr marL="554990" marR="5080" indent="-542925">
              <a:lnSpc>
                <a:spcPct val="103899"/>
              </a:lnSpc>
              <a:tabLst>
                <a:tab pos="533400" algn="l"/>
                <a:tab pos="3319145" algn="l"/>
              </a:tabLst>
            </a:pPr>
            <a:r>
              <a:rPr sz="3100" spc="-360" dirty="0">
                <a:solidFill>
                  <a:srgbClr val="3B3838"/>
                </a:solidFill>
                <a:latin typeface="Arial"/>
                <a:cs typeface="Arial"/>
              </a:rPr>
              <a:t>1.	</a:t>
            </a:r>
            <a:r>
              <a:rPr sz="3100" spc="160" dirty="0">
                <a:solidFill>
                  <a:srgbClr val="3B3838"/>
                </a:solidFill>
                <a:latin typeface="Arial"/>
                <a:cs typeface="Arial"/>
              </a:rPr>
              <a:t>The </a:t>
            </a:r>
            <a:r>
              <a:rPr sz="3100" spc="90" dirty="0">
                <a:solidFill>
                  <a:srgbClr val="3B3838"/>
                </a:solidFill>
                <a:latin typeface="Arial"/>
                <a:cs typeface="Arial"/>
              </a:rPr>
              <a:t>Role</a:t>
            </a:r>
            <a:r>
              <a:rPr sz="3100" spc="375" dirty="0">
                <a:solidFill>
                  <a:srgbClr val="3B3838"/>
                </a:solidFill>
                <a:latin typeface="Arial"/>
                <a:cs typeface="Arial"/>
              </a:rPr>
              <a:t> </a:t>
            </a:r>
            <a:r>
              <a:rPr sz="3100" spc="165" dirty="0">
                <a:solidFill>
                  <a:srgbClr val="3B3838"/>
                </a:solidFill>
                <a:latin typeface="Arial"/>
                <a:cs typeface="Arial"/>
              </a:rPr>
              <a:t>of</a:t>
            </a:r>
            <a:r>
              <a:rPr sz="3100" spc="395" dirty="0">
                <a:solidFill>
                  <a:srgbClr val="3B3838"/>
                </a:solidFill>
                <a:latin typeface="Arial"/>
                <a:cs typeface="Arial"/>
              </a:rPr>
              <a:t> </a:t>
            </a:r>
            <a:r>
              <a:rPr sz="3100" spc="-140" dirty="0">
                <a:solidFill>
                  <a:srgbClr val="3B3838"/>
                </a:solidFill>
                <a:latin typeface="Arial"/>
                <a:cs typeface="Arial"/>
              </a:rPr>
              <a:t>a	</a:t>
            </a:r>
            <a:r>
              <a:rPr sz="3100" spc="170" dirty="0">
                <a:solidFill>
                  <a:srgbClr val="3B3838"/>
                </a:solidFill>
                <a:latin typeface="Arial"/>
                <a:cs typeface="Arial"/>
              </a:rPr>
              <a:t>Digita</a:t>
            </a:r>
            <a:r>
              <a:rPr sz="3100" spc="-580" dirty="0">
                <a:solidFill>
                  <a:srgbClr val="3B3838"/>
                </a:solidFill>
                <a:latin typeface="Arial"/>
                <a:cs typeface="Arial"/>
              </a:rPr>
              <a:t> </a:t>
            </a:r>
            <a:r>
              <a:rPr sz="3100" spc="-280" dirty="0">
                <a:solidFill>
                  <a:srgbClr val="3B3838"/>
                </a:solidFill>
                <a:latin typeface="Arial"/>
                <a:cs typeface="Arial"/>
              </a:rPr>
              <a:t>l </a:t>
            </a:r>
            <a:r>
              <a:rPr sz="3100" spc="-345" dirty="0">
                <a:solidFill>
                  <a:srgbClr val="3B3838"/>
                </a:solidFill>
                <a:latin typeface="Arial"/>
                <a:cs typeface="Arial"/>
              </a:rPr>
              <a:t> </a:t>
            </a:r>
            <a:r>
              <a:rPr sz="3100" spc="250" dirty="0">
                <a:solidFill>
                  <a:srgbClr val="3B3838"/>
                </a:solidFill>
                <a:latin typeface="Arial"/>
                <a:cs typeface="Arial"/>
              </a:rPr>
              <a:t>Department</a:t>
            </a:r>
            <a:endParaRPr sz="3100">
              <a:latin typeface="Arial"/>
              <a:cs typeface="Arial"/>
            </a:endParaRPr>
          </a:p>
        </p:txBody>
      </p:sp>
      <p:sp>
        <p:nvSpPr>
          <p:cNvPr id="9" name="object 9"/>
          <p:cNvSpPr txBox="1"/>
          <p:nvPr/>
        </p:nvSpPr>
        <p:spPr>
          <a:xfrm>
            <a:off x="6083299" y="3148076"/>
            <a:ext cx="5155566" cy="477054"/>
          </a:xfrm>
          <a:prstGeom prst="rect">
            <a:avLst/>
          </a:prstGeom>
        </p:spPr>
        <p:txBody>
          <a:bodyPr vert="horz" wrap="square" lIns="0" tIns="0" rIns="0" bIns="0" rtlCol="0">
            <a:spAutoFit/>
          </a:bodyPr>
          <a:lstStyle/>
          <a:p>
            <a:pPr marL="12700">
              <a:lnSpc>
                <a:spcPct val="100000"/>
              </a:lnSpc>
              <a:tabLst>
                <a:tab pos="548640" algn="l"/>
                <a:tab pos="2621280" algn="l"/>
              </a:tabLst>
            </a:pPr>
            <a:r>
              <a:rPr sz="3100" spc="-30" dirty="0">
                <a:solidFill>
                  <a:srgbClr val="3B3838"/>
                </a:solidFill>
                <a:latin typeface="Arial"/>
                <a:cs typeface="Arial"/>
              </a:rPr>
              <a:t>2.	</a:t>
            </a:r>
            <a:r>
              <a:rPr sz="3100" spc="65" dirty="0">
                <a:solidFill>
                  <a:srgbClr val="3B3838"/>
                </a:solidFill>
                <a:latin typeface="Arial"/>
                <a:cs typeface="Arial"/>
              </a:rPr>
              <a:t>L</a:t>
            </a:r>
            <a:r>
              <a:rPr sz="3100" spc="175" dirty="0">
                <a:solidFill>
                  <a:srgbClr val="3B3838"/>
                </a:solidFill>
                <a:latin typeface="Arial"/>
                <a:cs typeface="Arial"/>
              </a:rPr>
              <a:t>a</a:t>
            </a:r>
            <a:r>
              <a:rPr sz="3100" spc="215" dirty="0">
                <a:solidFill>
                  <a:srgbClr val="3B3838"/>
                </a:solidFill>
                <a:latin typeface="Arial"/>
                <a:cs typeface="Arial"/>
              </a:rPr>
              <a:t>dder</a:t>
            </a:r>
            <a:r>
              <a:rPr sz="3100" spc="395" dirty="0">
                <a:solidFill>
                  <a:srgbClr val="3B3838"/>
                </a:solidFill>
                <a:latin typeface="Arial"/>
                <a:cs typeface="Arial"/>
              </a:rPr>
              <a:t> </a:t>
            </a:r>
            <a:r>
              <a:rPr sz="3100" spc="260" dirty="0">
                <a:solidFill>
                  <a:srgbClr val="3B3838"/>
                </a:solidFill>
                <a:latin typeface="Arial"/>
                <a:cs typeface="Arial"/>
              </a:rPr>
              <a:t>o</a:t>
            </a:r>
            <a:r>
              <a:rPr sz="3100" spc="40" dirty="0">
                <a:solidFill>
                  <a:srgbClr val="3B3838"/>
                </a:solidFill>
                <a:latin typeface="Arial"/>
                <a:cs typeface="Arial"/>
              </a:rPr>
              <a:t>f</a:t>
            </a:r>
            <a:r>
              <a:rPr sz="3100" dirty="0">
                <a:solidFill>
                  <a:srgbClr val="3B3838"/>
                </a:solidFill>
                <a:latin typeface="Arial"/>
                <a:cs typeface="Arial"/>
              </a:rPr>
              <a:t>	</a:t>
            </a:r>
            <a:r>
              <a:rPr sz="3100" spc="65" dirty="0">
                <a:solidFill>
                  <a:srgbClr val="3B3838"/>
                </a:solidFill>
                <a:latin typeface="Arial"/>
                <a:cs typeface="Arial"/>
              </a:rPr>
              <a:t>E</a:t>
            </a:r>
            <a:r>
              <a:rPr sz="3100" spc="145" dirty="0">
                <a:solidFill>
                  <a:srgbClr val="3B3838"/>
                </a:solidFill>
                <a:latin typeface="Arial"/>
                <a:cs typeface="Arial"/>
              </a:rPr>
              <a:t>n</a:t>
            </a:r>
            <a:r>
              <a:rPr sz="3100" spc="120" dirty="0">
                <a:solidFill>
                  <a:srgbClr val="3B3838"/>
                </a:solidFill>
                <a:latin typeface="Arial"/>
                <a:cs typeface="Arial"/>
              </a:rPr>
              <a:t>g</a:t>
            </a:r>
            <a:r>
              <a:rPr sz="3100" spc="360" dirty="0">
                <a:solidFill>
                  <a:srgbClr val="3B3838"/>
                </a:solidFill>
                <a:latin typeface="Arial"/>
                <a:cs typeface="Arial"/>
              </a:rPr>
              <a:t>a</a:t>
            </a:r>
            <a:r>
              <a:rPr sz="3100" spc="229" dirty="0">
                <a:solidFill>
                  <a:srgbClr val="3B3838"/>
                </a:solidFill>
                <a:latin typeface="Arial"/>
                <a:cs typeface="Arial"/>
              </a:rPr>
              <a:t>geme</a:t>
            </a:r>
            <a:r>
              <a:rPr sz="3100" spc="434" dirty="0">
                <a:solidFill>
                  <a:srgbClr val="3B3838"/>
                </a:solidFill>
                <a:latin typeface="Arial"/>
                <a:cs typeface="Arial"/>
              </a:rPr>
              <a:t>n</a:t>
            </a:r>
            <a:r>
              <a:rPr sz="3100" spc="195" dirty="0">
                <a:solidFill>
                  <a:srgbClr val="3B3838"/>
                </a:solidFill>
                <a:latin typeface="Arial"/>
                <a:cs typeface="Arial"/>
              </a:rPr>
              <a:t>t</a:t>
            </a:r>
            <a:endParaRPr sz="3100">
              <a:latin typeface="Arial"/>
              <a:cs typeface="Arial"/>
            </a:endParaRPr>
          </a:p>
        </p:txBody>
      </p:sp>
      <p:sp>
        <p:nvSpPr>
          <p:cNvPr id="10" name="object 10"/>
          <p:cNvSpPr txBox="1"/>
          <p:nvPr/>
        </p:nvSpPr>
        <p:spPr>
          <a:xfrm>
            <a:off x="6086347" y="4126488"/>
            <a:ext cx="4185285" cy="477054"/>
          </a:xfrm>
          <a:prstGeom prst="rect">
            <a:avLst/>
          </a:prstGeom>
        </p:spPr>
        <p:txBody>
          <a:bodyPr vert="horz" wrap="square" lIns="0" tIns="0" rIns="0" bIns="0" rtlCol="0">
            <a:spAutoFit/>
          </a:bodyPr>
          <a:lstStyle/>
          <a:p>
            <a:pPr marL="12700">
              <a:lnSpc>
                <a:spcPct val="100000"/>
              </a:lnSpc>
              <a:tabLst>
                <a:tab pos="545465" algn="l"/>
              </a:tabLst>
            </a:pPr>
            <a:r>
              <a:rPr sz="3100" spc="10" dirty="0">
                <a:solidFill>
                  <a:srgbClr val="3B3838"/>
                </a:solidFill>
                <a:latin typeface="Arial"/>
                <a:cs typeface="Arial"/>
              </a:rPr>
              <a:t>3.	</a:t>
            </a:r>
            <a:r>
              <a:rPr sz="3100" spc="165" dirty="0">
                <a:solidFill>
                  <a:srgbClr val="3B3838"/>
                </a:solidFill>
                <a:latin typeface="Arial"/>
                <a:cs typeface="Arial"/>
              </a:rPr>
              <a:t>Digita </a:t>
            </a:r>
            <a:r>
              <a:rPr sz="3100" spc="-280" dirty="0">
                <a:solidFill>
                  <a:srgbClr val="3B3838"/>
                </a:solidFill>
                <a:latin typeface="Arial"/>
                <a:cs typeface="Arial"/>
              </a:rPr>
              <a:t>l  </a:t>
            </a:r>
            <a:r>
              <a:rPr sz="3100" spc="70" dirty="0">
                <a:solidFill>
                  <a:srgbClr val="3B3838"/>
                </a:solidFill>
                <a:latin typeface="Arial"/>
                <a:cs typeface="Arial"/>
              </a:rPr>
              <a:t>Goa </a:t>
            </a:r>
            <a:r>
              <a:rPr sz="3100" spc="-90" dirty="0">
                <a:solidFill>
                  <a:srgbClr val="3B3838"/>
                </a:solidFill>
                <a:latin typeface="Arial"/>
                <a:cs typeface="Arial"/>
              </a:rPr>
              <a:t>ls: </a:t>
            </a:r>
            <a:r>
              <a:rPr sz="3100" spc="120" dirty="0">
                <a:solidFill>
                  <a:srgbClr val="3B3838"/>
                </a:solidFill>
                <a:latin typeface="Arial"/>
                <a:cs typeface="Arial"/>
              </a:rPr>
              <a:t>3</a:t>
            </a:r>
            <a:r>
              <a:rPr sz="3100" spc="-425" dirty="0">
                <a:solidFill>
                  <a:srgbClr val="3B3838"/>
                </a:solidFill>
                <a:latin typeface="Arial"/>
                <a:cs typeface="Arial"/>
              </a:rPr>
              <a:t> </a:t>
            </a:r>
            <a:r>
              <a:rPr sz="3100" spc="-55" dirty="0">
                <a:solidFill>
                  <a:srgbClr val="3B3838"/>
                </a:solidFill>
                <a:latin typeface="Arial"/>
                <a:cs typeface="Arial"/>
              </a:rPr>
              <a:t>Ms</a:t>
            </a:r>
            <a:endParaRPr sz="3100">
              <a:latin typeface="Arial"/>
              <a:cs typeface="Arial"/>
            </a:endParaRPr>
          </a:p>
        </p:txBody>
      </p:sp>
      <p:sp>
        <p:nvSpPr>
          <p:cNvPr id="11" name="object 11"/>
          <p:cNvSpPr txBox="1"/>
          <p:nvPr/>
        </p:nvSpPr>
        <p:spPr>
          <a:xfrm>
            <a:off x="6083302" y="5077322"/>
            <a:ext cx="4658994" cy="1483862"/>
          </a:xfrm>
          <a:prstGeom prst="rect">
            <a:avLst/>
          </a:prstGeom>
        </p:spPr>
        <p:txBody>
          <a:bodyPr vert="horz" wrap="square" lIns="0" tIns="0" rIns="0" bIns="0" rtlCol="0">
            <a:spAutoFit/>
          </a:bodyPr>
          <a:lstStyle/>
          <a:p>
            <a:pPr marL="548640" marR="5080" indent="-536575">
              <a:lnSpc>
                <a:spcPct val="103899"/>
              </a:lnSpc>
              <a:tabLst>
                <a:tab pos="527685" algn="l"/>
                <a:tab pos="3395345" algn="l"/>
              </a:tabLst>
            </a:pPr>
            <a:r>
              <a:rPr sz="3100" spc="60" dirty="0">
                <a:solidFill>
                  <a:srgbClr val="3B3838"/>
                </a:solidFill>
                <a:latin typeface="Arial"/>
                <a:cs typeface="Arial"/>
              </a:rPr>
              <a:t>4.	</a:t>
            </a:r>
            <a:r>
              <a:rPr sz="3100" spc="100" dirty="0">
                <a:solidFill>
                  <a:srgbClr val="3B3838"/>
                </a:solidFill>
                <a:latin typeface="Arial"/>
                <a:cs typeface="Arial"/>
              </a:rPr>
              <a:t>A</a:t>
            </a:r>
            <a:r>
              <a:rPr sz="3100" spc="-370" dirty="0">
                <a:solidFill>
                  <a:srgbClr val="3B3838"/>
                </a:solidFill>
                <a:latin typeface="Arial"/>
                <a:cs typeface="Arial"/>
              </a:rPr>
              <a:t> </a:t>
            </a:r>
            <a:r>
              <a:rPr sz="3100" spc="50" dirty="0">
                <a:solidFill>
                  <a:srgbClr val="3B3838"/>
                </a:solidFill>
                <a:latin typeface="Arial"/>
                <a:cs typeface="Arial"/>
              </a:rPr>
              <a:t>n</a:t>
            </a:r>
            <a:r>
              <a:rPr sz="3100" spc="120" dirty="0">
                <a:solidFill>
                  <a:srgbClr val="3B3838"/>
                </a:solidFill>
                <a:latin typeface="Arial"/>
                <a:cs typeface="Arial"/>
              </a:rPr>
              <a:t>a</a:t>
            </a:r>
            <a:r>
              <a:rPr sz="3100" spc="430" dirty="0">
                <a:solidFill>
                  <a:srgbClr val="3B3838"/>
                </a:solidFill>
                <a:latin typeface="Arial"/>
                <a:cs typeface="Arial"/>
              </a:rPr>
              <a:t>t</a:t>
            </a:r>
            <a:r>
              <a:rPr sz="3100" spc="425" dirty="0">
                <a:solidFill>
                  <a:srgbClr val="3B3838"/>
                </a:solidFill>
                <a:latin typeface="Arial"/>
                <a:cs typeface="Arial"/>
              </a:rPr>
              <a:t>o</a:t>
            </a:r>
            <a:r>
              <a:rPr sz="3100" spc="265" dirty="0">
                <a:solidFill>
                  <a:srgbClr val="3B3838"/>
                </a:solidFill>
                <a:latin typeface="Arial"/>
                <a:cs typeface="Arial"/>
              </a:rPr>
              <a:t>my</a:t>
            </a:r>
            <a:r>
              <a:rPr sz="3100" spc="180" dirty="0">
                <a:solidFill>
                  <a:srgbClr val="3B3838"/>
                </a:solidFill>
                <a:latin typeface="Arial"/>
                <a:cs typeface="Arial"/>
              </a:rPr>
              <a:t> </a:t>
            </a:r>
            <a:r>
              <a:rPr sz="3100" spc="285" dirty="0">
                <a:solidFill>
                  <a:srgbClr val="3B3838"/>
                </a:solidFill>
                <a:latin typeface="Arial"/>
                <a:cs typeface="Arial"/>
              </a:rPr>
              <a:t>o</a:t>
            </a:r>
            <a:r>
              <a:rPr sz="3100" spc="40" dirty="0">
                <a:solidFill>
                  <a:srgbClr val="3B3838"/>
                </a:solidFill>
                <a:latin typeface="Arial"/>
                <a:cs typeface="Arial"/>
              </a:rPr>
              <a:t>f</a:t>
            </a:r>
            <a:r>
              <a:rPr sz="3100" spc="395" dirty="0">
                <a:solidFill>
                  <a:srgbClr val="3B3838"/>
                </a:solidFill>
                <a:latin typeface="Arial"/>
                <a:cs typeface="Arial"/>
              </a:rPr>
              <a:t> </a:t>
            </a:r>
            <a:r>
              <a:rPr sz="3100" spc="-140" dirty="0">
                <a:solidFill>
                  <a:srgbClr val="3B3838"/>
                </a:solidFill>
                <a:latin typeface="Arial"/>
                <a:cs typeface="Arial"/>
              </a:rPr>
              <a:t>a</a:t>
            </a:r>
            <a:r>
              <a:rPr sz="3100" dirty="0">
                <a:solidFill>
                  <a:srgbClr val="3B3838"/>
                </a:solidFill>
                <a:latin typeface="Arial"/>
                <a:cs typeface="Arial"/>
              </a:rPr>
              <a:t>	</a:t>
            </a:r>
            <a:r>
              <a:rPr sz="3100" spc="250" dirty="0">
                <a:solidFill>
                  <a:srgbClr val="3B3838"/>
                </a:solidFill>
                <a:latin typeface="Arial"/>
                <a:cs typeface="Arial"/>
              </a:rPr>
              <a:t>D</a:t>
            </a:r>
            <a:r>
              <a:rPr sz="3100" spc="0" dirty="0">
                <a:solidFill>
                  <a:srgbClr val="3B3838"/>
                </a:solidFill>
                <a:latin typeface="Arial"/>
                <a:cs typeface="Arial"/>
              </a:rPr>
              <a:t>i</a:t>
            </a:r>
            <a:r>
              <a:rPr sz="3100" spc="455" dirty="0">
                <a:solidFill>
                  <a:srgbClr val="3B3838"/>
                </a:solidFill>
                <a:latin typeface="Arial"/>
                <a:cs typeface="Arial"/>
              </a:rPr>
              <a:t>g</a:t>
            </a:r>
            <a:r>
              <a:rPr sz="3100" spc="-45" dirty="0">
                <a:solidFill>
                  <a:srgbClr val="3B3838"/>
                </a:solidFill>
                <a:latin typeface="Arial"/>
                <a:cs typeface="Arial"/>
              </a:rPr>
              <a:t>i</a:t>
            </a:r>
            <a:r>
              <a:rPr sz="3100" spc="425" dirty="0">
                <a:solidFill>
                  <a:srgbClr val="3B3838"/>
                </a:solidFill>
                <a:latin typeface="Arial"/>
                <a:cs typeface="Arial"/>
              </a:rPr>
              <a:t>t</a:t>
            </a:r>
            <a:r>
              <a:rPr sz="3100" spc="260" dirty="0">
                <a:solidFill>
                  <a:srgbClr val="3B3838"/>
                </a:solidFill>
                <a:latin typeface="Arial"/>
                <a:cs typeface="Arial"/>
              </a:rPr>
              <a:t>a</a:t>
            </a:r>
            <a:r>
              <a:rPr sz="3100" spc="-190" dirty="0">
                <a:solidFill>
                  <a:srgbClr val="3B3838"/>
                </a:solidFill>
                <a:latin typeface="Arial"/>
                <a:cs typeface="Arial"/>
              </a:rPr>
              <a:t>l  </a:t>
            </a:r>
            <a:r>
              <a:rPr sz="3100" spc="250" dirty="0">
                <a:solidFill>
                  <a:srgbClr val="3B3838"/>
                </a:solidFill>
                <a:latin typeface="Arial"/>
                <a:cs typeface="Arial"/>
              </a:rPr>
              <a:t>Department</a:t>
            </a:r>
            <a:endParaRPr sz="3100">
              <a:latin typeface="Arial"/>
              <a:cs typeface="Arial"/>
            </a:endParaRPr>
          </a:p>
        </p:txBody>
      </p:sp>
      <p:sp>
        <p:nvSpPr>
          <p:cNvPr id="12" name="object 12"/>
          <p:cNvSpPr txBox="1"/>
          <p:nvPr/>
        </p:nvSpPr>
        <p:spPr>
          <a:xfrm>
            <a:off x="6083299" y="6558533"/>
            <a:ext cx="4227196" cy="484748"/>
          </a:xfrm>
          <a:prstGeom prst="rect">
            <a:avLst/>
          </a:prstGeom>
        </p:spPr>
        <p:txBody>
          <a:bodyPr vert="horz" wrap="square" lIns="0" tIns="0" rIns="0" bIns="0" rtlCol="0">
            <a:spAutoFit/>
          </a:bodyPr>
          <a:lstStyle/>
          <a:p>
            <a:pPr marL="12700">
              <a:lnSpc>
                <a:spcPct val="100000"/>
              </a:lnSpc>
            </a:pPr>
            <a:r>
              <a:rPr sz="3150" b="1" spc="155" dirty="0">
                <a:solidFill>
                  <a:srgbClr val="3B3838"/>
                </a:solidFill>
                <a:latin typeface="Arial"/>
                <a:cs typeface="Arial"/>
              </a:rPr>
              <a:t>5. </a:t>
            </a:r>
            <a:r>
              <a:rPr sz="3150" b="1" spc="135" dirty="0">
                <a:solidFill>
                  <a:srgbClr val="3B3838"/>
                </a:solidFill>
                <a:latin typeface="Arial"/>
                <a:cs typeface="Arial"/>
              </a:rPr>
              <a:t>Debrief </a:t>
            </a:r>
            <a:r>
              <a:rPr sz="3150" b="1" spc="125" dirty="0">
                <a:solidFill>
                  <a:srgbClr val="3B3838"/>
                </a:solidFill>
                <a:latin typeface="Arial"/>
                <a:cs typeface="Arial"/>
              </a:rPr>
              <a:t>and</a:t>
            </a:r>
            <a:r>
              <a:rPr sz="3150" b="1" spc="440" dirty="0">
                <a:solidFill>
                  <a:srgbClr val="3B3838"/>
                </a:solidFill>
                <a:latin typeface="Arial"/>
                <a:cs typeface="Arial"/>
              </a:rPr>
              <a:t> </a:t>
            </a:r>
            <a:r>
              <a:rPr sz="3150" b="1" spc="65" dirty="0">
                <a:solidFill>
                  <a:srgbClr val="3B3838"/>
                </a:solidFill>
                <a:latin typeface="Arial"/>
                <a:cs typeface="Arial"/>
              </a:rPr>
              <a:t>Close</a:t>
            </a:r>
            <a:endParaRPr sz="3150">
              <a:latin typeface="Arial"/>
              <a:cs typeface="Arial"/>
            </a:endParaRPr>
          </a:p>
        </p:txBody>
      </p:sp>
      <p:sp>
        <p:nvSpPr>
          <p:cNvPr id="13" name="object 13"/>
          <p:cNvSpPr txBox="1"/>
          <p:nvPr/>
        </p:nvSpPr>
        <p:spPr>
          <a:xfrm>
            <a:off x="2163573" y="2904748"/>
            <a:ext cx="1423035" cy="2215991"/>
          </a:xfrm>
          <a:prstGeom prst="rect">
            <a:avLst/>
          </a:prstGeom>
        </p:spPr>
        <p:txBody>
          <a:bodyPr vert="horz" wrap="square" lIns="0" tIns="0" rIns="0" bIns="0" rtlCol="0">
            <a:spAutoFit/>
          </a:bodyPr>
          <a:lstStyle/>
          <a:p>
            <a:pPr marL="12700">
              <a:lnSpc>
                <a:spcPct val="100000"/>
              </a:lnSpc>
            </a:pPr>
            <a:r>
              <a:rPr sz="7200" spc="-540" dirty="0">
                <a:solidFill>
                  <a:srgbClr val="3B3838"/>
                </a:solidFill>
                <a:latin typeface="Times New Roman"/>
                <a:cs typeface="Times New Roman"/>
              </a:rPr>
              <a:t>.,</a:t>
            </a:r>
            <a:r>
              <a:rPr sz="7200" spc="-240" dirty="0">
                <a:solidFill>
                  <a:srgbClr val="3B3838"/>
                </a:solidFill>
                <a:latin typeface="Times New Roman"/>
                <a:cs typeface="Times New Roman"/>
              </a:rPr>
              <a:t>,</a:t>
            </a:r>
            <a:r>
              <a:rPr sz="6600" spc="-825" dirty="0">
                <a:solidFill>
                  <a:srgbClr val="3B3838"/>
                </a:solidFill>
                <a:latin typeface="Times New Roman"/>
                <a:cs typeface="Times New Roman"/>
              </a:rPr>
              <a:t>.....</a:t>
            </a:r>
            <a:r>
              <a:rPr sz="6600" spc="-1120" dirty="0">
                <a:solidFill>
                  <a:srgbClr val="3B3838"/>
                </a:solidFill>
                <a:latin typeface="Times New Roman"/>
                <a:cs typeface="Times New Roman"/>
              </a:rPr>
              <a:t>.</a:t>
            </a:r>
            <a:r>
              <a:rPr sz="7200" spc="-1335" dirty="0">
                <a:solidFill>
                  <a:srgbClr val="3B3838"/>
                </a:solidFill>
                <a:latin typeface="Times New Roman"/>
                <a:cs typeface="Times New Roman"/>
              </a:rPr>
              <a:t>_</a:t>
            </a:r>
            <a:endParaRPr sz="7200">
              <a:latin typeface="Times New Roman"/>
              <a:cs typeface="Times New Roman"/>
            </a:endParaRPr>
          </a:p>
        </p:txBody>
      </p:sp>
      <p:sp>
        <p:nvSpPr>
          <p:cNvPr id="14" name="object 14"/>
          <p:cNvSpPr txBox="1"/>
          <p:nvPr/>
        </p:nvSpPr>
        <p:spPr>
          <a:xfrm>
            <a:off x="2163571" y="3368044"/>
            <a:ext cx="1424940" cy="2215991"/>
          </a:xfrm>
          <a:prstGeom prst="rect">
            <a:avLst/>
          </a:prstGeom>
        </p:spPr>
        <p:txBody>
          <a:bodyPr vert="horz" wrap="square" lIns="0" tIns="0" rIns="0" bIns="0" rtlCol="0">
            <a:spAutoFit/>
          </a:bodyPr>
          <a:lstStyle/>
          <a:p>
            <a:pPr marL="12700">
              <a:lnSpc>
                <a:spcPct val="100000"/>
              </a:lnSpc>
            </a:pPr>
            <a:r>
              <a:rPr sz="7200" spc="-540" dirty="0">
                <a:solidFill>
                  <a:srgbClr val="3B3838"/>
                </a:solidFill>
                <a:latin typeface="Times New Roman"/>
                <a:cs typeface="Times New Roman"/>
              </a:rPr>
              <a:t>.,</a:t>
            </a:r>
            <a:r>
              <a:rPr sz="7200" spc="-240" dirty="0">
                <a:solidFill>
                  <a:srgbClr val="3B3838"/>
                </a:solidFill>
                <a:latin typeface="Times New Roman"/>
                <a:cs typeface="Times New Roman"/>
              </a:rPr>
              <a:t>,</a:t>
            </a:r>
            <a:r>
              <a:rPr sz="6600" spc="-810" dirty="0">
                <a:solidFill>
                  <a:srgbClr val="3B3838"/>
                </a:solidFill>
                <a:latin typeface="Times New Roman"/>
                <a:cs typeface="Times New Roman"/>
              </a:rPr>
              <a:t>.....</a:t>
            </a:r>
            <a:r>
              <a:rPr sz="6600" spc="-1155" dirty="0">
                <a:solidFill>
                  <a:srgbClr val="3B3838"/>
                </a:solidFill>
                <a:latin typeface="Times New Roman"/>
                <a:cs typeface="Times New Roman"/>
              </a:rPr>
              <a:t>.</a:t>
            </a:r>
            <a:r>
              <a:rPr sz="7200" spc="-1370" dirty="0">
                <a:solidFill>
                  <a:srgbClr val="3B3838"/>
                </a:solidFill>
                <a:latin typeface="Times New Roman"/>
                <a:cs typeface="Times New Roman"/>
              </a:rPr>
              <a:t>_</a:t>
            </a:r>
            <a:endParaRPr sz="7200">
              <a:latin typeface="Times New Roman"/>
              <a:cs typeface="Times New Roman"/>
            </a:endParaRPr>
          </a:p>
        </p:txBody>
      </p:sp>
      <p:sp>
        <p:nvSpPr>
          <p:cNvPr id="15" name="object 15"/>
          <p:cNvSpPr txBox="1"/>
          <p:nvPr/>
        </p:nvSpPr>
        <p:spPr>
          <a:xfrm>
            <a:off x="2245867" y="3810004"/>
            <a:ext cx="1341120" cy="2123658"/>
          </a:xfrm>
          <a:prstGeom prst="rect">
            <a:avLst/>
          </a:prstGeom>
        </p:spPr>
        <p:txBody>
          <a:bodyPr vert="horz" wrap="square" lIns="0" tIns="0" rIns="0" bIns="0" rtlCol="0">
            <a:spAutoFit/>
          </a:bodyPr>
          <a:lstStyle/>
          <a:p>
            <a:pPr marL="12700">
              <a:lnSpc>
                <a:spcPct val="100000"/>
              </a:lnSpc>
            </a:pPr>
            <a:r>
              <a:rPr sz="6350" spc="-1560" dirty="0">
                <a:solidFill>
                  <a:srgbClr val="3B3838"/>
                </a:solidFill>
                <a:latin typeface="Times New Roman"/>
                <a:cs typeface="Times New Roman"/>
              </a:rPr>
              <a:t>_                                                             </a:t>
            </a:r>
            <a:r>
              <a:rPr sz="6350" spc="-1550" dirty="0">
                <a:solidFill>
                  <a:srgbClr val="3B3838"/>
                </a:solidFill>
                <a:latin typeface="Times New Roman"/>
                <a:cs typeface="Times New Roman"/>
              </a:rPr>
              <a:t> </a:t>
            </a:r>
            <a:r>
              <a:rPr sz="6600" spc="-940" dirty="0">
                <a:solidFill>
                  <a:srgbClr val="3B3838"/>
                </a:solidFill>
                <a:latin typeface="Times New Roman"/>
                <a:cs typeface="Times New Roman"/>
              </a:rPr>
              <a:t>......</a:t>
            </a:r>
            <a:r>
              <a:rPr sz="7200" spc="-940" dirty="0">
                <a:solidFill>
                  <a:srgbClr val="3B3838"/>
                </a:solidFill>
                <a:latin typeface="Times New Roman"/>
                <a:cs typeface="Times New Roman"/>
              </a:rPr>
              <a:t>_</a:t>
            </a:r>
            <a:endParaRPr sz="7200">
              <a:latin typeface="Times New Roman"/>
              <a:cs typeface="Times New Roman"/>
            </a:endParaRPr>
          </a:p>
        </p:txBody>
      </p:sp>
      <p:sp>
        <p:nvSpPr>
          <p:cNvPr id="16" name="object 16"/>
          <p:cNvSpPr txBox="1"/>
          <p:nvPr/>
        </p:nvSpPr>
        <p:spPr>
          <a:xfrm>
            <a:off x="2245866" y="4273300"/>
            <a:ext cx="1342390" cy="2123658"/>
          </a:xfrm>
          <a:prstGeom prst="rect">
            <a:avLst/>
          </a:prstGeom>
        </p:spPr>
        <p:txBody>
          <a:bodyPr vert="horz" wrap="square" lIns="0" tIns="0" rIns="0" bIns="0" rtlCol="0">
            <a:spAutoFit/>
          </a:bodyPr>
          <a:lstStyle/>
          <a:p>
            <a:pPr marL="12700">
              <a:lnSpc>
                <a:spcPct val="100000"/>
              </a:lnSpc>
            </a:pPr>
            <a:r>
              <a:rPr sz="6350" spc="-1560" dirty="0">
                <a:solidFill>
                  <a:srgbClr val="3B3838"/>
                </a:solidFill>
                <a:latin typeface="Times New Roman"/>
                <a:cs typeface="Times New Roman"/>
              </a:rPr>
              <a:t>_                                                               </a:t>
            </a:r>
            <a:r>
              <a:rPr sz="6600" spc="-940" dirty="0">
                <a:solidFill>
                  <a:srgbClr val="3B3838"/>
                </a:solidFill>
                <a:latin typeface="Times New Roman"/>
                <a:cs typeface="Times New Roman"/>
              </a:rPr>
              <a:t>......</a:t>
            </a:r>
            <a:r>
              <a:rPr sz="7200" spc="-940" dirty="0">
                <a:solidFill>
                  <a:srgbClr val="3B3838"/>
                </a:solidFill>
                <a:latin typeface="Times New Roman"/>
                <a:cs typeface="Times New Roman"/>
              </a:rPr>
              <a:t>_</a:t>
            </a:r>
            <a:endParaRPr sz="7200">
              <a:latin typeface="Times New Roman"/>
              <a:cs typeface="Times New Roman"/>
            </a:endParaRPr>
          </a:p>
        </p:txBody>
      </p:sp>
      <p:pic>
        <p:nvPicPr>
          <p:cNvPr id="17" name="Picture 16" descr="Screen Shot 2016-07-08 at 2.05.5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3004800" cy="97387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569200"/>
            <a:ext cx="13004800" cy="184785"/>
          </a:xfrm>
          <a:custGeom>
            <a:avLst/>
            <a:gdLst/>
            <a:ahLst/>
            <a:cxnLst/>
            <a:rect l="l" t="t" r="r" b="b"/>
            <a:pathLst>
              <a:path w="13004800" h="184784">
                <a:moveTo>
                  <a:pt x="13004292" y="0"/>
                </a:moveTo>
                <a:lnTo>
                  <a:pt x="0" y="0"/>
                </a:lnTo>
                <a:lnTo>
                  <a:pt x="0" y="184402"/>
                </a:lnTo>
                <a:lnTo>
                  <a:pt x="13004292" y="184402"/>
                </a:lnTo>
                <a:lnTo>
                  <a:pt x="13004292" y="0"/>
                </a:lnTo>
                <a:close/>
              </a:path>
            </a:pathLst>
          </a:custGeom>
          <a:solidFill>
            <a:srgbClr val="EC5240"/>
          </a:solidFill>
        </p:spPr>
        <p:txBody>
          <a:bodyPr wrap="square" lIns="0" tIns="0" rIns="0" bIns="0" rtlCol="0"/>
          <a:lstStyle/>
          <a:p>
            <a:endParaRPr/>
          </a:p>
        </p:txBody>
      </p:sp>
      <p:sp>
        <p:nvSpPr>
          <p:cNvPr id="3" name="object 3"/>
          <p:cNvSpPr/>
          <p:nvPr/>
        </p:nvSpPr>
        <p:spPr>
          <a:xfrm>
            <a:off x="11917680" y="8709664"/>
            <a:ext cx="821435" cy="67970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733043" y="1327403"/>
            <a:ext cx="11168380" cy="0"/>
          </a:xfrm>
          <a:custGeom>
            <a:avLst/>
            <a:gdLst/>
            <a:ahLst/>
            <a:cxnLst/>
            <a:rect l="l" t="t" r="r" b="b"/>
            <a:pathLst>
              <a:path w="11168380">
                <a:moveTo>
                  <a:pt x="0" y="0"/>
                </a:moveTo>
                <a:lnTo>
                  <a:pt x="11167872" y="0"/>
                </a:lnTo>
              </a:path>
            </a:pathLst>
          </a:custGeom>
          <a:ln w="12192">
            <a:solidFill>
              <a:srgbClr val="55555A"/>
            </a:solidFill>
          </a:ln>
        </p:spPr>
        <p:txBody>
          <a:bodyPr wrap="square" lIns="0" tIns="0" rIns="0" bIns="0" rtlCol="0"/>
          <a:lstStyle/>
          <a:p>
            <a:endParaRPr/>
          </a:p>
        </p:txBody>
      </p:sp>
      <p:sp>
        <p:nvSpPr>
          <p:cNvPr id="7" name="object 7"/>
          <p:cNvSpPr/>
          <p:nvPr/>
        </p:nvSpPr>
        <p:spPr>
          <a:xfrm>
            <a:off x="3608832" y="1341119"/>
            <a:ext cx="0" cy="6471920"/>
          </a:xfrm>
          <a:custGeom>
            <a:avLst/>
            <a:gdLst/>
            <a:ahLst/>
            <a:cxnLst/>
            <a:rect l="l" t="t" r="r" b="b"/>
            <a:pathLst>
              <a:path h="6471920">
                <a:moveTo>
                  <a:pt x="0" y="6471411"/>
                </a:moveTo>
                <a:lnTo>
                  <a:pt x="0" y="0"/>
                </a:lnTo>
              </a:path>
            </a:pathLst>
          </a:custGeom>
          <a:ln w="12192">
            <a:solidFill>
              <a:srgbClr val="55555A"/>
            </a:solidFill>
          </a:ln>
        </p:spPr>
        <p:txBody>
          <a:bodyPr wrap="square" lIns="0" tIns="0" rIns="0" bIns="0" rtlCol="0"/>
          <a:lstStyle/>
          <a:p>
            <a:endParaRPr/>
          </a:p>
        </p:txBody>
      </p:sp>
      <p:sp>
        <p:nvSpPr>
          <p:cNvPr id="8" name="object 8"/>
          <p:cNvSpPr/>
          <p:nvPr/>
        </p:nvSpPr>
        <p:spPr>
          <a:xfrm>
            <a:off x="1171957" y="1975108"/>
            <a:ext cx="1481328" cy="1533144"/>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1187198" y="6009137"/>
            <a:ext cx="1374648" cy="1129283"/>
          </a:xfrm>
          <a:prstGeom prst="rect">
            <a:avLst/>
          </a:prstGeom>
          <a:blipFill>
            <a:blip r:embed="rId4" cstate="print"/>
            <a:stretch>
              <a:fillRect/>
            </a:stretch>
          </a:blipFill>
        </p:spPr>
        <p:txBody>
          <a:bodyPr wrap="square" lIns="0" tIns="0" rIns="0" bIns="0" rtlCol="0"/>
          <a:lstStyle/>
          <a:p>
            <a:endParaRPr/>
          </a:p>
        </p:txBody>
      </p:sp>
      <p:sp>
        <p:nvSpPr>
          <p:cNvPr id="10" name="object 10"/>
          <p:cNvSpPr txBox="1"/>
          <p:nvPr/>
        </p:nvSpPr>
        <p:spPr>
          <a:xfrm>
            <a:off x="870613" y="7282946"/>
            <a:ext cx="1688464" cy="276999"/>
          </a:xfrm>
          <a:prstGeom prst="rect">
            <a:avLst/>
          </a:prstGeom>
        </p:spPr>
        <p:txBody>
          <a:bodyPr vert="horz" wrap="square" lIns="0" tIns="0" rIns="0" bIns="0" rtlCol="0">
            <a:spAutoFit/>
          </a:bodyPr>
          <a:lstStyle/>
          <a:p>
            <a:pPr marL="12700">
              <a:lnSpc>
                <a:spcPct val="100000"/>
              </a:lnSpc>
            </a:pPr>
            <a:r>
              <a:rPr sz="1800" spc="-30" dirty="0">
                <a:solidFill>
                  <a:srgbClr val="2C2A2A"/>
                </a:solidFill>
                <a:latin typeface="Arial"/>
                <a:cs typeface="Arial"/>
              </a:rPr>
              <a:t>Type </a:t>
            </a:r>
            <a:r>
              <a:rPr sz="1800" spc="-5" dirty="0">
                <a:solidFill>
                  <a:srgbClr val="2C2A2A"/>
                </a:solidFill>
                <a:latin typeface="Arial"/>
                <a:cs typeface="Arial"/>
              </a:rPr>
              <a:t>in chat</a:t>
            </a:r>
            <a:r>
              <a:rPr sz="1800" spc="-30" dirty="0">
                <a:solidFill>
                  <a:srgbClr val="2C2A2A"/>
                </a:solidFill>
                <a:latin typeface="Arial"/>
                <a:cs typeface="Arial"/>
              </a:rPr>
              <a:t> </a:t>
            </a:r>
            <a:r>
              <a:rPr sz="1800" spc="-5" dirty="0">
                <a:solidFill>
                  <a:srgbClr val="2C2A2A"/>
                </a:solidFill>
                <a:latin typeface="Arial"/>
                <a:cs typeface="Arial"/>
              </a:rPr>
              <a:t>box</a:t>
            </a:r>
            <a:endParaRPr sz="1800">
              <a:latin typeface="Arial"/>
              <a:cs typeface="Arial"/>
            </a:endParaRPr>
          </a:p>
        </p:txBody>
      </p:sp>
      <p:sp>
        <p:nvSpPr>
          <p:cNvPr id="11" name="object 11"/>
          <p:cNvSpPr txBox="1"/>
          <p:nvPr/>
        </p:nvSpPr>
        <p:spPr>
          <a:xfrm>
            <a:off x="813310" y="4877057"/>
            <a:ext cx="2195195" cy="1044517"/>
          </a:xfrm>
          <a:prstGeom prst="rect">
            <a:avLst/>
          </a:prstGeom>
        </p:spPr>
        <p:txBody>
          <a:bodyPr vert="horz" wrap="square" lIns="0" tIns="0" rIns="0" bIns="0" rtlCol="0">
            <a:spAutoFit/>
          </a:bodyPr>
          <a:lstStyle/>
          <a:p>
            <a:pPr marL="12700">
              <a:lnSpc>
                <a:spcPct val="100000"/>
              </a:lnSpc>
            </a:pPr>
            <a:r>
              <a:rPr sz="1800" dirty="0">
                <a:solidFill>
                  <a:srgbClr val="2C2A2A"/>
                </a:solidFill>
                <a:latin typeface="Arial"/>
                <a:cs typeface="Arial"/>
              </a:rPr>
              <a:t>Press </a:t>
            </a:r>
            <a:r>
              <a:rPr sz="1800" spc="-5" dirty="0">
                <a:solidFill>
                  <a:srgbClr val="2C2A2A"/>
                </a:solidFill>
                <a:latin typeface="Arial"/>
                <a:cs typeface="Arial"/>
              </a:rPr>
              <a:t>1 on </a:t>
            </a:r>
            <a:r>
              <a:rPr sz="1800" dirty="0">
                <a:solidFill>
                  <a:srgbClr val="2C2A2A"/>
                </a:solidFill>
                <a:latin typeface="Arial"/>
                <a:cs typeface="Arial"/>
              </a:rPr>
              <a:t>the</a:t>
            </a:r>
            <a:r>
              <a:rPr sz="1800" spc="-90" dirty="0">
                <a:solidFill>
                  <a:srgbClr val="2C2A2A"/>
                </a:solidFill>
                <a:latin typeface="Arial"/>
                <a:cs typeface="Arial"/>
              </a:rPr>
              <a:t> </a:t>
            </a:r>
            <a:r>
              <a:rPr sz="1800" spc="-5" dirty="0">
                <a:solidFill>
                  <a:srgbClr val="2C2A2A"/>
                </a:solidFill>
                <a:latin typeface="Arial"/>
                <a:cs typeface="Arial"/>
              </a:rPr>
              <a:t>phone</a:t>
            </a:r>
            <a:endParaRPr sz="1800">
              <a:latin typeface="Arial"/>
              <a:cs typeface="Arial"/>
            </a:endParaRPr>
          </a:p>
          <a:p>
            <a:pPr>
              <a:lnSpc>
                <a:spcPct val="100000"/>
              </a:lnSpc>
            </a:pPr>
            <a:endParaRPr sz="1800">
              <a:latin typeface="Times New Roman"/>
              <a:cs typeface="Times New Roman"/>
            </a:endParaRPr>
          </a:p>
          <a:p>
            <a:pPr>
              <a:lnSpc>
                <a:spcPct val="100000"/>
              </a:lnSpc>
              <a:spcBef>
                <a:spcPts val="45"/>
              </a:spcBef>
            </a:pPr>
            <a:endParaRPr sz="1550">
              <a:latin typeface="Times New Roman"/>
              <a:cs typeface="Times New Roman"/>
            </a:endParaRPr>
          </a:p>
          <a:p>
            <a:pPr marR="252095" algn="ctr">
              <a:lnSpc>
                <a:spcPct val="100000"/>
              </a:lnSpc>
            </a:pPr>
            <a:r>
              <a:rPr sz="1600" spc="-15" dirty="0">
                <a:solidFill>
                  <a:srgbClr val="2C2A2A"/>
                </a:solidFill>
                <a:latin typeface="Arial"/>
                <a:cs typeface="Arial"/>
              </a:rPr>
              <a:t>OR</a:t>
            </a:r>
            <a:endParaRPr sz="1600">
              <a:latin typeface="Arial"/>
              <a:cs typeface="Arial"/>
            </a:endParaRPr>
          </a:p>
        </p:txBody>
      </p:sp>
      <p:sp>
        <p:nvSpPr>
          <p:cNvPr id="12" name="object 12"/>
          <p:cNvSpPr/>
          <p:nvPr/>
        </p:nvSpPr>
        <p:spPr>
          <a:xfrm>
            <a:off x="1379219" y="3845052"/>
            <a:ext cx="1031747" cy="987551"/>
          </a:xfrm>
          <a:prstGeom prst="rect">
            <a:avLst/>
          </a:prstGeom>
          <a:blipFill>
            <a:blip r:embed="rId5" cstate="print"/>
            <a:stretch>
              <a:fillRect/>
            </a:stretch>
          </a:blipFill>
        </p:spPr>
        <p:txBody>
          <a:bodyPr wrap="square" lIns="0" tIns="0" rIns="0" bIns="0" rtlCol="0"/>
          <a:lstStyle/>
          <a:p>
            <a:endParaRPr/>
          </a:p>
        </p:txBody>
      </p:sp>
      <p:sp>
        <p:nvSpPr>
          <p:cNvPr id="14" name="TextBox 13"/>
          <p:cNvSpPr txBox="1"/>
          <p:nvPr/>
        </p:nvSpPr>
        <p:spPr>
          <a:xfrm>
            <a:off x="787403" y="838200"/>
            <a:ext cx="6019800" cy="430887"/>
          </a:xfrm>
          <a:prstGeom prst="rect">
            <a:avLst/>
          </a:prstGeom>
          <a:noFill/>
        </p:spPr>
        <p:txBody>
          <a:bodyPr wrap="square" rtlCol="0">
            <a:spAutoFit/>
          </a:bodyPr>
          <a:lstStyle/>
          <a:p>
            <a:r>
              <a:rPr lang="en-US" sz="2200" dirty="0" smtClean="0">
                <a:latin typeface="Gotham Bold"/>
                <a:cs typeface="Gotham Bold"/>
              </a:rPr>
              <a:t>Debrief</a:t>
            </a:r>
            <a:endParaRPr lang="en-US" sz="2200" dirty="0">
              <a:latin typeface="Gotham Bold"/>
              <a:cs typeface="Gotham Bold"/>
            </a:endParaRPr>
          </a:p>
        </p:txBody>
      </p:sp>
      <p:sp>
        <p:nvSpPr>
          <p:cNvPr id="15" name="TextBox 14"/>
          <p:cNvSpPr txBox="1"/>
          <p:nvPr/>
        </p:nvSpPr>
        <p:spPr>
          <a:xfrm>
            <a:off x="3987808" y="1600200"/>
            <a:ext cx="7010399" cy="738664"/>
          </a:xfrm>
          <a:prstGeom prst="rect">
            <a:avLst/>
          </a:prstGeom>
          <a:solidFill>
            <a:schemeClr val="bg1">
              <a:lumMod val="85000"/>
            </a:schemeClr>
          </a:solidFill>
        </p:spPr>
        <p:txBody>
          <a:bodyPr wrap="square" tIns="182880" bIns="182880" rtlCol="0">
            <a:spAutoFit/>
          </a:bodyPr>
          <a:lstStyle/>
          <a:p>
            <a:r>
              <a:rPr lang="en-US" sz="2400" dirty="0" smtClean="0">
                <a:latin typeface="Gotham Book"/>
                <a:cs typeface="Gotham Book"/>
              </a:rPr>
              <a:t>What was your biggest takeaway?</a:t>
            </a:r>
            <a:endParaRPr lang="en-US" sz="2400" dirty="0">
              <a:latin typeface="Gotham Book"/>
              <a:cs typeface="Gotham Book"/>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42434" y="701451"/>
            <a:ext cx="3010428"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defTabSz="1300460"/>
            <a:r>
              <a:rPr lang="en-US" altLang="en-US" sz="3600" dirty="0">
                <a:solidFill>
                  <a:srgbClr val="3A3838"/>
                </a:solidFill>
                <a:latin typeface="Gotham Bold"/>
                <a:ea typeface="Arial Unicode MS" panose="020B0604020202020204" pitchFamily="34" charset="-128"/>
                <a:cs typeface="Gotham Bold"/>
              </a:rPr>
              <a:t>LOGISTICS</a:t>
            </a:r>
            <a:endParaRPr lang="en-US" altLang="en-US" sz="2800" dirty="0">
              <a:solidFill>
                <a:srgbClr val="3A3838"/>
              </a:solidFill>
              <a:latin typeface="Gotham Bold"/>
              <a:ea typeface="Arial Unicode MS" panose="020B0604020202020204" pitchFamily="34" charset="-128"/>
              <a:cs typeface="Gotham Bold"/>
            </a:endParaRPr>
          </a:p>
        </p:txBody>
      </p:sp>
      <p:sp>
        <p:nvSpPr>
          <p:cNvPr id="11" name="TextBox 10"/>
          <p:cNvSpPr txBox="1"/>
          <p:nvPr/>
        </p:nvSpPr>
        <p:spPr>
          <a:xfrm>
            <a:off x="6325011" y="1075708"/>
            <a:ext cx="5873274" cy="3108539"/>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We will meet every </a:t>
            </a:r>
            <a:r>
              <a:rPr lang="en-US" sz="2800" dirty="0" smtClean="0">
                <a:solidFill>
                  <a:srgbClr val="E7E6E6">
                    <a:lumMod val="25000"/>
                  </a:srgbClr>
                </a:solidFill>
                <a:latin typeface="Gotham Book"/>
                <a:cs typeface="Gotham Book"/>
              </a:rPr>
              <a:t>Thursday </a:t>
            </a:r>
            <a:r>
              <a:rPr lang="en-US" sz="2800" dirty="0">
                <a:solidFill>
                  <a:srgbClr val="E7E6E6">
                    <a:lumMod val="25000"/>
                  </a:srgbClr>
                </a:solidFill>
                <a:latin typeface="Gotham Book"/>
                <a:cs typeface="Gotham Book"/>
              </a:rPr>
              <a:t>for 90 minutes. </a:t>
            </a:r>
          </a:p>
          <a:p>
            <a:pPr defTabSz="1300460"/>
            <a:endParaRPr lang="en-US" sz="2800" dirty="0">
              <a:solidFill>
                <a:srgbClr val="E7E6E6">
                  <a:lumMod val="25000"/>
                </a:srgbClr>
              </a:solidFill>
              <a:latin typeface="Gotham Book"/>
              <a:cs typeface="Gotham Book"/>
            </a:endParaRPr>
          </a:p>
          <a:p>
            <a:pPr defTabSz="1300460"/>
            <a:r>
              <a:rPr lang="en-US" sz="2800" i="1" dirty="0">
                <a:solidFill>
                  <a:srgbClr val="E7E6E6">
                    <a:lumMod val="25000"/>
                  </a:srgbClr>
                </a:solidFill>
                <a:latin typeface="Gotham Book"/>
                <a:cs typeface="Gotham Book"/>
              </a:rPr>
              <a:t>If you cannot </a:t>
            </a:r>
            <a:r>
              <a:rPr lang="en-US" sz="2800" i="1" dirty="0" smtClean="0">
                <a:solidFill>
                  <a:srgbClr val="E7E6E6">
                    <a:lumMod val="25000"/>
                  </a:srgbClr>
                </a:solidFill>
                <a:latin typeface="Gotham Book"/>
                <a:cs typeface="Gotham Book"/>
              </a:rPr>
              <a:t>attend, email </a:t>
            </a:r>
            <a:r>
              <a:rPr lang="en-US" sz="2800" i="1" dirty="0">
                <a:solidFill>
                  <a:srgbClr val="E7E6E6">
                    <a:lumMod val="25000"/>
                  </a:srgbClr>
                </a:solidFill>
                <a:latin typeface="Gotham Book"/>
                <a:cs typeface="Gotham Book"/>
                <a:hlinkClick r:id="rId3"/>
              </a:rPr>
              <a:t>fellows@</a:t>
            </a:r>
            <a:r>
              <a:rPr lang="en-US" sz="2800" i="1" dirty="0" smtClean="0">
                <a:solidFill>
                  <a:srgbClr val="E7E6E6">
                    <a:lumMod val="25000"/>
                  </a:srgbClr>
                </a:solidFill>
                <a:latin typeface="Gotham Book"/>
                <a:cs typeface="Gotham Book"/>
                <a:hlinkClick r:id="rId3"/>
              </a:rPr>
              <a:t>barackobama.com</a:t>
            </a:r>
            <a:r>
              <a:rPr lang="en-US" sz="2800" i="1" dirty="0" smtClean="0">
                <a:solidFill>
                  <a:srgbClr val="E7E6E6">
                    <a:lumMod val="25000"/>
                  </a:srgbClr>
                </a:solidFill>
                <a:latin typeface="Gotham Book"/>
                <a:cs typeface="Gotham Book"/>
              </a:rPr>
              <a:t>.  As a reminder, you cannot miss more than one webinar.</a:t>
            </a:r>
            <a:endParaRPr lang="en-US" sz="2800" i="1" dirty="0">
              <a:solidFill>
                <a:srgbClr val="E7E6E6">
                  <a:lumMod val="25000"/>
                </a:srgbClr>
              </a:solidFill>
              <a:latin typeface="Gotham Book"/>
              <a:cs typeface="Gotham Book"/>
            </a:endParaRPr>
          </a:p>
        </p:txBody>
      </p:sp>
      <p:cxnSp>
        <p:nvCxnSpPr>
          <p:cNvPr id="14" name="Straight Connector 13"/>
          <p:cNvCxnSpPr/>
          <p:nvPr/>
        </p:nvCxnSpPr>
        <p:spPr>
          <a:xfrm flipH="1" flipV="1">
            <a:off x="3958826" y="701447"/>
            <a:ext cx="0" cy="772065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4"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4452553" y="815379"/>
            <a:ext cx="1395366" cy="1360570"/>
          </a:xfrm>
          <a:prstGeom prst="rect">
            <a:avLst/>
          </a:prstGeom>
        </p:spPr>
      </p:pic>
    </p:spTree>
    <p:extLst>
      <p:ext uri="{BB962C8B-B14F-4D97-AF65-F5344CB8AC3E}">
        <p14:creationId xmlns:p14="http://schemas.microsoft.com/office/powerpoint/2010/main" val="221294365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569200"/>
            <a:ext cx="13004800" cy="184785"/>
          </a:xfrm>
          <a:custGeom>
            <a:avLst/>
            <a:gdLst/>
            <a:ahLst/>
            <a:cxnLst/>
            <a:rect l="l" t="t" r="r" b="b"/>
            <a:pathLst>
              <a:path w="13004800" h="184784">
                <a:moveTo>
                  <a:pt x="13004292" y="0"/>
                </a:moveTo>
                <a:lnTo>
                  <a:pt x="0" y="0"/>
                </a:lnTo>
                <a:lnTo>
                  <a:pt x="0" y="184402"/>
                </a:lnTo>
                <a:lnTo>
                  <a:pt x="13004292" y="184402"/>
                </a:lnTo>
                <a:lnTo>
                  <a:pt x="13004292" y="0"/>
                </a:lnTo>
                <a:close/>
              </a:path>
            </a:pathLst>
          </a:custGeom>
          <a:solidFill>
            <a:srgbClr val="EC5240"/>
          </a:solidFill>
        </p:spPr>
        <p:txBody>
          <a:bodyPr wrap="square" lIns="0" tIns="0" rIns="0" bIns="0" rtlCol="0"/>
          <a:lstStyle/>
          <a:p>
            <a:endParaRPr/>
          </a:p>
        </p:txBody>
      </p:sp>
      <p:sp>
        <p:nvSpPr>
          <p:cNvPr id="3" name="object 3"/>
          <p:cNvSpPr/>
          <p:nvPr/>
        </p:nvSpPr>
        <p:spPr>
          <a:xfrm>
            <a:off x="11917680" y="8709664"/>
            <a:ext cx="821435" cy="67970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733043" y="1327403"/>
            <a:ext cx="11168380" cy="0"/>
          </a:xfrm>
          <a:custGeom>
            <a:avLst/>
            <a:gdLst/>
            <a:ahLst/>
            <a:cxnLst/>
            <a:rect l="l" t="t" r="r" b="b"/>
            <a:pathLst>
              <a:path w="11168380">
                <a:moveTo>
                  <a:pt x="0" y="0"/>
                </a:moveTo>
                <a:lnTo>
                  <a:pt x="11167872" y="0"/>
                </a:lnTo>
              </a:path>
            </a:pathLst>
          </a:custGeom>
          <a:ln w="12192">
            <a:solidFill>
              <a:srgbClr val="55555A"/>
            </a:solidFill>
          </a:ln>
        </p:spPr>
        <p:txBody>
          <a:bodyPr wrap="square" lIns="0" tIns="0" rIns="0" bIns="0" rtlCol="0"/>
          <a:lstStyle/>
          <a:p>
            <a:endParaRPr/>
          </a:p>
        </p:txBody>
      </p:sp>
      <p:sp>
        <p:nvSpPr>
          <p:cNvPr id="7" name="object 7"/>
          <p:cNvSpPr/>
          <p:nvPr/>
        </p:nvSpPr>
        <p:spPr>
          <a:xfrm>
            <a:off x="3608832" y="1341119"/>
            <a:ext cx="0" cy="6471920"/>
          </a:xfrm>
          <a:custGeom>
            <a:avLst/>
            <a:gdLst/>
            <a:ahLst/>
            <a:cxnLst/>
            <a:rect l="l" t="t" r="r" b="b"/>
            <a:pathLst>
              <a:path h="6471920">
                <a:moveTo>
                  <a:pt x="0" y="6471411"/>
                </a:moveTo>
                <a:lnTo>
                  <a:pt x="0" y="0"/>
                </a:lnTo>
              </a:path>
            </a:pathLst>
          </a:custGeom>
          <a:ln w="12192">
            <a:solidFill>
              <a:srgbClr val="55555A"/>
            </a:solidFill>
          </a:ln>
        </p:spPr>
        <p:txBody>
          <a:bodyPr wrap="square" lIns="0" tIns="0" rIns="0" bIns="0" rtlCol="0"/>
          <a:lstStyle/>
          <a:p>
            <a:endParaRPr/>
          </a:p>
        </p:txBody>
      </p:sp>
      <p:sp>
        <p:nvSpPr>
          <p:cNvPr id="8" name="object 8"/>
          <p:cNvSpPr/>
          <p:nvPr/>
        </p:nvSpPr>
        <p:spPr>
          <a:xfrm>
            <a:off x="1171957" y="1975108"/>
            <a:ext cx="1481328" cy="1533144"/>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1187198" y="6009137"/>
            <a:ext cx="1374648" cy="1129283"/>
          </a:xfrm>
          <a:prstGeom prst="rect">
            <a:avLst/>
          </a:prstGeom>
          <a:blipFill>
            <a:blip r:embed="rId4" cstate="print"/>
            <a:stretch>
              <a:fillRect/>
            </a:stretch>
          </a:blipFill>
        </p:spPr>
        <p:txBody>
          <a:bodyPr wrap="square" lIns="0" tIns="0" rIns="0" bIns="0" rtlCol="0"/>
          <a:lstStyle/>
          <a:p>
            <a:endParaRPr/>
          </a:p>
        </p:txBody>
      </p:sp>
      <p:sp>
        <p:nvSpPr>
          <p:cNvPr id="10" name="object 10"/>
          <p:cNvSpPr txBox="1"/>
          <p:nvPr/>
        </p:nvSpPr>
        <p:spPr>
          <a:xfrm>
            <a:off x="870613" y="7282946"/>
            <a:ext cx="1688464" cy="276999"/>
          </a:xfrm>
          <a:prstGeom prst="rect">
            <a:avLst/>
          </a:prstGeom>
        </p:spPr>
        <p:txBody>
          <a:bodyPr vert="horz" wrap="square" lIns="0" tIns="0" rIns="0" bIns="0" rtlCol="0">
            <a:spAutoFit/>
          </a:bodyPr>
          <a:lstStyle/>
          <a:p>
            <a:pPr marL="12700">
              <a:lnSpc>
                <a:spcPct val="100000"/>
              </a:lnSpc>
            </a:pPr>
            <a:r>
              <a:rPr sz="1800" spc="-30" dirty="0">
                <a:solidFill>
                  <a:srgbClr val="2C2A2A"/>
                </a:solidFill>
                <a:latin typeface="Arial"/>
                <a:cs typeface="Arial"/>
              </a:rPr>
              <a:t>Type </a:t>
            </a:r>
            <a:r>
              <a:rPr sz="1800" spc="-5" dirty="0">
                <a:solidFill>
                  <a:srgbClr val="2C2A2A"/>
                </a:solidFill>
                <a:latin typeface="Arial"/>
                <a:cs typeface="Arial"/>
              </a:rPr>
              <a:t>in chat</a:t>
            </a:r>
            <a:r>
              <a:rPr sz="1800" spc="-30" dirty="0">
                <a:solidFill>
                  <a:srgbClr val="2C2A2A"/>
                </a:solidFill>
                <a:latin typeface="Arial"/>
                <a:cs typeface="Arial"/>
              </a:rPr>
              <a:t> </a:t>
            </a:r>
            <a:r>
              <a:rPr sz="1800" spc="-5" dirty="0">
                <a:solidFill>
                  <a:srgbClr val="2C2A2A"/>
                </a:solidFill>
                <a:latin typeface="Arial"/>
                <a:cs typeface="Arial"/>
              </a:rPr>
              <a:t>box</a:t>
            </a:r>
            <a:endParaRPr sz="1800">
              <a:latin typeface="Arial"/>
              <a:cs typeface="Arial"/>
            </a:endParaRPr>
          </a:p>
        </p:txBody>
      </p:sp>
      <p:sp>
        <p:nvSpPr>
          <p:cNvPr id="11" name="object 11"/>
          <p:cNvSpPr txBox="1"/>
          <p:nvPr/>
        </p:nvSpPr>
        <p:spPr>
          <a:xfrm>
            <a:off x="813310" y="4877057"/>
            <a:ext cx="2195195" cy="1044517"/>
          </a:xfrm>
          <a:prstGeom prst="rect">
            <a:avLst/>
          </a:prstGeom>
        </p:spPr>
        <p:txBody>
          <a:bodyPr vert="horz" wrap="square" lIns="0" tIns="0" rIns="0" bIns="0" rtlCol="0">
            <a:spAutoFit/>
          </a:bodyPr>
          <a:lstStyle/>
          <a:p>
            <a:pPr marL="12700">
              <a:lnSpc>
                <a:spcPct val="100000"/>
              </a:lnSpc>
            </a:pPr>
            <a:r>
              <a:rPr sz="1800" dirty="0">
                <a:solidFill>
                  <a:srgbClr val="2C2A2A"/>
                </a:solidFill>
                <a:latin typeface="Arial"/>
                <a:cs typeface="Arial"/>
              </a:rPr>
              <a:t>Press </a:t>
            </a:r>
            <a:r>
              <a:rPr sz="1800" spc="-5" dirty="0">
                <a:solidFill>
                  <a:srgbClr val="2C2A2A"/>
                </a:solidFill>
                <a:latin typeface="Arial"/>
                <a:cs typeface="Arial"/>
              </a:rPr>
              <a:t>1 on </a:t>
            </a:r>
            <a:r>
              <a:rPr sz="1800" dirty="0">
                <a:solidFill>
                  <a:srgbClr val="2C2A2A"/>
                </a:solidFill>
                <a:latin typeface="Arial"/>
                <a:cs typeface="Arial"/>
              </a:rPr>
              <a:t>the</a:t>
            </a:r>
            <a:r>
              <a:rPr sz="1800" spc="-90" dirty="0">
                <a:solidFill>
                  <a:srgbClr val="2C2A2A"/>
                </a:solidFill>
                <a:latin typeface="Arial"/>
                <a:cs typeface="Arial"/>
              </a:rPr>
              <a:t> </a:t>
            </a:r>
            <a:r>
              <a:rPr sz="1800" spc="-5" dirty="0">
                <a:solidFill>
                  <a:srgbClr val="2C2A2A"/>
                </a:solidFill>
                <a:latin typeface="Arial"/>
                <a:cs typeface="Arial"/>
              </a:rPr>
              <a:t>phone</a:t>
            </a:r>
            <a:endParaRPr sz="1800">
              <a:latin typeface="Arial"/>
              <a:cs typeface="Arial"/>
            </a:endParaRPr>
          </a:p>
          <a:p>
            <a:pPr>
              <a:lnSpc>
                <a:spcPct val="100000"/>
              </a:lnSpc>
            </a:pPr>
            <a:endParaRPr sz="1800">
              <a:latin typeface="Times New Roman"/>
              <a:cs typeface="Times New Roman"/>
            </a:endParaRPr>
          </a:p>
          <a:p>
            <a:pPr>
              <a:lnSpc>
                <a:spcPct val="100000"/>
              </a:lnSpc>
              <a:spcBef>
                <a:spcPts val="45"/>
              </a:spcBef>
            </a:pPr>
            <a:endParaRPr sz="1550">
              <a:latin typeface="Times New Roman"/>
              <a:cs typeface="Times New Roman"/>
            </a:endParaRPr>
          </a:p>
          <a:p>
            <a:pPr marR="252095" algn="ctr">
              <a:lnSpc>
                <a:spcPct val="100000"/>
              </a:lnSpc>
            </a:pPr>
            <a:r>
              <a:rPr sz="1600" spc="-15" dirty="0">
                <a:solidFill>
                  <a:srgbClr val="2C2A2A"/>
                </a:solidFill>
                <a:latin typeface="Arial"/>
                <a:cs typeface="Arial"/>
              </a:rPr>
              <a:t>OR</a:t>
            </a:r>
            <a:endParaRPr sz="1600">
              <a:latin typeface="Arial"/>
              <a:cs typeface="Arial"/>
            </a:endParaRPr>
          </a:p>
        </p:txBody>
      </p:sp>
      <p:sp>
        <p:nvSpPr>
          <p:cNvPr id="12" name="object 12"/>
          <p:cNvSpPr/>
          <p:nvPr/>
        </p:nvSpPr>
        <p:spPr>
          <a:xfrm>
            <a:off x="1379219" y="3845052"/>
            <a:ext cx="1031747" cy="987551"/>
          </a:xfrm>
          <a:prstGeom prst="rect">
            <a:avLst/>
          </a:prstGeom>
          <a:blipFill>
            <a:blip r:embed="rId5" cstate="print"/>
            <a:stretch>
              <a:fillRect/>
            </a:stretch>
          </a:blipFill>
        </p:spPr>
        <p:txBody>
          <a:bodyPr wrap="square" lIns="0" tIns="0" rIns="0" bIns="0" rtlCol="0"/>
          <a:lstStyle/>
          <a:p>
            <a:endParaRPr/>
          </a:p>
        </p:txBody>
      </p:sp>
      <p:sp>
        <p:nvSpPr>
          <p:cNvPr id="13" name="TextBox 12"/>
          <p:cNvSpPr txBox="1"/>
          <p:nvPr/>
        </p:nvSpPr>
        <p:spPr>
          <a:xfrm>
            <a:off x="3987808" y="1600200"/>
            <a:ext cx="7010399" cy="738664"/>
          </a:xfrm>
          <a:prstGeom prst="rect">
            <a:avLst/>
          </a:prstGeom>
          <a:solidFill>
            <a:schemeClr val="bg1">
              <a:lumMod val="85000"/>
            </a:schemeClr>
          </a:solidFill>
        </p:spPr>
        <p:txBody>
          <a:bodyPr wrap="square" tIns="182880" bIns="182880" rtlCol="0">
            <a:spAutoFit/>
          </a:bodyPr>
          <a:lstStyle/>
          <a:p>
            <a:r>
              <a:rPr lang="en-US" sz="2400" dirty="0" smtClean="0">
                <a:latin typeface="Gotham Book"/>
                <a:cs typeface="Gotham Book"/>
              </a:rPr>
              <a:t>What was your biggest takeaway?</a:t>
            </a:r>
            <a:endParaRPr lang="en-US" sz="2400" dirty="0">
              <a:latin typeface="Gotham Book"/>
              <a:cs typeface="Gotham Book"/>
            </a:endParaRPr>
          </a:p>
        </p:txBody>
      </p:sp>
      <p:sp>
        <p:nvSpPr>
          <p:cNvPr id="14" name="TextBox 13"/>
          <p:cNvSpPr txBox="1"/>
          <p:nvPr/>
        </p:nvSpPr>
        <p:spPr>
          <a:xfrm>
            <a:off x="787403" y="838200"/>
            <a:ext cx="6019800" cy="430887"/>
          </a:xfrm>
          <a:prstGeom prst="rect">
            <a:avLst/>
          </a:prstGeom>
          <a:noFill/>
        </p:spPr>
        <p:txBody>
          <a:bodyPr wrap="square" rtlCol="0">
            <a:spAutoFit/>
          </a:bodyPr>
          <a:lstStyle/>
          <a:p>
            <a:r>
              <a:rPr lang="en-US" sz="2200" dirty="0" smtClean="0">
                <a:latin typeface="Gotham Bold"/>
                <a:cs typeface="Gotham Bold"/>
              </a:rPr>
              <a:t>Debrief</a:t>
            </a:r>
            <a:endParaRPr lang="en-US" sz="2200" dirty="0">
              <a:latin typeface="Gotham Bold"/>
              <a:cs typeface="Gotham Bold"/>
            </a:endParaRPr>
          </a:p>
        </p:txBody>
      </p:sp>
      <p:sp>
        <p:nvSpPr>
          <p:cNvPr id="16" name="TextBox 15"/>
          <p:cNvSpPr txBox="1"/>
          <p:nvPr/>
        </p:nvSpPr>
        <p:spPr>
          <a:xfrm>
            <a:off x="3987808" y="2743205"/>
            <a:ext cx="7010399" cy="1846659"/>
          </a:xfrm>
          <a:prstGeom prst="rect">
            <a:avLst/>
          </a:prstGeom>
          <a:solidFill>
            <a:schemeClr val="bg1">
              <a:lumMod val="85000"/>
            </a:schemeClr>
          </a:solidFill>
        </p:spPr>
        <p:txBody>
          <a:bodyPr wrap="square" tIns="182880" bIns="182880" rtlCol="0">
            <a:spAutoFit/>
          </a:bodyPr>
          <a:lstStyle/>
          <a:p>
            <a:r>
              <a:rPr lang="en-US" sz="2400" dirty="0" smtClean="0">
                <a:latin typeface="Gotham Book"/>
                <a:cs typeface="Gotham Book"/>
              </a:rPr>
              <a:t>Knowing what you know now, how does this change your perspective of the role a digital department plays at a progressive organization?</a:t>
            </a:r>
            <a:endParaRPr lang="en-US" sz="2400" dirty="0">
              <a:latin typeface="Gotham Book"/>
              <a:cs typeface="Gotham Book"/>
            </a:endParaRPr>
          </a:p>
        </p:txBody>
      </p:sp>
    </p:spTree>
    <p:extLst>
      <p:ext uri="{BB962C8B-B14F-4D97-AF65-F5344CB8AC3E}">
        <p14:creationId xmlns:p14="http://schemas.microsoft.com/office/powerpoint/2010/main" val="326471034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569200"/>
            <a:ext cx="13004800" cy="184785"/>
          </a:xfrm>
          <a:custGeom>
            <a:avLst/>
            <a:gdLst/>
            <a:ahLst/>
            <a:cxnLst/>
            <a:rect l="l" t="t" r="r" b="b"/>
            <a:pathLst>
              <a:path w="13004800" h="184784">
                <a:moveTo>
                  <a:pt x="13004292" y="0"/>
                </a:moveTo>
                <a:lnTo>
                  <a:pt x="0" y="0"/>
                </a:lnTo>
                <a:lnTo>
                  <a:pt x="0" y="184402"/>
                </a:lnTo>
                <a:lnTo>
                  <a:pt x="13004292" y="184402"/>
                </a:lnTo>
                <a:lnTo>
                  <a:pt x="13004292" y="0"/>
                </a:lnTo>
                <a:close/>
              </a:path>
            </a:pathLst>
          </a:custGeom>
          <a:solidFill>
            <a:srgbClr val="EC5240"/>
          </a:solidFill>
        </p:spPr>
        <p:txBody>
          <a:bodyPr wrap="square" lIns="0" tIns="0" rIns="0" bIns="0" rtlCol="0"/>
          <a:lstStyle/>
          <a:p>
            <a:endParaRPr/>
          </a:p>
        </p:txBody>
      </p:sp>
      <p:sp>
        <p:nvSpPr>
          <p:cNvPr id="3" name="object 3"/>
          <p:cNvSpPr/>
          <p:nvPr/>
        </p:nvSpPr>
        <p:spPr>
          <a:xfrm>
            <a:off x="11917680" y="8709664"/>
            <a:ext cx="821435" cy="679704"/>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33043" y="1327403"/>
            <a:ext cx="11168380" cy="0"/>
          </a:xfrm>
          <a:custGeom>
            <a:avLst/>
            <a:gdLst/>
            <a:ahLst/>
            <a:cxnLst/>
            <a:rect l="l" t="t" r="r" b="b"/>
            <a:pathLst>
              <a:path w="11168380">
                <a:moveTo>
                  <a:pt x="0" y="0"/>
                </a:moveTo>
                <a:lnTo>
                  <a:pt x="11167872" y="0"/>
                </a:lnTo>
              </a:path>
            </a:pathLst>
          </a:custGeom>
          <a:ln w="12192">
            <a:solidFill>
              <a:srgbClr val="55555A"/>
            </a:solidFill>
          </a:ln>
        </p:spPr>
        <p:txBody>
          <a:bodyPr wrap="square" lIns="0" tIns="0" rIns="0" bIns="0" rtlCol="0"/>
          <a:lstStyle/>
          <a:p>
            <a:endParaRPr/>
          </a:p>
        </p:txBody>
      </p:sp>
      <p:sp>
        <p:nvSpPr>
          <p:cNvPr id="9" name="TextBox 8"/>
          <p:cNvSpPr txBox="1"/>
          <p:nvPr/>
        </p:nvSpPr>
        <p:spPr>
          <a:xfrm>
            <a:off x="711200" y="1905000"/>
            <a:ext cx="11353801" cy="1477328"/>
          </a:xfrm>
          <a:prstGeom prst="rect">
            <a:avLst/>
          </a:prstGeom>
          <a:solidFill>
            <a:schemeClr val="bg1">
              <a:lumMod val="85000"/>
            </a:schemeClr>
          </a:solidFill>
        </p:spPr>
        <p:txBody>
          <a:bodyPr wrap="square" tIns="365760" bIns="365760" rtlCol="0">
            <a:spAutoFit/>
          </a:bodyPr>
          <a:lstStyle/>
          <a:p>
            <a:r>
              <a:rPr lang="en-US" sz="2400" dirty="0" smtClean="0">
                <a:latin typeface="Gotham Book"/>
                <a:cs typeface="Gotham Book"/>
              </a:rPr>
              <a:t>In an age when 88.5% of Americans are online, all communications, program operations, and fundraising </a:t>
            </a:r>
            <a:r>
              <a:rPr lang="en-US" sz="2400" b="1" dirty="0" smtClean="0">
                <a:latin typeface="Gotham Book"/>
                <a:cs typeface="Gotham Book"/>
              </a:rPr>
              <a:t>should </a:t>
            </a:r>
            <a:r>
              <a:rPr lang="en-US" sz="2400" b="1" dirty="0" smtClean="0">
                <a:latin typeface="Gotham Bold"/>
                <a:cs typeface="Gotham Bold"/>
              </a:rPr>
              <a:t>include a digital focus</a:t>
            </a:r>
            <a:r>
              <a:rPr lang="en-US" sz="2400" b="1" dirty="0" smtClean="0">
                <a:latin typeface="Gotham Book"/>
                <a:cs typeface="Gotham Book"/>
              </a:rPr>
              <a:t>.</a:t>
            </a:r>
            <a:endParaRPr lang="en-US" sz="2400" b="1" dirty="0">
              <a:latin typeface="Gotham Book"/>
              <a:cs typeface="Gotham Book"/>
            </a:endParaRPr>
          </a:p>
        </p:txBody>
      </p:sp>
      <p:sp>
        <p:nvSpPr>
          <p:cNvPr id="10" name="TextBox 9"/>
          <p:cNvSpPr txBox="1"/>
          <p:nvPr/>
        </p:nvSpPr>
        <p:spPr>
          <a:xfrm>
            <a:off x="787403" y="838200"/>
            <a:ext cx="6019800" cy="430887"/>
          </a:xfrm>
          <a:prstGeom prst="rect">
            <a:avLst/>
          </a:prstGeom>
          <a:noFill/>
        </p:spPr>
        <p:txBody>
          <a:bodyPr wrap="square" rtlCol="0">
            <a:spAutoFit/>
          </a:bodyPr>
          <a:lstStyle/>
          <a:p>
            <a:r>
              <a:rPr lang="en-US" sz="2200" dirty="0" smtClean="0">
                <a:latin typeface="Gotham Bold"/>
                <a:cs typeface="Gotham Bold"/>
              </a:rPr>
              <a:t>Key Takeaways</a:t>
            </a:r>
            <a:endParaRPr lang="en-US" sz="2200" dirty="0">
              <a:latin typeface="Gotham Bold"/>
              <a:cs typeface="Gotham Bold"/>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569200"/>
            <a:ext cx="13004800" cy="184785"/>
          </a:xfrm>
          <a:custGeom>
            <a:avLst/>
            <a:gdLst/>
            <a:ahLst/>
            <a:cxnLst/>
            <a:rect l="l" t="t" r="r" b="b"/>
            <a:pathLst>
              <a:path w="13004800" h="184784">
                <a:moveTo>
                  <a:pt x="13004292" y="0"/>
                </a:moveTo>
                <a:lnTo>
                  <a:pt x="0" y="0"/>
                </a:lnTo>
                <a:lnTo>
                  <a:pt x="0" y="184402"/>
                </a:lnTo>
                <a:lnTo>
                  <a:pt x="13004292" y="184402"/>
                </a:lnTo>
                <a:lnTo>
                  <a:pt x="13004292" y="0"/>
                </a:lnTo>
                <a:close/>
              </a:path>
            </a:pathLst>
          </a:custGeom>
          <a:solidFill>
            <a:srgbClr val="EC5240"/>
          </a:solidFill>
        </p:spPr>
        <p:txBody>
          <a:bodyPr wrap="square" lIns="0" tIns="0" rIns="0" bIns="0" rtlCol="0"/>
          <a:lstStyle/>
          <a:p>
            <a:endParaRPr/>
          </a:p>
        </p:txBody>
      </p:sp>
      <p:sp>
        <p:nvSpPr>
          <p:cNvPr id="3" name="object 3"/>
          <p:cNvSpPr/>
          <p:nvPr/>
        </p:nvSpPr>
        <p:spPr>
          <a:xfrm>
            <a:off x="11917680" y="8709664"/>
            <a:ext cx="821435" cy="679704"/>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33043" y="1327403"/>
            <a:ext cx="11168380" cy="0"/>
          </a:xfrm>
          <a:custGeom>
            <a:avLst/>
            <a:gdLst/>
            <a:ahLst/>
            <a:cxnLst/>
            <a:rect l="l" t="t" r="r" b="b"/>
            <a:pathLst>
              <a:path w="11168380">
                <a:moveTo>
                  <a:pt x="0" y="0"/>
                </a:moveTo>
                <a:lnTo>
                  <a:pt x="11167872" y="0"/>
                </a:lnTo>
              </a:path>
            </a:pathLst>
          </a:custGeom>
          <a:ln w="12192">
            <a:solidFill>
              <a:srgbClr val="55555A"/>
            </a:solidFill>
          </a:ln>
        </p:spPr>
        <p:txBody>
          <a:bodyPr wrap="square" lIns="0" tIns="0" rIns="0" bIns="0" rtlCol="0"/>
          <a:lstStyle/>
          <a:p>
            <a:endParaRPr/>
          </a:p>
        </p:txBody>
      </p:sp>
      <p:sp>
        <p:nvSpPr>
          <p:cNvPr id="9" name="TextBox 8"/>
          <p:cNvSpPr txBox="1"/>
          <p:nvPr/>
        </p:nvSpPr>
        <p:spPr>
          <a:xfrm>
            <a:off x="711200" y="1905000"/>
            <a:ext cx="11353801" cy="1477328"/>
          </a:xfrm>
          <a:prstGeom prst="rect">
            <a:avLst/>
          </a:prstGeom>
          <a:solidFill>
            <a:schemeClr val="bg1">
              <a:lumMod val="85000"/>
            </a:schemeClr>
          </a:solidFill>
        </p:spPr>
        <p:txBody>
          <a:bodyPr wrap="square" tIns="365760" bIns="365760" rtlCol="0">
            <a:spAutoFit/>
          </a:bodyPr>
          <a:lstStyle/>
          <a:p>
            <a:r>
              <a:rPr lang="en-US" sz="2400" dirty="0" smtClean="0">
                <a:latin typeface="Gotham Book"/>
                <a:cs typeface="Gotham Book"/>
              </a:rPr>
              <a:t>In an age when 88.5% of Americans are online, all communications, program operations, and fundraising </a:t>
            </a:r>
            <a:r>
              <a:rPr lang="en-US" sz="2400" b="1" dirty="0" smtClean="0">
                <a:latin typeface="Gotham Book"/>
                <a:cs typeface="Gotham Book"/>
              </a:rPr>
              <a:t>should </a:t>
            </a:r>
            <a:r>
              <a:rPr lang="en-US" sz="2400" b="1" dirty="0" smtClean="0">
                <a:latin typeface="Gotham Bold"/>
                <a:cs typeface="Gotham Bold"/>
              </a:rPr>
              <a:t>include a digital focus</a:t>
            </a:r>
            <a:r>
              <a:rPr lang="en-US" sz="2400" b="1" dirty="0" smtClean="0">
                <a:latin typeface="Gotham Book"/>
                <a:cs typeface="Gotham Book"/>
              </a:rPr>
              <a:t>.</a:t>
            </a:r>
            <a:endParaRPr lang="en-US" sz="2400" b="1" dirty="0">
              <a:latin typeface="Gotham Book"/>
              <a:cs typeface="Gotham Book"/>
            </a:endParaRPr>
          </a:p>
        </p:txBody>
      </p:sp>
      <p:sp>
        <p:nvSpPr>
          <p:cNvPr id="10" name="TextBox 9"/>
          <p:cNvSpPr txBox="1"/>
          <p:nvPr/>
        </p:nvSpPr>
        <p:spPr>
          <a:xfrm>
            <a:off x="787403" y="838200"/>
            <a:ext cx="6019800" cy="430887"/>
          </a:xfrm>
          <a:prstGeom prst="rect">
            <a:avLst/>
          </a:prstGeom>
          <a:noFill/>
        </p:spPr>
        <p:txBody>
          <a:bodyPr wrap="square" rtlCol="0">
            <a:spAutoFit/>
          </a:bodyPr>
          <a:lstStyle/>
          <a:p>
            <a:r>
              <a:rPr lang="en-US" sz="2200" dirty="0" smtClean="0">
                <a:latin typeface="Gotham Bold"/>
                <a:cs typeface="Gotham Bold"/>
              </a:rPr>
              <a:t>Key Takeaways</a:t>
            </a:r>
            <a:endParaRPr lang="en-US" sz="2200" dirty="0">
              <a:latin typeface="Gotham Bold"/>
              <a:cs typeface="Gotham Bold"/>
            </a:endParaRPr>
          </a:p>
        </p:txBody>
      </p:sp>
      <p:sp>
        <p:nvSpPr>
          <p:cNvPr id="11" name="TextBox 10"/>
          <p:cNvSpPr txBox="1"/>
          <p:nvPr/>
        </p:nvSpPr>
        <p:spPr>
          <a:xfrm>
            <a:off x="711200" y="3657600"/>
            <a:ext cx="11353801" cy="2215991"/>
          </a:xfrm>
          <a:prstGeom prst="rect">
            <a:avLst/>
          </a:prstGeom>
          <a:solidFill>
            <a:schemeClr val="bg1">
              <a:lumMod val="85000"/>
            </a:schemeClr>
          </a:solidFill>
        </p:spPr>
        <p:txBody>
          <a:bodyPr wrap="square" tIns="365760" bIns="365760" rtlCol="0">
            <a:spAutoFit/>
          </a:bodyPr>
          <a:lstStyle/>
          <a:p>
            <a:r>
              <a:rPr lang="en-US" sz="2400" dirty="0" smtClean="0">
                <a:latin typeface="Gotham Book"/>
                <a:cs typeface="Gotham Book"/>
              </a:rPr>
              <a:t>A digital department helps an organization with: framing its issue positions online </a:t>
            </a:r>
            <a:r>
              <a:rPr lang="en-US" sz="2400" dirty="0" smtClean="0">
                <a:latin typeface="Gotham Bold"/>
                <a:cs typeface="Gotham Bold"/>
              </a:rPr>
              <a:t>(Messaging)</a:t>
            </a:r>
            <a:r>
              <a:rPr lang="en-US" sz="2400" dirty="0" smtClean="0">
                <a:latin typeface="Gotham Book"/>
                <a:cs typeface="Gotham Book"/>
              </a:rPr>
              <a:t>, building a structure to activate and mobilize supporters online </a:t>
            </a:r>
            <a:r>
              <a:rPr lang="en-US" sz="2400" dirty="0" smtClean="0">
                <a:latin typeface="Gotham Bold"/>
                <a:cs typeface="Gotham Bold"/>
              </a:rPr>
              <a:t>(Mobilizing)</a:t>
            </a:r>
            <a:r>
              <a:rPr lang="en-US" sz="2400" dirty="0" smtClean="0">
                <a:latin typeface="Gotham Book"/>
                <a:cs typeface="Gotham Book"/>
              </a:rPr>
              <a:t>, and fundraising among supporters online </a:t>
            </a:r>
            <a:r>
              <a:rPr lang="en-US" sz="2400" dirty="0" smtClean="0">
                <a:latin typeface="Gotham Bold"/>
                <a:cs typeface="Gotham Bold"/>
              </a:rPr>
              <a:t>(Money)</a:t>
            </a:r>
            <a:r>
              <a:rPr lang="en-US" sz="2400" dirty="0" smtClean="0">
                <a:latin typeface="Gotham Book"/>
                <a:cs typeface="Gotham Book"/>
              </a:rPr>
              <a:t>.</a:t>
            </a:r>
            <a:endParaRPr lang="en-US" sz="2400" b="1" dirty="0">
              <a:latin typeface="Gotham Book"/>
              <a:cs typeface="Gotham Book"/>
            </a:endParaRPr>
          </a:p>
        </p:txBody>
      </p:sp>
    </p:spTree>
    <p:extLst>
      <p:ext uri="{BB962C8B-B14F-4D97-AF65-F5344CB8AC3E}">
        <p14:creationId xmlns:p14="http://schemas.microsoft.com/office/powerpoint/2010/main" val="329377723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569200"/>
            <a:ext cx="13004800" cy="184785"/>
          </a:xfrm>
          <a:custGeom>
            <a:avLst/>
            <a:gdLst/>
            <a:ahLst/>
            <a:cxnLst/>
            <a:rect l="l" t="t" r="r" b="b"/>
            <a:pathLst>
              <a:path w="13004800" h="184784">
                <a:moveTo>
                  <a:pt x="13004292" y="0"/>
                </a:moveTo>
                <a:lnTo>
                  <a:pt x="0" y="0"/>
                </a:lnTo>
                <a:lnTo>
                  <a:pt x="0" y="184402"/>
                </a:lnTo>
                <a:lnTo>
                  <a:pt x="13004292" y="184402"/>
                </a:lnTo>
                <a:lnTo>
                  <a:pt x="13004292" y="0"/>
                </a:lnTo>
                <a:close/>
              </a:path>
            </a:pathLst>
          </a:custGeom>
          <a:solidFill>
            <a:srgbClr val="EC5240"/>
          </a:solidFill>
        </p:spPr>
        <p:txBody>
          <a:bodyPr wrap="square" lIns="0" tIns="0" rIns="0" bIns="0" rtlCol="0"/>
          <a:lstStyle/>
          <a:p>
            <a:endParaRPr/>
          </a:p>
        </p:txBody>
      </p:sp>
      <p:sp>
        <p:nvSpPr>
          <p:cNvPr id="3" name="object 3"/>
          <p:cNvSpPr/>
          <p:nvPr/>
        </p:nvSpPr>
        <p:spPr>
          <a:xfrm>
            <a:off x="11917680" y="8709664"/>
            <a:ext cx="821435" cy="679704"/>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33043" y="1327403"/>
            <a:ext cx="11168380" cy="0"/>
          </a:xfrm>
          <a:custGeom>
            <a:avLst/>
            <a:gdLst/>
            <a:ahLst/>
            <a:cxnLst/>
            <a:rect l="l" t="t" r="r" b="b"/>
            <a:pathLst>
              <a:path w="11168380">
                <a:moveTo>
                  <a:pt x="0" y="0"/>
                </a:moveTo>
                <a:lnTo>
                  <a:pt x="11167872" y="0"/>
                </a:lnTo>
              </a:path>
            </a:pathLst>
          </a:custGeom>
          <a:ln w="12192">
            <a:solidFill>
              <a:srgbClr val="55555A"/>
            </a:solidFill>
          </a:ln>
        </p:spPr>
        <p:txBody>
          <a:bodyPr wrap="square" lIns="0" tIns="0" rIns="0" bIns="0" rtlCol="0"/>
          <a:lstStyle/>
          <a:p>
            <a:endParaRPr/>
          </a:p>
        </p:txBody>
      </p:sp>
      <p:sp>
        <p:nvSpPr>
          <p:cNvPr id="9" name="TextBox 8"/>
          <p:cNvSpPr txBox="1"/>
          <p:nvPr/>
        </p:nvSpPr>
        <p:spPr>
          <a:xfrm>
            <a:off x="711200" y="1905000"/>
            <a:ext cx="11353801" cy="1477328"/>
          </a:xfrm>
          <a:prstGeom prst="rect">
            <a:avLst/>
          </a:prstGeom>
          <a:solidFill>
            <a:schemeClr val="bg1">
              <a:lumMod val="85000"/>
            </a:schemeClr>
          </a:solidFill>
        </p:spPr>
        <p:txBody>
          <a:bodyPr wrap="square" tIns="365760" bIns="365760" rtlCol="0">
            <a:spAutoFit/>
          </a:bodyPr>
          <a:lstStyle/>
          <a:p>
            <a:r>
              <a:rPr lang="en-US" sz="2400" dirty="0" smtClean="0">
                <a:latin typeface="Gotham Book"/>
                <a:cs typeface="Gotham Book"/>
              </a:rPr>
              <a:t>In an age when 88.5% of Americans are online, all communications, program operations, and fundraising </a:t>
            </a:r>
            <a:r>
              <a:rPr lang="en-US" sz="2400" b="1" dirty="0" smtClean="0">
                <a:latin typeface="Gotham Book"/>
                <a:cs typeface="Gotham Book"/>
              </a:rPr>
              <a:t>should </a:t>
            </a:r>
            <a:r>
              <a:rPr lang="en-US" sz="2400" b="1" dirty="0" smtClean="0">
                <a:latin typeface="Gotham Bold"/>
                <a:cs typeface="Gotham Bold"/>
              </a:rPr>
              <a:t>include a digital focus</a:t>
            </a:r>
            <a:r>
              <a:rPr lang="en-US" sz="2400" b="1" dirty="0" smtClean="0">
                <a:latin typeface="Gotham Book"/>
                <a:cs typeface="Gotham Book"/>
              </a:rPr>
              <a:t>.</a:t>
            </a:r>
            <a:endParaRPr lang="en-US" sz="2400" b="1" dirty="0">
              <a:latin typeface="Gotham Book"/>
              <a:cs typeface="Gotham Book"/>
            </a:endParaRPr>
          </a:p>
        </p:txBody>
      </p:sp>
      <p:sp>
        <p:nvSpPr>
          <p:cNvPr id="10" name="TextBox 9"/>
          <p:cNvSpPr txBox="1"/>
          <p:nvPr/>
        </p:nvSpPr>
        <p:spPr>
          <a:xfrm>
            <a:off x="787403" y="838200"/>
            <a:ext cx="6019800" cy="430887"/>
          </a:xfrm>
          <a:prstGeom prst="rect">
            <a:avLst/>
          </a:prstGeom>
          <a:noFill/>
        </p:spPr>
        <p:txBody>
          <a:bodyPr wrap="square" rtlCol="0">
            <a:spAutoFit/>
          </a:bodyPr>
          <a:lstStyle/>
          <a:p>
            <a:r>
              <a:rPr lang="en-US" sz="2200" dirty="0" smtClean="0">
                <a:latin typeface="Gotham Bold"/>
                <a:cs typeface="Gotham Bold"/>
              </a:rPr>
              <a:t>Key Takeaways</a:t>
            </a:r>
            <a:endParaRPr lang="en-US" sz="2200" dirty="0">
              <a:latin typeface="Gotham Bold"/>
              <a:cs typeface="Gotham Bold"/>
            </a:endParaRPr>
          </a:p>
        </p:txBody>
      </p:sp>
      <p:sp>
        <p:nvSpPr>
          <p:cNvPr id="11" name="TextBox 10"/>
          <p:cNvSpPr txBox="1"/>
          <p:nvPr/>
        </p:nvSpPr>
        <p:spPr>
          <a:xfrm>
            <a:off x="711200" y="3657600"/>
            <a:ext cx="11353801" cy="2215991"/>
          </a:xfrm>
          <a:prstGeom prst="rect">
            <a:avLst/>
          </a:prstGeom>
          <a:solidFill>
            <a:schemeClr val="bg1">
              <a:lumMod val="85000"/>
            </a:schemeClr>
          </a:solidFill>
        </p:spPr>
        <p:txBody>
          <a:bodyPr wrap="square" tIns="365760" bIns="365760" rtlCol="0">
            <a:spAutoFit/>
          </a:bodyPr>
          <a:lstStyle/>
          <a:p>
            <a:r>
              <a:rPr lang="en-US" sz="2400" dirty="0" smtClean="0">
                <a:latin typeface="Gotham Book"/>
                <a:cs typeface="Gotham Book"/>
              </a:rPr>
              <a:t>A digital department helps an organization with: framing its issue positions online </a:t>
            </a:r>
            <a:r>
              <a:rPr lang="en-US" sz="2400" dirty="0" smtClean="0">
                <a:latin typeface="Gotham Bold"/>
                <a:cs typeface="Gotham Bold"/>
              </a:rPr>
              <a:t>(Messaging)</a:t>
            </a:r>
            <a:r>
              <a:rPr lang="en-US" sz="2400" dirty="0" smtClean="0">
                <a:latin typeface="Gotham Book"/>
                <a:cs typeface="Gotham Book"/>
              </a:rPr>
              <a:t>, building a structure to activate and mobilize supporters online </a:t>
            </a:r>
            <a:r>
              <a:rPr lang="en-US" sz="2400" dirty="0" smtClean="0">
                <a:latin typeface="Gotham Bold"/>
                <a:cs typeface="Gotham Bold"/>
              </a:rPr>
              <a:t>(Mobilizing)</a:t>
            </a:r>
            <a:r>
              <a:rPr lang="en-US" sz="2400" dirty="0" smtClean="0">
                <a:latin typeface="Gotham Book"/>
                <a:cs typeface="Gotham Book"/>
              </a:rPr>
              <a:t>, and fundraising among supporters online </a:t>
            </a:r>
            <a:r>
              <a:rPr lang="en-US" sz="2400" dirty="0" smtClean="0">
                <a:latin typeface="Gotham Bold"/>
                <a:cs typeface="Gotham Bold"/>
              </a:rPr>
              <a:t>(Money)</a:t>
            </a:r>
            <a:r>
              <a:rPr lang="en-US" sz="2400" dirty="0" smtClean="0">
                <a:latin typeface="Gotham Book"/>
                <a:cs typeface="Gotham Book"/>
              </a:rPr>
              <a:t>.</a:t>
            </a:r>
            <a:endParaRPr lang="en-US" sz="2400" b="1" dirty="0">
              <a:latin typeface="Gotham Book"/>
              <a:cs typeface="Gotham Book"/>
            </a:endParaRPr>
          </a:p>
        </p:txBody>
      </p:sp>
      <p:sp>
        <p:nvSpPr>
          <p:cNvPr id="8" name="TextBox 7"/>
          <p:cNvSpPr txBox="1"/>
          <p:nvPr/>
        </p:nvSpPr>
        <p:spPr>
          <a:xfrm>
            <a:off x="711200" y="6172200"/>
            <a:ext cx="11353801" cy="1107996"/>
          </a:xfrm>
          <a:prstGeom prst="rect">
            <a:avLst/>
          </a:prstGeom>
          <a:solidFill>
            <a:schemeClr val="bg1">
              <a:lumMod val="85000"/>
            </a:schemeClr>
          </a:solidFill>
        </p:spPr>
        <p:txBody>
          <a:bodyPr wrap="square" tIns="365760" bIns="365760" rtlCol="0">
            <a:spAutoFit/>
          </a:bodyPr>
          <a:lstStyle/>
          <a:p>
            <a:r>
              <a:rPr lang="en-US" sz="2400" b="1" dirty="0" smtClean="0">
                <a:latin typeface="Gotham Book"/>
                <a:cs typeface="Gotham Book"/>
              </a:rPr>
              <a:t>It is digital’s role to </a:t>
            </a:r>
            <a:r>
              <a:rPr lang="en-US" sz="2400" dirty="0" smtClean="0">
                <a:latin typeface="Gotham Bold"/>
                <a:cs typeface="Gotham Bold"/>
              </a:rPr>
              <a:t>meet people where they are.</a:t>
            </a:r>
            <a:endParaRPr lang="en-US" sz="2400" dirty="0">
              <a:latin typeface="Gotham Bold"/>
              <a:cs typeface="Gotham Bold"/>
            </a:endParaRPr>
          </a:p>
        </p:txBody>
      </p:sp>
    </p:spTree>
    <p:extLst>
      <p:ext uri="{BB962C8B-B14F-4D97-AF65-F5344CB8AC3E}">
        <p14:creationId xmlns:p14="http://schemas.microsoft.com/office/powerpoint/2010/main" val="117178907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73371" y="2999060"/>
            <a:ext cx="8538463" cy="2639739"/>
          </a:xfrm>
          <a:prstGeom prst="rect">
            <a:avLst/>
          </a:prstGeom>
          <a:solidFill>
            <a:schemeClr val="bg1">
              <a:lumMod val="85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defTabSz="1300460"/>
            <a:r>
              <a:rPr lang="en-US" sz="2400" dirty="0" smtClean="0">
                <a:solidFill>
                  <a:srgbClr val="E7E6E6">
                    <a:lumMod val="25000"/>
                  </a:srgbClr>
                </a:solidFill>
                <a:latin typeface="Gotham Book"/>
                <a:cs typeface="Gotham Book"/>
              </a:rPr>
              <a:t>Complete the reading assignment in preparation for next week’s class.</a:t>
            </a:r>
          </a:p>
          <a:p>
            <a:pPr algn="ctr" defTabSz="1300460"/>
            <a:endParaRPr lang="en-US" sz="2400" dirty="0">
              <a:solidFill>
                <a:srgbClr val="E7E6E6">
                  <a:lumMod val="25000"/>
                </a:srgbClr>
              </a:solidFill>
              <a:latin typeface="Gotham Book"/>
              <a:cs typeface="Gotham Book"/>
            </a:endParaRPr>
          </a:p>
          <a:p>
            <a:pPr algn="ctr" defTabSz="1300460"/>
            <a:r>
              <a:rPr lang="en-US" sz="2400" dirty="0" smtClean="0">
                <a:solidFill>
                  <a:srgbClr val="E7E6E6">
                    <a:lumMod val="25000"/>
                  </a:srgbClr>
                </a:solidFill>
                <a:latin typeface="Gotham Book"/>
                <a:cs typeface="Gotham Book"/>
              </a:rPr>
              <a:t>Join the Digital Content Fellowship group on Connect.</a:t>
            </a:r>
          </a:p>
          <a:p>
            <a:pPr algn="ctr" defTabSz="1300460"/>
            <a:endParaRPr lang="en-US" sz="2400" dirty="0">
              <a:solidFill>
                <a:srgbClr val="E7E6E6">
                  <a:lumMod val="25000"/>
                </a:srgbClr>
              </a:solidFill>
              <a:latin typeface="Gotham Book"/>
              <a:cs typeface="Gotham Book"/>
            </a:endParaRPr>
          </a:p>
          <a:p>
            <a:pPr algn="ctr" defTabSz="1300460"/>
            <a:r>
              <a:rPr lang="en-US" sz="2400" dirty="0" smtClean="0">
                <a:solidFill>
                  <a:srgbClr val="E7E6E6">
                    <a:lumMod val="25000"/>
                  </a:srgbClr>
                </a:solidFill>
                <a:latin typeface="Gotham Book"/>
                <a:cs typeface="Gotham Book"/>
              </a:rPr>
              <a:t>Pay Attention to all Emails</a:t>
            </a:r>
            <a:endParaRPr lang="en-US" sz="2400" dirty="0">
              <a:solidFill>
                <a:srgbClr val="E7E6E6">
                  <a:lumMod val="25000"/>
                </a:srgbClr>
              </a:solidFill>
              <a:latin typeface="Gotham Book"/>
              <a:cs typeface="Gotham Book"/>
            </a:endParaRPr>
          </a:p>
        </p:txBody>
      </p:sp>
      <p:sp>
        <p:nvSpPr>
          <p:cNvPr id="5" name="Rectangle 4"/>
          <p:cNvSpPr/>
          <p:nvPr/>
        </p:nvSpPr>
        <p:spPr>
          <a:xfrm>
            <a:off x="2387600" y="2209800"/>
            <a:ext cx="5510108" cy="839164"/>
          </a:xfrm>
          <a:prstGeom prst="rect">
            <a:avLst/>
          </a:prstGeom>
          <a:solidFill>
            <a:schemeClr val="bg2">
              <a:lumMod val="25000"/>
            </a:schemeClr>
          </a:solidFill>
          <a:ln w="381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a:r>
              <a:rPr lang="en-US" sz="3600" dirty="0" smtClean="0">
                <a:solidFill>
                  <a:srgbClr val="FFFFFF"/>
                </a:solidFill>
                <a:latin typeface="Tungsten Medium"/>
                <a:cs typeface="Tungsten Medium"/>
              </a:rPr>
              <a:t>Class Review and Additional Reading</a:t>
            </a:r>
            <a:endParaRPr lang="en-US" sz="3600" dirty="0">
              <a:solidFill>
                <a:srgbClr val="FFFFFF"/>
              </a:solidFill>
              <a:latin typeface="Tungsten Medium"/>
              <a:cs typeface="Tungsten Medium"/>
            </a:endParaRPr>
          </a:p>
        </p:txBody>
      </p:sp>
    </p:spTree>
    <p:extLst>
      <p:ext uri="{BB962C8B-B14F-4D97-AF65-F5344CB8AC3E}">
        <p14:creationId xmlns:p14="http://schemas.microsoft.com/office/powerpoint/2010/main" val="129925049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158" t="11054" r="14249"/>
          <a:stretch/>
        </p:blipFill>
        <p:spPr>
          <a:xfrm>
            <a:off x="-61140" y="-103716"/>
            <a:ext cx="13294547" cy="9979526"/>
          </a:xfrm>
          <a:prstGeom prst="rect">
            <a:avLst/>
          </a:prstGeom>
        </p:spPr>
      </p:pic>
      <p:sp>
        <p:nvSpPr>
          <p:cNvPr id="9" name="Rectangle 8"/>
          <p:cNvSpPr/>
          <p:nvPr/>
        </p:nvSpPr>
        <p:spPr>
          <a:xfrm>
            <a:off x="-61145" y="-103716"/>
            <a:ext cx="13284200" cy="9979526"/>
          </a:xfrm>
          <a:prstGeom prst="rect">
            <a:avLst/>
          </a:prstGeom>
          <a:solidFill>
            <a:srgbClr val="ED534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a:endParaRPr lang="x-none" sz="2560">
              <a:solidFill>
                <a:prstClr val="white"/>
              </a:solidFill>
              <a:latin typeface="Arial"/>
            </a:endParaRPr>
          </a:p>
        </p:txBody>
      </p:sp>
      <p:sp>
        <p:nvSpPr>
          <p:cNvPr id="18" name="TextBox 17"/>
          <p:cNvSpPr txBox="1"/>
          <p:nvPr/>
        </p:nvSpPr>
        <p:spPr>
          <a:xfrm>
            <a:off x="2456416" y="2200365"/>
            <a:ext cx="6466890" cy="923330"/>
          </a:xfrm>
          <a:prstGeom prst="rect">
            <a:avLst/>
          </a:prstGeom>
          <a:noFill/>
        </p:spPr>
        <p:txBody>
          <a:bodyPr wrap="square" rtlCol="0">
            <a:spAutoFit/>
          </a:bodyPr>
          <a:lstStyle/>
          <a:p>
            <a:pPr defTabSz="1300460"/>
            <a:r>
              <a:rPr lang="en-US" sz="5400" dirty="0" smtClean="0">
                <a:solidFill>
                  <a:prstClr val="white"/>
                </a:solidFill>
                <a:latin typeface="Gotham Bold"/>
                <a:cs typeface="Gotham Bold"/>
              </a:rPr>
              <a:t>OFA</a:t>
            </a:r>
            <a:r>
              <a:rPr lang="en-US" sz="5400" dirty="0" smtClean="0">
                <a:solidFill>
                  <a:prstClr val="white"/>
                </a:solidFill>
                <a:latin typeface="Tungsten Semibold"/>
                <a:cs typeface="Tungsten Semibold"/>
              </a:rPr>
              <a:t> </a:t>
            </a:r>
            <a:r>
              <a:rPr lang="en-US" sz="5400" dirty="0" smtClean="0">
                <a:solidFill>
                  <a:prstClr val="white"/>
                </a:solidFill>
                <a:latin typeface="Gotham Light"/>
                <a:cs typeface="Gotham Light"/>
              </a:rPr>
              <a:t>TRAINING</a:t>
            </a:r>
            <a:endParaRPr lang="en-US" sz="5400" dirty="0">
              <a:solidFill>
                <a:prstClr val="white"/>
              </a:solidFill>
              <a:latin typeface="Gotham Light"/>
              <a:cs typeface="Gotham Light"/>
            </a:endParaRPr>
          </a:p>
        </p:txBody>
      </p:sp>
      <p:sp>
        <p:nvSpPr>
          <p:cNvPr id="11" name="Rectangle 10"/>
          <p:cNvSpPr/>
          <p:nvPr/>
        </p:nvSpPr>
        <p:spPr>
          <a:xfrm>
            <a:off x="2644403" y="4249749"/>
            <a:ext cx="6034375" cy="1319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a:r>
              <a:rPr lang="en-US" sz="2800" dirty="0" smtClean="0">
                <a:solidFill>
                  <a:prstClr val="white"/>
                </a:solidFill>
                <a:latin typeface="Gotham Bold" pitchFamily="50" charset="0"/>
                <a:cs typeface="Gotham Bold" pitchFamily="50" charset="0"/>
              </a:rPr>
              <a:t>Thank you for joining today’s webinar. </a:t>
            </a:r>
          </a:p>
          <a:p>
            <a:pPr defTabSz="1300460"/>
            <a:endParaRPr lang="en-US" sz="2800" dirty="0">
              <a:solidFill>
                <a:prstClr val="white"/>
              </a:solidFill>
              <a:latin typeface="Gotham Bold" pitchFamily="50" charset="0"/>
              <a:cs typeface="Gotham Bold" pitchFamily="50" charset="0"/>
            </a:endParaRPr>
          </a:p>
          <a:p>
            <a:pPr defTabSz="1300460"/>
            <a:r>
              <a:rPr lang="en-US" sz="2800" dirty="0" smtClean="0">
                <a:solidFill>
                  <a:prstClr val="white"/>
                </a:solidFill>
                <a:latin typeface="Gotham Bold" pitchFamily="50" charset="0"/>
                <a:cs typeface="Gotham Bold" pitchFamily="50" charset="0"/>
              </a:rPr>
              <a:t>Find the materials we covered, including a video and audio recording of the webinar on the bookshelf.</a:t>
            </a:r>
            <a:endParaRPr lang="en-US" sz="2800" dirty="0">
              <a:solidFill>
                <a:prstClr val="white"/>
              </a:solidFill>
              <a:latin typeface="Gotham Bold" pitchFamily="50" charset="0"/>
              <a:cs typeface="Gotham Bold" pitchFamily="50" charset="0"/>
            </a:endParaRPr>
          </a:p>
        </p:txBody>
      </p:sp>
      <p:pic>
        <p:nvPicPr>
          <p:cNvPr id="3" name="Picture 2" descr="White Penci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 y="1929836"/>
            <a:ext cx="3125327" cy="2081950"/>
          </a:xfrm>
          <a:prstGeom prst="rect">
            <a:avLst/>
          </a:prstGeom>
        </p:spPr>
      </p:pic>
      <p:sp>
        <p:nvSpPr>
          <p:cNvPr id="23" name="Rectangle 22">
            <a:hlinkClick r:id="rId5"/>
          </p:cNvPr>
          <p:cNvSpPr/>
          <p:nvPr/>
        </p:nvSpPr>
        <p:spPr>
          <a:xfrm>
            <a:off x="2777033" y="6739005"/>
            <a:ext cx="2568604" cy="668485"/>
          </a:xfrm>
          <a:prstGeom prst="rect">
            <a:avLst/>
          </a:prstGeom>
          <a:noFill/>
          <a:ln w="285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a:r>
              <a:rPr lang="en-US" sz="3200" dirty="0" smtClean="0">
                <a:solidFill>
                  <a:srgbClr val="FFFFFF"/>
                </a:solidFill>
                <a:latin typeface="Tungsten Medium"/>
                <a:cs typeface="Tungsten Medium"/>
              </a:rPr>
              <a:t>SEE BOOKSHELF</a:t>
            </a:r>
            <a:endParaRPr lang="en-US" sz="3200" dirty="0">
              <a:solidFill>
                <a:srgbClr val="FFFFFF"/>
              </a:solidFill>
              <a:latin typeface="Tungsten Medium"/>
              <a:cs typeface="Tungsten Medium"/>
            </a:endParaRPr>
          </a:p>
        </p:txBody>
      </p:sp>
    </p:spTree>
    <p:extLst>
      <p:ext uri="{BB962C8B-B14F-4D97-AF65-F5344CB8AC3E}">
        <p14:creationId xmlns:p14="http://schemas.microsoft.com/office/powerpoint/2010/main" val="17311099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42434" y="701451"/>
            <a:ext cx="3010428"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defTabSz="1300460"/>
            <a:r>
              <a:rPr lang="en-US" altLang="en-US" sz="3600" dirty="0">
                <a:solidFill>
                  <a:srgbClr val="3A3838"/>
                </a:solidFill>
                <a:latin typeface="Gotham Bold"/>
                <a:ea typeface="Arial Unicode MS" panose="020B0604020202020204" pitchFamily="34" charset="-128"/>
                <a:cs typeface="Gotham Bold"/>
              </a:rPr>
              <a:t>LOGISTICS</a:t>
            </a:r>
            <a:endParaRPr lang="en-US" altLang="en-US" sz="2800" dirty="0">
              <a:solidFill>
                <a:srgbClr val="3A3838"/>
              </a:solidFill>
              <a:latin typeface="Gotham Bold"/>
              <a:ea typeface="Arial Unicode MS" panose="020B0604020202020204" pitchFamily="34" charset="-128"/>
              <a:cs typeface="Gotham Bold"/>
            </a:endParaRPr>
          </a:p>
        </p:txBody>
      </p:sp>
      <p:sp>
        <p:nvSpPr>
          <p:cNvPr id="11" name="TextBox 10"/>
          <p:cNvSpPr txBox="1"/>
          <p:nvPr/>
        </p:nvSpPr>
        <p:spPr>
          <a:xfrm>
            <a:off x="6325011" y="1075708"/>
            <a:ext cx="5873274" cy="954103"/>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We will meet every </a:t>
            </a:r>
            <a:r>
              <a:rPr lang="en-US" sz="2800" dirty="0" smtClean="0">
                <a:solidFill>
                  <a:srgbClr val="E7E6E6">
                    <a:lumMod val="25000"/>
                  </a:srgbClr>
                </a:solidFill>
                <a:latin typeface="Gotham Book"/>
                <a:cs typeface="Gotham Book"/>
              </a:rPr>
              <a:t>Thursday </a:t>
            </a:r>
            <a:r>
              <a:rPr lang="en-US" sz="2800" dirty="0">
                <a:solidFill>
                  <a:srgbClr val="E7E6E6">
                    <a:lumMod val="25000"/>
                  </a:srgbClr>
                </a:solidFill>
                <a:latin typeface="Gotham Book"/>
                <a:cs typeface="Gotham Book"/>
              </a:rPr>
              <a:t>for 90 minutes.</a:t>
            </a:r>
          </a:p>
        </p:txBody>
      </p:sp>
      <p:cxnSp>
        <p:nvCxnSpPr>
          <p:cNvPr id="14" name="Straight Connector 13"/>
          <p:cNvCxnSpPr/>
          <p:nvPr/>
        </p:nvCxnSpPr>
        <p:spPr>
          <a:xfrm flipH="1" flipV="1">
            <a:off x="3958826" y="701447"/>
            <a:ext cx="0" cy="772065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duotone>
              <a:prstClr val="black"/>
              <a:schemeClr val="tx2">
                <a:tint val="45000"/>
                <a:satMod val="400000"/>
              </a:schemeClr>
            </a:duotone>
            <a:alphaModFix/>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523439" y="2594860"/>
            <a:ext cx="1348553" cy="1396284"/>
          </a:xfrm>
          <a:prstGeom prst="rect">
            <a:avLst/>
          </a:prstGeom>
          <a:noFill/>
        </p:spPr>
      </p:pic>
      <p:pic>
        <p:nvPicPr>
          <p:cNvPr id="6" name="Picture 5"/>
          <p:cNvPicPr>
            <a:picLocks noChangeAspect="1"/>
          </p:cNvPicPr>
          <p:nvPr/>
        </p:nvPicPr>
        <p:blipFill rotWithShape="1">
          <a:blip r:embed="rId5"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4452553" y="815379"/>
            <a:ext cx="1395366" cy="1360570"/>
          </a:xfrm>
          <a:prstGeom prst="rect">
            <a:avLst/>
          </a:prstGeom>
        </p:spPr>
      </p:pic>
      <p:sp>
        <p:nvSpPr>
          <p:cNvPr id="15" name="TextBox 14"/>
          <p:cNvSpPr txBox="1"/>
          <p:nvPr/>
        </p:nvSpPr>
        <p:spPr>
          <a:xfrm>
            <a:off x="6307086" y="2998429"/>
            <a:ext cx="5873274" cy="1384990"/>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This is an </a:t>
            </a:r>
            <a:r>
              <a:rPr lang="en-US" sz="2800" dirty="0">
                <a:solidFill>
                  <a:srgbClr val="E7E6E6">
                    <a:lumMod val="25000"/>
                  </a:srgbClr>
                </a:solidFill>
                <a:latin typeface="Gotham Bold" pitchFamily="50" charset="0"/>
                <a:cs typeface="Gotham Bold" pitchFamily="50" charset="0"/>
              </a:rPr>
              <a:t>interactive training</a:t>
            </a:r>
            <a:r>
              <a:rPr lang="en-US" sz="2800" dirty="0">
                <a:solidFill>
                  <a:srgbClr val="E7E6E6">
                    <a:lumMod val="25000"/>
                  </a:srgbClr>
                </a:solidFill>
                <a:latin typeface="Gotham Light" pitchFamily="50" charset="0"/>
                <a:cs typeface="Gotham Light" pitchFamily="50" charset="0"/>
              </a:rPr>
              <a:t>. </a:t>
            </a:r>
            <a:r>
              <a:rPr lang="en-US" sz="2800" i="1" dirty="0">
                <a:solidFill>
                  <a:srgbClr val="E7E6E6">
                    <a:lumMod val="25000"/>
                  </a:srgbClr>
                </a:solidFill>
                <a:latin typeface="Gotham Light" pitchFamily="50" charset="0"/>
                <a:cs typeface="Gotham Light" pitchFamily="50" charset="0"/>
              </a:rPr>
              <a:t>(Mute your </a:t>
            </a:r>
            <a:r>
              <a:rPr lang="en-US" sz="2800" i="1" dirty="0" smtClean="0">
                <a:solidFill>
                  <a:srgbClr val="E7E6E6">
                    <a:lumMod val="25000"/>
                  </a:srgbClr>
                </a:solidFill>
                <a:latin typeface="Gotham Light" pitchFamily="50" charset="0"/>
                <a:cs typeface="Gotham Light" pitchFamily="50" charset="0"/>
              </a:rPr>
              <a:t>computers and listen on the phone) </a:t>
            </a:r>
            <a:endParaRPr lang="en-US" sz="2800" i="1" dirty="0">
              <a:solidFill>
                <a:srgbClr val="E7E6E6">
                  <a:lumMod val="25000"/>
                </a:srgbClr>
              </a:solidFill>
              <a:latin typeface="Gotham Book"/>
              <a:cs typeface="Gotham Book"/>
            </a:endParaRPr>
          </a:p>
        </p:txBody>
      </p:sp>
      <p:grpSp>
        <p:nvGrpSpPr>
          <p:cNvPr id="20" name="Group 19"/>
          <p:cNvGrpSpPr/>
          <p:nvPr/>
        </p:nvGrpSpPr>
        <p:grpSpPr>
          <a:xfrm>
            <a:off x="7058415" y="4380389"/>
            <a:ext cx="4003459" cy="1195789"/>
            <a:chOff x="5266233" y="4521281"/>
            <a:chExt cx="5693809" cy="1700680"/>
          </a:xfrm>
        </p:grpSpPr>
        <p:sp>
          <p:nvSpPr>
            <p:cNvPr id="22" name="TextBox 21"/>
            <p:cNvSpPr txBox="1"/>
            <p:nvPr/>
          </p:nvSpPr>
          <p:spPr>
            <a:xfrm>
              <a:off x="5266233" y="5806120"/>
              <a:ext cx="2813089" cy="415841"/>
            </a:xfrm>
            <a:prstGeom prst="rect">
              <a:avLst/>
            </a:prstGeom>
            <a:noFill/>
          </p:spPr>
          <p:txBody>
            <a:bodyPr wrap="square" rtlCol="0">
              <a:spAutoFit/>
            </a:bodyPr>
            <a:lstStyle/>
            <a:p>
              <a:pPr algn="ctr" defTabSz="1300460"/>
              <a:r>
                <a:rPr lang="en-US" sz="1300" dirty="0">
                  <a:solidFill>
                    <a:srgbClr val="3A3838">
                      <a:lumMod val="75000"/>
                    </a:srgbClr>
                  </a:solidFill>
                  <a:latin typeface="Gotham Medium"/>
                  <a:cs typeface="Gotham Medium"/>
                </a:rPr>
                <a:t>Press 1 on the phone</a:t>
              </a:r>
            </a:p>
          </p:txBody>
        </p:sp>
        <p:grpSp>
          <p:nvGrpSpPr>
            <p:cNvPr id="23" name="Group 22"/>
            <p:cNvGrpSpPr/>
            <p:nvPr/>
          </p:nvGrpSpPr>
          <p:grpSpPr>
            <a:xfrm>
              <a:off x="8478528" y="4521281"/>
              <a:ext cx="2481514" cy="1649441"/>
              <a:chOff x="7956165" y="3607332"/>
              <a:chExt cx="2481514" cy="1649441"/>
            </a:xfrm>
          </p:grpSpPr>
          <p:pic>
            <p:nvPicPr>
              <p:cNvPr id="27" name="Picture 26"/>
              <p:cNvPicPr>
                <a:picLocks noChangeAspect="1"/>
              </p:cNvPicPr>
              <p:nvPr/>
            </p:nvPicPr>
            <p:blipFill rotWithShape="1">
              <a:blip r:embed="rId6"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28" name="TextBox 27"/>
              <p:cNvSpPr txBox="1"/>
              <p:nvPr/>
            </p:nvSpPr>
            <p:spPr>
              <a:xfrm>
                <a:off x="7956165" y="4840932"/>
                <a:ext cx="2481514" cy="415841"/>
              </a:xfrm>
              <a:prstGeom prst="rect">
                <a:avLst/>
              </a:prstGeom>
              <a:noFill/>
            </p:spPr>
            <p:txBody>
              <a:bodyPr wrap="square" rtlCol="0">
                <a:spAutoFit/>
              </a:bodyPr>
              <a:lstStyle/>
              <a:p>
                <a:pPr defTabSz="1300460"/>
                <a:r>
                  <a:rPr lang="en-US" sz="1300" dirty="0">
                    <a:solidFill>
                      <a:srgbClr val="3A3838">
                        <a:lumMod val="75000"/>
                      </a:srgbClr>
                    </a:solidFill>
                    <a:latin typeface="Gotham Medium"/>
                    <a:cs typeface="Gotham Medium"/>
                  </a:rPr>
                  <a:t>Type in chat box</a:t>
                </a:r>
              </a:p>
            </p:txBody>
          </p:sp>
        </p:grpSp>
        <p:sp>
          <p:nvSpPr>
            <p:cNvPr id="24" name="TextBox 23"/>
            <p:cNvSpPr txBox="1"/>
            <p:nvPr/>
          </p:nvSpPr>
          <p:spPr>
            <a:xfrm>
              <a:off x="7954548" y="5320875"/>
              <a:ext cx="755290" cy="372068"/>
            </a:xfrm>
            <a:prstGeom prst="rect">
              <a:avLst/>
            </a:prstGeom>
            <a:noFill/>
          </p:spPr>
          <p:txBody>
            <a:bodyPr wrap="square" rtlCol="0">
              <a:spAutoFit/>
            </a:bodyPr>
            <a:lstStyle/>
            <a:p>
              <a:pPr defTabSz="1300460"/>
              <a:r>
                <a:rPr lang="en-US" sz="1100" dirty="0">
                  <a:solidFill>
                    <a:srgbClr val="3A3838">
                      <a:lumMod val="75000"/>
                    </a:srgbClr>
                  </a:solidFill>
                  <a:latin typeface="Gotham Medium"/>
                  <a:cs typeface="Gotham Medium"/>
                </a:rPr>
                <a:t>OR</a:t>
              </a:r>
            </a:p>
          </p:txBody>
        </p:sp>
        <p:pic>
          <p:nvPicPr>
            <p:cNvPr id="25" name="Picture 24"/>
            <p:cNvPicPr>
              <a:picLocks noChangeAspect="1"/>
            </p:cNvPicPr>
            <p:nvPr/>
          </p:nvPicPr>
          <p:blipFill rotWithShape="1">
            <a:blip r:embed="rId7" cstate="print">
              <a:duotone>
                <a:prstClr val="black"/>
                <a:schemeClr val="accent4">
                  <a:tint val="45000"/>
                  <a:satMod val="400000"/>
                </a:schemeClr>
              </a:duotone>
              <a:alphaModFix amt="72000"/>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grpSp>
    </p:spTree>
    <p:extLst>
      <p:ext uri="{BB962C8B-B14F-4D97-AF65-F5344CB8AC3E}">
        <p14:creationId xmlns:p14="http://schemas.microsoft.com/office/powerpoint/2010/main" val="134975802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42434" y="701451"/>
            <a:ext cx="3010428"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defTabSz="1300460"/>
            <a:r>
              <a:rPr lang="en-US" altLang="en-US" sz="3600" dirty="0">
                <a:solidFill>
                  <a:srgbClr val="3A3838"/>
                </a:solidFill>
                <a:latin typeface="Gotham Bold"/>
                <a:ea typeface="Arial Unicode MS" panose="020B0604020202020204" pitchFamily="34" charset="-128"/>
                <a:cs typeface="Gotham Bold"/>
              </a:rPr>
              <a:t>LOGISTICS</a:t>
            </a:r>
            <a:endParaRPr lang="en-US" altLang="en-US" sz="2800" dirty="0">
              <a:solidFill>
                <a:srgbClr val="3A3838"/>
              </a:solidFill>
              <a:latin typeface="Gotham Bold"/>
              <a:ea typeface="Arial Unicode MS" panose="020B0604020202020204" pitchFamily="34" charset="-128"/>
              <a:cs typeface="Gotham Bold"/>
            </a:endParaRPr>
          </a:p>
        </p:txBody>
      </p:sp>
      <p:sp>
        <p:nvSpPr>
          <p:cNvPr id="11" name="TextBox 10"/>
          <p:cNvSpPr txBox="1"/>
          <p:nvPr/>
        </p:nvSpPr>
        <p:spPr>
          <a:xfrm>
            <a:off x="6325011" y="1075709"/>
            <a:ext cx="5873274" cy="523216"/>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We will meet for 90 minutes</a:t>
            </a:r>
          </a:p>
        </p:txBody>
      </p:sp>
      <p:cxnSp>
        <p:nvCxnSpPr>
          <p:cNvPr id="14" name="Straight Connector 13"/>
          <p:cNvCxnSpPr/>
          <p:nvPr/>
        </p:nvCxnSpPr>
        <p:spPr>
          <a:xfrm flipH="1" flipV="1">
            <a:off x="3958826" y="701447"/>
            <a:ext cx="0" cy="772065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3" cstate="print">
            <a:duotone>
              <a:schemeClr val="bg2">
                <a:shade val="45000"/>
                <a:satMod val="135000"/>
              </a:schemeClr>
              <a:prstClr val="white"/>
            </a:duotone>
            <a:lum bright="-28000"/>
            <a:extLst>
              <a:ext uri="{28A0092B-C50C-407E-A947-70E740481C1C}">
                <a14:useLocalDpi xmlns:a14="http://schemas.microsoft.com/office/drawing/2010/main" val="0"/>
              </a:ext>
            </a:extLst>
          </a:blip>
          <a:srcRect b="18415"/>
          <a:stretch/>
        </p:blipFill>
        <p:spPr>
          <a:xfrm>
            <a:off x="4427904" y="4744839"/>
            <a:ext cx="1399201" cy="1331785"/>
          </a:xfrm>
          <a:prstGeom prst="rect">
            <a:avLst/>
          </a:prstGeom>
        </p:spPr>
      </p:pic>
      <p:pic>
        <p:nvPicPr>
          <p:cNvPr id="13" name="Picture 12"/>
          <p:cNvPicPr>
            <a:picLocks noChangeAspect="1"/>
          </p:cNvPicPr>
          <p:nvPr/>
        </p:nvPicPr>
        <p:blipFill>
          <a:blip r:embed="rId4" cstate="print">
            <a:duotone>
              <a:prstClr val="black"/>
              <a:schemeClr val="tx2">
                <a:tint val="45000"/>
                <a:satMod val="400000"/>
              </a:schemeClr>
            </a:duotone>
            <a:alphaModFix/>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523439" y="2594860"/>
            <a:ext cx="1348553" cy="1396284"/>
          </a:xfrm>
          <a:prstGeom prst="rect">
            <a:avLst/>
          </a:prstGeom>
          <a:noFill/>
        </p:spPr>
      </p:pic>
      <p:pic>
        <p:nvPicPr>
          <p:cNvPr id="6" name="Picture 5"/>
          <p:cNvPicPr>
            <a:picLocks noChangeAspect="1"/>
          </p:cNvPicPr>
          <p:nvPr/>
        </p:nvPicPr>
        <p:blipFill rotWithShape="1">
          <a:blip r:embed="rId6"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4452553" y="815379"/>
            <a:ext cx="1395366" cy="1360570"/>
          </a:xfrm>
          <a:prstGeom prst="rect">
            <a:avLst/>
          </a:prstGeom>
        </p:spPr>
      </p:pic>
      <p:sp>
        <p:nvSpPr>
          <p:cNvPr id="15" name="TextBox 14"/>
          <p:cNvSpPr txBox="1"/>
          <p:nvPr/>
        </p:nvSpPr>
        <p:spPr>
          <a:xfrm>
            <a:off x="6307086" y="2998429"/>
            <a:ext cx="5873274" cy="523216"/>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This is an </a:t>
            </a:r>
            <a:r>
              <a:rPr lang="en-US" sz="2800" dirty="0">
                <a:solidFill>
                  <a:srgbClr val="E7E6E6">
                    <a:lumMod val="25000"/>
                  </a:srgbClr>
                </a:solidFill>
                <a:latin typeface="Gotham Bold" pitchFamily="50" charset="0"/>
                <a:cs typeface="Gotham Bold" pitchFamily="50" charset="0"/>
              </a:rPr>
              <a:t>interactive training</a:t>
            </a:r>
            <a:r>
              <a:rPr lang="en-US" sz="2800" dirty="0">
                <a:solidFill>
                  <a:srgbClr val="E7E6E6">
                    <a:lumMod val="25000"/>
                  </a:srgbClr>
                </a:solidFill>
                <a:latin typeface="Gotham Light" pitchFamily="50" charset="0"/>
                <a:cs typeface="Gotham Light" pitchFamily="50" charset="0"/>
              </a:rPr>
              <a:t>. </a:t>
            </a:r>
            <a:endParaRPr lang="en-US" sz="2800" dirty="0">
              <a:solidFill>
                <a:srgbClr val="E7E6E6">
                  <a:lumMod val="25000"/>
                </a:srgbClr>
              </a:solidFill>
              <a:latin typeface="Gotham Book"/>
              <a:cs typeface="Gotham Book"/>
            </a:endParaRPr>
          </a:p>
        </p:txBody>
      </p:sp>
      <p:sp>
        <p:nvSpPr>
          <p:cNvPr id="16" name="TextBox 15">
            <a:hlinkClick r:id="rId7"/>
          </p:cNvPr>
          <p:cNvSpPr txBox="1"/>
          <p:nvPr/>
        </p:nvSpPr>
        <p:spPr>
          <a:xfrm>
            <a:off x="6309564" y="4770154"/>
            <a:ext cx="5873274" cy="1815878"/>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A recording of this video and call will be available on the Fellows Bookshelf tomorrow </a:t>
            </a:r>
            <a:r>
              <a:rPr lang="en-US" sz="2800" dirty="0" smtClean="0">
                <a:solidFill>
                  <a:srgbClr val="E7E6E6">
                    <a:lumMod val="25000"/>
                  </a:srgbClr>
                </a:solidFill>
                <a:latin typeface="Gotham Book"/>
                <a:cs typeface="Gotham Book"/>
              </a:rPr>
              <a:t>afternoon.</a:t>
            </a:r>
            <a:endParaRPr lang="en-US" sz="3600" dirty="0">
              <a:solidFill>
                <a:srgbClr val="ED5340"/>
              </a:solidFill>
              <a:latin typeface="Tungsten Medium"/>
              <a:cs typeface="Tungsten Medium"/>
            </a:endParaRPr>
          </a:p>
        </p:txBody>
      </p:sp>
    </p:spTree>
    <p:extLst>
      <p:ext uri="{BB962C8B-B14F-4D97-AF65-F5344CB8AC3E}">
        <p14:creationId xmlns:p14="http://schemas.microsoft.com/office/powerpoint/2010/main" val="342179829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42434" y="701451"/>
            <a:ext cx="3010428"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defTabSz="1300460"/>
            <a:r>
              <a:rPr lang="en-US" altLang="en-US" sz="3600" dirty="0">
                <a:solidFill>
                  <a:srgbClr val="3A3838"/>
                </a:solidFill>
                <a:latin typeface="Gotham Bold"/>
                <a:ea typeface="Arial Unicode MS" panose="020B0604020202020204" pitchFamily="34" charset="-128"/>
                <a:cs typeface="Gotham Bold"/>
              </a:rPr>
              <a:t>LOGISTICS</a:t>
            </a:r>
            <a:endParaRPr lang="en-US" altLang="en-US" sz="2800" dirty="0">
              <a:solidFill>
                <a:srgbClr val="3A3838"/>
              </a:solidFill>
              <a:latin typeface="Gotham Bold"/>
              <a:ea typeface="Arial Unicode MS" panose="020B0604020202020204" pitchFamily="34" charset="-128"/>
              <a:cs typeface="Gotham Bold"/>
            </a:endParaRPr>
          </a:p>
        </p:txBody>
      </p:sp>
      <p:sp>
        <p:nvSpPr>
          <p:cNvPr id="11" name="TextBox 10"/>
          <p:cNvSpPr txBox="1"/>
          <p:nvPr/>
        </p:nvSpPr>
        <p:spPr>
          <a:xfrm>
            <a:off x="6325011" y="1075709"/>
            <a:ext cx="5873274" cy="523216"/>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We will meet for 90 minutes</a:t>
            </a:r>
          </a:p>
        </p:txBody>
      </p:sp>
      <p:cxnSp>
        <p:nvCxnSpPr>
          <p:cNvPr id="14" name="Straight Connector 13"/>
          <p:cNvCxnSpPr/>
          <p:nvPr/>
        </p:nvCxnSpPr>
        <p:spPr>
          <a:xfrm flipH="1" flipV="1">
            <a:off x="3958826" y="701447"/>
            <a:ext cx="0" cy="772065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3" cstate="print">
            <a:duotone>
              <a:schemeClr val="bg2">
                <a:shade val="45000"/>
                <a:satMod val="135000"/>
              </a:schemeClr>
              <a:prstClr val="white"/>
            </a:duotone>
            <a:lum bright="-28000"/>
            <a:extLst>
              <a:ext uri="{28A0092B-C50C-407E-A947-70E740481C1C}">
                <a14:useLocalDpi xmlns:a14="http://schemas.microsoft.com/office/drawing/2010/main" val="0"/>
              </a:ext>
            </a:extLst>
          </a:blip>
          <a:srcRect b="18415"/>
          <a:stretch/>
        </p:blipFill>
        <p:spPr>
          <a:xfrm>
            <a:off x="4427904" y="4744839"/>
            <a:ext cx="1399201" cy="1331785"/>
          </a:xfrm>
          <a:prstGeom prst="rect">
            <a:avLst/>
          </a:prstGeom>
        </p:spPr>
      </p:pic>
      <p:pic>
        <p:nvPicPr>
          <p:cNvPr id="13" name="Picture 12"/>
          <p:cNvPicPr>
            <a:picLocks noChangeAspect="1"/>
          </p:cNvPicPr>
          <p:nvPr/>
        </p:nvPicPr>
        <p:blipFill>
          <a:blip r:embed="rId4" cstate="print">
            <a:duotone>
              <a:prstClr val="black"/>
              <a:schemeClr val="tx2">
                <a:tint val="45000"/>
                <a:satMod val="400000"/>
              </a:schemeClr>
            </a:duotone>
            <a:alphaModFix/>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523439" y="2594860"/>
            <a:ext cx="1348553" cy="1396284"/>
          </a:xfrm>
          <a:prstGeom prst="rect">
            <a:avLst/>
          </a:prstGeom>
          <a:noFill/>
        </p:spPr>
      </p:pic>
      <p:pic>
        <p:nvPicPr>
          <p:cNvPr id="6" name="Picture 5"/>
          <p:cNvPicPr>
            <a:picLocks noChangeAspect="1"/>
          </p:cNvPicPr>
          <p:nvPr/>
        </p:nvPicPr>
        <p:blipFill rotWithShape="1">
          <a:blip r:embed="rId6"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4452553" y="815379"/>
            <a:ext cx="1395366" cy="1360570"/>
          </a:xfrm>
          <a:prstGeom prst="rect">
            <a:avLst/>
          </a:prstGeom>
        </p:spPr>
      </p:pic>
      <p:sp>
        <p:nvSpPr>
          <p:cNvPr id="15" name="TextBox 14"/>
          <p:cNvSpPr txBox="1"/>
          <p:nvPr/>
        </p:nvSpPr>
        <p:spPr>
          <a:xfrm>
            <a:off x="6307086" y="2998429"/>
            <a:ext cx="5873274" cy="523216"/>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This is an </a:t>
            </a:r>
            <a:r>
              <a:rPr lang="en-US" sz="2800" dirty="0">
                <a:solidFill>
                  <a:srgbClr val="E7E6E6">
                    <a:lumMod val="25000"/>
                  </a:srgbClr>
                </a:solidFill>
                <a:latin typeface="Gotham Bold" pitchFamily="50" charset="0"/>
                <a:cs typeface="Gotham Bold" pitchFamily="50" charset="0"/>
              </a:rPr>
              <a:t>interactive training</a:t>
            </a:r>
            <a:r>
              <a:rPr lang="en-US" sz="2800" dirty="0">
                <a:solidFill>
                  <a:srgbClr val="E7E6E6">
                    <a:lumMod val="25000"/>
                  </a:srgbClr>
                </a:solidFill>
                <a:latin typeface="Gotham Light" pitchFamily="50" charset="0"/>
                <a:cs typeface="Gotham Light" pitchFamily="50" charset="0"/>
              </a:rPr>
              <a:t>. </a:t>
            </a:r>
            <a:endParaRPr lang="en-US" sz="2800" dirty="0">
              <a:solidFill>
                <a:srgbClr val="E7E6E6">
                  <a:lumMod val="25000"/>
                </a:srgbClr>
              </a:solidFill>
              <a:latin typeface="Gotham Book"/>
              <a:cs typeface="Gotham Book"/>
            </a:endParaRPr>
          </a:p>
        </p:txBody>
      </p:sp>
      <p:sp>
        <p:nvSpPr>
          <p:cNvPr id="16" name="TextBox 15">
            <a:hlinkClick r:id="rId7"/>
          </p:cNvPr>
          <p:cNvSpPr txBox="1"/>
          <p:nvPr/>
        </p:nvSpPr>
        <p:spPr>
          <a:xfrm>
            <a:off x="6309564" y="4770154"/>
            <a:ext cx="5873274" cy="1815878"/>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A recording of this video and call will be available on the Fellows Bookshelf tomorrow </a:t>
            </a:r>
            <a:r>
              <a:rPr lang="en-US" sz="2800" dirty="0" smtClean="0">
                <a:solidFill>
                  <a:srgbClr val="E7E6E6">
                    <a:lumMod val="25000"/>
                  </a:srgbClr>
                </a:solidFill>
                <a:latin typeface="Gotham Book"/>
                <a:cs typeface="Gotham Book"/>
              </a:rPr>
              <a:t>afternoon.</a:t>
            </a:r>
            <a:endParaRPr lang="en-US" sz="3600" dirty="0">
              <a:solidFill>
                <a:srgbClr val="ED5340"/>
              </a:solidFill>
              <a:latin typeface="Tungsten Medium"/>
              <a:cs typeface="Tungsten Medium"/>
            </a:endParaRPr>
          </a:p>
        </p:txBody>
      </p:sp>
      <p:sp>
        <p:nvSpPr>
          <p:cNvPr id="17" name="TextBox 16"/>
          <p:cNvSpPr txBox="1"/>
          <p:nvPr/>
        </p:nvSpPr>
        <p:spPr>
          <a:xfrm>
            <a:off x="6309564" y="7086381"/>
            <a:ext cx="5873274" cy="523216"/>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It’s cool if you Tweet -- </a:t>
            </a:r>
          </a:p>
        </p:txBody>
      </p:sp>
      <p:grpSp>
        <p:nvGrpSpPr>
          <p:cNvPr id="21" name="Group 20"/>
          <p:cNvGrpSpPr/>
          <p:nvPr/>
        </p:nvGrpSpPr>
        <p:grpSpPr>
          <a:xfrm>
            <a:off x="4171737" y="6540801"/>
            <a:ext cx="1870913" cy="1789840"/>
            <a:chOff x="4209044" y="6900250"/>
            <a:chExt cx="1870913" cy="1789840"/>
          </a:xfrm>
        </p:grpSpPr>
        <p:pic>
          <p:nvPicPr>
            <p:cNvPr id="9" name="Picture 8"/>
            <p:cNvPicPr>
              <a:picLocks noChangeAspect="1"/>
            </p:cNvPicPr>
            <p:nvPr/>
          </p:nvPicPr>
          <p:blipFill rotWithShape="1">
            <a:blip r:embed="rId8" cstate="print">
              <a:duotone>
                <a:prstClr val="black"/>
                <a:schemeClr val="accent6">
                  <a:tint val="45000"/>
                  <a:satMod val="400000"/>
                </a:schemeClr>
              </a:duotone>
              <a:alphaModFix amt="54000"/>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b="18000"/>
            <a:stretch/>
          </p:blipFill>
          <p:spPr>
            <a:xfrm>
              <a:off x="4209044" y="6900250"/>
              <a:ext cx="1870913" cy="1789840"/>
            </a:xfrm>
            <a:prstGeom prst="rect">
              <a:avLst/>
            </a:prstGeom>
          </p:spPr>
        </p:pic>
        <p:pic>
          <p:nvPicPr>
            <p:cNvPr id="18" name="Picture 17"/>
            <p:cNvPicPr>
              <a:picLocks noChangeAspect="1"/>
            </p:cNvPicPr>
            <p:nvPr/>
          </p:nvPicPr>
          <p:blipFill>
            <a:blip r:embed="rId10" cstate="print">
              <a:duotone>
                <a:prstClr val="black"/>
                <a:schemeClr val="accent6">
                  <a:tint val="45000"/>
                  <a:satMod val="400000"/>
                </a:schemeClr>
              </a:duotone>
              <a:alphaModFix amt="63000"/>
              <a:extLst>
                <a:ext uri="{28A0092B-C50C-407E-A947-70E740481C1C}">
                  <a14:useLocalDpi xmlns:a14="http://schemas.microsoft.com/office/drawing/2010/main" val="0"/>
                </a:ext>
              </a:extLst>
            </a:blip>
            <a:stretch>
              <a:fillRect/>
            </a:stretch>
          </p:blipFill>
          <p:spPr>
            <a:xfrm>
              <a:off x="4905793" y="7589892"/>
              <a:ext cx="511371" cy="511371"/>
            </a:xfrm>
            <a:prstGeom prst="rect">
              <a:avLst/>
            </a:prstGeom>
            <a:ln>
              <a:noFill/>
            </a:ln>
          </p:spPr>
        </p:pic>
      </p:grpSp>
      <p:sp>
        <p:nvSpPr>
          <p:cNvPr id="19" name="Rectangle 18"/>
          <p:cNvSpPr/>
          <p:nvPr/>
        </p:nvSpPr>
        <p:spPr>
          <a:xfrm>
            <a:off x="6319310" y="7522559"/>
            <a:ext cx="2202744" cy="461661"/>
          </a:xfrm>
          <a:prstGeom prst="rect">
            <a:avLst/>
          </a:prstGeom>
        </p:spPr>
        <p:txBody>
          <a:bodyPr wrap="square" lIns="91435" tIns="45718" rIns="91435" bIns="45718">
            <a:spAutoFit/>
          </a:bodyPr>
          <a:lstStyle/>
          <a:p>
            <a:pPr defTabSz="1300460"/>
            <a:r>
              <a:rPr lang="en-US" sz="2400" dirty="0">
                <a:solidFill>
                  <a:srgbClr val="3A3838">
                    <a:lumMod val="75000"/>
                  </a:srgbClr>
                </a:solidFill>
                <a:latin typeface="Arial"/>
                <a:cs typeface="Gotham Bold" pitchFamily="50" charset="0"/>
              </a:rPr>
              <a:t>#</a:t>
            </a:r>
            <a:r>
              <a:rPr lang="en-US" sz="2400" dirty="0">
                <a:solidFill>
                  <a:srgbClr val="3A3838">
                    <a:lumMod val="75000"/>
                  </a:srgbClr>
                </a:solidFill>
                <a:latin typeface="Gotham Bold" pitchFamily="50" charset="0"/>
                <a:cs typeface="Gotham Bold" pitchFamily="50" charset="0"/>
              </a:rPr>
              <a:t>OFA</a:t>
            </a:r>
            <a:r>
              <a:rPr lang="en-US" sz="2400" dirty="0">
                <a:solidFill>
                  <a:srgbClr val="3A3838">
                    <a:lumMod val="75000"/>
                  </a:srgbClr>
                </a:solidFill>
                <a:latin typeface="Gotham Book"/>
                <a:cs typeface="Gotham Book"/>
              </a:rPr>
              <a:t>Fellows</a:t>
            </a:r>
            <a:endParaRPr lang="en-US" sz="3600" dirty="0">
              <a:solidFill>
                <a:srgbClr val="3A3838">
                  <a:lumMod val="75000"/>
                </a:srgbClr>
              </a:solidFill>
              <a:latin typeface="Gotham Book"/>
              <a:cs typeface="Gotham Book"/>
            </a:endParaRPr>
          </a:p>
        </p:txBody>
      </p:sp>
    </p:spTree>
    <p:extLst>
      <p:ext uri="{BB962C8B-B14F-4D97-AF65-F5344CB8AC3E}">
        <p14:creationId xmlns:p14="http://schemas.microsoft.com/office/powerpoint/2010/main" val="124371100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Theme">
  <a:themeElements>
    <a:clrScheme name="Custom 1">
      <a:dk1>
        <a:srgbClr val="3A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Default Theme">
  <a:themeElements>
    <a:clrScheme name="Custom 1">
      <a:dk1>
        <a:srgbClr val="3A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Custom 2">
      <a:dk1>
        <a:srgbClr val="3A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tx1">
                <a:alpha val="0"/>
              </a:schemeClr>
            </a:gs>
            <a:gs pos="43000">
              <a:schemeClr val="tx1">
                <a:alpha val="81000"/>
              </a:schemeClr>
            </a:gs>
          </a:gsLst>
          <a:lin ang="10800000" scaled="0"/>
          <a:tileRect/>
        </a:gra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8658</TotalTime>
  <Words>2592</Words>
  <Application>Microsoft Macintosh PowerPoint</Application>
  <PresentationFormat>Custom</PresentationFormat>
  <Paragraphs>460</Paragraphs>
  <Slides>65</Slides>
  <Notes>15</Notes>
  <HiddenSlides>0</HiddenSlides>
  <MMClips>0</MMClips>
  <ScaleCrop>false</ScaleCrop>
  <HeadingPairs>
    <vt:vector size="4" baseType="variant">
      <vt:variant>
        <vt:lpstr>Theme</vt:lpstr>
      </vt:variant>
      <vt:variant>
        <vt:i4>4</vt:i4>
      </vt:variant>
      <vt:variant>
        <vt:lpstr>Slide Titles</vt:lpstr>
      </vt:variant>
      <vt:variant>
        <vt:i4>65</vt:i4>
      </vt:variant>
    </vt:vector>
  </HeadingPairs>
  <TitlesOfParts>
    <vt:vector size="69" baseType="lpstr">
      <vt:lpstr>Office Theme</vt:lpstr>
      <vt:lpstr>Default Theme</vt:lpstr>
      <vt:lpstr>1_Default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GOALS FOR TO DAY</vt:lpstr>
      <vt:lpstr>1. The Role of a Digital  Department</vt:lpstr>
      <vt:lpstr>PowerPoint Presentation</vt:lpstr>
      <vt:lpstr>1.   Access the workbook, and find the tab with  your name to complete Activity #1</vt:lpstr>
      <vt:lpstr>Digital organizers build relationships at scale</vt:lpstr>
      <vt:lpstr>PowerPoint Presentation</vt:lpstr>
      <vt:lpstr>PowerPoint Presentation</vt:lpstr>
      <vt:lpstr>PowerPoint Presentation</vt:lpstr>
      <vt:lpstr>PowerPoint Presentation</vt:lpstr>
      <vt:lpstr>PowerPoint Presentation</vt:lpstr>
      <vt:lpstr>What       Questions  do    you   have?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Questions  do    you   have?</vt:lpstr>
      <vt:lpstr>PowerPoint Presentation</vt:lpstr>
      <vt:lpstr>PowerPoint Presentation</vt:lpstr>
      <vt:lpstr>PowerPoint Presentation</vt:lpstr>
      <vt:lpstr>Your Turn!</vt:lpstr>
      <vt:lpstr>Your Turn!</vt:lpstr>
      <vt:lpstr>Your Turn!</vt:lpstr>
      <vt:lpstr>Your Turn!</vt:lpstr>
      <vt:lpstr>Your Turn!</vt:lpstr>
      <vt:lpstr>Your Turn!</vt:lpstr>
      <vt:lpstr>Your Turn!</vt:lpstr>
      <vt:lpstr>Your Turn!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adamironalcantara</dc:creator>
  <cp:lastModifiedBy>Bobby Brady</cp:lastModifiedBy>
  <cp:revision>75</cp:revision>
  <dcterms:created xsi:type="dcterms:W3CDTF">2016-07-08T12:53:05Z</dcterms:created>
  <dcterms:modified xsi:type="dcterms:W3CDTF">2016-08-31T16:21:23Z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2015-07-08T00:00:00Z</vt:filetime>
  </property>
  <property fmtid="{D5CDD505-2E9C-101B-9397-08002B2CF9AE}" pid="3" name="Creator">
    <vt:lpwstr>Microsoft® PowerPoint® 2013</vt:lpwstr>
  </property>
  <property fmtid="{D5CDD505-2E9C-101B-9397-08002B2CF9AE}" pid="4" name="LastSaved">
    <vt:filetime>2016-07-08T00:00:00Z</vt:filetime>
  </property>
</Properties>
</file>