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1682" r:id="rId2"/>
    <p:sldId id="1493" r:id="rId3"/>
    <p:sldId id="1683" r:id="rId4"/>
    <p:sldId id="1640" r:id="rId5"/>
    <p:sldId id="1641" r:id="rId6"/>
    <p:sldId id="1642" r:id="rId7"/>
    <p:sldId id="1644" r:id="rId8"/>
    <p:sldId id="1643" r:id="rId9"/>
    <p:sldId id="1645" r:id="rId10"/>
    <p:sldId id="1646" r:id="rId11"/>
    <p:sldId id="1648" r:id="rId12"/>
    <p:sldId id="1649" r:id="rId13"/>
    <p:sldId id="1650" r:id="rId14"/>
    <p:sldId id="1651" r:id="rId15"/>
    <p:sldId id="1652" r:id="rId16"/>
    <p:sldId id="1653" r:id="rId17"/>
    <p:sldId id="1654" r:id="rId18"/>
    <p:sldId id="1655" r:id="rId19"/>
    <p:sldId id="1656" r:id="rId20"/>
    <p:sldId id="1657" r:id="rId21"/>
    <p:sldId id="1658" r:id="rId22"/>
    <p:sldId id="1602" r:id="rId23"/>
    <p:sldId id="1618" r:id="rId24"/>
    <p:sldId id="1619" r:id="rId25"/>
    <p:sldId id="1620" r:id="rId26"/>
    <p:sldId id="1621" r:id="rId27"/>
    <p:sldId id="1659" r:id="rId28"/>
    <p:sldId id="1660" r:id="rId29"/>
    <p:sldId id="1661" r:id="rId30"/>
    <p:sldId id="1662" r:id="rId31"/>
    <p:sldId id="1663" r:id="rId32"/>
    <p:sldId id="1664" r:id="rId33"/>
    <p:sldId id="1665" r:id="rId34"/>
    <p:sldId id="1666" r:id="rId35"/>
    <p:sldId id="1667" r:id="rId36"/>
    <p:sldId id="1668" r:id="rId37"/>
    <p:sldId id="1669" r:id="rId38"/>
    <p:sldId id="1670" r:id="rId39"/>
    <p:sldId id="1595" r:id="rId40"/>
    <p:sldId id="1671" r:id="rId41"/>
    <p:sldId id="1631" r:id="rId42"/>
    <p:sldId id="1672" r:id="rId43"/>
    <p:sldId id="1632" r:id="rId44"/>
    <p:sldId id="1673" r:id="rId45"/>
    <p:sldId id="1674" r:id="rId46"/>
    <p:sldId id="1675" r:id="rId47"/>
    <p:sldId id="1633" r:id="rId48"/>
    <p:sldId id="1676" r:id="rId49"/>
    <p:sldId id="1677" r:id="rId50"/>
    <p:sldId id="1678" r:id="rId51"/>
    <p:sldId id="1679" r:id="rId52"/>
    <p:sldId id="1680" r:id="rId53"/>
    <p:sldId id="168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elsey Wininger" initials="CW [7]" lastIdx="1" clrIdx="6"/>
  <p:cmAuthor id="1" name="Chelsey Wininger" initials="CW" lastIdx="13" clrIdx="0"/>
  <p:cmAuthor id="2" name="Mary McInerney" initials="MM [8]" lastIdx="1" clrIdx="1"/>
  <p:cmAuthor id="3" name="Mary McInerney" initials="MM [9]" lastIdx="1" clrIdx="2"/>
  <p:cmAuthor id="4" name="Chelsey Wininger" initials="CW [6]" lastIdx="1" clrIdx="3"/>
  <p:cmAuthor id="5" name="Chelsey Wininger" initials="CW [8]" lastIdx="1" clrIdx="4"/>
  <p:cmAuthor id="6" name="Mary McInerney" initials="M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2716"/>
  </p:normalViewPr>
  <p:slideViewPr>
    <p:cSldViewPr snapToGrid="0" snapToObjects="1">
      <p:cViewPr varScale="1">
        <p:scale>
          <a:sx n="87" d="100"/>
          <a:sy n="87" d="100"/>
        </p:scale>
        <p:origin x="2000" y="192"/>
      </p:cViewPr>
      <p:guideLst>
        <p:guide orient="horz" pos="2064"/>
        <p:guide pos="3840"/>
      </p:guideLst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33B00-849F-3245-8377-FA8133F4C6E7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4B64-BDA6-634E-BD2A-D5BD70F9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 dirty="0"/>
              <a:t>/4.0/ or send a letter to Creative Commons, PO Box 1866, Mountain View, CA 94042, USA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745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Whitney Book"/>
              </a:rPr>
              <a:t>Coercion</a:t>
            </a:r>
            <a:r>
              <a:rPr lang="en-US" baseline="0" dirty="0">
                <a:latin typeface="Whitney Book"/>
              </a:rPr>
              <a:t> induces change, while leadership influences change</a:t>
            </a:r>
            <a:endParaRPr lang="en-US" dirty="0">
              <a:latin typeface="Whitney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3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3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98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54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03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Type in the chat box</a:t>
            </a:r>
            <a:endParaRPr lang="en-US" sz="12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99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0791-78C0-5449-A4D1-935246D59DE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61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0791-78C0-5449-A4D1-935246D59DE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84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0791-78C0-5449-A4D1-935246D59DE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0791-78C0-5449-A4D1-935246D59DE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Whitney Book"/>
              </a:rPr>
              <a:t>Coercion</a:t>
            </a:r>
            <a:r>
              <a:rPr lang="en-US" baseline="0" dirty="0">
                <a:latin typeface="Whitney Book"/>
              </a:rPr>
              <a:t> induces change, while leadership influences change</a:t>
            </a:r>
            <a:endParaRPr lang="en-US" dirty="0">
              <a:latin typeface="Whitney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38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47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99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78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45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85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7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75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8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419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52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46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24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Whitney Book"/>
              </a:rPr>
              <a:t>Coercion</a:t>
            </a:r>
            <a:r>
              <a:rPr lang="en-US" baseline="0" dirty="0">
                <a:latin typeface="Whitney Book"/>
              </a:rPr>
              <a:t> induces change, while leadership influences change</a:t>
            </a:r>
            <a:endParaRPr lang="en-US" dirty="0">
              <a:latin typeface="Whitney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4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Whitney Book"/>
              </a:rPr>
              <a:t>Coercion</a:t>
            </a:r>
            <a:r>
              <a:rPr lang="en-US" baseline="0" dirty="0">
                <a:latin typeface="Whitney Book"/>
              </a:rPr>
              <a:t> induces change, while leadership influences change</a:t>
            </a:r>
            <a:endParaRPr lang="en-US" dirty="0">
              <a:latin typeface="Whitney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8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1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48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238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42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52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43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hyperlink" Target="https://docs.google.com/spreadsheets/d/1XpUZyGe80mL3oh6fmvPuBBKFj55HPLqRhw8rsi4nGE0/edit#gid=1057968535" TargetMode="Externa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hyperlink" Target="https://docs.google.com/spreadsheets/d/1XpUZyGe80mL3oh6fmvPuBBKFj55HPLqRhw8rsi4nGE0/edit#gid=1057968535" TargetMode="Externa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pUZyGe80mL3oh6fmvPuBBKFj55HPLqRhw8rsi4nGE0/edit#gid=1057968535" TargetMode="External"/><Relationship Id="rId2" Type="http://schemas.openxmlformats.org/officeDocument/2006/relationships/hyperlink" Target="mailto:fellows@ofa.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docs.google.com/spreadsheets/d/13XNqUTflioSlkxMCAV9ML98pG8zj-7_uYBQ6YzjJKws/edit#gid=1496810796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" name="Shape 133"/>
          <p:cNvSpPr txBox="1"/>
          <p:nvPr/>
        </p:nvSpPr>
        <p:spPr>
          <a:xfrm>
            <a:off x="514349" y="2682469"/>
            <a:ext cx="11163300" cy="560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500" b="1" u="none" strike="noStrike" cap="none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  <a:sym typeface="Arial"/>
              </a:rPr>
              <a:t>SPRING 2018 OFA FELLOWS LEADERS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52926" y="6219370"/>
            <a:ext cx="8519103" cy="4068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200" b="1" u="none" strike="noStrike" cap="none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  <a:sym typeface="Arial"/>
              </a:rPr>
              <a:t>We will begin the training at 8 p.m. ET / 7 p.m. CT</a:t>
            </a:r>
          </a:p>
        </p:txBody>
      </p:sp>
      <p:sp>
        <p:nvSpPr>
          <p:cNvPr id="8" name="Shape 133"/>
          <p:cNvSpPr txBox="1"/>
          <p:nvPr/>
        </p:nvSpPr>
        <p:spPr>
          <a:xfrm>
            <a:off x="514348" y="4389627"/>
            <a:ext cx="11163300" cy="8329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2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Bobby Brady-Sharp  </a:t>
            </a:r>
            <a:r>
              <a:rPr lang="en-US" sz="2200" b="1" dirty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/ </a:t>
            </a:r>
            <a:r>
              <a:rPr lang="en-US" sz="2200" dirty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OFA Training Projects Manager  </a:t>
            </a:r>
          </a:p>
        </p:txBody>
      </p:sp>
      <p:sp>
        <p:nvSpPr>
          <p:cNvPr id="11" name="Shape 133"/>
          <p:cNvSpPr txBox="1"/>
          <p:nvPr/>
        </p:nvSpPr>
        <p:spPr>
          <a:xfrm>
            <a:off x="514348" y="3160068"/>
            <a:ext cx="11163300" cy="912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Part 2: Emotional intelligence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DFE35748-FA1B-9648-971B-78F4FF771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064" y="6310325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3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2852966201_f4b2df6034_o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3669" b="13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9677"/>
            <a:ext cx="1219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Defining emotional intelligence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247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0" y="705853"/>
            <a:ext cx="5309937" cy="453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I </a:t>
            </a: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have learned over the years that when one’s mind is made up, this diminishes fear; knowing what must be done does away with fear.”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8012"/>
          <a:stretch/>
        </p:blipFill>
        <p:spPr>
          <a:xfrm>
            <a:off x="0" y="0"/>
            <a:ext cx="473643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44126" y="5572326"/>
            <a:ext cx="3335277" cy="40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b="1" spc="30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ROSA </a:t>
            </a: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PARKS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7137" y="705853"/>
            <a:ext cx="681789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 </a:t>
            </a:r>
            <a:endParaRPr lang="en-US" sz="45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4779"/>
          <a:stretch/>
        </p:blipFill>
        <p:spPr>
          <a:xfrm>
            <a:off x="7455567" y="0"/>
            <a:ext cx="47364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032" y="2159773"/>
            <a:ext cx="4940968" cy="176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Anyone can become angry—that is easy.”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263" y="2175815"/>
            <a:ext cx="681789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 </a:t>
            </a:r>
            <a:endParaRPr lang="en-US" sz="45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5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4779"/>
          <a:stretch/>
        </p:blipFill>
        <p:spPr>
          <a:xfrm>
            <a:off x="7455567" y="0"/>
            <a:ext cx="47364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273" y="812235"/>
            <a:ext cx="55024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But </a:t>
            </a: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to be angry with the right person, to the right degree, at the right time, for the right purpose and in the right way—that is not easy.”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882315" y="5668578"/>
            <a:ext cx="3928835" cy="40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b="1" spc="30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ARISTOTLE</a:t>
            </a:r>
            <a:endParaRPr lang="en-US" sz="2500" b="1" spc="300" dirty="0">
              <a:solidFill>
                <a:schemeClr val="accent6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420" y="828277"/>
            <a:ext cx="681789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 </a:t>
            </a:r>
            <a:endParaRPr lang="en-US" sz="45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4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The word “emotion”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It comes from the </a:t>
            </a:r>
            <a:r>
              <a:rPr lang="en-US" sz="2400" dirty="0" err="1">
                <a:latin typeface="Source Sans Pro" charset="0"/>
                <a:ea typeface="Source Sans Pro" charset="0"/>
                <a:cs typeface="Source Sans Pro" charset="0"/>
              </a:rPr>
              <a:t>latin</a:t>
            </a: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 verb, </a:t>
            </a:r>
            <a:r>
              <a:rPr lang="en-US" sz="2400" i="1" dirty="0" err="1">
                <a:latin typeface="Source Sans Pro" charset="0"/>
                <a:ea typeface="Source Sans Pro" charset="0"/>
                <a:cs typeface="Source Sans Pro" charset="0"/>
              </a:rPr>
              <a:t>motere</a:t>
            </a:r>
            <a:endParaRPr lang="en-US" sz="24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i="1" dirty="0" err="1">
                <a:latin typeface="Source Sans Pro" charset="0"/>
                <a:ea typeface="Source Sans Pro" charset="0"/>
                <a:cs typeface="Source Sans Pro" charset="0"/>
              </a:rPr>
              <a:t>Motere</a:t>
            </a:r>
            <a:r>
              <a:rPr lang="en-US" sz="2400" i="1" dirty="0">
                <a:latin typeface="Source Sans Pro" charset="0"/>
                <a:ea typeface="Source Sans Pro" charset="0"/>
                <a:cs typeface="Source Sans Pro" charset="0"/>
              </a:rPr>
              <a:t> = </a:t>
            </a: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“to move”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The prefix </a:t>
            </a:r>
            <a:r>
              <a:rPr lang="en-US" sz="2400" i="1" dirty="0">
                <a:latin typeface="Source Sans Pro" charset="0"/>
                <a:ea typeface="Source Sans Pro" charset="0"/>
                <a:cs typeface="Source Sans Pro" charset="0"/>
              </a:rPr>
              <a:t>e</a:t>
            </a: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 connotes </a:t>
            </a:r>
            <a:r>
              <a:rPr lang="en-US" sz="2400" i="1" dirty="0">
                <a:latin typeface="Source Sans Pro" charset="0"/>
                <a:ea typeface="Source Sans Pro" charset="0"/>
                <a:cs typeface="Source Sans Pro" charset="0"/>
              </a:rPr>
              <a:t>“</a:t>
            </a: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to move away”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4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54427" y="1157970"/>
            <a:ext cx="871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Emotion: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Feelings, thoughts, </a:t>
            </a:r>
            <a:r>
              <a:rPr lang="en-US" sz="6000" b="1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psycological</a:t>
            </a:r>
            <a:r>
              <a:rPr lang="en-US" sz="6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/biological states, and a range of propensities to act.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854427" y="5309382"/>
            <a:ext cx="497283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(Goleman, Emotional Intelligence, 289, 1995)</a:t>
            </a:r>
            <a:endParaRPr lang="en-US" b="1" i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4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Ranges and basic families of emotion</a:t>
            </a:r>
          </a:p>
          <a:p>
            <a:pPr>
              <a:lnSpc>
                <a:spcPct val="80000"/>
              </a:lnSpc>
            </a:pPr>
            <a:r>
              <a:rPr lang="en-US" b="1" dirty="0">
                <a:latin typeface="Gilroy ExtraBold" charset="0"/>
                <a:ea typeface="Gilroy ExtraBold" charset="0"/>
                <a:cs typeface="Gilroy ExtraBold" charset="0"/>
              </a:rPr>
              <a:t>(Goleman, 289-290)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6674" y="1117152"/>
            <a:ext cx="29376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Anger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Sadness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Fear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Enjoyment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Love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Surprise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Disgust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Shame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0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6723" y="1591104"/>
            <a:ext cx="871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Emotional intelligence: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The ability to perceive and express emotions to facilitate thinking</a:t>
            </a:r>
            <a:r>
              <a:rPr lang="mr-IN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endParaRPr lang="en-US" sz="6000" b="1" dirty="0">
              <a:solidFill>
                <a:srgbClr val="FFFFFF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998807" y="4956454"/>
            <a:ext cx="378501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(Mayer, </a:t>
            </a:r>
            <a:r>
              <a:rPr lang="en-US" b="1" i="1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Salovey</a:t>
            </a: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, &amp; Caruso, 2000)</a:t>
            </a:r>
            <a:endParaRPr lang="en-US" b="1" i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6723" y="1655275"/>
            <a:ext cx="871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Emotional intelligence: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to understand and reason with emotions </a:t>
            </a:r>
            <a:r>
              <a:rPr lang="mr-IN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endParaRPr lang="en-US" sz="6000" b="1" dirty="0">
              <a:solidFill>
                <a:srgbClr val="FFFFFF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982765" y="4266645"/>
            <a:ext cx="378501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(Mayer, </a:t>
            </a:r>
            <a:r>
              <a:rPr lang="en-US" b="1" i="1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Salovey</a:t>
            </a: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, &amp; Caruso, 2000)</a:t>
            </a:r>
            <a:endParaRPr lang="en-US" b="1" i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7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6723" y="1254222"/>
            <a:ext cx="871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Emotional intelligence: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and to effectively manage emotions within oneself and in relationship with others</a:t>
            </a:r>
            <a:endParaRPr lang="en-US" sz="6000" b="1" dirty="0">
              <a:solidFill>
                <a:srgbClr val="FFFFFF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966723" y="5405634"/>
            <a:ext cx="378501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(Mayer, </a:t>
            </a:r>
            <a:r>
              <a:rPr lang="en-US" b="1" i="1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Salovey</a:t>
            </a: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, &amp; Caruso, 2000)</a:t>
            </a:r>
            <a:endParaRPr lang="en-US" b="1" i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4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19176" r="2080"/>
          <a:stretch/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867044"/>
            <a:ext cx="1219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-2" y="2595491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SPRING 2018</a:t>
            </a:r>
          </a:p>
        </p:txBody>
      </p:sp>
    </p:spTree>
    <p:extLst>
      <p:ext uri="{BB962C8B-B14F-4D97-AF65-F5344CB8AC3E}">
        <p14:creationId xmlns:p14="http://schemas.microsoft.com/office/powerpoint/2010/main" val="189526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4255" y="1708899"/>
            <a:ext cx="99234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5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Why is this important to leadership?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93341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48"/>
            <a:ext cx="12192000" cy="8096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0" y="2249256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12 COMPETENCIES</a:t>
            </a:r>
          </a:p>
          <a:p>
            <a:pPr algn="ctr">
              <a:lnSpc>
                <a:spcPct val="90000"/>
              </a:lnSpc>
            </a:pPr>
            <a:endParaRPr lang="en-US" sz="2500" b="1" spc="300" dirty="0">
              <a:solidFill>
                <a:schemeClr val="accent6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7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73149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8" name="Pentagon 27"/>
          <p:cNvSpPr/>
          <p:nvPr/>
        </p:nvSpPr>
        <p:spPr>
          <a:xfrm>
            <a:off x="419100" y="677268"/>
            <a:ext cx="1981200" cy="1066800"/>
          </a:xfrm>
          <a:prstGeom prst="homePlate">
            <a:avLst>
              <a:gd name="adj" fmla="val 269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Self-Awareness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4862" y="736808"/>
            <a:ext cx="1556085" cy="962454"/>
            <a:chOff x="2614863" y="776092"/>
            <a:chExt cx="3276600" cy="2089383"/>
          </a:xfrm>
        </p:grpSpPr>
        <p:sp>
          <p:nvSpPr>
            <p:cNvPr id="20" name="Rectangle 19"/>
            <p:cNvSpPr/>
            <p:nvPr/>
          </p:nvSpPr>
          <p:spPr>
            <a:xfrm>
              <a:off x="2614863" y="776092"/>
              <a:ext cx="3276600" cy="2057400"/>
            </a:xfrm>
            <a:prstGeom prst="rect">
              <a:avLst/>
            </a:prstGeom>
            <a:solidFill>
              <a:srgbClr val="00B4D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4863" y="861026"/>
              <a:ext cx="3276600" cy="200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Emotional Self-Awareness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383904" y="736808"/>
            <a:ext cx="7435584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latin typeface="Gilroy ExtraBold" charset="0"/>
                <a:ea typeface="Gilroy ExtraBold" charset="0"/>
                <a:cs typeface="Gilroy ExtraBold" charset="0"/>
              </a:rPr>
              <a:t>12 competencies of emotional intelligence </a:t>
            </a:r>
            <a:r>
              <a:rPr lang="mr-IN" sz="4000" b="1" dirty="0">
                <a:latin typeface="Gilroy ExtraBold" charset="0"/>
                <a:ea typeface="Gilroy ExtraBold" charset="0"/>
                <a:cs typeface="Gilroy ExtraBold" charset="0"/>
              </a:rPr>
              <a:t>–</a:t>
            </a:r>
            <a:r>
              <a:rPr lang="en-US" sz="4000" b="1" dirty="0">
                <a:latin typeface="Gilroy ExtraBold" charset="0"/>
                <a:ea typeface="Gilroy ExtraBold" charset="0"/>
                <a:cs typeface="Gilroy ExtraBold" charset="0"/>
              </a:rPr>
              <a:t> Daniel Goleman </a:t>
            </a:r>
          </a:p>
        </p:txBody>
      </p:sp>
    </p:spTree>
    <p:extLst>
      <p:ext uri="{BB962C8B-B14F-4D97-AF65-F5344CB8AC3E}">
        <p14:creationId xmlns:p14="http://schemas.microsoft.com/office/powerpoint/2010/main" val="436275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8" name="Pentagon 27"/>
          <p:cNvSpPr/>
          <p:nvPr/>
        </p:nvSpPr>
        <p:spPr>
          <a:xfrm>
            <a:off x="419100" y="677268"/>
            <a:ext cx="1981200" cy="1066800"/>
          </a:xfrm>
          <a:prstGeom prst="homePlate">
            <a:avLst>
              <a:gd name="adj" fmla="val 269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Self-Awareness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4862" y="736808"/>
            <a:ext cx="1556085" cy="962454"/>
            <a:chOff x="2614863" y="776092"/>
            <a:chExt cx="3276600" cy="2089383"/>
          </a:xfrm>
        </p:grpSpPr>
        <p:sp>
          <p:nvSpPr>
            <p:cNvPr id="20" name="Rectangle 19"/>
            <p:cNvSpPr/>
            <p:nvPr/>
          </p:nvSpPr>
          <p:spPr>
            <a:xfrm>
              <a:off x="2614863" y="776092"/>
              <a:ext cx="3276600" cy="2057400"/>
            </a:xfrm>
            <a:prstGeom prst="rect">
              <a:avLst/>
            </a:prstGeom>
            <a:solidFill>
              <a:srgbClr val="00B4D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4863" y="861026"/>
              <a:ext cx="3276600" cy="200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Emotional Self-Awareness</a:t>
              </a:r>
            </a:p>
          </p:txBody>
        </p:sp>
      </p:grpSp>
      <p:sp>
        <p:nvSpPr>
          <p:cNvPr id="31" name="Pentagon 30"/>
          <p:cNvSpPr/>
          <p:nvPr/>
        </p:nvSpPr>
        <p:spPr>
          <a:xfrm>
            <a:off x="419100" y="2104214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Self-Management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14862" y="2162126"/>
            <a:ext cx="1554480" cy="923544"/>
            <a:chOff x="2614861" y="2794973"/>
            <a:chExt cx="3276600" cy="2057400"/>
          </a:xfrm>
          <a:solidFill>
            <a:schemeClr val="accent6"/>
          </a:solidFill>
        </p:grpSpPr>
        <p:sp>
          <p:nvSpPr>
            <p:cNvPr id="21" name="Rectangle 20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Emotional Self-Control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83904" y="2162126"/>
            <a:ext cx="1554480" cy="923544"/>
            <a:chOff x="2614861" y="2794973"/>
            <a:chExt cx="3276600" cy="2057400"/>
          </a:xfrm>
          <a:solidFill>
            <a:schemeClr val="accent6"/>
          </a:solidFill>
        </p:grpSpPr>
        <p:sp>
          <p:nvSpPr>
            <p:cNvPr id="26" name="Rectangle 25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Achievement Orientation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52946" y="2162126"/>
            <a:ext cx="1554480" cy="923544"/>
            <a:chOff x="2614861" y="2794973"/>
            <a:chExt cx="3276600" cy="2057400"/>
          </a:xfrm>
          <a:solidFill>
            <a:schemeClr val="accent6"/>
          </a:solidFill>
        </p:grpSpPr>
        <p:sp>
          <p:nvSpPr>
            <p:cNvPr id="34" name="Rectangle 33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Positive Outlook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21988" y="2162126"/>
            <a:ext cx="1554480" cy="923544"/>
            <a:chOff x="2614861" y="2794973"/>
            <a:chExt cx="3276600" cy="2057400"/>
          </a:xfrm>
          <a:solidFill>
            <a:schemeClr val="accent6"/>
          </a:solidFill>
        </p:grpSpPr>
        <p:sp>
          <p:nvSpPr>
            <p:cNvPr id="37" name="Rectangle 36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14861" y="3211143"/>
              <a:ext cx="3276600" cy="822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Adaptability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383904" y="736808"/>
            <a:ext cx="7435584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latin typeface="Gilroy ExtraBold" charset="0"/>
                <a:ea typeface="Gilroy ExtraBold" charset="0"/>
                <a:cs typeface="Gilroy ExtraBold" charset="0"/>
              </a:rPr>
              <a:t>12 competencies of emotional intelligence </a:t>
            </a:r>
            <a:r>
              <a:rPr lang="mr-IN" sz="4000" b="1" dirty="0">
                <a:latin typeface="Gilroy ExtraBold" charset="0"/>
                <a:ea typeface="Gilroy ExtraBold" charset="0"/>
                <a:cs typeface="Gilroy ExtraBold" charset="0"/>
              </a:rPr>
              <a:t>–</a:t>
            </a:r>
            <a:r>
              <a:rPr lang="en-US" sz="4000" b="1" dirty="0">
                <a:latin typeface="Gilroy ExtraBold" charset="0"/>
                <a:ea typeface="Gilroy ExtraBold" charset="0"/>
                <a:cs typeface="Gilroy ExtraBold" charset="0"/>
              </a:rPr>
              <a:t> Daniel Goleman </a:t>
            </a:r>
          </a:p>
        </p:txBody>
      </p:sp>
    </p:spTree>
    <p:extLst>
      <p:ext uri="{BB962C8B-B14F-4D97-AF65-F5344CB8AC3E}">
        <p14:creationId xmlns:p14="http://schemas.microsoft.com/office/powerpoint/2010/main" val="1193703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>
          <a:xfrm>
            <a:off x="419100" y="3532787"/>
            <a:ext cx="1981200" cy="1066800"/>
          </a:xfrm>
          <a:prstGeom prst="homePlate">
            <a:avLst>
              <a:gd name="adj" fmla="val 33467"/>
            </a:avLst>
          </a:prstGeom>
          <a:solidFill>
            <a:srgbClr val="EE2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Social Awareness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14862" y="3590699"/>
            <a:ext cx="1554480" cy="923544"/>
            <a:chOff x="5967663" y="2794973"/>
            <a:chExt cx="3276600" cy="2057400"/>
          </a:xfrm>
        </p:grpSpPr>
        <p:sp>
          <p:nvSpPr>
            <p:cNvPr id="18" name="Rectangle 17"/>
            <p:cNvSpPr/>
            <p:nvPr/>
          </p:nvSpPr>
          <p:spPr>
            <a:xfrm>
              <a:off x="5967663" y="2794973"/>
              <a:ext cx="3276600" cy="2057400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67663" y="3390862"/>
              <a:ext cx="3276600" cy="82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Empathy</a:t>
              </a:r>
            </a:p>
          </p:txBody>
        </p:sp>
      </p:grpSp>
      <p:sp>
        <p:nvSpPr>
          <p:cNvPr id="28" name="Pentagon 27"/>
          <p:cNvSpPr/>
          <p:nvPr/>
        </p:nvSpPr>
        <p:spPr>
          <a:xfrm>
            <a:off x="419100" y="677268"/>
            <a:ext cx="1981200" cy="1066800"/>
          </a:xfrm>
          <a:prstGeom prst="homePlate">
            <a:avLst>
              <a:gd name="adj" fmla="val 269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Self-Awareness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4862" y="736808"/>
            <a:ext cx="1556085" cy="962454"/>
            <a:chOff x="2614863" y="776092"/>
            <a:chExt cx="3276600" cy="2089383"/>
          </a:xfrm>
        </p:grpSpPr>
        <p:sp>
          <p:nvSpPr>
            <p:cNvPr id="20" name="Rectangle 19"/>
            <p:cNvSpPr/>
            <p:nvPr/>
          </p:nvSpPr>
          <p:spPr>
            <a:xfrm>
              <a:off x="2614863" y="776092"/>
              <a:ext cx="3276600" cy="2057400"/>
            </a:xfrm>
            <a:prstGeom prst="rect">
              <a:avLst/>
            </a:prstGeom>
            <a:solidFill>
              <a:srgbClr val="00B4D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4863" y="861026"/>
              <a:ext cx="3276600" cy="200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Emotional Self-Awareness</a:t>
              </a:r>
            </a:p>
          </p:txBody>
        </p:sp>
      </p:grpSp>
      <p:sp>
        <p:nvSpPr>
          <p:cNvPr id="31" name="Pentagon 30"/>
          <p:cNvSpPr/>
          <p:nvPr/>
        </p:nvSpPr>
        <p:spPr>
          <a:xfrm>
            <a:off x="419100" y="2104214"/>
            <a:ext cx="1981200" cy="1066800"/>
          </a:xfrm>
          <a:prstGeom prst="homePlate">
            <a:avLst>
              <a:gd name="adj" fmla="val 334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Self-Management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14862" y="2162126"/>
            <a:ext cx="1554480" cy="923544"/>
            <a:chOff x="2614861" y="2794973"/>
            <a:chExt cx="3276600" cy="2057400"/>
          </a:xfrm>
        </p:grpSpPr>
        <p:sp>
          <p:nvSpPr>
            <p:cNvPr id="21" name="Rectangle 20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Emotional Self-Control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83904" y="2162126"/>
            <a:ext cx="1554480" cy="923544"/>
            <a:chOff x="2614861" y="2794973"/>
            <a:chExt cx="3276600" cy="2057400"/>
          </a:xfrm>
        </p:grpSpPr>
        <p:sp>
          <p:nvSpPr>
            <p:cNvPr id="26" name="Rectangle 25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Achievement Orientation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52946" y="2162126"/>
            <a:ext cx="1554480" cy="923544"/>
            <a:chOff x="2614861" y="2794973"/>
            <a:chExt cx="3276600" cy="2057400"/>
          </a:xfrm>
        </p:grpSpPr>
        <p:sp>
          <p:nvSpPr>
            <p:cNvPr id="34" name="Rectangle 33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Positive Outlook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21988" y="2162126"/>
            <a:ext cx="1554480" cy="923544"/>
            <a:chOff x="2614861" y="2794973"/>
            <a:chExt cx="3276600" cy="2057400"/>
          </a:xfrm>
        </p:grpSpPr>
        <p:sp>
          <p:nvSpPr>
            <p:cNvPr id="37" name="Rectangle 36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14861" y="3211143"/>
              <a:ext cx="3276600" cy="82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Adaptability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76623" y="3590699"/>
            <a:ext cx="1769042" cy="923544"/>
            <a:chOff x="5741531" y="2794973"/>
            <a:chExt cx="3728863" cy="2057400"/>
          </a:xfrm>
        </p:grpSpPr>
        <p:sp>
          <p:nvSpPr>
            <p:cNvPr id="40" name="Rectangle 39"/>
            <p:cNvSpPr/>
            <p:nvPr/>
          </p:nvSpPr>
          <p:spPr>
            <a:xfrm>
              <a:off x="5967663" y="2794973"/>
              <a:ext cx="3276600" cy="2057400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41531" y="3255136"/>
              <a:ext cx="3728863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Organizational </a:t>
              </a:r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awareness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383904" y="736808"/>
            <a:ext cx="7435584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latin typeface="Gilroy ExtraBold" charset="0"/>
                <a:ea typeface="Gilroy ExtraBold" charset="0"/>
                <a:cs typeface="Gilroy ExtraBold" charset="0"/>
              </a:rPr>
              <a:t>12 competencies of emotional intelligence </a:t>
            </a:r>
            <a:r>
              <a:rPr lang="mr-IN" sz="4000" b="1" dirty="0">
                <a:latin typeface="Gilroy ExtraBold" charset="0"/>
                <a:ea typeface="Gilroy ExtraBold" charset="0"/>
                <a:cs typeface="Gilroy ExtraBold" charset="0"/>
              </a:rPr>
              <a:t>–</a:t>
            </a:r>
            <a:r>
              <a:rPr lang="en-US" sz="4000" b="1" dirty="0">
                <a:latin typeface="Gilroy ExtraBold" charset="0"/>
                <a:ea typeface="Gilroy ExtraBold" charset="0"/>
                <a:cs typeface="Gilroy ExtraBold" charset="0"/>
              </a:rPr>
              <a:t> Daniel Goleman </a:t>
            </a:r>
          </a:p>
        </p:txBody>
      </p:sp>
    </p:spTree>
    <p:extLst>
      <p:ext uri="{BB962C8B-B14F-4D97-AF65-F5344CB8AC3E}">
        <p14:creationId xmlns:p14="http://schemas.microsoft.com/office/powerpoint/2010/main" val="217472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>
          <a:xfrm>
            <a:off x="419100" y="3532787"/>
            <a:ext cx="1981200" cy="1066800"/>
          </a:xfrm>
          <a:prstGeom prst="homePlate">
            <a:avLst>
              <a:gd name="adj" fmla="val 33467"/>
            </a:avLst>
          </a:prstGeom>
          <a:solidFill>
            <a:srgbClr val="EE2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Social Awareness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14862" y="3590699"/>
            <a:ext cx="1554480" cy="923544"/>
            <a:chOff x="5967663" y="2794973"/>
            <a:chExt cx="3276600" cy="2057400"/>
          </a:xfrm>
        </p:grpSpPr>
        <p:sp>
          <p:nvSpPr>
            <p:cNvPr id="18" name="Rectangle 17"/>
            <p:cNvSpPr/>
            <p:nvPr/>
          </p:nvSpPr>
          <p:spPr>
            <a:xfrm>
              <a:off x="5967663" y="2794973"/>
              <a:ext cx="3276600" cy="2057400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67663" y="3390862"/>
              <a:ext cx="3276600" cy="82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Empathy</a:t>
              </a:r>
            </a:p>
          </p:txBody>
        </p:sp>
      </p:grpSp>
      <p:sp>
        <p:nvSpPr>
          <p:cNvPr id="25" name="Pentagon 24"/>
          <p:cNvSpPr/>
          <p:nvPr/>
        </p:nvSpPr>
        <p:spPr>
          <a:xfrm>
            <a:off x="419100" y="4961360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Relationship Management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14862" y="5019272"/>
            <a:ext cx="1554480" cy="923544"/>
            <a:chOff x="5967663" y="661373"/>
            <a:chExt cx="3276600" cy="2057400"/>
          </a:xfrm>
        </p:grpSpPr>
        <p:sp>
          <p:nvSpPr>
            <p:cNvPr id="19" name="Rectangle 18"/>
            <p:cNvSpPr/>
            <p:nvPr/>
          </p:nvSpPr>
          <p:spPr>
            <a:xfrm>
              <a:off x="5967663" y="661373"/>
              <a:ext cx="3276600" cy="2057400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67663" y="1411706"/>
              <a:ext cx="3276600" cy="82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Influence</a:t>
              </a:r>
            </a:p>
          </p:txBody>
        </p:sp>
      </p:grpSp>
      <p:sp>
        <p:nvSpPr>
          <p:cNvPr id="28" name="Pentagon 27"/>
          <p:cNvSpPr/>
          <p:nvPr/>
        </p:nvSpPr>
        <p:spPr>
          <a:xfrm>
            <a:off x="419100" y="677268"/>
            <a:ext cx="1981200" cy="1066800"/>
          </a:xfrm>
          <a:prstGeom prst="homePlate">
            <a:avLst>
              <a:gd name="adj" fmla="val 269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Self-Awareness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4862" y="736808"/>
            <a:ext cx="1556085" cy="962454"/>
            <a:chOff x="2614863" y="776092"/>
            <a:chExt cx="3276600" cy="2089383"/>
          </a:xfrm>
        </p:grpSpPr>
        <p:sp>
          <p:nvSpPr>
            <p:cNvPr id="20" name="Rectangle 19"/>
            <p:cNvSpPr/>
            <p:nvPr/>
          </p:nvSpPr>
          <p:spPr>
            <a:xfrm>
              <a:off x="2614863" y="776092"/>
              <a:ext cx="3276600" cy="2057400"/>
            </a:xfrm>
            <a:prstGeom prst="rect">
              <a:avLst/>
            </a:prstGeom>
            <a:solidFill>
              <a:srgbClr val="00B4D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4863" y="861026"/>
              <a:ext cx="3276600" cy="200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Emotional Self-Awareness</a:t>
              </a:r>
            </a:p>
          </p:txBody>
        </p:sp>
      </p:grpSp>
      <p:sp>
        <p:nvSpPr>
          <p:cNvPr id="31" name="Pentagon 30"/>
          <p:cNvSpPr/>
          <p:nvPr/>
        </p:nvSpPr>
        <p:spPr>
          <a:xfrm>
            <a:off x="419100" y="2104214"/>
            <a:ext cx="1981200" cy="1066800"/>
          </a:xfrm>
          <a:prstGeom prst="homePlate">
            <a:avLst>
              <a:gd name="adj" fmla="val 334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Self-Management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14862" y="2162126"/>
            <a:ext cx="1554480" cy="923544"/>
            <a:chOff x="2614861" y="2794973"/>
            <a:chExt cx="3276600" cy="2057400"/>
          </a:xfrm>
        </p:grpSpPr>
        <p:sp>
          <p:nvSpPr>
            <p:cNvPr id="21" name="Rectangle 20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Emotional Self-Control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83904" y="2162126"/>
            <a:ext cx="1554480" cy="923544"/>
            <a:chOff x="2614861" y="2794973"/>
            <a:chExt cx="3276600" cy="2057400"/>
          </a:xfrm>
        </p:grpSpPr>
        <p:sp>
          <p:nvSpPr>
            <p:cNvPr id="26" name="Rectangle 25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Achievement Orientation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52946" y="2162126"/>
            <a:ext cx="1554480" cy="923544"/>
            <a:chOff x="2614861" y="2794973"/>
            <a:chExt cx="3276600" cy="2057400"/>
          </a:xfrm>
        </p:grpSpPr>
        <p:sp>
          <p:nvSpPr>
            <p:cNvPr id="34" name="Rectangle 33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Positive Outlook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21988" y="2162126"/>
            <a:ext cx="1554480" cy="923544"/>
            <a:chOff x="2614861" y="2794973"/>
            <a:chExt cx="3276600" cy="2057400"/>
          </a:xfrm>
        </p:grpSpPr>
        <p:sp>
          <p:nvSpPr>
            <p:cNvPr id="37" name="Rectangle 36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14861" y="3211143"/>
              <a:ext cx="3276600" cy="82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Adaptability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76623" y="3590699"/>
            <a:ext cx="1769042" cy="923544"/>
            <a:chOff x="5741531" y="2794973"/>
            <a:chExt cx="3728863" cy="2057400"/>
          </a:xfrm>
        </p:grpSpPr>
        <p:sp>
          <p:nvSpPr>
            <p:cNvPr id="40" name="Rectangle 39"/>
            <p:cNvSpPr/>
            <p:nvPr/>
          </p:nvSpPr>
          <p:spPr>
            <a:xfrm>
              <a:off x="5967663" y="2794973"/>
              <a:ext cx="3276600" cy="2057400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41531" y="3255136"/>
              <a:ext cx="3728863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Organizational </a:t>
              </a:r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awareness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383904" y="5019272"/>
            <a:ext cx="1554480" cy="923544"/>
            <a:chOff x="5967663" y="661373"/>
            <a:chExt cx="3276600" cy="2057400"/>
          </a:xfrm>
        </p:grpSpPr>
        <p:sp>
          <p:nvSpPr>
            <p:cNvPr id="46" name="Rectangle 45"/>
            <p:cNvSpPr/>
            <p:nvPr/>
          </p:nvSpPr>
          <p:spPr>
            <a:xfrm>
              <a:off x="5967663" y="661373"/>
              <a:ext cx="3276600" cy="2057400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67663" y="1103166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Coach and Mentor</a:t>
              </a:r>
              <a:endParaRPr lang="en-US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52946" y="5032988"/>
            <a:ext cx="1554480" cy="923544"/>
            <a:chOff x="5967663" y="661373"/>
            <a:chExt cx="3276600" cy="2057400"/>
          </a:xfrm>
        </p:grpSpPr>
        <p:sp>
          <p:nvSpPr>
            <p:cNvPr id="49" name="Rectangle 48"/>
            <p:cNvSpPr/>
            <p:nvPr/>
          </p:nvSpPr>
          <p:spPr>
            <a:xfrm>
              <a:off x="5967663" y="661373"/>
              <a:ext cx="3276600" cy="2057400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67663" y="1103166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Conflict Management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921988" y="5032988"/>
            <a:ext cx="1554480" cy="923544"/>
            <a:chOff x="5967663" y="661373"/>
            <a:chExt cx="3276600" cy="2057400"/>
          </a:xfrm>
        </p:grpSpPr>
        <p:sp>
          <p:nvSpPr>
            <p:cNvPr id="52" name="Rectangle 51"/>
            <p:cNvSpPr/>
            <p:nvPr/>
          </p:nvSpPr>
          <p:spPr>
            <a:xfrm>
              <a:off x="5967663" y="661373"/>
              <a:ext cx="3276600" cy="2057400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67663" y="1103166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Inspirational Leadership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691030" y="5032988"/>
            <a:ext cx="1554480" cy="923544"/>
            <a:chOff x="5967663" y="661373"/>
            <a:chExt cx="3276600" cy="2057400"/>
          </a:xfrm>
        </p:grpSpPr>
        <p:sp>
          <p:nvSpPr>
            <p:cNvPr id="55" name="Rectangle 54"/>
            <p:cNvSpPr/>
            <p:nvPr/>
          </p:nvSpPr>
          <p:spPr>
            <a:xfrm>
              <a:off x="5967663" y="661373"/>
              <a:ext cx="3276600" cy="2057400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67663" y="1103166"/>
              <a:ext cx="3276600" cy="82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Teamwork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383904" y="736808"/>
            <a:ext cx="7435584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latin typeface="Gilroy ExtraBold" charset="0"/>
                <a:ea typeface="Gilroy ExtraBold" charset="0"/>
                <a:cs typeface="Gilroy ExtraBold" charset="0"/>
              </a:rPr>
              <a:t>12 competencies of emotional intelligence </a:t>
            </a:r>
            <a:r>
              <a:rPr lang="mr-IN" sz="4000" b="1" dirty="0">
                <a:latin typeface="Gilroy ExtraBold" charset="0"/>
                <a:ea typeface="Gilroy ExtraBold" charset="0"/>
                <a:cs typeface="Gilroy ExtraBold" charset="0"/>
              </a:rPr>
              <a:t>–</a:t>
            </a:r>
            <a:r>
              <a:rPr lang="en-US" sz="4000" b="1" dirty="0">
                <a:latin typeface="Gilroy ExtraBold" charset="0"/>
                <a:ea typeface="Gilroy ExtraBold" charset="0"/>
                <a:cs typeface="Gilroy ExtraBold" charset="0"/>
              </a:rPr>
              <a:t> Daniel Goleman </a:t>
            </a:r>
          </a:p>
        </p:txBody>
      </p:sp>
    </p:spTree>
    <p:extLst>
      <p:ext uri="{BB962C8B-B14F-4D97-AF65-F5344CB8AC3E}">
        <p14:creationId xmlns:p14="http://schemas.microsoft.com/office/powerpoint/2010/main" val="693300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391700"/>
            <a:ext cx="5997944" cy="33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Take 5 minutes to read through the definitions of each competency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Take 10 minutes to list and discuss which competencies you need to improve in order to become more emotionally intelligent and a better leader (write them on your worksheet)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6999" y="2072171"/>
            <a:ext cx="250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Source Sans Pro" charset="0"/>
                <a:ea typeface="Source Sans Pro" charset="0"/>
                <a:cs typeface="Source Sans Pro" charset="0"/>
              </a:rPr>
              <a:t>Breakout: Read, reflect, discuss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51708" y="4677839"/>
            <a:ext cx="4069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Worksheet: </a:t>
            </a:r>
            <a:r>
              <a:rPr lang="en-US" sz="2000" b="1" dirty="0" err="1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sz="2000" b="1" dirty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rPr>
              <a:t>/training2worksheet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300" b="1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300" b="1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842334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147726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latin typeface="Source Sans Pro" charset="0"/>
                <a:ea typeface="Source Sans Pro" charset="0"/>
                <a:cs typeface="Source Sans Pro" charset="0"/>
              </a:rPr>
              <a:t>What competencies do you need to improve in?</a:t>
            </a:r>
          </a:p>
          <a:p>
            <a:pPr algn="ctr">
              <a:lnSpc>
                <a:spcPct val="90000"/>
              </a:lnSpc>
            </a:pPr>
            <a:endParaRPr lang="en-US" sz="40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dirty="0">
                <a:latin typeface="Source Sans Pro" charset="0"/>
                <a:ea typeface="Source Sans Pro" charset="0"/>
                <a:cs typeface="Source Sans Pro" charset="0"/>
              </a:rPr>
              <a:t>Which ones do you excel at?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24714"/>
            <a:ext cx="12191999" cy="1670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2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Discussion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1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69" y="0"/>
            <a:ext cx="12684369" cy="9513277"/>
          </a:xfrm>
          <a:prstGeom prst="rect">
            <a:avLst/>
          </a:prstGeom>
          <a:effectLst>
            <a:outerShdw blurRad="50800" dist="50800" dir="16500000" algn="ctr" rotWithShape="0">
              <a:srgbClr val="000000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2714478"/>
            <a:ext cx="12192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Emotional agility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76355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7874" y="2298035"/>
            <a:ext cx="5053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I am sick and tired of being sick and tired.”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7317" cy="69920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71936" y="4339192"/>
            <a:ext cx="4331369" cy="40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FANNIE LOU HAMER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0990" y="2314077"/>
            <a:ext cx="5053263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</a:t>
            </a:r>
            <a:endParaRPr lang="en-US" sz="45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9481" y="3090110"/>
            <a:ext cx="12192000" cy="12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500" b="1" spc="300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Guided worksheet</a:t>
            </a:r>
          </a:p>
          <a:p>
            <a:pPr algn="ctr">
              <a:lnSpc>
                <a:spcPct val="80000"/>
              </a:lnSpc>
            </a:pPr>
            <a:endParaRPr lang="en-US" sz="2500" b="1" spc="300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Week 2</a:t>
            </a:r>
          </a:p>
        </p:txBody>
      </p:sp>
      <p:pic>
        <p:nvPicPr>
          <p:cNvPr id="2" name="Picture 1" descr="noun_169164_cc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5317739" y="1468700"/>
            <a:ext cx="1517562" cy="1281452"/>
          </a:xfrm>
          <a:prstGeom prst="rect">
            <a:avLst/>
          </a:prstGeom>
        </p:spPr>
      </p:pic>
      <p:sp>
        <p:nvSpPr>
          <p:cNvPr id="8" name="Rectangle 7">
            <a:hlinkClick r:id="rId5"/>
          </p:cNvPr>
          <p:cNvSpPr/>
          <p:nvPr/>
        </p:nvSpPr>
        <p:spPr>
          <a:xfrm>
            <a:off x="4688610" y="4977165"/>
            <a:ext cx="2814778" cy="587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/training2worksheet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89" y="1044524"/>
            <a:ext cx="1201821" cy="1554079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136813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Emotional agility</a:t>
            </a:r>
            <a:endParaRPr lang="en-US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In 2016, Susan David, PHD, wrote the book “Emotional Agility,” building off of emotional intelligence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In it, she theorized that people become </a:t>
            </a:r>
            <a:r>
              <a:rPr lang="en-US" altLang="en-US" sz="2400" i="1" dirty="0">
                <a:latin typeface="Source Sans Pro" charset="0"/>
                <a:ea typeface="Source Sans Pro" charset="0"/>
                <a:cs typeface="Source Sans Pro" charset="0"/>
              </a:rPr>
              <a:t>hooked</a:t>
            </a:r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 by their emotions, leading to bad decisions</a:t>
            </a:r>
          </a:p>
        </p:txBody>
      </p:sp>
    </p:spTree>
    <p:extLst>
      <p:ext uri="{BB962C8B-B14F-4D97-AF65-F5344CB8AC3E}">
        <p14:creationId xmlns:p14="http://schemas.microsoft.com/office/powerpoint/2010/main" val="532751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6723" y="1623188"/>
            <a:ext cx="871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Hooked: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Internal chatter + 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technicolor memory +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emotional punch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966723" y="5020622"/>
            <a:ext cx="429957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(Susan David, Emotional Agility, 2006)</a:t>
            </a:r>
            <a:endParaRPr lang="en-US" b="1" i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87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Emotional agility</a:t>
            </a:r>
            <a:endParaRPr lang="en-US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Being hooked leads to </a:t>
            </a: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emotional rigidity, </a:t>
            </a: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which plays out in our heads as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“</a:t>
            </a: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I’m not cut out for this</a:t>
            </a:r>
            <a:r>
              <a:rPr lang="mr-IN" altLang="en-US" sz="2500" i="1" dirty="0">
                <a:latin typeface="Source Sans Pro" charset="0"/>
                <a:ea typeface="Source Sans Pro" charset="0"/>
                <a:cs typeface="Source Sans Pro" charset="0"/>
              </a:rPr>
              <a:t>…</a:t>
            </a: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”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“I’m ugly</a:t>
            </a:r>
            <a:r>
              <a:rPr lang="mr-IN" altLang="en-US" sz="2500" i="1" dirty="0">
                <a:latin typeface="Source Sans Pro" charset="0"/>
                <a:ea typeface="Source Sans Pro" charset="0"/>
                <a:cs typeface="Source Sans Pro" charset="0"/>
              </a:rPr>
              <a:t>…</a:t>
            </a: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”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Biases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Even racism</a:t>
            </a: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02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6723" y="1254222"/>
            <a:ext cx="871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Emotional rigidity: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Patterns/ways in which our thoughts, emotions, and stories drive our actions in rigid ways.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966723" y="5405634"/>
            <a:ext cx="429957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(Susan David, Emotional Agility, 2006)</a:t>
            </a:r>
            <a:endParaRPr lang="en-US" b="1" i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20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Emotional agility</a:t>
            </a:r>
            <a:endParaRPr lang="en-US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Being hooked leads to </a:t>
            </a: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emotional rigidity, </a:t>
            </a: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which plays out in our heads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It is with emotional intelligence and the process of </a:t>
            </a: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emotional agility</a:t>
            </a: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 that we can become </a:t>
            </a: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unhooked!</a:t>
            </a: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69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6723" y="1544560"/>
            <a:ext cx="871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Emotional agility: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The process that allows you be present in the moment and feeling</a:t>
            </a:r>
            <a:r>
              <a:rPr lang="mr-IN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endParaRPr lang="en-US" sz="6000" b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966723" y="5213130"/>
            <a:ext cx="429957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(Susan David, Emotional Agility, 2006)</a:t>
            </a:r>
            <a:endParaRPr lang="en-US" b="1" i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31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6723" y="1254222"/>
            <a:ext cx="871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Emotional agility: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And change/maintain your behavior in response to feelings in the moment</a:t>
            </a:r>
            <a:r>
              <a:rPr lang="mr-IN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endParaRPr lang="en-US" sz="6000" b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966723" y="5405634"/>
            <a:ext cx="429957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(Susan David, Emotional Agility, 2006)</a:t>
            </a:r>
            <a:endParaRPr lang="en-US" b="1" i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32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64025" y="1254222"/>
            <a:ext cx="7562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Emotional agility: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So that you can live 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in ways that align 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with you intentions 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and values.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2464025" y="5357508"/>
            <a:ext cx="429957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(Susan David, Emotional Agility, 2006)</a:t>
            </a:r>
            <a:endParaRPr lang="en-US" b="1" i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49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93519"/>
            <a:ext cx="1219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The process </a:t>
            </a:r>
            <a:r>
              <a:rPr lang="en-US" sz="750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of </a:t>
            </a:r>
          </a:p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emotional agility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74116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2812544"/>
            <a:ext cx="9978013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9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Step 1: Show 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2870" y="1900434"/>
            <a:ext cx="744626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THE PROCESS OF EMOTIONAL AGILITY:</a:t>
            </a:r>
          </a:p>
        </p:txBody>
      </p:sp>
    </p:spTree>
    <p:extLst>
      <p:ext uri="{BB962C8B-B14F-4D97-AF65-F5344CB8AC3E}">
        <p14:creationId xmlns:p14="http://schemas.microsoft.com/office/powerpoint/2010/main" val="18151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342" y="2308987"/>
            <a:ext cx="10497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Understand the concepts </a:t>
            </a:r>
          </a:p>
          <a:p>
            <a:pPr algn="ctr">
              <a:lnSpc>
                <a:spcPct val="9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 emotional intelligence </a:t>
            </a:r>
          </a:p>
          <a:p>
            <a:pPr algn="ctr">
              <a:lnSpc>
                <a:spcPct val="9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and agility and how they </a:t>
            </a:r>
          </a:p>
          <a:p>
            <a:pPr algn="ctr">
              <a:lnSpc>
                <a:spcPct val="9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relate to leadership</a:t>
            </a:r>
          </a:p>
        </p:txBody>
      </p:sp>
    </p:spTree>
    <p:extLst>
      <p:ext uri="{BB962C8B-B14F-4D97-AF65-F5344CB8AC3E}">
        <p14:creationId xmlns:p14="http://schemas.microsoft.com/office/powerpoint/2010/main" val="294849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Show up</a:t>
            </a:r>
            <a:endParaRPr lang="en-US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Don’t run!—Face emotions and behaviors willingly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Be curious as to what you’re feeling and thinking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Learn to work with your thoughts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Recognize your patterns—know when you’re rigid or have repetitive thinking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7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2812544"/>
            <a:ext cx="9978013" cy="12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9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Step 2: Step-out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2870" y="1900434"/>
            <a:ext cx="744626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THE PROCESS OF EMOTIONAL AGILITY:</a:t>
            </a:r>
          </a:p>
        </p:txBody>
      </p:sp>
    </p:spTree>
    <p:extLst>
      <p:ext uri="{BB962C8B-B14F-4D97-AF65-F5344CB8AC3E}">
        <p14:creationId xmlns:p14="http://schemas.microsoft.com/office/powerpoint/2010/main" val="1943606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Step-out</a:t>
            </a:r>
            <a:endParaRPr lang="en-US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Become an anthropologist </a:t>
            </a:r>
            <a:r>
              <a:rPr lang="mr-IN" altLang="en-US" sz="2500" dirty="0"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 detach from your thoughts and emotions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Name the emotion and the thoughts it is causing you to have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Recognize your emotion as “critical data”—recognize that it may not be leading you to the right conclusion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50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0" y="2812544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Step 3: Walk Your Why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2870" y="1900434"/>
            <a:ext cx="744626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THE PROCESS OF EMOTIONAL AGILITY:</a:t>
            </a:r>
          </a:p>
        </p:txBody>
      </p:sp>
    </p:spTree>
    <p:extLst>
      <p:ext uri="{BB962C8B-B14F-4D97-AF65-F5344CB8AC3E}">
        <p14:creationId xmlns:p14="http://schemas.microsoft.com/office/powerpoint/2010/main" val="2030216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Walk your why</a:t>
            </a:r>
            <a:endParaRPr lang="en-US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00" b="1" dirty="0">
                <a:latin typeface="Source Sans Pro" charset="0"/>
                <a:ea typeface="Source Sans Pro" charset="0"/>
                <a:cs typeface="Source Sans Pro" charset="0"/>
              </a:rPr>
              <a:t>Focus on your core values and most important goals by asking these questions: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Is my response going to serve me and my organization in the long-term as well as short- term?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82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Walk your why</a:t>
            </a:r>
            <a:endParaRPr lang="en-US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00" b="1" dirty="0">
                <a:latin typeface="Source Sans Pro" charset="0"/>
                <a:ea typeface="Source Sans Pro" charset="0"/>
                <a:cs typeface="Source Sans Pro" charset="0"/>
              </a:rPr>
              <a:t>Focus on your core values and most important goals by asking these questions: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Will it help me steer others in a direction that furthers our collective purpose?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84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Walk your why</a:t>
            </a:r>
            <a:endParaRPr lang="en-US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00" b="1" dirty="0">
                <a:latin typeface="Source Sans Pro" charset="0"/>
                <a:ea typeface="Source Sans Pro" charset="0"/>
                <a:cs typeface="Source Sans Pro" charset="0"/>
              </a:rPr>
              <a:t>Focus on your core values and most important goals by asking these questions: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Am I taking a step toward being the leader I most want to be and living the life I most want to live?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515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2812544"/>
            <a:ext cx="9978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Step 4: Make tweaks, Move 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2870" y="1900434"/>
            <a:ext cx="744626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THE PROCESS OF EMOTIONAL AGILITY:</a:t>
            </a:r>
          </a:p>
        </p:txBody>
      </p:sp>
    </p:spTree>
    <p:extLst>
      <p:ext uri="{BB962C8B-B14F-4D97-AF65-F5344CB8AC3E}">
        <p14:creationId xmlns:p14="http://schemas.microsoft.com/office/powerpoint/2010/main" val="1840114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391700"/>
            <a:ext cx="5997944" cy="41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Take 2 minutes and think of a situation that  “hooks” you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Write that situation down on your worksheet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Share the situation with you partner </a:t>
            </a:r>
            <a:r>
              <a:rPr lang="mr-IN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walk through the 4-steps of emotional agility with your situation in mind and come up with a response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6999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Source Sans Pro" charset="0"/>
                <a:ea typeface="Source Sans Pro" charset="0"/>
                <a:cs typeface="Source Sans Pro" charset="0"/>
              </a:rPr>
              <a:t>Breakout: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1792" y="2979580"/>
            <a:ext cx="45399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Resources:</a:t>
            </a:r>
            <a:endParaRPr lang="en-US" altLang="en-US" sz="23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Worksheet: </a:t>
            </a:r>
            <a:r>
              <a:rPr lang="en-US" sz="2400" b="1" dirty="0" err="1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sz="2400" b="1" dirty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rPr>
              <a:t>/training2worksheet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300" b="1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300" b="1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12 minutes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792" y="4312458"/>
            <a:ext cx="4539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4-STEPS:</a:t>
            </a:r>
          </a:p>
          <a:p>
            <a:pPr marL="457200" indent="-457200">
              <a:buAutoNum type="arabicPeriod"/>
            </a:pPr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SHOW UP</a:t>
            </a:r>
          </a:p>
          <a:p>
            <a:pPr marL="457200" indent="-457200">
              <a:buAutoNum type="arabicPeriod"/>
            </a:pPr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STEP OUT</a:t>
            </a:r>
          </a:p>
          <a:p>
            <a:pPr marL="457200" indent="-457200">
              <a:buAutoNum type="arabicPeriod"/>
            </a:pPr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WALK YOUR WHY</a:t>
            </a:r>
          </a:p>
          <a:p>
            <a:pPr marL="457200" indent="-457200">
              <a:buAutoNum type="arabicPeriod"/>
            </a:pPr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MOVE ON</a:t>
            </a:r>
          </a:p>
        </p:txBody>
      </p:sp>
    </p:spTree>
    <p:extLst>
      <p:ext uri="{BB962C8B-B14F-4D97-AF65-F5344CB8AC3E}">
        <p14:creationId xmlns:p14="http://schemas.microsoft.com/office/powerpoint/2010/main" val="536902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13094"/>
            <a:ext cx="12192000" cy="221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1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Debrief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665584"/>
            <a:ext cx="12192000" cy="112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What is your biggest takeaway?</a:t>
            </a:r>
          </a:p>
          <a:p>
            <a:pPr algn="ctr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1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38" y="2341071"/>
            <a:ext cx="10053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Apply these concepts to </a:t>
            </a:r>
          </a:p>
          <a:p>
            <a:pPr algn="ctr">
              <a:lnSpc>
                <a:spcPct val="9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your own self-awareness </a:t>
            </a:r>
          </a:p>
          <a:p>
            <a:pPr algn="ctr">
              <a:lnSpc>
                <a:spcPct val="9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and identify growth opportunities as a leader</a:t>
            </a:r>
          </a:p>
        </p:txBody>
      </p:sp>
    </p:spTree>
    <p:extLst>
      <p:ext uri="{BB962C8B-B14F-4D97-AF65-F5344CB8AC3E}">
        <p14:creationId xmlns:p14="http://schemas.microsoft.com/office/powerpoint/2010/main" val="249166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0390" y="4473079"/>
            <a:ext cx="10371220" cy="14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How do you think your biggest key takeaway applies to how you’ve been applying leadership in your organizing work?</a:t>
            </a:r>
            <a:endParaRPr lang="en-US" altLang="en-US" sz="32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90000"/>
              </a:lnSpc>
            </a:pPr>
            <a:endParaRPr lang="en-US" sz="3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13094"/>
            <a:ext cx="12192000" cy="221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1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Debrief</a:t>
            </a:r>
          </a:p>
        </p:txBody>
      </p:sp>
    </p:spTree>
    <p:extLst>
      <p:ext uri="{BB962C8B-B14F-4D97-AF65-F5344CB8AC3E}">
        <p14:creationId xmlns:p14="http://schemas.microsoft.com/office/powerpoint/2010/main" val="3672318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0337" y="4505163"/>
            <a:ext cx="10411326" cy="14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How will you begin to actively work on revising your responses to situations this week and through this program?</a:t>
            </a:r>
          </a:p>
          <a:p>
            <a:pPr algn="ctr">
              <a:lnSpc>
                <a:spcPct val="90000"/>
              </a:lnSpc>
            </a:pPr>
            <a:endParaRPr lang="en-US" sz="3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13094"/>
            <a:ext cx="12192000" cy="221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1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Debrief</a:t>
            </a:r>
          </a:p>
        </p:txBody>
      </p:sp>
    </p:spTree>
    <p:extLst>
      <p:ext uri="{BB962C8B-B14F-4D97-AF65-F5344CB8AC3E}">
        <p14:creationId xmlns:p14="http://schemas.microsoft.com/office/powerpoint/2010/main" val="1431581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9481" y="3090110"/>
            <a:ext cx="12192000" cy="12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500" b="1" spc="300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HOMEWORK ASSIGNMENT</a:t>
            </a:r>
          </a:p>
          <a:p>
            <a:pPr algn="ctr">
              <a:lnSpc>
                <a:spcPct val="80000"/>
              </a:lnSpc>
            </a:pPr>
            <a:endParaRPr lang="en-US" sz="2500" b="1" spc="300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Week 2</a:t>
            </a:r>
          </a:p>
        </p:txBody>
      </p:sp>
      <p:pic>
        <p:nvPicPr>
          <p:cNvPr id="2" name="Picture 1" descr="noun_169164_cc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5317739" y="1468700"/>
            <a:ext cx="1517562" cy="1281452"/>
          </a:xfrm>
          <a:prstGeom prst="rect">
            <a:avLst/>
          </a:prstGeom>
        </p:spPr>
      </p:pic>
      <p:sp>
        <p:nvSpPr>
          <p:cNvPr id="8" name="Rectangle 7">
            <a:hlinkClick r:id="rId5"/>
          </p:cNvPr>
          <p:cNvSpPr/>
          <p:nvPr/>
        </p:nvSpPr>
        <p:spPr>
          <a:xfrm>
            <a:off x="4688610" y="4977165"/>
            <a:ext cx="2814778" cy="587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/training2worksheet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89" y="1044524"/>
            <a:ext cx="1201821" cy="1554079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49467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237489"/>
            <a:ext cx="12192000" cy="3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OFA Training</a:t>
            </a:r>
          </a:p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Thank you for joining today’s webinar.</a:t>
            </a:r>
          </a:p>
          <a:p>
            <a:pPr algn="ctr">
              <a:lnSpc>
                <a:spcPct val="80000"/>
              </a:lnSpc>
            </a:pPr>
            <a:endParaRPr lang="en-US" sz="4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Check the Fellows Leader website for a copy of the material covered </a:t>
            </a: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today, including a video and audio recording of the webinar. </a:t>
            </a:r>
          </a:p>
          <a:p>
            <a:pPr algn="ctr">
              <a:lnSpc>
                <a:spcPct val="80000"/>
              </a:lnSpc>
            </a:pPr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Email </a:t>
            </a:r>
            <a:r>
              <a:rPr lang="en-US" sz="2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  <a:hlinkClick r:id="rId2"/>
              </a:rPr>
              <a:t>fellows@ofa.us</a:t>
            </a:r>
            <a:r>
              <a:rPr lang="en-US" sz="2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with any questions. </a:t>
            </a: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475478" y="5262879"/>
            <a:ext cx="3241044" cy="65666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/eintelligence2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1579" y="5174647"/>
            <a:ext cx="3369111" cy="89729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0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38" y="2373155"/>
            <a:ext cx="10053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Feel prepared to </a:t>
            </a:r>
            <a:r>
              <a:rPr lang="en-US" sz="5000" b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stretch </a:t>
            </a:r>
          </a:p>
          <a:p>
            <a:pPr algn="ctr">
              <a:lnSpc>
                <a:spcPct val="9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your comfort zone as you practice applying these concepts in your life</a:t>
            </a:r>
          </a:p>
        </p:txBody>
      </p:sp>
    </p:spTree>
    <p:extLst>
      <p:ext uri="{BB962C8B-B14F-4D97-AF65-F5344CB8AC3E}">
        <p14:creationId xmlns:p14="http://schemas.microsoft.com/office/powerpoint/2010/main" val="208510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9136" y="1117152"/>
            <a:ext cx="4800256" cy="543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Introduction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79134" y="1830836"/>
            <a:ext cx="4316504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Defining emotional intelligence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9135" y="2568155"/>
            <a:ext cx="468689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12 competencies—Daniel Goleman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9135" y="3305474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Emotional agility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79134" y="4019643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Key takeaways and close</a:t>
            </a:r>
            <a:endParaRPr 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5088" y="1117152"/>
            <a:ext cx="288683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429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45411" y="1227285"/>
            <a:ext cx="4129646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We will meet for 90 minutes</a:t>
            </a:r>
          </a:p>
        </p:txBody>
      </p:sp>
      <p:sp>
        <p:nvSpPr>
          <p:cNvPr id="16" name="TextBox 15">
            <a:hlinkClick r:id="rId3"/>
          </p:cNvPr>
          <p:cNvSpPr txBox="1"/>
          <p:nvPr/>
        </p:nvSpPr>
        <p:spPr>
          <a:xfrm>
            <a:off x="6234550" y="2350794"/>
            <a:ext cx="4129646" cy="68047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You will need a pen and paper or means of taking notes</a:t>
            </a:r>
            <a:endParaRPr lang="en-US" sz="20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0745" y="5186472"/>
            <a:ext cx="4682608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Please tweet -- #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OFAFellows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</p:txBody>
      </p:sp>
      <p:sp>
        <p:nvSpPr>
          <p:cNvPr id="22" name="TextBox 21">
            <a:hlinkClick r:id="rId3"/>
          </p:cNvPr>
          <p:cNvSpPr txBox="1"/>
          <p:nvPr/>
        </p:nvSpPr>
        <p:spPr>
          <a:xfrm>
            <a:off x="6220745" y="3636872"/>
            <a:ext cx="4459061" cy="68047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 recording of this call will be 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available later this week. </a:t>
            </a:r>
            <a:endParaRPr lang="en-US" sz="20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5" y="3610304"/>
            <a:ext cx="862606" cy="7417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25" y="4968966"/>
            <a:ext cx="769270" cy="782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88" y="920717"/>
            <a:ext cx="1009730" cy="981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0" y="2142179"/>
            <a:ext cx="805006" cy="1078404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95424" y="1047873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123163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607"/>
            <a:ext cx="121920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Housekeeping items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889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9349</TotalTime>
  <Words>1350</Words>
  <Application>Microsoft Macintosh PowerPoint</Application>
  <PresentationFormat>Widescreen</PresentationFormat>
  <Paragraphs>283</Paragraphs>
  <Slides>53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Gill Sans</vt:lpstr>
      <vt:lpstr>Gilroy ExtraBold</vt:lpstr>
      <vt:lpstr>Source Sans Pro</vt:lpstr>
      <vt:lpstr>Whitney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Miller</dc:creator>
  <cp:lastModifiedBy>Microsoft Office User</cp:lastModifiedBy>
  <cp:revision>226</cp:revision>
  <cp:lastPrinted>2017-08-23T21:25:06Z</cp:lastPrinted>
  <dcterms:created xsi:type="dcterms:W3CDTF">2017-01-24T22:12:49Z</dcterms:created>
  <dcterms:modified xsi:type="dcterms:W3CDTF">2019-02-22T05:36:42Z</dcterms:modified>
</cp:coreProperties>
</file>