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handoutMasterIdLst>
    <p:handoutMasterId r:id="rId27"/>
  </p:handoutMasterIdLst>
  <p:sldIdLst>
    <p:sldId id="789" r:id="rId2"/>
    <p:sldId id="790" r:id="rId3"/>
    <p:sldId id="791" r:id="rId4"/>
    <p:sldId id="792" r:id="rId5"/>
    <p:sldId id="793" r:id="rId6"/>
    <p:sldId id="794" r:id="rId7"/>
    <p:sldId id="753" r:id="rId8"/>
    <p:sldId id="755" r:id="rId9"/>
    <p:sldId id="756" r:id="rId10"/>
    <p:sldId id="795" r:id="rId11"/>
    <p:sldId id="777" r:id="rId12"/>
    <p:sldId id="784" r:id="rId13"/>
    <p:sldId id="780" r:id="rId14"/>
    <p:sldId id="796" r:id="rId15"/>
    <p:sldId id="781" r:id="rId16"/>
    <p:sldId id="782" r:id="rId17"/>
    <p:sldId id="797" r:id="rId18"/>
    <p:sldId id="775" r:id="rId19"/>
    <p:sldId id="798" r:id="rId20"/>
    <p:sldId id="799" r:id="rId21"/>
    <p:sldId id="801" r:id="rId22"/>
    <p:sldId id="800" r:id="rId23"/>
    <p:sldId id="802" r:id="rId24"/>
    <p:sldId id="803" r:id="rId25"/>
  </p:sldIdLst>
  <p:sldSz cx="13004800" cy="9753600"/>
  <p:notesSz cx="6858000" cy="9144000"/>
  <p:defaultText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amironalcantara" initials="a" lastIdx="1" clrIdx="0">
    <p:extLst/>
  </p:cmAuthor>
  <p:cmAuthor id="2" name="User" initials="U" lastIdx="1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5340"/>
    <a:srgbClr val="FFFFFF"/>
    <a:srgbClr val="DEDEDE"/>
    <a:srgbClr val="A2A2A2"/>
    <a:srgbClr val="B1AEAE"/>
    <a:srgbClr val="56565A"/>
    <a:srgbClr val="D9D9D9"/>
    <a:srgbClr val="767171"/>
    <a:srgbClr val="585C60"/>
    <a:srgbClr val="5357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43" autoAdjust="0"/>
    <p:restoredTop sz="68673" autoAdjust="0"/>
  </p:normalViewPr>
  <p:slideViewPr>
    <p:cSldViewPr snapToGrid="0">
      <p:cViewPr varScale="1">
        <p:scale>
          <a:sx n="49" d="100"/>
          <a:sy n="49" d="100"/>
        </p:scale>
        <p:origin x="2800" y="192"/>
      </p:cViewPr>
      <p:guideLst>
        <p:guide orient="horz" pos="3072"/>
        <p:guide pos="4096"/>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885F0C-5DEA-4728-8592-C91972CEE311}" type="datetimeFigureOut">
              <a:rPr lang="en-US" smtClean="0"/>
              <a:t>3/6/19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95A6C6-C12F-42A3-9316-E2EB2B2DB527}" type="slidenum">
              <a:rPr lang="en-US" smtClean="0"/>
              <a:t>‹#›</a:t>
            </a:fld>
            <a:endParaRPr lang="en-US" dirty="0"/>
          </a:p>
        </p:txBody>
      </p:sp>
    </p:spTree>
    <p:extLst>
      <p:ext uri="{BB962C8B-B14F-4D97-AF65-F5344CB8AC3E}">
        <p14:creationId xmlns:p14="http://schemas.microsoft.com/office/powerpoint/2010/main" val="4081858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36291-A6DC-4AD0-90CD-33D1F1DFFC6E}" type="datetimeFigureOut">
              <a:rPr lang="en-US" smtClean="0"/>
              <a:t>3/6/19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3C1EA-D8F4-4B85-8B01-A01110AD5AFE}" type="slidenum">
              <a:rPr lang="en-US" smtClean="0"/>
              <a:t>‹#›</a:t>
            </a:fld>
            <a:endParaRPr lang="en-US" dirty="0"/>
          </a:p>
        </p:txBody>
      </p:sp>
    </p:spTree>
    <p:extLst>
      <p:ext uri="{BB962C8B-B14F-4D97-AF65-F5344CB8AC3E}">
        <p14:creationId xmlns:p14="http://schemas.microsoft.com/office/powerpoint/2010/main" val="1175097750"/>
      </p:ext>
    </p:extLst>
  </p:cSld>
  <p:clrMap bg1="lt1" tx1="dk1" bg2="lt2" tx2="dk2" accent1="accent1" accent2="accent2" accent3="accent3" accent4="accent4" accent5="accent5" accent6="accent6" hlink="hlink" folHlink="folHlink"/>
  <p:notesStyle>
    <a:lvl1pPr marL="0" algn="l" defTabSz="1300460" rtl="0" eaLnBrk="1" latinLnBrk="0" hangingPunct="1">
      <a:defRPr sz="1707" kern="1200">
        <a:solidFill>
          <a:schemeClr val="tx1"/>
        </a:solidFill>
        <a:latin typeface="+mn-lt"/>
        <a:ea typeface="+mn-ea"/>
        <a:cs typeface="+mn-cs"/>
      </a:defRPr>
    </a:lvl1pPr>
    <a:lvl2pPr marL="650230" algn="l" defTabSz="1300460" rtl="0" eaLnBrk="1" latinLnBrk="0" hangingPunct="1">
      <a:defRPr sz="1707" kern="1200">
        <a:solidFill>
          <a:schemeClr val="tx1"/>
        </a:solidFill>
        <a:latin typeface="+mn-lt"/>
        <a:ea typeface="+mn-ea"/>
        <a:cs typeface="+mn-cs"/>
      </a:defRPr>
    </a:lvl2pPr>
    <a:lvl3pPr marL="1300460" algn="l" defTabSz="1300460" rtl="0" eaLnBrk="1" latinLnBrk="0" hangingPunct="1">
      <a:defRPr sz="1707" kern="1200">
        <a:solidFill>
          <a:schemeClr val="tx1"/>
        </a:solidFill>
        <a:latin typeface="+mn-lt"/>
        <a:ea typeface="+mn-ea"/>
        <a:cs typeface="+mn-cs"/>
      </a:defRPr>
    </a:lvl3pPr>
    <a:lvl4pPr marL="1950690" algn="l" defTabSz="1300460" rtl="0" eaLnBrk="1" latinLnBrk="0" hangingPunct="1">
      <a:defRPr sz="1707" kern="1200">
        <a:solidFill>
          <a:schemeClr val="tx1"/>
        </a:solidFill>
        <a:latin typeface="+mn-lt"/>
        <a:ea typeface="+mn-ea"/>
        <a:cs typeface="+mn-cs"/>
      </a:defRPr>
    </a:lvl4pPr>
    <a:lvl5pPr marL="2600919" algn="l" defTabSz="1300460" rtl="0" eaLnBrk="1" latinLnBrk="0" hangingPunct="1">
      <a:defRPr sz="1707" kern="1200">
        <a:solidFill>
          <a:schemeClr val="tx1"/>
        </a:solidFill>
        <a:latin typeface="+mn-lt"/>
        <a:ea typeface="+mn-ea"/>
        <a:cs typeface="+mn-cs"/>
      </a:defRPr>
    </a:lvl5pPr>
    <a:lvl6pPr marL="3251149" algn="l" defTabSz="1300460" rtl="0" eaLnBrk="1" latinLnBrk="0" hangingPunct="1">
      <a:defRPr sz="1707" kern="1200">
        <a:solidFill>
          <a:schemeClr val="tx1"/>
        </a:solidFill>
        <a:latin typeface="+mn-lt"/>
        <a:ea typeface="+mn-ea"/>
        <a:cs typeface="+mn-cs"/>
      </a:defRPr>
    </a:lvl6pPr>
    <a:lvl7pPr marL="3901379" algn="l" defTabSz="1300460" rtl="0" eaLnBrk="1" latinLnBrk="0" hangingPunct="1">
      <a:defRPr sz="1707" kern="1200">
        <a:solidFill>
          <a:schemeClr val="tx1"/>
        </a:solidFill>
        <a:latin typeface="+mn-lt"/>
        <a:ea typeface="+mn-ea"/>
        <a:cs typeface="+mn-cs"/>
      </a:defRPr>
    </a:lvl7pPr>
    <a:lvl8pPr marL="4551609" algn="l" defTabSz="1300460" rtl="0" eaLnBrk="1" latinLnBrk="0" hangingPunct="1">
      <a:defRPr sz="1707" kern="1200">
        <a:solidFill>
          <a:schemeClr val="tx1"/>
        </a:solidFill>
        <a:latin typeface="+mn-lt"/>
        <a:ea typeface="+mn-ea"/>
        <a:cs typeface="+mn-cs"/>
      </a:defRPr>
    </a:lvl8pPr>
    <a:lvl9pPr marL="5201839" algn="l" defTabSz="1300460" rtl="0" eaLnBrk="1" latinLnBrk="0" hangingPunct="1">
      <a:defRPr sz="170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00460" rtl="0" eaLnBrk="1" fontAlgn="auto" latinLnBrk="0" hangingPunct="1">
              <a:lnSpc>
                <a:spcPct val="100000"/>
              </a:lnSpc>
              <a:spcBef>
                <a:spcPts val="0"/>
              </a:spcBef>
              <a:spcAft>
                <a:spcPts val="0"/>
              </a:spcAft>
              <a:buClrTx/>
              <a:buSzTx/>
              <a:buFontTx/>
              <a:buNone/>
              <a:tabLst/>
              <a:defRPr/>
            </a:pPr>
            <a:r>
              <a:rPr lang="en-US" dirty="0"/>
              <a:t>This work is licensed under the Creative Commons Attribution-</a:t>
            </a:r>
            <a:r>
              <a:rPr lang="en-US" dirty="0" err="1"/>
              <a:t>NonCommercial</a:t>
            </a:r>
            <a:r>
              <a:rPr lang="en-US" dirty="0"/>
              <a:t>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800" b="0" i="0" u="none" strike="noStrike" cap="non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a:t>
            </a:fld>
            <a:endParaRPr lang="en-US" dirty="0"/>
          </a:p>
        </p:txBody>
      </p:sp>
    </p:spTree>
    <p:extLst>
      <p:ext uri="{BB962C8B-B14F-4D97-AF65-F5344CB8AC3E}">
        <p14:creationId xmlns:p14="http://schemas.microsoft.com/office/powerpoint/2010/main" val="1597977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 </a:t>
            </a:r>
            <a:r>
              <a:rPr lang="en-US" sz="1707" kern="1200" dirty="0">
                <a:solidFill>
                  <a:schemeClr val="tx1"/>
                </a:solidFill>
                <a:latin typeface="+mn-lt"/>
                <a:ea typeface="+mn-ea"/>
                <a:cs typeface="+mn-cs"/>
              </a:rPr>
              <a:t>But he also said that planning is everything, and he said that because planning is a chance for us to be rigorous in thinking through our campaign, and how we can be successful in tackling some of these really challenging problems. A lot of these problems  are tough -- if they were easy, someone else would have come along and solved them, right?</a:t>
            </a:r>
          </a:p>
          <a:p>
            <a:pPr marL="0" indent="0">
              <a:buFont typeface="Arial" panose="020B0604020202020204" pitchFamily="34" charset="0"/>
              <a:buNone/>
            </a:pPr>
            <a:endParaRPr lang="en-US" b="1" dirty="0"/>
          </a:p>
          <a:p>
            <a:pPr marL="0" indent="0">
              <a:buFont typeface="Arial" panose="020B0604020202020204" pitchFamily="34" charset="0"/>
              <a:buNone/>
            </a:pPr>
            <a:endParaRPr lang="en-US" b="1" dirty="0"/>
          </a:p>
          <a:p>
            <a:pPr marL="0" indent="0">
              <a:buFont typeface="Arial" panose="020B0604020202020204" pitchFamily="34" charset="0"/>
              <a:buNone/>
            </a:pPr>
            <a:endParaRPr lang="en-US" b="1" dirty="0"/>
          </a:p>
        </p:txBody>
      </p:sp>
      <p:sp>
        <p:nvSpPr>
          <p:cNvPr id="4" name="Slide Number Placeholder 3"/>
          <p:cNvSpPr>
            <a:spLocks noGrp="1"/>
          </p:cNvSpPr>
          <p:nvPr>
            <p:ph type="sldNum" sz="quarter" idx="10"/>
          </p:nvPr>
        </p:nvSpPr>
        <p:spPr/>
        <p:txBody>
          <a:bodyPr/>
          <a:lstStyle/>
          <a:p>
            <a:fld id="{FEF120DA-69FE-4D6A-AF1F-4403BB25588C}" type="slidenum">
              <a:rPr lang="en-US" smtClean="0"/>
              <a:t>10</a:t>
            </a:fld>
            <a:endParaRPr lang="en-US" dirty="0"/>
          </a:p>
        </p:txBody>
      </p:sp>
    </p:spTree>
    <p:extLst>
      <p:ext uri="{BB962C8B-B14F-4D97-AF65-F5344CB8AC3E}">
        <p14:creationId xmlns:p14="http://schemas.microsoft.com/office/powerpoint/2010/main" val="1886942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707" kern="1200" dirty="0">
                <a:solidFill>
                  <a:schemeClr val="tx1"/>
                </a:solidFill>
                <a:latin typeface="+mn-lt"/>
                <a:ea typeface="+mn-ea"/>
                <a:cs typeface="+mn-cs"/>
              </a:rPr>
              <a:t>Here are the three pieces: Goal. Strategy. Tactics.</a:t>
            </a:r>
            <a:r>
              <a:rPr lang="en-US" sz="1707" kern="1200" baseline="0" dirty="0">
                <a:solidFill>
                  <a:schemeClr val="tx1"/>
                </a:solidFill>
                <a:latin typeface="+mn-lt"/>
                <a:ea typeface="+mn-ea"/>
                <a:cs typeface="+mn-cs"/>
              </a:rPr>
              <a:t> </a:t>
            </a:r>
            <a:r>
              <a:rPr lang="en-US" sz="1707" kern="1200" dirty="0">
                <a:solidFill>
                  <a:schemeClr val="tx1"/>
                </a:solidFill>
                <a:latin typeface="+mn-lt"/>
                <a:ea typeface="+mn-ea"/>
                <a:cs typeface="+mn-cs"/>
              </a:rPr>
              <a:t>Let’s walk through a little bit what these are.</a:t>
            </a:r>
          </a:p>
          <a:p>
            <a:endParaRPr lang="en-US" sz="1707" kern="1200" dirty="0">
              <a:solidFill>
                <a:schemeClr val="tx1"/>
              </a:solidFill>
              <a:latin typeface="+mn-lt"/>
              <a:ea typeface="+mn-ea"/>
              <a:cs typeface="+mn-cs"/>
            </a:endParaRPr>
          </a:p>
          <a:p>
            <a:r>
              <a:rPr lang="en-US" sz="1707" kern="1200" dirty="0">
                <a:solidFill>
                  <a:schemeClr val="tx1"/>
                </a:solidFill>
                <a:latin typeface="+mn-lt"/>
                <a:ea typeface="+mn-ea"/>
                <a:cs typeface="+mn-cs"/>
              </a:rPr>
              <a:t>Goal. This isn’t necessarily your overarching goal, it’s your goal that’s specific to your campaign -- so it’s not “solve climate change” - it’s “pass a city ordinance to require new streetlights to be LEDs” or “get congressperson smith to support marriage equality”. This is your campaign objective.</a:t>
            </a:r>
          </a:p>
          <a:p>
            <a:endParaRPr lang="en-US" dirty="0"/>
          </a:p>
          <a:p>
            <a:r>
              <a:rPr lang="en-US" dirty="0"/>
              <a:t>Strategy. For</a:t>
            </a:r>
            <a:r>
              <a:rPr lang="en-US" baseline="0" dirty="0"/>
              <a:t> example, way back in the beginning of the class you talked about an example on marriage equality with this lady…</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11</a:t>
            </a:fld>
            <a:endParaRPr lang="en-US" dirty="0"/>
          </a:p>
        </p:txBody>
      </p:sp>
    </p:spTree>
    <p:extLst>
      <p:ext uri="{BB962C8B-B14F-4D97-AF65-F5344CB8AC3E}">
        <p14:creationId xmlns:p14="http://schemas.microsoft.com/office/powerpoint/2010/main" val="249395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dirty="0"/>
              <a:t>Who remembers who</a:t>
            </a:r>
            <a:r>
              <a:rPr lang="en-US" baseline="0" dirty="0"/>
              <a:t> this is?</a:t>
            </a:r>
            <a:endParaRPr lang="en-US" dirty="0"/>
          </a:p>
          <a:p>
            <a:endParaRPr lang="en-US" dirty="0"/>
          </a:p>
          <a:p>
            <a:r>
              <a:rPr lang="en-US" dirty="0"/>
              <a:t>It was all about marriage equality,</a:t>
            </a:r>
            <a:r>
              <a:rPr lang="en-US" baseline="0" dirty="0"/>
              <a:t> right? What was the strategy there? </a:t>
            </a:r>
          </a:p>
          <a:p>
            <a:endParaRPr lang="en-US" baseline="0" dirty="0"/>
          </a:p>
          <a:p>
            <a:r>
              <a:rPr lang="en-US" baseline="0" dirty="0"/>
              <a:t>It was to show her that it was good for the economy and the the business community supported it.</a:t>
            </a:r>
          </a:p>
          <a:p>
            <a:endParaRPr lang="en-US" baseline="0" dirty="0"/>
          </a:p>
          <a:p>
            <a:r>
              <a:rPr lang="en-US" baseline="0" dirty="0"/>
              <a:t>And that strategy was picked because of who Rep. Melendez is, what she thinks is important, who she listens to, and what she thinks is in her interest.</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12</a:t>
            </a:fld>
            <a:endParaRPr lang="en-US" dirty="0"/>
          </a:p>
        </p:txBody>
      </p:sp>
    </p:spTree>
    <p:extLst>
      <p:ext uri="{BB962C8B-B14F-4D97-AF65-F5344CB8AC3E}">
        <p14:creationId xmlns:p14="http://schemas.microsoft.com/office/powerpoint/2010/main" val="1317228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latin typeface="Gotham Light"/>
                <a:cs typeface="Gotham Light"/>
              </a:rPr>
              <a:t>It’s crucial that we critically think through whether our strategy is adequate to influence</a:t>
            </a:r>
            <a:r>
              <a:rPr lang="en-US" baseline="0" dirty="0">
                <a:latin typeface="Gotham Light"/>
                <a:cs typeface="Gotham Light"/>
              </a:rPr>
              <a:t> </a:t>
            </a:r>
            <a:r>
              <a:rPr lang="en-US" dirty="0">
                <a:latin typeface="Gotham Light"/>
                <a:cs typeface="Gotham Light"/>
              </a:rPr>
              <a:t>our</a:t>
            </a:r>
            <a:r>
              <a:rPr lang="en-US" baseline="0" dirty="0">
                <a:latin typeface="Gotham Light"/>
                <a:cs typeface="Gotham Light"/>
              </a:rPr>
              <a:t> targets, and that our tactics support our strategy. To make sure your strategy fits your targets and your goals, </a:t>
            </a:r>
            <a:r>
              <a:rPr lang="en-US" u="sng" baseline="0" dirty="0">
                <a:latin typeface="Gotham Light"/>
                <a:cs typeface="Gotham Light"/>
              </a:rPr>
              <a:t>consult your power maps</a:t>
            </a:r>
            <a:r>
              <a:rPr lang="en-US" baseline="0" dirty="0">
                <a:latin typeface="Gotham Light"/>
                <a:cs typeface="Gotham Light"/>
              </a:rPr>
              <a:t>. The planning process is where we think rigorously about whether this is true, and is our key tool to prevent bad organizing.</a:t>
            </a:r>
          </a:p>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latin typeface="Gotham Light"/>
              <a:cs typeface="Gotham Light"/>
            </a:endParaRPr>
          </a:p>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latin typeface="Gotham Light"/>
                <a:cs typeface="Gotham Light"/>
              </a:rPr>
              <a:t>Want to reinforce also -- Planning is crucial to making sure we know we can clearly communicate our plan. This is super important not just to our supporters, but to our allies and potential partners, and to our potential supporters and or donors.</a:t>
            </a:r>
          </a:p>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latin typeface="Gotham Light"/>
              <a:cs typeface="Gotham Light"/>
            </a:endParaRPr>
          </a:p>
          <a:p>
            <a:pPr marL="0" marR="0" indent="0" algn="l" defTabSz="130046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latin typeface="Gotham Light"/>
                <a:cs typeface="Gotham Light"/>
              </a:rPr>
              <a:t>Last thing on this is really that in our current environment, people think it’s all about money and what gets said on the news – people are cynical – we know that organizing works, but people are skeptical, they’re cynical. And if we can’t communicate clearly what we’re trying to do, and why it will work, we won’t be successful, and we won’t make progress towards a world in which people can come together to make real change.</a:t>
            </a:r>
            <a:endParaRPr lang="en-US" dirty="0">
              <a:latin typeface="Gotham Light"/>
              <a:cs typeface="Gotham Light"/>
            </a:endParaRPr>
          </a:p>
        </p:txBody>
      </p:sp>
      <p:sp>
        <p:nvSpPr>
          <p:cNvPr id="4" name="Slide Number Placeholder 3"/>
          <p:cNvSpPr>
            <a:spLocks noGrp="1"/>
          </p:cNvSpPr>
          <p:nvPr>
            <p:ph type="sldNum" sz="quarter" idx="10"/>
          </p:nvPr>
        </p:nvSpPr>
        <p:spPr/>
        <p:txBody>
          <a:bodyPr/>
          <a:lstStyle/>
          <a:p>
            <a:fld id="{FEF120DA-69FE-4D6A-AF1F-4403BB25588C}" type="slidenum">
              <a:rPr lang="en-US" smtClean="0"/>
              <a:t>13</a:t>
            </a:fld>
            <a:endParaRPr lang="en-US" dirty="0"/>
          </a:p>
        </p:txBody>
      </p:sp>
    </p:spTree>
    <p:extLst>
      <p:ext uri="{BB962C8B-B14F-4D97-AF65-F5344CB8AC3E}">
        <p14:creationId xmlns:p14="http://schemas.microsoft.com/office/powerpoint/2010/main" val="1880663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were a number of tactics that were</a:t>
            </a:r>
            <a:r>
              <a:rPr lang="en-US" baseline="0" dirty="0"/>
              <a:t> employed in that campaign as well – what were some of them?</a:t>
            </a:r>
          </a:p>
          <a:p>
            <a:endParaRPr lang="en-US" baseline="0" dirty="0"/>
          </a:p>
          <a:p>
            <a:r>
              <a:rPr lang="en-US" sz="1600" dirty="0">
                <a:solidFill>
                  <a:srgbClr val="56565A"/>
                </a:solidFill>
                <a:latin typeface="Gotham Bold" pitchFamily="50" charset="0"/>
                <a:cs typeface="Gotham Bold" pitchFamily="50" charset="0"/>
              </a:rPr>
              <a:t>Congresswoman Josefina Melendez</a:t>
            </a:r>
            <a:r>
              <a:rPr lang="en-US" sz="1600" baseline="0" dirty="0">
                <a:solidFill>
                  <a:srgbClr val="56565A"/>
                </a:solidFill>
                <a:latin typeface="Gotham Bold" pitchFamily="50" charset="0"/>
                <a:cs typeface="Gotham Bold" pitchFamily="50" charset="0"/>
              </a:rPr>
              <a:t> - </a:t>
            </a:r>
            <a:r>
              <a:rPr lang="en-US" sz="1600" dirty="0">
                <a:solidFill>
                  <a:srgbClr val="56565A"/>
                </a:solidFill>
                <a:latin typeface="Gotham Bold" pitchFamily="50" charset="0"/>
                <a:cs typeface="Gotham Bold" pitchFamily="50" charset="0"/>
              </a:rPr>
              <a:t>Texas District 15</a:t>
            </a:r>
            <a:endParaRPr lang="en-US" sz="1600" dirty="0">
              <a:solidFill>
                <a:srgbClr val="56565A"/>
              </a:solidFill>
              <a:latin typeface="Gotham Light" pitchFamily="50" charset="0"/>
              <a:cs typeface="Gotham Light" pitchFamily="50" charset="0"/>
            </a:endParaRPr>
          </a:p>
          <a:p>
            <a:pPr marL="342900" indent="-342900">
              <a:buFont typeface="Arial" panose="020B0604020202020204" pitchFamily="34" charset="0"/>
              <a:buChar char="•"/>
            </a:pPr>
            <a:r>
              <a:rPr lang="en-US" sz="1600" dirty="0">
                <a:solidFill>
                  <a:srgbClr val="56565A"/>
                </a:solidFill>
                <a:latin typeface="Gotham Light" pitchFamily="50" charset="0"/>
                <a:cs typeface="Gotham Light" pitchFamily="50" charset="0"/>
              </a:rPr>
              <a:t>Republican</a:t>
            </a:r>
          </a:p>
          <a:p>
            <a:pPr marL="342900" indent="-342900">
              <a:buFont typeface="Arial" panose="020B0604020202020204" pitchFamily="34" charset="0"/>
              <a:buChar char="•"/>
            </a:pPr>
            <a:r>
              <a:rPr lang="en-US" sz="1600" dirty="0">
                <a:solidFill>
                  <a:srgbClr val="56565A"/>
                </a:solidFill>
                <a:latin typeface="Gotham Light" pitchFamily="50" charset="0"/>
                <a:cs typeface="Gotham Light" pitchFamily="50" charset="0"/>
              </a:rPr>
              <a:t>Represents a swing district</a:t>
            </a:r>
          </a:p>
          <a:p>
            <a:pPr marL="342900" indent="-342900">
              <a:buFont typeface="Arial" panose="020B0604020202020204" pitchFamily="34" charset="0"/>
              <a:buChar char="•"/>
            </a:pPr>
            <a:r>
              <a:rPr lang="en-US" sz="1600" dirty="0">
                <a:solidFill>
                  <a:srgbClr val="56565A"/>
                </a:solidFill>
                <a:latin typeface="Gotham Light" pitchFamily="50" charset="0"/>
                <a:cs typeface="Gotham Light" pitchFamily="50" charset="0"/>
              </a:rPr>
              <a:t>Won in 2010, lost in 2012, won in 2014</a:t>
            </a:r>
          </a:p>
          <a:p>
            <a:pPr marL="342900" indent="-342900">
              <a:buFont typeface="Arial" panose="020B0604020202020204" pitchFamily="34" charset="0"/>
              <a:buChar char="•"/>
            </a:pPr>
            <a:r>
              <a:rPr lang="en-US" sz="1600" dirty="0">
                <a:solidFill>
                  <a:srgbClr val="56565A"/>
                </a:solidFill>
                <a:latin typeface="Gotham Light" pitchFamily="50" charset="0"/>
                <a:cs typeface="Gotham Light" pitchFamily="50" charset="0"/>
              </a:rPr>
              <a:t>Represents a high share of independents</a:t>
            </a:r>
          </a:p>
          <a:p>
            <a:pPr marL="342900" indent="-342900">
              <a:buFont typeface="Arial" panose="020B0604020202020204" pitchFamily="34" charset="0"/>
              <a:buChar char="•"/>
            </a:pPr>
            <a:r>
              <a:rPr lang="en-US" sz="1600" dirty="0">
                <a:solidFill>
                  <a:srgbClr val="56565A"/>
                </a:solidFill>
                <a:latin typeface="Gotham Light" pitchFamily="50" charset="0"/>
                <a:cs typeface="Gotham Light" pitchFamily="50" charset="0"/>
              </a:rPr>
              <a:t>Positive, mainstream image of her state</a:t>
            </a:r>
          </a:p>
          <a:p>
            <a:endParaRPr lang="en-US" baseline="0" dirty="0"/>
          </a:p>
          <a:p>
            <a:r>
              <a:rPr lang="en-US" baseline="0" dirty="0"/>
              <a:t>(like generating calls to the office, rallies, small business validators)</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14</a:t>
            </a:fld>
            <a:endParaRPr lang="en-US" dirty="0"/>
          </a:p>
        </p:txBody>
      </p:sp>
    </p:spTree>
    <p:extLst>
      <p:ext uri="{BB962C8B-B14F-4D97-AF65-F5344CB8AC3E}">
        <p14:creationId xmlns:p14="http://schemas.microsoft.com/office/powerpoint/2010/main" val="1077432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707" kern="1200" dirty="0">
                <a:solidFill>
                  <a:schemeClr val="tx1"/>
                </a:solidFill>
                <a:latin typeface="+mn-lt"/>
                <a:ea typeface="+mn-ea"/>
                <a:cs typeface="+mn-cs"/>
              </a:rPr>
              <a:t>Ok, let’s talk about that third piece a little bit – tactics.</a:t>
            </a:r>
            <a:r>
              <a:rPr lang="en-US" sz="1707" kern="1200" baseline="0" dirty="0">
                <a:solidFill>
                  <a:schemeClr val="tx1"/>
                </a:solidFill>
                <a:latin typeface="+mn-lt"/>
                <a:ea typeface="+mn-ea"/>
                <a:cs typeface="+mn-cs"/>
              </a:rPr>
              <a:t> These are the things that we’ll actually do. So if we mess these up, everything else falls down.</a:t>
            </a:r>
          </a:p>
          <a:p>
            <a:endParaRPr lang="en-US" sz="1707" kern="1200" baseline="0" dirty="0">
              <a:solidFill>
                <a:schemeClr val="tx1"/>
              </a:solidFill>
              <a:latin typeface="+mn-lt"/>
              <a:ea typeface="+mn-ea"/>
              <a:cs typeface="+mn-cs"/>
            </a:endParaRPr>
          </a:p>
          <a:p>
            <a:r>
              <a:rPr lang="en-US" sz="1707" kern="1200" baseline="0" dirty="0">
                <a:solidFill>
                  <a:schemeClr val="tx1"/>
                </a:solidFill>
                <a:latin typeface="+mn-lt"/>
                <a:ea typeface="+mn-ea"/>
                <a:cs typeface="+mn-cs"/>
              </a:rPr>
              <a:t>There are two major elements to an effective tactic…</a:t>
            </a:r>
          </a:p>
          <a:p>
            <a:endParaRPr lang="en-US" sz="1707" kern="1200" baseline="0" dirty="0">
              <a:solidFill>
                <a:schemeClr val="tx1"/>
              </a:solidFill>
              <a:latin typeface="+mn-lt"/>
              <a:ea typeface="+mn-ea"/>
              <a:cs typeface="+mn-cs"/>
            </a:endParaRPr>
          </a:p>
          <a:p>
            <a:r>
              <a:rPr lang="en-US" sz="1707" kern="1200" baseline="0" dirty="0">
                <a:solidFill>
                  <a:schemeClr val="tx1"/>
                </a:solidFill>
                <a:latin typeface="+mn-lt"/>
                <a:ea typeface="+mn-ea"/>
                <a:cs typeface="+mn-cs"/>
              </a:rPr>
              <a:t>For example</a:t>
            </a:r>
          </a:p>
          <a:p>
            <a:r>
              <a:rPr lang="en-US" sz="1707" kern="1200" baseline="0" dirty="0">
                <a:solidFill>
                  <a:schemeClr val="tx1"/>
                </a:solidFill>
                <a:latin typeface="+mn-lt"/>
                <a:ea typeface="+mn-ea"/>
                <a:cs typeface="+mn-cs"/>
              </a:rPr>
              <a:t>-- presenting target with a white paper refuting their public statements and correcting their errors</a:t>
            </a:r>
          </a:p>
          <a:p>
            <a:r>
              <a:rPr lang="en-US" sz="1707" kern="1200" baseline="0" dirty="0">
                <a:solidFill>
                  <a:schemeClr val="tx1"/>
                </a:solidFill>
                <a:latin typeface="+mn-lt"/>
                <a:ea typeface="+mn-ea"/>
                <a:cs typeface="+mn-cs"/>
              </a:rPr>
              <a:t>-- volunteers rally outside reps office, but nobody takes pictures or uses social media</a:t>
            </a:r>
          </a:p>
          <a:p>
            <a:r>
              <a:rPr lang="en-US" sz="1707" kern="1200" baseline="0" dirty="0">
                <a:solidFill>
                  <a:schemeClr val="tx1"/>
                </a:solidFill>
                <a:latin typeface="+mn-lt"/>
                <a:ea typeface="+mn-ea"/>
                <a:cs typeface="+mn-cs"/>
              </a:rPr>
              <a:t>-- unfurling a big banner from a bridge getting press, saying that rep. </a:t>
            </a:r>
            <a:r>
              <a:rPr lang="en-US" sz="1707" kern="1200" baseline="0" dirty="0" err="1">
                <a:solidFill>
                  <a:schemeClr val="tx1"/>
                </a:solidFill>
                <a:latin typeface="+mn-lt"/>
                <a:ea typeface="+mn-ea"/>
                <a:cs typeface="+mn-cs"/>
              </a:rPr>
              <a:t>melendez</a:t>
            </a:r>
            <a:r>
              <a:rPr lang="en-US" sz="1707" kern="1200" baseline="0" dirty="0">
                <a:solidFill>
                  <a:schemeClr val="tx1"/>
                </a:solidFill>
                <a:latin typeface="+mn-lt"/>
                <a:ea typeface="+mn-ea"/>
                <a:cs typeface="+mn-cs"/>
              </a:rPr>
              <a:t> is a bigot for not supporting marriage equality</a:t>
            </a:r>
          </a:p>
        </p:txBody>
      </p:sp>
      <p:sp>
        <p:nvSpPr>
          <p:cNvPr id="4" name="Slide Number Placeholder 3"/>
          <p:cNvSpPr>
            <a:spLocks noGrp="1"/>
          </p:cNvSpPr>
          <p:nvPr>
            <p:ph type="sldNum" sz="quarter" idx="10"/>
          </p:nvPr>
        </p:nvSpPr>
        <p:spPr/>
        <p:txBody>
          <a:bodyPr/>
          <a:lstStyle/>
          <a:p>
            <a:fld id="{F1E3C1EA-D8F4-4B85-8B01-A01110AD5AFE}" type="slidenum">
              <a:rPr lang="en-US" smtClean="0"/>
              <a:t>15</a:t>
            </a:fld>
            <a:endParaRPr lang="en-US" dirty="0"/>
          </a:p>
        </p:txBody>
      </p:sp>
    </p:spTree>
    <p:extLst>
      <p:ext uri="{BB962C8B-B14F-4D97-AF65-F5344CB8AC3E}">
        <p14:creationId xmlns:p14="http://schemas.microsoft.com/office/powerpoint/2010/main" val="1140394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Escalation</a:t>
            </a:r>
            <a:r>
              <a:rPr lang="en-US" baseline="0" dirty="0"/>
              <a:t> – what does this mean? If you were trying to convince a target of something – and the first thing you did was make a public statement calling them names, could you then go and have a meeting with them to discuss where they are on the issue, some of their concerns, and how you might work together to overcome them? (side note: This is not a game. Integrity and trust is important). If you make an ask, and then say, if you don’t do this, we will hold our rally, we think this is in your best interest, etc., then what happens?</a:t>
            </a:r>
          </a:p>
          <a:p>
            <a:endParaRPr lang="en-US" baseline="0" dirty="0"/>
          </a:p>
          <a:p>
            <a:r>
              <a:rPr lang="en-US" baseline="0" dirty="0"/>
              <a:t>-- expanding – don’t be boring or predictable – story of the </a:t>
            </a:r>
            <a:r>
              <a:rPr lang="en-US" baseline="0" dirty="0" err="1"/>
              <a:t>chicago</a:t>
            </a:r>
            <a:r>
              <a:rPr lang="en-US" baseline="0" dirty="0"/>
              <a:t> airport </a:t>
            </a:r>
          </a:p>
          <a:p>
            <a:r>
              <a:rPr lang="en-US" baseline="0" dirty="0"/>
              <a:t>-- be fun and engaging – story of the unicorn statues</a:t>
            </a: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16</a:t>
            </a:fld>
            <a:endParaRPr lang="en-US" dirty="0"/>
          </a:p>
        </p:txBody>
      </p:sp>
    </p:spTree>
    <p:extLst>
      <p:ext uri="{BB962C8B-B14F-4D97-AF65-F5344CB8AC3E}">
        <p14:creationId xmlns:p14="http://schemas.microsoft.com/office/powerpoint/2010/main" val="249395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17</a:t>
            </a:fld>
            <a:endParaRPr lang="en-US" dirty="0"/>
          </a:p>
        </p:txBody>
      </p:sp>
    </p:spTree>
    <p:extLst>
      <p:ext uri="{BB962C8B-B14F-4D97-AF65-F5344CB8AC3E}">
        <p14:creationId xmlns:p14="http://schemas.microsoft.com/office/powerpoint/2010/main" val="666165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20</a:t>
            </a:fld>
            <a:endParaRPr lang="en-US" dirty="0"/>
          </a:p>
        </p:txBody>
      </p:sp>
    </p:spTree>
    <p:extLst>
      <p:ext uri="{BB962C8B-B14F-4D97-AF65-F5344CB8AC3E}">
        <p14:creationId xmlns:p14="http://schemas.microsoft.com/office/powerpoint/2010/main" val="367868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300460" rtl="0" eaLnBrk="1" fontAlgn="auto" latinLnBrk="0" hangingPunct="1">
              <a:lnSpc>
                <a:spcPct val="100000"/>
              </a:lnSpc>
              <a:spcBef>
                <a:spcPts val="0"/>
              </a:spcBef>
              <a:spcAft>
                <a:spcPts val="0"/>
              </a:spcAft>
              <a:buClrTx/>
              <a:buSzTx/>
              <a:buFontTx/>
              <a:buNone/>
              <a:tabLst/>
              <a:defRPr/>
            </a:pPr>
            <a:r>
              <a:rPr lang="en-US" sz="1707" kern="1200" dirty="0">
                <a:solidFill>
                  <a:schemeClr val="tx1"/>
                </a:solidFill>
                <a:latin typeface="+mn-lt"/>
                <a:ea typeface="+mn-ea"/>
                <a:cs typeface="+mn-cs"/>
              </a:rPr>
              <a:t>We</a:t>
            </a:r>
            <a:r>
              <a:rPr lang="en-US" sz="1707" kern="1200" baseline="0" dirty="0">
                <a:solidFill>
                  <a:schemeClr val="tx1"/>
                </a:solidFill>
                <a:latin typeface="+mn-lt"/>
                <a:ea typeface="+mn-ea"/>
                <a:cs typeface="+mn-cs"/>
              </a:rPr>
              <a:t> have enough time to work on each of your campaigns – would like each of you to briefly explain your goal, strategy, and tactics, and we’ll workshop those, I’ll ask some questions, and we’ll all make them stronger as a group.</a:t>
            </a: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21</a:t>
            </a:fld>
            <a:endParaRPr lang="en-US" dirty="0"/>
          </a:p>
        </p:txBody>
      </p:sp>
    </p:spTree>
    <p:extLst>
      <p:ext uri="{BB962C8B-B14F-4D97-AF65-F5344CB8AC3E}">
        <p14:creationId xmlns:p14="http://schemas.microsoft.com/office/powerpoint/2010/main" val="964692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a:t>
            </a:fld>
            <a:endParaRPr lang="en-US" dirty="0"/>
          </a:p>
        </p:txBody>
      </p:sp>
    </p:spTree>
    <p:extLst>
      <p:ext uri="{BB962C8B-B14F-4D97-AF65-F5344CB8AC3E}">
        <p14:creationId xmlns:p14="http://schemas.microsoft.com/office/powerpoint/2010/main" val="1395730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22</a:t>
            </a:fld>
            <a:endParaRPr lang="en-US" dirty="0"/>
          </a:p>
        </p:txBody>
      </p:sp>
    </p:spTree>
    <p:extLst>
      <p:ext uri="{BB962C8B-B14F-4D97-AF65-F5344CB8AC3E}">
        <p14:creationId xmlns:p14="http://schemas.microsoft.com/office/powerpoint/2010/main" val="309699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Worksheets:</a:t>
            </a:r>
            <a:r>
              <a:rPr lang="en-US" baseline="0" dirty="0"/>
              <a:t> “Strategy, Theory of Change, Coalition Analysis” and “Who to Target”</a:t>
            </a:r>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23</a:t>
            </a:fld>
            <a:endParaRPr lang="en-US" dirty="0"/>
          </a:p>
        </p:txBody>
      </p:sp>
    </p:spTree>
    <p:extLst>
      <p:ext uri="{BB962C8B-B14F-4D97-AF65-F5344CB8AC3E}">
        <p14:creationId xmlns:p14="http://schemas.microsoft.com/office/powerpoint/2010/main" val="298324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24</a:t>
            </a:fld>
            <a:endParaRPr lang="en-US" dirty="0"/>
          </a:p>
        </p:txBody>
      </p:sp>
    </p:spTree>
    <p:extLst>
      <p:ext uri="{BB962C8B-B14F-4D97-AF65-F5344CB8AC3E}">
        <p14:creationId xmlns:p14="http://schemas.microsoft.com/office/powerpoint/2010/main" val="829569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3</a:t>
            </a:fld>
            <a:endParaRPr lang="en-US" dirty="0"/>
          </a:p>
        </p:txBody>
      </p:sp>
    </p:spTree>
    <p:extLst>
      <p:ext uri="{BB962C8B-B14F-4D97-AF65-F5344CB8AC3E}">
        <p14:creationId xmlns:p14="http://schemas.microsoft.com/office/powerpoint/2010/main" val="434463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4</a:t>
            </a:fld>
            <a:endParaRPr lang="en-US" dirty="0"/>
          </a:p>
        </p:txBody>
      </p:sp>
    </p:spTree>
    <p:extLst>
      <p:ext uri="{BB962C8B-B14F-4D97-AF65-F5344CB8AC3E}">
        <p14:creationId xmlns:p14="http://schemas.microsoft.com/office/powerpoint/2010/main" val="876525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707" kern="1200" dirty="0">
                <a:solidFill>
                  <a:schemeClr val="tx1"/>
                </a:solidFill>
                <a:latin typeface="+mn-lt"/>
                <a:ea typeface="+mn-ea"/>
                <a:cs typeface="+mn-cs"/>
              </a:rPr>
              <a:t>Over the past several weeks you all have talked about the basics of issue campaigns, and have started to think about your campaign, your issue, your target, how you might influence them, power mapping, all of that good stuff. You have also started working on your campaign plans, correct? </a:t>
            </a:r>
          </a:p>
          <a:p>
            <a:endParaRPr lang="en-US" sz="1707" kern="1200" dirty="0">
              <a:solidFill>
                <a:schemeClr val="tx1"/>
              </a:solidFill>
              <a:latin typeface="+mn-lt"/>
              <a:ea typeface="+mn-ea"/>
              <a:cs typeface="+mn-cs"/>
            </a:endParaRPr>
          </a:p>
          <a:p>
            <a:r>
              <a:rPr lang="en-US" sz="1707" kern="1200" dirty="0">
                <a:solidFill>
                  <a:schemeClr val="tx1"/>
                </a:solidFill>
                <a:latin typeface="+mn-lt"/>
                <a:ea typeface="+mn-ea"/>
                <a:cs typeface="+mn-cs"/>
              </a:rPr>
              <a:t>We’re going to spend some time tonight talking about the core components of your issues plan, what are some elements of a good plan, and why it’s important.</a:t>
            </a:r>
          </a:p>
          <a:p>
            <a:endParaRPr lang="en-US" dirty="0"/>
          </a:p>
        </p:txBody>
      </p:sp>
      <p:sp>
        <p:nvSpPr>
          <p:cNvPr id="4" name="Slide Number Placeholder 3"/>
          <p:cNvSpPr>
            <a:spLocks noGrp="1"/>
          </p:cNvSpPr>
          <p:nvPr>
            <p:ph type="sldNum" sz="quarter" idx="10"/>
          </p:nvPr>
        </p:nvSpPr>
        <p:spPr/>
        <p:txBody>
          <a:bodyPr/>
          <a:lstStyle/>
          <a:p>
            <a:fld id="{F1E3C1EA-D8F4-4B85-8B01-A01110AD5AFE}" type="slidenum">
              <a:rPr lang="en-US" smtClean="0"/>
              <a:t>5</a:t>
            </a:fld>
            <a:endParaRPr lang="en-US" dirty="0"/>
          </a:p>
        </p:txBody>
      </p:sp>
    </p:spTree>
    <p:extLst>
      <p:ext uri="{BB962C8B-B14F-4D97-AF65-F5344CB8AC3E}">
        <p14:creationId xmlns:p14="http://schemas.microsoft.com/office/powerpoint/2010/main" val="776133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here’s the question: Why do we do this? What’s the point?</a:t>
            </a:r>
          </a:p>
        </p:txBody>
      </p:sp>
      <p:sp>
        <p:nvSpPr>
          <p:cNvPr id="4" name="Slide Number Placeholder 3"/>
          <p:cNvSpPr>
            <a:spLocks noGrp="1"/>
          </p:cNvSpPr>
          <p:nvPr>
            <p:ph type="sldNum" sz="quarter" idx="10"/>
          </p:nvPr>
        </p:nvSpPr>
        <p:spPr/>
        <p:txBody>
          <a:bodyPr/>
          <a:lstStyle/>
          <a:p>
            <a:fld id="{F1E3C1EA-D8F4-4B85-8B01-A01110AD5AFE}" type="slidenum">
              <a:rPr lang="en-US" smtClean="0"/>
              <a:t>6</a:t>
            </a:fld>
            <a:endParaRPr lang="en-US" dirty="0"/>
          </a:p>
        </p:txBody>
      </p:sp>
    </p:spTree>
    <p:extLst>
      <p:ext uri="{BB962C8B-B14F-4D97-AF65-F5344CB8AC3E}">
        <p14:creationId xmlns:p14="http://schemas.microsoft.com/office/powerpoint/2010/main" val="1148944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dirty="0"/>
              <a:t>Here is the truth about issue campaign plans! You will not use</a:t>
            </a:r>
            <a:r>
              <a:rPr lang="en-US" b="0" baseline="0" dirty="0"/>
              <a:t> your plan. Here’s what I mean by that.</a:t>
            </a:r>
            <a:endParaRPr lang="en-US" b="0" dirty="0"/>
          </a:p>
        </p:txBody>
      </p:sp>
      <p:sp>
        <p:nvSpPr>
          <p:cNvPr id="4" name="Slide Number Placeholder 3"/>
          <p:cNvSpPr>
            <a:spLocks noGrp="1"/>
          </p:cNvSpPr>
          <p:nvPr>
            <p:ph type="sldNum" sz="quarter" idx="10"/>
          </p:nvPr>
        </p:nvSpPr>
        <p:spPr/>
        <p:txBody>
          <a:bodyPr/>
          <a:lstStyle/>
          <a:p>
            <a:fld id="{FEF120DA-69FE-4D6A-AF1F-4403BB25588C}" type="slidenum">
              <a:rPr lang="en-US" smtClean="0"/>
              <a:t>7</a:t>
            </a:fld>
            <a:endParaRPr lang="en-US" dirty="0"/>
          </a:p>
        </p:txBody>
      </p:sp>
    </p:spTree>
    <p:extLst>
      <p:ext uri="{BB962C8B-B14F-4D97-AF65-F5344CB8AC3E}">
        <p14:creationId xmlns:p14="http://schemas.microsoft.com/office/powerpoint/2010/main" val="1880663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707" kern="1200" dirty="0">
                <a:solidFill>
                  <a:schemeClr val="tx1"/>
                </a:solidFill>
                <a:latin typeface="+mn-lt"/>
                <a:ea typeface="+mn-ea"/>
                <a:cs typeface="+mn-cs"/>
              </a:rPr>
              <a:t>There’s a famous quote from Dwight Eisenhower: “Plans Are Nothing… Planning Is Everything”</a:t>
            </a:r>
          </a:p>
          <a:p>
            <a:endParaRPr lang="en-US" sz="1707" kern="1200" dirty="0">
              <a:solidFill>
                <a:schemeClr val="tx1"/>
              </a:solidFill>
              <a:latin typeface="+mn-lt"/>
              <a:ea typeface="+mn-ea"/>
              <a:cs typeface="+mn-cs"/>
            </a:endParaRPr>
          </a:p>
          <a:p>
            <a:r>
              <a:rPr lang="en-US" sz="1707" kern="1200" dirty="0">
                <a:solidFill>
                  <a:schemeClr val="tx1"/>
                </a:solidFill>
                <a:latin typeface="+mn-lt"/>
                <a:ea typeface="+mn-ea"/>
                <a:cs typeface="+mn-cs"/>
              </a:rPr>
              <a:t>Why does Eisenhower</a:t>
            </a:r>
            <a:r>
              <a:rPr lang="en-US" sz="1707" kern="1200" baseline="0" dirty="0">
                <a:solidFill>
                  <a:schemeClr val="tx1"/>
                </a:solidFill>
                <a:latin typeface="+mn-lt"/>
                <a:ea typeface="+mn-ea"/>
                <a:cs typeface="+mn-cs"/>
              </a:rPr>
              <a:t> </a:t>
            </a:r>
            <a:r>
              <a:rPr lang="en-US" sz="1707" kern="1200" dirty="0">
                <a:solidFill>
                  <a:schemeClr val="tx1"/>
                </a:solidFill>
                <a:latin typeface="+mn-lt"/>
                <a:ea typeface="+mn-ea"/>
                <a:cs typeface="+mn-cs"/>
              </a:rPr>
              <a:t>have something to teach us about planning? </a:t>
            </a:r>
          </a:p>
          <a:p>
            <a:r>
              <a:rPr lang="en-US" sz="900" kern="1200" dirty="0">
                <a:solidFill>
                  <a:schemeClr val="tx1"/>
                </a:solidFill>
                <a:latin typeface="+mn-lt"/>
                <a:ea typeface="+mn-ea"/>
                <a:cs typeface="+mn-cs"/>
              </a:rPr>
              <a:t>150,000 troops (24,000 paratroopers) - almost 1M by the end of </a:t>
            </a:r>
            <a:r>
              <a:rPr lang="en-US" sz="900" kern="1200" dirty="0" err="1">
                <a:solidFill>
                  <a:schemeClr val="tx1"/>
                </a:solidFill>
                <a:latin typeface="+mn-lt"/>
                <a:ea typeface="+mn-ea"/>
                <a:cs typeface="+mn-cs"/>
              </a:rPr>
              <a:t>june</a:t>
            </a:r>
            <a:endParaRPr lang="en-US" sz="900" kern="1200" dirty="0">
              <a:solidFill>
                <a:schemeClr val="tx1"/>
              </a:solidFill>
              <a:latin typeface="+mn-lt"/>
              <a:ea typeface="+mn-ea"/>
              <a:cs typeface="+mn-cs"/>
            </a:endParaRPr>
          </a:p>
          <a:p>
            <a:r>
              <a:rPr lang="en-US" sz="900" kern="1200" dirty="0">
                <a:solidFill>
                  <a:schemeClr val="tx1"/>
                </a:solidFill>
                <a:latin typeface="+mn-lt"/>
                <a:ea typeface="+mn-ea"/>
                <a:cs typeface="+mn-cs"/>
              </a:rPr>
              <a:t>7,000 naval craft, 2,200 aircraft</a:t>
            </a:r>
          </a:p>
          <a:p>
            <a:r>
              <a:rPr lang="en-US" sz="900" kern="1200" dirty="0">
                <a:solidFill>
                  <a:schemeClr val="tx1"/>
                </a:solidFill>
                <a:latin typeface="+mn-lt"/>
                <a:ea typeface="+mn-ea"/>
                <a:cs typeface="+mn-cs"/>
              </a:rPr>
              <a:t>over 50 miles of coast</a:t>
            </a:r>
            <a:endParaRPr lang="en-US" sz="900" dirty="0"/>
          </a:p>
        </p:txBody>
      </p:sp>
      <p:sp>
        <p:nvSpPr>
          <p:cNvPr id="4" name="Slide Number Placeholder 3"/>
          <p:cNvSpPr>
            <a:spLocks noGrp="1"/>
          </p:cNvSpPr>
          <p:nvPr>
            <p:ph type="sldNum" sz="quarter" idx="10"/>
          </p:nvPr>
        </p:nvSpPr>
        <p:spPr/>
        <p:txBody>
          <a:bodyPr/>
          <a:lstStyle/>
          <a:p>
            <a:fld id="{F1E3C1EA-D8F4-4B85-8B01-A01110AD5AFE}" type="slidenum">
              <a:rPr lang="en-US" smtClean="0"/>
              <a:t>8</a:t>
            </a:fld>
            <a:endParaRPr lang="en-US" dirty="0"/>
          </a:p>
        </p:txBody>
      </p:sp>
    </p:spTree>
    <p:extLst>
      <p:ext uri="{BB962C8B-B14F-4D97-AF65-F5344CB8AC3E}">
        <p14:creationId xmlns:p14="http://schemas.microsoft.com/office/powerpoint/2010/main" val="3021530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a:t> </a:t>
            </a:r>
          </a:p>
        </p:txBody>
      </p:sp>
      <p:sp>
        <p:nvSpPr>
          <p:cNvPr id="4" name="Slide Number Placeholder 3"/>
          <p:cNvSpPr>
            <a:spLocks noGrp="1"/>
          </p:cNvSpPr>
          <p:nvPr>
            <p:ph type="sldNum" sz="quarter" idx="10"/>
          </p:nvPr>
        </p:nvSpPr>
        <p:spPr/>
        <p:txBody>
          <a:bodyPr/>
          <a:lstStyle/>
          <a:p>
            <a:fld id="{FEF120DA-69FE-4D6A-AF1F-4403BB25588C}" type="slidenum">
              <a:rPr lang="en-US" smtClean="0"/>
              <a:t>9</a:t>
            </a:fld>
            <a:endParaRPr lang="en-US" dirty="0"/>
          </a:p>
        </p:txBody>
      </p:sp>
    </p:spTree>
    <p:extLst>
      <p:ext uri="{BB962C8B-B14F-4D97-AF65-F5344CB8AC3E}">
        <p14:creationId xmlns:p14="http://schemas.microsoft.com/office/powerpoint/2010/main" val="188066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4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94080" y="2596444"/>
            <a:ext cx="11216640" cy="618857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89688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06561" y="519289"/>
            <a:ext cx="2804160" cy="8265725"/>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4081" y="519289"/>
            <a:ext cx="8249920" cy="82657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5" name="Footer Placeholder 4"/>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67047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Regular Slide">
    <p:spTree>
      <p:nvGrpSpPr>
        <p:cNvPr id="1" name=""/>
        <p:cNvGrpSpPr/>
        <p:nvPr/>
      </p:nvGrpSpPr>
      <p:grpSpPr>
        <a:xfrm>
          <a:off x="0" y="0"/>
          <a:ext cx="0" cy="0"/>
          <a:chOff x="0" y="0"/>
          <a:chExt cx="0" cy="0"/>
        </a:xfrm>
      </p:grpSpPr>
      <p:sp>
        <p:nvSpPr>
          <p:cNvPr id="2" name="Title 1"/>
          <p:cNvSpPr>
            <a:spLocks noGrp="1"/>
          </p:cNvSpPr>
          <p:nvPr>
            <p:ph type="title"/>
          </p:nvPr>
        </p:nvSpPr>
        <p:spPr>
          <a:xfrm>
            <a:off x="406400" y="1066800"/>
            <a:ext cx="12192000" cy="14478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06400" y="2971800"/>
            <a:ext cx="12192000" cy="5867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
          <p:cNvSpPr>
            <a:spLocks noGrp="1"/>
          </p:cNvSpPr>
          <p:nvPr>
            <p:ph type="sldNum" sz="quarter" idx="10"/>
          </p:nvPr>
        </p:nvSpPr>
        <p:spPr>
          <a:xfrm>
            <a:off x="9320213" y="9040813"/>
            <a:ext cx="3033712" cy="519112"/>
          </a:xfrm>
          <a:prstGeom prst="rect">
            <a:avLst/>
          </a:prstGeom>
        </p:spPr>
        <p:txBody>
          <a:bodyPr/>
          <a:lstStyle>
            <a:lvl1pPr>
              <a:defRPr/>
            </a:lvl1pPr>
          </a:lstStyle>
          <a:p>
            <a:pPr>
              <a:defRPr/>
            </a:pPr>
            <a:fld id="{EB7B893B-D0D1-40C7-95C4-78EDF0D79230}" type="slidenum">
              <a:rPr lang="en-US" altLang="ko-KR"/>
              <a:pPr>
                <a:defRPr/>
              </a:pPr>
              <a:t>‹#›</a:t>
            </a:fld>
            <a:endParaRPr lang="en-US" altLang="ko-KR" dirty="0"/>
          </a:p>
        </p:txBody>
      </p:sp>
    </p:spTree>
    <p:extLst>
      <p:ext uri="{BB962C8B-B14F-4D97-AF65-F5344CB8AC3E}">
        <p14:creationId xmlns:p14="http://schemas.microsoft.com/office/powerpoint/2010/main" val="10307106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118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5361" y="1596250"/>
            <a:ext cx="11054080" cy="3395698"/>
          </a:xfrm>
          <a:prstGeom prst="rect">
            <a:avLst/>
          </a:prstGeom>
        </p:spPr>
        <p:txBody>
          <a:bodyPr anchor="b"/>
          <a:lstStyle>
            <a:lvl1pPr algn="ctr">
              <a:defRPr sz="8529"/>
            </a:lvl1pPr>
          </a:lstStyle>
          <a:p>
            <a:r>
              <a:rPr lang="en-US"/>
              <a:t>Click to edit Master title style</a:t>
            </a:r>
            <a:endParaRPr lang="en-US" dirty="0"/>
          </a:p>
        </p:txBody>
      </p:sp>
      <p:sp>
        <p:nvSpPr>
          <p:cNvPr id="3" name="Subtitle 2"/>
          <p:cNvSpPr>
            <a:spLocks noGrp="1"/>
          </p:cNvSpPr>
          <p:nvPr>
            <p:ph type="subTitle" idx="1"/>
          </p:nvPr>
        </p:nvSpPr>
        <p:spPr>
          <a:xfrm>
            <a:off x="1625601" y="5122899"/>
            <a:ext cx="9753600" cy="2354861"/>
          </a:xfrm>
          <a:prstGeom prst="rect">
            <a:avLst/>
          </a:prstGeom>
        </p:spPr>
        <p:txBody>
          <a:bodyPr/>
          <a:lstStyle>
            <a:lvl1pPr marL="0" indent="0" algn="ctr">
              <a:buNone/>
              <a:defRPr sz="3412"/>
            </a:lvl1pPr>
            <a:lvl2pPr marL="649943" indent="0" algn="ctr">
              <a:buNone/>
              <a:defRPr sz="2843"/>
            </a:lvl2pPr>
            <a:lvl3pPr marL="1299887" indent="0" algn="ctr">
              <a:buNone/>
              <a:defRPr sz="2559"/>
            </a:lvl3pPr>
            <a:lvl4pPr marL="1949830" indent="0" algn="ctr">
              <a:buNone/>
              <a:defRPr sz="2274"/>
            </a:lvl4pPr>
            <a:lvl5pPr marL="2599774" indent="0" algn="ctr">
              <a:buNone/>
              <a:defRPr sz="2274"/>
            </a:lvl5pPr>
            <a:lvl6pPr marL="3249717" indent="0" algn="ctr">
              <a:buNone/>
              <a:defRPr sz="2274"/>
            </a:lvl6pPr>
            <a:lvl7pPr marL="3899660" indent="0" algn="ctr">
              <a:buNone/>
              <a:defRPr sz="2274"/>
            </a:lvl7pPr>
            <a:lvl8pPr marL="4549604" indent="0" algn="ctr">
              <a:buNone/>
              <a:defRPr sz="2274"/>
            </a:lvl8pPr>
            <a:lvl9pPr marL="5199547" indent="0" algn="ctr">
              <a:buNone/>
              <a:defRPr sz="2274"/>
            </a:lvl9pPr>
          </a:lstStyle>
          <a:p>
            <a:r>
              <a:rPr lang="en-US"/>
              <a:t>Click to edit Master subtitle style</a:t>
            </a:r>
            <a:endParaRPr lang="en-US" dirty="0"/>
          </a:p>
        </p:txBody>
      </p:sp>
      <p:sp>
        <p:nvSpPr>
          <p:cNvPr id="4" name="Date Placeholder 3"/>
          <p:cNvSpPr>
            <a:spLocks noGrp="1"/>
          </p:cNvSpPr>
          <p:nvPr>
            <p:ph type="dt" sz="half" idx="10"/>
          </p:nvPr>
        </p:nvSpPr>
        <p:spPr>
          <a:xfrm>
            <a:off x="894081" y="9040144"/>
            <a:ext cx="2926080" cy="519289"/>
          </a:xfrm>
          <a:prstGeom prst="rect">
            <a:avLst/>
          </a:prstGeom>
        </p:spPr>
        <p:txBody>
          <a:bodyPr/>
          <a:lstStyle/>
          <a:p>
            <a:fld id="{8D938422-8508-7E45-8BE1-F106F600749E}" type="datetimeFigureOut">
              <a:rPr lang="en-US" smtClean="0"/>
              <a:t>3/6/19</a:t>
            </a:fld>
            <a:endParaRPr lang="en-US" dirty="0"/>
          </a:p>
        </p:txBody>
      </p:sp>
      <p:sp>
        <p:nvSpPr>
          <p:cNvPr id="5" name="Footer Placeholder 4"/>
          <p:cNvSpPr>
            <a:spLocks noGrp="1"/>
          </p:cNvSpPr>
          <p:nvPr>
            <p:ph type="ftr" sz="quarter" idx="11"/>
          </p:nvPr>
        </p:nvSpPr>
        <p:spPr>
          <a:xfrm>
            <a:off x="4307841" y="9040144"/>
            <a:ext cx="4389120" cy="519289"/>
          </a:xfrm>
          <a:prstGeom prst="rect">
            <a:avLst/>
          </a:prstGeom>
        </p:spPr>
        <p:txBody>
          <a:bodyPr/>
          <a:lstStyle/>
          <a:p>
            <a:endParaRPr lang="en-US" dirty="0"/>
          </a:p>
        </p:txBody>
      </p:sp>
      <p:sp>
        <p:nvSpPr>
          <p:cNvPr id="6" name="Slide Number Placeholder 5"/>
          <p:cNvSpPr>
            <a:spLocks noGrp="1"/>
          </p:cNvSpPr>
          <p:nvPr>
            <p:ph type="sldNum" sz="quarter" idx="12"/>
          </p:nvPr>
        </p:nvSpPr>
        <p:spPr>
          <a:xfrm>
            <a:off x="9184640" y="9040144"/>
            <a:ext cx="2926080" cy="519289"/>
          </a:xfrm>
          <a:prstGeom prst="rect">
            <a:avLst/>
          </a:prstGeom>
        </p:spPr>
        <p:txBody>
          <a:bodyPr/>
          <a:lstStyle/>
          <a:p>
            <a:fld id="{D8DEE62C-E227-B646-83F9-30F14DD6C3E3}" type="slidenum">
              <a:rPr lang="en-US" smtClean="0"/>
              <a:t>‹#›</a:t>
            </a:fld>
            <a:endParaRPr lang="en-US" dirty="0"/>
          </a:p>
        </p:txBody>
      </p:sp>
    </p:spTree>
    <p:extLst>
      <p:ext uri="{BB962C8B-B14F-4D97-AF65-F5344CB8AC3E}">
        <p14:creationId xmlns:p14="http://schemas.microsoft.com/office/powerpoint/2010/main" val="105829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5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8940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83680" y="2596444"/>
            <a:ext cx="5527040" cy="61885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701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5774" y="519291"/>
            <a:ext cx="11216640" cy="1885245"/>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895775" y="2390987"/>
            <a:ext cx="5501639"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895775" y="3562773"/>
            <a:ext cx="5501639"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83681" y="2390987"/>
            <a:ext cx="5528734" cy="1171786"/>
          </a:xfrm>
          <a:prstGeom prst="rect">
            <a:avLst/>
          </a:prstGeo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583681" y="3562773"/>
            <a:ext cx="5528734" cy="524030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57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4080" y="519291"/>
            <a:ext cx="11216640" cy="1885245"/>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387814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341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Content Placeholder 2"/>
          <p:cNvSpPr>
            <a:spLocks noGrp="1"/>
          </p:cNvSpPr>
          <p:nvPr>
            <p:ph idx="1"/>
          </p:nvPr>
        </p:nvSpPr>
        <p:spPr>
          <a:xfrm>
            <a:off x="5528734" y="1404340"/>
            <a:ext cx="6583680" cy="6931378"/>
          </a:xfrm>
          <a:prstGeom prst="rect">
            <a:avLst/>
          </a:prstGeo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406874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5774" y="650240"/>
            <a:ext cx="4194386" cy="2275840"/>
          </a:xfrm>
          <a:prstGeom prst="rect">
            <a:avLst/>
          </a:prstGeom>
        </p:spPr>
        <p:txBody>
          <a:bodyPr anchor="b"/>
          <a:lstStyle>
            <a:lvl1pPr>
              <a:defRPr sz="4551"/>
            </a:lvl1pPr>
          </a:lstStyle>
          <a:p>
            <a:r>
              <a:rPr lang="en-US"/>
              <a:t>Click to edit Master title style</a:t>
            </a:r>
            <a:endParaRPr lang="en-US" dirty="0"/>
          </a:p>
        </p:txBody>
      </p:sp>
      <p:sp>
        <p:nvSpPr>
          <p:cNvPr id="3" name="Picture Placeholder 2"/>
          <p:cNvSpPr>
            <a:spLocks noGrp="1" noChangeAspect="1"/>
          </p:cNvSpPr>
          <p:nvPr>
            <p:ph type="pic" idx="1"/>
          </p:nvPr>
        </p:nvSpPr>
        <p:spPr>
          <a:xfrm>
            <a:off x="5528734" y="1404340"/>
            <a:ext cx="6583680" cy="6931378"/>
          </a:xfrm>
          <a:prstGeom prst="rect">
            <a:avLst/>
          </a:prstGeom>
        </p:spPr>
        <p:txBody>
          <a:bodyPr anchor="t"/>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en-US" dirty="0"/>
              <a:t>Click icon to add picture</a:t>
            </a:r>
          </a:p>
        </p:txBody>
      </p:sp>
      <p:sp>
        <p:nvSpPr>
          <p:cNvPr id="4" name="Text Placeholder 3"/>
          <p:cNvSpPr>
            <a:spLocks noGrp="1"/>
          </p:cNvSpPr>
          <p:nvPr>
            <p:ph type="body" sz="half" idx="2"/>
          </p:nvPr>
        </p:nvSpPr>
        <p:spPr>
          <a:xfrm>
            <a:off x="895774" y="2926080"/>
            <a:ext cx="4194386" cy="5420925"/>
          </a:xfrm>
          <a:prstGeom prst="rect">
            <a:avLst/>
          </a:prstGeom>
        </p:spPr>
        <p:txBody>
          <a:bodyPr/>
          <a:lstStyle>
            <a:lvl1pPr marL="0" indent="0">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en-US"/>
              <a:t>Click to edit Master text styles</a:t>
            </a:r>
          </a:p>
        </p:txBody>
      </p:sp>
      <p:sp>
        <p:nvSpPr>
          <p:cNvPr id="5" name="Date Placeholder 4"/>
          <p:cNvSpPr>
            <a:spLocks noGrp="1"/>
          </p:cNvSpPr>
          <p:nvPr>
            <p:ph type="dt" sz="half" idx="10"/>
          </p:nvPr>
        </p:nvSpPr>
        <p:spPr>
          <a:xfrm>
            <a:off x="894080" y="9040144"/>
            <a:ext cx="2926080" cy="519289"/>
          </a:xfrm>
          <a:prstGeom prst="rect">
            <a:avLst/>
          </a:prstGeom>
        </p:spPr>
        <p:txBody>
          <a:bodyPr/>
          <a:lstStyle/>
          <a:p>
            <a:fld id="{9281E488-CD91-40B9-87F8-EA698337F79C}" type="datetimeFigureOut">
              <a:rPr lang="en-US" smtClean="0"/>
              <a:t>3/6/19</a:t>
            </a:fld>
            <a:endParaRPr lang="en-US" dirty="0"/>
          </a:p>
        </p:txBody>
      </p:sp>
      <p:sp>
        <p:nvSpPr>
          <p:cNvPr id="6" name="Footer Placeholder 5"/>
          <p:cNvSpPr>
            <a:spLocks noGrp="1"/>
          </p:cNvSpPr>
          <p:nvPr>
            <p:ph type="ftr" sz="quarter" idx="11"/>
          </p:nvPr>
        </p:nvSpPr>
        <p:spPr>
          <a:xfrm>
            <a:off x="4307840" y="9040144"/>
            <a:ext cx="4389120" cy="519289"/>
          </a:xfrm>
          <a:prstGeom prst="rect">
            <a:avLst/>
          </a:prstGeom>
        </p:spPr>
        <p:txBody>
          <a:bodyPr/>
          <a:lstStyle/>
          <a:p>
            <a:endParaRPr lang="en-US" dirty="0"/>
          </a:p>
        </p:txBody>
      </p:sp>
      <p:sp>
        <p:nvSpPr>
          <p:cNvPr id="7" name="Slide Number Placeholder 6"/>
          <p:cNvSpPr>
            <a:spLocks noGrp="1"/>
          </p:cNvSpPr>
          <p:nvPr>
            <p:ph type="sldNum" sz="quarter" idx="12"/>
          </p:nvPr>
        </p:nvSpPr>
        <p:spPr>
          <a:xfrm>
            <a:off x="9184640" y="9040144"/>
            <a:ext cx="2926080" cy="519289"/>
          </a:xfrm>
          <a:prstGeom prst="rect">
            <a:avLst/>
          </a:prstGeom>
        </p:spPr>
        <p:txBody>
          <a:bodyPr/>
          <a:lstStyle/>
          <a:p>
            <a:fld id="{996B68ED-6C50-460A-B1B3-134F142BBA6E}" type="slidenum">
              <a:rPr lang="en-US" smtClean="0"/>
              <a:t>‹#›</a:t>
            </a:fld>
            <a:endParaRPr lang="en-US" dirty="0"/>
          </a:p>
        </p:txBody>
      </p:sp>
    </p:spTree>
    <p:extLst>
      <p:ext uri="{BB962C8B-B14F-4D97-AF65-F5344CB8AC3E}">
        <p14:creationId xmlns:p14="http://schemas.microsoft.com/office/powerpoint/2010/main" val="1420235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875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xStyles>
    <p:titleStyle>
      <a:lvl1pPr algn="l" defTabSz="1300460" rtl="0" eaLnBrk="1" latinLnBrk="0" hangingPunct="1">
        <a:lnSpc>
          <a:spcPct val="90000"/>
        </a:lnSpc>
        <a:spcBef>
          <a:spcPct val="0"/>
        </a:spcBef>
        <a:buNone/>
        <a:defRPr sz="6258" kern="1200">
          <a:solidFill>
            <a:schemeClr val="tx1"/>
          </a:solidFill>
          <a:latin typeface="+mj-lt"/>
          <a:ea typeface="+mj-ea"/>
          <a:cs typeface="+mj-cs"/>
        </a:defRPr>
      </a:lvl1pPr>
    </p:titleStyle>
    <p:bodyStyle>
      <a:lvl1pPr marL="325115" indent="-325115" algn="l" defTabSz="1300460" rtl="0" eaLnBrk="1" latinLnBrk="0" hangingPunct="1">
        <a:lnSpc>
          <a:spcPct val="90000"/>
        </a:lnSpc>
        <a:spcBef>
          <a:spcPts val="1422"/>
        </a:spcBef>
        <a:buFont typeface="Arial" panose="020B0604020202020204" pitchFamily="34" charset="0"/>
        <a:buChar char="•"/>
        <a:defRPr sz="3982" kern="1200">
          <a:solidFill>
            <a:schemeClr val="tx1"/>
          </a:solidFill>
          <a:latin typeface="+mn-lt"/>
          <a:ea typeface="+mn-ea"/>
          <a:cs typeface="+mn-cs"/>
        </a:defRPr>
      </a:lvl1pPr>
      <a:lvl2pPr marL="975345" indent="-325115" algn="l" defTabSz="1300460" rtl="0" eaLnBrk="1" latinLnBrk="0" hangingPunct="1">
        <a:lnSpc>
          <a:spcPct val="90000"/>
        </a:lnSpc>
        <a:spcBef>
          <a:spcPts val="711"/>
        </a:spcBef>
        <a:buFont typeface="Arial" panose="020B0604020202020204" pitchFamily="34" charset="0"/>
        <a:buChar char="•"/>
        <a:defRPr sz="3413" kern="1200">
          <a:solidFill>
            <a:schemeClr val="tx1"/>
          </a:solidFill>
          <a:latin typeface="+mn-lt"/>
          <a:ea typeface="+mn-ea"/>
          <a:cs typeface="+mn-cs"/>
        </a:defRPr>
      </a:lvl2pPr>
      <a:lvl3pPr marL="1625575" indent="-325115" algn="l" defTabSz="1300460" rtl="0" eaLnBrk="1" latinLnBrk="0" hangingPunct="1">
        <a:lnSpc>
          <a:spcPct val="90000"/>
        </a:lnSpc>
        <a:spcBef>
          <a:spcPts val="711"/>
        </a:spcBef>
        <a:buFont typeface="Arial" panose="020B0604020202020204" pitchFamily="34" charset="0"/>
        <a:buChar char="•"/>
        <a:defRPr sz="2844" kern="1200">
          <a:solidFill>
            <a:schemeClr val="tx1"/>
          </a:solidFill>
          <a:latin typeface="+mn-lt"/>
          <a:ea typeface="+mn-ea"/>
          <a:cs typeface="+mn-cs"/>
        </a:defRPr>
      </a:lvl3pPr>
      <a:lvl4pPr marL="227580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4pPr>
      <a:lvl5pPr marL="292603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5pPr>
      <a:lvl6pPr marL="357626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6pPr>
      <a:lvl7pPr marL="422649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7pPr>
      <a:lvl8pPr marL="487672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8pPr>
      <a:lvl9pPr marL="5526954" indent="-325115" algn="l" defTabSz="1300460" rtl="0" eaLnBrk="1" latinLnBrk="0" hangingPunct="1">
        <a:lnSpc>
          <a:spcPct val="90000"/>
        </a:lnSpc>
        <a:spcBef>
          <a:spcPts val="711"/>
        </a:spcBef>
        <a:buFont typeface="Arial" panose="020B0604020202020204" pitchFamily="34" charset="0"/>
        <a:buChar char="•"/>
        <a:defRPr sz="2560" kern="1200">
          <a:solidFill>
            <a:schemeClr val="tx1"/>
          </a:solidFill>
          <a:latin typeface="+mn-lt"/>
          <a:ea typeface="+mn-ea"/>
          <a:cs typeface="+mn-cs"/>
        </a:defRPr>
      </a:lvl9pPr>
    </p:bodyStyle>
    <p:otherStyle>
      <a:defPPr>
        <a:defRPr lang="en-US"/>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myaccount.maestroconference.com/conference/register/TO9HNTEEPU5IUHXT"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53639"/>
            <a:ext cx="9818721" cy="2086725"/>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Writing a </a:t>
            </a:r>
          </a:p>
          <a:p>
            <a:pPr algn="ctr">
              <a:lnSpc>
                <a:spcPct val="80000"/>
              </a:lnSpc>
            </a:pPr>
            <a:r>
              <a:rPr lang="en-US" sz="8000" b="1" dirty="0">
                <a:solidFill>
                  <a:schemeClr val="bg1"/>
                </a:solidFill>
                <a:latin typeface="Calibri" charset="0"/>
                <a:ea typeface="Calibri" charset="0"/>
                <a:cs typeface="Calibri" charset="0"/>
              </a:rPr>
              <a:t>Campaign Plan</a:t>
            </a:r>
          </a:p>
        </p:txBody>
      </p:sp>
      <p:pic>
        <p:nvPicPr>
          <p:cNvPr id="4" name="Picture 3" descr="A drawing of a face&#10;&#10;Description automatically generated">
            <a:extLst>
              <a:ext uri="{FF2B5EF4-FFF2-40B4-BE49-F238E27FC236}">
                <a16:creationId xmlns:a16="http://schemas.microsoft.com/office/drawing/2014/main" id="{BDCC41EE-158F-AC42-BF40-1711CE35E150}"/>
              </a:ext>
            </a:extLst>
          </p:cNvPr>
          <p:cNvPicPr>
            <a:picLocks noChangeAspect="1"/>
          </p:cNvPicPr>
          <p:nvPr/>
        </p:nvPicPr>
        <p:blipFill>
          <a:blip r:embed="rId3"/>
          <a:stretch>
            <a:fillRect/>
          </a:stretch>
        </p:blipFill>
        <p:spPr>
          <a:xfrm>
            <a:off x="410418" y="9106792"/>
            <a:ext cx="1219200" cy="419100"/>
          </a:xfrm>
          <a:prstGeom prst="rect">
            <a:avLst/>
          </a:prstGeom>
        </p:spPr>
      </p:pic>
    </p:spTree>
    <p:extLst>
      <p:ext uri="{BB962C8B-B14F-4D97-AF65-F5344CB8AC3E}">
        <p14:creationId xmlns:p14="http://schemas.microsoft.com/office/powerpoint/2010/main" val="14107108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1"/>
          <p:cNvSpPr txBox="1">
            <a:spLocks noChangeArrowheads="1"/>
          </p:cNvSpPr>
          <p:nvPr/>
        </p:nvSpPr>
        <p:spPr bwMode="auto">
          <a:xfrm>
            <a:off x="0" y="5029199"/>
            <a:ext cx="13004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a:buNone/>
            </a:pPr>
            <a:r>
              <a:rPr lang="en-US" sz="3200" dirty="0">
                <a:solidFill>
                  <a:schemeClr val="tx1"/>
                </a:solidFill>
                <a:latin typeface="Calibri" charset="0"/>
                <a:ea typeface="Calibri" charset="0"/>
                <a:cs typeface="Calibri" charset="0"/>
              </a:rPr>
              <a:t>Why do you think he said that?</a:t>
            </a:r>
          </a:p>
        </p:txBody>
      </p:sp>
      <p:sp>
        <p:nvSpPr>
          <p:cNvPr id="2" name="Rectangle 1"/>
          <p:cNvSpPr/>
          <p:nvPr/>
        </p:nvSpPr>
        <p:spPr>
          <a:xfrm>
            <a:off x="0" y="3743325"/>
            <a:ext cx="13004800" cy="1323439"/>
          </a:xfrm>
          <a:prstGeom prst="rect">
            <a:avLst/>
          </a:prstGeom>
        </p:spPr>
        <p:txBody>
          <a:bodyPr wrap="square">
            <a:spAutoFit/>
          </a:bodyPr>
          <a:lstStyle/>
          <a:p>
            <a:pPr algn="ctr">
              <a:spcBef>
                <a:spcPct val="0"/>
              </a:spcBef>
            </a:pPr>
            <a:r>
              <a:rPr lang="en-US" altLang="ko-KR" sz="8000" b="1" dirty="0">
                <a:solidFill>
                  <a:schemeClr val="accent1"/>
                </a:solidFill>
                <a:latin typeface="Calibri" charset="0"/>
                <a:ea typeface="Calibri" charset="0"/>
                <a:cs typeface="Calibri" charset="0"/>
              </a:rPr>
              <a:t>Planning is everything.</a:t>
            </a:r>
          </a:p>
        </p:txBody>
      </p:sp>
    </p:spTree>
    <p:extLst>
      <p:ext uri="{BB962C8B-B14F-4D97-AF65-F5344CB8AC3E}">
        <p14:creationId xmlns:p14="http://schemas.microsoft.com/office/powerpoint/2010/main" val="139552304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827695" y="100526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The spine of an issue campaign plan</a:t>
            </a:r>
            <a:endParaRPr lang="en-US" altLang="en-US" sz="4800" dirty="0">
              <a:solidFill>
                <a:schemeClr val="accent1"/>
              </a:solidFill>
              <a:latin typeface="Calibri" charset="0"/>
              <a:ea typeface="Calibri" charset="0"/>
              <a:cs typeface="Calibri" charset="0"/>
            </a:endParaRPr>
          </a:p>
        </p:txBody>
      </p:sp>
      <p:sp>
        <p:nvSpPr>
          <p:cNvPr id="2" name="TextBox 1"/>
          <p:cNvSpPr txBox="1"/>
          <p:nvPr/>
        </p:nvSpPr>
        <p:spPr>
          <a:xfrm>
            <a:off x="2167397" y="3508745"/>
            <a:ext cx="9039319" cy="4031873"/>
          </a:xfrm>
          <a:prstGeom prst="rect">
            <a:avLst/>
          </a:prstGeom>
          <a:noFill/>
        </p:spPr>
        <p:txBody>
          <a:bodyPr wrap="square" rtlCol="0">
            <a:spAutoFit/>
          </a:bodyPr>
          <a:lstStyle/>
          <a:p>
            <a:r>
              <a:rPr lang="en-US" sz="3200" b="1" dirty="0">
                <a:solidFill>
                  <a:schemeClr val="accent1"/>
                </a:solidFill>
                <a:latin typeface="Calibri" charset="0"/>
                <a:ea typeface="Calibri" charset="0"/>
                <a:cs typeface="Calibri" charset="0"/>
              </a:rPr>
              <a:t>Goal:		</a:t>
            </a:r>
            <a:r>
              <a:rPr lang="en-US" sz="3200" dirty="0">
                <a:latin typeface="Calibri" charset="0"/>
                <a:ea typeface="Calibri" charset="0"/>
                <a:cs typeface="Calibri" charset="0"/>
              </a:rPr>
              <a:t>What your campaign specifically 		wants to achieve.</a:t>
            </a:r>
          </a:p>
          <a:p>
            <a:endParaRPr lang="en-US" sz="3200" dirty="0">
              <a:latin typeface="Calibri" charset="0"/>
              <a:ea typeface="Calibri" charset="0"/>
              <a:cs typeface="Calibri" charset="0"/>
            </a:endParaRPr>
          </a:p>
          <a:p>
            <a:r>
              <a:rPr lang="en-US" sz="3200" b="1" dirty="0">
                <a:solidFill>
                  <a:schemeClr val="accent1"/>
                </a:solidFill>
                <a:latin typeface="Calibri" charset="0"/>
                <a:ea typeface="Calibri" charset="0"/>
                <a:cs typeface="Calibri" charset="0"/>
              </a:rPr>
              <a:t>Strategy:	</a:t>
            </a:r>
            <a:r>
              <a:rPr lang="en-US" sz="3200" dirty="0">
                <a:latin typeface="Calibri" charset="0"/>
                <a:ea typeface="Calibri" charset="0"/>
                <a:cs typeface="Calibri" charset="0"/>
              </a:rPr>
              <a:t>How you will achieve your goal </a:t>
            </a:r>
          </a:p>
          <a:p>
            <a:r>
              <a:rPr lang="en-US" sz="3200" dirty="0">
                <a:latin typeface="Calibri" charset="0"/>
                <a:ea typeface="Calibri" charset="0"/>
                <a:cs typeface="Calibri" charset="0"/>
              </a:rPr>
              <a:t>		(as stated in your theory of change.)</a:t>
            </a:r>
          </a:p>
          <a:p>
            <a:endParaRPr lang="en-US" sz="3200" dirty="0">
              <a:latin typeface="Calibri" charset="0"/>
              <a:ea typeface="Calibri" charset="0"/>
              <a:cs typeface="Calibri" charset="0"/>
            </a:endParaRPr>
          </a:p>
          <a:p>
            <a:r>
              <a:rPr lang="en-US" sz="3200" b="1" dirty="0">
                <a:solidFill>
                  <a:schemeClr val="accent1"/>
                </a:solidFill>
                <a:latin typeface="Calibri" charset="0"/>
                <a:ea typeface="Calibri" charset="0"/>
                <a:cs typeface="Calibri" charset="0"/>
              </a:rPr>
              <a:t>Tactics:		</a:t>
            </a:r>
            <a:r>
              <a:rPr lang="en-US" sz="3200" dirty="0">
                <a:latin typeface="Calibri" charset="0"/>
                <a:ea typeface="Calibri" charset="0"/>
                <a:cs typeface="Calibri" charset="0"/>
              </a:rPr>
              <a:t>Specific actions that support </a:t>
            </a:r>
          </a:p>
          <a:p>
            <a:r>
              <a:rPr lang="en-US" sz="3200" dirty="0">
                <a:latin typeface="Calibri" charset="0"/>
                <a:ea typeface="Calibri" charset="0"/>
                <a:cs typeface="Calibri" charset="0"/>
              </a:rPr>
              <a:t>		your strategy.</a:t>
            </a:r>
          </a:p>
        </p:txBody>
      </p:sp>
    </p:spTree>
    <p:extLst>
      <p:ext uri="{BB962C8B-B14F-4D97-AF65-F5344CB8AC3E}">
        <p14:creationId xmlns:p14="http://schemas.microsoft.com/office/powerpoint/2010/main" val="1399454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1030"/>
          <a:stretch/>
        </p:blipFill>
        <p:spPr>
          <a:xfrm>
            <a:off x="0" y="8862"/>
            <a:ext cx="13004800" cy="9744738"/>
          </a:xfrm>
          <a:prstGeom prst="rect">
            <a:avLst/>
          </a:prstGeom>
        </p:spPr>
      </p:pic>
      <p:sp>
        <p:nvSpPr>
          <p:cNvPr id="11" name="Rectangle 10"/>
          <p:cNvSpPr/>
          <p:nvPr/>
        </p:nvSpPr>
        <p:spPr>
          <a:xfrm>
            <a:off x="-1" y="2183"/>
            <a:ext cx="13003213" cy="9752409"/>
          </a:xfrm>
          <a:prstGeom prst="rect">
            <a:avLst/>
          </a:prstGeom>
          <a:gradFill>
            <a:gsLst>
              <a:gs pos="0">
                <a:schemeClr val="tx1">
                  <a:lumMod val="50000"/>
                  <a:alpha val="12000"/>
                </a:schemeClr>
              </a:gs>
              <a:gs pos="99000">
                <a:schemeClr val="tx1">
                  <a:lumMod val="50000"/>
                  <a:alpha val="7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en-US"/>
          </a:p>
        </p:txBody>
      </p:sp>
      <p:sp>
        <p:nvSpPr>
          <p:cNvPr id="23" name="Rectangle 22"/>
          <p:cNvSpPr>
            <a:spLocks noChangeArrowheads="1"/>
          </p:cNvSpPr>
          <p:nvPr/>
        </p:nvSpPr>
        <p:spPr bwMode="auto">
          <a:xfrm>
            <a:off x="833168" y="4656092"/>
            <a:ext cx="573775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b="1" dirty="0">
                <a:solidFill>
                  <a:schemeClr val="bg1"/>
                </a:solidFill>
                <a:latin typeface="Calibri" charset="0"/>
                <a:ea typeface="Calibri" charset="0"/>
                <a:cs typeface="Calibri" charset="0"/>
              </a:rPr>
              <a:t>Rep. Josefina Melendez</a:t>
            </a:r>
          </a:p>
        </p:txBody>
      </p:sp>
      <p:sp>
        <p:nvSpPr>
          <p:cNvPr id="26" name="TextBox 1"/>
          <p:cNvSpPr txBox="1">
            <a:spLocks noChangeArrowheads="1"/>
          </p:cNvSpPr>
          <p:nvPr/>
        </p:nvSpPr>
        <p:spPr bwMode="auto">
          <a:xfrm>
            <a:off x="833169" y="5359594"/>
            <a:ext cx="599293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buNone/>
            </a:pPr>
            <a:r>
              <a:rPr lang="en-US" sz="2900" dirty="0">
                <a:solidFill>
                  <a:schemeClr val="bg1"/>
                </a:solidFill>
                <a:latin typeface="Calibri" charset="0"/>
                <a:ea typeface="Calibri" charset="0"/>
                <a:cs typeface="Calibri" charset="0"/>
              </a:rPr>
              <a:t>What was the strategy to convince Rep. Melendez?</a:t>
            </a:r>
          </a:p>
        </p:txBody>
      </p:sp>
    </p:spTree>
    <p:extLst>
      <p:ext uri="{BB962C8B-B14F-4D97-AF65-F5344CB8AC3E}">
        <p14:creationId xmlns:p14="http://schemas.microsoft.com/office/powerpoint/2010/main" val="3264088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2008413" y="1530626"/>
            <a:ext cx="9222804" cy="6575310"/>
          </a:xfrm>
          <a:prstGeom prst="rect">
            <a:avLst/>
          </a:prstGeom>
          <a:solidFill>
            <a:schemeClr val="tx1">
              <a:lumMod val="50000"/>
              <a:alpha val="2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a:spLocks noChangeArrowheads="1"/>
          </p:cNvSpPr>
          <p:nvPr/>
        </p:nvSpPr>
        <p:spPr bwMode="auto">
          <a:xfrm rot="16200000">
            <a:off x="-485527" y="4341379"/>
            <a:ext cx="3526529"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000" b="1" spc="300" dirty="0">
                <a:solidFill>
                  <a:schemeClr val="bg1"/>
                </a:solidFill>
                <a:latin typeface="Calibri" charset="0"/>
                <a:ea typeface="Calibri" charset="0"/>
                <a:cs typeface="Calibri" charset="0"/>
              </a:rPr>
              <a:t>INFLUENCE</a:t>
            </a:r>
            <a:endParaRPr lang="en-US" altLang="en-US" sz="3000" spc="300" dirty="0">
              <a:solidFill>
                <a:schemeClr val="bg1"/>
              </a:solidFill>
              <a:latin typeface="Calibri" charset="0"/>
              <a:ea typeface="Calibri" charset="0"/>
              <a:cs typeface="Calibri" charset="0"/>
            </a:endParaRPr>
          </a:p>
        </p:txBody>
      </p:sp>
      <p:sp>
        <p:nvSpPr>
          <p:cNvPr id="17" name="Rectangle 16"/>
          <p:cNvSpPr>
            <a:spLocks noChangeArrowheads="1"/>
          </p:cNvSpPr>
          <p:nvPr/>
        </p:nvSpPr>
        <p:spPr bwMode="auto">
          <a:xfrm>
            <a:off x="1037219" y="8411694"/>
            <a:ext cx="11327925"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3000" b="1" spc="300" dirty="0">
                <a:solidFill>
                  <a:schemeClr val="bg1"/>
                </a:solidFill>
                <a:latin typeface="Calibri" charset="0"/>
                <a:ea typeface="Calibri" charset="0"/>
                <a:cs typeface="Calibri" charset="0"/>
              </a:rPr>
              <a:t>SUPPORT</a:t>
            </a:r>
            <a:endParaRPr lang="en-US" altLang="en-US" sz="3000" spc="300" dirty="0">
              <a:solidFill>
                <a:schemeClr val="bg1"/>
              </a:solidFill>
              <a:latin typeface="Calibri" charset="0"/>
              <a:ea typeface="Calibri" charset="0"/>
              <a:cs typeface="Calibri" charset="0"/>
            </a:endParaRPr>
          </a:p>
        </p:txBody>
      </p:sp>
      <p:sp>
        <p:nvSpPr>
          <p:cNvPr id="18" name="Rectangle 17"/>
          <p:cNvSpPr>
            <a:spLocks noChangeArrowheads="1"/>
          </p:cNvSpPr>
          <p:nvPr/>
        </p:nvSpPr>
        <p:spPr bwMode="auto">
          <a:xfrm>
            <a:off x="3269788" y="7405152"/>
            <a:ext cx="7573992"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a:r>
              <a:rPr lang="en-US" altLang="en-US" sz="2200" b="1" spc="300" dirty="0">
                <a:solidFill>
                  <a:schemeClr val="bg1"/>
                </a:solidFill>
                <a:latin typeface="Calibri" charset="0"/>
                <a:ea typeface="Calibri" charset="0"/>
                <a:cs typeface="Calibri" charset="0"/>
              </a:rPr>
              <a:t>WITH US		NEUTRAL	AGAINST US</a:t>
            </a:r>
            <a:endParaRPr lang="en-US" altLang="en-US" sz="2200" spc="300" dirty="0">
              <a:solidFill>
                <a:schemeClr val="bg1"/>
              </a:solidFill>
              <a:latin typeface="Calibri" charset="0"/>
              <a:ea typeface="Calibri" charset="0"/>
              <a:cs typeface="Calibri" charset="0"/>
            </a:endParaRPr>
          </a:p>
        </p:txBody>
      </p:sp>
      <p:sp>
        <p:nvSpPr>
          <p:cNvPr id="19" name="Rectangle 18"/>
          <p:cNvSpPr>
            <a:spLocks noChangeArrowheads="1"/>
          </p:cNvSpPr>
          <p:nvPr/>
        </p:nvSpPr>
        <p:spPr bwMode="auto">
          <a:xfrm>
            <a:off x="2264784" y="6615228"/>
            <a:ext cx="1149381"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200" b="1" spc="300" dirty="0">
                <a:solidFill>
                  <a:schemeClr val="bg1"/>
                </a:solidFill>
                <a:latin typeface="Calibri" charset="0"/>
                <a:ea typeface="Calibri" charset="0"/>
                <a:cs typeface="Calibri" charset="0"/>
              </a:rPr>
              <a:t>LOW</a:t>
            </a:r>
            <a:endParaRPr lang="en-US" altLang="en-US" sz="2200" spc="300" dirty="0">
              <a:solidFill>
                <a:schemeClr val="bg1"/>
              </a:solidFill>
              <a:latin typeface="Calibri" charset="0"/>
              <a:ea typeface="Calibri" charset="0"/>
              <a:cs typeface="Calibri" charset="0"/>
            </a:endParaRPr>
          </a:p>
        </p:txBody>
      </p:sp>
      <p:sp>
        <p:nvSpPr>
          <p:cNvPr id="20" name="Rectangle 19"/>
          <p:cNvSpPr>
            <a:spLocks noChangeArrowheads="1"/>
          </p:cNvSpPr>
          <p:nvPr/>
        </p:nvSpPr>
        <p:spPr bwMode="auto">
          <a:xfrm>
            <a:off x="2264784" y="1795634"/>
            <a:ext cx="1382143"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2200" b="1" spc="300" dirty="0">
                <a:solidFill>
                  <a:schemeClr val="bg1"/>
                </a:solidFill>
                <a:latin typeface="Calibri" charset="0"/>
                <a:ea typeface="Calibri" charset="0"/>
                <a:cs typeface="Calibri" charset="0"/>
              </a:rPr>
              <a:t>HIGH</a:t>
            </a:r>
            <a:endParaRPr lang="en-US" altLang="en-US" sz="2200" spc="300" dirty="0">
              <a:solidFill>
                <a:schemeClr val="bg1"/>
              </a:solidFill>
              <a:latin typeface="Calibri" charset="0"/>
              <a:ea typeface="Calibri" charset="0"/>
              <a:cs typeface="Calibri" charset="0"/>
            </a:endParaRPr>
          </a:p>
        </p:txBody>
      </p:sp>
      <p:cxnSp>
        <p:nvCxnSpPr>
          <p:cNvPr id="21" name="Elbow Connector 20"/>
          <p:cNvCxnSpPr/>
          <p:nvPr/>
        </p:nvCxnSpPr>
        <p:spPr>
          <a:xfrm>
            <a:off x="3269787" y="1932690"/>
            <a:ext cx="7573992" cy="5207718"/>
          </a:xfrm>
          <a:prstGeom prst="bentConnector3">
            <a:avLst>
              <a:gd name="adj1" fmla="val 382"/>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344487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4064411"/>
            <a:ext cx="9818721" cy="1837426"/>
          </a:xfrm>
          <a:prstGeom prst="rect">
            <a:avLst/>
          </a:prstGeom>
          <a:noFill/>
        </p:spPr>
        <p:txBody>
          <a:bodyPr wrap="square" rtlCol="0">
            <a:spAutoFit/>
          </a:bodyPr>
          <a:lstStyle/>
          <a:p>
            <a:pPr algn="ctr">
              <a:lnSpc>
                <a:spcPct val="80000"/>
              </a:lnSpc>
            </a:pPr>
            <a:r>
              <a:rPr lang="en-US" sz="7000" b="1" dirty="0">
                <a:solidFill>
                  <a:schemeClr val="bg1"/>
                </a:solidFill>
                <a:latin typeface="Calibri" charset="0"/>
                <a:ea typeface="Calibri" charset="0"/>
                <a:cs typeface="Calibri" charset="0"/>
              </a:rPr>
              <a:t>What tactics were chosen for this campaign?</a:t>
            </a:r>
          </a:p>
        </p:txBody>
      </p:sp>
    </p:spTree>
    <p:extLst>
      <p:ext uri="{BB962C8B-B14F-4D97-AF65-F5344CB8AC3E}">
        <p14:creationId xmlns:p14="http://schemas.microsoft.com/office/powerpoint/2010/main" val="494418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20350" y="2272088"/>
            <a:ext cx="166306" cy="437940"/>
          </a:xfrm>
          <a:prstGeom prst="rect">
            <a:avLst/>
          </a:prstGeom>
          <a:noFill/>
        </p:spPr>
        <p:txBody>
          <a:bodyPr wrap="square" rtlCol="0">
            <a:spAutoFit/>
          </a:bodyPr>
          <a:lstStyle/>
          <a:p>
            <a:endParaRPr lang="en-US" dirty="0"/>
          </a:p>
        </p:txBody>
      </p:sp>
      <p:sp>
        <p:nvSpPr>
          <p:cNvPr id="36" name="Oval 35"/>
          <p:cNvSpPr/>
          <p:nvPr/>
        </p:nvSpPr>
        <p:spPr>
          <a:xfrm>
            <a:off x="807016" y="2251006"/>
            <a:ext cx="3293970" cy="3227609"/>
          </a:xfrm>
          <a:prstGeom prst="ellipse">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0"/>
              </a:spcBef>
            </a:pPr>
            <a:r>
              <a:rPr lang="en-US" altLang="ko-KR" sz="3200" b="1" dirty="0">
                <a:solidFill>
                  <a:schemeClr val="bg1"/>
                </a:solidFill>
                <a:latin typeface="Calibri" charset="0"/>
                <a:ea typeface="Calibri" charset="0"/>
                <a:cs typeface="Calibri" charset="0"/>
              </a:rPr>
              <a:t>Effective Tactic</a:t>
            </a:r>
          </a:p>
        </p:txBody>
      </p:sp>
      <p:sp>
        <p:nvSpPr>
          <p:cNvPr id="37" name="Oval 36"/>
          <p:cNvSpPr/>
          <p:nvPr/>
        </p:nvSpPr>
        <p:spPr>
          <a:xfrm>
            <a:off x="4869484" y="2247983"/>
            <a:ext cx="3283483" cy="321733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0"/>
              </a:spcBef>
            </a:pPr>
            <a:r>
              <a:rPr lang="en-US" altLang="ko-KR" sz="3200" b="1" dirty="0">
                <a:solidFill>
                  <a:schemeClr val="bg1"/>
                </a:solidFill>
                <a:latin typeface="Calibri" charset="0"/>
                <a:ea typeface="Calibri" charset="0"/>
                <a:cs typeface="Calibri" charset="0"/>
              </a:rPr>
              <a:t>Supports Strategy</a:t>
            </a:r>
          </a:p>
        </p:txBody>
      </p:sp>
      <p:sp>
        <p:nvSpPr>
          <p:cNvPr id="38" name="Oval 37"/>
          <p:cNvSpPr/>
          <p:nvPr/>
        </p:nvSpPr>
        <p:spPr>
          <a:xfrm>
            <a:off x="8921465" y="2272088"/>
            <a:ext cx="3281290" cy="3215185"/>
          </a:xfrm>
          <a:prstGeom prst="ellipse">
            <a:avLst/>
          </a:prstGeom>
          <a:solidFill>
            <a:srgbClr val="009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0"/>
              </a:spcBef>
            </a:pPr>
            <a:r>
              <a:rPr lang="en-US" altLang="ko-KR" sz="3200" b="1" dirty="0">
                <a:solidFill>
                  <a:schemeClr val="bg1"/>
                </a:solidFill>
                <a:latin typeface="Calibri" charset="0"/>
                <a:ea typeface="Calibri" charset="0"/>
                <a:cs typeface="Calibri" charset="0"/>
              </a:rPr>
              <a:t>Worthwhile Use Of Resources</a:t>
            </a:r>
          </a:p>
        </p:txBody>
      </p:sp>
      <p:sp>
        <p:nvSpPr>
          <p:cNvPr id="39" name="TextBox 12"/>
          <p:cNvSpPr txBox="1">
            <a:spLocks noChangeArrowheads="1"/>
          </p:cNvSpPr>
          <p:nvPr/>
        </p:nvSpPr>
        <p:spPr bwMode="auto">
          <a:xfrm>
            <a:off x="4228609" y="3665499"/>
            <a:ext cx="513252"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r>
              <a:rPr lang="en-US" dirty="0">
                <a:solidFill>
                  <a:schemeClr val="bg2">
                    <a:lumMod val="25000"/>
                  </a:schemeClr>
                </a:solidFill>
                <a:latin typeface="Gotham Bold"/>
                <a:cs typeface="Gotham Bold"/>
              </a:rPr>
              <a:t>=</a:t>
            </a:r>
          </a:p>
        </p:txBody>
      </p:sp>
      <p:sp>
        <p:nvSpPr>
          <p:cNvPr id="40" name="TextBox 16"/>
          <p:cNvSpPr txBox="1">
            <a:spLocks noChangeArrowheads="1"/>
          </p:cNvSpPr>
          <p:nvPr/>
        </p:nvSpPr>
        <p:spPr bwMode="auto">
          <a:xfrm>
            <a:off x="8280590" y="3652134"/>
            <a:ext cx="513252"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r>
              <a:rPr lang="en-US" dirty="0">
                <a:solidFill>
                  <a:schemeClr val="bg2">
                    <a:lumMod val="25000"/>
                  </a:schemeClr>
                </a:solidFill>
                <a:latin typeface="Gotham Bold"/>
                <a:cs typeface="Gotham Bold"/>
              </a:rPr>
              <a:t>+</a:t>
            </a:r>
          </a:p>
        </p:txBody>
      </p:sp>
      <p:sp>
        <p:nvSpPr>
          <p:cNvPr id="5" name="Rectangle 4"/>
          <p:cNvSpPr/>
          <p:nvPr/>
        </p:nvSpPr>
        <p:spPr>
          <a:xfrm>
            <a:off x="2250451" y="6164141"/>
            <a:ext cx="9159573" cy="2751522"/>
          </a:xfrm>
          <a:prstGeom prst="rect">
            <a:avLst/>
          </a:prstGeom>
        </p:spPr>
        <p:txBody>
          <a:bodyPr wrap="square">
            <a:spAutoFit/>
          </a:bodyPr>
          <a:lstStyle/>
          <a:p>
            <a:pPr>
              <a:lnSpc>
                <a:spcPct val="90000"/>
              </a:lnSpc>
              <a:defRPr/>
            </a:pPr>
            <a:r>
              <a:rPr lang="en-US" sz="3200" b="1" dirty="0">
                <a:solidFill>
                  <a:schemeClr val="accent1"/>
                </a:solidFill>
                <a:latin typeface="Calibri" charset="0"/>
                <a:ea typeface="Calibri" charset="0"/>
                <a:cs typeface="Calibri" charset="0"/>
                <a:sym typeface="Gill Sans"/>
              </a:rPr>
              <a:t>Common pitfalls:</a:t>
            </a:r>
          </a:p>
          <a:p>
            <a:pPr marL="457200" indent="-457200">
              <a:lnSpc>
                <a:spcPct val="90000"/>
              </a:lnSpc>
              <a:buFont typeface="Arial" charset="0"/>
              <a:buChar char="•"/>
              <a:defRPr/>
            </a:pPr>
            <a:r>
              <a:rPr lang="en-US" sz="3200" dirty="0">
                <a:solidFill>
                  <a:schemeClr val="bg2">
                    <a:lumMod val="25000"/>
                  </a:schemeClr>
                </a:solidFill>
                <a:latin typeface="Calibri" charset="0"/>
                <a:ea typeface="Calibri" charset="0"/>
                <a:cs typeface="Calibri" charset="0"/>
                <a:sym typeface="Gill Sans"/>
              </a:rPr>
              <a:t>“It’ll work because we’re right”</a:t>
            </a:r>
          </a:p>
          <a:p>
            <a:pPr marL="457200" indent="-457200">
              <a:lnSpc>
                <a:spcPct val="90000"/>
              </a:lnSpc>
              <a:buFont typeface="Arial" charset="0"/>
              <a:buChar char="•"/>
              <a:defRPr/>
            </a:pPr>
            <a:r>
              <a:rPr lang="en-US" sz="3200" dirty="0">
                <a:solidFill>
                  <a:schemeClr val="bg2">
                    <a:lumMod val="25000"/>
                  </a:schemeClr>
                </a:solidFill>
                <a:latin typeface="Calibri" charset="0"/>
                <a:ea typeface="Calibri" charset="0"/>
                <a:cs typeface="Calibri" charset="0"/>
                <a:sym typeface="Gill Sans"/>
              </a:rPr>
              <a:t>Tactic is strong, but target doesn’t notice</a:t>
            </a:r>
          </a:p>
          <a:p>
            <a:pPr marL="457200" indent="-457200">
              <a:lnSpc>
                <a:spcPct val="90000"/>
              </a:lnSpc>
              <a:buFont typeface="Arial" charset="0"/>
              <a:buChar char="•"/>
              <a:defRPr/>
            </a:pPr>
            <a:r>
              <a:rPr lang="en-US" sz="3200" dirty="0">
                <a:solidFill>
                  <a:schemeClr val="bg2">
                    <a:lumMod val="25000"/>
                  </a:schemeClr>
                </a:solidFill>
                <a:latin typeface="Calibri" charset="0"/>
                <a:ea typeface="Calibri" charset="0"/>
                <a:cs typeface="Calibri" charset="0"/>
                <a:sym typeface="Gill Sans"/>
              </a:rPr>
              <a:t>Tactic gets on target’s radar but doesn’t support strategy or motivate them</a:t>
            </a:r>
          </a:p>
          <a:p>
            <a:pPr marL="457200" indent="-457200">
              <a:lnSpc>
                <a:spcPct val="90000"/>
              </a:lnSpc>
              <a:buFont typeface="Arial" charset="0"/>
              <a:buChar char="•"/>
              <a:defRPr/>
            </a:pPr>
            <a:r>
              <a:rPr lang="en-US" sz="3200" dirty="0">
                <a:solidFill>
                  <a:schemeClr val="bg2">
                    <a:lumMod val="25000"/>
                  </a:schemeClr>
                </a:solidFill>
                <a:latin typeface="Calibri" charset="0"/>
                <a:ea typeface="Calibri" charset="0"/>
                <a:cs typeface="Calibri" charset="0"/>
                <a:sym typeface="Gill Sans"/>
              </a:rPr>
              <a:t>Tactic distracts from overall strategy</a:t>
            </a:r>
          </a:p>
        </p:txBody>
      </p:sp>
      <p:sp>
        <p:nvSpPr>
          <p:cNvPr id="12" name="Rectangle 11"/>
          <p:cNvSpPr>
            <a:spLocks noChangeArrowheads="1"/>
          </p:cNvSpPr>
          <p:nvPr/>
        </p:nvSpPr>
        <p:spPr bwMode="auto">
          <a:xfrm>
            <a:off x="827695" y="79261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a:solidFill>
                  <a:schemeClr val="accent1"/>
                </a:solidFill>
                <a:latin typeface="Calibri" charset="0"/>
                <a:ea typeface="Calibri" charset="0"/>
                <a:cs typeface="Calibri" charset="0"/>
              </a:rPr>
              <a:t>Effective tactics share two traits</a:t>
            </a:r>
            <a:endParaRPr lang="en-US" altLang="en-US" sz="4800"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3810040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a:hlinkClick r:id="rId3"/>
          </p:cNvPr>
          <p:cNvSpPr/>
          <p:nvPr/>
        </p:nvSpPr>
        <p:spPr>
          <a:xfrm>
            <a:off x="620517" y="4019550"/>
            <a:ext cx="3589533" cy="2628900"/>
          </a:xfrm>
          <a:prstGeom prst="roundRect">
            <a:avLst>
              <a:gd name="adj" fmla="val 7223"/>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t"/>
          <a:lstStyle/>
          <a:p>
            <a:endParaRPr lang="en-US" sz="3200" dirty="0">
              <a:solidFill>
                <a:srgbClr val="56565A"/>
              </a:solidFill>
              <a:latin typeface="Calibri" charset="0"/>
              <a:ea typeface="Calibri" charset="0"/>
              <a:cs typeface="Calibri" charset="0"/>
            </a:endParaRPr>
          </a:p>
        </p:txBody>
      </p:sp>
      <p:sp>
        <p:nvSpPr>
          <p:cNvPr id="13" name="Rectangle 12"/>
          <p:cNvSpPr>
            <a:spLocks noChangeArrowheads="1"/>
          </p:cNvSpPr>
          <p:nvPr/>
        </p:nvSpPr>
        <p:spPr bwMode="auto">
          <a:xfrm>
            <a:off x="827695" y="79261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Three pro tips for choosing tactics</a:t>
            </a:r>
            <a:endParaRPr lang="en-US" altLang="en-US" sz="4800" dirty="0">
              <a:solidFill>
                <a:schemeClr val="accent1"/>
              </a:solidFill>
              <a:latin typeface="Calibri" charset="0"/>
              <a:ea typeface="Calibri" charset="0"/>
              <a:cs typeface="Calibri" charset="0"/>
            </a:endParaRPr>
          </a:p>
        </p:txBody>
      </p:sp>
      <p:sp>
        <p:nvSpPr>
          <p:cNvPr id="14" name="Rectangle 13"/>
          <p:cNvSpPr/>
          <p:nvPr/>
        </p:nvSpPr>
        <p:spPr>
          <a:xfrm>
            <a:off x="2826664" y="4185575"/>
            <a:ext cx="7104146" cy="1938374"/>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35"/>
          <p:cNvSpPr>
            <a:spLocks noChangeAspect="1"/>
          </p:cNvSpPr>
          <p:nvPr/>
        </p:nvSpPr>
        <p:spPr bwMode="auto">
          <a:xfrm>
            <a:off x="3122982" y="295168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16" name="TextBox 15"/>
          <p:cNvSpPr txBox="1"/>
          <p:nvPr/>
        </p:nvSpPr>
        <p:spPr>
          <a:xfrm>
            <a:off x="3874265" y="2909029"/>
            <a:ext cx="5588712" cy="5016758"/>
          </a:xfrm>
          <a:prstGeom prst="rect">
            <a:avLst/>
          </a:prstGeom>
          <a:noFill/>
        </p:spPr>
        <p:txBody>
          <a:bodyPr wrap="square" rtlCol="0">
            <a:spAutoFit/>
          </a:bodyPr>
          <a:lstStyle/>
          <a:p>
            <a:r>
              <a:rPr lang="en-US" sz="3200" dirty="0">
                <a:solidFill>
                  <a:srgbClr val="56565A"/>
                </a:solidFill>
                <a:latin typeface="Calibri" charset="0"/>
                <a:ea typeface="Calibri" charset="0"/>
                <a:cs typeface="Calibri" charset="0"/>
              </a:rPr>
              <a:t>You can escalate, but you can’t go back</a:t>
            </a:r>
          </a:p>
          <a:p>
            <a:endParaRPr lang="en-US" sz="3200" dirty="0">
              <a:solidFill>
                <a:srgbClr val="56565A"/>
              </a:solidFill>
              <a:latin typeface="Calibri" charset="0"/>
              <a:ea typeface="Calibri" charset="0"/>
              <a:cs typeface="Calibri" charset="0"/>
            </a:endParaRPr>
          </a:p>
          <a:p>
            <a:r>
              <a:rPr lang="en-US" sz="3200" dirty="0">
                <a:solidFill>
                  <a:srgbClr val="56565A"/>
                </a:solidFill>
                <a:latin typeface="Calibri" charset="0"/>
                <a:ea typeface="Calibri" charset="0"/>
                <a:cs typeface="Calibri" charset="0"/>
              </a:rPr>
              <a:t>Expand the tools in your toolbox – don’t run the same playbook over and over</a:t>
            </a:r>
          </a:p>
          <a:p>
            <a:endParaRPr lang="en-US" sz="3200" dirty="0">
              <a:solidFill>
                <a:srgbClr val="56565A"/>
              </a:solidFill>
              <a:latin typeface="Calibri" charset="0"/>
              <a:ea typeface="Calibri" charset="0"/>
              <a:cs typeface="Calibri" charset="0"/>
            </a:endParaRPr>
          </a:p>
          <a:p>
            <a:r>
              <a:rPr lang="en-US" sz="3200" dirty="0">
                <a:solidFill>
                  <a:srgbClr val="56565A"/>
                </a:solidFill>
                <a:latin typeface="Calibri" charset="0"/>
                <a:ea typeface="Calibri" charset="0"/>
                <a:cs typeface="Calibri" charset="0"/>
              </a:rPr>
              <a:t>The more fun and relevant, the better for building your team and engaging your supporters</a:t>
            </a:r>
          </a:p>
        </p:txBody>
      </p:sp>
      <p:sp>
        <p:nvSpPr>
          <p:cNvPr id="17" name="Oval 35"/>
          <p:cNvSpPr>
            <a:spLocks noChangeAspect="1"/>
          </p:cNvSpPr>
          <p:nvPr/>
        </p:nvSpPr>
        <p:spPr bwMode="auto">
          <a:xfrm>
            <a:off x="3122982" y="442103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18" name="Oval 35"/>
          <p:cNvSpPr>
            <a:spLocks noChangeAspect="1"/>
          </p:cNvSpPr>
          <p:nvPr/>
        </p:nvSpPr>
        <p:spPr bwMode="auto">
          <a:xfrm>
            <a:off x="3122982" y="6328923"/>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Tree>
    <p:extLst>
      <p:ext uri="{BB962C8B-B14F-4D97-AF65-F5344CB8AC3E}">
        <p14:creationId xmlns:p14="http://schemas.microsoft.com/office/powerpoint/2010/main" val="3776252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884219"/>
            <a:ext cx="9818721" cy="1985159"/>
          </a:xfrm>
          <a:prstGeom prst="rect">
            <a:avLst/>
          </a:prstGeom>
          <a:noFill/>
        </p:spPr>
        <p:txBody>
          <a:bodyPr wrap="square" rtlCol="0">
            <a:spAutoFit/>
          </a:bodyPr>
          <a:lstStyle/>
          <a:p>
            <a:pPr algn="ctr">
              <a:lnSpc>
                <a:spcPct val="80000"/>
              </a:lnSpc>
            </a:pPr>
            <a:r>
              <a:rPr lang="en-US" sz="15000" b="1" dirty="0">
                <a:solidFill>
                  <a:schemeClr val="bg1"/>
                </a:solidFill>
                <a:latin typeface="Calibri" charset="0"/>
                <a:ea typeface="Calibri" charset="0"/>
                <a:cs typeface="Calibri" charset="0"/>
              </a:rPr>
              <a:t>Questions?</a:t>
            </a:r>
          </a:p>
        </p:txBody>
      </p:sp>
    </p:spTree>
    <p:extLst>
      <p:ext uri="{BB962C8B-B14F-4D97-AF65-F5344CB8AC3E}">
        <p14:creationId xmlns:p14="http://schemas.microsoft.com/office/powerpoint/2010/main" val="2126951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ChangeArrowheads="1"/>
          </p:cNvSpPr>
          <p:nvPr/>
        </p:nvSpPr>
        <p:spPr bwMode="auto">
          <a:xfrm>
            <a:off x="827695" y="792614"/>
            <a:ext cx="113279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a:r>
              <a:rPr lang="en-US" altLang="en-US" sz="4800" b="1" dirty="0">
                <a:solidFill>
                  <a:schemeClr val="accent1"/>
                </a:solidFill>
                <a:latin typeface="Calibri" charset="0"/>
                <a:ea typeface="Calibri" charset="0"/>
                <a:cs typeface="Calibri" charset="0"/>
              </a:rPr>
              <a:t>Review: Campaign plans</a:t>
            </a:r>
            <a:endParaRPr lang="en-US" altLang="en-US" sz="4800" dirty="0">
              <a:solidFill>
                <a:schemeClr val="accent1"/>
              </a:solidFill>
              <a:latin typeface="Calibri" charset="0"/>
              <a:ea typeface="Calibri" charset="0"/>
              <a:cs typeface="Calibri" charset="0"/>
            </a:endParaRPr>
          </a:p>
        </p:txBody>
      </p:sp>
      <p:sp>
        <p:nvSpPr>
          <p:cNvPr id="2" name="TextBox 1"/>
          <p:cNvSpPr txBox="1"/>
          <p:nvPr/>
        </p:nvSpPr>
        <p:spPr>
          <a:xfrm>
            <a:off x="2185471" y="2849527"/>
            <a:ext cx="9404017" cy="5078313"/>
          </a:xfrm>
          <a:prstGeom prst="rect">
            <a:avLst/>
          </a:prstGeom>
          <a:noFill/>
        </p:spPr>
        <p:txBody>
          <a:bodyPr wrap="square" rtlCol="0">
            <a:spAutoFit/>
          </a:bodyPr>
          <a:lstStyle/>
          <a:p>
            <a:r>
              <a:rPr lang="en-US" sz="3600" dirty="0">
                <a:solidFill>
                  <a:srgbClr val="56565A"/>
                </a:solidFill>
                <a:latin typeface="Calibri" charset="0"/>
                <a:ea typeface="Calibri" charset="0"/>
                <a:cs typeface="Calibri" charset="0"/>
              </a:rPr>
              <a:t>Plans are nothing … planning is everything.</a:t>
            </a:r>
          </a:p>
          <a:p>
            <a:endParaRPr lang="en-US" sz="3600" dirty="0">
              <a:solidFill>
                <a:srgbClr val="56565A"/>
              </a:solidFill>
              <a:latin typeface="Calibri" charset="0"/>
              <a:ea typeface="Calibri" charset="0"/>
              <a:cs typeface="Calibri" charset="0"/>
            </a:endParaRPr>
          </a:p>
          <a:p>
            <a:r>
              <a:rPr lang="en-US" sz="3600" dirty="0">
                <a:solidFill>
                  <a:srgbClr val="56565A"/>
                </a:solidFill>
                <a:latin typeface="Calibri" charset="0"/>
                <a:ea typeface="Calibri" charset="0"/>
                <a:cs typeface="Calibri" charset="0"/>
              </a:rPr>
              <a:t>It’s crucial that your strategy is adequate to persuade your target and that your tactics support your strategy.</a:t>
            </a:r>
          </a:p>
          <a:p>
            <a:endParaRPr lang="en-US" sz="3600" dirty="0">
              <a:solidFill>
                <a:srgbClr val="56565A"/>
              </a:solidFill>
              <a:latin typeface="Calibri" charset="0"/>
              <a:ea typeface="Calibri" charset="0"/>
              <a:cs typeface="Calibri" charset="0"/>
            </a:endParaRPr>
          </a:p>
          <a:p>
            <a:r>
              <a:rPr lang="en-US" sz="3600" dirty="0">
                <a:solidFill>
                  <a:srgbClr val="56565A"/>
                </a:solidFill>
                <a:latin typeface="Calibri" charset="0"/>
                <a:ea typeface="Calibri" charset="0"/>
                <a:cs typeface="Calibri" charset="0"/>
              </a:rPr>
              <a:t>Planning is a tool that we use to rigorously think through our campaign and avoid ineffective organizing.</a:t>
            </a:r>
          </a:p>
        </p:txBody>
      </p:sp>
    </p:spTree>
    <p:extLst>
      <p:ext uri="{BB962C8B-B14F-4D97-AF65-F5344CB8AC3E}">
        <p14:creationId xmlns:p14="http://schemas.microsoft.com/office/powerpoint/2010/main" val="1670282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13004803" cy="9753600"/>
          </a:xfrm>
          <a:prstGeom prst="rect">
            <a:avLst/>
          </a:prstGeom>
          <a:solidFill>
            <a:srgbClr val="5B9B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581" dirty="0">
              <a:solidFill>
                <a:srgbClr val="FFFFFF"/>
              </a:solidFill>
            </a:endParaRPr>
          </a:p>
        </p:txBody>
      </p:sp>
      <p:sp>
        <p:nvSpPr>
          <p:cNvPr id="9" name="TextBox 8"/>
          <p:cNvSpPr txBox="1"/>
          <p:nvPr/>
        </p:nvSpPr>
        <p:spPr>
          <a:xfrm>
            <a:off x="1" y="3569174"/>
            <a:ext cx="13004799" cy="2615250"/>
          </a:xfrm>
          <a:prstGeom prst="rect">
            <a:avLst/>
          </a:prstGeom>
          <a:noFill/>
        </p:spPr>
        <p:txBody>
          <a:bodyPr wrap="square" rtlCol="0">
            <a:spAutoFit/>
          </a:bodyPr>
          <a:lstStyle/>
          <a:p>
            <a:pPr algn="ctr">
              <a:lnSpc>
                <a:spcPct val="80000"/>
              </a:lnSpc>
            </a:pPr>
            <a:r>
              <a:rPr lang="en-US" sz="19994" b="1" dirty="0">
                <a:solidFill>
                  <a:schemeClr val="bg1"/>
                </a:solidFill>
                <a:latin typeface="Calibri" charset="0"/>
                <a:ea typeface="Calibri" charset="0"/>
                <a:cs typeface="Calibri" charset="0"/>
              </a:rPr>
              <a:t>Break</a:t>
            </a:r>
          </a:p>
        </p:txBody>
      </p:sp>
    </p:spTree>
    <p:extLst>
      <p:ext uri="{BB962C8B-B14F-4D97-AF65-F5344CB8AC3E}">
        <p14:creationId xmlns:p14="http://schemas.microsoft.com/office/powerpoint/2010/main" val="598813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408760" y="3522124"/>
            <a:ext cx="5956300" cy="964812"/>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2426416"/>
            <a:ext cx="5816600" cy="4967514"/>
          </a:xfrm>
          <a:prstGeom prst="rect">
            <a:avLst/>
          </a:prstGeom>
          <a:noFill/>
        </p:spPr>
        <p:txBody>
          <a:bodyPr wrap="square" rtlCol="0" anchor="t">
            <a:spAutoFit/>
          </a:bodyPr>
          <a:lstStyle/>
          <a:p>
            <a:pPr>
              <a:lnSpc>
                <a:spcPct val="90000"/>
              </a:lnSpc>
            </a:pPr>
            <a:r>
              <a:rPr lang="en-US" sz="3200" b="1" dirty="0">
                <a:solidFill>
                  <a:schemeClr val="accent1"/>
                </a:solidFill>
                <a:latin typeface="Calibri" charset="0"/>
                <a:ea typeface="Calibri" charset="0"/>
                <a:cs typeface="Calibri" charset="0"/>
              </a:rPr>
              <a:t>00:00	Report-back on</a:t>
            </a:r>
          </a:p>
          <a:p>
            <a:pPr>
              <a:lnSpc>
                <a:spcPct val="90000"/>
              </a:lnSpc>
            </a:pPr>
            <a:r>
              <a:rPr lang="en-US" sz="3200" b="1" dirty="0">
                <a:solidFill>
                  <a:schemeClr val="accent1"/>
                </a:solidFill>
                <a:latin typeface="Calibri" charset="0"/>
                <a:ea typeface="Calibri" charset="0"/>
                <a:cs typeface="Calibri" charset="0"/>
              </a:rPr>
              <a:t>	Volunteer Recruitment</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Goal, Strategy,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Issue Campaign Plan 	Workshops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343540"/>
            <a:ext cx="5956300" cy="133370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486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408760" y="5343540"/>
            <a:ext cx="5956300" cy="133370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3522124"/>
            <a:ext cx="5956300" cy="964812"/>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2426416"/>
            <a:ext cx="5816600" cy="4967514"/>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a:t>
            </a:r>
            <a:r>
              <a:rPr lang="en-US" sz="3200" dirty="0">
                <a:latin typeface="Calibri" charset="0"/>
                <a:ea typeface="Calibri" charset="0"/>
                <a:cs typeface="Calibri" charset="0"/>
              </a:rPr>
              <a:t>	Report-back on</a:t>
            </a:r>
          </a:p>
          <a:p>
            <a:pPr>
              <a:lnSpc>
                <a:spcPct val="90000"/>
              </a:lnSpc>
            </a:pPr>
            <a:r>
              <a:rPr lang="en-US" sz="3200" dirty="0">
                <a:latin typeface="Calibri" charset="0"/>
                <a:ea typeface="Calibri" charset="0"/>
                <a:cs typeface="Calibri" charset="0"/>
              </a:rPr>
              <a:t>	Volunteer Recruitment</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Goal, Strategy,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Issue Campaign Plan 	Workshops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Tree>
    <p:extLst>
      <p:ext uri="{BB962C8B-B14F-4D97-AF65-F5344CB8AC3E}">
        <p14:creationId xmlns:p14="http://schemas.microsoft.com/office/powerpoint/2010/main" val="585478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0"/>
            <a:ext cx="13004803" cy="9753600"/>
          </a:xfrm>
          <a:prstGeom prst="rect">
            <a:avLst/>
          </a:prstGeom>
          <a:solidFill>
            <a:srgbClr val="5B9B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581" dirty="0">
              <a:solidFill>
                <a:srgbClr val="FFFFFF"/>
              </a:solidFill>
            </a:endParaRPr>
          </a:p>
        </p:txBody>
      </p:sp>
      <p:sp>
        <p:nvSpPr>
          <p:cNvPr id="6" name="TextBox 5"/>
          <p:cNvSpPr txBox="1"/>
          <p:nvPr/>
        </p:nvSpPr>
        <p:spPr>
          <a:xfrm>
            <a:off x="1" y="4580102"/>
            <a:ext cx="13004799" cy="1009315"/>
          </a:xfrm>
          <a:prstGeom prst="rect">
            <a:avLst/>
          </a:prstGeom>
          <a:noFill/>
        </p:spPr>
        <p:txBody>
          <a:bodyPr wrap="square" rtlCol="0">
            <a:spAutoFit/>
          </a:bodyPr>
          <a:lstStyle/>
          <a:p>
            <a:pPr algn="ctr">
              <a:lnSpc>
                <a:spcPct val="70000"/>
              </a:lnSpc>
            </a:pPr>
            <a:r>
              <a:rPr lang="en-US" sz="7998" b="1" dirty="0">
                <a:solidFill>
                  <a:schemeClr val="bg1"/>
                </a:solidFill>
                <a:latin typeface="Calibri" charset="0"/>
                <a:ea typeface="Calibri" charset="0"/>
                <a:cs typeface="Calibri" charset="0"/>
              </a:rPr>
              <a:t>Your campaign plan</a:t>
            </a:r>
          </a:p>
        </p:txBody>
      </p:sp>
      <p:sp>
        <p:nvSpPr>
          <p:cNvPr id="8" name="TextBox 7"/>
          <p:cNvSpPr txBox="1"/>
          <p:nvPr/>
        </p:nvSpPr>
        <p:spPr>
          <a:xfrm>
            <a:off x="1344634" y="3829286"/>
            <a:ext cx="10395811" cy="584585"/>
          </a:xfrm>
          <a:prstGeom prst="rect">
            <a:avLst/>
          </a:prstGeom>
          <a:noFill/>
        </p:spPr>
        <p:txBody>
          <a:bodyPr wrap="square" rtlCol="0">
            <a:spAutoFit/>
          </a:bodyPr>
          <a:lstStyle/>
          <a:p>
            <a:pPr algn="ctr"/>
            <a:r>
              <a:rPr lang="en-US" sz="3199" b="1" spc="300" dirty="0">
                <a:solidFill>
                  <a:srgbClr val="344047"/>
                </a:solidFill>
                <a:latin typeface="Calibri" charset="0"/>
                <a:ea typeface="Calibri" charset="0"/>
                <a:cs typeface="Calibri" charset="0"/>
              </a:rPr>
              <a:t>WORKSHOP</a:t>
            </a:r>
          </a:p>
        </p:txBody>
      </p:sp>
    </p:spTree>
    <p:extLst>
      <p:ext uri="{BB962C8B-B14F-4D97-AF65-F5344CB8AC3E}">
        <p14:creationId xmlns:p14="http://schemas.microsoft.com/office/powerpoint/2010/main" val="566232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408760" y="5343540"/>
            <a:ext cx="5956300" cy="133370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408760" y="3522124"/>
            <a:ext cx="5956300" cy="964812"/>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2426416"/>
            <a:ext cx="5816600" cy="4967514"/>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a:t>
            </a:r>
            <a:r>
              <a:rPr lang="en-US" sz="3200" dirty="0">
                <a:latin typeface="Calibri" charset="0"/>
                <a:ea typeface="Calibri" charset="0"/>
                <a:cs typeface="Calibri" charset="0"/>
              </a:rPr>
              <a:t>	Report-back on</a:t>
            </a:r>
          </a:p>
          <a:p>
            <a:pPr>
              <a:lnSpc>
                <a:spcPct val="90000"/>
              </a:lnSpc>
            </a:pPr>
            <a:r>
              <a:rPr lang="en-US" sz="3200" dirty="0">
                <a:latin typeface="Calibri" charset="0"/>
                <a:ea typeface="Calibri" charset="0"/>
                <a:cs typeface="Calibri" charset="0"/>
              </a:rPr>
              <a:t>	Volunteer Recruitment</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Goal, Strategy,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Issue Campaign Plan 	Workshops</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Next Steps and Closing</a:t>
            </a:r>
            <a:endParaRPr lang="x-none" sz="3200" b="1" dirty="0">
              <a:solidFill>
                <a:schemeClr val="accent1"/>
              </a:solidFill>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Tree>
    <p:extLst>
      <p:ext uri="{BB962C8B-B14F-4D97-AF65-F5344CB8AC3E}">
        <p14:creationId xmlns:p14="http://schemas.microsoft.com/office/powerpoint/2010/main" val="166762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017212" y="3914185"/>
            <a:ext cx="8338900" cy="948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71501"/>
            <a:ext cx="3208421"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noChangeArrowheads="1"/>
          </p:cNvSpPr>
          <p:nvPr/>
        </p:nvSpPr>
        <p:spPr bwMode="auto">
          <a:xfrm>
            <a:off x="323849" y="661685"/>
            <a:ext cx="3301667"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a:solidFill>
                  <a:schemeClr val="bg1"/>
                </a:solidFill>
                <a:latin typeface="Calibri" charset="0"/>
                <a:ea typeface="Calibri" charset="0"/>
                <a:cs typeface="Calibri" charset="0"/>
              </a:rPr>
              <a:t>Next steps</a:t>
            </a:r>
            <a:endParaRPr lang="en-US" altLang="en-US" sz="4500" b="1" dirty="0">
              <a:solidFill>
                <a:schemeClr val="bg1"/>
              </a:solidFill>
              <a:latin typeface="Calibri" charset="0"/>
              <a:ea typeface="Calibri" charset="0"/>
              <a:cs typeface="Calibri" charset="0"/>
            </a:endParaRPr>
          </a:p>
        </p:txBody>
      </p:sp>
      <p:sp>
        <p:nvSpPr>
          <p:cNvPr id="7" name="TextBox 6"/>
          <p:cNvSpPr txBox="1"/>
          <p:nvPr/>
        </p:nvSpPr>
        <p:spPr>
          <a:xfrm>
            <a:off x="2388179" y="2441155"/>
            <a:ext cx="8982688" cy="6124754"/>
          </a:xfrm>
          <a:prstGeom prst="rect">
            <a:avLst/>
          </a:prstGeom>
          <a:noFill/>
        </p:spPr>
        <p:txBody>
          <a:bodyPr wrap="square" rtlCol="0">
            <a:spAutoFit/>
          </a:bodyPr>
          <a:lstStyle/>
          <a:p>
            <a:r>
              <a:rPr lang="en-US" sz="2800" dirty="0">
                <a:solidFill>
                  <a:schemeClr val="bg2">
                    <a:lumMod val="25000"/>
                  </a:schemeClr>
                </a:solidFill>
                <a:latin typeface="Calibri" charset="0"/>
                <a:ea typeface="Calibri" charset="0"/>
                <a:cs typeface="Calibri" charset="0"/>
              </a:rPr>
              <a:t>Look over and revise your issue campaign plan using what you’ve learned today</a:t>
            </a:r>
          </a:p>
          <a:p>
            <a:endParaRPr lang="en-US" sz="2800" dirty="0">
              <a:solidFill>
                <a:schemeClr val="bg2">
                  <a:lumMod val="25000"/>
                </a:schemeClr>
              </a:solidFill>
              <a:latin typeface="Calibri" charset="0"/>
              <a:ea typeface="Calibri" charset="0"/>
              <a:cs typeface="Calibri" charset="0"/>
            </a:endParaRPr>
          </a:p>
          <a:p>
            <a:endParaRPr lang="en-US" sz="2800" dirty="0">
              <a:solidFill>
                <a:schemeClr val="bg2">
                  <a:lumMod val="25000"/>
                </a:schemeClr>
              </a:solidFill>
              <a:latin typeface="Calibri" charset="0"/>
              <a:ea typeface="Calibri" charset="0"/>
              <a:cs typeface="Calibri" charset="0"/>
            </a:endParaRPr>
          </a:p>
          <a:p>
            <a:r>
              <a:rPr lang="en-US" sz="2800" b="1" dirty="0">
                <a:solidFill>
                  <a:schemeClr val="bg1"/>
                </a:solidFill>
                <a:latin typeface="Calibri" charset="0"/>
                <a:ea typeface="Calibri" charset="0"/>
                <a:cs typeface="Calibri" charset="0"/>
              </a:rPr>
              <a:t>Next week:	How to Create an Organization</a:t>
            </a:r>
          </a:p>
          <a:p>
            <a:endParaRPr lang="en-US" sz="2800" dirty="0">
              <a:solidFill>
                <a:schemeClr val="bg2">
                  <a:lumMod val="25000"/>
                </a:schemeClr>
              </a:solidFill>
              <a:latin typeface="Calibri" charset="0"/>
              <a:ea typeface="Calibri" charset="0"/>
              <a:cs typeface="Calibri" charset="0"/>
            </a:endParaRPr>
          </a:p>
          <a:p>
            <a:endParaRPr lang="en-US" sz="2800" dirty="0">
              <a:solidFill>
                <a:schemeClr val="bg2">
                  <a:lumMod val="25000"/>
                </a:schemeClr>
              </a:solidFill>
              <a:latin typeface="Calibri" charset="0"/>
              <a:ea typeface="Calibri" charset="0"/>
              <a:cs typeface="Calibri" charset="0"/>
            </a:endParaRPr>
          </a:p>
          <a:p>
            <a:r>
              <a:rPr lang="en-US" sz="2800" b="1" dirty="0">
                <a:solidFill>
                  <a:schemeClr val="accent1"/>
                </a:solidFill>
                <a:latin typeface="Calibri" charset="0"/>
                <a:ea typeface="Calibri" charset="0"/>
                <a:cs typeface="Calibri" charset="0"/>
              </a:rPr>
              <a:t>Week 9:</a:t>
            </a:r>
            <a:r>
              <a:rPr lang="en-US" sz="2800" dirty="0">
                <a:solidFill>
                  <a:schemeClr val="bg2">
                    <a:lumMod val="25000"/>
                  </a:schemeClr>
                </a:solidFill>
                <a:latin typeface="Calibri" charset="0"/>
                <a:ea typeface="Calibri" charset="0"/>
                <a:cs typeface="Calibri" charset="0"/>
              </a:rPr>
              <a:t>		Fundraising, Proposals &amp; Pitches</a:t>
            </a:r>
          </a:p>
          <a:p>
            <a:r>
              <a:rPr lang="en-US" sz="2800" dirty="0">
                <a:solidFill>
                  <a:schemeClr val="bg2">
                    <a:lumMod val="25000"/>
                  </a:schemeClr>
                </a:solidFill>
                <a:latin typeface="Calibri" charset="0"/>
                <a:ea typeface="Calibri" charset="0"/>
                <a:cs typeface="Calibri" charset="0"/>
              </a:rPr>
              <a:t>		</a:t>
            </a:r>
            <a:r>
              <a:rPr lang="en-US" sz="2800" i="1" dirty="0">
                <a:solidFill>
                  <a:schemeClr val="bg2">
                    <a:lumMod val="25000"/>
                  </a:schemeClr>
                </a:solidFill>
                <a:latin typeface="Calibri" charset="0"/>
                <a:ea typeface="Calibri" charset="0"/>
                <a:cs typeface="Calibri" charset="0"/>
              </a:rPr>
              <a:t>Come with a draft budget for your </a:t>
            </a:r>
          </a:p>
          <a:p>
            <a:r>
              <a:rPr lang="en-US" sz="2800" i="1" dirty="0">
                <a:solidFill>
                  <a:schemeClr val="bg2">
                    <a:lumMod val="25000"/>
                  </a:schemeClr>
                </a:solidFill>
                <a:latin typeface="Calibri" charset="0"/>
                <a:ea typeface="Calibri" charset="0"/>
                <a:cs typeface="Calibri" charset="0"/>
              </a:rPr>
              <a:t>		campaign</a:t>
            </a:r>
          </a:p>
          <a:p>
            <a:endParaRPr lang="en-US" sz="2800" i="1" dirty="0">
              <a:solidFill>
                <a:schemeClr val="bg2">
                  <a:lumMod val="25000"/>
                </a:schemeClr>
              </a:solidFill>
              <a:latin typeface="Calibri" charset="0"/>
              <a:ea typeface="Calibri" charset="0"/>
              <a:cs typeface="Calibri" charset="0"/>
            </a:endParaRPr>
          </a:p>
          <a:p>
            <a:r>
              <a:rPr lang="en-US" sz="2800" b="1" dirty="0">
                <a:solidFill>
                  <a:schemeClr val="accent1"/>
                </a:solidFill>
                <a:latin typeface="Calibri" charset="0"/>
                <a:ea typeface="Calibri" charset="0"/>
                <a:cs typeface="Calibri" charset="0"/>
              </a:rPr>
              <a:t>Week 10: </a:t>
            </a:r>
            <a:r>
              <a:rPr lang="en-US" sz="2800" dirty="0">
                <a:solidFill>
                  <a:schemeClr val="bg2">
                    <a:lumMod val="25000"/>
                  </a:schemeClr>
                </a:solidFill>
                <a:latin typeface="Calibri" charset="0"/>
                <a:ea typeface="Calibri" charset="0"/>
                <a:cs typeface="Calibri" charset="0"/>
              </a:rPr>
              <a:t>	Managing Partner Relationships</a:t>
            </a:r>
          </a:p>
          <a:p>
            <a:pPr lvl="4"/>
            <a:r>
              <a:rPr lang="en-US" sz="2800" i="1" dirty="0">
                <a:solidFill>
                  <a:schemeClr val="bg2">
                    <a:lumMod val="25000"/>
                  </a:schemeClr>
                </a:solidFill>
                <a:latin typeface="Calibri" charset="0"/>
                <a:ea typeface="Calibri" charset="0"/>
                <a:cs typeface="Calibri" charset="0"/>
              </a:rPr>
              <a:t>Come with the Coalition section of </a:t>
            </a:r>
          </a:p>
          <a:p>
            <a:pPr lvl="4"/>
            <a:r>
              <a:rPr lang="en-US" sz="2800" i="1" dirty="0">
                <a:solidFill>
                  <a:schemeClr val="bg2">
                    <a:lumMod val="25000"/>
                  </a:schemeClr>
                </a:solidFill>
                <a:latin typeface="Calibri" charset="0"/>
                <a:ea typeface="Calibri" charset="0"/>
                <a:cs typeface="Calibri" charset="0"/>
              </a:rPr>
              <a:t>your plan completed</a:t>
            </a:r>
          </a:p>
        </p:txBody>
      </p:sp>
    </p:spTree>
    <p:extLst>
      <p:ext uri="{BB962C8B-B14F-4D97-AF65-F5344CB8AC3E}">
        <p14:creationId xmlns:p14="http://schemas.microsoft.com/office/powerpoint/2010/main" val="870791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380740" y="4757007"/>
            <a:ext cx="10243320" cy="912558"/>
          </a:xfrm>
          <a:prstGeom prst="rect">
            <a:avLst/>
          </a:prstGeom>
          <a:noFill/>
        </p:spPr>
        <p:txBody>
          <a:bodyPr wrap="square" rtlCol="0">
            <a:spAutoFit/>
          </a:bodyPr>
          <a:lstStyle/>
          <a:p>
            <a:pPr algn="ctr">
              <a:lnSpc>
                <a:spcPct val="80000"/>
              </a:lnSpc>
            </a:pPr>
            <a:r>
              <a:rPr lang="en-US" sz="6500" b="1" dirty="0" err="1">
                <a:solidFill>
                  <a:schemeClr val="bg1"/>
                </a:solidFill>
                <a:latin typeface="Calibri" charset="0"/>
                <a:ea typeface="Calibri" charset="0"/>
                <a:cs typeface="Calibri" charset="0"/>
              </a:rPr>
              <a:t>emailaddress@domain.com</a:t>
            </a:r>
            <a:endParaRPr lang="en-US" sz="6500" b="1" dirty="0">
              <a:solidFill>
                <a:schemeClr val="bg1"/>
              </a:solidFill>
              <a:latin typeface="Calibri" charset="0"/>
              <a:ea typeface="Calibri" charset="0"/>
              <a:cs typeface="Calibri" charset="0"/>
            </a:endParaRPr>
          </a:p>
        </p:txBody>
      </p:sp>
      <p:sp>
        <p:nvSpPr>
          <p:cNvPr id="5" name="TextBox 4"/>
          <p:cNvSpPr txBox="1"/>
          <p:nvPr/>
        </p:nvSpPr>
        <p:spPr>
          <a:xfrm>
            <a:off x="1380740" y="3930837"/>
            <a:ext cx="10243320" cy="630942"/>
          </a:xfrm>
          <a:prstGeom prst="rect">
            <a:avLst/>
          </a:prstGeom>
          <a:noFill/>
        </p:spPr>
        <p:txBody>
          <a:bodyPr wrap="square" rtlCol="0">
            <a:spAutoFit/>
          </a:bodyPr>
          <a:lstStyle/>
          <a:p>
            <a:pPr algn="ctr"/>
            <a:r>
              <a:rPr lang="en-US" sz="3500" b="1" spc="600" dirty="0">
                <a:latin typeface="Calibri" charset="0"/>
                <a:ea typeface="Calibri" charset="0"/>
                <a:cs typeface="Calibri" charset="0"/>
              </a:rPr>
              <a:t>QUESTIONS?</a:t>
            </a:r>
          </a:p>
        </p:txBody>
      </p:sp>
    </p:spTree>
    <p:extLst>
      <p:ext uri="{BB962C8B-B14F-4D97-AF65-F5344CB8AC3E}">
        <p14:creationId xmlns:p14="http://schemas.microsoft.com/office/powerpoint/2010/main" val="1720770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187630" y="4100515"/>
            <a:ext cx="7672689" cy="1938374"/>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35"/>
          <p:cNvSpPr>
            <a:spLocks noChangeAspect="1"/>
          </p:cNvSpPr>
          <p:nvPr/>
        </p:nvSpPr>
        <p:spPr bwMode="auto">
          <a:xfrm>
            <a:off x="4483949" y="286662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1</a:t>
            </a:r>
          </a:p>
        </p:txBody>
      </p:sp>
      <p:sp>
        <p:nvSpPr>
          <p:cNvPr id="7" name="TextBox 6"/>
          <p:cNvSpPr txBox="1"/>
          <p:nvPr/>
        </p:nvSpPr>
        <p:spPr>
          <a:xfrm>
            <a:off x="5235232" y="2823969"/>
            <a:ext cx="6230188" cy="4524315"/>
          </a:xfrm>
          <a:prstGeom prst="rect">
            <a:avLst/>
          </a:prstGeom>
          <a:noFill/>
        </p:spPr>
        <p:txBody>
          <a:bodyPr wrap="square" rtlCol="0">
            <a:spAutoFit/>
          </a:bodyPr>
          <a:lstStyle/>
          <a:p>
            <a:r>
              <a:rPr lang="en-US" sz="3200" dirty="0">
                <a:solidFill>
                  <a:schemeClr val="bg2">
                    <a:lumMod val="25000"/>
                  </a:schemeClr>
                </a:solidFill>
                <a:latin typeface="Calibri" charset="0"/>
                <a:ea typeface="Calibri" charset="0"/>
                <a:cs typeface="Calibri" charset="0"/>
              </a:rPr>
              <a:t>Understand the purpose of writing an issue campaign plan.</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Be able to evaluate your campaign’s goal, strategy, tactics, and how they support each other.</a:t>
            </a:r>
          </a:p>
          <a:p>
            <a:endParaRPr lang="en-US" sz="3200" dirty="0">
              <a:solidFill>
                <a:schemeClr val="bg2">
                  <a:lumMod val="25000"/>
                </a:schemeClr>
              </a:solidFill>
              <a:latin typeface="Calibri" charset="0"/>
              <a:ea typeface="Calibri" charset="0"/>
              <a:cs typeface="Calibri" charset="0"/>
            </a:endParaRPr>
          </a:p>
          <a:p>
            <a:r>
              <a:rPr lang="en-US" sz="3200" dirty="0">
                <a:solidFill>
                  <a:schemeClr val="bg2">
                    <a:lumMod val="25000"/>
                  </a:schemeClr>
                </a:solidFill>
                <a:latin typeface="Calibri" charset="0"/>
                <a:ea typeface="Calibri" charset="0"/>
                <a:cs typeface="Calibri" charset="0"/>
              </a:rPr>
              <a:t>Workshop your campaign plans, and those of your fellow students.</a:t>
            </a:r>
          </a:p>
        </p:txBody>
      </p:sp>
      <p:sp>
        <p:nvSpPr>
          <p:cNvPr id="18" name="Rectangle 17"/>
          <p:cNvSpPr/>
          <p:nvPr/>
        </p:nvSpPr>
        <p:spPr>
          <a:xfrm>
            <a:off x="0" y="571501"/>
            <a:ext cx="21336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a:spLocks noChangeArrowheads="1"/>
          </p:cNvSpPr>
          <p:nvPr/>
        </p:nvSpPr>
        <p:spPr bwMode="auto">
          <a:xfrm>
            <a:off x="323849" y="661685"/>
            <a:ext cx="17081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Goals</a:t>
            </a:r>
          </a:p>
        </p:txBody>
      </p:sp>
      <p:sp>
        <p:nvSpPr>
          <p:cNvPr id="20" name="Oval 35"/>
          <p:cNvSpPr>
            <a:spLocks noChangeAspect="1"/>
          </p:cNvSpPr>
          <p:nvPr/>
        </p:nvSpPr>
        <p:spPr bwMode="auto">
          <a:xfrm>
            <a:off x="4483949" y="4335972"/>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a:solidFill>
                  <a:schemeClr val="bg1"/>
                </a:solidFill>
                <a:latin typeface="Calibri" charset="0"/>
                <a:ea typeface="Calibri" charset="0"/>
                <a:cs typeface="Calibri" charset="0"/>
              </a:rPr>
              <a:t>2</a:t>
            </a:r>
            <a:endParaRPr lang="en-US" altLang="ko-KR" sz="2200" dirty="0">
              <a:solidFill>
                <a:schemeClr val="bg1"/>
              </a:solidFill>
              <a:latin typeface="Calibri" charset="0"/>
              <a:ea typeface="Calibri" charset="0"/>
              <a:cs typeface="Calibri" charset="0"/>
            </a:endParaRPr>
          </a:p>
        </p:txBody>
      </p:sp>
      <p:sp>
        <p:nvSpPr>
          <p:cNvPr id="21" name="Oval 35"/>
          <p:cNvSpPr>
            <a:spLocks noChangeAspect="1"/>
          </p:cNvSpPr>
          <p:nvPr/>
        </p:nvSpPr>
        <p:spPr bwMode="auto">
          <a:xfrm>
            <a:off x="4483949" y="6243863"/>
            <a:ext cx="529391" cy="529391"/>
          </a:xfrm>
          <a:prstGeom prst="ellipse">
            <a:avLst/>
          </a:prstGeom>
          <a:solidFill>
            <a:schemeClr val="accent1"/>
          </a:solidFill>
          <a:ln w="25400">
            <a:noFill/>
            <a:round/>
            <a:headEnd/>
            <a:tailEnd/>
          </a:ln>
        </p:spPr>
        <p:txBody>
          <a:bodyPr anchor="ct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eaLnBrk="1" hangingPunct="1">
              <a:spcBef>
                <a:spcPct val="0"/>
              </a:spcBef>
              <a:buSzTx/>
              <a:buFontTx/>
              <a:buNone/>
            </a:pPr>
            <a:r>
              <a:rPr lang="en-US" altLang="ko-KR" sz="2200" dirty="0">
                <a:solidFill>
                  <a:schemeClr val="bg1"/>
                </a:solidFill>
                <a:latin typeface="Calibri" charset="0"/>
                <a:ea typeface="Calibri" charset="0"/>
                <a:cs typeface="Calibri" charset="0"/>
              </a:rPr>
              <a:t>3</a:t>
            </a:r>
          </a:p>
        </p:txBody>
      </p:sp>
    </p:spTree>
    <p:extLst>
      <p:ext uri="{BB962C8B-B14F-4D97-AF65-F5344CB8AC3E}">
        <p14:creationId xmlns:p14="http://schemas.microsoft.com/office/powerpoint/2010/main" val="1081242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408760" y="3522124"/>
            <a:ext cx="5956300" cy="964812"/>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571501"/>
            <a:ext cx="2590800" cy="1015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548460" y="2426416"/>
            <a:ext cx="5816600" cy="4967514"/>
          </a:xfrm>
          <a:prstGeom prst="rect">
            <a:avLst/>
          </a:prstGeom>
          <a:noFill/>
        </p:spPr>
        <p:txBody>
          <a:bodyPr wrap="square" rtlCol="0" anchor="t">
            <a:spAutoFit/>
          </a:bodyPr>
          <a:lstStyle/>
          <a:p>
            <a:pPr>
              <a:lnSpc>
                <a:spcPct val="90000"/>
              </a:lnSpc>
            </a:pPr>
            <a:r>
              <a:rPr lang="en-US" sz="3200" b="1" dirty="0">
                <a:latin typeface="Calibri" charset="0"/>
                <a:ea typeface="Calibri" charset="0"/>
                <a:cs typeface="Calibri" charset="0"/>
              </a:rPr>
              <a:t>00:00</a:t>
            </a:r>
            <a:r>
              <a:rPr lang="en-US" sz="3200" dirty="0">
                <a:latin typeface="Calibri" charset="0"/>
                <a:ea typeface="Calibri" charset="0"/>
                <a:cs typeface="Calibri" charset="0"/>
              </a:rPr>
              <a:t>	Report-back on</a:t>
            </a:r>
          </a:p>
          <a:p>
            <a:pPr>
              <a:lnSpc>
                <a:spcPct val="90000"/>
              </a:lnSpc>
            </a:pPr>
            <a:r>
              <a:rPr lang="en-US" sz="3200" dirty="0">
                <a:latin typeface="Calibri" charset="0"/>
                <a:ea typeface="Calibri" charset="0"/>
                <a:cs typeface="Calibri" charset="0"/>
              </a:rPr>
              <a:t>	Volunteer Recruitment</a:t>
            </a:r>
          </a:p>
          <a:p>
            <a:pPr>
              <a:lnSpc>
                <a:spcPct val="90000"/>
              </a:lnSpc>
            </a:pPr>
            <a:endParaRPr lang="en-US" sz="3200" dirty="0">
              <a:latin typeface="Calibri" charset="0"/>
              <a:ea typeface="Calibri" charset="0"/>
              <a:cs typeface="Calibri" charset="0"/>
            </a:endParaRPr>
          </a:p>
          <a:p>
            <a:pPr>
              <a:lnSpc>
                <a:spcPct val="90000"/>
              </a:lnSpc>
            </a:pPr>
            <a:r>
              <a:rPr lang="en-US" sz="3200" b="1" dirty="0">
                <a:solidFill>
                  <a:schemeClr val="accent1"/>
                </a:solidFill>
                <a:latin typeface="Calibri" charset="0"/>
                <a:ea typeface="Calibri" charset="0"/>
                <a:cs typeface="Calibri" charset="0"/>
              </a:rPr>
              <a:t>00:00	Goal, Strategy, Tactics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Break</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Issue Campaign Plan 	Workshops</a:t>
            </a:r>
          </a:p>
          <a:p>
            <a:pPr>
              <a:lnSpc>
                <a:spcPct val="90000"/>
              </a:lnSpc>
            </a:pPr>
            <a:endParaRPr lang="en-US" sz="3200" dirty="0">
              <a:latin typeface="Calibri" charset="0"/>
              <a:ea typeface="Calibri" charset="0"/>
              <a:cs typeface="Calibri" charset="0"/>
            </a:endParaRPr>
          </a:p>
          <a:p>
            <a:pPr>
              <a:lnSpc>
                <a:spcPct val="90000"/>
              </a:lnSpc>
            </a:pPr>
            <a:r>
              <a:rPr lang="en-US" sz="3200" b="1" dirty="0">
                <a:latin typeface="Calibri" charset="0"/>
                <a:ea typeface="Calibri" charset="0"/>
                <a:cs typeface="Calibri" charset="0"/>
              </a:rPr>
              <a:t>00:00	</a:t>
            </a:r>
            <a:r>
              <a:rPr lang="en-US" sz="3200" dirty="0">
                <a:latin typeface="Calibri" charset="0"/>
                <a:ea typeface="Calibri" charset="0"/>
                <a:cs typeface="Calibri" charset="0"/>
              </a:rPr>
              <a:t>Next Steps and Closing</a:t>
            </a:r>
            <a:endParaRPr lang="x-none" sz="3200" dirty="0">
              <a:latin typeface="Calibri" charset="0"/>
              <a:ea typeface="Calibri" charset="0"/>
              <a:cs typeface="Calibri" charset="0"/>
            </a:endParaRPr>
          </a:p>
        </p:txBody>
      </p:sp>
      <p:sp>
        <p:nvSpPr>
          <p:cNvPr id="8" name="Rectangle 7"/>
          <p:cNvSpPr>
            <a:spLocks noChangeArrowheads="1"/>
          </p:cNvSpPr>
          <p:nvPr/>
        </p:nvSpPr>
        <p:spPr bwMode="auto">
          <a:xfrm>
            <a:off x="323849" y="661685"/>
            <a:ext cx="2571751"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r>
              <a:rPr lang="en-US" altLang="en-US" sz="4500" b="1" dirty="0">
                <a:solidFill>
                  <a:schemeClr val="bg1"/>
                </a:solidFill>
                <a:latin typeface="Calibri" charset="0"/>
                <a:ea typeface="Calibri" charset="0"/>
                <a:cs typeface="Calibri" charset="0"/>
              </a:rPr>
              <a:t>Agenda</a:t>
            </a:r>
          </a:p>
        </p:txBody>
      </p:sp>
      <p:sp>
        <p:nvSpPr>
          <p:cNvPr id="10" name="Rectangle 9"/>
          <p:cNvSpPr/>
          <p:nvPr/>
        </p:nvSpPr>
        <p:spPr>
          <a:xfrm>
            <a:off x="5408760" y="5343540"/>
            <a:ext cx="5956300" cy="1333701"/>
          </a:xfrm>
          <a:prstGeom prst="rect">
            <a:avLst/>
          </a:prstGeom>
          <a:solidFill>
            <a:schemeClr val="accent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610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4432204"/>
            <a:ext cx="9818721" cy="1101840"/>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Goals, Strategy, Tactics</a:t>
            </a:r>
          </a:p>
        </p:txBody>
      </p:sp>
    </p:spTree>
    <p:extLst>
      <p:ext uri="{BB962C8B-B14F-4D97-AF65-F5344CB8AC3E}">
        <p14:creationId xmlns:p14="http://schemas.microsoft.com/office/powerpoint/2010/main" val="174839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3004800" cy="9753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593039" y="3961026"/>
            <a:ext cx="9818721" cy="2086725"/>
          </a:xfrm>
          <a:prstGeom prst="rect">
            <a:avLst/>
          </a:prstGeom>
          <a:noFill/>
        </p:spPr>
        <p:txBody>
          <a:bodyPr wrap="square" rtlCol="0">
            <a:spAutoFit/>
          </a:bodyPr>
          <a:lstStyle/>
          <a:p>
            <a:pPr algn="ctr">
              <a:lnSpc>
                <a:spcPct val="80000"/>
              </a:lnSpc>
            </a:pPr>
            <a:r>
              <a:rPr lang="en-US" sz="8000" b="1" dirty="0">
                <a:solidFill>
                  <a:schemeClr val="bg1"/>
                </a:solidFill>
                <a:latin typeface="Calibri" charset="0"/>
                <a:ea typeface="Calibri" charset="0"/>
                <a:cs typeface="Calibri" charset="0"/>
              </a:rPr>
              <a:t>Why do we write </a:t>
            </a:r>
            <a:r>
              <a:rPr lang="en-US" sz="8000" b="1">
                <a:solidFill>
                  <a:schemeClr val="bg1"/>
                </a:solidFill>
                <a:latin typeface="Calibri" charset="0"/>
                <a:ea typeface="Calibri" charset="0"/>
                <a:cs typeface="Calibri" charset="0"/>
              </a:rPr>
              <a:t>issue campaign plans?</a:t>
            </a:r>
            <a:endParaRPr lang="en-US" sz="8000" b="1"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963222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348256"/>
            <a:ext cx="13004800" cy="861774"/>
          </a:xfrm>
          <a:prstGeom prst="rect">
            <a:avLst/>
          </a:prstGeom>
        </p:spPr>
        <p:txBody>
          <a:bodyPr wrap="square">
            <a:spAutoFit/>
          </a:bodyPr>
          <a:lstStyle/>
          <a:p>
            <a:pPr algn="ctr">
              <a:spcBef>
                <a:spcPct val="0"/>
              </a:spcBef>
            </a:pPr>
            <a:r>
              <a:rPr lang="en-US" altLang="ko-KR" sz="5000" b="1" dirty="0">
                <a:solidFill>
                  <a:schemeClr val="accent1"/>
                </a:solidFill>
                <a:latin typeface="Calibri" charset="0"/>
                <a:ea typeface="Calibri" charset="0"/>
                <a:cs typeface="Calibri" charset="0"/>
              </a:rPr>
              <a:t>A plan is not a thing that you will use.</a:t>
            </a:r>
          </a:p>
        </p:txBody>
      </p:sp>
    </p:spTree>
    <p:extLst>
      <p:ext uri="{BB962C8B-B14F-4D97-AF65-F5344CB8AC3E}">
        <p14:creationId xmlns:p14="http://schemas.microsoft.com/office/powerpoint/2010/main" val="174262015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isenhower_1945_wide-66b9cd776d151b754aa0b0607122b203705aa11d.jpg"/>
          <p:cNvPicPr>
            <a:picLocks noChangeAspect="1"/>
          </p:cNvPicPr>
          <p:nvPr/>
        </p:nvPicPr>
        <p:blipFill rotWithShape="1">
          <a:blip r:embed="rId3" cstate="print">
            <a:extLst>
              <a:ext uri="{28A0092B-C50C-407E-A947-70E740481C1C}">
                <a14:useLocalDpi xmlns:a14="http://schemas.microsoft.com/office/drawing/2010/main" val="0"/>
              </a:ext>
            </a:extLst>
          </a:blip>
          <a:srcRect l="8392" r="16719"/>
          <a:stretch/>
        </p:blipFill>
        <p:spPr>
          <a:xfrm>
            <a:off x="0" y="0"/>
            <a:ext cx="13004800" cy="9753600"/>
          </a:xfrm>
          <a:prstGeom prst="rect">
            <a:avLst/>
          </a:prstGeom>
        </p:spPr>
      </p:pic>
      <p:sp>
        <p:nvSpPr>
          <p:cNvPr id="8" name="Rectangle 7"/>
          <p:cNvSpPr/>
          <p:nvPr/>
        </p:nvSpPr>
        <p:spPr>
          <a:xfrm>
            <a:off x="0" y="0"/>
            <a:ext cx="13004800" cy="9753600"/>
          </a:xfrm>
          <a:prstGeom prst="rect">
            <a:avLst/>
          </a:prstGeom>
          <a:solidFill>
            <a:schemeClr val="tx1">
              <a:lumMod val="5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008092" y="4848137"/>
            <a:ext cx="9021734" cy="2586274"/>
            <a:chOff x="6880155" y="3813901"/>
            <a:chExt cx="5833927" cy="1672421"/>
          </a:xfrm>
        </p:grpSpPr>
        <p:sp>
          <p:nvSpPr>
            <p:cNvPr id="15" name="TextBox 14"/>
            <p:cNvSpPr txBox="1"/>
            <p:nvPr/>
          </p:nvSpPr>
          <p:spPr>
            <a:xfrm>
              <a:off x="7157326" y="3813901"/>
              <a:ext cx="5556756" cy="1253854"/>
            </a:xfrm>
            <a:prstGeom prst="rect">
              <a:avLst/>
            </a:prstGeom>
            <a:noFill/>
          </p:spPr>
          <p:txBody>
            <a:bodyPr wrap="square" rtlCol="0">
              <a:spAutoFit/>
            </a:bodyPr>
            <a:lstStyle/>
            <a:p>
              <a:r>
                <a:rPr lang="en-US" sz="6000" b="1" spc="100" dirty="0">
                  <a:solidFill>
                    <a:schemeClr val="bg1"/>
                  </a:solidFill>
                  <a:latin typeface="Calibri" charset="0"/>
                  <a:ea typeface="Calibri" charset="0"/>
                  <a:cs typeface="Calibri" charset="0"/>
                </a:rPr>
                <a:t>Plans are nothing… Planning is everything.”</a:t>
              </a:r>
            </a:p>
          </p:txBody>
        </p:sp>
        <p:sp>
          <p:nvSpPr>
            <p:cNvPr id="16" name="TextBox 15"/>
            <p:cNvSpPr txBox="1"/>
            <p:nvPr/>
          </p:nvSpPr>
          <p:spPr>
            <a:xfrm>
              <a:off x="7157326" y="5187785"/>
              <a:ext cx="4036146" cy="298537"/>
            </a:xfrm>
            <a:prstGeom prst="rect">
              <a:avLst/>
            </a:prstGeom>
            <a:noFill/>
          </p:spPr>
          <p:txBody>
            <a:bodyPr wrap="square" rtlCol="0">
              <a:spAutoFit/>
            </a:bodyPr>
            <a:lstStyle/>
            <a:p>
              <a:r>
                <a:rPr lang="en-US" sz="2400" dirty="0">
                  <a:solidFill>
                    <a:schemeClr val="bg1"/>
                  </a:solidFill>
                  <a:latin typeface="Gotham Light"/>
                  <a:cs typeface="Gotham Light"/>
                </a:rPr>
                <a:t>— Dwight Eisenhower</a:t>
              </a:r>
            </a:p>
          </p:txBody>
        </p:sp>
        <p:sp>
          <p:nvSpPr>
            <p:cNvPr id="9" name="TextBox 8"/>
            <p:cNvSpPr txBox="1"/>
            <p:nvPr/>
          </p:nvSpPr>
          <p:spPr>
            <a:xfrm>
              <a:off x="6880155" y="3832379"/>
              <a:ext cx="5556756" cy="656781"/>
            </a:xfrm>
            <a:prstGeom prst="rect">
              <a:avLst/>
            </a:prstGeom>
            <a:noFill/>
          </p:spPr>
          <p:txBody>
            <a:bodyPr wrap="square" rtlCol="0">
              <a:spAutoFit/>
            </a:bodyPr>
            <a:lstStyle/>
            <a:p>
              <a:r>
                <a:rPr lang="en-US" sz="6000" b="1" spc="100">
                  <a:solidFill>
                    <a:schemeClr val="bg1"/>
                  </a:solidFill>
                  <a:latin typeface="Calibri" charset="0"/>
                  <a:ea typeface="Calibri" charset="0"/>
                  <a:cs typeface="Calibri" charset="0"/>
                </a:rPr>
                <a:t>“</a:t>
              </a:r>
              <a:endParaRPr lang="en-US" sz="6000" b="1" spc="100" dirty="0">
                <a:solidFill>
                  <a:schemeClr val="bg1"/>
                </a:solidFill>
                <a:latin typeface="Calibri" charset="0"/>
                <a:ea typeface="Calibri" charset="0"/>
                <a:cs typeface="Calibri" charset="0"/>
              </a:endParaRPr>
            </a:p>
          </p:txBody>
        </p:sp>
      </p:grpSp>
    </p:spTree>
    <p:extLst>
      <p:ext uri="{BB962C8B-B14F-4D97-AF65-F5344CB8AC3E}">
        <p14:creationId xmlns:p14="http://schemas.microsoft.com/office/powerpoint/2010/main" val="807489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1"/>
          <p:cNvSpPr txBox="1">
            <a:spLocks noChangeArrowheads="1"/>
          </p:cNvSpPr>
          <p:nvPr/>
        </p:nvSpPr>
        <p:spPr bwMode="auto">
          <a:xfrm>
            <a:off x="0" y="5029199"/>
            <a:ext cx="13004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1pPr>
            <a:lvl2pPr marL="742950" indent="-28575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2pPr>
            <a:lvl3pPr marL="11430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3pPr>
            <a:lvl4pPr marL="16002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4pPr>
            <a:lvl5pPr marL="2057400" indent="-228600">
              <a:spcBef>
                <a:spcPts val="3800"/>
              </a:spcBef>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5pPr>
            <a:lvl6pPr marL="25146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6pPr>
            <a:lvl7pPr marL="29718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7pPr>
            <a:lvl8pPr marL="34290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8pPr>
            <a:lvl9pPr marL="3886200" indent="-228600" eaLnBrk="0" fontAlgn="base" hangingPunct="0">
              <a:spcBef>
                <a:spcPts val="3800"/>
              </a:spcBef>
              <a:spcAft>
                <a:spcPct val="0"/>
              </a:spcAft>
              <a:buSzPct val="171000"/>
              <a:buFont typeface="Gill Sans" charset="0"/>
              <a:buChar char="•"/>
              <a:defRPr sz="2800">
                <a:solidFill>
                  <a:srgbClr val="56565A"/>
                </a:solidFill>
                <a:latin typeface="Arial" panose="020B0604020202020204" pitchFamily="34" charset="0"/>
                <a:ea typeface="MS PGothic" panose="020B0600070205080204" pitchFamily="34" charset="-128"/>
                <a:sym typeface="Gill Sans" charset="0"/>
              </a:defRPr>
            </a:lvl9pPr>
          </a:lstStyle>
          <a:p>
            <a:pPr algn="ctr">
              <a:buNone/>
            </a:pPr>
            <a:r>
              <a:rPr lang="en-US" sz="3200" dirty="0">
                <a:solidFill>
                  <a:schemeClr val="tx1"/>
                </a:solidFill>
                <a:latin typeface="Calibri" charset="0"/>
                <a:ea typeface="Calibri" charset="0"/>
                <a:cs typeface="Calibri" charset="0"/>
              </a:rPr>
              <a:t>Why do you think he said that?</a:t>
            </a:r>
          </a:p>
        </p:txBody>
      </p:sp>
      <p:sp>
        <p:nvSpPr>
          <p:cNvPr id="2" name="Rectangle 1"/>
          <p:cNvSpPr/>
          <p:nvPr/>
        </p:nvSpPr>
        <p:spPr>
          <a:xfrm>
            <a:off x="0" y="3743325"/>
            <a:ext cx="13004800" cy="1323439"/>
          </a:xfrm>
          <a:prstGeom prst="rect">
            <a:avLst/>
          </a:prstGeom>
        </p:spPr>
        <p:txBody>
          <a:bodyPr wrap="square">
            <a:spAutoFit/>
          </a:bodyPr>
          <a:lstStyle/>
          <a:p>
            <a:pPr algn="ctr">
              <a:spcBef>
                <a:spcPct val="0"/>
              </a:spcBef>
            </a:pPr>
            <a:r>
              <a:rPr lang="en-US" altLang="ko-KR" sz="8000" b="1" dirty="0">
                <a:solidFill>
                  <a:schemeClr val="accent1"/>
                </a:solidFill>
                <a:latin typeface="Calibri" charset="0"/>
                <a:ea typeface="Calibri" charset="0"/>
                <a:cs typeface="Calibri" charset="0"/>
              </a:rPr>
              <a:t>Plans are nothing…</a:t>
            </a:r>
          </a:p>
        </p:txBody>
      </p:sp>
    </p:spTree>
    <p:extLst>
      <p:ext uri="{BB962C8B-B14F-4D97-AF65-F5344CB8AC3E}">
        <p14:creationId xmlns:p14="http://schemas.microsoft.com/office/powerpoint/2010/main" val="2833874823"/>
      </p:ext>
    </p:extLst>
  </p:cSld>
  <p:clrMapOvr>
    <a:masterClrMapping/>
  </p:clrMapOvr>
  <p:transition/>
</p:sld>
</file>

<file path=ppt/theme/theme1.xml><?xml version="1.0" encoding="utf-8"?>
<a:theme xmlns:a="http://schemas.openxmlformats.org/drawingml/2006/main" name="Office Theme">
  <a:themeElements>
    <a:clrScheme name="Custom 2">
      <a:dk1>
        <a:srgbClr val="3A3838"/>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49617</TotalTime>
  <Words>1376</Words>
  <Application>Microsoft Macintosh PowerPoint</Application>
  <PresentationFormat>Custom</PresentationFormat>
  <Paragraphs>205</Paragraphs>
  <Slides>24</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Gill Sans</vt:lpstr>
      <vt:lpstr>Gotham Bold</vt:lpstr>
      <vt:lpstr>Gotham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adamironalcantara</dc:creator>
  <cp:lastModifiedBy>Microsoft Office User</cp:lastModifiedBy>
  <cp:revision>499</cp:revision>
  <cp:lastPrinted>2015-03-19T18:27:18Z</cp:lastPrinted>
  <dcterms:created xsi:type="dcterms:W3CDTF">2014-12-18T16:27:37Z</dcterms:created>
  <dcterms:modified xsi:type="dcterms:W3CDTF">2019-03-06T18:22:51Z</dcterms:modified>
</cp:coreProperties>
</file>