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5"/>
  </p:notesMasterIdLst>
  <p:handoutMasterIdLst>
    <p:handoutMasterId r:id="rId56"/>
  </p:handoutMasterIdLst>
  <p:sldIdLst>
    <p:sldId id="835" r:id="rId2"/>
    <p:sldId id="836" r:id="rId3"/>
    <p:sldId id="837" r:id="rId4"/>
    <p:sldId id="838" r:id="rId5"/>
    <p:sldId id="839" r:id="rId6"/>
    <p:sldId id="797" r:id="rId7"/>
    <p:sldId id="798" r:id="rId8"/>
    <p:sldId id="840" r:id="rId9"/>
    <p:sldId id="841" r:id="rId10"/>
    <p:sldId id="802" r:id="rId11"/>
    <p:sldId id="804" r:id="rId12"/>
    <p:sldId id="803" r:id="rId13"/>
    <p:sldId id="842" r:id="rId14"/>
    <p:sldId id="813" r:id="rId15"/>
    <p:sldId id="843" r:id="rId16"/>
    <p:sldId id="844" r:id="rId17"/>
    <p:sldId id="845" r:id="rId18"/>
    <p:sldId id="846" r:id="rId19"/>
    <p:sldId id="847" r:id="rId20"/>
    <p:sldId id="848" r:id="rId21"/>
    <p:sldId id="849" r:id="rId22"/>
    <p:sldId id="850" r:id="rId23"/>
    <p:sldId id="815" r:id="rId24"/>
    <p:sldId id="851" r:id="rId25"/>
    <p:sldId id="827" r:id="rId26"/>
    <p:sldId id="826" r:id="rId27"/>
    <p:sldId id="852" r:id="rId28"/>
    <p:sldId id="853" r:id="rId29"/>
    <p:sldId id="796" r:id="rId30"/>
    <p:sldId id="806" r:id="rId31"/>
    <p:sldId id="807" r:id="rId32"/>
    <p:sldId id="808" r:id="rId33"/>
    <p:sldId id="854" r:id="rId34"/>
    <p:sldId id="855" r:id="rId35"/>
    <p:sldId id="811" r:id="rId36"/>
    <p:sldId id="856" r:id="rId37"/>
    <p:sldId id="857" r:id="rId38"/>
    <p:sldId id="858" r:id="rId39"/>
    <p:sldId id="859" r:id="rId40"/>
    <p:sldId id="861" r:id="rId41"/>
    <p:sldId id="860" r:id="rId42"/>
    <p:sldId id="862" r:id="rId43"/>
    <p:sldId id="786" r:id="rId44"/>
    <p:sldId id="787" r:id="rId45"/>
    <p:sldId id="863" r:id="rId46"/>
    <p:sldId id="865" r:id="rId47"/>
    <p:sldId id="866" r:id="rId48"/>
    <p:sldId id="864" r:id="rId49"/>
    <p:sldId id="867" r:id="rId50"/>
    <p:sldId id="792" r:id="rId51"/>
    <p:sldId id="868" r:id="rId52"/>
    <p:sldId id="869" r:id="rId53"/>
    <p:sldId id="870" r:id="rId54"/>
  </p:sldIdLst>
  <p:sldSz cx="13004800" cy="9753600"/>
  <p:notesSz cx="6858000" cy="9144000"/>
  <p:defaultTextStyle>
    <a:defPPr>
      <a:defRPr lang="en-US"/>
    </a:defPPr>
    <a:lvl1pPr marL="0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1pPr>
    <a:lvl2pPr marL="650230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2pPr>
    <a:lvl3pPr marL="1300460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3pPr>
    <a:lvl4pPr marL="1950690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4pPr>
    <a:lvl5pPr marL="260091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5pPr>
    <a:lvl6pPr marL="325114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6pPr>
    <a:lvl7pPr marL="390137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7pPr>
    <a:lvl8pPr marL="455160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8pPr>
    <a:lvl9pPr marL="5201839" algn="l" defTabSz="1300460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amironalcantara" initials="a" lastIdx="1" clrIdx="0">
    <p:extLst/>
  </p:cmAuthor>
  <p:cmAuthor id="2" name="User" initials="U" lastIdx="11" clrIdx="1">
    <p:extLst/>
  </p:cmAuthor>
  <p:cmAuthor id="3" name="Ashley Pinedo" initials="" lastIdx="9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ED5340"/>
    <a:srgbClr val="56565A"/>
    <a:srgbClr val="767171"/>
    <a:srgbClr val="FFFFFF"/>
    <a:srgbClr val="DEDEDE"/>
    <a:srgbClr val="A2A2A2"/>
    <a:srgbClr val="B1AEAE"/>
    <a:srgbClr val="D9D9D9"/>
    <a:srgbClr val="585C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43" autoAdjust="0"/>
    <p:restoredTop sz="81790" autoAdjust="0"/>
  </p:normalViewPr>
  <p:slideViewPr>
    <p:cSldViewPr snapToGrid="0">
      <p:cViewPr varScale="1">
        <p:scale>
          <a:sx n="60" d="100"/>
          <a:sy n="60" d="100"/>
        </p:scale>
        <p:origin x="2344" y="192"/>
      </p:cViewPr>
      <p:guideLst>
        <p:guide orient="horz" pos="3072"/>
        <p:guide pos="409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ommentAuthors" Target="commentAuthor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885F0C-5DEA-4728-8592-C91972CEE311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95A6C6-C12F-42A3-9316-E2EB2B2DB5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8580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36291-A6DC-4AD0-90CD-33D1F1DFFC6E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E3C1EA-D8F4-4B85-8B01-A01110AD5AF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097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1pPr>
    <a:lvl2pPr marL="650230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2pPr>
    <a:lvl3pPr marL="1300460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3pPr>
    <a:lvl4pPr marL="1950690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4pPr>
    <a:lvl5pPr marL="260091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5pPr>
    <a:lvl6pPr marL="325114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6pPr>
    <a:lvl7pPr marL="390137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7pPr>
    <a:lvl8pPr marL="455160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8pPr>
    <a:lvl9pPr marL="5201839" algn="l" defTabSz="1300460" rtl="0" eaLnBrk="1" latinLnBrk="0" hangingPunct="1">
      <a:defRPr sz="170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3004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work is licensed under the Creative Commons Attribution-</a:t>
            </a:r>
            <a:r>
              <a:rPr lang="en-US" dirty="0" err="1"/>
              <a:t>NonCommercial</a:t>
            </a:r>
            <a:r>
              <a:rPr lang="en-US" dirty="0"/>
              <a:t> 4.0 International License. To view a copy of this license, visit http://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 or send a letter to Creative Commons, PO Box 1866, Mountain View, CA 94042, USA</a:t>
            </a:r>
            <a:endParaRPr lang="en-US" sz="1800"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478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0992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0992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0992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9135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0992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617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9301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8255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3558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106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3364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7726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1718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4972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0992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348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0992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8427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98169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9283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B829A-FB99-C744-9A39-63D0D03EBB0A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705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66355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93138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50095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B829A-FB99-C744-9A39-63D0D03EBB0A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79503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32203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60055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2555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59858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91026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70145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989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3896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64221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07296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14184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1186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90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0992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0992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473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C1EA-D8F4-4B85-8B01-A01110AD5AFE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316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9490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291"/>
            <a:ext cx="11216640" cy="18852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281E488-CD91-40B9-87F8-EA698337F79C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96B68ED-6C50-460A-B1B3-134F142BBA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88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561" y="519289"/>
            <a:ext cx="2804160" cy="82657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1" y="519289"/>
            <a:ext cx="8249920" cy="826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281E488-CD91-40B9-87F8-EA698337F79C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96B68ED-6C50-460A-B1B3-134F142BBA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479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3029947"/>
            <a:ext cx="11054080" cy="2090703"/>
          </a:xfrm>
          <a:prstGeom prst="rect">
            <a:avLst/>
          </a:prstGeom>
        </p:spPr>
        <p:txBody>
          <a:bodyPr lIns="145599" tIns="72799" rIns="145599" bIns="72799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0720" y="5527040"/>
            <a:ext cx="9103360" cy="2492587"/>
          </a:xfrm>
          <a:prstGeom prst="rect">
            <a:avLst/>
          </a:prstGeom>
        </p:spPr>
        <p:txBody>
          <a:bodyPr lIns="145599" tIns="72799" rIns="145599" bIns="72799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27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55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83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11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39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67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95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23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0240" y="9040147"/>
            <a:ext cx="3034453" cy="519289"/>
          </a:xfrm>
          <a:prstGeom prst="rect">
            <a:avLst/>
          </a:prstGeom>
        </p:spPr>
        <p:txBody>
          <a:bodyPr lIns="145599" tIns="72799" rIns="145599" bIns="72799"/>
          <a:lstStyle/>
          <a:p>
            <a:fld id="{3096382E-CA0B-E248-8AC8-C83D51D8FD08}" type="datetimeFigureOut">
              <a:rPr lang="en-US" smtClean="0"/>
              <a:t>3/6/19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43307" y="9040147"/>
            <a:ext cx="4118187" cy="519289"/>
          </a:xfrm>
          <a:prstGeom prst="rect">
            <a:avLst/>
          </a:prstGeom>
        </p:spPr>
        <p:txBody>
          <a:bodyPr lIns="145599" tIns="72799" rIns="145599" bIns="72799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20113" y="9040147"/>
            <a:ext cx="3034453" cy="519289"/>
          </a:xfrm>
          <a:prstGeom prst="rect">
            <a:avLst/>
          </a:prstGeom>
        </p:spPr>
        <p:txBody>
          <a:bodyPr lIns="145599" tIns="72799" rIns="145599" bIns="72799"/>
          <a:lstStyle/>
          <a:p>
            <a:fld id="{F900F5BC-297A-9344-A30F-CD00B79A9F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7491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2436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7053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5921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291"/>
            <a:ext cx="11216640" cy="18852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2596444"/>
            <a:ext cx="5527040" cy="618857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3680" y="2596444"/>
            <a:ext cx="5527040" cy="618857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015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519291"/>
            <a:ext cx="11216640" cy="18852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775" y="2390987"/>
            <a:ext cx="5501639" cy="117178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13" b="1"/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775" y="3562773"/>
            <a:ext cx="5501639" cy="52403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681" y="2390987"/>
            <a:ext cx="5528734" cy="117178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13" b="1"/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681" y="3562773"/>
            <a:ext cx="5528734" cy="52403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579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519291"/>
            <a:ext cx="11216640" cy="188524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142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8341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anchor="b"/>
          <a:lstStyle>
            <a:lvl1pPr>
              <a:defRPr sz="45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734" y="1404340"/>
            <a:ext cx="6583680" cy="6931378"/>
          </a:xfrm>
          <a:prstGeom prst="rect">
            <a:avLst/>
          </a:prstGeom>
        </p:spPr>
        <p:txBody>
          <a:bodyPr/>
          <a:lstStyle>
            <a:lvl1pPr>
              <a:defRPr sz="4551"/>
            </a:lvl1pPr>
            <a:lvl2pPr>
              <a:defRPr sz="3982"/>
            </a:lvl2pPr>
            <a:lvl3pPr>
              <a:defRPr sz="3413"/>
            </a:lvl3pPr>
            <a:lvl4pPr>
              <a:defRPr sz="2844"/>
            </a:lvl4pPr>
            <a:lvl5pPr>
              <a:defRPr sz="2844"/>
            </a:lvl5pPr>
            <a:lvl6pPr>
              <a:defRPr sz="2844"/>
            </a:lvl6pPr>
            <a:lvl7pPr>
              <a:defRPr sz="2844"/>
            </a:lvl7pPr>
            <a:lvl8pPr>
              <a:defRPr sz="2844"/>
            </a:lvl8pPr>
            <a:lvl9pPr>
              <a:defRPr sz="28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76"/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281E488-CD91-40B9-87F8-EA698337F79C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96B68ED-6C50-460A-B1B3-134F142BBA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742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  <a:prstGeom prst="rect">
            <a:avLst/>
          </a:prstGeom>
        </p:spPr>
        <p:txBody>
          <a:bodyPr anchor="b"/>
          <a:lstStyle>
            <a:lvl1pPr>
              <a:defRPr sz="45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8734" y="1404340"/>
            <a:ext cx="6583680" cy="693137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551"/>
            </a:lvl1pPr>
            <a:lvl2pPr marL="650230" indent="0">
              <a:buNone/>
              <a:defRPr sz="3982"/>
            </a:lvl2pPr>
            <a:lvl3pPr marL="1300460" indent="0">
              <a:buNone/>
              <a:defRPr sz="3413"/>
            </a:lvl3pPr>
            <a:lvl4pPr marL="1950690" indent="0">
              <a:buNone/>
              <a:defRPr sz="2844"/>
            </a:lvl4pPr>
            <a:lvl5pPr marL="2600919" indent="0">
              <a:buNone/>
              <a:defRPr sz="2844"/>
            </a:lvl5pPr>
            <a:lvl6pPr marL="3251149" indent="0">
              <a:buNone/>
              <a:defRPr sz="2844"/>
            </a:lvl6pPr>
            <a:lvl7pPr marL="3901379" indent="0">
              <a:buNone/>
              <a:defRPr sz="2844"/>
            </a:lvl7pPr>
            <a:lvl8pPr marL="4551609" indent="0">
              <a:buNone/>
              <a:defRPr sz="2844"/>
            </a:lvl8pPr>
            <a:lvl9pPr marL="5201839" indent="0">
              <a:buNone/>
              <a:defRPr sz="2844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76"/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281E488-CD91-40B9-87F8-EA698337F79C}" type="datetimeFigureOut">
              <a:rPr lang="en-US" smtClean="0"/>
              <a:t>3/6/19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84640" y="9040144"/>
            <a:ext cx="2926080" cy="519289"/>
          </a:xfrm>
          <a:prstGeom prst="rect">
            <a:avLst/>
          </a:prstGeom>
        </p:spPr>
        <p:txBody>
          <a:bodyPr/>
          <a:lstStyle/>
          <a:p>
            <a:fld id="{996B68ED-6C50-460A-B1B3-134F142BBA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235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5875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l" defTabSz="1300460" rtl="0" eaLnBrk="1" latinLnBrk="0" hangingPunct="1">
        <a:lnSpc>
          <a:spcPct val="90000"/>
        </a:lnSpc>
        <a:spcBef>
          <a:spcPct val="0"/>
        </a:spcBef>
        <a:buNone/>
        <a:defRPr sz="62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5115" indent="-325115" algn="l" defTabSz="1300460" rtl="0" eaLnBrk="1" latinLnBrk="0" hangingPunct="1">
        <a:lnSpc>
          <a:spcPct val="90000"/>
        </a:lnSpc>
        <a:spcBef>
          <a:spcPts val="1422"/>
        </a:spcBef>
        <a:buFont typeface="Arial" panose="020B0604020202020204" pitchFamily="34" charset="0"/>
        <a:buChar char="•"/>
        <a:defRPr sz="3982" kern="1200">
          <a:solidFill>
            <a:schemeClr val="tx1"/>
          </a:solidFill>
          <a:latin typeface="+mn-lt"/>
          <a:ea typeface="+mn-ea"/>
          <a:cs typeface="+mn-cs"/>
        </a:defRPr>
      </a:lvl1pPr>
      <a:lvl2pPr marL="975345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3413" kern="1200">
          <a:solidFill>
            <a:schemeClr val="tx1"/>
          </a:solidFill>
          <a:latin typeface="+mn-lt"/>
          <a:ea typeface="+mn-ea"/>
          <a:cs typeface="+mn-cs"/>
        </a:defRPr>
      </a:lvl2pPr>
      <a:lvl3pPr marL="1625575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3pPr>
      <a:lvl4pPr marL="227580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3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57626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422649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87672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52695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myaccount.maestroconference.com/conference/register/TO9HNTEEPU5IUHXT" TargetMode="Externa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myaccount.maestroconference.com/conference/register/TO9HNTEEPU5IUHXT" TargetMode="Externa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93039" y="3853639"/>
            <a:ext cx="9818721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8000" b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Message Frameworks &amp; the Personal Story</a:t>
            </a:r>
            <a:endParaRPr lang="en-US" sz="80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75030370-C6A4-E848-B620-4E21B05217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418" y="9106792"/>
            <a:ext cx="12192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987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/>
          <p:cNvCxnSpPr/>
          <p:nvPr/>
        </p:nvCxnSpPr>
        <p:spPr>
          <a:xfrm flipV="1">
            <a:off x="11631070" y="4057829"/>
            <a:ext cx="0" cy="781264"/>
          </a:xfrm>
          <a:prstGeom prst="line">
            <a:avLst/>
          </a:prstGeom>
          <a:ln w="508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499792" y="4931846"/>
            <a:ext cx="10058400" cy="0"/>
          </a:xfrm>
          <a:prstGeom prst="line">
            <a:avLst/>
          </a:prstGeom>
          <a:ln w="508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37"/>
          <p:cNvSpPr>
            <a:spLocks noChangeAspect="1"/>
          </p:cNvSpPr>
          <p:nvPr/>
        </p:nvSpPr>
        <p:spPr bwMode="auto">
          <a:xfrm>
            <a:off x="1354780" y="4798037"/>
            <a:ext cx="280347" cy="280347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ko-KR" dirty="0">
              <a:solidFill>
                <a:schemeClr val="bg1"/>
              </a:solidFill>
              <a:latin typeface="Gotham Bold" pitchFamily="50" charset="0"/>
              <a:ea typeface="ヒラギノ角ゴ ProN W3" charset="-128"/>
              <a:cs typeface="Gotham Bold" pitchFamily="50" charset="0"/>
            </a:endParaRPr>
          </a:p>
        </p:txBody>
      </p:sp>
      <p:sp>
        <p:nvSpPr>
          <p:cNvPr id="13" name="Oval 37"/>
          <p:cNvSpPr>
            <a:spLocks noChangeAspect="1"/>
          </p:cNvSpPr>
          <p:nvPr/>
        </p:nvSpPr>
        <p:spPr bwMode="auto">
          <a:xfrm>
            <a:off x="2442412" y="4798037"/>
            <a:ext cx="280347" cy="280347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ko-KR" dirty="0">
              <a:solidFill>
                <a:schemeClr val="bg1"/>
              </a:solidFill>
              <a:latin typeface="Gotham Bold" pitchFamily="50" charset="0"/>
              <a:ea typeface="ヒラギノ角ゴ ProN W3" charset="-128"/>
              <a:cs typeface="Gotham Bold" pitchFamily="50" charset="0"/>
            </a:endParaRPr>
          </a:p>
        </p:txBody>
      </p:sp>
      <p:sp>
        <p:nvSpPr>
          <p:cNvPr id="15" name="Oval 37"/>
          <p:cNvSpPr>
            <a:spLocks noChangeAspect="1"/>
          </p:cNvSpPr>
          <p:nvPr/>
        </p:nvSpPr>
        <p:spPr bwMode="auto">
          <a:xfrm>
            <a:off x="3530044" y="4798037"/>
            <a:ext cx="280347" cy="280347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ko-KR" dirty="0">
              <a:solidFill>
                <a:schemeClr val="bg1"/>
              </a:solidFill>
              <a:latin typeface="Gotham Bold" pitchFamily="50" charset="0"/>
              <a:ea typeface="ヒラギノ角ゴ ProN W3" charset="-128"/>
              <a:cs typeface="Gotham Bold" pitchFamily="50" charset="0"/>
            </a:endParaRPr>
          </a:p>
        </p:txBody>
      </p:sp>
      <p:sp>
        <p:nvSpPr>
          <p:cNvPr id="16" name="Oval 37"/>
          <p:cNvSpPr>
            <a:spLocks noChangeAspect="1"/>
          </p:cNvSpPr>
          <p:nvPr/>
        </p:nvSpPr>
        <p:spPr bwMode="auto">
          <a:xfrm>
            <a:off x="4617676" y="4798037"/>
            <a:ext cx="280347" cy="280347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ko-KR" dirty="0">
              <a:solidFill>
                <a:schemeClr val="bg1"/>
              </a:solidFill>
              <a:latin typeface="Gotham Bold" pitchFamily="50" charset="0"/>
              <a:ea typeface="ヒラギノ角ゴ ProN W3" charset="-128"/>
              <a:cs typeface="Gotham Bold" pitchFamily="50" charset="0"/>
            </a:endParaRPr>
          </a:p>
        </p:txBody>
      </p:sp>
      <p:sp>
        <p:nvSpPr>
          <p:cNvPr id="17" name="Oval 37"/>
          <p:cNvSpPr>
            <a:spLocks noChangeAspect="1"/>
          </p:cNvSpPr>
          <p:nvPr/>
        </p:nvSpPr>
        <p:spPr bwMode="auto">
          <a:xfrm>
            <a:off x="5705308" y="4798037"/>
            <a:ext cx="280347" cy="280347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ko-KR" dirty="0">
              <a:solidFill>
                <a:schemeClr val="bg1"/>
              </a:solidFill>
              <a:latin typeface="Gotham Bold" pitchFamily="50" charset="0"/>
              <a:ea typeface="ヒラギノ角ゴ ProN W3" charset="-128"/>
              <a:cs typeface="Gotham Bold" pitchFamily="50" charset="0"/>
            </a:endParaRPr>
          </a:p>
        </p:txBody>
      </p:sp>
      <p:sp>
        <p:nvSpPr>
          <p:cNvPr id="18" name="Oval 37"/>
          <p:cNvSpPr>
            <a:spLocks noChangeAspect="1"/>
          </p:cNvSpPr>
          <p:nvPr/>
        </p:nvSpPr>
        <p:spPr bwMode="auto">
          <a:xfrm>
            <a:off x="6792940" y="4798037"/>
            <a:ext cx="280347" cy="280347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ko-KR" dirty="0">
              <a:solidFill>
                <a:schemeClr val="bg1"/>
              </a:solidFill>
              <a:latin typeface="Gotham Bold" pitchFamily="50" charset="0"/>
              <a:ea typeface="ヒラギノ角ゴ ProN W3" charset="-128"/>
              <a:cs typeface="Gotham Bold" pitchFamily="50" charset="0"/>
            </a:endParaRPr>
          </a:p>
        </p:txBody>
      </p:sp>
      <p:sp>
        <p:nvSpPr>
          <p:cNvPr id="19" name="Oval 37"/>
          <p:cNvSpPr>
            <a:spLocks noChangeAspect="1"/>
          </p:cNvSpPr>
          <p:nvPr/>
        </p:nvSpPr>
        <p:spPr bwMode="auto">
          <a:xfrm>
            <a:off x="7880572" y="4798037"/>
            <a:ext cx="280347" cy="280347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ko-KR" dirty="0">
              <a:solidFill>
                <a:schemeClr val="bg1"/>
              </a:solidFill>
              <a:latin typeface="Gotham Bold" pitchFamily="50" charset="0"/>
              <a:ea typeface="ヒラギノ角ゴ ProN W3" charset="-128"/>
              <a:cs typeface="Gotham Bold" pitchFamily="50" charset="0"/>
            </a:endParaRPr>
          </a:p>
        </p:txBody>
      </p:sp>
      <p:sp>
        <p:nvSpPr>
          <p:cNvPr id="20" name="Oval 37"/>
          <p:cNvSpPr>
            <a:spLocks noChangeAspect="1"/>
          </p:cNvSpPr>
          <p:nvPr/>
        </p:nvSpPr>
        <p:spPr bwMode="auto">
          <a:xfrm>
            <a:off x="8968204" y="4798037"/>
            <a:ext cx="280347" cy="280347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ko-KR" dirty="0">
              <a:solidFill>
                <a:schemeClr val="bg1"/>
              </a:solidFill>
              <a:latin typeface="Gotham Bold" pitchFamily="50" charset="0"/>
              <a:ea typeface="ヒラギノ角ゴ ProN W3" charset="-128"/>
              <a:cs typeface="Gotham Bold" pitchFamily="50" charset="0"/>
            </a:endParaRPr>
          </a:p>
        </p:txBody>
      </p:sp>
      <p:sp>
        <p:nvSpPr>
          <p:cNvPr id="21" name="Oval 37"/>
          <p:cNvSpPr>
            <a:spLocks noChangeAspect="1"/>
          </p:cNvSpPr>
          <p:nvPr/>
        </p:nvSpPr>
        <p:spPr bwMode="auto">
          <a:xfrm>
            <a:off x="10055834" y="4798037"/>
            <a:ext cx="280347" cy="280347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ko-KR" dirty="0">
              <a:solidFill>
                <a:schemeClr val="bg1"/>
              </a:solidFill>
              <a:latin typeface="Gotham Bold" pitchFamily="50" charset="0"/>
              <a:ea typeface="ヒラギノ角ゴ ProN W3" charset="-128"/>
              <a:cs typeface="Gotham Bold" pitchFamily="50" charset="0"/>
            </a:endParaRPr>
          </a:p>
        </p:txBody>
      </p:sp>
      <p:sp>
        <p:nvSpPr>
          <p:cNvPr id="22" name="Oval 35"/>
          <p:cNvSpPr>
            <a:spLocks noChangeAspect="1"/>
          </p:cNvSpPr>
          <p:nvPr/>
        </p:nvSpPr>
        <p:spPr bwMode="auto">
          <a:xfrm>
            <a:off x="11359364" y="4648436"/>
            <a:ext cx="546100" cy="546100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ko-KR" dirty="0">
              <a:solidFill>
                <a:schemeClr val="bg1"/>
              </a:solidFill>
              <a:latin typeface="Gotham Bold" pitchFamily="50" charset="0"/>
              <a:ea typeface="ヒラギノ角ゴ ProN W3" charset="-128"/>
              <a:cs typeface="Gotham Bold" pitchFamily="50" charset="0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855441" y="3263011"/>
            <a:ext cx="1330671" cy="80714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Today</a:t>
            </a:r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1505798" y="4023323"/>
            <a:ext cx="0" cy="781264"/>
          </a:xfrm>
          <a:prstGeom prst="line">
            <a:avLst/>
          </a:prstGeom>
          <a:ln w="508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10826490" y="3366529"/>
            <a:ext cx="1630636" cy="80714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Victory</a:t>
            </a:r>
          </a:p>
        </p:txBody>
      </p:sp>
      <p:sp>
        <p:nvSpPr>
          <p:cNvPr id="3" name="Right Arrow 2"/>
          <p:cNvSpPr/>
          <p:nvPr/>
        </p:nvSpPr>
        <p:spPr>
          <a:xfrm>
            <a:off x="1419339" y="5923236"/>
            <a:ext cx="10468872" cy="1512737"/>
          </a:xfrm>
          <a:prstGeom prst="rightArrow">
            <a:avLst/>
          </a:prstGeom>
          <a:solidFill>
            <a:srgbClr val="5B9BD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spc="300" dirty="0">
                <a:latin typeface="Calibri" charset="0"/>
                <a:ea typeface="Calibri" charset="0"/>
                <a:cs typeface="Calibri" charset="0"/>
              </a:rPr>
              <a:t>CONSISTENT, RELEVANT MESSAGE</a:t>
            </a: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827695" y="1005264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What a message frame should look like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2706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313827" y="2059985"/>
            <a:ext cx="10553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Appropriate for multiple audiences</a:t>
            </a:r>
          </a:p>
        </p:txBody>
      </p:sp>
      <p:sp>
        <p:nvSpPr>
          <p:cNvPr id="2" name="Rectangle 1"/>
          <p:cNvSpPr/>
          <p:nvPr/>
        </p:nvSpPr>
        <p:spPr>
          <a:xfrm rot="10800000">
            <a:off x="1957679" y="5322488"/>
            <a:ext cx="9264976" cy="1603046"/>
          </a:xfrm>
          <a:prstGeom prst="rect">
            <a:avLst/>
          </a:prstGeom>
          <a:gradFill>
            <a:gsLst>
              <a:gs pos="0">
                <a:srgbClr val="5B9BD5"/>
              </a:gs>
              <a:gs pos="100000">
                <a:schemeClr val="accent4"/>
              </a:gs>
            </a:gsLst>
            <a:lin ang="10800000" scaled="0"/>
          </a:gradFill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TextBox 2"/>
          <p:cNvSpPr txBox="1"/>
          <p:nvPr/>
        </p:nvSpPr>
        <p:spPr>
          <a:xfrm>
            <a:off x="1270614" y="7131305"/>
            <a:ext cx="1353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With you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92406" y="7131305"/>
            <a:ext cx="18529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Against you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955107" y="5170110"/>
            <a:ext cx="0" cy="1929383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662964" y="7131305"/>
            <a:ext cx="18529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Neutral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6593035" y="6762974"/>
            <a:ext cx="0" cy="33310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1209490" y="5176778"/>
            <a:ext cx="0" cy="1929383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Left Brace 6"/>
          <p:cNvSpPr/>
          <p:nvPr/>
        </p:nvSpPr>
        <p:spPr>
          <a:xfrm rot="5400000">
            <a:off x="4551492" y="1895971"/>
            <a:ext cx="496350" cy="568384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1" name="TextBox 20"/>
          <p:cNvSpPr txBox="1"/>
          <p:nvPr/>
        </p:nvSpPr>
        <p:spPr>
          <a:xfrm>
            <a:off x="2537661" y="3951863"/>
            <a:ext cx="4519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Your message must resonate here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827695" y="1005264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What a message frame should look like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5783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313827" y="2059985"/>
            <a:ext cx="10553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Appropriate for multiple audiences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827695" y="1005264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What a message frame should look like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1779654" y="3640348"/>
            <a:ext cx="4140679" cy="414067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056489" y="3640348"/>
            <a:ext cx="4140679" cy="414067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779653" y="5356744"/>
            <a:ext cx="4140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TARGETS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040584" y="5356744"/>
            <a:ext cx="4140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INFLUENCERS</a:t>
            </a:r>
          </a:p>
        </p:txBody>
      </p:sp>
    </p:spTree>
    <p:extLst>
      <p:ext uri="{BB962C8B-B14F-4D97-AF65-F5344CB8AC3E}">
        <p14:creationId xmlns:p14="http://schemas.microsoft.com/office/powerpoint/2010/main" val="141501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35375" y="3218419"/>
            <a:ext cx="8188206" cy="1220958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73084" y="3536510"/>
            <a:ext cx="6712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Why you need a message frame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27695" y="1005264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Building a message frame for your issue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35375" y="4760451"/>
            <a:ext cx="8188206" cy="1220958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435375" y="5078542"/>
            <a:ext cx="8188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What a message frame should look like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435375" y="6299501"/>
            <a:ext cx="8188206" cy="1220958"/>
          </a:xfrm>
          <a:prstGeom prst="rect">
            <a:avLst/>
          </a:prstGeom>
          <a:solidFill>
            <a:schemeClr val="accent1"/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435375" y="6617592"/>
            <a:ext cx="8188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How to build a message frame</a:t>
            </a:r>
          </a:p>
        </p:txBody>
      </p:sp>
    </p:spTree>
    <p:extLst>
      <p:ext uri="{BB962C8B-B14F-4D97-AF65-F5344CB8AC3E}">
        <p14:creationId xmlns:p14="http://schemas.microsoft.com/office/powerpoint/2010/main" val="1908765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0935" y="2122428"/>
            <a:ext cx="5624423" cy="33815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531197" y="2122428"/>
            <a:ext cx="5624423" cy="33815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20935" y="5503983"/>
            <a:ext cx="5624423" cy="33815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531197" y="5503983"/>
            <a:ext cx="5624423" cy="33815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920936" y="3449972"/>
            <a:ext cx="56244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PROBLEM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531197" y="3449972"/>
            <a:ext cx="56244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SOLUTION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45357" y="6809562"/>
            <a:ext cx="56102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CALL TO ACTION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20934" y="6809562"/>
            <a:ext cx="5624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BENEFIT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827695" y="642951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Step 1: Build </a:t>
            </a:r>
            <a:r>
              <a:rPr lang="en-US" altLang="en-US" sz="4800" b="1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a message box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17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0935" y="2122428"/>
            <a:ext cx="5624423" cy="33815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531197" y="2122428"/>
            <a:ext cx="5624423" cy="33815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20935" y="5503983"/>
            <a:ext cx="5624423" cy="33815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531197" y="5503983"/>
            <a:ext cx="5624423" cy="33815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920936" y="3449972"/>
            <a:ext cx="56244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PROBLEM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531197" y="3449972"/>
            <a:ext cx="56244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SOLUTION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45357" y="6809562"/>
            <a:ext cx="56102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CALL TO ACTION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20934" y="6809562"/>
            <a:ext cx="5624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BENEFIT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827695" y="642951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Step 1: Build </a:t>
            </a:r>
            <a:r>
              <a:rPr lang="en-US" altLang="en-US" sz="4800" b="1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a message box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33128" y="5012277"/>
            <a:ext cx="4917057" cy="9834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rgbClr val="5B9BD5"/>
                </a:solidFill>
                <a:latin typeface="Calibri" charset="0"/>
                <a:ea typeface="Calibri" charset="0"/>
                <a:cs typeface="Calibri" charset="0"/>
              </a:rPr>
              <a:t>VALUES</a:t>
            </a:r>
          </a:p>
        </p:txBody>
      </p:sp>
    </p:spTree>
    <p:extLst>
      <p:ext uri="{BB962C8B-B14F-4D97-AF65-F5344CB8AC3E}">
        <p14:creationId xmlns:p14="http://schemas.microsoft.com/office/powerpoint/2010/main" val="2090644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3004800" cy="975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827695" y="642951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Step 1: Build a message box</a:t>
            </a:r>
            <a:endParaRPr lang="en-US" altLang="en-US" sz="48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745825" y="3459521"/>
            <a:ext cx="7491663" cy="9834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rgbClr val="5B9BD5"/>
                </a:solidFill>
                <a:latin typeface="Calibri" charset="0"/>
                <a:ea typeface="Calibri" charset="0"/>
                <a:cs typeface="Calibri" charset="0"/>
              </a:rPr>
              <a:t>Gun </a:t>
            </a:r>
            <a:r>
              <a:rPr lang="en-US" sz="4000" b="1">
                <a:solidFill>
                  <a:srgbClr val="5B9BD5"/>
                </a:solidFill>
                <a:latin typeface="Calibri" charset="0"/>
                <a:ea typeface="Calibri" charset="0"/>
                <a:cs typeface="Calibri" charset="0"/>
              </a:rPr>
              <a:t>Violence Prevention values:</a:t>
            </a:r>
            <a:endParaRPr lang="en-US" sz="4000" b="1" dirty="0">
              <a:solidFill>
                <a:srgbClr val="5B9BD5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04734" y="4873172"/>
            <a:ext cx="95738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Protecting children, coming together to solve problems</a:t>
            </a:r>
          </a:p>
        </p:txBody>
      </p:sp>
    </p:spTree>
    <p:extLst>
      <p:ext uri="{BB962C8B-B14F-4D97-AF65-F5344CB8AC3E}">
        <p14:creationId xmlns:p14="http://schemas.microsoft.com/office/powerpoint/2010/main" val="3102660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0935" y="2122428"/>
            <a:ext cx="5624423" cy="33815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531197" y="2122428"/>
            <a:ext cx="5624423" cy="33815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20935" y="5503983"/>
            <a:ext cx="5624423" cy="33815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531197" y="5503983"/>
            <a:ext cx="5624423" cy="33815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920936" y="3449972"/>
            <a:ext cx="56244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PROBLEM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531197" y="3449972"/>
            <a:ext cx="56244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SOLUTION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45357" y="6809562"/>
            <a:ext cx="56102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CALL TO ACTION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20934" y="6809562"/>
            <a:ext cx="5624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BENEFIT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827695" y="642951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Step 1: Build </a:t>
            </a:r>
            <a:r>
              <a:rPr lang="en-US" altLang="en-US" sz="4800" b="1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a message box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822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0935" y="2122428"/>
            <a:ext cx="5624423" cy="33815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531197" y="2122428"/>
            <a:ext cx="5624423" cy="33815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20935" y="5503983"/>
            <a:ext cx="5624423" cy="33815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531197" y="5503983"/>
            <a:ext cx="5624423" cy="33815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673523" y="2732289"/>
            <a:ext cx="42507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Our country has suffered too many tragedies at the hands of dangerous people who use guns to commit terrible acts of violence.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531197" y="3449972"/>
            <a:ext cx="56244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SOLUTION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45357" y="6809562"/>
            <a:ext cx="56102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CALL TO ACTION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20934" y="6809562"/>
            <a:ext cx="5624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BENEFIT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827695" y="642951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Step 1: Build </a:t>
            </a:r>
            <a:r>
              <a:rPr lang="en-US" altLang="en-US" sz="4800" b="1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a message box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5808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0935" y="2122428"/>
            <a:ext cx="5624423" cy="33815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531197" y="2122428"/>
            <a:ext cx="5624423" cy="33815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20935" y="5503983"/>
            <a:ext cx="5624423" cy="33815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531197" y="5503983"/>
            <a:ext cx="5624423" cy="33815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673523" y="2732289"/>
            <a:ext cx="42507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Our country has suffered too many tragedies at the hands of dangerous people who use guns to commit terrible acts of violence.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45357" y="6809562"/>
            <a:ext cx="56102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CALL TO ACTION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20934" y="6809562"/>
            <a:ext cx="5624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BENEFIT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827695" y="642951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Step 1: Build </a:t>
            </a:r>
            <a:r>
              <a:rPr lang="en-US" altLang="en-US" sz="4800" b="1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a message box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25123" y="2689820"/>
            <a:ext cx="44722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 majority of Americans support a common-sense, bipartisan solution: expanding background checks.</a:t>
            </a:r>
          </a:p>
        </p:txBody>
      </p:sp>
    </p:spTree>
    <p:extLst>
      <p:ext uri="{BB962C8B-B14F-4D97-AF65-F5344CB8AC3E}">
        <p14:creationId xmlns:p14="http://schemas.microsoft.com/office/powerpoint/2010/main" val="1187176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5408760" y="7912801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408760" y="3075557"/>
            <a:ext cx="5956300" cy="1272155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48460" y="1469490"/>
            <a:ext cx="5816600" cy="71835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00:00	Report-back on Power 	Mapping and Targeting 	Decision Makers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Building a Message Frame 	for your Issue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Messaging Through the 	Personal Stories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Personal Story as a 	Recruitment Tool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Next Steps and Closing</a:t>
            </a:r>
            <a:endParaRPr lang="x-none" sz="32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08760" y="5726315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436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0935" y="2122428"/>
            <a:ext cx="5624423" cy="33815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531197" y="2122428"/>
            <a:ext cx="5624423" cy="33815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20935" y="5503983"/>
            <a:ext cx="5624423" cy="33815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531197" y="5503983"/>
            <a:ext cx="5624423" cy="33815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673523" y="2732289"/>
            <a:ext cx="42507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Our country has suffered too many tragedies at the hands of dangerous people who use guns to commit terrible acts of violence.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20934" y="6809562"/>
            <a:ext cx="5624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BENEFIT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827695" y="642951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Step 1: Build </a:t>
            </a:r>
            <a:r>
              <a:rPr lang="en-US" altLang="en-US" sz="4800" b="1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a message box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25123" y="2689820"/>
            <a:ext cx="44722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 majority of Americans support a common-sense, bipartisan solution: expanding background checks.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225123" y="6040120"/>
            <a:ext cx="44722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Washington state voters should vote yes on Initiative 594, which requires background checks for all gun purchases in the state.</a:t>
            </a:r>
          </a:p>
        </p:txBody>
      </p:sp>
    </p:spTree>
    <p:extLst>
      <p:ext uri="{BB962C8B-B14F-4D97-AF65-F5344CB8AC3E}">
        <p14:creationId xmlns:p14="http://schemas.microsoft.com/office/powerpoint/2010/main" val="6085171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0935" y="2122428"/>
            <a:ext cx="5624423" cy="33815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531197" y="2122428"/>
            <a:ext cx="5624423" cy="33815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20935" y="5503983"/>
            <a:ext cx="5624423" cy="33815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531197" y="5503983"/>
            <a:ext cx="5624423" cy="33815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673523" y="2732289"/>
            <a:ext cx="42507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Our country has suffered too many tragedies at the hands of dangerous people who use guns to commit terrible acts of violence.</a:t>
            </a:r>
            <a:endParaRPr lang="en-US" sz="28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827695" y="642951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Step 1: Build </a:t>
            </a:r>
            <a:r>
              <a:rPr lang="en-US" altLang="en-US" sz="4800" b="1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a message box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25123" y="2689820"/>
            <a:ext cx="44722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 majority of Americans support a common-sense, bipartisan solution: expanding background checks.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225123" y="6040120"/>
            <a:ext cx="44722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Washington state voters should vote yes on Initiative 594, which requires background checks for all gun purchases in the state.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55204" y="6080667"/>
            <a:ext cx="451779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By expanding background checks, we can better protect our children and communities, and prevent tragedies like those in Newtown and Aurora.</a:t>
            </a:r>
          </a:p>
        </p:txBody>
      </p:sp>
    </p:spTree>
    <p:extLst>
      <p:ext uri="{BB962C8B-B14F-4D97-AF65-F5344CB8AC3E}">
        <p14:creationId xmlns:p14="http://schemas.microsoft.com/office/powerpoint/2010/main" val="4137659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80740" y="4008178"/>
            <a:ext cx="102433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7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Creating a message frame and making it personal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80740" y="3085756"/>
            <a:ext cx="102433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spc="600" dirty="0">
                <a:latin typeface="Calibri" charset="0"/>
                <a:ea typeface="Calibri" charset="0"/>
                <a:cs typeface="Calibri" charset="0"/>
              </a:rPr>
              <a:t>WORKSHEET</a:t>
            </a:r>
          </a:p>
        </p:txBody>
      </p:sp>
    </p:spTree>
    <p:extLst>
      <p:ext uri="{BB962C8B-B14F-4D97-AF65-F5344CB8AC3E}">
        <p14:creationId xmlns:p14="http://schemas.microsoft.com/office/powerpoint/2010/main" val="14580842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27695" y="849987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Step 2: Craft 1–2 overarching sentences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80740" y="3507847"/>
            <a:ext cx="10092392" cy="380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6000" i="1" dirty="0">
                <a:latin typeface="Calibri" charset="0"/>
                <a:ea typeface="Calibri" charset="0"/>
                <a:cs typeface="Calibri" charset="0"/>
              </a:rPr>
              <a:t>No law or set of laws will </a:t>
            </a:r>
          </a:p>
          <a:p>
            <a:pPr algn="ctr">
              <a:lnSpc>
                <a:spcPct val="80000"/>
              </a:lnSpc>
            </a:pPr>
            <a:r>
              <a:rPr lang="en-US" sz="6000" i="1" dirty="0">
                <a:latin typeface="Calibri" charset="0"/>
                <a:ea typeface="Calibri" charset="0"/>
                <a:cs typeface="Calibri" charset="0"/>
              </a:rPr>
              <a:t>end gun violence, but if even one life can be saved, there’s work to be done. And we’re </a:t>
            </a:r>
          </a:p>
          <a:p>
            <a:pPr algn="ctr">
              <a:lnSpc>
                <a:spcPct val="80000"/>
              </a:lnSpc>
            </a:pPr>
            <a:r>
              <a:rPr lang="en-US" sz="6000" i="1" dirty="0">
                <a:latin typeface="Calibri" charset="0"/>
                <a:ea typeface="Calibri" charset="0"/>
                <a:cs typeface="Calibri" charset="0"/>
              </a:rPr>
              <a:t>not backing down.</a:t>
            </a:r>
          </a:p>
        </p:txBody>
      </p:sp>
    </p:spTree>
    <p:extLst>
      <p:ext uri="{BB962C8B-B14F-4D97-AF65-F5344CB8AC3E}">
        <p14:creationId xmlns:p14="http://schemas.microsoft.com/office/powerpoint/2010/main" val="21503180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27695" y="849987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Step 2: Craft 1–2 overarching sentences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80740" y="3507847"/>
            <a:ext cx="10092392" cy="380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6000" i="1" dirty="0">
                <a:latin typeface="Calibri" charset="0"/>
                <a:ea typeface="Calibri" charset="0"/>
                <a:cs typeface="Calibri" charset="0"/>
              </a:rPr>
              <a:t>No law or set of laws will </a:t>
            </a:r>
          </a:p>
          <a:p>
            <a:pPr algn="ctr">
              <a:lnSpc>
                <a:spcPct val="80000"/>
              </a:lnSpc>
            </a:pPr>
            <a:r>
              <a:rPr lang="en-US" sz="6000" i="1" dirty="0">
                <a:latin typeface="Calibri" charset="0"/>
                <a:ea typeface="Calibri" charset="0"/>
                <a:cs typeface="Calibri" charset="0"/>
              </a:rPr>
              <a:t>end gun violence, but if even one life can be saved, there’s work to be done. And we’re </a:t>
            </a:r>
          </a:p>
          <a:p>
            <a:pPr algn="ctr">
              <a:lnSpc>
                <a:spcPct val="80000"/>
              </a:lnSpc>
            </a:pPr>
            <a:r>
              <a:rPr lang="en-US" sz="6000" i="1" dirty="0">
                <a:latin typeface="Calibri" charset="0"/>
                <a:ea typeface="Calibri" charset="0"/>
                <a:cs typeface="Calibri" charset="0"/>
              </a:rPr>
              <a:t>not backing down.</a:t>
            </a:r>
          </a:p>
        </p:txBody>
      </p:sp>
    </p:spTree>
    <p:extLst>
      <p:ext uri="{BB962C8B-B14F-4D97-AF65-F5344CB8AC3E}">
        <p14:creationId xmlns:p14="http://schemas.microsoft.com/office/powerpoint/2010/main" val="12737910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0" y="3127360"/>
            <a:ext cx="13004800" cy="325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en-US" sz="85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Think of your </a:t>
            </a:r>
          </a:p>
          <a:p>
            <a:pPr algn="ctr">
              <a:lnSpc>
                <a:spcPct val="80000"/>
              </a:lnSpc>
            </a:pPr>
            <a:r>
              <a:rPr lang="en-US" altLang="en-US" sz="85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message frame as </a:t>
            </a:r>
          </a:p>
          <a:p>
            <a:pPr algn="ctr">
              <a:lnSpc>
                <a:spcPct val="80000"/>
              </a:lnSpc>
            </a:pPr>
            <a:r>
              <a:rPr lang="en-US" altLang="en-US" sz="85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source material</a:t>
            </a:r>
            <a:endParaRPr lang="en-US" altLang="en-US" sz="85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009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631" y="3799533"/>
            <a:ext cx="744230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A message frame simplifies and defines your issue</a:t>
            </a:r>
          </a:p>
          <a:p>
            <a:endParaRPr lang="en-US" sz="28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A message frame should be rooted in values and resonate with a wide audience</a:t>
            </a:r>
          </a:p>
          <a:p>
            <a:endParaRPr lang="en-US" sz="28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Start by creating a message box, then craft 1-2 sentences to serve as an overarching statement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57631" y="3111240"/>
            <a:ext cx="4786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5B9BD5"/>
                </a:solidFill>
                <a:latin typeface="Calibri" charset="0"/>
                <a:ea typeface="Calibri" charset="0"/>
                <a:cs typeface="Calibri" charset="0"/>
              </a:rPr>
              <a:t>Recap: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827695" y="1005264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Building a message frame for your issue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7615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5408760" y="7912801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408760" y="3075557"/>
            <a:ext cx="5956300" cy="1272155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48460" y="1469490"/>
            <a:ext cx="5816600" cy="71835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Report-back on Power 	Mapping and Targeting 	Decision Makers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Building a Message 	Frame for your Issue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rgbClr val="5B9BD5"/>
                </a:solidFill>
                <a:latin typeface="Calibri" charset="0"/>
                <a:ea typeface="Calibri" charset="0"/>
                <a:cs typeface="Calibri" charset="0"/>
              </a:rPr>
              <a:t>00:00	Messaging Through the 	Personal Stories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Personal Story as a 	Recruitment Tool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Next Steps and Closing</a:t>
            </a:r>
            <a:endParaRPr lang="x-none" sz="32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08760" y="5726315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6652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80740" y="3895761"/>
            <a:ext cx="10243320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7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What role do stories play on an </a:t>
            </a:r>
            <a:r>
              <a:rPr lang="en-US" sz="7500" b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issue campaign?</a:t>
            </a:r>
            <a:endParaRPr lang="en-US" sz="75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131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5-04-14 at 1.21.06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1" r="11239"/>
          <a:stretch/>
        </p:blipFill>
        <p:spPr>
          <a:xfrm>
            <a:off x="1837102" y="1379501"/>
            <a:ext cx="9187456" cy="663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339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4421545" y="2909671"/>
            <a:ext cx="7672689" cy="1938374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35"/>
          <p:cNvSpPr>
            <a:spLocks noChangeAspect="1"/>
          </p:cNvSpPr>
          <p:nvPr/>
        </p:nvSpPr>
        <p:spPr bwMode="auto">
          <a:xfrm>
            <a:off x="4717864" y="1186683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69147" y="1144030"/>
            <a:ext cx="6230188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Students understand how a message frame helps advance an issue campaign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Students know how to tell their personal stories to get new people involved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Students know how to coach others on talking about issues through a personal lens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Students are ready to write the message frame section of their issue campaign plans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0" y="571501"/>
            <a:ext cx="21336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323849" y="661685"/>
            <a:ext cx="17081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Goals</a:t>
            </a:r>
          </a:p>
        </p:txBody>
      </p:sp>
      <p:sp>
        <p:nvSpPr>
          <p:cNvPr id="20" name="Oval 35"/>
          <p:cNvSpPr>
            <a:spLocks noChangeAspect="1"/>
          </p:cNvSpPr>
          <p:nvPr/>
        </p:nvSpPr>
        <p:spPr bwMode="auto">
          <a:xfrm>
            <a:off x="4717864" y="3102598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2</a:t>
            </a:r>
            <a:endParaRPr lang="en-US" altLang="ko-KR" sz="22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1" name="Oval 35"/>
          <p:cNvSpPr>
            <a:spLocks noChangeAspect="1"/>
          </p:cNvSpPr>
          <p:nvPr/>
        </p:nvSpPr>
        <p:spPr bwMode="auto">
          <a:xfrm>
            <a:off x="4717864" y="5053019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3</a:t>
            </a:r>
          </a:p>
        </p:txBody>
      </p:sp>
      <p:sp>
        <p:nvSpPr>
          <p:cNvPr id="9" name="Oval 35"/>
          <p:cNvSpPr>
            <a:spLocks noChangeAspect="1"/>
          </p:cNvSpPr>
          <p:nvPr/>
        </p:nvSpPr>
        <p:spPr bwMode="auto">
          <a:xfrm>
            <a:off x="4717863" y="7041883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4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21545" y="6822650"/>
            <a:ext cx="7672689" cy="1938374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9830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337ed04eb314e2aae28d51c78a283cd_MargaretPane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74"/>
          <a:stretch/>
        </p:blipFill>
        <p:spPr>
          <a:xfrm>
            <a:off x="897774" y="1377710"/>
            <a:ext cx="11194094" cy="6765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2395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408534745_3d30f0c288_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94" y="1087981"/>
            <a:ext cx="11173294" cy="7436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7418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hlinkClick r:id="rId2"/>
          </p:cNvPr>
          <p:cNvSpPr/>
          <p:nvPr/>
        </p:nvSpPr>
        <p:spPr>
          <a:xfrm>
            <a:off x="4427298" y="2628567"/>
            <a:ext cx="7649683" cy="6200673"/>
          </a:xfrm>
          <a:prstGeom prst="roundRect">
            <a:avLst>
              <a:gd name="adj" fmla="val 626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760" rtlCol="0" anchor="t"/>
          <a:lstStyle/>
          <a:p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Put a human face on the issue</a:t>
            </a:r>
          </a:p>
          <a:p>
            <a:endParaRPr lang="en-US" sz="32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Make the issue accessible to those who aren’t policy experts</a:t>
            </a:r>
          </a:p>
          <a:p>
            <a:endParaRPr lang="en-US" sz="32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Reinforce your message</a:t>
            </a:r>
          </a:p>
          <a:p>
            <a:endParaRPr lang="en-US" sz="32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Persuade and motivate targets and influencers</a:t>
            </a:r>
          </a:p>
        </p:txBody>
      </p:sp>
      <p:sp>
        <p:nvSpPr>
          <p:cNvPr id="7" name="Rectangle 6"/>
          <p:cNvSpPr/>
          <p:nvPr/>
        </p:nvSpPr>
        <p:spPr>
          <a:xfrm>
            <a:off x="-1" y="571501"/>
            <a:ext cx="4882551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4713977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The roll </a:t>
            </a:r>
            <a:r>
              <a:rPr lang="en-US" altLang="en-US" sz="4500" b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of stories</a:t>
            </a:r>
            <a:endParaRPr lang="en-US" altLang="en-US" sz="45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4788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hlinkClick r:id="rId2"/>
          </p:cNvPr>
          <p:cNvSpPr/>
          <p:nvPr/>
        </p:nvSpPr>
        <p:spPr>
          <a:xfrm>
            <a:off x="4427298" y="2628567"/>
            <a:ext cx="7649683" cy="6200673"/>
          </a:xfrm>
          <a:prstGeom prst="roundRect">
            <a:avLst>
              <a:gd name="adj" fmla="val 626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760" rtlCol="0" anchor="t"/>
          <a:lstStyle/>
          <a:p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Put a human face on the issue</a:t>
            </a:r>
          </a:p>
          <a:p>
            <a:endParaRPr lang="en-US" sz="32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Make the issue accessible to those who aren’t policy experts</a:t>
            </a:r>
          </a:p>
          <a:p>
            <a:endParaRPr lang="en-US" sz="32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Reinforce your message</a:t>
            </a:r>
          </a:p>
          <a:p>
            <a:endParaRPr lang="en-US" sz="32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Persuade and motivate targets and influencers</a:t>
            </a:r>
          </a:p>
          <a:p>
            <a:endParaRPr lang="en-US" sz="3200" dirty="0">
              <a:solidFill>
                <a:srgbClr val="56565A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b="1" dirty="0">
                <a:solidFill>
                  <a:srgbClr val="56565A"/>
                </a:solidFill>
                <a:latin typeface="Calibri" charset="0"/>
                <a:ea typeface="Calibri" charset="0"/>
                <a:cs typeface="Calibri" charset="0"/>
              </a:rPr>
              <a:t>Make people care</a:t>
            </a:r>
          </a:p>
        </p:txBody>
      </p:sp>
      <p:sp>
        <p:nvSpPr>
          <p:cNvPr id="7" name="Rectangle 6"/>
          <p:cNvSpPr/>
          <p:nvPr/>
        </p:nvSpPr>
        <p:spPr>
          <a:xfrm>
            <a:off x="-1" y="571501"/>
            <a:ext cx="4882551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4713977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The roll </a:t>
            </a:r>
            <a:r>
              <a:rPr lang="en-US" altLang="en-US" sz="4500" b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of stories</a:t>
            </a:r>
            <a:endParaRPr lang="en-US" altLang="en-US" sz="45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3544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80740" y="2820082"/>
            <a:ext cx="10243320" cy="4113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6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You will need to coach others—coalition partners, volunteers, and </a:t>
            </a:r>
            <a:r>
              <a:rPr lang="en-US" sz="6500" b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speakers—</a:t>
            </a:r>
          </a:p>
          <a:p>
            <a:pPr algn="ctr">
              <a:lnSpc>
                <a:spcPct val="80000"/>
              </a:lnSpc>
            </a:pPr>
            <a:r>
              <a:rPr lang="en-US" sz="6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to talk about the issue while making it personal.</a:t>
            </a:r>
          </a:p>
        </p:txBody>
      </p:sp>
    </p:spTree>
    <p:extLst>
      <p:ext uri="{BB962C8B-B14F-4D97-AF65-F5344CB8AC3E}">
        <p14:creationId xmlns:p14="http://schemas.microsoft.com/office/powerpoint/2010/main" val="21178539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Screen Shot 2015-04-14 at 1.21.06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1" r="11239"/>
          <a:stretch/>
        </p:blipFill>
        <p:spPr>
          <a:xfrm>
            <a:off x="249842" y="3830655"/>
            <a:ext cx="3951301" cy="2852174"/>
          </a:xfrm>
          <a:prstGeom prst="rect">
            <a:avLst/>
          </a:prstGeom>
        </p:spPr>
      </p:pic>
      <p:pic>
        <p:nvPicPr>
          <p:cNvPr id="28" name="Picture 27" descr="c337ed04eb314e2aae28d51c78a283cd_MargaretPanel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5"/>
          <a:stretch/>
        </p:blipFill>
        <p:spPr>
          <a:xfrm>
            <a:off x="8596842" y="3830654"/>
            <a:ext cx="4194735" cy="2831356"/>
          </a:xfrm>
          <a:prstGeom prst="rect">
            <a:avLst/>
          </a:prstGeom>
        </p:spPr>
      </p:pic>
      <p:pic>
        <p:nvPicPr>
          <p:cNvPr id="29" name="Picture 28" descr="11408534745_3d30f0c288_k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396" y="3830654"/>
            <a:ext cx="4260058" cy="2835185"/>
          </a:xfrm>
          <a:prstGeom prst="rect">
            <a:avLst/>
          </a:prstGeom>
        </p:spPr>
      </p:pic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827695" y="1005264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Personalizing the message frame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4443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3004800" cy="975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593039" y="3116939"/>
            <a:ext cx="981872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0" b="1" spc="-15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Break</a:t>
            </a:r>
          </a:p>
        </p:txBody>
      </p:sp>
    </p:spTree>
    <p:extLst>
      <p:ext uri="{BB962C8B-B14F-4D97-AF65-F5344CB8AC3E}">
        <p14:creationId xmlns:p14="http://schemas.microsoft.com/office/powerpoint/2010/main" val="16909387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1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838200" y="5144209"/>
            <a:ext cx="11271304" cy="0"/>
          </a:xfrm>
          <a:prstGeom prst="line">
            <a:avLst/>
          </a:prstGeom>
          <a:ln w="50800" cap="rnd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37"/>
          <p:cNvSpPr>
            <a:spLocks noChangeAspect="1"/>
          </p:cNvSpPr>
          <p:nvPr/>
        </p:nvSpPr>
        <p:spPr bwMode="auto">
          <a:xfrm>
            <a:off x="687088" y="5010400"/>
            <a:ext cx="280347" cy="280347"/>
          </a:xfrm>
          <a:prstGeom prst="ellipse">
            <a:avLst/>
          </a:prstGeom>
          <a:solidFill>
            <a:schemeClr val="accent1"/>
          </a:solidFill>
          <a:ln w="50800">
            <a:solidFill>
              <a:srgbClr val="FFFF00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ko-KR" dirty="0">
              <a:solidFill>
                <a:schemeClr val="bg1"/>
              </a:solidFill>
              <a:latin typeface="Gotham Bold" pitchFamily="50" charset="0"/>
              <a:ea typeface="ヒラギノ角ゴ ProN W3" charset="-128"/>
              <a:cs typeface="Gotham Bold" pitchFamily="50" charset="0"/>
            </a:endParaRPr>
          </a:p>
        </p:txBody>
      </p:sp>
      <p:sp>
        <p:nvSpPr>
          <p:cNvPr id="9" name="Oval 37"/>
          <p:cNvSpPr>
            <a:spLocks noChangeAspect="1"/>
          </p:cNvSpPr>
          <p:nvPr/>
        </p:nvSpPr>
        <p:spPr bwMode="auto">
          <a:xfrm>
            <a:off x="1774720" y="5010400"/>
            <a:ext cx="280347" cy="280347"/>
          </a:xfrm>
          <a:prstGeom prst="ellipse">
            <a:avLst/>
          </a:prstGeom>
          <a:solidFill>
            <a:schemeClr val="accent1"/>
          </a:solidFill>
          <a:ln w="50800">
            <a:solidFill>
              <a:srgbClr val="FFFF00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ko-KR" dirty="0">
              <a:solidFill>
                <a:schemeClr val="bg1"/>
              </a:solidFill>
              <a:latin typeface="Gotham Bold" pitchFamily="50" charset="0"/>
              <a:ea typeface="ヒラギノ角ゴ ProN W3" charset="-128"/>
              <a:cs typeface="Gotham Bold" pitchFamily="50" charset="0"/>
            </a:endParaRPr>
          </a:p>
        </p:txBody>
      </p:sp>
      <p:sp>
        <p:nvSpPr>
          <p:cNvPr id="10" name="Oval 37"/>
          <p:cNvSpPr>
            <a:spLocks noChangeAspect="1"/>
          </p:cNvSpPr>
          <p:nvPr/>
        </p:nvSpPr>
        <p:spPr bwMode="auto">
          <a:xfrm>
            <a:off x="2862352" y="5010400"/>
            <a:ext cx="280347" cy="280347"/>
          </a:xfrm>
          <a:prstGeom prst="ellipse">
            <a:avLst/>
          </a:prstGeom>
          <a:solidFill>
            <a:schemeClr val="accent1"/>
          </a:solidFill>
          <a:ln w="50800">
            <a:solidFill>
              <a:srgbClr val="FFFF00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ko-KR" dirty="0">
              <a:solidFill>
                <a:schemeClr val="bg1"/>
              </a:solidFill>
              <a:latin typeface="Gotham Bold" pitchFamily="50" charset="0"/>
              <a:ea typeface="ヒラギノ角ゴ ProN W3" charset="-128"/>
              <a:cs typeface="Gotham Bold" pitchFamily="50" charset="0"/>
            </a:endParaRPr>
          </a:p>
        </p:txBody>
      </p:sp>
      <p:sp>
        <p:nvSpPr>
          <p:cNvPr id="11" name="Oval 37"/>
          <p:cNvSpPr>
            <a:spLocks noChangeAspect="1"/>
          </p:cNvSpPr>
          <p:nvPr/>
        </p:nvSpPr>
        <p:spPr bwMode="auto">
          <a:xfrm>
            <a:off x="3949984" y="5010400"/>
            <a:ext cx="280347" cy="280347"/>
          </a:xfrm>
          <a:prstGeom prst="ellipse">
            <a:avLst/>
          </a:prstGeom>
          <a:solidFill>
            <a:schemeClr val="accent1"/>
          </a:solidFill>
          <a:ln w="50800">
            <a:solidFill>
              <a:srgbClr val="FFFF00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ko-KR" dirty="0">
              <a:solidFill>
                <a:schemeClr val="bg1"/>
              </a:solidFill>
              <a:latin typeface="Gotham Bold" pitchFamily="50" charset="0"/>
              <a:ea typeface="ヒラギノ角ゴ ProN W3" charset="-128"/>
              <a:cs typeface="Gotham Bold" pitchFamily="50" charset="0"/>
            </a:endParaRPr>
          </a:p>
        </p:txBody>
      </p:sp>
      <p:sp>
        <p:nvSpPr>
          <p:cNvPr id="12" name="Oval 37"/>
          <p:cNvSpPr>
            <a:spLocks noChangeAspect="1"/>
          </p:cNvSpPr>
          <p:nvPr/>
        </p:nvSpPr>
        <p:spPr bwMode="auto">
          <a:xfrm>
            <a:off x="5037616" y="5010400"/>
            <a:ext cx="280347" cy="280347"/>
          </a:xfrm>
          <a:prstGeom prst="ellipse">
            <a:avLst/>
          </a:prstGeom>
          <a:solidFill>
            <a:schemeClr val="accent1"/>
          </a:solidFill>
          <a:ln w="508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ko-KR" dirty="0">
              <a:solidFill>
                <a:schemeClr val="bg1"/>
              </a:solidFill>
              <a:latin typeface="Gotham Bold" pitchFamily="50" charset="0"/>
              <a:ea typeface="ヒラギノ角ゴ ProN W3" charset="-128"/>
              <a:cs typeface="Gotham Bold" pitchFamily="50" charset="0"/>
            </a:endParaRPr>
          </a:p>
        </p:txBody>
      </p:sp>
      <p:sp>
        <p:nvSpPr>
          <p:cNvPr id="13" name="Oval 37"/>
          <p:cNvSpPr>
            <a:spLocks noChangeAspect="1"/>
          </p:cNvSpPr>
          <p:nvPr/>
        </p:nvSpPr>
        <p:spPr bwMode="auto">
          <a:xfrm>
            <a:off x="6125248" y="5010400"/>
            <a:ext cx="280347" cy="280347"/>
          </a:xfrm>
          <a:prstGeom prst="ellipse">
            <a:avLst/>
          </a:prstGeom>
          <a:solidFill>
            <a:schemeClr val="accent1"/>
          </a:solidFill>
          <a:ln w="508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ko-KR" dirty="0">
              <a:solidFill>
                <a:schemeClr val="bg1"/>
              </a:solidFill>
              <a:latin typeface="Gotham Bold" pitchFamily="50" charset="0"/>
              <a:ea typeface="ヒラギノ角ゴ ProN W3" charset="-128"/>
              <a:cs typeface="Gotham Bold" pitchFamily="50" charset="0"/>
            </a:endParaRPr>
          </a:p>
        </p:txBody>
      </p:sp>
      <p:sp>
        <p:nvSpPr>
          <p:cNvPr id="15" name="Oval 37"/>
          <p:cNvSpPr>
            <a:spLocks noChangeAspect="1"/>
          </p:cNvSpPr>
          <p:nvPr/>
        </p:nvSpPr>
        <p:spPr bwMode="auto">
          <a:xfrm>
            <a:off x="7212880" y="5010400"/>
            <a:ext cx="280347" cy="280347"/>
          </a:xfrm>
          <a:prstGeom prst="ellipse">
            <a:avLst/>
          </a:prstGeom>
          <a:solidFill>
            <a:schemeClr val="accent1"/>
          </a:solidFill>
          <a:ln w="508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ko-KR" dirty="0">
              <a:solidFill>
                <a:schemeClr val="bg1"/>
              </a:solidFill>
              <a:latin typeface="Gotham Bold" pitchFamily="50" charset="0"/>
              <a:ea typeface="ヒラギノ角ゴ ProN W3" charset="-128"/>
              <a:cs typeface="Gotham Bold" pitchFamily="50" charset="0"/>
            </a:endParaRPr>
          </a:p>
        </p:txBody>
      </p:sp>
      <p:sp>
        <p:nvSpPr>
          <p:cNvPr id="16" name="Oval 37"/>
          <p:cNvSpPr>
            <a:spLocks noChangeAspect="1"/>
          </p:cNvSpPr>
          <p:nvPr/>
        </p:nvSpPr>
        <p:spPr bwMode="auto">
          <a:xfrm>
            <a:off x="8300512" y="5010400"/>
            <a:ext cx="280347" cy="280347"/>
          </a:xfrm>
          <a:prstGeom prst="ellipse">
            <a:avLst/>
          </a:prstGeom>
          <a:solidFill>
            <a:schemeClr val="accent1"/>
          </a:solidFill>
          <a:ln w="508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ko-KR" dirty="0">
              <a:solidFill>
                <a:schemeClr val="bg1"/>
              </a:solidFill>
              <a:latin typeface="Gotham Bold" pitchFamily="50" charset="0"/>
              <a:ea typeface="ヒラギノ角ゴ ProN W3" charset="-128"/>
              <a:cs typeface="Gotham Bold" pitchFamily="50" charset="0"/>
            </a:endParaRPr>
          </a:p>
        </p:txBody>
      </p:sp>
      <p:sp>
        <p:nvSpPr>
          <p:cNvPr id="17" name="Oval 37"/>
          <p:cNvSpPr>
            <a:spLocks noChangeAspect="1"/>
          </p:cNvSpPr>
          <p:nvPr/>
        </p:nvSpPr>
        <p:spPr bwMode="auto">
          <a:xfrm>
            <a:off x="9388144" y="5010400"/>
            <a:ext cx="280347" cy="280347"/>
          </a:xfrm>
          <a:prstGeom prst="ellipse">
            <a:avLst/>
          </a:prstGeom>
          <a:solidFill>
            <a:schemeClr val="accent1"/>
          </a:solidFill>
          <a:ln w="508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ko-KR" dirty="0">
              <a:solidFill>
                <a:schemeClr val="bg1"/>
              </a:solidFill>
              <a:latin typeface="Gotham Bold" pitchFamily="50" charset="0"/>
              <a:ea typeface="ヒラギノ角ゴ ProN W3" charset="-128"/>
              <a:cs typeface="Gotham Bold" pitchFamily="50" charset="0"/>
            </a:endParaRPr>
          </a:p>
        </p:txBody>
      </p:sp>
      <p:sp>
        <p:nvSpPr>
          <p:cNvPr id="19" name="Oval 37"/>
          <p:cNvSpPr>
            <a:spLocks noChangeAspect="1"/>
          </p:cNvSpPr>
          <p:nvPr/>
        </p:nvSpPr>
        <p:spPr bwMode="auto">
          <a:xfrm>
            <a:off x="10475774" y="5010400"/>
            <a:ext cx="280347" cy="280347"/>
          </a:xfrm>
          <a:prstGeom prst="ellipse">
            <a:avLst/>
          </a:prstGeom>
          <a:solidFill>
            <a:schemeClr val="accent1"/>
          </a:solidFill>
          <a:ln w="508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ko-KR" dirty="0">
              <a:solidFill>
                <a:schemeClr val="bg1"/>
              </a:solidFill>
              <a:latin typeface="Gotham Bold" pitchFamily="50" charset="0"/>
              <a:ea typeface="ヒラギノ角ゴ ProN W3" charset="-128"/>
              <a:cs typeface="Gotham Bold" pitchFamily="50" charset="0"/>
            </a:endParaRPr>
          </a:p>
        </p:txBody>
      </p:sp>
      <p:sp>
        <p:nvSpPr>
          <p:cNvPr id="20" name="Oval 35"/>
          <p:cNvSpPr>
            <a:spLocks noChangeAspect="1"/>
          </p:cNvSpPr>
          <p:nvPr/>
        </p:nvSpPr>
        <p:spPr bwMode="auto">
          <a:xfrm>
            <a:off x="11779304" y="4860799"/>
            <a:ext cx="546100" cy="546100"/>
          </a:xfrm>
          <a:prstGeom prst="ellipse">
            <a:avLst/>
          </a:prstGeom>
          <a:solidFill>
            <a:schemeClr val="bg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ko-KR" dirty="0">
              <a:solidFill>
                <a:schemeClr val="bg1"/>
              </a:solidFill>
              <a:latin typeface="Gotham Bold" pitchFamily="50" charset="0"/>
              <a:ea typeface="ヒラギノ角ゴ ProN W3" charset="-128"/>
              <a:cs typeface="Gotham Bold" pitchFamily="50" charset="0"/>
            </a:endParaRPr>
          </a:p>
        </p:txBody>
      </p:sp>
      <p:sp>
        <p:nvSpPr>
          <p:cNvPr id="79" name="Oval 35"/>
          <p:cNvSpPr>
            <a:spLocks noChangeAspect="1"/>
          </p:cNvSpPr>
          <p:nvPr/>
        </p:nvSpPr>
        <p:spPr bwMode="auto">
          <a:xfrm>
            <a:off x="7703532" y="4945655"/>
            <a:ext cx="418648" cy="418648"/>
          </a:xfrm>
          <a:prstGeom prst="ellipse">
            <a:avLst/>
          </a:prstGeom>
          <a:solidFill>
            <a:schemeClr val="bg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ko-KR" dirty="0">
              <a:solidFill>
                <a:schemeClr val="bg1"/>
              </a:solidFill>
              <a:latin typeface="Gotham Bold" pitchFamily="50" charset="0"/>
              <a:ea typeface="ヒラギノ角ゴ ProN W3" charset="-128"/>
              <a:cs typeface="Gotham Bold" pitchFamily="50" charset="0"/>
            </a:endParaRPr>
          </a:p>
        </p:txBody>
      </p:sp>
      <p:sp>
        <p:nvSpPr>
          <p:cNvPr id="50" name="Oval 35"/>
          <p:cNvSpPr>
            <a:spLocks noChangeAspect="1"/>
          </p:cNvSpPr>
          <p:nvPr/>
        </p:nvSpPr>
        <p:spPr bwMode="auto">
          <a:xfrm>
            <a:off x="1125343" y="4939330"/>
            <a:ext cx="418648" cy="418648"/>
          </a:xfrm>
          <a:prstGeom prst="ellipse">
            <a:avLst/>
          </a:prstGeom>
          <a:solidFill>
            <a:schemeClr val="bg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en-US" altLang="ko-KR" dirty="0">
              <a:solidFill>
                <a:schemeClr val="bg1"/>
              </a:solidFill>
              <a:latin typeface="Gotham Bold" pitchFamily="50" charset="0"/>
              <a:ea typeface="ヒラギノ角ゴ ProN W3" charset="-128"/>
              <a:cs typeface="Gotham Bold" pitchFamily="50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58295" y="3404170"/>
            <a:ext cx="2437077" cy="6408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200" b="1" spc="50" dirty="0">
                <a:solidFill>
                  <a:srgbClr val="FFFF00"/>
                </a:solidFill>
                <a:latin typeface="Calibri" charset="0"/>
                <a:ea typeface="Calibri" charset="0"/>
                <a:cs typeface="Calibri" charset="0"/>
              </a:rPr>
              <a:t>Basics of Issue </a:t>
            </a:r>
          </a:p>
          <a:p>
            <a:pPr algn="ctr">
              <a:lnSpc>
                <a:spcPct val="80000"/>
              </a:lnSpc>
            </a:pPr>
            <a:r>
              <a:rPr lang="en-US" sz="2200" b="1" spc="50" dirty="0">
                <a:solidFill>
                  <a:srgbClr val="FFFF00"/>
                </a:solidFill>
                <a:latin typeface="Calibri" charset="0"/>
                <a:ea typeface="Calibri" charset="0"/>
                <a:cs typeface="Calibri" charset="0"/>
              </a:rPr>
              <a:t>Advocacy Strategy</a:t>
            </a:r>
          </a:p>
        </p:txBody>
      </p:sp>
      <p:sp>
        <p:nvSpPr>
          <p:cNvPr id="4" name="Rectangle 3"/>
          <p:cNvSpPr/>
          <p:nvPr/>
        </p:nvSpPr>
        <p:spPr>
          <a:xfrm>
            <a:off x="1053163" y="3113370"/>
            <a:ext cx="2797934" cy="1198588"/>
          </a:xfrm>
          <a:prstGeom prst="rect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Elbow Connector 31"/>
          <p:cNvCxnSpPr/>
          <p:nvPr/>
        </p:nvCxnSpPr>
        <p:spPr>
          <a:xfrm rot="16200000" flipH="1">
            <a:off x="3486935" y="4405811"/>
            <a:ext cx="706684" cy="518978"/>
          </a:xfrm>
          <a:prstGeom prst="bentConnector3">
            <a:avLst>
              <a:gd name="adj1" fmla="val 50000"/>
            </a:avLst>
          </a:prstGeom>
          <a:ln w="508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/>
          <p:nvPr/>
        </p:nvCxnSpPr>
        <p:spPr>
          <a:xfrm rot="5400000">
            <a:off x="727367" y="4395203"/>
            <a:ext cx="708273" cy="506329"/>
          </a:xfrm>
          <a:prstGeom prst="bentConnector3">
            <a:avLst>
              <a:gd name="adj1" fmla="val 50000"/>
            </a:avLst>
          </a:prstGeom>
          <a:ln w="508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3002525" y="4294231"/>
            <a:ext cx="0" cy="708273"/>
          </a:xfrm>
          <a:prstGeom prst="line">
            <a:avLst/>
          </a:prstGeom>
          <a:ln w="508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1914893" y="4294231"/>
            <a:ext cx="0" cy="708273"/>
          </a:xfrm>
          <a:prstGeom prst="line">
            <a:avLst/>
          </a:prstGeom>
          <a:ln w="508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989551" y="6899739"/>
            <a:ext cx="2797934" cy="1198588"/>
          </a:xfrm>
          <a:prstGeom prst="rect">
            <a:avLst/>
          </a:prstGeom>
          <a:solidFill>
            <a:schemeClr val="bg1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220582" y="7176497"/>
            <a:ext cx="2367956" cy="6408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200" b="1" spc="50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Assignment 1:</a:t>
            </a:r>
          </a:p>
          <a:p>
            <a:pPr algn="ctr">
              <a:lnSpc>
                <a:spcPct val="80000"/>
              </a:lnSpc>
            </a:pPr>
            <a:r>
              <a:rPr lang="en-US" sz="2200" b="1" spc="50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Selecting an Issue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1334667" y="5357980"/>
            <a:ext cx="0" cy="1541759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786947" y="5841470"/>
            <a:ext cx="27932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2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Issue Advocacy Tactics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639053" y="5699119"/>
            <a:ext cx="3095407" cy="764444"/>
          </a:xfrm>
          <a:prstGeom prst="rect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flipH="1" flipV="1">
            <a:off x="5172580" y="5290748"/>
            <a:ext cx="1" cy="408371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 flipV="1">
            <a:off x="6274057" y="5271067"/>
            <a:ext cx="1" cy="408371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5650537" y="3913525"/>
            <a:ext cx="219643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2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Building Capacity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508135" y="3771174"/>
            <a:ext cx="2445398" cy="764444"/>
          </a:xfrm>
          <a:prstGeom prst="rect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 flipH="1" flipV="1">
            <a:off x="7351983" y="4535618"/>
            <a:ext cx="1" cy="461537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/>
          <p:nvPr/>
        </p:nvCxnSpPr>
        <p:spPr>
          <a:xfrm rot="16200000" flipH="1">
            <a:off x="7859016" y="4406474"/>
            <a:ext cx="674987" cy="485952"/>
          </a:xfrm>
          <a:prstGeom prst="bentConnector3">
            <a:avLst>
              <a:gd name="adj1" fmla="val 2962"/>
            </a:avLst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5387918" y="6899739"/>
            <a:ext cx="2797934" cy="1198588"/>
          </a:xfrm>
          <a:prstGeom prst="rect">
            <a:avLst/>
          </a:prstGeom>
          <a:solidFill>
            <a:schemeClr val="bg1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506175" y="7176497"/>
            <a:ext cx="2625591" cy="6408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200" b="1" spc="50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Assignment 2:</a:t>
            </a:r>
          </a:p>
          <a:p>
            <a:pPr algn="ctr">
              <a:lnSpc>
                <a:spcPct val="80000"/>
              </a:lnSpc>
            </a:pPr>
            <a:r>
              <a:rPr lang="en-US" sz="2200" b="1" spc="50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Earned media video</a:t>
            </a:r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7916600" y="5357978"/>
            <a:ext cx="0" cy="1541759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9022825" y="3913525"/>
            <a:ext cx="30716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2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Solidifying your Learning</a:t>
            </a:r>
          </a:p>
        </p:txBody>
      </p:sp>
      <p:sp>
        <p:nvSpPr>
          <p:cNvPr id="42" name="Rectangle 41"/>
          <p:cNvSpPr/>
          <p:nvPr/>
        </p:nvSpPr>
        <p:spPr>
          <a:xfrm>
            <a:off x="8888506" y="3771174"/>
            <a:ext cx="3334869" cy="764444"/>
          </a:xfrm>
          <a:prstGeom prst="rect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/>
        </p:nvCxnSpPr>
        <p:spPr>
          <a:xfrm flipH="1" flipV="1">
            <a:off x="9510546" y="4536325"/>
            <a:ext cx="1" cy="461537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 flipV="1">
            <a:off x="10615775" y="4547193"/>
            <a:ext cx="1" cy="461537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9599924" y="6899737"/>
            <a:ext cx="2797934" cy="1198588"/>
          </a:xfrm>
          <a:prstGeom prst="rect">
            <a:avLst/>
          </a:prstGeom>
          <a:solidFill>
            <a:schemeClr val="bg1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9646626" y="7176495"/>
            <a:ext cx="2768707" cy="6408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200" b="1" spc="50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Issue Campaign Plan </a:t>
            </a:r>
          </a:p>
          <a:p>
            <a:pPr algn="ctr">
              <a:lnSpc>
                <a:spcPct val="80000"/>
              </a:lnSpc>
            </a:pPr>
            <a:r>
              <a:rPr lang="en-US" sz="2200" b="1" spc="50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&amp; Presentation</a:t>
            </a:r>
          </a:p>
        </p:txBody>
      </p:sp>
      <p:cxnSp>
        <p:nvCxnSpPr>
          <p:cNvPr id="48" name="Straight Connector 47"/>
          <p:cNvCxnSpPr/>
          <p:nvPr/>
        </p:nvCxnSpPr>
        <p:spPr>
          <a:xfrm flipV="1">
            <a:off x="12063823" y="5406899"/>
            <a:ext cx="0" cy="1541759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>
            <a:spLocks noChangeArrowheads="1"/>
          </p:cNvSpPr>
          <p:nvPr/>
        </p:nvSpPr>
        <p:spPr bwMode="auto">
          <a:xfrm>
            <a:off x="1053163" y="858759"/>
            <a:ext cx="11272241" cy="1463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en-US" sz="5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We have now completed the basics </a:t>
            </a:r>
          </a:p>
          <a:p>
            <a:pPr algn="ctr">
              <a:lnSpc>
                <a:spcPct val="80000"/>
              </a:lnSpc>
            </a:pPr>
            <a:r>
              <a:rPr lang="en-US" altLang="en-US" sz="5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of issue advocacy strategy</a:t>
            </a:r>
          </a:p>
        </p:txBody>
      </p:sp>
    </p:spTree>
    <p:extLst>
      <p:ext uri="{BB962C8B-B14F-4D97-AF65-F5344CB8AC3E}">
        <p14:creationId xmlns:p14="http://schemas.microsoft.com/office/powerpoint/2010/main" val="3931490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5408760" y="7912801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408760" y="3075557"/>
            <a:ext cx="5956300" cy="1272155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48460" y="1469490"/>
            <a:ext cx="5816600" cy="71835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Report-back on Power 	Mapping and Targeting 	Decision Makers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Building a Message 	Frame for your Issue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Messaging Through the 	Personal Stories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rgbClr val="5B9BD5"/>
                </a:solidFill>
                <a:latin typeface="Calibri" charset="0"/>
                <a:ea typeface="Calibri" charset="0"/>
                <a:cs typeface="Calibri" charset="0"/>
              </a:rPr>
              <a:t>00:00	Personal Story as a 	Recruitment Tool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Next Steps and Closing</a:t>
            </a:r>
            <a:endParaRPr lang="x-none" sz="32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08760" y="5726315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7205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3004800" cy="975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593039" y="3962329"/>
            <a:ext cx="9818721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500" b="1" spc="-15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Stories </a:t>
            </a:r>
            <a:r>
              <a:rPr lang="en-US" sz="8500" b="1" spc="-15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connect us.</a:t>
            </a:r>
            <a:endParaRPr lang="en-US" sz="8500" b="1" spc="-15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26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5408760" y="7912801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408760" y="3075557"/>
            <a:ext cx="5956300" cy="1272155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48460" y="1469490"/>
            <a:ext cx="5816600" cy="71835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Report-back on Power 	Mapping and Targeting 	Decision Makers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00:00	Building a Message 	Frame for your Issue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Messaging Through the 	Personal Stories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Personal Story as a 	Recruitment Tool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Next Steps and Closing</a:t>
            </a:r>
            <a:endParaRPr lang="x-none" sz="32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08760" y="5726315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6289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6435480" y="4691935"/>
            <a:ext cx="4634656" cy="1105017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1" name="Rectangle 20"/>
          <p:cNvSpPr/>
          <p:nvPr/>
        </p:nvSpPr>
        <p:spPr>
          <a:xfrm>
            <a:off x="2" y="571503"/>
            <a:ext cx="4370287" cy="1015998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5253537" y="2657879"/>
            <a:ext cx="5816601" cy="5114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rgbClr val="5B9BD5"/>
                </a:solidFill>
                <a:latin typeface="Calibri" charset="0"/>
                <a:ea typeface="Calibri" charset="0"/>
                <a:cs typeface="Calibri" charset="0"/>
              </a:rPr>
              <a:t>	</a:t>
            </a:r>
            <a:r>
              <a:rPr lang="en-US" sz="3200" b="1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Personal Story as a 	Recruitment Tool</a:t>
            </a:r>
          </a:p>
          <a:p>
            <a:pPr>
              <a:lnSpc>
                <a:spcPct val="80000"/>
              </a:lnSpc>
            </a:pPr>
            <a:r>
              <a:rPr lang="en-US" sz="3199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		</a:t>
            </a:r>
          </a:p>
          <a:p>
            <a:pPr>
              <a:lnSpc>
                <a:spcPct val="80000"/>
              </a:lnSpc>
            </a:pPr>
            <a:r>
              <a:rPr lang="en-US" sz="3199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	</a:t>
            </a:r>
            <a:r>
              <a:rPr lang="en-US" sz="3199" b="1" dirty="0">
                <a:solidFill>
                  <a:srgbClr val="5B9BD5"/>
                </a:solidFill>
                <a:latin typeface="Calibri" charset="0"/>
                <a:ea typeface="Calibri" charset="0"/>
                <a:cs typeface="Calibri" charset="0"/>
              </a:rPr>
              <a:t>Introduction</a:t>
            </a:r>
          </a:p>
          <a:p>
            <a:pPr>
              <a:lnSpc>
                <a:spcPct val="80000"/>
              </a:lnSpc>
            </a:pPr>
            <a:endParaRPr lang="en-US" sz="3199" dirty="0">
              <a:solidFill>
                <a:srgbClr val="344047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80000"/>
              </a:lnSpc>
            </a:pPr>
            <a:r>
              <a:rPr lang="en-US" sz="3199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	Structure of an effective 	story</a:t>
            </a:r>
          </a:p>
          <a:p>
            <a:pPr>
              <a:lnSpc>
                <a:spcPct val="80000"/>
              </a:lnSpc>
            </a:pPr>
            <a:r>
              <a:rPr lang="en-US" sz="3199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	</a:t>
            </a:r>
          </a:p>
          <a:p>
            <a:pPr>
              <a:lnSpc>
                <a:spcPct val="80000"/>
              </a:lnSpc>
            </a:pPr>
            <a:r>
              <a:rPr lang="en-US" sz="3199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	Personal story exercise</a:t>
            </a:r>
          </a:p>
          <a:p>
            <a:pPr>
              <a:lnSpc>
                <a:spcPct val="80000"/>
              </a:lnSpc>
            </a:pPr>
            <a:r>
              <a:rPr lang="en-US" sz="3199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		</a:t>
            </a:r>
          </a:p>
          <a:p>
            <a:pPr>
              <a:lnSpc>
                <a:spcPct val="80000"/>
              </a:lnSpc>
            </a:pPr>
            <a:r>
              <a:rPr lang="en-US" sz="3199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	Debrief</a:t>
            </a:r>
          </a:p>
          <a:p>
            <a:endParaRPr lang="en-US" sz="3200" dirty="0">
              <a:solidFill>
                <a:srgbClr val="344047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50" y="661687"/>
            <a:ext cx="5722292" cy="784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1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Session agenda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35479" y="6641355"/>
            <a:ext cx="4634656" cy="660187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0164813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4421545" y="4634955"/>
            <a:ext cx="7551919" cy="1472548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35"/>
          <p:cNvSpPr>
            <a:spLocks noChangeAspect="1"/>
          </p:cNvSpPr>
          <p:nvPr/>
        </p:nvSpPr>
        <p:spPr bwMode="auto">
          <a:xfrm>
            <a:off x="4717864" y="2911967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69147" y="2869314"/>
            <a:ext cx="623018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3200" dirty="0">
                <a:latin typeface="Calibri" charset="0"/>
                <a:ea typeface="Calibri" charset="0"/>
                <a:cs typeface="Calibri" charset="0"/>
                <a:sym typeface="Arial" panose="020B0604020202020204" pitchFamily="34" charset="0"/>
              </a:rPr>
              <a:t>Understand the key principle of building relationships and trust through story</a:t>
            </a:r>
          </a:p>
          <a:p>
            <a:pPr>
              <a:spcBef>
                <a:spcPct val="0"/>
              </a:spcBef>
            </a:pPr>
            <a:endParaRPr lang="en-US" altLang="ko-KR" sz="3200" dirty="0">
              <a:latin typeface="Calibri" charset="0"/>
              <a:ea typeface="Calibri" charset="0"/>
              <a:cs typeface="Calibri" charset="0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  <a:buSzTx/>
              <a:buNone/>
            </a:pPr>
            <a:r>
              <a:rPr lang="en-US" altLang="ko-KR" sz="3200" dirty="0">
                <a:latin typeface="Calibri" charset="0"/>
                <a:ea typeface="Calibri" charset="0"/>
                <a:cs typeface="Calibri" charset="0"/>
                <a:sym typeface="Arial" panose="020B0604020202020204" pitchFamily="34" charset="0"/>
              </a:rPr>
              <a:t>Know how to move people to action by telling your story</a:t>
            </a:r>
          </a:p>
          <a:p>
            <a:pPr>
              <a:spcBef>
                <a:spcPct val="0"/>
              </a:spcBef>
            </a:pPr>
            <a:endParaRPr lang="en-US" altLang="ko-KR" sz="3200" dirty="0">
              <a:latin typeface="Calibri" charset="0"/>
              <a:ea typeface="Calibri" charset="0"/>
              <a:cs typeface="Calibri" charset="0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  <a:buSzTx/>
              <a:buNone/>
            </a:pPr>
            <a:r>
              <a:rPr lang="en-US" altLang="ko-KR" sz="3200" dirty="0">
                <a:latin typeface="Calibri" charset="0"/>
                <a:ea typeface="Calibri" charset="0"/>
                <a:cs typeface="Calibri" charset="0"/>
                <a:sym typeface="Arial" panose="020B0604020202020204" pitchFamily="34" charset="0"/>
              </a:rPr>
              <a:t>Feel comfortable sharing your personal story</a:t>
            </a:r>
          </a:p>
          <a:p>
            <a:pPr>
              <a:spcBef>
                <a:spcPct val="0"/>
              </a:spcBef>
            </a:pPr>
            <a:endParaRPr lang="en-US" altLang="ko-KR" sz="3200" dirty="0">
              <a:latin typeface="Calibri" charset="0"/>
              <a:ea typeface="Calibri" charset="0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571501"/>
            <a:ext cx="3864634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323849" y="661685"/>
            <a:ext cx="4172123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Session goals</a:t>
            </a:r>
            <a:endParaRPr lang="en-US" altLang="en-US" sz="45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0" name="Oval 35"/>
          <p:cNvSpPr>
            <a:spLocks noChangeAspect="1"/>
          </p:cNvSpPr>
          <p:nvPr/>
        </p:nvSpPr>
        <p:spPr bwMode="auto">
          <a:xfrm>
            <a:off x="4717864" y="4862388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2</a:t>
            </a:r>
            <a:endParaRPr lang="en-US" altLang="ko-KR" sz="22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1" name="Oval 35"/>
          <p:cNvSpPr>
            <a:spLocks noChangeAspect="1"/>
          </p:cNvSpPr>
          <p:nvPr/>
        </p:nvSpPr>
        <p:spPr bwMode="auto">
          <a:xfrm>
            <a:off x="4717864" y="6277972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2893922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6435480" y="4691935"/>
            <a:ext cx="4634656" cy="1105017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1" name="Rectangle 20"/>
          <p:cNvSpPr/>
          <p:nvPr/>
        </p:nvSpPr>
        <p:spPr>
          <a:xfrm>
            <a:off x="2" y="571503"/>
            <a:ext cx="4370287" cy="1015998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5253537" y="2657879"/>
            <a:ext cx="5816601" cy="5114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rgbClr val="5B9BD5"/>
                </a:solidFill>
                <a:latin typeface="Calibri" charset="0"/>
                <a:ea typeface="Calibri" charset="0"/>
                <a:cs typeface="Calibri" charset="0"/>
              </a:rPr>
              <a:t>	</a:t>
            </a:r>
            <a:r>
              <a:rPr lang="en-US" sz="3200" b="1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Personal Story as a 	Recruitment Tool</a:t>
            </a:r>
          </a:p>
          <a:p>
            <a:pPr>
              <a:lnSpc>
                <a:spcPct val="80000"/>
              </a:lnSpc>
            </a:pPr>
            <a:r>
              <a:rPr lang="en-US" sz="3199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		</a:t>
            </a:r>
          </a:p>
          <a:p>
            <a:pPr>
              <a:lnSpc>
                <a:spcPct val="80000"/>
              </a:lnSpc>
            </a:pPr>
            <a:r>
              <a:rPr lang="en-US" sz="3199" dirty="0">
                <a:latin typeface="Calibri" charset="0"/>
                <a:ea typeface="Calibri" charset="0"/>
                <a:cs typeface="Calibri" charset="0"/>
              </a:rPr>
              <a:t>	Introduction</a:t>
            </a:r>
          </a:p>
          <a:p>
            <a:pPr>
              <a:lnSpc>
                <a:spcPct val="80000"/>
              </a:lnSpc>
            </a:pPr>
            <a:endParaRPr lang="en-US" sz="3199" dirty="0">
              <a:solidFill>
                <a:srgbClr val="344047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80000"/>
              </a:lnSpc>
            </a:pPr>
            <a:r>
              <a:rPr lang="en-US" sz="3199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	</a:t>
            </a:r>
            <a:r>
              <a:rPr lang="en-US" sz="3199" b="1" dirty="0">
                <a:solidFill>
                  <a:srgbClr val="5B9BD5"/>
                </a:solidFill>
                <a:latin typeface="Calibri" charset="0"/>
                <a:ea typeface="Calibri" charset="0"/>
                <a:cs typeface="Calibri" charset="0"/>
              </a:rPr>
              <a:t>Structure of an effective 	story</a:t>
            </a:r>
          </a:p>
          <a:p>
            <a:pPr>
              <a:lnSpc>
                <a:spcPct val="80000"/>
              </a:lnSpc>
            </a:pPr>
            <a:r>
              <a:rPr lang="en-US" sz="3199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	</a:t>
            </a:r>
          </a:p>
          <a:p>
            <a:pPr>
              <a:lnSpc>
                <a:spcPct val="80000"/>
              </a:lnSpc>
            </a:pPr>
            <a:r>
              <a:rPr lang="en-US" sz="3199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	Personal story exercise</a:t>
            </a:r>
          </a:p>
          <a:p>
            <a:pPr>
              <a:lnSpc>
                <a:spcPct val="80000"/>
              </a:lnSpc>
            </a:pPr>
            <a:r>
              <a:rPr lang="en-US" sz="3199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		</a:t>
            </a:r>
          </a:p>
          <a:p>
            <a:pPr>
              <a:lnSpc>
                <a:spcPct val="80000"/>
              </a:lnSpc>
            </a:pPr>
            <a:r>
              <a:rPr lang="en-US" sz="3199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	Debrief</a:t>
            </a:r>
          </a:p>
          <a:p>
            <a:endParaRPr lang="en-US" sz="3200" dirty="0">
              <a:solidFill>
                <a:srgbClr val="344047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50" y="661687"/>
            <a:ext cx="5722292" cy="784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1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Session agenda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35479" y="6641355"/>
            <a:ext cx="4634656" cy="660187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9171037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/>
          </p:cNvSpPr>
          <p:nvPr/>
        </p:nvSpPr>
        <p:spPr bwMode="auto">
          <a:xfrm>
            <a:off x="4046907" y="3640348"/>
            <a:ext cx="4889500" cy="3472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None/>
            </a:pPr>
            <a:r>
              <a:rPr lang="en-US" altLang="ko-KR" sz="5000" dirty="0">
                <a:solidFill>
                  <a:srgbClr val="1D1C1C"/>
                </a:solidFill>
                <a:latin typeface="Calibri" charset="0"/>
                <a:ea typeface="Calibri" charset="0"/>
                <a:cs typeface="Calibri" charset="0"/>
                <a:sym typeface="Arial" panose="020B0604020202020204" pitchFamily="34" charset="0"/>
              </a:rPr>
              <a:t>Characters</a:t>
            </a:r>
          </a:p>
          <a:p>
            <a:pPr algn="ctr" eaLnBrk="1" hangingPunct="1">
              <a:spcBef>
                <a:spcPct val="0"/>
              </a:spcBef>
              <a:buSzTx/>
              <a:buNone/>
            </a:pPr>
            <a:r>
              <a:rPr lang="en-US" altLang="ko-KR" sz="5000" dirty="0">
                <a:solidFill>
                  <a:srgbClr val="1D1C1C"/>
                </a:solidFill>
                <a:latin typeface="Calibri" charset="0"/>
                <a:ea typeface="Calibri" charset="0"/>
                <a:cs typeface="Calibri" charset="0"/>
                <a:sym typeface="Arial" panose="020B0604020202020204" pitchFamily="34" charset="0"/>
              </a:rPr>
              <a:t>Plot</a:t>
            </a:r>
          </a:p>
          <a:p>
            <a:pPr algn="ctr" eaLnBrk="1" hangingPunct="1">
              <a:spcBef>
                <a:spcPct val="0"/>
              </a:spcBef>
              <a:buSzTx/>
              <a:buNone/>
            </a:pPr>
            <a:r>
              <a:rPr lang="en-US" altLang="ko-KR" sz="5000" dirty="0">
                <a:solidFill>
                  <a:srgbClr val="1D1C1C"/>
                </a:solidFill>
                <a:latin typeface="Calibri" charset="0"/>
                <a:ea typeface="Calibri" charset="0"/>
                <a:cs typeface="Calibri" charset="0"/>
                <a:sym typeface="Arial" panose="020B0604020202020204" pitchFamily="34" charset="0"/>
              </a:rPr>
              <a:t>Conflict</a:t>
            </a:r>
          </a:p>
          <a:p>
            <a:pPr algn="ctr" eaLnBrk="1" hangingPunct="1">
              <a:spcBef>
                <a:spcPct val="0"/>
              </a:spcBef>
              <a:buSzTx/>
              <a:buNone/>
            </a:pPr>
            <a:r>
              <a:rPr lang="en-US" altLang="ko-KR" sz="5000" dirty="0">
                <a:solidFill>
                  <a:srgbClr val="1D1C1C"/>
                </a:solidFill>
                <a:latin typeface="Calibri" charset="0"/>
                <a:ea typeface="Calibri" charset="0"/>
                <a:cs typeface="Calibri" charset="0"/>
                <a:sym typeface="Arial" panose="020B0604020202020204" pitchFamily="34" charset="0"/>
              </a:rPr>
              <a:t>Resolution</a:t>
            </a:r>
          </a:p>
          <a:p>
            <a:pPr algn="ctr" eaLnBrk="1" hangingPunct="1">
              <a:spcBef>
                <a:spcPct val="0"/>
              </a:spcBef>
              <a:buSzTx/>
              <a:buNone/>
            </a:pPr>
            <a:r>
              <a:rPr lang="en-US" altLang="ko-KR" sz="5000" dirty="0">
                <a:solidFill>
                  <a:srgbClr val="1D1C1C"/>
                </a:solidFill>
                <a:latin typeface="Calibri" charset="0"/>
                <a:ea typeface="Calibri" charset="0"/>
                <a:cs typeface="Calibri" charset="0"/>
                <a:sym typeface="Arial" panose="020B0604020202020204" pitchFamily="34" charset="0"/>
              </a:rPr>
              <a:t>Theme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27695" y="1005264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Key elements of a story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139077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/>
          </p:cNvSpPr>
          <p:nvPr/>
        </p:nvSpPr>
        <p:spPr bwMode="auto">
          <a:xfrm>
            <a:off x="1275080" y="5558856"/>
            <a:ext cx="1172972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3200" b="1" dirty="0">
                <a:solidFill>
                  <a:srgbClr val="1D1C1C"/>
                </a:solidFill>
                <a:latin typeface="Calibri" charset="0"/>
                <a:ea typeface="Calibri" charset="0"/>
                <a:cs typeface="Calibri" charset="0"/>
                <a:sym typeface="Arial" panose="020B0604020202020204" pitchFamily="34" charset="0"/>
              </a:rPr>
              <a:t>Challenge:</a:t>
            </a:r>
            <a:r>
              <a:rPr lang="en-US" altLang="ko-KR" sz="3200" dirty="0">
                <a:solidFill>
                  <a:srgbClr val="1D1C1C"/>
                </a:solidFill>
                <a:latin typeface="Calibri" charset="0"/>
                <a:ea typeface="Calibri" charset="0"/>
                <a:cs typeface="Calibri" charset="0"/>
                <a:sym typeface="Arial" panose="020B0604020202020204" pitchFamily="34" charset="0"/>
              </a:rPr>
              <a:t> A critical moment that drives your story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US" altLang="ko-KR" sz="3200" b="1" dirty="0">
              <a:solidFill>
                <a:srgbClr val="1D1C1C"/>
              </a:solidFill>
              <a:latin typeface="Calibri" charset="0"/>
              <a:ea typeface="Calibri" charset="0"/>
              <a:cs typeface="Calibri" charset="0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3200" b="1" dirty="0">
                <a:solidFill>
                  <a:srgbClr val="1D1C1C"/>
                </a:solidFill>
                <a:latin typeface="Calibri" charset="0"/>
                <a:ea typeface="Calibri" charset="0"/>
                <a:cs typeface="Calibri" charset="0"/>
                <a:sym typeface="Arial" panose="020B0604020202020204" pitchFamily="34" charset="0"/>
              </a:rPr>
              <a:t>Choice: </a:t>
            </a:r>
            <a:r>
              <a:rPr lang="en-US" altLang="ko-KR" sz="3200" dirty="0">
                <a:solidFill>
                  <a:srgbClr val="1D1C1C"/>
                </a:solidFill>
                <a:latin typeface="Calibri" charset="0"/>
                <a:ea typeface="Calibri" charset="0"/>
                <a:cs typeface="Calibri" charset="0"/>
                <a:sym typeface="Arial" panose="020B0604020202020204" pitchFamily="34" charset="0"/>
              </a:rPr>
              <a:t>The decision you made in response to the challenge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US" altLang="ko-KR" sz="3200" b="1" dirty="0">
              <a:solidFill>
                <a:srgbClr val="1D1C1C"/>
              </a:solidFill>
              <a:latin typeface="Calibri" charset="0"/>
              <a:ea typeface="Calibri" charset="0"/>
              <a:cs typeface="Calibri" charset="0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3200" b="1" dirty="0">
                <a:solidFill>
                  <a:srgbClr val="1D1C1C"/>
                </a:solidFill>
                <a:latin typeface="Calibri" charset="0"/>
                <a:ea typeface="Calibri" charset="0"/>
                <a:cs typeface="Calibri" charset="0"/>
                <a:sym typeface="Arial" panose="020B0604020202020204" pitchFamily="34" charset="0"/>
              </a:rPr>
              <a:t>Outcome: </a:t>
            </a:r>
            <a:r>
              <a:rPr lang="en-US" altLang="ko-KR" sz="3200" dirty="0">
                <a:solidFill>
                  <a:srgbClr val="1D1C1C"/>
                </a:solidFill>
                <a:latin typeface="Calibri" charset="0"/>
                <a:ea typeface="Calibri" charset="0"/>
                <a:cs typeface="Calibri" charset="0"/>
                <a:sym typeface="Arial" panose="020B0604020202020204" pitchFamily="34" charset="0"/>
              </a:rPr>
              <a:t>The result of the decision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br>
              <a:rPr lang="en-US" altLang="ko-KR" sz="3200" b="1" dirty="0">
                <a:solidFill>
                  <a:srgbClr val="1D1C1C"/>
                </a:solidFill>
                <a:latin typeface="Calibri" charset="0"/>
                <a:ea typeface="Calibri" charset="0"/>
                <a:cs typeface="Calibri" charset="0"/>
                <a:sym typeface="Arial" panose="020B0604020202020204" pitchFamily="34" charset="0"/>
              </a:rPr>
            </a:br>
            <a:r>
              <a:rPr lang="en-US" altLang="ko-KR" sz="3200" b="1" dirty="0">
                <a:solidFill>
                  <a:srgbClr val="1D1C1C"/>
                </a:solidFill>
                <a:latin typeface="Calibri" charset="0"/>
                <a:ea typeface="Calibri" charset="0"/>
                <a:cs typeface="Calibri" charset="0"/>
                <a:sym typeface="Arial" panose="020B0604020202020204" pitchFamily="34" charset="0"/>
              </a:rPr>
              <a:t>Ask: </a:t>
            </a:r>
            <a:r>
              <a:rPr lang="en-US" altLang="ko-KR" sz="3200" dirty="0">
                <a:solidFill>
                  <a:srgbClr val="1D1C1C"/>
                </a:solidFill>
                <a:latin typeface="Calibri" charset="0"/>
                <a:ea typeface="Calibri" charset="0"/>
                <a:cs typeface="Calibri" charset="0"/>
                <a:sym typeface="Arial" panose="020B0604020202020204" pitchFamily="34" charset="0"/>
              </a:rPr>
              <a:t>Make an ask that gets the audience involved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989" y="2404895"/>
            <a:ext cx="8919210" cy="2037663"/>
          </a:xfrm>
          <a:prstGeom prst="rect">
            <a:avLst/>
          </a:prstGeom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27695" y="1005264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Key elements of an organizing story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40974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6435480" y="4691935"/>
            <a:ext cx="4634656" cy="1105017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1" name="Rectangle 20"/>
          <p:cNvSpPr/>
          <p:nvPr/>
        </p:nvSpPr>
        <p:spPr>
          <a:xfrm>
            <a:off x="2" y="571503"/>
            <a:ext cx="4370287" cy="1015998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5253537" y="2657879"/>
            <a:ext cx="5816601" cy="5114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rgbClr val="5B9BD5"/>
                </a:solidFill>
                <a:latin typeface="Calibri" charset="0"/>
                <a:ea typeface="Calibri" charset="0"/>
                <a:cs typeface="Calibri" charset="0"/>
              </a:rPr>
              <a:t>	</a:t>
            </a:r>
            <a:r>
              <a:rPr lang="en-US" sz="3200" b="1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Personal Story as a 	Recruitment Tool</a:t>
            </a:r>
          </a:p>
          <a:p>
            <a:pPr>
              <a:lnSpc>
                <a:spcPct val="80000"/>
              </a:lnSpc>
            </a:pPr>
            <a:r>
              <a:rPr lang="en-US" sz="3199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		</a:t>
            </a:r>
          </a:p>
          <a:p>
            <a:pPr>
              <a:lnSpc>
                <a:spcPct val="80000"/>
              </a:lnSpc>
            </a:pPr>
            <a:r>
              <a:rPr lang="en-US" sz="3199" dirty="0">
                <a:latin typeface="Calibri" charset="0"/>
                <a:ea typeface="Calibri" charset="0"/>
                <a:cs typeface="Calibri" charset="0"/>
              </a:rPr>
              <a:t>	Introduction</a:t>
            </a:r>
          </a:p>
          <a:p>
            <a:pPr>
              <a:lnSpc>
                <a:spcPct val="80000"/>
              </a:lnSpc>
            </a:pPr>
            <a:endParaRPr lang="en-US" sz="3199" dirty="0">
              <a:solidFill>
                <a:srgbClr val="344047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80000"/>
              </a:lnSpc>
            </a:pPr>
            <a:r>
              <a:rPr lang="en-US" sz="3199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	</a:t>
            </a:r>
            <a:r>
              <a:rPr lang="en-US" sz="3199" dirty="0">
                <a:latin typeface="Calibri" charset="0"/>
                <a:ea typeface="Calibri" charset="0"/>
                <a:cs typeface="Calibri" charset="0"/>
              </a:rPr>
              <a:t>Structure of an effective 	story</a:t>
            </a:r>
          </a:p>
          <a:p>
            <a:pPr>
              <a:lnSpc>
                <a:spcPct val="80000"/>
              </a:lnSpc>
            </a:pPr>
            <a:r>
              <a:rPr lang="en-US" sz="3199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	</a:t>
            </a:r>
          </a:p>
          <a:p>
            <a:pPr>
              <a:lnSpc>
                <a:spcPct val="80000"/>
              </a:lnSpc>
            </a:pPr>
            <a:r>
              <a:rPr lang="en-US" sz="3199" b="1" dirty="0">
                <a:solidFill>
                  <a:srgbClr val="5B9BD5"/>
                </a:solidFill>
                <a:latin typeface="Calibri" charset="0"/>
                <a:ea typeface="Calibri" charset="0"/>
                <a:cs typeface="Calibri" charset="0"/>
              </a:rPr>
              <a:t>	Personal story exercise</a:t>
            </a:r>
          </a:p>
          <a:p>
            <a:pPr>
              <a:lnSpc>
                <a:spcPct val="80000"/>
              </a:lnSpc>
            </a:pPr>
            <a:r>
              <a:rPr lang="en-US" sz="3199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		</a:t>
            </a:r>
          </a:p>
          <a:p>
            <a:pPr>
              <a:lnSpc>
                <a:spcPct val="80000"/>
              </a:lnSpc>
            </a:pPr>
            <a:r>
              <a:rPr lang="en-US" sz="3199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	Debrief</a:t>
            </a:r>
          </a:p>
          <a:p>
            <a:endParaRPr lang="en-US" sz="3200" dirty="0">
              <a:solidFill>
                <a:srgbClr val="344047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50" y="661687"/>
            <a:ext cx="5722292" cy="784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1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Session agenda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35479" y="6641355"/>
            <a:ext cx="4634656" cy="660187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04778708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67024" y="3471103"/>
            <a:ext cx="894119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Reflection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Write your own organizing story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Share with partner(s)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Share your story with the group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27695" y="1005264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Personal story exercise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74105" y="4361025"/>
            <a:ext cx="6656049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35"/>
          <p:cNvSpPr>
            <a:spLocks noChangeAspect="1"/>
          </p:cNvSpPr>
          <p:nvPr/>
        </p:nvSpPr>
        <p:spPr bwMode="auto">
          <a:xfrm>
            <a:off x="3312460" y="3471102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1</a:t>
            </a:r>
          </a:p>
        </p:txBody>
      </p:sp>
      <p:sp>
        <p:nvSpPr>
          <p:cNvPr id="13" name="Oval 35"/>
          <p:cNvSpPr>
            <a:spLocks noChangeAspect="1"/>
          </p:cNvSpPr>
          <p:nvPr/>
        </p:nvSpPr>
        <p:spPr bwMode="auto">
          <a:xfrm>
            <a:off x="3312460" y="4483679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2</a:t>
            </a:r>
            <a:endParaRPr lang="en-US" altLang="ko-KR" sz="22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5" name="Oval 35"/>
          <p:cNvSpPr>
            <a:spLocks noChangeAspect="1"/>
          </p:cNvSpPr>
          <p:nvPr/>
        </p:nvSpPr>
        <p:spPr bwMode="auto">
          <a:xfrm>
            <a:off x="3312459" y="5466276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3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074105" y="6315259"/>
            <a:ext cx="6656049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35"/>
          <p:cNvSpPr>
            <a:spLocks noChangeAspect="1"/>
          </p:cNvSpPr>
          <p:nvPr/>
        </p:nvSpPr>
        <p:spPr bwMode="auto">
          <a:xfrm>
            <a:off x="3312459" y="6431148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710772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80740" y="4285194"/>
            <a:ext cx="10243320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7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Telling your </a:t>
            </a:r>
          </a:p>
          <a:p>
            <a:pPr algn="ctr">
              <a:lnSpc>
                <a:spcPct val="80000"/>
              </a:lnSpc>
            </a:pPr>
            <a:r>
              <a:rPr lang="en-US" sz="7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personal story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80740" y="3362772"/>
            <a:ext cx="102433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spc="600" dirty="0">
                <a:latin typeface="Calibri" charset="0"/>
                <a:ea typeface="Calibri" charset="0"/>
                <a:cs typeface="Calibri" charset="0"/>
              </a:rPr>
              <a:t>WORKSHEET</a:t>
            </a:r>
          </a:p>
        </p:txBody>
      </p:sp>
    </p:spTree>
    <p:extLst>
      <p:ext uri="{BB962C8B-B14F-4D97-AF65-F5344CB8AC3E}">
        <p14:creationId xmlns:p14="http://schemas.microsoft.com/office/powerpoint/2010/main" val="64048746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435479" y="6641355"/>
            <a:ext cx="4634656" cy="660187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4" name="Rectangle 23"/>
          <p:cNvSpPr/>
          <p:nvPr/>
        </p:nvSpPr>
        <p:spPr>
          <a:xfrm>
            <a:off x="6435480" y="4691935"/>
            <a:ext cx="4634656" cy="1105017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1" name="Rectangle 20"/>
          <p:cNvSpPr/>
          <p:nvPr/>
        </p:nvSpPr>
        <p:spPr>
          <a:xfrm>
            <a:off x="2" y="571503"/>
            <a:ext cx="4370287" cy="1015998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5253537" y="2657879"/>
            <a:ext cx="5816601" cy="5114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rgbClr val="5B9BD5"/>
                </a:solidFill>
                <a:latin typeface="Calibri" charset="0"/>
                <a:ea typeface="Calibri" charset="0"/>
                <a:cs typeface="Calibri" charset="0"/>
              </a:rPr>
              <a:t>	</a:t>
            </a:r>
            <a:r>
              <a:rPr lang="en-US" sz="3200" b="1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Personal Story as a 	Recruitment Tool</a:t>
            </a:r>
          </a:p>
          <a:p>
            <a:pPr>
              <a:lnSpc>
                <a:spcPct val="80000"/>
              </a:lnSpc>
            </a:pPr>
            <a:r>
              <a:rPr lang="en-US" sz="3199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		</a:t>
            </a:r>
          </a:p>
          <a:p>
            <a:pPr>
              <a:lnSpc>
                <a:spcPct val="80000"/>
              </a:lnSpc>
            </a:pPr>
            <a:r>
              <a:rPr lang="en-US" sz="3199" dirty="0">
                <a:latin typeface="Calibri" charset="0"/>
                <a:ea typeface="Calibri" charset="0"/>
                <a:cs typeface="Calibri" charset="0"/>
              </a:rPr>
              <a:t>	Introduction</a:t>
            </a:r>
          </a:p>
          <a:p>
            <a:pPr>
              <a:lnSpc>
                <a:spcPct val="80000"/>
              </a:lnSpc>
            </a:pPr>
            <a:endParaRPr lang="en-US" sz="3199" dirty="0">
              <a:solidFill>
                <a:srgbClr val="344047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80000"/>
              </a:lnSpc>
            </a:pPr>
            <a:r>
              <a:rPr lang="en-US" sz="3199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	</a:t>
            </a:r>
            <a:r>
              <a:rPr lang="en-US" sz="3199" dirty="0">
                <a:latin typeface="Calibri" charset="0"/>
                <a:ea typeface="Calibri" charset="0"/>
                <a:cs typeface="Calibri" charset="0"/>
              </a:rPr>
              <a:t>Structure of an effective 	story</a:t>
            </a:r>
          </a:p>
          <a:p>
            <a:pPr>
              <a:lnSpc>
                <a:spcPct val="80000"/>
              </a:lnSpc>
            </a:pPr>
            <a:r>
              <a:rPr lang="en-US" sz="3199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	</a:t>
            </a:r>
          </a:p>
          <a:p>
            <a:pPr>
              <a:lnSpc>
                <a:spcPct val="80000"/>
              </a:lnSpc>
            </a:pPr>
            <a:r>
              <a:rPr lang="en-US" sz="3199" dirty="0">
                <a:latin typeface="Calibri" charset="0"/>
                <a:ea typeface="Calibri" charset="0"/>
                <a:cs typeface="Calibri" charset="0"/>
              </a:rPr>
              <a:t>	Personal story exercise</a:t>
            </a:r>
          </a:p>
          <a:p>
            <a:pPr>
              <a:lnSpc>
                <a:spcPct val="80000"/>
              </a:lnSpc>
            </a:pPr>
            <a:r>
              <a:rPr lang="en-US" sz="3199" dirty="0">
                <a:solidFill>
                  <a:srgbClr val="344047"/>
                </a:solidFill>
                <a:latin typeface="Calibri" charset="0"/>
                <a:ea typeface="Calibri" charset="0"/>
                <a:cs typeface="Calibri" charset="0"/>
              </a:rPr>
              <a:t>		</a:t>
            </a:r>
          </a:p>
          <a:p>
            <a:pPr>
              <a:lnSpc>
                <a:spcPct val="80000"/>
              </a:lnSpc>
            </a:pPr>
            <a:r>
              <a:rPr lang="en-US" sz="3199" b="1" dirty="0">
                <a:solidFill>
                  <a:srgbClr val="5B9BD5"/>
                </a:solidFill>
                <a:latin typeface="Calibri" charset="0"/>
                <a:ea typeface="Calibri" charset="0"/>
                <a:cs typeface="Calibri" charset="0"/>
              </a:rPr>
              <a:t>	Debrief</a:t>
            </a:r>
          </a:p>
          <a:p>
            <a:endParaRPr lang="en-US" sz="3200" dirty="0">
              <a:solidFill>
                <a:srgbClr val="344047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50" y="661687"/>
            <a:ext cx="5722292" cy="784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1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Session agenda</a:t>
            </a:r>
          </a:p>
        </p:txBody>
      </p:sp>
    </p:spTree>
    <p:extLst>
      <p:ext uri="{BB962C8B-B14F-4D97-AF65-F5344CB8AC3E}">
        <p14:creationId xmlns:p14="http://schemas.microsoft.com/office/powerpoint/2010/main" val="94920714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901146"/>
            <a:ext cx="13004800" cy="2885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7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What was your </a:t>
            </a:r>
          </a:p>
          <a:p>
            <a:pPr algn="ctr">
              <a:lnSpc>
                <a:spcPct val="80000"/>
              </a:lnSpc>
            </a:pPr>
            <a:r>
              <a:rPr lang="en-US" sz="7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biggest takeaway from </a:t>
            </a:r>
          </a:p>
          <a:p>
            <a:pPr algn="ctr">
              <a:lnSpc>
                <a:spcPct val="80000"/>
              </a:lnSpc>
            </a:pPr>
            <a:r>
              <a:rPr lang="en-US" sz="7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this session?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80740" y="2978724"/>
            <a:ext cx="102433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spc="600" dirty="0">
                <a:latin typeface="Calibri" charset="0"/>
                <a:ea typeface="Calibri" charset="0"/>
                <a:cs typeface="Calibri" charset="0"/>
              </a:rPr>
              <a:t>DEBRIEF</a:t>
            </a:r>
          </a:p>
        </p:txBody>
      </p:sp>
    </p:spTree>
    <p:extLst>
      <p:ext uri="{BB962C8B-B14F-4D97-AF65-F5344CB8AC3E}">
        <p14:creationId xmlns:p14="http://schemas.microsoft.com/office/powerpoint/2010/main" val="409329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35375" y="3218419"/>
            <a:ext cx="8188206" cy="1220958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73084" y="3536510"/>
            <a:ext cx="6712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Why you need a message frame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27695" y="1005264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Building a message from for your issue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35375" y="4760451"/>
            <a:ext cx="8188206" cy="1220958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435375" y="5078542"/>
            <a:ext cx="8188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What a message frame should look like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435375" y="6299501"/>
            <a:ext cx="8188206" cy="1220958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435375" y="6617592"/>
            <a:ext cx="8188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How to build a message frame</a:t>
            </a:r>
          </a:p>
        </p:txBody>
      </p:sp>
    </p:spTree>
    <p:extLst>
      <p:ext uri="{BB962C8B-B14F-4D97-AF65-F5344CB8AC3E}">
        <p14:creationId xmlns:p14="http://schemas.microsoft.com/office/powerpoint/2010/main" val="103600570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/>
          </p:cNvSpPr>
          <p:nvPr/>
        </p:nvSpPr>
        <p:spPr bwMode="auto">
          <a:xfrm>
            <a:off x="1930400" y="2862263"/>
            <a:ext cx="10287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dirty="0">
                <a:solidFill>
                  <a:srgbClr val="1D1C1C"/>
                </a:solidFill>
                <a:latin typeface="Gotham Light"/>
                <a:cs typeface="Gotham Light"/>
                <a:sym typeface="Arial" panose="020B0604020202020204" pitchFamily="34" charset="0"/>
              </a:rPr>
              <a:t>Personal story is a powerful organizing tool because it helps you move others to action on an issue they care about</a:t>
            </a:r>
          </a:p>
        </p:txBody>
      </p:sp>
      <p:sp>
        <p:nvSpPr>
          <p:cNvPr id="4" name="Oval 35"/>
          <p:cNvSpPr>
            <a:spLocks noChangeAspect="1"/>
          </p:cNvSpPr>
          <p:nvPr/>
        </p:nvSpPr>
        <p:spPr bwMode="auto">
          <a:xfrm>
            <a:off x="863600" y="2895600"/>
            <a:ext cx="762000" cy="762000"/>
          </a:xfrm>
          <a:prstGeom prst="ellipse">
            <a:avLst/>
          </a:prstGeom>
          <a:solidFill>
            <a:srgbClr val="0094C8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b="1">
                <a:solidFill>
                  <a:schemeClr val="bg1"/>
                </a:solidFill>
                <a:latin typeface="Gotham Light"/>
                <a:ea typeface="ヒラギノ角ゴ ProN W3" charset="-128"/>
                <a:cs typeface="Gotham Light"/>
              </a:rPr>
              <a:t>1</a:t>
            </a:r>
          </a:p>
        </p:txBody>
      </p:sp>
      <p:sp>
        <p:nvSpPr>
          <p:cNvPr id="5" name="Oval 36"/>
          <p:cNvSpPr>
            <a:spLocks noChangeAspect="1"/>
          </p:cNvSpPr>
          <p:nvPr/>
        </p:nvSpPr>
        <p:spPr bwMode="auto">
          <a:xfrm>
            <a:off x="863600" y="4430033"/>
            <a:ext cx="762000" cy="762000"/>
          </a:xfrm>
          <a:prstGeom prst="ellipse">
            <a:avLst/>
          </a:prstGeom>
          <a:solidFill>
            <a:srgbClr val="0094C8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b="1">
                <a:solidFill>
                  <a:schemeClr val="bg1"/>
                </a:solidFill>
                <a:latin typeface="Gotham Light"/>
                <a:ea typeface="ヒラギノ角ゴ ProN W3" charset="-128"/>
                <a:cs typeface="Gotham Light"/>
              </a:rPr>
              <a:t>2</a:t>
            </a:r>
          </a:p>
        </p:txBody>
      </p:sp>
      <p:sp>
        <p:nvSpPr>
          <p:cNvPr id="6" name="Oval 37"/>
          <p:cNvSpPr>
            <a:spLocks noChangeAspect="1"/>
          </p:cNvSpPr>
          <p:nvPr/>
        </p:nvSpPr>
        <p:spPr bwMode="auto">
          <a:xfrm>
            <a:off x="863600" y="5754688"/>
            <a:ext cx="762000" cy="762000"/>
          </a:xfrm>
          <a:prstGeom prst="ellipse">
            <a:avLst/>
          </a:prstGeom>
          <a:solidFill>
            <a:srgbClr val="0094C8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b="1">
                <a:solidFill>
                  <a:schemeClr val="bg1"/>
                </a:solidFill>
                <a:latin typeface="Gotham Light"/>
                <a:ea typeface="ヒラギノ角ゴ ProN W3" charset="-128"/>
                <a:cs typeface="Gotham Light"/>
              </a:rPr>
              <a:t>3</a:t>
            </a:r>
          </a:p>
        </p:txBody>
      </p:sp>
      <p:sp>
        <p:nvSpPr>
          <p:cNvPr id="7" name="Rectangle 2"/>
          <p:cNvSpPr>
            <a:spLocks/>
          </p:cNvSpPr>
          <p:nvPr/>
        </p:nvSpPr>
        <p:spPr bwMode="auto">
          <a:xfrm>
            <a:off x="1930400" y="4388758"/>
            <a:ext cx="10287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ko-KR" dirty="0">
                <a:solidFill>
                  <a:srgbClr val="1D1C1C"/>
                </a:solidFill>
                <a:latin typeface="Gotham Light"/>
                <a:cs typeface="Gotham Light"/>
                <a:sym typeface="Arial" panose="020B0604020202020204" pitchFamily="34" charset="0"/>
              </a:rPr>
              <a:t>Challenge, Choice, Outcome, Ask</a:t>
            </a:r>
          </a:p>
        </p:txBody>
      </p:sp>
      <p:sp>
        <p:nvSpPr>
          <p:cNvPr id="8" name="Rectangle 2"/>
          <p:cNvSpPr>
            <a:spLocks/>
          </p:cNvSpPr>
          <p:nvPr/>
        </p:nvSpPr>
        <p:spPr bwMode="auto">
          <a:xfrm>
            <a:off x="1930400" y="5707063"/>
            <a:ext cx="102870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dirty="0">
                <a:solidFill>
                  <a:srgbClr val="1D1C1C"/>
                </a:solidFill>
                <a:latin typeface="Gotham Light"/>
                <a:cs typeface="Gotham Light"/>
                <a:sym typeface="Arial" panose="020B0604020202020204" pitchFamily="34" charset="0"/>
              </a:rPr>
              <a:t>You will hone and develop your story over time, and you will become more confident as you practice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87400" y="762000"/>
            <a:ext cx="11430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3600" b="1" dirty="0">
                <a:solidFill>
                  <a:srgbClr val="1D1C1C"/>
                </a:solidFill>
                <a:latin typeface="Gotham Light"/>
                <a:ea typeface="ヒラギノ角ゴ ProN W3" charset="-128"/>
                <a:cs typeface="Gotham Light"/>
              </a:rPr>
              <a:t>KEY</a:t>
            </a:r>
            <a:r>
              <a:rPr lang="en-US" altLang="ko-KR" sz="3600" b="1" dirty="0">
                <a:solidFill>
                  <a:srgbClr val="1D1C1C"/>
                </a:solidFill>
                <a:latin typeface="Gotham Bold"/>
                <a:ea typeface="ヒラギノ角ゴ ProN W3" charset="-128"/>
                <a:cs typeface="Gotham Bold"/>
              </a:rPr>
              <a:t> TAKEAWAYS</a:t>
            </a:r>
          </a:p>
        </p:txBody>
      </p:sp>
    </p:spTree>
    <p:extLst>
      <p:ext uri="{BB962C8B-B14F-4D97-AF65-F5344CB8AC3E}">
        <p14:creationId xmlns:p14="http://schemas.microsoft.com/office/powerpoint/2010/main" val="327254722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5408760" y="7912801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408760" y="3075557"/>
            <a:ext cx="5956300" cy="1272155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571501"/>
            <a:ext cx="2590800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48460" y="1469490"/>
            <a:ext cx="5816600" cy="71835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Report-back on Power 	Mapping and Targeting 	Decision Makers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Building a Message 	Frame for your Issue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Messaging Through the 	Personal Stories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Break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00:00	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Personal Story as a 	Recruitment Tool</a:t>
            </a:r>
          </a:p>
          <a:p>
            <a:pPr>
              <a:lnSpc>
                <a:spcPct val="90000"/>
              </a:lnSpc>
            </a:pPr>
            <a:endParaRPr lang="en-US" sz="32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rgbClr val="5B9BD5"/>
                </a:solidFill>
                <a:latin typeface="Calibri" charset="0"/>
                <a:ea typeface="Calibri" charset="0"/>
                <a:cs typeface="Calibri" charset="0"/>
              </a:rPr>
              <a:t>00:00	Next Steps and Closing</a:t>
            </a:r>
            <a:endParaRPr lang="x-none" sz="3200" b="1" dirty="0">
              <a:solidFill>
                <a:srgbClr val="5B9BD5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49" y="661685"/>
            <a:ext cx="25717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Agenda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08760" y="5726315"/>
            <a:ext cx="5956300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89911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679505" y="5251386"/>
            <a:ext cx="5525967" cy="9484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87401" y="4293394"/>
            <a:ext cx="98169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Write the message frame into your issue campaign plan.</a:t>
            </a:r>
          </a:p>
        </p:txBody>
      </p:sp>
      <p:sp>
        <p:nvSpPr>
          <p:cNvPr id="9" name="Rectangle 8"/>
          <p:cNvSpPr/>
          <p:nvPr/>
        </p:nvSpPr>
        <p:spPr>
          <a:xfrm>
            <a:off x="-1" y="571501"/>
            <a:ext cx="3208421" cy="1015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23849" y="661685"/>
            <a:ext cx="3301667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r>
              <a:rPr lang="en-US" altLang="en-US" sz="4500" b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Next steps</a:t>
            </a:r>
            <a:endParaRPr lang="en-US" altLang="en-US" sz="45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42265" y="5449621"/>
            <a:ext cx="50986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Next week: Digital Advocacy 101</a:t>
            </a:r>
          </a:p>
        </p:txBody>
      </p:sp>
    </p:spTree>
    <p:extLst>
      <p:ext uri="{BB962C8B-B14F-4D97-AF65-F5344CB8AC3E}">
        <p14:creationId xmlns:p14="http://schemas.microsoft.com/office/powerpoint/2010/main" val="60421692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3004800" cy="9753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80740" y="4757007"/>
            <a:ext cx="10243320" cy="912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6500" b="1" dirty="0" err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emailaddress@domain.com</a:t>
            </a:r>
            <a:endParaRPr lang="en-US" sz="6500" b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80740" y="3930837"/>
            <a:ext cx="102433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spc="600" dirty="0">
                <a:latin typeface="Calibri" charset="0"/>
                <a:ea typeface="Calibri" charset="0"/>
                <a:cs typeface="Calibri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310157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35375" y="3218419"/>
            <a:ext cx="8188206" cy="12209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73084" y="3536510"/>
            <a:ext cx="6712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Why you need a message frame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27695" y="1005264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Building a message from for your issue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35375" y="4760451"/>
            <a:ext cx="8188206" cy="1220958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435375" y="5078542"/>
            <a:ext cx="8188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What a message frame should look like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435375" y="6299501"/>
            <a:ext cx="8188206" cy="1220958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435375" y="6617592"/>
            <a:ext cx="8188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How to build a message frame</a:t>
            </a:r>
          </a:p>
        </p:txBody>
      </p:sp>
    </p:spTree>
    <p:extLst>
      <p:ext uri="{BB962C8B-B14F-4D97-AF65-F5344CB8AC3E}">
        <p14:creationId xmlns:p14="http://schemas.microsoft.com/office/powerpoint/2010/main" val="2643069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583701" y="3846239"/>
            <a:ext cx="894119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Simplify and define your issue campaign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Make it easy for people to agree with you intuitively</a:t>
            </a:r>
          </a:p>
          <a:p>
            <a:endParaRPr lang="en-US" sz="3200" dirty="0">
              <a:solidFill>
                <a:schemeClr val="bg2">
                  <a:lumMod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Drive the narrative around your issue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27695" y="1005264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Why you need a message frame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90782" y="4736161"/>
            <a:ext cx="9834112" cy="774700"/>
          </a:xfrm>
          <a:prstGeom prst="rect">
            <a:avLst/>
          </a:prstGeom>
          <a:solidFill>
            <a:schemeClr val="accent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35"/>
          <p:cNvSpPr>
            <a:spLocks noChangeAspect="1"/>
          </p:cNvSpPr>
          <p:nvPr/>
        </p:nvSpPr>
        <p:spPr bwMode="auto">
          <a:xfrm>
            <a:off x="1929137" y="3846238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1</a:t>
            </a:r>
          </a:p>
        </p:txBody>
      </p:sp>
      <p:sp>
        <p:nvSpPr>
          <p:cNvPr id="13" name="Oval 35"/>
          <p:cNvSpPr>
            <a:spLocks noChangeAspect="1"/>
          </p:cNvSpPr>
          <p:nvPr/>
        </p:nvSpPr>
        <p:spPr bwMode="auto">
          <a:xfrm>
            <a:off x="1929137" y="4858815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2</a:t>
            </a:r>
            <a:endParaRPr lang="en-US" altLang="ko-KR" sz="22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5" name="Oval 35"/>
          <p:cNvSpPr>
            <a:spLocks noChangeAspect="1"/>
          </p:cNvSpPr>
          <p:nvPr/>
        </p:nvSpPr>
        <p:spPr bwMode="auto">
          <a:xfrm>
            <a:off x="1929136" y="5871392"/>
            <a:ext cx="529391" cy="529391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1pPr>
            <a:lvl2pPr marL="742950" indent="-28575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2pPr>
            <a:lvl3pPr marL="11430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3pPr>
            <a:lvl4pPr marL="16002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4pPr>
            <a:lvl5pPr marL="2057400" indent="-228600">
              <a:spcBef>
                <a:spcPts val="3800"/>
              </a:spcBef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5pPr>
            <a:lvl6pPr marL="25146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6pPr>
            <a:lvl7pPr marL="29718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7pPr>
            <a:lvl8pPr marL="34290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8pPr>
            <a:lvl9pPr marL="3886200" indent="-228600" eaLnBrk="0" fontAlgn="base" hangingPunct="0">
              <a:spcBef>
                <a:spcPts val="3800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800">
                <a:solidFill>
                  <a:srgbClr val="56565A"/>
                </a:solidFill>
                <a:latin typeface="Arial" panose="020B0604020202020204" pitchFamily="34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ko-KR" sz="2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53547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35375" y="3218419"/>
            <a:ext cx="8188206" cy="1220958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73084" y="3536510"/>
            <a:ext cx="6712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Why you need a message frame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27695" y="1005264"/>
            <a:ext cx="1132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1pPr>
            <a:lvl2pPr marL="742950" indent="-28575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2pPr>
            <a:lvl3pPr marL="11430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3pPr>
            <a:lvl4pPr marL="16002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4pPr>
            <a:lvl5pPr marL="2057400" indent="-228600"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/>
                <a:ea typeface="ヒラギノ角ゴ ProN W3"/>
                <a:cs typeface="ヒラギノ角ゴ ProN W3"/>
                <a:sym typeface="Gill Sans"/>
              </a:defRPr>
            </a:lvl9pPr>
          </a:lstStyle>
          <a:p>
            <a:pPr algn="ctr"/>
            <a:r>
              <a:rPr lang="en-US" altLang="en-US" sz="48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Building a message from for your issue</a:t>
            </a:r>
            <a:endParaRPr lang="en-US" altLang="en-US" sz="4800" dirty="0">
              <a:solidFill>
                <a:schemeClr val="accen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35375" y="4760451"/>
            <a:ext cx="8188206" cy="1220958"/>
          </a:xfrm>
          <a:prstGeom prst="rect">
            <a:avLst/>
          </a:prstGeom>
          <a:solidFill>
            <a:schemeClr val="accent1"/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435375" y="5078542"/>
            <a:ext cx="8188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What a message frame should look like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435375" y="6299501"/>
            <a:ext cx="8188206" cy="1220958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435375" y="6617592"/>
            <a:ext cx="8188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How to build a message frame</a:t>
            </a:r>
          </a:p>
        </p:txBody>
      </p:sp>
    </p:spTree>
    <p:extLst>
      <p:ext uri="{BB962C8B-B14F-4D97-AF65-F5344CB8AC3E}">
        <p14:creationId xmlns:p14="http://schemas.microsoft.com/office/powerpoint/2010/main" val="10357334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3532855"/>
            <a:ext cx="13004801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75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Based in values: </a:t>
            </a:r>
          </a:p>
          <a:p>
            <a:pPr algn="ctr">
              <a:lnSpc>
                <a:spcPct val="70000"/>
              </a:lnSpc>
            </a:pPr>
            <a:r>
              <a:rPr lang="en-US" sz="75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no numbers, no absolutes, </a:t>
            </a:r>
          </a:p>
          <a:p>
            <a:pPr algn="ctr">
              <a:lnSpc>
                <a:spcPct val="70000"/>
              </a:lnSpc>
            </a:pPr>
            <a:r>
              <a:rPr lang="en-US" sz="7500" b="1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not about strategy.</a:t>
            </a:r>
          </a:p>
        </p:txBody>
      </p:sp>
    </p:spTree>
    <p:extLst>
      <p:ext uri="{BB962C8B-B14F-4D97-AF65-F5344CB8AC3E}">
        <p14:creationId xmlns:p14="http://schemas.microsoft.com/office/powerpoint/2010/main" val="1132290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3A3838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FFFFFF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53027</TotalTime>
  <Words>1159</Words>
  <Application>Microsoft Macintosh PowerPoint</Application>
  <PresentationFormat>Custom</PresentationFormat>
  <Paragraphs>348</Paragraphs>
  <Slides>53</Slides>
  <Notes>43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9" baseType="lpstr">
      <vt:lpstr>Arial</vt:lpstr>
      <vt:lpstr>Calibri</vt:lpstr>
      <vt:lpstr>Gill Sans</vt:lpstr>
      <vt:lpstr>Gotham Bold</vt:lpstr>
      <vt:lpstr>Gotham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adamironalcantara</dc:creator>
  <cp:lastModifiedBy>Microsoft Office User</cp:lastModifiedBy>
  <cp:revision>539</cp:revision>
  <cp:lastPrinted>2015-03-19T18:27:18Z</cp:lastPrinted>
  <dcterms:created xsi:type="dcterms:W3CDTF">2014-12-18T16:27:37Z</dcterms:created>
  <dcterms:modified xsi:type="dcterms:W3CDTF">2019-03-06T18:22:21Z</dcterms:modified>
</cp:coreProperties>
</file>