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handoutMasterIdLst>
    <p:handoutMasterId r:id="rId38"/>
  </p:handoutMasterIdLst>
  <p:sldIdLst>
    <p:sldId id="802" r:id="rId2"/>
    <p:sldId id="713" r:id="rId3"/>
    <p:sldId id="657" r:id="rId4"/>
    <p:sldId id="781" r:id="rId5"/>
    <p:sldId id="747" r:id="rId6"/>
    <p:sldId id="715" r:id="rId7"/>
    <p:sldId id="746" r:id="rId8"/>
    <p:sldId id="784" r:id="rId9"/>
    <p:sldId id="783" r:id="rId10"/>
    <p:sldId id="785" r:id="rId11"/>
    <p:sldId id="786" r:id="rId12"/>
    <p:sldId id="787" r:id="rId13"/>
    <p:sldId id="789" r:id="rId14"/>
    <p:sldId id="788" r:id="rId15"/>
    <p:sldId id="750" r:id="rId16"/>
    <p:sldId id="749" r:id="rId17"/>
    <p:sldId id="748" r:id="rId18"/>
    <p:sldId id="790" r:id="rId19"/>
    <p:sldId id="776" r:id="rId20"/>
    <p:sldId id="791" r:id="rId21"/>
    <p:sldId id="792" r:id="rId22"/>
    <p:sldId id="795" r:id="rId23"/>
    <p:sldId id="779" r:id="rId24"/>
    <p:sldId id="793" r:id="rId25"/>
    <p:sldId id="796" r:id="rId26"/>
    <p:sldId id="797" r:id="rId27"/>
    <p:sldId id="762" r:id="rId28"/>
    <p:sldId id="798" r:id="rId29"/>
    <p:sldId id="763" r:id="rId30"/>
    <p:sldId id="764" r:id="rId31"/>
    <p:sldId id="799" r:id="rId32"/>
    <p:sldId id="800" r:id="rId33"/>
    <p:sldId id="794" r:id="rId34"/>
    <p:sldId id="760" r:id="rId35"/>
    <p:sldId id="801" r:id="rId36"/>
  </p:sldIdLst>
  <p:sldSz cx="13004800" cy="9753600"/>
  <p:notesSz cx="6858000" cy="9144000"/>
  <p:defaultTextStyle>
    <a:defPPr>
      <a:defRPr lang="en-US"/>
    </a:defPPr>
    <a:lvl1pPr marL="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1pPr>
    <a:lvl2pPr marL="65023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2pPr>
    <a:lvl3pPr marL="130046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3pPr>
    <a:lvl4pPr marL="1950690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4pPr>
    <a:lvl5pPr marL="260091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5pPr>
    <a:lvl6pPr marL="325114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6pPr>
    <a:lvl7pPr marL="390137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7pPr>
    <a:lvl8pPr marL="455160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8pPr>
    <a:lvl9pPr marL="5201839" algn="l" defTabSz="1300460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amironalcantara" initials="a" lastIdx="1" clrIdx="0">
    <p:extLst/>
  </p:cmAuthor>
  <p:cmAuthor id="2" name="User" initials="U" lastIdx="10" clrIdx="1">
    <p:extLst/>
  </p:cmAuthor>
  <p:cmAuthor id="3" name="Ashley Pinedo" initials="" lastIdx="1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DEDEDE"/>
    <a:srgbClr val="ED5340"/>
    <a:srgbClr val="FFFFFF"/>
    <a:srgbClr val="A2A2A2"/>
    <a:srgbClr val="B1AEAE"/>
    <a:srgbClr val="56565A"/>
    <a:srgbClr val="D9D9D9"/>
    <a:srgbClr val="767171"/>
    <a:srgbClr val="585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37" autoAdjust="0"/>
    <p:restoredTop sz="99472" autoAdjust="0"/>
  </p:normalViewPr>
  <p:slideViewPr>
    <p:cSldViewPr snapToGrid="0">
      <p:cViewPr varScale="1">
        <p:scale>
          <a:sx n="76" d="100"/>
          <a:sy n="76" d="100"/>
        </p:scale>
        <p:origin x="1640" y="192"/>
      </p:cViewPr>
      <p:guideLst>
        <p:guide orient="horz" pos="3072"/>
        <p:guide pos="409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85F0C-5DEA-4728-8592-C91972CEE311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5A6C6-C12F-42A3-9316-E2EB2B2DB52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8580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36291-A6DC-4AD0-90CD-33D1F1DFFC6E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3C1EA-D8F4-4B85-8B01-A01110AD5A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097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1pPr>
    <a:lvl2pPr marL="65023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2pPr>
    <a:lvl3pPr marL="130046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3pPr>
    <a:lvl4pPr marL="1950690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4pPr>
    <a:lvl5pPr marL="260091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5pPr>
    <a:lvl6pPr marL="325114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6pPr>
    <a:lvl7pPr marL="390137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7pPr>
    <a:lvl8pPr marL="455160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8pPr>
    <a:lvl9pPr marL="5201839" algn="l" defTabSz="1300460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8342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146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364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943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57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3941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4482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992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07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038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B829A-FB99-C744-9A39-63D0D03EBB0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37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3004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B829A-FB99-C744-9A39-63D0D03EBB0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77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4268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B829A-FB99-C744-9A39-63D0D03EBB0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7252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2445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32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2207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3508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905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0707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3D32DA-60E1-4F04-ACA5-6AA5F862A6A0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181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7781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3D32DA-60E1-4F04-ACA5-6AA5F862A6A0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1818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3D32DA-60E1-4F04-ACA5-6AA5F862A6A0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0140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buFontTx/>
              <a:buChar char="•"/>
            </a:pPr>
            <a:endParaRPr lang="en-US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3D32DA-60E1-4F04-ACA5-6AA5F862A6A0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1550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4595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0066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704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546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629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354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354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971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3C1EA-D8F4-4B85-8B01-A01110AD5AFE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320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490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519291"/>
            <a:ext cx="11216640" cy="188524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4080" y="2596444"/>
            <a:ext cx="11216640" cy="618857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8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281E488-CD91-40B9-87F8-EA698337F79C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07840" y="9040144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8464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96B68ED-6C50-460A-B1B3-134F142BBA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887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6561" y="519289"/>
            <a:ext cx="2804160" cy="82657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4081" y="519289"/>
            <a:ext cx="8249920" cy="826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408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281E488-CD91-40B9-87F8-EA698337F79C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07840" y="9040144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8464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96B68ED-6C50-460A-B1B3-134F142BBA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47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Regula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1066800"/>
            <a:ext cx="12192000" cy="1447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2971800"/>
            <a:ext cx="12192000" cy="5867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9320213" y="9040813"/>
            <a:ext cx="3033712" cy="5191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B893B-D0D1-40C7-95C4-78EDF0D7923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4450943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894080" y="519291"/>
            <a:ext cx="11216640" cy="188524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5" name="Picture 2" descr="C:\Users\amdamiron\Downloads\OFA-logo_horizontal-Revers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6" y="8990076"/>
            <a:ext cx="2962610" cy="740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806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360" y="3029947"/>
            <a:ext cx="11054080" cy="2090703"/>
          </a:xfrm>
          <a:prstGeom prst="rect">
            <a:avLst/>
          </a:prstGeom>
        </p:spPr>
        <p:txBody>
          <a:bodyPr lIns="145599" tIns="72799" rIns="145599" bIns="72799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0720" y="5527040"/>
            <a:ext cx="9103360" cy="2492587"/>
          </a:xfrm>
          <a:prstGeom prst="rect">
            <a:avLst/>
          </a:prstGeom>
        </p:spPr>
        <p:txBody>
          <a:bodyPr lIns="145599" tIns="72799" rIns="145599" bIns="72799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7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59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83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11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99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67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95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23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0240" y="9040147"/>
            <a:ext cx="3034453" cy="519289"/>
          </a:xfrm>
          <a:prstGeom prst="rect">
            <a:avLst/>
          </a:prstGeom>
        </p:spPr>
        <p:txBody>
          <a:bodyPr lIns="145599" tIns="72799" rIns="145599" bIns="72799"/>
          <a:lstStyle/>
          <a:p>
            <a:fld id="{3096382E-CA0B-E248-8AC8-C83D51D8FD08}" type="datetimeFigureOut">
              <a:rPr lang="en-US" smtClean="0"/>
              <a:t>3/6/19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443307" y="9040147"/>
            <a:ext cx="4118187" cy="519289"/>
          </a:xfrm>
          <a:prstGeom prst="rect">
            <a:avLst/>
          </a:prstGeom>
        </p:spPr>
        <p:txBody>
          <a:bodyPr lIns="145599" tIns="72799" rIns="145599" bIns="72799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20113" y="9040147"/>
            <a:ext cx="3034453" cy="519289"/>
          </a:xfrm>
          <a:prstGeom prst="rect">
            <a:avLst/>
          </a:prstGeom>
        </p:spPr>
        <p:txBody>
          <a:bodyPr lIns="145599" tIns="72799" rIns="145599" bIns="72799"/>
          <a:lstStyle/>
          <a:p>
            <a:fld id="{F900F5BC-297A-9344-A30F-CD00B79A9F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693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7053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921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519291"/>
            <a:ext cx="11216640" cy="188524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4080" y="2596444"/>
            <a:ext cx="5527040" cy="61885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3680" y="2596444"/>
            <a:ext cx="5527040" cy="618857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015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519291"/>
            <a:ext cx="11216640" cy="188524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775" y="2390987"/>
            <a:ext cx="5501639" cy="117178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775" y="3562773"/>
            <a:ext cx="5501639" cy="52403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3681" y="2390987"/>
            <a:ext cx="5528734" cy="117178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3681" y="3562773"/>
            <a:ext cx="5528734" cy="52403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579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519291"/>
            <a:ext cx="11216640" cy="188524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14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341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  <a:prstGeom prst="rect">
            <a:avLst/>
          </a:prstGeom>
        </p:spPr>
        <p:txBody>
          <a:bodyPr anchor="b"/>
          <a:lstStyle>
            <a:lvl1pPr>
              <a:defRPr sz="455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734" y="1404340"/>
            <a:ext cx="6583680" cy="6931378"/>
          </a:xfrm>
          <a:prstGeom prst="rect">
            <a:avLst/>
          </a:prstGeom>
        </p:spPr>
        <p:txBody>
          <a:bodyPr/>
          <a:lstStyle>
            <a:lvl1pPr>
              <a:defRPr sz="4551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408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281E488-CD91-40B9-87F8-EA698337F79C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07840" y="9040144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8464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96B68ED-6C50-460A-B1B3-134F142BBA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742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  <a:prstGeom prst="rect">
            <a:avLst/>
          </a:prstGeom>
        </p:spPr>
        <p:txBody>
          <a:bodyPr anchor="b"/>
          <a:lstStyle>
            <a:lvl1pPr>
              <a:defRPr sz="455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28734" y="1404340"/>
            <a:ext cx="6583680" cy="693137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551"/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408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281E488-CD91-40B9-87F8-EA698337F79C}" type="datetimeFigureOut">
              <a:rPr lang="en-US" smtClean="0"/>
              <a:t>3/6/19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07840" y="9040144"/>
            <a:ext cx="4389120" cy="519289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84640" y="9040144"/>
            <a:ext cx="2926080" cy="519289"/>
          </a:xfrm>
          <a:prstGeom prst="rect">
            <a:avLst/>
          </a:prstGeom>
        </p:spPr>
        <p:txBody>
          <a:bodyPr/>
          <a:lstStyle/>
          <a:p>
            <a:fld id="{996B68ED-6C50-460A-B1B3-134F142BBA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235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875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6" r:id="rId13"/>
    <p:sldLayoutId id="2147483687" r:id="rId14"/>
  </p:sldLayoutIdLst>
  <p:txStyles>
    <p:titleStyle>
      <a:lvl1pPr algn="l" defTabSz="1300460" rtl="0" eaLnBrk="1" latinLnBrk="0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93039" y="3833436"/>
            <a:ext cx="9818721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8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Intro </a:t>
            </a:r>
            <a:r>
              <a:rPr lang="en-US" sz="8000" b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to Strategic Issue </a:t>
            </a:r>
            <a:r>
              <a:rPr lang="en-US" sz="8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Campaigns</a:t>
            </a:r>
          </a:p>
        </p:txBody>
      </p:sp>
      <p:pic>
        <p:nvPicPr>
          <p:cNvPr id="4" name="Picture 3" descr="A drawing of a face&#10;&#10;Description automatically generated">
            <a:extLst>
              <a:ext uri="{FF2B5EF4-FFF2-40B4-BE49-F238E27FC236}">
                <a16:creationId xmlns:a16="http://schemas.microsoft.com/office/drawing/2014/main" id="{48DA7699-7D5F-F543-A865-4DFB33358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18" y="9106792"/>
            <a:ext cx="12192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7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838200" y="5023438"/>
            <a:ext cx="11271304" cy="0"/>
          </a:xfrm>
          <a:prstGeom prst="line">
            <a:avLst/>
          </a:prstGeom>
          <a:ln w="5080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37"/>
          <p:cNvSpPr>
            <a:spLocks noChangeAspect="1"/>
          </p:cNvSpPr>
          <p:nvPr/>
        </p:nvSpPr>
        <p:spPr bwMode="auto">
          <a:xfrm>
            <a:off x="68708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9" name="Oval 37"/>
          <p:cNvSpPr>
            <a:spLocks noChangeAspect="1"/>
          </p:cNvSpPr>
          <p:nvPr/>
        </p:nvSpPr>
        <p:spPr bwMode="auto">
          <a:xfrm>
            <a:off x="177472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0" name="Oval 37"/>
          <p:cNvSpPr>
            <a:spLocks noChangeAspect="1"/>
          </p:cNvSpPr>
          <p:nvPr/>
        </p:nvSpPr>
        <p:spPr bwMode="auto">
          <a:xfrm>
            <a:off x="286235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1" name="Oval 37"/>
          <p:cNvSpPr>
            <a:spLocks noChangeAspect="1"/>
          </p:cNvSpPr>
          <p:nvPr/>
        </p:nvSpPr>
        <p:spPr bwMode="auto">
          <a:xfrm>
            <a:off x="394998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2" name="Oval 37"/>
          <p:cNvSpPr>
            <a:spLocks noChangeAspect="1"/>
          </p:cNvSpPr>
          <p:nvPr/>
        </p:nvSpPr>
        <p:spPr bwMode="auto">
          <a:xfrm>
            <a:off x="5037616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3" name="Oval 37"/>
          <p:cNvSpPr>
            <a:spLocks noChangeAspect="1"/>
          </p:cNvSpPr>
          <p:nvPr/>
        </p:nvSpPr>
        <p:spPr bwMode="auto">
          <a:xfrm>
            <a:off x="612524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5" name="Oval 37"/>
          <p:cNvSpPr>
            <a:spLocks noChangeAspect="1"/>
          </p:cNvSpPr>
          <p:nvPr/>
        </p:nvSpPr>
        <p:spPr bwMode="auto">
          <a:xfrm>
            <a:off x="721288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6" name="Oval 37"/>
          <p:cNvSpPr>
            <a:spLocks noChangeAspect="1"/>
          </p:cNvSpPr>
          <p:nvPr/>
        </p:nvSpPr>
        <p:spPr bwMode="auto">
          <a:xfrm>
            <a:off x="830051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7" name="Oval 37"/>
          <p:cNvSpPr>
            <a:spLocks noChangeAspect="1"/>
          </p:cNvSpPr>
          <p:nvPr/>
        </p:nvSpPr>
        <p:spPr bwMode="auto">
          <a:xfrm>
            <a:off x="938814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9" name="Oval 37"/>
          <p:cNvSpPr>
            <a:spLocks noChangeAspect="1"/>
          </p:cNvSpPr>
          <p:nvPr/>
        </p:nvSpPr>
        <p:spPr bwMode="auto">
          <a:xfrm>
            <a:off x="1047577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11779304" y="4740028"/>
            <a:ext cx="546100" cy="546100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79" name="Oval 35"/>
          <p:cNvSpPr>
            <a:spLocks noChangeAspect="1"/>
          </p:cNvSpPr>
          <p:nvPr/>
        </p:nvSpPr>
        <p:spPr bwMode="auto">
          <a:xfrm>
            <a:off x="7703532" y="4824884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50" name="Oval 35"/>
          <p:cNvSpPr>
            <a:spLocks noChangeAspect="1"/>
          </p:cNvSpPr>
          <p:nvPr/>
        </p:nvSpPr>
        <p:spPr bwMode="auto">
          <a:xfrm>
            <a:off x="1125343" y="4818559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3163" y="2992599"/>
            <a:ext cx="2797934" cy="119858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Elbow Connector 31"/>
          <p:cNvCxnSpPr/>
          <p:nvPr/>
        </p:nvCxnSpPr>
        <p:spPr>
          <a:xfrm rot="16200000" flipH="1">
            <a:off x="3486384" y="4283750"/>
            <a:ext cx="706684" cy="518978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5400000">
            <a:off x="727367" y="4274432"/>
            <a:ext cx="708273" cy="506329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002525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14893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786947" y="5720699"/>
            <a:ext cx="27932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Issue Advocacy Tactics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639053" y="5578348"/>
            <a:ext cx="3095407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 flipH="1" flipV="1">
            <a:off x="5172580" y="5169977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6274057" y="5150296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989551" y="6778968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1334667" y="5237209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1258295" y="3283399"/>
            <a:ext cx="2437077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Basics of Issue 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Advocacy Strategy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220582" y="7055726"/>
            <a:ext cx="2367956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Assignment 1: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Selecting an Issue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2725295" y="893265"/>
            <a:ext cx="708025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5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Learning journey</a:t>
            </a:r>
          </a:p>
        </p:txBody>
      </p:sp>
    </p:spTree>
    <p:extLst>
      <p:ext uri="{BB962C8B-B14F-4D97-AF65-F5344CB8AC3E}">
        <p14:creationId xmlns:p14="http://schemas.microsoft.com/office/powerpoint/2010/main" val="1645509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838200" y="5023438"/>
            <a:ext cx="11271304" cy="0"/>
          </a:xfrm>
          <a:prstGeom prst="line">
            <a:avLst/>
          </a:prstGeom>
          <a:ln w="5080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37"/>
          <p:cNvSpPr>
            <a:spLocks noChangeAspect="1"/>
          </p:cNvSpPr>
          <p:nvPr/>
        </p:nvSpPr>
        <p:spPr bwMode="auto">
          <a:xfrm>
            <a:off x="68708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9" name="Oval 37"/>
          <p:cNvSpPr>
            <a:spLocks noChangeAspect="1"/>
          </p:cNvSpPr>
          <p:nvPr/>
        </p:nvSpPr>
        <p:spPr bwMode="auto">
          <a:xfrm>
            <a:off x="177472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0" name="Oval 37"/>
          <p:cNvSpPr>
            <a:spLocks noChangeAspect="1"/>
          </p:cNvSpPr>
          <p:nvPr/>
        </p:nvSpPr>
        <p:spPr bwMode="auto">
          <a:xfrm>
            <a:off x="286235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1" name="Oval 37"/>
          <p:cNvSpPr>
            <a:spLocks noChangeAspect="1"/>
          </p:cNvSpPr>
          <p:nvPr/>
        </p:nvSpPr>
        <p:spPr bwMode="auto">
          <a:xfrm>
            <a:off x="394998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2" name="Oval 37"/>
          <p:cNvSpPr>
            <a:spLocks noChangeAspect="1"/>
          </p:cNvSpPr>
          <p:nvPr/>
        </p:nvSpPr>
        <p:spPr bwMode="auto">
          <a:xfrm>
            <a:off x="5037616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3" name="Oval 37"/>
          <p:cNvSpPr>
            <a:spLocks noChangeAspect="1"/>
          </p:cNvSpPr>
          <p:nvPr/>
        </p:nvSpPr>
        <p:spPr bwMode="auto">
          <a:xfrm>
            <a:off x="612524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5" name="Oval 37"/>
          <p:cNvSpPr>
            <a:spLocks noChangeAspect="1"/>
          </p:cNvSpPr>
          <p:nvPr/>
        </p:nvSpPr>
        <p:spPr bwMode="auto">
          <a:xfrm>
            <a:off x="721288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6" name="Oval 37"/>
          <p:cNvSpPr>
            <a:spLocks noChangeAspect="1"/>
          </p:cNvSpPr>
          <p:nvPr/>
        </p:nvSpPr>
        <p:spPr bwMode="auto">
          <a:xfrm>
            <a:off x="830051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7" name="Oval 37"/>
          <p:cNvSpPr>
            <a:spLocks noChangeAspect="1"/>
          </p:cNvSpPr>
          <p:nvPr/>
        </p:nvSpPr>
        <p:spPr bwMode="auto">
          <a:xfrm>
            <a:off x="938814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9" name="Oval 37"/>
          <p:cNvSpPr>
            <a:spLocks noChangeAspect="1"/>
          </p:cNvSpPr>
          <p:nvPr/>
        </p:nvSpPr>
        <p:spPr bwMode="auto">
          <a:xfrm>
            <a:off x="1047577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11779304" y="4740028"/>
            <a:ext cx="546100" cy="546100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79" name="Oval 35"/>
          <p:cNvSpPr>
            <a:spLocks noChangeAspect="1"/>
          </p:cNvSpPr>
          <p:nvPr/>
        </p:nvSpPr>
        <p:spPr bwMode="auto">
          <a:xfrm>
            <a:off x="7703532" y="4824884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50" name="Oval 35"/>
          <p:cNvSpPr>
            <a:spLocks noChangeAspect="1"/>
          </p:cNvSpPr>
          <p:nvPr/>
        </p:nvSpPr>
        <p:spPr bwMode="auto">
          <a:xfrm>
            <a:off x="1125343" y="4818559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3163" y="2992599"/>
            <a:ext cx="2797934" cy="119858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Elbow Connector 31"/>
          <p:cNvCxnSpPr/>
          <p:nvPr/>
        </p:nvCxnSpPr>
        <p:spPr>
          <a:xfrm rot="16200000" flipH="1">
            <a:off x="3486935" y="4285040"/>
            <a:ext cx="706684" cy="518978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5400000">
            <a:off x="727367" y="4274432"/>
            <a:ext cx="708273" cy="506329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002525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14893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786947" y="5720699"/>
            <a:ext cx="27932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Issue Advocacy Tactics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639053" y="5578348"/>
            <a:ext cx="3095407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 flipH="1" flipV="1">
            <a:off x="5172580" y="5169977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6274057" y="5150296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650537" y="3792754"/>
            <a:ext cx="21964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Building Capacity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508135" y="3650403"/>
            <a:ext cx="2445398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 flipH="1" flipV="1">
            <a:off x="7351983" y="4414847"/>
            <a:ext cx="1" cy="46153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 rot="16200000" flipH="1">
            <a:off x="7859016" y="4285703"/>
            <a:ext cx="674987" cy="485952"/>
          </a:xfrm>
          <a:prstGeom prst="bentConnector3">
            <a:avLst>
              <a:gd name="adj1" fmla="val 2962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989551" y="6778968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1334667" y="5237209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1258295" y="3283399"/>
            <a:ext cx="2437077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Basics of Issue 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Advocacy Strategy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220582" y="7055726"/>
            <a:ext cx="2367956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Assignment 1: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Selecting an Issue</a:t>
            </a:r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2725295" y="893265"/>
            <a:ext cx="708025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5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Learning journey</a:t>
            </a:r>
          </a:p>
        </p:txBody>
      </p:sp>
    </p:spTree>
    <p:extLst>
      <p:ext uri="{BB962C8B-B14F-4D97-AF65-F5344CB8AC3E}">
        <p14:creationId xmlns:p14="http://schemas.microsoft.com/office/powerpoint/2010/main" val="307524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838200" y="5023438"/>
            <a:ext cx="11271304" cy="0"/>
          </a:xfrm>
          <a:prstGeom prst="line">
            <a:avLst/>
          </a:prstGeom>
          <a:ln w="5080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37"/>
          <p:cNvSpPr>
            <a:spLocks noChangeAspect="1"/>
          </p:cNvSpPr>
          <p:nvPr/>
        </p:nvSpPr>
        <p:spPr bwMode="auto">
          <a:xfrm>
            <a:off x="68708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9" name="Oval 37"/>
          <p:cNvSpPr>
            <a:spLocks noChangeAspect="1"/>
          </p:cNvSpPr>
          <p:nvPr/>
        </p:nvSpPr>
        <p:spPr bwMode="auto">
          <a:xfrm>
            <a:off x="177472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0" name="Oval 37"/>
          <p:cNvSpPr>
            <a:spLocks noChangeAspect="1"/>
          </p:cNvSpPr>
          <p:nvPr/>
        </p:nvSpPr>
        <p:spPr bwMode="auto">
          <a:xfrm>
            <a:off x="286235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1" name="Oval 37"/>
          <p:cNvSpPr>
            <a:spLocks noChangeAspect="1"/>
          </p:cNvSpPr>
          <p:nvPr/>
        </p:nvSpPr>
        <p:spPr bwMode="auto">
          <a:xfrm>
            <a:off x="394998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2" name="Oval 37"/>
          <p:cNvSpPr>
            <a:spLocks noChangeAspect="1"/>
          </p:cNvSpPr>
          <p:nvPr/>
        </p:nvSpPr>
        <p:spPr bwMode="auto">
          <a:xfrm>
            <a:off x="5037616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3" name="Oval 37"/>
          <p:cNvSpPr>
            <a:spLocks noChangeAspect="1"/>
          </p:cNvSpPr>
          <p:nvPr/>
        </p:nvSpPr>
        <p:spPr bwMode="auto">
          <a:xfrm>
            <a:off x="612524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5" name="Oval 37"/>
          <p:cNvSpPr>
            <a:spLocks noChangeAspect="1"/>
          </p:cNvSpPr>
          <p:nvPr/>
        </p:nvSpPr>
        <p:spPr bwMode="auto">
          <a:xfrm>
            <a:off x="721288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6" name="Oval 37"/>
          <p:cNvSpPr>
            <a:spLocks noChangeAspect="1"/>
          </p:cNvSpPr>
          <p:nvPr/>
        </p:nvSpPr>
        <p:spPr bwMode="auto">
          <a:xfrm>
            <a:off x="830051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7" name="Oval 37"/>
          <p:cNvSpPr>
            <a:spLocks noChangeAspect="1"/>
          </p:cNvSpPr>
          <p:nvPr/>
        </p:nvSpPr>
        <p:spPr bwMode="auto">
          <a:xfrm>
            <a:off x="938814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9" name="Oval 37"/>
          <p:cNvSpPr>
            <a:spLocks noChangeAspect="1"/>
          </p:cNvSpPr>
          <p:nvPr/>
        </p:nvSpPr>
        <p:spPr bwMode="auto">
          <a:xfrm>
            <a:off x="1047577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11779304" y="4740028"/>
            <a:ext cx="546100" cy="546100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79" name="Oval 35"/>
          <p:cNvSpPr>
            <a:spLocks noChangeAspect="1"/>
          </p:cNvSpPr>
          <p:nvPr/>
        </p:nvSpPr>
        <p:spPr bwMode="auto">
          <a:xfrm>
            <a:off x="7703532" y="4824884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50" name="Oval 35"/>
          <p:cNvSpPr>
            <a:spLocks noChangeAspect="1"/>
          </p:cNvSpPr>
          <p:nvPr/>
        </p:nvSpPr>
        <p:spPr bwMode="auto">
          <a:xfrm>
            <a:off x="1125343" y="4818559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3163" y="2992599"/>
            <a:ext cx="2797934" cy="119858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Elbow Connector 31"/>
          <p:cNvCxnSpPr/>
          <p:nvPr/>
        </p:nvCxnSpPr>
        <p:spPr>
          <a:xfrm rot="16200000" flipH="1">
            <a:off x="3486935" y="4285040"/>
            <a:ext cx="706684" cy="518978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5400000">
            <a:off x="727367" y="4274432"/>
            <a:ext cx="708273" cy="506329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002525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14893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786947" y="5720699"/>
            <a:ext cx="27932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Issue Advocacy Tactics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639053" y="5578348"/>
            <a:ext cx="3095407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 flipH="1" flipV="1">
            <a:off x="5172580" y="5169977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6274057" y="5150296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650537" y="3792754"/>
            <a:ext cx="21964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Building Capacity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508135" y="3650403"/>
            <a:ext cx="2445398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 flipH="1" flipV="1">
            <a:off x="7351983" y="4414847"/>
            <a:ext cx="1" cy="46153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 rot="16200000" flipH="1">
            <a:off x="7859016" y="4285703"/>
            <a:ext cx="674987" cy="485952"/>
          </a:xfrm>
          <a:prstGeom prst="bentConnector3">
            <a:avLst>
              <a:gd name="adj1" fmla="val 2962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989551" y="6778968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1334667" y="5237209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5387918" y="6778968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7916600" y="5237207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1258295" y="3283399"/>
            <a:ext cx="2437077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Basics of Issue 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Advocacy Strategy</a:t>
            </a:r>
          </a:p>
        </p:txBody>
      </p:sp>
      <p:sp>
        <p:nvSpPr>
          <p:cNvPr id="53" name="Rectangle 52"/>
          <p:cNvSpPr/>
          <p:nvPr/>
        </p:nvSpPr>
        <p:spPr>
          <a:xfrm>
            <a:off x="1220582" y="7055726"/>
            <a:ext cx="2367956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Assignment 1: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Selecting an Issue</a:t>
            </a:r>
          </a:p>
        </p:txBody>
      </p:sp>
      <p:sp>
        <p:nvSpPr>
          <p:cNvPr id="54" name="Rectangle 53"/>
          <p:cNvSpPr/>
          <p:nvPr/>
        </p:nvSpPr>
        <p:spPr>
          <a:xfrm>
            <a:off x="5506175" y="7055726"/>
            <a:ext cx="2625591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Assignment 2: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Earned media video</a:t>
            </a:r>
          </a:p>
        </p:txBody>
      </p:sp>
      <p:sp>
        <p:nvSpPr>
          <p:cNvPr id="56" name="Rectangle 55"/>
          <p:cNvSpPr>
            <a:spLocks noChangeArrowheads="1"/>
          </p:cNvSpPr>
          <p:nvPr/>
        </p:nvSpPr>
        <p:spPr bwMode="auto">
          <a:xfrm>
            <a:off x="2725295" y="893265"/>
            <a:ext cx="708025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5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Learning journey</a:t>
            </a:r>
          </a:p>
        </p:txBody>
      </p:sp>
    </p:spTree>
    <p:extLst>
      <p:ext uri="{BB962C8B-B14F-4D97-AF65-F5344CB8AC3E}">
        <p14:creationId xmlns:p14="http://schemas.microsoft.com/office/powerpoint/2010/main" val="480998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838200" y="5023438"/>
            <a:ext cx="11271304" cy="0"/>
          </a:xfrm>
          <a:prstGeom prst="line">
            <a:avLst/>
          </a:prstGeom>
          <a:ln w="5080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37"/>
          <p:cNvSpPr>
            <a:spLocks noChangeAspect="1"/>
          </p:cNvSpPr>
          <p:nvPr/>
        </p:nvSpPr>
        <p:spPr bwMode="auto">
          <a:xfrm>
            <a:off x="68708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9" name="Oval 37"/>
          <p:cNvSpPr>
            <a:spLocks noChangeAspect="1"/>
          </p:cNvSpPr>
          <p:nvPr/>
        </p:nvSpPr>
        <p:spPr bwMode="auto">
          <a:xfrm>
            <a:off x="177472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0" name="Oval 37"/>
          <p:cNvSpPr>
            <a:spLocks noChangeAspect="1"/>
          </p:cNvSpPr>
          <p:nvPr/>
        </p:nvSpPr>
        <p:spPr bwMode="auto">
          <a:xfrm>
            <a:off x="286235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1" name="Oval 37"/>
          <p:cNvSpPr>
            <a:spLocks noChangeAspect="1"/>
          </p:cNvSpPr>
          <p:nvPr/>
        </p:nvSpPr>
        <p:spPr bwMode="auto">
          <a:xfrm>
            <a:off x="394998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2" name="Oval 37"/>
          <p:cNvSpPr>
            <a:spLocks noChangeAspect="1"/>
          </p:cNvSpPr>
          <p:nvPr/>
        </p:nvSpPr>
        <p:spPr bwMode="auto">
          <a:xfrm>
            <a:off x="5037616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3" name="Oval 37"/>
          <p:cNvSpPr>
            <a:spLocks noChangeAspect="1"/>
          </p:cNvSpPr>
          <p:nvPr/>
        </p:nvSpPr>
        <p:spPr bwMode="auto">
          <a:xfrm>
            <a:off x="612524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5" name="Oval 37"/>
          <p:cNvSpPr>
            <a:spLocks noChangeAspect="1"/>
          </p:cNvSpPr>
          <p:nvPr/>
        </p:nvSpPr>
        <p:spPr bwMode="auto">
          <a:xfrm>
            <a:off x="721288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6" name="Oval 37"/>
          <p:cNvSpPr>
            <a:spLocks noChangeAspect="1"/>
          </p:cNvSpPr>
          <p:nvPr/>
        </p:nvSpPr>
        <p:spPr bwMode="auto">
          <a:xfrm>
            <a:off x="830051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7" name="Oval 37"/>
          <p:cNvSpPr>
            <a:spLocks noChangeAspect="1"/>
          </p:cNvSpPr>
          <p:nvPr/>
        </p:nvSpPr>
        <p:spPr bwMode="auto">
          <a:xfrm>
            <a:off x="938814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9" name="Oval 37"/>
          <p:cNvSpPr>
            <a:spLocks noChangeAspect="1"/>
          </p:cNvSpPr>
          <p:nvPr/>
        </p:nvSpPr>
        <p:spPr bwMode="auto">
          <a:xfrm>
            <a:off x="1047577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11779304" y="4740028"/>
            <a:ext cx="546100" cy="546100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79" name="Oval 35"/>
          <p:cNvSpPr>
            <a:spLocks noChangeAspect="1"/>
          </p:cNvSpPr>
          <p:nvPr/>
        </p:nvSpPr>
        <p:spPr bwMode="auto">
          <a:xfrm>
            <a:off x="7703532" y="4824884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50" name="Oval 35"/>
          <p:cNvSpPr>
            <a:spLocks noChangeAspect="1"/>
          </p:cNvSpPr>
          <p:nvPr/>
        </p:nvSpPr>
        <p:spPr bwMode="auto">
          <a:xfrm>
            <a:off x="1125343" y="4818559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3163" y="2992599"/>
            <a:ext cx="2797934" cy="119858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Elbow Connector 31"/>
          <p:cNvCxnSpPr/>
          <p:nvPr/>
        </p:nvCxnSpPr>
        <p:spPr>
          <a:xfrm rot="16200000" flipH="1">
            <a:off x="3486935" y="4285040"/>
            <a:ext cx="706684" cy="518978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5400000">
            <a:off x="727367" y="4274432"/>
            <a:ext cx="708273" cy="506329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002525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14893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989551" y="6778968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1334667" y="5237209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786947" y="5720699"/>
            <a:ext cx="27932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Issue Advocacy Tactics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639053" y="5578348"/>
            <a:ext cx="3095407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 flipH="1" flipV="1">
            <a:off x="5172580" y="5169977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6274057" y="5150296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650537" y="3792754"/>
            <a:ext cx="21964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Building Capacity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508135" y="3650403"/>
            <a:ext cx="2445398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 flipH="1" flipV="1">
            <a:off x="7351983" y="4414847"/>
            <a:ext cx="1" cy="46153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 rot="16200000" flipH="1">
            <a:off x="7859016" y="4285703"/>
            <a:ext cx="674987" cy="485952"/>
          </a:xfrm>
          <a:prstGeom prst="bentConnector3">
            <a:avLst>
              <a:gd name="adj1" fmla="val 2962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5387918" y="6778968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7916600" y="5237207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9022825" y="3792754"/>
            <a:ext cx="307161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Solidifying your Learning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888506" y="3650403"/>
            <a:ext cx="3334869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/>
          <p:nvPr/>
        </p:nvCxnSpPr>
        <p:spPr>
          <a:xfrm flipH="1" flipV="1">
            <a:off x="9510546" y="4415554"/>
            <a:ext cx="1" cy="46153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 flipV="1">
            <a:off x="10615775" y="4426422"/>
            <a:ext cx="1" cy="46153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258295" y="3283399"/>
            <a:ext cx="2437077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Basics of Issue 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Advocacy Strategy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220582" y="7055726"/>
            <a:ext cx="2367956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Assignment 1: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Selecting an Issue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506175" y="7055726"/>
            <a:ext cx="2625591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Assignment 2: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Earned media video</a:t>
            </a:r>
          </a:p>
        </p:txBody>
      </p:sp>
      <p:sp>
        <p:nvSpPr>
          <p:cNvPr id="55" name="Rectangle 54"/>
          <p:cNvSpPr>
            <a:spLocks noChangeArrowheads="1"/>
          </p:cNvSpPr>
          <p:nvPr/>
        </p:nvSpPr>
        <p:spPr bwMode="auto">
          <a:xfrm>
            <a:off x="2725295" y="893265"/>
            <a:ext cx="708025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5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Learning journey</a:t>
            </a:r>
          </a:p>
        </p:txBody>
      </p:sp>
    </p:spTree>
    <p:extLst>
      <p:ext uri="{BB962C8B-B14F-4D97-AF65-F5344CB8AC3E}">
        <p14:creationId xmlns:p14="http://schemas.microsoft.com/office/powerpoint/2010/main" val="1128412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1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838200" y="5023438"/>
            <a:ext cx="11271304" cy="0"/>
          </a:xfrm>
          <a:prstGeom prst="line">
            <a:avLst/>
          </a:prstGeom>
          <a:ln w="5080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37"/>
          <p:cNvSpPr>
            <a:spLocks noChangeAspect="1"/>
          </p:cNvSpPr>
          <p:nvPr/>
        </p:nvSpPr>
        <p:spPr bwMode="auto">
          <a:xfrm>
            <a:off x="68708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9" name="Oval 37"/>
          <p:cNvSpPr>
            <a:spLocks noChangeAspect="1"/>
          </p:cNvSpPr>
          <p:nvPr/>
        </p:nvSpPr>
        <p:spPr bwMode="auto">
          <a:xfrm>
            <a:off x="177472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0" name="Oval 37"/>
          <p:cNvSpPr>
            <a:spLocks noChangeAspect="1"/>
          </p:cNvSpPr>
          <p:nvPr/>
        </p:nvSpPr>
        <p:spPr bwMode="auto">
          <a:xfrm>
            <a:off x="286235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1" name="Oval 37"/>
          <p:cNvSpPr>
            <a:spLocks noChangeAspect="1"/>
          </p:cNvSpPr>
          <p:nvPr/>
        </p:nvSpPr>
        <p:spPr bwMode="auto">
          <a:xfrm>
            <a:off x="394998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2" name="Oval 37"/>
          <p:cNvSpPr>
            <a:spLocks noChangeAspect="1"/>
          </p:cNvSpPr>
          <p:nvPr/>
        </p:nvSpPr>
        <p:spPr bwMode="auto">
          <a:xfrm>
            <a:off x="5037616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3" name="Oval 37"/>
          <p:cNvSpPr>
            <a:spLocks noChangeAspect="1"/>
          </p:cNvSpPr>
          <p:nvPr/>
        </p:nvSpPr>
        <p:spPr bwMode="auto">
          <a:xfrm>
            <a:off x="612524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5" name="Oval 37"/>
          <p:cNvSpPr>
            <a:spLocks noChangeAspect="1"/>
          </p:cNvSpPr>
          <p:nvPr/>
        </p:nvSpPr>
        <p:spPr bwMode="auto">
          <a:xfrm>
            <a:off x="721288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6" name="Oval 37"/>
          <p:cNvSpPr>
            <a:spLocks noChangeAspect="1"/>
          </p:cNvSpPr>
          <p:nvPr/>
        </p:nvSpPr>
        <p:spPr bwMode="auto">
          <a:xfrm>
            <a:off x="830051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7" name="Oval 37"/>
          <p:cNvSpPr>
            <a:spLocks noChangeAspect="1"/>
          </p:cNvSpPr>
          <p:nvPr/>
        </p:nvSpPr>
        <p:spPr bwMode="auto">
          <a:xfrm>
            <a:off x="938814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9" name="Oval 37"/>
          <p:cNvSpPr>
            <a:spLocks noChangeAspect="1"/>
          </p:cNvSpPr>
          <p:nvPr/>
        </p:nvSpPr>
        <p:spPr bwMode="auto">
          <a:xfrm>
            <a:off x="1047577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11779304" y="4740028"/>
            <a:ext cx="546100" cy="546100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79" name="Oval 35"/>
          <p:cNvSpPr>
            <a:spLocks noChangeAspect="1"/>
          </p:cNvSpPr>
          <p:nvPr/>
        </p:nvSpPr>
        <p:spPr bwMode="auto">
          <a:xfrm>
            <a:off x="7703532" y="4824884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50" name="Oval 35"/>
          <p:cNvSpPr>
            <a:spLocks noChangeAspect="1"/>
          </p:cNvSpPr>
          <p:nvPr/>
        </p:nvSpPr>
        <p:spPr bwMode="auto">
          <a:xfrm>
            <a:off x="1125343" y="4818559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58295" y="3283399"/>
            <a:ext cx="2437077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Basics of Issue 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Advocacy Strategy</a:t>
            </a:r>
          </a:p>
        </p:txBody>
      </p:sp>
      <p:sp>
        <p:nvSpPr>
          <p:cNvPr id="4" name="Rectangle 3"/>
          <p:cNvSpPr/>
          <p:nvPr/>
        </p:nvSpPr>
        <p:spPr>
          <a:xfrm>
            <a:off x="1053163" y="2992599"/>
            <a:ext cx="2797934" cy="119858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Elbow Connector 31"/>
          <p:cNvCxnSpPr/>
          <p:nvPr/>
        </p:nvCxnSpPr>
        <p:spPr>
          <a:xfrm rot="16200000" flipH="1">
            <a:off x="3486935" y="4285040"/>
            <a:ext cx="706684" cy="518978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5400000">
            <a:off x="727367" y="4274432"/>
            <a:ext cx="708273" cy="506329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002525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14893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989551" y="6778968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220582" y="7055726"/>
            <a:ext cx="2367956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Assignment 1: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Selecting an Issue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V="1">
            <a:off x="1334667" y="5237209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3786947" y="5720699"/>
            <a:ext cx="27932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Issue Advocacy Tactics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639053" y="5578348"/>
            <a:ext cx="3095407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 flipH="1" flipV="1">
            <a:off x="5172580" y="5169977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6274057" y="5150296"/>
            <a:ext cx="1" cy="408371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5650537" y="3792754"/>
            <a:ext cx="219643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Building Capacity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508135" y="3650403"/>
            <a:ext cx="2445398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 flipH="1" flipV="1">
            <a:off x="7351983" y="4414847"/>
            <a:ext cx="1" cy="46153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 rot="16200000" flipH="1">
            <a:off x="7859016" y="4285703"/>
            <a:ext cx="674987" cy="485952"/>
          </a:xfrm>
          <a:prstGeom prst="bentConnector3">
            <a:avLst>
              <a:gd name="adj1" fmla="val 2962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5387918" y="6778968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5506175" y="7055726"/>
            <a:ext cx="2625591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Assignment 2: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Earned media video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7916600" y="5237207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/>
          <p:cNvSpPr/>
          <p:nvPr/>
        </p:nvSpPr>
        <p:spPr>
          <a:xfrm>
            <a:off x="9022825" y="3792754"/>
            <a:ext cx="307161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Solidifying your Learning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888506" y="3650403"/>
            <a:ext cx="3334869" cy="7644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/>
          <p:nvPr/>
        </p:nvCxnSpPr>
        <p:spPr>
          <a:xfrm flipH="1" flipV="1">
            <a:off x="9510546" y="4415554"/>
            <a:ext cx="1" cy="46153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 flipV="1">
            <a:off x="10615775" y="4426422"/>
            <a:ext cx="1" cy="461537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9599924" y="6778966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9646626" y="7055724"/>
            <a:ext cx="2768707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Issue Campaign Plan 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&amp; Presentation</a:t>
            </a:r>
          </a:p>
        </p:txBody>
      </p:sp>
      <p:cxnSp>
        <p:nvCxnSpPr>
          <p:cNvPr id="48" name="Straight Connector 47"/>
          <p:cNvCxnSpPr/>
          <p:nvPr/>
        </p:nvCxnSpPr>
        <p:spPr>
          <a:xfrm flipV="1">
            <a:off x="12063823" y="5286128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>
            <a:spLocks noChangeArrowheads="1"/>
          </p:cNvSpPr>
          <p:nvPr/>
        </p:nvSpPr>
        <p:spPr bwMode="auto">
          <a:xfrm>
            <a:off x="2725295" y="893265"/>
            <a:ext cx="708025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5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Learning journey</a:t>
            </a:r>
          </a:p>
        </p:txBody>
      </p:sp>
    </p:spTree>
    <p:extLst>
      <p:ext uri="{BB962C8B-B14F-4D97-AF65-F5344CB8AC3E}">
        <p14:creationId xmlns:p14="http://schemas.microsoft.com/office/powerpoint/2010/main" val="1249204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900957" y="2502509"/>
            <a:ext cx="5042642" cy="4530303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615953" y="2744555"/>
            <a:ext cx="5170806" cy="553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Before class: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</a:p>
          <a:p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Complete readings to gain exposure to multiple perspectives on the week’s topic</a:t>
            </a:r>
          </a:p>
          <a:p>
            <a:endParaRPr lang="en-US" sz="24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During class: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Solidify and practice applying knowledge and skills in a guided setting; ask questions</a:t>
            </a:r>
          </a:p>
          <a:p>
            <a:endParaRPr lang="en-US" sz="24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After class: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Put new skills and knowledge to use by completing another piece of your issue campaign plan</a:t>
            </a:r>
          </a:p>
          <a:p>
            <a:endParaRPr lang="en-US" sz="24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571501"/>
            <a:ext cx="6454588" cy="101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23849" y="661685"/>
            <a:ext cx="728718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Weekly </a:t>
            </a:r>
            <a:r>
              <a:rPr lang="en-US" altLang="en-US" sz="4500" b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learning journey</a:t>
            </a:r>
            <a:endParaRPr lang="en-US" altLang="en-US" sz="45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97229" y="2745910"/>
            <a:ext cx="4350535" cy="3939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Curriculum: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</a:p>
          <a:p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Three main schools of thought: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Organizing for Action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Midwest Academy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Wellstone</a:t>
            </a:r>
          </a:p>
          <a:p>
            <a:endParaRPr lang="en-US" sz="24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Supplemental resources: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Readings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Videos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400" dirty="0">
                <a:latin typeface="Calibri" charset="0"/>
                <a:ea typeface="Calibri" charset="0"/>
                <a:cs typeface="Calibri" charset="0"/>
              </a:rPr>
              <a:t>News clips</a:t>
            </a:r>
          </a:p>
        </p:txBody>
      </p:sp>
    </p:spTree>
    <p:extLst>
      <p:ext uri="{BB962C8B-B14F-4D97-AF65-F5344CB8AC3E}">
        <p14:creationId xmlns:p14="http://schemas.microsoft.com/office/powerpoint/2010/main" val="2028248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918299"/>
              </p:ext>
            </p:extLst>
          </p:nvPr>
        </p:nvGraphicFramePr>
        <p:xfrm>
          <a:off x="1250575" y="2524726"/>
          <a:ext cx="10289250" cy="6171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3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6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84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9891">
                <a:tc>
                  <a:txBody>
                    <a:bodyPr/>
                    <a:lstStyle/>
                    <a:p>
                      <a:pPr algn="l"/>
                      <a:r>
                        <a:rPr lang="en-US" sz="3000" b="1" dirty="0">
                          <a:solidFill>
                            <a:schemeClr val="accent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Project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>
                          <a:solidFill>
                            <a:schemeClr val="accent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Deadline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3000" b="1" dirty="0">
                          <a:solidFill>
                            <a:schemeClr val="accent1"/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% of Grade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9891">
                <a:tc>
                  <a:txBody>
                    <a:bodyPr/>
                    <a:lstStyle/>
                    <a:p>
                      <a:pPr algn="l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Weekly</a:t>
                      </a:r>
                      <a:r>
                        <a:rPr lang="en-US" sz="2400" b="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Class Participation</a:t>
                      </a:r>
                      <a:endParaRPr lang="en-US" sz="24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-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25%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9891">
                <a:tc>
                  <a:txBody>
                    <a:bodyPr/>
                    <a:lstStyle/>
                    <a:p>
                      <a:pPr algn="l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Assignment 1: Selecting an Issue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10%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66006">
                <a:tc>
                  <a:txBody>
                    <a:bodyPr/>
                    <a:lstStyle/>
                    <a:p>
                      <a:pPr algn="l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Assignment 2: Group Video Project: </a:t>
                      </a:r>
                    </a:p>
                    <a:p>
                      <a:pPr algn="l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Mock Earned Media Event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20%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9891">
                <a:tc>
                  <a:txBody>
                    <a:bodyPr/>
                    <a:lstStyle/>
                    <a:p>
                      <a:pPr algn="l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Issue Campaign Plan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25%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66006">
                <a:tc>
                  <a:txBody>
                    <a:bodyPr/>
                    <a:lstStyle/>
                    <a:p>
                      <a:pPr algn="l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15-Minute Presentation About</a:t>
                      </a:r>
                      <a:r>
                        <a:rPr lang="en-US" sz="2400" b="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your Campaign</a:t>
                      </a:r>
                      <a:endParaRPr lang="en-US" sz="24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To</a:t>
                      </a:r>
                      <a:r>
                        <a:rPr lang="en-US" sz="2400" b="0" baseline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 be scheduled</a:t>
                      </a:r>
                      <a:endParaRPr lang="en-US" sz="24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b="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charset="0"/>
                          <a:ea typeface="Calibri" charset="0"/>
                          <a:cs typeface="Calibri" charset="0"/>
                        </a:rPr>
                        <a:t>20%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571501"/>
            <a:ext cx="3784600" cy="101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3849" y="661685"/>
            <a:ext cx="3460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Expectations</a:t>
            </a:r>
          </a:p>
        </p:txBody>
      </p:sp>
      <p:sp>
        <p:nvSpPr>
          <p:cNvPr id="8" name="Rectangle 7"/>
          <p:cNvSpPr/>
          <p:nvPr/>
        </p:nvSpPr>
        <p:spPr>
          <a:xfrm>
            <a:off x="941297" y="4168588"/>
            <a:ext cx="10838325" cy="8202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41296" y="6432445"/>
            <a:ext cx="10838325" cy="820271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612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93039" y="3895762"/>
            <a:ext cx="9818721" cy="196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What questions do </a:t>
            </a:r>
          </a:p>
          <a:p>
            <a:pPr algn="ctr">
              <a:lnSpc>
                <a:spcPct val="80000"/>
              </a:lnSpc>
            </a:pPr>
            <a:r>
              <a:rPr lang="en-US" sz="7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you have so far?</a:t>
            </a:r>
          </a:p>
        </p:txBody>
      </p:sp>
    </p:spTree>
    <p:extLst>
      <p:ext uri="{BB962C8B-B14F-4D97-AF65-F5344CB8AC3E}">
        <p14:creationId xmlns:p14="http://schemas.microsoft.com/office/powerpoint/2010/main" val="1493649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029200" y="7109541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029200" y="4597400"/>
            <a:ext cx="5956300" cy="14478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29200" y="2730500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68900" y="1831798"/>
            <a:ext cx="5816600" cy="6001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Class Orientation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Issue Campaign Analysis</a:t>
            </a:r>
            <a:endParaRPr lang="en-US" sz="32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Brea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k</a:t>
            </a: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Working Within an Issue 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Ecosystem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Selecting an Issue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Recap and Next Steps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5052458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1" y="0"/>
            <a:ext cx="13004800" cy="9753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" y="0"/>
            <a:ext cx="13004800" cy="9753600"/>
          </a:xfrm>
          <a:prstGeom prst="rect">
            <a:avLst/>
          </a:prstGeom>
          <a:solidFill>
            <a:schemeClr val="tx1">
              <a:lumMod val="50000"/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93040" y="3762399"/>
            <a:ext cx="981872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="1" spc="-1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Harmonia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93040" y="3587587"/>
            <a:ext cx="981872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b="1" spc="6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WELCOME TO</a:t>
            </a:r>
          </a:p>
        </p:txBody>
      </p:sp>
    </p:spTree>
    <p:extLst>
      <p:ext uri="{BB962C8B-B14F-4D97-AF65-F5344CB8AC3E}">
        <p14:creationId xmlns:p14="http://schemas.microsoft.com/office/powerpoint/2010/main" val="2005390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029200" y="7109541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029200" y="4597400"/>
            <a:ext cx="5956300" cy="14478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29200" y="2730500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68900" y="1831798"/>
            <a:ext cx="5816600" cy="6001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Class Orientation</a:t>
            </a:r>
            <a:endParaRPr lang="en-US" sz="32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Issue Campaign Analysis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Brea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k</a:t>
            </a: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Working Within an Issue 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Ecosystem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Selecting an Issue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Recap and Next Steps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0483812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93039" y="3116939"/>
            <a:ext cx="98187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 spc="-1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Break</a:t>
            </a:r>
          </a:p>
        </p:txBody>
      </p:sp>
    </p:spTree>
    <p:extLst>
      <p:ext uri="{BB962C8B-B14F-4D97-AF65-F5344CB8AC3E}">
        <p14:creationId xmlns:p14="http://schemas.microsoft.com/office/powerpoint/2010/main" val="21173322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029200" y="7109541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029200" y="4597400"/>
            <a:ext cx="5956300" cy="14478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29200" y="2730500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68900" y="1831798"/>
            <a:ext cx="5816600" cy="6001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Class Orientation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</a:t>
            </a: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Issue Campaign Analysis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Brea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k</a:t>
            </a: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Working Within an Issue </a:t>
            </a: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Ecosystem</a:t>
            </a:r>
            <a:endParaRPr lang="en-US" sz="32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Selecting an Issue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Recap and Next Steps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4304773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solidFill>
            <a:schemeClr val="tx1">
              <a:lumMod val="50000"/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93037" y="1850651"/>
            <a:ext cx="981872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b="1" spc="-1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Issue Ecosystem</a:t>
            </a:r>
          </a:p>
        </p:txBody>
      </p:sp>
      <p:sp>
        <p:nvSpPr>
          <p:cNvPr id="5" name="Rectangle 4"/>
          <p:cNvSpPr/>
          <p:nvPr/>
        </p:nvSpPr>
        <p:spPr>
          <a:xfrm>
            <a:off x="2117437" y="4020763"/>
            <a:ext cx="876991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An issue ecosystem is the array of people, organizations, and competing agendas surrounding a decision maker around a given issue. </a:t>
            </a:r>
          </a:p>
          <a:p>
            <a:pPr algn="ctr"/>
            <a:endParaRPr lang="en-US" sz="32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/>
            <a:r>
              <a:rPr lang="en-US" sz="32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Your goal when working in an issue ecosystem is to create the necessary conditions to force, incentivize, or inspire decision-makers to take the action you want on the issue. </a:t>
            </a:r>
          </a:p>
        </p:txBody>
      </p:sp>
    </p:spTree>
    <p:extLst>
      <p:ext uri="{BB962C8B-B14F-4D97-AF65-F5344CB8AC3E}">
        <p14:creationId xmlns:p14="http://schemas.microsoft.com/office/powerpoint/2010/main" val="22216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27695" y="1005264"/>
            <a:ext cx="113279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4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Top 5 motivations of elected officials</a:t>
            </a:r>
            <a:endParaRPr lang="en-US" altLang="en-US" sz="4800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15918" y="2897680"/>
            <a:ext cx="7924799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200" dirty="0">
                <a:solidFill>
                  <a:srgbClr val="56565A"/>
                </a:solidFill>
                <a:latin typeface="Calibri" charset="0"/>
                <a:ea typeface="Calibri" charset="0"/>
                <a:cs typeface="Calibri" charset="0"/>
              </a:rPr>
              <a:t>Desire to be part of the mainstream</a:t>
            </a:r>
          </a:p>
          <a:p>
            <a:endParaRPr lang="en-US" sz="3200" dirty="0">
              <a:solidFill>
                <a:srgbClr val="56565A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rgbClr val="56565A"/>
                </a:solidFill>
                <a:latin typeface="Calibri" charset="0"/>
                <a:ea typeface="Calibri" charset="0"/>
                <a:cs typeface="Calibri" charset="0"/>
              </a:rPr>
              <a:t>Desire to stand up for strongly held beliefs </a:t>
            </a:r>
          </a:p>
          <a:p>
            <a:endParaRPr lang="en-US" sz="3200" dirty="0">
              <a:solidFill>
                <a:srgbClr val="56565A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rgbClr val="56565A"/>
                </a:solidFill>
                <a:latin typeface="Calibri" charset="0"/>
                <a:ea typeface="Calibri" charset="0"/>
                <a:cs typeface="Calibri" charset="0"/>
              </a:rPr>
              <a:t>Desire to maintain connections and partnerships on which they depend</a:t>
            </a:r>
          </a:p>
          <a:p>
            <a:endParaRPr lang="en-US" sz="3200" dirty="0">
              <a:solidFill>
                <a:srgbClr val="56565A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rgbClr val="56565A"/>
                </a:solidFill>
                <a:latin typeface="Calibri" charset="0"/>
                <a:ea typeface="Calibri" charset="0"/>
                <a:cs typeface="Calibri" charset="0"/>
              </a:rPr>
              <a:t>Desire to represent and be liked by constituents</a:t>
            </a:r>
          </a:p>
          <a:p>
            <a:endParaRPr lang="en-US" sz="3200" dirty="0">
              <a:solidFill>
                <a:srgbClr val="56565A"/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rgbClr val="56565A"/>
                </a:solidFill>
                <a:latin typeface="Calibri" charset="0"/>
                <a:ea typeface="Calibri" charset="0"/>
                <a:cs typeface="Calibri" charset="0"/>
              </a:rPr>
              <a:t>Desire to hold higher office </a:t>
            </a:r>
          </a:p>
        </p:txBody>
      </p:sp>
      <p:sp>
        <p:nvSpPr>
          <p:cNvPr id="11" name="Oval 35"/>
          <p:cNvSpPr>
            <a:spLocks noChangeAspect="1"/>
          </p:cNvSpPr>
          <p:nvPr/>
        </p:nvSpPr>
        <p:spPr bwMode="auto">
          <a:xfrm>
            <a:off x="2243184" y="2894082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94646" y="3635282"/>
            <a:ext cx="9154618" cy="972389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35"/>
          <p:cNvSpPr>
            <a:spLocks noChangeAspect="1"/>
          </p:cNvSpPr>
          <p:nvPr/>
        </p:nvSpPr>
        <p:spPr bwMode="auto">
          <a:xfrm>
            <a:off x="2243184" y="3867628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</a:p>
        </p:txBody>
      </p:sp>
      <p:sp>
        <p:nvSpPr>
          <p:cNvPr id="14" name="Oval 35"/>
          <p:cNvSpPr>
            <a:spLocks noChangeAspect="1"/>
          </p:cNvSpPr>
          <p:nvPr/>
        </p:nvSpPr>
        <p:spPr bwMode="auto">
          <a:xfrm>
            <a:off x="2243184" y="4830502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15" name="Oval 35"/>
          <p:cNvSpPr>
            <a:spLocks noChangeAspect="1"/>
          </p:cNvSpPr>
          <p:nvPr/>
        </p:nvSpPr>
        <p:spPr bwMode="auto">
          <a:xfrm>
            <a:off x="2243183" y="6274291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</a:p>
        </p:txBody>
      </p:sp>
      <p:sp>
        <p:nvSpPr>
          <p:cNvPr id="16" name="Oval 35"/>
          <p:cNvSpPr>
            <a:spLocks noChangeAspect="1"/>
          </p:cNvSpPr>
          <p:nvPr/>
        </p:nvSpPr>
        <p:spPr bwMode="auto">
          <a:xfrm>
            <a:off x="2243183" y="7276672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5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994646" y="6046874"/>
            <a:ext cx="9154618" cy="972389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9033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029200" y="7109541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029200" y="4597400"/>
            <a:ext cx="5956300" cy="14478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29200" y="2730500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68900" y="1831798"/>
            <a:ext cx="5816600" cy="6001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Class Orientation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</a:t>
            </a: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Issue Campaign Analysis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Brea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k</a:t>
            </a: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Working Within an Issue 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Ecosystem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Selecting an Issue</a:t>
            </a:r>
            <a:endParaRPr lang="en-US" sz="32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Recap and Next Steps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473345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3249056"/>
            <a:ext cx="10243320" cy="380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What problem do </a:t>
            </a:r>
          </a:p>
          <a:p>
            <a:pPr algn="ctr">
              <a:lnSpc>
                <a:spcPct val="80000"/>
              </a:lnSpc>
            </a:pPr>
            <a:r>
              <a:rPr lang="en-US" sz="7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you want to solve, and what are the potential policy solutions?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80740" y="2326634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STEP 1: BRAINSTORM</a:t>
            </a:r>
          </a:p>
        </p:txBody>
      </p:sp>
    </p:spTree>
    <p:extLst>
      <p:ext uri="{BB962C8B-B14F-4D97-AF65-F5344CB8AC3E}">
        <p14:creationId xmlns:p14="http://schemas.microsoft.com/office/powerpoint/2010/main" val="7484244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4099285"/>
            <a:ext cx="10243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What does it look like to take on this problem?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80740" y="3176863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STEP 2: RESEARCH</a:t>
            </a:r>
          </a:p>
        </p:txBody>
      </p:sp>
    </p:spTree>
    <p:extLst>
      <p:ext uri="{BB962C8B-B14F-4D97-AF65-F5344CB8AC3E}">
        <p14:creationId xmlns:p14="http://schemas.microsoft.com/office/powerpoint/2010/main" val="14772563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827695" y="941096"/>
            <a:ext cx="11327925" cy="1288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What institution has the power to </a:t>
            </a:r>
          </a:p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improve upon this problem?</a:t>
            </a:r>
            <a:endParaRPr lang="en-US" altLang="en-US" sz="4800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615480" y="2979979"/>
            <a:ext cx="10255678" cy="5715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 sz="2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Is this issue already in some phase of being addressed?</a:t>
            </a:r>
          </a:p>
          <a:p>
            <a:pPr>
              <a:lnSpc>
                <a:spcPct val="90000"/>
              </a:lnSpc>
            </a:pPr>
            <a:endParaRPr lang="en-US" altLang="en-US" sz="30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1200150" lvl="1" indent="-457200">
              <a:lnSpc>
                <a:spcPct val="90000"/>
              </a:lnSpc>
              <a:buFont typeface="Arial" charset="0"/>
              <a:buChar char="•"/>
            </a:pPr>
            <a:r>
              <a:rPr lang="en-US" altLang="en-US" sz="3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What’s in the news/online?</a:t>
            </a:r>
          </a:p>
          <a:p>
            <a:pPr marL="1200150" lvl="1" indent="-457200">
              <a:lnSpc>
                <a:spcPct val="90000"/>
              </a:lnSpc>
              <a:buFont typeface="Arial" charset="0"/>
              <a:buChar char="•"/>
            </a:pPr>
            <a:r>
              <a:rPr lang="en-US" altLang="en-US" sz="3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Is there a legislative body already dealing with this problem?</a:t>
            </a:r>
          </a:p>
          <a:p>
            <a:pPr marL="1200150" lvl="1" indent="-457200">
              <a:lnSpc>
                <a:spcPct val="90000"/>
              </a:lnSpc>
              <a:buFont typeface="Arial" charset="0"/>
              <a:buChar char="•"/>
            </a:pPr>
            <a:r>
              <a:rPr lang="en-US" altLang="en-US" sz="3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What are other groups working on?</a:t>
            </a:r>
          </a:p>
          <a:p>
            <a:pPr marL="1200150" lvl="1" indent="-457200">
              <a:lnSpc>
                <a:spcPct val="90000"/>
              </a:lnSpc>
              <a:buFont typeface="Arial" charset="0"/>
              <a:buChar char="•"/>
            </a:pPr>
            <a:r>
              <a:rPr lang="en-US" altLang="en-US" sz="3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What is the opposition working on?</a:t>
            </a:r>
          </a:p>
          <a:p>
            <a:pPr marL="457200" indent="-457200">
              <a:lnSpc>
                <a:spcPct val="90000"/>
              </a:lnSpc>
              <a:buFont typeface="Arial" charset="0"/>
              <a:buChar char="•"/>
            </a:pPr>
            <a:endParaRPr lang="en-US" altLang="en-US" sz="3000" dirty="0">
              <a:solidFill>
                <a:schemeClr val="tx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Are there active groups who might be able to work on it?</a:t>
            </a:r>
          </a:p>
          <a:p>
            <a:pPr>
              <a:lnSpc>
                <a:spcPct val="90000"/>
              </a:lnSpc>
            </a:pPr>
            <a:endParaRPr lang="en-US" altLang="en-US" sz="28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Is it realistic to make progress on this issue considering the decision makers involved?</a:t>
            </a:r>
          </a:p>
          <a:p>
            <a:pPr>
              <a:lnSpc>
                <a:spcPct val="90000"/>
              </a:lnSpc>
            </a:pPr>
            <a:endParaRPr lang="en-US" altLang="en-US" sz="2800" b="1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1200150" lvl="1" indent="-457200" defTabSz="457200">
              <a:lnSpc>
                <a:spcPct val="90000"/>
              </a:lnSpc>
              <a:buFont typeface="Arial" charset="0"/>
              <a:buChar char="•"/>
            </a:pPr>
            <a:r>
              <a:rPr lang="en-US" altLang="en-US" sz="28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What’s the “win”  number, and is it achievable?</a:t>
            </a:r>
          </a:p>
        </p:txBody>
      </p:sp>
    </p:spTree>
    <p:extLst>
      <p:ext uri="{BB962C8B-B14F-4D97-AF65-F5344CB8AC3E}">
        <p14:creationId xmlns:p14="http://schemas.microsoft.com/office/powerpoint/2010/main" val="1404967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4099285"/>
            <a:ext cx="10243320" cy="196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7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Select an issue and define your objective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80740" y="3176863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STEP 3</a:t>
            </a:r>
          </a:p>
        </p:txBody>
      </p:sp>
    </p:spTree>
    <p:extLst>
      <p:ext uri="{BB962C8B-B14F-4D97-AF65-F5344CB8AC3E}">
        <p14:creationId xmlns:p14="http://schemas.microsoft.com/office/powerpoint/2010/main" val="3812417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120275" y="1026694"/>
            <a:ext cx="10764252" cy="760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v</a:t>
            </a:r>
          </a:p>
        </p:txBody>
      </p:sp>
      <p:sp>
        <p:nvSpPr>
          <p:cNvPr id="4" name="Rectangle 3"/>
          <p:cNvSpPr/>
          <p:nvPr/>
        </p:nvSpPr>
        <p:spPr>
          <a:xfrm>
            <a:off x="1120275" y="1026694"/>
            <a:ext cx="10764252" cy="173254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20275" y="1299408"/>
            <a:ext cx="10764252" cy="1729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6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Problem</a:t>
            </a: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Policy </a:t>
            </a: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Solution</a:t>
            </a: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Institution </a:t>
            </a: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with decision- making power</a:t>
            </a: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Current</a:t>
            </a: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status/</a:t>
            </a: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Progress</a:t>
            </a: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Groups </a:t>
            </a: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to involve</a:t>
            </a: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endParaRPr lang="en-US" altLang="en-US" sz="19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Realistic? </a:t>
            </a: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Why or </a:t>
            </a:r>
          </a:p>
          <a:p>
            <a:pPr algn="ctr">
              <a:lnSpc>
                <a:spcPct val="80000"/>
              </a:lnSpc>
            </a:pPr>
            <a:r>
              <a:rPr lang="en-US" altLang="en-US" sz="19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why not?</a:t>
            </a:r>
            <a:endParaRPr lang="en-US" altLang="en-US" sz="19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20274" y="4235116"/>
            <a:ext cx="10764252" cy="1465526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120274" y="7166168"/>
            <a:ext cx="10764252" cy="1465526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3011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35"/>
          <p:cNvSpPr>
            <a:spLocks noChangeAspect="1"/>
          </p:cNvSpPr>
          <p:nvPr/>
        </p:nvSpPr>
        <p:spPr bwMode="auto">
          <a:xfrm>
            <a:off x="4372809" y="1773279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05401" y="1747879"/>
            <a:ext cx="668019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Understand class expectations and learning journey</a:t>
            </a:r>
          </a:p>
          <a:p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Understand the basic mindset of an issue campaign: building an issue ecosystem</a:t>
            </a:r>
          </a:p>
          <a:p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Be able to select an issue worthy of a campaign</a:t>
            </a:r>
          </a:p>
          <a:p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Feel ready and excited to pick an issue and start building a campaign plan around that issue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571501"/>
            <a:ext cx="21336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23849" y="661685"/>
            <a:ext cx="17081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Goals</a:t>
            </a: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4372809" y="3233779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2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" name="Oval 35"/>
          <p:cNvSpPr>
            <a:spLocks noChangeAspect="1"/>
          </p:cNvSpPr>
          <p:nvPr/>
        </p:nvSpPr>
        <p:spPr bwMode="auto">
          <a:xfrm>
            <a:off x="4372809" y="5176879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3</a:t>
            </a:r>
          </a:p>
        </p:txBody>
      </p:sp>
      <p:sp>
        <p:nvSpPr>
          <p:cNvPr id="22" name="Oval 35"/>
          <p:cNvSpPr>
            <a:spLocks noChangeAspect="1"/>
          </p:cNvSpPr>
          <p:nvPr/>
        </p:nvSpPr>
        <p:spPr bwMode="auto">
          <a:xfrm>
            <a:off x="4372809" y="6662779"/>
            <a:ext cx="529391" cy="529391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220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4</a:t>
            </a:r>
            <a:endParaRPr lang="en-US" altLang="ko-KR" sz="22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128247" y="3030442"/>
            <a:ext cx="7799294" cy="185084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128247" y="6404571"/>
            <a:ext cx="7799294" cy="19595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9243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7695" y="941096"/>
            <a:ext cx="11327925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Define your objective</a:t>
            </a:r>
            <a:endParaRPr lang="en-US" altLang="en-US" sz="4800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09972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7695" y="941096"/>
            <a:ext cx="11327925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Define your objective</a:t>
            </a:r>
            <a:endParaRPr lang="en-US" altLang="en-US" sz="4800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27695" y="3074696"/>
            <a:ext cx="11327925" cy="148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11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End poverty</a:t>
            </a:r>
          </a:p>
        </p:txBody>
      </p:sp>
    </p:spTree>
    <p:extLst>
      <p:ext uri="{BB962C8B-B14F-4D97-AF65-F5344CB8AC3E}">
        <p14:creationId xmlns:p14="http://schemas.microsoft.com/office/powerpoint/2010/main" val="194194713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27695" y="941096"/>
            <a:ext cx="11327925" cy="6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48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Define your objective</a:t>
            </a:r>
            <a:endParaRPr lang="en-US" altLang="en-US" sz="4800" dirty="0">
              <a:solidFill>
                <a:schemeClr val="accent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27695" y="3074696"/>
            <a:ext cx="11327925" cy="148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altLang="en-US" sz="11000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End poverty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264562" y="5384758"/>
            <a:ext cx="8454190" cy="195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en-US" sz="5000" b="1" dirty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rPr>
              <a:t>Pass and approve a bill to raise the minimum wage in our state by the end of 2016.</a:t>
            </a:r>
          </a:p>
        </p:txBody>
      </p:sp>
      <p:sp>
        <p:nvSpPr>
          <p:cNvPr id="17" name="Rectangle 16"/>
          <p:cNvSpPr/>
          <p:nvPr/>
        </p:nvSpPr>
        <p:spPr>
          <a:xfrm rot="185177">
            <a:off x="2713741" y="3598329"/>
            <a:ext cx="7555831" cy="433137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32160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029200" y="7109541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029200" y="4597400"/>
            <a:ext cx="5956300" cy="14478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29200" y="2730500"/>
            <a:ext cx="5956300" cy="774700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0" y="571501"/>
            <a:ext cx="2590800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68900" y="1831798"/>
            <a:ext cx="5816600" cy="6001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Class Orientation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</a:t>
            </a:r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Issue Campaign Analysis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Brea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k</a:t>
            </a: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Working Within an Issue </a:t>
            </a:r>
            <a:r>
              <a:rPr lang="en-US" sz="3200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Ecosystem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dirty="0">
                <a:latin typeface="Calibri" charset="0"/>
                <a:ea typeface="Calibri" charset="0"/>
                <a:cs typeface="Calibri" charset="0"/>
              </a:rPr>
              <a:t>Selecting an Issue</a:t>
            </a:r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endParaRPr lang="en-US" sz="3200" dirty="0"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00:00	</a:t>
            </a:r>
            <a:r>
              <a:rPr lang="x-none" sz="3200" b="1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Recap and Next Steps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23849" y="661685"/>
            <a:ext cx="25717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608905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862385" y="6860730"/>
            <a:ext cx="8998120" cy="948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25145" y="2801979"/>
            <a:ext cx="96337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Use these guidelines to select an issue.</a:t>
            </a:r>
          </a:p>
          <a:p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Submit Assignment 1 by [insert date] and come next week ready to discuss your issue.</a:t>
            </a:r>
          </a:p>
          <a:p>
            <a:endParaRPr lang="en-US" sz="3200" dirty="0">
              <a:solidFill>
                <a:schemeClr val="bg2">
                  <a:lumMod val="25000"/>
                </a:schemeClr>
              </a:solidFill>
              <a:latin typeface="Calibri" charset="0"/>
              <a:ea typeface="Calibri" charset="0"/>
              <a:cs typeface="Calibri" charset="0"/>
            </a:endParaRPr>
          </a:p>
          <a:p>
            <a:r>
              <a:rPr lang="en-US" sz="3200" dirty="0">
                <a:solidFill>
                  <a:schemeClr val="bg2">
                    <a:lumMod val="2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Over the course of the quarter, you will work on a campaign plan around this issue</a:t>
            </a:r>
          </a:p>
        </p:txBody>
      </p:sp>
      <p:sp>
        <p:nvSpPr>
          <p:cNvPr id="9" name="Rectangle 8"/>
          <p:cNvSpPr/>
          <p:nvPr/>
        </p:nvSpPr>
        <p:spPr>
          <a:xfrm>
            <a:off x="-1" y="571501"/>
            <a:ext cx="3208421" cy="10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23849" y="661685"/>
            <a:ext cx="330166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altLang="en-US" sz="4500" b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Next steps</a:t>
            </a:r>
            <a:endParaRPr lang="en-US" altLang="en-US" sz="45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25145" y="7058965"/>
            <a:ext cx="8574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Next week: Power Mapping &amp; Targeting Decision Makers</a:t>
            </a:r>
          </a:p>
        </p:txBody>
      </p:sp>
    </p:spTree>
    <p:extLst>
      <p:ext uri="{BB962C8B-B14F-4D97-AF65-F5344CB8AC3E}">
        <p14:creationId xmlns:p14="http://schemas.microsoft.com/office/powerpoint/2010/main" val="2428087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80740" y="4757007"/>
            <a:ext cx="10243320" cy="912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500" b="1" dirty="0" err="1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emailaddress@domain.com</a:t>
            </a:r>
            <a:endParaRPr lang="en-US" sz="6500" b="1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80740" y="3930837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969654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6" r="2854"/>
          <a:stretch/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74694" y="6816485"/>
            <a:ext cx="8135849" cy="102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4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Instructor Name</a:t>
            </a:r>
          </a:p>
          <a:p>
            <a:pPr algn="r">
              <a:lnSpc>
                <a:spcPct val="90000"/>
              </a:lnSpc>
            </a:pPr>
            <a:r>
              <a:rPr lang="en-US" sz="2200" spc="3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TITLE &amp; INSTITUTION</a:t>
            </a:r>
          </a:p>
        </p:txBody>
      </p:sp>
    </p:spTree>
    <p:extLst>
      <p:ext uri="{BB962C8B-B14F-4D97-AF65-F5344CB8AC3E}">
        <p14:creationId xmlns:p14="http://schemas.microsoft.com/office/powerpoint/2010/main" val="517918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593039" y="4066330"/>
            <a:ext cx="9818721" cy="232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Share your name, your year, </a:t>
            </a:r>
          </a:p>
          <a:p>
            <a:pPr algn="ctr">
              <a:lnSpc>
                <a:spcPct val="80000"/>
              </a:lnSpc>
            </a:pPr>
            <a:r>
              <a:rPr lang="en-US" sz="6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and what you’re hoping to get </a:t>
            </a:r>
          </a:p>
          <a:p>
            <a:pPr algn="ctr">
              <a:lnSpc>
                <a:spcPct val="80000"/>
              </a:lnSpc>
            </a:pPr>
            <a:r>
              <a:rPr lang="en-US" sz="6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out of this course.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80739" y="3144782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INTRODUCTIONS</a:t>
            </a:r>
          </a:p>
        </p:txBody>
      </p:sp>
    </p:spTree>
    <p:extLst>
      <p:ext uri="{BB962C8B-B14F-4D97-AF65-F5344CB8AC3E}">
        <p14:creationId xmlns:p14="http://schemas.microsoft.com/office/powerpoint/2010/main" val="3114575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93039" y="4066330"/>
            <a:ext cx="9818721" cy="232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0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What class norms will we commit to in order to ensure our sessions are productive?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80739" y="3144782"/>
            <a:ext cx="1024332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pc="600" dirty="0">
                <a:latin typeface="Calibri" charset="0"/>
                <a:ea typeface="Calibri" charset="0"/>
                <a:cs typeface="Calibri" charset="0"/>
              </a:rPr>
              <a:t>CLASS NORMS</a:t>
            </a:r>
          </a:p>
        </p:txBody>
      </p:sp>
    </p:spTree>
    <p:extLst>
      <p:ext uri="{BB962C8B-B14F-4D97-AF65-F5344CB8AC3E}">
        <p14:creationId xmlns:p14="http://schemas.microsoft.com/office/powerpoint/2010/main" val="1199522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838200" y="5023438"/>
            <a:ext cx="11271304" cy="0"/>
          </a:xfrm>
          <a:prstGeom prst="line">
            <a:avLst/>
          </a:prstGeom>
          <a:ln w="5080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37"/>
          <p:cNvSpPr>
            <a:spLocks noChangeAspect="1"/>
          </p:cNvSpPr>
          <p:nvPr/>
        </p:nvSpPr>
        <p:spPr bwMode="auto">
          <a:xfrm>
            <a:off x="68708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9" name="Oval 37"/>
          <p:cNvSpPr>
            <a:spLocks noChangeAspect="1"/>
          </p:cNvSpPr>
          <p:nvPr/>
        </p:nvSpPr>
        <p:spPr bwMode="auto">
          <a:xfrm>
            <a:off x="177472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0" name="Oval 37"/>
          <p:cNvSpPr>
            <a:spLocks noChangeAspect="1"/>
          </p:cNvSpPr>
          <p:nvPr/>
        </p:nvSpPr>
        <p:spPr bwMode="auto">
          <a:xfrm>
            <a:off x="286235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1" name="Oval 37"/>
          <p:cNvSpPr>
            <a:spLocks noChangeAspect="1"/>
          </p:cNvSpPr>
          <p:nvPr/>
        </p:nvSpPr>
        <p:spPr bwMode="auto">
          <a:xfrm>
            <a:off x="394998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2" name="Oval 37"/>
          <p:cNvSpPr>
            <a:spLocks noChangeAspect="1"/>
          </p:cNvSpPr>
          <p:nvPr/>
        </p:nvSpPr>
        <p:spPr bwMode="auto">
          <a:xfrm>
            <a:off x="5037616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3" name="Oval 37"/>
          <p:cNvSpPr>
            <a:spLocks noChangeAspect="1"/>
          </p:cNvSpPr>
          <p:nvPr/>
        </p:nvSpPr>
        <p:spPr bwMode="auto">
          <a:xfrm>
            <a:off x="612524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5" name="Oval 37"/>
          <p:cNvSpPr>
            <a:spLocks noChangeAspect="1"/>
          </p:cNvSpPr>
          <p:nvPr/>
        </p:nvSpPr>
        <p:spPr bwMode="auto">
          <a:xfrm>
            <a:off x="721288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6" name="Oval 37"/>
          <p:cNvSpPr>
            <a:spLocks noChangeAspect="1"/>
          </p:cNvSpPr>
          <p:nvPr/>
        </p:nvSpPr>
        <p:spPr bwMode="auto">
          <a:xfrm>
            <a:off x="830051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7" name="Oval 37"/>
          <p:cNvSpPr>
            <a:spLocks noChangeAspect="1"/>
          </p:cNvSpPr>
          <p:nvPr/>
        </p:nvSpPr>
        <p:spPr bwMode="auto">
          <a:xfrm>
            <a:off x="938814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9" name="Oval 37"/>
          <p:cNvSpPr>
            <a:spLocks noChangeAspect="1"/>
          </p:cNvSpPr>
          <p:nvPr/>
        </p:nvSpPr>
        <p:spPr bwMode="auto">
          <a:xfrm>
            <a:off x="1047577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11779304" y="4740028"/>
            <a:ext cx="546100" cy="546100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79" name="Oval 35"/>
          <p:cNvSpPr>
            <a:spLocks noChangeAspect="1"/>
          </p:cNvSpPr>
          <p:nvPr/>
        </p:nvSpPr>
        <p:spPr bwMode="auto">
          <a:xfrm>
            <a:off x="7703532" y="4824884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50" name="Oval 35"/>
          <p:cNvSpPr>
            <a:spLocks noChangeAspect="1"/>
          </p:cNvSpPr>
          <p:nvPr/>
        </p:nvSpPr>
        <p:spPr bwMode="auto">
          <a:xfrm>
            <a:off x="1125343" y="4818559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725295" y="893265"/>
            <a:ext cx="708025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5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Learning journey</a:t>
            </a:r>
          </a:p>
        </p:txBody>
      </p:sp>
    </p:spTree>
    <p:extLst>
      <p:ext uri="{BB962C8B-B14F-4D97-AF65-F5344CB8AC3E}">
        <p14:creationId xmlns:p14="http://schemas.microsoft.com/office/powerpoint/2010/main" val="2916433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838200" y="5023438"/>
            <a:ext cx="11271304" cy="0"/>
          </a:xfrm>
          <a:prstGeom prst="line">
            <a:avLst/>
          </a:prstGeom>
          <a:ln w="5080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37"/>
          <p:cNvSpPr>
            <a:spLocks noChangeAspect="1"/>
          </p:cNvSpPr>
          <p:nvPr/>
        </p:nvSpPr>
        <p:spPr bwMode="auto">
          <a:xfrm>
            <a:off x="68708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9" name="Oval 37"/>
          <p:cNvSpPr>
            <a:spLocks noChangeAspect="1"/>
          </p:cNvSpPr>
          <p:nvPr/>
        </p:nvSpPr>
        <p:spPr bwMode="auto">
          <a:xfrm>
            <a:off x="177472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0" name="Oval 37"/>
          <p:cNvSpPr>
            <a:spLocks noChangeAspect="1"/>
          </p:cNvSpPr>
          <p:nvPr/>
        </p:nvSpPr>
        <p:spPr bwMode="auto">
          <a:xfrm>
            <a:off x="286235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1" name="Oval 37"/>
          <p:cNvSpPr>
            <a:spLocks noChangeAspect="1"/>
          </p:cNvSpPr>
          <p:nvPr/>
        </p:nvSpPr>
        <p:spPr bwMode="auto">
          <a:xfrm>
            <a:off x="394998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2" name="Oval 37"/>
          <p:cNvSpPr>
            <a:spLocks noChangeAspect="1"/>
          </p:cNvSpPr>
          <p:nvPr/>
        </p:nvSpPr>
        <p:spPr bwMode="auto">
          <a:xfrm>
            <a:off x="5037616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3" name="Oval 37"/>
          <p:cNvSpPr>
            <a:spLocks noChangeAspect="1"/>
          </p:cNvSpPr>
          <p:nvPr/>
        </p:nvSpPr>
        <p:spPr bwMode="auto">
          <a:xfrm>
            <a:off x="612524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5" name="Oval 37"/>
          <p:cNvSpPr>
            <a:spLocks noChangeAspect="1"/>
          </p:cNvSpPr>
          <p:nvPr/>
        </p:nvSpPr>
        <p:spPr bwMode="auto">
          <a:xfrm>
            <a:off x="721288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6" name="Oval 37"/>
          <p:cNvSpPr>
            <a:spLocks noChangeAspect="1"/>
          </p:cNvSpPr>
          <p:nvPr/>
        </p:nvSpPr>
        <p:spPr bwMode="auto">
          <a:xfrm>
            <a:off x="830051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7" name="Oval 37"/>
          <p:cNvSpPr>
            <a:spLocks noChangeAspect="1"/>
          </p:cNvSpPr>
          <p:nvPr/>
        </p:nvSpPr>
        <p:spPr bwMode="auto">
          <a:xfrm>
            <a:off x="938814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9" name="Oval 37"/>
          <p:cNvSpPr>
            <a:spLocks noChangeAspect="1"/>
          </p:cNvSpPr>
          <p:nvPr/>
        </p:nvSpPr>
        <p:spPr bwMode="auto">
          <a:xfrm>
            <a:off x="1047577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11779304" y="4740028"/>
            <a:ext cx="546100" cy="546100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79" name="Oval 35"/>
          <p:cNvSpPr>
            <a:spLocks noChangeAspect="1"/>
          </p:cNvSpPr>
          <p:nvPr/>
        </p:nvSpPr>
        <p:spPr bwMode="auto">
          <a:xfrm>
            <a:off x="7703532" y="4824884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50" name="Oval 35"/>
          <p:cNvSpPr>
            <a:spLocks noChangeAspect="1"/>
          </p:cNvSpPr>
          <p:nvPr/>
        </p:nvSpPr>
        <p:spPr bwMode="auto">
          <a:xfrm>
            <a:off x="1125343" y="4818559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3163" y="2992599"/>
            <a:ext cx="2797934" cy="119858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Elbow Connector 31"/>
          <p:cNvCxnSpPr/>
          <p:nvPr/>
        </p:nvCxnSpPr>
        <p:spPr>
          <a:xfrm rot="16200000" flipH="1">
            <a:off x="3486384" y="4283750"/>
            <a:ext cx="706684" cy="518978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5400000">
            <a:off x="727367" y="4274432"/>
            <a:ext cx="708273" cy="506329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002525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14893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725295" y="893265"/>
            <a:ext cx="708025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5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Learning journey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258295" y="3283399"/>
            <a:ext cx="2437077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Basics of Issue 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Advocacy Strategy</a:t>
            </a:r>
          </a:p>
        </p:txBody>
      </p:sp>
    </p:spTree>
    <p:extLst>
      <p:ext uri="{BB962C8B-B14F-4D97-AF65-F5344CB8AC3E}">
        <p14:creationId xmlns:p14="http://schemas.microsoft.com/office/powerpoint/2010/main" val="814233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13004800" cy="97535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838200" y="5023438"/>
            <a:ext cx="11271304" cy="0"/>
          </a:xfrm>
          <a:prstGeom prst="line">
            <a:avLst/>
          </a:prstGeom>
          <a:ln w="50800" cap="rnd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37"/>
          <p:cNvSpPr>
            <a:spLocks noChangeAspect="1"/>
          </p:cNvSpPr>
          <p:nvPr/>
        </p:nvSpPr>
        <p:spPr bwMode="auto">
          <a:xfrm>
            <a:off x="68708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9" name="Oval 37"/>
          <p:cNvSpPr>
            <a:spLocks noChangeAspect="1"/>
          </p:cNvSpPr>
          <p:nvPr/>
        </p:nvSpPr>
        <p:spPr bwMode="auto">
          <a:xfrm>
            <a:off x="177472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0" name="Oval 37"/>
          <p:cNvSpPr>
            <a:spLocks noChangeAspect="1"/>
          </p:cNvSpPr>
          <p:nvPr/>
        </p:nvSpPr>
        <p:spPr bwMode="auto">
          <a:xfrm>
            <a:off x="286235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1" name="Oval 37"/>
          <p:cNvSpPr>
            <a:spLocks noChangeAspect="1"/>
          </p:cNvSpPr>
          <p:nvPr/>
        </p:nvSpPr>
        <p:spPr bwMode="auto">
          <a:xfrm>
            <a:off x="394998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2" name="Oval 37"/>
          <p:cNvSpPr>
            <a:spLocks noChangeAspect="1"/>
          </p:cNvSpPr>
          <p:nvPr/>
        </p:nvSpPr>
        <p:spPr bwMode="auto">
          <a:xfrm>
            <a:off x="5037616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3" name="Oval 37"/>
          <p:cNvSpPr>
            <a:spLocks noChangeAspect="1"/>
          </p:cNvSpPr>
          <p:nvPr/>
        </p:nvSpPr>
        <p:spPr bwMode="auto">
          <a:xfrm>
            <a:off x="6125248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5" name="Oval 37"/>
          <p:cNvSpPr>
            <a:spLocks noChangeAspect="1"/>
          </p:cNvSpPr>
          <p:nvPr/>
        </p:nvSpPr>
        <p:spPr bwMode="auto">
          <a:xfrm>
            <a:off x="7212880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6" name="Oval 37"/>
          <p:cNvSpPr>
            <a:spLocks noChangeAspect="1"/>
          </p:cNvSpPr>
          <p:nvPr/>
        </p:nvSpPr>
        <p:spPr bwMode="auto">
          <a:xfrm>
            <a:off x="8300512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7" name="Oval 37"/>
          <p:cNvSpPr>
            <a:spLocks noChangeAspect="1"/>
          </p:cNvSpPr>
          <p:nvPr/>
        </p:nvSpPr>
        <p:spPr bwMode="auto">
          <a:xfrm>
            <a:off x="938814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19" name="Oval 37"/>
          <p:cNvSpPr>
            <a:spLocks noChangeAspect="1"/>
          </p:cNvSpPr>
          <p:nvPr/>
        </p:nvSpPr>
        <p:spPr bwMode="auto">
          <a:xfrm>
            <a:off x="10475774" y="4889629"/>
            <a:ext cx="280347" cy="280347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20" name="Oval 35"/>
          <p:cNvSpPr>
            <a:spLocks noChangeAspect="1"/>
          </p:cNvSpPr>
          <p:nvPr/>
        </p:nvSpPr>
        <p:spPr bwMode="auto">
          <a:xfrm>
            <a:off x="11779304" y="4740028"/>
            <a:ext cx="546100" cy="546100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79" name="Oval 35"/>
          <p:cNvSpPr>
            <a:spLocks noChangeAspect="1"/>
          </p:cNvSpPr>
          <p:nvPr/>
        </p:nvSpPr>
        <p:spPr bwMode="auto">
          <a:xfrm>
            <a:off x="7703532" y="4824884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50" name="Oval 35"/>
          <p:cNvSpPr>
            <a:spLocks noChangeAspect="1"/>
          </p:cNvSpPr>
          <p:nvPr/>
        </p:nvSpPr>
        <p:spPr bwMode="auto">
          <a:xfrm>
            <a:off x="1125343" y="4818559"/>
            <a:ext cx="418648" cy="418648"/>
          </a:xfrm>
          <a:prstGeom prst="ellipse">
            <a:avLst/>
          </a:prstGeom>
          <a:solidFill>
            <a:schemeClr val="bg1"/>
          </a:solidFill>
          <a:ln w="25400">
            <a:noFill/>
            <a:round/>
            <a:headEnd/>
            <a:tailEnd/>
          </a:ln>
        </p:spPr>
        <p:txBody>
          <a:bodyPr anchor="ctr"/>
          <a:lstStyle>
            <a:lvl1pPr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1pPr>
            <a:lvl2pPr marL="742950" indent="-28575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2pPr>
            <a:lvl3pPr marL="11430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3pPr>
            <a:lvl4pPr marL="16002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4pPr>
            <a:lvl5pPr marL="2057400" indent="-228600">
              <a:spcBef>
                <a:spcPts val="3800"/>
              </a:spcBef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5pPr>
            <a:lvl6pPr marL="25146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6pPr>
            <a:lvl7pPr marL="29718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7pPr>
            <a:lvl8pPr marL="34290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8pPr>
            <a:lvl9pPr marL="3886200" indent="-228600" eaLnBrk="0" fontAlgn="base" hangingPunct="0">
              <a:spcBef>
                <a:spcPts val="3800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ko-KR" dirty="0">
              <a:solidFill>
                <a:schemeClr val="bg1"/>
              </a:solidFill>
              <a:latin typeface="Gotham Bold" pitchFamily="50" charset="0"/>
              <a:ea typeface="ヒラギノ角ゴ ProN W3" charset="-128"/>
              <a:cs typeface="Gotham Bold" pitchFamily="50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53163" y="2992599"/>
            <a:ext cx="2797934" cy="119858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Elbow Connector 31"/>
          <p:cNvCxnSpPr/>
          <p:nvPr/>
        </p:nvCxnSpPr>
        <p:spPr>
          <a:xfrm rot="16200000" flipH="1">
            <a:off x="3486384" y="4283750"/>
            <a:ext cx="706684" cy="518978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lbow Connector 37"/>
          <p:cNvCxnSpPr/>
          <p:nvPr/>
        </p:nvCxnSpPr>
        <p:spPr>
          <a:xfrm rot="5400000">
            <a:off x="727367" y="4274432"/>
            <a:ext cx="708273" cy="506329"/>
          </a:xfrm>
          <a:prstGeom prst="bentConnector3">
            <a:avLst>
              <a:gd name="adj1" fmla="val 50000"/>
            </a:avLst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3002525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14893" y="4173460"/>
            <a:ext cx="0" cy="708273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989551" y="6778968"/>
            <a:ext cx="2797934" cy="1198588"/>
          </a:xfrm>
          <a:prstGeom prst="rect">
            <a:avLst/>
          </a:prstGeom>
          <a:solidFill>
            <a:schemeClr val="bg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flipV="1">
            <a:off x="1334667" y="5237209"/>
            <a:ext cx="0" cy="1541759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1258295" y="3283399"/>
            <a:ext cx="2437077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Basics of Issue 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Advocacy Strategy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220582" y="7055726"/>
            <a:ext cx="2367956" cy="6408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Assignment 1:</a:t>
            </a:r>
          </a:p>
          <a:p>
            <a:pPr algn="ctr">
              <a:lnSpc>
                <a:spcPct val="80000"/>
              </a:lnSpc>
            </a:pPr>
            <a:r>
              <a:rPr lang="en-US" sz="2200" b="1" spc="50" dirty="0">
                <a:solidFill>
                  <a:schemeClr val="accent1"/>
                </a:solidFill>
                <a:latin typeface="Calibri" charset="0"/>
                <a:ea typeface="Calibri" charset="0"/>
                <a:cs typeface="Calibri" charset="0"/>
              </a:rPr>
              <a:t>Selecting an Issue</a:t>
            </a: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2725295" y="893265"/>
            <a:ext cx="7080251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altLang="en-US" sz="55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Learning journey</a:t>
            </a:r>
          </a:p>
        </p:txBody>
      </p:sp>
    </p:spTree>
    <p:extLst>
      <p:ext uri="{BB962C8B-B14F-4D97-AF65-F5344CB8AC3E}">
        <p14:creationId xmlns:p14="http://schemas.microsoft.com/office/powerpoint/2010/main" val="658479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3A3838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FFFFFF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48756</TotalTime>
  <Words>710</Words>
  <Application>Microsoft Macintosh PowerPoint</Application>
  <PresentationFormat>Custom</PresentationFormat>
  <Paragraphs>304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Gotham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apinedo</dc:creator>
  <cp:keywords/>
  <dc:description/>
  <cp:lastModifiedBy>Microsoft Office User</cp:lastModifiedBy>
  <cp:revision>514</cp:revision>
  <cp:lastPrinted>2015-03-19T18:27:18Z</cp:lastPrinted>
  <dcterms:created xsi:type="dcterms:W3CDTF">2014-12-18T16:27:37Z</dcterms:created>
  <dcterms:modified xsi:type="dcterms:W3CDTF">2019-03-06T18:22:40Z</dcterms:modified>
  <cp:category/>
</cp:coreProperties>
</file>