
<file path=[Content_Types].xml><?xml version="1.0" encoding="utf-8"?>
<Types xmlns="http://schemas.openxmlformats.org/package/2006/content-types"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handoutMasterIdLst>
    <p:handoutMasterId r:id="rId41"/>
  </p:handoutMasterIdLst>
  <p:sldIdLst>
    <p:sldId id="936" r:id="rId2"/>
    <p:sldId id="937" r:id="rId3"/>
    <p:sldId id="938" r:id="rId4"/>
    <p:sldId id="939" r:id="rId5"/>
    <p:sldId id="940" r:id="rId6"/>
    <p:sldId id="941" r:id="rId7"/>
    <p:sldId id="933" r:id="rId8"/>
    <p:sldId id="942" r:id="rId9"/>
    <p:sldId id="943" r:id="rId10"/>
    <p:sldId id="932" r:id="rId11"/>
    <p:sldId id="944" r:id="rId12"/>
    <p:sldId id="945" r:id="rId13"/>
    <p:sldId id="901" r:id="rId14"/>
    <p:sldId id="946" r:id="rId15"/>
    <p:sldId id="947" r:id="rId16"/>
    <p:sldId id="948" r:id="rId17"/>
    <p:sldId id="949" r:id="rId18"/>
    <p:sldId id="950" r:id="rId19"/>
    <p:sldId id="951" r:id="rId20"/>
    <p:sldId id="952" r:id="rId21"/>
    <p:sldId id="953" r:id="rId22"/>
    <p:sldId id="958" r:id="rId23"/>
    <p:sldId id="959" r:id="rId24"/>
    <p:sldId id="955" r:id="rId25"/>
    <p:sldId id="956" r:id="rId26"/>
    <p:sldId id="957" r:id="rId27"/>
    <p:sldId id="960" r:id="rId28"/>
    <p:sldId id="961" r:id="rId29"/>
    <p:sldId id="962" r:id="rId30"/>
    <p:sldId id="923" r:id="rId31"/>
    <p:sldId id="924" r:id="rId32"/>
    <p:sldId id="963" r:id="rId33"/>
    <p:sldId id="927" r:id="rId34"/>
    <p:sldId id="964" r:id="rId35"/>
    <p:sldId id="965" r:id="rId36"/>
    <p:sldId id="894" r:id="rId37"/>
    <p:sldId id="966" r:id="rId38"/>
    <p:sldId id="967" r:id="rId39"/>
  </p:sldIdLst>
  <p:sldSz cx="13004800" cy="9753600"/>
  <p:notesSz cx="6858000" cy="9144000"/>
  <p:defaultTextStyle>
    <a:defPPr>
      <a:defRPr lang="en-US"/>
    </a:defPPr>
    <a:lvl1pPr marL="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amironalcantara" initials="a" lastIdx="1" clrIdx="0">
    <p:extLst/>
  </p:cmAuthor>
  <p:cmAuthor id="2" name="User" initials="U" lastIdx="11" clrIdx="1">
    <p:extLst/>
  </p:cmAuthor>
  <p:cmAuthor id="3" name="Ashley Pinedo" initials="" lastIdx="16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5340"/>
    <a:srgbClr val="56565A"/>
    <a:srgbClr val="767171"/>
    <a:srgbClr val="FFFFFF"/>
    <a:srgbClr val="DEDEDE"/>
    <a:srgbClr val="A2A2A2"/>
    <a:srgbClr val="B1AEAE"/>
    <a:srgbClr val="D9D9D9"/>
    <a:srgbClr val="585C60"/>
    <a:srgbClr val="535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57" autoAdjust="0"/>
    <p:restoredTop sz="85340" autoAdjust="0"/>
  </p:normalViewPr>
  <p:slideViewPr>
    <p:cSldViewPr snapToGrid="0">
      <p:cViewPr varScale="1">
        <p:scale>
          <a:sx n="63" d="100"/>
          <a:sy n="63" d="100"/>
        </p:scale>
        <p:origin x="1640" y="192"/>
      </p:cViewPr>
      <p:guideLst>
        <p:guide orient="horz" pos="3072"/>
        <p:guide pos="4096"/>
      </p:guideLst>
    </p:cSldViewPr>
  </p:slideViewPr>
  <p:notesTextViewPr>
    <p:cViewPr>
      <p:scale>
        <a:sx n="3" d="2"/>
        <a:sy n="3" d="2"/>
      </p:scale>
      <p:origin x="0" y="-3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85F0C-5DEA-4728-8592-C91972CEE311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5A6C6-C12F-42A3-9316-E2EB2B2DB5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858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36291-A6DC-4AD0-90CD-33D1F1DFFC6E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3C1EA-D8F4-4B85-8B01-A01110AD5A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097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004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work is licensed under the Creative Commons Attribution-</a:t>
            </a:r>
            <a:r>
              <a:rPr lang="en-US" dirty="0" err="1"/>
              <a:t>NonCommercial</a:t>
            </a:r>
            <a:r>
              <a:rPr lang="en-US" dirty="0"/>
              <a:t> 4.0 International License. To view a copy of this license, visit http://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 or send a letter to Creative Commons, PO Box 1866, Mountain View, CA 94042, USA</a:t>
            </a:r>
            <a:endParaRPr lang="en-US" sz="18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226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Ashley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992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21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129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992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710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1967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654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0170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“How would you measure your success,</a:t>
            </a:r>
            <a:r>
              <a:rPr lang="en-US" baseline="0" dirty="0"/>
              <a:t> even when you don’t have hard data?”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802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232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913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85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4079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927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1370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2379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7154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5265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“How would you measure your success?</a:t>
            </a:r>
            <a:r>
              <a:rPr lang="en-US" baseline="0" dirty="0"/>
              <a:t> What data points/metrics would you analyze?”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8303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B829A-FB99-C744-9A39-63D0D03EBB0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1746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6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392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992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4636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992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673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366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066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4913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78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563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24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51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778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82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390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49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0" y="2596444"/>
            <a:ext cx="11216640" cy="618857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88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6561" y="519289"/>
            <a:ext cx="2804160" cy="82657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1" y="519289"/>
            <a:ext cx="8249920" cy="826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47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1" y="1596250"/>
            <a:ext cx="11054080" cy="3395698"/>
          </a:xfrm>
          <a:prstGeom prst="rect">
            <a:avLst/>
          </a:prstGeom>
        </p:spPr>
        <p:txBody>
          <a:bodyPr anchor="b"/>
          <a:lstStyle>
            <a:lvl1pPr algn="ctr">
              <a:defRPr sz="852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1" y="5122899"/>
            <a:ext cx="9753600" cy="235486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412"/>
            </a:lvl1pPr>
            <a:lvl2pPr marL="649943" indent="0" algn="ctr">
              <a:buNone/>
              <a:defRPr sz="2843"/>
            </a:lvl2pPr>
            <a:lvl3pPr marL="1299887" indent="0" algn="ctr">
              <a:buNone/>
              <a:defRPr sz="2559"/>
            </a:lvl3pPr>
            <a:lvl4pPr marL="1949830" indent="0" algn="ctr">
              <a:buNone/>
              <a:defRPr sz="2274"/>
            </a:lvl4pPr>
            <a:lvl5pPr marL="2599774" indent="0" algn="ctr">
              <a:buNone/>
              <a:defRPr sz="2274"/>
            </a:lvl5pPr>
            <a:lvl6pPr marL="3249717" indent="0" algn="ctr">
              <a:buNone/>
              <a:defRPr sz="2274"/>
            </a:lvl6pPr>
            <a:lvl7pPr marL="3899660" indent="0" algn="ctr">
              <a:buNone/>
              <a:defRPr sz="2274"/>
            </a:lvl7pPr>
            <a:lvl8pPr marL="4549604" indent="0" algn="ctr">
              <a:buNone/>
              <a:defRPr sz="2274"/>
            </a:lvl8pPr>
            <a:lvl9pPr marL="5199547" indent="0" algn="ctr">
              <a:buNone/>
              <a:defRPr sz="227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81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8D938422-8508-7E45-8BE1-F106F600749E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07841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D8DEE62C-E227-B646-83F9-30F14DD6C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459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05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21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4080" y="2596444"/>
            <a:ext cx="5527040" cy="61885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3680" y="2596444"/>
            <a:ext cx="5527040" cy="61885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015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775" y="2390987"/>
            <a:ext cx="5501639" cy="117178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775" y="3562773"/>
            <a:ext cx="5501639" cy="52403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681" y="2390987"/>
            <a:ext cx="5528734" cy="117178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681" y="3562773"/>
            <a:ext cx="5528734" cy="52403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57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341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  <a:prstGeom prst="rect">
            <a:avLst/>
          </a:prstGeom>
        </p:spPr>
        <p:txBody>
          <a:bodyPr anchor="b"/>
          <a:lstStyle>
            <a:lvl1pPr>
              <a:defRPr sz="455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734" y="1404340"/>
            <a:ext cx="6583680" cy="6931378"/>
          </a:xfrm>
          <a:prstGeom prst="rect">
            <a:avLst/>
          </a:prstGeo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74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  <a:prstGeom prst="rect">
            <a:avLst/>
          </a:prstGeom>
        </p:spPr>
        <p:txBody>
          <a:bodyPr anchor="b"/>
          <a:lstStyle>
            <a:lvl1pPr>
              <a:defRPr sz="455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734" y="1404340"/>
            <a:ext cx="6583680" cy="69313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235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87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93039" y="3853639"/>
            <a:ext cx="981872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Grassroots</a:t>
            </a:r>
          </a:p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Tactics</a:t>
            </a:r>
          </a:p>
        </p:txBody>
      </p:sp>
      <p:pic>
        <p:nvPicPr>
          <p:cNvPr id="4" name="Picture 3" descr="A drawing of a face&#10;&#10;Description automatically generated">
            <a:extLst>
              <a:ext uri="{FF2B5EF4-FFF2-40B4-BE49-F238E27FC236}">
                <a16:creationId xmlns:a16="http://schemas.microsoft.com/office/drawing/2014/main" id="{BB68EF92-5370-C749-AA24-81E03E7CC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8" y="9106792"/>
            <a:ext cx="12192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09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65362" y="-1353634"/>
            <a:ext cx="1133890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3200" dirty="0">
                <a:solidFill>
                  <a:schemeClr val="tx1"/>
                </a:solidFill>
                <a:latin typeface="Gotham Light"/>
                <a:ea typeface="Arial Unicode MS" panose="020B0604020202020204" pitchFamily="34" charset="-128"/>
                <a:cs typeface="Gotham Light"/>
              </a:rPr>
              <a:t>SELECT TACTICS BASED ON </a:t>
            </a:r>
            <a:r>
              <a:rPr lang="en-US" altLang="en-US" sz="3200" dirty="0">
                <a:solidFill>
                  <a:schemeClr val="tx1"/>
                </a:solidFill>
                <a:latin typeface="Gotham Bold"/>
                <a:ea typeface="Arial Unicode MS" panose="020B0604020202020204" pitchFamily="34" charset="-128"/>
                <a:cs typeface="Gotham Bold"/>
              </a:rPr>
              <a:t>STRATEGY, RESOURCES NEEDED, AND RETURN ON INVESTMENT</a:t>
            </a:r>
            <a:endParaRPr lang="en-US" altLang="en-US" sz="2800" dirty="0">
              <a:solidFill>
                <a:schemeClr val="tx1"/>
              </a:solidFill>
              <a:latin typeface="Gotham Light"/>
              <a:ea typeface="Arial Unicode MS" panose="020B0604020202020204" pitchFamily="34" charset="-128"/>
              <a:cs typeface="Gotham Ligh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35013" y="4800866"/>
            <a:ext cx="1617204" cy="369977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292848" y="6717031"/>
            <a:ext cx="1617204" cy="17836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755067" y="4532245"/>
            <a:ext cx="1617204" cy="396839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412902" y="4388980"/>
            <a:ext cx="1617204" cy="41116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8875121" y="7433356"/>
            <a:ext cx="1617204" cy="106728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32955" y="6040092"/>
            <a:ext cx="1617204" cy="246054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90889" y="8595702"/>
            <a:ext cx="1544937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1900" b="1" spc="3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EFFORT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341943" y="8595702"/>
            <a:ext cx="1544937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1900" b="1" spc="3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RESULT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755045" y="8595702"/>
            <a:ext cx="1544937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1900" b="1" spc="3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EFFORT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6490771" y="8595702"/>
            <a:ext cx="1544937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1900" b="1" spc="3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RESULT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8903873" y="8595702"/>
            <a:ext cx="1544937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1900" b="1" spc="3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EFFORT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10554929" y="8595702"/>
            <a:ext cx="1544937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1900" b="1" spc="3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RESULT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381021" y="3095476"/>
            <a:ext cx="38313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26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Tactic 1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470578" y="3095476"/>
            <a:ext cx="38313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26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Tactic 2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8644810" y="3095476"/>
            <a:ext cx="38313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26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Tactic 3</a:t>
            </a: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796824"/>
            <a:ext cx="13003213" cy="128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Select tactics based on strategy, resources </a:t>
            </a:r>
          </a:p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needed, and return on investment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913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488272" y="6938766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88272" y="2479210"/>
            <a:ext cx="5956300" cy="8802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7972" y="1350223"/>
            <a:ext cx="5816600" cy="8069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Report-back on Digital 		Campaign Strategy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Introduction to Tactics</a:t>
            </a:r>
          </a:p>
          <a:p>
            <a:pPr>
              <a:lnSpc>
                <a:spcPct val="90000"/>
              </a:lnSpc>
            </a:pP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Deep Dive: Pledge to Call 	Campaigns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Signature Drives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Break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Earned Media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Next Steps and Closing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x-none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8272" y="4712525"/>
            <a:ext cx="5956300" cy="127083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601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3473852"/>
            <a:ext cx="10243320" cy="2885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Calls to elected officials’ offices play a key role in creating a drumbeat.</a:t>
            </a:r>
          </a:p>
        </p:txBody>
      </p:sp>
    </p:spTree>
    <p:extLst>
      <p:ext uri="{BB962C8B-B14F-4D97-AF65-F5344CB8AC3E}">
        <p14:creationId xmlns:p14="http://schemas.microsoft.com/office/powerpoint/2010/main" val="1841254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699247" y="6529775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9247" y="3722205"/>
            <a:ext cx="4141694" cy="124801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68564" y="2430501"/>
            <a:ext cx="2843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Pick your target and find the phone number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Create a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Sample script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Put in a call so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you know what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to expect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Mobilize callers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7" name="Oval 35"/>
          <p:cNvSpPr>
            <a:spLocks noChangeAspect="1"/>
          </p:cNvSpPr>
          <p:nvPr/>
        </p:nvSpPr>
        <p:spPr bwMode="auto">
          <a:xfrm>
            <a:off x="917280" y="395488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9" name="Oval 35"/>
          <p:cNvSpPr>
            <a:spLocks noChangeAspect="1"/>
          </p:cNvSpPr>
          <p:nvPr/>
        </p:nvSpPr>
        <p:spPr bwMode="auto">
          <a:xfrm>
            <a:off x="917280" y="6751409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" name="Oval 35"/>
          <p:cNvSpPr>
            <a:spLocks noChangeAspect="1"/>
          </p:cNvSpPr>
          <p:nvPr/>
        </p:nvSpPr>
        <p:spPr bwMode="auto">
          <a:xfrm>
            <a:off x="920659" y="771547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</a:t>
            </a:r>
            <a:r>
              <a:rPr lang="en-US" altLang="en-US" sz="4800" b="1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a successful call campaign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821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823187"/>
            <a:ext cx="1024332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Organizing a </a:t>
            </a:r>
            <a:r>
              <a:rPr lang="en-US" sz="5000" b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Pledge-to-call Campaign</a:t>
            </a:r>
            <a:endParaRPr lang="en-US" sz="50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0740" y="3900765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WORKSHEET</a:t>
            </a:r>
          </a:p>
        </p:txBody>
      </p:sp>
    </p:spTree>
    <p:extLst>
      <p:ext uri="{BB962C8B-B14F-4D97-AF65-F5344CB8AC3E}">
        <p14:creationId xmlns:p14="http://schemas.microsoft.com/office/powerpoint/2010/main" val="1086442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699247" y="6529775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9247" y="3722205"/>
            <a:ext cx="4141694" cy="124801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68564" y="2430501"/>
            <a:ext cx="2843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Pick your target and find the phone number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Create a </a:t>
            </a: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Sample script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Put in a call so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you know what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to expect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Mobilize callers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7" name="Oval 35"/>
          <p:cNvSpPr>
            <a:spLocks noChangeAspect="1"/>
          </p:cNvSpPr>
          <p:nvPr/>
        </p:nvSpPr>
        <p:spPr bwMode="auto">
          <a:xfrm>
            <a:off x="917280" y="3954886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9" name="Oval 35"/>
          <p:cNvSpPr>
            <a:spLocks noChangeAspect="1"/>
          </p:cNvSpPr>
          <p:nvPr/>
        </p:nvSpPr>
        <p:spPr bwMode="auto">
          <a:xfrm>
            <a:off x="917280" y="6751409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" name="Oval 35"/>
          <p:cNvSpPr>
            <a:spLocks noChangeAspect="1"/>
          </p:cNvSpPr>
          <p:nvPr/>
        </p:nvSpPr>
        <p:spPr bwMode="auto">
          <a:xfrm>
            <a:off x="920659" y="771547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132518" y="2174630"/>
            <a:ext cx="6325870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24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INTRODUCTION</a:t>
            </a:r>
          </a:p>
          <a:p>
            <a:pPr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My name is _______, I am a constituent and I live at [address].</a:t>
            </a: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ISSUE</a:t>
            </a:r>
          </a:p>
          <a:p>
            <a:pPr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I’m calling about _______.</a:t>
            </a: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PERSONAL NOTE</a:t>
            </a:r>
          </a:p>
          <a:p>
            <a:pPr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This issue is important to me because _______.</a:t>
            </a: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4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ASK</a:t>
            </a:r>
          </a:p>
          <a:p>
            <a:pPr>
              <a:lnSpc>
                <a:spcPct val="90000"/>
              </a:lnSpc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Can I count on [target] to _______?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</a:t>
            </a:r>
            <a:r>
              <a:rPr lang="en-US" altLang="en-US" sz="4800" b="1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a successful call campaign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122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699247" y="6529775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9247" y="3722205"/>
            <a:ext cx="4141694" cy="124801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68564" y="2430501"/>
            <a:ext cx="2843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Pick your target and find the phone number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Create a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Sample script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Put in a call so </a:t>
            </a: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you know what </a:t>
            </a: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to expect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Mobilize callers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7" name="Oval 35"/>
          <p:cNvSpPr>
            <a:spLocks noChangeAspect="1"/>
          </p:cNvSpPr>
          <p:nvPr/>
        </p:nvSpPr>
        <p:spPr bwMode="auto">
          <a:xfrm>
            <a:off x="917280" y="395488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9" name="Oval 35"/>
          <p:cNvSpPr>
            <a:spLocks noChangeAspect="1"/>
          </p:cNvSpPr>
          <p:nvPr/>
        </p:nvSpPr>
        <p:spPr bwMode="auto">
          <a:xfrm>
            <a:off x="917280" y="6751409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" name="Oval 35"/>
          <p:cNvSpPr>
            <a:spLocks noChangeAspect="1"/>
          </p:cNvSpPr>
          <p:nvPr/>
        </p:nvSpPr>
        <p:spPr bwMode="auto">
          <a:xfrm>
            <a:off x="920659" y="771547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call campaign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271008" y="2400696"/>
            <a:ext cx="6103502" cy="629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Details to look for:</a:t>
            </a: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Is there a complicated automated phone menu?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What is the person on the other end of the phone like?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Do you get a live answer during business hours?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Did the person on the other end of the phone ask me any follow-up questions?</a:t>
            </a:r>
            <a:endParaRPr lang="en-US" altLang="en-US" sz="28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545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699247" y="6529775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9247" y="3722205"/>
            <a:ext cx="4141694" cy="124801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68564" y="2430501"/>
            <a:ext cx="2843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Pick your target and find the phone number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Create a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Sample script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Put in a call so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you know what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to expect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Mobilize callers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7" name="Oval 35"/>
          <p:cNvSpPr>
            <a:spLocks noChangeAspect="1"/>
          </p:cNvSpPr>
          <p:nvPr/>
        </p:nvSpPr>
        <p:spPr bwMode="auto">
          <a:xfrm>
            <a:off x="917280" y="395488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9" name="Oval 35"/>
          <p:cNvSpPr>
            <a:spLocks noChangeAspect="1"/>
          </p:cNvSpPr>
          <p:nvPr/>
        </p:nvSpPr>
        <p:spPr bwMode="auto">
          <a:xfrm>
            <a:off x="917280" y="6751409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" name="Oval 35"/>
          <p:cNvSpPr>
            <a:spLocks noChangeAspect="1"/>
          </p:cNvSpPr>
          <p:nvPr/>
        </p:nvSpPr>
        <p:spPr bwMode="auto">
          <a:xfrm>
            <a:off x="920659" y="771547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</a:t>
            </a:r>
            <a:r>
              <a:rPr lang="en-US" altLang="en-US" sz="4800" b="1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a successful call campaign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251130" y="2223365"/>
            <a:ext cx="5750283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Where to look for callers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Organize a phone bank to reach out to petition signers and coalition partner lists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Digital campaign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“Phone booths”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 err="1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Flyering</a:t>
            </a: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 (esp. where your target can see)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Family and friends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Where else?</a:t>
            </a:r>
          </a:p>
          <a:p>
            <a:pPr>
              <a:lnSpc>
                <a:spcPct val="90000"/>
              </a:lnSpc>
            </a:pPr>
            <a:endParaRPr lang="en-US" altLang="en-US" sz="32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alt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How to prepare callers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Provide a theory of change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Provide a sample script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altLang="en-US" sz="32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Provide a phone number</a:t>
            </a:r>
          </a:p>
        </p:txBody>
      </p:sp>
    </p:spTree>
    <p:extLst>
      <p:ext uri="{BB962C8B-B14F-4D97-AF65-F5344CB8AC3E}">
        <p14:creationId xmlns:p14="http://schemas.microsoft.com/office/powerpoint/2010/main" val="1979115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699247" y="6529775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9247" y="3722205"/>
            <a:ext cx="4141694" cy="124801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68564" y="2430501"/>
            <a:ext cx="2843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Pick your target and find the phone number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Create a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Sample script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Put in a call so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you know what </a:t>
            </a: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to expect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Mobilize callers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7" name="Oval 35"/>
          <p:cNvSpPr>
            <a:spLocks noChangeAspect="1"/>
          </p:cNvSpPr>
          <p:nvPr/>
        </p:nvSpPr>
        <p:spPr bwMode="auto">
          <a:xfrm>
            <a:off x="917280" y="3954886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9" name="Oval 35"/>
          <p:cNvSpPr>
            <a:spLocks noChangeAspect="1"/>
          </p:cNvSpPr>
          <p:nvPr/>
        </p:nvSpPr>
        <p:spPr bwMode="auto">
          <a:xfrm>
            <a:off x="917280" y="6751409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" name="Oval 35"/>
          <p:cNvSpPr>
            <a:spLocks noChangeAspect="1"/>
          </p:cNvSpPr>
          <p:nvPr/>
        </p:nvSpPr>
        <p:spPr bwMode="auto">
          <a:xfrm>
            <a:off x="920659" y="7715476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</a:t>
            </a:r>
            <a:r>
              <a:rPr lang="en-US" altLang="en-US" sz="4800" b="1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a successful call campaign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IMG_4198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7" r="25157"/>
          <a:stretch/>
        </p:blipFill>
        <p:spPr>
          <a:xfrm>
            <a:off x="6401854" y="2229002"/>
            <a:ext cx="5775859" cy="1010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98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488272" y="4712525"/>
            <a:ext cx="5956300" cy="127083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488272" y="6938766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88272" y="2479210"/>
            <a:ext cx="5956300" cy="8802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7972" y="1350223"/>
            <a:ext cx="5816600" cy="8069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Report-back on Digital 		Campaign Strategy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Introduction to Tactics</a:t>
            </a:r>
          </a:p>
          <a:p>
            <a:pPr>
              <a:lnSpc>
                <a:spcPct val="90000"/>
              </a:lnSpc>
            </a:pP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Pledge to Call 	Campaigns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Deep Dive: </a:t>
            </a: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	Signature Drives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Break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Earned Media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Next Steps and Closing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x-none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83959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488272" y="6938766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88272" y="2479210"/>
            <a:ext cx="5956300" cy="8802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7972" y="1350223"/>
            <a:ext cx="5816600" cy="8069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Report-back on Digital 		Campaign Strategy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Introduction to Tactics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Pledge to Call 	Campaigns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Signature Drives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Break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Earned Media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Next Steps and Closing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x-none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8272" y="4712525"/>
            <a:ext cx="5956300" cy="127083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746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3473852"/>
            <a:ext cx="102433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How a signature drive contributes to an issue ecosystem</a:t>
            </a:r>
          </a:p>
        </p:txBody>
      </p:sp>
    </p:spTree>
    <p:extLst>
      <p:ext uri="{BB962C8B-B14F-4D97-AF65-F5344CB8AC3E}">
        <p14:creationId xmlns:p14="http://schemas.microsoft.com/office/powerpoint/2010/main" val="1105397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699247" y="6251477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9247" y="3384273"/>
            <a:ext cx="4141694" cy="153143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68564" y="2430501"/>
            <a:ext cx="2843800" cy="617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Set a goal number of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Figure out where you’ll get those numbers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Create a sign-on form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Get the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7" name="Oval 35"/>
          <p:cNvSpPr>
            <a:spLocks noChangeAspect="1"/>
          </p:cNvSpPr>
          <p:nvPr/>
        </p:nvSpPr>
        <p:spPr bwMode="auto">
          <a:xfrm>
            <a:off x="917280" y="3616960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9" name="Oval 35"/>
          <p:cNvSpPr>
            <a:spLocks noChangeAspect="1"/>
          </p:cNvSpPr>
          <p:nvPr/>
        </p:nvSpPr>
        <p:spPr bwMode="auto">
          <a:xfrm>
            <a:off x="917280" y="6473111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" name="Oval 35"/>
          <p:cNvSpPr>
            <a:spLocks noChangeAspect="1"/>
          </p:cNvSpPr>
          <p:nvPr/>
        </p:nvSpPr>
        <p:spPr bwMode="auto">
          <a:xfrm>
            <a:off x="920659" y="741730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signature drive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01607" y="2350989"/>
            <a:ext cx="474949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do you want to communicate?</a:t>
            </a:r>
          </a:p>
          <a:p>
            <a:pPr>
              <a:lnSpc>
                <a:spcPct val="90000"/>
              </a:lnSpc>
            </a:pPr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is impressive yet realistic?</a:t>
            </a:r>
          </a:p>
          <a:p>
            <a:pPr>
              <a:lnSpc>
                <a:spcPct val="90000"/>
              </a:lnSpc>
            </a:pPr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will motivate the targeted decision maker?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54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823187"/>
            <a:ext cx="1024332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Planning a Signature Drive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0740" y="3900765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WORKSHEET</a:t>
            </a:r>
          </a:p>
        </p:txBody>
      </p:sp>
    </p:spTree>
    <p:extLst>
      <p:ext uri="{BB962C8B-B14F-4D97-AF65-F5344CB8AC3E}">
        <p14:creationId xmlns:p14="http://schemas.microsoft.com/office/powerpoint/2010/main" val="2132976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signature drive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99247" y="6251477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99247" y="3384273"/>
            <a:ext cx="4141694" cy="153143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68564" y="2430501"/>
            <a:ext cx="2843800" cy="617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Set a goal number of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Figure out where you’ll get those numbers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Create a sign-on form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Get the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1" name="Oval 35"/>
          <p:cNvSpPr>
            <a:spLocks noChangeAspect="1"/>
          </p:cNvSpPr>
          <p:nvPr/>
        </p:nvSpPr>
        <p:spPr bwMode="auto">
          <a:xfrm>
            <a:off x="917280" y="3616960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2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3" name="Oval 35"/>
          <p:cNvSpPr>
            <a:spLocks noChangeAspect="1"/>
          </p:cNvSpPr>
          <p:nvPr/>
        </p:nvSpPr>
        <p:spPr bwMode="auto">
          <a:xfrm>
            <a:off x="917280" y="6473111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4" name="Oval 35"/>
          <p:cNvSpPr>
            <a:spLocks noChangeAspect="1"/>
          </p:cNvSpPr>
          <p:nvPr/>
        </p:nvSpPr>
        <p:spPr bwMode="auto">
          <a:xfrm>
            <a:off x="920659" y="741730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51547" y="2268016"/>
            <a:ext cx="568810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Online sign-on form?</a:t>
            </a:r>
          </a:p>
          <a:p>
            <a:pPr>
              <a:lnSpc>
                <a:spcPct val="90000"/>
              </a:lnSpc>
            </a:pPr>
            <a:endParaRPr lang="en-US" sz="30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Where will you host it?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How will you promote it?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share of your goal will come from online?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sz="30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sz="30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0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In-person collection?</a:t>
            </a:r>
          </a:p>
          <a:p>
            <a:pPr>
              <a:lnSpc>
                <a:spcPct val="90000"/>
              </a:lnSpc>
            </a:pPr>
            <a:endParaRPr lang="en-US" sz="30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Where will you go to get signatures?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How many volunteers do you need to collect signatures?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0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share of your goal will come from in-person collection?</a:t>
            </a:r>
          </a:p>
        </p:txBody>
      </p:sp>
    </p:spTree>
    <p:extLst>
      <p:ext uri="{BB962C8B-B14F-4D97-AF65-F5344CB8AC3E}">
        <p14:creationId xmlns:p14="http://schemas.microsoft.com/office/powerpoint/2010/main" val="1481877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signature drive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203375" y="2316034"/>
            <a:ext cx="5688103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Be strategic about where to go:</a:t>
            </a: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Look for spots with lots of foot traffic: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this is the most efficient use of time</a:t>
            </a:r>
          </a:p>
          <a:p>
            <a:pPr marL="457200" indent="-457200"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Catch people in line or as they exit: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DMVs, shopping centers, theaters, and bus stops are great places for this</a:t>
            </a:r>
          </a:p>
          <a:p>
            <a:pPr marL="457200" indent="-457200"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Make signature swings: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hit everyone in one location and then move on to the next when foot traffic dies down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99247" y="6251477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699247" y="3384273"/>
            <a:ext cx="4141694" cy="153143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68564" y="2430501"/>
            <a:ext cx="2843800" cy="617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Set a goal number of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Figure out where you’ll get those numbers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Create a sign-on form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Get the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37" name="Oval 35"/>
          <p:cNvSpPr>
            <a:spLocks noChangeAspect="1"/>
          </p:cNvSpPr>
          <p:nvPr/>
        </p:nvSpPr>
        <p:spPr bwMode="auto">
          <a:xfrm>
            <a:off x="917280" y="3616960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8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39" name="Oval 35"/>
          <p:cNvSpPr>
            <a:spLocks noChangeAspect="1"/>
          </p:cNvSpPr>
          <p:nvPr/>
        </p:nvSpPr>
        <p:spPr bwMode="auto">
          <a:xfrm>
            <a:off x="917280" y="6473111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0" name="Oval 35"/>
          <p:cNvSpPr>
            <a:spLocks noChangeAspect="1"/>
          </p:cNvSpPr>
          <p:nvPr/>
        </p:nvSpPr>
        <p:spPr bwMode="auto">
          <a:xfrm>
            <a:off x="920659" y="741730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20139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signature drive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99247" y="6251477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99247" y="3384273"/>
            <a:ext cx="4141694" cy="153143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68564" y="2430501"/>
            <a:ext cx="2843800" cy="617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Set a goal number of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Figure out where you’ll get those numbers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Create a sign-on form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Get the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2" name="Oval 35"/>
          <p:cNvSpPr>
            <a:spLocks noChangeAspect="1"/>
          </p:cNvSpPr>
          <p:nvPr/>
        </p:nvSpPr>
        <p:spPr bwMode="auto">
          <a:xfrm>
            <a:off x="917280" y="3616960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4" name="Oval 35"/>
          <p:cNvSpPr>
            <a:spLocks noChangeAspect="1"/>
          </p:cNvSpPr>
          <p:nvPr/>
        </p:nvSpPr>
        <p:spPr bwMode="auto">
          <a:xfrm>
            <a:off x="917280" y="6473111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5" name="Oval 35"/>
          <p:cNvSpPr>
            <a:spLocks noChangeAspect="1"/>
          </p:cNvSpPr>
          <p:nvPr/>
        </p:nvSpPr>
        <p:spPr bwMode="auto">
          <a:xfrm>
            <a:off x="920659" y="741730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52157" y="2327657"/>
            <a:ext cx="43230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will it say about the issue?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What data points will you collect?</a:t>
            </a:r>
          </a:p>
        </p:txBody>
      </p:sp>
    </p:spTree>
    <p:extLst>
      <p:ext uri="{BB962C8B-B14F-4D97-AF65-F5344CB8AC3E}">
        <p14:creationId xmlns:p14="http://schemas.microsoft.com/office/powerpoint/2010/main" val="17345938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signature drive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99247" y="6251477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99247" y="3384273"/>
            <a:ext cx="4141694" cy="153143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68564" y="2430501"/>
            <a:ext cx="2843800" cy="617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Set a goal number of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Figure out where you’ll get those numbers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Create a sign-on form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Get the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2" name="Oval 35"/>
          <p:cNvSpPr>
            <a:spLocks noChangeAspect="1"/>
          </p:cNvSpPr>
          <p:nvPr/>
        </p:nvSpPr>
        <p:spPr bwMode="auto">
          <a:xfrm>
            <a:off x="917280" y="3616960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4" name="Oval 35"/>
          <p:cNvSpPr>
            <a:spLocks noChangeAspect="1"/>
          </p:cNvSpPr>
          <p:nvPr/>
        </p:nvSpPr>
        <p:spPr bwMode="auto">
          <a:xfrm>
            <a:off x="917280" y="6473111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</a:p>
        </p:txBody>
      </p:sp>
      <p:sp>
        <p:nvSpPr>
          <p:cNvPr id="25" name="Oval 35"/>
          <p:cNvSpPr>
            <a:spLocks noChangeAspect="1"/>
          </p:cNvSpPr>
          <p:nvPr/>
        </p:nvSpPr>
        <p:spPr bwMode="auto">
          <a:xfrm>
            <a:off x="920659" y="741730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23253" y="2494942"/>
            <a:ext cx="568810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Be approachable: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don’t wait to be approached; talk to everyone.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Make a strong ask: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“Have you signed on in support of ___?” instead of “Do you support ______?”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Provide a clear theory of change: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how will each signature advance the issue?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Smile and make eye contact</a:t>
            </a: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2800" b="1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Log your data!</a:t>
            </a:r>
          </a:p>
        </p:txBody>
      </p:sp>
    </p:spTree>
    <p:extLst>
      <p:ext uri="{BB962C8B-B14F-4D97-AF65-F5344CB8AC3E}">
        <p14:creationId xmlns:p14="http://schemas.microsoft.com/office/powerpoint/2010/main" val="818423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80117" y="1603046"/>
            <a:ext cx="184666" cy="4862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Five steps for a successful signature drive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65913" y="2174630"/>
            <a:ext cx="0" cy="674995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699247" y="6251477"/>
            <a:ext cx="4141694" cy="9939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99247" y="3384273"/>
            <a:ext cx="4141694" cy="153143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917280" y="2393642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68564" y="2430501"/>
            <a:ext cx="2843800" cy="617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Set a goal number of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Figure out where you’ll get those numbers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Create a sign-on form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dirty="0">
                <a:latin typeface="Calibri" charset="0"/>
                <a:ea typeface="Calibri" charset="0"/>
                <a:cs typeface="Calibri" charset="0"/>
              </a:rPr>
              <a:t>Get the signatures</a:t>
            </a: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endParaRPr lang="en-US" sz="26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80000"/>
              </a:lnSpc>
            </a:pPr>
            <a:r>
              <a:rPr lang="en-US" sz="26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Measure and celebrate your progress</a:t>
            </a:r>
          </a:p>
        </p:txBody>
      </p:sp>
      <p:sp>
        <p:nvSpPr>
          <p:cNvPr id="22" name="Oval 35"/>
          <p:cNvSpPr>
            <a:spLocks noChangeAspect="1"/>
          </p:cNvSpPr>
          <p:nvPr/>
        </p:nvSpPr>
        <p:spPr bwMode="auto">
          <a:xfrm>
            <a:off x="917280" y="3616960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Oval 35"/>
          <p:cNvSpPr>
            <a:spLocks noChangeAspect="1"/>
          </p:cNvSpPr>
          <p:nvPr/>
        </p:nvSpPr>
        <p:spPr bwMode="auto">
          <a:xfrm>
            <a:off x="917280" y="5189678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4" name="Oval 35"/>
          <p:cNvSpPr>
            <a:spLocks noChangeAspect="1"/>
          </p:cNvSpPr>
          <p:nvPr/>
        </p:nvSpPr>
        <p:spPr bwMode="auto">
          <a:xfrm>
            <a:off x="917280" y="6473111"/>
            <a:ext cx="529391" cy="529391"/>
          </a:xfrm>
          <a:prstGeom prst="ellipse">
            <a:avLst/>
          </a:prstGeom>
          <a:solidFill>
            <a:schemeClr val="tx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</a:p>
        </p:txBody>
      </p:sp>
      <p:sp>
        <p:nvSpPr>
          <p:cNvPr id="25" name="Oval 35"/>
          <p:cNvSpPr>
            <a:spLocks noChangeAspect="1"/>
          </p:cNvSpPr>
          <p:nvPr/>
        </p:nvSpPr>
        <p:spPr bwMode="auto">
          <a:xfrm>
            <a:off x="920659" y="7417302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pic>
        <p:nvPicPr>
          <p:cNvPr id="14" name="Picture 13" descr="IMG_4198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7" r="25157"/>
          <a:stretch/>
        </p:blipFill>
        <p:spPr>
          <a:xfrm>
            <a:off x="6401854" y="2229002"/>
            <a:ext cx="5775859" cy="10103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6262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93039" y="3116939"/>
            <a:ext cx="9818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spc="-1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Break</a:t>
            </a:r>
          </a:p>
        </p:txBody>
      </p:sp>
    </p:spTree>
    <p:extLst>
      <p:ext uri="{BB962C8B-B14F-4D97-AF65-F5344CB8AC3E}">
        <p14:creationId xmlns:p14="http://schemas.microsoft.com/office/powerpoint/2010/main" val="10168622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488272" y="4712525"/>
            <a:ext cx="5956300" cy="127083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488272" y="6938766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88272" y="2479210"/>
            <a:ext cx="5956300" cy="8802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7972" y="1350223"/>
            <a:ext cx="5816600" cy="8069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Report-back on Digital 		Campaign Strategy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Introduction to Tactics</a:t>
            </a:r>
          </a:p>
          <a:p>
            <a:pPr>
              <a:lnSpc>
                <a:spcPct val="90000"/>
              </a:lnSpc>
            </a:pP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Pledge to Call 	Campaigns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Signature Drives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Break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Deep Dive: Earned Media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Next Steps and Closing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x-none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695946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4421545" y="3684922"/>
            <a:ext cx="7672689" cy="1938374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35"/>
          <p:cNvSpPr>
            <a:spLocks noChangeAspect="1"/>
          </p:cNvSpPr>
          <p:nvPr/>
        </p:nvSpPr>
        <p:spPr bwMode="auto">
          <a:xfrm>
            <a:off x="4717864" y="1464977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69147" y="1422324"/>
            <a:ext cx="6230188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Know what a “tactic” is and how each tactic we discuss today contributes to a winning issue ecosystem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Be able to start planning a signature drive, a pledge to call campaign, and an earned media event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Be confident and ready to write these tactics into your issue campaign plan and work with your group to plan and stage an earned media event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571501"/>
            <a:ext cx="21336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23849" y="661685"/>
            <a:ext cx="17081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Goals</a:t>
            </a: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4717864" y="3897726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Oval 35"/>
          <p:cNvSpPr>
            <a:spLocks noChangeAspect="1"/>
          </p:cNvSpPr>
          <p:nvPr/>
        </p:nvSpPr>
        <p:spPr bwMode="auto">
          <a:xfrm>
            <a:off x="4717864" y="5848148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593393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s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1272295"/>
            <a:ext cx="13004800" cy="660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5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9166" y="2779577"/>
            <a:ext cx="9700592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Publicity you don’t pay for–you earn </a:t>
            </a:r>
          </a:p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it by being newsworthy</a:t>
            </a:r>
          </a:p>
          <a:p>
            <a:endParaRPr lang="en-US" sz="45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The most common type of earned media event is a press conference</a:t>
            </a:r>
          </a:p>
          <a:p>
            <a:endParaRPr lang="en-US" sz="45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But your only limit is your creativity!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856458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What is earned media?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32498" y="4614067"/>
            <a:ext cx="10175797" cy="206502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389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9166" y="2652577"/>
            <a:ext cx="97005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Helps to create the ecosystem</a:t>
            </a:r>
          </a:p>
          <a:p>
            <a:endParaRPr lang="en-US" sz="45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A way to communicate with targeted decision maker</a:t>
            </a:r>
          </a:p>
          <a:p>
            <a:endParaRPr lang="en-US" sz="45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45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A way to communicate with influencers or change the public narrative around the issue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856458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Why we do earned media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32498" y="3775867"/>
            <a:ext cx="10175797" cy="2065028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55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793304" y="3629611"/>
            <a:ext cx="11384749" cy="1757396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93304" y="7112364"/>
            <a:ext cx="11384749" cy="1757396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696841" y="239936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50503" y="2556401"/>
            <a:ext cx="2668170" cy="58436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spcAft>
                <a:spcPct val="0"/>
              </a:spcAft>
              <a:buFont typeface="Arial" charset="0"/>
              <a:buNone/>
              <a:defRPr/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Message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874784" y="2556399"/>
            <a:ext cx="7988618" cy="7433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Signage </a:t>
            </a:r>
            <a:r>
              <a:rPr lang="en-US" sz="28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/ Remarks / Location</a:t>
            </a:r>
            <a:endParaRPr lang="en-US" sz="28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250503" y="4191981"/>
            <a:ext cx="2668170" cy="51916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spcAft>
                <a:spcPct val="0"/>
              </a:spcAft>
              <a:buFont typeface="Arial" charset="0"/>
              <a:buNone/>
              <a:defRPr/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Talkers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874784" y="4231736"/>
            <a:ext cx="7988618" cy="519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Surrogate / Validator / Everyday Person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50503" y="5952474"/>
            <a:ext cx="2668170" cy="5278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spcAft>
                <a:spcPct val="0"/>
              </a:spcAft>
              <a:buFont typeface="Arial" charset="0"/>
              <a:buNone/>
              <a:defRPr/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Location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874784" y="5972352"/>
            <a:ext cx="7988618" cy="527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Message / Can </a:t>
            </a:r>
            <a:r>
              <a:rPr lang="en-US" sz="28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be controlled / Close </a:t>
            </a:r>
            <a:r>
              <a:rPr 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to news stations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250503" y="7650512"/>
            <a:ext cx="2668170" cy="47969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spcAft>
                <a:spcPct val="0"/>
              </a:spcAft>
              <a:buFont typeface="Arial" charset="0"/>
              <a:buNone/>
              <a:defRPr/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Local Flavor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874784" y="7511364"/>
            <a:ext cx="7988618" cy="1143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Connects national issue to </a:t>
            </a:r>
            <a:r>
              <a:rPr lang="en-US" sz="28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local issue / Increases </a:t>
            </a:r>
            <a:r>
              <a:rPr 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relevance to broader audience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856458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Traits of a strong earned media event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7418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823187"/>
            <a:ext cx="1024332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Planning a Press Conference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0740" y="3900765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WORKSHEET</a:t>
            </a:r>
          </a:p>
        </p:txBody>
      </p:sp>
    </p:spTree>
    <p:extLst>
      <p:ext uri="{BB962C8B-B14F-4D97-AF65-F5344CB8AC3E}">
        <p14:creationId xmlns:p14="http://schemas.microsoft.com/office/powerpoint/2010/main" val="425996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5488272" y="4712525"/>
            <a:ext cx="5956300" cy="127083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488272" y="6938766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88272" y="2479210"/>
            <a:ext cx="5956300" cy="8802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7972" y="1350223"/>
            <a:ext cx="5816600" cy="8069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Report-back on Digital 		Campaign Strategy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Introduction to Tactics</a:t>
            </a:r>
          </a:p>
          <a:p>
            <a:pPr>
              <a:lnSpc>
                <a:spcPct val="90000"/>
              </a:lnSpc>
            </a:pP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Pledge to Call 	Campaigns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Signature Drives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Break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Earned Media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Next Steps and Closing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x-none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4663161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63669" y="2223639"/>
            <a:ext cx="981872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Instructions</a:t>
            </a: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Groups</a:t>
            </a: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Deliverables due by [Insert date]</a:t>
            </a:r>
          </a:p>
          <a:p>
            <a:pPr marL="1107430" lvl="1" indent="-457200">
              <a:buFont typeface="Arial"/>
              <a:buChar char="•"/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Project Report</a:t>
            </a:r>
          </a:p>
          <a:p>
            <a:pPr marL="1107430" lvl="1" indent="-457200">
              <a:buFont typeface="Arial"/>
              <a:buChar char="•"/>
            </a:pPr>
            <a:r>
              <a:rPr lang="en-US" sz="28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Video of your mock earned media event </a:t>
            </a:r>
          </a:p>
          <a:p>
            <a:pPr marL="1107430" lvl="1" indent="-457200">
              <a:buFont typeface="Arial"/>
              <a:buChar char="•"/>
            </a:pPr>
            <a:endParaRPr lang="en-US" sz="28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854682"/>
              </p:ext>
            </p:extLst>
          </p:nvPr>
        </p:nvGraphicFramePr>
        <p:xfrm>
          <a:off x="1563669" y="4451402"/>
          <a:ext cx="9818721" cy="182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2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2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2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288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3A3838"/>
                        </a:solidFill>
                        <a:latin typeface="Gotham Light"/>
                        <a:cs typeface="Gotham Light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3A3838"/>
                        </a:solidFill>
                        <a:latin typeface="Gotham Light"/>
                        <a:cs typeface="Gotham Light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3A3838"/>
                        </a:solidFill>
                        <a:latin typeface="Gotham Light"/>
                        <a:cs typeface="Gotham Light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69743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Midterm project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6578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679506" y="5509800"/>
            <a:ext cx="7524130" cy="948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87401" y="3478380"/>
            <a:ext cx="98169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Write tactics into your issue campaign plan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Get started on your midterm project</a:t>
            </a:r>
          </a:p>
        </p:txBody>
      </p:sp>
      <p:sp>
        <p:nvSpPr>
          <p:cNvPr id="9" name="Rectangle 8"/>
          <p:cNvSpPr/>
          <p:nvPr/>
        </p:nvSpPr>
        <p:spPr>
          <a:xfrm>
            <a:off x="-1" y="571501"/>
            <a:ext cx="3208421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3849" y="661685"/>
            <a:ext cx="330166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Next steps</a:t>
            </a:r>
            <a:endParaRPr lang="en-US" altLang="en-US" sz="45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42265" y="5708035"/>
            <a:ext cx="8076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Next week: Volunteer Structure &amp; Recruitment</a:t>
            </a:r>
          </a:p>
        </p:txBody>
      </p:sp>
    </p:spTree>
    <p:extLst>
      <p:ext uri="{BB962C8B-B14F-4D97-AF65-F5344CB8AC3E}">
        <p14:creationId xmlns:p14="http://schemas.microsoft.com/office/powerpoint/2010/main" val="17840401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757007"/>
            <a:ext cx="10243320" cy="91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500" b="1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emailaddress@domain.com</a:t>
            </a:r>
            <a:endParaRPr lang="en-US" sz="65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0740" y="3930837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93921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488272" y="6938766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488272" y="2479210"/>
            <a:ext cx="5956300" cy="88022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27972" y="1350223"/>
            <a:ext cx="5816600" cy="80699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Report-back on Digital 		Campaign Strategy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Introduction to Tactics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Pledge to Call 	Campaigns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</a:t>
            </a:r>
          </a:p>
          <a:p>
            <a:pPr>
              <a:lnSpc>
                <a:spcPct val="90000"/>
              </a:lnSpc>
            </a:pP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Signature Drives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Break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Deep Dive: Earned Media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Next Steps and Closing</a:t>
            </a:r>
          </a:p>
          <a:p>
            <a:pPr>
              <a:lnSpc>
                <a:spcPct val="90000"/>
              </a:lnSpc>
            </a:pP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endParaRPr lang="x-none" sz="3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  <p:sp>
        <p:nvSpPr>
          <p:cNvPr id="10" name="Rectangle 9"/>
          <p:cNvSpPr/>
          <p:nvPr/>
        </p:nvSpPr>
        <p:spPr>
          <a:xfrm>
            <a:off x="5488272" y="4712525"/>
            <a:ext cx="5956300" cy="127083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25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008178"/>
            <a:ext cx="1024332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5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 tactic is a type of action you take, based on your strategy, that aims to compel your targeted decision maker to do what you want them to do.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0740" y="3085756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WHAT IS A TACTIC?</a:t>
            </a:r>
          </a:p>
        </p:txBody>
      </p:sp>
    </p:spTree>
    <p:extLst>
      <p:ext uri="{BB962C8B-B14F-4D97-AF65-F5344CB8AC3E}">
        <p14:creationId xmlns:p14="http://schemas.microsoft.com/office/powerpoint/2010/main" val="244591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16063" y="3190990"/>
            <a:ext cx="11827593" cy="3563474"/>
            <a:chOff x="866829" y="3029989"/>
            <a:chExt cx="11167851" cy="3368571"/>
          </a:xfrm>
          <a:solidFill>
            <a:srgbClr val="344047"/>
          </a:solidFill>
        </p:grpSpPr>
        <p:sp>
          <p:nvSpPr>
            <p:cNvPr id="22" name="Oval 21"/>
            <p:cNvSpPr/>
            <p:nvPr/>
          </p:nvSpPr>
          <p:spPr>
            <a:xfrm>
              <a:off x="866829" y="3029989"/>
              <a:ext cx="3374258" cy="33685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06977" tIns="103488" rIns="206977" bIns="103488" rtlCol="0" anchor="ctr"/>
            <a:lstStyle/>
            <a:p>
              <a:pPr algn="ctr"/>
              <a:r>
                <a:rPr lang="en-US" sz="3199" b="1" dirty="0">
                  <a:latin typeface="Calibri" charset="0"/>
                  <a:ea typeface="Calibri" charset="0"/>
                  <a:cs typeface="Calibri" charset="0"/>
                </a:rPr>
                <a:t>Pledge </a:t>
              </a:r>
            </a:p>
            <a:p>
              <a:pPr algn="ctr"/>
              <a:r>
                <a:rPr lang="en-US" sz="3199" b="1" dirty="0">
                  <a:latin typeface="Calibri" charset="0"/>
                  <a:ea typeface="Calibri" charset="0"/>
                  <a:cs typeface="Calibri" charset="0"/>
                </a:rPr>
                <a:t>to Call Campaigns</a:t>
              </a:r>
            </a:p>
          </p:txBody>
        </p:sp>
        <p:sp>
          <p:nvSpPr>
            <p:cNvPr id="23" name="Oval 22"/>
            <p:cNvSpPr/>
            <p:nvPr/>
          </p:nvSpPr>
          <p:spPr>
            <a:xfrm>
              <a:off x="4754482" y="3029989"/>
              <a:ext cx="3374258" cy="3368571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06977" tIns="103488" rIns="206977" bIns="103488" rtlCol="0" anchor="ctr"/>
            <a:lstStyle/>
            <a:p>
              <a:pPr algn="ctr"/>
              <a:r>
                <a:rPr lang="en-US" sz="3199" b="1" dirty="0">
                  <a:latin typeface="Calibri" charset="0"/>
                  <a:ea typeface="Calibri" charset="0"/>
                  <a:cs typeface="Calibri" charset="0"/>
                </a:rPr>
                <a:t>Signature</a:t>
              </a:r>
            </a:p>
            <a:p>
              <a:pPr algn="ctr"/>
              <a:r>
                <a:rPr lang="en-US" sz="3199" b="1" dirty="0">
                  <a:latin typeface="Calibri" charset="0"/>
                  <a:ea typeface="Calibri" charset="0"/>
                  <a:cs typeface="Calibri" charset="0"/>
                </a:rPr>
                <a:t>Drives</a:t>
              </a:r>
            </a:p>
          </p:txBody>
        </p:sp>
        <p:sp>
          <p:nvSpPr>
            <p:cNvPr id="24" name="Oval 23"/>
            <p:cNvSpPr/>
            <p:nvPr/>
          </p:nvSpPr>
          <p:spPr>
            <a:xfrm>
              <a:off x="8660422" y="3029989"/>
              <a:ext cx="3374258" cy="3368571"/>
            </a:xfrm>
            <a:prstGeom prst="ellipse">
              <a:avLst/>
            </a:prstGeom>
            <a:solidFill>
              <a:srgbClr val="5B9B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06977" tIns="103488" rIns="206977" bIns="103488" rtlCol="0" anchor="ctr"/>
            <a:lstStyle/>
            <a:p>
              <a:pPr algn="ctr"/>
              <a:r>
                <a:rPr lang="en-US" sz="3099" b="1" dirty="0">
                  <a:latin typeface="Calibri" charset="0"/>
                  <a:ea typeface="Calibri" charset="0"/>
                  <a:cs typeface="Calibri" charset="0"/>
                </a:rPr>
                <a:t>Earned</a:t>
              </a:r>
            </a:p>
            <a:p>
              <a:pPr algn="ctr"/>
              <a:r>
                <a:rPr lang="en-US" sz="3099" b="1" dirty="0">
                  <a:latin typeface="Calibri" charset="0"/>
                  <a:ea typeface="Calibri" charset="0"/>
                  <a:cs typeface="Calibri" charset="0"/>
                </a:rPr>
                <a:t>Media</a:t>
              </a:r>
            </a:p>
          </p:txBody>
        </p:sp>
      </p:grp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796824"/>
            <a:ext cx="13003213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rgbClr val="5B9BD5"/>
                </a:solidFill>
                <a:latin typeface="Calibri" charset="0"/>
                <a:ea typeface="Calibri" charset="0"/>
                <a:cs typeface="Calibri" charset="0"/>
              </a:rPr>
              <a:t>Today, we’ll explore three tactics:</a:t>
            </a:r>
            <a:endParaRPr lang="en-US" altLang="en-US" sz="4800" dirty="0">
              <a:solidFill>
                <a:srgbClr val="5B9BD5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357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4334256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34256" y="0"/>
            <a:ext cx="4334256" cy="975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668512" y="0"/>
            <a:ext cx="4334256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742644"/>
            <a:ext cx="4334256" cy="89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Pledge to Call Campaigns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334256" y="776864"/>
            <a:ext cx="4334256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Signature Drives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668512" y="776864"/>
            <a:ext cx="4336287" cy="4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Earned Media</a:t>
            </a:r>
          </a:p>
        </p:txBody>
      </p:sp>
      <p:sp>
        <p:nvSpPr>
          <p:cNvPr id="2" name="Rectangle 1"/>
          <p:cNvSpPr/>
          <p:nvPr/>
        </p:nvSpPr>
        <p:spPr>
          <a:xfrm>
            <a:off x="434009" y="2474793"/>
            <a:ext cx="3482009" cy="5384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Supporters call the target’s office to voice support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Steady drumbeat in the issue ecosystem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Highly visible to target, not highly visible to public. Participants can’t tell if they are part of something bigger.</a:t>
            </a:r>
          </a:p>
        </p:txBody>
      </p:sp>
    </p:spTree>
    <p:extLst>
      <p:ext uri="{BB962C8B-B14F-4D97-AF65-F5344CB8AC3E}">
        <p14:creationId xmlns:p14="http://schemas.microsoft.com/office/powerpoint/2010/main" val="4001237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4334256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34256" y="0"/>
            <a:ext cx="4334256" cy="975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668512" y="0"/>
            <a:ext cx="4334256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742644"/>
            <a:ext cx="4334256" cy="89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Pledge to Call Campaigns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334256" y="776864"/>
            <a:ext cx="4334256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Signature Drives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668512" y="776864"/>
            <a:ext cx="4336287" cy="4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Earned Media</a:t>
            </a:r>
          </a:p>
        </p:txBody>
      </p:sp>
      <p:sp>
        <p:nvSpPr>
          <p:cNvPr id="2" name="Rectangle 1"/>
          <p:cNvSpPr/>
          <p:nvPr/>
        </p:nvSpPr>
        <p:spPr>
          <a:xfrm>
            <a:off x="434009" y="2474793"/>
            <a:ext cx="3482009" cy="5384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Supporters call the target’s office to voice support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Steady drumbeat in the issue ecosystem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Highly visible to target, not highly visible to public. Participants can’t tell if they are part of something bigger.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68264" y="2474793"/>
            <a:ext cx="3482009" cy="5384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Collect sign-</a:t>
            </a:r>
            <a:r>
              <a:rPr lang="en-US" sz="2500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ons</a:t>
            </a: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in support of an issue, then “deliver” those sign-</a:t>
            </a:r>
            <a:r>
              <a:rPr lang="en-US" sz="2500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ons</a:t>
            </a: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to the target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You can use sign-</a:t>
            </a:r>
            <a:r>
              <a:rPr lang="en-US" sz="2500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ons</a:t>
            </a: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in any part of the ecosystem and in tandem with other tactics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People can see that they are unified with other supporters</a:t>
            </a:r>
          </a:p>
        </p:txBody>
      </p:sp>
    </p:spTree>
    <p:extLst>
      <p:ext uri="{BB962C8B-B14F-4D97-AF65-F5344CB8AC3E}">
        <p14:creationId xmlns:p14="http://schemas.microsoft.com/office/powerpoint/2010/main" val="1369006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4334256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34256" y="0"/>
            <a:ext cx="4334256" cy="975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668512" y="0"/>
            <a:ext cx="4334256" cy="975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742644"/>
            <a:ext cx="4334256" cy="890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Pledge to Call Campaigns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334256" y="776864"/>
            <a:ext cx="4334256" cy="4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Signature Drives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668512" y="776864"/>
            <a:ext cx="4336287" cy="49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Earned Media</a:t>
            </a:r>
          </a:p>
        </p:txBody>
      </p:sp>
      <p:sp>
        <p:nvSpPr>
          <p:cNvPr id="2" name="Rectangle 1"/>
          <p:cNvSpPr/>
          <p:nvPr/>
        </p:nvSpPr>
        <p:spPr>
          <a:xfrm>
            <a:off x="434009" y="2474793"/>
            <a:ext cx="3482009" cy="5384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Supporters call the target’s office to voice support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Steady drumbeat in the issue ecosystem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Highly visible to target, not highly visible to public. Participants can’t tell if they are part of something bigger.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68264" y="2474793"/>
            <a:ext cx="3482009" cy="5384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Collect sign-</a:t>
            </a:r>
            <a:r>
              <a:rPr lang="en-US" sz="2500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ons</a:t>
            </a: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in support of an issue, then “deliver” those sign-</a:t>
            </a:r>
            <a:r>
              <a:rPr lang="en-US" sz="2500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ons</a:t>
            </a: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to the target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You can use sign-</a:t>
            </a:r>
            <a:r>
              <a:rPr lang="en-US" sz="2500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ons</a:t>
            </a: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 in any part of the ecosystem and in tandem with other tactics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People can see that they are unified with other supporters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086750" y="2474793"/>
            <a:ext cx="3337163" cy="64406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Convey your message in the press, without paying for it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Can by highly visible to the target, to the general public, and to your base</a:t>
            </a:r>
          </a:p>
          <a:p>
            <a:pPr marL="457200" indent="-457200">
              <a:buFont typeface="Arial"/>
              <a:buChar char="•"/>
            </a:pPr>
            <a:endParaRPr lang="en-US" sz="25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457200" indent="-457200">
              <a:buFont typeface="Arial"/>
              <a:buChar char="•"/>
            </a:pPr>
            <a:r>
              <a:rPr lang="en-US" sz="25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Creativity is key!</a:t>
            </a:r>
          </a:p>
        </p:txBody>
      </p:sp>
    </p:spTree>
    <p:extLst>
      <p:ext uri="{BB962C8B-B14F-4D97-AF65-F5344CB8AC3E}">
        <p14:creationId xmlns:p14="http://schemas.microsoft.com/office/powerpoint/2010/main" val="1975875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3A3838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48470</TotalTime>
  <Words>1550</Words>
  <Application>Microsoft Macintosh PowerPoint</Application>
  <PresentationFormat>Custom</PresentationFormat>
  <Paragraphs>550</Paragraphs>
  <Slides>38</Slides>
  <Notes>37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Calibri</vt:lpstr>
      <vt:lpstr>Gotham Bold</vt:lpstr>
      <vt:lpstr>Gotham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adamironalcantara</dc:creator>
  <cp:keywords/>
  <dc:description/>
  <cp:lastModifiedBy>Microsoft Office User</cp:lastModifiedBy>
  <cp:revision>570</cp:revision>
  <cp:lastPrinted>2016-02-02T18:50:17Z</cp:lastPrinted>
  <dcterms:created xsi:type="dcterms:W3CDTF">2014-12-18T16:27:37Z</dcterms:created>
  <dcterms:modified xsi:type="dcterms:W3CDTF">2019-03-06T18:21:32Z</dcterms:modified>
  <cp:category/>
</cp:coreProperties>
</file>