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handoutMasterIdLst>
    <p:handoutMasterId r:id="rId30"/>
  </p:handoutMasterIdLst>
  <p:sldIdLst>
    <p:sldId id="794" r:id="rId2"/>
    <p:sldId id="795" r:id="rId3"/>
    <p:sldId id="796" r:id="rId4"/>
    <p:sldId id="797" r:id="rId5"/>
    <p:sldId id="798" r:id="rId6"/>
    <p:sldId id="799" r:id="rId7"/>
    <p:sldId id="784" r:id="rId8"/>
    <p:sldId id="800" r:id="rId9"/>
    <p:sldId id="801" r:id="rId10"/>
    <p:sldId id="802" r:id="rId11"/>
    <p:sldId id="803" r:id="rId12"/>
    <p:sldId id="804" r:id="rId13"/>
    <p:sldId id="805" r:id="rId14"/>
    <p:sldId id="806" r:id="rId15"/>
    <p:sldId id="807" r:id="rId16"/>
    <p:sldId id="770" r:id="rId17"/>
    <p:sldId id="772" r:id="rId18"/>
    <p:sldId id="809" r:id="rId19"/>
    <p:sldId id="808" r:id="rId20"/>
    <p:sldId id="810" r:id="rId21"/>
    <p:sldId id="811" r:id="rId22"/>
    <p:sldId id="815" r:id="rId23"/>
    <p:sldId id="773" r:id="rId24"/>
    <p:sldId id="816" r:id="rId25"/>
    <p:sldId id="812" r:id="rId26"/>
    <p:sldId id="813" r:id="rId27"/>
    <p:sldId id="814" r:id="rId28"/>
  </p:sldIdLst>
  <p:sldSz cx="13004800" cy="9753600"/>
  <p:notesSz cx="6858000" cy="9144000"/>
  <p:defaultTextStyle>
    <a:defPPr>
      <a:defRPr lang="en-US"/>
    </a:defPPr>
    <a:lvl1pPr marL="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1pPr>
    <a:lvl2pPr marL="65023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2pPr>
    <a:lvl3pPr marL="130046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3pPr>
    <a:lvl4pPr marL="195069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4pPr>
    <a:lvl5pPr marL="260091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5pPr>
    <a:lvl6pPr marL="325114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6pPr>
    <a:lvl7pPr marL="390137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7pPr>
    <a:lvl8pPr marL="455160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8pPr>
    <a:lvl9pPr marL="520183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amironalcantara" initials="a" lastIdx="1" clrIdx="0">
    <p:extLst/>
  </p:cmAuthor>
  <p:cmAuthor id="2" name="User" initials="U" lastIdx="1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5340"/>
    <a:srgbClr val="56565A"/>
    <a:srgbClr val="767171"/>
    <a:srgbClr val="FFFFFF"/>
    <a:srgbClr val="DEDEDE"/>
    <a:srgbClr val="A2A2A2"/>
    <a:srgbClr val="B1AEAE"/>
    <a:srgbClr val="D9D9D9"/>
    <a:srgbClr val="585C60"/>
    <a:srgbClr val="5357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43" autoAdjust="0"/>
    <p:restoredTop sz="81790" autoAdjust="0"/>
  </p:normalViewPr>
  <p:slideViewPr>
    <p:cSldViewPr snapToGrid="0">
      <p:cViewPr varScale="1">
        <p:scale>
          <a:sx n="60" d="100"/>
          <a:sy n="60" d="100"/>
        </p:scale>
        <p:origin x="2344" y="192"/>
      </p:cViewPr>
      <p:guideLst>
        <p:guide orient="horz" pos="3072"/>
        <p:guide pos="409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85F0C-5DEA-4728-8592-C91972CEE311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5A6C6-C12F-42A3-9316-E2EB2B2DB5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858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36291-A6DC-4AD0-90CD-33D1F1DFFC6E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3C1EA-D8F4-4B85-8B01-A01110AD5A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97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1pPr>
    <a:lvl2pPr marL="65023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2pPr>
    <a:lvl3pPr marL="130046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3pPr>
    <a:lvl4pPr marL="195069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4pPr>
    <a:lvl5pPr marL="260091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5pPr>
    <a:lvl6pPr marL="325114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6pPr>
    <a:lvl7pPr marL="390137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7pPr>
    <a:lvl8pPr marL="455160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8pPr>
    <a:lvl9pPr marL="520183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</a:t>
            </a:r>
            <a:r>
              <a:rPr lang="en-US" dirty="0" err="1"/>
              <a:t>NonCommercial</a:t>
            </a:r>
            <a:r>
              <a:rPr lang="en-US" dirty="0"/>
              <a:t>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 or send a letter to Creative Commons, PO Box 1866, Mountain View, CA 94042, USA</a:t>
            </a:r>
            <a:endParaRPr lang="en-US" sz="18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6136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0645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4239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5971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7096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505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B829A-FB99-C744-9A39-63D0D03EBB0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5762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9757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“</a:t>
            </a:r>
            <a:r>
              <a:rPr lang="en-US" sz="1707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RESEARCHING AND POWER MAPPING DECISION MAKERS” worksheet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5697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895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B829A-FB99-C744-9A39-63D0D03EBB0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090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8606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9521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4101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5119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Worksheets:</a:t>
            </a:r>
            <a:r>
              <a:rPr lang="en-US" baseline="0" dirty="0"/>
              <a:t> “Strategy, Theory of Change, Coalition Analysis” and “Who to Target”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365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142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977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740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455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617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553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885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757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9490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8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1" y="519289"/>
            <a:ext cx="2804160" cy="82657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1" y="519289"/>
            <a:ext cx="8249920" cy="826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479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3029947"/>
            <a:ext cx="11054080" cy="2090703"/>
          </a:xfrm>
          <a:prstGeom prst="rect">
            <a:avLst/>
          </a:prstGeom>
        </p:spPr>
        <p:txBody>
          <a:bodyPr lIns="145599" tIns="72799" rIns="145599" bIns="72799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  <a:prstGeom prst="rect">
            <a:avLst/>
          </a:prstGeom>
        </p:spPr>
        <p:txBody>
          <a:bodyPr lIns="145599" tIns="72799" rIns="145599" bIns="72799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27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55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83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11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39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67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95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23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0240" y="9040147"/>
            <a:ext cx="3034453" cy="519289"/>
          </a:xfrm>
          <a:prstGeom prst="rect">
            <a:avLst/>
          </a:prstGeom>
        </p:spPr>
        <p:txBody>
          <a:bodyPr lIns="145599" tIns="72799" rIns="145599" bIns="72799"/>
          <a:lstStyle/>
          <a:p>
            <a:fld id="{3096382E-CA0B-E248-8AC8-C83D51D8FD08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43307" y="9040147"/>
            <a:ext cx="4118187" cy="519289"/>
          </a:xfrm>
          <a:prstGeom prst="rect">
            <a:avLst/>
          </a:prstGeom>
        </p:spPr>
        <p:txBody>
          <a:bodyPr lIns="145599" tIns="72799" rIns="145599" bIns="72799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20113" y="9040147"/>
            <a:ext cx="3034453" cy="519289"/>
          </a:xfrm>
          <a:prstGeom prst="rect">
            <a:avLst/>
          </a:prstGeom>
        </p:spPr>
        <p:txBody>
          <a:bodyPr lIns="145599" tIns="72799" rIns="145599" bIns="72799"/>
          <a:lstStyle/>
          <a:p>
            <a:fld id="{F900F5BC-297A-9344-A30F-CD00B79A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28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05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921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015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1" y="2390987"/>
            <a:ext cx="5528734" cy="11717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1" y="3562773"/>
            <a:ext cx="5528734" cy="52403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7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142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8341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anchor="b"/>
          <a:lstStyle>
            <a:lvl1pPr>
              <a:defRPr sz="45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40"/>
            <a:ext cx="6583680" cy="6931378"/>
          </a:xfrm>
          <a:prstGeom prst="rect">
            <a:avLst/>
          </a:prstGeom>
        </p:spPr>
        <p:txBody>
          <a:bodyPr/>
          <a:lstStyle>
            <a:lvl1pPr>
              <a:defRPr sz="4551"/>
            </a:lvl1pPr>
            <a:lvl2pPr>
              <a:defRPr sz="3982"/>
            </a:lvl2pPr>
            <a:lvl3pPr>
              <a:defRPr sz="3413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742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anchor="b"/>
          <a:lstStyle>
            <a:lvl1pPr>
              <a:defRPr sz="45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404340"/>
            <a:ext cx="6583680" cy="693137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551"/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23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875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300460" rtl="0" eaLnBrk="1" latinLnBrk="0" hangingPunct="1">
        <a:lnSpc>
          <a:spcPct val="90000"/>
        </a:lnSpc>
        <a:spcBef>
          <a:spcPct val="0"/>
        </a:spcBef>
        <a:buNone/>
        <a:defRPr sz="62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5115" indent="-325115" algn="l" defTabSz="1300460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3982" kern="1200">
          <a:solidFill>
            <a:schemeClr val="tx1"/>
          </a:solidFill>
          <a:latin typeface="+mn-lt"/>
          <a:ea typeface="+mn-ea"/>
          <a:cs typeface="+mn-cs"/>
        </a:defRPr>
      </a:lvl1pPr>
      <a:lvl2pPr marL="975345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13" kern="1200">
          <a:solidFill>
            <a:schemeClr val="tx1"/>
          </a:solidFill>
          <a:latin typeface="+mn-lt"/>
          <a:ea typeface="+mn-ea"/>
          <a:cs typeface="+mn-cs"/>
        </a:defRPr>
      </a:lvl2pPr>
      <a:lvl3pPr marL="1625575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3pPr>
      <a:lvl4pPr marL="227580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3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57626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myaccount.maestroconference.com/conference/register/TO9HNTEEPU5IUHXT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myaccount.maestroconference.com/conference/register/TO9HNTEEPU5IUHXT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yaccount.maestroconference.com/conference/register/TO9HNTEEPU5IUHX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yaccount.maestroconference.com/conference/register/TO9HNTEEPU5IUHX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93039" y="3353305"/>
            <a:ext cx="98187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8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Power Mapping </a:t>
            </a:r>
          </a:p>
          <a:p>
            <a:pPr algn="ctr">
              <a:lnSpc>
                <a:spcPct val="80000"/>
              </a:lnSpc>
            </a:pPr>
            <a:r>
              <a:rPr lang="en-US" sz="8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&amp; Targeting </a:t>
            </a:r>
          </a:p>
          <a:p>
            <a:pPr algn="ctr">
              <a:lnSpc>
                <a:spcPct val="80000"/>
              </a:lnSpc>
            </a:pPr>
            <a:r>
              <a:rPr lang="en-US" sz="8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Decision Makers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515073F6-D81C-A843-92B1-F270FCD2BA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418" y="9106792"/>
            <a:ext cx="1219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300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Top 5 motivations of elected officials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15918" y="2897680"/>
            <a:ext cx="7924799" cy="4924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Desire to be part of the mainstream</a:t>
            </a:r>
          </a:p>
          <a:p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Desire to stand up for strongly held beliefs </a:t>
            </a:r>
          </a:p>
          <a:p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Desire to maintain connections and partnerships on which they depend</a:t>
            </a:r>
          </a:p>
          <a:p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Desire to represent and be liked by constituents</a:t>
            </a:r>
          </a:p>
          <a:p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Desire to hold higher office </a:t>
            </a:r>
          </a:p>
        </p:txBody>
      </p:sp>
      <p:sp>
        <p:nvSpPr>
          <p:cNvPr id="11" name="Oval 35"/>
          <p:cNvSpPr>
            <a:spLocks noChangeAspect="1"/>
          </p:cNvSpPr>
          <p:nvPr/>
        </p:nvSpPr>
        <p:spPr bwMode="auto">
          <a:xfrm>
            <a:off x="2243184" y="2894082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94646" y="3635282"/>
            <a:ext cx="9154618" cy="972389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35"/>
          <p:cNvSpPr>
            <a:spLocks noChangeAspect="1"/>
          </p:cNvSpPr>
          <p:nvPr/>
        </p:nvSpPr>
        <p:spPr bwMode="auto">
          <a:xfrm>
            <a:off x="2243184" y="3867628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</a:p>
        </p:txBody>
      </p:sp>
      <p:sp>
        <p:nvSpPr>
          <p:cNvPr id="14" name="Oval 35"/>
          <p:cNvSpPr>
            <a:spLocks noChangeAspect="1"/>
          </p:cNvSpPr>
          <p:nvPr/>
        </p:nvSpPr>
        <p:spPr bwMode="auto">
          <a:xfrm>
            <a:off x="2243184" y="4830502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  <p:sp>
        <p:nvSpPr>
          <p:cNvPr id="15" name="Oval 35"/>
          <p:cNvSpPr>
            <a:spLocks noChangeAspect="1"/>
          </p:cNvSpPr>
          <p:nvPr/>
        </p:nvSpPr>
        <p:spPr bwMode="auto">
          <a:xfrm>
            <a:off x="2243183" y="6274291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4</a:t>
            </a:r>
          </a:p>
        </p:txBody>
      </p:sp>
      <p:sp>
        <p:nvSpPr>
          <p:cNvPr id="16" name="Oval 35"/>
          <p:cNvSpPr>
            <a:spLocks noChangeAspect="1"/>
          </p:cNvSpPr>
          <p:nvPr/>
        </p:nvSpPr>
        <p:spPr bwMode="auto">
          <a:xfrm>
            <a:off x="2243183" y="7276672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5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994646" y="6046874"/>
            <a:ext cx="9154618" cy="972389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408760" y="7912801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408760" y="2644238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48460" y="1469490"/>
            <a:ext cx="5816600" cy="7183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 Selected 	Issue Campaigns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Identify Who to Target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Power Mapping Targeted 	Decision Makers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Theory of Change: 	Articulating Your 	Campaign’s Objective and 	Strategy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08760" y="4829169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5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3866966"/>
            <a:ext cx="10243320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5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WEEK ONE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80740" y="3103011"/>
            <a:ext cx="102433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Calibri" charset="0"/>
                <a:ea typeface="Calibri" charset="0"/>
                <a:cs typeface="Calibri" charset="0"/>
              </a:rPr>
              <a:t>RECAP</a:t>
            </a:r>
          </a:p>
        </p:txBody>
      </p:sp>
    </p:spTree>
    <p:extLst>
      <p:ext uri="{BB962C8B-B14F-4D97-AF65-F5344CB8AC3E}">
        <p14:creationId xmlns:p14="http://schemas.microsoft.com/office/powerpoint/2010/main" val="1053782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Elected officials as persuadable voters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99281" y="3512743"/>
            <a:ext cx="818475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200" dirty="0">
                <a:latin typeface="Calibri" charset="0"/>
                <a:ea typeface="Calibri" charset="0"/>
                <a:cs typeface="Calibri" charset="0"/>
              </a:rPr>
              <a:t>We treat certain elected officials as </a:t>
            </a:r>
          </a:p>
          <a:p>
            <a:r>
              <a:rPr lang="en-US" altLang="en-US" sz="3200" dirty="0">
                <a:latin typeface="Calibri" charset="0"/>
                <a:ea typeface="Calibri" charset="0"/>
                <a:cs typeface="Calibri" charset="0"/>
              </a:rPr>
              <a:t>persuadable voters. </a:t>
            </a:r>
          </a:p>
          <a:p>
            <a:endParaRPr lang="en-US" altLang="en-US" sz="32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en-US" sz="3200" dirty="0">
                <a:latin typeface="Calibri" charset="0"/>
                <a:ea typeface="Calibri" charset="0"/>
                <a:cs typeface="Calibri" charset="0"/>
              </a:rPr>
              <a:t>Every elected official is motivated by something.</a:t>
            </a:r>
          </a:p>
          <a:p>
            <a:endParaRPr lang="en-US" altLang="en-US" sz="32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en-US" sz="3200" b="1" dirty="0">
                <a:latin typeface="Calibri" charset="0"/>
                <a:ea typeface="Calibri" charset="0"/>
                <a:cs typeface="Calibri" charset="0"/>
              </a:rPr>
              <a:t>Issue advocacy </a:t>
            </a:r>
            <a:r>
              <a:rPr lang="en-US" altLang="en-US" sz="3200" dirty="0">
                <a:latin typeface="Calibri" charset="0"/>
                <a:ea typeface="Calibri" charset="0"/>
                <a:cs typeface="Calibri" charset="0"/>
              </a:rPr>
              <a:t>= “If you support this issue, you can have that thing that you want.”</a:t>
            </a:r>
          </a:p>
        </p:txBody>
      </p:sp>
    </p:spTree>
    <p:extLst>
      <p:ext uri="{BB962C8B-B14F-4D97-AF65-F5344CB8AC3E}">
        <p14:creationId xmlns:p14="http://schemas.microsoft.com/office/powerpoint/2010/main" val="45043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Top 5 motivations of elected officials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15918" y="2897680"/>
            <a:ext cx="7924799" cy="4924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Desire to be part of the mainstream</a:t>
            </a:r>
          </a:p>
          <a:p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Desire to stand up for strongly held beliefs </a:t>
            </a:r>
          </a:p>
          <a:p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Desire to maintain connections and partnerships on which they depend</a:t>
            </a:r>
          </a:p>
          <a:p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Desire to represent and be liked by constituents</a:t>
            </a:r>
          </a:p>
          <a:p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Desire to hold higher office </a:t>
            </a:r>
          </a:p>
        </p:txBody>
      </p:sp>
      <p:sp>
        <p:nvSpPr>
          <p:cNvPr id="11" name="Oval 35"/>
          <p:cNvSpPr>
            <a:spLocks noChangeAspect="1"/>
          </p:cNvSpPr>
          <p:nvPr/>
        </p:nvSpPr>
        <p:spPr bwMode="auto">
          <a:xfrm>
            <a:off x="2243184" y="2894082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94646" y="3635282"/>
            <a:ext cx="9154618" cy="972389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35"/>
          <p:cNvSpPr>
            <a:spLocks noChangeAspect="1"/>
          </p:cNvSpPr>
          <p:nvPr/>
        </p:nvSpPr>
        <p:spPr bwMode="auto">
          <a:xfrm>
            <a:off x="2243184" y="3867628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</a:p>
        </p:txBody>
      </p:sp>
      <p:sp>
        <p:nvSpPr>
          <p:cNvPr id="14" name="Oval 35"/>
          <p:cNvSpPr>
            <a:spLocks noChangeAspect="1"/>
          </p:cNvSpPr>
          <p:nvPr/>
        </p:nvSpPr>
        <p:spPr bwMode="auto">
          <a:xfrm>
            <a:off x="2243184" y="4830502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  <p:sp>
        <p:nvSpPr>
          <p:cNvPr id="15" name="Oval 35"/>
          <p:cNvSpPr>
            <a:spLocks noChangeAspect="1"/>
          </p:cNvSpPr>
          <p:nvPr/>
        </p:nvSpPr>
        <p:spPr bwMode="auto">
          <a:xfrm>
            <a:off x="2243183" y="6274291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4</a:t>
            </a:r>
          </a:p>
        </p:txBody>
      </p:sp>
      <p:sp>
        <p:nvSpPr>
          <p:cNvPr id="16" name="Oval 35"/>
          <p:cNvSpPr>
            <a:spLocks noChangeAspect="1"/>
          </p:cNvSpPr>
          <p:nvPr/>
        </p:nvSpPr>
        <p:spPr bwMode="auto">
          <a:xfrm>
            <a:off x="2243183" y="7276672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5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994646" y="6046874"/>
            <a:ext cx="9154618" cy="972389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56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11"/>
          <a:stretch/>
        </p:blipFill>
        <p:spPr>
          <a:xfrm>
            <a:off x="0" y="0"/>
            <a:ext cx="13004800" cy="9753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  <a:solidFill>
            <a:schemeClr val="tx1">
              <a:lumMod val="5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93037" y="1850651"/>
            <a:ext cx="981872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0" b="1" spc="-15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Issue Ecosystem</a:t>
            </a:r>
          </a:p>
        </p:txBody>
      </p:sp>
      <p:sp>
        <p:nvSpPr>
          <p:cNvPr id="5" name="Rectangle 4"/>
          <p:cNvSpPr/>
          <p:nvPr/>
        </p:nvSpPr>
        <p:spPr>
          <a:xfrm>
            <a:off x="2117437" y="4020763"/>
            <a:ext cx="876991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An issue ecosystem is the array of people, organizations, and competing agendas surrounding a decision maker around a given issue. </a:t>
            </a:r>
          </a:p>
          <a:p>
            <a:pPr algn="ctr"/>
            <a:endParaRPr lang="en-US" sz="32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Your goal when working in an issue ecosystem is to create the necessary conditions to force, incentivize, or inspire decision-makers to take the action you want on the issue. </a:t>
            </a:r>
          </a:p>
        </p:txBody>
      </p:sp>
    </p:spTree>
    <p:extLst>
      <p:ext uri="{BB962C8B-B14F-4D97-AF65-F5344CB8AC3E}">
        <p14:creationId xmlns:p14="http://schemas.microsoft.com/office/powerpoint/2010/main" val="340298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7" t="549" r="23550" b="2813"/>
          <a:stretch/>
        </p:blipFill>
        <p:spPr>
          <a:xfrm>
            <a:off x="7023629" y="2004355"/>
            <a:ext cx="5981171" cy="6187711"/>
          </a:xfrm>
          <a:prstGeom prst="rect">
            <a:avLst/>
          </a:prstGeom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38437" y="586913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Why we power map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49178" y="3053751"/>
            <a:ext cx="4034045" cy="53183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Find the best messengers for targeted decision makers</a:t>
            </a:r>
          </a:p>
          <a:p>
            <a:pPr>
              <a:lnSpc>
                <a:spcPct val="90000"/>
              </a:lnSpc>
            </a:pPr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Identify organizations and individuals to work with</a:t>
            </a:r>
          </a:p>
          <a:p>
            <a:pPr>
              <a:lnSpc>
                <a:spcPct val="90000"/>
              </a:lnSpc>
            </a:pPr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Identify “messenger gaps” and then fill them</a:t>
            </a:r>
          </a:p>
          <a:p>
            <a:pPr>
              <a:lnSpc>
                <a:spcPct val="90000"/>
              </a:lnSpc>
            </a:pPr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Oval 35"/>
          <p:cNvSpPr>
            <a:spLocks noChangeAspect="1"/>
          </p:cNvSpPr>
          <p:nvPr/>
        </p:nvSpPr>
        <p:spPr bwMode="auto">
          <a:xfrm>
            <a:off x="1033260" y="2984739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</a:t>
            </a:r>
            <a:endParaRPr lang="en-US" altLang="ko-KR" sz="2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Oval 35"/>
          <p:cNvSpPr>
            <a:spLocks noChangeAspect="1"/>
          </p:cNvSpPr>
          <p:nvPr/>
        </p:nvSpPr>
        <p:spPr bwMode="auto">
          <a:xfrm>
            <a:off x="1033260" y="4781757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</a:p>
        </p:txBody>
      </p:sp>
      <p:sp>
        <p:nvSpPr>
          <p:cNvPr id="12" name="Oval 35"/>
          <p:cNvSpPr>
            <a:spLocks noChangeAspect="1"/>
          </p:cNvSpPr>
          <p:nvPr/>
        </p:nvSpPr>
        <p:spPr bwMode="auto">
          <a:xfrm>
            <a:off x="1033260" y="6521113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93637" y="4594764"/>
            <a:ext cx="5555411" cy="173702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81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2407633" y="3704250"/>
            <a:ext cx="8116594" cy="99297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407633" y="6162112"/>
            <a:ext cx="8116594" cy="146769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438472" y="2943059"/>
            <a:ext cx="708575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Research the target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Brainstorm groups or individuals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Place groups or individuals on the map by influence and support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Generate a list of potential coalition partners to pursue</a:t>
            </a:r>
          </a:p>
        </p:txBody>
      </p:sp>
      <p:sp>
        <p:nvSpPr>
          <p:cNvPr id="17" name="Oval 35"/>
          <p:cNvSpPr>
            <a:spLocks noChangeAspect="1"/>
          </p:cNvSpPr>
          <p:nvPr/>
        </p:nvSpPr>
        <p:spPr bwMode="auto">
          <a:xfrm>
            <a:off x="2648072" y="2970482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</a:t>
            </a:r>
            <a:endParaRPr lang="en-US" altLang="ko-KR" sz="2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838437" y="586913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How to power map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Oval 35"/>
          <p:cNvSpPr>
            <a:spLocks noChangeAspect="1"/>
          </p:cNvSpPr>
          <p:nvPr/>
        </p:nvSpPr>
        <p:spPr bwMode="auto">
          <a:xfrm>
            <a:off x="2648071" y="3936641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</a:p>
        </p:txBody>
      </p:sp>
      <p:sp>
        <p:nvSpPr>
          <p:cNvPr id="20" name="Oval 35"/>
          <p:cNvSpPr>
            <a:spLocks noChangeAspect="1"/>
          </p:cNvSpPr>
          <p:nvPr/>
        </p:nvSpPr>
        <p:spPr bwMode="auto">
          <a:xfrm>
            <a:off x="2648071" y="4904014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  <p:sp>
        <p:nvSpPr>
          <p:cNvPr id="21" name="Oval 35"/>
          <p:cNvSpPr>
            <a:spLocks noChangeAspect="1"/>
          </p:cNvSpPr>
          <p:nvPr/>
        </p:nvSpPr>
        <p:spPr bwMode="auto">
          <a:xfrm>
            <a:off x="2648070" y="6385495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64904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008413" y="1530626"/>
            <a:ext cx="9222804" cy="6575310"/>
          </a:xfrm>
          <a:prstGeom prst="rect">
            <a:avLst/>
          </a:prstGeom>
          <a:solidFill>
            <a:schemeClr val="tx1">
              <a:lumMod val="50000"/>
              <a:alpha val="2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 rot="16200000">
            <a:off x="-485527" y="4341379"/>
            <a:ext cx="352652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3000" b="1" spc="3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INFLUENCE</a:t>
            </a:r>
            <a:endParaRPr lang="en-US" altLang="en-US" sz="3000" spc="3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1037219" y="8411694"/>
            <a:ext cx="113279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3000" b="1" spc="3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SUPPORT</a:t>
            </a:r>
            <a:endParaRPr lang="en-US" altLang="en-US" sz="3000" spc="3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3269788" y="7405152"/>
            <a:ext cx="757399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r"/>
            <a:r>
              <a:rPr lang="en-US" altLang="en-US" sz="2200" b="1" spc="3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WITH US		NEUTRAL	AGAINST US</a:t>
            </a:r>
            <a:endParaRPr lang="en-US" altLang="en-US" sz="2200" spc="3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2264784" y="6615228"/>
            <a:ext cx="114938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2200" b="1" spc="3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LOW</a:t>
            </a:r>
            <a:endParaRPr lang="en-US" altLang="en-US" sz="2200" spc="3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2264784" y="1795634"/>
            <a:ext cx="138214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2200" b="1" spc="3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HIGH</a:t>
            </a:r>
            <a:endParaRPr lang="en-US" altLang="en-US" sz="2200" spc="3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cxnSp>
        <p:nvCxnSpPr>
          <p:cNvPr id="4" name="Elbow Connector 3"/>
          <p:cNvCxnSpPr/>
          <p:nvPr/>
        </p:nvCxnSpPr>
        <p:spPr>
          <a:xfrm>
            <a:off x="3269787" y="1932690"/>
            <a:ext cx="7573992" cy="5207718"/>
          </a:xfrm>
          <a:prstGeom prst="bentConnector3">
            <a:avLst>
              <a:gd name="adj1" fmla="val 382"/>
            </a:avLst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4451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4180708"/>
            <a:ext cx="10243320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Researching and power mapping decision makers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80740" y="3258286"/>
            <a:ext cx="102433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Calibri" charset="0"/>
                <a:ea typeface="Calibri" charset="0"/>
                <a:cs typeface="Calibri" charset="0"/>
              </a:rPr>
              <a:t>WORKSHEET</a:t>
            </a:r>
          </a:p>
        </p:txBody>
      </p:sp>
    </p:spTree>
    <p:extLst>
      <p:ext uri="{BB962C8B-B14F-4D97-AF65-F5344CB8AC3E}">
        <p14:creationId xmlns:p14="http://schemas.microsoft.com/office/powerpoint/2010/main" val="1865246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408760" y="7912801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408760" y="2644238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48460" y="1469490"/>
            <a:ext cx="5816600" cy="7183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Report-back on Selected 	Issue Campaigns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Identify Who to Target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Power Mapping Targeted 	Decision Makers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Theory of Change: 	Articulating Your 	Campaign’s Objective and 	Strategy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08760" y="4829169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81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93039" y="3116939"/>
            <a:ext cx="981872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0" b="1" spc="-15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Break</a:t>
            </a:r>
          </a:p>
        </p:txBody>
      </p:sp>
    </p:spTree>
    <p:extLst>
      <p:ext uri="{BB962C8B-B14F-4D97-AF65-F5344CB8AC3E}">
        <p14:creationId xmlns:p14="http://schemas.microsoft.com/office/powerpoint/2010/main" val="19837441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408760" y="7912801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408760" y="2644238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48460" y="1469490"/>
            <a:ext cx="5816600" cy="7183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 Selected 	Issue Campaigns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Identify Who to Target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Power Mapping Targeted 	Decision Makers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Theory of Change: 	Articulating Your 	Campaign’s Objective 	and Strategy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08760" y="4829169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51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3922291"/>
            <a:ext cx="102433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 statement that </a:t>
            </a:r>
          </a:p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justifies the existence </a:t>
            </a:r>
          </a:p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of your campaign.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80740" y="2999869"/>
            <a:ext cx="102433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Calibri" charset="0"/>
                <a:ea typeface="Calibri" charset="0"/>
                <a:cs typeface="Calibri" charset="0"/>
              </a:rPr>
              <a:t>THEORY OF CHANGE</a:t>
            </a:r>
          </a:p>
        </p:txBody>
      </p:sp>
    </p:spTree>
    <p:extLst>
      <p:ext uri="{BB962C8B-B14F-4D97-AF65-F5344CB8AC3E}">
        <p14:creationId xmlns:p14="http://schemas.microsoft.com/office/powerpoint/2010/main" val="11939793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38437" y="586913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Theory of change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Rounded Rectangle 6">
            <a:hlinkClick r:id="rId2"/>
          </p:cNvPr>
          <p:cNvSpPr/>
          <p:nvPr/>
        </p:nvSpPr>
        <p:spPr>
          <a:xfrm>
            <a:off x="511308" y="2397635"/>
            <a:ext cx="5752551" cy="6627500"/>
          </a:xfrm>
          <a:prstGeom prst="roundRect">
            <a:avLst>
              <a:gd name="adj" fmla="val 7223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rtlCol="0" anchor="ctr"/>
          <a:lstStyle/>
          <a:p>
            <a:pPr>
              <a:lnSpc>
                <a:spcPct val="90000"/>
              </a:lnSpc>
            </a:pP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The problem is </a:t>
            </a:r>
            <a:r>
              <a:rPr lang="en-US" sz="3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</a:t>
            </a: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38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To solve the problem, this campaign will achieve </a:t>
            </a:r>
            <a:r>
              <a:rPr lang="en-US" sz="3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X</a:t>
            </a: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38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The decision maker(s) with the power to make </a:t>
            </a:r>
            <a:r>
              <a:rPr lang="en-US" sz="3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X</a:t>
            </a: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 happen are </a:t>
            </a:r>
            <a:r>
              <a:rPr lang="en-US" sz="3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Y</a:t>
            </a: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38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This campaign will persuade </a:t>
            </a:r>
            <a:r>
              <a:rPr lang="en-US" sz="3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Y</a:t>
            </a: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 to do </a:t>
            </a:r>
            <a:r>
              <a:rPr lang="en-US" sz="3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Z</a:t>
            </a: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 by….</a:t>
            </a:r>
          </a:p>
          <a:p>
            <a:pPr>
              <a:lnSpc>
                <a:spcPct val="90000"/>
              </a:lnSpc>
            </a:pPr>
            <a:endParaRPr lang="en-US" sz="38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108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hlinkClick r:id="rId2"/>
          </p:cNvPr>
          <p:cNvSpPr/>
          <p:nvPr/>
        </p:nvSpPr>
        <p:spPr>
          <a:xfrm>
            <a:off x="511308" y="2397635"/>
            <a:ext cx="5752551" cy="6627500"/>
          </a:xfrm>
          <a:prstGeom prst="roundRect">
            <a:avLst>
              <a:gd name="adj" fmla="val 7223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rtlCol="0" anchor="ctr"/>
          <a:lstStyle/>
          <a:p>
            <a:pPr>
              <a:lnSpc>
                <a:spcPct val="90000"/>
              </a:lnSpc>
            </a:pP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The problem is </a:t>
            </a:r>
            <a:r>
              <a:rPr lang="en-US" sz="3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</a:t>
            </a: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38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To solve the problem, this campaign will achieve </a:t>
            </a:r>
            <a:r>
              <a:rPr lang="en-US" sz="3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X</a:t>
            </a: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38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The decision maker(s) with the power to make </a:t>
            </a:r>
            <a:r>
              <a:rPr lang="en-US" sz="3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X</a:t>
            </a: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 happen are </a:t>
            </a:r>
            <a:r>
              <a:rPr lang="en-US" sz="3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Y</a:t>
            </a: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38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This campaign will persuade </a:t>
            </a:r>
            <a:r>
              <a:rPr lang="en-US" sz="3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Y</a:t>
            </a: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 to do </a:t>
            </a:r>
            <a:r>
              <a:rPr lang="en-US" sz="3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Z</a:t>
            </a:r>
            <a:r>
              <a:rPr lang="en-US" sz="38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 by….</a:t>
            </a:r>
          </a:p>
          <a:p>
            <a:pPr>
              <a:lnSpc>
                <a:spcPct val="90000"/>
              </a:lnSpc>
            </a:pPr>
            <a:endParaRPr lang="en-US" sz="38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38437" y="586913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Theory of change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98974" y="2397635"/>
            <a:ext cx="5467388" cy="6130139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hlinkClick r:id="rId2"/>
          </p:cNvPr>
          <p:cNvSpPr/>
          <p:nvPr/>
        </p:nvSpPr>
        <p:spPr>
          <a:xfrm>
            <a:off x="6729658" y="1989930"/>
            <a:ext cx="5752551" cy="6627500"/>
          </a:xfrm>
          <a:prstGeom prst="roundRect">
            <a:avLst>
              <a:gd name="adj" fmla="val 7223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rtlCol="0" anchor="ctr"/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</a:t>
            </a:r>
            <a:r>
              <a:rPr lang="en-US" sz="26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	Problem you’ve 	identified</a:t>
            </a:r>
          </a:p>
          <a:p>
            <a:pPr>
              <a:lnSpc>
                <a:spcPct val="90000"/>
              </a:lnSpc>
            </a:pPr>
            <a:endParaRPr lang="en-US" sz="26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X</a:t>
            </a:r>
            <a:r>
              <a:rPr lang="en-US" sz="26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	Policy solution your 	campaign will achieve. 	Campaign objective.</a:t>
            </a:r>
          </a:p>
          <a:p>
            <a:pPr>
              <a:lnSpc>
                <a:spcPct val="90000"/>
              </a:lnSpc>
            </a:pPr>
            <a:endParaRPr lang="en-US" sz="26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Y</a:t>
            </a:r>
            <a:r>
              <a:rPr lang="en-US" sz="26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	Targeted decision 	maker(s)</a:t>
            </a:r>
          </a:p>
          <a:p>
            <a:pPr>
              <a:lnSpc>
                <a:spcPct val="90000"/>
              </a:lnSpc>
            </a:pPr>
            <a:endParaRPr lang="en-US" sz="26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Z</a:t>
            </a:r>
            <a:r>
              <a:rPr lang="en-US" sz="26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sz="2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Specific action you 	want 	the targeted decision 	maker(s) to take</a:t>
            </a:r>
          </a:p>
        </p:txBody>
      </p:sp>
    </p:spTree>
    <p:extLst>
      <p:ext uri="{BB962C8B-B14F-4D97-AF65-F5344CB8AC3E}">
        <p14:creationId xmlns:p14="http://schemas.microsoft.com/office/powerpoint/2010/main" val="7158145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408760" y="7912801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408760" y="2644238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48460" y="1469490"/>
            <a:ext cx="5816600" cy="7183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 Selected 	Issue Campaigns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Identify Who to Target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Power Mapping Targeted 	Decision Makers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Theory of Change: 	Articulating Your 	Campaign’s Objective 	and Strategy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Next Steps and Closing</a:t>
            </a:r>
            <a:endParaRPr lang="x-none" sz="3200" b="1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08760" y="4829169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7219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862385" y="6224625"/>
            <a:ext cx="8998120" cy="9484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71501"/>
            <a:ext cx="3208421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3849" y="661685"/>
            <a:ext cx="3301667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Next steps</a:t>
            </a:r>
            <a:endParaRPr lang="en-US" altLang="en-US" sz="4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25145" y="6422860"/>
            <a:ext cx="85749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Next week: Message Frameworks &amp; the Personal Story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25145" y="3125195"/>
            <a:ext cx="98187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Solidify your campaign’s objective and theory of change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Identify your campaign‘s targets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Build a power map for each target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1047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4757007"/>
            <a:ext cx="10243320" cy="912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6500" b="1" dirty="0" err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emailaddress@domain.com</a:t>
            </a:r>
            <a:endParaRPr lang="en-US" sz="6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80740" y="3930837"/>
            <a:ext cx="102433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Calibri" charset="0"/>
                <a:ea typeface="Calibri" charset="0"/>
                <a:cs typeface="Calibri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924994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4041982" y="4065611"/>
            <a:ext cx="7799294" cy="185084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35"/>
          <p:cNvSpPr>
            <a:spLocks noChangeAspect="1"/>
          </p:cNvSpPr>
          <p:nvPr/>
        </p:nvSpPr>
        <p:spPr bwMode="auto">
          <a:xfrm>
            <a:off x="4286544" y="1790532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19136" y="1765132"/>
            <a:ext cx="6680199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Students understand how target research helps to build a more effective issue ecosystem around a decision maker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Students know how to identify, research, and create a strategy around issue campaign targets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Students are ready to start power mapping and building an issue campaign plan around selected targets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571501"/>
            <a:ext cx="21336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323849" y="661685"/>
            <a:ext cx="17081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Goals</a:t>
            </a:r>
          </a:p>
        </p:txBody>
      </p:sp>
      <p:sp>
        <p:nvSpPr>
          <p:cNvPr id="20" name="Oval 35"/>
          <p:cNvSpPr>
            <a:spLocks noChangeAspect="1"/>
          </p:cNvSpPr>
          <p:nvPr/>
        </p:nvSpPr>
        <p:spPr bwMode="auto">
          <a:xfrm>
            <a:off x="4286544" y="4234444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  <a:endParaRPr lang="en-US" altLang="ko-KR" sz="2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1" name="Oval 35"/>
          <p:cNvSpPr>
            <a:spLocks noChangeAspect="1"/>
          </p:cNvSpPr>
          <p:nvPr/>
        </p:nvSpPr>
        <p:spPr bwMode="auto">
          <a:xfrm>
            <a:off x="4286544" y="6177545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25851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408760" y="7912801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408760" y="2644238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48460" y="1469490"/>
            <a:ext cx="5816600" cy="7183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 Selected 	Issue Campaigns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Identify Who to Target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Power Mapping Targeted 	Decision Makers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Theory of Change: 	Articulating Your 	Campaign’s Objective and 	Strategy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08760" y="4829169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942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93039" y="3722637"/>
            <a:ext cx="98187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6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You’ve figured out the change you want to see. Who should your campaign target?</a:t>
            </a:r>
          </a:p>
        </p:txBody>
      </p:sp>
    </p:spTree>
    <p:extLst>
      <p:ext uri="{BB962C8B-B14F-4D97-AF65-F5344CB8AC3E}">
        <p14:creationId xmlns:p14="http://schemas.microsoft.com/office/powerpoint/2010/main" val="1212487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-1" y="3601867"/>
            <a:ext cx="13004801" cy="2568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75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Someone with </a:t>
            </a:r>
          </a:p>
          <a:p>
            <a:pPr algn="ctr">
              <a:lnSpc>
                <a:spcPct val="70000"/>
              </a:lnSpc>
            </a:pPr>
            <a:r>
              <a:rPr lang="en-US" sz="75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the power to make </a:t>
            </a:r>
          </a:p>
          <a:p>
            <a:pPr algn="ctr">
              <a:lnSpc>
                <a:spcPct val="70000"/>
              </a:lnSpc>
            </a:pPr>
            <a:r>
              <a:rPr lang="en-US" sz="75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that change.</a:t>
            </a:r>
          </a:p>
        </p:txBody>
      </p:sp>
    </p:spTree>
    <p:extLst>
      <p:ext uri="{BB962C8B-B14F-4D97-AF65-F5344CB8AC3E}">
        <p14:creationId xmlns:p14="http://schemas.microsoft.com/office/powerpoint/2010/main" val="1315787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hlinkClick r:id="rId3"/>
          </p:cNvPr>
          <p:cNvSpPr/>
          <p:nvPr/>
        </p:nvSpPr>
        <p:spPr>
          <a:xfrm>
            <a:off x="1660105" y="2414752"/>
            <a:ext cx="9594091" cy="6627500"/>
          </a:xfrm>
          <a:prstGeom prst="roundRect">
            <a:avLst>
              <a:gd name="adj" fmla="val 7223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rtlCol="0" anchor="t"/>
          <a:lstStyle/>
          <a:p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General Body:</a:t>
            </a:r>
          </a:p>
          <a:p>
            <a:pPr marL="993130" lvl="1" indent="-3429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Who is with us?</a:t>
            </a:r>
          </a:p>
          <a:p>
            <a:pPr marL="993130" lvl="1" indent="-3429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Who is against us?</a:t>
            </a:r>
          </a:p>
          <a:p>
            <a:pPr marL="993130" lvl="1" indent="-3429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Who is in the middle or unknown?</a:t>
            </a:r>
          </a:p>
          <a:p>
            <a:pPr marL="993130" lvl="1" indent="-342900"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Procedural Power:</a:t>
            </a:r>
          </a:p>
          <a:p>
            <a:pPr marL="993130" lvl="1" indent="-3429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Who heads up the committee or subcommittee relevant to this issue? Where do they stand?</a:t>
            </a:r>
          </a:p>
          <a:p>
            <a:pPr marL="993130" lvl="1" indent="-3429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Who can bring this issue to a vote? Where do they stand?</a:t>
            </a:r>
          </a:p>
          <a:p>
            <a:pPr marL="993130" lvl="1" indent="-3429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If it hasn’t been introduced, who might introduce it?</a:t>
            </a: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Analyze the decision-making body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821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hlinkClick r:id="rId3"/>
          </p:cNvPr>
          <p:cNvSpPr/>
          <p:nvPr/>
        </p:nvSpPr>
        <p:spPr>
          <a:xfrm>
            <a:off x="1694611" y="2863326"/>
            <a:ext cx="9594091" cy="4175829"/>
          </a:xfrm>
          <a:prstGeom prst="roundRect">
            <a:avLst>
              <a:gd name="adj" fmla="val 7223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rtlCol="0" anchor="t"/>
          <a:lstStyle/>
          <a:p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Finding the answers:</a:t>
            </a:r>
          </a:p>
          <a:p>
            <a:pPr marL="993130" lvl="1" indent="-3429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Call their office</a:t>
            </a:r>
          </a:p>
          <a:p>
            <a:pPr marL="993130" lvl="1" indent="-342900">
              <a:buFont typeface="Arial" panose="020B0604020202020204" pitchFamily="34" charset="0"/>
              <a:buChar char="•"/>
            </a:pPr>
            <a:r>
              <a:rPr lang="en-US" sz="3200" dirty="0" err="1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Ballotpedia</a:t>
            </a:r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993130" lvl="1" indent="-3429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Current news</a:t>
            </a:r>
          </a:p>
          <a:p>
            <a:pPr marL="993130" lvl="1" indent="-3429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Official or campaign website</a:t>
            </a:r>
          </a:p>
          <a:p>
            <a:pPr marL="993130" lvl="1" indent="-342900"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mr-IN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…</a:t>
            </a:r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Where else?</a:t>
            </a: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Analyze the decision-making body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6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93039" y="3353305"/>
            <a:ext cx="98187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6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What is the most important thing to learn about your target in order to create an effective strategy?</a:t>
            </a:r>
          </a:p>
        </p:txBody>
      </p:sp>
    </p:spTree>
    <p:extLst>
      <p:ext uri="{BB962C8B-B14F-4D97-AF65-F5344CB8AC3E}">
        <p14:creationId xmlns:p14="http://schemas.microsoft.com/office/powerpoint/2010/main" val="641872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3A3838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FFFFFF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41210</TotalTime>
  <Words>731</Words>
  <Application>Microsoft Macintosh PowerPoint</Application>
  <PresentationFormat>Custom</PresentationFormat>
  <Paragraphs>230</Paragraphs>
  <Slides>27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adamironalcantara</dc:creator>
  <cp:keywords/>
  <dc:description/>
  <cp:lastModifiedBy>Microsoft Office User</cp:lastModifiedBy>
  <cp:revision>505</cp:revision>
  <cp:lastPrinted>2015-03-19T18:27:18Z</cp:lastPrinted>
  <dcterms:created xsi:type="dcterms:W3CDTF">2014-12-18T16:27:37Z</dcterms:created>
  <dcterms:modified xsi:type="dcterms:W3CDTF">2019-03-06T18:22:07Z</dcterms:modified>
  <cp:category/>
</cp:coreProperties>
</file>