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handoutMasterIdLst>
    <p:handoutMasterId r:id="rId38"/>
  </p:handoutMasterIdLst>
  <p:sldIdLst>
    <p:sldId id="832" r:id="rId2"/>
    <p:sldId id="833" r:id="rId3"/>
    <p:sldId id="835" r:id="rId4"/>
    <p:sldId id="836" r:id="rId5"/>
    <p:sldId id="834" r:id="rId6"/>
    <p:sldId id="844" r:id="rId7"/>
    <p:sldId id="761" r:id="rId8"/>
    <p:sldId id="763" r:id="rId9"/>
    <p:sldId id="764" r:id="rId10"/>
    <p:sldId id="765" r:id="rId11"/>
    <p:sldId id="837" r:id="rId12"/>
    <p:sldId id="838" r:id="rId13"/>
    <p:sldId id="839" r:id="rId14"/>
    <p:sldId id="822" r:id="rId15"/>
    <p:sldId id="769" r:id="rId16"/>
    <p:sldId id="783" r:id="rId17"/>
    <p:sldId id="840" r:id="rId18"/>
    <p:sldId id="824" r:id="rId19"/>
    <p:sldId id="826" r:id="rId20"/>
    <p:sldId id="828" r:id="rId21"/>
    <p:sldId id="841" r:id="rId22"/>
    <p:sldId id="842" r:id="rId23"/>
    <p:sldId id="843" r:id="rId24"/>
    <p:sldId id="779" r:id="rId25"/>
    <p:sldId id="845" r:id="rId26"/>
    <p:sldId id="811" r:id="rId27"/>
    <p:sldId id="846" r:id="rId28"/>
    <p:sldId id="847" r:id="rId29"/>
    <p:sldId id="848" r:id="rId30"/>
    <p:sldId id="793" r:id="rId31"/>
    <p:sldId id="794" r:id="rId32"/>
    <p:sldId id="849" r:id="rId33"/>
    <p:sldId id="830" r:id="rId34"/>
    <p:sldId id="850" r:id="rId35"/>
    <p:sldId id="851" r:id="rId36"/>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cmAuthor>
  <p:cmAuthor id="2" name="User" initials="U" lastIdx="10" clrIdx="1">
    <p:extLst/>
  </p:cmAuthor>
  <p:cmAuthor id="3" name="Ashley Pinedo" initials="" lastIdx="5" clrIdx="2"/>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BBFF"/>
    <a:srgbClr val="ED5340"/>
    <a:srgbClr val="FFFFFF"/>
    <a:srgbClr val="DEDEDE"/>
    <a:srgbClr val="A2A2A2"/>
    <a:srgbClr val="B1AEAE"/>
    <a:srgbClr val="56565A"/>
    <a:srgbClr val="D9D9D9"/>
    <a:srgbClr val="767171"/>
    <a:srgbClr val="585C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5" autoAdjust="0"/>
    <p:restoredTop sz="79784" autoAdjust="0"/>
  </p:normalViewPr>
  <p:slideViewPr>
    <p:cSldViewPr snapToGrid="0">
      <p:cViewPr varScale="1">
        <p:scale>
          <a:sx n="58" d="100"/>
          <a:sy n="58" d="100"/>
        </p:scale>
        <p:origin x="2488" y="224"/>
      </p:cViewPr>
      <p:guideLst>
        <p:guide orient="horz" pos="3072"/>
        <p:guide pos="4096"/>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dirty="0"/>
              <a:t>Volunteer Hours per Week by Role</a:t>
            </a:r>
          </a:p>
        </c:rich>
      </c:tx>
      <c:layout>
        <c:manualLayout>
          <c:xMode val="edge"/>
          <c:yMode val="edge"/>
          <c:x val="0.35093358121901402"/>
          <c:y val="0"/>
        </c:manualLayout>
      </c:layout>
      <c:overlay val="1"/>
    </c:title>
    <c:autoTitleDeleted val="0"/>
    <c:plotArea>
      <c:layout>
        <c:manualLayout>
          <c:layoutTarget val="inner"/>
          <c:xMode val="edge"/>
          <c:yMode val="edge"/>
          <c:x val="0.216830101098474"/>
          <c:y val="0.20833481899668199"/>
          <c:w val="0.73514520754350199"/>
          <c:h val="0.66377531817956703"/>
        </c:manualLayout>
      </c:layout>
      <c:barChart>
        <c:barDir val="bar"/>
        <c:grouping val="stacked"/>
        <c:varyColors val="0"/>
        <c:ser>
          <c:idx val="0"/>
          <c:order val="0"/>
          <c:tx>
            <c:strRef>
              <c:f>Sheet1!$B$1</c:f>
              <c:strCache>
                <c:ptCount val="1"/>
                <c:pt idx="0">
                  <c:v>0-2 Hours</c:v>
                </c:pt>
              </c:strCache>
            </c:strRef>
          </c:tx>
          <c:spPr>
            <a:solidFill>
              <a:schemeClr val="bg1">
                <a:lumMod val="65000"/>
              </a:schemeClr>
            </a:solidFill>
          </c:spPr>
          <c:invertIfNegative val="0"/>
          <c:dLbls>
            <c:spPr>
              <a:noFill/>
              <a:ln>
                <a:noFill/>
              </a:ln>
              <a:effectLst/>
            </c:spPr>
            <c:txPr>
              <a:bodyPr/>
              <a:lstStyle/>
              <a:p>
                <a:pPr>
                  <a:defRPr sz="1700" b="1">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Team Leaders</c:v>
                </c:pt>
                <c:pt idx="1">
                  <c:v>Team Members</c:v>
                </c:pt>
                <c:pt idx="2">
                  <c:v>Volunteers</c:v>
                </c:pt>
              </c:strCache>
            </c:strRef>
          </c:cat>
          <c:val>
            <c:numRef>
              <c:f>Sheet1!$B$2:$B$4</c:f>
              <c:numCache>
                <c:formatCode>0%</c:formatCode>
                <c:ptCount val="3"/>
                <c:pt idx="0">
                  <c:v>0.04</c:v>
                </c:pt>
                <c:pt idx="1">
                  <c:v>0.25</c:v>
                </c:pt>
                <c:pt idx="2">
                  <c:v>0.63</c:v>
                </c:pt>
              </c:numCache>
            </c:numRef>
          </c:val>
          <c:extLst>
            <c:ext xmlns:c16="http://schemas.microsoft.com/office/drawing/2014/chart" uri="{C3380CC4-5D6E-409C-BE32-E72D297353CC}">
              <c16:uniqueId val="{00000000-C75D-3043-8C75-B1B8E48A4F56}"/>
            </c:ext>
          </c:extLst>
        </c:ser>
        <c:ser>
          <c:idx val="1"/>
          <c:order val="1"/>
          <c:tx>
            <c:strRef>
              <c:f>Sheet1!$C$1</c:f>
              <c:strCache>
                <c:ptCount val="1"/>
                <c:pt idx="0">
                  <c:v>2-5 Hours</c:v>
                </c:pt>
              </c:strCache>
            </c:strRef>
          </c:tx>
          <c:spPr>
            <a:solidFill>
              <a:srgbClr val="008FC5"/>
            </a:solidFill>
          </c:spPr>
          <c:invertIfNegative val="0"/>
          <c:dLbls>
            <c:spPr>
              <a:noFill/>
              <a:ln>
                <a:noFill/>
              </a:ln>
              <a:effectLst/>
            </c:spPr>
            <c:txPr>
              <a:bodyPr/>
              <a:lstStyle/>
              <a:p>
                <a:pPr>
                  <a:defRPr sz="1700" b="1">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Team Leaders</c:v>
                </c:pt>
                <c:pt idx="1">
                  <c:v>Team Members</c:v>
                </c:pt>
                <c:pt idx="2">
                  <c:v>Volunteers</c:v>
                </c:pt>
              </c:strCache>
            </c:strRef>
          </c:cat>
          <c:val>
            <c:numRef>
              <c:f>Sheet1!$C$2:$C$4</c:f>
              <c:numCache>
                <c:formatCode>0%</c:formatCode>
                <c:ptCount val="3"/>
                <c:pt idx="0">
                  <c:v>0.15</c:v>
                </c:pt>
                <c:pt idx="1">
                  <c:v>0.36</c:v>
                </c:pt>
                <c:pt idx="2">
                  <c:v>0.25</c:v>
                </c:pt>
              </c:numCache>
            </c:numRef>
          </c:val>
          <c:extLst>
            <c:ext xmlns:c16="http://schemas.microsoft.com/office/drawing/2014/chart" uri="{C3380CC4-5D6E-409C-BE32-E72D297353CC}">
              <c16:uniqueId val="{00000001-C75D-3043-8C75-B1B8E48A4F56}"/>
            </c:ext>
          </c:extLst>
        </c:ser>
        <c:ser>
          <c:idx val="2"/>
          <c:order val="2"/>
          <c:tx>
            <c:strRef>
              <c:f>Sheet1!$D$1</c:f>
              <c:strCache>
                <c:ptCount val="1"/>
                <c:pt idx="0">
                  <c:v>5-10 Hours</c:v>
                </c:pt>
              </c:strCache>
            </c:strRef>
          </c:tx>
          <c:spPr>
            <a:solidFill>
              <a:srgbClr val="006699"/>
            </a:solidFill>
          </c:spPr>
          <c:invertIfNegative val="0"/>
          <c:dLbls>
            <c:spPr>
              <a:noFill/>
              <a:ln>
                <a:noFill/>
              </a:ln>
              <a:effectLst/>
            </c:spPr>
            <c:txPr>
              <a:bodyPr/>
              <a:lstStyle/>
              <a:p>
                <a:pPr>
                  <a:defRPr sz="1700" b="1">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Team Leaders</c:v>
                </c:pt>
                <c:pt idx="1">
                  <c:v>Team Members</c:v>
                </c:pt>
                <c:pt idx="2">
                  <c:v>Volunteers</c:v>
                </c:pt>
              </c:strCache>
            </c:strRef>
          </c:cat>
          <c:val>
            <c:numRef>
              <c:f>Sheet1!$D$2:$D$4</c:f>
              <c:numCache>
                <c:formatCode>0%</c:formatCode>
                <c:ptCount val="3"/>
                <c:pt idx="0">
                  <c:v>0.22</c:v>
                </c:pt>
                <c:pt idx="1">
                  <c:v>0.2</c:v>
                </c:pt>
                <c:pt idx="2">
                  <c:v>7.0000000000000007E-2</c:v>
                </c:pt>
              </c:numCache>
            </c:numRef>
          </c:val>
          <c:extLst>
            <c:ext xmlns:c16="http://schemas.microsoft.com/office/drawing/2014/chart" uri="{C3380CC4-5D6E-409C-BE32-E72D297353CC}">
              <c16:uniqueId val="{00000002-C75D-3043-8C75-B1B8E48A4F56}"/>
            </c:ext>
          </c:extLst>
        </c:ser>
        <c:ser>
          <c:idx val="3"/>
          <c:order val="3"/>
          <c:tx>
            <c:strRef>
              <c:f>Sheet1!$E$1</c:f>
              <c:strCache>
                <c:ptCount val="1"/>
                <c:pt idx="0">
                  <c:v>10+ Hours</c:v>
                </c:pt>
              </c:strCache>
            </c:strRef>
          </c:tx>
          <c:spPr>
            <a:solidFill>
              <a:srgbClr val="00446A"/>
            </a:solidFill>
          </c:spPr>
          <c:invertIfNegative val="0"/>
          <c:dLbls>
            <c:spPr>
              <a:noFill/>
              <a:ln>
                <a:noFill/>
              </a:ln>
              <a:effectLst/>
            </c:spPr>
            <c:txPr>
              <a:bodyPr/>
              <a:lstStyle/>
              <a:p>
                <a:pPr>
                  <a:defRPr sz="1700" b="1">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Team Leaders</c:v>
                </c:pt>
                <c:pt idx="1">
                  <c:v>Team Members</c:v>
                </c:pt>
                <c:pt idx="2">
                  <c:v>Volunteers</c:v>
                </c:pt>
              </c:strCache>
            </c:strRef>
          </c:cat>
          <c:val>
            <c:numRef>
              <c:f>Sheet1!$E$2:$E$4</c:f>
              <c:numCache>
                <c:formatCode>0%</c:formatCode>
                <c:ptCount val="3"/>
                <c:pt idx="0">
                  <c:v>0.59</c:v>
                </c:pt>
                <c:pt idx="1">
                  <c:v>0.19</c:v>
                </c:pt>
                <c:pt idx="2">
                  <c:v>0.05</c:v>
                </c:pt>
              </c:numCache>
            </c:numRef>
          </c:val>
          <c:extLst>
            <c:ext xmlns:c16="http://schemas.microsoft.com/office/drawing/2014/chart" uri="{C3380CC4-5D6E-409C-BE32-E72D297353CC}">
              <c16:uniqueId val="{00000003-C75D-3043-8C75-B1B8E48A4F56}"/>
            </c:ext>
          </c:extLst>
        </c:ser>
        <c:dLbls>
          <c:showLegendKey val="0"/>
          <c:showVal val="1"/>
          <c:showCatName val="0"/>
          <c:showSerName val="0"/>
          <c:showPercent val="0"/>
          <c:showBubbleSize val="0"/>
        </c:dLbls>
        <c:gapWidth val="75"/>
        <c:overlap val="100"/>
        <c:axId val="-1444421504"/>
        <c:axId val="-1004599568"/>
      </c:barChart>
      <c:catAx>
        <c:axId val="-1444421504"/>
        <c:scaling>
          <c:orientation val="minMax"/>
        </c:scaling>
        <c:delete val="0"/>
        <c:axPos val="l"/>
        <c:numFmt formatCode="General" sourceLinked="0"/>
        <c:majorTickMark val="out"/>
        <c:minorTickMark val="none"/>
        <c:tickLblPos val="nextTo"/>
        <c:txPr>
          <a:bodyPr/>
          <a:lstStyle/>
          <a:p>
            <a:pPr>
              <a:defRPr b="1"/>
            </a:pPr>
            <a:endParaRPr lang="en-US"/>
          </a:p>
        </c:txPr>
        <c:crossAx val="-1004599568"/>
        <c:crosses val="autoZero"/>
        <c:auto val="1"/>
        <c:lblAlgn val="ctr"/>
        <c:lblOffset val="100"/>
        <c:noMultiLvlLbl val="0"/>
      </c:catAx>
      <c:valAx>
        <c:axId val="-1004599568"/>
        <c:scaling>
          <c:orientation val="minMax"/>
          <c:max val="1"/>
        </c:scaling>
        <c:delete val="0"/>
        <c:axPos val="b"/>
        <c:majorGridlines/>
        <c:numFmt formatCode="0%" sourceLinked="1"/>
        <c:majorTickMark val="out"/>
        <c:minorTickMark val="none"/>
        <c:tickLblPos val="nextTo"/>
        <c:crossAx val="-1444421504"/>
        <c:crosses val="autoZero"/>
        <c:crossBetween val="between"/>
      </c:valAx>
      <c:spPr>
        <a:solidFill>
          <a:schemeClr val="bg1">
            <a:lumMod val="95000"/>
          </a:schemeClr>
        </a:solidFill>
      </c:spPr>
    </c:plotArea>
    <c:legend>
      <c:legendPos val="t"/>
      <c:layout>
        <c:manualLayout>
          <c:xMode val="edge"/>
          <c:yMode val="edge"/>
          <c:x val="0.14637892485661499"/>
          <c:y val="9.6879611746644806E-2"/>
          <c:w val="0.69798289102750999"/>
          <c:h val="8.8958964264082396E-2"/>
        </c:manualLayout>
      </c:layout>
      <c:overlay val="0"/>
      <c:txPr>
        <a:bodyPr/>
        <a:lstStyle/>
        <a:p>
          <a:pPr>
            <a:defRPr b="0"/>
          </a:pPr>
          <a:endParaRPr lang="en-US"/>
        </a:p>
      </c:txPr>
    </c:legend>
    <c:plotVisOnly val="1"/>
    <c:dispBlanksAs val="gap"/>
    <c:showDLblsOverMax val="0"/>
  </c:chart>
  <c:txPr>
    <a:bodyPr/>
    <a:lstStyle/>
    <a:p>
      <a:pPr>
        <a:defRPr sz="1800">
          <a:solidFill>
            <a:schemeClr val="tx1">
              <a:lumMod val="75000"/>
              <a:lumOff val="25000"/>
            </a:schemeClr>
          </a:solidFil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3/6/19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dirty="0"/>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3/6/19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dirty="0"/>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8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dirty="0"/>
          </a:p>
        </p:txBody>
      </p:sp>
    </p:spTree>
    <p:extLst>
      <p:ext uri="{BB962C8B-B14F-4D97-AF65-F5344CB8AC3E}">
        <p14:creationId xmlns:p14="http://schemas.microsoft.com/office/powerpoint/2010/main" val="1789464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So yes, did it result</a:t>
            </a:r>
            <a:r>
              <a:rPr lang="en-US" baseline="0" dirty="0"/>
              <a:t> in a complete change in the electorate and a whole new wave of people getting involved in politics than ever before? Sure, but it was also an extremely cost effective way to meet campaign voter contact goals.</a:t>
            </a:r>
          </a:p>
        </p:txBody>
      </p:sp>
      <p:sp>
        <p:nvSpPr>
          <p:cNvPr id="4" name="Slide Number Placeholder 3"/>
          <p:cNvSpPr>
            <a:spLocks noGrp="1"/>
          </p:cNvSpPr>
          <p:nvPr>
            <p:ph type="sldNum" sz="quarter" idx="10"/>
          </p:nvPr>
        </p:nvSpPr>
        <p:spPr/>
        <p:txBody>
          <a:bodyPr/>
          <a:lstStyle/>
          <a:p>
            <a:fld id="{F1E3C1EA-D8F4-4B85-8B01-A01110AD5AFE}" type="slidenum">
              <a:rPr lang="en-US" smtClean="0"/>
              <a:t>10</a:t>
            </a:fld>
            <a:endParaRPr lang="en-US" dirty="0"/>
          </a:p>
        </p:txBody>
      </p:sp>
    </p:spTree>
    <p:extLst>
      <p:ext uri="{BB962C8B-B14F-4D97-AF65-F5344CB8AC3E}">
        <p14:creationId xmlns:p14="http://schemas.microsoft.com/office/powerpoint/2010/main" val="2137086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So yes, did it result</a:t>
            </a:r>
            <a:r>
              <a:rPr lang="en-US" baseline="0" dirty="0"/>
              <a:t> in a complete change in the electorate and a whole new wave of people getting involved in politics than ever before? Sure, but it was also an extremely cost effective way to meet campaign voter contact goals.</a:t>
            </a:r>
          </a:p>
        </p:txBody>
      </p:sp>
      <p:sp>
        <p:nvSpPr>
          <p:cNvPr id="4" name="Slide Number Placeholder 3"/>
          <p:cNvSpPr>
            <a:spLocks noGrp="1"/>
          </p:cNvSpPr>
          <p:nvPr>
            <p:ph type="sldNum" sz="quarter" idx="10"/>
          </p:nvPr>
        </p:nvSpPr>
        <p:spPr/>
        <p:txBody>
          <a:bodyPr/>
          <a:lstStyle/>
          <a:p>
            <a:fld id="{F1E3C1EA-D8F4-4B85-8B01-A01110AD5AFE}" type="slidenum">
              <a:rPr lang="en-US" smtClean="0"/>
              <a:t>11</a:t>
            </a:fld>
            <a:endParaRPr lang="en-US" dirty="0"/>
          </a:p>
        </p:txBody>
      </p:sp>
    </p:spTree>
    <p:extLst>
      <p:ext uri="{BB962C8B-B14F-4D97-AF65-F5344CB8AC3E}">
        <p14:creationId xmlns:p14="http://schemas.microsoft.com/office/powerpoint/2010/main" val="137801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But</a:t>
            </a:r>
            <a:r>
              <a:rPr lang="en-US" baseline="0" dirty="0"/>
              <a:t> just telling volunteers you need them because you want to save money is NOT going to bring volunteers knocking down your door asking to be part of your campaign.</a:t>
            </a:r>
          </a:p>
          <a:p>
            <a:pPr marL="285750" indent="-285750">
              <a:buFont typeface="Arial"/>
              <a:buChar char="•"/>
            </a:pPr>
            <a:r>
              <a:rPr lang="en-US" baseline="0" dirty="0"/>
              <a:t>Imagine if you saw this advertisement from an issue campaign?</a:t>
            </a:r>
          </a:p>
          <a:p>
            <a:pPr marL="285750" indent="-285750">
              <a:buFont typeface="Arial"/>
              <a:buChar char="•"/>
            </a:pPr>
            <a:r>
              <a:rPr lang="en-US" baseline="0" dirty="0"/>
              <a:t>(Side note: a national study was conducted in 2003 to figure out the value of an average volunteer’s time to the organization where they’re volunteering. The average was $20 per hour)</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12</a:t>
            </a:fld>
            <a:endParaRPr lang="en-US" dirty="0"/>
          </a:p>
        </p:txBody>
      </p:sp>
    </p:spTree>
    <p:extLst>
      <p:ext uri="{BB962C8B-B14F-4D97-AF65-F5344CB8AC3E}">
        <p14:creationId xmlns:p14="http://schemas.microsoft.com/office/powerpoint/2010/main" val="171737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So let’s think back to your time volunteering in the past. Why</a:t>
            </a:r>
            <a:r>
              <a:rPr lang="en-US" baseline="0" dirty="0"/>
              <a:t> did you volunteer? Did you come back? Why or why not?</a:t>
            </a:r>
          </a:p>
          <a:p>
            <a:pPr marL="285750" indent="-285750">
              <a:buFont typeface="Arial"/>
              <a:buChar char="•"/>
            </a:pPr>
            <a:r>
              <a:rPr lang="en-US" baseline="0" dirty="0"/>
              <a:t>(Lead a conversation about why they did or didn’t come back.)</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13</a:t>
            </a:fld>
            <a:endParaRPr lang="en-US" dirty="0"/>
          </a:p>
        </p:txBody>
      </p:sp>
    </p:spTree>
    <p:extLst>
      <p:ext uri="{BB962C8B-B14F-4D97-AF65-F5344CB8AC3E}">
        <p14:creationId xmlns:p14="http://schemas.microsoft.com/office/powerpoint/2010/main" val="395466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Well, for those of you who didn’t return – you’re not alone!</a:t>
            </a:r>
          </a:p>
          <a:p>
            <a:pPr marL="285750" indent="-285750">
              <a:buFont typeface="Arial"/>
              <a:buChar char="•"/>
            </a:pPr>
            <a:r>
              <a:rPr lang="en-US" dirty="0"/>
              <a:t>In</a:t>
            </a:r>
            <a:r>
              <a:rPr lang="en-US" baseline="0" dirty="0"/>
              <a:t> 2006, 61.2 million people volunteered.</a:t>
            </a:r>
          </a:p>
          <a:p>
            <a:pPr marL="285750" indent="-285750">
              <a:buFont typeface="Arial"/>
              <a:buChar char="•"/>
            </a:pPr>
            <a:r>
              <a:rPr lang="en-US" baseline="0" dirty="0"/>
              <a:t>But in 2007, only 39.5 million volunteered again</a:t>
            </a:r>
          </a:p>
          <a:p>
            <a:pPr marL="285750" indent="-285750">
              <a:buFont typeface="Arial"/>
              <a:buChar char="•"/>
            </a:pPr>
            <a:r>
              <a:rPr lang="en-US" baseline="0" dirty="0"/>
              <a:t>So we had roughly one third of all volunteers from one year NOT come back the next year. You may have been one of them! </a:t>
            </a:r>
            <a:r>
              <a:rPr lang="en-US" baseline="0" dirty="0">
                <a:sym typeface="Wingdings"/>
              </a:rPr>
              <a:t></a:t>
            </a:r>
          </a:p>
          <a:p>
            <a:pPr marL="285750" indent="-285750">
              <a:buFont typeface="Arial"/>
              <a:buChar char="•"/>
            </a:pPr>
            <a:r>
              <a:rPr lang="en-US" baseline="0" dirty="0">
                <a:sym typeface="Wingdings"/>
              </a:rPr>
              <a:t>Across all sectors of volunteer organizations, those 21.7 million volunteers who did not return added up to $38 billion in lost volunteer time in just one year.</a:t>
            </a:r>
          </a:p>
          <a:p>
            <a:pPr marL="285750" indent="-285750">
              <a:buFont typeface="Arial"/>
              <a:buChar char="•"/>
            </a:pPr>
            <a:endParaRPr lang="en-US"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14</a:t>
            </a:fld>
            <a:endParaRPr lang="en-US" dirty="0"/>
          </a:p>
        </p:txBody>
      </p:sp>
    </p:spTree>
    <p:extLst>
      <p:ext uri="{BB962C8B-B14F-4D97-AF65-F5344CB8AC3E}">
        <p14:creationId xmlns:p14="http://schemas.microsoft.com/office/powerpoint/2010/main" val="795523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So what we’re here to cover today are some of the best practices that attract, and more importantly, RETAIN volunteers in an issue campaign. Because otherwise, you could be</a:t>
            </a:r>
            <a:r>
              <a:rPr lang="en-US" baseline="0" dirty="0"/>
              <a:t> losing a lot of money and end up falling short of your goals.</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15</a:t>
            </a:fld>
            <a:endParaRPr lang="en-US" dirty="0"/>
          </a:p>
        </p:txBody>
      </p:sp>
    </p:spTree>
    <p:extLst>
      <p:ext uri="{BB962C8B-B14F-4D97-AF65-F5344CB8AC3E}">
        <p14:creationId xmlns:p14="http://schemas.microsoft.com/office/powerpoint/2010/main" val="254628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Here’s what keeps volunteers</a:t>
            </a:r>
            <a:r>
              <a:rPr lang="en-US" baseline="0" dirty="0"/>
              <a:t> coming back. Tell me if this resonates with your own experience, whether an experience where you DID go back, or one where you didn’t.</a:t>
            </a:r>
          </a:p>
          <a:p>
            <a:pPr marL="285750" indent="-285750">
              <a:buFont typeface="Arial"/>
              <a:buChar char="•"/>
            </a:pPr>
            <a:r>
              <a:rPr lang="en-US" baseline="0" dirty="0"/>
              <a:t>Volunteers come back when they are assigned responsibility that aligns with their skill set. People want to be utilized, and they feel utilized when they can apply their own expertise to the work they’re doing. Conversely, When you put a volunteer to work on something they don’t feel equipped to do, they are being set up for failure, making the experience less enjoyable.</a:t>
            </a:r>
          </a:p>
          <a:p>
            <a:pPr marL="285750" indent="-285750">
              <a:buFont typeface="Arial"/>
              <a:buChar char="•"/>
            </a:pPr>
            <a:r>
              <a:rPr lang="en-US" baseline="0" dirty="0"/>
              <a:t>Volunteers come back when they feel that their contributions are being recognized and appreciated.</a:t>
            </a:r>
          </a:p>
          <a:p>
            <a:pPr marL="285750" indent="-285750">
              <a:buFont typeface="Arial"/>
              <a:buChar char="•"/>
            </a:pPr>
            <a:r>
              <a:rPr lang="en-US" baseline="0" dirty="0"/>
              <a:t>Volunteers come back when they can see the impact of their work – when they know their contributions are making a difference. If you’re going to put in hard work, you want to see the result. If it just goes into a black hole and you never know if you’re even accomplishing anything – you lose motivation.</a:t>
            </a:r>
          </a:p>
          <a:p>
            <a:pPr marL="285750" indent="-285750">
              <a:buFont typeface="Arial"/>
              <a:buChar char="•"/>
            </a:pPr>
            <a:r>
              <a:rPr lang="en-US" baseline="0" dirty="0"/>
              <a:t>Volunteers come back when they get training or professional development out of their volunteer experience. </a:t>
            </a:r>
          </a:p>
          <a:p>
            <a:pPr marL="285750" indent="-285750">
              <a:buFont typeface="Arial"/>
              <a:buChar char="•"/>
            </a:pPr>
            <a:r>
              <a:rPr lang="en-US" baseline="0" dirty="0"/>
              <a:t>And finally, this is a huge and often overlooked aspect: organizations who actually provide training to their STAFF on how to work with volunteers are more likely to retain those volunteers. </a:t>
            </a:r>
          </a:p>
          <a:p>
            <a:pPr marL="285750" indent="-285750">
              <a:buFont typeface="Arial"/>
              <a:buChar char="•"/>
            </a:pPr>
            <a:r>
              <a:rPr lang="en-US" baseline="0" dirty="0"/>
              <a:t>[Break for questions or comments]</a:t>
            </a:r>
          </a:p>
        </p:txBody>
      </p:sp>
      <p:sp>
        <p:nvSpPr>
          <p:cNvPr id="4" name="Slide Number Placeholder 3"/>
          <p:cNvSpPr>
            <a:spLocks noGrp="1"/>
          </p:cNvSpPr>
          <p:nvPr>
            <p:ph type="sldNum" sz="quarter" idx="10"/>
          </p:nvPr>
        </p:nvSpPr>
        <p:spPr/>
        <p:txBody>
          <a:bodyPr/>
          <a:lstStyle/>
          <a:p>
            <a:fld id="{F1E3C1EA-D8F4-4B85-8B01-A01110AD5AFE}" type="slidenum">
              <a:rPr lang="en-US" smtClean="0"/>
              <a:t>16</a:t>
            </a:fld>
            <a:endParaRPr lang="en-US" dirty="0"/>
          </a:p>
        </p:txBody>
      </p:sp>
    </p:spTree>
    <p:extLst>
      <p:ext uri="{BB962C8B-B14F-4D97-AF65-F5344CB8AC3E}">
        <p14:creationId xmlns:p14="http://schemas.microsoft.com/office/powerpoint/2010/main" val="1154188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17</a:t>
            </a:fld>
            <a:endParaRPr lang="en-US" dirty="0"/>
          </a:p>
        </p:txBody>
      </p:sp>
    </p:spTree>
    <p:extLst>
      <p:ext uri="{BB962C8B-B14F-4D97-AF65-F5344CB8AC3E}">
        <p14:creationId xmlns:p14="http://schemas.microsoft.com/office/powerpoint/2010/main" val="1753855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endParaRPr lang="en-US" dirty="0"/>
          </a:p>
          <a:p>
            <a:pPr marL="285750" indent="-285750">
              <a:buFont typeface="Arial"/>
              <a:buChar char="•"/>
            </a:pPr>
            <a:r>
              <a:rPr lang="en-US" dirty="0"/>
              <a:t>Let’s start with the Magnet Model. This is where there is one person in charge, and then a bunch of volunteers coming to that person for direction, assignments, questions, comments,</a:t>
            </a:r>
            <a:r>
              <a:rPr lang="en-US" baseline="0" dirty="0"/>
              <a:t> concerns.</a:t>
            </a:r>
          </a:p>
          <a:p>
            <a:pPr marL="285750" indent="-285750">
              <a:buFont typeface="Arial"/>
              <a:buChar char="•"/>
            </a:pPr>
            <a:endParaRPr lang="en-US" baseline="0" dirty="0"/>
          </a:p>
          <a:p>
            <a:pPr marL="285750" indent="-285750">
              <a:buFont typeface="Arial"/>
              <a:buChar char="•"/>
            </a:pPr>
            <a:r>
              <a:rPr lang="en-US" baseline="0" dirty="0"/>
              <a:t>What strikes you about this? Pros and cons for attracting and retaining volunteers? (Lead a discussion)</a:t>
            </a:r>
          </a:p>
          <a:p>
            <a:pPr marL="285750" indent="-285750">
              <a:buFont typeface="Arial"/>
              <a:buChar char="•"/>
            </a:pPr>
            <a:endParaRPr lang="en-US" dirty="0"/>
          </a:p>
          <a:p>
            <a:pPr marL="285750" indent="-285750">
              <a:buFont typeface="Arial"/>
              <a:buChar char="•"/>
            </a:pPr>
            <a:r>
              <a:rPr lang="en-US" dirty="0"/>
              <a:t>(Reveal</a:t>
            </a:r>
            <a:r>
              <a:rPr lang="en-US" baseline="0" dirty="0"/>
              <a:t> these three key problems with the Magnet Model, and comment on or tie them back to what they have already said)</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18</a:t>
            </a:fld>
            <a:endParaRPr lang="en-US" dirty="0"/>
          </a:p>
        </p:txBody>
      </p:sp>
    </p:spTree>
    <p:extLst>
      <p:ext uri="{BB962C8B-B14F-4D97-AF65-F5344CB8AC3E}">
        <p14:creationId xmlns:p14="http://schemas.microsoft.com/office/powerpoint/2010/main" val="1752971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We call this the Drum Circle</a:t>
            </a:r>
            <a:r>
              <a:rPr lang="en-US" baseline="0" dirty="0"/>
              <a:t> model. We have a bunch of people who are equal to one another, and they each have the freedom and latitude to do what they think is most helpful, important, and effective.</a:t>
            </a:r>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r>
              <a:rPr lang="en-US" baseline="0" dirty="0"/>
              <a:t>What strikes you about this? Pros and cons for attracting and retaining volunteers? (Lead a discussion)</a:t>
            </a:r>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r>
              <a:rPr lang="en-US" dirty="0"/>
              <a:t>(Reveal</a:t>
            </a:r>
            <a:r>
              <a:rPr lang="en-US" baseline="0" dirty="0"/>
              <a:t> these three key problems with the Drum Circle Model, and comment on or tie them back to what they have already said)</a:t>
            </a:r>
            <a:endParaRPr lang="en-US" dirty="0"/>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endParaRPr lang="en-US" baseline="0" dirty="0"/>
          </a:p>
        </p:txBody>
      </p:sp>
      <p:sp>
        <p:nvSpPr>
          <p:cNvPr id="4" name="Slide Number Placeholder 3"/>
          <p:cNvSpPr>
            <a:spLocks noGrp="1"/>
          </p:cNvSpPr>
          <p:nvPr>
            <p:ph type="sldNum" sz="quarter" idx="10"/>
          </p:nvPr>
        </p:nvSpPr>
        <p:spPr/>
        <p:txBody>
          <a:bodyPr/>
          <a:lstStyle/>
          <a:p>
            <a:fld id="{F1E3C1EA-D8F4-4B85-8B01-A01110AD5AFE}" type="slidenum">
              <a:rPr lang="en-US" smtClean="0"/>
              <a:t>19</a:t>
            </a:fld>
            <a:endParaRPr lang="en-US" dirty="0"/>
          </a:p>
        </p:txBody>
      </p:sp>
    </p:spTree>
    <p:extLst>
      <p:ext uri="{BB962C8B-B14F-4D97-AF65-F5344CB8AC3E}">
        <p14:creationId xmlns:p14="http://schemas.microsoft.com/office/powerpoint/2010/main" val="257174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dirty="0"/>
          </a:p>
        </p:txBody>
      </p:sp>
    </p:spTree>
    <p:extLst>
      <p:ext uri="{BB962C8B-B14F-4D97-AF65-F5344CB8AC3E}">
        <p14:creationId xmlns:p14="http://schemas.microsoft.com/office/powerpoint/2010/main" val="430641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We call this the snowflake model. (Actually, Marshall </a:t>
            </a:r>
            <a:r>
              <a:rPr lang="en-US" dirty="0" err="1"/>
              <a:t>Ganz</a:t>
            </a:r>
            <a:r>
              <a:rPr lang="en-US" dirty="0"/>
              <a:t> named it that!) You see the resemblance?</a:t>
            </a:r>
          </a:p>
          <a:p>
            <a:pPr marL="285750" indent="-285750">
              <a:buFont typeface="Arial"/>
              <a:buChar char="•"/>
            </a:pPr>
            <a:r>
              <a:rPr lang="en-US" dirty="0"/>
              <a:t>In</a:t>
            </a:r>
            <a:r>
              <a:rPr lang="en-US" baseline="0" dirty="0"/>
              <a:t> this model, we have a person in the middle, who is communicating with a small group of people, each of whom is communicating and working with another group of people on their own.</a:t>
            </a:r>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r>
              <a:rPr lang="en-US" baseline="0" dirty="0"/>
              <a:t>What strikes you about this? Pros and cons for attracting and retaining volunteers? (Lead a discussion)</a:t>
            </a:r>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dirty="0"/>
          </a:p>
        </p:txBody>
      </p:sp>
    </p:spTree>
    <p:extLst>
      <p:ext uri="{BB962C8B-B14F-4D97-AF65-F5344CB8AC3E}">
        <p14:creationId xmlns:p14="http://schemas.microsoft.com/office/powerpoint/2010/main" val="602929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On top of the strengths we just reviewed, again going back to the cost associated with organizing – this is a cost effective model.</a:t>
            </a:r>
          </a:p>
          <a:p>
            <a:pPr marL="285750" indent="-285750">
              <a:buFont typeface="Arial"/>
              <a:buChar char="•"/>
            </a:pPr>
            <a:r>
              <a:rPr lang="en-US" dirty="0"/>
              <a:t>In</a:t>
            </a:r>
            <a:r>
              <a:rPr lang="en-US" baseline="0" dirty="0"/>
              <a:t> this diagram, if each dot is a person, that’s 16 volunteers being engaged by one organizer. And they are being engaged in a way that doesn’t overwhelm the organizer, which frees her up to go out and find other new volunteers to engage. So you can really reach exponentially more people when you set up your volunteer structure in this way.</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21</a:t>
            </a:fld>
            <a:endParaRPr lang="en-US" dirty="0"/>
          </a:p>
        </p:txBody>
      </p:sp>
    </p:spTree>
    <p:extLst>
      <p:ext uri="{BB962C8B-B14F-4D97-AF65-F5344CB8AC3E}">
        <p14:creationId xmlns:p14="http://schemas.microsoft.com/office/powerpoint/2010/main" val="1985563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It’s also sustainable, because it allows the organization to actually do the things that keep volunteers coming back. </a:t>
            </a:r>
          </a:p>
          <a:p>
            <a:pPr marL="285750" indent="-285750">
              <a:buFont typeface="Arial"/>
              <a:buChar char="•"/>
            </a:pPr>
            <a:r>
              <a:rPr lang="en-US" dirty="0"/>
              <a:t>Assigning roles helps match volunteer skills effectively.</a:t>
            </a:r>
          </a:p>
          <a:p>
            <a:pPr marL="285750" indent="-285750">
              <a:buFont typeface="Arial"/>
              <a:buChar char="•"/>
            </a:pPr>
            <a:r>
              <a:rPr lang="en-US" dirty="0"/>
              <a:t>The organizer has time to recognize contributions and to provide</a:t>
            </a:r>
            <a:r>
              <a:rPr lang="en-US" baseline="0" dirty="0"/>
              <a:t> training, instead of running around like a chicken with its head cut off trying to support all 16 of these people on their own.</a:t>
            </a:r>
          </a:p>
          <a:p>
            <a:pPr marL="285750" indent="-285750">
              <a:buFont typeface="Arial"/>
              <a:buChar char="•"/>
            </a:pPr>
            <a:r>
              <a:rPr lang="en-US" baseline="0" dirty="0"/>
              <a:t>And when there are clear roles and goals, it’s easy and manageable to create accountability and measure the impact of each person.</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22</a:t>
            </a:fld>
            <a:endParaRPr lang="en-US" dirty="0"/>
          </a:p>
        </p:txBody>
      </p:sp>
    </p:spTree>
    <p:extLst>
      <p:ext uri="{BB962C8B-B14F-4D97-AF65-F5344CB8AC3E}">
        <p14:creationId xmlns:p14="http://schemas.microsoft.com/office/powerpoint/2010/main" val="1117165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t>On top of the strengths we just reviewed, again going back to the cost associated with organizing – this is a cost effective model.</a:t>
            </a:r>
          </a:p>
          <a:p>
            <a:pPr marL="285750" indent="-285750">
              <a:buFont typeface="Arial"/>
              <a:buChar char="•"/>
            </a:pPr>
            <a:r>
              <a:rPr lang="en-US" dirty="0"/>
              <a:t>In</a:t>
            </a:r>
            <a:r>
              <a:rPr lang="en-US" baseline="0" dirty="0"/>
              <a:t> this diagram, if each dot is a person, that’s 16 volunteers being engaged by one organizer. And they are being engaged in a way that doesn’t overwhelm the organizer, which frees her up to go out and find other new volunteers to engage. So you can really reach exponentially more people when you set up your volunteer structure in this way.</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23</a:t>
            </a:fld>
            <a:endParaRPr lang="en-US" dirty="0"/>
          </a:p>
        </p:txBody>
      </p:sp>
    </p:spTree>
    <p:extLst>
      <p:ext uri="{BB962C8B-B14F-4D97-AF65-F5344CB8AC3E}">
        <p14:creationId xmlns:p14="http://schemas.microsoft.com/office/powerpoint/2010/main" val="2963807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And in the Obama reelection campaign, we saw that the volunteers who were</a:t>
            </a:r>
            <a:r>
              <a:rPr lang="en-US" baseline="0" dirty="0"/>
              <a:t> part of a team actually gave more time than those who weren’t, because they felt more invested in the cause.</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24</a:t>
            </a:fld>
            <a:endParaRPr lang="en-US" dirty="0"/>
          </a:p>
        </p:txBody>
      </p:sp>
    </p:spTree>
    <p:extLst>
      <p:ext uri="{BB962C8B-B14F-4D97-AF65-F5344CB8AC3E}">
        <p14:creationId xmlns:p14="http://schemas.microsoft.com/office/powerpoint/2010/main" val="1084549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25</a:t>
            </a:fld>
            <a:endParaRPr lang="en-US" dirty="0"/>
          </a:p>
        </p:txBody>
      </p:sp>
    </p:spTree>
    <p:extLst>
      <p:ext uri="{BB962C8B-B14F-4D97-AF65-F5344CB8AC3E}">
        <p14:creationId xmlns:p14="http://schemas.microsoft.com/office/powerpoint/2010/main" val="481875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Ashley</a:t>
            </a:r>
          </a:p>
        </p:txBody>
      </p:sp>
      <p:sp>
        <p:nvSpPr>
          <p:cNvPr id="4" name="Slide Number Placeholder 3"/>
          <p:cNvSpPr>
            <a:spLocks noGrp="1"/>
          </p:cNvSpPr>
          <p:nvPr>
            <p:ph type="sldNum" sz="quarter" idx="10"/>
          </p:nvPr>
        </p:nvSpPr>
        <p:spPr/>
        <p:txBody>
          <a:bodyPr/>
          <a:lstStyle/>
          <a:p>
            <a:fld id="{F1E3C1EA-D8F4-4B85-8B01-A01110AD5AFE}" type="slidenum">
              <a:rPr lang="en-US" smtClean="0"/>
              <a:t>26</a:t>
            </a:fld>
            <a:endParaRPr lang="en-US" dirty="0"/>
          </a:p>
        </p:txBody>
      </p:sp>
    </p:spTree>
    <p:extLst>
      <p:ext uri="{BB962C8B-B14F-4D97-AF65-F5344CB8AC3E}">
        <p14:creationId xmlns:p14="http://schemas.microsoft.com/office/powerpoint/2010/main" val="39635855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27</a:t>
            </a:fld>
            <a:endParaRPr lang="en-US" dirty="0"/>
          </a:p>
        </p:txBody>
      </p:sp>
    </p:spTree>
    <p:extLst>
      <p:ext uri="{BB962C8B-B14F-4D97-AF65-F5344CB8AC3E}">
        <p14:creationId xmlns:p14="http://schemas.microsoft.com/office/powerpoint/2010/main" val="1054684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1B829A-FB99-C744-9A39-63D0D03EBB0A}" type="slidenum">
              <a:rPr lang="en-US" smtClean="0"/>
              <a:t>28</a:t>
            </a:fld>
            <a:endParaRPr lang="en-US"/>
          </a:p>
        </p:txBody>
      </p:sp>
    </p:spTree>
    <p:extLst>
      <p:ext uri="{BB962C8B-B14F-4D97-AF65-F5344CB8AC3E}">
        <p14:creationId xmlns:p14="http://schemas.microsoft.com/office/powerpoint/2010/main" val="2316928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29</a:t>
            </a:fld>
            <a:endParaRPr lang="en-US" dirty="0"/>
          </a:p>
        </p:txBody>
      </p:sp>
    </p:spTree>
    <p:extLst>
      <p:ext uri="{BB962C8B-B14F-4D97-AF65-F5344CB8AC3E}">
        <p14:creationId xmlns:p14="http://schemas.microsoft.com/office/powerpoint/2010/main" val="1017740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dirty="0"/>
          </a:p>
        </p:txBody>
      </p:sp>
    </p:spTree>
    <p:extLst>
      <p:ext uri="{BB962C8B-B14F-4D97-AF65-F5344CB8AC3E}">
        <p14:creationId xmlns:p14="http://schemas.microsoft.com/office/powerpoint/2010/main" val="8359504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endParaRPr lang="en-US" dirty="0"/>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r>
              <a:rPr lang="en-US" dirty="0"/>
              <a:t>Now</a:t>
            </a:r>
            <a:r>
              <a:rPr lang="en-US" baseline="0" dirty="0"/>
              <a:t> that you have an idea of what the volunteer roles, responsibilities, and structure might look like for your campaign, in a way that helps you retain volunteers, we’re going to practice the skill that will actually help you get them in the door in the first place!</a:t>
            </a:r>
            <a:endParaRPr lang="en-US" dirty="0"/>
          </a:p>
          <a:p>
            <a:pPr marL="285750" indent="-285750">
              <a:buFont typeface="Arial"/>
              <a:buChar char="•"/>
            </a:pPr>
            <a:endParaRPr lang="en-US" dirty="0"/>
          </a:p>
          <a:p>
            <a:pPr marL="285750" indent="-285750">
              <a:buFont typeface="Arial"/>
              <a:buChar char="•"/>
            </a:pPr>
            <a:r>
              <a:rPr lang="en-US" dirty="0"/>
              <a:t>The</a:t>
            </a:r>
            <a:r>
              <a:rPr lang="en-US" baseline="0" dirty="0"/>
              <a:t> first thing we’ll do is just give it a try. Turn to your partner, imagining they are a prospective volunteer for your campaign, and make an ask that they get involved. We’re just going to see how it goes.</a:t>
            </a:r>
          </a:p>
          <a:p>
            <a:pPr marL="285750" indent="-285750">
              <a:buFont typeface="Arial"/>
              <a:buChar char="•"/>
            </a:pPr>
            <a:r>
              <a:rPr lang="en-US" baseline="0" dirty="0"/>
              <a:t>(Have them practice, then have them share what felt effective or ineffective, what felt easy or difficult)</a:t>
            </a:r>
          </a:p>
          <a:p>
            <a:pPr marL="285750" indent="-285750">
              <a:buFont typeface="Arial"/>
              <a:buChar char="•"/>
            </a:pP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30</a:t>
            </a:fld>
            <a:endParaRPr lang="en-US" dirty="0"/>
          </a:p>
        </p:txBody>
      </p:sp>
    </p:spTree>
    <p:extLst>
      <p:ext uri="{BB962C8B-B14F-4D97-AF65-F5344CB8AC3E}">
        <p14:creationId xmlns:p14="http://schemas.microsoft.com/office/powerpoint/2010/main" val="24780304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(Review these five key tips)</a:t>
            </a:r>
          </a:p>
          <a:p>
            <a:pPr marL="285750" indent="-285750">
              <a:buFont typeface="Arial"/>
              <a:buChar char="•"/>
            </a:pPr>
            <a:endParaRPr lang="en-US" dirty="0"/>
          </a:p>
          <a:p>
            <a:pPr marL="285750" marR="0" indent="-285750" algn="l" defTabSz="1300460" rtl="0" eaLnBrk="1" fontAlgn="auto" latinLnBrk="0" hangingPunct="1">
              <a:lnSpc>
                <a:spcPct val="100000"/>
              </a:lnSpc>
              <a:spcBef>
                <a:spcPts val="0"/>
              </a:spcBef>
              <a:spcAft>
                <a:spcPts val="0"/>
              </a:spcAft>
              <a:buClrTx/>
              <a:buSzTx/>
              <a:buFont typeface="Arial"/>
              <a:buChar char="•"/>
              <a:tabLst/>
              <a:defRPr/>
            </a:pPr>
            <a:r>
              <a:rPr lang="en-US" dirty="0"/>
              <a:t>(Have them use their worksheet</a:t>
            </a:r>
            <a:r>
              <a:rPr lang="en-US" baseline="0" dirty="0"/>
              <a:t> to draft a “script” for a volunteer ask for their campaign, then practice it with each other, then report back.)</a:t>
            </a:r>
            <a:endParaRPr lang="en-US" dirty="0"/>
          </a:p>
          <a:p>
            <a:pPr marL="285750" indent="-285750">
              <a:buFont typeface="Arial"/>
              <a:buChar char="•"/>
            </a:pP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31</a:t>
            </a:fld>
            <a:endParaRPr lang="en-US" dirty="0"/>
          </a:p>
        </p:txBody>
      </p:sp>
    </p:spTree>
    <p:extLst>
      <p:ext uri="{BB962C8B-B14F-4D97-AF65-F5344CB8AC3E}">
        <p14:creationId xmlns:p14="http://schemas.microsoft.com/office/powerpoint/2010/main" val="28155158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32</a:t>
            </a:fld>
            <a:endParaRPr lang="en-US" dirty="0"/>
          </a:p>
        </p:txBody>
      </p:sp>
    </p:spTree>
    <p:extLst>
      <p:ext uri="{BB962C8B-B14F-4D97-AF65-F5344CB8AC3E}">
        <p14:creationId xmlns:p14="http://schemas.microsoft.com/office/powerpoint/2010/main" val="349841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33</a:t>
            </a:fld>
            <a:endParaRPr lang="en-US" dirty="0"/>
          </a:p>
        </p:txBody>
      </p:sp>
    </p:spTree>
    <p:extLst>
      <p:ext uri="{BB962C8B-B14F-4D97-AF65-F5344CB8AC3E}">
        <p14:creationId xmlns:p14="http://schemas.microsoft.com/office/powerpoint/2010/main" val="32350066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34</a:t>
            </a:fld>
            <a:endParaRPr lang="en-US" dirty="0"/>
          </a:p>
        </p:txBody>
      </p:sp>
    </p:spTree>
    <p:extLst>
      <p:ext uri="{BB962C8B-B14F-4D97-AF65-F5344CB8AC3E}">
        <p14:creationId xmlns:p14="http://schemas.microsoft.com/office/powerpoint/2010/main" val="1420425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35</a:t>
            </a:fld>
            <a:endParaRPr lang="en-US" dirty="0"/>
          </a:p>
        </p:txBody>
      </p:sp>
    </p:spTree>
    <p:extLst>
      <p:ext uri="{BB962C8B-B14F-4D97-AF65-F5344CB8AC3E}">
        <p14:creationId xmlns:p14="http://schemas.microsoft.com/office/powerpoint/2010/main" val="1400558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dirty="0"/>
          </a:p>
        </p:txBody>
      </p:sp>
    </p:spTree>
    <p:extLst>
      <p:ext uri="{BB962C8B-B14F-4D97-AF65-F5344CB8AC3E}">
        <p14:creationId xmlns:p14="http://schemas.microsoft.com/office/powerpoint/2010/main" val="977681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5</a:t>
            </a:fld>
            <a:endParaRPr lang="en-US" dirty="0"/>
          </a:p>
        </p:txBody>
      </p:sp>
    </p:spTree>
    <p:extLst>
      <p:ext uri="{BB962C8B-B14F-4D97-AF65-F5344CB8AC3E}">
        <p14:creationId xmlns:p14="http://schemas.microsoft.com/office/powerpoint/2010/main" val="780493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dirty="0"/>
          </a:p>
        </p:txBody>
      </p:sp>
    </p:spTree>
    <p:extLst>
      <p:ext uri="{BB962C8B-B14F-4D97-AF65-F5344CB8AC3E}">
        <p14:creationId xmlns:p14="http://schemas.microsoft.com/office/powerpoint/2010/main" val="1363518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Before we get into volunteer recruitment for issue</a:t>
            </a:r>
            <a:r>
              <a:rPr lang="en-US" baseline="0" dirty="0"/>
              <a:t> advocacy, we’re going to start by drawing on your own experience.</a:t>
            </a:r>
          </a:p>
          <a:p>
            <a:pPr marL="285750" indent="-285750">
              <a:buFont typeface="Arial"/>
              <a:buChar char="•"/>
            </a:pPr>
            <a:r>
              <a:rPr lang="en-US" baseline="0" dirty="0"/>
              <a:t>Think about past volunteer experiences you’ve had – in any context.</a:t>
            </a:r>
          </a:p>
          <a:p>
            <a:pPr marL="285750" indent="-285750">
              <a:buFont typeface="Arial"/>
              <a:buChar char="•"/>
            </a:pPr>
            <a:r>
              <a:rPr lang="en-US" baseline="0" dirty="0"/>
              <a:t>What did you do? How many hours did you contribute? (Lead a conversation where people talk about their volunteer experiences)</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7</a:t>
            </a:fld>
            <a:endParaRPr lang="en-US" dirty="0"/>
          </a:p>
        </p:txBody>
      </p:sp>
    </p:spTree>
    <p:extLst>
      <p:ext uri="{BB962C8B-B14F-4D97-AF65-F5344CB8AC3E}">
        <p14:creationId xmlns:p14="http://schemas.microsoft.com/office/powerpoint/2010/main" val="2457540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Volunteer</a:t>
            </a:r>
            <a:r>
              <a:rPr lang="en-US" baseline="0" dirty="0"/>
              <a:t> programs for issue advocacy are important for a number of reasons.</a:t>
            </a:r>
          </a:p>
          <a:p>
            <a:pPr marL="285750" indent="-285750">
              <a:buFont typeface="Arial"/>
              <a:buChar char="•"/>
            </a:pPr>
            <a:r>
              <a:rPr lang="en-US" baseline="0" dirty="0"/>
              <a:t>They are important because they increase civic participation. They are important because they can build long term grassroots power.</a:t>
            </a:r>
          </a:p>
          <a:p>
            <a:pPr marL="285750" indent="-285750">
              <a:buFont typeface="Arial"/>
              <a:buChar char="•"/>
            </a:pPr>
            <a:r>
              <a:rPr lang="en-US" baseline="0" dirty="0"/>
              <a:t>But very practically speaking, volunteers are strategic assets that can be the difference between winning and losing on your campaign.</a:t>
            </a:r>
          </a:p>
          <a:p>
            <a:pPr marL="285750" indent="-285750">
              <a:buFont typeface="Arial"/>
              <a:buChar char="•"/>
            </a:pPr>
            <a:r>
              <a:rPr lang="en-US" baseline="0" dirty="0"/>
              <a:t>And that’s why we take the business of effectively recruiting, managing, and retaining volunteers so seriously.</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8</a:t>
            </a:fld>
            <a:endParaRPr lang="en-US" dirty="0"/>
          </a:p>
        </p:txBody>
      </p:sp>
    </p:spTree>
    <p:extLst>
      <p:ext uri="{BB962C8B-B14F-4D97-AF65-F5344CB8AC3E}">
        <p14:creationId xmlns:p14="http://schemas.microsoft.com/office/powerpoint/2010/main" val="1963607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285750" indent="-285750">
              <a:buFont typeface="Arial"/>
              <a:buChar char="•"/>
            </a:pPr>
            <a:r>
              <a:rPr lang="en-US" dirty="0"/>
              <a:t>Coming</a:t>
            </a:r>
            <a:r>
              <a:rPr lang="en-US" baseline="0" dirty="0"/>
              <a:t> from the Obama campaign, I happen to come from a movement that really pioneered the blending of political and community organizing.</a:t>
            </a:r>
          </a:p>
          <a:p>
            <a:pPr marL="285750" indent="-285750">
              <a:buFont typeface="Arial"/>
              <a:buChar char="•"/>
            </a:pPr>
            <a:r>
              <a:rPr lang="en-US" baseline="0" dirty="0"/>
              <a:t>Here’s how it happened.</a:t>
            </a:r>
          </a:p>
          <a:p>
            <a:pPr marL="285750" indent="-285750">
              <a:buFont typeface="Arial"/>
              <a:buChar char="•"/>
            </a:pPr>
            <a:r>
              <a:rPr lang="en-US" baseline="0" dirty="0"/>
              <a:t>This guy, Jeremy Bird, ran the voter outreach program for the primaries in South Carolina, for the Obama campaign.</a:t>
            </a:r>
          </a:p>
          <a:p>
            <a:pPr marL="285750" indent="-285750">
              <a:buFont typeface="Arial"/>
              <a:buChar char="•"/>
            </a:pPr>
            <a:r>
              <a:rPr lang="en-US" baseline="0" dirty="0"/>
              <a:t>You may recall – Barack Obama was an underdog at that point! And the campaign didn’t have an incredible excess of resources.</a:t>
            </a:r>
          </a:p>
          <a:p>
            <a:pPr marL="285750" indent="-285750">
              <a:buFont typeface="Arial"/>
              <a:buChar char="•"/>
            </a:pPr>
            <a:r>
              <a:rPr lang="en-US" baseline="0" dirty="0"/>
              <a:t>So Jeremy Bird decided to try using the “snowflake” model of organizing in South Carolina. He had learned the snowflake model from Marshall </a:t>
            </a:r>
            <a:r>
              <a:rPr lang="en-US" baseline="0" dirty="0" err="1"/>
              <a:t>Ganz</a:t>
            </a:r>
            <a:r>
              <a:rPr lang="en-US" baseline="0" dirty="0"/>
              <a:t>, who teaches at the Kennedy School at Harvard, and has a long history of community organizing, including with the farm workers movement in the 70s and 80s.</a:t>
            </a:r>
          </a:p>
          <a:p>
            <a:pPr marL="285750" indent="-285750">
              <a:buFont typeface="Arial"/>
              <a:buChar char="•"/>
            </a:pPr>
            <a:r>
              <a:rPr lang="en-US" baseline="0" dirty="0"/>
              <a:t>This approach to volunteer management actually turns volunteers into leaders themselves. Volunteers were responsible for building their own teams and turning out voters in their own neighborhoods. The limited number of campaign staff in the state were not responsible for turning out voters, as most campaigns had done in the past – they were responsible for finding, training, and holding accountable these volunteer leaders.</a:t>
            </a:r>
          </a:p>
          <a:p>
            <a:pPr marL="285750" indent="-285750">
              <a:buFont typeface="Arial"/>
              <a:buChar char="•"/>
            </a:pPr>
            <a:r>
              <a:rPr lang="en-US" baseline="0" dirty="0"/>
              <a:t>And Barack Obama won! So Jeremy went to Pennsylvania for his next primary, and took this model and applied it there. And then after the general election, he came together with the national field director and campaign leadership from many other states, and they formalized the neighborhood team model, which was used in all of the battleground states across the board in the general election.</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9</a:t>
            </a:fld>
            <a:endParaRPr lang="en-US" dirty="0"/>
          </a:p>
        </p:txBody>
      </p:sp>
    </p:spTree>
    <p:extLst>
      <p:ext uri="{BB962C8B-B14F-4D97-AF65-F5344CB8AC3E}">
        <p14:creationId xmlns:p14="http://schemas.microsoft.com/office/powerpoint/2010/main" val="4196875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67047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5360" y="3029947"/>
            <a:ext cx="11054080" cy="2090703"/>
          </a:xfrm>
          <a:prstGeom prst="rect">
            <a:avLst/>
          </a:prstGeom>
        </p:spPr>
        <p:txBody>
          <a:bodyPr lIns="145599" tIns="72799" rIns="145599" bIns="72799"/>
          <a:lstStyle/>
          <a:p>
            <a:r>
              <a:rPr lang="en-US"/>
              <a:t>Click to edit Master title style</a:t>
            </a:r>
          </a:p>
        </p:txBody>
      </p:sp>
      <p:sp>
        <p:nvSpPr>
          <p:cNvPr id="3" name="Subtitle 2"/>
          <p:cNvSpPr>
            <a:spLocks noGrp="1"/>
          </p:cNvSpPr>
          <p:nvPr>
            <p:ph type="subTitle" idx="1"/>
          </p:nvPr>
        </p:nvSpPr>
        <p:spPr>
          <a:xfrm>
            <a:off x="1950720" y="5527040"/>
            <a:ext cx="9103360" cy="2492587"/>
          </a:xfrm>
          <a:prstGeom prst="rect">
            <a:avLst/>
          </a:prstGeom>
        </p:spPr>
        <p:txBody>
          <a:bodyPr lIns="145599" tIns="72799" rIns="145599" bIns="72799"/>
          <a:lstStyle>
            <a:lvl1pPr marL="0" indent="0" algn="ctr">
              <a:buNone/>
              <a:defRPr>
                <a:solidFill>
                  <a:schemeClr val="tx1">
                    <a:tint val="75000"/>
                  </a:schemeClr>
                </a:solidFill>
              </a:defRPr>
            </a:lvl1pPr>
            <a:lvl2pPr marL="727999" indent="0" algn="ctr">
              <a:buNone/>
              <a:defRPr>
                <a:solidFill>
                  <a:schemeClr val="tx1">
                    <a:tint val="75000"/>
                  </a:schemeClr>
                </a:solidFill>
              </a:defRPr>
            </a:lvl2pPr>
            <a:lvl3pPr marL="1455999" indent="0" algn="ctr">
              <a:buNone/>
              <a:defRPr>
                <a:solidFill>
                  <a:schemeClr val="tx1">
                    <a:tint val="75000"/>
                  </a:schemeClr>
                </a:solidFill>
              </a:defRPr>
            </a:lvl3pPr>
            <a:lvl4pPr marL="2183996" indent="0" algn="ctr">
              <a:buNone/>
              <a:defRPr>
                <a:solidFill>
                  <a:schemeClr val="tx1">
                    <a:tint val="75000"/>
                  </a:schemeClr>
                </a:solidFill>
              </a:defRPr>
            </a:lvl4pPr>
            <a:lvl5pPr marL="2911997" indent="0" algn="ctr">
              <a:buNone/>
              <a:defRPr>
                <a:solidFill>
                  <a:schemeClr val="tx1">
                    <a:tint val="75000"/>
                  </a:schemeClr>
                </a:solidFill>
              </a:defRPr>
            </a:lvl5pPr>
            <a:lvl6pPr marL="3639996" indent="0" algn="ctr">
              <a:buNone/>
              <a:defRPr>
                <a:solidFill>
                  <a:schemeClr val="tx1">
                    <a:tint val="75000"/>
                  </a:schemeClr>
                </a:solidFill>
              </a:defRPr>
            </a:lvl6pPr>
            <a:lvl7pPr marL="4367998" indent="0" algn="ctr">
              <a:buNone/>
              <a:defRPr>
                <a:solidFill>
                  <a:schemeClr val="tx1">
                    <a:tint val="75000"/>
                  </a:schemeClr>
                </a:solidFill>
              </a:defRPr>
            </a:lvl7pPr>
            <a:lvl8pPr marL="5095998" indent="0" algn="ctr">
              <a:buNone/>
              <a:defRPr>
                <a:solidFill>
                  <a:schemeClr val="tx1">
                    <a:tint val="75000"/>
                  </a:schemeClr>
                </a:solidFill>
              </a:defRPr>
            </a:lvl8pPr>
            <a:lvl9pPr marL="582399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50240" y="9040147"/>
            <a:ext cx="3034453" cy="519289"/>
          </a:xfrm>
          <a:prstGeom prst="rect">
            <a:avLst/>
          </a:prstGeom>
        </p:spPr>
        <p:txBody>
          <a:bodyPr lIns="145599" tIns="72799" rIns="145599" bIns="72799"/>
          <a:lstStyle/>
          <a:p>
            <a:fld id="{3096382E-CA0B-E248-8AC8-C83D51D8FD08}" type="datetimeFigureOut">
              <a:rPr lang="en-US" smtClean="0"/>
              <a:t>3/6/19</a:t>
            </a:fld>
            <a:endParaRPr lang="en-US"/>
          </a:p>
        </p:txBody>
      </p:sp>
      <p:sp>
        <p:nvSpPr>
          <p:cNvPr id="5" name="Footer Placeholder 4"/>
          <p:cNvSpPr>
            <a:spLocks noGrp="1"/>
          </p:cNvSpPr>
          <p:nvPr>
            <p:ph type="ftr" sz="quarter" idx="11"/>
          </p:nvPr>
        </p:nvSpPr>
        <p:spPr>
          <a:xfrm>
            <a:off x="4443307" y="9040147"/>
            <a:ext cx="4118187" cy="519289"/>
          </a:xfrm>
          <a:prstGeom prst="rect">
            <a:avLst/>
          </a:prstGeom>
        </p:spPr>
        <p:txBody>
          <a:bodyPr lIns="145599" tIns="72799" rIns="145599" bIns="72799"/>
          <a:lstStyle/>
          <a:p>
            <a:endParaRPr lang="en-US"/>
          </a:p>
        </p:txBody>
      </p:sp>
      <p:sp>
        <p:nvSpPr>
          <p:cNvPr id="6" name="Slide Number Placeholder 5"/>
          <p:cNvSpPr>
            <a:spLocks noGrp="1"/>
          </p:cNvSpPr>
          <p:nvPr>
            <p:ph type="sldNum" sz="quarter" idx="12"/>
          </p:nvPr>
        </p:nvSpPr>
        <p:spPr>
          <a:xfrm>
            <a:off x="9320113" y="9040147"/>
            <a:ext cx="3034453" cy="519289"/>
          </a:xfrm>
          <a:prstGeom prst="rect">
            <a:avLst/>
          </a:prstGeom>
        </p:spPr>
        <p:txBody>
          <a:bodyPr lIns="145599" tIns="72799" rIns="145599" bIns="72799"/>
          <a:lstStyle/>
          <a:p>
            <a:fld id="{F900F5BC-297A-9344-A30F-CD00B79A9FBF}" type="slidenum">
              <a:rPr lang="en-US" smtClean="0"/>
              <a:t>‹#›</a:t>
            </a:fld>
            <a:endParaRPr lang="en-US"/>
          </a:p>
        </p:txBody>
      </p:sp>
    </p:spTree>
    <p:extLst>
      <p:ext uri="{BB962C8B-B14F-4D97-AF65-F5344CB8AC3E}">
        <p14:creationId xmlns:p14="http://schemas.microsoft.com/office/powerpoint/2010/main" val="960152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dirty="0"/>
              <a:t>Click icon to add picture</a:t>
            </a:r>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53639"/>
            <a:ext cx="9818721" cy="2086725"/>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Volunteer Structures</a:t>
            </a:r>
          </a:p>
          <a:p>
            <a:pPr algn="ctr">
              <a:lnSpc>
                <a:spcPct val="80000"/>
              </a:lnSpc>
            </a:pPr>
            <a:r>
              <a:rPr lang="en-US" sz="8000" b="1" dirty="0">
                <a:solidFill>
                  <a:schemeClr val="bg1"/>
                </a:solidFill>
                <a:latin typeface="Calibri" charset="0"/>
                <a:ea typeface="Calibri" charset="0"/>
                <a:cs typeface="Calibri" charset="0"/>
              </a:rPr>
              <a:t>&amp; Recruitment</a:t>
            </a:r>
          </a:p>
        </p:txBody>
      </p:sp>
      <p:pic>
        <p:nvPicPr>
          <p:cNvPr id="4" name="Picture 3" descr="A drawing of a face&#10;&#10;Description automatically generated">
            <a:extLst>
              <a:ext uri="{FF2B5EF4-FFF2-40B4-BE49-F238E27FC236}">
                <a16:creationId xmlns:a16="http://schemas.microsoft.com/office/drawing/2014/main" id="{A318FB06-3A91-BC49-9B18-9232C5DAE716}"/>
              </a:ext>
            </a:extLst>
          </p:cNvPr>
          <p:cNvPicPr>
            <a:picLocks noChangeAspect="1"/>
          </p:cNvPicPr>
          <p:nvPr/>
        </p:nvPicPr>
        <p:blipFill>
          <a:blip r:embed="rId3"/>
          <a:stretch>
            <a:fillRect/>
          </a:stretch>
        </p:blipFill>
        <p:spPr>
          <a:xfrm>
            <a:off x="410418" y="9106792"/>
            <a:ext cx="1219200" cy="419100"/>
          </a:xfrm>
          <a:prstGeom prst="rect">
            <a:avLst/>
          </a:prstGeom>
        </p:spPr>
      </p:pic>
    </p:spTree>
    <p:extLst>
      <p:ext uri="{BB962C8B-B14F-4D97-AF65-F5344CB8AC3E}">
        <p14:creationId xmlns:p14="http://schemas.microsoft.com/office/powerpoint/2010/main" val="263319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a:spLocks noChangeArrowheads="1"/>
          </p:cNvSpPr>
          <p:nvPr/>
        </p:nvSpPr>
        <p:spPr bwMode="auto">
          <a:xfrm>
            <a:off x="2467185" y="6130760"/>
            <a:ext cx="8070430" cy="2086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90000"/>
              </a:lnSpc>
            </a:pPr>
            <a:r>
              <a:rPr lang="en-US" altLang="en-US" sz="3600" b="1" dirty="0">
                <a:solidFill>
                  <a:schemeClr val="bg1"/>
                </a:solidFill>
                <a:latin typeface="Calibri" charset="0"/>
                <a:ea typeface="Calibri" charset="0"/>
                <a:cs typeface="Calibri" charset="0"/>
              </a:rPr>
              <a:t>The Obama model of volunteer organizing was born in part because</a:t>
            </a:r>
          </a:p>
          <a:p>
            <a:pPr algn="ctr">
              <a:lnSpc>
                <a:spcPct val="90000"/>
              </a:lnSpc>
            </a:pPr>
            <a:r>
              <a:rPr lang="en-US" altLang="en-US" sz="3600" b="1" dirty="0">
                <a:solidFill>
                  <a:schemeClr val="bg1"/>
                </a:solidFill>
                <a:latin typeface="Calibri" charset="0"/>
                <a:ea typeface="Calibri" charset="0"/>
                <a:cs typeface="Calibri" charset="0"/>
              </a:rPr>
              <a:t>it was cost-effective</a:t>
            </a:r>
          </a:p>
          <a:p>
            <a:pPr algn="ctr">
              <a:lnSpc>
                <a:spcPct val="90000"/>
              </a:lnSpc>
            </a:pPr>
            <a:endParaRPr lang="en-US" altLang="en-US" sz="3600" b="1" dirty="0">
              <a:solidFill>
                <a:schemeClr val="bg1"/>
              </a:solidFill>
              <a:latin typeface="Calibri" charset="0"/>
              <a:ea typeface="Calibri" charset="0"/>
              <a:cs typeface="Calibri" charset="0"/>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23405">
            <a:off x="4328637" y="1646596"/>
            <a:ext cx="3848848" cy="3848848"/>
          </a:xfrm>
          <a:prstGeom prst="rect">
            <a:avLst/>
          </a:prstGeom>
        </p:spPr>
      </p:pic>
    </p:spTree>
    <p:extLst>
      <p:ext uri="{BB962C8B-B14F-4D97-AF65-F5344CB8AC3E}">
        <p14:creationId xmlns:p14="http://schemas.microsoft.com/office/powerpoint/2010/main" val="1738086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a:spLocks noChangeArrowheads="1"/>
          </p:cNvSpPr>
          <p:nvPr/>
        </p:nvSpPr>
        <p:spPr bwMode="auto">
          <a:xfrm>
            <a:off x="2467185" y="6130760"/>
            <a:ext cx="8070430" cy="2086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90000"/>
              </a:lnSpc>
            </a:pPr>
            <a:r>
              <a:rPr lang="en-US" altLang="en-US" sz="3600" b="1" dirty="0">
                <a:solidFill>
                  <a:schemeClr val="bg1"/>
                </a:solidFill>
                <a:latin typeface="Calibri" charset="0"/>
                <a:ea typeface="Calibri" charset="0"/>
                <a:cs typeface="Calibri" charset="0"/>
              </a:rPr>
              <a:t>The Obama model of volunteer organizing was born in part because</a:t>
            </a:r>
          </a:p>
          <a:p>
            <a:pPr algn="ctr">
              <a:lnSpc>
                <a:spcPct val="90000"/>
              </a:lnSpc>
            </a:pPr>
            <a:r>
              <a:rPr lang="en-US" altLang="en-US" sz="3600" b="1" dirty="0">
                <a:solidFill>
                  <a:schemeClr val="bg1"/>
                </a:solidFill>
                <a:latin typeface="Calibri" charset="0"/>
                <a:ea typeface="Calibri" charset="0"/>
                <a:cs typeface="Calibri" charset="0"/>
              </a:rPr>
              <a:t>it was cost-effective</a:t>
            </a:r>
          </a:p>
          <a:p>
            <a:pPr algn="ctr">
              <a:lnSpc>
                <a:spcPct val="90000"/>
              </a:lnSpc>
            </a:pPr>
            <a:endParaRPr lang="en-US" altLang="en-US" sz="3600" b="1" dirty="0">
              <a:solidFill>
                <a:schemeClr val="bg1"/>
              </a:solidFill>
              <a:latin typeface="Calibri" charset="0"/>
              <a:ea typeface="Calibri" charset="0"/>
              <a:cs typeface="Calibri" charset="0"/>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23405">
            <a:off x="4328637" y="1646596"/>
            <a:ext cx="3848848" cy="3848848"/>
          </a:xfrm>
          <a:prstGeom prst="rect">
            <a:avLst/>
          </a:prstGeom>
        </p:spPr>
      </p:pic>
    </p:spTree>
    <p:extLst>
      <p:ext uri="{BB962C8B-B14F-4D97-AF65-F5344CB8AC3E}">
        <p14:creationId xmlns:p14="http://schemas.microsoft.com/office/powerpoint/2010/main" val="316502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10536"/>
          <a:stretch/>
        </p:blipFill>
        <p:spPr>
          <a:xfrm>
            <a:off x="0" y="0"/>
            <a:ext cx="13004800" cy="9753599"/>
          </a:xfrm>
          <a:prstGeom prst="rect">
            <a:avLst/>
          </a:prstGeom>
        </p:spPr>
      </p:pic>
      <p:sp>
        <p:nvSpPr>
          <p:cNvPr id="6" name="Rectangle 5"/>
          <p:cNvSpPr/>
          <p:nvPr/>
        </p:nvSpPr>
        <p:spPr>
          <a:xfrm>
            <a:off x="0" y="-1"/>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a:spLocks noChangeArrowheads="1"/>
          </p:cNvSpPr>
          <p:nvPr/>
        </p:nvSpPr>
        <p:spPr bwMode="auto">
          <a:xfrm>
            <a:off x="1216956" y="1981582"/>
            <a:ext cx="9445695" cy="84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nSpc>
                <a:spcPct val="80000"/>
              </a:lnSpc>
            </a:pPr>
            <a:r>
              <a:rPr lang="en-US" altLang="en-US" sz="6000" b="1">
                <a:solidFill>
                  <a:schemeClr val="bg1"/>
                </a:solidFill>
                <a:latin typeface="Calibri" charset="0"/>
                <a:ea typeface="Calibri" charset="0"/>
                <a:cs typeface="Calibri" charset="0"/>
              </a:rPr>
              <a:t>HELP WANTED</a:t>
            </a:r>
            <a:endParaRPr lang="en-US" altLang="en-US" sz="6000" b="1" dirty="0">
              <a:solidFill>
                <a:schemeClr val="bg1"/>
              </a:solidFill>
              <a:latin typeface="Calibri" charset="0"/>
              <a:ea typeface="Calibri" charset="0"/>
              <a:cs typeface="Calibri" charset="0"/>
            </a:endParaRPr>
          </a:p>
        </p:txBody>
      </p:sp>
      <p:sp>
        <p:nvSpPr>
          <p:cNvPr id="5" name="Rectangle 4"/>
          <p:cNvSpPr>
            <a:spLocks noChangeArrowheads="1"/>
          </p:cNvSpPr>
          <p:nvPr/>
        </p:nvSpPr>
        <p:spPr bwMode="auto">
          <a:xfrm>
            <a:off x="1216957" y="3842161"/>
            <a:ext cx="6624178" cy="3416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600" dirty="0">
                <a:solidFill>
                  <a:schemeClr val="bg1"/>
                </a:solidFill>
                <a:latin typeface="Calibri" charset="0"/>
                <a:ea typeface="Calibri" charset="0"/>
                <a:cs typeface="Calibri" charset="0"/>
              </a:rPr>
              <a:t>We need volunteers because we can’t afford staff. </a:t>
            </a:r>
          </a:p>
          <a:p>
            <a:endParaRPr lang="en-US" altLang="en-US" sz="3600" dirty="0">
              <a:solidFill>
                <a:schemeClr val="bg1"/>
              </a:solidFill>
              <a:latin typeface="Calibri" charset="0"/>
              <a:ea typeface="Calibri" charset="0"/>
              <a:cs typeface="Calibri" charset="0"/>
            </a:endParaRPr>
          </a:p>
          <a:p>
            <a:r>
              <a:rPr lang="en-US" altLang="en-US" sz="3600" dirty="0">
                <a:solidFill>
                  <a:schemeClr val="bg1"/>
                </a:solidFill>
                <a:latin typeface="Calibri" charset="0"/>
                <a:ea typeface="Calibri" charset="0"/>
                <a:cs typeface="Calibri" charset="0"/>
              </a:rPr>
              <a:t>Your investment is worth $20/hr.</a:t>
            </a:r>
          </a:p>
          <a:p>
            <a:endParaRPr lang="en-US" altLang="en-US" sz="3600" dirty="0">
              <a:solidFill>
                <a:schemeClr val="bg1"/>
              </a:solidFill>
              <a:latin typeface="Calibri" charset="0"/>
              <a:ea typeface="Calibri" charset="0"/>
              <a:cs typeface="Calibri" charset="0"/>
            </a:endParaRPr>
          </a:p>
          <a:p>
            <a:r>
              <a:rPr lang="en-US" altLang="en-US" sz="3600" dirty="0">
                <a:solidFill>
                  <a:schemeClr val="bg1"/>
                </a:solidFill>
                <a:latin typeface="Calibri" charset="0"/>
                <a:ea typeface="Calibri" charset="0"/>
                <a:cs typeface="Calibri" charset="0"/>
              </a:rPr>
              <a:t>Submit your application today.</a:t>
            </a:r>
          </a:p>
        </p:txBody>
      </p:sp>
    </p:spTree>
    <p:extLst>
      <p:ext uri="{BB962C8B-B14F-4D97-AF65-F5344CB8AC3E}">
        <p14:creationId xmlns:p14="http://schemas.microsoft.com/office/powerpoint/2010/main" val="1036506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1879" r="-146"/>
          <a:stretch/>
        </p:blipFill>
        <p:spPr>
          <a:xfrm>
            <a:off x="0" y="0"/>
            <a:ext cx="13004800" cy="9753600"/>
          </a:xfrm>
          <a:prstGeom prst="rect">
            <a:avLst/>
          </a:prstGeom>
        </p:spPr>
      </p:pic>
      <p:sp>
        <p:nvSpPr>
          <p:cNvPr id="10" name="Rectangle 9"/>
          <p:cNvSpPr/>
          <p:nvPr/>
        </p:nvSpPr>
        <p:spPr>
          <a:xfrm>
            <a:off x="0" y="0"/>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a:spLocks noChangeArrowheads="1"/>
          </p:cNvSpPr>
          <p:nvPr/>
        </p:nvSpPr>
        <p:spPr bwMode="auto">
          <a:xfrm>
            <a:off x="0" y="4448592"/>
            <a:ext cx="13004800" cy="19620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7500" b="1" dirty="0">
                <a:solidFill>
                  <a:schemeClr val="bg1"/>
                </a:solidFill>
                <a:latin typeface="Calibri" charset="0"/>
                <a:ea typeface="Calibri" charset="0"/>
                <a:cs typeface="Calibri" charset="0"/>
              </a:rPr>
              <a:t>Why did you volunteer</a:t>
            </a:r>
            <a:r>
              <a:rPr lang="en-US" altLang="en-US" sz="7500" b="1">
                <a:solidFill>
                  <a:schemeClr val="bg1"/>
                </a:solidFill>
                <a:latin typeface="Calibri" charset="0"/>
                <a:ea typeface="Calibri" charset="0"/>
                <a:cs typeface="Calibri" charset="0"/>
              </a:rPr>
              <a:t>? </a:t>
            </a:r>
          </a:p>
          <a:p>
            <a:pPr algn="ctr">
              <a:lnSpc>
                <a:spcPct val="80000"/>
              </a:lnSpc>
            </a:pPr>
            <a:r>
              <a:rPr lang="en-US" altLang="en-US" sz="7500" b="1" dirty="0">
                <a:solidFill>
                  <a:schemeClr val="bg1"/>
                </a:solidFill>
                <a:latin typeface="Calibri" charset="0"/>
                <a:ea typeface="Calibri" charset="0"/>
                <a:cs typeface="Calibri" charset="0"/>
              </a:rPr>
              <a:t>How many of you returned?</a:t>
            </a:r>
          </a:p>
        </p:txBody>
      </p:sp>
      <p:sp>
        <p:nvSpPr>
          <p:cNvPr id="2" name="Rectangle 1"/>
          <p:cNvSpPr/>
          <p:nvPr/>
        </p:nvSpPr>
        <p:spPr>
          <a:xfrm>
            <a:off x="2463795" y="3540364"/>
            <a:ext cx="8077211" cy="630942"/>
          </a:xfrm>
          <a:prstGeom prst="rect">
            <a:avLst/>
          </a:prstGeom>
        </p:spPr>
        <p:txBody>
          <a:bodyPr wrap="none">
            <a:spAutoFit/>
          </a:bodyPr>
          <a:lstStyle/>
          <a:p>
            <a:pPr algn="ctr"/>
            <a:r>
              <a:rPr lang="en-US" altLang="en-US" sz="3500" b="1" spc="300" dirty="0">
                <a:solidFill>
                  <a:schemeClr val="bg1"/>
                </a:solidFill>
                <a:latin typeface="Calibri" charset="0"/>
                <a:ea typeface="Calibri" charset="0"/>
                <a:cs typeface="Calibri" charset="0"/>
              </a:rPr>
              <a:t>YOUR EXPERIENCE AS A VOLUNTEER</a:t>
            </a:r>
          </a:p>
        </p:txBody>
      </p:sp>
    </p:spTree>
    <p:extLst>
      <p:ext uri="{BB962C8B-B14F-4D97-AF65-F5344CB8AC3E}">
        <p14:creationId xmlns:p14="http://schemas.microsoft.com/office/powerpoint/2010/main" val="2022672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732861" y="2414637"/>
            <a:ext cx="8464528"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3200" dirty="0">
                <a:solidFill>
                  <a:schemeClr val="tx1"/>
                </a:solidFill>
                <a:latin typeface="Calibri" charset="0"/>
                <a:ea typeface="Calibri" charset="0"/>
                <a:cs typeface="Calibri" charset="0"/>
              </a:rPr>
              <a:t>In 2006</a:t>
            </a:r>
            <a:r>
              <a:rPr lang="mr-IN" altLang="en-US" sz="3200" dirty="0">
                <a:solidFill>
                  <a:schemeClr val="tx1"/>
                </a:solidFill>
                <a:latin typeface="Calibri" charset="0"/>
                <a:ea typeface="Calibri" charset="0"/>
                <a:cs typeface="Calibri" charset="0"/>
              </a:rPr>
              <a:t>…</a:t>
            </a:r>
            <a:endParaRPr lang="en-US" altLang="en-US" sz="3200" dirty="0">
              <a:solidFill>
                <a:schemeClr val="tx1"/>
              </a:solidFill>
              <a:latin typeface="Calibri" charset="0"/>
              <a:ea typeface="Calibri" charset="0"/>
              <a:cs typeface="Calibri" charset="0"/>
            </a:endParaRPr>
          </a:p>
          <a:p>
            <a:r>
              <a:rPr lang="en-US" altLang="en-US" sz="3200" b="1" dirty="0">
                <a:solidFill>
                  <a:schemeClr val="tx1"/>
                </a:solidFill>
                <a:latin typeface="Calibri" charset="0"/>
                <a:ea typeface="Calibri" charset="0"/>
                <a:cs typeface="Calibri" charset="0"/>
              </a:rPr>
              <a:t>61.2 million </a:t>
            </a:r>
            <a:r>
              <a:rPr lang="en-US" altLang="en-US" sz="3200" dirty="0">
                <a:solidFill>
                  <a:schemeClr val="tx1"/>
                </a:solidFill>
                <a:latin typeface="Calibri" charset="0"/>
                <a:ea typeface="Calibri" charset="0"/>
                <a:cs typeface="Calibri" charset="0"/>
              </a:rPr>
              <a:t>Americans volunteered across </a:t>
            </a:r>
          </a:p>
          <a:p>
            <a:r>
              <a:rPr lang="en-US" altLang="en-US" sz="3200" dirty="0">
                <a:solidFill>
                  <a:schemeClr val="tx1"/>
                </a:solidFill>
                <a:latin typeface="Calibri" charset="0"/>
                <a:ea typeface="Calibri" charset="0"/>
                <a:cs typeface="Calibri" charset="0"/>
              </a:rPr>
              <a:t>the country</a:t>
            </a:r>
          </a:p>
          <a:p>
            <a:endParaRPr lang="en-US" altLang="en-US" sz="3200" dirty="0">
              <a:solidFill>
                <a:schemeClr val="tx1"/>
              </a:solidFill>
              <a:latin typeface="Calibri" charset="0"/>
              <a:ea typeface="Calibri" charset="0"/>
              <a:cs typeface="Calibri" charset="0"/>
            </a:endParaRPr>
          </a:p>
          <a:p>
            <a:r>
              <a:rPr lang="en-US" altLang="en-US" sz="3200" dirty="0">
                <a:solidFill>
                  <a:schemeClr val="tx1"/>
                </a:solidFill>
                <a:latin typeface="Calibri" charset="0"/>
                <a:ea typeface="Calibri" charset="0"/>
                <a:cs typeface="Calibri" charset="0"/>
              </a:rPr>
              <a:t>In 2007</a:t>
            </a:r>
            <a:r>
              <a:rPr lang="mr-IN" altLang="en-US" sz="3200" dirty="0">
                <a:solidFill>
                  <a:schemeClr val="tx1"/>
                </a:solidFill>
                <a:latin typeface="Calibri" charset="0"/>
                <a:ea typeface="Calibri" charset="0"/>
                <a:cs typeface="Calibri" charset="0"/>
              </a:rPr>
              <a:t>…</a:t>
            </a:r>
            <a:endParaRPr lang="en-US" altLang="en-US" sz="3200" dirty="0">
              <a:solidFill>
                <a:schemeClr val="tx1"/>
              </a:solidFill>
              <a:latin typeface="Calibri" charset="0"/>
              <a:ea typeface="Calibri" charset="0"/>
              <a:cs typeface="Calibri" charset="0"/>
            </a:endParaRPr>
          </a:p>
          <a:p>
            <a:r>
              <a:rPr lang="en-US" altLang="en-US" sz="3200" b="1" dirty="0">
                <a:solidFill>
                  <a:schemeClr val="tx1"/>
                </a:solidFill>
                <a:latin typeface="Calibri" charset="0"/>
                <a:ea typeface="Calibri" charset="0"/>
                <a:cs typeface="Calibri" charset="0"/>
              </a:rPr>
              <a:t>21.7 million </a:t>
            </a:r>
            <a:r>
              <a:rPr lang="en-US" altLang="en-US" sz="3200" dirty="0">
                <a:solidFill>
                  <a:schemeClr val="tx1"/>
                </a:solidFill>
                <a:latin typeface="Calibri" charset="0"/>
                <a:ea typeface="Calibri" charset="0"/>
                <a:cs typeface="Calibri" charset="0"/>
              </a:rPr>
              <a:t>did not volunteer the following year</a:t>
            </a:r>
          </a:p>
          <a:p>
            <a:endParaRPr lang="en-US" altLang="en-US" sz="3200" dirty="0">
              <a:solidFill>
                <a:schemeClr val="tx1"/>
              </a:solidFill>
              <a:latin typeface="Calibri" charset="0"/>
              <a:ea typeface="Calibri" charset="0"/>
              <a:cs typeface="Calibri" charset="0"/>
            </a:endParaRPr>
          </a:p>
          <a:p>
            <a:r>
              <a:rPr lang="en-US" altLang="en-US" sz="3200" b="1" dirty="0">
                <a:solidFill>
                  <a:schemeClr val="accent1"/>
                </a:solidFill>
                <a:latin typeface="Calibri" charset="0"/>
                <a:ea typeface="Calibri" charset="0"/>
                <a:cs typeface="Calibri" charset="0"/>
              </a:rPr>
              <a:t>At $20 an hour, $38 billion dollars in lost volunteer time in one year</a:t>
            </a:r>
          </a:p>
        </p:txBody>
      </p:sp>
    </p:spTree>
    <p:extLst>
      <p:ext uri="{BB962C8B-B14F-4D97-AF65-F5344CB8AC3E}">
        <p14:creationId xmlns:p14="http://schemas.microsoft.com/office/powerpoint/2010/main" val="161229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723405">
            <a:off x="4328637" y="1646596"/>
            <a:ext cx="3848848" cy="3848848"/>
          </a:xfrm>
          <a:prstGeom prst="rect">
            <a:avLst/>
          </a:prstGeom>
        </p:spPr>
      </p:pic>
      <p:sp>
        <p:nvSpPr>
          <p:cNvPr id="5" name="Rectangle 4"/>
          <p:cNvSpPr>
            <a:spLocks noChangeArrowheads="1"/>
          </p:cNvSpPr>
          <p:nvPr/>
        </p:nvSpPr>
        <p:spPr bwMode="auto">
          <a:xfrm>
            <a:off x="1321699" y="6629358"/>
            <a:ext cx="10361401" cy="1089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90000"/>
              </a:lnSpc>
            </a:pPr>
            <a:r>
              <a:rPr lang="en-US" altLang="en-US" sz="3600" b="1" dirty="0">
                <a:solidFill>
                  <a:schemeClr val="bg1"/>
                </a:solidFill>
                <a:latin typeface="Calibri" charset="0"/>
                <a:ea typeface="Calibri" charset="0"/>
                <a:cs typeface="Calibri" charset="0"/>
              </a:rPr>
              <a:t>It is your job to create a volunteer infrastructure that is cost effective, but keeps volunteers coming back. </a:t>
            </a:r>
          </a:p>
        </p:txBody>
      </p:sp>
    </p:spTree>
    <p:extLst>
      <p:ext uri="{BB962C8B-B14F-4D97-AF65-F5344CB8AC3E}">
        <p14:creationId xmlns:p14="http://schemas.microsoft.com/office/powerpoint/2010/main" val="3336259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895133" y="4188248"/>
            <a:ext cx="9196938" cy="84095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Volunteers return when an organization</a:t>
            </a:r>
            <a:r>
              <a:rPr lang="mr-IN" altLang="en-US" sz="4800" b="1" dirty="0">
                <a:solidFill>
                  <a:schemeClr val="accent1"/>
                </a:solidFill>
                <a:latin typeface="Calibri" charset="0"/>
                <a:ea typeface="Calibri" charset="0"/>
                <a:cs typeface="Calibri" charset="0"/>
              </a:rPr>
              <a:t>…</a:t>
            </a:r>
            <a:endParaRPr lang="en-US" altLang="en-US" sz="4800" dirty="0">
              <a:solidFill>
                <a:schemeClr val="accent1"/>
              </a:solidFill>
              <a:latin typeface="Calibri" charset="0"/>
              <a:ea typeface="Calibri" charset="0"/>
              <a:cs typeface="Calibri" charset="0"/>
            </a:endParaRPr>
          </a:p>
        </p:txBody>
      </p:sp>
      <p:sp>
        <p:nvSpPr>
          <p:cNvPr id="2" name="TextBox 1"/>
          <p:cNvSpPr txBox="1"/>
          <p:nvPr/>
        </p:nvSpPr>
        <p:spPr>
          <a:xfrm>
            <a:off x="2101707" y="3024981"/>
            <a:ext cx="8779900" cy="4967514"/>
          </a:xfrm>
          <a:prstGeom prst="rect">
            <a:avLst/>
          </a:prstGeom>
          <a:noFill/>
        </p:spPr>
        <p:txBody>
          <a:bodyPr wrap="square" rtlCol="0">
            <a:spAutoFit/>
          </a:bodyPr>
          <a:lstStyle/>
          <a:p>
            <a:pPr>
              <a:lnSpc>
                <a:spcPct val="90000"/>
              </a:lnSpc>
            </a:pPr>
            <a:r>
              <a:rPr lang="mr-IN" sz="3200" dirty="0">
                <a:latin typeface="Calibri" charset="0"/>
                <a:ea typeface="Calibri" charset="0"/>
                <a:cs typeface="Calibri" charset="0"/>
              </a:rPr>
              <a:t>…</a:t>
            </a:r>
            <a:r>
              <a:rPr lang="en-US" sz="3200" dirty="0">
                <a:latin typeface="Calibri" charset="0"/>
                <a:ea typeface="Calibri" charset="0"/>
                <a:cs typeface="Calibri" charset="0"/>
              </a:rPr>
              <a:t>matches volunteers’ skills with appropriate assignments</a:t>
            </a:r>
          </a:p>
          <a:p>
            <a:pPr>
              <a:lnSpc>
                <a:spcPct val="90000"/>
              </a:lnSpc>
            </a:pPr>
            <a:endParaRPr lang="en-US" sz="3200" dirty="0">
              <a:latin typeface="Calibri" charset="0"/>
              <a:ea typeface="Calibri" charset="0"/>
              <a:cs typeface="Calibri" charset="0"/>
            </a:endParaRPr>
          </a:p>
          <a:p>
            <a:pPr>
              <a:lnSpc>
                <a:spcPct val="90000"/>
              </a:lnSpc>
            </a:pPr>
            <a:r>
              <a:rPr lang="mr-IN" sz="3200" dirty="0">
                <a:latin typeface="Calibri" charset="0"/>
                <a:ea typeface="Calibri" charset="0"/>
                <a:cs typeface="Calibri" charset="0"/>
              </a:rPr>
              <a:t>…</a:t>
            </a:r>
            <a:r>
              <a:rPr lang="en-US" sz="3200" dirty="0">
                <a:latin typeface="Calibri" charset="0"/>
                <a:ea typeface="Calibri" charset="0"/>
                <a:cs typeface="Calibri" charset="0"/>
              </a:rPr>
              <a:t>recognizes the contributions of volunteers</a:t>
            </a:r>
          </a:p>
          <a:p>
            <a:pPr>
              <a:lnSpc>
                <a:spcPct val="90000"/>
              </a:lnSpc>
            </a:pPr>
            <a:endParaRPr lang="en-US" sz="3200" dirty="0">
              <a:latin typeface="Calibri" charset="0"/>
              <a:ea typeface="Calibri" charset="0"/>
              <a:cs typeface="Calibri" charset="0"/>
            </a:endParaRPr>
          </a:p>
          <a:p>
            <a:pPr>
              <a:lnSpc>
                <a:spcPct val="90000"/>
              </a:lnSpc>
            </a:pPr>
            <a:r>
              <a:rPr lang="mr-IN" sz="3200" dirty="0">
                <a:latin typeface="Calibri" charset="0"/>
                <a:ea typeface="Calibri" charset="0"/>
                <a:cs typeface="Calibri" charset="0"/>
              </a:rPr>
              <a:t>…</a:t>
            </a:r>
            <a:r>
              <a:rPr lang="en-US" sz="3200" dirty="0">
                <a:latin typeface="Calibri" charset="0"/>
                <a:ea typeface="Calibri" charset="0"/>
                <a:cs typeface="Calibri" charset="0"/>
              </a:rPr>
              <a:t>measures and reports on the impact of volunteers</a:t>
            </a:r>
          </a:p>
          <a:p>
            <a:pPr>
              <a:lnSpc>
                <a:spcPct val="90000"/>
              </a:lnSpc>
            </a:pPr>
            <a:endParaRPr lang="en-US" sz="3200" dirty="0">
              <a:latin typeface="Calibri" charset="0"/>
              <a:ea typeface="Calibri" charset="0"/>
              <a:cs typeface="Calibri" charset="0"/>
            </a:endParaRPr>
          </a:p>
          <a:p>
            <a:pPr>
              <a:lnSpc>
                <a:spcPct val="90000"/>
              </a:lnSpc>
            </a:pPr>
            <a:r>
              <a:rPr lang="mr-IN" sz="3200" dirty="0">
                <a:latin typeface="Calibri" charset="0"/>
                <a:ea typeface="Calibri" charset="0"/>
                <a:cs typeface="Calibri" charset="0"/>
              </a:rPr>
              <a:t>…</a:t>
            </a:r>
            <a:r>
              <a:rPr lang="en-US" sz="3200" dirty="0">
                <a:latin typeface="Calibri" charset="0"/>
                <a:ea typeface="Calibri" charset="0"/>
                <a:cs typeface="Calibri" charset="0"/>
              </a:rPr>
              <a:t>provides volunteers with training and professional development</a:t>
            </a:r>
          </a:p>
          <a:p>
            <a:pPr>
              <a:lnSpc>
                <a:spcPct val="90000"/>
              </a:lnSpc>
            </a:pPr>
            <a:endParaRPr lang="en-US" sz="3200" dirty="0">
              <a:latin typeface="Calibri" charset="0"/>
              <a:ea typeface="Calibri" charset="0"/>
              <a:cs typeface="Calibri" charset="0"/>
            </a:endParaRPr>
          </a:p>
          <a:p>
            <a:pPr>
              <a:lnSpc>
                <a:spcPct val="90000"/>
              </a:lnSpc>
            </a:pPr>
            <a:r>
              <a:rPr lang="mr-IN" sz="3200" dirty="0">
                <a:latin typeface="Calibri" charset="0"/>
                <a:ea typeface="Calibri" charset="0"/>
                <a:cs typeface="Calibri" charset="0"/>
              </a:rPr>
              <a:t>…</a:t>
            </a:r>
            <a:r>
              <a:rPr lang="en-US" sz="3200" dirty="0">
                <a:latin typeface="Calibri" charset="0"/>
                <a:ea typeface="Calibri" charset="0"/>
                <a:cs typeface="Calibri" charset="0"/>
              </a:rPr>
              <a:t>trains paid staff to work with volunteers</a:t>
            </a:r>
          </a:p>
        </p:txBody>
      </p:sp>
      <p:sp>
        <p:nvSpPr>
          <p:cNvPr id="18" name="Rectangle 17"/>
          <p:cNvSpPr/>
          <p:nvPr/>
        </p:nvSpPr>
        <p:spPr>
          <a:xfrm>
            <a:off x="1895133" y="5951225"/>
            <a:ext cx="9196938" cy="132421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3701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4325879"/>
            <a:ext cx="9818721" cy="1101840"/>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Volunteer Models</a:t>
            </a:r>
          </a:p>
        </p:txBody>
      </p:sp>
    </p:spTree>
    <p:extLst>
      <p:ext uri="{BB962C8B-B14F-4D97-AF65-F5344CB8AC3E}">
        <p14:creationId xmlns:p14="http://schemas.microsoft.com/office/powerpoint/2010/main" val="1120291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0"/>
          <p:cNvPicPr>
            <a:picLocks noChangeAspect="1" noChangeArrowheads="1"/>
          </p:cNvPicPr>
          <p:nvPr/>
        </p:nvPicPr>
        <p:blipFill rotWithShape="1">
          <a:blip r:embed="rId3">
            <a:extLst>
              <a:ext uri="{28A0092B-C50C-407E-A947-70E740481C1C}">
                <a14:useLocalDpi xmlns:a14="http://schemas.microsoft.com/office/drawing/2010/main" val="0"/>
              </a:ext>
            </a:extLst>
          </a:blip>
          <a:srcRect t="-2836"/>
          <a:stretch/>
        </p:blipFill>
        <p:spPr bwMode="auto">
          <a:xfrm>
            <a:off x="747644" y="2364500"/>
            <a:ext cx="5499100" cy="57468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Content Placeholder 2"/>
          <p:cNvSpPr txBox="1">
            <a:spLocks/>
          </p:cNvSpPr>
          <p:nvPr/>
        </p:nvSpPr>
        <p:spPr>
          <a:xfrm>
            <a:off x="6916154" y="3461510"/>
            <a:ext cx="5749611" cy="3889117"/>
          </a:xfrm>
          <a:prstGeom prst="rect">
            <a:avLst/>
          </a:prstGeom>
        </p:spPr>
        <p:txBody>
          <a:bodyPr vert="horz" lIns="91440" tIns="45700" rIns="91440" bIns="45700" rtlCol="0">
            <a:noAutofit/>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pPr marL="457200" indent="-457200">
              <a:lnSpc>
                <a:spcPct val="100000"/>
              </a:lnSpc>
              <a:spcAft>
                <a:spcPts val="1200"/>
              </a:spcAft>
              <a:buClr>
                <a:srgbClr val="3F3F3F"/>
              </a:buClr>
              <a:buSzPct val="99000"/>
            </a:pPr>
            <a:r>
              <a:rPr lang="en-US" sz="2800" dirty="0">
                <a:latin typeface="Calibri" charset="0"/>
                <a:ea typeface="Calibri" charset="0"/>
                <a:cs typeface="Calibri" charset="0"/>
                <a:sym typeface="Gill Sans" charset="0"/>
              </a:rPr>
              <a:t>Everyone is going to one person who cannot possibly handle all of their questions and needs</a:t>
            </a:r>
          </a:p>
          <a:p>
            <a:pPr marL="457200" indent="-457200">
              <a:lnSpc>
                <a:spcPct val="100000"/>
              </a:lnSpc>
              <a:spcAft>
                <a:spcPts val="1200"/>
              </a:spcAft>
              <a:buClr>
                <a:srgbClr val="3F3F3F"/>
              </a:buClr>
              <a:buSzPct val="99000"/>
            </a:pPr>
            <a:r>
              <a:rPr lang="en-US" sz="2800" dirty="0">
                <a:latin typeface="Calibri" charset="0"/>
                <a:ea typeface="Calibri" charset="0"/>
                <a:cs typeface="Calibri" charset="0"/>
                <a:sym typeface="Gill Sans" charset="0"/>
              </a:rPr>
              <a:t>Not sustainable– one person overwhelmed</a:t>
            </a:r>
          </a:p>
          <a:p>
            <a:pPr marL="457200" indent="-457200">
              <a:lnSpc>
                <a:spcPct val="100000"/>
              </a:lnSpc>
              <a:spcAft>
                <a:spcPts val="1200"/>
              </a:spcAft>
              <a:buClr>
                <a:srgbClr val="3F3F3F"/>
              </a:buClr>
              <a:buSzPct val="99000"/>
            </a:pPr>
            <a:r>
              <a:rPr lang="en-US" sz="2800" dirty="0">
                <a:latin typeface="Calibri" charset="0"/>
                <a:ea typeface="Calibri" charset="0"/>
                <a:cs typeface="Calibri" charset="0"/>
                <a:sym typeface="Gill Sans" charset="0"/>
              </a:rPr>
              <a:t>Not empowering– one person holds all the knowledge</a:t>
            </a:r>
          </a:p>
        </p:txBody>
      </p:sp>
      <p:sp>
        <p:nvSpPr>
          <p:cNvPr id="6" name="Rectangle 5"/>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The Magnet Model</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059840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5016" y="2763078"/>
            <a:ext cx="4845957" cy="55157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The Drum Circle Model</a:t>
            </a:r>
            <a:endParaRPr lang="en-US" altLang="en-US" sz="4800" dirty="0">
              <a:solidFill>
                <a:schemeClr val="accent1"/>
              </a:solidFill>
              <a:latin typeface="Calibri" charset="0"/>
              <a:ea typeface="Calibri" charset="0"/>
              <a:cs typeface="Calibri" charset="0"/>
            </a:endParaRPr>
          </a:p>
        </p:txBody>
      </p:sp>
      <p:sp>
        <p:nvSpPr>
          <p:cNvPr id="7" name="Content Placeholder 2"/>
          <p:cNvSpPr txBox="1">
            <a:spLocks/>
          </p:cNvSpPr>
          <p:nvPr/>
        </p:nvSpPr>
        <p:spPr>
          <a:xfrm>
            <a:off x="7195932" y="3962100"/>
            <a:ext cx="4114799" cy="2410858"/>
          </a:xfrm>
          <a:prstGeom prst="rect">
            <a:avLst/>
          </a:prstGeom>
        </p:spPr>
        <p:txBody>
          <a:bodyPr vert="horz" lIns="91440" tIns="45700" rIns="91440" bIns="45700" rtlCol="0">
            <a:noAutofit/>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pPr marL="457200" indent="-457200">
              <a:spcAft>
                <a:spcPts val="1200"/>
              </a:spcAft>
              <a:buClr>
                <a:srgbClr val="3F3F3F"/>
              </a:buClr>
              <a:buSzPct val="99000"/>
            </a:pPr>
            <a:r>
              <a:rPr lang="en-US" sz="2800" dirty="0">
                <a:latin typeface="Calibri" charset="0"/>
                <a:ea typeface="Calibri" charset="0"/>
                <a:cs typeface="Calibri" charset="0"/>
                <a:sym typeface="Gill Sans" charset="0"/>
              </a:rPr>
              <a:t>Everyone is going their own way</a:t>
            </a:r>
          </a:p>
          <a:p>
            <a:pPr marL="457200" indent="-457200">
              <a:spcAft>
                <a:spcPts val="1200"/>
              </a:spcAft>
              <a:buClr>
                <a:srgbClr val="3F3F3F"/>
              </a:buClr>
              <a:buSzPct val="99000"/>
            </a:pPr>
            <a:r>
              <a:rPr lang="en-US" sz="2800" dirty="0">
                <a:latin typeface="Calibri" charset="0"/>
                <a:ea typeface="Calibri" charset="0"/>
                <a:cs typeface="Calibri" charset="0"/>
                <a:sym typeface="Gill Sans" charset="0"/>
              </a:rPr>
              <a:t>There is no leadership structure</a:t>
            </a:r>
          </a:p>
          <a:p>
            <a:pPr marL="457200" indent="-457200">
              <a:spcAft>
                <a:spcPts val="1200"/>
              </a:spcAft>
              <a:buClr>
                <a:srgbClr val="3F3F3F"/>
              </a:buClr>
              <a:buSzPct val="99000"/>
            </a:pPr>
            <a:r>
              <a:rPr lang="en-US" sz="2800" dirty="0">
                <a:latin typeface="Calibri" charset="0"/>
                <a:ea typeface="Calibri" charset="0"/>
                <a:cs typeface="Calibri" charset="0"/>
                <a:sym typeface="Gill Sans" charset="0"/>
              </a:rPr>
              <a:t>Not working together to accomplish a goal</a:t>
            </a:r>
          </a:p>
        </p:txBody>
      </p:sp>
    </p:spTree>
    <p:extLst>
      <p:ext uri="{BB962C8B-B14F-4D97-AF65-F5344CB8AC3E}">
        <p14:creationId xmlns:p14="http://schemas.microsoft.com/office/powerpoint/2010/main" val="2241534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08760" y="6812418"/>
            <a:ext cx="5956300"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2858577"/>
            <a:ext cx="5956300" cy="90750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1701960"/>
            <a:ext cx="5816600" cy="6297108"/>
          </a:xfrm>
          <a:prstGeom prst="rect">
            <a:avLst/>
          </a:prstGeom>
          <a:noFill/>
        </p:spPr>
        <p:txBody>
          <a:bodyPr wrap="square" rtlCol="0" anchor="t">
            <a:spAutoFit/>
          </a:bodyPr>
          <a:lstStyle/>
          <a:p>
            <a:pPr>
              <a:lnSpc>
                <a:spcPct val="90000"/>
              </a:lnSpc>
            </a:pPr>
            <a:r>
              <a:rPr lang="en-US" sz="3200" b="1" dirty="0">
                <a:solidFill>
                  <a:schemeClr val="accent1"/>
                </a:solidFill>
                <a:latin typeface="Calibri" charset="0"/>
                <a:ea typeface="Calibri" charset="0"/>
                <a:cs typeface="Calibri" charset="0"/>
              </a:rPr>
              <a:t>00:00	Report-back on 	Grassroots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Volunteer Structures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Creating a Structure for 	Your Campaign</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Making the Volunteer Ask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Recap, Closing, &amp; Q&amp;A 	Time for Assignment 2</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106378"/>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63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298" y="2604053"/>
            <a:ext cx="5929911" cy="5784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The Snowflake Model</a:t>
            </a:r>
            <a:endParaRPr lang="en-US" altLang="en-US" sz="4800" dirty="0">
              <a:solidFill>
                <a:schemeClr val="accent1"/>
              </a:solidFill>
              <a:latin typeface="Calibri" charset="0"/>
              <a:ea typeface="Calibri" charset="0"/>
              <a:cs typeface="Calibri" charset="0"/>
            </a:endParaRPr>
          </a:p>
        </p:txBody>
      </p:sp>
      <p:sp>
        <p:nvSpPr>
          <p:cNvPr id="6" name="Content Placeholder 2"/>
          <p:cNvSpPr txBox="1">
            <a:spLocks/>
          </p:cNvSpPr>
          <p:nvPr/>
        </p:nvSpPr>
        <p:spPr>
          <a:xfrm>
            <a:off x="6865879" y="3974383"/>
            <a:ext cx="5477103" cy="3282449"/>
          </a:xfrm>
          <a:prstGeom prst="rect">
            <a:avLst/>
          </a:prstGeom>
        </p:spPr>
        <p:txBody>
          <a:bodyPr vert="horz" lIns="91440" tIns="45700" rIns="91440" bIns="45700" rtlCol="0">
            <a:normAutofit/>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pPr marL="457200" indent="-457200">
              <a:spcAft>
                <a:spcPts val="1200"/>
              </a:spcAft>
            </a:pPr>
            <a:r>
              <a:rPr lang="en-US" sz="2800" dirty="0">
                <a:latin typeface="Calibri" charset="0"/>
                <a:ea typeface="Calibri" charset="0"/>
                <a:cs typeface="Calibri" charset="0"/>
              </a:rPr>
              <a:t>Clear lines of communication</a:t>
            </a:r>
          </a:p>
          <a:p>
            <a:pPr marL="457200" indent="-457200">
              <a:spcAft>
                <a:spcPts val="1200"/>
              </a:spcAft>
            </a:pPr>
            <a:r>
              <a:rPr lang="en-US" sz="2800" dirty="0">
                <a:latin typeface="Calibri" charset="0"/>
                <a:ea typeface="Calibri" charset="0"/>
                <a:cs typeface="Calibri" charset="0"/>
              </a:rPr>
              <a:t>Sustainable ratios</a:t>
            </a:r>
          </a:p>
          <a:p>
            <a:pPr marL="457200" indent="-457200">
              <a:spcAft>
                <a:spcPts val="1200"/>
              </a:spcAft>
            </a:pPr>
            <a:r>
              <a:rPr lang="en-US" sz="2800" dirty="0">
                <a:latin typeface="Calibri" charset="0"/>
                <a:ea typeface="Calibri" charset="0"/>
                <a:cs typeface="Calibri" charset="0"/>
              </a:rPr>
              <a:t>Strong structure, can survive        changes and alterations</a:t>
            </a:r>
          </a:p>
          <a:p>
            <a:pPr marL="457200" indent="-457200">
              <a:spcAft>
                <a:spcPts val="1200"/>
              </a:spcAft>
            </a:pPr>
            <a:r>
              <a:rPr lang="en-US" sz="2800" dirty="0">
                <a:latin typeface="Calibri" charset="0"/>
                <a:ea typeface="Calibri" charset="0"/>
                <a:cs typeface="Calibri" charset="0"/>
              </a:rPr>
              <a:t>Empowering to others</a:t>
            </a:r>
          </a:p>
        </p:txBody>
      </p:sp>
    </p:spTree>
    <p:extLst>
      <p:ext uri="{BB962C8B-B14F-4D97-AF65-F5344CB8AC3E}">
        <p14:creationId xmlns:p14="http://schemas.microsoft.com/office/powerpoint/2010/main" val="3574249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33436"/>
            <a:ext cx="9818721" cy="2086725"/>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The Team </a:t>
            </a:r>
            <a:r>
              <a:rPr lang="en-US" sz="8000" b="1">
                <a:solidFill>
                  <a:schemeClr val="bg1"/>
                </a:solidFill>
                <a:latin typeface="Calibri" charset="0"/>
                <a:ea typeface="Calibri" charset="0"/>
                <a:cs typeface="Calibri" charset="0"/>
              </a:rPr>
              <a:t>Model is cost effective</a:t>
            </a:r>
            <a:endParaRPr lang="en-US" sz="8000" b="1"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610362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298" y="2604053"/>
            <a:ext cx="5929911" cy="5784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The Snowflake Model</a:t>
            </a:r>
            <a:endParaRPr lang="en-US" altLang="en-US" sz="4800" dirty="0">
              <a:solidFill>
                <a:schemeClr val="accent1"/>
              </a:solidFill>
              <a:latin typeface="Calibri" charset="0"/>
              <a:ea typeface="Calibri" charset="0"/>
              <a:cs typeface="Calibri" charset="0"/>
            </a:endParaRPr>
          </a:p>
        </p:txBody>
      </p:sp>
      <p:sp>
        <p:nvSpPr>
          <p:cNvPr id="6" name="Content Placeholder 2"/>
          <p:cNvSpPr txBox="1">
            <a:spLocks/>
          </p:cNvSpPr>
          <p:nvPr/>
        </p:nvSpPr>
        <p:spPr>
          <a:xfrm>
            <a:off x="6865879" y="3974383"/>
            <a:ext cx="5477103" cy="3282449"/>
          </a:xfrm>
          <a:prstGeom prst="rect">
            <a:avLst/>
          </a:prstGeom>
        </p:spPr>
        <p:txBody>
          <a:bodyPr vert="horz" lIns="91440" tIns="45700" rIns="91440" bIns="45700" rtlCol="0">
            <a:normAutofit fontScale="92500" lnSpcReduction="20000"/>
          </a:bodyPr>
          <a:lst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a:lstStyle>
          <a:p>
            <a:pPr>
              <a:buFont typeface="Arial" charset="0"/>
              <a:buChar char="•"/>
            </a:pPr>
            <a:r>
              <a:rPr lang="en-US" sz="2800" dirty="0">
                <a:latin typeface="Calibri" charset="0"/>
                <a:ea typeface="Calibri" charset="0"/>
                <a:cs typeface="Calibri" charset="0"/>
              </a:rPr>
              <a:t>Assigning roles helps match volunteer skills effectively</a:t>
            </a:r>
          </a:p>
          <a:p>
            <a:pPr>
              <a:buFont typeface="Arial" charset="0"/>
              <a:buChar char="•"/>
            </a:pPr>
            <a:endParaRPr lang="en-US" sz="2800" dirty="0">
              <a:latin typeface="Calibri" charset="0"/>
              <a:ea typeface="Calibri" charset="0"/>
              <a:cs typeface="Calibri" charset="0"/>
            </a:endParaRPr>
          </a:p>
          <a:p>
            <a:pPr>
              <a:buFont typeface="Arial" charset="0"/>
              <a:buChar char="•"/>
            </a:pPr>
            <a:r>
              <a:rPr lang="en-US" sz="2800" dirty="0">
                <a:latin typeface="Calibri" charset="0"/>
                <a:ea typeface="Calibri" charset="0"/>
                <a:cs typeface="Calibri" charset="0"/>
              </a:rPr>
              <a:t>Organizer has time to recognize contribution and train</a:t>
            </a:r>
          </a:p>
          <a:p>
            <a:pPr>
              <a:buFont typeface="Arial" charset="0"/>
              <a:buChar char="•"/>
            </a:pPr>
            <a:endParaRPr lang="en-US" sz="2800" dirty="0">
              <a:latin typeface="Calibri" charset="0"/>
              <a:ea typeface="Calibri" charset="0"/>
              <a:cs typeface="Calibri" charset="0"/>
            </a:endParaRPr>
          </a:p>
          <a:p>
            <a:pPr>
              <a:buFont typeface="Arial" charset="0"/>
              <a:buChar char="•"/>
            </a:pPr>
            <a:r>
              <a:rPr lang="en-US" sz="2800" dirty="0">
                <a:latin typeface="Calibri" charset="0"/>
                <a:ea typeface="Calibri" charset="0"/>
                <a:cs typeface="Calibri" charset="0"/>
              </a:rPr>
              <a:t>Impact is easily tracked and measured   </a:t>
            </a:r>
          </a:p>
        </p:txBody>
      </p:sp>
    </p:spTree>
    <p:extLst>
      <p:ext uri="{BB962C8B-B14F-4D97-AF65-F5344CB8AC3E}">
        <p14:creationId xmlns:p14="http://schemas.microsoft.com/office/powerpoint/2010/main" val="98324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33436"/>
            <a:ext cx="9818721" cy="2062103"/>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The Team Model is sustainable</a:t>
            </a:r>
          </a:p>
        </p:txBody>
      </p:sp>
    </p:spTree>
    <p:extLst>
      <p:ext uri="{BB962C8B-B14F-4D97-AF65-F5344CB8AC3E}">
        <p14:creationId xmlns:p14="http://schemas.microsoft.com/office/powerpoint/2010/main" val="1210540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4"/>
          <p:cNvGraphicFramePr>
            <a:graphicFrameLocks/>
          </p:cNvGraphicFramePr>
          <p:nvPr>
            <p:extLst>
              <p:ext uri="{D42A27DB-BD31-4B8C-83A1-F6EECF244321}">
                <p14:modId xmlns:p14="http://schemas.microsoft.com/office/powerpoint/2010/main" val="2021740043"/>
              </p:ext>
            </p:extLst>
          </p:nvPr>
        </p:nvGraphicFramePr>
        <p:xfrm>
          <a:off x="795130" y="1420791"/>
          <a:ext cx="11238966" cy="579082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a:spLocks noChangeArrowheads="1"/>
          </p:cNvSpPr>
          <p:nvPr/>
        </p:nvSpPr>
        <p:spPr bwMode="auto">
          <a:xfrm>
            <a:off x="0" y="7973598"/>
            <a:ext cx="13004800" cy="430887"/>
          </a:xfrm>
          <a:prstGeom prst="rect">
            <a:avLst/>
          </a:prstGeom>
          <a:noFill/>
          <a:ln w="9525">
            <a:noFill/>
            <a:miter lim="800000"/>
            <a:headEnd/>
            <a:tailEnd/>
          </a:ln>
        </p:spPr>
        <p:txBody>
          <a:bodyPr wrap="square">
            <a:spAutoFit/>
          </a:bodyPr>
          <a:lstStyle/>
          <a:p>
            <a:pPr algn="ctr" eaLnBrk="0" hangingPunct="0">
              <a:buFont typeface="Arial" charset="0"/>
              <a:buNone/>
              <a:defRPr/>
            </a:pPr>
            <a:r>
              <a:rPr lang="en-US" sz="2200" dirty="0">
                <a:solidFill>
                  <a:schemeClr val="bg2">
                    <a:lumMod val="25000"/>
                  </a:schemeClr>
                </a:solidFill>
                <a:latin typeface="Calibri" charset="0"/>
                <a:ea typeface="Calibri" charset="0"/>
                <a:cs typeface="Calibri" charset="0"/>
              </a:rPr>
              <a:t>Volunteers organized in teams are more likely to dedicate </a:t>
            </a:r>
            <a:r>
              <a:rPr lang="en-US" sz="2200">
                <a:solidFill>
                  <a:schemeClr val="bg2">
                    <a:lumMod val="25000"/>
                  </a:schemeClr>
                </a:solidFill>
                <a:latin typeface="Calibri" charset="0"/>
                <a:ea typeface="Calibri" charset="0"/>
                <a:cs typeface="Calibri" charset="0"/>
              </a:rPr>
              <a:t>more time–Obama </a:t>
            </a:r>
            <a:r>
              <a:rPr lang="en-US" sz="2200" dirty="0">
                <a:solidFill>
                  <a:schemeClr val="bg2">
                    <a:lumMod val="25000"/>
                  </a:schemeClr>
                </a:solidFill>
                <a:latin typeface="Calibri" charset="0"/>
                <a:ea typeface="Calibri" charset="0"/>
                <a:cs typeface="Calibri" charset="0"/>
              </a:rPr>
              <a:t>2012</a:t>
            </a:r>
          </a:p>
        </p:txBody>
      </p:sp>
    </p:spTree>
    <p:extLst>
      <p:ext uri="{BB962C8B-B14F-4D97-AF65-F5344CB8AC3E}">
        <p14:creationId xmlns:p14="http://schemas.microsoft.com/office/powerpoint/2010/main" val="4249053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08760" y="6812418"/>
            <a:ext cx="5956300"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2858577"/>
            <a:ext cx="5956300" cy="90750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1701960"/>
            <a:ext cx="5816600" cy="6297108"/>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Grassroots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Volunteer Structures</a:t>
            </a:r>
          </a:p>
          <a:p>
            <a:pPr>
              <a:lnSpc>
                <a:spcPct val="90000"/>
              </a:lnSpc>
            </a:pPr>
            <a:endParaRPr lang="en-US" sz="3200" b="1" dirty="0">
              <a:solidFill>
                <a:schemeClr val="accent1"/>
              </a:solidFill>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Creating a Structure for 	Your Campaign</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Making the Volunteer Ask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Recap, Closing, &amp; Q&amp;A 	Time for Assignment 2</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106378"/>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7094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979865" y="2264213"/>
            <a:ext cx="9012817" cy="6555641"/>
          </a:xfrm>
          <a:prstGeom prst="rect">
            <a:avLst/>
          </a:prstGeom>
          <a:noFill/>
        </p:spPr>
        <p:txBody>
          <a:bodyPr wrap="square" rtlCol="0">
            <a:spAutoFit/>
          </a:bodyPr>
          <a:lstStyle/>
          <a:p>
            <a:r>
              <a:rPr lang="en-US" sz="2800" b="1" dirty="0">
                <a:solidFill>
                  <a:schemeClr val="bg2">
                    <a:lumMod val="25000"/>
                  </a:schemeClr>
                </a:solidFill>
                <a:latin typeface="Calibri" charset="0"/>
                <a:ea typeface="Calibri" charset="0"/>
                <a:cs typeface="Calibri" charset="0"/>
              </a:rPr>
              <a:t>Assess Needs: </a:t>
            </a:r>
            <a:r>
              <a:rPr lang="en-US" sz="2800" dirty="0">
                <a:solidFill>
                  <a:schemeClr val="bg2">
                    <a:lumMod val="25000"/>
                  </a:schemeClr>
                </a:solidFill>
                <a:latin typeface="Calibri" charset="0"/>
                <a:ea typeface="Calibri" charset="0"/>
                <a:cs typeface="Calibri" charset="0"/>
              </a:rPr>
              <a:t>Thinking about your issue campaign plan, consider what you need volunteers to do</a:t>
            </a:r>
          </a:p>
          <a:p>
            <a:endParaRPr lang="en-US" sz="2800" dirty="0">
              <a:solidFill>
                <a:schemeClr val="bg2">
                  <a:lumMod val="25000"/>
                </a:schemeClr>
              </a:solidFill>
              <a:latin typeface="Calibri" charset="0"/>
              <a:ea typeface="Calibri" charset="0"/>
              <a:cs typeface="Calibri" charset="0"/>
            </a:endParaRPr>
          </a:p>
          <a:p>
            <a:r>
              <a:rPr lang="en-US" sz="2800" b="1" dirty="0">
                <a:solidFill>
                  <a:schemeClr val="bg2">
                    <a:lumMod val="25000"/>
                  </a:schemeClr>
                </a:solidFill>
                <a:latin typeface="Calibri" charset="0"/>
                <a:ea typeface="Calibri" charset="0"/>
                <a:cs typeface="Calibri" charset="0"/>
              </a:rPr>
              <a:t>Assign Roles: </a:t>
            </a:r>
            <a:r>
              <a:rPr lang="en-US" sz="2800" dirty="0">
                <a:solidFill>
                  <a:schemeClr val="bg2">
                    <a:lumMod val="25000"/>
                  </a:schemeClr>
                </a:solidFill>
                <a:latin typeface="Calibri" charset="0"/>
                <a:ea typeface="Calibri" charset="0"/>
                <a:cs typeface="Calibri" charset="0"/>
              </a:rPr>
              <a:t>Based on your needs, determine what volunteer roles you need to fill </a:t>
            </a:r>
          </a:p>
          <a:p>
            <a:endParaRPr lang="en-US" sz="2800" dirty="0">
              <a:solidFill>
                <a:schemeClr val="bg2">
                  <a:lumMod val="25000"/>
                </a:schemeClr>
              </a:solidFill>
              <a:latin typeface="Calibri" charset="0"/>
              <a:ea typeface="Calibri" charset="0"/>
              <a:cs typeface="Calibri" charset="0"/>
            </a:endParaRPr>
          </a:p>
          <a:p>
            <a:r>
              <a:rPr lang="en-US" sz="2800" b="1" dirty="0">
                <a:solidFill>
                  <a:schemeClr val="bg2">
                    <a:lumMod val="25000"/>
                  </a:schemeClr>
                </a:solidFill>
                <a:latin typeface="Calibri" charset="0"/>
                <a:ea typeface="Calibri" charset="0"/>
                <a:cs typeface="Calibri" charset="0"/>
              </a:rPr>
              <a:t>Assess Resources: </a:t>
            </a:r>
            <a:r>
              <a:rPr lang="en-US" sz="2800" dirty="0">
                <a:solidFill>
                  <a:schemeClr val="bg2">
                    <a:lumMod val="25000"/>
                  </a:schemeClr>
                </a:solidFill>
                <a:latin typeface="Calibri" charset="0"/>
                <a:ea typeface="Calibri" charset="0"/>
                <a:cs typeface="Calibri" charset="0"/>
              </a:rPr>
              <a:t>What capacity does your coalition have to manage volunteers?</a:t>
            </a:r>
          </a:p>
          <a:p>
            <a:endParaRPr lang="en-US" sz="2800" dirty="0">
              <a:solidFill>
                <a:schemeClr val="bg2">
                  <a:lumMod val="25000"/>
                </a:schemeClr>
              </a:solidFill>
              <a:latin typeface="Calibri" charset="0"/>
              <a:ea typeface="Calibri" charset="0"/>
              <a:cs typeface="Calibri" charset="0"/>
            </a:endParaRPr>
          </a:p>
          <a:p>
            <a:r>
              <a:rPr lang="en-US" sz="2800" b="1" dirty="0">
                <a:solidFill>
                  <a:schemeClr val="bg2">
                    <a:lumMod val="25000"/>
                  </a:schemeClr>
                </a:solidFill>
                <a:latin typeface="Calibri" charset="0"/>
                <a:ea typeface="Calibri" charset="0"/>
                <a:cs typeface="Calibri" charset="0"/>
              </a:rPr>
              <a:t>Design a Structure: </a:t>
            </a:r>
            <a:r>
              <a:rPr lang="en-US" sz="2800" dirty="0">
                <a:solidFill>
                  <a:schemeClr val="bg2">
                    <a:lumMod val="25000"/>
                  </a:schemeClr>
                </a:solidFill>
                <a:latin typeface="Calibri" charset="0"/>
                <a:ea typeface="Calibri" charset="0"/>
                <a:cs typeface="Calibri" charset="0"/>
              </a:rPr>
              <a:t>Based on the roles you need and the management capacity you have, how will you structure your volunteer organization? Create an organizational chart.</a:t>
            </a:r>
          </a:p>
          <a:p>
            <a:endParaRPr lang="en-US" sz="2800" dirty="0">
              <a:solidFill>
                <a:schemeClr val="bg2">
                  <a:lumMod val="25000"/>
                </a:schemeClr>
              </a:solidFill>
              <a:latin typeface="Calibri" charset="0"/>
              <a:ea typeface="Calibri" charset="0"/>
              <a:cs typeface="Calibri" charset="0"/>
            </a:endParaRPr>
          </a:p>
          <a:p>
            <a:r>
              <a:rPr lang="en-US" sz="2800" b="1" dirty="0">
                <a:solidFill>
                  <a:schemeClr val="bg2">
                    <a:lumMod val="25000"/>
                  </a:schemeClr>
                </a:solidFill>
                <a:latin typeface="Calibri" charset="0"/>
                <a:ea typeface="Calibri" charset="0"/>
                <a:cs typeface="Calibri" charset="0"/>
              </a:rPr>
              <a:t>Establish Metrics: </a:t>
            </a:r>
            <a:r>
              <a:rPr lang="en-US" sz="2800" dirty="0">
                <a:solidFill>
                  <a:schemeClr val="bg2">
                    <a:lumMod val="25000"/>
                  </a:schemeClr>
                </a:solidFill>
                <a:latin typeface="Calibri" charset="0"/>
                <a:ea typeface="Calibri" charset="0"/>
                <a:cs typeface="Calibri" charset="0"/>
              </a:rPr>
              <a:t>How will you measure and report back on the impact made by volunteers?</a:t>
            </a:r>
          </a:p>
        </p:txBody>
      </p:sp>
      <p:sp>
        <p:nvSpPr>
          <p:cNvPr id="14" name="Rectangle 13"/>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Create a volunteer structure</a:t>
            </a:r>
            <a:endParaRPr lang="en-US" altLang="en-US" sz="4800" dirty="0">
              <a:solidFill>
                <a:schemeClr val="accent1"/>
              </a:solidFill>
              <a:latin typeface="Calibri" charset="0"/>
              <a:ea typeface="Calibri" charset="0"/>
              <a:cs typeface="Calibri" charset="0"/>
            </a:endParaRPr>
          </a:p>
        </p:txBody>
      </p:sp>
      <p:sp>
        <p:nvSpPr>
          <p:cNvPr id="21" name="Rectangle 20"/>
          <p:cNvSpPr/>
          <p:nvPr/>
        </p:nvSpPr>
        <p:spPr>
          <a:xfrm>
            <a:off x="1651771" y="3373478"/>
            <a:ext cx="9639084"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651771" y="5957651"/>
            <a:ext cx="9678840" cy="1735236"/>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7754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4180708"/>
            <a:ext cx="10243320" cy="1962076"/>
          </a:xfrm>
          <a:prstGeom prst="rect">
            <a:avLst/>
          </a:prstGeom>
          <a:noFill/>
        </p:spPr>
        <p:txBody>
          <a:bodyPr wrap="square" rtlCol="0">
            <a:spAutoFit/>
          </a:bodyPr>
          <a:lstStyle/>
          <a:p>
            <a:pPr algn="ctr">
              <a:lnSpc>
                <a:spcPct val="80000"/>
              </a:lnSpc>
            </a:pPr>
            <a:r>
              <a:rPr lang="en-US" sz="7500" b="1" dirty="0">
                <a:solidFill>
                  <a:schemeClr val="bg1"/>
                </a:solidFill>
                <a:latin typeface="Calibri" charset="0"/>
                <a:ea typeface="Calibri" charset="0"/>
                <a:cs typeface="Calibri" charset="0"/>
              </a:rPr>
              <a:t>Volunteer Recruitment and Retention</a:t>
            </a:r>
          </a:p>
        </p:txBody>
      </p:sp>
      <p:sp>
        <p:nvSpPr>
          <p:cNvPr id="5" name="TextBox 4"/>
          <p:cNvSpPr txBox="1"/>
          <p:nvPr/>
        </p:nvSpPr>
        <p:spPr>
          <a:xfrm>
            <a:off x="1380740" y="3258286"/>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WORKSHEET</a:t>
            </a:r>
          </a:p>
        </p:txBody>
      </p:sp>
    </p:spTree>
    <p:extLst>
      <p:ext uri="{BB962C8B-B14F-4D97-AF65-F5344CB8AC3E}">
        <p14:creationId xmlns:p14="http://schemas.microsoft.com/office/powerpoint/2010/main" val="1004359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3004800" cy="975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593039" y="3116939"/>
            <a:ext cx="9818721" cy="3170099"/>
          </a:xfrm>
          <a:prstGeom prst="rect">
            <a:avLst/>
          </a:prstGeom>
          <a:noFill/>
        </p:spPr>
        <p:txBody>
          <a:bodyPr wrap="square" rtlCol="0">
            <a:spAutoFit/>
          </a:bodyPr>
          <a:lstStyle/>
          <a:p>
            <a:pPr algn="ctr"/>
            <a:r>
              <a:rPr lang="en-US" sz="20000" b="1" spc="-150" dirty="0">
                <a:solidFill>
                  <a:schemeClr val="bg1"/>
                </a:solidFill>
                <a:latin typeface="Calibri" charset="0"/>
                <a:ea typeface="Calibri" charset="0"/>
                <a:cs typeface="Calibri" charset="0"/>
              </a:rPr>
              <a:t>Break</a:t>
            </a:r>
          </a:p>
        </p:txBody>
      </p:sp>
    </p:spTree>
    <p:extLst>
      <p:ext uri="{BB962C8B-B14F-4D97-AF65-F5344CB8AC3E}">
        <p14:creationId xmlns:p14="http://schemas.microsoft.com/office/powerpoint/2010/main" val="1089280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08760" y="6812418"/>
            <a:ext cx="5956300"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2858577"/>
            <a:ext cx="5956300" cy="90750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1701960"/>
            <a:ext cx="6020688" cy="6297108"/>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Grassroots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Volunteer Structures</a:t>
            </a:r>
          </a:p>
          <a:p>
            <a:pPr>
              <a:lnSpc>
                <a:spcPct val="90000"/>
              </a:lnSpc>
            </a:pPr>
            <a:endParaRPr lang="en-US" sz="3200" b="1" dirty="0">
              <a:solidFill>
                <a:schemeClr val="accent1"/>
              </a:solidFill>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Creating a Structure for 	Your Campaign</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Making the Volunteer Ask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Recap, Closing, &amp; Q&amp;A 	Time for Assignment 2</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106378"/>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735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041982" y="3631657"/>
            <a:ext cx="7799294" cy="244367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35"/>
          <p:cNvSpPr>
            <a:spLocks noChangeAspect="1"/>
          </p:cNvSpPr>
          <p:nvPr/>
        </p:nvSpPr>
        <p:spPr bwMode="auto">
          <a:xfrm>
            <a:off x="4286544" y="2363969"/>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7" name="TextBox 6"/>
          <p:cNvSpPr txBox="1"/>
          <p:nvPr/>
        </p:nvSpPr>
        <p:spPr>
          <a:xfrm>
            <a:off x="5019136" y="2338569"/>
            <a:ext cx="6680199" cy="5509200"/>
          </a:xfrm>
          <a:prstGeom prst="rect">
            <a:avLst/>
          </a:prstGeom>
          <a:noFill/>
        </p:spPr>
        <p:txBody>
          <a:bodyPr wrap="square" rtlCol="0">
            <a:spAutoFit/>
          </a:bodyPr>
          <a:lstStyle/>
          <a:p>
            <a:r>
              <a:rPr lang="en-US" sz="3200" dirty="0">
                <a:solidFill>
                  <a:schemeClr val="bg2">
                    <a:lumMod val="25000"/>
                  </a:schemeClr>
                </a:solidFill>
                <a:latin typeface="Calibri" charset="0"/>
                <a:ea typeface="Calibri" charset="0"/>
                <a:cs typeface="Calibri" charset="0"/>
              </a:rPr>
              <a:t>Understand the traits of a sustainable volunteer structure</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Be able to identify what roles will be needed for your campaign, and to make an ask to effectively recruit a new volunteer</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Be ready to write the Volunteer Recruitment and Structure Section of your issue campaign plan</a:t>
            </a:r>
          </a:p>
        </p:txBody>
      </p:sp>
      <p:sp>
        <p:nvSpPr>
          <p:cNvPr id="18" name="Rectangle 17"/>
          <p:cNvSpPr/>
          <p:nvPr/>
        </p:nvSpPr>
        <p:spPr>
          <a:xfrm>
            <a:off x="0" y="571501"/>
            <a:ext cx="21336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a:spLocks noChangeArrowheads="1"/>
          </p:cNvSpPr>
          <p:nvPr/>
        </p:nvSpPr>
        <p:spPr bwMode="auto">
          <a:xfrm>
            <a:off x="323849" y="661685"/>
            <a:ext cx="17081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Goals</a:t>
            </a:r>
          </a:p>
        </p:txBody>
      </p:sp>
      <p:sp>
        <p:nvSpPr>
          <p:cNvPr id="20" name="Oval 35"/>
          <p:cNvSpPr>
            <a:spLocks noChangeAspect="1"/>
          </p:cNvSpPr>
          <p:nvPr/>
        </p:nvSpPr>
        <p:spPr bwMode="auto">
          <a:xfrm>
            <a:off x="4286544" y="384698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1" name="Oval 35"/>
          <p:cNvSpPr>
            <a:spLocks noChangeAspect="1"/>
          </p:cNvSpPr>
          <p:nvPr/>
        </p:nvSpPr>
        <p:spPr bwMode="auto">
          <a:xfrm>
            <a:off x="4286544" y="6301533"/>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Tree>
    <p:extLst>
      <p:ext uri="{BB962C8B-B14F-4D97-AF65-F5344CB8AC3E}">
        <p14:creationId xmlns:p14="http://schemas.microsoft.com/office/powerpoint/2010/main" val="6124665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10209524734_c4eda30da3_k.jpg"/>
          <p:cNvPicPr>
            <a:picLocks noChangeAspect="1"/>
          </p:cNvPicPr>
          <p:nvPr/>
        </p:nvPicPr>
        <p:blipFill rotWithShape="1">
          <a:blip r:embed="rId3">
            <a:extLst>
              <a:ext uri="{28A0092B-C50C-407E-A947-70E740481C1C}">
                <a14:useLocalDpi xmlns:a14="http://schemas.microsoft.com/office/drawing/2010/main" val="0"/>
              </a:ext>
            </a:extLst>
          </a:blip>
          <a:srcRect r="14241" b="3355"/>
          <a:stretch/>
        </p:blipFill>
        <p:spPr>
          <a:xfrm>
            <a:off x="1" y="0"/>
            <a:ext cx="13004800" cy="9753600"/>
          </a:xfrm>
          <a:prstGeom prst="rect">
            <a:avLst/>
          </a:prstGeom>
        </p:spPr>
      </p:pic>
      <p:sp>
        <p:nvSpPr>
          <p:cNvPr id="11" name="Rectangle 10"/>
          <p:cNvSpPr/>
          <p:nvPr/>
        </p:nvSpPr>
        <p:spPr>
          <a:xfrm>
            <a:off x="1" y="0"/>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593040" y="3984248"/>
            <a:ext cx="9818721" cy="1785104"/>
          </a:xfrm>
          <a:prstGeom prst="rect">
            <a:avLst/>
          </a:prstGeom>
          <a:noFill/>
        </p:spPr>
        <p:txBody>
          <a:bodyPr wrap="square" rtlCol="0">
            <a:spAutoFit/>
          </a:bodyPr>
          <a:lstStyle/>
          <a:p>
            <a:pPr algn="ctr"/>
            <a:r>
              <a:rPr lang="en-US" sz="5500" b="1" dirty="0">
                <a:solidFill>
                  <a:schemeClr val="bg1"/>
                </a:solidFill>
                <a:latin typeface="Calibri" charset="0"/>
                <a:ea typeface="Calibri" charset="0"/>
                <a:cs typeface="Calibri" charset="0"/>
              </a:rPr>
              <a:t>People won’t just swarm to your campaign. You have to ask.</a:t>
            </a:r>
          </a:p>
        </p:txBody>
      </p:sp>
    </p:spTree>
    <p:extLst>
      <p:ext uri="{BB962C8B-B14F-4D97-AF65-F5344CB8AC3E}">
        <p14:creationId xmlns:p14="http://schemas.microsoft.com/office/powerpoint/2010/main" val="26983450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941136" y="2633666"/>
            <a:ext cx="9818721" cy="5853910"/>
          </a:xfrm>
          <a:prstGeom prst="rect">
            <a:avLst/>
          </a:prstGeom>
          <a:noFill/>
        </p:spPr>
        <p:txBody>
          <a:bodyPr wrap="square" rtlCol="0">
            <a:spAutoFit/>
          </a:bodyPr>
          <a:lstStyle/>
          <a:p>
            <a:pPr>
              <a:lnSpc>
                <a:spcPct val="90000"/>
              </a:lnSpc>
            </a:pPr>
            <a:r>
              <a:rPr lang="en-US" sz="3200" dirty="0">
                <a:solidFill>
                  <a:schemeClr val="bg2">
                    <a:lumMod val="25000"/>
                  </a:schemeClr>
                </a:solidFill>
                <a:latin typeface="Calibri" charset="0"/>
                <a:ea typeface="Calibri" charset="0"/>
                <a:cs typeface="Calibri" charset="0"/>
              </a:rPr>
              <a:t>It will only work if you explain who you are and why you’re asking</a:t>
            </a:r>
          </a:p>
          <a:p>
            <a:pPr>
              <a:lnSpc>
                <a:spcPct val="90000"/>
              </a:lnSpc>
            </a:pPr>
            <a:endParaRPr lang="en-US" sz="3200" dirty="0">
              <a:solidFill>
                <a:schemeClr val="bg2">
                  <a:lumMod val="25000"/>
                </a:schemeClr>
              </a:solidFill>
              <a:latin typeface="Calibri" charset="0"/>
              <a:ea typeface="Calibri" charset="0"/>
              <a:cs typeface="Calibri" charset="0"/>
            </a:endParaRPr>
          </a:p>
          <a:p>
            <a:pPr>
              <a:lnSpc>
                <a:spcPct val="90000"/>
              </a:lnSpc>
            </a:pPr>
            <a:r>
              <a:rPr lang="en-US" sz="3200" dirty="0">
                <a:solidFill>
                  <a:schemeClr val="bg2">
                    <a:lumMod val="25000"/>
                  </a:schemeClr>
                </a:solidFill>
                <a:latin typeface="Calibri" charset="0"/>
                <a:ea typeface="Calibri" charset="0"/>
                <a:cs typeface="Calibri" charset="0"/>
              </a:rPr>
              <a:t>It must draw a clear connection between their action and the big picture objective of your campaign</a:t>
            </a:r>
          </a:p>
          <a:p>
            <a:pPr>
              <a:lnSpc>
                <a:spcPct val="90000"/>
              </a:lnSpc>
            </a:pPr>
            <a:endParaRPr lang="en-US" sz="3200" dirty="0">
              <a:solidFill>
                <a:schemeClr val="bg2">
                  <a:lumMod val="25000"/>
                </a:schemeClr>
              </a:solidFill>
              <a:latin typeface="Calibri" charset="0"/>
              <a:ea typeface="Calibri" charset="0"/>
              <a:cs typeface="Calibri" charset="0"/>
            </a:endParaRPr>
          </a:p>
          <a:p>
            <a:pPr>
              <a:lnSpc>
                <a:spcPct val="90000"/>
              </a:lnSpc>
            </a:pPr>
            <a:r>
              <a:rPr lang="en-US" sz="3200" dirty="0">
                <a:solidFill>
                  <a:schemeClr val="bg2">
                    <a:lumMod val="25000"/>
                  </a:schemeClr>
                </a:solidFill>
                <a:latin typeface="Calibri" charset="0"/>
                <a:ea typeface="Calibri" charset="0"/>
                <a:cs typeface="Calibri" charset="0"/>
              </a:rPr>
              <a:t>Participating in your campaign is not a burden – it’s an opportunity</a:t>
            </a:r>
          </a:p>
          <a:p>
            <a:pPr>
              <a:lnSpc>
                <a:spcPct val="90000"/>
              </a:lnSpc>
            </a:pPr>
            <a:endParaRPr lang="en-US" sz="3200" dirty="0">
              <a:solidFill>
                <a:schemeClr val="bg2">
                  <a:lumMod val="25000"/>
                </a:schemeClr>
              </a:solidFill>
              <a:latin typeface="Calibri" charset="0"/>
              <a:ea typeface="Calibri" charset="0"/>
              <a:cs typeface="Calibri" charset="0"/>
            </a:endParaRPr>
          </a:p>
          <a:p>
            <a:pPr>
              <a:lnSpc>
                <a:spcPct val="90000"/>
              </a:lnSpc>
            </a:pPr>
            <a:r>
              <a:rPr lang="en-US" sz="3200" dirty="0">
                <a:solidFill>
                  <a:schemeClr val="bg2">
                    <a:lumMod val="25000"/>
                  </a:schemeClr>
                </a:solidFill>
                <a:latin typeface="Calibri" charset="0"/>
                <a:ea typeface="Calibri" charset="0"/>
                <a:cs typeface="Calibri" charset="0"/>
              </a:rPr>
              <a:t>Make it easy to say yes and hard to say no</a:t>
            </a:r>
          </a:p>
          <a:p>
            <a:pPr>
              <a:lnSpc>
                <a:spcPct val="90000"/>
              </a:lnSpc>
            </a:pPr>
            <a:endParaRPr lang="en-US" sz="3200" dirty="0">
              <a:solidFill>
                <a:schemeClr val="bg2">
                  <a:lumMod val="25000"/>
                </a:schemeClr>
              </a:solidFill>
              <a:latin typeface="Calibri" charset="0"/>
              <a:ea typeface="Calibri" charset="0"/>
              <a:cs typeface="Calibri" charset="0"/>
            </a:endParaRPr>
          </a:p>
          <a:p>
            <a:pPr>
              <a:lnSpc>
                <a:spcPct val="90000"/>
              </a:lnSpc>
            </a:pPr>
            <a:r>
              <a:rPr lang="en-US" sz="3200" dirty="0">
                <a:solidFill>
                  <a:schemeClr val="bg2">
                    <a:lumMod val="25000"/>
                  </a:schemeClr>
                </a:solidFill>
                <a:latin typeface="Calibri" charset="0"/>
                <a:ea typeface="Calibri" charset="0"/>
                <a:cs typeface="Calibri" charset="0"/>
              </a:rPr>
              <a:t>Make the ask specific–what are you asking them to do, when, and where?</a:t>
            </a:r>
          </a:p>
        </p:txBody>
      </p:sp>
      <p:sp>
        <p:nvSpPr>
          <p:cNvPr id="14" name="Rectangle 13"/>
          <p:cNvSpPr/>
          <p:nvPr/>
        </p:nvSpPr>
        <p:spPr>
          <a:xfrm>
            <a:off x="1074194" y="3769004"/>
            <a:ext cx="10810734" cy="1337865"/>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35"/>
          <p:cNvSpPr>
            <a:spLocks noChangeAspect="1"/>
          </p:cNvSpPr>
          <p:nvPr/>
        </p:nvSpPr>
        <p:spPr bwMode="auto">
          <a:xfrm>
            <a:off x="1286674" y="2626815"/>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18" name="Oval 35"/>
          <p:cNvSpPr>
            <a:spLocks noChangeAspect="1"/>
          </p:cNvSpPr>
          <p:nvPr/>
        </p:nvSpPr>
        <p:spPr bwMode="auto">
          <a:xfrm>
            <a:off x="1286673" y="3955544"/>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19" name="Oval 35"/>
          <p:cNvSpPr>
            <a:spLocks noChangeAspect="1"/>
          </p:cNvSpPr>
          <p:nvPr/>
        </p:nvSpPr>
        <p:spPr bwMode="auto">
          <a:xfrm>
            <a:off x="1286672" y="5258330"/>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
        <p:nvSpPr>
          <p:cNvPr id="20" name="Oval 35"/>
          <p:cNvSpPr>
            <a:spLocks noChangeAspect="1"/>
          </p:cNvSpPr>
          <p:nvPr/>
        </p:nvSpPr>
        <p:spPr bwMode="auto">
          <a:xfrm>
            <a:off x="1286671" y="6586677"/>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4</a:t>
            </a:r>
          </a:p>
        </p:txBody>
      </p:sp>
      <p:sp>
        <p:nvSpPr>
          <p:cNvPr id="21" name="Oval 35"/>
          <p:cNvSpPr>
            <a:spLocks noChangeAspect="1"/>
          </p:cNvSpPr>
          <p:nvPr/>
        </p:nvSpPr>
        <p:spPr bwMode="auto">
          <a:xfrm>
            <a:off x="1286671" y="7431887"/>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5</a:t>
            </a:r>
          </a:p>
        </p:txBody>
      </p:sp>
      <p:sp>
        <p:nvSpPr>
          <p:cNvPr id="22" name="Rectangle 21"/>
          <p:cNvSpPr/>
          <p:nvPr/>
        </p:nvSpPr>
        <p:spPr>
          <a:xfrm>
            <a:off x="1074194" y="6385611"/>
            <a:ext cx="10810734" cy="93100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a:spLocks noChangeArrowheads="1"/>
          </p:cNvSpPr>
          <p:nvPr/>
        </p:nvSpPr>
        <p:spPr bwMode="auto">
          <a:xfrm>
            <a:off x="827695" y="941096"/>
            <a:ext cx="11327925" cy="698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4800" b="1" dirty="0">
                <a:solidFill>
                  <a:schemeClr val="accent1"/>
                </a:solidFill>
                <a:latin typeface="Calibri" charset="0"/>
                <a:ea typeface="Calibri" charset="0"/>
                <a:cs typeface="Calibri" charset="0"/>
              </a:rPr>
              <a:t>Five things to remember about the ask</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6060180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08760" y="6812418"/>
            <a:ext cx="5956300"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2858577"/>
            <a:ext cx="5956300" cy="90750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1701960"/>
            <a:ext cx="6020688" cy="6297108"/>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Grassroots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Volunteer Structures</a:t>
            </a:r>
          </a:p>
          <a:p>
            <a:pPr>
              <a:lnSpc>
                <a:spcPct val="90000"/>
              </a:lnSpc>
            </a:pPr>
            <a:endParaRPr lang="en-US" sz="3200" b="1" dirty="0">
              <a:solidFill>
                <a:schemeClr val="accent1"/>
              </a:solidFill>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Creating a Structure for 	Your Campaign</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Making the Volunteer Ask</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Recap, Closing, &amp; Q&amp;A 	Time for Assignment 2</a:t>
            </a:r>
            <a:endParaRPr lang="x-none" sz="3200" b="1" dirty="0">
              <a:solidFill>
                <a:schemeClr val="accent1"/>
              </a:solidFill>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106378"/>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7098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a:off x="865362" y="1497870"/>
            <a:ext cx="11215337"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2" name="Picture 1" descr="ofa_leadership_summit-112_24855023046_o.jpg"/>
          <p:cNvPicPr>
            <a:picLocks noChangeAspect="1"/>
          </p:cNvPicPr>
          <p:nvPr/>
        </p:nvPicPr>
        <p:blipFill rotWithShape="1">
          <a:blip r:embed="rId3">
            <a:extLst>
              <a:ext uri="{28A0092B-C50C-407E-A947-70E740481C1C}">
                <a14:useLocalDpi xmlns:a14="http://schemas.microsoft.com/office/drawing/2010/main" val="0"/>
              </a:ext>
            </a:extLst>
          </a:blip>
          <a:srcRect l="12959" b="2128"/>
          <a:stretch/>
        </p:blipFill>
        <p:spPr>
          <a:xfrm>
            <a:off x="0" y="0"/>
            <a:ext cx="13057946" cy="9753600"/>
          </a:xfrm>
          <a:prstGeom prst="rect">
            <a:avLst/>
          </a:prstGeom>
        </p:spPr>
      </p:pic>
      <p:sp>
        <p:nvSpPr>
          <p:cNvPr id="6" name="Rectangle 5"/>
          <p:cNvSpPr/>
          <p:nvPr/>
        </p:nvSpPr>
        <p:spPr>
          <a:xfrm>
            <a:off x="1" y="0"/>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593040" y="3984248"/>
            <a:ext cx="9818721" cy="1785104"/>
          </a:xfrm>
          <a:prstGeom prst="rect">
            <a:avLst/>
          </a:prstGeom>
          <a:noFill/>
        </p:spPr>
        <p:txBody>
          <a:bodyPr wrap="square" rtlCol="0">
            <a:spAutoFit/>
          </a:bodyPr>
          <a:lstStyle/>
          <a:p>
            <a:pPr algn="ctr"/>
            <a:r>
              <a:rPr lang="en-US" sz="11000" b="1" dirty="0">
                <a:solidFill>
                  <a:schemeClr val="bg1"/>
                </a:solidFill>
                <a:latin typeface="Calibri" charset="0"/>
                <a:ea typeface="Calibri" charset="0"/>
                <a:cs typeface="Calibri" charset="0"/>
              </a:rPr>
              <a:t>Key takeaways?</a:t>
            </a:r>
          </a:p>
        </p:txBody>
      </p:sp>
    </p:spTree>
    <p:extLst>
      <p:ext uri="{BB962C8B-B14F-4D97-AF65-F5344CB8AC3E}">
        <p14:creationId xmlns:p14="http://schemas.microsoft.com/office/powerpoint/2010/main" val="12636407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62385" y="6642070"/>
            <a:ext cx="8998120" cy="948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2125145" y="3517597"/>
            <a:ext cx="9633720" cy="2677656"/>
          </a:xfrm>
          <a:prstGeom prst="rect">
            <a:avLst/>
          </a:prstGeom>
          <a:noFill/>
        </p:spPr>
        <p:txBody>
          <a:bodyPr wrap="square" rtlCol="0">
            <a:spAutoFit/>
          </a:bodyPr>
          <a:lstStyle/>
          <a:p>
            <a:r>
              <a:rPr lang="en-US" sz="2800" dirty="0">
                <a:latin typeface="Calibri" charset="0"/>
                <a:ea typeface="Calibri" charset="0"/>
                <a:cs typeface="Calibri" charset="0"/>
              </a:rPr>
              <a:t>Write capacity building into your issue campaign plan</a:t>
            </a:r>
          </a:p>
          <a:p>
            <a:endParaRPr lang="en-US" sz="2800" dirty="0">
              <a:latin typeface="Calibri" charset="0"/>
              <a:ea typeface="Calibri" charset="0"/>
              <a:cs typeface="Calibri" charset="0"/>
            </a:endParaRPr>
          </a:p>
          <a:p>
            <a:r>
              <a:rPr lang="en-US" sz="2800" dirty="0">
                <a:latin typeface="Calibri" charset="0"/>
                <a:ea typeface="Calibri" charset="0"/>
                <a:cs typeface="Calibri" charset="0"/>
              </a:rPr>
              <a:t>Complete your midterm project</a:t>
            </a:r>
          </a:p>
          <a:p>
            <a:pPr lvl="2"/>
            <a:r>
              <a:rPr lang="en-US" sz="2800" i="1" dirty="0">
                <a:latin typeface="Calibri" charset="0"/>
                <a:ea typeface="Calibri" charset="0"/>
                <a:cs typeface="Calibri" charset="0"/>
              </a:rPr>
              <a:t>Deliverables due by [Insert date]</a:t>
            </a:r>
          </a:p>
          <a:p>
            <a:pPr marL="2407890" lvl="3" indent="-457200">
              <a:buFont typeface="Arial"/>
              <a:buChar char="•"/>
            </a:pPr>
            <a:r>
              <a:rPr lang="en-US" sz="2800" i="1" dirty="0">
                <a:latin typeface="Calibri" charset="0"/>
                <a:ea typeface="Calibri" charset="0"/>
                <a:cs typeface="Calibri" charset="0"/>
              </a:rPr>
              <a:t>Project Report</a:t>
            </a:r>
          </a:p>
          <a:p>
            <a:pPr marL="2407890" lvl="3" indent="-457200">
              <a:buFont typeface="Arial"/>
              <a:buChar char="•"/>
            </a:pPr>
            <a:r>
              <a:rPr lang="en-US" sz="2800" i="1" dirty="0">
                <a:latin typeface="Calibri" charset="0"/>
                <a:ea typeface="Calibri" charset="0"/>
                <a:cs typeface="Calibri" charset="0"/>
              </a:rPr>
              <a:t>Video of your mock earned media event </a:t>
            </a:r>
            <a:endParaRPr lang="en-US" sz="2800" dirty="0">
              <a:latin typeface="Calibri" charset="0"/>
              <a:ea typeface="Calibri" charset="0"/>
              <a:cs typeface="Calibri" charset="0"/>
            </a:endParaRPr>
          </a:p>
        </p:txBody>
      </p:sp>
      <p:sp>
        <p:nvSpPr>
          <p:cNvPr id="9" name="Rectangle 8"/>
          <p:cNvSpPr/>
          <p:nvPr/>
        </p:nvSpPr>
        <p:spPr>
          <a:xfrm>
            <a:off x="-1" y="571501"/>
            <a:ext cx="3208421"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noChangeArrowheads="1"/>
          </p:cNvSpPr>
          <p:nvPr/>
        </p:nvSpPr>
        <p:spPr bwMode="auto">
          <a:xfrm>
            <a:off x="323849" y="661685"/>
            <a:ext cx="3301667"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a:solidFill>
                  <a:schemeClr val="bg1"/>
                </a:solidFill>
                <a:latin typeface="Calibri" charset="0"/>
                <a:ea typeface="Calibri" charset="0"/>
                <a:cs typeface="Calibri" charset="0"/>
              </a:rPr>
              <a:t>Next steps</a:t>
            </a:r>
            <a:endParaRPr lang="en-US" altLang="en-US" sz="4500" b="1" dirty="0">
              <a:solidFill>
                <a:schemeClr val="bg1"/>
              </a:solidFill>
              <a:latin typeface="Calibri" charset="0"/>
              <a:ea typeface="Calibri" charset="0"/>
              <a:cs typeface="Calibri" charset="0"/>
            </a:endParaRPr>
          </a:p>
        </p:txBody>
      </p:sp>
      <p:sp>
        <p:nvSpPr>
          <p:cNvPr id="2" name="Rectangle 1"/>
          <p:cNvSpPr/>
          <p:nvPr/>
        </p:nvSpPr>
        <p:spPr>
          <a:xfrm>
            <a:off x="2125145" y="6840305"/>
            <a:ext cx="8574939" cy="523220"/>
          </a:xfrm>
          <a:prstGeom prst="rect">
            <a:avLst/>
          </a:prstGeom>
        </p:spPr>
        <p:txBody>
          <a:bodyPr wrap="square">
            <a:spAutoFit/>
          </a:bodyPr>
          <a:lstStyle/>
          <a:p>
            <a:r>
              <a:rPr lang="en-US" sz="2800" b="1" dirty="0">
                <a:solidFill>
                  <a:schemeClr val="bg1"/>
                </a:solidFill>
                <a:latin typeface="Calibri" charset="0"/>
                <a:ea typeface="Calibri" charset="0"/>
                <a:cs typeface="Calibri" charset="0"/>
              </a:rPr>
              <a:t>Next week: Writing a Campaign Plan</a:t>
            </a:r>
          </a:p>
        </p:txBody>
      </p:sp>
    </p:spTree>
    <p:extLst>
      <p:ext uri="{BB962C8B-B14F-4D97-AF65-F5344CB8AC3E}">
        <p14:creationId xmlns:p14="http://schemas.microsoft.com/office/powerpoint/2010/main" val="1591621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4757007"/>
            <a:ext cx="10243320" cy="912558"/>
          </a:xfrm>
          <a:prstGeom prst="rect">
            <a:avLst/>
          </a:prstGeom>
          <a:noFill/>
        </p:spPr>
        <p:txBody>
          <a:bodyPr wrap="square" rtlCol="0">
            <a:spAutoFit/>
          </a:bodyPr>
          <a:lstStyle/>
          <a:p>
            <a:pPr algn="ctr">
              <a:lnSpc>
                <a:spcPct val="80000"/>
              </a:lnSpc>
            </a:pPr>
            <a:r>
              <a:rPr lang="en-US" sz="6500" b="1" dirty="0" err="1">
                <a:solidFill>
                  <a:schemeClr val="bg1"/>
                </a:solidFill>
                <a:latin typeface="Calibri" charset="0"/>
                <a:ea typeface="Calibri" charset="0"/>
                <a:cs typeface="Calibri" charset="0"/>
              </a:rPr>
              <a:t>emailaddress@domain.com</a:t>
            </a:r>
            <a:endParaRPr lang="en-US" sz="6500" b="1" dirty="0">
              <a:solidFill>
                <a:schemeClr val="bg1"/>
              </a:solidFill>
              <a:latin typeface="Calibri" charset="0"/>
              <a:ea typeface="Calibri" charset="0"/>
              <a:cs typeface="Calibri" charset="0"/>
            </a:endParaRPr>
          </a:p>
        </p:txBody>
      </p:sp>
      <p:sp>
        <p:nvSpPr>
          <p:cNvPr id="5" name="TextBox 4"/>
          <p:cNvSpPr txBox="1"/>
          <p:nvPr/>
        </p:nvSpPr>
        <p:spPr>
          <a:xfrm>
            <a:off x="1380740" y="3930837"/>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QUESTIONS?</a:t>
            </a:r>
          </a:p>
        </p:txBody>
      </p:sp>
    </p:spTree>
    <p:extLst>
      <p:ext uri="{BB962C8B-B14F-4D97-AF65-F5344CB8AC3E}">
        <p14:creationId xmlns:p14="http://schemas.microsoft.com/office/powerpoint/2010/main" val="1662284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1"/>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p:cNvCxnSpPr/>
          <p:nvPr/>
        </p:nvCxnSpPr>
        <p:spPr>
          <a:xfrm>
            <a:off x="838200" y="5023438"/>
            <a:ext cx="11271304" cy="0"/>
          </a:xfrm>
          <a:prstGeom prst="line">
            <a:avLst/>
          </a:prstGeom>
          <a:ln w="50800" cap="rnd">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8" name="Oval 37"/>
          <p:cNvSpPr>
            <a:spLocks noChangeAspect="1"/>
          </p:cNvSpPr>
          <p:nvPr/>
        </p:nvSpPr>
        <p:spPr bwMode="auto">
          <a:xfrm>
            <a:off x="687088"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9" name="Oval 37"/>
          <p:cNvSpPr>
            <a:spLocks noChangeAspect="1"/>
          </p:cNvSpPr>
          <p:nvPr/>
        </p:nvSpPr>
        <p:spPr bwMode="auto">
          <a:xfrm>
            <a:off x="1774720"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0" name="Oval 37"/>
          <p:cNvSpPr>
            <a:spLocks noChangeAspect="1"/>
          </p:cNvSpPr>
          <p:nvPr/>
        </p:nvSpPr>
        <p:spPr bwMode="auto">
          <a:xfrm>
            <a:off x="2862352"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1" name="Oval 37"/>
          <p:cNvSpPr>
            <a:spLocks noChangeAspect="1"/>
          </p:cNvSpPr>
          <p:nvPr/>
        </p:nvSpPr>
        <p:spPr bwMode="auto">
          <a:xfrm>
            <a:off x="394998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2" name="Oval 37"/>
          <p:cNvSpPr>
            <a:spLocks noChangeAspect="1"/>
          </p:cNvSpPr>
          <p:nvPr/>
        </p:nvSpPr>
        <p:spPr bwMode="auto">
          <a:xfrm>
            <a:off x="5037616"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3" name="Oval 37"/>
          <p:cNvSpPr>
            <a:spLocks noChangeAspect="1"/>
          </p:cNvSpPr>
          <p:nvPr/>
        </p:nvSpPr>
        <p:spPr bwMode="auto">
          <a:xfrm>
            <a:off x="6125248"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5" name="Oval 37"/>
          <p:cNvSpPr>
            <a:spLocks noChangeAspect="1"/>
          </p:cNvSpPr>
          <p:nvPr/>
        </p:nvSpPr>
        <p:spPr bwMode="auto">
          <a:xfrm>
            <a:off x="7212880"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6" name="Oval 37"/>
          <p:cNvSpPr>
            <a:spLocks noChangeAspect="1"/>
          </p:cNvSpPr>
          <p:nvPr/>
        </p:nvSpPr>
        <p:spPr bwMode="auto">
          <a:xfrm>
            <a:off x="8300512"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7" name="Oval 37"/>
          <p:cNvSpPr>
            <a:spLocks noChangeAspect="1"/>
          </p:cNvSpPr>
          <p:nvPr/>
        </p:nvSpPr>
        <p:spPr bwMode="auto">
          <a:xfrm>
            <a:off x="938814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9" name="Oval 37"/>
          <p:cNvSpPr>
            <a:spLocks noChangeAspect="1"/>
          </p:cNvSpPr>
          <p:nvPr/>
        </p:nvSpPr>
        <p:spPr bwMode="auto">
          <a:xfrm>
            <a:off x="1047577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20" name="Oval 35"/>
          <p:cNvSpPr>
            <a:spLocks noChangeAspect="1"/>
          </p:cNvSpPr>
          <p:nvPr/>
        </p:nvSpPr>
        <p:spPr bwMode="auto">
          <a:xfrm>
            <a:off x="11779304" y="4740028"/>
            <a:ext cx="546100" cy="546100"/>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79" name="Oval 35"/>
          <p:cNvSpPr>
            <a:spLocks noChangeAspect="1"/>
          </p:cNvSpPr>
          <p:nvPr/>
        </p:nvSpPr>
        <p:spPr bwMode="auto">
          <a:xfrm>
            <a:off x="7703532" y="4824884"/>
            <a:ext cx="418648" cy="418648"/>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50" name="Oval 35"/>
          <p:cNvSpPr>
            <a:spLocks noChangeAspect="1"/>
          </p:cNvSpPr>
          <p:nvPr/>
        </p:nvSpPr>
        <p:spPr bwMode="auto">
          <a:xfrm>
            <a:off x="1125343" y="4818559"/>
            <a:ext cx="418648" cy="418648"/>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2" name="Rectangle 1"/>
          <p:cNvSpPr/>
          <p:nvPr/>
        </p:nvSpPr>
        <p:spPr>
          <a:xfrm>
            <a:off x="1258295" y="3283399"/>
            <a:ext cx="2437077" cy="640816"/>
          </a:xfrm>
          <a:prstGeom prst="rect">
            <a:avLst/>
          </a:prstGeom>
        </p:spPr>
        <p:txBody>
          <a:bodyPr wrap="none">
            <a:spAutoFit/>
          </a:bodyPr>
          <a:lstStyle/>
          <a:p>
            <a:pPr algn="ctr">
              <a:lnSpc>
                <a:spcPct val="80000"/>
              </a:lnSpc>
            </a:pPr>
            <a:r>
              <a:rPr lang="en-US" sz="2200" b="1" spc="50" dirty="0">
                <a:solidFill>
                  <a:schemeClr val="bg1"/>
                </a:solidFill>
                <a:latin typeface="Calibri" charset="0"/>
                <a:ea typeface="Calibri" charset="0"/>
                <a:cs typeface="Calibri" charset="0"/>
              </a:rPr>
              <a:t>Basics of Issue </a:t>
            </a:r>
          </a:p>
          <a:p>
            <a:pPr algn="ctr">
              <a:lnSpc>
                <a:spcPct val="80000"/>
              </a:lnSpc>
            </a:pPr>
            <a:r>
              <a:rPr lang="en-US" sz="2200" b="1" spc="50" dirty="0">
                <a:solidFill>
                  <a:schemeClr val="bg1"/>
                </a:solidFill>
                <a:latin typeface="Calibri" charset="0"/>
                <a:ea typeface="Calibri" charset="0"/>
                <a:cs typeface="Calibri" charset="0"/>
              </a:rPr>
              <a:t>Advocacy Strategy</a:t>
            </a:r>
          </a:p>
        </p:txBody>
      </p:sp>
      <p:sp>
        <p:nvSpPr>
          <p:cNvPr id="4" name="Rectangle 3"/>
          <p:cNvSpPr/>
          <p:nvPr/>
        </p:nvSpPr>
        <p:spPr>
          <a:xfrm>
            <a:off x="1053163" y="2992599"/>
            <a:ext cx="2797934" cy="1198588"/>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Elbow Connector 31"/>
          <p:cNvCxnSpPr/>
          <p:nvPr/>
        </p:nvCxnSpPr>
        <p:spPr>
          <a:xfrm rot="16200000" flipH="1">
            <a:off x="3486935" y="4285040"/>
            <a:ext cx="706684" cy="518978"/>
          </a:xfrm>
          <a:prstGeom prst="bentConnector3">
            <a:avLst>
              <a:gd name="adj1" fmla="val 50000"/>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rot="5400000">
            <a:off x="727367" y="4274432"/>
            <a:ext cx="708273" cy="506329"/>
          </a:xfrm>
          <a:prstGeom prst="bentConnector3">
            <a:avLst>
              <a:gd name="adj1" fmla="val 50000"/>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3002525" y="4173460"/>
            <a:ext cx="0" cy="708273"/>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1914893" y="4173460"/>
            <a:ext cx="0" cy="708273"/>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989551" y="6778968"/>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220582" y="7055726"/>
            <a:ext cx="2367956"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Assignment 1:</a:t>
            </a:r>
          </a:p>
          <a:p>
            <a:pPr algn="ctr">
              <a:lnSpc>
                <a:spcPct val="80000"/>
              </a:lnSpc>
            </a:pPr>
            <a:r>
              <a:rPr lang="en-US" sz="2200" b="1" spc="50" dirty="0">
                <a:solidFill>
                  <a:schemeClr val="accent1"/>
                </a:solidFill>
                <a:latin typeface="Calibri" charset="0"/>
                <a:ea typeface="Calibri" charset="0"/>
                <a:cs typeface="Calibri" charset="0"/>
              </a:rPr>
              <a:t>Selecting an Issue</a:t>
            </a:r>
          </a:p>
        </p:txBody>
      </p:sp>
      <p:cxnSp>
        <p:nvCxnSpPr>
          <p:cNvPr id="27" name="Straight Connector 26"/>
          <p:cNvCxnSpPr/>
          <p:nvPr/>
        </p:nvCxnSpPr>
        <p:spPr>
          <a:xfrm flipV="1">
            <a:off x="1334667" y="5237209"/>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786947" y="5720699"/>
            <a:ext cx="2793265" cy="430887"/>
          </a:xfrm>
          <a:prstGeom prst="rect">
            <a:avLst/>
          </a:prstGeom>
        </p:spPr>
        <p:txBody>
          <a:bodyPr wrap="none">
            <a:spAutoFit/>
          </a:bodyPr>
          <a:lstStyle/>
          <a:p>
            <a:pPr algn="ctr"/>
            <a:r>
              <a:rPr lang="en-US" sz="2200" b="1" dirty="0">
                <a:solidFill>
                  <a:schemeClr val="bg1"/>
                </a:solidFill>
                <a:latin typeface="Calibri" charset="0"/>
                <a:ea typeface="Calibri" charset="0"/>
                <a:cs typeface="Calibri" charset="0"/>
              </a:rPr>
              <a:t>Issue Advocacy Tactics</a:t>
            </a:r>
          </a:p>
        </p:txBody>
      </p:sp>
      <p:sp>
        <p:nvSpPr>
          <p:cNvPr id="29" name="Rectangle 28"/>
          <p:cNvSpPr/>
          <p:nvPr/>
        </p:nvSpPr>
        <p:spPr>
          <a:xfrm>
            <a:off x="3639053" y="5578348"/>
            <a:ext cx="3095407" cy="764444"/>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flipH="1" flipV="1">
            <a:off x="5172580" y="5169977"/>
            <a:ext cx="1" cy="408371"/>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6274057" y="5150296"/>
            <a:ext cx="1" cy="408371"/>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650537" y="3792754"/>
            <a:ext cx="2196435" cy="430887"/>
          </a:xfrm>
          <a:prstGeom prst="rect">
            <a:avLst/>
          </a:prstGeom>
        </p:spPr>
        <p:txBody>
          <a:bodyPr wrap="none">
            <a:spAutoFit/>
          </a:bodyPr>
          <a:lstStyle/>
          <a:p>
            <a:pPr algn="ctr"/>
            <a:r>
              <a:rPr lang="en-US" sz="2200" b="1" dirty="0">
                <a:solidFill>
                  <a:schemeClr val="bg1"/>
                </a:solidFill>
                <a:latin typeface="Calibri" charset="0"/>
                <a:ea typeface="Calibri" charset="0"/>
                <a:cs typeface="Calibri" charset="0"/>
              </a:rPr>
              <a:t>Building Capacity</a:t>
            </a:r>
          </a:p>
        </p:txBody>
      </p:sp>
      <p:sp>
        <p:nvSpPr>
          <p:cNvPr id="33" name="Rectangle 32"/>
          <p:cNvSpPr/>
          <p:nvPr/>
        </p:nvSpPr>
        <p:spPr>
          <a:xfrm>
            <a:off x="5508135" y="3650403"/>
            <a:ext cx="2445398" cy="764444"/>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H="1" flipV="1">
            <a:off x="7351983" y="4414847"/>
            <a:ext cx="1" cy="461537"/>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rot="16200000" flipH="1">
            <a:off x="7859016" y="4285703"/>
            <a:ext cx="674987" cy="485952"/>
          </a:xfrm>
          <a:prstGeom prst="bentConnector3">
            <a:avLst>
              <a:gd name="adj1" fmla="val 2962"/>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387918" y="6778968"/>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506175" y="7055726"/>
            <a:ext cx="2625591"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Assignment 2:</a:t>
            </a:r>
          </a:p>
          <a:p>
            <a:pPr algn="ctr">
              <a:lnSpc>
                <a:spcPct val="80000"/>
              </a:lnSpc>
            </a:pPr>
            <a:r>
              <a:rPr lang="en-US" sz="2200" b="1" spc="50" dirty="0">
                <a:solidFill>
                  <a:schemeClr val="accent1"/>
                </a:solidFill>
                <a:latin typeface="Calibri" charset="0"/>
                <a:ea typeface="Calibri" charset="0"/>
                <a:cs typeface="Calibri" charset="0"/>
              </a:rPr>
              <a:t>Earned media video</a:t>
            </a:r>
          </a:p>
        </p:txBody>
      </p:sp>
      <p:cxnSp>
        <p:nvCxnSpPr>
          <p:cNvPr id="40" name="Straight Connector 39"/>
          <p:cNvCxnSpPr/>
          <p:nvPr/>
        </p:nvCxnSpPr>
        <p:spPr>
          <a:xfrm flipV="1">
            <a:off x="7916600" y="5237207"/>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9022825" y="3792754"/>
            <a:ext cx="3071610" cy="430887"/>
          </a:xfrm>
          <a:prstGeom prst="rect">
            <a:avLst/>
          </a:prstGeom>
        </p:spPr>
        <p:txBody>
          <a:bodyPr wrap="none">
            <a:spAutoFit/>
          </a:bodyPr>
          <a:lstStyle/>
          <a:p>
            <a:pPr algn="ctr"/>
            <a:r>
              <a:rPr lang="en-US" sz="2200" b="1" dirty="0">
                <a:solidFill>
                  <a:schemeClr val="bg1"/>
                </a:solidFill>
                <a:latin typeface="Calibri" charset="0"/>
                <a:ea typeface="Calibri" charset="0"/>
                <a:cs typeface="Calibri" charset="0"/>
              </a:rPr>
              <a:t>Solidifying your Learning</a:t>
            </a:r>
          </a:p>
        </p:txBody>
      </p:sp>
      <p:sp>
        <p:nvSpPr>
          <p:cNvPr id="42" name="Rectangle 41"/>
          <p:cNvSpPr/>
          <p:nvPr/>
        </p:nvSpPr>
        <p:spPr>
          <a:xfrm>
            <a:off x="8888506" y="3650403"/>
            <a:ext cx="3334869" cy="764444"/>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flipH="1" flipV="1">
            <a:off x="9510546" y="4415554"/>
            <a:ext cx="1" cy="461537"/>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10615775" y="4426422"/>
            <a:ext cx="1" cy="461537"/>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9599924" y="6778966"/>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646626" y="7055724"/>
            <a:ext cx="2768707"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Issue Campaign Plan </a:t>
            </a:r>
          </a:p>
          <a:p>
            <a:pPr algn="ctr">
              <a:lnSpc>
                <a:spcPct val="80000"/>
              </a:lnSpc>
            </a:pPr>
            <a:r>
              <a:rPr lang="en-US" sz="2200" b="1" spc="50" dirty="0">
                <a:solidFill>
                  <a:schemeClr val="accent1"/>
                </a:solidFill>
                <a:latin typeface="Calibri" charset="0"/>
                <a:ea typeface="Calibri" charset="0"/>
                <a:cs typeface="Calibri" charset="0"/>
              </a:rPr>
              <a:t>&amp; Presentation</a:t>
            </a:r>
          </a:p>
        </p:txBody>
      </p:sp>
      <p:cxnSp>
        <p:nvCxnSpPr>
          <p:cNvPr id="48" name="Straight Connector 47"/>
          <p:cNvCxnSpPr/>
          <p:nvPr/>
        </p:nvCxnSpPr>
        <p:spPr>
          <a:xfrm flipV="1">
            <a:off x="12063823" y="5286128"/>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Rectangle 50"/>
          <p:cNvSpPr>
            <a:spLocks noChangeArrowheads="1"/>
          </p:cNvSpPr>
          <p:nvPr/>
        </p:nvSpPr>
        <p:spPr bwMode="auto">
          <a:xfrm>
            <a:off x="1" y="893265"/>
            <a:ext cx="13004800" cy="938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5500" b="1" dirty="0">
                <a:solidFill>
                  <a:schemeClr val="bg1"/>
                </a:solidFill>
                <a:latin typeface="Calibri" charset="0"/>
                <a:ea typeface="Calibri" charset="0"/>
                <a:cs typeface="Calibri" charset="0"/>
              </a:rPr>
              <a:t>Where we </a:t>
            </a:r>
            <a:r>
              <a:rPr lang="en-US" altLang="en-US" sz="5500" b="1">
                <a:solidFill>
                  <a:schemeClr val="bg1"/>
                </a:solidFill>
                <a:latin typeface="Calibri" charset="0"/>
                <a:ea typeface="Calibri" charset="0"/>
                <a:cs typeface="Calibri" charset="0"/>
              </a:rPr>
              <a:t>are in our Learning </a:t>
            </a:r>
            <a:r>
              <a:rPr lang="en-US" altLang="en-US" sz="5500" b="1" dirty="0">
                <a:solidFill>
                  <a:schemeClr val="bg1"/>
                </a:solidFill>
                <a:latin typeface="Calibri" charset="0"/>
                <a:ea typeface="Calibri" charset="0"/>
                <a:cs typeface="Calibri" charset="0"/>
              </a:rPr>
              <a:t>journey</a:t>
            </a:r>
          </a:p>
        </p:txBody>
      </p:sp>
    </p:spTree>
    <p:extLst>
      <p:ext uri="{BB962C8B-B14F-4D97-AF65-F5344CB8AC3E}">
        <p14:creationId xmlns:p14="http://schemas.microsoft.com/office/powerpoint/2010/main" val="147636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1"/>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p:cNvCxnSpPr/>
          <p:nvPr/>
        </p:nvCxnSpPr>
        <p:spPr>
          <a:xfrm>
            <a:off x="838200" y="5023438"/>
            <a:ext cx="11271304" cy="0"/>
          </a:xfrm>
          <a:prstGeom prst="line">
            <a:avLst/>
          </a:prstGeom>
          <a:ln w="50800" cap="rnd">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8" name="Oval 37"/>
          <p:cNvSpPr>
            <a:spLocks noChangeAspect="1"/>
          </p:cNvSpPr>
          <p:nvPr/>
        </p:nvSpPr>
        <p:spPr bwMode="auto">
          <a:xfrm>
            <a:off x="687088"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9" name="Oval 37"/>
          <p:cNvSpPr>
            <a:spLocks noChangeAspect="1"/>
          </p:cNvSpPr>
          <p:nvPr/>
        </p:nvSpPr>
        <p:spPr bwMode="auto">
          <a:xfrm>
            <a:off x="1774720"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0" name="Oval 37"/>
          <p:cNvSpPr>
            <a:spLocks noChangeAspect="1"/>
          </p:cNvSpPr>
          <p:nvPr/>
        </p:nvSpPr>
        <p:spPr bwMode="auto">
          <a:xfrm>
            <a:off x="2862352"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1" name="Oval 37"/>
          <p:cNvSpPr>
            <a:spLocks noChangeAspect="1"/>
          </p:cNvSpPr>
          <p:nvPr/>
        </p:nvSpPr>
        <p:spPr bwMode="auto">
          <a:xfrm>
            <a:off x="394998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2" name="Oval 37"/>
          <p:cNvSpPr>
            <a:spLocks noChangeAspect="1"/>
          </p:cNvSpPr>
          <p:nvPr/>
        </p:nvSpPr>
        <p:spPr bwMode="auto">
          <a:xfrm>
            <a:off x="5037616"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3" name="Oval 37"/>
          <p:cNvSpPr>
            <a:spLocks noChangeAspect="1"/>
          </p:cNvSpPr>
          <p:nvPr/>
        </p:nvSpPr>
        <p:spPr bwMode="auto">
          <a:xfrm>
            <a:off x="6125248"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5" name="Oval 37"/>
          <p:cNvSpPr>
            <a:spLocks noChangeAspect="1"/>
          </p:cNvSpPr>
          <p:nvPr/>
        </p:nvSpPr>
        <p:spPr bwMode="auto">
          <a:xfrm>
            <a:off x="7212880" y="4889629"/>
            <a:ext cx="280347" cy="280347"/>
          </a:xfrm>
          <a:prstGeom prst="ellipse">
            <a:avLst/>
          </a:prstGeom>
          <a:solidFill>
            <a:schemeClr val="accent1"/>
          </a:solidFill>
          <a:ln w="50800">
            <a:solidFill>
              <a:srgbClr val="FFFF00"/>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6" name="Oval 37"/>
          <p:cNvSpPr>
            <a:spLocks noChangeAspect="1"/>
          </p:cNvSpPr>
          <p:nvPr/>
        </p:nvSpPr>
        <p:spPr bwMode="auto">
          <a:xfrm>
            <a:off x="8300512" y="4889629"/>
            <a:ext cx="280347" cy="280347"/>
          </a:xfrm>
          <a:prstGeom prst="ellipse">
            <a:avLst/>
          </a:prstGeom>
          <a:solidFill>
            <a:schemeClr val="accent1"/>
          </a:solidFill>
          <a:ln w="50800">
            <a:solidFill>
              <a:srgbClr val="FFFF00"/>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7" name="Oval 37"/>
          <p:cNvSpPr>
            <a:spLocks noChangeAspect="1"/>
          </p:cNvSpPr>
          <p:nvPr/>
        </p:nvSpPr>
        <p:spPr bwMode="auto">
          <a:xfrm>
            <a:off x="938814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19" name="Oval 37"/>
          <p:cNvSpPr>
            <a:spLocks noChangeAspect="1"/>
          </p:cNvSpPr>
          <p:nvPr/>
        </p:nvSpPr>
        <p:spPr bwMode="auto">
          <a:xfrm>
            <a:off x="10475774" y="4889629"/>
            <a:ext cx="280347" cy="280347"/>
          </a:xfrm>
          <a:prstGeom prst="ellipse">
            <a:avLst/>
          </a:prstGeom>
          <a:solidFill>
            <a:schemeClr val="accent1"/>
          </a:solidFill>
          <a:ln w="50800">
            <a:solidFill>
              <a:schemeClr val="bg1"/>
            </a:solid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20" name="Oval 35"/>
          <p:cNvSpPr>
            <a:spLocks noChangeAspect="1"/>
          </p:cNvSpPr>
          <p:nvPr/>
        </p:nvSpPr>
        <p:spPr bwMode="auto">
          <a:xfrm>
            <a:off x="11779304" y="4740028"/>
            <a:ext cx="546100" cy="546100"/>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79" name="Oval 35"/>
          <p:cNvSpPr>
            <a:spLocks noChangeAspect="1"/>
          </p:cNvSpPr>
          <p:nvPr/>
        </p:nvSpPr>
        <p:spPr bwMode="auto">
          <a:xfrm>
            <a:off x="7703532" y="4824884"/>
            <a:ext cx="418648" cy="418648"/>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50" name="Oval 35"/>
          <p:cNvSpPr>
            <a:spLocks noChangeAspect="1"/>
          </p:cNvSpPr>
          <p:nvPr/>
        </p:nvSpPr>
        <p:spPr bwMode="auto">
          <a:xfrm>
            <a:off x="1125343" y="4818559"/>
            <a:ext cx="418648" cy="418648"/>
          </a:xfrm>
          <a:prstGeom prst="ellipse">
            <a:avLst/>
          </a:prstGeom>
          <a:solidFill>
            <a:schemeClr val="bg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endParaRPr lang="en-US" altLang="ko-KR" dirty="0">
              <a:solidFill>
                <a:schemeClr val="bg1"/>
              </a:solidFill>
              <a:latin typeface="Gotham Bold" pitchFamily="50" charset="0"/>
              <a:ea typeface="ヒラギノ角ゴ ProN W3" charset="-128"/>
              <a:cs typeface="Gotham Bold" pitchFamily="50" charset="0"/>
            </a:endParaRPr>
          </a:p>
        </p:txBody>
      </p:sp>
      <p:sp>
        <p:nvSpPr>
          <p:cNvPr id="2" name="Rectangle 1"/>
          <p:cNvSpPr/>
          <p:nvPr/>
        </p:nvSpPr>
        <p:spPr>
          <a:xfrm>
            <a:off x="1258295" y="3283399"/>
            <a:ext cx="2437077" cy="640816"/>
          </a:xfrm>
          <a:prstGeom prst="rect">
            <a:avLst/>
          </a:prstGeom>
        </p:spPr>
        <p:txBody>
          <a:bodyPr wrap="none">
            <a:spAutoFit/>
          </a:bodyPr>
          <a:lstStyle/>
          <a:p>
            <a:pPr algn="ctr">
              <a:lnSpc>
                <a:spcPct val="80000"/>
              </a:lnSpc>
            </a:pPr>
            <a:r>
              <a:rPr lang="en-US" sz="2200" b="1" spc="50" dirty="0">
                <a:solidFill>
                  <a:schemeClr val="bg1"/>
                </a:solidFill>
                <a:latin typeface="Calibri" charset="0"/>
                <a:ea typeface="Calibri" charset="0"/>
                <a:cs typeface="Calibri" charset="0"/>
              </a:rPr>
              <a:t>Basics of Issue </a:t>
            </a:r>
          </a:p>
          <a:p>
            <a:pPr algn="ctr">
              <a:lnSpc>
                <a:spcPct val="80000"/>
              </a:lnSpc>
            </a:pPr>
            <a:r>
              <a:rPr lang="en-US" sz="2200" b="1" spc="50" dirty="0">
                <a:solidFill>
                  <a:schemeClr val="bg1"/>
                </a:solidFill>
                <a:latin typeface="Calibri" charset="0"/>
                <a:ea typeface="Calibri" charset="0"/>
                <a:cs typeface="Calibri" charset="0"/>
              </a:rPr>
              <a:t>Advocacy Strategy</a:t>
            </a:r>
          </a:p>
        </p:txBody>
      </p:sp>
      <p:sp>
        <p:nvSpPr>
          <p:cNvPr id="4" name="Rectangle 3"/>
          <p:cNvSpPr/>
          <p:nvPr/>
        </p:nvSpPr>
        <p:spPr>
          <a:xfrm>
            <a:off x="1053163" y="2992599"/>
            <a:ext cx="2797934" cy="1198588"/>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Elbow Connector 31"/>
          <p:cNvCxnSpPr/>
          <p:nvPr/>
        </p:nvCxnSpPr>
        <p:spPr>
          <a:xfrm rot="16200000" flipH="1">
            <a:off x="3486935" y="4285040"/>
            <a:ext cx="706684" cy="518978"/>
          </a:xfrm>
          <a:prstGeom prst="bentConnector3">
            <a:avLst>
              <a:gd name="adj1" fmla="val 50000"/>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rot="5400000">
            <a:off x="727367" y="4274432"/>
            <a:ext cx="708273" cy="506329"/>
          </a:xfrm>
          <a:prstGeom prst="bentConnector3">
            <a:avLst>
              <a:gd name="adj1" fmla="val 50000"/>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3002525" y="4173460"/>
            <a:ext cx="0" cy="708273"/>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1914893" y="4173460"/>
            <a:ext cx="0" cy="708273"/>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989551" y="6778968"/>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220582" y="7055726"/>
            <a:ext cx="2367956"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Assignment 1:</a:t>
            </a:r>
          </a:p>
          <a:p>
            <a:pPr algn="ctr">
              <a:lnSpc>
                <a:spcPct val="80000"/>
              </a:lnSpc>
            </a:pPr>
            <a:r>
              <a:rPr lang="en-US" sz="2200" b="1" spc="50" dirty="0">
                <a:solidFill>
                  <a:schemeClr val="accent1"/>
                </a:solidFill>
                <a:latin typeface="Calibri" charset="0"/>
                <a:ea typeface="Calibri" charset="0"/>
                <a:cs typeface="Calibri" charset="0"/>
              </a:rPr>
              <a:t>Selecting an Issue</a:t>
            </a:r>
          </a:p>
        </p:txBody>
      </p:sp>
      <p:cxnSp>
        <p:nvCxnSpPr>
          <p:cNvPr id="27" name="Straight Connector 26"/>
          <p:cNvCxnSpPr/>
          <p:nvPr/>
        </p:nvCxnSpPr>
        <p:spPr>
          <a:xfrm flipV="1">
            <a:off x="1334667" y="5237209"/>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786947" y="5720699"/>
            <a:ext cx="2793265" cy="430887"/>
          </a:xfrm>
          <a:prstGeom prst="rect">
            <a:avLst/>
          </a:prstGeom>
        </p:spPr>
        <p:txBody>
          <a:bodyPr wrap="none">
            <a:spAutoFit/>
          </a:bodyPr>
          <a:lstStyle/>
          <a:p>
            <a:pPr algn="ctr"/>
            <a:r>
              <a:rPr lang="en-US" sz="2200" b="1" dirty="0">
                <a:solidFill>
                  <a:schemeClr val="bg1"/>
                </a:solidFill>
                <a:latin typeface="Calibri" charset="0"/>
                <a:ea typeface="Calibri" charset="0"/>
                <a:cs typeface="Calibri" charset="0"/>
              </a:rPr>
              <a:t>Issue Advocacy Tactics</a:t>
            </a:r>
          </a:p>
        </p:txBody>
      </p:sp>
      <p:sp>
        <p:nvSpPr>
          <p:cNvPr id="29" name="Rectangle 28"/>
          <p:cNvSpPr/>
          <p:nvPr/>
        </p:nvSpPr>
        <p:spPr>
          <a:xfrm>
            <a:off x="3639053" y="5578348"/>
            <a:ext cx="3095407" cy="764444"/>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flipH="1" flipV="1">
            <a:off x="5172580" y="5169977"/>
            <a:ext cx="1" cy="408371"/>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6274057" y="5150296"/>
            <a:ext cx="1" cy="408371"/>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650537" y="3792754"/>
            <a:ext cx="2196435" cy="430887"/>
          </a:xfrm>
          <a:prstGeom prst="rect">
            <a:avLst/>
          </a:prstGeom>
        </p:spPr>
        <p:txBody>
          <a:bodyPr wrap="none">
            <a:spAutoFit/>
          </a:bodyPr>
          <a:lstStyle/>
          <a:p>
            <a:pPr algn="ctr"/>
            <a:r>
              <a:rPr lang="en-US" sz="2200" b="1" dirty="0">
                <a:solidFill>
                  <a:srgbClr val="FFFF00"/>
                </a:solidFill>
                <a:latin typeface="Calibri" charset="0"/>
                <a:ea typeface="Calibri" charset="0"/>
                <a:cs typeface="Calibri" charset="0"/>
              </a:rPr>
              <a:t>Building Capacity</a:t>
            </a:r>
          </a:p>
        </p:txBody>
      </p:sp>
      <p:sp>
        <p:nvSpPr>
          <p:cNvPr id="33" name="Rectangle 32"/>
          <p:cNvSpPr/>
          <p:nvPr/>
        </p:nvSpPr>
        <p:spPr>
          <a:xfrm>
            <a:off x="5508135" y="3650403"/>
            <a:ext cx="2445398" cy="764444"/>
          </a:xfrm>
          <a:prstGeom prst="rect">
            <a:avLst/>
          </a:prstGeom>
          <a:no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flipH="1" flipV="1">
            <a:off x="7351983" y="4414847"/>
            <a:ext cx="1" cy="461537"/>
          </a:xfrm>
          <a:prstGeom prst="line">
            <a:avLst/>
          </a:prstGeom>
          <a:ln w="508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rot="16200000" flipH="1">
            <a:off x="7859016" y="4285703"/>
            <a:ext cx="674987" cy="485952"/>
          </a:xfrm>
          <a:prstGeom prst="bentConnector3">
            <a:avLst>
              <a:gd name="adj1" fmla="val 2962"/>
            </a:avLst>
          </a:prstGeom>
          <a:ln w="5080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387918" y="6778968"/>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506175" y="7055726"/>
            <a:ext cx="2625591"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Assignment 2:</a:t>
            </a:r>
          </a:p>
          <a:p>
            <a:pPr algn="ctr">
              <a:lnSpc>
                <a:spcPct val="80000"/>
              </a:lnSpc>
            </a:pPr>
            <a:r>
              <a:rPr lang="en-US" sz="2200" b="1" spc="50" dirty="0">
                <a:solidFill>
                  <a:schemeClr val="accent1"/>
                </a:solidFill>
                <a:latin typeface="Calibri" charset="0"/>
                <a:ea typeface="Calibri" charset="0"/>
                <a:cs typeface="Calibri" charset="0"/>
              </a:rPr>
              <a:t>Earned media video</a:t>
            </a:r>
          </a:p>
        </p:txBody>
      </p:sp>
      <p:cxnSp>
        <p:nvCxnSpPr>
          <p:cNvPr id="40" name="Straight Connector 39"/>
          <p:cNvCxnSpPr/>
          <p:nvPr/>
        </p:nvCxnSpPr>
        <p:spPr>
          <a:xfrm flipV="1">
            <a:off x="7916600" y="5237207"/>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9022825" y="3792754"/>
            <a:ext cx="3071610" cy="430887"/>
          </a:xfrm>
          <a:prstGeom prst="rect">
            <a:avLst/>
          </a:prstGeom>
        </p:spPr>
        <p:txBody>
          <a:bodyPr wrap="none">
            <a:spAutoFit/>
          </a:bodyPr>
          <a:lstStyle/>
          <a:p>
            <a:pPr algn="ctr"/>
            <a:r>
              <a:rPr lang="en-US" sz="2200" b="1" dirty="0">
                <a:solidFill>
                  <a:schemeClr val="bg1"/>
                </a:solidFill>
                <a:latin typeface="Calibri" charset="0"/>
                <a:ea typeface="Calibri" charset="0"/>
                <a:cs typeface="Calibri" charset="0"/>
              </a:rPr>
              <a:t>Solidifying your Learning</a:t>
            </a:r>
          </a:p>
        </p:txBody>
      </p:sp>
      <p:sp>
        <p:nvSpPr>
          <p:cNvPr id="42" name="Rectangle 41"/>
          <p:cNvSpPr/>
          <p:nvPr/>
        </p:nvSpPr>
        <p:spPr>
          <a:xfrm>
            <a:off x="8888506" y="3650403"/>
            <a:ext cx="3334869" cy="764444"/>
          </a:xfrm>
          <a:prstGeom prst="rect">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flipH="1" flipV="1">
            <a:off x="9510546" y="4415554"/>
            <a:ext cx="1" cy="461537"/>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10615775" y="4426422"/>
            <a:ext cx="1" cy="461537"/>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9599924" y="6778966"/>
            <a:ext cx="2797934" cy="1198588"/>
          </a:xfrm>
          <a:prstGeom prst="rect">
            <a:avLst/>
          </a:prstGeom>
          <a:solidFill>
            <a:schemeClr val="bg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9646626" y="7055724"/>
            <a:ext cx="2768707" cy="640816"/>
          </a:xfrm>
          <a:prstGeom prst="rect">
            <a:avLst/>
          </a:prstGeom>
        </p:spPr>
        <p:txBody>
          <a:bodyPr wrap="none">
            <a:spAutoFit/>
          </a:bodyPr>
          <a:lstStyle/>
          <a:p>
            <a:pPr algn="ctr">
              <a:lnSpc>
                <a:spcPct val="80000"/>
              </a:lnSpc>
            </a:pPr>
            <a:r>
              <a:rPr lang="en-US" sz="2200" b="1" spc="50" dirty="0">
                <a:solidFill>
                  <a:schemeClr val="accent1"/>
                </a:solidFill>
                <a:latin typeface="Calibri" charset="0"/>
                <a:ea typeface="Calibri" charset="0"/>
                <a:cs typeface="Calibri" charset="0"/>
              </a:rPr>
              <a:t>Issue Campaign Plan </a:t>
            </a:r>
          </a:p>
          <a:p>
            <a:pPr algn="ctr">
              <a:lnSpc>
                <a:spcPct val="80000"/>
              </a:lnSpc>
            </a:pPr>
            <a:r>
              <a:rPr lang="en-US" sz="2200" b="1" spc="50" dirty="0">
                <a:solidFill>
                  <a:schemeClr val="accent1"/>
                </a:solidFill>
                <a:latin typeface="Calibri" charset="0"/>
                <a:ea typeface="Calibri" charset="0"/>
                <a:cs typeface="Calibri" charset="0"/>
              </a:rPr>
              <a:t>&amp; Presentation</a:t>
            </a:r>
          </a:p>
        </p:txBody>
      </p:sp>
      <p:cxnSp>
        <p:nvCxnSpPr>
          <p:cNvPr id="48" name="Straight Connector 47"/>
          <p:cNvCxnSpPr/>
          <p:nvPr/>
        </p:nvCxnSpPr>
        <p:spPr>
          <a:xfrm flipV="1">
            <a:off x="12063823" y="5286128"/>
            <a:ext cx="0" cy="154175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Rectangle 50"/>
          <p:cNvSpPr>
            <a:spLocks noChangeArrowheads="1"/>
          </p:cNvSpPr>
          <p:nvPr/>
        </p:nvSpPr>
        <p:spPr bwMode="auto">
          <a:xfrm>
            <a:off x="1" y="893265"/>
            <a:ext cx="13004800" cy="938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5500" b="1" dirty="0">
                <a:solidFill>
                  <a:schemeClr val="bg1"/>
                </a:solidFill>
                <a:latin typeface="Calibri" charset="0"/>
                <a:ea typeface="Calibri" charset="0"/>
                <a:cs typeface="Calibri" charset="0"/>
              </a:rPr>
              <a:t>Where we </a:t>
            </a:r>
            <a:r>
              <a:rPr lang="en-US" altLang="en-US" sz="5500" b="1">
                <a:solidFill>
                  <a:schemeClr val="bg1"/>
                </a:solidFill>
                <a:latin typeface="Calibri" charset="0"/>
                <a:ea typeface="Calibri" charset="0"/>
                <a:cs typeface="Calibri" charset="0"/>
              </a:rPr>
              <a:t>are in our Learning </a:t>
            </a:r>
            <a:r>
              <a:rPr lang="en-US" altLang="en-US" sz="5500" b="1" dirty="0">
                <a:solidFill>
                  <a:schemeClr val="bg1"/>
                </a:solidFill>
                <a:latin typeface="Calibri" charset="0"/>
                <a:ea typeface="Calibri" charset="0"/>
                <a:cs typeface="Calibri" charset="0"/>
              </a:rPr>
              <a:t>journey</a:t>
            </a:r>
          </a:p>
        </p:txBody>
      </p:sp>
    </p:spTree>
    <p:extLst>
      <p:ext uri="{BB962C8B-B14F-4D97-AF65-F5344CB8AC3E}">
        <p14:creationId xmlns:p14="http://schemas.microsoft.com/office/powerpoint/2010/main" val="795434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5408760" y="6812418"/>
            <a:ext cx="5956300" cy="1324188"/>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2858577"/>
            <a:ext cx="5956300" cy="907507"/>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1701960"/>
            <a:ext cx="5816600" cy="6297108"/>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Report-back on 	Grassroots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Volunteer Structures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Creating a Structure for 	Your Campaign</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Making the Volunteer Ask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Recap, Closing, &amp; Q&amp;A 	Time for Assignment 2</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106378"/>
            <a:ext cx="5956300" cy="774700"/>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5498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1879" r="-146"/>
          <a:stretch/>
        </p:blipFill>
        <p:spPr>
          <a:xfrm>
            <a:off x="0" y="0"/>
            <a:ext cx="13004800" cy="9753600"/>
          </a:xfrm>
          <a:prstGeom prst="rect">
            <a:avLst/>
          </a:prstGeom>
        </p:spPr>
      </p:pic>
      <p:sp>
        <p:nvSpPr>
          <p:cNvPr id="10" name="Rectangle 9"/>
          <p:cNvSpPr/>
          <p:nvPr/>
        </p:nvSpPr>
        <p:spPr>
          <a:xfrm>
            <a:off x="0" y="0"/>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a:spLocks noChangeArrowheads="1"/>
          </p:cNvSpPr>
          <p:nvPr/>
        </p:nvSpPr>
        <p:spPr bwMode="auto">
          <a:xfrm>
            <a:off x="0" y="4063584"/>
            <a:ext cx="13004800" cy="2356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endParaRPr lang="en-US" altLang="en-US" sz="3200" dirty="0">
              <a:solidFill>
                <a:schemeClr val="bg1"/>
              </a:solidFill>
              <a:latin typeface="Calibri" charset="0"/>
              <a:ea typeface="Calibri" charset="0"/>
              <a:cs typeface="Calibri" charset="0"/>
            </a:endParaRPr>
          </a:p>
          <a:p>
            <a:pPr algn="ctr">
              <a:lnSpc>
                <a:spcPct val="80000"/>
              </a:lnSpc>
            </a:pPr>
            <a:r>
              <a:rPr lang="en-US" altLang="en-US" sz="7500" b="1" dirty="0">
                <a:solidFill>
                  <a:schemeClr val="bg1"/>
                </a:solidFill>
                <a:latin typeface="Calibri" charset="0"/>
                <a:ea typeface="Calibri" charset="0"/>
                <a:cs typeface="Calibri" charset="0"/>
              </a:rPr>
              <a:t>What did you do? How many hours did you contribute? </a:t>
            </a:r>
          </a:p>
        </p:txBody>
      </p:sp>
      <p:sp>
        <p:nvSpPr>
          <p:cNvPr id="2" name="Rectangle 1"/>
          <p:cNvSpPr/>
          <p:nvPr/>
        </p:nvSpPr>
        <p:spPr>
          <a:xfrm>
            <a:off x="2463795" y="3540364"/>
            <a:ext cx="8077211" cy="630942"/>
          </a:xfrm>
          <a:prstGeom prst="rect">
            <a:avLst/>
          </a:prstGeom>
        </p:spPr>
        <p:txBody>
          <a:bodyPr wrap="none">
            <a:spAutoFit/>
          </a:bodyPr>
          <a:lstStyle/>
          <a:p>
            <a:pPr algn="ctr"/>
            <a:r>
              <a:rPr lang="en-US" altLang="en-US" sz="3500" b="1" spc="300" dirty="0">
                <a:solidFill>
                  <a:schemeClr val="bg1"/>
                </a:solidFill>
                <a:latin typeface="Calibri" charset="0"/>
                <a:ea typeface="Calibri" charset="0"/>
                <a:cs typeface="Calibri" charset="0"/>
              </a:rPr>
              <a:t>YOUR EXPERIENCE AS A VOLUNTEER</a:t>
            </a:r>
          </a:p>
        </p:txBody>
      </p:sp>
    </p:spTree>
    <p:extLst>
      <p:ext uri="{BB962C8B-B14F-4D97-AF65-F5344CB8AC3E}">
        <p14:creationId xmlns:p14="http://schemas.microsoft.com/office/powerpoint/2010/main" val="3708963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10536"/>
          <a:stretch/>
        </p:blipFill>
        <p:spPr>
          <a:xfrm>
            <a:off x="0" y="0"/>
            <a:ext cx="13004800" cy="9753599"/>
          </a:xfrm>
          <a:prstGeom prst="rect">
            <a:avLst/>
          </a:prstGeom>
        </p:spPr>
      </p:pic>
      <p:sp>
        <p:nvSpPr>
          <p:cNvPr id="6" name="Rectangle 5"/>
          <p:cNvSpPr/>
          <p:nvPr/>
        </p:nvSpPr>
        <p:spPr>
          <a:xfrm>
            <a:off x="0" y="-1"/>
            <a:ext cx="13004800" cy="9753600"/>
          </a:xfrm>
          <a:prstGeom prst="rect">
            <a:avLst/>
          </a:prstGeom>
          <a:solidFill>
            <a:schemeClr val="tx1">
              <a:lumMod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a:spLocks noChangeArrowheads="1"/>
          </p:cNvSpPr>
          <p:nvPr/>
        </p:nvSpPr>
        <p:spPr bwMode="auto">
          <a:xfrm>
            <a:off x="0" y="4452067"/>
            <a:ext cx="13004800" cy="84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lnSpc>
                <a:spcPct val="80000"/>
              </a:lnSpc>
            </a:pPr>
            <a:r>
              <a:rPr lang="en-US" altLang="en-US" sz="6000" b="1" dirty="0">
                <a:solidFill>
                  <a:schemeClr val="bg1"/>
                </a:solidFill>
                <a:latin typeface="Calibri" charset="0"/>
                <a:ea typeface="Calibri" charset="0"/>
                <a:cs typeface="Calibri" charset="0"/>
              </a:rPr>
              <a:t>Volunteers are strategic assets.</a:t>
            </a:r>
          </a:p>
        </p:txBody>
      </p:sp>
    </p:spTree>
    <p:extLst>
      <p:ext uri="{BB962C8B-B14F-4D97-AF65-F5344CB8AC3E}">
        <p14:creationId xmlns:p14="http://schemas.microsoft.com/office/powerpoint/2010/main" val="3498443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eremy Bird"/>
          <p:cNvPicPr>
            <a:picLocks noChangeAspect="1" noChangeArrowheads="1"/>
          </p:cNvPicPr>
          <p:nvPr/>
        </p:nvPicPr>
        <p:blipFill rotWithShape="1">
          <a:blip r:embed="rId3">
            <a:extLst>
              <a:ext uri="{28A0092B-C50C-407E-A947-70E740481C1C}">
                <a14:useLocalDpi xmlns:a14="http://schemas.microsoft.com/office/drawing/2010/main" val="0"/>
              </a:ext>
            </a:extLst>
          </a:blip>
          <a:srcRect r="9736"/>
          <a:stretch/>
        </p:blipFill>
        <p:spPr bwMode="auto">
          <a:xfrm>
            <a:off x="0" y="0"/>
            <a:ext cx="13004800" cy="9753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36177625"/>
      </p:ext>
    </p:extLst>
  </p:cSld>
  <p:clrMapOvr>
    <a:masterClrMapping/>
  </p:clrMapOvr>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43738</TotalTime>
  <Words>2511</Words>
  <Application>Microsoft Macintosh PowerPoint</Application>
  <PresentationFormat>Custom</PresentationFormat>
  <Paragraphs>311</Paragraphs>
  <Slides>35</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Gotham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adamironalcantara</dc:creator>
  <cp:keywords/>
  <dc:description/>
  <cp:lastModifiedBy>Microsoft Office User</cp:lastModifiedBy>
  <cp:revision>544</cp:revision>
  <cp:lastPrinted>2016-02-16T18:57:00Z</cp:lastPrinted>
  <dcterms:created xsi:type="dcterms:W3CDTF">2014-12-18T16:27:37Z</dcterms:created>
  <dcterms:modified xsi:type="dcterms:W3CDTF">2019-03-06T18:22:30Z</dcterms:modified>
  <cp:category/>
</cp:coreProperties>
</file>