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856" r:id="rId2"/>
    <p:sldId id="857" r:id="rId3"/>
    <p:sldId id="858" r:id="rId4"/>
    <p:sldId id="859" r:id="rId5"/>
    <p:sldId id="860" r:id="rId6"/>
    <p:sldId id="861" r:id="rId7"/>
    <p:sldId id="862" r:id="rId8"/>
    <p:sldId id="863" r:id="rId9"/>
    <p:sldId id="864" r:id="rId10"/>
    <p:sldId id="865" r:id="rId11"/>
    <p:sldId id="866" r:id="rId12"/>
    <p:sldId id="867" r:id="rId13"/>
    <p:sldId id="868" r:id="rId14"/>
    <p:sldId id="869" r:id="rId15"/>
    <p:sldId id="870" r:id="rId16"/>
    <p:sldId id="874" r:id="rId17"/>
    <p:sldId id="875" r:id="rId18"/>
    <p:sldId id="871" r:id="rId19"/>
    <p:sldId id="872" r:id="rId20"/>
    <p:sldId id="873" r:id="rId21"/>
  </p:sldIdLst>
  <p:sldSz cx="13004800" cy="9753600"/>
  <p:notesSz cx="6858000" cy="9144000"/>
  <p:defaultTextStyle>
    <a:defPPr>
      <a:defRPr lang="en-US"/>
    </a:defPPr>
    <a:lvl1pPr marL="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amironalcantara" initials="a" lastIdx="1" clrIdx="0">
    <p:extLst/>
  </p:cmAuthor>
  <p:cmAuthor id="2" name="User" initials="U" lastIdx="10" clrIdx="1">
    <p:extLst/>
  </p:cmAuthor>
  <p:cmAuthor id="3" name="Ashley Pinedo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5340"/>
    <a:srgbClr val="FFFFFF"/>
    <a:srgbClr val="DEDEDE"/>
    <a:srgbClr val="A2A2A2"/>
    <a:srgbClr val="B1AEAE"/>
    <a:srgbClr val="56565A"/>
    <a:srgbClr val="D9D9D9"/>
    <a:srgbClr val="767171"/>
    <a:srgbClr val="585C60"/>
    <a:srgbClr val="5357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02" autoAdjust="0"/>
    <p:restoredTop sz="78395" autoAdjust="0"/>
  </p:normalViewPr>
  <p:slideViewPr>
    <p:cSldViewPr snapToGrid="0">
      <p:cViewPr varScale="1">
        <p:scale>
          <a:sx n="57" d="100"/>
          <a:sy n="57" d="100"/>
        </p:scale>
        <p:origin x="1944" y="192"/>
      </p:cViewPr>
      <p:guideLst>
        <p:guide orient="horz" pos="3072"/>
        <p:guide pos="409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A465FB-A88C-6646-89B1-179E031BBDB7}" type="doc">
      <dgm:prSet loTypeId="urn:microsoft.com/office/officeart/2005/8/layout/target1" loCatId="" qsTypeId="urn:microsoft.com/office/officeart/2005/8/quickstyle/simple4" qsCatId="simple" csTypeId="urn:microsoft.com/office/officeart/2005/8/colors/accent3_2" csCatId="accent3" phldr="1"/>
      <dgm:spPr/>
    </dgm:pt>
    <dgm:pt modelId="{DE3BE486-F3E1-7246-8AA3-4BA33F3B5964}">
      <dgm:prSet phldrT="[Text]"/>
      <dgm:spPr/>
      <dgm:t>
        <a:bodyPr/>
        <a:lstStyle/>
        <a:p>
          <a:r>
            <a:rPr lang="en-US" dirty="0">
              <a:latin typeface="Calibri" charset="0"/>
              <a:ea typeface="Calibri" charset="0"/>
              <a:cs typeface="Calibri" charset="0"/>
            </a:rPr>
            <a:t>You</a:t>
          </a:r>
        </a:p>
      </dgm:t>
    </dgm:pt>
    <dgm:pt modelId="{6F4B06F6-1DD3-624B-ACF0-26722FC5DB2D}" type="parTrans" cxnId="{84AD8AAA-8F33-2747-ADFE-9139AAE1A85A}">
      <dgm:prSet/>
      <dgm:spPr/>
      <dgm:t>
        <a:bodyPr/>
        <a:lstStyle/>
        <a:p>
          <a:endParaRPr lang="en-US"/>
        </a:p>
      </dgm:t>
    </dgm:pt>
    <dgm:pt modelId="{7D1FC210-78D1-6149-88CD-FCD3ABFA65FB}" type="sibTrans" cxnId="{84AD8AAA-8F33-2747-ADFE-9139AAE1A85A}">
      <dgm:prSet/>
      <dgm:spPr/>
      <dgm:t>
        <a:bodyPr/>
        <a:lstStyle/>
        <a:p>
          <a:endParaRPr lang="en-US"/>
        </a:p>
      </dgm:t>
    </dgm:pt>
    <dgm:pt modelId="{7656D748-49B3-3040-9D2B-FDF1741FE53D}">
      <dgm:prSet phldrT="[Text]"/>
      <dgm:spPr/>
      <dgm:t>
        <a:bodyPr/>
        <a:lstStyle/>
        <a:p>
          <a:r>
            <a:rPr lang="en-US" dirty="0">
              <a:latin typeface="Calibri" charset="0"/>
              <a:ea typeface="Calibri" charset="0"/>
              <a:cs typeface="Calibri" charset="0"/>
            </a:rPr>
            <a:t>Personal</a:t>
          </a:r>
        </a:p>
      </dgm:t>
    </dgm:pt>
    <dgm:pt modelId="{5B7993B7-2745-4E49-880E-A3616DC2FE48}" type="parTrans" cxnId="{99F0A7CB-B8F3-5E4C-869C-8CD50C61543F}">
      <dgm:prSet/>
      <dgm:spPr/>
      <dgm:t>
        <a:bodyPr/>
        <a:lstStyle/>
        <a:p>
          <a:endParaRPr lang="en-US"/>
        </a:p>
      </dgm:t>
    </dgm:pt>
    <dgm:pt modelId="{021F4D6B-2CA0-014D-A473-EE1AF3D91986}" type="sibTrans" cxnId="{99F0A7CB-B8F3-5E4C-869C-8CD50C61543F}">
      <dgm:prSet/>
      <dgm:spPr/>
      <dgm:t>
        <a:bodyPr/>
        <a:lstStyle/>
        <a:p>
          <a:endParaRPr lang="en-US"/>
        </a:p>
      </dgm:t>
    </dgm:pt>
    <dgm:pt modelId="{2904459B-D55B-9445-A9B1-1DF1A0DBAF9A}">
      <dgm:prSet phldrT="[Text]"/>
      <dgm:spPr/>
      <dgm:t>
        <a:bodyPr/>
        <a:lstStyle/>
        <a:p>
          <a:r>
            <a:rPr lang="en-US" dirty="0">
              <a:latin typeface="Calibri" charset="0"/>
              <a:ea typeface="Calibri" charset="0"/>
              <a:cs typeface="Calibri" charset="0"/>
            </a:rPr>
            <a:t>Ideology</a:t>
          </a:r>
        </a:p>
      </dgm:t>
    </dgm:pt>
    <dgm:pt modelId="{E3DC3516-445F-A145-9367-D632BC3794BE}" type="parTrans" cxnId="{A9288BD7-9D2A-4946-8CE4-913AE85D18D1}">
      <dgm:prSet/>
      <dgm:spPr/>
      <dgm:t>
        <a:bodyPr/>
        <a:lstStyle/>
        <a:p>
          <a:endParaRPr lang="en-US"/>
        </a:p>
      </dgm:t>
    </dgm:pt>
    <dgm:pt modelId="{DC9BE9CE-CC25-3643-81AC-E28B86B79599}" type="sibTrans" cxnId="{A9288BD7-9D2A-4946-8CE4-913AE85D18D1}">
      <dgm:prSet/>
      <dgm:spPr/>
      <dgm:t>
        <a:bodyPr/>
        <a:lstStyle/>
        <a:p>
          <a:endParaRPr lang="en-US"/>
        </a:p>
      </dgm:t>
    </dgm:pt>
    <dgm:pt modelId="{C526B22C-19EE-C84D-9C67-A870499A0F1D}">
      <dgm:prSet phldrT="[Text]"/>
      <dgm:spPr/>
      <dgm:t>
        <a:bodyPr/>
        <a:lstStyle/>
        <a:p>
          <a:r>
            <a:rPr lang="en-US" dirty="0">
              <a:latin typeface="Calibri" charset="0"/>
              <a:ea typeface="Calibri" charset="0"/>
              <a:cs typeface="Calibri" charset="0"/>
            </a:rPr>
            <a:t>Ax to Grind</a:t>
          </a:r>
        </a:p>
      </dgm:t>
    </dgm:pt>
    <dgm:pt modelId="{1266D3EC-1E79-6C42-9E24-1C5FE66CF8F2}" type="parTrans" cxnId="{8AD968AE-3557-B74B-8876-91A9FED63702}">
      <dgm:prSet/>
      <dgm:spPr/>
      <dgm:t>
        <a:bodyPr/>
        <a:lstStyle/>
        <a:p>
          <a:endParaRPr lang="en-US"/>
        </a:p>
      </dgm:t>
    </dgm:pt>
    <dgm:pt modelId="{F71CFC48-1B18-1243-B802-CBD16020926A}" type="sibTrans" cxnId="{8AD968AE-3557-B74B-8876-91A9FED63702}">
      <dgm:prSet/>
      <dgm:spPr/>
      <dgm:t>
        <a:bodyPr/>
        <a:lstStyle/>
        <a:p>
          <a:endParaRPr lang="en-US"/>
        </a:p>
      </dgm:t>
    </dgm:pt>
    <dgm:pt modelId="{FE6FBBBA-C841-B040-86B1-7D3DCA39A20D}">
      <dgm:prSet phldrT="[Text]"/>
      <dgm:spPr/>
      <dgm:t>
        <a:bodyPr/>
        <a:lstStyle/>
        <a:p>
          <a:r>
            <a:rPr lang="en-US" dirty="0">
              <a:latin typeface="Calibri" charset="0"/>
              <a:ea typeface="Calibri" charset="0"/>
              <a:cs typeface="Calibri" charset="0"/>
            </a:rPr>
            <a:t>Power</a:t>
          </a:r>
        </a:p>
      </dgm:t>
    </dgm:pt>
    <dgm:pt modelId="{9E8EC341-1C98-A941-AA48-15FC44CE16F1}" type="parTrans" cxnId="{4AEB264D-9ACF-8548-B629-68BCD60C4A9D}">
      <dgm:prSet/>
      <dgm:spPr/>
      <dgm:t>
        <a:bodyPr/>
        <a:lstStyle/>
        <a:p>
          <a:endParaRPr lang="en-US"/>
        </a:p>
      </dgm:t>
    </dgm:pt>
    <dgm:pt modelId="{2C3CC50C-84D0-954B-A128-8D565B531652}" type="sibTrans" cxnId="{4AEB264D-9ACF-8548-B629-68BCD60C4A9D}">
      <dgm:prSet/>
      <dgm:spPr/>
      <dgm:t>
        <a:bodyPr/>
        <a:lstStyle/>
        <a:p>
          <a:endParaRPr lang="en-US"/>
        </a:p>
      </dgm:t>
    </dgm:pt>
    <dgm:pt modelId="{14B359D5-F827-D84E-990E-887AD9CC4262}" type="pres">
      <dgm:prSet presAssocID="{DBA465FB-A88C-6646-89B1-179E031BBDB7}" presName="composite" presStyleCnt="0">
        <dgm:presLayoutVars>
          <dgm:chMax val="5"/>
          <dgm:dir/>
          <dgm:resizeHandles val="exact"/>
        </dgm:presLayoutVars>
      </dgm:prSet>
      <dgm:spPr/>
    </dgm:pt>
    <dgm:pt modelId="{7F474AA8-1CFB-024A-AFA6-4560A514004E}" type="pres">
      <dgm:prSet presAssocID="{DE3BE486-F3E1-7246-8AA3-4BA33F3B5964}" presName="circle1" presStyleLbl="lnNode1" presStyleIdx="0" presStyleCnt="5"/>
      <dgm:spPr>
        <a:solidFill>
          <a:srgbClr val="ED5340"/>
        </a:solidFill>
        <a:ln w="57150" cmpd="sng">
          <a:solidFill>
            <a:schemeClr val="bg1"/>
          </a:solidFill>
        </a:ln>
      </dgm:spPr>
    </dgm:pt>
    <dgm:pt modelId="{516938E6-F99E-0448-8735-5C5BBAA4C87F}" type="pres">
      <dgm:prSet presAssocID="{DE3BE486-F3E1-7246-8AA3-4BA33F3B5964}" presName="text1" presStyleLbl="revTx" presStyleIdx="0" presStyleCnt="5">
        <dgm:presLayoutVars>
          <dgm:bulletEnabled val="1"/>
        </dgm:presLayoutVars>
      </dgm:prSet>
      <dgm:spPr/>
    </dgm:pt>
    <dgm:pt modelId="{141D5231-2313-4541-9421-31460000AA29}" type="pres">
      <dgm:prSet presAssocID="{DE3BE486-F3E1-7246-8AA3-4BA33F3B5964}" presName="line1" presStyleLbl="callout" presStyleIdx="0" presStyleCnt="10"/>
      <dgm:spPr>
        <a:ln>
          <a:solidFill>
            <a:srgbClr val="3A3838"/>
          </a:solidFill>
        </a:ln>
      </dgm:spPr>
    </dgm:pt>
    <dgm:pt modelId="{74ACB49C-650D-7A45-8FA7-3A841A5CA9D8}" type="pres">
      <dgm:prSet presAssocID="{DE3BE486-F3E1-7246-8AA3-4BA33F3B5964}" presName="d1" presStyleLbl="callout" presStyleIdx="1" presStyleCnt="10"/>
      <dgm:spPr>
        <a:ln>
          <a:solidFill>
            <a:schemeClr val="tx1"/>
          </a:solidFill>
        </a:ln>
      </dgm:spPr>
    </dgm:pt>
    <dgm:pt modelId="{3CB169BF-6471-7840-958E-6E8BE38E6287}" type="pres">
      <dgm:prSet presAssocID="{7656D748-49B3-3040-9D2B-FDF1741FE53D}" presName="circle2" presStyleLbl="lnNode1" presStyleIdx="1" presStyleCnt="5"/>
      <dgm:spPr>
        <a:solidFill>
          <a:srgbClr val="ED5340"/>
        </a:solidFill>
        <a:ln w="57150" cmpd="sng">
          <a:solidFill>
            <a:schemeClr val="bg1"/>
          </a:solidFill>
        </a:ln>
      </dgm:spPr>
    </dgm:pt>
    <dgm:pt modelId="{0E69BD8F-01E8-AF47-A32C-EF18E3AC851C}" type="pres">
      <dgm:prSet presAssocID="{7656D748-49B3-3040-9D2B-FDF1741FE53D}" presName="text2" presStyleLbl="revTx" presStyleIdx="1" presStyleCnt="5">
        <dgm:presLayoutVars>
          <dgm:bulletEnabled val="1"/>
        </dgm:presLayoutVars>
      </dgm:prSet>
      <dgm:spPr/>
    </dgm:pt>
    <dgm:pt modelId="{8161DFBE-DAD1-E440-B926-A3A0535684C0}" type="pres">
      <dgm:prSet presAssocID="{7656D748-49B3-3040-9D2B-FDF1741FE53D}" presName="line2" presStyleLbl="callout" presStyleIdx="2" presStyleCnt="10"/>
      <dgm:spPr>
        <a:ln>
          <a:solidFill>
            <a:srgbClr val="3A3838"/>
          </a:solidFill>
        </a:ln>
      </dgm:spPr>
    </dgm:pt>
    <dgm:pt modelId="{8D2E98AF-11D2-6944-B8AD-872621CA1800}" type="pres">
      <dgm:prSet presAssocID="{7656D748-49B3-3040-9D2B-FDF1741FE53D}" presName="d2" presStyleLbl="callout" presStyleIdx="3" presStyleCnt="10"/>
      <dgm:spPr>
        <a:ln>
          <a:solidFill>
            <a:srgbClr val="3A3838"/>
          </a:solidFill>
        </a:ln>
      </dgm:spPr>
    </dgm:pt>
    <dgm:pt modelId="{5D33B949-E6DC-D84F-AF3F-73EFD5FDCF73}" type="pres">
      <dgm:prSet presAssocID="{2904459B-D55B-9445-A9B1-1DF1A0DBAF9A}" presName="circle3" presStyleLbl="lnNode1" presStyleIdx="2" presStyleCnt="5"/>
      <dgm:spPr>
        <a:solidFill>
          <a:srgbClr val="ED5340"/>
        </a:solidFill>
        <a:ln w="57150" cmpd="sng">
          <a:solidFill>
            <a:schemeClr val="bg1"/>
          </a:solidFill>
        </a:ln>
      </dgm:spPr>
    </dgm:pt>
    <dgm:pt modelId="{A8DF3C20-2464-F547-B98F-860D9B248D05}" type="pres">
      <dgm:prSet presAssocID="{2904459B-D55B-9445-A9B1-1DF1A0DBAF9A}" presName="text3" presStyleLbl="revTx" presStyleIdx="2" presStyleCnt="5">
        <dgm:presLayoutVars>
          <dgm:bulletEnabled val="1"/>
        </dgm:presLayoutVars>
      </dgm:prSet>
      <dgm:spPr/>
    </dgm:pt>
    <dgm:pt modelId="{080484D3-6A4B-AF42-AC4F-AE9515860C50}" type="pres">
      <dgm:prSet presAssocID="{2904459B-D55B-9445-A9B1-1DF1A0DBAF9A}" presName="line3" presStyleLbl="callout" presStyleIdx="4" presStyleCnt="10"/>
      <dgm:spPr>
        <a:ln>
          <a:solidFill>
            <a:srgbClr val="3A3838"/>
          </a:solidFill>
        </a:ln>
      </dgm:spPr>
    </dgm:pt>
    <dgm:pt modelId="{7B81EF80-37F4-BF49-82F0-103FBFC7CE4B}" type="pres">
      <dgm:prSet presAssocID="{2904459B-D55B-9445-A9B1-1DF1A0DBAF9A}" presName="d3" presStyleLbl="callout" presStyleIdx="5" presStyleCnt="10"/>
      <dgm:spPr>
        <a:ln>
          <a:solidFill>
            <a:srgbClr val="3A3838"/>
          </a:solidFill>
        </a:ln>
      </dgm:spPr>
    </dgm:pt>
    <dgm:pt modelId="{BC3D2D27-A62C-D748-8838-5AFDE446133E}" type="pres">
      <dgm:prSet presAssocID="{C526B22C-19EE-C84D-9C67-A870499A0F1D}" presName="circle4" presStyleLbl="lnNode1" presStyleIdx="3" presStyleCnt="5"/>
      <dgm:spPr>
        <a:solidFill>
          <a:srgbClr val="ED5340"/>
        </a:solidFill>
        <a:ln w="57150" cmpd="sng">
          <a:solidFill>
            <a:schemeClr val="bg1"/>
          </a:solidFill>
        </a:ln>
      </dgm:spPr>
    </dgm:pt>
    <dgm:pt modelId="{408E76BC-D8FD-7F44-893C-E3A3CC05B92F}" type="pres">
      <dgm:prSet presAssocID="{C526B22C-19EE-C84D-9C67-A870499A0F1D}" presName="text4" presStyleLbl="revTx" presStyleIdx="3" presStyleCnt="5">
        <dgm:presLayoutVars>
          <dgm:bulletEnabled val="1"/>
        </dgm:presLayoutVars>
      </dgm:prSet>
      <dgm:spPr/>
    </dgm:pt>
    <dgm:pt modelId="{9150C648-36F2-4142-A2C8-5BA16C46C4B9}" type="pres">
      <dgm:prSet presAssocID="{C526B22C-19EE-C84D-9C67-A870499A0F1D}" presName="line4" presStyleLbl="callout" presStyleIdx="6" presStyleCnt="10"/>
      <dgm:spPr>
        <a:ln>
          <a:solidFill>
            <a:srgbClr val="3A3838"/>
          </a:solidFill>
        </a:ln>
      </dgm:spPr>
    </dgm:pt>
    <dgm:pt modelId="{C8229A2D-120D-E34E-972C-4E3608A0D318}" type="pres">
      <dgm:prSet presAssocID="{C526B22C-19EE-C84D-9C67-A870499A0F1D}" presName="d4" presStyleLbl="callout" presStyleIdx="7" presStyleCnt="10"/>
      <dgm:spPr>
        <a:ln>
          <a:solidFill>
            <a:srgbClr val="3A3838"/>
          </a:solidFill>
        </a:ln>
      </dgm:spPr>
    </dgm:pt>
    <dgm:pt modelId="{8C1C34CD-B11D-8D4F-B9FF-2835031D029C}" type="pres">
      <dgm:prSet presAssocID="{FE6FBBBA-C841-B040-86B1-7D3DCA39A20D}" presName="circle5" presStyleLbl="lnNode1" presStyleIdx="4" presStyleCnt="5"/>
      <dgm:spPr>
        <a:solidFill>
          <a:srgbClr val="ED5340"/>
        </a:solidFill>
        <a:ln w="57150" cmpd="sng">
          <a:solidFill>
            <a:schemeClr val="bg1"/>
          </a:solidFill>
        </a:ln>
      </dgm:spPr>
    </dgm:pt>
    <dgm:pt modelId="{92263E69-C987-604F-90EC-77059EEA0756}" type="pres">
      <dgm:prSet presAssocID="{FE6FBBBA-C841-B040-86B1-7D3DCA39A20D}" presName="text5" presStyleLbl="revTx" presStyleIdx="4" presStyleCnt="5">
        <dgm:presLayoutVars>
          <dgm:bulletEnabled val="1"/>
        </dgm:presLayoutVars>
      </dgm:prSet>
      <dgm:spPr/>
    </dgm:pt>
    <dgm:pt modelId="{2EB9525F-71A8-2F4B-A652-7B3F4C34F0B3}" type="pres">
      <dgm:prSet presAssocID="{FE6FBBBA-C841-B040-86B1-7D3DCA39A20D}" presName="line5" presStyleLbl="callout" presStyleIdx="8" presStyleCnt="10"/>
      <dgm:spPr>
        <a:ln>
          <a:solidFill>
            <a:srgbClr val="3A3838"/>
          </a:solidFill>
        </a:ln>
      </dgm:spPr>
    </dgm:pt>
    <dgm:pt modelId="{27157532-17EF-AC4C-9D0D-78B19A7DCB9A}" type="pres">
      <dgm:prSet presAssocID="{FE6FBBBA-C841-B040-86B1-7D3DCA39A20D}" presName="d5" presStyleLbl="callout" presStyleIdx="9" presStyleCnt="10"/>
      <dgm:spPr>
        <a:ln>
          <a:solidFill>
            <a:srgbClr val="3A3838"/>
          </a:solidFill>
        </a:ln>
      </dgm:spPr>
    </dgm:pt>
  </dgm:ptLst>
  <dgm:cxnLst>
    <dgm:cxn modelId="{E26FF638-F82E-9644-9EDA-E35E5C7DCE0E}" type="presOf" srcId="{FE6FBBBA-C841-B040-86B1-7D3DCA39A20D}" destId="{92263E69-C987-604F-90EC-77059EEA0756}" srcOrd="0" destOrd="0" presId="urn:microsoft.com/office/officeart/2005/8/layout/target1"/>
    <dgm:cxn modelId="{67A9C93B-EA76-ED47-92B0-086593CC6426}" type="presOf" srcId="{7656D748-49B3-3040-9D2B-FDF1741FE53D}" destId="{0E69BD8F-01E8-AF47-A32C-EF18E3AC851C}" srcOrd="0" destOrd="0" presId="urn:microsoft.com/office/officeart/2005/8/layout/target1"/>
    <dgm:cxn modelId="{4AEB264D-9ACF-8548-B629-68BCD60C4A9D}" srcId="{DBA465FB-A88C-6646-89B1-179E031BBDB7}" destId="{FE6FBBBA-C841-B040-86B1-7D3DCA39A20D}" srcOrd="4" destOrd="0" parTransId="{9E8EC341-1C98-A941-AA48-15FC44CE16F1}" sibTransId="{2C3CC50C-84D0-954B-A128-8D565B531652}"/>
    <dgm:cxn modelId="{CD74695A-96B0-0548-B66F-F31653B793A4}" type="presOf" srcId="{2904459B-D55B-9445-A9B1-1DF1A0DBAF9A}" destId="{A8DF3C20-2464-F547-B98F-860D9B248D05}" srcOrd="0" destOrd="0" presId="urn:microsoft.com/office/officeart/2005/8/layout/target1"/>
    <dgm:cxn modelId="{416F4E98-F9AB-4446-901C-879F65D0CF8B}" type="presOf" srcId="{C526B22C-19EE-C84D-9C67-A870499A0F1D}" destId="{408E76BC-D8FD-7F44-893C-E3A3CC05B92F}" srcOrd="0" destOrd="0" presId="urn:microsoft.com/office/officeart/2005/8/layout/target1"/>
    <dgm:cxn modelId="{84AD8AAA-8F33-2747-ADFE-9139AAE1A85A}" srcId="{DBA465FB-A88C-6646-89B1-179E031BBDB7}" destId="{DE3BE486-F3E1-7246-8AA3-4BA33F3B5964}" srcOrd="0" destOrd="0" parTransId="{6F4B06F6-1DD3-624B-ACF0-26722FC5DB2D}" sibTransId="{7D1FC210-78D1-6149-88CD-FCD3ABFA65FB}"/>
    <dgm:cxn modelId="{8AD968AE-3557-B74B-8876-91A9FED63702}" srcId="{DBA465FB-A88C-6646-89B1-179E031BBDB7}" destId="{C526B22C-19EE-C84D-9C67-A870499A0F1D}" srcOrd="3" destOrd="0" parTransId="{1266D3EC-1E79-6C42-9E24-1C5FE66CF8F2}" sibTransId="{F71CFC48-1B18-1243-B802-CBD16020926A}"/>
    <dgm:cxn modelId="{C7B47AB5-C3CC-1F47-8E8B-6B9032C1C291}" type="presOf" srcId="{DBA465FB-A88C-6646-89B1-179E031BBDB7}" destId="{14B359D5-F827-D84E-990E-887AD9CC4262}" srcOrd="0" destOrd="0" presId="urn:microsoft.com/office/officeart/2005/8/layout/target1"/>
    <dgm:cxn modelId="{99F0A7CB-B8F3-5E4C-869C-8CD50C61543F}" srcId="{DBA465FB-A88C-6646-89B1-179E031BBDB7}" destId="{7656D748-49B3-3040-9D2B-FDF1741FE53D}" srcOrd="1" destOrd="0" parTransId="{5B7993B7-2745-4E49-880E-A3616DC2FE48}" sibTransId="{021F4D6B-2CA0-014D-A473-EE1AF3D91986}"/>
    <dgm:cxn modelId="{A9288BD7-9D2A-4946-8CE4-913AE85D18D1}" srcId="{DBA465FB-A88C-6646-89B1-179E031BBDB7}" destId="{2904459B-D55B-9445-A9B1-1DF1A0DBAF9A}" srcOrd="2" destOrd="0" parTransId="{E3DC3516-445F-A145-9367-D632BC3794BE}" sibTransId="{DC9BE9CE-CC25-3643-81AC-E28B86B79599}"/>
    <dgm:cxn modelId="{D3FE7CE3-9DC2-9841-8A2F-39E842AE3625}" type="presOf" srcId="{DE3BE486-F3E1-7246-8AA3-4BA33F3B5964}" destId="{516938E6-F99E-0448-8735-5C5BBAA4C87F}" srcOrd="0" destOrd="0" presId="urn:microsoft.com/office/officeart/2005/8/layout/target1"/>
    <dgm:cxn modelId="{278A4A64-326B-DA4F-88A6-64094BBC037C}" type="presParOf" srcId="{14B359D5-F827-D84E-990E-887AD9CC4262}" destId="{7F474AA8-1CFB-024A-AFA6-4560A514004E}" srcOrd="0" destOrd="0" presId="urn:microsoft.com/office/officeart/2005/8/layout/target1"/>
    <dgm:cxn modelId="{71D3B059-E681-A74E-838B-CD761878CD5A}" type="presParOf" srcId="{14B359D5-F827-D84E-990E-887AD9CC4262}" destId="{516938E6-F99E-0448-8735-5C5BBAA4C87F}" srcOrd="1" destOrd="0" presId="urn:microsoft.com/office/officeart/2005/8/layout/target1"/>
    <dgm:cxn modelId="{464C509E-753A-2741-A256-171082B3A034}" type="presParOf" srcId="{14B359D5-F827-D84E-990E-887AD9CC4262}" destId="{141D5231-2313-4541-9421-31460000AA29}" srcOrd="2" destOrd="0" presId="urn:microsoft.com/office/officeart/2005/8/layout/target1"/>
    <dgm:cxn modelId="{2EDEDCC5-9441-EE4A-A4D4-53A68529D74F}" type="presParOf" srcId="{14B359D5-F827-D84E-990E-887AD9CC4262}" destId="{74ACB49C-650D-7A45-8FA7-3A841A5CA9D8}" srcOrd="3" destOrd="0" presId="urn:microsoft.com/office/officeart/2005/8/layout/target1"/>
    <dgm:cxn modelId="{8E4116E6-AFA4-F041-ABC0-025323066992}" type="presParOf" srcId="{14B359D5-F827-D84E-990E-887AD9CC4262}" destId="{3CB169BF-6471-7840-958E-6E8BE38E6287}" srcOrd="4" destOrd="0" presId="urn:microsoft.com/office/officeart/2005/8/layout/target1"/>
    <dgm:cxn modelId="{C1CA77D2-65C8-5C4C-B2CD-7DB8773FFBDF}" type="presParOf" srcId="{14B359D5-F827-D84E-990E-887AD9CC4262}" destId="{0E69BD8F-01E8-AF47-A32C-EF18E3AC851C}" srcOrd="5" destOrd="0" presId="urn:microsoft.com/office/officeart/2005/8/layout/target1"/>
    <dgm:cxn modelId="{F01E1443-5131-7041-838F-4D68F9B59980}" type="presParOf" srcId="{14B359D5-F827-D84E-990E-887AD9CC4262}" destId="{8161DFBE-DAD1-E440-B926-A3A0535684C0}" srcOrd="6" destOrd="0" presId="urn:microsoft.com/office/officeart/2005/8/layout/target1"/>
    <dgm:cxn modelId="{50ACF2EF-DBC6-3042-9056-A9BC524F5601}" type="presParOf" srcId="{14B359D5-F827-D84E-990E-887AD9CC4262}" destId="{8D2E98AF-11D2-6944-B8AD-872621CA1800}" srcOrd="7" destOrd="0" presId="urn:microsoft.com/office/officeart/2005/8/layout/target1"/>
    <dgm:cxn modelId="{46E7479B-C8FB-9548-B710-27CCE60B7E5B}" type="presParOf" srcId="{14B359D5-F827-D84E-990E-887AD9CC4262}" destId="{5D33B949-E6DC-D84F-AF3F-73EFD5FDCF73}" srcOrd="8" destOrd="0" presId="urn:microsoft.com/office/officeart/2005/8/layout/target1"/>
    <dgm:cxn modelId="{E061D910-2A81-B442-ABD4-496A975E9778}" type="presParOf" srcId="{14B359D5-F827-D84E-990E-887AD9CC4262}" destId="{A8DF3C20-2464-F547-B98F-860D9B248D05}" srcOrd="9" destOrd="0" presId="urn:microsoft.com/office/officeart/2005/8/layout/target1"/>
    <dgm:cxn modelId="{B2B90D9A-8F7B-3E44-95A1-870497B2A015}" type="presParOf" srcId="{14B359D5-F827-D84E-990E-887AD9CC4262}" destId="{080484D3-6A4B-AF42-AC4F-AE9515860C50}" srcOrd="10" destOrd="0" presId="urn:microsoft.com/office/officeart/2005/8/layout/target1"/>
    <dgm:cxn modelId="{DE16753C-0606-C34B-A91D-84ED9F61EB29}" type="presParOf" srcId="{14B359D5-F827-D84E-990E-887AD9CC4262}" destId="{7B81EF80-37F4-BF49-82F0-103FBFC7CE4B}" srcOrd="11" destOrd="0" presId="urn:microsoft.com/office/officeart/2005/8/layout/target1"/>
    <dgm:cxn modelId="{832C2EDB-16D0-9F4E-9866-50178ED7E914}" type="presParOf" srcId="{14B359D5-F827-D84E-990E-887AD9CC4262}" destId="{BC3D2D27-A62C-D748-8838-5AFDE446133E}" srcOrd="12" destOrd="0" presId="urn:microsoft.com/office/officeart/2005/8/layout/target1"/>
    <dgm:cxn modelId="{528D5A3A-D334-9D40-B4E0-4989FDDC3DA6}" type="presParOf" srcId="{14B359D5-F827-D84E-990E-887AD9CC4262}" destId="{408E76BC-D8FD-7F44-893C-E3A3CC05B92F}" srcOrd="13" destOrd="0" presId="urn:microsoft.com/office/officeart/2005/8/layout/target1"/>
    <dgm:cxn modelId="{E308571A-2F9B-034C-B2D5-3DBDB8AAEDE8}" type="presParOf" srcId="{14B359D5-F827-D84E-990E-887AD9CC4262}" destId="{9150C648-36F2-4142-A2C8-5BA16C46C4B9}" srcOrd="14" destOrd="0" presId="urn:microsoft.com/office/officeart/2005/8/layout/target1"/>
    <dgm:cxn modelId="{17F24F08-F2D0-064D-AB41-24911547505B}" type="presParOf" srcId="{14B359D5-F827-D84E-990E-887AD9CC4262}" destId="{C8229A2D-120D-E34E-972C-4E3608A0D318}" srcOrd="15" destOrd="0" presId="urn:microsoft.com/office/officeart/2005/8/layout/target1"/>
    <dgm:cxn modelId="{5B2C1532-F7DC-5B4A-B6EE-66BB8884758C}" type="presParOf" srcId="{14B359D5-F827-D84E-990E-887AD9CC4262}" destId="{8C1C34CD-B11D-8D4F-B9FF-2835031D029C}" srcOrd="16" destOrd="0" presId="urn:microsoft.com/office/officeart/2005/8/layout/target1"/>
    <dgm:cxn modelId="{21F7C279-9209-7340-B87B-F472DABD1403}" type="presParOf" srcId="{14B359D5-F827-D84E-990E-887AD9CC4262}" destId="{92263E69-C987-604F-90EC-77059EEA0756}" srcOrd="17" destOrd="0" presId="urn:microsoft.com/office/officeart/2005/8/layout/target1"/>
    <dgm:cxn modelId="{4E1C77CF-3D3F-534A-A28C-44D97DC890D7}" type="presParOf" srcId="{14B359D5-F827-D84E-990E-887AD9CC4262}" destId="{2EB9525F-71A8-2F4B-A652-7B3F4C34F0B3}" srcOrd="18" destOrd="0" presId="urn:microsoft.com/office/officeart/2005/8/layout/target1"/>
    <dgm:cxn modelId="{8CFC79C9-8A38-384A-8C33-6971CF4AEC89}" type="presParOf" srcId="{14B359D5-F827-D84E-990E-887AD9CC4262}" destId="{27157532-17EF-AC4C-9D0D-78B19A7DCB9A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C34CD-B11D-8D4F-B9FF-2835031D029C}">
      <dsp:nvSpPr>
        <dsp:cNvPr id="0" name=""/>
        <dsp:cNvSpPr/>
      </dsp:nvSpPr>
      <dsp:spPr>
        <a:xfrm>
          <a:off x="1526215" y="1390241"/>
          <a:ext cx="4780746" cy="4780746"/>
        </a:xfrm>
        <a:prstGeom prst="ellipse">
          <a:avLst/>
        </a:prstGeom>
        <a:solidFill>
          <a:srgbClr val="ED5340"/>
        </a:solidFill>
        <a:ln w="571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3D2D27-A62C-D748-8838-5AFDE446133E}">
      <dsp:nvSpPr>
        <dsp:cNvPr id="0" name=""/>
        <dsp:cNvSpPr/>
      </dsp:nvSpPr>
      <dsp:spPr>
        <a:xfrm>
          <a:off x="2057277" y="1921302"/>
          <a:ext cx="3718624" cy="3718624"/>
        </a:xfrm>
        <a:prstGeom prst="ellipse">
          <a:avLst/>
        </a:prstGeom>
        <a:solidFill>
          <a:srgbClr val="ED5340"/>
        </a:solidFill>
        <a:ln w="571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33B949-E6DC-D84F-AF3F-73EFD5FDCF73}">
      <dsp:nvSpPr>
        <dsp:cNvPr id="0" name=""/>
        <dsp:cNvSpPr/>
      </dsp:nvSpPr>
      <dsp:spPr>
        <a:xfrm>
          <a:off x="2588338" y="2452363"/>
          <a:ext cx="2656501" cy="2656501"/>
        </a:xfrm>
        <a:prstGeom prst="ellipse">
          <a:avLst/>
        </a:prstGeom>
        <a:solidFill>
          <a:srgbClr val="ED5340"/>
        </a:solidFill>
        <a:ln w="571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B169BF-6471-7840-958E-6E8BE38E6287}">
      <dsp:nvSpPr>
        <dsp:cNvPr id="0" name=""/>
        <dsp:cNvSpPr/>
      </dsp:nvSpPr>
      <dsp:spPr>
        <a:xfrm>
          <a:off x="3119798" y="2983823"/>
          <a:ext cx="1593582" cy="1593582"/>
        </a:xfrm>
        <a:prstGeom prst="ellipse">
          <a:avLst/>
        </a:prstGeom>
        <a:solidFill>
          <a:srgbClr val="ED5340"/>
        </a:solidFill>
        <a:ln w="571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474AA8-1CFB-024A-AFA6-4560A514004E}">
      <dsp:nvSpPr>
        <dsp:cNvPr id="0" name=""/>
        <dsp:cNvSpPr/>
      </dsp:nvSpPr>
      <dsp:spPr>
        <a:xfrm>
          <a:off x="3650859" y="3514884"/>
          <a:ext cx="531459" cy="531459"/>
        </a:xfrm>
        <a:prstGeom prst="ellipse">
          <a:avLst/>
        </a:prstGeom>
        <a:solidFill>
          <a:srgbClr val="ED5340"/>
        </a:solidFill>
        <a:ln w="571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6938E6-F99E-0448-8735-5C5BBAA4C87F}">
      <dsp:nvSpPr>
        <dsp:cNvPr id="0" name=""/>
        <dsp:cNvSpPr/>
      </dsp:nvSpPr>
      <dsp:spPr>
        <a:xfrm>
          <a:off x="7103753" y="203341"/>
          <a:ext cx="2390373" cy="843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44450" rIns="44450" bIns="444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Calibri" charset="0"/>
              <a:ea typeface="Calibri" charset="0"/>
              <a:cs typeface="Calibri" charset="0"/>
            </a:rPr>
            <a:t>You</a:t>
          </a:r>
        </a:p>
      </dsp:txBody>
      <dsp:txXfrm>
        <a:off x="7103753" y="203341"/>
        <a:ext cx="2390373" cy="843961"/>
      </dsp:txXfrm>
    </dsp:sp>
    <dsp:sp modelId="{141D5231-2313-4541-9421-31460000AA29}">
      <dsp:nvSpPr>
        <dsp:cNvPr id="0" name=""/>
        <dsp:cNvSpPr/>
      </dsp:nvSpPr>
      <dsp:spPr>
        <a:xfrm>
          <a:off x="6506160" y="625321"/>
          <a:ext cx="59759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4ACB49C-650D-7A45-8FA7-3A841A5CA9D8}">
      <dsp:nvSpPr>
        <dsp:cNvPr id="0" name=""/>
        <dsp:cNvSpPr/>
      </dsp:nvSpPr>
      <dsp:spPr>
        <a:xfrm rot="5400000">
          <a:off x="3631736" y="910174"/>
          <a:ext cx="3155292" cy="2585587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69BD8F-01E8-AF47-A32C-EF18E3AC851C}">
      <dsp:nvSpPr>
        <dsp:cNvPr id="0" name=""/>
        <dsp:cNvSpPr/>
      </dsp:nvSpPr>
      <dsp:spPr>
        <a:xfrm>
          <a:off x="7103753" y="1095747"/>
          <a:ext cx="2390373" cy="843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44450" rIns="44450" bIns="444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Calibri" charset="0"/>
              <a:ea typeface="Calibri" charset="0"/>
              <a:cs typeface="Calibri" charset="0"/>
            </a:rPr>
            <a:t>Personal</a:t>
          </a:r>
        </a:p>
      </dsp:txBody>
      <dsp:txXfrm>
        <a:off x="7103753" y="1095747"/>
        <a:ext cx="2390373" cy="843961"/>
      </dsp:txXfrm>
    </dsp:sp>
    <dsp:sp modelId="{8161DFBE-DAD1-E440-B926-A3A0535684C0}">
      <dsp:nvSpPr>
        <dsp:cNvPr id="0" name=""/>
        <dsp:cNvSpPr/>
      </dsp:nvSpPr>
      <dsp:spPr>
        <a:xfrm>
          <a:off x="6506160" y="1517727"/>
          <a:ext cx="59759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2E98AF-11D2-6944-B8AD-872621CA1800}">
      <dsp:nvSpPr>
        <dsp:cNvPr id="0" name=""/>
        <dsp:cNvSpPr/>
      </dsp:nvSpPr>
      <dsp:spPr>
        <a:xfrm rot="5400000">
          <a:off x="4095389" y="1734773"/>
          <a:ext cx="2627179" cy="2191175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8DF3C20-2464-F547-B98F-860D9B248D05}">
      <dsp:nvSpPr>
        <dsp:cNvPr id="0" name=""/>
        <dsp:cNvSpPr/>
      </dsp:nvSpPr>
      <dsp:spPr>
        <a:xfrm>
          <a:off x="7103753" y="1988153"/>
          <a:ext cx="2390373" cy="843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44450" rIns="44450" bIns="444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Calibri" charset="0"/>
              <a:ea typeface="Calibri" charset="0"/>
              <a:cs typeface="Calibri" charset="0"/>
            </a:rPr>
            <a:t>Ideology</a:t>
          </a:r>
        </a:p>
      </dsp:txBody>
      <dsp:txXfrm>
        <a:off x="7103753" y="1988153"/>
        <a:ext cx="2390373" cy="843961"/>
      </dsp:txXfrm>
    </dsp:sp>
    <dsp:sp modelId="{080484D3-6A4B-AF42-AC4F-AE9515860C50}">
      <dsp:nvSpPr>
        <dsp:cNvPr id="0" name=""/>
        <dsp:cNvSpPr/>
      </dsp:nvSpPr>
      <dsp:spPr>
        <a:xfrm>
          <a:off x="6506160" y="2410133"/>
          <a:ext cx="59759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B81EF80-37F4-BF49-82F0-103FBFC7CE4B}">
      <dsp:nvSpPr>
        <dsp:cNvPr id="0" name=""/>
        <dsp:cNvSpPr/>
      </dsp:nvSpPr>
      <dsp:spPr>
        <a:xfrm rot="5400000">
          <a:off x="4550038" y="2525668"/>
          <a:ext cx="2071656" cy="1840587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08E76BC-D8FD-7F44-893C-E3A3CC05B92F}">
      <dsp:nvSpPr>
        <dsp:cNvPr id="0" name=""/>
        <dsp:cNvSpPr/>
      </dsp:nvSpPr>
      <dsp:spPr>
        <a:xfrm>
          <a:off x="7103753" y="2861436"/>
          <a:ext cx="2390373" cy="843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44450" rIns="44450" bIns="444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Calibri" charset="0"/>
              <a:ea typeface="Calibri" charset="0"/>
              <a:cs typeface="Calibri" charset="0"/>
            </a:rPr>
            <a:t>Ax to Grind</a:t>
          </a:r>
        </a:p>
      </dsp:txBody>
      <dsp:txXfrm>
        <a:off x="7103753" y="2861436"/>
        <a:ext cx="2390373" cy="843961"/>
      </dsp:txXfrm>
    </dsp:sp>
    <dsp:sp modelId="{9150C648-36F2-4142-A2C8-5BA16C46C4B9}">
      <dsp:nvSpPr>
        <dsp:cNvPr id="0" name=""/>
        <dsp:cNvSpPr/>
      </dsp:nvSpPr>
      <dsp:spPr>
        <a:xfrm>
          <a:off x="6506160" y="3283416"/>
          <a:ext cx="59759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8229A2D-120D-E34E-972C-4E3608A0D318}">
      <dsp:nvSpPr>
        <dsp:cNvPr id="0" name=""/>
        <dsp:cNvSpPr/>
      </dsp:nvSpPr>
      <dsp:spPr>
        <a:xfrm rot="5400000">
          <a:off x="5002615" y="3360705"/>
          <a:ext cx="1580833" cy="1426256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2263E69-C987-604F-90EC-77059EEA0756}">
      <dsp:nvSpPr>
        <dsp:cNvPr id="0" name=""/>
        <dsp:cNvSpPr/>
      </dsp:nvSpPr>
      <dsp:spPr>
        <a:xfrm>
          <a:off x="7103753" y="3709222"/>
          <a:ext cx="2390373" cy="843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44450" rIns="44450" bIns="444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Calibri" charset="0"/>
              <a:ea typeface="Calibri" charset="0"/>
              <a:cs typeface="Calibri" charset="0"/>
            </a:rPr>
            <a:t>Power</a:t>
          </a:r>
        </a:p>
      </dsp:txBody>
      <dsp:txXfrm>
        <a:off x="7103753" y="3709222"/>
        <a:ext cx="2390373" cy="843961"/>
      </dsp:txXfrm>
    </dsp:sp>
    <dsp:sp modelId="{2EB9525F-71A8-2F4B-A652-7B3F4C34F0B3}">
      <dsp:nvSpPr>
        <dsp:cNvPr id="0" name=""/>
        <dsp:cNvSpPr/>
      </dsp:nvSpPr>
      <dsp:spPr>
        <a:xfrm>
          <a:off x="6506160" y="4131202"/>
          <a:ext cx="59759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7157532-17EF-AC4C-9D0D-78B19A7DCB9A}">
      <dsp:nvSpPr>
        <dsp:cNvPr id="0" name=""/>
        <dsp:cNvSpPr/>
      </dsp:nvSpPr>
      <dsp:spPr>
        <a:xfrm rot="5400000">
          <a:off x="5430492" y="4171042"/>
          <a:ext cx="1115507" cy="1035828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85F0C-5DEA-4728-8592-C91972CEE311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5A6C6-C12F-42A3-9316-E2EB2B2DB5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858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36291-A6DC-4AD0-90CD-33D1F1DFFC6E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3C1EA-D8F4-4B85-8B01-A01110AD5A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97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/>
              <a:t>/4.0/ or send a letter to Creative Commons, PO Box 1866, Mountain View, CA 94042, USA</a:t>
            </a:r>
            <a:endParaRPr lang="en-US" sz="1800" b="0" i="0" u="none" strike="noStrike" cap="none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875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216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99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 dirty="0"/>
              <a:t>Discuss what kind of budget students came</a:t>
            </a:r>
            <a:r>
              <a:rPr lang="en-US" baseline="0" dirty="0"/>
              <a:t> up with coming into this class.</a:t>
            </a:r>
          </a:p>
          <a:p>
            <a:pPr marL="342900" indent="-342900">
              <a:buAutoNum type="arabicPeriod"/>
            </a:pPr>
            <a:r>
              <a:rPr lang="en-US" baseline="0" dirty="0"/>
              <a:t>Give them some time to take a second stab at it knowing what they know now, using the template we’ve emailed out.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1268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0620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B829A-FB99-C744-9A39-63D0D03EBB0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969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8269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371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9984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689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676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6145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707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0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33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952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 - Discuss the three types of sources and the pros and cons of each</a:t>
            </a:r>
          </a:p>
          <a:p>
            <a:r>
              <a:rPr lang="en-US" baseline="0" dirty="0"/>
              <a:t> - Explain how these pros and cons inform our recommendation: to focus on private giving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763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628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945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506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949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8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1" y="519289"/>
            <a:ext cx="2804160" cy="82657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1" y="519289"/>
            <a:ext cx="8249920" cy="826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7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47"/>
            <a:ext cx="11054080" cy="2090703"/>
          </a:xfrm>
          <a:prstGeom prst="rect">
            <a:avLst/>
          </a:prstGeom>
        </p:spPr>
        <p:txBody>
          <a:bodyPr lIns="145599" tIns="72799" rIns="145599" bIns="72799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  <a:prstGeom prst="rect">
            <a:avLst/>
          </a:prstGeom>
        </p:spPr>
        <p:txBody>
          <a:bodyPr lIns="145599" tIns="72799" rIns="145599" bIns="72799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27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55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83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11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39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67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95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23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240" y="9040147"/>
            <a:ext cx="3034453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fld id="{3096382E-CA0B-E248-8AC8-C83D51D8FD08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307" y="9040147"/>
            <a:ext cx="4118187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20113" y="9040147"/>
            <a:ext cx="3034453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fld id="{F900F5BC-297A-9344-A30F-CD00B79A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05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92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1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1" y="2390987"/>
            <a:ext cx="5528734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1" y="3562773"/>
            <a:ext cx="5528734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7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142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34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/>
          <a:lstStyle>
            <a:lvl1pPr>
              <a:defRPr sz="4551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74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3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87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300460" rtl="0" eaLnBrk="1" latinLnBrk="0" hangingPunct="1">
        <a:lnSpc>
          <a:spcPct val="90000"/>
        </a:lnSpc>
        <a:spcBef>
          <a:spcPct val="0"/>
        </a:spcBef>
        <a:buNone/>
        <a:defRPr sz="62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115" indent="-325115" algn="l" defTabSz="1300460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3982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93039" y="4325879"/>
            <a:ext cx="9818721" cy="110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80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Fundraising</a:t>
            </a:r>
            <a:endParaRPr lang="en-US" sz="80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D08F1900-B438-964B-9BEA-55B930A8A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53" y="9102602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56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45380" y="2328363"/>
            <a:ext cx="891403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Help you figure out what you need to start the organization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Plan your spending on programs month by month and match spending to revenues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Provide to lenders—including landlords and credit card companies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Enter into certain contracts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Raise money from donors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Why do you need a budget?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960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306266" y="3429200"/>
            <a:ext cx="10118475" cy="1159554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20517" y="7514488"/>
            <a:ext cx="11761983" cy="16082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This is a collaborative process. </a:t>
            </a:r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You must balance between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optimism and realism; motivation and accountability.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How to begin a budget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37489" y="2208397"/>
            <a:ext cx="91659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List all sources of income. Major donor contributions, online fundraising, sales of merchandise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Create your estimates month by month. What do you want to raise from each source of income? 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Estimate all your possible expenses over the next year.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Reconcile income and expense estimates within context of larger campaign plan.</a:t>
            </a:r>
          </a:p>
        </p:txBody>
      </p:sp>
      <p:sp>
        <p:nvSpPr>
          <p:cNvPr id="18" name="Oval 35"/>
          <p:cNvSpPr>
            <a:spLocks noChangeAspect="1"/>
          </p:cNvSpPr>
          <p:nvPr/>
        </p:nvSpPr>
        <p:spPr bwMode="auto">
          <a:xfrm>
            <a:off x="1601773" y="2244283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19" name="Oval 35"/>
          <p:cNvSpPr>
            <a:spLocks noChangeAspect="1"/>
          </p:cNvSpPr>
          <p:nvPr/>
        </p:nvSpPr>
        <p:spPr bwMode="auto">
          <a:xfrm>
            <a:off x="1602277" y="3724573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0" name="Oval 35"/>
          <p:cNvSpPr>
            <a:spLocks noChangeAspect="1"/>
          </p:cNvSpPr>
          <p:nvPr/>
        </p:nvSpPr>
        <p:spPr bwMode="auto">
          <a:xfrm>
            <a:off x="1601772" y="4815115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  <p:sp>
        <p:nvSpPr>
          <p:cNvPr id="10" name="Oval 35"/>
          <p:cNvSpPr>
            <a:spLocks noChangeAspect="1"/>
          </p:cNvSpPr>
          <p:nvPr/>
        </p:nvSpPr>
        <p:spPr bwMode="auto">
          <a:xfrm>
            <a:off x="1601772" y="5687535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06266" y="5479913"/>
            <a:ext cx="10118475" cy="1479159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5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730910" y="2679406"/>
            <a:ext cx="9837314" cy="5380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eaLnBrk="0" fontAlgn="base" hangingPunct="0">
              <a:lnSpc>
                <a:spcPct val="90000"/>
              </a:lnSpc>
            </a:pPr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Startup costs  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These are one-time expenses to establish the organization.</a:t>
            </a:r>
          </a:p>
          <a:p>
            <a:pPr eaLnBrk="0" fontAlgn="base" hangingPunct="0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eaLnBrk="0" fontAlgn="base" hangingPunct="0">
              <a:lnSpc>
                <a:spcPct val="90000"/>
              </a:lnSpc>
            </a:pPr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Fixed expenses  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These expenses are the same each month, regardless of fundraising and program activities (e.g. rent and utilities)</a:t>
            </a:r>
          </a:p>
          <a:p>
            <a:pPr eaLnBrk="0" fontAlgn="base" hangingPunct="0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eaLnBrk="0" fontAlgn="base" hangingPunct="0">
              <a:lnSpc>
                <a:spcPct val="90000"/>
              </a:lnSpc>
            </a:pPr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Variable expenses  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These vary directly and proportionately to the programming and fundraising activities (e.g. credit card processing fees on contributions, supplies or stipends for volunteers, travel)</a:t>
            </a:r>
          </a:p>
          <a:p>
            <a:pPr eaLnBrk="0" fontAlgn="base" hangingPunct="0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eaLnBrk="0" fontAlgn="base" hangingPunct="0">
              <a:lnSpc>
                <a:spcPct val="90000"/>
              </a:lnSpc>
            </a:pPr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Payroll costs  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This includes salaries, taxes (budget at 10%), benefits (health care, retirement plan), payroll administration fees.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Types of expenses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405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351750"/>
            <a:ext cx="10243320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Fundraising Proposal</a:t>
            </a:r>
          </a:p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Outline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0740" y="3535653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WORKSHEET</a:t>
            </a:r>
          </a:p>
        </p:txBody>
      </p:sp>
    </p:spTree>
    <p:extLst>
      <p:ext uri="{BB962C8B-B14F-4D97-AF65-F5344CB8AC3E}">
        <p14:creationId xmlns:p14="http://schemas.microsoft.com/office/powerpoint/2010/main" val="1452749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93039" y="3116939"/>
            <a:ext cx="98187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b="1" spc="-15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1546896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5600145" y="3251975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9845" y="2065814"/>
            <a:ext cx="5816600" cy="58539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Creating an Organization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Funding Models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Practical Budgeting for 	Your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Selling Your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0145" y="5433960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600145" y="7171543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78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Prospective funders want to know</a:t>
            </a:r>
            <a:r>
              <a:rPr lang="mr-IN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…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12333" y="2524541"/>
            <a:ext cx="778013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/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Context  	</a:t>
            </a:r>
            <a:r>
              <a:rPr lang="en-US" sz="28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Who are you and what do you do?</a:t>
            </a:r>
          </a:p>
          <a:p>
            <a:pPr eaLnBrk="0" fontAlgn="base" hangingPunct="0"/>
            <a:endParaRPr lang="en-US" sz="28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 eaLnBrk="0" fontAlgn="base" hangingPunct="0"/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Issue</a:t>
            </a:r>
            <a:r>
              <a:rPr lang="en-US" sz="28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 		What’s the problem you’re going 		to address?</a:t>
            </a:r>
          </a:p>
          <a:p>
            <a:pPr eaLnBrk="0" fontAlgn="base" hangingPunct="0"/>
            <a:endParaRPr lang="en-US" sz="28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 eaLnBrk="0" fontAlgn="base" hangingPunct="0"/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Solution</a:t>
            </a:r>
            <a:r>
              <a:rPr lang="en-US" sz="28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 	What are you going to do to solve 		the issue?</a:t>
            </a:r>
          </a:p>
          <a:p>
            <a:pPr eaLnBrk="0" fontAlgn="base" hangingPunct="0"/>
            <a:endParaRPr lang="en-US" sz="28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 eaLnBrk="0" fontAlgn="base" hangingPunct="0"/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Impact</a:t>
            </a:r>
            <a:r>
              <a:rPr lang="en-US" sz="28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 		How will what you do change the 		world?</a:t>
            </a:r>
          </a:p>
          <a:p>
            <a:pPr eaLnBrk="0" fontAlgn="base" hangingPunct="0"/>
            <a:endParaRPr lang="en-US" sz="28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 eaLnBrk="0" fontAlgn="base" hangingPunct="0"/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Ask </a:t>
            </a:r>
            <a:r>
              <a:rPr lang="en-US" sz="28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		How much money do you need 		and what are you going to spend </a:t>
            </a:r>
          </a:p>
          <a:p>
            <a:pPr eaLnBrk="0" fontAlgn="base" hangingPunct="0"/>
            <a:r>
              <a:rPr lang="en-US" sz="28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		it on?</a:t>
            </a:r>
          </a:p>
        </p:txBody>
      </p:sp>
    </p:spTree>
    <p:extLst>
      <p:ext uri="{BB962C8B-B14F-4D97-AF65-F5344CB8AC3E}">
        <p14:creationId xmlns:p14="http://schemas.microsoft.com/office/powerpoint/2010/main" val="1249477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610169"/>
            <a:ext cx="10243320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Making a Funding Pitch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0740" y="3794072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WORKSHEET</a:t>
            </a:r>
          </a:p>
        </p:txBody>
      </p:sp>
    </p:spTree>
    <p:extLst>
      <p:ext uri="{BB962C8B-B14F-4D97-AF65-F5344CB8AC3E}">
        <p14:creationId xmlns:p14="http://schemas.microsoft.com/office/powerpoint/2010/main" val="1270382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600145" y="7171543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600145" y="3251975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9845" y="2065814"/>
            <a:ext cx="5816600" cy="58539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Creating an Organization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Funding Models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Practical Budgeting for 	Your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Selling Your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Next Steps and Closing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0145" y="5433960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1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801354" y="4926040"/>
            <a:ext cx="8998120" cy="9484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71501"/>
            <a:ext cx="3208421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3849" y="661685"/>
            <a:ext cx="330166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Next steps</a:t>
            </a:r>
            <a:endParaRPr lang="en-US" altLang="en-US" sz="4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93060" y="3139756"/>
            <a:ext cx="981872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Write your budget into your issue campaign plan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Review Final Presentation Guidelines</a:t>
            </a:r>
          </a:p>
          <a:p>
            <a:endParaRPr lang="en-US" sz="3200" i="1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Week 10: 	Managing Partner Relationships</a:t>
            </a:r>
          </a:p>
          <a:p>
            <a:endParaRPr lang="en-US" sz="3200" b="1" i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i="1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Come ready to practice your pitch and get feedback</a:t>
            </a:r>
          </a:p>
          <a:p>
            <a:pPr lvl="4"/>
            <a:endParaRPr lang="en-US" sz="3200" i="1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			</a:t>
            </a:r>
            <a:endParaRPr lang="en-US" sz="3200" i="1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636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5600145" y="3251975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9845" y="2065814"/>
            <a:ext cx="5816600" cy="58539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Report-back on</a:t>
            </a: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	Creating an Organization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Funding Models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Practical Budgeting for 	Your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Selling Your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0145" y="5433960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600145" y="7171543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83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757007"/>
            <a:ext cx="10243320" cy="912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500" b="1" dirty="0" err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emailaddress@domain.com</a:t>
            </a:r>
            <a:endParaRPr lang="en-US" sz="6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0740" y="3930837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713734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020717" y="3980548"/>
            <a:ext cx="7799294" cy="1973679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35"/>
          <p:cNvSpPr>
            <a:spLocks noChangeAspect="1"/>
          </p:cNvSpPr>
          <p:nvPr/>
        </p:nvSpPr>
        <p:spPr bwMode="auto">
          <a:xfrm>
            <a:off x="4265279" y="2704927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97871" y="2679527"/>
            <a:ext cx="668019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Understand how to create a basic budget for your campaign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Understand the key considerations to keep in mind when fundraising for an issue campaign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Be able to make a campaign pitch that will capture the interest of prospective funders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571501"/>
            <a:ext cx="21336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23849" y="661685"/>
            <a:ext cx="17081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Goals</a:t>
            </a:r>
          </a:p>
        </p:txBody>
      </p:sp>
      <p:sp>
        <p:nvSpPr>
          <p:cNvPr id="20" name="Oval 35"/>
          <p:cNvSpPr>
            <a:spLocks noChangeAspect="1"/>
          </p:cNvSpPr>
          <p:nvPr/>
        </p:nvSpPr>
        <p:spPr bwMode="auto">
          <a:xfrm>
            <a:off x="4265279" y="4170647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" name="Oval 35"/>
          <p:cNvSpPr>
            <a:spLocks noChangeAspect="1"/>
          </p:cNvSpPr>
          <p:nvPr/>
        </p:nvSpPr>
        <p:spPr bwMode="auto">
          <a:xfrm>
            <a:off x="4265279" y="6135013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68010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78099" y="3279700"/>
            <a:ext cx="952861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Assume you’re starting your own organization (this won’t always happen in the real world)</a:t>
            </a:r>
          </a:p>
          <a:p>
            <a:endParaRPr lang="en-US" sz="36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Assume you’ll be a 501(c)4 organization under the Internal Revenue Code</a:t>
            </a:r>
          </a:p>
          <a:p>
            <a:endParaRPr lang="en-US" sz="36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Assume you are running a one-year campaign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838437" y="842093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Parameters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840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5600145" y="3251975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9845" y="2065814"/>
            <a:ext cx="5816600" cy="58539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Creating an Organization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Funding Models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Practical Budgeting for 	Your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Selling Your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0145" y="5433960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600145" y="7171543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55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Nonprofit funding sources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97423" y="3366237"/>
            <a:ext cx="3693780" cy="36937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97420" y="4429912"/>
            <a:ext cx="3693779" cy="1671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Public/</a:t>
            </a:r>
          </a:p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Government Funding</a:t>
            </a:r>
          </a:p>
        </p:txBody>
      </p:sp>
      <p:sp>
        <p:nvSpPr>
          <p:cNvPr id="21" name="Oval 20"/>
          <p:cNvSpPr/>
          <p:nvPr/>
        </p:nvSpPr>
        <p:spPr>
          <a:xfrm>
            <a:off x="4641401" y="3366237"/>
            <a:ext cx="3693780" cy="36937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641397" y="4693060"/>
            <a:ext cx="3693780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Earned </a:t>
            </a:r>
          </a:p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Income</a:t>
            </a:r>
          </a:p>
        </p:txBody>
      </p:sp>
      <p:sp>
        <p:nvSpPr>
          <p:cNvPr id="23" name="Oval 22"/>
          <p:cNvSpPr/>
          <p:nvPr/>
        </p:nvSpPr>
        <p:spPr>
          <a:xfrm>
            <a:off x="8885387" y="3366237"/>
            <a:ext cx="3693780" cy="36937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885371" y="4429912"/>
            <a:ext cx="3693779" cy="1671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Private Giving</a:t>
            </a:r>
          </a:p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Foundation</a:t>
            </a:r>
          </a:p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Or Individual</a:t>
            </a:r>
          </a:p>
        </p:txBody>
      </p:sp>
    </p:spTree>
    <p:extLst>
      <p:ext uri="{BB962C8B-B14F-4D97-AF65-F5344CB8AC3E}">
        <p14:creationId xmlns:p14="http://schemas.microsoft.com/office/powerpoint/2010/main" val="338419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/>
          </p:nvPr>
        </p:nvGraphicFramePr>
        <p:xfrm>
          <a:off x="2389772" y="1732639"/>
          <a:ext cx="11020343" cy="6374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Up-Down Arrow 20"/>
          <p:cNvSpPr/>
          <p:nvPr/>
        </p:nvSpPr>
        <p:spPr>
          <a:xfrm>
            <a:off x="2624940" y="2595438"/>
            <a:ext cx="331333" cy="5494598"/>
          </a:xfrm>
          <a:prstGeom prst="upDownArrow">
            <a:avLst>
              <a:gd name="adj1" fmla="val 18752"/>
              <a:gd name="adj2" fmla="val 156250"/>
            </a:avLst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509328" y="5029085"/>
            <a:ext cx="50853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TIME AND RESOURCES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Giving circles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5600145" y="3251975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9845" y="2065814"/>
            <a:ext cx="5816600" cy="58539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Creating an Organization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Funding Models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Practical Budgeting for 	Your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Selling Your Campaign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0145" y="5433960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600145" y="7171543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372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45648" y="2200773"/>
            <a:ext cx="1002257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Your plan for your non-profit expressed in numbers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An estimate of income and expenditures over a period of time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Itemized and detailed by each program and department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 guide for your spending on programs and operations. It has to be flexible.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In a startup environment, it needs to be constantly        re-evaluated. In a mature organization, the budget is usually prepared on an annual basis.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What is a budget?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125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3A3838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49469</TotalTime>
  <Words>607</Words>
  <Application>Microsoft Macintosh PowerPoint</Application>
  <PresentationFormat>Custom</PresentationFormat>
  <Paragraphs>193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adamironalcantara</dc:creator>
  <cp:keywords/>
  <dc:description/>
  <cp:lastModifiedBy>Microsoft Office User</cp:lastModifiedBy>
  <cp:revision>540</cp:revision>
  <cp:lastPrinted>2015-03-19T18:27:18Z</cp:lastPrinted>
  <dcterms:created xsi:type="dcterms:W3CDTF">2014-12-18T16:27:37Z</dcterms:created>
  <dcterms:modified xsi:type="dcterms:W3CDTF">2019-03-06T18:25:56Z</dcterms:modified>
  <cp:category/>
</cp:coreProperties>
</file>