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885" r:id="rId2"/>
    <p:sldId id="886" r:id="rId3"/>
    <p:sldId id="887" r:id="rId4"/>
    <p:sldId id="888" r:id="rId5"/>
    <p:sldId id="852" r:id="rId6"/>
    <p:sldId id="889" r:id="rId7"/>
    <p:sldId id="890" r:id="rId8"/>
    <p:sldId id="891" r:id="rId9"/>
    <p:sldId id="855" r:id="rId10"/>
    <p:sldId id="873" r:id="rId11"/>
    <p:sldId id="874" r:id="rId12"/>
    <p:sldId id="875" r:id="rId13"/>
    <p:sldId id="876" r:id="rId14"/>
    <p:sldId id="856" r:id="rId15"/>
    <p:sldId id="857" r:id="rId16"/>
    <p:sldId id="877" r:id="rId17"/>
    <p:sldId id="892" r:id="rId18"/>
    <p:sldId id="861" r:id="rId19"/>
    <p:sldId id="862" r:id="rId20"/>
    <p:sldId id="893" r:id="rId21"/>
    <p:sldId id="894" r:id="rId22"/>
    <p:sldId id="865" r:id="rId23"/>
    <p:sldId id="897" r:id="rId24"/>
    <p:sldId id="896" r:id="rId25"/>
    <p:sldId id="898" r:id="rId26"/>
    <p:sldId id="868" r:id="rId27"/>
    <p:sldId id="902" r:id="rId28"/>
    <p:sldId id="901" r:id="rId29"/>
    <p:sldId id="900" r:id="rId30"/>
    <p:sldId id="903" r:id="rId31"/>
    <p:sldId id="879" r:id="rId32"/>
    <p:sldId id="880" r:id="rId33"/>
    <p:sldId id="908" r:id="rId34"/>
    <p:sldId id="882" r:id="rId35"/>
    <p:sldId id="883" r:id="rId36"/>
    <p:sldId id="884" r:id="rId37"/>
    <p:sldId id="904" r:id="rId38"/>
    <p:sldId id="907" r:id="rId39"/>
    <p:sldId id="905" r:id="rId40"/>
    <p:sldId id="906" r:id="rId41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/>
  </p:cmAuthor>
  <p:cmAuthor id="2" name="User" initials="U" lastIdx="11" clrIdx="1">
    <p:extLst/>
  </p:cmAuthor>
  <p:cmAuthor id="3" name="Ashley Pinedo" initials="" lastIdx="1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79E"/>
    <a:srgbClr val="19A2F3"/>
    <a:srgbClr val="ED5340"/>
    <a:srgbClr val="56565A"/>
    <a:srgbClr val="767171"/>
    <a:srgbClr val="FFFFFF"/>
    <a:srgbClr val="DEDEDE"/>
    <a:srgbClr val="A2A2A2"/>
    <a:srgbClr val="B1AEA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8" autoAdjust="0"/>
    <p:restoredTop sz="83796" autoAdjust="0"/>
  </p:normalViewPr>
  <p:slideViewPr>
    <p:cSldViewPr snapToGrid="0">
      <p:cViewPr varScale="1">
        <p:scale>
          <a:sx n="62" d="100"/>
          <a:sy n="62" d="100"/>
        </p:scale>
        <p:origin x="2088" y="200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672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8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845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468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28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07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03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250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849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068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259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857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8441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Does this organization mean what it says?</a:t>
            </a:r>
          </a:p>
          <a:p>
            <a:pPr marL="342900" indent="-342900">
              <a:buAutoNum type="arabicPeriod"/>
            </a:pPr>
            <a:r>
              <a:rPr lang="en-US" dirty="0"/>
              <a:t>Does it matter to me?</a:t>
            </a:r>
          </a:p>
          <a:p>
            <a:pPr marL="342900" indent="-342900">
              <a:buAutoNum type="arabicPeriod"/>
            </a:pPr>
            <a:r>
              <a:rPr lang="en-US" dirty="0"/>
              <a:t>Does it matter if I</a:t>
            </a:r>
            <a:r>
              <a:rPr lang="en-US" baseline="0" dirty="0"/>
              <a:t> take action? What’s in it for 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495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does it mean to be authentic?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456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does it mean to be authentic?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448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you know what’s relevant?</a:t>
            </a:r>
            <a:r>
              <a:rPr lang="en-US" baseline="0" dirty="0"/>
              <a:t> </a:t>
            </a:r>
            <a:r>
              <a:rPr lang="en-US" dirty="0"/>
              <a:t>Who do you need on your side?</a:t>
            </a:r>
          </a:p>
          <a:p>
            <a:pPr marL="342900" indent="-342900">
              <a:buAutoNum type="arabicPeriod"/>
            </a:pPr>
            <a:r>
              <a:rPr lang="en-US" dirty="0"/>
              <a:t>Activating</a:t>
            </a:r>
            <a:r>
              <a:rPr lang="en-US" baseline="0" dirty="0"/>
              <a:t> your natural base</a:t>
            </a:r>
          </a:p>
          <a:p>
            <a:pPr marL="342900" indent="-342900">
              <a:buAutoNum type="arabicPeriod"/>
            </a:pPr>
            <a:r>
              <a:rPr lang="en-US" baseline="0" dirty="0"/>
              <a:t>Reaching new people that don’t know why this issue matters to them (yet)</a:t>
            </a:r>
          </a:p>
          <a:p>
            <a:pPr marL="342900" indent="-342900">
              <a:buAutoNum type="arabicPeriod"/>
            </a:pPr>
            <a:endParaRPr lang="en-US" baseline="0" dirty="0"/>
          </a:p>
          <a:p>
            <a:pPr marL="0" indent="0">
              <a:buNone/>
            </a:pPr>
            <a:r>
              <a:rPr lang="en-US" baseline="0" dirty="0"/>
              <a:t>Paid leave, CIR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456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How do you show someone that what they do matters?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456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How do you show someone that what they do matters?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456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481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876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54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758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73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8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2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47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how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where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people interact.  Everyone’s on the internet.</a:t>
            </a:r>
          </a:p>
          <a:p>
            <a:pPr lvl="0"/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Facebook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1.35 billion users in the world – that’s more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than the number of people in China. </a:t>
            </a:r>
            <a:r>
              <a:rPr lang="en-US" sz="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(Source: http://</a:t>
            </a:r>
            <a:r>
              <a:rPr lang="en-US" sz="8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www.washingtonpost.com</a:t>
            </a:r>
            <a:r>
              <a:rPr lang="en-US" sz="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/news/the-intersect/</a:t>
            </a:r>
            <a:r>
              <a:rPr lang="en-US" sz="8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US" sz="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/2014/10/29/almost-as-many-people-use-facebook-as-live-in-the-entire-country-of-china/)</a:t>
            </a: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Twitter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reports having 288 million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monthly active users and 500 million tweets sent daily. (Source: https://</a:t>
            </a:r>
            <a:r>
              <a:rPr lang="en-US" sz="18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about.twitter.com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/company)</a:t>
            </a:r>
          </a:p>
          <a:p>
            <a:pPr marL="171450" lvl="0" indent="-171450">
              <a:buFont typeface="Arial"/>
              <a:buChar char="•"/>
            </a:pP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Email: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Recent report indicates there were 4.1 billion email accounts worldwide in 2014, and that number is expected to increase to over 5.2 billion by 2018. (Source: http://</a:t>
            </a:r>
            <a:r>
              <a:rPr lang="en-US" sz="1800" b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www.radicati.com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800" b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800" b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US" sz="18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-content/uploads/2014/01/Email-Statistics-Report-2014-2018-Executive-Summary.pdf)</a:t>
            </a: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3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4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066800"/>
            <a:ext cx="12192000" cy="1447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2971800"/>
            <a:ext cx="12192000" cy="5867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B893B-D0D1-40C7-95C4-78EDF0D792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31956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7"/>
            <a:ext cx="11054080" cy="2090703"/>
          </a:xfrm>
          <a:prstGeom prst="rect">
            <a:avLst/>
          </a:prstGeom>
        </p:spPr>
        <p:txBody>
          <a:bodyPr lIns="145599" tIns="72799" rIns="145599" bIns="727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45599" tIns="72799" rIns="145599" bIns="7279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5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3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1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9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23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3096382E-CA0B-E248-8AC8-C83D51D8FD0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7"/>
            <a:ext cx="4118187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13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F900F5BC-297A-9344-A30F-CD00B79A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shleyp4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853639"/>
            <a:ext cx="981872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Advocacy</a:t>
            </a:r>
          </a:p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101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6CFC98D4-F5DD-CD4F-9A1C-5308862F1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18" y="9106792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29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  <p:pic>
        <p:nvPicPr>
          <p:cNvPr id="5" name="Picture 4" descr="Screen Shot 2016-02-01 at 8.57.4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>
          <a:xfrm>
            <a:off x="1172816" y="2127820"/>
            <a:ext cx="10634870" cy="67237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" y="0"/>
            <a:ext cx="13004801" cy="9753600"/>
          </a:xfrm>
          <a:prstGeom prst="rect">
            <a:avLst/>
          </a:prstGeom>
          <a:solidFill>
            <a:schemeClr val="tx1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creen Shot 2016-02-01 at 8.57.2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51" y="1446515"/>
            <a:ext cx="9779000" cy="671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5410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2-01 at 9.03.4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2" b="3589"/>
          <a:stretch/>
        </p:blipFill>
        <p:spPr>
          <a:xfrm>
            <a:off x="1152939" y="2166731"/>
            <a:ext cx="10631385" cy="68314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</p:spTree>
    <p:extLst>
      <p:ext uri="{BB962C8B-B14F-4D97-AF65-F5344CB8AC3E}">
        <p14:creationId xmlns:p14="http://schemas.microsoft.com/office/powerpoint/2010/main" val="2272238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  <p:pic>
        <p:nvPicPr>
          <p:cNvPr id="9" name="Picture 8" descr="Screen Shot 2016-02-01 at 9.03.4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2" b="3589"/>
          <a:stretch/>
        </p:blipFill>
        <p:spPr>
          <a:xfrm>
            <a:off x="1152939" y="2166731"/>
            <a:ext cx="10631385" cy="68314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1" y="0"/>
            <a:ext cx="13004801" cy="9753599"/>
          </a:xfrm>
          <a:prstGeom prst="rect">
            <a:avLst/>
          </a:prstGeom>
          <a:solidFill>
            <a:schemeClr val="tx1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803640" y="2347645"/>
            <a:ext cx="11329981" cy="5058309"/>
            <a:chOff x="253999" y="3727882"/>
            <a:chExt cx="12529677" cy="5593917"/>
          </a:xfrm>
        </p:grpSpPr>
        <p:pic>
          <p:nvPicPr>
            <p:cNvPr id="2" name="Picture 1" descr="Screen Shot 2016-02-01 at 9.04.14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999" y="3727882"/>
              <a:ext cx="12529677" cy="55939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9327322" y="8133522"/>
              <a:ext cx="254000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9600" y="8509000"/>
              <a:ext cx="1178560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09600" y="8873434"/>
              <a:ext cx="3251200" cy="254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4710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72210" y="2486120"/>
            <a:ext cx="10243930" cy="6254935"/>
            <a:chOff x="0" y="2108433"/>
            <a:chExt cx="9588500" cy="5722038"/>
          </a:xfrm>
        </p:grpSpPr>
        <p:pic>
          <p:nvPicPr>
            <p:cNvPr id="3" name="Picture 2" descr="Screen Shot 2016-02-01 at 9.10.16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335"/>
            <a:stretch/>
          </p:blipFill>
          <p:spPr>
            <a:xfrm>
              <a:off x="0" y="2108433"/>
              <a:ext cx="9588500" cy="2946167"/>
            </a:xfrm>
            <a:prstGeom prst="rect">
              <a:avLst/>
            </a:prstGeom>
          </p:spPr>
        </p:pic>
        <p:pic>
          <p:nvPicPr>
            <p:cNvPr id="9" name="Picture 8" descr="Screen Shot 2016-02-01 at 9.10.16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873" b="1313"/>
            <a:stretch/>
          </p:blipFill>
          <p:spPr>
            <a:xfrm>
              <a:off x="0" y="4978400"/>
              <a:ext cx="9588500" cy="2852071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</p:spTree>
    <p:extLst>
      <p:ext uri="{BB962C8B-B14F-4D97-AF65-F5344CB8AC3E}">
        <p14:creationId xmlns:p14="http://schemas.microsoft.com/office/powerpoint/2010/main" val="3032017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4573"/>
          <a:stretch/>
        </p:blipFill>
        <p:spPr>
          <a:xfrm>
            <a:off x="947108" y="2602211"/>
            <a:ext cx="10999728" cy="614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</p:spTree>
    <p:extLst>
      <p:ext uri="{BB962C8B-B14F-4D97-AF65-F5344CB8AC3E}">
        <p14:creationId xmlns:p14="http://schemas.microsoft.com/office/powerpoint/2010/main" val="1240396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7414600" y="2448000"/>
            <a:ext cx="218661" cy="8428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0416218" y="2448000"/>
            <a:ext cx="218661" cy="8428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414597" y="3504528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14598" y="5091812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4599" y="6860973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14600" y="8550628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633261" y="2683877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Harder</a:t>
            </a:r>
            <a:endParaRPr lang="en-US" altLang="en-US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33257" y="4144930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Hard</a:t>
            </a:r>
            <a:endParaRPr lang="en-US" altLang="en-US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633257" y="5833402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Medium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633257" y="7515466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Easy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608909" y="2922104"/>
            <a:ext cx="0" cy="5178137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703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80740" y="2203947"/>
            <a:ext cx="10243320" cy="5107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Messaging</a:t>
            </a:r>
          </a:p>
          <a:p>
            <a:pPr algn="ctr">
              <a:lnSpc>
                <a:spcPct val="15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Mobilization</a:t>
            </a:r>
          </a:p>
          <a:p>
            <a:pPr algn="ctr">
              <a:lnSpc>
                <a:spcPct val="15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4086550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7414600" y="2448000"/>
            <a:ext cx="218661" cy="8428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0416218" y="2448000"/>
            <a:ext cx="218661" cy="8428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414597" y="3504528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414598" y="5091812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4599" y="6860973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14600" y="8550628"/>
            <a:ext cx="3220279" cy="2782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633261" y="2683877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Harder</a:t>
            </a:r>
            <a:endParaRPr lang="en-US" altLang="en-US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33257" y="4144930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Hard</a:t>
            </a:r>
            <a:endParaRPr lang="en-US" altLang="en-US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633257" y="5833402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Medium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633257" y="7515466"/>
            <a:ext cx="2782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Easy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608909" y="2922104"/>
            <a:ext cx="0" cy="5178137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25256" y="3178860"/>
            <a:ext cx="5536895" cy="410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Messaging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Mobilization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Money</a:t>
            </a:r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2890611" y="2457600"/>
            <a:ext cx="1741032" cy="1029865"/>
          </a:xfrm>
          <a:prstGeom prst="bentConnector3">
            <a:avLst>
              <a:gd name="adj1" fmla="val 2148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2890611" y="7582453"/>
            <a:ext cx="1551559" cy="1035575"/>
          </a:xfrm>
          <a:prstGeom prst="bentConnector3">
            <a:avLst>
              <a:gd name="adj1" fmla="val 1405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726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2-01 at 2.27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58" y="2461442"/>
            <a:ext cx="10170695" cy="6083724"/>
          </a:xfrm>
          <a:prstGeom prst="rect">
            <a:avLst/>
          </a:prstGeom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571501"/>
            <a:ext cx="2871537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50" y="661685"/>
            <a:ext cx="254768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Message</a:t>
            </a:r>
          </a:p>
        </p:txBody>
      </p:sp>
    </p:spTree>
    <p:extLst>
      <p:ext uri="{BB962C8B-B14F-4D97-AF65-F5344CB8AC3E}">
        <p14:creationId xmlns:p14="http://schemas.microsoft.com/office/powerpoint/2010/main" val="3806094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90864" y="2338316"/>
            <a:ext cx="10573090" cy="6324421"/>
            <a:chOff x="0" y="862442"/>
            <a:chExt cx="13004800" cy="7778978"/>
          </a:xfrm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grpSpPr>
        <p:pic>
          <p:nvPicPr>
            <p:cNvPr id="4" name="Picture 3" descr="Screen Shot 2016-02-01 at 2.27.3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62442"/>
              <a:ext cx="13004800" cy="7778978"/>
            </a:xfrm>
            <a:prstGeom prst="rect">
              <a:avLst/>
            </a:prstGeom>
          </p:spPr>
        </p:pic>
        <p:sp>
          <p:nvSpPr>
            <p:cNvPr id="2" name="Rounded Rectangle 1"/>
            <p:cNvSpPr/>
            <p:nvPr/>
          </p:nvSpPr>
          <p:spPr>
            <a:xfrm>
              <a:off x="346346" y="7177495"/>
              <a:ext cx="6907672" cy="500308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571501"/>
            <a:ext cx="3801978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49" y="661685"/>
            <a:ext cx="347812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Mobilization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199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Role of a Digital Program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3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14400" y="2242063"/>
            <a:ext cx="10760823" cy="6436716"/>
            <a:chOff x="0" y="862442"/>
            <a:chExt cx="13004800" cy="7778978"/>
          </a:xfrm>
        </p:grpSpPr>
        <p:pic>
          <p:nvPicPr>
            <p:cNvPr id="4" name="Picture 3" descr="Screen Shot 2016-02-01 at 2.27.3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62442"/>
              <a:ext cx="13004800" cy="7778978"/>
            </a:xfrm>
            <a:prstGeom prst="rect">
              <a:avLst/>
            </a:prstGeom>
          </p:spPr>
        </p:pic>
        <p:sp>
          <p:nvSpPr>
            <p:cNvPr id="2" name="Rounded Rectangle 1"/>
            <p:cNvSpPr/>
            <p:nvPr/>
          </p:nvSpPr>
          <p:spPr>
            <a:xfrm>
              <a:off x="346346" y="7177495"/>
              <a:ext cx="6907672" cy="500308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571501"/>
            <a:ext cx="3801978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49" y="661685"/>
            <a:ext cx="347812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Mobilization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13004801" cy="9753599"/>
          </a:xfrm>
          <a:prstGeom prst="rect">
            <a:avLst/>
          </a:prstGeom>
          <a:solidFill>
            <a:schemeClr val="tx1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6-02-01 at 2.28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65" y="2063156"/>
            <a:ext cx="10935067" cy="572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3760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14400" y="2242063"/>
            <a:ext cx="10760823" cy="6436716"/>
            <a:chOff x="0" y="862442"/>
            <a:chExt cx="13004800" cy="7778978"/>
          </a:xfrm>
        </p:grpSpPr>
        <p:pic>
          <p:nvPicPr>
            <p:cNvPr id="4" name="Picture 3" descr="Screen Shot 2016-02-01 at 2.27.3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62442"/>
              <a:ext cx="13004800" cy="7778978"/>
            </a:xfrm>
            <a:prstGeom prst="rect">
              <a:avLst/>
            </a:prstGeom>
          </p:spPr>
        </p:pic>
        <p:sp>
          <p:nvSpPr>
            <p:cNvPr id="2" name="Rounded Rectangle 1"/>
            <p:cNvSpPr/>
            <p:nvPr/>
          </p:nvSpPr>
          <p:spPr>
            <a:xfrm>
              <a:off x="346346" y="7177495"/>
              <a:ext cx="6907672" cy="500308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571501"/>
            <a:ext cx="3801978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49" y="661685"/>
            <a:ext cx="347812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Mobilization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13004801" cy="9753599"/>
          </a:xfrm>
          <a:prstGeom prst="rect">
            <a:avLst/>
          </a:prstGeom>
          <a:solidFill>
            <a:schemeClr val="tx1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6-02-01 at 2.28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65" y="2063156"/>
            <a:ext cx="10935067" cy="5723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6-02-01 at 2.32.4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676" y="1446515"/>
            <a:ext cx="8093444" cy="7474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0322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02-01 at 9.21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72" y="2758062"/>
            <a:ext cx="10861842" cy="5701292"/>
          </a:xfrm>
          <a:prstGeom prst="rect">
            <a:avLst/>
          </a:prstGeom>
          <a:ln>
            <a:noFill/>
          </a:ln>
          <a:effectLst>
            <a:outerShdw blurRad="50800" dist="76200" dir="5400000" algn="t" rotWithShape="0">
              <a:prstClr val="black">
                <a:alpha val="9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" y="571501"/>
            <a:ext cx="2406316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49" y="661685"/>
            <a:ext cx="347812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3482014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3004800" cy="4892842"/>
          </a:xfrm>
          <a:prstGeom prst="rect">
            <a:avLst/>
          </a:prstGeom>
          <a:solidFill>
            <a:srgbClr val="19A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76639" y="1919698"/>
            <a:ext cx="6698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Breadth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Breaking news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Great place to “put down a marker”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Impersonal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09" y="425810"/>
            <a:ext cx="3988319" cy="39883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76639" y="986381"/>
            <a:ext cx="2789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Twitter</a:t>
            </a:r>
          </a:p>
        </p:txBody>
      </p:sp>
    </p:spTree>
    <p:extLst>
      <p:ext uri="{BB962C8B-B14F-4D97-AF65-F5344CB8AC3E}">
        <p14:creationId xmlns:p14="http://schemas.microsoft.com/office/powerpoint/2010/main" val="705735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3004800" cy="4892842"/>
          </a:xfrm>
          <a:prstGeom prst="rect">
            <a:avLst/>
          </a:prstGeom>
          <a:solidFill>
            <a:srgbClr val="19A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76639" y="1919698"/>
            <a:ext cx="6698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Breadth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Breaking news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Great place to “put down a marker”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Impersonal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09" y="425810"/>
            <a:ext cx="3988319" cy="39883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76639" y="986381"/>
            <a:ext cx="2789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Twitter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860758"/>
            <a:ext cx="13004800" cy="4892842"/>
          </a:xfrm>
          <a:prstGeom prst="rect">
            <a:avLst/>
          </a:prstGeom>
          <a:solidFill>
            <a:srgbClr val="3B5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73" y="5702273"/>
            <a:ext cx="2875478" cy="28754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6639" y="6892572"/>
            <a:ext cx="6698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Breadth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Highly personal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Trickier to use for putting down a marker</a:t>
            </a:r>
          </a:p>
          <a:p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High quality engagement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6639" y="5911129"/>
            <a:ext cx="2789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Facebook</a:t>
            </a:r>
          </a:p>
        </p:txBody>
      </p:sp>
    </p:spTree>
    <p:extLst>
      <p:ext uri="{BB962C8B-B14F-4D97-AF65-F5344CB8AC3E}">
        <p14:creationId xmlns:p14="http://schemas.microsoft.com/office/powerpoint/2010/main" val="18112011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5839326" cy="4892842"/>
          </a:xfrm>
          <a:prstGeom prst="rect">
            <a:avLst/>
          </a:prstGeom>
          <a:solidFill>
            <a:srgbClr val="19A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09" y="425810"/>
            <a:ext cx="3988319" cy="39883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860758"/>
            <a:ext cx="5839326" cy="4892842"/>
          </a:xfrm>
          <a:prstGeom prst="rect">
            <a:avLst/>
          </a:prstGeom>
          <a:solidFill>
            <a:srgbClr val="3B5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73" y="5702273"/>
            <a:ext cx="2875478" cy="28754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29467" y="2876905"/>
            <a:ext cx="47371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Narrative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List building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Low bar asks that build your presence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strike="sngStrike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Fundraising</a:t>
            </a:r>
          </a:p>
        </p:txBody>
      </p:sp>
    </p:spTree>
    <p:extLst>
      <p:ext uri="{BB962C8B-B14F-4D97-AF65-F5344CB8AC3E}">
        <p14:creationId xmlns:p14="http://schemas.microsoft.com/office/powerpoint/2010/main" val="1573213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430285" y="3736781"/>
            <a:ext cx="3687147" cy="2280038"/>
            <a:chOff x="740475" y="3473115"/>
            <a:chExt cx="4539916" cy="2807369"/>
          </a:xfrm>
        </p:grpSpPr>
        <p:sp>
          <p:nvSpPr>
            <p:cNvPr id="3" name="Rectangle 2"/>
            <p:cNvSpPr/>
            <p:nvPr/>
          </p:nvSpPr>
          <p:spPr>
            <a:xfrm>
              <a:off x="740475" y="3473115"/>
              <a:ext cx="4539916" cy="28073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riangle 3"/>
            <p:cNvSpPr/>
            <p:nvPr/>
          </p:nvSpPr>
          <p:spPr>
            <a:xfrm rot="10800000">
              <a:off x="740475" y="3473115"/>
              <a:ext cx="4539916" cy="1882130"/>
            </a:xfrm>
            <a:prstGeom prst="triangle">
              <a:avLst>
                <a:gd name="adj" fmla="val 49647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306328" y="3557947"/>
            <a:ext cx="51316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Money</a:t>
            </a:r>
          </a:p>
          <a:p>
            <a:pPr>
              <a:lnSpc>
                <a:spcPct val="80000"/>
              </a:lnSpc>
            </a:pPr>
            <a:endParaRPr lang="en-US" sz="30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Fuller narrative</a:t>
            </a:r>
          </a:p>
          <a:p>
            <a:pPr>
              <a:lnSpc>
                <a:spcPct val="80000"/>
              </a:lnSpc>
            </a:pPr>
            <a:endParaRPr lang="en-US" sz="30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Higher-bar asks that turn online supporters into offline activists</a:t>
            </a:r>
          </a:p>
          <a:p>
            <a:pPr>
              <a:lnSpc>
                <a:spcPct val="80000"/>
              </a:lnSpc>
            </a:pPr>
            <a:endParaRPr lang="en-US" sz="30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Keeps supporters engage and informed</a:t>
            </a:r>
          </a:p>
          <a:p>
            <a:pPr>
              <a:lnSpc>
                <a:spcPct val="80000"/>
              </a:lnSpc>
            </a:pPr>
            <a:endParaRPr lang="en-US" sz="30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6327" y="2624630"/>
            <a:ext cx="27892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1438397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116939"/>
            <a:ext cx="98187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644671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Role of a Digital Program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20895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008178"/>
            <a:ext cx="1024332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Mapping out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 Digital Campaign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085756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88731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421545" y="4042735"/>
            <a:ext cx="7672689" cy="158281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717864" y="281670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9147" y="2774052"/>
            <a:ext cx="62301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Know why digital strategy is important to issue advocacy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Be able to map out one digital campaign for your issue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Be confident and ready to write a Digital Strategy section into your issue campaign plan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21336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17081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717864" y="4275420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717864" y="5768641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63037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Role of a Digital Program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714573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371601" y="3045642"/>
            <a:ext cx="3227832" cy="32281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Authenticity</a:t>
            </a:r>
          </a:p>
        </p:txBody>
      </p:sp>
      <p:sp>
        <p:nvSpPr>
          <p:cNvPr id="7" name="Oval 6"/>
          <p:cNvSpPr/>
          <p:nvPr/>
        </p:nvSpPr>
        <p:spPr>
          <a:xfrm>
            <a:off x="4963840" y="3045641"/>
            <a:ext cx="3227832" cy="32281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Relevance</a:t>
            </a:r>
          </a:p>
        </p:txBody>
      </p:sp>
      <p:sp>
        <p:nvSpPr>
          <p:cNvPr id="8" name="Oval 7"/>
          <p:cNvSpPr/>
          <p:nvPr/>
        </p:nvSpPr>
        <p:spPr>
          <a:xfrm>
            <a:off x="8504166" y="3045640"/>
            <a:ext cx="3227832" cy="32281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Impact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71501"/>
            <a:ext cx="40132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92730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Building trust</a:t>
            </a:r>
          </a:p>
        </p:txBody>
      </p:sp>
    </p:spTree>
    <p:extLst>
      <p:ext uri="{BB962C8B-B14F-4D97-AF65-F5344CB8AC3E}">
        <p14:creationId xmlns:p14="http://schemas.microsoft.com/office/powerpoint/2010/main" val="12767179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5-12 at 12.38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67" y="2448975"/>
            <a:ext cx="12018556" cy="1784350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695" y="84484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Authenticity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29319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5-12 at 12.38.0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67" y="2448975"/>
            <a:ext cx="12018556" cy="1784350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695" y="84484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Authenticity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3126" y="5006459"/>
            <a:ext cx="10770937" cy="3498575"/>
            <a:chOff x="330200" y="5006459"/>
            <a:chExt cx="12674600" cy="4116916"/>
          </a:xfrm>
        </p:grpSpPr>
        <p:pic>
          <p:nvPicPr>
            <p:cNvPr id="4" name="Picture 3" descr="Screen Shot 2015-05-12 at 1.55.36 PM copy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200" y="8297875"/>
              <a:ext cx="12674600" cy="825500"/>
            </a:xfrm>
            <a:prstGeom prst="rect">
              <a:avLst/>
            </a:prstGeom>
          </p:spPr>
        </p:pic>
        <p:pic>
          <p:nvPicPr>
            <p:cNvPr id="5" name="Picture 4" descr="Screen Shot 2015-05-12 at 1.55.36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200" y="5006459"/>
              <a:ext cx="12674600" cy="2971800"/>
            </a:xfrm>
            <a:prstGeom prst="rect">
              <a:avLst/>
            </a:prstGeom>
          </p:spPr>
        </p:pic>
        <p:sp>
          <p:nvSpPr>
            <p:cNvPr id="6" name="Left Arrow 5"/>
            <p:cNvSpPr/>
            <p:nvPr/>
          </p:nvSpPr>
          <p:spPr>
            <a:xfrm>
              <a:off x="2302928" y="8727565"/>
              <a:ext cx="6350000" cy="152400"/>
            </a:xfrm>
            <a:prstGeom prst="leftArrow">
              <a:avLst/>
            </a:prstGeom>
            <a:ln w="12700" cmpd="sng"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37600" y="8524366"/>
              <a:ext cx="1327460" cy="486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otham Light"/>
                  <a:cs typeface="Gotham Light"/>
                </a:rPr>
                <a:t>Really?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9217843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5-12 at 2.06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52" y="2699969"/>
            <a:ext cx="5178114" cy="5581328"/>
          </a:xfrm>
          <a:prstGeom prst="rect">
            <a:avLst/>
          </a:prstGeom>
        </p:spPr>
      </p:pic>
      <p:pic>
        <p:nvPicPr>
          <p:cNvPr id="4" name="Picture 3" descr="Screen Shot 2015-05-12 at 2.08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669" y="2818404"/>
            <a:ext cx="5542893" cy="5462893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695" y="84484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Relevance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17772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_Shot_2015-05-12_at_12_11_51_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629" y="2085474"/>
            <a:ext cx="6589241" cy="6901720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695" y="84484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Impact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2821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5-12 at 12.15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655" y="2245895"/>
            <a:ext cx="9210004" cy="6469196"/>
          </a:xfrm>
          <a:prstGeom prst="rect">
            <a:avLst/>
          </a:prstGeom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27695" y="84484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Impact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442155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Role of a Digital Program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3457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Role of a Digital Program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Next Steps and Closing</a:t>
            </a:r>
            <a:endParaRPr lang="x-none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538134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79505" y="5251386"/>
            <a:ext cx="7801379" cy="948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87401" y="4293394"/>
            <a:ext cx="9816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Write the digital strategy into your issue campaign plan.</a:t>
            </a:r>
          </a:p>
        </p:txBody>
      </p:sp>
      <p:sp>
        <p:nvSpPr>
          <p:cNvPr id="9" name="Rectangle 8"/>
          <p:cNvSpPr/>
          <p:nvPr/>
        </p:nvSpPr>
        <p:spPr>
          <a:xfrm>
            <a:off x="-1" y="571501"/>
            <a:ext cx="320842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3016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steps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2265" y="5449621"/>
            <a:ext cx="75386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week: Grassroots Tactics </a:t>
            </a:r>
            <a:r>
              <a:rPr lang="en-US" sz="28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for Issue Advocacy</a:t>
            </a:r>
            <a:endParaRPr lang="en-US" sz="28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26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3570856"/>
            <a:ext cx="10243320" cy="3378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Today, you will learn theoretical concepts </a:t>
            </a:r>
          </a:p>
          <a:p>
            <a:pPr algn="ctr">
              <a:lnSpc>
                <a:spcPct val="8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that will allow you to create a strategic digital plan for your campaign.</a:t>
            </a:r>
          </a:p>
          <a:p>
            <a:pPr algn="ctr">
              <a:lnSpc>
                <a:spcPct val="80000"/>
              </a:lnSpc>
            </a:pPr>
            <a:endParaRPr lang="en-US" sz="38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 will not learn the mechanics of how to </a:t>
            </a:r>
          </a:p>
          <a:p>
            <a:pPr algn="ctr">
              <a:lnSpc>
                <a:spcPct val="8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draft an effective tweed, Facebook post, email, </a:t>
            </a:r>
          </a:p>
          <a:p>
            <a:pPr algn="ctr">
              <a:lnSpc>
                <a:spcPct val="8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or other digital content.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2648434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DISCLAIMER</a:t>
            </a:r>
          </a:p>
        </p:txBody>
      </p:sp>
    </p:spTree>
    <p:extLst>
      <p:ext uri="{BB962C8B-B14F-4D97-AF65-F5344CB8AC3E}">
        <p14:creationId xmlns:p14="http://schemas.microsoft.com/office/powerpoint/2010/main" val="9480803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757007"/>
            <a:ext cx="10243320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emailaddress@domain.com</a:t>
            </a:r>
            <a:endParaRPr lang="en-US" sz="6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740" y="3930837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2273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777470" y="6828861"/>
            <a:ext cx="4969261" cy="2075246"/>
            <a:chOff x="5009824" y="2842084"/>
            <a:chExt cx="4969261" cy="2075246"/>
          </a:xfrm>
        </p:grpSpPr>
        <p:sp>
          <p:nvSpPr>
            <p:cNvPr id="8" name="TextBox 7"/>
            <p:cNvSpPr txBox="1"/>
            <p:nvPr/>
          </p:nvSpPr>
          <p:spPr>
            <a:xfrm>
              <a:off x="5009824" y="2842084"/>
              <a:ext cx="496926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2">
                      <a:lumMod val="25000"/>
                    </a:schemeClr>
                  </a:solidFill>
                  <a:latin typeface="Gotham Bold" pitchFamily="50" charset="0"/>
                  <a:cs typeface="Gotham Bold" pitchFamily="50" charset="0"/>
                </a:rPr>
                <a:t>[Insert name, title]</a:t>
              </a:r>
            </a:p>
            <a:p>
              <a:pPr algn="ctr"/>
              <a:endPara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  <a:p>
              <a:pPr algn="ctr"/>
              <a:endParaRPr lang="en-US" sz="2800" dirty="0">
                <a:solidFill>
                  <a:schemeClr val="bg2">
                    <a:lumMod val="25000"/>
                  </a:schemeClr>
                </a:solidFill>
                <a:latin typeface="Gotham Light" pitchFamily="50" charset="0"/>
                <a:cs typeface="Gotham Light" pitchFamily="50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137764" y="4412395"/>
              <a:ext cx="4780826" cy="504935"/>
              <a:chOff x="1409699" y="6143266"/>
              <a:chExt cx="5208622" cy="555240"/>
            </a:xfrm>
          </p:grpSpPr>
          <p:sp>
            <p:nvSpPr>
              <p:cNvPr id="11" name="Rounded Rectangle 10">
                <a:hlinkClick r:id="rId3"/>
              </p:cNvPr>
              <p:cNvSpPr/>
              <p:nvPr/>
            </p:nvSpPr>
            <p:spPr>
              <a:xfrm>
                <a:off x="2132420" y="6143266"/>
                <a:ext cx="4485901" cy="555240"/>
              </a:xfrm>
              <a:prstGeom prst="roundRect">
                <a:avLst>
                  <a:gd name="adj" fmla="val 6141"/>
                </a:avLst>
              </a:prstGeom>
              <a:solidFill>
                <a:srgbClr val="55AC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latin typeface="Gotham Bold" pitchFamily="50" charset="0"/>
                  <a:cs typeface="Gotham Bold" pitchFamily="50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409699" y="6143267"/>
                <a:ext cx="628651" cy="535285"/>
              </a:xfrm>
              <a:prstGeom prst="roundRect">
                <a:avLst>
                  <a:gd name="adj" fmla="val 6141"/>
                </a:avLst>
              </a:prstGeom>
              <a:noFill/>
              <a:ln>
                <a:solidFill>
                  <a:srgbClr val="55ACE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3248" y="6251178"/>
                <a:ext cx="381551" cy="38155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7578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011193" y="6720102"/>
            <a:ext cx="6995274" cy="12709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011193" y="2320179"/>
            <a:ext cx="6995274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50892" y="1191192"/>
            <a:ext cx="6855575" cy="76267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Report-back on Campaign 	Message Frameworks</a:t>
            </a:r>
          </a:p>
          <a:p>
            <a:pPr>
              <a:lnSpc>
                <a:spcPct val="90000"/>
              </a:lnSpc>
            </a:pPr>
            <a:endParaRPr lang="en-US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Role of a Digital Program</a:t>
            </a: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	in Issue Advocacy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Mapping Out a Digital 	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Strategies for Effective Content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Applying these Principles 	to Your Own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1193" y="4513735"/>
            <a:ext cx="6995274" cy="12509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76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2983973"/>
            <a:ext cx="102433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How do you use digital media in your daily life?</a:t>
            </a:r>
          </a:p>
          <a:p>
            <a:pPr algn="ctr">
              <a:lnSpc>
                <a:spcPct val="80000"/>
              </a:lnSpc>
            </a:pPr>
            <a:endParaRPr lang="en-US" sz="7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do you go to it for?</a:t>
            </a:r>
          </a:p>
        </p:txBody>
      </p:sp>
    </p:spTree>
    <p:extLst>
      <p:ext uri="{BB962C8B-B14F-4D97-AF65-F5344CB8AC3E}">
        <p14:creationId xmlns:p14="http://schemas.microsoft.com/office/powerpoint/2010/main" val="189923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357426"/>
            <a:ext cx="1024332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matters.</a:t>
            </a:r>
          </a:p>
        </p:txBody>
      </p:sp>
    </p:spTree>
    <p:extLst>
      <p:ext uri="{BB962C8B-B14F-4D97-AF65-F5344CB8AC3E}">
        <p14:creationId xmlns:p14="http://schemas.microsoft.com/office/powerpoint/2010/main" val="2321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2-01 at 8.57.46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>
          <a:xfrm>
            <a:off x="1172816" y="2127820"/>
            <a:ext cx="10634870" cy="67237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" y="571501"/>
            <a:ext cx="4293705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49" y="661685"/>
            <a:ext cx="514267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Digital matters</a:t>
            </a:r>
          </a:p>
        </p:txBody>
      </p:sp>
    </p:spTree>
    <p:extLst>
      <p:ext uri="{BB962C8B-B14F-4D97-AF65-F5344CB8AC3E}">
        <p14:creationId xmlns:p14="http://schemas.microsoft.com/office/powerpoint/2010/main" val="1295254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48345</TotalTime>
  <Words>611</Words>
  <Application>Microsoft Macintosh PowerPoint</Application>
  <PresentationFormat>Custom</PresentationFormat>
  <Paragraphs>247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Gotham Bold</vt:lpstr>
      <vt:lpstr>Gotham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adamironalcantara</dc:creator>
  <cp:keywords/>
  <dc:description/>
  <cp:lastModifiedBy>Microsoft Office User</cp:lastModifiedBy>
  <cp:revision>551</cp:revision>
  <cp:lastPrinted>2016-02-02T18:50:17Z</cp:lastPrinted>
  <dcterms:created xsi:type="dcterms:W3CDTF">2014-12-18T16:27:37Z</dcterms:created>
  <dcterms:modified xsi:type="dcterms:W3CDTF">2019-03-06T18:21:51Z</dcterms:modified>
  <cp:category/>
</cp:coreProperties>
</file>