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497" r:id="rId2"/>
    <p:sldId id="510" r:id="rId3"/>
    <p:sldId id="389" r:id="rId4"/>
    <p:sldId id="515" r:id="rId5"/>
    <p:sldId id="536" r:id="rId6"/>
    <p:sldId id="378" r:id="rId7"/>
    <p:sldId id="539" r:id="rId8"/>
    <p:sldId id="540" r:id="rId9"/>
    <p:sldId id="538" r:id="rId10"/>
    <p:sldId id="541" r:id="rId11"/>
    <p:sldId id="542" r:id="rId12"/>
    <p:sldId id="543" r:id="rId13"/>
    <p:sldId id="544" r:id="rId14"/>
    <p:sldId id="545" r:id="rId15"/>
    <p:sldId id="570" r:id="rId16"/>
    <p:sldId id="571" r:id="rId17"/>
    <p:sldId id="546" r:id="rId18"/>
    <p:sldId id="549" r:id="rId19"/>
    <p:sldId id="550" r:id="rId20"/>
    <p:sldId id="537" r:id="rId21"/>
    <p:sldId id="551" r:id="rId22"/>
    <p:sldId id="552" r:id="rId23"/>
    <p:sldId id="559" r:id="rId24"/>
    <p:sldId id="558" r:id="rId25"/>
    <p:sldId id="554" r:id="rId26"/>
    <p:sldId id="555" r:id="rId27"/>
    <p:sldId id="556" r:id="rId28"/>
    <p:sldId id="507" r:id="rId29"/>
    <p:sldId id="561" r:id="rId30"/>
    <p:sldId id="562" r:id="rId31"/>
    <p:sldId id="557" r:id="rId32"/>
    <p:sldId id="563" r:id="rId33"/>
    <p:sldId id="572" r:id="rId34"/>
    <p:sldId id="564" r:id="rId35"/>
    <p:sldId id="565" r:id="rId36"/>
    <p:sldId id="381" r:id="rId37"/>
    <p:sldId id="567" r:id="rId38"/>
    <p:sldId id="568" r:id="rId39"/>
    <p:sldId id="569" r:id="rId40"/>
    <p:sldId id="573" r:id="rId41"/>
    <p:sldId id="566" r:id="rId42"/>
    <p:sldId id="574" r:id="rId43"/>
  </p:sldIdLst>
  <p:sldSz cx="9144000" cy="5143500" type="screen16x9"/>
  <p:notesSz cx="6858000" cy="9144000"/>
  <p:defaultTextStyle>
    <a:defPPr>
      <a:defRPr lang="en-US"/>
    </a:defPPr>
    <a:lvl1pPr marL="0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9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99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48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97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46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96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45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94" algn="l" defTabSz="81629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FA1DB"/>
    <a:srgbClr val="D0CECE"/>
    <a:srgbClr val="3B3838"/>
    <a:srgbClr val="FF0000"/>
    <a:srgbClr val="08C1C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52632" autoAdjust="0"/>
  </p:normalViewPr>
  <p:slideViewPr>
    <p:cSldViewPr snapToGrid="0" snapToObjects="1">
      <p:cViewPr varScale="1">
        <p:scale>
          <a:sx n="69" d="100"/>
          <a:sy n="69" d="100"/>
        </p:scale>
        <p:origin x="184" y="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9F237-C891-0340-92A2-6D87509DC1A8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E28CE-B3AD-6346-8E3C-5D0A592C6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0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7F263-FD41-2B45-8C3C-1993FFEBCD52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0837D-C091-E448-9FDC-386E426C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6984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3969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60953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47938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34922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21907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8891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95876" algn="l" defTabSz="28698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This work is licensed under the Creative Commons Attribution-</a:t>
            </a:r>
            <a:r>
              <a:rPr lang="en-US" sz="1800" dirty="0" err="1"/>
              <a:t>NonCommercial</a:t>
            </a:r>
            <a:r>
              <a:rPr lang="en-US" sz="1800" dirty="0"/>
              <a:t> 4.0 International License. To view a copy of this license, visit 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/licenses/by-</a:t>
            </a:r>
            <a:r>
              <a:rPr lang="en-US" sz="1800" dirty="0" err="1"/>
              <a:t>nc</a:t>
            </a:r>
            <a:r>
              <a:rPr lang="en-US" sz="1800"/>
              <a:t>/4.0/ or send a letter to Creative Commons, PO Box 1866, Mountain View, CA 94042, USA</a:t>
            </a:r>
            <a:endParaRPr lang="en-US" sz="18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8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70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3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837D-C091-E448-9FDC-386E426CF7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4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6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1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8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5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77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0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5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54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32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26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6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74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0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42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47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30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75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4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837D-C091-E448-9FDC-386E426CF7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7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626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02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62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2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91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31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837D-C091-E448-9FDC-386E426CF7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93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65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526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5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46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6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22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837D-C091-E448-9FDC-386E426CF7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837D-C091-E448-9FDC-386E426CF7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7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6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49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57397" tIns="28698" rIns="57397" bIns="2869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281E488-CD91-40B9-87F8-EA698337F79C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96B68ED-6C50-460A-B1B3-134F142B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8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  <a:prstGeom prst="rect">
            <a:avLst/>
          </a:prstGeom>
        </p:spPr>
        <p:txBody>
          <a:bodyPr vert="eaVert" lIns="57397" tIns="28698" rIns="57397" bIns="2869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  <a:prstGeom prst="rect">
            <a:avLst/>
          </a:prstGeom>
        </p:spPr>
        <p:txBody>
          <a:bodyPr vert="eaVert"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281E488-CD91-40B9-87F8-EA698337F79C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96B68ED-6C50-460A-B1B3-134F142B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422" tIns="45711" rIns="91422" bIns="45711"/>
          <a:lstStyle/>
          <a:p>
            <a:fld id="{3096382E-CA0B-E248-8AC8-C83D51D8FD08}" type="datetimeFigureOut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lIns="91422" tIns="45711" rIns="91422" bIns="45711"/>
          <a:lstStyle/>
          <a:p>
            <a:fld id="{F900F5BC-297A-9344-A30F-CD00B79A9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5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92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57397" tIns="28698" rIns="57397" bIns="2869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1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 lIns="57397" tIns="28698" rIns="57397" bIns="2869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57397" tIns="28698" rIns="57397" bIns="28698" anchor="b"/>
          <a:lstStyle>
            <a:lvl1pPr marL="0" indent="0">
              <a:buNone/>
              <a:defRPr sz="2100" b="1"/>
            </a:lvl1pPr>
            <a:lvl2pPr marL="408149" indent="0">
              <a:buNone/>
              <a:defRPr sz="1800" b="1"/>
            </a:lvl2pPr>
            <a:lvl3pPr marL="816299" indent="0">
              <a:buNone/>
              <a:defRPr sz="1600" b="1"/>
            </a:lvl3pPr>
            <a:lvl4pPr marL="1224448" indent="0">
              <a:buNone/>
              <a:defRPr sz="1400" b="1"/>
            </a:lvl4pPr>
            <a:lvl5pPr marL="1632597" indent="0">
              <a:buNone/>
              <a:defRPr sz="1400" b="1"/>
            </a:lvl5pPr>
            <a:lvl6pPr marL="2040746" indent="0">
              <a:buNone/>
              <a:defRPr sz="1400" b="1"/>
            </a:lvl6pPr>
            <a:lvl7pPr marL="2448896" indent="0">
              <a:buNone/>
              <a:defRPr sz="1400" b="1"/>
            </a:lvl7pPr>
            <a:lvl8pPr marL="2857045" indent="0">
              <a:buNone/>
              <a:defRPr sz="1400" b="1"/>
            </a:lvl8pPr>
            <a:lvl9pPr marL="326519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lIns="57397" tIns="28698" rIns="57397" bIns="28698" anchor="b"/>
          <a:lstStyle>
            <a:lvl1pPr marL="0" indent="0">
              <a:buNone/>
              <a:defRPr sz="2100" b="1"/>
            </a:lvl1pPr>
            <a:lvl2pPr marL="408149" indent="0">
              <a:buNone/>
              <a:defRPr sz="1800" b="1"/>
            </a:lvl2pPr>
            <a:lvl3pPr marL="816299" indent="0">
              <a:buNone/>
              <a:defRPr sz="1600" b="1"/>
            </a:lvl3pPr>
            <a:lvl4pPr marL="1224448" indent="0">
              <a:buNone/>
              <a:defRPr sz="1400" b="1"/>
            </a:lvl4pPr>
            <a:lvl5pPr marL="1632597" indent="0">
              <a:buNone/>
              <a:defRPr sz="1400" b="1"/>
            </a:lvl5pPr>
            <a:lvl6pPr marL="2040746" indent="0">
              <a:buNone/>
              <a:defRPr sz="1400" b="1"/>
            </a:lvl6pPr>
            <a:lvl7pPr marL="2448896" indent="0">
              <a:buNone/>
              <a:defRPr sz="1400" b="1"/>
            </a:lvl7pPr>
            <a:lvl8pPr marL="2857045" indent="0">
              <a:buNone/>
              <a:defRPr sz="1400" b="1"/>
            </a:lvl8pPr>
            <a:lvl9pPr marL="326519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 lIns="57397" tIns="28698" rIns="57397" bIns="28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7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57397" tIns="28698" rIns="57397" bIns="2869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4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4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57397" tIns="28698" rIns="57397" bIns="28698"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57397" tIns="28698" rIns="57397" bIns="28698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57397" tIns="28698" rIns="57397" bIns="28698"/>
          <a:lstStyle>
            <a:lvl1pPr marL="0" indent="0">
              <a:buNone/>
              <a:defRPr sz="1400"/>
            </a:lvl1pPr>
            <a:lvl2pPr marL="408149" indent="0">
              <a:buNone/>
              <a:defRPr sz="1200"/>
            </a:lvl2pPr>
            <a:lvl3pPr marL="816299" indent="0">
              <a:buNone/>
              <a:defRPr sz="1100"/>
            </a:lvl3pPr>
            <a:lvl4pPr marL="1224448" indent="0">
              <a:buNone/>
              <a:defRPr sz="900"/>
            </a:lvl4pPr>
            <a:lvl5pPr marL="1632597" indent="0">
              <a:buNone/>
              <a:defRPr sz="900"/>
            </a:lvl5pPr>
            <a:lvl6pPr marL="2040746" indent="0">
              <a:buNone/>
              <a:defRPr sz="900"/>
            </a:lvl6pPr>
            <a:lvl7pPr marL="2448896" indent="0">
              <a:buNone/>
              <a:defRPr sz="900"/>
            </a:lvl7pPr>
            <a:lvl8pPr marL="2857045" indent="0">
              <a:buNone/>
              <a:defRPr sz="900"/>
            </a:lvl8pPr>
            <a:lvl9pPr marL="32651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281E488-CD91-40B9-87F8-EA698337F79C}" type="datetimeFigureOut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96B68ED-6C50-460A-B1B3-134F142B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57397" tIns="28698" rIns="57397" bIns="28698"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57397" tIns="28698" rIns="57397" bIns="28698" anchor="t"/>
          <a:lstStyle>
            <a:lvl1pPr marL="0" indent="0">
              <a:buNone/>
              <a:defRPr sz="2900"/>
            </a:lvl1pPr>
            <a:lvl2pPr marL="408149" indent="0">
              <a:buNone/>
              <a:defRPr sz="2500"/>
            </a:lvl2pPr>
            <a:lvl3pPr marL="816299" indent="0">
              <a:buNone/>
              <a:defRPr sz="2100"/>
            </a:lvl3pPr>
            <a:lvl4pPr marL="1224448" indent="0">
              <a:buNone/>
              <a:defRPr sz="1800"/>
            </a:lvl4pPr>
            <a:lvl5pPr marL="1632597" indent="0">
              <a:buNone/>
              <a:defRPr sz="1800"/>
            </a:lvl5pPr>
            <a:lvl6pPr marL="2040746" indent="0">
              <a:buNone/>
              <a:defRPr sz="1800"/>
            </a:lvl6pPr>
            <a:lvl7pPr marL="2448896" indent="0">
              <a:buNone/>
              <a:defRPr sz="1800"/>
            </a:lvl7pPr>
            <a:lvl8pPr marL="2857045" indent="0">
              <a:buNone/>
              <a:defRPr sz="1800"/>
            </a:lvl8pPr>
            <a:lvl9pPr marL="3265194" indent="0">
              <a:buNone/>
              <a:defRPr sz="18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57397" tIns="28698" rIns="57397" bIns="28698"/>
          <a:lstStyle>
            <a:lvl1pPr marL="0" indent="0">
              <a:buNone/>
              <a:defRPr sz="1400"/>
            </a:lvl1pPr>
            <a:lvl2pPr marL="408149" indent="0">
              <a:buNone/>
              <a:defRPr sz="1200"/>
            </a:lvl2pPr>
            <a:lvl3pPr marL="816299" indent="0">
              <a:buNone/>
              <a:defRPr sz="1100"/>
            </a:lvl3pPr>
            <a:lvl4pPr marL="1224448" indent="0">
              <a:buNone/>
              <a:defRPr sz="900"/>
            </a:lvl4pPr>
            <a:lvl5pPr marL="1632597" indent="0">
              <a:buNone/>
              <a:defRPr sz="900"/>
            </a:lvl5pPr>
            <a:lvl6pPr marL="2040746" indent="0">
              <a:buNone/>
              <a:defRPr sz="900"/>
            </a:lvl6pPr>
            <a:lvl7pPr marL="2448896" indent="0">
              <a:buNone/>
              <a:defRPr sz="900"/>
            </a:lvl7pPr>
            <a:lvl8pPr marL="2857045" indent="0">
              <a:buNone/>
              <a:defRPr sz="900"/>
            </a:lvl8pPr>
            <a:lvl9pPr marL="32651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281E488-CD91-40B9-87F8-EA698337F79C}" type="datetimeFigureOut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57397" tIns="28698" rIns="57397" bIns="28698"/>
          <a:lstStyle/>
          <a:p>
            <a:fld id="{996B68ED-6C50-460A-B1B3-134F142B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3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" y="5048328"/>
            <a:ext cx="9160125" cy="95172"/>
          </a:xfrm>
          <a:prstGeom prst="rect">
            <a:avLst/>
          </a:prstGeom>
          <a:solidFill>
            <a:srgbClr val="0FA1DB"/>
          </a:solidFill>
          <a:ln>
            <a:noFill/>
          </a:ln>
          <a:extLst/>
        </p:spPr>
        <p:txBody>
          <a:bodyPr lIns="59675" tIns="29837" rIns="59675" bIns="29837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4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6333" r="40510" b="78878"/>
          <a:stretch/>
        </p:blipFill>
        <p:spPr>
          <a:xfrm>
            <a:off x="8432803" y="4499444"/>
            <a:ext cx="534634" cy="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7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816299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5" indent="-204075" algn="l" defTabSz="816299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24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73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22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72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21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70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20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69" indent="-204075" algn="l" defTabSz="816299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9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9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8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7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46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96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45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94" algn="l" defTabSz="816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25614083_dbae766f80_k.jp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6195" r="21010" b="18520"/>
          <a:stretch/>
        </p:blipFill>
        <p:spPr>
          <a:xfrm>
            <a:off x="1" y="0"/>
            <a:ext cx="9296580" cy="5213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296580" cy="5205118"/>
          </a:xfrm>
          <a:prstGeom prst="rect">
            <a:avLst/>
          </a:prstGeom>
          <a:solidFill>
            <a:srgbClr val="14A2E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82455" y="2500119"/>
            <a:ext cx="9308909" cy="107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66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ORGANIZING DIRECTOR SUMMIT</a:t>
            </a:r>
            <a:endParaRPr lang="en-US" altLang="en-US" sz="6600" dirty="0">
              <a:solidFill>
                <a:srgbClr val="E74C2D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91123" y="4465727"/>
            <a:ext cx="1698406" cy="27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r"/>
            <a:r>
              <a:rPr lang="en-US" altLang="en-US" sz="1400" dirty="0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#</a:t>
            </a:r>
            <a:r>
              <a:rPr lang="en-US" altLang="en-US" sz="1400" dirty="0" err="1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OFATraining</a:t>
            </a:r>
            <a:endParaRPr lang="en-US" altLang="en-US" sz="1400" dirty="0">
              <a:solidFill>
                <a:srgbClr val="E74C2D"/>
              </a:solidFill>
              <a:latin typeface="Gotham Book"/>
              <a:ea typeface="Arial Unicode MS" panose="020B0604020202020204" pitchFamily="34" charset="-128"/>
              <a:cs typeface="Gotham Book"/>
            </a:endParaRPr>
          </a:p>
        </p:txBody>
      </p:sp>
      <p:pic>
        <p:nvPicPr>
          <p:cNvPr id="8" name="Picture 7" descr="noun_51275_cc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00"/>
          <a:stretch/>
        </p:blipFill>
        <p:spPr>
          <a:xfrm>
            <a:off x="3801820" y="3977050"/>
            <a:ext cx="354164" cy="300686"/>
          </a:xfrm>
          <a:prstGeom prst="rect">
            <a:avLst/>
          </a:prstGeom>
        </p:spPr>
      </p:pic>
      <p:pic>
        <p:nvPicPr>
          <p:cNvPr id="12" name="Picture 11" descr="training_logo.png"/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1" y="684966"/>
            <a:ext cx="1035058" cy="1559925"/>
          </a:xfrm>
          <a:prstGeom prst="rect">
            <a:avLst/>
          </a:prstGeom>
        </p:spPr>
      </p:pic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C70D708A-FC09-6A49-9219-CC6A6907F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69" y="460357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24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2.staticflickr.com/1490/24787907561_e8c5ff9576_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/>
          <a:stretch/>
        </p:blipFill>
        <p:spPr bwMode="auto">
          <a:xfrm>
            <a:off x="-245660" y="-95250"/>
            <a:ext cx="9389659" cy="523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45660" y="-95250"/>
            <a:ext cx="9389659" cy="523875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105953" y="1369700"/>
            <a:ext cx="6305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A culture of data can set up your organizing program for success. </a:t>
            </a:r>
          </a:p>
        </p:txBody>
      </p:sp>
    </p:spTree>
    <p:extLst>
      <p:ext uri="{BB962C8B-B14F-4D97-AF65-F5344CB8AC3E}">
        <p14:creationId xmlns:p14="http://schemas.microsoft.com/office/powerpoint/2010/main" val="112267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7117" y="1530424"/>
            <a:ext cx="5560827" cy="1722250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How can we, as Organizing Directors, create a culture of data within our programs that will make our work easier?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Report back the ideas and best practices your group comes up with.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LET’S DISCUSS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079" y="1248922"/>
            <a:ext cx="1896717" cy="3346425"/>
          </a:xfrm>
          <a:prstGeom prst="rect">
            <a:avLst/>
          </a:prstGeom>
          <a:solidFill>
            <a:srgbClr val="DBDB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9837" rIns="59675" bIns="29837" rtlCol="0" anchor="ctr"/>
          <a:lstStyle/>
          <a:p>
            <a:endParaRPr lang="x-none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2079" y="1733414"/>
            <a:ext cx="1786013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Small Group Discussion</a:t>
            </a:r>
          </a:p>
        </p:txBody>
      </p:sp>
      <p:pic>
        <p:nvPicPr>
          <p:cNvPr id="18" name="45 minutes countdown timer with ala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360"/>
                </p14:media>
              </p:ext>
            </p:extLst>
          </p:nvPr>
        </p:nvPicPr>
        <p:blipFill rotWithShape="1">
          <a:blip r:embed="rId7"/>
          <a:srcRect l="26846" t="31094" r="24513" b="31435"/>
          <a:stretch>
            <a:fillRect/>
          </a:stretch>
        </p:blipFill>
        <p:spPr>
          <a:xfrm>
            <a:off x="578542" y="2551347"/>
            <a:ext cx="1443790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5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9487" y="2321143"/>
            <a:ext cx="7852395" cy="88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9487" y="1126509"/>
            <a:ext cx="7852395" cy="88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9487" y="3515776"/>
            <a:ext cx="7852395" cy="88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399" y="1400973"/>
            <a:ext cx="7471768" cy="337256"/>
          </a:xfrm>
          <a:prstGeom prst="rect">
            <a:avLst/>
          </a:prstGeom>
          <a:noFill/>
          <a:ln>
            <a:noFill/>
          </a:ln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Create a culture where good data is valued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3714" y="2595607"/>
            <a:ext cx="7471768" cy="337256"/>
          </a:xfrm>
          <a:prstGeom prst="rect">
            <a:avLst/>
          </a:prstGeom>
          <a:noFill/>
          <a:ln>
            <a:noFill/>
          </a:ln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Give larger context to the organizers or volunteers reporting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714" y="3790240"/>
            <a:ext cx="7471768" cy="337256"/>
          </a:xfrm>
          <a:prstGeom prst="rect">
            <a:avLst/>
          </a:prstGeom>
          <a:noFill/>
          <a:ln>
            <a:noFill/>
          </a:ln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Set meaningful metrics and goals</a:t>
            </a:r>
          </a:p>
        </p:txBody>
      </p:sp>
    </p:spTree>
    <p:extLst>
      <p:ext uri="{BB962C8B-B14F-4D97-AF65-F5344CB8AC3E}">
        <p14:creationId xmlns:p14="http://schemas.microsoft.com/office/powerpoint/2010/main" val="361324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201" r="14834" b="15250"/>
          <a:stretch/>
        </p:blipFill>
        <p:spPr>
          <a:xfrm>
            <a:off x="1" y="-209551"/>
            <a:ext cx="9563100" cy="5335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47625"/>
            <a:ext cx="9389659" cy="523875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105953" y="1365676"/>
            <a:ext cx="86559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How do you set up </a:t>
            </a:r>
          </a:p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your data program to set up </a:t>
            </a:r>
          </a:p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your organizing program for success? </a:t>
            </a:r>
          </a:p>
        </p:txBody>
      </p:sp>
    </p:spTree>
    <p:extLst>
      <p:ext uri="{BB962C8B-B14F-4D97-AF65-F5344CB8AC3E}">
        <p14:creationId xmlns:p14="http://schemas.microsoft.com/office/powerpoint/2010/main" val="2660693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MY METRIC MUST-HAVES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30" y="1378872"/>
            <a:ext cx="7385320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Have 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central volunteer management system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that everyone actually uses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4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MY METRIC MUST-HAVES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30" y="1378872"/>
            <a:ext cx="7385320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Have 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central volunteer management system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that everyone actually uses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764" y="2214218"/>
            <a:ext cx="7964369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Regularly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check in on your data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and hold volunteers and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organizers accountable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9681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MY METRIC MUST-HAVES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764" y="3403524"/>
            <a:ext cx="6903788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Have a way to track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flake rates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30" y="1378872"/>
            <a:ext cx="7385320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Have 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central volunteer management system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that everyone actually uses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8" name="Oval 35"/>
          <p:cNvSpPr>
            <a:spLocks noChangeAspect="1"/>
          </p:cNvSpPr>
          <p:nvPr/>
        </p:nvSpPr>
        <p:spPr bwMode="auto">
          <a:xfrm>
            <a:off x="804049" y="3345026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764" y="2214218"/>
            <a:ext cx="7964369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Regularly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check in on your data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and hold volunteers and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organizers accountable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05586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7117" y="1433626"/>
            <a:ext cx="5560827" cy="2276248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What specific tools are you using to manage volunteers, check in on your data, and track flake rates?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How has tracking these three data must-haves impacted your organizing work?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Are there data must-haves that are missing from this list? What are they?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LET’S DISCUSS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079" y="1248922"/>
            <a:ext cx="1896717" cy="3346425"/>
          </a:xfrm>
          <a:prstGeom prst="rect">
            <a:avLst/>
          </a:prstGeom>
          <a:solidFill>
            <a:srgbClr val="DBDB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9837" rIns="59675" bIns="29837" rtlCol="0" anchor="ctr"/>
          <a:lstStyle/>
          <a:p>
            <a:endParaRPr lang="x-none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2079" y="1733414"/>
            <a:ext cx="1786013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Small Group Discussion</a:t>
            </a:r>
          </a:p>
        </p:txBody>
      </p:sp>
      <p:pic>
        <p:nvPicPr>
          <p:cNvPr id="18" name="45 minutes countdown timer with al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846" t="31094" r="24513" b="31435"/>
          <a:stretch>
            <a:fillRect/>
          </a:stretch>
        </p:blipFill>
        <p:spPr>
          <a:xfrm>
            <a:off x="578542" y="2551347"/>
            <a:ext cx="1443790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7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THE SUMMIT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40372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Understand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new intersections for data and organizing and best practices for creating and cultivating a culture of data in your program 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oo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14218"/>
            <a:ext cx="7112383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Be able to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create a data program that enables you to make smart and effective decisions about your organizing program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764" y="3123979"/>
            <a:ext cx="6903788" cy="891253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Feel confident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integrating the ideas and best practices shared at the Summit into your organizing program 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14" name="Oval 35"/>
          <p:cNvSpPr>
            <a:spLocks noChangeAspect="1"/>
          </p:cNvSpPr>
          <p:nvPr/>
        </p:nvSpPr>
        <p:spPr bwMode="auto">
          <a:xfrm>
            <a:off x="802537" y="3203981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9161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47" y="0"/>
            <a:ext cx="9512968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3307" r="11549" b="19174"/>
          <a:stretch/>
        </p:blipFill>
        <p:spPr>
          <a:xfrm>
            <a:off x="553288" y="1991645"/>
            <a:ext cx="2069720" cy="20976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79222" y="6482"/>
            <a:ext cx="9502443" cy="514350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72405" y="2341164"/>
            <a:ext cx="3642875" cy="129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80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LUNCH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591800" y="2907119"/>
            <a:ext cx="1698406" cy="27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r"/>
            <a:r>
              <a:rPr lang="en-US" altLang="en-US" sz="1400" dirty="0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#</a:t>
            </a:r>
            <a:r>
              <a:rPr lang="en-US" altLang="en-US" sz="1400" dirty="0" err="1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OFATraining</a:t>
            </a:r>
            <a:endParaRPr lang="en-US" altLang="en-US" sz="1400" dirty="0">
              <a:solidFill>
                <a:srgbClr val="E74C2D"/>
              </a:solidFill>
              <a:latin typeface="Gotham Book"/>
              <a:ea typeface="Arial Unicode MS" panose="020B0604020202020204" pitchFamily="34" charset="-128"/>
              <a:cs typeface="Gotham Book"/>
            </a:endParaRPr>
          </a:p>
        </p:txBody>
      </p:sp>
      <p:pic>
        <p:nvPicPr>
          <p:cNvPr id="25" name="Picture 24" descr="noun_51275_cc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00"/>
          <a:stretch/>
        </p:blipFill>
        <p:spPr>
          <a:xfrm>
            <a:off x="3656134" y="2890147"/>
            <a:ext cx="354164" cy="3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82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98467161_073db4f631_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5" name="Rectangle 4"/>
          <p:cNvSpPr/>
          <p:nvPr/>
        </p:nvSpPr>
        <p:spPr>
          <a:xfrm>
            <a:off x="258081" y="244483"/>
            <a:ext cx="8577753" cy="4719898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8081" y="252718"/>
            <a:ext cx="3456909" cy="471011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73454" y="2135868"/>
            <a:ext cx="3439444" cy="104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474444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How to Distinguish </a:t>
            </a:r>
          </a:p>
          <a:p>
            <a:pPr algn="ctr"/>
            <a:r>
              <a:rPr lang="en-US" altLang="en-US" sz="3200" dirty="0">
                <a:solidFill>
                  <a:srgbClr val="474444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Good Data from Noisy Data</a:t>
            </a:r>
          </a:p>
        </p:txBody>
      </p:sp>
      <p:pic>
        <p:nvPicPr>
          <p:cNvPr id="17" name="Picture 16" descr="training_logo_black.png"/>
          <p:cNvPicPr>
            <a:picLocks noChangeAspect="1"/>
          </p:cNvPicPr>
          <p:nvPr/>
        </p:nvPicPr>
        <p:blipFill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38" y="1148869"/>
            <a:ext cx="544074" cy="8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29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THIS SESSION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40372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Understand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which data takeaways to take away– and which ones are just noise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oo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14218"/>
            <a:ext cx="7112383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Be able to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use data to make a case for your organizing program to stakeholders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9476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BE A DATA DETECTIVE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Don’t take away the wrong takeaway–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anecdotes are great, but what is the data actually telling you?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5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BE A DATA DETECTIVE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Don’t take away the wrong takeaway–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anecdotes are great, but what is the data actually telling you?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49690"/>
            <a:ext cx="7385320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Big numbers don’t necessarily tell big stories–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which data shows the impact of your work?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33270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3187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BE A DATA DETECTIVE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Don’t take away the wrong takeaway–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anecdotes are great, but what is the data actually telling you?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49690"/>
            <a:ext cx="7385320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Big numbers don’t necessarily tell big stories–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which data shows the impact of your work?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33270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8" name="Oval 35"/>
          <p:cNvSpPr>
            <a:spLocks noChangeAspect="1"/>
          </p:cNvSpPr>
          <p:nvPr/>
        </p:nvSpPr>
        <p:spPr bwMode="auto">
          <a:xfrm>
            <a:off x="801603" y="3345026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764" y="3265024"/>
            <a:ext cx="7964369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Good data entry = good data–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data-driven decisions are made with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quality data 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44015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7368" y="1413223"/>
            <a:ext cx="5919537" cy="1999249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Think about a time when, after looking at data, a previous assumption you held about your organizing program was challenged.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At what point do you change course on your organizing program based on your data?  Should you always change the course of your work if the data says to do so?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LET’S DISCUSS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079" y="1248922"/>
            <a:ext cx="1896717" cy="3346425"/>
          </a:xfrm>
          <a:prstGeom prst="rect">
            <a:avLst/>
          </a:prstGeom>
          <a:solidFill>
            <a:srgbClr val="DBDB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9837" rIns="59675" bIns="29837" rtlCol="0" anchor="ctr"/>
          <a:lstStyle/>
          <a:p>
            <a:endParaRPr lang="x-none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2079" y="1733414"/>
            <a:ext cx="1786013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Small Group Discussion</a:t>
            </a:r>
          </a:p>
        </p:txBody>
      </p:sp>
      <p:pic>
        <p:nvPicPr>
          <p:cNvPr id="18" name="45 minutes countdown timer with al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846" t="31094" r="24513" b="31435"/>
          <a:stretch>
            <a:fillRect/>
          </a:stretch>
        </p:blipFill>
        <p:spPr>
          <a:xfrm>
            <a:off x="578542" y="2551347"/>
            <a:ext cx="1443790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21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25614083_dbae766f80_k.jp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6195" r="21010" b="18520"/>
          <a:stretch/>
        </p:blipFill>
        <p:spPr>
          <a:xfrm>
            <a:off x="1" y="0"/>
            <a:ext cx="9296580" cy="5213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6291" y="-128337"/>
            <a:ext cx="9372871" cy="5333455"/>
          </a:xfrm>
          <a:prstGeom prst="rect">
            <a:avLst/>
          </a:prstGeom>
          <a:solidFill>
            <a:srgbClr val="14A2E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2312" y="2422431"/>
            <a:ext cx="8976123" cy="209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66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WHAT DO STAKEHOLDERS LOOK FOR</a:t>
            </a:r>
          </a:p>
          <a:p>
            <a:r>
              <a:rPr lang="en-US" altLang="en-US" sz="66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IN YOUR ORGANIZING PROGRAM?</a:t>
            </a:r>
            <a:endParaRPr lang="en-US" altLang="en-US" sz="6600" dirty="0">
              <a:solidFill>
                <a:srgbClr val="E74C2D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1907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PITCHING YOUR PROGRAM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Share data you can stand by–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might be a good number now might not be so good under close scrutiny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6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7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1"/>
          <a:stretch/>
        </p:blipFill>
        <p:spPr>
          <a:xfrm>
            <a:off x="1436" y="930768"/>
            <a:ext cx="1913942" cy="26833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2567" y="2075207"/>
            <a:ext cx="2474739" cy="534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Agenda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 for today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5112" y="1353044"/>
            <a:ext cx="2201842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Welcome and Introductions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58308" y="1353044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10:00 – 10:30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5110" y="1770028"/>
            <a:ext cx="2588705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Intersection: Organizing and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58308" y="1770028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10:30 – 12:30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85112" y="2197596"/>
            <a:ext cx="1580519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Networking Lunch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58308" y="2197596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12:30 – 1:30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85111" y="2619871"/>
            <a:ext cx="3409320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How to Distinguish Good Data from Noisy Data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58308" y="2619871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1:30 – 3:30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58309" y="3042146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3:30 – 4:00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85110" y="3035306"/>
            <a:ext cx="1580521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Debrief and Close</a:t>
            </a:r>
          </a:p>
        </p:txBody>
      </p:sp>
    </p:spTree>
    <p:extLst>
      <p:ext uri="{BB962C8B-B14F-4D97-AF65-F5344CB8AC3E}">
        <p14:creationId xmlns:p14="http://schemas.microsoft.com/office/powerpoint/2010/main" val="3112695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Share data you can stand by–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might be a good number now might not be so good under close scrutiny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49690"/>
            <a:ext cx="7385320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Always be prepared–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understand what stakeholders want to see and collect that data– but not just that data– throughout your organizing program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33270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PITCHING YOUR PROGRAM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7564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34356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ok"/>
              </a:rPr>
              <a:t>Share data you can stand by–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might be a good number now might not be so good under close scrutiny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33270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8" name="Oval 35"/>
          <p:cNvSpPr>
            <a:spLocks noChangeAspect="1"/>
          </p:cNvSpPr>
          <p:nvPr/>
        </p:nvSpPr>
        <p:spPr bwMode="auto">
          <a:xfrm>
            <a:off x="801603" y="3345026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764" y="3403524"/>
            <a:ext cx="7154015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TMI–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select data that tells the story of your impact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132" y="307410"/>
            <a:ext cx="4022867" cy="49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PITCHING YOUR PROGRAM</a:t>
            </a:r>
            <a:endParaRPr lang="en-US" altLang="en-US" sz="2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764" y="2249690"/>
            <a:ext cx="7385320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Always be prepared–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understand what stakeholders want to see and collect that data– but not just that data– throughout your organizing program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682381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7368" y="1377090"/>
            <a:ext cx="5919537" cy="1999249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What data do you collect to promote your organizing program? 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What data do you wish you collected?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What data do you include in a program pitch and what do you leave out?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LET’S DISCUSS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079" y="1248922"/>
            <a:ext cx="1896717" cy="3346425"/>
          </a:xfrm>
          <a:prstGeom prst="rect">
            <a:avLst/>
          </a:prstGeom>
          <a:solidFill>
            <a:srgbClr val="DBDB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9837" rIns="59675" bIns="29837" rtlCol="0" anchor="ctr"/>
          <a:lstStyle/>
          <a:p>
            <a:endParaRPr lang="x-none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2079" y="1733414"/>
            <a:ext cx="1786013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Small Group Discussion</a:t>
            </a:r>
          </a:p>
        </p:txBody>
      </p:sp>
      <p:pic>
        <p:nvPicPr>
          <p:cNvPr id="18" name="45 minutes countdown timer with ala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9440" end="45"/>
                </p14:media>
              </p:ext>
            </p:extLst>
          </p:nvPr>
        </p:nvPicPr>
        <p:blipFill rotWithShape="1">
          <a:blip r:embed="rId7"/>
          <a:srcRect l="26846" t="31094" r="24513" b="31435"/>
          <a:stretch>
            <a:fillRect/>
          </a:stretch>
        </p:blipFill>
        <p:spPr>
          <a:xfrm>
            <a:off x="578542" y="2551347"/>
            <a:ext cx="1443790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23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7368" y="1279375"/>
            <a:ext cx="5919537" cy="2276248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Pretend you are making a pitch about your field program to your organization’s board of directors (your fellow group members).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Black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You have 3 minutes to talk about your organizing program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ld" pitchFamily="50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When you’re done with your pitch, your group members should give feedback.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079" y="1248922"/>
            <a:ext cx="1896717" cy="3346425"/>
          </a:xfrm>
          <a:prstGeom prst="rect">
            <a:avLst/>
          </a:prstGeom>
          <a:solidFill>
            <a:srgbClr val="DBDBD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9837" rIns="59675" bIns="29837" rtlCol="0" anchor="ctr"/>
          <a:lstStyle/>
          <a:p>
            <a:endParaRPr lang="x-none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2079" y="1733414"/>
            <a:ext cx="1786013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Role Play</a:t>
            </a:r>
          </a:p>
        </p:txBody>
      </p:sp>
      <p:pic>
        <p:nvPicPr>
          <p:cNvPr id="18" name="45 minutes countdown timer with ala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9840" end="45"/>
                </p14:media>
              </p:ext>
            </p:extLst>
          </p:nvPr>
        </p:nvPicPr>
        <p:blipFill rotWithShape="1">
          <a:blip r:embed="rId7"/>
          <a:srcRect l="26846" t="31094" r="24513" b="31435"/>
          <a:stretch>
            <a:fillRect/>
          </a:stretch>
        </p:blipFill>
        <p:spPr>
          <a:xfrm>
            <a:off x="578542" y="2551347"/>
            <a:ext cx="1443790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4" name="Straight Connector 13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KEY TAKEAWAYS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9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98467161_073db4f631_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5" name="Rectangle 4"/>
          <p:cNvSpPr/>
          <p:nvPr/>
        </p:nvSpPr>
        <p:spPr>
          <a:xfrm>
            <a:off x="258081" y="244483"/>
            <a:ext cx="8577753" cy="4719898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8081" y="240686"/>
            <a:ext cx="3456909" cy="471011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73454" y="2135868"/>
            <a:ext cx="3439444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474444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DEBRIEF AND CLOSE</a:t>
            </a:r>
          </a:p>
        </p:txBody>
      </p:sp>
      <p:pic>
        <p:nvPicPr>
          <p:cNvPr id="17" name="Picture 16" descr="training_logo_black.png"/>
          <p:cNvPicPr>
            <a:picLocks noChangeAspect="1"/>
          </p:cNvPicPr>
          <p:nvPr/>
        </p:nvPicPr>
        <p:blipFill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38" y="1148869"/>
            <a:ext cx="544074" cy="8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6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THE SUMMIT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40372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Understand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new intersections for data and organizing and best practices for creating and cultivating a culture of data in your program 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oo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14218"/>
            <a:ext cx="7112383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Be able to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create a data program that enables you to make smart and effective decisions about your organizing program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764" y="3123979"/>
            <a:ext cx="6903788" cy="891253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Feel confident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integrating the ideas and best practices shared at the Summit into your organizing program 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14" name="Oval 35"/>
          <p:cNvSpPr>
            <a:spLocks noChangeAspect="1"/>
          </p:cNvSpPr>
          <p:nvPr/>
        </p:nvSpPr>
        <p:spPr bwMode="auto">
          <a:xfrm>
            <a:off x="802537" y="3203981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4456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7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1"/>
          <a:stretch/>
        </p:blipFill>
        <p:spPr>
          <a:xfrm>
            <a:off x="1436" y="930768"/>
            <a:ext cx="1913942" cy="26833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2567" y="2075207"/>
            <a:ext cx="2474739" cy="534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Agenda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 for today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5112" y="1353044"/>
            <a:ext cx="2201842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Welcome and Introductions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58308" y="1353044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10:00 – 10:30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5110" y="1770028"/>
            <a:ext cx="2588705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Intersection: Organizing and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58308" y="1770028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10:30 – 12:30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85112" y="2197596"/>
            <a:ext cx="1580519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Networking Lunch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58308" y="2197596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12:30 – 1:30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85111" y="2619871"/>
            <a:ext cx="3409320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How to Distinguish Good Data from Noisy Data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58308" y="2619871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1:30 – 3:30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58309" y="3042146"/>
            <a:ext cx="1263303" cy="342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ungsten Medium"/>
                <a:cs typeface="Tungsten Medium"/>
              </a:rPr>
              <a:t>3:30 – 4:00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85110" y="3035306"/>
            <a:ext cx="1580521" cy="342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/>
          <a:lstStyle/>
          <a:p>
            <a:pPr marL="182843"/>
            <a:r>
              <a:rPr lang="en-US" sz="2000" dirty="0">
                <a:solidFill>
                  <a:srgbClr val="FFFFFF"/>
                </a:solidFill>
                <a:latin typeface="Tungsten Medium"/>
                <a:cs typeface="Tungsten Medium"/>
              </a:rPr>
              <a:t>Debrief and Close</a:t>
            </a:r>
          </a:p>
        </p:txBody>
      </p:sp>
    </p:spTree>
    <p:extLst>
      <p:ext uri="{BB962C8B-B14F-4D97-AF65-F5344CB8AC3E}">
        <p14:creationId xmlns:p14="http://schemas.microsoft.com/office/powerpoint/2010/main" val="2449639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THE SUMMIT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488" y="1076858"/>
            <a:ext cx="7852395" cy="88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20106" y="1351323"/>
            <a:ext cx="6903788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was your ‘aha’ moment from today’s Summit?</a:t>
            </a:r>
          </a:p>
        </p:txBody>
      </p:sp>
    </p:spTree>
    <p:extLst>
      <p:ext uri="{BB962C8B-B14F-4D97-AF65-F5344CB8AC3E}">
        <p14:creationId xmlns:p14="http://schemas.microsoft.com/office/powerpoint/2010/main" val="393561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2.staticflickr.com/1522/23943771923_00ab03ba5c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6"/>
          <a:stretch/>
        </p:blipFill>
        <p:spPr bwMode="auto">
          <a:xfrm>
            <a:off x="0" y="-352926"/>
            <a:ext cx="9144000" cy="54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05052" y="-352926"/>
            <a:ext cx="9583487" cy="5496426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850232" y="2555708"/>
            <a:ext cx="5261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Hi there,</a:t>
            </a:r>
          </a:p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it’s great to meet you!</a:t>
            </a:r>
          </a:p>
        </p:txBody>
      </p:sp>
    </p:spTree>
    <p:extLst>
      <p:ext uri="{BB962C8B-B14F-4D97-AF65-F5344CB8AC3E}">
        <p14:creationId xmlns:p14="http://schemas.microsoft.com/office/powerpoint/2010/main" val="2497759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THE SUMMIT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488" y="1076858"/>
            <a:ext cx="7852395" cy="886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9487" y="2271119"/>
            <a:ext cx="7852395" cy="88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20106" y="1351323"/>
            <a:ext cx="6903788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was your ‘aha’ moment from today’s Summit?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0106" y="2417695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ok"/>
              </a:rPr>
              <a:t>What is a best practice that you heard today that you commit to testing out when you return home?</a:t>
            </a:r>
          </a:p>
        </p:txBody>
      </p:sp>
    </p:spTree>
    <p:extLst>
      <p:ext uri="{BB962C8B-B14F-4D97-AF65-F5344CB8AC3E}">
        <p14:creationId xmlns:p14="http://schemas.microsoft.com/office/powerpoint/2010/main" val="1803151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9" t="10563" r="26" b="5446"/>
          <a:stretch/>
        </p:blipFill>
        <p:spPr>
          <a:xfrm>
            <a:off x="1017534" y="-1"/>
            <a:ext cx="8134354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10563" r="-11256" b="5446"/>
          <a:stretch/>
        </p:blipFill>
        <p:spPr>
          <a:xfrm>
            <a:off x="0" y="1"/>
            <a:ext cx="9151888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"/>
            <a:ext cx="9151888" cy="5143501"/>
          </a:xfrm>
          <a:prstGeom prst="rect">
            <a:avLst/>
          </a:prstGeom>
          <a:solidFill>
            <a:schemeClr val="tx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9151888" cy="5143500"/>
          </a:xfrm>
          <a:prstGeom prst="rect">
            <a:avLst/>
          </a:prstGeom>
          <a:solidFill>
            <a:srgbClr val="0FA1D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5" name="Rectangle 4"/>
          <p:cNvSpPr/>
          <p:nvPr/>
        </p:nvSpPr>
        <p:spPr>
          <a:xfrm>
            <a:off x="258081" y="244483"/>
            <a:ext cx="8577753" cy="4719898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94582" y="1806470"/>
            <a:ext cx="5491380" cy="89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54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HOW DID IT GO?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88356" y="2718074"/>
            <a:ext cx="5649137" cy="591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Whitney Book" pitchFamily="50" charset="0"/>
                <a:cs typeface="Gotham Bold"/>
              </a:rPr>
              <a:t>bit.ly/OrgDirSummit2016</a:t>
            </a:r>
            <a:endParaRPr lang="en-US" sz="2800" dirty="0">
              <a:solidFill>
                <a:schemeClr val="bg1"/>
              </a:solidFill>
              <a:latin typeface="Whitney Book" pitchFamily="50" charset="0"/>
              <a:cs typeface="Gotham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81349" y="2752984"/>
            <a:ext cx="519021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raining_logo.png"/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35" y="1973021"/>
            <a:ext cx="686243" cy="10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25614083_dbae766f80_k.jp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6195" r="21010" b="18520"/>
          <a:stretch/>
        </p:blipFill>
        <p:spPr>
          <a:xfrm>
            <a:off x="1" y="0"/>
            <a:ext cx="9296580" cy="5213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296580" cy="5205118"/>
          </a:xfrm>
          <a:prstGeom prst="rect">
            <a:avLst/>
          </a:prstGeom>
          <a:solidFill>
            <a:srgbClr val="14A2E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82455" y="2500119"/>
            <a:ext cx="9308909" cy="107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6600" dirty="0">
                <a:solidFill>
                  <a:schemeClr val="bg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ORGANIZING DIRECTOR SUMMIT</a:t>
            </a:r>
            <a:endParaRPr lang="en-US" altLang="en-US" sz="6600" dirty="0">
              <a:solidFill>
                <a:srgbClr val="E74C2D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737487" y="3994022"/>
            <a:ext cx="1698406" cy="27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r"/>
            <a:r>
              <a:rPr lang="en-US" altLang="en-US" sz="1400" dirty="0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#</a:t>
            </a:r>
            <a:r>
              <a:rPr lang="en-US" altLang="en-US" sz="1400" dirty="0" err="1">
                <a:solidFill>
                  <a:schemeClr val="bg1"/>
                </a:solidFill>
                <a:latin typeface="Gotham Book"/>
                <a:ea typeface="Arial Unicode MS" panose="020B0604020202020204" pitchFamily="34" charset="-128"/>
                <a:cs typeface="Gotham Book"/>
              </a:rPr>
              <a:t>OFATraining</a:t>
            </a:r>
            <a:endParaRPr lang="en-US" altLang="en-US" sz="1400" dirty="0">
              <a:solidFill>
                <a:srgbClr val="E74C2D"/>
              </a:solidFill>
              <a:latin typeface="Gotham Book"/>
              <a:ea typeface="Arial Unicode MS" panose="020B0604020202020204" pitchFamily="34" charset="-128"/>
              <a:cs typeface="Gotham Book"/>
            </a:endParaRPr>
          </a:p>
        </p:txBody>
      </p:sp>
      <p:pic>
        <p:nvPicPr>
          <p:cNvPr id="8" name="Picture 7" descr="noun_51275_cc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00"/>
          <a:stretch/>
        </p:blipFill>
        <p:spPr>
          <a:xfrm>
            <a:off x="3801820" y="3977050"/>
            <a:ext cx="354164" cy="300686"/>
          </a:xfrm>
          <a:prstGeom prst="rect">
            <a:avLst/>
          </a:prstGeom>
        </p:spPr>
      </p:pic>
      <p:pic>
        <p:nvPicPr>
          <p:cNvPr id="12" name="Picture 11" descr="training_logo.png"/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1" y="684966"/>
            <a:ext cx="1035058" cy="15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4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2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286706" y="2939361"/>
            <a:ext cx="6305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ungsten Medium" pitchFamily="50" charset="0"/>
              </a:rPr>
              <a:t>Respect. Empower. Include.</a:t>
            </a:r>
          </a:p>
        </p:txBody>
      </p:sp>
    </p:spTree>
    <p:extLst>
      <p:ext uri="{BB962C8B-B14F-4D97-AF65-F5344CB8AC3E}">
        <p14:creationId xmlns:p14="http://schemas.microsoft.com/office/powerpoint/2010/main" val="363482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98467161_073db4f631_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A1D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5" name="Rectangle 4"/>
          <p:cNvSpPr/>
          <p:nvPr/>
        </p:nvSpPr>
        <p:spPr>
          <a:xfrm>
            <a:off x="258081" y="244483"/>
            <a:ext cx="8577753" cy="4719898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8081" y="252718"/>
            <a:ext cx="3456909" cy="471011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75" tIns="29837" rIns="59675" bIns="29837" rtlCol="0" anchor="ctr"/>
          <a:lstStyle/>
          <a:p>
            <a:pPr algn="ctr"/>
            <a:endParaRPr lang="x-none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73454" y="2135868"/>
            <a:ext cx="3439444" cy="104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474444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Intersection:</a:t>
            </a:r>
          </a:p>
          <a:p>
            <a:pPr algn="ctr"/>
            <a:r>
              <a:rPr lang="en-US" altLang="en-US" sz="3200" dirty="0">
                <a:solidFill>
                  <a:srgbClr val="474444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Organizing and Data</a:t>
            </a:r>
          </a:p>
        </p:txBody>
      </p:sp>
      <p:pic>
        <p:nvPicPr>
          <p:cNvPr id="17" name="Picture 16" descr="training_logo_black.png"/>
          <p:cNvPicPr>
            <a:picLocks noChangeAspect="1"/>
          </p:cNvPicPr>
          <p:nvPr/>
        </p:nvPicPr>
        <p:blipFill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38" y="1148869"/>
            <a:ext cx="544074" cy="8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806494" y="1320374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9132" y="307410"/>
            <a:ext cx="4022867" cy="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9675" tIns="29837" rIns="59675" bIns="29837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3200" b="1" dirty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OF THIS SESSION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764" y="1240372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Understand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new intersections for data and organizing and best practices for creating and cultivating a culture of data in your program 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ook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764" y="2214218"/>
            <a:ext cx="7112383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Be able to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create a data program that enables you to make smart and effective decisions about your organizing program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88" y="894204"/>
            <a:ext cx="7852395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35"/>
          <p:cNvSpPr>
            <a:spLocks noChangeAspect="1"/>
          </p:cNvSpPr>
          <p:nvPr/>
        </p:nvSpPr>
        <p:spPr bwMode="auto">
          <a:xfrm>
            <a:off x="801603" y="2294220"/>
            <a:ext cx="474377" cy="454252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lIns="59675" tIns="29837" rIns="59675" bIns="29837"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sz="2000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999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0106" y="1231353"/>
            <a:ext cx="6903788" cy="614255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What data were you asked to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collect, report out, </a:t>
            </a:r>
          </a:p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or otherwise be judged on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 when you were an organizer?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103" y="2289204"/>
            <a:ext cx="7112383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How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 were you asked to collect this data?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Light" pitchFamily="50" charset="0"/>
              <a:cs typeface="Gotham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698" y="3179045"/>
            <a:ext cx="6903788" cy="337256"/>
          </a:xfrm>
          <a:prstGeom prst="rect">
            <a:avLst/>
          </a:prstGeom>
          <a:noFill/>
        </p:spPr>
        <p:txBody>
          <a:bodyPr wrap="square" lIns="59675" tIns="29837" rIns="59675" bIns="29837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Light" pitchFamily="50" charset="0"/>
                <a:cs typeface="Gotham Bold" pitchFamily="50" charset="0"/>
              </a:rPr>
              <a:t>How do you remember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Whitney Black" pitchFamily="50" charset="0"/>
                <a:cs typeface="Gotham Bold" pitchFamily="50" charset="0"/>
              </a:rPr>
              <a:t>feeling about it?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Whitney Book" pitchFamily="50" charset="0"/>
              <a:cs typeface="Gotham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" y="219824"/>
            <a:ext cx="879846" cy="534929"/>
            <a:chOff x="0" y="312639"/>
            <a:chExt cx="1381539" cy="760788"/>
          </a:xfrm>
          <a:solidFill>
            <a:schemeClr val="bg2">
              <a:lumMod val="25000"/>
            </a:schemeClr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grp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211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grpFill/>
          </p:spPr>
        </p:pic>
      </p:grpSp>
      <p:cxnSp>
        <p:nvCxnSpPr>
          <p:cNvPr id="15" name="Straight Connector 14"/>
          <p:cNvCxnSpPr/>
          <p:nvPr/>
        </p:nvCxnSpPr>
        <p:spPr>
          <a:xfrm>
            <a:off x="0" y="749599"/>
            <a:ext cx="410836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779413" y="184811"/>
            <a:ext cx="3535010" cy="53492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257166" tIns="32146" rIns="64291" bIns="32146"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LET’S DISCUSS</a:t>
            </a:r>
            <a:endParaRPr lang="en-US" sz="2400" dirty="0">
              <a:solidFill>
                <a:srgbClr val="3B3838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5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3663" y="1982430"/>
            <a:ext cx="69646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Tungsten Medium" pitchFamily="50" charset="0"/>
              </a:rPr>
              <a:t>Worst Practice:</a:t>
            </a:r>
          </a:p>
          <a:p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Tungsten Medium" pitchFamily="50" charset="0"/>
              </a:rPr>
              <a:t>Not creating a culture of data.</a:t>
            </a:r>
          </a:p>
        </p:txBody>
      </p:sp>
    </p:spTree>
    <p:extLst>
      <p:ext uri="{BB962C8B-B14F-4D97-AF65-F5344CB8AC3E}">
        <p14:creationId xmlns:p14="http://schemas.microsoft.com/office/powerpoint/2010/main" val="17106629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1">
      <a:dk1>
        <a:srgbClr val="3A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8729</TotalTime>
  <Words>1212</Words>
  <Application>Microsoft Macintosh PowerPoint</Application>
  <PresentationFormat>On-screen Show (16:9)</PresentationFormat>
  <Paragraphs>221</Paragraphs>
  <Slides>42</Slides>
  <Notes>40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 Unicode MS</vt:lpstr>
      <vt:lpstr>ヒラギノ角ゴ ProN W3</vt:lpstr>
      <vt:lpstr>Arial</vt:lpstr>
      <vt:lpstr>Calibri</vt:lpstr>
      <vt:lpstr>Gill Sans</vt:lpstr>
      <vt:lpstr>Gotham Bold</vt:lpstr>
      <vt:lpstr>Gotham Book</vt:lpstr>
      <vt:lpstr>Tahoma</vt:lpstr>
      <vt:lpstr>Tungsten Medium</vt:lpstr>
      <vt:lpstr>Whitney Black</vt:lpstr>
      <vt:lpstr>Whitney Book</vt:lpstr>
      <vt:lpstr>Whitney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OFA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Nick Edwards</dc:creator>
  <cp:keywords/>
  <dc:description/>
  <cp:lastModifiedBy>aconavay@ofa.us</cp:lastModifiedBy>
  <cp:revision>375</cp:revision>
  <cp:lastPrinted>2016-02-03T17:24:09Z</cp:lastPrinted>
  <dcterms:created xsi:type="dcterms:W3CDTF">2016-01-26T23:58:54Z</dcterms:created>
  <dcterms:modified xsi:type="dcterms:W3CDTF">2019-03-05T17:17:30Z</dcterms:modified>
  <cp:category/>
</cp:coreProperties>
</file>