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7" r:id="rId11"/>
    <p:sldId id="271" r:id="rId12"/>
    <p:sldId id="270" r:id="rId13"/>
    <p:sldId id="272" r:id="rId14"/>
    <p:sldId id="279" r:id="rId15"/>
    <p:sldId id="273" r:id="rId16"/>
    <p:sldId id="278" r:id="rId17"/>
    <p:sldId id="280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2A568-0A23-3444-ABA3-4B8672BE0E3A}" type="datetimeFigureOut">
              <a:rPr lang="en-US" smtClean="0"/>
              <a:t>9/21/15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FF113-6157-6348-BFCC-2E9E07C0E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7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with a broad number. Everything</a:t>
            </a:r>
            <a:r>
              <a:rPr lang="en-US" baseline="0" dirty="0" smtClean="0"/>
              <a:t> we do will be narrowing this down into the smallest group we can win with.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FF113-6157-6348-BFCC-2E9E07C0EC2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B8786-D628-470A-A849-21124FB8106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00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</a:t>
            </a:r>
            <a:r>
              <a:rPr lang="en-US" baseline="0" dirty="0" smtClean="0"/>
              <a:t> historical data – of SIMILAR ELECTIONS.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City commissioner has this information. Google docs will be your best friend here.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FF113-6157-6348-BFCC-2E9E07C0EC2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</a:t>
            </a:r>
            <a:r>
              <a:rPr lang="en-US" baseline="0" dirty="0" smtClean="0"/>
              <a:t> historical data – of SIMILAR ELECTIONS.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City commissioner has this information. Google docs will be your best </a:t>
            </a:r>
            <a:r>
              <a:rPr lang="en-US" baseline="0" smtClean="0"/>
              <a:t>friend here.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FF113-6157-6348-BFCC-2E9E07C0EC2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</a:t>
            </a:r>
            <a:r>
              <a:rPr lang="en-US" baseline="0" dirty="0" smtClean="0"/>
              <a:t> historical data – of SIMILAR ELECTIONS.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City commissioner has this information. Google docs will be your best </a:t>
            </a:r>
            <a:r>
              <a:rPr lang="en-US" baseline="0" smtClean="0"/>
              <a:t>friend here.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FF113-6157-6348-BFCC-2E9E07C0EC2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-Likely supporters (base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FF113-6157-6348-BFCC-2E9E07C0EC2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-Likely supporters (base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FF113-6157-6348-BFCC-2E9E07C0EC2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A8B44-B210-3A40-B20C-320BA4FE1D2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CC378-7643-FA49-879D-D0CC4ED44B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 A Field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Steve Preston</a:t>
            </a:r>
          </a:p>
          <a:p>
            <a:r>
              <a:rPr lang="en-US" dirty="0" smtClean="0"/>
              <a:t>Field Director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StevePrest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41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Assessing Your Abilities</a:t>
            </a:r>
            <a:endParaRPr lang="en-US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4442"/>
            <a:ext cx="8229600" cy="4983162"/>
          </a:xfrm>
        </p:spPr>
        <p:txBody>
          <a:bodyPr/>
          <a:lstStyle/>
          <a:p>
            <a:r>
              <a:rPr lang="en-US" dirty="0" smtClean="0"/>
              <a:t>Divide your win number by organizer!</a:t>
            </a:r>
          </a:p>
          <a:p>
            <a:pPr lvl="1"/>
            <a:r>
              <a:rPr lang="en-US" dirty="0" smtClean="0"/>
              <a:t>What’s reasonable per organizer?</a:t>
            </a:r>
          </a:p>
          <a:p>
            <a:pPr lvl="2"/>
            <a:r>
              <a:rPr lang="en-US" dirty="0" smtClean="0"/>
              <a:t>How many volunteers will they be able to get?</a:t>
            </a:r>
          </a:p>
          <a:p>
            <a:pPr lvl="2"/>
            <a:r>
              <a:rPr lang="en-US" dirty="0" smtClean="0"/>
              <a:t>How many people will they be able to contact?</a:t>
            </a:r>
          </a:p>
          <a:p>
            <a:pPr lvl="2"/>
            <a:r>
              <a:rPr lang="en-US" dirty="0" smtClean="0"/>
              <a:t>If this number is too high per organizer, you need to narrow your universe further. 	</a:t>
            </a:r>
          </a:p>
          <a:p>
            <a:r>
              <a:rPr lang="en-US" dirty="0" smtClean="0"/>
              <a:t>Afterwards, divide this by geographic region (this is why dividing by ward is important). Try to give everyone a similar number.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Tier Your </a:t>
            </a:r>
            <a:r>
              <a:rPr lang="en-US" dirty="0"/>
              <a:t>T</a:t>
            </a:r>
            <a:r>
              <a:rPr lang="en-US" dirty="0" smtClean="0">
                <a:solidFill>
                  <a:schemeClr val="tx1"/>
                </a:solidFill>
              </a:rPr>
              <a:t>argets!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1470025"/>
            <a:ext cx="9144000" cy="4757404"/>
          </a:xfrm>
        </p:spPr>
        <p:txBody>
          <a:bodyPr>
            <a:normAutofit/>
          </a:bodyPr>
          <a:lstStyle/>
          <a:p>
            <a:pPr lvl="1" algn="l">
              <a:buFont typeface="Arial"/>
              <a:buChar char="•"/>
            </a:pPr>
            <a:r>
              <a:rPr lang="en-US" sz="3100" dirty="0" smtClean="0">
                <a:solidFill>
                  <a:schemeClr val="tx1"/>
                </a:solidFill>
              </a:rPr>
              <a:t>Voting history</a:t>
            </a:r>
          </a:p>
          <a:p>
            <a:pPr lvl="2" algn="l">
              <a:buFont typeface="Arial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VAN lets you divide people by their past election participation.</a:t>
            </a:r>
          </a:p>
          <a:p>
            <a:pPr lvl="2" algn="l">
              <a:buFont typeface="Arial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Choose how many past elections you want to consider. I don’t go back more than 5 or 6.</a:t>
            </a:r>
          </a:p>
          <a:p>
            <a:pPr lvl="2" algn="l">
              <a:buFont typeface="Arial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Check out the sizes of your tiers and see what you can work with!</a:t>
            </a:r>
          </a:p>
          <a:p>
            <a:pPr lvl="2" algn="l">
              <a:buFont typeface="Arial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You don’t need to talk to people who are 5/5. They are likely decided and definitely going to vote.</a:t>
            </a:r>
          </a:p>
          <a:p>
            <a:pPr lvl="4" algn="l">
              <a:buFont typeface="Arial"/>
              <a:buChar char="•"/>
            </a:pPr>
            <a:endParaRPr lang="en-US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Targeting 101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1470025"/>
            <a:ext cx="9144000" cy="4757404"/>
          </a:xfrm>
        </p:spPr>
        <p:txBody>
          <a:bodyPr>
            <a:normAutofit/>
          </a:bodyPr>
          <a:lstStyle/>
          <a:p>
            <a:pPr lvl="2" algn="l">
              <a:buFont typeface="Arial"/>
              <a:buChar char="•"/>
            </a:pPr>
            <a:r>
              <a:rPr lang="en-US" sz="2700" dirty="0" smtClean="0">
                <a:solidFill>
                  <a:schemeClr val="tx1"/>
                </a:solidFill>
              </a:rPr>
              <a:t>Likely supporters</a:t>
            </a:r>
          </a:p>
          <a:p>
            <a:pPr lvl="3" algn="l">
              <a:buFont typeface="Arial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If your opponent has been elected in the past, you can look at wards they’ve done well in, or their old district</a:t>
            </a:r>
          </a:p>
          <a:p>
            <a:pPr lvl="3" algn="l">
              <a:buFont typeface="Arial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Polling will come in handy here as well.</a:t>
            </a:r>
          </a:p>
          <a:p>
            <a:pPr lvl="2" algn="l">
              <a:buFont typeface="Arial"/>
              <a:buChar char="•"/>
            </a:pPr>
            <a:r>
              <a:rPr lang="en-US" sz="2700" dirty="0" smtClean="0">
                <a:solidFill>
                  <a:schemeClr val="tx1"/>
                </a:solidFill>
              </a:rPr>
              <a:t>Moderately Likely Supporters</a:t>
            </a:r>
          </a:p>
          <a:p>
            <a:pPr lvl="3" algn="l">
              <a:buFont typeface="Arial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People who will likely require a little persuasion</a:t>
            </a:r>
          </a:p>
          <a:p>
            <a:pPr lvl="3" algn="l">
              <a:buFont typeface="Arial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From your candidate’s district, unlikely to support some of the messaging</a:t>
            </a:r>
          </a:p>
          <a:p>
            <a:pPr lvl="2" algn="l">
              <a:buFont typeface="Arial"/>
              <a:buChar char="•"/>
            </a:pPr>
            <a:r>
              <a:rPr lang="en-US" sz="2700" dirty="0" smtClean="0">
                <a:solidFill>
                  <a:schemeClr val="tx1"/>
                </a:solidFill>
              </a:rPr>
              <a:t>Unlikely Supporters</a:t>
            </a:r>
          </a:p>
          <a:p>
            <a:pPr lvl="3" algn="l">
              <a:buFont typeface="Arial"/>
              <a:buChar char="•"/>
            </a:pPr>
            <a:r>
              <a:rPr lang="en-US" sz="2300" dirty="0" smtClean="0">
                <a:solidFill>
                  <a:schemeClr val="tx1"/>
                </a:solidFill>
              </a:rPr>
              <a:t>Maybe in an opponents district, or people who won’t likely support your messaging</a:t>
            </a:r>
            <a:endParaRPr lang="en-US" sz="2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Targeting by Polling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receptive to your message?</a:t>
            </a:r>
          </a:p>
          <a:p>
            <a:pPr lvl="1"/>
            <a:r>
              <a:rPr lang="en-US" dirty="0" smtClean="0"/>
              <a:t>Often broken down by region</a:t>
            </a:r>
          </a:p>
          <a:p>
            <a:pPr lvl="1"/>
            <a:r>
              <a:rPr lang="en-US" dirty="0" smtClean="0"/>
              <a:t>Target regions where your message is stronger</a:t>
            </a:r>
          </a:p>
          <a:p>
            <a:r>
              <a:rPr lang="en-US" dirty="0" smtClean="0"/>
              <a:t>Which messages work in which regions?</a:t>
            </a:r>
          </a:p>
          <a:p>
            <a:pPr lvl="1"/>
            <a:r>
              <a:rPr lang="en-US" dirty="0" smtClean="0"/>
              <a:t>Also target your script based on the information you get from polling!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Passes Through Universe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588000"/>
          </a:xfrm>
        </p:spPr>
        <p:txBody>
          <a:bodyPr/>
          <a:lstStyle/>
          <a:p>
            <a:r>
              <a:rPr lang="en-US" dirty="0" smtClean="0"/>
              <a:t>If you have the resources, you should do 2+ rounds of calls through your universe.</a:t>
            </a:r>
          </a:p>
          <a:p>
            <a:r>
              <a:rPr lang="en-US" dirty="0" smtClean="0"/>
              <a:t>First Pass:</a:t>
            </a:r>
          </a:p>
          <a:p>
            <a:pPr lvl="1"/>
            <a:r>
              <a:rPr lang="en-US" dirty="0" smtClean="0"/>
              <a:t>DVC – Direct Voter Contact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Pass</a:t>
            </a:r>
          </a:p>
          <a:p>
            <a:pPr lvl="2"/>
            <a:r>
              <a:rPr lang="en-US" dirty="0" smtClean="0"/>
              <a:t>Weighing support (1-5 </a:t>
            </a:r>
            <a:r>
              <a:rPr lang="en-US" dirty="0" err="1" smtClean="0"/>
              <a:t>cand</a:t>
            </a:r>
            <a:r>
              <a:rPr lang="en-US" dirty="0" smtClean="0"/>
              <a:t> supp)</a:t>
            </a:r>
          </a:p>
          <a:p>
            <a:pPr lvl="2"/>
            <a:r>
              <a:rPr lang="en-US" dirty="0" smtClean="0"/>
              <a:t>Light persuasion (nothing too specific)</a:t>
            </a:r>
          </a:p>
          <a:p>
            <a:pPr lvl="2"/>
            <a:r>
              <a:rPr lang="en-US" dirty="0" smtClean="0"/>
              <a:t>Short calls – none more than 1-2 minutes</a:t>
            </a:r>
          </a:p>
          <a:p>
            <a:pPr lvl="2"/>
            <a:r>
              <a:rPr lang="en-US" dirty="0" smtClean="0"/>
              <a:t>Also can identify which issues matter to voters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Passes Through Universe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Pass:</a:t>
            </a:r>
          </a:p>
          <a:p>
            <a:pPr lvl="1"/>
            <a:r>
              <a:rPr lang="en-US" dirty="0" smtClean="0"/>
              <a:t>Persuasion</a:t>
            </a:r>
          </a:p>
          <a:p>
            <a:pPr lvl="1"/>
            <a:r>
              <a:rPr lang="en-US" dirty="0" smtClean="0"/>
              <a:t>Calling people who identified as undecided/leaning towards you or opponent</a:t>
            </a:r>
          </a:p>
          <a:p>
            <a:pPr lvl="1"/>
            <a:r>
              <a:rPr lang="en-US" dirty="0" smtClean="0"/>
              <a:t>More in-depth conversations about policy</a:t>
            </a:r>
          </a:p>
          <a:p>
            <a:pPr lvl="1"/>
            <a:r>
              <a:rPr lang="en-US" dirty="0" smtClean="0"/>
              <a:t>Longer conversations occur (2-4 minutes)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IDed</a:t>
            </a:r>
            <a:r>
              <a:rPr lang="en-US" dirty="0" smtClean="0"/>
              <a:t> issues to facilitate these conversations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Persuasion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526110"/>
            <a:ext cx="6353175" cy="4988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ultiply 4"/>
          <p:cNvSpPr/>
          <p:nvPr/>
        </p:nvSpPr>
        <p:spPr>
          <a:xfrm>
            <a:off x="5894742" y="2158995"/>
            <a:ext cx="1149524" cy="114952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2321809" y="2158995"/>
            <a:ext cx="1149524" cy="114952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5894742" y="3649133"/>
            <a:ext cx="1149524" cy="114952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2321809" y="3649133"/>
            <a:ext cx="1149524" cy="114952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4235276" y="5096938"/>
            <a:ext cx="1149524" cy="114952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ltiply 9"/>
          <p:cNvSpPr/>
          <p:nvPr/>
        </p:nvSpPr>
        <p:spPr>
          <a:xfrm>
            <a:off x="5860876" y="5096938"/>
            <a:ext cx="1149524" cy="114952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ultiply 10"/>
          <p:cNvSpPr/>
          <p:nvPr/>
        </p:nvSpPr>
        <p:spPr>
          <a:xfrm>
            <a:off x="2321809" y="5096938"/>
            <a:ext cx="1149524" cy="114952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0529" y="2319615"/>
            <a:ext cx="1524000" cy="853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3995"/>
            <a:ext cx="8229600" cy="1143000"/>
          </a:xfrm>
        </p:spPr>
        <p:txBody>
          <a:bodyPr/>
          <a:lstStyle/>
          <a:p>
            <a:r>
              <a:rPr lang="en-US" dirty="0" smtClean="0"/>
              <a:t>Next Steps?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1204"/>
            <a:ext cx="9144000" cy="4525963"/>
          </a:xfrm>
        </p:spPr>
        <p:txBody>
          <a:bodyPr/>
          <a:lstStyle/>
          <a:p>
            <a:r>
              <a:rPr lang="en-US" dirty="0" smtClean="0"/>
              <a:t>GOTV (GOYV) – Which boxes do we GOTV?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092" y="1593844"/>
            <a:ext cx="6353175" cy="4988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8133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2">
              <a:buNone/>
            </a:pPr>
            <a:r>
              <a:rPr lang="en-US" dirty="0" smtClean="0"/>
              <a:t>	</a:t>
            </a:r>
          </a:p>
          <a:p>
            <a:pPr lvl="2">
              <a:buNone/>
            </a:pPr>
            <a:r>
              <a:rPr lang="en-US" dirty="0" smtClean="0"/>
              <a:t>Understand how to use past voting data to make a target universe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Assess size and capacity of a program based on staff/volunteers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Understand different aspects of targeting frequently used in a campaign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34542"/>
            <a:ext cx="785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102686"/>
            <a:ext cx="785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4462550"/>
            <a:ext cx="785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/>
          </p:cNvSpPr>
          <p:nvPr/>
        </p:nvSpPr>
        <p:spPr bwMode="auto">
          <a:xfrm>
            <a:off x="234685" y="1068401"/>
            <a:ext cx="5632715" cy="4536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571500" indent="-571500"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1pPr>
            <a:lvl2pPr marL="742950" indent="-285750"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2pPr>
            <a:lvl3pPr marL="1143000" indent="-228600"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3pPr>
            <a:lvl4pPr marL="1600200" indent="-228600"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4pPr>
            <a:lvl5pPr marL="2057400" indent="-228600"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SzTx/>
              <a:buFont typeface="Arial" pitchFamily="34" charset="0"/>
              <a:buAutoNum type="romanUcPeriod"/>
            </a:pPr>
            <a:r>
              <a:rPr lang="en-US" altLang="en-US" dirty="0" smtClean="0">
                <a:latin typeface="+mn-lt"/>
                <a:sym typeface="Arial" pitchFamily="34" charset="0"/>
              </a:rPr>
              <a:t>Finding Your Universe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SzTx/>
              <a:buFont typeface="Arial" pitchFamily="34" charset="0"/>
              <a:buAutoNum type="romanUcPeriod"/>
            </a:pPr>
            <a:r>
              <a:rPr lang="en-US" altLang="en-US" dirty="0" smtClean="0">
                <a:latin typeface="+mn-lt"/>
                <a:sym typeface="Arial" pitchFamily="34" charset="0"/>
              </a:rPr>
              <a:t>Assessing your abilities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SzTx/>
              <a:buFont typeface="Arial" pitchFamily="34" charset="0"/>
              <a:buAutoNum type="romanUcPeriod"/>
            </a:pPr>
            <a:r>
              <a:rPr lang="en-US" altLang="en-US" dirty="0" smtClean="0">
                <a:latin typeface="+mn-lt"/>
                <a:sym typeface="Arial" pitchFamily="34" charset="0"/>
              </a:rPr>
              <a:t>Targeting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SzTx/>
              <a:buFont typeface="Arial" pitchFamily="34" charset="0"/>
              <a:buAutoNum type="romanUcPeriod"/>
            </a:pPr>
            <a:r>
              <a:rPr lang="en-US" altLang="en-US" dirty="0" smtClean="0">
                <a:latin typeface="+mn-lt"/>
                <a:sym typeface="Arial" pitchFamily="34" charset="0"/>
              </a:rPr>
              <a:t>Passes Through Universe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SzTx/>
              <a:buFont typeface="Arial" pitchFamily="34" charset="0"/>
              <a:buAutoNum type="romanUcPeriod"/>
            </a:pPr>
            <a:r>
              <a:rPr lang="en-US" altLang="en-US" dirty="0" smtClean="0">
                <a:latin typeface="+mn-lt"/>
                <a:sym typeface="Arial" pitchFamily="34" charset="0"/>
              </a:rPr>
              <a:t>Debrief/Closing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SzTx/>
              <a:buFont typeface="Arial" pitchFamily="34" charset="0"/>
              <a:buAutoNum type="romanUcPeriod"/>
            </a:pPr>
            <a:endParaRPr lang="en-US" altLang="en-US" dirty="0" smtClean="0">
              <a:latin typeface="+mn-lt"/>
              <a:sym typeface="Arial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SzTx/>
              <a:buFont typeface="Arial" pitchFamily="34" charset="0"/>
              <a:buAutoNum type="romanUcPeriod"/>
            </a:pPr>
            <a:endParaRPr lang="en-US" altLang="en-US" dirty="0">
              <a:latin typeface="+mn-lt"/>
              <a:sym typeface="Arial" pitchFamily="34" charset="0"/>
            </a:endParaRPr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47800"/>
            <a:ext cx="31610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228600" y="228600"/>
            <a:ext cx="8839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1pPr>
            <a:lvl2pPr marL="742950" indent="-285750"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2pPr>
            <a:lvl3pPr marL="1143000" indent="-228600"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3pPr>
            <a:lvl4pPr marL="1600200" indent="-228600"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4pPr>
            <a:lvl5pPr marL="2057400" indent="-228600" eaLnBrk="0" hangingPunct="0">
              <a:spcBef>
                <a:spcPts val="3800"/>
              </a:spcBef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/>
              <a:buChar char="•"/>
              <a:defRPr sz="2800">
                <a:solidFill>
                  <a:srgbClr val="56565A"/>
                </a:solidFill>
                <a:latin typeface="Arial" pitchFamily="34" charset="0"/>
                <a:ea typeface="MS PGothic" pitchFamily="34" charset="-128"/>
                <a:sym typeface="Gill Sans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4200" b="1" dirty="0">
                <a:latin typeface="+mn-lt"/>
                <a:ea typeface="ヒラギノ角ゴ ProN W3"/>
              </a:rPr>
              <a:t>Agenda for This Session</a:t>
            </a:r>
          </a:p>
        </p:txBody>
      </p:sp>
    </p:spTree>
    <p:extLst>
      <p:ext uri="{BB962C8B-B14F-4D97-AF65-F5344CB8AC3E}">
        <p14:creationId xmlns:p14="http://schemas.microsoft.com/office/powerpoint/2010/main" val="1763424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Planning The Universe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What does “universe” mean?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What’s the first thing we need to figure out to plan our universe?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Planning The Universe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Things to consider:</a:t>
            </a:r>
          </a:p>
          <a:p>
            <a:pPr lvl="1"/>
            <a:r>
              <a:rPr lang="en-US" dirty="0" smtClean="0"/>
              <a:t>When was there last a similar election?</a:t>
            </a:r>
          </a:p>
          <a:p>
            <a:pPr lvl="3"/>
            <a:r>
              <a:rPr lang="en-US" dirty="0" smtClean="0"/>
              <a:t>You can’t use presidential data for a municipal rate</a:t>
            </a:r>
          </a:p>
          <a:p>
            <a:pPr lvl="3"/>
            <a:r>
              <a:rPr lang="en-US" dirty="0" smtClean="0"/>
              <a:t>If there was another special kind of election, your data may not be as valuable. </a:t>
            </a:r>
          </a:p>
          <a:p>
            <a:pPr lvl="3"/>
            <a:r>
              <a:rPr lang="en-US" dirty="0" smtClean="0"/>
              <a:t>Was there any other reason turnout could’ve been low?</a:t>
            </a:r>
          </a:p>
          <a:p>
            <a:pPr lvl="1"/>
            <a:r>
              <a:rPr lang="en-US" dirty="0" smtClean="0"/>
              <a:t>Voter Participation is on the decline</a:t>
            </a:r>
          </a:p>
          <a:p>
            <a:pPr lvl="2"/>
            <a:r>
              <a:rPr lang="en-US" dirty="0" smtClean="0"/>
              <a:t>But expecting a lower turnout is worse than higher</a:t>
            </a:r>
          </a:p>
          <a:p>
            <a:r>
              <a:rPr lang="en-US" dirty="0" smtClean="0"/>
              <a:t>Polling consultants may have this info!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Planning The Universe - Tips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Don’t get this info from VAN!</a:t>
            </a:r>
          </a:p>
          <a:p>
            <a:pPr lvl="1"/>
            <a:r>
              <a:rPr lang="en-US" dirty="0" err="1" smtClean="0"/>
              <a:t>Votebuilder</a:t>
            </a:r>
            <a:r>
              <a:rPr lang="en-US" dirty="0" smtClean="0"/>
              <a:t> removes people who die/aren’t registered in PA anymore</a:t>
            </a:r>
          </a:p>
          <a:p>
            <a:r>
              <a:rPr lang="en-US" dirty="0" smtClean="0"/>
              <a:t>Break it down as much as you can! Get this information by ward at minimum.</a:t>
            </a:r>
          </a:p>
          <a:p>
            <a:r>
              <a:rPr lang="en-US" dirty="0" smtClean="0"/>
              <a:t>You can get this information from the City Commissioner’s website</a:t>
            </a:r>
          </a:p>
          <a:p>
            <a:pPr lvl="1"/>
            <a:r>
              <a:rPr lang="en-US" dirty="0" smtClean="0"/>
              <a:t>You can make an average of the turnout % or average the general turnout.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Shot 2015-08-25 at 4.46.25 P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7543" r="-47543"/>
          <a:stretch>
            <a:fillRect/>
          </a:stretch>
        </p:blipFill>
        <p:spPr>
          <a:xfrm>
            <a:off x="-1218704" y="199765"/>
            <a:ext cx="10776024" cy="6235517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Win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finding out the expected turnout of the election – you find your real goal</a:t>
            </a:r>
          </a:p>
          <a:p>
            <a:r>
              <a:rPr lang="en-US" dirty="0" smtClean="0"/>
              <a:t>Often teams polling teams will have this as well.</a:t>
            </a:r>
          </a:p>
          <a:p>
            <a:pPr lvl="1"/>
            <a:r>
              <a:rPr lang="en-US" dirty="0" smtClean="0"/>
              <a:t>If not, you have to figure this out yourself. </a:t>
            </a:r>
          </a:p>
          <a:p>
            <a:pPr lvl="1"/>
            <a:r>
              <a:rPr lang="en-US" dirty="0" smtClean="0"/>
              <a:t>What percent do we think our </a:t>
            </a:r>
            <a:r>
              <a:rPr lang="en-US" dirty="0" err="1" smtClean="0"/>
              <a:t>opponent(s</a:t>
            </a:r>
            <a:r>
              <a:rPr lang="en-US" dirty="0" smtClean="0"/>
              <a:t>) can get at most? </a:t>
            </a:r>
          </a:p>
          <a:p>
            <a:r>
              <a:rPr lang="en-US" dirty="0" smtClean="0"/>
              <a:t>***This is constantly changing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Assessing Your Abilities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0072"/>
            <a:ext cx="8229600" cy="1092200"/>
          </a:xfrm>
        </p:spPr>
        <p:txBody>
          <a:bodyPr/>
          <a:lstStyle/>
          <a:p>
            <a:r>
              <a:rPr lang="en-US" dirty="0" smtClean="0"/>
              <a:t>What are some resources you may have at your disposal?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472272"/>
            <a:ext cx="82296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/>
              <a:buChar char="•"/>
            </a:pPr>
            <a:r>
              <a:rPr lang="en-US" sz="2800" dirty="0" smtClean="0"/>
              <a:t>How many organizers/fellows?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What will your volunteer base be like?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What elected office is your candidate running for?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Is your race high profile?</a:t>
            </a:r>
          </a:p>
          <a:p>
            <a:pPr lvl="1">
              <a:buFont typeface="Arial"/>
              <a:buChar char="•"/>
            </a:pPr>
            <a:r>
              <a:rPr lang="en-US" sz="2800" dirty="0" smtClean="0"/>
              <a:t>Do you have an e-mail list already?</a:t>
            </a:r>
          </a:p>
          <a:p>
            <a:pPr>
              <a:buFont typeface="Arial"/>
              <a:buChar char="•"/>
            </a:pPr>
            <a:r>
              <a:rPr lang="en-US" sz="3200" dirty="0" smtClean="0"/>
              <a:t>These will all affect how you determine your goals and the size of your program.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800</Words>
  <Application>Microsoft Macintosh PowerPoint</Application>
  <PresentationFormat>On-screen Show (4:3)</PresentationFormat>
  <Paragraphs>119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Planning A Field Program</vt:lpstr>
      <vt:lpstr>Goals for This Session</vt:lpstr>
      <vt:lpstr>PowerPoint Presentation</vt:lpstr>
      <vt:lpstr>Planning The Universe</vt:lpstr>
      <vt:lpstr>Planning The Universe</vt:lpstr>
      <vt:lpstr>Planning The Universe - Tips</vt:lpstr>
      <vt:lpstr>PowerPoint Presentation</vt:lpstr>
      <vt:lpstr>Win Number</vt:lpstr>
      <vt:lpstr>Assessing Your Abilities</vt:lpstr>
      <vt:lpstr>Assessing Your Abilities</vt:lpstr>
      <vt:lpstr>Tier Your Targets! </vt:lpstr>
      <vt:lpstr>Targeting 101</vt:lpstr>
      <vt:lpstr>Targeting by Polling</vt:lpstr>
      <vt:lpstr>Passes Through Universe</vt:lpstr>
      <vt:lpstr>Passes Through Universe</vt:lpstr>
      <vt:lpstr>Persuasion</vt:lpstr>
      <vt:lpstr>Next Steps? </vt:lpstr>
      <vt:lpstr>Questions?</vt:lpstr>
    </vt:vector>
  </TitlesOfParts>
  <Manager/>
  <Company>--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 Field Program</dc:title>
  <dc:subject/>
  <dc:creator>Steve Preston</dc:creator>
  <cp:keywords/>
  <dc:description/>
  <cp:lastModifiedBy>Nick Edwards</cp:lastModifiedBy>
  <cp:revision>3</cp:revision>
  <dcterms:created xsi:type="dcterms:W3CDTF">2015-08-25T18:53:10Z</dcterms:created>
  <dcterms:modified xsi:type="dcterms:W3CDTF">2015-09-21T18:37:54Z</dcterms:modified>
  <cp:category/>
</cp:coreProperties>
</file>