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 id="2147483683" r:id="rId2"/>
    <p:sldMasterId id="2147483696" r:id="rId3"/>
    <p:sldMasterId id="2147483735" r:id="rId4"/>
    <p:sldMasterId id="2147483761" r:id="rId5"/>
  </p:sldMasterIdLst>
  <p:notesMasterIdLst>
    <p:notesMasterId r:id="rId99"/>
  </p:notesMasterIdLst>
  <p:handoutMasterIdLst>
    <p:handoutMasterId r:id="rId100"/>
  </p:handoutMasterIdLst>
  <p:sldIdLst>
    <p:sldId id="547" r:id="rId6"/>
    <p:sldId id="372" r:id="rId7"/>
    <p:sldId id="443" r:id="rId8"/>
    <p:sldId id="449" r:id="rId9"/>
    <p:sldId id="461" r:id="rId10"/>
    <p:sldId id="462" r:id="rId11"/>
    <p:sldId id="463" r:id="rId12"/>
    <p:sldId id="467" r:id="rId13"/>
    <p:sldId id="406" r:id="rId14"/>
    <p:sldId id="474" r:id="rId15"/>
    <p:sldId id="477" r:id="rId16"/>
    <p:sldId id="258" r:id="rId17"/>
    <p:sldId id="548" r:id="rId18"/>
    <p:sldId id="551" r:id="rId19"/>
    <p:sldId id="573" r:id="rId20"/>
    <p:sldId id="655" r:id="rId21"/>
    <p:sldId id="556" r:id="rId22"/>
    <p:sldId id="559" r:id="rId23"/>
    <p:sldId id="558" r:id="rId24"/>
    <p:sldId id="560" r:id="rId25"/>
    <p:sldId id="561" r:id="rId26"/>
    <p:sldId id="569" r:id="rId27"/>
    <p:sldId id="570" r:id="rId28"/>
    <p:sldId id="571" r:id="rId29"/>
    <p:sldId id="572" r:id="rId30"/>
    <p:sldId id="574" r:id="rId31"/>
    <p:sldId id="587" r:id="rId32"/>
    <p:sldId id="591" r:id="rId33"/>
    <p:sldId id="590" r:id="rId34"/>
    <p:sldId id="589" r:id="rId35"/>
    <p:sldId id="588" r:id="rId36"/>
    <p:sldId id="592" r:id="rId37"/>
    <p:sldId id="597" r:id="rId38"/>
    <p:sldId id="596" r:id="rId39"/>
    <p:sldId id="595" r:id="rId40"/>
    <p:sldId id="594" r:id="rId41"/>
    <p:sldId id="598" r:id="rId42"/>
    <p:sldId id="599" r:id="rId43"/>
    <p:sldId id="600" r:id="rId44"/>
    <p:sldId id="549" r:id="rId45"/>
    <p:sldId id="603" r:id="rId46"/>
    <p:sldId id="602" r:id="rId47"/>
    <p:sldId id="601" r:id="rId48"/>
    <p:sldId id="604" r:id="rId49"/>
    <p:sldId id="608" r:id="rId50"/>
    <p:sldId id="609" r:id="rId51"/>
    <p:sldId id="610" r:id="rId52"/>
    <p:sldId id="611" r:id="rId53"/>
    <p:sldId id="612" r:id="rId54"/>
    <p:sldId id="613" r:id="rId55"/>
    <p:sldId id="619" r:id="rId56"/>
    <p:sldId id="618" r:id="rId57"/>
    <p:sldId id="617" r:id="rId58"/>
    <p:sldId id="616" r:id="rId59"/>
    <p:sldId id="620" r:id="rId60"/>
    <p:sldId id="621" r:id="rId61"/>
    <p:sldId id="622" r:id="rId62"/>
    <p:sldId id="624" r:id="rId63"/>
    <p:sldId id="623" r:id="rId64"/>
    <p:sldId id="625" r:id="rId65"/>
    <p:sldId id="628" r:id="rId66"/>
    <p:sldId id="631" r:id="rId67"/>
    <p:sldId id="633" r:id="rId68"/>
    <p:sldId id="614" r:id="rId69"/>
    <p:sldId id="636" r:id="rId70"/>
    <p:sldId id="635" r:id="rId71"/>
    <p:sldId id="634" r:id="rId72"/>
    <p:sldId id="639" r:id="rId73"/>
    <p:sldId id="638" r:id="rId74"/>
    <p:sldId id="637" r:id="rId75"/>
    <p:sldId id="640" r:id="rId76"/>
    <p:sldId id="642" r:id="rId77"/>
    <p:sldId id="641" r:id="rId78"/>
    <p:sldId id="643" r:id="rId79"/>
    <p:sldId id="644" r:id="rId80"/>
    <p:sldId id="629" r:id="rId81"/>
    <p:sldId id="615" r:id="rId82"/>
    <p:sldId id="646" r:id="rId83"/>
    <p:sldId id="645" r:id="rId84"/>
    <p:sldId id="648" r:id="rId85"/>
    <p:sldId id="647" r:id="rId86"/>
    <p:sldId id="649" r:id="rId87"/>
    <p:sldId id="650" r:id="rId88"/>
    <p:sldId id="656" r:id="rId89"/>
    <p:sldId id="605" r:id="rId90"/>
    <p:sldId id="658" r:id="rId91"/>
    <p:sldId id="651" r:id="rId92"/>
    <p:sldId id="550" r:id="rId93"/>
    <p:sldId id="652" r:id="rId94"/>
    <p:sldId id="654" r:id="rId95"/>
    <p:sldId id="504" r:id="rId96"/>
    <p:sldId id="272" r:id="rId97"/>
    <p:sldId id="366" r:id="rId9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6" userDrawn="1">
          <p15:clr>
            <a:srgbClr val="A4A3A4"/>
          </p15:clr>
        </p15:guide>
        <p15:guide id="2" pos="386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ci Wile" initials="TW [4]" lastIdx="1" clrIdx="0"/>
  <p:cmAuthor id="2" name="Traci Wile" initials="TW [2]"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F1F2"/>
    <a:srgbClr val="1F8CF2"/>
    <a:srgbClr val="ECF3F5"/>
    <a:srgbClr val="F5F3F5"/>
    <a:srgbClr val="EE2F4A"/>
    <a:srgbClr val="05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83"/>
    <p:restoredTop sz="56579"/>
  </p:normalViewPr>
  <p:slideViewPr>
    <p:cSldViewPr snapToGrid="0" snapToObjects="1" showGuides="1">
      <p:cViewPr varScale="1">
        <p:scale>
          <a:sx n="59" d="100"/>
          <a:sy n="59" d="100"/>
        </p:scale>
        <p:origin x="1408" y="192"/>
      </p:cViewPr>
      <p:guideLst>
        <p:guide orient="horz" pos="2136"/>
        <p:guide pos="3864"/>
      </p:guideLst>
    </p:cSldViewPr>
  </p:slideViewPr>
  <p:notesTextViewPr>
    <p:cViewPr>
      <p:scale>
        <a:sx n="155" d="100"/>
        <a:sy n="155" d="100"/>
      </p:scale>
      <p:origin x="0" y="0"/>
    </p:cViewPr>
  </p:notesTextViewPr>
  <p:notesViewPr>
    <p:cSldViewPr snapToGrid="0" snapToObjects="1" showGuides="1">
      <p:cViewPr varScale="1">
        <p:scale>
          <a:sx n="95" d="100"/>
          <a:sy n="95" d="100"/>
        </p:scale>
        <p:origin x="2808"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7ED426-7863-394C-B78A-53B5B370E767}" type="datetimeFigureOut">
              <a:rPr lang="en-US" smtClean="0"/>
              <a:t>3/2/19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7708B2-C0C5-CF4D-96F2-24664C6D9B36}" type="slidenum">
              <a:rPr lang="en-US" smtClean="0"/>
              <a:t>‹#›</a:t>
            </a:fld>
            <a:endParaRPr lang="en-US"/>
          </a:p>
        </p:txBody>
      </p:sp>
    </p:spTree>
    <p:extLst>
      <p:ext uri="{BB962C8B-B14F-4D97-AF65-F5344CB8AC3E}">
        <p14:creationId xmlns:p14="http://schemas.microsoft.com/office/powerpoint/2010/main" val="1967642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press.uchicago.edu/ucp/books/book/chicago/M/bo5186375.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a:t>This work is licensed under the Creative Commons Attribution-</a:t>
            </a:r>
            <a:r>
              <a:rPr lang="en-US" dirty="0" err="1"/>
              <a:t>NonCommercial</a:t>
            </a:r>
            <a:r>
              <a:rPr lang="en-US" dirty="0"/>
              <a:t> 4.0 International License. To view a copy of this license, visit http://</a:t>
            </a:r>
            <a:r>
              <a:rPr lang="en-US" dirty="0" err="1"/>
              <a:t>creativecommons.org</a:t>
            </a:r>
            <a:r>
              <a:rPr lang="en-US" dirty="0"/>
              <a:t>/licenses/by-</a:t>
            </a:r>
            <a:r>
              <a:rPr lang="en-US" dirty="0" err="1"/>
              <a:t>nc</a:t>
            </a:r>
            <a:r>
              <a:rPr lang="en-US" dirty="0"/>
              <a:t>/4.0/ or send a letter to Creative Commons, PO Box 1866, Mountain View, CA 94042, USA</a:t>
            </a:r>
            <a:endParaRPr lang="en-US" sz="1200" b="0" i="0" u="none" strike="noStrike" kern="1200"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What </a:t>
            </a:r>
            <a:r>
              <a:rPr lang="en-US" sz="1200" b="0" i="0" u="none" strike="noStrike" cap="none" dirty="0">
                <a:solidFill>
                  <a:schemeClr val="dk1"/>
                </a:solidFill>
                <a:latin typeface="Calibri"/>
                <a:ea typeface="Calibri"/>
                <a:cs typeface="Calibri"/>
                <a:sym typeface="Calibri"/>
              </a:rPr>
              <a:t>brings you here today?</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 want to invite you all to lean in to this training</a:t>
            </a:r>
            <a:endParaRPr sz="1200" b="0" i="0" u="none" strike="noStrike" cap="none" dirty="0">
              <a:solidFill>
                <a:schemeClr val="dk1"/>
              </a:solidFill>
              <a:latin typeface="Calibri"/>
              <a:ea typeface="Calibri"/>
              <a:cs typeface="Calibri"/>
              <a:sym typeface="Calibri"/>
            </a:endParaRPr>
          </a:p>
        </p:txBody>
      </p:sp>
      <p:sp>
        <p:nvSpPr>
          <p:cNvPr id="130" name="Shape 13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6279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We know that real, lasting change requires more than righteous anger—it requires a program, and it requires ordinary people coming together to fight for the issues that matter to them. We believe that by acknowledging and nurturing the inherent power in all of us, we can work toward a more tolerant, just, and fair America.</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291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is our work at OFA – we want to build civic participation because we believe that when people are involved at every level of governing, we are stronger and more represented.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9373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b="0" baseline="0" dirty="0"/>
              <a:t>1. RESPECT -- We take a respectful approach to everything we do, including talking to our elected officials. When we’re respectful, our concerns are taken more seriously. We make sure that we’re respectful of people’s time for those who engage in our organization. We’re not asking folks to do things that we don’t think will actually help move the needle forward or will actually help you build your organization. It means that we respect everyone who comes into this organization, no matter how they get here. Not everyone is a die-hard democrat or progressive, but they still have a place here. </a:t>
            </a:r>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2. EMPOWER </a:t>
            </a:r>
            <a:r>
              <a:rPr lang="mr-IN" b="0" baseline="0" dirty="0"/>
              <a:t>–</a:t>
            </a:r>
            <a:r>
              <a:rPr lang="en-US" b="0" baseline="0" dirty="0"/>
              <a:t> that means that we make sure that we’re not just asking people to take actions, but that we’re training and supporting folks to be leaders in their communities. That doesn’t necessarily mean that you have to be in charge of running everything, but maybe when you talk with your friends, your family, and your neighbors about issues, that you know what those issues are about, you know what’s at stake, and you’re empowered to be a leader in that way.</a:t>
            </a:r>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3. INCLUDE -- We include anyone and everyone who wants to make a difference in the progressive movement. OFA welcomes you, no matter your skill level or income. It is our job to find the ways that people can give—whether they have 5 hours or 5 minutes—whether they have lots of resources or none—everyone has a place in this organization and everyone has a role to play in working to make their communities better. </a:t>
            </a:r>
            <a:endParaRPr lang="en-US" b="0" dirty="0"/>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You will receive all of our training and coaching at no cost to you. And, it doesn’t matter if you’ve never taken action before or if you’re a seasoned community organizer, we have a place for everyone at OFA. </a:t>
            </a:r>
          </a:p>
          <a:p>
            <a:endParaRPr lang="en-US" b="0" dirty="0"/>
          </a:p>
          <a:p>
            <a:r>
              <a:rPr lang="en-US" b="0" baseline="0" dirty="0"/>
              <a:t>4. Organize! </a:t>
            </a:r>
            <a:r>
              <a:rPr lang="mr-IN" b="0" baseline="0" dirty="0"/>
              <a:t>–</a:t>
            </a:r>
            <a:r>
              <a:rPr lang="en-US" b="0" baseline="0" dirty="0"/>
              <a:t> We’re not just building all of this infrastructure so we can fight today’s fights, but so that we’re here for the long term. Because we know that some of these fights will take years or even decades of work. </a:t>
            </a:r>
          </a:p>
          <a:p>
            <a:endParaRPr lang="en-US" b="1" baseline="0" dirty="0"/>
          </a:p>
          <a:p>
            <a:r>
              <a:rPr lang="en-US" b="1" baseline="0" dirty="0"/>
              <a:t>We organize because that is how we build long term power. </a:t>
            </a:r>
            <a:endParaRPr lang="en-US" b="1" dirty="0"/>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43765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dig in!</a:t>
            </a:r>
          </a:p>
        </p:txBody>
      </p:sp>
      <p:sp>
        <p:nvSpPr>
          <p:cNvPr id="4" name="Slide Number Placeholder 3"/>
          <p:cNvSpPr>
            <a:spLocks noGrp="1"/>
          </p:cNvSpPr>
          <p:nvPr>
            <p:ph type="sldNum" sz="quarter" idx="10"/>
          </p:nvPr>
        </p:nvSpPr>
        <p:spPr/>
        <p:txBody>
          <a:bodyPr/>
          <a:lstStyle/>
          <a:p>
            <a:fld id="{CB909D58-CE17-5F49-889D-9F08C930C319}" type="slidenum">
              <a:rPr lang="en-US" smtClean="0"/>
              <a:pPr/>
              <a:t>13</a:t>
            </a:fld>
            <a:endParaRPr lang="en-US"/>
          </a:p>
        </p:txBody>
      </p:sp>
    </p:spTree>
    <p:extLst>
      <p:ext uri="{BB962C8B-B14F-4D97-AF65-F5344CB8AC3E}">
        <p14:creationId xmlns:p14="http://schemas.microsoft.com/office/powerpoint/2010/main" val="151663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We’ll be using a worksheet as we move forward today</a:t>
            </a:r>
            <a:r>
              <a:rPr lang="en-US" baseline="0" dirty="0"/>
              <a:t> </a:t>
            </a:r>
            <a:r>
              <a:rPr lang="mr-IN" baseline="0" dirty="0"/>
              <a:t>–</a:t>
            </a:r>
            <a:r>
              <a:rPr lang="en-US" baseline="0" dirty="0"/>
              <a:t> we have printed versions but if you’d love a digital copy, please go to this </a:t>
            </a:r>
            <a:r>
              <a:rPr lang="en-US" baseline="0" dirty="0" err="1"/>
              <a:t>bit.ly</a:t>
            </a:r>
            <a:r>
              <a:rPr lang="en-US" baseline="0" dirty="0"/>
              <a:t> link</a:t>
            </a:r>
            <a:endParaRPr lang="en-US" dirty="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14</a:t>
            </a:fld>
            <a:endParaRPr lang="en-US" sz="1200">
              <a:latin typeface="Calibri"/>
              <a:ea typeface="Calibri"/>
              <a:cs typeface="Calibri"/>
              <a:sym typeface="Calibri"/>
            </a:endParaRPr>
          </a:p>
        </p:txBody>
      </p:sp>
    </p:spTree>
    <p:extLst>
      <p:ext uri="{BB962C8B-B14F-4D97-AF65-F5344CB8AC3E}">
        <p14:creationId xmlns:p14="http://schemas.microsoft.com/office/powerpoint/2010/main" val="1746550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rtl="0"/>
            <a:r>
              <a:rPr lang="en-US" sz="1200" b="0" i="0" u="none" strike="noStrike" kern="1200" cap="none" dirty="0">
                <a:solidFill>
                  <a:schemeClr val="dk1"/>
                </a:solidFill>
                <a:effectLst/>
                <a:latin typeface="Calibri"/>
                <a:ea typeface="Calibri"/>
                <a:cs typeface="Calibri"/>
                <a:sym typeface="Calibri"/>
              </a:rPr>
              <a:t>Think about a time that you changed your mind about something that was deeply important to you. What were the circumstances? (Key hook -- change comes from having conversations with people we trust that are emotionally resonant -- not primarily from facts and figures) </a:t>
            </a:r>
          </a:p>
          <a:p>
            <a:pPr rtl="0"/>
            <a:endParaRPr lang="en-US" sz="1200" b="0" i="0" u="none" strike="noStrike" kern="1200" cap="none" dirty="0">
              <a:solidFill>
                <a:schemeClr val="dk1"/>
              </a:solidFill>
              <a:effectLst/>
              <a:latin typeface="Calibri"/>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Calibri"/>
                <a:ea typeface="Calibri"/>
                <a:cs typeface="Calibri"/>
                <a:sym typeface="Calibri"/>
              </a:rPr>
              <a:t>What surrounded that</a:t>
            </a:r>
            <a:r>
              <a:rPr lang="en-US" sz="1200" b="0" i="0" u="none" strike="noStrike" kern="1200" cap="none" baseline="0" dirty="0">
                <a:solidFill>
                  <a:schemeClr val="dk1"/>
                </a:solidFill>
                <a:effectLst/>
                <a:latin typeface="Calibri"/>
                <a:ea typeface="Calibri"/>
                <a:cs typeface="Calibri"/>
                <a:sym typeface="Calibri"/>
              </a:rPr>
              <a:t> experience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baseline="0" dirty="0">
              <a:solidFill>
                <a:schemeClr val="dk1"/>
              </a:solidFill>
              <a:effectLst/>
              <a:latin typeface="Calibri"/>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a:solidFill>
                  <a:schemeClr val="dk1"/>
                </a:solidFill>
                <a:effectLst/>
                <a:latin typeface="Calibri"/>
                <a:ea typeface="Calibri"/>
                <a:cs typeface="Calibri"/>
                <a:sym typeface="Calibri"/>
              </a:rPr>
              <a:t>GRAD SCHOOL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baseline="0" dirty="0">
              <a:solidFill>
                <a:schemeClr val="dk1"/>
              </a:solidFill>
              <a:effectLst/>
              <a:latin typeface="Calibri"/>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a:solidFill>
                  <a:schemeClr val="dk1"/>
                </a:solidFill>
                <a:effectLst/>
                <a:latin typeface="Calibri"/>
                <a:ea typeface="Calibri"/>
                <a:cs typeface="Calibri"/>
                <a:sym typeface="Calibri"/>
              </a:rPr>
              <a:t>What does this tell us?</a:t>
            </a:r>
            <a:endParaRPr lang="en-US" b="0" dirty="0">
              <a:effectLst/>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defRPr/>
            </a:pPr>
            <a:fld id="{00000000-1234-1234-1234-123412341234}" type="slidenum">
              <a:rPr lang="en-US" sz="1200">
                <a:latin typeface="Calibri"/>
                <a:ea typeface="Calibri"/>
                <a:cs typeface="Calibri"/>
                <a:sym typeface="Calibri"/>
              </a:rPr>
              <a:pPr algn="r">
                <a:buSzPct val="25000"/>
                <a:defRPr/>
              </a:pPr>
              <a:t>15</a:t>
            </a:fld>
            <a:endParaRPr lang="en-US" sz="1200">
              <a:latin typeface="Calibri"/>
              <a:ea typeface="Calibri"/>
              <a:cs typeface="Calibri"/>
              <a:sym typeface="Calibri"/>
            </a:endParaRPr>
          </a:p>
        </p:txBody>
      </p:sp>
    </p:spTree>
    <p:extLst>
      <p:ext uri="{BB962C8B-B14F-4D97-AF65-F5344CB8AC3E}">
        <p14:creationId xmlns:p14="http://schemas.microsoft.com/office/powerpoint/2010/main" val="902093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rtl="0"/>
            <a:r>
              <a:rPr lang="en-US" sz="1200" b="0" i="0" u="none" strike="noStrike" kern="1200" cap="none" dirty="0">
                <a:solidFill>
                  <a:schemeClr val="dk1"/>
                </a:solidFill>
                <a:effectLst/>
                <a:latin typeface="Calibri"/>
                <a:ea typeface="Calibri"/>
                <a:cs typeface="Calibri"/>
                <a:sym typeface="Calibri"/>
              </a:rPr>
              <a:t>People’s opinions are on top of our experiences (iceberg!) - asking us to go back on how we learned how things are - asking folks to reframe early experience and we have to be about hitting emotionally resonant points to invite folks to shift their thinking. It is extremely hard and slow.</a:t>
            </a:r>
            <a:endParaRPr lang="en-US" b="0" dirty="0">
              <a:effectLst/>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Calibri"/>
                <a:ea typeface="Calibri"/>
                <a:cs typeface="Calibri"/>
                <a:sym typeface="Calibri"/>
              </a:rPr>
              <a:t>Motivational interviewing is a way for people to state, on </a:t>
            </a:r>
            <a:r>
              <a:rPr lang="en-US" sz="1200" b="1" i="0" u="none" strike="noStrike" kern="1200" cap="none" dirty="0">
                <a:solidFill>
                  <a:schemeClr val="dk1"/>
                </a:solidFill>
                <a:effectLst/>
                <a:latin typeface="Calibri"/>
                <a:ea typeface="Calibri"/>
                <a:cs typeface="Calibri"/>
                <a:sym typeface="Calibri"/>
              </a:rPr>
              <a:t>their own</a:t>
            </a:r>
            <a:r>
              <a:rPr lang="en-US" sz="1200" b="0" i="0" u="none" strike="noStrike" kern="1200" cap="none" dirty="0">
                <a:solidFill>
                  <a:schemeClr val="dk1"/>
                </a:solidFill>
                <a:effectLst/>
                <a:latin typeface="Calibri"/>
                <a:ea typeface="Calibri"/>
                <a:cs typeface="Calibri"/>
                <a:sym typeface="Calibri"/>
              </a:rPr>
              <a:t>, how their actions don’t always align with their beliefs. Building critical thinking</a:t>
            </a:r>
            <a:r>
              <a:rPr lang="en-US" sz="1200" b="0" i="0" u="none" strike="noStrike" kern="1200" cap="none" baseline="0" dirty="0">
                <a:solidFill>
                  <a:schemeClr val="dk1"/>
                </a:solidFill>
                <a:effectLst/>
                <a:latin typeface="Calibri"/>
                <a:ea typeface="Calibri"/>
                <a:cs typeface="Calibri"/>
                <a:sym typeface="Calibri"/>
              </a:rPr>
              <a:t> skills (Backlash effect)</a:t>
            </a:r>
            <a:endParaRPr lang="en-US" sz="1200" b="0" i="0" u="none" strike="noStrike" kern="1200" cap="none" dirty="0">
              <a:solidFill>
                <a:schemeClr val="dk1"/>
              </a:solidFill>
              <a:effectLst/>
              <a:latin typeface="Calibri"/>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Calibri"/>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Calibri"/>
                <a:ea typeface="Calibri"/>
                <a:cs typeface="Calibri"/>
                <a:sym typeface="Calibri"/>
              </a:rPr>
              <a:t>We’ll see a video later</a:t>
            </a:r>
            <a:r>
              <a:rPr lang="en-US" sz="1200" b="0" i="0" u="none" strike="noStrike" kern="1200" cap="none" baseline="0" dirty="0">
                <a:solidFill>
                  <a:schemeClr val="dk1"/>
                </a:solidFill>
                <a:effectLst/>
                <a:latin typeface="Calibri"/>
                <a:ea typeface="Calibri"/>
                <a:cs typeface="Calibri"/>
                <a:sym typeface="Calibri"/>
              </a:rPr>
              <a:t> on a project of David </a:t>
            </a:r>
            <a:r>
              <a:rPr lang="en-US" sz="1200" b="0" i="0" u="none" strike="noStrike" kern="1200" cap="none" baseline="0" dirty="0" err="1">
                <a:solidFill>
                  <a:schemeClr val="dk1"/>
                </a:solidFill>
                <a:effectLst/>
                <a:latin typeface="Calibri"/>
                <a:ea typeface="Calibri"/>
                <a:cs typeface="Calibri"/>
                <a:sym typeface="Calibri"/>
              </a:rPr>
              <a:t>Fliesher</a:t>
            </a:r>
            <a:r>
              <a:rPr lang="en-US" sz="1200" b="0" i="0" u="none" strike="noStrike" kern="1200" cap="none" baseline="0" dirty="0">
                <a:solidFill>
                  <a:schemeClr val="dk1"/>
                </a:solidFill>
                <a:effectLst/>
                <a:latin typeface="Calibri"/>
                <a:ea typeface="Calibri"/>
                <a:cs typeface="Calibri"/>
                <a:sym typeface="Calibri"/>
              </a:rPr>
              <a:t> - </a:t>
            </a:r>
            <a:r>
              <a:rPr lang="en-US" sz="1200" b="0" i="0" u="none" strike="noStrike" kern="1200" cap="none" dirty="0">
                <a:solidFill>
                  <a:schemeClr val="dk1"/>
                </a:solidFill>
                <a:effectLst/>
                <a:latin typeface="Calibri"/>
                <a:ea typeface="Calibri"/>
                <a:cs typeface="Calibri"/>
                <a:sym typeface="Calibri"/>
              </a:rPr>
              <a:t>There is a bod</a:t>
            </a:r>
            <a:r>
              <a:rPr lang="en-US" sz="1200" b="0" i="0" u="none" strike="noStrike" kern="1200" cap="none" baseline="0" dirty="0">
                <a:solidFill>
                  <a:schemeClr val="dk1"/>
                </a:solidFill>
                <a:effectLst/>
                <a:latin typeface="Calibri"/>
                <a:ea typeface="Calibri"/>
                <a:cs typeface="Calibri"/>
                <a:sym typeface="Calibri"/>
              </a:rPr>
              <a:t>y of research (deep canvassing) </a:t>
            </a:r>
            <a:r>
              <a:rPr lang="mr-IN" sz="1200" b="0" i="0" u="none" strike="noStrike" kern="1200" cap="none" baseline="0" dirty="0">
                <a:solidFill>
                  <a:schemeClr val="dk1"/>
                </a:solidFill>
                <a:effectLst/>
                <a:latin typeface="Calibri"/>
                <a:ea typeface="Calibri"/>
                <a:cs typeface="Calibri"/>
                <a:sym typeface="Calibri"/>
              </a:rPr>
              <a:t>–</a:t>
            </a:r>
            <a:r>
              <a:rPr lang="en-US" sz="1200" b="0" i="0" u="none" strike="noStrike" kern="1200" cap="none" baseline="0" dirty="0">
                <a:solidFill>
                  <a:schemeClr val="dk1"/>
                </a:solidFill>
                <a:effectLst/>
                <a:latin typeface="Calibri"/>
                <a:ea typeface="Calibri"/>
                <a:cs typeface="Calibri"/>
                <a:sym typeface="Calibri"/>
              </a:rPr>
              <a:t> can you change bias or </a:t>
            </a:r>
            <a:r>
              <a:rPr lang="en-US" sz="1200" b="0" i="0" u="none" strike="noStrike" kern="1200" cap="none" baseline="0" dirty="0" err="1">
                <a:solidFill>
                  <a:schemeClr val="dk1"/>
                </a:solidFill>
                <a:effectLst/>
                <a:latin typeface="Calibri"/>
                <a:ea typeface="Calibri"/>
                <a:cs typeface="Calibri"/>
                <a:sym typeface="Calibri"/>
              </a:rPr>
              <a:t>predigious</a:t>
            </a:r>
            <a:r>
              <a:rPr lang="en-US" sz="1200" b="0" i="0" u="none" strike="noStrike" kern="1200" cap="none" baseline="0" dirty="0">
                <a:solidFill>
                  <a:schemeClr val="dk1"/>
                </a:solidFill>
                <a:effectLst/>
                <a:latin typeface="Calibri"/>
                <a:ea typeface="Calibri"/>
                <a:cs typeface="Calibri"/>
                <a:sym typeface="Calibri"/>
              </a:rPr>
              <a:t> within a single conversation</a:t>
            </a:r>
            <a:br>
              <a:rPr lang="en-US" dirty="0"/>
            </a:br>
            <a:endParaRPr sz="1200" b="0" i="0" u="none" strike="noStrike" cap="none" dirty="0">
              <a:solidFill>
                <a:schemeClr val="dk1"/>
              </a:solidFill>
              <a:latin typeface="Calibri"/>
              <a:ea typeface="Calibri"/>
              <a:cs typeface="Calibri"/>
              <a:sym typeface="Calibri"/>
            </a:endParaRPr>
          </a:p>
        </p:txBody>
      </p:sp>
      <p:sp>
        <p:nvSpPr>
          <p:cNvPr id="130" name="Shape 13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4362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Raise</a:t>
            </a:r>
            <a:r>
              <a:rPr lang="en-US" baseline="0" dirty="0"/>
              <a:t> your hand if you think that’s true </a:t>
            </a:r>
            <a:r>
              <a:rPr lang="mr-IN" baseline="0" dirty="0"/>
              <a:t>–</a:t>
            </a:r>
            <a:r>
              <a:rPr lang="en-US" baseline="0" dirty="0"/>
              <a:t> narrator what I’m seeing</a:t>
            </a:r>
          </a:p>
          <a:p>
            <a:endParaRPr lang="en-US" baseline="0" dirty="0"/>
          </a:p>
          <a:p>
            <a:r>
              <a:rPr lang="en-US" baseline="0" dirty="0"/>
              <a:t>Ground ourselves in research</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17</a:t>
            </a:fld>
            <a:endParaRPr lang="en-US" sz="1200">
              <a:latin typeface="Calibri"/>
              <a:ea typeface="Calibri"/>
              <a:cs typeface="Calibri"/>
              <a:sym typeface="Calibri"/>
            </a:endParaRPr>
          </a:p>
        </p:txBody>
      </p:sp>
    </p:spTree>
    <p:extLst>
      <p:ext uri="{BB962C8B-B14F-4D97-AF65-F5344CB8AC3E}">
        <p14:creationId xmlns:p14="http://schemas.microsoft.com/office/powerpoint/2010/main" val="1679172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False </a:t>
            </a:r>
            <a:r>
              <a:rPr lang="mr-IN" dirty="0"/>
              <a:t>–</a:t>
            </a:r>
            <a:r>
              <a:rPr lang="en-US" dirty="0"/>
              <a:t> we’ve actually become more polarized</a:t>
            </a: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18</a:t>
            </a:fld>
            <a:endParaRPr lang="en-US" sz="1200">
              <a:latin typeface="Calibri"/>
              <a:ea typeface="Calibri"/>
              <a:cs typeface="Calibri"/>
              <a:sym typeface="Calibri"/>
            </a:endParaRPr>
          </a:p>
        </p:txBody>
      </p:sp>
    </p:spTree>
    <p:extLst>
      <p:ext uri="{BB962C8B-B14F-4D97-AF65-F5344CB8AC3E}">
        <p14:creationId xmlns:p14="http://schemas.microsoft.com/office/powerpoint/2010/main" val="1318672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kern="1200" cap="none" dirty="0">
                <a:solidFill>
                  <a:schemeClr val="dk1"/>
                </a:solidFill>
                <a:effectLst/>
                <a:latin typeface="Calibri"/>
                <a:ea typeface="Calibri"/>
                <a:cs typeface="Calibri"/>
                <a:sym typeface="Calibri"/>
              </a:rPr>
              <a:t>Over the last</a:t>
            </a:r>
            <a:r>
              <a:rPr lang="en-US" sz="1200" b="0" i="0" u="none" strike="noStrike" kern="1200" cap="none" baseline="0" dirty="0">
                <a:solidFill>
                  <a:schemeClr val="dk1"/>
                </a:solidFill>
                <a:effectLst/>
                <a:latin typeface="Calibri"/>
                <a:ea typeface="Calibri"/>
                <a:cs typeface="Calibri"/>
                <a:sym typeface="Calibri"/>
              </a:rPr>
              <a:t> 25 years we’ve become more polarized, meaning that the center is actually moving towards the polls. </a:t>
            </a:r>
          </a:p>
          <a:p>
            <a:pPr marL="0" marR="0" lvl="0" indent="0" algn="l" rtl="0">
              <a:spcBef>
                <a:spcPts val="0"/>
              </a:spcBef>
              <a:buSzPct val="25000"/>
              <a:buNone/>
            </a:pPr>
            <a:endParaRPr lang="en-US" sz="1200" b="0" i="0" u="none" strike="noStrike" kern="1200" cap="none" baseline="0" dirty="0">
              <a:solidFill>
                <a:schemeClr val="dk1"/>
              </a:solidFill>
              <a:effectLst/>
              <a:latin typeface="Calibri"/>
              <a:ea typeface="Calibri"/>
              <a:cs typeface="Calibri"/>
              <a:sym typeface="Calibri"/>
            </a:endParaRPr>
          </a:p>
          <a:p>
            <a:pPr marL="0" marR="0" lvl="0" indent="0" algn="l" rtl="0">
              <a:spcBef>
                <a:spcPts val="0"/>
              </a:spcBef>
              <a:buSzPct val="25000"/>
              <a:buNone/>
            </a:pPr>
            <a:r>
              <a:rPr lang="en-US" sz="1200" b="0" i="0" u="none" strike="noStrike" kern="1200" cap="none" baseline="0" dirty="0">
                <a:solidFill>
                  <a:schemeClr val="dk1"/>
                </a:solidFill>
                <a:effectLst/>
                <a:latin typeface="Calibri"/>
                <a:ea typeface="Calibri"/>
                <a:cs typeface="Calibri"/>
                <a:sym typeface="Calibri"/>
              </a:rPr>
              <a:t>Study from PEW research center asked questions where you can infer values underneath </a:t>
            </a:r>
            <a:endParaRPr lang="en-US" sz="1200" b="0" i="0" u="none" strike="noStrike" kern="1200" cap="none" dirty="0">
              <a:solidFill>
                <a:schemeClr val="dk1"/>
              </a:solidFill>
              <a:effectLst/>
              <a:latin typeface="Calibri"/>
              <a:ea typeface="Calibri"/>
              <a:cs typeface="Calibri"/>
              <a:sym typeface="Calibri"/>
            </a:endParaRPr>
          </a:p>
          <a:p>
            <a:pPr marL="0" marR="0" lvl="0" indent="0" algn="l" rtl="0">
              <a:spcBef>
                <a:spcPts val="0"/>
              </a:spcBef>
              <a:buSzPct val="25000"/>
              <a:buNone/>
            </a:pPr>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Values questions -- on government regulations to benefits for the poor to racial discrimination </a:t>
            </a:r>
          </a:p>
          <a:p>
            <a:endParaRPr lang="en-US" sz="1200" b="0" i="0" u="none" strike="noStrike" kern="1200" cap="none" dirty="0">
              <a:solidFill>
                <a:schemeClr val="dk1"/>
              </a:solidFill>
              <a:effectLst/>
              <a:latin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The gap between Democrats and Republicans continues to expand on questions about the role of government, race, immigration — even where they prefer to live. Each party has become more ideologically homogeneous, and more hostile toward the opinions of members of the other party.</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defRPr/>
            </a:pPr>
            <a:fld id="{00000000-1234-1234-1234-123412341234}" type="slidenum">
              <a:rPr lang="en-US" sz="1200">
                <a:latin typeface="Calibri"/>
                <a:ea typeface="Calibri"/>
                <a:cs typeface="Calibri"/>
                <a:sym typeface="Calibri"/>
              </a:rPr>
              <a:pPr algn="r">
                <a:buSzPct val="25000"/>
                <a:defRPr/>
              </a:pPr>
              <a:t>19</a:t>
            </a:fld>
            <a:endParaRPr lang="en-US" sz="1200">
              <a:latin typeface="Calibri"/>
              <a:ea typeface="Calibri"/>
              <a:cs typeface="Calibri"/>
              <a:sym typeface="Calibri"/>
            </a:endParaRPr>
          </a:p>
        </p:txBody>
      </p:sp>
    </p:spTree>
    <p:extLst>
      <p:ext uri="{BB962C8B-B14F-4D97-AF65-F5344CB8AC3E}">
        <p14:creationId xmlns:p14="http://schemas.microsoft.com/office/powerpoint/2010/main" val="887563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7903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Politics itself has become an identity built on experiences people have had for a long time. </a:t>
            </a: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Politics are on the surface</a:t>
            </a:r>
            <a:r>
              <a:rPr lang="en-US" sz="1200" b="0" i="0" u="none" strike="noStrike" kern="1200" cap="none" baseline="0" dirty="0">
                <a:solidFill>
                  <a:schemeClr val="dk1"/>
                </a:solidFill>
                <a:effectLst/>
                <a:latin typeface="Calibri"/>
                <a:ea typeface="Calibri"/>
                <a:cs typeface="Calibri"/>
                <a:sym typeface="Calibri"/>
              </a:rPr>
              <a:t> of deeply rooted things like experiences and identity</a:t>
            </a:r>
          </a:p>
          <a:p>
            <a:endParaRPr lang="en-US" sz="1200" b="0" i="0" u="none" strike="noStrike" kern="1200" cap="none" baseline="0" dirty="0">
              <a:solidFill>
                <a:schemeClr val="dk1"/>
              </a:solidFill>
              <a:effectLst/>
              <a:latin typeface="Calibri"/>
              <a:ea typeface="Calibri"/>
              <a:cs typeface="Calibri"/>
              <a:sym typeface="Calibri"/>
            </a:endParaRPr>
          </a:p>
          <a:p>
            <a:r>
              <a:rPr lang="en-US" sz="1200" b="0" i="0" u="none" strike="noStrike" kern="1200" cap="none" baseline="0" dirty="0">
                <a:solidFill>
                  <a:schemeClr val="dk1"/>
                </a:solidFill>
                <a:effectLst/>
                <a:latin typeface="Calibri"/>
                <a:ea typeface="Calibri"/>
                <a:cs typeface="Calibri"/>
                <a:sym typeface="Calibri"/>
              </a:rPr>
              <a:t>We just heard the statistic that our country is getting more polarized. There are a few reasons why this happens </a:t>
            </a:r>
            <a:r>
              <a:rPr lang="mr-IN" sz="1200" b="0" i="0" u="none" strike="noStrike" kern="1200" cap="none" baseline="0" dirty="0">
                <a:solidFill>
                  <a:schemeClr val="dk1"/>
                </a:solidFill>
                <a:effectLst/>
                <a:latin typeface="Calibri"/>
                <a:ea typeface="Calibri"/>
                <a:cs typeface="Calibri"/>
                <a:sym typeface="Calibri"/>
              </a:rPr>
              <a:t>–</a:t>
            </a:r>
            <a:r>
              <a:rPr lang="en-US" sz="1200" b="0" i="0" u="none" strike="noStrike" kern="1200" cap="none" baseline="0" dirty="0">
                <a:solidFill>
                  <a:schemeClr val="dk1"/>
                </a:solidFill>
                <a:effectLst/>
                <a:latin typeface="Calibri"/>
                <a:ea typeface="Calibri"/>
                <a:cs typeface="Calibri"/>
                <a:sym typeface="Calibri"/>
              </a:rPr>
              <a:t> INSULAR Associating our identity with folks around us who also believe those things</a:t>
            </a:r>
          </a:p>
          <a:p>
            <a:endParaRPr lang="en-US" sz="1200" b="0" i="0" u="none" strike="noStrike" kern="1200" cap="none" baseline="0" dirty="0">
              <a:solidFill>
                <a:schemeClr val="dk1"/>
              </a:solidFill>
              <a:effectLst/>
              <a:latin typeface="Calibri"/>
              <a:ea typeface="Calibri"/>
              <a:cs typeface="Calibri"/>
              <a:sym typeface="Calibri"/>
            </a:endParaRPr>
          </a:p>
          <a:p>
            <a:r>
              <a:rPr lang="en-US" sz="1200" b="0" i="0" u="none" strike="noStrike" kern="1200" cap="none" baseline="0" dirty="0">
                <a:solidFill>
                  <a:schemeClr val="dk1"/>
                </a:solidFill>
                <a:effectLst/>
                <a:latin typeface="Calibri"/>
                <a:ea typeface="Calibri"/>
                <a:cs typeface="Calibri"/>
                <a:sym typeface="Calibri"/>
              </a:rPr>
              <a:t>We are moving away from saying that a political belief is part of my identity and we are shifting to my political belief shows my identity. When I say I am feminist, I’m signaling that a lot of things about myself - </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20</a:t>
            </a:fld>
            <a:endParaRPr lang="en-US" sz="1200">
              <a:latin typeface="Calibri"/>
              <a:ea typeface="Calibri"/>
              <a:cs typeface="Calibri"/>
              <a:sym typeface="Calibri"/>
            </a:endParaRPr>
          </a:p>
        </p:txBody>
      </p:sp>
    </p:spTree>
    <p:extLst>
      <p:ext uri="{BB962C8B-B14F-4D97-AF65-F5344CB8AC3E}">
        <p14:creationId xmlns:p14="http://schemas.microsoft.com/office/powerpoint/2010/main" val="1478910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1" rtl="0" fontAlgn="base"/>
            <a:r>
              <a:rPr lang="en-US" sz="1200" b="0" i="0" u="none" strike="noStrike" kern="1200" cap="none" dirty="0">
                <a:solidFill>
                  <a:schemeClr val="dk1"/>
                </a:solidFill>
                <a:effectLst/>
                <a:latin typeface="Calibri"/>
                <a:ea typeface="Calibri"/>
                <a:cs typeface="Calibri"/>
                <a:sym typeface="Calibri"/>
              </a:rPr>
              <a:t>The sociologist </a:t>
            </a:r>
            <a:r>
              <a:rPr lang="en-US" sz="1200" b="0" i="0" u="none" strike="noStrike" kern="1200" cap="none" dirty="0" err="1">
                <a:solidFill>
                  <a:schemeClr val="dk1"/>
                </a:solidFill>
                <a:effectLst/>
                <a:latin typeface="Calibri"/>
                <a:ea typeface="Calibri"/>
                <a:cs typeface="Calibri"/>
                <a:sym typeface="Calibri"/>
              </a:rPr>
              <a:t>Ziad</a:t>
            </a:r>
            <a:r>
              <a:rPr lang="en-US" sz="1200" b="0" i="0" u="none" strike="noStrike" kern="1200" cap="none" dirty="0">
                <a:solidFill>
                  <a:schemeClr val="dk1"/>
                </a:solidFill>
                <a:effectLst/>
                <a:latin typeface="Calibri"/>
                <a:ea typeface="Calibri"/>
                <a:cs typeface="Calibri"/>
                <a:sym typeface="Calibri"/>
              </a:rPr>
              <a:t> Munson </a:t>
            </a:r>
            <a:r>
              <a:rPr lang="en-US" sz="1200" b="0" i="0" u="sng" strike="noStrike" kern="1200" cap="none" dirty="0">
                <a:solidFill>
                  <a:schemeClr val="dk1"/>
                </a:solidFill>
                <a:effectLst/>
                <a:latin typeface="Calibri"/>
                <a:ea typeface="Calibri"/>
                <a:cs typeface="Calibri"/>
                <a:sym typeface="Calibri"/>
                <a:hlinkClick r:id="rId3"/>
              </a:rPr>
              <a:t>has found</a:t>
            </a:r>
            <a:r>
              <a:rPr lang="en-US" sz="1200" b="0" i="0" u="none" strike="noStrike" kern="1200" cap="none" dirty="0">
                <a:solidFill>
                  <a:schemeClr val="dk1"/>
                </a:solidFill>
                <a:effectLst/>
                <a:latin typeface="Calibri"/>
                <a:ea typeface="Calibri"/>
                <a:cs typeface="Calibri"/>
                <a:sym typeface="Calibri"/>
              </a:rPr>
              <a:t> that almost half of the activists on the front lines of the anti-abortion movement — those who protest outside abortion clinics — were not anti-abortion when they attended their first event. They </a:t>
            </a:r>
            <a:r>
              <a:rPr lang="en-US" sz="1200" b="1" i="0" u="none" strike="noStrike" kern="1200" cap="none" dirty="0">
                <a:solidFill>
                  <a:schemeClr val="dk1"/>
                </a:solidFill>
                <a:effectLst/>
                <a:latin typeface="Calibri"/>
                <a:ea typeface="Calibri"/>
                <a:cs typeface="Calibri"/>
                <a:sym typeface="Calibri"/>
              </a:rPr>
              <a:t>attended because a friend asked them, they had just joined a new church, or they retired and had more free time. They stayed, however, because at these events, they found things we all want: friends, responsibility, a sense that what they are doing matters.</a:t>
            </a:r>
            <a:r>
              <a:rPr lang="en-US" sz="1200" b="0" i="0" u="none" strike="noStrike" kern="1200" cap="none" dirty="0">
                <a:solidFill>
                  <a:schemeClr val="dk1"/>
                </a:solidFill>
                <a:effectLst/>
                <a:latin typeface="Calibri"/>
                <a:ea typeface="Calibri"/>
                <a:cs typeface="Calibri"/>
                <a:sym typeface="Calibri"/>
              </a:rPr>
              <a:t> By finding fellowship and responsibility, these people changed not only their views on abortion but also their commitment to act.</a:t>
            </a:r>
          </a:p>
          <a:p>
            <a:pPr lvl="1" rtl="0" fontAlgn="base"/>
            <a:r>
              <a:rPr lang="en-US" sz="1200" b="0" i="0" u="none" strike="noStrike" kern="1200" cap="none" dirty="0">
                <a:solidFill>
                  <a:schemeClr val="dk1"/>
                </a:solidFill>
                <a:effectLst/>
                <a:latin typeface="Calibri"/>
                <a:ea typeface="Calibri"/>
                <a:cs typeface="Calibri"/>
                <a:sym typeface="Calibri"/>
              </a:rPr>
              <a:t>However, studies have also found that people with polarized views also concede the nuance of their beliefs after a few questions, much more than they initially let on</a:t>
            </a:r>
          </a:p>
          <a:p>
            <a:pPr lvl="1" rtl="0" fontAlgn="base"/>
            <a:endParaRPr lang="en-US" sz="1200" b="0" i="0" u="none" strike="noStrike" kern="1200" cap="none" dirty="0">
              <a:solidFill>
                <a:schemeClr val="dk1"/>
              </a:solidFill>
              <a:effectLst/>
              <a:latin typeface="Calibri"/>
              <a:ea typeface="Calibri"/>
              <a:cs typeface="Calibri"/>
              <a:sym typeface="Calibri"/>
            </a:endParaRPr>
          </a:p>
          <a:p>
            <a:pPr lvl="1" rtl="0" fontAlgn="base"/>
            <a:r>
              <a:rPr lang="en-US" sz="1200" b="0" i="0" u="none" strike="noStrike" kern="1200" cap="none" dirty="0">
                <a:solidFill>
                  <a:schemeClr val="dk1"/>
                </a:solidFill>
                <a:effectLst/>
                <a:latin typeface="Calibri"/>
                <a:ea typeface="Calibri"/>
                <a:cs typeface="Calibri"/>
                <a:sym typeface="Calibri"/>
              </a:rPr>
              <a:t>Signaling</a:t>
            </a:r>
            <a:r>
              <a:rPr lang="en-US" sz="1200" b="0" i="0" u="none" strike="noStrike" kern="1200" cap="none" baseline="0" dirty="0">
                <a:solidFill>
                  <a:schemeClr val="dk1"/>
                </a:solidFill>
                <a:effectLst/>
                <a:latin typeface="Calibri"/>
                <a:ea typeface="Calibri"/>
                <a:cs typeface="Calibri"/>
                <a:sym typeface="Calibri"/>
              </a:rPr>
              <a:t> my identity and not, this is an act I disagree with. Stayed for the community</a:t>
            </a:r>
            <a:endParaRPr lang="en-US"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5395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rtl="0" fontAlgn="base"/>
            <a:r>
              <a:rPr lang="en-US" sz="1200" b="1" i="0" u="none" strike="noStrike" kern="1200" cap="none" dirty="0">
                <a:solidFill>
                  <a:schemeClr val="dk1"/>
                </a:solidFill>
                <a:effectLst/>
                <a:latin typeface="Calibri"/>
                <a:ea typeface="Calibri"/>
                <a:cs typeface="Calibri"/>
                <a:sym typeface="Calibri"/>
              </a:rPr>
              <a:t>This affects actions</a:t>
            </a:r>
            <a:r>
              <a:rPr lang="en-US" sz="1200" b="0" i="0" u="none" strike="noStrike" kern="1200" cap="none" dirty="0">
                <a:solidFill>
                  <a:schemeClr val="dk1"/>
                </a:solidFill>
                <a:effectLst/>
                <a:latin typeface="Calibri"/>
                <a:ea typeface="Calibri"/>
                <a:cs typeface="Calibri"/>
                <a:sym typeface="Calibri"/>
              </a:rPr>
              <a:t> (identity shift → e.g. NRA)</a:t>
            </a:r>
          </a:p>
          <a:p>
            <a:pPr lvl="0" rtl="0" fontAlgn="base"/>
            <a:r>
              <a:rPr lang="en-US" sz="1200" b="0" i="0" u="none" strike="noStrike" kern="1200" cap="none" dirty="0">
                <a:solidFill>
                  <a:schemeClr val="dk1"/>
                </a:solidFill>
                <a:effectLst/>
                <a:latin typeface="Calibri"/>
                <a:ea typeface="Calibri"/>
                <a:cs typeface="Calibri"/>
                <a:sym typeface="Calibri"/>
              </a:rPr>
              <a:t>"The gun-rights groups were not just persuading them to support gun rights; they were also helping my friends rearticulate their own lives in terms of a broader vision of the future. They were no longer just hunters. They were protectors of a way of life. That is why the N.R.A.’s version of gun rights is so intimately tied to questions of race and identity"</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We know this intuitively</a:t>
            </a:r>
            <a:r>
              <a:rPr lang="en-US" sz="1200" b="0" i="0" u="none" strike="noStrike" cap="none" baseline="0" dirty="0">
                <a:solidFill>
                  <a:schemeClr val="dk1"/>
                </a:solidFill>
                <a:latin typeface="Calibri"/>
                <a:ea typeface="Calibri"/>
                <a:cs typeface="Calibri"/>
                <a:sym typeface="Calibri"/>
              </a:rPr>
              <a:t> because it also </a:t>
            </a:r>
            <a:r>
              <a:rPr lang="en-US" sz="1200" b="0" i="0" u="none" strike="noStrike" kern="1200" cap="none" dirty="0">
                <a:solidFill>
                  <a:schemeClr val="dk1"/>
                </a:solidFill>
                <a:effectLst/>
                <a:latin typeface="Calibri"/>
                <a:ea typeface="Calibri"/>
                <a:cs typeface="Calibri"/>
                <a:sym typeface="Calibri"/>
              </a:rPr>
              <a:t>affects our believes about people who engage in those actions </a:t>
            </a:r>
            <a:r>
              <a:rPr lang="mr-IN" sz="1200" b="0" i="0" u="none" strike="noStrike" kern="1200" cap="none" dirty="0">
                <a:solidFill>
                  <a:schemeClr val="dk1"/>
                </a:solidFill>
                <a:effectLst/>
                <a:latin typeface="Calibri"/>
                <a:ea typeface="Calibri"/>
                <a:cs typeface="Calibri"/>
                <a:sym typeface="Calibri"/>
              </a:rPr>
              <a:t>–</a:t>
            </a:r>
            <a:r>
              <a:rPr lang="en-US" sz="1200" b="0" i="0" u="none" strike="noStrike" kern="1200" cap="none" dirty="0">
                <a:solidFill>
                  <a:schemeClr val="dk1"/>
                </a:solidFill>
                <a:effectLst/>
                <a:latin typeface="Calibri"/>
                <a:ea typeface="Calibri"/>
                <a:cs typeface="Calibri"/>
                <a:sym typeface="Calibri"/>
              </a:rPr>
              <a:t> we assume we know more</a:t>
            </a:r>
            <a:r>
              <a:rPr lang="en-US" sz="1200" b="0" i="0" u="none" strike="noStrike" kern="1200" cap="none" baseline="0" dirty="0">
                <a:solidFill>
                  <a:schemeClr val="dk1"/>
                </a:solidFill>
                <a:effectLst/>
                <a:latin typeface="Calibri"/>
                <a:ea typeface="Calibri"/>
                <a:cs typeface="Calibri"/>
                <a:sym typeface="Calibri"/>
              </a:rPr>
              <a:t> about their identity and who they are</a:t>
            </a:r>
          </a:p>
          <a:p>
            <a:pPr marL="0" marR="0" lvl="0" indent="0" algn="l" rtl="0">
              <a:spcBef>
                <a:spcPts val="0"/>
              </a:spcBef>
              <a:buSzPct val="25000"/>
              <a:buNone/>
            </a:pPr>
            <a:endParaRPr lang="en-US" sz="1200" b="0" i="0" u="none" strike="noStrike" kern="1200" cap="none" baseline="0" dirty="0">
              <a:solidFill>
                <a:schemeClr val="dk1"/>
              </a:solidFill>
              <a:effectLst/>
              <a:latin typeface="Calibri"/>
              <a:ea typeface="Calibri"/>
              <a:cs typeface="Calibri"/>
              <a:sym typeface="Calibri"/>
            </a:endParaRPr>
          </a:p>
          <a:p>
            <a:pPr marL="0" marR="0" lvl="0" indent="0" algn="l" rtl="0">
              <a:spcBef>
                <a:spcPts val="0"/>
              </a:spcBef>
              <a:buSzPct val="25000"/>
              <a:buNone/>
            </a:pPr>
            <a:r>
              <a:rPr lang="en-US" sz="1200" b="0" i="0" u="none" strike="noStrike" kern="1200" cap="none" baseline="0" dirty="0">
                <a:solidFill>
                  <a:schemeClr val="dk1"/>
                </a:solidFill>
                <a:effectLst/>
                <a:latin typeface="Calibri"/>
                <a:ea typeface="Calibri"/>
                <a:cs typeface="Calibri"/>
                <a:sym typeface="Calibri"/>
              </a:rPr>
              <a:t>What are we to do with that? We know that politics have become an identity, groups see each other as other, we are becoming more polarized in this country. </a:t>
            </a:r>
          </a:p>
          <a:p>
            <a:pPr marL="0" marR="0" lvl="0" indent="0" algn="l" rtl="0">
              <a:spcBef>
                <a:spcPts val="0"/>
              </a:spcBef>
              <a:buSzPct val="25000"/>
              <a:buNone/>
            </a:pPr>
            <a:endParaRPr lang="en-US" sz="1200" b="0" i="0" u="none" strike="noStrike" kern="1200" cap="none" baseline="0" dirty="0">
              <a:solidFill>
                <a:schemeClr val="dk1"/>
              </a:solidFill>
              <a:effectLst/>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Calibri"/>
                <a:ea typeface="Calibri"/>
                <a:cs typeface="Calibri"/>
                <a:sym typeface="Calibri"/>
              </a:rPr>
              <a:t>We care about</a:t>
            </a:r>
            <a:r>
              <a:rPr lang="en-US" sz="1200" b="0" i="0" u="none" strike="noStrike" cap="none" baseline="0" dirty="0">
                <a:solidFill>
                  <a:schemeClr val="dk1"/>
                </a:solidFill>
                <a:latin typeface="Calibri"/>
                <a:ea typeface="Calibri"/>
                <a:cs typeface="Calibri"/>
                <a:sym typeface="Calibri"/>
              </a:rPr>
              <a:t> change really deeply, we are at the conference because we deeply believe in specific things. We get that this is </a:t>
            </a:r>
            <a:r>
              <a:rPr lang="en-US" sz="1200" b="1" i="0" u="none" strike="noStrike" cap="none" baseline="0" dirty="0">
                <a:solidFill>
                  <a:schemeClr val="dk1"/>
                </a:solidFill>
                <a:latin typeface="Calibri"/>
                <a:ea typeface="Calibri"/>
                <a:cs typeface="Calibri"/>
                <a:sym typeface="Calibri"/>
              </a:rPr>
              <a:t>urgent</a:t>
            </a:r>
            <a:r>
              <a:rPr lang="en-US" sz="1200" b="0" i="0" u="none" strike="noStrike" cap="none" baseline="0" dirty="0">
                <a:solidFill>
                  <a:schemeClr val="dk1"/>
                </a:solidFill>
                <a:latin typeface="Calibri"/>
                <a:ea typeface="Calibri"/>
                <a:cs typeface="Calibri"/>
                <a:sym typeface="Calibri"/>
              </a:rPr>
              <a:t>. But there is </a:t>
            </a:r>
            <a:r>
              <a:rPr lang="en-US" sz="1200" b="1" i="0" u="none" strike="noStrike" cap="none" baseline="0" dirty="0">
                <a:solidFill>
                  <a:schemeClr val="dk1"/>
                </a:solidFill>
                <a:latin typeface="Calibri"/>
                <a:ea typeface="Calibri"/>
                <a:cs typeface="Calibri"/>
                <a:sym typeface="Calibri"/>
              </a:rPr>
              <a:t>hope</a:t>
            </a:r>
            <a:r>
              <a:rPr lang="en-US" sz="1200" b="0" i="0" u="none" strike="noStrike" cap="none" baseline="0" dirty="0">
                <a:solidFill>
                  <a:schemeClr val="dk1"/>
                </a:solidFill>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At the core of motivational</a:t>
            </a:r>
            <a:r>
              <a:rPr lang="en-US" sz="1200" b="0" i="0" u="none" strike="noStrike" kern="1200" cap="none" baseline="0" dirty="0">
                <a:solidFill>
                  <a:schemeClr val="dk1"/>
                </a:solidFill>
                <a:effectLst/>
                <a:latin typeface="Calibri"/>
                <a:ea typeface="Calibri"/>
                <a:cs typeface="Calibri"/>
                <a:sym typeface="Calibri"/>
              </a:rPr>
              <a:t> interviewing, we want to tease out cognitive dissonance </a:t>
            </a:r>
            <a:r>
              <a:rPr lang="en-US" sz="1200" b="0" i="1"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We know this intuitively - there are many beliefs that we hold that go against our actions- for instance, I deeply believe in doing everything I can to combat excessive waste.. However, I bought a drink today in a disposable cup</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Calibri"/>
              <a:ea typeface="Calibri"/>
              <a:cs typeface="Calibri"/>
              <a:sym typeface="Calibri"/>
            </a:endParaRPr>
          </a:p>
          <a:p>
            <a:pPr lvl="0" rtl="0" fontAlgn="base"/>
            <a:r>
              <a:rPr lang="en-US" sz="1200" b="0" i="0" u="none" strike="noStrike" kern="1200" cap="none" dirty="0">
                <a:solidFill>
                  <a:schemeClr val="dk1"/>
                </a:solidFill>
                <a:effectLst/>
                <a:latin typeface="Calibri"/>
                <a:ea typeface="Calibri"/>
                <a:cs typeface="Calibri"/>
                <a:sym typeface="Calibri"/>
              </a:rPr>
              <a:t>Because politics has become an identity, our actions don’t always align and we don’t always see that connection. We live in contradiction all the time → cognitive dissonance. We need people to bring that up for us.</a:t>
            </a:r>
          </a:p>
          <a:p>
            <a:r>
              <a:rPr lang="en-US" sz="1200" b="0" i="0" u="none" strike="noStrike" kern="1200" cap="none" dirty="0">
                <a:solidFill>
                  <a:schemeClr val="dk1"/>
                </a:solidFill>
                <a:effectLst/>
                <a:latin typeface="Calibri"/>
                <a:ea typeface="Calibri"/>
                <a:cs typeface="Calibri"/>
                <a:sym typeface="Calibri"/>
              </a:rPr>
              <a:t>Motivational interviewing Is a way for people to state, on </a:t>
            </a:r>
            <a:r>
              <a:rPr lang="en-US" sz="1200" b="1" i="0" u="none" strike="noStrike" kern="1200" cap="none" dirty="0">
                <a:solidFill>
                  <a:schemeClr val="dk1"/>
                </a:solidFill>
                <a:effectLst/>
                <a:latin typeface="Calibri"/>
                <a:ea typeface="Calibri"/>
                <a:cs typeface="Calibri"/>
                <a:sym typeface="Calibri"/>
              </a:rPr>
              <a:t>their own</a:t>
            </a:r>
            <a:r>
              <a:rPr lang="en-US" sz="1200" b="0" i="0" u="none" strike="noStrike" kern="1200" cap="none" dirty="0">
                <a:solidFill>
                  <a:schemeClr val="dk1"/>
                </a:solidFill>
                <a:effectLst/>
                <a:latin typeface="Calibri"/>
                <a:ea typeface="Calibri"/>
                <a:cs typeface="Calibri"/>
                <a:sym typeface="Calibri"/>
              </a:rPr>
              <a:t>, how their actions don’t always align with their beliefs. Asks them what they are going to do next</a:t>
            </a:r>
            <a:r>
              <a:rPr lang="en-US" sz="1200" b="0" i="0" u="none" strike="noStrike" kern="1200" cap="none" baseline="0" dirty="0">
                <a:solidFill>
                  <a:schemeClr val="dk1"/>
                </a:solidFill>
                <a:effectLst/>
                <a:latin typeface="Calibri"/>
                <a:ea typeface="Calibri"/>
                <a:cs typeface="Calibri"/>
                <a:sym typeface="Calibri"/>
              </a:rPr>
              <a:t> about that</a:t>
            </a:r>
            <a:endParaRPr lang="en-US" sz="1200" b="0" i="0" u="none" strike="noStrike" kern="1200" cap="none" dirty="0">
              <a:solidFill>
                <a:schemeClr val="dk1"/>
              </a:solidFill>
              <a:effectLst/>
              <a:latin typeface="Calibri"/>
              <a:ea typeface="Calibri"/>
              <a:cs typeface="Calibri"/>
              <a:sym typeface="Calibri"/>
            </a:endParaRP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Past any election cycle</a:t>
            </a: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My identity</a:t>
            </a:r>
            <a:r>
              <a:rPr lang="en-US" sz="1200" b="0" i="0" u="none" strike="noStrike" kern="1200" cap="none" baseline="0" dirty="0">
                <a:solidFill>
                  <a:schemeClr val="dk1"/>
                </a:solidFill>
                <a:effectLst/>
                <a:latin typeface="Calibri"/>
                <a:ea typeface="Calibri"/>
                <a:cs typeface="Calibri"/>
                <a:sym typeface="Calibri"/>
              </a:rPr>
              <a:t> is not always revealed with my actions (empathy for others) </a:t>
            </a:r>
            <a:r>
              <a:rPr lang="mr-IN" sz="1200" b="0" i="0" u="none" strike="noStrike" kern="1200" cap="none" baseline="0" dirty="0">
                <a:solidFill>
                  <a:schemeClr val="dk1"/>
                </a:solidFill>
                <a:effectLst/>
                <a:latin typeface="Calibri"/>
                <a:ea typeface="Calibri"/>
                <a:cs typeface="Calibri"/>
                <a:sym typeface="Calibri"/>
              </a:rPr>
              <a:t>–</a:t>
            </a:r>
            <a:r>
              <a:rPr lang="en-US" sz="1200" b="0" i="0" u="none" strike="noStrike" kern="1200" cap="none" baseline="0" dirty="0">
                <a:solidFill>
                  <a:schemeClr val="dk1"/>
                </a:solidFill>
                <a:effectLst/>
                <a:latin typeface="Calibri"/>
                <a:ea typeface="Calibri"/>
                <a:cs typeface="Calibri"/>
                <a:sym typeface="Calibri"/>
              </a:rPr>
              <a:t> for myself</a:t>
            </a:r>
            <a:endParaRPr lang="en-US"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Calibri"/>
              <a:ea typeface="Calibri"/>
              <a:cs typeface="Calibri"/>
              <a:sym typeface="Calibri"/>
            </a:endParaRPr>
          </a:p>
          <a:p>
            <a:endParaRPr lang="en-US" dirty="0"/>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defRPr/>
            </a:pPr>
            <a:fld id="{00000000-1234-1234-1234-123412341234}" type="slidenum">
              <a:rPr lang="en-US" sz="1200">
                <a:latin typeface="Calibri"/>
                <a:ea typeface="Calibri"/>
                <a:cs typeface="Calibri"/>
                <a:sym typeface="Calibri"/>
              </a:rPr>
              <a:pPr algn="r">
                <a:buSzPct val="25000"/>
                <a:defRPr/>
              </a:pPr>
              <a:t>22</a:t>
            </a:fld>
            <a:endParaRPr lang="en-US" sz="1200">
              <a:latin typeface="Calibri"/>
              <a:ea typeface="Calibri"/>
              <a:cs typeface="Calibri"/>
              <a:sym typeface="Calibri"/>
            </a:endParaRPr>
          </a:p>
        </p:txBody>
      </p:sp>
    </p:spTree>
    <p:extLst>
      <p:ext uri="{BB962C8B-B14F-4D97-AF65-F5344CB8AC3E}">
        <p14:creationId xmlns:p14="http://schemas.microsoft.com/office/powerpoint/2010/main" val="683228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Calibri"/>
                <a:ea typeface="Calibri"/>
                <a:cs typeface="Calibri"/>
                <a:sym typeface="Calibri"/>
              </a:rPr>
              <a:t>Some keys to being a good listener</a:t>
            </a:r>
            <a:r>
              <a:rPr lang="en-US" sz="1200" b="0" i="0" u="none" strike="noStrike" kern="1200" cap="none" baseline="0" dirty="0">
                <a:solidFill>
                  <a:schemeClr val="dk1"/>
                </a:solidFill>
                <a:effectLst/>
                <a:latin typeface="Calibri"/>
                <a:ea typeface="Calibri"/>
                <a:cs typeface="Calibri"/>
                <a:sym typeface="Calibri"/>
              </a:rPr>
              <a:t>: </a:t>
            </a:r>
          </a:p>
          <a:p>
            <a:r>
              <a:rPr lang="en-US" sz="1200" b="0" i="0" u="none" strike="noStrike" kern="1200" cap="none" baseline="0" dirty="0">
                <a:solidFill>
                  <a:schemeClr val="dk1"/>
                </a:solidFill>
                <a:effectLst/>
                <a:latin typeface="Calibri"/>
                <a:ea typeface="Calibri"/>
                <a:cs typeface="Calibri"/>
                <a:sym typeface="Calibri"/>
              </a:rPr>
              <a:t>Reflecting statements “what I hear you saying is</a:t>
            </a:r>
            <a:r>
              <a:rPr lang="mr-IN" sz="1200" b="0" i="0" u="none" strike="noStrike" kern="1200" cap="none" baseline="0" dirty="0">
                <a:solidFill>
                  <a:schemeClr val="dk1"/>
                </a:solidFill>
                <a:effectLst/>
                <a:latin typeface="Calibri"/>
                <a:ea typeface="Calibri"/>
                <a:cs typeface="Calibri"/>
                <a:sym typeface="Calibri"/>
              </a:rPr>
              <a:t>…</a:t>
            </a:r>
            <a:r>
              <a:rPr lang="en-US" sz="1200" b="0" i="0" u="none" strike="noStrike" kern="1200" cap="none" baseline="0" dirty="0">
                <a:solidFill>
                  <a:schemeClr val="dk1"/>
                </a:solidFill>
                <a:effectLst/>
                <a:latin typeface="Calibri"/>
                <a:ea typeface="Calibri"/>
                <a:cs typeface="Calibri"/>
                <a:sym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a:solidFill>
                  <a:schemeClr val="dk1"/>
                </a:solidFill>
                <a:effectLst/>
                <a:latin typeface="Calibri"/>
                <a:ea typeface="Calibri"/>
                <a:cs typeface="Calibri"/>
                <a:sym typeface="Calibri"/>
              </a:rPr>
              <a:t>Asking exploratory questions: To more deeply </a:t>
            </a:r>
            <a:r>
              <a:rPr lang="en-US" altLang="en-US" sz="1200" dirty="0">
                <a:solidFill>
                  <a:schemeClr val="tx1"/>
                </a:solidFill>
                <a:latin typeface="Source Sans Pro" charset="0"/>
                <a:ea typeface="Source Sans Pro" charset="0"/>
                <a:cs typeface="Source Sans Pro" charset="0"/>
              </a:rPr>
              <a:t>understand the landscape of a person’s beliefs </a:t>
            </a:r>
            <a:endParaRPr lang="en-US" altLang="en-US" sz="1200" b="0" i="0" u="none" strike="noStrike" kern="1200" cap="none" baseline="0" dirty="0">
              <a:solidFill>
                <a:schemeClr val="dk1"/>
              </a:solidFill>
              <a:effectLst/>
              <a:latin typeface="Calibri"/>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a:solidFill>
                  <a:schemeClr val="dk1"/>
                </a:solidFill>
                <a:effectLst/>
                <a:latin typeface="Calibri"/>
                <a:ea typeface="Calibri"/>
                <a:cs typeface="Calibri"/>
                <a:sym typeface="Calibri"/>
              </a:rPr>
              <a:t>Probing: </a:t>
            </a:r>
            <a:r>
              <a:rPr lang="en-US" altLang="en-US" sz="1400" dirty="0">
                <a:solidFill>
                  <a:schemeClr val="tx1"/>
                </a:solidFill>
                <a:latin typeface="Source Sans Pro" charset="0"/>
                <a:ea typeface="Source Sans Pro" charset="0"/>
                <a:cs typeface="Source Sans Pro" charset="0"/>
              </a:rPr>
              <a:t>We do this in order to get to the root of what an individual is saying to us</a:t>
            </a:r>
            <a:r>
              <a:rPr lang="en-US" altLang="en-US" sz="1400" baseline="0" dirty="0">
                <a:solidFill>
                  <a:schemeClr val="tx1"/>
                </a:solidFill>
                <a:latin typeface="Source Sans Pro" charset="0"/>
                <a:ea typeface="Source Sans Pro" charset="0"/>
                <a:cs typeface="Source Sans Pro" charset="0"/>
              </a:rPr>
              <a:t> -- a</a:t>
            </a:r>
            <a:r>
              <a:rPr lang="en-US" altLang="en-US" sz="1400" dirty="0">
                <a:solidFill>
                  <a:schemeClr val="tx1"/>
                </a:solidFill>
                <a:latin typeface="Source Sans Pro" charset="0"/>
                <a:ea typeface="Source Sans Pro" charset="0"/>
                <a:cs typeface="Source Sans Pro" charset="0"/>
              </a:rPr>
              <a:t>t the root is typically a </a:t>
            </a:r>
            <a:r>
              <a:rPr lang="en-US" altLang="en-US" sz="1400" b="1" dirty="0">
                <a:solidFill>
                  <a:schemeClr val="tx1"/>
                </a:solidFill>
                <a:latin typeface="Source Sans Pro" charset="0"/>
                <a:ea typeface="Source Sans Pro" charset="0"/>
                <a:cs typeface="Source Sans Pro" charset="0"/>
              </a:rPr>
              <a:t>value </a:t>
            </a:r>
            <a:r>
              <a:rPr lang="en-US" altLang="en-US" sz="1400" dirty="0">
                <a:solidFill>
                  <a:schemeClr val="tx1"/>
                </a:solidFill>
                <a:latin typeface="Source Sans Pro" charset="0"/>
                <a:ea typeface="Source Sans Pro" charset="0"/>
                <a:cs typeface="Source Sans Pro" charset="0"/>
              </a:rPr>
              <a:t>or </a:t>
            </a:r>
            <a:r>
              <a:rPr lang="en-US" altLang="en-US" sz="1400" b="1" dirty="0">
                <a:solidFill>
                  <a:schemeClr val="tx1"/>
                </a:solidFill>
                <a:latin typeface="Source Sans Pro" charset="0"/>
                <a:ea typeface="Source Sans Pro" charset="0"/>
                <a:cs typeface="Source Sans Pro" charset="0"/>
              </a:rPr>
              <a:t>belief</a:t>
            </a:r>
          </a:p>
          <a:p>
            <a:endParaRPr lang="en-US" sz="1400" b="0" i="0" u="none" strike="noStrike" cap="none" dirty="0">
              <a:solidFill>
                <a:schemeClr val="dk1"/>
              </a:solidFill>
              <a:latin typeface="Calibri"/>
              <a:ea typeface="Calibri"/>
              <a:cs typeface="Calibri"/>
              <a:sym typeface="Calibri"/>
            </a:endParaRPr>
          </a:p>
          <a:p>
            <a:r>
              <a:rPr lang="en-US" sz="1400" b="0" i="0" u="none" strike="noStrike" cap="none" dirty="0">
                <a:solidFill>
                  <a:schemeClr val="dk1"/>
                </a:solidFill>
                <a:latin typeface="Calibri"/>
                <a:ea typeface="Calibri"/>
                <a:cs typeface="Calibri"/>
                <a:sym typeface="Calibri"/>
              </a:rPr>
              <a:t>Search for, what</a:t>
            </a:r>
            <a:r>
              <a:rPr lang="en-US" sz="1400" b="0" i="0" u="none" strike="noStrike" cap="none" baseline="0" dirty="0">
                <a:solidFill>
                  <a:schemeClr val="dk1"/>
                </a:solidFill>
                <a:latin typeface="Calibri"/>
                <a:ea typeface="Calibri"/>
                <a:cs typeface="Calibri"/>
                <a:sym typeface="Calibri"/>
              </a:rPr>
              <a:t> is calling folks in </a:t>
            </a:r>
            <a:r>
              <a:rPr lang="mr-IN" sz="1400" b="0" i="0" u="none" strike="noStrike" cap="none" baseline="0" dirty="0">
                <a:solidFill>
                  <a:schemeClr val="dk1"/>
                </a:solidFill>
                <a:latin typeface="Calibri"/>
                <a:ea typeface="Calibri"/>
                <a:cs typeface="Calibri"/>
                <a:sym typeface="Calibri"/>
              </a:rPr>
              <a:t>…</a:t>
            </a:r>
            <a:endParaRPr sz="14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defRPr/>
            </a:pPr>
            <a:fld id="{00000000-1234-1234-1234-123412341234}" type="slidenum">
              <a:rPr lang="en-US" sz="1200">
                <a:latin typeface="Calibri"/>
                <a:ea typeface="Calibri"/>
                <a:cs typeface="Calibri"/>
                <a:sym typeface="Calibri"/>
              </a:rPr>
              <a:pPr algn="r">
                <a:buSzPct val="25000"/>
                <a:defRPr/>
              </a:pPr>
              <a:t>23</a:t>
            </a:fld>
            <a:endParaRPr lang="en-US" sz="1200">
              <a:latin typeface="Calibri"/>
              <a:ea typeface="Calibri"/>
              <a:cs typeface="Calibri"/>
              <a:sym typeface="Calibri"/>
            </a:endParaRPr>
          </a:p>
        </p:txBody>
      </p:sp>
    </p:spTree>
    <p:extLst>
      <p:ext uri="{BB962C8B-B14F-4D97-AF65-F5344CB8AC3E}">
        <p14:creationId xmlns:p14="http://schemas.microsoft.com/office/powerpoint/2010/main" val="1665158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defRPr/>
            </a:pPr>
            <a:fld id="{00000000-1234-1234-1234-123412341234}" type="slidenum">
              <a:rPr lang="en-US" sz="1200">
                <a:latin typeface="Calibri"/>
                <a:ea typeface="Calibri"/>
                <a:cs typeface="Calibri"/>
                <a:sym typeface="Calibri"/>
              </a:rPr>
              <a:pPr algn="r">
                <a:buSzPct val="25000"/>
                <a:defRPr/>
              </a:pPr>
              <a:t>24</a:t>
            </a:fld>
            <a:endParaRPr lang="en-US" sz="1200">
              <a:latin typeface="Calibri"/>
              <a:ea typeface="Calibri"/>
              <a:cs typeface="Calibri"/>
              <a:sym typeface="Calibri"/>
            </a:endParaRPr>
          </a:p>
        </p:txBody>
      </p:sp>
    </p:spTree>
    <p:extLst>
      <p:ext uri="{BB962C8B-B14F-4D97-AF65-F5344CB8AC3E}">
        <p14:creationId xmlns:p14="http://schemas.microsoft.com/office/powerpoint/2010/main" val="1677386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If you want to keep someone you know in mind. This</a:t>
            </a:r>
            <a:r>
              <a:rPr lang="en-US" baseline="0" dirty="0"/>
              <a:t> training is for folks who are on the fence about an issue </a:t>
            </a:r>
            <a:r>
              <a:rPr lang="mr-IN" baseline="0" dirty="0"/>
              <a:t>–</a:t>
            </a:r>
            <a:r>
              <a:rPr lang="en-US" baseline="0" dirty="0"/>
              <a:t> people who will likely align to your side if pushed to sit with the contradictions between their values and actions. </a:t>
            </a:r>
          </a:p>
          <a:p>
            <a:endParaRPr lang="en-US" baseline="0" dirty="0"/>
          </a:p>
          <a:p>
            <a:r>
              <a:rPr lang="en-US" baseline="0" dirty="0"/>
              <a:t>A practice in discipline, we tend to do to the extremes </a:t>
            </a:r>
            <a:r>
              <a:rPr lang="mr-IN" baseline="0" dirty="0"/>
              <a:t>–</a:t>
            </a:r>
            <a:r>
              <a:rPr lang="en-US" baseline="0" dirty="0"/>
              <a:t> this is for family and friends or someone you have a connection with</a:t>
            </a:r>
          </a:p>
          <a:p>
            <a:endParaRPr lang="en-US" baseline="0" dirty="0"/>
          </a:p>
          <a:p>
            <a:r>
              <a:rPr lang="en-US" baseline="0" dirty="0"/>
              <a:t>BROTHER</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25</a:t>
            </a:fld>
            <a:endParaRPr lang="en-US" sz="1200">
              <a:latin typeface="Calibri"/>
              <a:ea typeface="Calibri"/>
              <a:cs typeface="Calibri"/>
              <a:sym typeface="Calibri"/>
            </a:endParaRPr>
          </a:p>
        </p:txBody>
      </p:sp>
    </p:spTree>
    <p:extLst>
      <p:ext uri="{BB962C8B-B14F-4D97-AF65-F5344CB8AC3E}">
        <p14:creationId xmlns:p14="http://schemas.microsoft.com/office/powerpoint/2010/main" val="473510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One way to</a:t>
            </a:r>
            <a:r>
              <a:rPr lang="en-US" baseline="0" dirty="0"/>
              <a:t> do this is through a framework called ‘motivational interviewing’. </a:t>
            </a:r>
            <a:r>
              <a:rPr lang="en-US" sz="1200" b="0" i="0" u="none" strike="noStrike" kern="1200" cap="none" dirty="0">
                <a:solidFill>
                  <a:schemeClr val="dk1"/>
                </a:solidFill>
                <a:effectLst/>
                <a:latin typeface="Calibri"/>
                <a:ea typeface="Calibri"/>
                <a:cs typeface="Calibri"/>
                <a:sym typeface="Calibri"/>
              </a:rPr>
              <a:t>Motivational Interviewing is a counseling style typically used to treat addictions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Calibri"/>
                <a:ea typeface="Calibri"/>
                <a:cs typeface="Calibri"/>
                <a:sym typeface="Calibri"/>
              </a:rPr>
              <a:t>It is defined as </a:t>
            </a:r>
            <a:r>
              <a:rPr lang="en-US" sz="1200" b="0" i="1" u="none" strike="noStrike" kern="1200" cap="none" dirty="0">
                <a:solidFill>
                  <a:schemeClr val="dk1"/>
                </a:solidFill>
                <a:effectLst/>
                <a:latin typeface="Calibri"/>
                <a:ea typeface="Calibri"/>
                <a:cs typeface="Calibri"/>
                <a:sym typeface="Calibri"/>
              </a:rPr>
              <a:t>“a person centered method of guiding to elicit and strengthen personal motivation for change”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Calibri"/>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Calibri"/>
                <a:ea typeface="Calibri"/>
                <a:cs typeface="Calibri"/>
                <a:sym typeface="Calibri"/>
              </a:rPr>
              <a:t>It encourages individuals to work through their discrepancy between their current behavior and broader life goals and values </a:t>
            </a:r>
            <a:r>
              <a:rPr lang="mr-IN" sz="1200" b="0" i="0" u="none" strike="noStrike" kern="1200" cap="none" dirty="0">
                <a:solidFill>
                  <a:schemeClr val="dk1"/>
                </a:solidFill>
                <a:effectLst/>
                <a:latin typeface="Calibri"/>
                <a:ea typeface="Calibri"/>
                <a:cs typeface="Calibri"/>
                <a:sym typeface="Calibri"/>
              </a:rPr>
              <a:t>–</a:t>
            </a:r>
            <a:r>
              <a:rPr lang="en-US" sz="1200" b="0" i="0" u="none" strike="noStrike" kern="1200" cap="none" dirty="0">
                <a:solidFill>
                  <a:schemeClr val="dk1"/>
                </a:solidFill>
                <a:effectLst/>
                <a:latin typeface="Calibri"/>
                <a:ea typeface="Calibri"/>
                <a:cs typeface="Calibri"/>
                <a:sym typeface="Calibri"/>
              </a:rPr>
              <a:t> critical</a:t>
            </a:r>
            <a:r>
              <a:rPr lang="en-US" sz="1200" b="0" i="0" u="none" strike="noStrike" kern="1200" cap="none" baseline="0" dirty="0">
                <a:solidFill>
                  <a:schemeClr val="dk1"/>
                </a:solidFill>
                <a:effectLst/>
                <a:latin typeface="Calibri"/>
                <a:ea typeface="Calibri"/>
                <a:cs typeface="Calibri"/>
                <a:sym typeface="Calibri"/>
              </a:rPr>
              <a:t> thinking, a more lasting shift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baseline="0" dirty="0">
              <a:solidFill>
                <a:schemeClr val="dk1"/>
              </a:solidFill>
              <a:effectLst/>
              <a:latin typeface="Calibri"/>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a:solidFill>
                  <a:schemeClr val="dk1"/>
                </a:solidFill>
                <a:effectLst/>
                <a:latin typeface="Calibri"/>
                <a:ea typeface="Calibri"/>
                <a:cs typeface="Calibri"/>
                <a:sym typeface="Calibri"/>
              </a:rPr>
              <a:t>Interviewing </a:t>
            </a:r>
            <a:r>
              <a:rPr lang="mr-IN" sz="1200" b="0" i="0" u="none" strike="noStrike" kern="1200" cap="none" baseline="0" dirty="0">
                <a:solidFill>
                  <a:schemeClr val="dk1"/>
                </a:solidFill>
                <a:effectLst/>
                <a:latin typeface="Calibri"/>
                <a:ea typeface="Calibri"/>
                <a:cs typeface="Calibri"/>
                <a:sym typeface="Calibri"/>
              </a:rPr>
              <a:t>–</a:t>
            </a:r>
            <a:r>
              <a:rPr lang="en-US" sz="1200" b="0" i="0" u="none" strike="noStrike" kern="1200" cap="none" baseline="0" dirty="0">
                <a:solidFill>
                  <a:schemeClr val="dk1"/>
                </a:solidFill>
                <a:effectLst/>
                <a:latin typeface="Calibri"/>
                <a:ea typeface="Calibri"/>
                <a:cs typeface="Calibri"/>
                <a:sym typeface="Calibri"/>
              </a:rPr>
              <a:t> </a:t>
            </a:r>
            <a:r>
              <a:rPr lang="en-US" sz="1200" b="0" i="0" u="none" strike="noStrike" kern="1200" cap="none" baseline="0">
                <a:solidFill>
                  <a:schemeClr val="dk1"/>
                </a:solidFill>
                <a:effectLst/>
                <a:latin typeface="Calibri"/>
                <a:ea typeface="Calibri"/>
                <a:cs typeface="Calibri"/>
                <a:sym typeface="Calibri"/>
              </a:rPr>
              <a:t>asking questions!</a:t>
            </a:r>
            <a:endParaRPr lang="en-US"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26</a:t>
            </a:fld>
            <a:endParaRPr lang="en-US" sz="1200">
              <a:latin typeface="Calibri"/>
              <a:ea typeface="Calibri"/>
              <a:cs typeface="Calibri"/>
              <a:sym typeface="Calibri"/>
            </a:endParaRPr>
          </a:p>
        </p:txBody>
      </p:sp>
    </p:spTree>
    <p:extLst>
      <p:ext uri="{BB962C8B-B14F-4D97-AF65-F5344CB8AC3E}">
        <p14:creationId xmlns:p14="http://schemas.microsoft.com/office/powerpoint/2010/main" val="262955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kern="1200" cap="none" dirty="0">
                <a:solidFill>
                  <a:schemeClr val="dk1"/>
                </a:solidFill>
                <a:effectLst/>
                <a:latin typeface="Calibri"/>
                <a:ea typeface="Calibri"/>
                <a:cs typeface="Calibri"/>
                <a:sym typeface="Calibri"/>
              </a:rPr>
              <a:t>Something used during deep canvassing or with friends--not something we do at all times. It is a tool.</a:t>
            </a: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defRPr/>
            </a:pPr>
            <a:fld id="{00000000-1234-1234-1234-123412341234}" type="slidenum">
              <a:rPr lang="en-US" sz="1200">
                <a:latin typeface="Calibri"/>
                <a:ea typeface="Calibri"/>
                <a:cs typeface="Calibri"/>
                <a:sym typeface="Calibri"/>
              </a:rPr>
              <a:pPr algn="r">
                <a:buSzPct val="25000"/>
                <a:defRPr/>
              </a:pPr>
              <a:t>27</a:t>
            </a:fld>
            <a:endParaRPr lang="en-US" sz="1200">
              <a:latin typeface="Calibri"/>
              <a:ea typeface="Calibri"/>
              <a:cs typeface="Calibri"/>
              <a:sym typeface="Calibri"/>
            </a:endParaRPr>
          </a:p>
        </p:txBody>
      </p:sp>
    </p:spTree>
    <p:extLst>
      <p:ext uri="{BB962C8B-B14F-4D97-AF65-F5344CB8AC3E}">
        <p14:creationId xmlns:p14="http://schemas.microsoft.com/office/powerpoint/2010/main" val="1789592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28</a:t>
            </a:fld>
            <a:endParaRPr lang="en-US" sz="1200">
              <a:latin typeface="Calibri"/>
              <a:ea typeface="Calibri"/>
              <a:cs typeface="Calibri"/>
              <a:sym typeface="Calibri"/>
            </a:endParaRPr>
          </a:p>
        </p:txBody>
      </p:sp>
    </p:spTree>
    <p:extLst>
      <p:ext uri="{BB962C8B-B14F-4D97-AF65-F5344CB8AC3E}">
        <p14:creationId xmlns:p14="http://schemas.microsoft.com/office/powerpoint/2010/main" val="1049601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29</a:t>
            </a:fld>
            <a:endParaRPr lang="en-US" sz="1200">
              <a:latin typeface="Calibri"/>
              <a:ea typeface="Calibri"/>
              <a:cs typeface="Calibri"/>
              <a:sym typeface="Calibri"/>
            </a:endParaRPr>
          </a:p>
        </p:txBody>
      </p:sp>
    </p:spTree>
    <p:extLst>
      <p:ext uri="{BB962C8B-B14F-4D97-AF65-F5344CB8AC3E}">
        <p14:creationId xmlns:p14="http://schemas.microsoft.com/office/powerpoint/2010/main" val="1343776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Alexis </a:t>
            </a:r>
          </a:p>
          <a:p>
            <a:endParaRPr lang="en-US" dirty="0"/>
          </a:p>
          <a:p>
            <a:r>
              <a:rPr lang="en-US" dirty="0"/>
              <a:t>Share one thing that you love about your job (or one fun fact)</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9924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30</a:t>
            </a:fld>
            <a:endParaRPr lang="en-US" sz="1200">
              <a:latin typeface="Calibri"/>
              <a:ea typeface="Calibri"/>
              <a:cs typeface="Calibri"/>
              <a:sym typeface="Calibri"/>
            </a:endParaRPr>
          </a:p>
        </p:txBody>
      </p:sp>
    </p:spTree>
    <p:extLst>
      <p:ext uri="{BB962C8B-B14F-4D97-AF65-F5344CB8AC3E}">
        <p14:creationId xmlns:p14="http://schemas.microsoft.com/office/powerpoint/2010/main" val="1099208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rtl="0" fontAlgn="base"/>
            <a:r>
              <a:rPr lang="en-US" sz="1200" b="0" i="0" u="none" strike="noStrike" kern="1200" cap="none" dirty="0">
                <a:solidFill>
                  <a:schemeClr val="dk1"/>
                </a:solidFill>
                <a:effectLst/>
                <a:latin typeface="Calibri"/>
                <a:ea typeface="Calibri"/>
                <a:cs typeface="Calibri"/>
                <a:sym typeface="Calibri"/>
              </a:rPr>
              <a:t>Practitioners generally </a:t>
            </a:r>
            <a:r>
              <a:rPr lang="en-US" sz="1200" b="1" i="0" u="none" strike="noStrike" kern="1200" cap="none" dirty="0">
                <a:solidFill>
                  <a:schemeClr val="dk1"/>
                </a:solidFill>
                <a:effectLst/>
                <a:latin typeface="Calibri"/>
                <a:ea typeface="Calibri"/>
                <a:cs typeface="Calibri"/>
                <a:sym typeface="Calibri"/>
              </a:rPr>
              <a:t>make no direct attempt to dismantle denial or confront irrational</a:t>
            </a:r>
            <a:r>
              <a:rPr lang="en-US" sz="1200" b="0" i="0" u="none" strike="noStrike" kern="1200" cap="none" dirty="0">
                <a:solidFill>
                  <a:schemeClr val="dk1"/>
                </a:solidFill>
                <a:effectLst/>
                <a:latin typeface="Calibri"/>
                <a:ea typeface="Calibri"/>
                <a:cs typeface="Calibri"/>
                <a:sym typeface="Calibri"/>
              </a:rPr>
              <a:t> or inappropriate beliefs. Instead they may subtly help people detect possible contradictions in their thoughts and actions; to </a:t>
            </a:r>
            <a:r>
              <a:rPr lang="en-US" sz="1200" b="1" i="0" u="none" strike="noStrike" kern="1200" cap="none" dirty="0">
                <a:solidFill>
                  <a:schemeClr val="dk1"/>
                </a:solidFill>
                <a:effectLst/>
                <a:latin typeface="Calibri"/>
                <a:ea typeface="Calibri"/>
                <a:cs typeface="Calibri"/>
                <a:sym typeface="Calibri"/>
              </a:rPr>
              <a:t>experience discrepancy between their current actions and who they ideally want to be</a:t>
            </a:r>
            <a:r>
              <a:rPr lang="en-US" sz="1200" b="0" i="0" u="none" strike="noStrike" kern="1200" cap="none" dirty="0">
                <a:solidFill>
                  <a:schemeClr val="dk1"/>
                </a:solidFill>
                <a:effectLst/>
                <a:latin typeface="Calibri"/>
                <a:ea typeface="Calibri"/>
                <a:cs typeface="Calibri"/>
                <a:sym typeface="Calibri"/>
              </a:rPr>
              <a:t>.</a:t>
            </a:r>
          </a:p>
          <a:p>
            <a:pPr lvl="0" rtl="0" fontAlgn="base"/>
            <a:r>
              <a:rPr lang="en-US" sz="1200" b="0" i="0" u="none" strike="noStrike" kern="1200" cap="none" dirty="0">
                <a:solidFill>
                  <a:schemeClr val="dk1"/>
                </a:solidFill>
                <a:effectLst/>
                <a:latin typeface="Calibri"/>
                <a:ea typeface="Calibri"/>
                <a:cs typeface="Calibri"/>
                <a:sym typeface="Calibri"/>
              </a:rPr>
              <a:t>So, we’re NOT trying to win an argument here or get this person to agree with our system of beliefs. We’re attempting to build trust through listening a guide the other person to talk through their own belief system so as to confront any conflicts or discrepancy.</a:t>
            </a:r>
          </a:p>
          <a:p>
            <a:pPr lvl="0" rtl="0" fontAlgn="base"/>
            <a:endParaRPr lang="en-US" sz="1200" b="0" i="0" u="none" strike="noStrike" kern="1200" cap="none" dirty="0">
              <a:solidFill>
                <a:schemeClr val="dk1"/>
              </a:solidFill>
              <a:effectLst/>
              <a:latin typeface="Calibri"/>
              <a:ea typeface="Calibri"/>
              <a:cs typeface="Calibri"/>
              <a:sym typeface="Calibri"/>
            </a:endParaRPr>
          </a:p>
          <a:p>
            <a:pPr lvl="0" rtl="0" fontAlgn="base"/>
            <a:r>
              <a:rPr lang="en-US" sz="1200" b="0" i="0" u="none" strike="noStrike" kern="1200" cap="none" dirty="0">
                <a:solidFill>
                  <a:schemeClr val="dk1"/>
                </a:solidFill>
                <a:effectLst/>
                <a:latin typeface="Calibri"/>
                <a:ea typeface="Calibri"/>
                <a:cs typeface="Calibri"/>
                <a:sym typeface="Calibri"/>
              </a:rPr>
              <a:t>Through motivational interviewing, people are able to voice assumptions they are making that were previously unexamined, clarify their beliefs, and make a choice to change their behavior </a:t>
            </a:r>
          </a:p>
          <a:p>
            <a:pPr lvl="0" rtl="0" fontAlgn="base"/>
            <a:endParaRPr lang="en-US" sz="1200" b="0" i="0" u="none" strike="noStrike" kern="1200" cap="none" dirty="0">
              <a:solidFill>
                <a:schemeClr val="dk1"/>
              </a:solidFill>
              <a:effectLst/>
              <a:latin typeface="Calibri"/>
              <a:ea typeface="Calibri"/>
              <a:cs typeface="Calibri"/>
              <a:sym typeface="Calibri"/>
            </a:endParaRPr>
          </a:p>
          <a:p>
            <a:pPr lvl="0" rtl="0" fontAlgn="base"/>
            <a:r>
              <a:rPr lang="en-US" sz="1200" b="0" i="0" u="none" strike="noStrike" kern="1200" cap="none" dirty="0">
                <a:solidFill>
                  <a:schemeClr val="dk1"/>
                </a:solidFill>
                <a:effectLst/>
                <a:latin typeface="Calibri"/>
                <a:ea typeface="Calibri"/>
                <a:cs typeface="Calibri"/>
                <a:sym typeface="Calibri"/>
              </a:rPr>
              <a:t>It is more effective for people to verbally express their own contradictions than for you to tell them → leads to longer lasting behavior change</a:t>
            </a:r>
          </a:p>
          <a:p>
            <a:pPr lvl="0" rtl="0" fontAlgn="base"/>
            <a:endParaRPr lang="en-US" sz="1200" b="0" i="0" u="none" strike="noStrike" kern="1200" cap="none" dirty="0">
              <a:solidFill>
                <a:schemeClr val="dk1"/>
              </a:solidFill>
              <a:effectLst/>
              <a:latin typeface="Calibri"/>
              <a:ea typeface="Calibri"/>
              <a:cs typeface="Calibri"/>
              <a:sym typeface="Calibri"/>
            </a:endParaRPr>
          </a:p>
          <a:p>
            <a:pPr lvl="0" rtl="0" fontAlgn="base"/>
            <a:r>
              <a:rPr lang="en-US" sz="1200" b="0" i="0" u="none" strike="noStrike" kern="1200" cap="none" dirty="0">
                <a:solidFill>
                  <a:schemeClr val="dk1"/>
                </a:solidFill>
                <a:effectLst/>
                <a:latin typeface="Calibri"/>
                <a:ea typeface="Calibri"/>
                <a:cs typeface="Calibri"/>
                <a:sym typeface="Calibri"/>
              </a:rPr>
              <a:t>Discrepancy between actions and ideally who they want to be</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31</a:t>
            </a:fld>
            <a:endParaRPr lang="en-US" sz="1200">
              <a:latin typeface="Calibri"/>
              <a:ea typeface="Calibri"/>
              <a:cs typeface="Calibri"/>
              <a:sym typeface="Calibri"/>
            </a:endParaRPr>
          </a:p>
        </p:txBody>
      </p:sp>
    </p:spTree>
    <p:extLst>
      <p:ext uri="{BB962C8B-B14F-4D97-AF65-F5344CB8AC3E}">
        <p14:creationId xmlns:p14="http://schemas.microsoft.com/office/powerpoint/2010/main" val="1894787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defRPr/>
            </a:pPr>
            <a:fld id="{00000000-1234-1234-1234-123412341234}" type="slidenum">
              <a:rPr lang="en-US" sz="1200">
                <a:latin typeface="Calibri"/>
                <a:ea typeface="Calibri"/>
                <a:cs typeface="Calibri"/>
                <a:sym typeface="Calibri"/>
              </a:rPr>
              <a:pPr algn="r">
                <a:buSzPct val="25000"/>
                <a:defRPr/>
              </a:pPr>
              <a:t>32</a:t>
            </a:fld>
            <a:endParaRPr lang="en-US" sz="1200">
              <a:latin typeface="Calibri"/>
              <a:ea typeface="Calibri"/>
              <a:cs typeface="Calibri"/>
              <a:sym typeface="Calibri"/>
            </a:endParaRPr>
          </a:p>
        </p:txBody>
      </p:sp>
    </p:spTree>
    <p:extLst>
      <p:ext uri="{BB962C8B-B14F-4D97-AF65-F5344CB8AC3E}">
        <p14:creationId xmlns:p14="http://schemas.microsoft.com/office/powerpoint/2010/main" val="20237815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33</a:t>
            </a:fld>
            <a:endParaRPr lang="en-US" sz="1200">
              <a:latin typeface="Calibri"/>
              <a:ea typeface="Calibri"/>
              <a:cs typeface="Calibri"/>
              <a:sym typeface="Calibri"/>
            </a:endParaRPr>
          </a:p>
        </p:txBody>
      </p:sp>
    </p:spTree>
    <p:extLst>
      <p:ext uri="{BB962C8B-B14F-4D97-AF65-F5344CB8AC3E}">
        <p14:creationId xmlns:p14="http://schemas.microsoft.com/office/powerpoint/2010/main" val="853925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34</a:t>
            </a:fld>
            <a:endParaRPr lang="en-US" sz="1200">
              <a:latin typeface="Calibri"/>
              <a:ea typeface="Calibri"/>
              <a:cs typeface="Calibri"/>
              <a:sym typeface="Calibri"/>
            </a:endParaRPr>
          </a:p>
        </p:txBody>
      </p:sp>
    </p:spTree>
    <p:extLst>
      <p:ext uri="{BB962C8B-B14F-4D97-AF65-F5344CB8AC3E}">
        <p14:creationId xmlns:p14="http://schemas.microsoft.com/office/powerpoint/2010/main" val="197939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35</a:t>
            </a:fld>
            <a:endParaRPr lang="en-US" sz="1200">
              <a:latin typeface="Calibri"/>
              <a:ea typeface="Calibri"/>
              <a:cs typeface="Calibri"/>
              <a:sym typeface="Calibri"/>
            </a:endParaRPr>
          </a:p>
        </p:txBody>
      </p:sp>
    </p:spTree>
    <p:extLst>
      <p:ext uri="{BB962C8B-B14F-4D97-AF65-F5344CB8AC3E}">
        <p14:creationId xmlns:p14="http://schemas.microsoft.com/office/powerpoint/2010/main" val="6450795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rtl="0" fontAlgn="base"/>
            <a:r>
              <a:rPr lang="en-US" sz="1200" b="0" i="0" u="none" strike="noStrike" kern="1200" cap="none" dirty="0">
                <a:solidFill>
                  <a:schemeClr val="dk1"/>
                </a:solidFill>
                <a:effectLst/>
                <a:latin typeface="Calibri"/>
                <a:ea typeface="Calibri"/>
                <a:cs typeface="Calibri"/>
                <a:sym typeface="Calibri"/>
              </a:rPr>
              <a:t>Judgmental, forcing people to think a certain way, manipulation, “</a:t>
            </a:r>
            <a:r>
              <a:rPr lang="en-US" sz="1200" b="0" i="0" u="none" strike="noStrike" kern="1200" cap="none" dirty="0" err="1">
                <a:solidFill>
                  <a:schemeClr val="dk1"/>
                </a:solidFill>
                <a:effectLst/>
                <a:latin typeface="Calibri"/>
                <a:ea typeface="Calibri"/>
                <a:cs typeface="Calibri"/>
                <a:sym typeface="Calibri"/>
              </a:rPr>
              <a:t>gotcha</a:t>
            </a:r>
            <a:r>
              <a:rPr lang="en-US" sz="1200" b="0" i="0" u="none" strike="noStrike" kern="1200" cap="none" dirty="0">
                <a:solidFill>
                  <a:schemeClr val="dk1"/>
                </a:solidFill>
                <a:effectLst/>
                <a:latin typeface="Calibri"/>
                <a:ea typeface="Calibri"/>
                <a:cs typeface="Calibri"/>
                <a:sym typeface="Calibri"/>
              </a:rPr>
              <a:t>”, clap-back, persuasive </a:t>
            </a:r>
          </a:p>
          <a:p>
            <a:pPr lvl="0" rtl="0" fontAlgn="base"/>
            <a:r>
              <a:rPr lang="en-US" sz="1200" b="0" i="0" u="none" strike="noStrike" kern="1200" cap="none" dirty="0">
                <a:solidFill>
                  <a:schemeClr val="dk1"/>
                </a:solidFill>
                <a:effectLst/>
                <a:latin typeface="Calibri"/>
                <a:ea typeface="Calibri"/>
                <a:cs typeface="Calibri"/>
                <a:sym typeface="Calibri"/>
              </a:rPr>
              <a:t>Online</a:t>
            </a:r>
          </a:p>
          <a:p>
            <a:pPr lvl="0" rtl="0" fontAlgn="base"/>
            <a:r>
              <a:rPr lang="en-US" sz="1200" b="0" i="0" u="none" strike="noStrike" kern="1200" cap="none" dirty="0">
                <a:solidFill>
                  <a:schemeClr val="dk1"/>
                </a:solidFill>
                <a:effectLst/>
                <a:latin typeface="Calibri"/>
                <a:ea typeface="Calibri"/>
                <a:cs typeface="Calibri"/>
                <a:sym typeface="Calibri"/>
              </a:rPr>
              <a:t>PERSON DESTROYED</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36</a:t>
            </a:fld>
            <a:endParaRPr lang="en-US" sz="1200">
              <a:latin typeface="Calibri"/>
              <a:ea typeface="Calibri"/>
              <a:cs typeface="Calibri"/>
              <a:sym typeface="Calibri"/>
            </a:endParaRPr>
          </a:p>
        </p:txBody>
      </p:sp>
    </p:spTree>
    <p:extLst>
      <p:ext uri="{BB962C8B-B14F-4D97-AF65-F5344CB8AC3E}">
        <p14:creationId xmlns:p14="http://schemas.microsoft.com/office/powerpoint/2010/main" val="19311477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a:solidFill>
                  <a:schemeClr val="dk1"/>
                </a:solidFill>
                <a:effectLst/>
                <a:latin typeface="Calibri"/>
                <a:ea typeface="Calibri"/>
                <a:cs typeface="Calibri"/>
                <a:sym typeface="Calibri"/>
              </a:rPr>
              <a:t>We are not counselors (most of us- shout out to counselors in the room). This framework isn’t taking the place of professional counseling, nor is it saying that we should act as counselors when we talk to people</a:t>
            </a:r>
            <a:endParaRPr lang="en-US" dirty="0"/>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defRPr/>
            </a:pPr>
            <a:fld id="{00000000-1234-1234-1234-123412341234}" type="slidenum">
              <a:rPr lang="en-US" sz="1200">
                <a:latin typeface="Calibri"/>
                <a:ea typeface="Calibri"/>
                <a:cs typeface="Calibri"/>
                <a:sym typeface="Calibri"/>
              </a:rPr>
              <a:pPr algn="r">
                <a:buSzPct val="25000"/>
                <a:defRPr/>
              </a:pPr>
              <a:t>37</a:t>
            </a:fld>
            <a:endParaRPr lang="en-US" sz="1200">
              <a:latin typeface="Calibri"/>
              <a:ea typeface="Calibri"/>
              <a:cs typeface="Calibri"/>
              <a:sym typeface="Calibri"/>
            </a:endParaRPr>
          </a:p>
        </p:txBody>
      </p:sp>
    </p:spTree>
    <p:extLst>
      <p:ext uri="{BB962C8B-B14F-4D97-AF65-F5344CB8AC3E}">
        <p14:creationId xmlns:p14="http://schemas.microsoft.com/office/powerpoint/2010/main" val="13893239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1" u="none" strike="noStrike" kern="1200" cap="none" dirty="0">
                <a:solidFill>
                  <a:schemeClr val="dk1"/>
                </a:solidFill>
                <a:effectLst/>
                <a:latin typeface="Calibri"/>
                <a:ea typeface="Calibri"/>
                <a:cs typeface="Calibri"/>
                <a:sym typeface="Calibri"/>
              </a:rPr>
              <a:t>However, most of us here on this call are seeking deep change in our country- we desire to see more people voting, more people civically engaged in their communities, more communities being represented by people who vote the way that their constituents put them in office to vote</a:t>
            </a:r>
            <a:endParaRPr lang="en-US" dirty="0"/>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defRPr/>
            </a:pPr>
            <a:fld id="{00000000-1234-1234-1234-123412341234}" type="slidenum">
              <a:rPr lang="en-US" sz="1200">
                <a:latin typeface="Calibri"/>
                <a:ea typeface="Calibri"/>
                <a:cs typeface="Calibri"/>
                <a:sym typeface="Calibri"/>
              </a:rPr>
              <a:pPr algn="r">
                <a:buSzPct val="25000"/>
                <a:defRPr/>
              </a:pPr>
              <a:t>38</a:t>
            </a:fld>
            <a:endParaRPr lang="en-US" sz="1200">
              <a:latin typeface="Calibri"/>
              <a:ea typeface="Calibri"/>
              <a:cs typeface="Calibri"/>
              <a:sym typeface="Calibri"/>
            </a:endParaRPr>
          </a:p>
        </p:txBody>
      </p:sp>
    </p:spTree>
    <p:extLst>
      <p:ext uri="{BB962C8B-B14F-4D97-AF65-F5344CB8AC3E}">
        <p14:creationId xmlns:p14="http://schemas.microsoft.com/office/powerpoint/2010/main" val="10748215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1" u="none" strike="noStrike" kern="1200" cap="none" dirty="0">
                <a:solidFill>
                  <a:schemeClr val="dk1"/>
                </a:solidFill>
                <a:effectLst/>
                <a:latin typeface="Calibri"/>
                <a:ea typeface="Calibri"/>
                <a:cs typeface="Calibri"/>
                <a:sym typeface="Calibri"/>
              </a:rPr>
              <a:t>However, most of us here on this call are seeking deep change in our country- to bridge a divide, to see more people voting, more people civically engaged in their communities, communities being able to have more respectful and fruitful discussions </a:t>
            </a:r>
            <a:r>
              <a:rPr lang="en-US" sz="1200" b="0" i="0" u="none" strike="noStrike" kern="1200" cap="none" dirty="0">
                <a:solidFill>
                  <a:schemeClr val="dk1"/>
                </a:solidFill>
                <a:effectLst/>
                <a:latin typeface="Calibri"/>
                <a:ea typeface="Calibri"/>
                <a:cs typeface="Calibri"/>
                <a:sym typeface="Calibri"/>
              </a:rPr>
              <a:t> and the reality is, we have to use all the tools of effective conversations that we can to begin to see the behavioral changes we seek. We need to try to overcome the polarized barriers people are putting up. And this type of listening is just one way to begin to do that.</a:t>
            </a:r>
          </a:p>
          <a:p>
            <a:pPr marL="0" marR="0" lvl="0" indent="0" algn="l" rtl="0">
              <a:spcBef>
                <a:spcPts val="0"/>
              </a:spcBef>
              <a:buSzPct val="25000"/>
              <a:buNone/>
            </a:pPr>
            <a:endParaRPr lang="en-US" sz="1200" b="0" i="0" u="none" strike="noStrike" kern="1200" cap="none" dirty="0">
              <a:solidFill>
                <a:schemeClr val="dk1"/>
              </a:solidFill>
              <a:effectLst/>
              <a:latin typeface="Calibri"/>
              <a:ea typeface="Calibri"/>
              <a:cs typeface="Calibri"/>
              <a:sym typeface="Calibri"/>
            </a:endParaRPr>
          </a:p>
          <a:p>
            <a:pPr marL="0" marR="0" lvl="0" indent="0" algn="l" rtl="0">
              <a:spcBef>
                <a:spcPts val="0"/>
              </a:spcBef>
              <a:buSzPct val="25000"/>
              <a:buNone/>
            </a:pPr>
            <a:r>
              <a:rPr lang="en-US" sz="1200" b="0" i="0" u="none" strike="noStrike" kern="1200" cap="none" dirty="0">
                <a:solidFill>
                  <a:schemeClr val="dk1"/>
                </a:solidFill>
                <a:effectLst/>
                <a:latin typeface="Calibri"/>
                <a:ea typeface="Calibri"/>
                <a:cs typeface="Calibri"/>
                <a:sym typeface="Calibri"/>
              </a:rPr>
              <a:t>Organizers</a:t>
            </a:r>
            <a:r>
              <a:rPr lang="en-US" sz="1200" b="0" i="0" u="none" strike="noStrike" kern="1200" cap="none" baseline="0" dirty="0">
                <a:solidFill>
                  <a:schemeClr val="dk1"/>
                </a:solidFill>
                <a:effectLst/>
                <a:latin typeface="Calibri"/>
                <a:ea typeface="Calibri"/>
                <a:cs typeface="Calibri"/>
                <a:sym typeface="Calibri"/>
              </a:rPr>
              <a:t> borrow from anywhere </a:t>
            </a:r>
            <a:r>
              <a:rPr lang="mr-IN" sz="1200" b="0" i="0" u="none" strike="noStrike" kern="1200" cap="none" baseline="0" dirty="0">
                <a:solidFill>
                  <a:schemeClr val="dk1"/>
                </a:solidFill>
                <a:effectLst/>
                <a:latin typeface="Calibri"/>
                <a:ea typeface="Calibri"/>
                <a:cs typeface="Calibri"/>
                <a:sym typeface="Calibri"/>
              </a:rPr>
              <a:t>–</a:t>
            </a:r>
            <a:r>
              <a:rPr lang="en-US" sz="1200" b="0" i="0" u="none" strike="noStrike" kern="1200" cap="none" baseline="0" dirty="0">
                <a:solidFill>
                  <a:schemeClr val="dk1"/>
                </a:solidFill>
                <a:effectLst/>
                <a:latin typeface="Calibri"/>
                <a:ea typeface="Calibri"/>
                <a:cs typeface="Calibri"/>
                <a:sym typeface="Calibri"/>
              </a:rPr>
              <a:t> we know this</a:t>
            </a: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defRPr/>
            </a:pPr>
            <a:fld id="{00000000-1234-1234-1234-123412341234}" type="slidenum">
              <a:rPr lang="en-US" sz="1200">
                <a:latin typeface="Calibri"/>
                <a:ea typeface="Calibri"/>
                <a:cs typeface="Calibri"/>
                <a:sym typeface="Calibri"/>
              </a:rPr>
              <a:pPr algn="r">
                <a:buSzPct val="25000"/>
                <a:defRPr/>
              </a:pPr>
              <a:t>39</a:t>
            </a:fld>
            <a:endParaRPr lang="en-US" sz="1200">
              <a:latin typeface="Calibri"/>
              <a:ea typeface="Calibri"/>
              <a:cs typeface="Calibri"/>
              <a:sym typeface="Calibri"/>
            </a:endParaRPr>
          </a:p>
        </p:txBody>
      </p:sp>
    </p:spTree>
    <p:extLst>
      <p:ext uri="{BB962C8B-B14F-4D97-AF65-F5344CB8AC3E}">
        <p14:creationId xmlns:p14="http://schemas.microsoft.com/office/powerpoint/2010/main" val="67664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Bianca</a:t>
            </a:r>
          </a:p>
          <a:p>
            <a:endParaRPr lang="en-US" dirty="0"/>
          </a:p>
          <a:p>
            <a:r>
              <a:rPr lang="en-US" dirty="0"/>
              <a:t>Share one thing that you love about your job (or one fun fact)</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83634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dig into the framework motivational interviewing uses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Calibri"/>
                <a:ea typeface="Calibri"/>
                <a:cs typeface="Calibri"/>
                <a:sym typeface="Calibri"/>
              </a:rPr>
              <a:t>Here is the motivational interviewing framework for an effective conversation that helps to lead someone towards behavior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Calibri"/>
                <a:ea typeface="Calibri"/>
                <a:cs typeface="Calibri"/>
                <a:sym typeface="Calibri"/>
              </a:rPr>
              <a:t>There are three</a:t>
            </a:r>
            <a:r>
              <a:rPr lang="en-US" sz="1200" b="0" i="0" u="none" strike="noStrike" kern="1200" cap="none" baseline="0" dirty="0">
                <a:solidFill>
                  <a:schemeClr val="dk1"/>
                </a:solidFill>
                <a:effectLst/>
                <a:latin typeface="Calibri"/>
                <a:ea typeface="Calibri"/>
                <a:cs typeface="Calibri"/>
                <a:sym typeface="Calibri"/>
              </a:rPr>
              <a:t> pieces to this training</a:t>
            </a:r>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pPr/>
              <a:t>40</a:t>
            </a:fld>
            <a:endParaRPr lang="en-US"/>
          </a:p>
        </p:txBody>
      </p:sp>
    </p:spTree>
    <p:extLst>
      <p:ext uri="{BB962C8B-B14F-4D97-AF65-F5344CB8AC3E}">
        <p14:creationId xmlns:p14="http://schemas.microsoft.com/office/powerpoint/2010/main" val="1638427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EXPLORING - listen to story, build rapport, obtain history — listening, reflections (think anthropologist)</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41</a:t>
            </a:fld>
            <a:endParaRPr lang="en-US" sz="1200">
              <a:latin typeface="Calibri"/>
              <a:ea typeface="Calibri"/>
              <a:cs typeface="Calibri"/>
              <a:sym typeface="Calibri"/>
            </a:endParaRPr>
          </a:p>
        </p:txBody>
      </p:sp>
    </p:spTree>
    <p:extLst>
      <p:ext uri="{BB962C8B-B14F-4D97-AF65-F5344CB8AC3E}">
        <p14:creationId xmlns:p14="http://schemas.microsoft.com/office/powerpoint/2010/main" val="5805364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GUIDING - values clarification exercise, summarizing, putting </a:t>
            </a:r>
            <a:r>
              <a:rPr lang="en-US" sz="1200" b="1" i="0" u="none" strike="noStrike" kern="1200" cap="none" dirty="0">
                <a:solidFill>
                  <a:schemeClr val="dk1"/>
                </a:solidFill>
                <a:effectLst/>
                <a:latin typeface="Calibri"/>
                <a:ea typeface="Calibri"/>
                <a:cs typeface="Calibri"/>
                <a:sym typeface="Calibri"/>
              </a:rPr>
              <a:t>assumptions on the surface </a:t>
            </a:r>
            <a:endParaRPr lang="en-US" b="1"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42</a:t>
            </a:fld>
            <a:endParaRPr lang="en-US" sz="1200">
              <a:latin typeface="Calibri"/>
              <a:ea typeface="Calibri"/>
              <a:cs typeface="Calibri"/>
              <a:sym typeface="Calibri"/>
            </a:endParaRPr>
          </a:p>
        </p:txBody>
      </p:sp>
    </p:spTree>
    <p:extLst>
      <p:ext uri="{BB962C8B-B14F-4D97-AF65-F5344CB8AC3E}">
        <p14:creationId xmlns:p14="http://schemas.microsoft.com/office/powerpoint/2010/main" val="5277513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CHOOSING- ask them to join in further conversation, join a group</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43</a:t>
            </a:fld>
            <a:endParaRPr lang="en-US" sz="1200">
              <a:latin typeface="Calibri"/>
              <a:ea typeface="Calibri"/>
              <a:cs typeface="Calibri"/>
              <a:sym typeface="Calibri"/>
            </a:endParaRPr>
          </a:p>
        </p:txBody>
      </p:sp>
    </p:spTree>
    <p:extLst>
      <p:ext uri="{BB962C8B-B14F-4D97-AF65-F5344CB8AC3E}">
        <p14:creationId xmlns:p14="http://schemas.microsoft.com/office/powerpoint/2010/main" val="6678326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This is a question centered</a:t>
            </a:r>
            <a:r>
              <a:rPr lang="en-US" sz="1200" b="0" i="0" u="none" strike="noStrike" cap="none" baseline="0" dirty="0">
                <a:solidFill>
                  <a:schemeClr val="dk1"/>
                </a:solidFill>
                <a:latin typeface="Calibri"/>
                <a:ea typeface="Calibri"/>
                <a:cs typeface="Calibri"/>
                <a:sym typeface="Calibri"/>
              </a:rPr>
              <a:t> framework</a:t>
            </a: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defRPr/>
            </a:pPr>
            <a:fld id="{00000000-1234-1234-1234-123412341234}" type="slidenum">
              <a:rPr lang="en-US" sz="1200">
                <a:latin typeface="Calibri"/>
                <a:ea typeface="Calibri"/>
                <a:cs typeface="Calibri"/>
                <a:sym typeface="Calibri"/>
              </a:rPr>
              <a:pPr algn="r">
                <a:buSzPct val="25000"/>
                <a:defRPr/>
              </a:pPr>
              <a:t>44</a:t>
            </a:fld>
            <a:endParaRPr lang="en-US" sz="1200">
              <a:latin typeface="Calibri"/>
              <a:ea typeface="Calibri"/>
              <a:cs typeface="Calibri"/>
              <a:sym typeface="Calibri"/>
            </a:endParaRPr>
          </a:p>
        </p:txBody>
      </p:sp>
    </p:spTree>
    <p:extLst>
      <p:ext uri="{BB962C8B-B14F-4D97-AF65-F5344CB8AC3E}">
        <p14:creationId xmlns:p14="http://schemas.microsoft.com/office/powerpoint/2010/main" val="3828861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Quickest</a:t>
            </a:r>
            <a:r>
              <a:rPr lang="en-US" sz="1200" b="0" i="0" u="none" strike="noStrike" cap="none" baseline="0" dirty="0">
                <a:solidFill>
                  <a:schemeClr val="dk1"/>
                </a:solidFill>
                <a:latin typeface="Calibri"/>
                <a:ea typeface="Calibri"/>
                <a:cs typeface="Calibri"/>
                <a:sym typeface="Calibri"/>
              </a:rPr>
              <a:t> way to close someone off or shutdown someone</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I am so guilty of this and it robs me of relationship</a:t>
            </a: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defRPr/>
            </a:pPr>
            <a:fld id="{00000000-1234-1234-1234-123412341234}" type="slidenum">
              <a:rPr lang="en-US" sz="1200">
                <a:latin typeface="Calibri"/>
                <a:ea typeface="Calibri"/>
                <a:cs typeface="Calibri"/>
                <a:sym typeface="Calibri"/>
              </a:rPr>
              <a:pPr algn="r">
                <a:buSzPct val="25000"/>
                <a:defRPr/>
              </a:pPr>
              <a:t>45</a:t>
            </a:fld>
            <a:endParaRPr lang="en-US" sz="1200">
              <a:latin typeface="Calibri"/>
              <a:ea typeface="Calibri"/>
              <a:cs typeface="Calibri"/>
              <a:sym typeface="Calibri"/>
            </a:endParaRPr>
          </a:p>
        </p:txBody>
      </p:sp>
    </p:spTree>
    <p:extLst>
      <p:ext uri="{BB962C8B-B14F-4D97-AF65-F5344CB8AC3E}">
        <p14:creationId xmlns:p14="http://schemas.microsoft.com/office/powerpoint/2010/main" val="17831410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People</a:t>
            </a:r>
            <a:r>
              <a:rPr lang="en-US" sz="1200" b="0" i="0" u="none" strike="noStrike" cap="none" baseline="0" dirty="0">
                <a:solidFill>
                  <a:schemeClr val="dk1"/>
                </a:solidFill>
                <a:latin typeface="Calibri"/>
                <a:ea typeface="Calibri"/>
                <a:cs typeface="Calibri"/>
                <a:sym typeface="Calibri"/>
              </a:rPr>
              <a:t> want to feel seen and heard. Sense of belonging.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We heard that in the research at beginning</a:t>
            </a: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defRPr/>
            </a:pPr>
            <a:fld id="{00000000-1234-1234-1234-123412341234}" type="slidenum">
              <a:rPr lang="en-US" sz="1200">
                <a:latin typeface="Calibri"/>
                <a:ea typeface="Calibri"/>
                <a:cs typeface="Calibri"/>
                <a:sym typeface="Calibri"/>
              </a:rPr>
              <a:pPr algn="r">
                <a:buSzPct val="25000"/>
                <a:defRPr/>
              </a:pPr>
              <a:t>46</a:t>
            </a:fld>
            <a:endParaRPr lang="en-US" sz="1200">
              <a:latin typeface="Calibri"/>
              <a:ea typeface="Calibri"/>
              <a:cs typeface="Calibri"/>
              <a:sym typeface="Calibri"/>
            </a:endParaRPr>
          </a:p>
        </p:txBody>
      </p:sp>
    </p:spTree>
    <p:extLst>
      <p:ext uri="{BB962C8B-B14F-4D97-AF65-F5344CB8AC3E}">
        <p14:creationId xmlns:p14="http://schemas.microsoft.com/office/powerpoint/2010/main" val="20974105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We want to create a world that holds and centers are values </a:t>
            </a:r>
            <a:r>
              <a:rPr lang="mr-IN" sz="1200" b="0" i="0" u="none" strike="noStrike" cap="none" dirty="0">
                <a:solidFill>
                  <a:schemeClr val="dk1"/>
                </a:solidFill>
                <a:latin typeface="Calibri"/>
                <a:ea typeface="Calibri"/>
                <a:cs typeface="Calibri"/>
                <a:sym typeface="Calibri"/>
              </a:rPr>
              <a:t>–</a:t>
            </a:r>
            <a:r>
              <a:rPr lang="en-US" sz="1200" b="0" i="0" u="none" strike="noStrike" cap="none" dirty="0">
                <a:solidFill>
                  <a:schemeClr val="dk1"/>
                </a:solidFill>
                <a:latin typeface="Calibri"/>
                <a:ea typeface="Calibri"/>
                <a:cs typeface="Calibri"/>
                <a:sym typeface="Calibri"/>
              </a:rPr>
              <a:t> I deeply</a:t>
            </a:r>
            <a:r>
              <a:rPr lang="en-US" sz="1200" b="0" i="0" u="none" strike="noStrike" cap="none" baseline="0" dirty="0">
                <a:solidFill>
                  <a:schemeClr val="dk1"/>
                </a:solidFill>
                <a:latin typeface="Calibri"/>
                <a:ea typeface="Calibri"/>
                <a:cs typeface="Calibri"/>
                <a:sym typeface="Calibri"/>
              </a:rPr>
              <a:t> believe that in this framework you want to be loving</a:t>
            </a: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defRPr/>
            </a:pPr>
            <a:fld id="{00000000-1234-1234-1234-123412341234}" type="slidenum">
              <a:rPr lang="en-US" sz="1200">
                <a:latin typeface="Calibri"/>
                <a:ea typeface="Calibri"/>
                <a:cs typeface="Calibri"/>
                <a:sym typeface="Calibri"/>
              </a:rPr>
              <a:pPr algn="r">
                <a:buSzPct val="25000"/>
                <a:defRPr/>
              </a:pPr>
              <a:t>47</a:t>
            </a:fld>
            <a:endParaRPr lang="en-US" sz="1200">
              <a:latin typeface="Calibri"/>
              <a:ea typeface="Calibri"/>
              <a:cs typeface="Calibri"/>
              <a:sym typeface="Calibri"/>
            </a:endParaRPr>
          </a:p>
        </p:txBody>
      </p:sp>
    </p:spTree>
    <p:extLst>
      <p:ext uri="{BB962C8B-B14F-4D97-AF65-F5344CB8AC3E}">
        <p14:creationId xmlns:p14="http://schemas.microsoft.com/office/powerpoint/2010/main" val="567565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People are not wholly</a:t>
            </a:r>
            <a:r>
              <a:rPr lang="en-US" sz="1200" b="0" i="0" u="none" strike="noStrike" cap="none" baseline="0" dirty="0">
                <a:solidFill>
                  <a:schemeClr val="dk1"/>
                </a:solidFill>
                <a:latin typeface="Calibri"/>
                <a:ea typeface="Calibri"/>
                <a:cs typeface="Calibri"/>
                <a:sym typeface="Calibri"/>
              </a:rPr>
              <a:t> what you believe they are</a:t>
            </a: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defRPr/>
            </a:pPr>
            <a:fld id="{00000000-1234-1234-1234-123412341234}" type="slidenum">
              <a:rPr lang="en-US" sz="1200">
                <a:latin typeface="Calibri"/>
                <a:ea typeface="Calibri"/>
                <a:cs typeface="Calibri"/>
                <a:sym typeface="Calibri"/>
              </a:rPr>
              <a:pPr algn="r">
                <a:buSzPct val="25000"/>
                <a:defRPr/>
              </a:pPr>
              <a:t>48</a:t>
            </a:fld>
            <a:endParaRPr lang="en-US" sz="1200">
              <a:latin typeface="Calibri"/>
              <a:ea typeface="Calibri"/>
              <a:cs typeface="Calibri"/>
              <a:sym typeface="Calibri"/>
            </a:endParaRPr>
          </a:p>
        </p:txBody>
      </p:sp>
    </p:spTree>
    <p:extLst>
      <p:ext uri="{BB962C8B-B14F-4D97-AF65-F5344CB8AC3E}">
        <p14:creationId xmlns:p14="http://schemas.microsoft.com/office/powerpoint/2010/main" val="14453944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Our opinions are build our experience and</a:t>
            </a:r>
            <a:r>
              <a:rPr lang="en-US" sz="1200" b="0" i="0" u="none" strike="noStrike" cap="none" baseline="0" dirty="0">
                <a:solidFill>
                  <a:schemeClr val="dk1"/>
                </a:solidFill>
                <a:latin typeface="Calibri"/>
                <a:ea typeface="Calibri"/>
                <a:cs typeface="Calibri"/>
                <a:sym typeface="Calibri"/>
              </a:rPr>
              <a:t> we would never want to assume that we all have the same experience </a:t>
            </a:r>
            <a:r>
              <a:rPr lang="mr-IN" sz="1200" b="0" i="0" u="none" strike="noStrike" cap="none" baseline="0" dirty="0">
                <a:solidFill>
                  <a:schemeClr val="dk1"/>
                </a:solidFill>
                <a:latin typeface="Calibri"/>
                <a:ea typeface="Calibri"/>
                <a:cs typeface="Calibri"/>
                <a:sym typeface="Calibri"/>
              </a:rPr>
              <a:t>–</a:t>
            </a:r>
            <a:r>
              <a:rPr lang="en-US" sz="1200" b="0" i="0" u="none" strike="noStrike" cap="none" baseline="0" dirty="0">
                <a:solidFill>
                  <a:schemeClr val="dk1"/>
                </a:solidFill>
                <a:latin typeface="Calibri"/>
                <a:ea typeface="Calibri"/>
                <a:cs typeface="Calibri"/>
                <a:sym typeface="Calibri"/>
              </a:rPr>
              <a:t> informed by our identity, systemic factors operating in our lives, our families, where we grew up</a:t>
            </a: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defRPr/>
            </a:pPr>
            <a:fld id="{00000000-1234-1234-1234-123412341234}" type="slidenum">
              <a:rPr lang="en-US" sz="1200">
                <a:latin typeface="Calibri"/>
                <a:ea typeface="Calibri"/>
                <a:cs typeface="Calibri"/>
                <a:sym typeface="Calibri"/>
              </a:rPr>
              <a:pPr algn="r">
                <a:buSzPct val="25000"/>
                <a:defRPr/>
              </a:pPr>
              <a:t>49</a:t>
            </a:fld>
            <a:endParaRPr lang="en-US" sz="1200">
              <a:latin typeface="Calibri"/>
              <a:ea typeface="Calibri"/>
              <a:cs typeface="Calibri"/>
              <a:sym typeface="Calibri"/>
            </a:endParaRPr>
          </a:p>
        </p:txBody>
      </p:sp>
    </p:spTree>
    <p:extLst>
      <p:ext uri="{BB962C8B-B14F-4D97-AF65-F5344CB8AC3E}">
        <p14:creationId xmlns:p14="http://schemas.microsoft.com/office/powerpoint/2010/main" val="1245147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 with this – let’s talk about our goals for the session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13729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In this beginning phase of the framework, you are establishing rapport with the person you are speaking with</a:t>
            </a: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Think anthropologist</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50</a:t>
            </a:fld>
            <a:endParaRPr lang="en-US" sz="1200">
              <a:latin typeface="Calibri"/>
              <a:ea typeface="Calibri"/>
              <a:cs typeface="Calibri"/>
              <a:sym typeface="Calibri"/>
            </a:endParaRPr>
          </a:p>
        </p:txBody>
      </p:sp>
    </p:spTree>
    <p:extLst>
      <p:ext uri="{BB962C8B-B14F-4D97-AF65-F5344CB8AC3E}">
        <p14:creationId xmlns:p14="http://schemas.microsoft.com/office/powerpoint/2010/main" val="8366928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51</a:t>
            </a:fld>
            <a:endParaRPr lang="en-US" sz="1200">
              <a:latin typeface="Calibri"/>
              <a:ea typeface="Calibri"/>
              <a:cs typeface="Calibri"/>
              <a:sym typeface="Calibri"/>
            </a:endParaRPr>
          </a:p>
        </p:txBody>
      </p:sp>
    </p:spTree>
    <p:extLst>
      <p:ext uri="{BB962C8B-B14F-4D97-AF65-F5344CB8AC3E}">
        <p14:creationId xmlns:p14="http://schemas.microsoft.com/office/powerpoint/2010/main" val="20176615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52</a:t>
            </a:fld>
            <a:endParaRPr lang="en-US" sz="1200">
              <a:latin typeface="Calibri"/>
              <a:ea typeface="Calibri"/>
              <a:cs typeface="Calibri"/>
              <a:sym typeface="Calibri"/>
            </a:endParaRPr>
          </a:p>
        </p:txBody>
      </p:sp>
    </p:spTree>
    <p:extLst>
      <p:ext uri="{BB962C8B-B14F-4D97-AF65-F5344CB8AC3E}">
        <p14:creationId xmlns:p14="http://schemas.microsoft.com/office/powerpoint/2010/main" val="17040510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53</a:t>
            </a:fld>
            <a:endParaRPr lang="en-US" sz="1200">
              <a:latin typeface="Calibri"/>
              <a:ea typeface="Calibri"/>
              <a:cs typeface="Calibri"/>
              <a:sym typeface="Calibri"/>
            </a:endParaRPr>
          </a:p>
        </p:txBody>
      </p:sp>
    </p:spTree>
    <p:extLst>
      <p:ext uri="{BB962C8B-B14F-4D97-AF65-F5344CB8AC3E}">
        <p14:creationId xmlns:p14="http://schemas.microsoft.com/office/powerpoint/2010/main" val="18922050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TRUST</a:t>
            </a: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54</a:t>
            </a:fld>
            <a:endParaRPr lang="en-US" sz="1200">
              <a:latin typeface="Calibri"/>
              <a:ea typeface="Calibri"/>
              <a:cs typeface="Calibri"/>
              <a:sym typeface="Calibri"/>
            </a:endParaRPr>
          </a:p>
        </p:txBody>
      </p:sp>
    </p:spTree>
    <p:extLst>
      <p:ext uri="{BB962C8B-B14F-4D97-AF65-F5344CB8AC3E}">
        <p14:creationId xmlns:p14="http://schemas.microsoft.com/office/powerpoint/2010/main" val="4824382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defRPr/>
            </a:pPr>
            <a:fld id="{00000000-1234-1234-1234-123412341234}" type="slidenum">
              <a:rPr lang="en-US" sz="1200">
                <a:latin typeface="Calibri"/>
                <a:ea typeface="Calibri"/>
                <a:cs typeface="Calibri"/>
                <a:sym typeface="Calibri"/>
              </a:rPr>
              <a:pPr algn="r">
                <a:buSzPct val="25000"/>
                <a:defRPr/>
              </a:pPr>
              <a:t>55</a:t>
            </a:fld>
            <a:endParaRPr lang="en-US" sz="1200">
              <a:latin typeface="Calibri"/>
              <a:ea typeface="Calibri"/>
              <a:cs typeface="Calibri"/>
              <a:sym typeface="Calibri"/>
            </a:endParaRPr>
          </a:p>
        </p:txBody>
      </p:sp>
    </p:spTree>
    <p:extLst>
      <p:ext uri="{BB962C8B-B14F-4D97-AF65-F5344CB8AC3E}">
        <p14:creationId xmlns:p14="http://schemas.microsoft.com/office/powerpoint/2010/main" val="2081514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defRPr/>
            </a:pPr>
            <a:fld id="{00000000-1234-1234-1234-123412341234}" type="slidenum">
              <a:rPr lang="en-US" sz="1200">
                <a:latin typeface="Calibri"/>
                <a:ea typeface="Calibri"/>
                <a:cs typeface="Calibri"/>
                <a:sym typeface="Calibri"/>
              </a:rPr>
              <a:pPr algn="r">
                <a:buSzPct val="25000"/>
                <a:defRPr/>
              </a:pPr>
              <a:t>56</a:t>
            </a:fld>
            <a:endParaRPr lang="en-US" sz="1200">
              <a:latin typeface="Calibri"/>
              <a:ea typeface="Calibri"/>
              <a:cs typeface="Calibri"/>
              <a:sym typeface="Calibri"/>
            </a:endParaRPr>
          </a:p>
        </p:txBody>
      </p:sp>
    </p:spTree>
    <p:extLst>
      <p:ext uri="{BB962C8B-B14F-4D97-AF65-F5344CB8AC3E}">
        <p14:creationId xmlns:p14="http://schemas.microsoft.com/office/powerpoint/2010/main" val="13120566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a:solidFill>
                  <a:schemeClr val="dk1"/>
                </a:solidFill>
                <a:effectLst/>
                <a:latin typeface="Calibri"/>
                <a:ea typeface="Calibri"/>
                <a:cs typeface="Calibri"/>
                <a:sym typeface="Calibri"/>
              </a:rPr>
              <a:t>Note: Even when reflections are inaccurate, though the act of correcting the listener, people clarify their thoughts and feelings and move the discussion forward</a:t>
            </a:r>
            <a:endParaRPr lang="en-US" dirty="0"/>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Opportunity to clarify</a:t>
            </a: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defRPr/>
            </a:pPr>
            <a:fld id="{00000000-1234-1234-1234-123412341234}" type="slidenum">
              <a:rPr lang="en-US" sz="1200">
                <a:latin typeface="Calibri"/>
                <a:ea typeface="Calibri"/>
                <a:cs typeface="Calibri"/>
                <a:sym typeface="Calibri"/>
              </a:rPr>
              <a:pPr algn="r">
                <a:buSzPct val="25000"/>
                <a:defRPr/>
              </a:pPr>
              <a:t>57</a:t>
            </a:fld>
            <a:endParaRPr lang="en-US" sz="1200">
              <a:latin typeface="Calibri"/>
              <a:ea typeface="Calibri"/>
              <a:cs typeface="Calibri"/>
              <a:sym typeface="Calibri"/>
            </a:endParaRPr>
          </a:p>
        </p:txBody>
      </p:sp>
    </p:spTree>
    <p:extLst>
      <p:ext uri="{BB962C8B-B14F-4D97-AF65-F5344CB8AC3E}">
        <p14:creationId xmlns:p14="http://schemas.microsoft.com/office/powerpoint/2010/main" val="18706669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defRPr/>
            </a:pPr>
            <a:fld id="{00000000-1234-1234-1234-123412341234}" type="slidenum">
              <a:rPr lang="en-US" sz="1200">
                <a:latin typeface="Calibri"/>
                <a:ea typeface="Calibri"/>
                <a:cs typeface="Calibri"/>
                <a:sym typeface="Calibri"/>
              </a:rPr>
              <a:pPr algn="r">
                <a:buSzPct val="25000"/>
                <a:defRPr/>
              </a:pPr>
              <a:t>58</a:t>
            </a:fld>
            <a:endParaRPr lang="en-US" sz="1200">
              <a:latin typeface="Calibri"/>
              <a:ea typeface="Calibri"/>
              <a:cs typeface="Calibri"/>
              <a:sym typeface="Calibri"/>
            </a:endParaRPr>
          </a:p>
        </p:txBody>
      </p:sp>
    </p:spTree>
    <p:extLst>
      <p:ext uri="{BB962C8B-B14F-4D97-AF65-F5344CB8AC3E}">
        <p14:creationId xmlns:p14="http://schemas.microsoft.com/office/powerpoint/2010/main" val="17272270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rtl="0" fontAlgn="base"/>
            <a:r>
              <a:rPr lang="en-US" sz="1200" b="0" i="0" u="none" strike="noStrike" kern="1200" cap="none" dirty="0">
                <a:solidFill>
                  <a:schemeClr val="dk1"/>
                </a:solidFill>
                <a:effectLst/>
                <a:latin typeface="Calibri"/>
                <a:ea typeface="Calibri"/>
                <a:cs typeface="Calibri"/>
                <a:sym typeface="Calibri"/>
              </a:rPr>
              <a:t>TRAPS: responding with questions/ premature advice, questions are biased in what the person is interested in hearing about and not what the person sharing is saying </a:t>
            </a:r>
          </a:p>
          <a:p>
            <a:pPr lvl="0" rtl="0" fontAlgn="base"/>
            <a:r>
              <a:rPr lang="en-US" sz="1200" b="0" i="0" u="none" strike="noStrike" kern="1200" cap="none" dirty="0">
                <a:solidFill>
                  <a:schemeClr val="dk1"/>
                </a:solidFill>
                <a:effectLst/>
                <a:latin typeface="Calibri"/>
                <a:ea typeface="Calibri"/>
                <a:cs typeface="Calibri"/>
                <a:sym typeface="Calibri"/>
              </a:rPr>
              <a:t>EXAMPLE: This can be used to talk to folks don’t believe voting will have an impact.</a:t>
            </a:r>
          </a:p>
          <a:p>
            <a:pPr lvl="1" rtl="0" fontAlgn="base"/>
            <a:r>
              <a:rPr lang="en-US" sz="1200" b="0" i="0" u="none" strike="noStrike" kern="1200" cap="none" dirty="0">
                <a:solidFill>
                  <a:schemeClr val="dk1"/>
                </a:solidFill>
                <a:effectLst/>
                <a:latin typeface="Calibri"/>
                <a:ea typeface="Calibri"/>
                <a:cs typeface="Calibri"/>
                <a:sym typeface="Calibri"/>
              </a:rPr>
              <a:t>Can be used to explore conversations with folks who believe parties are all the same, or even fellows progressives/democrats that are not living their identity</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Predicting and assuming</a:t>
            </a: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defRPr/>
            </a:pPr>
            <a:fld id="{00000000-1234-1234-1234-123412341234}" type="slidenum">
              <a:rPr lang="en-US" sz="1200">
                <a:latin typeface="Calibri"/>
                <a:ea typeface="Calibri"/>
                <a:cs typeface="Calibri"/>
                <a:sym typeface="Calibri"/>
              </a:rPr>
              <a:pPr algn="r">
                <a:buSzPct val="25000"/>
                <a:defRPr/>
              </a:pPr>
              <a:t>59</a:t>
            </a:fld>
            <a:endParaRPr lang="en-US" sz="1200">
              <a:latin typeface="Calibri"/>
              <a:ea typeface="Calibri"/>
              <a:cs typeface="Calibri"/>
              <a:sym typeface="Calibri"/>
            </a:endParaRPr>
          </a:p>
        </p:txBody>
      </p:sp>
    </p:spTree>
    <p:extLst>
      <p:ext uri="{BB962C8B-B14F-4D97-AF65-F5344CB8AC3E}">
        <p14:creationId xmlns:p14="http://schemas.microsoft.com/office/powerpoint/2010/main" val="1532349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Share your name and where you are from - Can someone read out the first goal</a:t>
            </a:r>
          </a:p>
        </p:txBody>
      </p:sp>
      <p:sp>
        <p:nvSpPr>
          <p:cNvPr id="4" name="Slide Number Placeholder 3"/>
          <p:cNvSpPr>
            <a:spLocks noGrp="1"/>
          </p:cNvSpPr>
          <p:nvPr>
            <p:ph type="sldNum" idx="10"/>
          </p:nvPr>
        </p:nvSpPr>
        <p:spPr/>
        <p:txBody>
          <a:bodyPr/>
          <a:lstStyle/>
          <a:p>
            <a:pPr>
              <a:buSzPct val="25000"/>
            </a:pPr>
            <a:fld id="{00000000-1234-1234-1234-123412341234}" type="slidenum">
              <a:rPr lang="en-US" smtClean="0">
                <a:solidFill>
                  <a:prstClr val="black"/>
                </a:solidFill>
                <a:latin typeface="Calibri"/>
                <a:ea typeface="Calibri"/>
                <a:cs typeface="Calibri"/>
                <a:sym typeface="Calibri"/>
              </a:rPr>
              <a:pPr>
                <a:buSzPct val="25000"/>
              </a:pPr>
              <a:t>6</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0267086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Organizing</a:t>
            </a:r>
            <a:r>
              <a:rPr lang="en-US" baseline="0" dirty="0"/>
              <a:t> time together </a:t>
            </a:r>
            <a:r>
              <a:rPr lang="mr-IN" baseline="0" dirty="0"/>
              <a:t>–</a:t>
            </a:r>
            <a:r>
              <a:rPr lang="en-US" baseline="0" dirty="0"/>
              <a:t> raise your hand if you have ever done door-to-door or high-traffic canvassing </a:t>
            </a:r>
            <a:r>
              <a:rPr lang="mr-IN" baseline="0" dirty="0"/>
              <a:t>–</a:t>
            </a:r>
            <a:r>
              <a:rPr lang="en-US" baseline="0" dirty="0"/>
              <a:t> great, so you know that it is quick and all about numbers. </a:t>
            </a:r>
          </a:p>
          <a:p>
            <a:endParaRPr lang="en-US" baseline="0" dirty="0"/>
          </a:p>
          <a:p>
            <a:r>
              <a:rPr lang="en-US" baseline="0" dirty="0"/>
              <a:t>There is research coming out that a framework of deep canvassing that priorities different things </a:t>
            </a:r>
            <a:r>
              <a:rPr lang="mr-IN" baseline="0" dirty="0"/>
              <a:t>–</a:t>
            </a:r>
            <a:r>
              <a:rPr lang="en-US" baseline="0" dirty="0"/>
              <a:t> it is much longer and its goal is to build trust and rapport</a:t>
            </a:r>
          </a:p>
          <a:p>
            <a:endParaRPr lang="en-US" baseline="0" dirty="0"/>
          </a:p>
          <a:p>
            <a:r>
              <a:rPr lang="en-US" baseline="0" dirty="0"/>
              <a:t>Study </a:t>
            </a:r>
            <a:r>
              <a:rPr lang="mr-IN" baseline="0" dirty="0"/>
              <a:t>–</a:t>
            </a:r>
            <a:r>
              <a:rPr lang="en-US" baseline="0" dirty="0"/>
              <a:t> can a single conversation at the door reduce bias</a:t>
            </a:r>
          </a:p>
          <a:p>
            <a:endParaRPr lang="en-US" baseline="0" dirty="0"/>
          </a:p>
          <a:p>
            <a:r>
              <a:rPr lang="en-US" baseline="0" dirty="0"/>
              <a:t>This is one of those results. </a:t>
            </a:r>
            <a:endParaRPr lang="en-US" dirty="0"/>
          </a:p>
          <a:p>
            <a:endParaRPr lang="en-US" dirty="0"/>
          </a:p>
          <a:p>
            <a:r>
              <a:rPr lang="en-US" dirty="0"/>
              <a:t>Warning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7300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61</a:t>
            </a:fld>
            <a:endParaRPr lang="en-US" sz="1200">
              <a:latin typeface="Calibri"/>
              <a:ea typeface="Calibri"/>
              <a:cs typeface="Calibri"/>
              <a:sym typeface="Calibri"/>
            </a:endParaRPr>
          </a:p>
        </p:txBody>
      </p:sp>
    </p:spTree>
    <p:extLst>
      <p:ext uri="{BB962C8B-B14F-4D97-AF65-F5344CB8AC3E}">
        <p14:creationId xmlns:p14="http://schemas.microsoft.com/office/powerpoint/2010/main" val="20828961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86533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63</a:t>
            </a:fld>
            <a:endParaRPr lang="en-US" sz="1200">
              <a:latin typeface="Calibri"/>
              <a:ea typeface="Calibri"/>
              <a:cs typeface="Calibri"/>
              <a:sym typeface="Calibri"/>
            </a:endParaRPr>
          </a:p>
        </p:txBody>
      </p:sp>
    </p:spTree>
    <p:extLst>
      <p:ext uri="{BB962C8B-B14F-4D97-AF65-F5344CB8AC3E}">
        <p14:creationId xmlns:p14="http://schemas.microsoft.com/office/powerpoint/2010/main" val="13137967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a:t>
            </a:r>
            <a:r>
              <a:rPr lang="en-US" sz="1200" b="0" i="0" u="none" strike="noStrike" kern="1200" cap="none" dirty="0">
                <a:solidFill>
                  <a:schemeClr val="dk1"/>
                </a:solidFill>
                <a:effectLst/>
                <a:latin typeface="Calibri"/>
                <a:ea typeface="Calibri"/>
                <a:cs typeface="Calibri"/>
                <a:sym typeface="Calibri"/>
              </a:rPr>
              <a:t>n this middle stage, you have had the chance to build rapport and state a few reflective responses and are now pushing to areas of conversation that they feel undecided, conflicted about </a:t>
            </a:r>
          </a:p>
          <a:p>
            <a:r>
              <a:rPr lang="en-US" sz="1200" b="0" i="0" u="none" strike="noStrike" kern="1200" cap="none" dirty="0">
                <a:solidFill>
                  <a:schemeClr val="dk1"/>
                </a:solidFill>
                <a:effectLst/>
                <a:latin typeface="Calibri"/>
                <a:ea typeface="Calibri"/>
                <a:cs typeface="Calibri"/>
                <a:sym typeface="Calibri"/>
              </a:rPr>
              <a:t>As you enter this part of the discussion, you are </a:t>
            </a:r>
            <a:r>
              <a:rPr lang="en-US" sz="1200" b="1" i="0" u="none" strike="noStrike" kern="1200" cap="none" dirty="0">
                <a:solidFill>
                  <a:schemeClr val="dk1"/>
                </a:solidFill>
                <a:effectLst/>
                <a:latin typeface="Calibri"/>
                <a:ea typeface="Calibri"/>
                <a:cs typeface="Calibri"/>
                <a:sym typeface="Calibri"/>
              </a:rPr>
              <a:t>rolling with resistance</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64</a:t>
            </a:fld>
            <a:endParaRPr lang="en-US" sz="1200">
              <a:latin typeface="Calibri"/>
              <a:ea typeface="Calibri"/>
              <a:cs typeface="Calibri"/>
              <a:sym typeface="Calibri"/>
            </a:endParaRPr>
          </a:p>
        </p:txBody>
      </p:sp>
    </p:spTree>
    <p:extLst>
      <p:ext uri="{BB962C8B-B14F-4D97-AF65-F5344CB8AC3E}">
        <p14:creationId xmlns:p14="http://schemas.microsoft.com/office/powerpoint/2010/main" val="142644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65</a:t>
            </a:fld>
            <a:endParaRPr lang="en-US" sz="1200">
              <a:latin typeface="Calibri"/>
              <a:ea typeface="Calibri"/>
              <a:cs typeface="Calibri"/>
              <a:sym typeface="Calibri"/>
            </a:endParaRPr>
          </a:p>
        </p:txBody>
      </p:sp>
    </p:spTree>
    <p:extLst>
      <p:ext uri="{BB962C8B-B14F-4D97-AF65-F5344CB8AC3E}">
        <p14:creationId xmlns:p14="http://schemas.microsoft.com/office/powerpoint/2010/main" val="513341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66</a:t>
            </a:fld>
            <a:endParaRPr lang="en-US" sz="1200">
              <a:latin typeface="Calibri"/>
              <a:ea typeface="Calibri"/>
              <a:cs typeface="Calibri"/>
              <a:sym typeface="Calibri"/>
            </a:endParaRPr>
          </a:p>
        </p:txBody>
      </p:sp>
    </p:spTree>
    <p:extLst>
      <p:ext uri="{BB962C8B-B14F-4D97-AF65-F5344CB8AC3E}">
        <p14:creationId xmlns:p14="http://schemas.microsoft.com/office/powerpoint/2010/main" val="20964002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Goal of this phase: Be listening for values, be listening for how values are contradicting with actions, and begin surfacing them for people</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67</a:t>
            </a:fld>
            <a:endParaRPr lang="en-US" sz="1200">
              <a:latin typeface="Calibri"/>
              <a:ea typeface="Calibri"/>
              <a:cs typeface="Calibri"/>
              <a:sym typeface="Calibri"/>
            </a:endParaRPr>
          </a:p>
        </p:txBody>
      </p:sp>
    </p:spTree>
    <p:extLst>
      <p:ext uri="{BB962C8B-B14F-4D97-AF65-F5344CB8AC3E}">
        <p14:creationId xmlns:p14="http://schemas.microsoft.com/office/powerpoint/2010/main" val="8357279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Couple of things to keep in mind</a:t>
            </a: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68</a:t>
            </a:fld>
            <a:endParaRPr lang="en-US" sz="1200">
              <a:latin typeface="Calibri"/>
              <a:ea typeface="Calibri"/>
              <a:cs typeface="Calibri"/>
              <a:sym typeface="Calibri"/>
            </a:endParaRPr>
          </a:p>
        </p:txBody>
      </p:sp>
    </p:spTree>
    <p:extLst>
      <p:ext uri="{BB962C8B-B14F-4D97-AF65-F5344CB8AC3E}">
        <p14:creationId xmlns:p14="http://schemas.microsoft.com/office/powerpoint/2010/main" val="11828764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Not cosigning</a:t>
            </a:r>
            <a:r>
              <a:rPr lang="en-US" baseline="0" dirty="0"/>
              <a:t> </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69</a:t>
            </a:fld>
            <a:endParaRPr lang="en-US" sz="1200">
              <a:latin typeface="Calibri"/>
              <a:ea typeface="Calibri"/>
              <a:cs typeface="Calibri"/>
              <a:sym typeface="Calibri"/>
            </a:endParaRPr>
          </a:p>
        </p:txBody>
      </p:sp>
    </p:spTree>
    <p:extLst>
      <p:ext uri="{BB962C8B-B14F-4D97-AF65-F5344CB8AC3E}">
        <p14:creationId xmlns:p14="http://schemas.microsoft.com/office/powerpoint/2010/main" val="1218748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Share your name and where you are from - Can someone read out the second</a:t>
            </a:r>
            <a:r>
              <a:rPr lang="en-US" baseline="0" dirty="0"/>
              <a:t> </a:t>
            </a:r>
            <a:r>
              <a:rPr lang="en-US" dirty="0"/>
              <a:t>goal</a:t>
            </a:r>
          </a:p>
          <a:p>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smtClean="0">
                <a:solidFill>
                  <a:prstClr val="black"/>
                </a:solidFill>
                <a:latin typeface="Calibri"/>
                <a:ea typeface="Calibri"/>
                <a:cs typeface="Calibri"/>
                <a:sym typeface="Calibri"/>
              </a:rPr>
              <a:pPr>
                <a:buSzPct val="25000"/>
              </a:pPr>
              <a:t>7</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902833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70</a:t>
            </a:fld>
            <a:endParaRPr lang="en-US" sz="1200">
              <a:latin typeface="Calibri"/>
              <a:ea typeface="Calibri"/>
              <a:cs typeface="Calibri"/>
              <a:sym typeface="Calibri"/>
            </a:endParaRPr>
          </a:p>
        </p:txBody>
      </p:sp>
    </p:spTree>
    <p:extLst>
      <p:ext uri="{BB962C8B-B14F-4D97-AF65-F5344CB8AC3E}">
        <p14:creationId xmlns:p14="http://schemas.microsoft.com/office/powerpoint/2010/main" val="15721670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defRPr/>
            </a:pPr>
            <a:fld id="{00000000-1234-1234-1234-123412341234}" type="slidenum">
              <a:rPr lang="en-US" sz="1200">
                <a:latin typeface="Calibri"/>
                <a:ea typeface="Calibri"/>
                <a:cs typeface="Calibri"/>
                <a:sym typeface="Calibri"/>
              </a:rPr>
              <a:pPr algn="r">
                <a:buSzPct val="25000"/>
                <a:defRPr/>
              </a:pPr>
              <a:t>71</a:t>
            </a:fld>
            <a:endParaRPr lang="en-US" sz="1200">
              <a:latin typeface="Calibri"/>
              <a:ea typeface="Calibri"/>
              <a:cs typeface="Calibri"/>
              <a:sym typeface="Calibri"/>
            </a:endParaRPr>
          </a:p>
        </p:txBody>
      </p:sp>
    </p:spTree>
    <p:extLst>
      <p:ext uri="{BB962C8B-B14F-4D97-AF65-F5344CB8AC3E}">
        <p14:creationId xmlns:p14="http://schemas.microsoft.com/office/powerpoint/2010/main" val="19047979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72</a:t>
            </a:fld>
            <a:endParaRPr lang="en-US" sz="1200">
              <a:latin typeface="Calibri"/>
              <a:ea typeface="Calibri"/>
              <a:cs typeface="Calibri"/>
              <a:sym typeface="Calibri"/>
            </a:endParaRPr>
          </a:p>
        </p:txBody>
      </p:sp>
    </p:spTree>
    <p:extLst>
      <p:ext uri="{BB962C8B-B14F-4D97-AF65-F5344CB8AC3E}">
        <p14:creationId xmlns:p14="http://schemas.microsoft.com/office/powerpoint/2010/main" val="1400027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EXAMPLE</a:t>
            </a:r>
          </a:p>
          <a:p>
            <a:endParaRPr lang="en-US" dirty="0"/>
          </a:p>
          <a:p>
            <a:r>
              <a:rPr lang="en-US" dirty="0"/>
              <a:t>Think</a:t>
            </a:r>
            <a:r>
              <a:rPr lang="en-US" baseline="0" dirty="0"/>
              <a:t> someone who you talk to and that you love</a:t>
            </a:r>
          </a:p>
          <a:p>
            <a:endParaRPr lang="en-US" baseline="0" dirty="0"/>
          </a:p>
          <a:p>
            <a:r>
              <a:rPr lang="en-US" baseline="0" dirty="0"/>
              <a:t>Invert barrier, </a:t>
            </a:r>
          </a:p>
          <a:p>
            <a:endParaRPr lang="en-US" baseline="0" dirty="0"/>
          </a:p>
          <a:p>
            <a:r>
              <a:rPr lang="en-US" baseline="0" dirty="0"/>
              <a:t>Brother and mom with gun control</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73</a:t>
            </a:fld>
            <a:endParaRPr lang="en-US" sz="1200">
              <a:latin typeface="Calibri"/>
              <a:ea typeface="Calibri"/>
              <a:cs typeface="Calibri"/>
              <a:sym typeface="Calibri"/>
            </a:endParaRPr>
          </a:p>
        </p:txBody>
      </p:sp>
    </p:spTree>
    <p:extLst>
      <p:ext uri="{BB962C8B-B14F-4D97-AF65-F5344CB8AC3E}">
        <p14:creationId xmlns:p14="http://schemas.microsoft.com/office/powerpoint/2010/main" val="4622423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Right, wrong, good, bad</a:t>
            </a: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defRPr/>
            </a:pPr>
            <a:fld id="{00000000-1234-1234-1234-123412341234}" type="slidenum">
              <a:rPr lang="en-US" sz="1200">
                <a:latin typeface="Calibri"/>
                <a:ea typeface="Calibri"/>
                <a:cs typeface="Calibri"/>
                <a:sym typeface="Calibri"/>
              </a:rPr>
              <a:pPr algn="r">
                <a:buSzPct val="25000"/>
                <a:defRPr/>
              </a:pPr>
              <a:t>74</a:t>
            </a:fld>
            <a:endParaRPr lang="en-US" sz="1200">
              <a:latin typeface="Calibri"/>
              <a:ea typeface="Calibri"/>
              <a:cs typeface="Calibri"/>
              <a:sym typeface="Calibri"/>
            </a:endParaRPr>
          </a:p>
        </p:txBody>
      </p:sp>
    </p:spTree>
    <p:extLst>
      <p:ext uri="{BB962C8B-B14F-4D97-AF65-F5344CB8AC3E}">
        <p14:creationId xmlns:p14="http://schemas.microsoft.com/office/powerpoint/2010/main" val="15223954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4584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what double-sided reflective response or invert barrier you would be giving in this conversation</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76</a:t>
            </a:fld>
            <a:endParaRPr lang="en-US" sz="1200">
              <a:latin typeface="Calibri"/>
              <a:ea typeface="Calibri"/>
              <a:cs typeface="Calibri"/>
              <a:sym typeface="Calibri"/>
            </a:endParaRPr>
          </a:p>
        </p:txBody>
      </p:sp>
    </p:spTree>
    <p:extLst>
      <p:ext uri="{BB962C8B-B14F-4D97-AF65-F5344CB8AC3E}">
        <p14:creationId xmlns:p14="http://schemas.microsoft.com/office/powerpoint/2010/main" val="20857358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Individuals are more likely to accept and act upon opinions that they voice themselves</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77</a:t>
            </a:fld>
            <a:endParaRPr lang="en-US" sz="1200">
              <a:latin typeface="Calibri"/>
              <a:ea typeface="Calibri"/>
              <a:cs typeface="Calibri"/>
              <a:sym typeface="Calibri"/>
            </a:endParaRPr>
          </a:p>
        </p:txBody>
      </p:sp>
    </p:spTree>
    <p:extLst>
      <p:ext uri="{BB962C8B-B14F-4D97-AF65-F5344CB8AC3E}">
        <p14:creationId xmlns:p14="http://schemas.microsoft.com/office/powerpoint/2010/main" val="1016148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78</a:t>
            </a:fld>
            <a:endParaRPr lang="en-US" sz="1200">
              <a:latin typeface="Calibri"/>
              <a:ea typeface="Calibri"/>
              <a:cs typeface="Calibri"/>
              <a:sym typeface="Calibri"/>
            </a:endParaRPr>
          </a:p>
        </p:txBody>
      </p:sp>
    </p:spTree>
    <p:extLst>
      <p:ext uri="{BB962C8B-B14F-4D97-AF65-F5344CB8AC3E}">
        <p14:creationId xmlns:p14="http://schemas.microsoft.com/office/powerpoint/2010/main" val="10664017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Goal of this phase: after you have surfaced values and contradictions, it is time to ask them if they would like to do anything to change to be closer to their values</a:t>
            </a: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Love the opportunity</a:t>
            </a:r>
            <a:r>
              <a:rPr lang="en-US" sz="1200" b="0" i="0" u="none" strike="noStrike" kern="1200" cap="none" baseline="0" dirty="0">
                <a:solidFill>
                  <a:schemeClr val="dk1"/>
                </a:solidFill>
                <a:effectLst/>
                <a:latin typeface="Calibri"/>
                <a:ea typeface="Calibri"/>
                <a:cs typeface="Calibri"/>
                <a:sym typeface="Calibri"/>
              </a:rPr>
              <a:t> here </a:t>
            </a:r>
            <a:r>
              <a:rPr lang="mr-IN" sz="1200" b="0" i="0" u="none" strike="noStrike" kern="1200" cap="none" baseline="0" dirty="0">
                <a:solidFill>
                  <a:schemeClr val="dk1"/>
                </a:solidFill>
                <a:effectLst/>
                <a:latin typeface="Calibri"/>
                <a:ea typeface="Calibri"/>
                <a:cs typeface="Calibri"/>
                <a:sym typeface="Calibri"/>
              </a:rPr>
              <a:t>–</a:t>
            </a:r>
            <a:r>
              <a:rPr lang="en-US" sz="1200" b="0" i="0" u="none" strike="noStrike" kern="1200" cap="none" baseline="0" dirty="0">
                <a:solidFill>
                  <a:schemeClr val="dk1"/>
                </a:solidFill>
                <a:effectLst/>
                <a:latin typeface="Calibri"/>
                <a:ea typeface="Calibri"/>
                <a:cs typeface="Calibri"/>
                <a:sym typeface="Calibri"/>
              </a:rPr>
              <a:t> asking folks to show up for the vision they have of themselves and the world</a:t>
            </a:r>
            <a:endParaRPr lang="en-US"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79</a:t>
            </a:fld>
            <a:endParaRPr lang="en-US" sz="1200">
              <a:latin typeface="Calibri"/>
              <a:ea typeface="Calibri"/>
              <a:cs typeface="Calibri"/>
              <a:sym typeface="Calibri"/>
            </a:endParaRPr>
          </a:p>
        </p:txBody>
      </p:sp>
    </p:spTree>
    <p:extLst>
      <p:ext uri="{BB962C8B-B14F-4D97-AF65-F5344CB8AC3E}">
        <p14:creationId xmlns:p14="http://schemas.microsoft.com/office/powerpoint/2010/main" val="836941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pPr/>
              <a:t>8</a:t>
            </a:fld>
            <a:endParaRPr lang="en-US"/>
          </a:p>
        </p:txBody>
      </p:sp>
    </p:spTree>
    <p:extLst>
      <p:ext uri="{BB962C8B-B14F-4D97-AF65-F5344CB8AC3E}">
        <p14:creationId xmlns:p14="http://schemas.microsoft.com/office/powerpoint/2010/main" val="13214484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80</a:t>
            </a:fld>
            <a:endParaRPr lang="en-US" sz="1200">
              <a:latin typeface="Calibri"/>
              <a:ea typeface="Calibri"/>
              <a:cs typeface="Calibri"/>
              <a:sym typeface="Calibri"/>
            </a:endParaRPr>
          </a:p>
        </p:txBody>
      </p:sp>
    </p:spTree>
    <p:extLst>
      <p:ext uri="{BB962C8B-B14F-4D97-AF65-F5344CB8AC3E}">
        <p14:creationId xmlns:p14="http://schemas.microsoft.com/office/powerpoint/2010/main" val="150278994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Calibri"/>
                <a:ea typeface="Calibri"/>
                <a:cs typeface="Calibri"/>
                <a:sym typeface="Calibri"/>
              </a:rPr>
              <a:t>Ask: Invite them to take certain steps that you have thought about during the conversation; ask to join in further conversation, Join a group </a:t>
            </a:r>
            <a:r>
              <a:rPr lang="en-US" sz="1400" b="0" i="0" u="none" strike="noStrike" kern="1200" cap="none" dirty="0">
                <a:solidFill>
                  <a:schemeClr val="dk1"/>
                </a:solidFill>
                <a:effectLst/>
                <a:latin typeface="Calibri"/>
                <a:ea typeface="Calibri"/>
                <a:cs typeface="Calibri"/>
                <a:sym typeface="Calibri"/>
              </a:rPr>
              <a:t>:</a:t>
            </a:r>
            <a:r>
              <a:rPr lang="en-US" sz="1400" b="0" i="0"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“If a vote came up about this issue, would you choose to vote any differently?”</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81</a:t>
            </a:fld>
            <a:endParaRPr lang="en-US" sz="1200">
              <a:latin typeface="Calibri"/>
              <a:ea typeface="Calibri"/>
              <a:cs typeface="Calibri"/>
              <a:sym typeface="Calibri"/>
            </a:endParaRPr>
          </a:p>
        </p:txBody>
      </p:sp>
    </p:spTree>
    <p:extLst>
      <p:ext uri="{BB962C8B-B14F-4D97-AF65-F5344CB8AC3E}">
        <p14:creationId xmlns:p14="http://schemas.microsoft.com/office/powerpoint/2010/main" val="7066426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defRPr/>
            </a:pPr>
            <a:fld id="{00000000-1234-1234-1234-123412341234}" type="slidenum">
              <a:rPr lang="en-US" sz="1200">
                <a:latin typeface="Calibri"/>
                <a:ea typeface="Calibri"/>
                <a:cs typeface="Calibri"/>
                <a:sym typeface="Calibri"/>
              </a:rPr>
              <a:pPr algn="r">
                <a:buSzPct val="25000"/>
                <a:defRPr/>
              </a:pPr>
              <a:t>82</a:t>
            </a:fld>
            <a:endParaRPr lang="en-US" sz="1200">
              <a:latin typeface="Calibri"/>
              <a:ea typeface="Calibri"/>
              <a:cs typeface="Calibri"/>
              <a:sym typeface="Calibri"/>
            </a:endParaRPr>
          </a:p>
        </p:txBody>
      </p:sp>
    </p:spTree>
    <p:extLst>
      <p:ext uri="{BB962C8B-B14F-4D97-AF65-F5344CB8AC3E}">
        <p14:creationId xmlns:p14="http://schemas.microsoft.com/office/powerpoint/2010/main" val="5714865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83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5850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What types of ‘asks’ do you think would be appropriate for this conversation?</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84</a:t>
            </a:fld>
            <a:endParaRPr lang="en-US" sz="1200">
              <a:latin typeface="Calibri"/>
              <a:ea typeface="Calibri"/>
              <a:cs typeface="Calibri"/>
              <a:sym typeface="Calibri"/>
            </a:endParaRPr>
          </a:p>
        </p:txBody>
      </p:sp>
    </p:spTree>
    <p:extLst>
      <p:ext uri="{BB962C8B-B14F-4D97-AF65-F5344CB8AC3E}">
        <p14:creationId xmlns:p14="http://schemas.microsoft.com/office/powerpoint/2010/main" val="19526779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rtl="0" fontAlgn="base"/>
            <a:r>
              <a:rPr lang="en-US" sz="1200" b="0" i="0" u="none" strike="noStrike" kern="1200" cap="none" dirty="0">
                <a:solidFill>
                  <a:schemeClr val="dk1"/>
                </a:solidFill>
                <a:effectLst/>
                <a:latin typeface="Calibri"/>
                <a:ea typeface="Calibri"/>
                <a:cs typeface="Calibri"/>
                <a:sym typeface="Calibri"/>
              </a:rPr>
              <a:t>When people get entrenched, how do we handle it? Usually people get entrenched when their </a:t>
            </a:r>
            <a:r>
              <a:rPr lang="en-US" sz="1200" b="1" i="0" u="none" strike="noStrike" kern="1200" cap="none" dirty="0">
                <a:solidFill>
                  <a:schemeClr val="dk1"/>
                </a:solidFill>
                <a:effectLst/>
                <a:latin typeface="Calibri"/>
                <a:ea typeface="Calibri"/>
                <a:cs typeface="Calibri"/>
                <a:sym typeface="Calibri"/>
              </a:rPr>
              <a:t>historic thinking</a:t>
            </a:r>
            <a:r>
              <a:rPr lang="en-US" sz="1200" b="0" i="0" u="none" strike="noStrike" kern="1200" cap="none" dirty="0">
                <a:solidFill>
                  <a:schemeClr val="dk1"/>
                </a:solidFill>
                <a:effectLst/>
                <a:latin typeface="Calibri"/>
                <a:ea typeface="Calibri"/>
                <a:cs typeface="Calibri"/>
                <a:sym typeface="Calibri"/>
              </a:rPr>
              <a:t> is challenged. Easier to </a:t>
            </a:r>
            <a:r>
              <a:rPr lang="en-US" sz="1200" b="1" i="0" u="none" strike="noStrike" kern="1200" cap="none" dirty="0">
                <a:solidFill>
                  <a:schemeClr val="dk1"/>
                </a:solidFill>
                <a:effectLst/>
                <a:latin typeface="Calibri"/>
                <a:ea typeface="Calibri"/>
                <a:cs typeface="Calibri"/>
                <a:sym typeface="Calibri"/>
              </a:rPr>
              <a:t>retreat</a:t>
            </a:r>
            <a:r>
              <a:rPr lang="en-US" sz="1200" b="0" i="0" u="none" strike="noStrike" kern="1200" cap="none" dirty="0">
                <a:solidFill>
                  <a:schemeClr val="dk1"/>
                </a:solidFill>
                <a:effectLst/>
                <a:latin typeface="Calibri"/>
                <a:ea typeface="Calibri"/>
                <a:cs typeface="Calibri"/>
                <a:sym typeface="Calibri"/>
              </a:rPr>
              <a:t> to position than change it.</a:t>
            </a:r>
          </a:p>
          <a:p>
            <a:pPr rtl="0" fontAlgn="base"/>
            <a:endParaRPr lang="en-US" sz="1200" b="0" i="0" u="none" strike="noStrike" kern="1200" cap="none" dirty="0">
              <a:solidFill>
                <a:schemeClr val="dk1"/>
              </a:solidFill>
              <a:effectLst/>
              <a:latin typeface="Calibri"/>
              <a:ea typeface="Calibri"/>
              <a:cs typeface="Calibri"/>
              <a:sym typeface="Calibri"/>
            </a:endParaRPr>
          </a:p>
          <a:p>
            <a:pPr rtl="0" fontAlgn="base"/>
            <a:r>
              <a:rPr lang="en-US" sz="1200" b="0" i="0" u="none" strike="noStrike" kern="1200" cap="none" dirty="0">
                <a:solidFill>
                  <a:schemeClr val="dk1"/>
                </a:solidFill>
                <a:effectLst/>
                <a:latin typeface="Calibri"/>
                <a:ea typeface="Calibri"/>
                <a:cs typeface="Calibri"/>
                <a:sym typeface="Calibri"/>
              </a:rPr>
              <a:t>Because our opinions or politics</a:t>
            </a:r>
            <a:r>
              <a:rPr lang="en-US" sz="1200" b="0" i="0" u="none" strike="noStrike" kern="1200" cap="none" baseline="0" dirty="0">
                <a:solidFill>
                  <a:schemeClr val="dk1"/>
                </a:solidFill>
                <a:effectLst/>
                <a:latin typeface="Calibri"/>
                <a:ea typeface="Calibri"/>
                <a:cs typeface="Calibri"/>
                <a:sym typeface="Calibri"/>
              </a:rPr>
              <a:t> have become who we are we are asking a big ask </a:t>
            </a:r>
          </a:p>
          <a:p>
            <a:pPr rtl="0" fontAlgn="base"/>
            <a:endParaRPr lang="en-US" sz="1200" b="1" i="0" u="none" strike="noStrike" kern="1200" cap="none" dirty="0">
              <a:solidFill>
                <a:schemeClr val="dk1"/>
              </a:solidFill>
              <a:effectLst/>
              <a:latin typeface="Calibri"/>
              <a:ea typeface="Calibri"/>
              <a:cs typeface="Calibri"/>
              <a:sym typeface="Calibri"/>
            </a:endParaRPr>
          </a:p>
          <a:p>
            <a:pPr lvl="1" rtl="0" fontAlgn="base"/>
            <a:r>
              <a:rPr lang="en-US" sz="1200" b="0" i="0" u="none" strike="noStrike" kern="1200" cap="none" dirty="0">
                <a:solidFill>
                  <a:schemeClr val="dk1"/>
                </a:solidFill>
                <a:effectLst/>
                <a:latin typeface="Calibri"/>
                <a:ea typeface="Calibri"/>
                <a:cs typeface="Calibri"/>
                <a:sym typeface="Calibri"/>
              </a:rPr>
              <a:t>Connect on shared values </a:t>
            </a:r>
            <a:r>
              <a:rPr lang="mr-IN" sz="1200" b="0" i="0" u="none" strike="noStrike" kern="1200" cap="none" dirty="0">
                <a:solidFill>
                  <a:schemeClr val="dk1"/>
                </a:solidFill>
                <a:effectLst/>
                <a:latin typeface="Calibri"/>
                <a:ea typeface="Calibri"/>
                <a:cs typeface="Calibri"/>
                <a:sym typeface="Calibri"/>
              </a:rPr>
              <a:t>–</a:t>
            </a:r>
            <a:r>
              <a:rPr lang="en-US" sz="1200" b="0" i="0" u="none" strike="noStrike" kern="1200" cap="none" dirty="0">
                <a:solidFill>
                  <a:schemeClr val="dk1"/>
                </a:solidFill>
                <a:effectLst/>
                <a:latin typeface="Calibri"/>
                <a:ea typeface="Calibri"/>
                <a:cs typeface="Calibri"/>
                <a:sym typeface="Calibri"/>
              </a:rPr>
              <a:t> this</a:t>
            </a:r>
            <a:r>
              <a:rPr lang="en-US" sz="1200" b="0" i="0" u="none" strike="noStrike" kern="1200" cap="none" baseline="0" dirty="0">
                <a:solidFill>
                  <a:schemeClr val="dk1"/>
                </a:solidFill>
                <a:effectLst/>
                <a:latin typeface="Calibri"/>
                <a:ea typeface="Calibri"/>
                <a:cs typeface="Calibri"/>
                <a:sym typeface="Calibri"/>
              </a:rPr>
              <a:t> is a slow process but big change is slow and we are recommending you use this framework with folks that you are already in relationship with or folks that are on the fence</a:t>
            </a:r>
            <a:endParaRPr lang="en-US" sz="1200" b="0" i="0" u="none" strike="noStrike" kern="1200" cap="none" dirty="0">
              <a:solidFill>
                <a:schemeClr val="dk1"/>
              </a:solidFill>
              <a:effectLst/>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defRPr/>
            </a:pPr>
            <a:fld id="{00000000-1234-1234-1234-123412341234}" type="slidenum">
              <a:rPr lang="en-US" sz="1200">
                <a:latin typeface="Calibri"/>
                <a:ea typeface="Calibri"/>
                <a:cs typeface="Calibri"/>
                <a:sym typeface="Calibri"/>
              </a:rPr>
              <a:pPr algn="r">
                <a:buSzPct val="25000"/>
                <a:defRPr/>
              </a:pPr>
              <a:t>85</a:t>
            </a:fld>
            <a:endParaRPr lang="en-US" sz="1200">
              <a:latin typeface="Calibri"/>
              <a:ea typeface="Calibri"/>
              <a:cs typeface="Calibri"/>
              <a:sym typeface="Calibri"/>
            </a:endParaRPr>
          </a:p>
        </p:txBody>
      </p:sp>
    </p:spTree>
    <p:extLst>
      <p:ext uri="{BB962C8B-B14F-4D97-AF65-F5344CB8AC3E}">
        <p14:creationId xmlns:p14="http://schemas.microsoft.com/office/powerpoint/2010/main" val="961825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rtl="0" fontAlgn="base"/>
            <a:r>
              <a:rPr lang="en-US" sz="1200" b="0" i="0" u="none" strike="noStrike" kern="1200" cap="none" dirty="0">
                <a:solidFill>
                  <a:schemeClr val="dk1"/>
                </a:solidFill>
                <a:effectLst/>
                <a:latin typeface="Calibri"/>
                <a:ea typeface="Calibri"/>
                <a:cs typeface="Calibri"/>
                <a:sym typeface="Calibri"/>
              </a:rPr>
              <a:t>Think of an issue</a:t>
            </a:r>
            <a:r>
              <a:rPr lang="en-US" sz="1200" b="0" i="0" u="none" strike="noStrike" kern="1200" cap="none" baseline="0" dirty="0">
                <a:solidFill>
                  <a:schemeClr val="dk1"/>
                </a:solidFill>
                <a:effectLst/>
                <a:latin typeface="Calibri"/>
                <a:ea typeface="Calibri"/>
                <a:cs typeface="Calibri"/>
                <a:sym typeface="Calibri"/>
              </a:rPr>
              <a:t> that you don’t feel totally resolved about</a:t>
            </a:r>
          </a:p>
          <a:p>
            <a:pPr rtl="0" fontAlgn="base"/>
            <a:endParaRPr lang="en-US" sz="1200" b="0" i="0" u="none" strike="noStrike" kern="1200" cap="none" baseline="0" dirty="0">
              <a:solidFill>
                <a:schemeClr val="dk1"/>
              </a:solidFill>
              <a:effectLst/>
              <a:latin typeface="Calibri"/>
              <a:ea typeface="Calibri"/>
              <a:cs typeface="Calibri"/>
              <a:sym typeface="Calibri"/>
            </a:endParaRPr>
          </a:p>
          <a:p>
            <a:pPr rtl="0" fontAlgn="base"/>
            <a:r>
              <a:rPr lang="en-US" sz="1200" b="0" i="0" u="none" strike="noStrike" kern="1200" cap="none" baseline="0" dirty="0">
                <a:solidFill>
                  <a:schemeClr val="dk1"/>
                </a:solidFill>
                <a:effectLst/>
                <a:latin typeface="Calibri"/>
                <a:ea typeface="Calibri"/>
                <a:cs typeface="Calibri"/>
                <a:sym typeface="Calibri"/>
              </a:rPr>
              <a:t>Examples: criminal legal system, climate change, personal question of eating, leather, brother (I get very cagey about this very fast)</a:t>
            </a:r>
            <a:endParaRPr lang="en-US" sz="1200" b="0" i="0" u="none" strike="noStrike" kern="1200" cap="none" dirty="0">
              <a:solidFill>
                <a:schemeClr val="dk1"/>
              </a:solidFill>
              <a:effectLst/>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defRPr/>
            </a:pPr>
            <a:fld id="{00000000-1234-1234-1234-123412341234}" type="slidenum">
              <a:rPr lang="en-US" sz="1200">
                <a:latin typeface="Calibri"/>
                <a:ea typeface="Calibri"/>
                <a:cs typeface="Calibri"/>
                <a:sym typeface="Calibri"/>
              </a:rPr>
              <a:pPr algn="r">
                <a:buSzPct val="25000"/>
                <a:defRPr/>
              </a:pPr>
              <a:t>86</a:t>
            </a:fld>
            <a:endParaRPr lang="en-US" sz="1200">
              <a:latin typeface="Calibri"/>
              <a:ea typeface="Calibri"/>
              <a:cs typeface="Calibri"/>
              <a:sym typeface="Calibri"/>
            </a:endParaRPr>
          </a:p>
        </p:txBody>
      </p:sp>
    </p:spTree>
    <p:extLst>
      <p:ext uri="{BB962C8B-B14F-4D97-AF65-F5344CB8AC3E}">
        <p14:creationId xmlns:p14="http://schemas.microsoft.com/office/powerpoint/2010/main" val="13389057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3</a:t>
            </a:r>
            <a:r>
              <a:rPr lang="en-US" baseline="0" dirty="0"/>
              <a:t> key pieces</a:t>
            </a:r>
          </a:p>
          <a:p>
            <a:endParaRPr lang="en-US" baseline="0" dirty="0"/>
          </a:p>
          <a:p>
            <a:r>
              <a:rPr lang="en-US" baseline="0" dirty="0"/>
              <a:t>Exploring: </a:t>
            </a:r>
            <a:r>
              <a:rPr lang="en-US" sz="1200" b="0" i="0" u="none" strike="noStrike" kern="1200" cap="none" dirty="0">
                <a:solidFill>
                  <a:schemeClr val="dk1"/>
                </a:solidFill>
                <a:effectLst/>
                <a:latin typeface="Calibri"/>
                <a:ea typeface="Calibri"/>
                <a:cs typeface="Calibri"/>
                <a:sym typeface="Calibri"/>
              </a:rPr>
              <a:t>you are establishing rapport with the person you are speaking with</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Calibri"/>
                <a:ea typeface="Calibri"/>
                <a:cs typeface="Calibri"/>
                <a:sym typeface="Calibri"/>
              </a:rPr>
              <a:t>Guiding: </a:t>
            </a:r>
            <a:r>
              <a:rPr lang="en-US" dirty="0"/>
              <a:t>I</a:t>
            </a:r>
            <a:r>
              <a:rPr lang="en-US" sz="1200" b="0" i="0" u="none" strike="noStrike" kern="1200" cap="none" dirty="0">
                <a:solidFill>
                  <a:schemeClr val="dk1"/>
                </a:solidFill>
                <a:effectLst/>
                <a:latin typeface="Calibri"/>
                <a:ea typeface="Calibri"/>
                <a:cs typeface="Calibri"/>
                <a:sym typeface="Calibri"/>
              </a:rPr>
              <a:t>n this middle stage, you have had the chance to build rapport and state a few reflective responses and are now pushing to areas of conversation that they feel ambivalent about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Calibri"/>
                <a:ea typeface="Calibri"/>
                <a:cs typeface="Calibri"/>
                <a:sym typeface="Calibri"/>
              </a:rPr>
              <a:t>Choosing: Opening up an opportunity</a:t>
            </a:r>
            <a:r>
              <a:rPr lang="en-US" sz="1200" b="0" i="0" u="none" strike="noStrike" kern="1200" cap="none" baseline="0" dirty="0">
                <a:solidFill>
                  <a:schemeClr val="dk1"/>
                </a:solidFill>
                <a:effectLst/>
                <a:latin typeface="Calibri"/>
                <a:ea typeface="Calibri"/>
                <a:cs typeface="Calibri"/>
                <a:sym typeface="Calibri"/>
              </a:rPr>
              <a:t> - </a:t>
            </a:r>
            <a:r>
              <a:rPr lang="en-US" sz="1200" b="0" i="0" u="none" strike="noStrike" kern="1200" cap="none" dirty="0">
                <a:solidFill>
                  <a:schemeClr val="dk1"/>
                </a:solidFill>
                <a:effectLst/>
                <a:latin typeface="Calibri"/>
                <a:ea typeface="Calibri"/>
                <a:cs typeface="Calibri"/>
                <a:sym typeface="Calibri"/>
              </a:rPr>
              <a:t>Individuals are more likely to accept and act upon opinions that they voice themselves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Calibri"/>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Calibri"/>
                <a:ea typeface="Calibri"/>
                <a:cs typeface="Calibri"/>
                <a:sym typeface="Calibri"/>
              </a:rPr>
              <a:t>Keep</a:t>
            </a:r>
            <a:r>
              <a:rPr lang="en-US" sz="1200" b="0" i="0" u="none" strike="noStrike" kern="1200" cap="none" baseline="0" dirty="0">
                <a:solidFill>
                  <a:schemeClr val="dk1"/>
                </a:solidFill>
                <a:effectLst/>
                <a:latin typeface="Calibri"/>
                <a:ea typeface="Calibri"/>
                <a:cs typeface="Calibri"/>
                <a:sym typeface="Calibri"/>
              </a:rPr>
              <a:t> in mind active listening and trying to stay nonjudgmental</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87</a:t>
            </a:fld>
            <a:endParaRPr lang="en-US" sz="1200">
              <a:latin typeface="Calibri"/>
              <a:ea typeface="Calibri"/>
              <a:cs typeface="Calibri"/>
              <a:sym typeface="Calibri"/>
            </a:endParaRPr>
          </a:p>
        </p:txBody>
      </p:sp>
    </p:spTree>
    <p:extLst>
      <p:ext uri="{BB962C8B-B14F-4D97-AF65-F5344CB8AC3E}">
        <p14:creationId xmlns:p14="http://schemas.microsoft.com/office/powerpoint/2010/main" val="16453478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pPr/>
              <a:t>88</a:t>
            </a:fld>
            <a:endParaRPr lang="en-US"/>
          </a:p>
        </p:txBody>
      </p:sp>
    </p:spTree>
    <p:extLst>
      <p:ext uri="{BB962C8B-B14F-4D97-AF65-F5344CB8AC3E}">
        <p14:creationId xmlns:p14="http://schemas.microsoft.com/office/powerpoint/2010/main" val="14618340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89</a:t>
            </a:fld>
            <a:endParaRPr lang="en-US" sz="1200">
              <a:latin typeface="Calibri"/>
              <a:ea typeface="Calibri"/>
              <a:cs typeface="Calibri"/>
              <a:sym typeface="Calibri"/>
            </a:endParaRPr>
          </a:p>
        </p:txBody>
      </p:sp>
    </p:spTree>
    <p:extLst>
      <p:ext uri="{BB962C8B-B14F-4D97-AF65-F5344CB8AC3E}">
        <p14:creationId xmlns:p14="http://schemas.microsoft.com/office/powerpoint/2010/main" val="1626979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rtl="0" fontAlgn="base">
              <a:buFont typeface="Arial" panose="020B0604020202020204" pitchFamily="34" charset="0"/>
              <a:buNone/>
            </a:pPr>
            <a:r>
              <a:rPr lang="en-US" dirty="0"/>
              <a:t>Community of</a:t>
            </a:r>
            <a:r>
              <a:rPr lang="en-US" baseline="0" dirty="0"/>
              <a:t> learners. </a:t>
            </a:r>
          </a:p>
          <a:p>
            <a:pPr marL="0" lvl="0" indent="0" rtl="0" fontAlgn="base">
              <a:buFont typeface="Arial" panose="020B0604020202020204" pitchFamily="34" charset="0"/>
              <a:buNone/>
            </a:pPr>
            <a:r>
              <a:rPr lang="en-US" baseline="0" dirty="0"/>
              <a:t>Conference members are your people. </a:t>
            </a:r>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smtClean="0">
                <a:solidFill>
                  <a:prstClr val="black"/>
                </a:solidFill>
                <a:latin typeface="Calibri"/>
                <a:ea typeface="Calibri"/>
                <a:cs typeface="Calibri"/>
                <a:sym typeface="Calibri"/>
              </a:rPr>
              <a:pPr>
                <a:buSzPct val="25000"/>
              </a:pPr>
              <a:t>9</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8179487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90</a:t>
            </a:fld>
            <a:endParaRPr lang="en-US" sz="1200">
              <a:latin typeface="Calibri"/>
              <a:ea typeface="Calibri"/>
              <a:cs typeface="Calibri"/>
              <a:sym typeface="Calibri"/>
            </a:endParaRPr>
          </a:p>
        </p:txBody>
      </p:sp>
    </p:spTree>
    <p:extLst>
      <p:ext uri="{BB962C8B-B14F-4D97-AF65-F5344CB8AC3E}">
        <p14:creationId xmlns:p14="http://schemas.microsoft.com/office/powerpoint/2010/main" val="7282528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have a lot of ways for you to connect with OFA and apply these skills!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86922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0" name="Shape 29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p:txBody>
      </p:sp>
      <p:sp>
        <p:nvSpPr>
          <p:cNvPr id="291" name="Shape 29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35049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Reminder to fill out survey; reminder to sign the sign in sheet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9024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F9194"/>
                </a:solidFill>
                <a:latin typeface="Calibri"/>
                <a:ea typeface="Calibri"/>
                <a:cs typeface="Calibri"/>
                <a:sym typeface="Calibri"/>
              </a:r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9C5871-EDC2-4D41-AD58-6E9C7A32599C}" type="datetimeFigureOut">
              <a:rPr lang="en-US" smtClean="0">
                <a:solidFill>
                  <a:srgbClr val="3B444D">
                    <a:tint val="75000"/>
                  </a:srgbClr>
                </a:solidFill>
              </a:rPr>
              <a:pPr/>
              <a:t>3/2/19</a:t>
            </a:fld>
            <a:endParaRPr lang="en-US">
              <a:solidFill>
                <a:srgbClr val="3B444D">
                  <a:tint val="75000"/>
                </a:srgbClr>
              </a:solidFill>
            </a:endParaRPr>
          </a:p>
        </p:txBody>
      </p:sp>
      <p:sp>
        <p:nvSpPr>
          <p:cNvPr id="8" name="Footer Placeholder 7"/>
          <p:cNvSpPr>
            <a:spLocks noGrp="1"/>
          </p:cNvSpPr>
          <p:nvPr>
            <p:ph type="ftr" sz="quarter" idx="11"/>
          </p:nvPr>
        </p:nvSpPr>
        <p:spPr/>
        <p:txBody>
          <a:bodyPr/>
          <a:lstStyle/>
          <a:p>
            <a:endParaRPr lang="en-US">
              <a:solidFill>
                <a:srgbClr val="3B444D">
                  <a:tint val="75000"/>
                </a:srgbClr>
              </a:solidFill>
            </a:endParaRPr>
          </a:p>
        </p:txBody>
      </p:sp>
      <p:sp>
        <p:nvSpPr>
          <p:cNvPr id="9" name="Slide Number Placeholder 8"/>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9C5871-EDC2-4D41-AD58-6E9C7A32599C}" type="datetimeFigureOut">
              <a:rPr lang="en-US" smtClean="0">
                <a:solidFill>
                  <a:srgbClr val="3B444D">
                    <a:tint val="75000"/>
                  </a:srgbClr>
                </a:solidFill>
              </a:rPr>
              <a:pPr/>
              <a:t>3/2/19</a:t>
            </a:fld>
            <a:endParaRPr lang="en-US">
              <a:solidFill>
                <a:srgbClr val="3B444D">
                  <a:tint val="75000"/>
                </a:srgbClr>
              </a:solidFill>
            </a:endParaRPr>
          </a:p>
        </p:txBody>
      </p:sp>
      <p:sp>
        <p:nvSpPr>
          <p:cNvPr id="4" name="Footer Placeholder 3"/>
          <p:cNvSpPr>
            <a:spLocks noGrp="1"/>
          </p:cNvSpPr>
          <p:nvPr>
            <p:ph type="ftr" sz="quarter" idx="11"/>
          </p:nvPr>
        </p:nvSpPr>
        <p:spPr/>
        <p:txBody>
          <a:bodyPr/>
          <a:lstStyle/>
          <a:p>
            <a:endParaRPr lang="en-US">
              <a:solidFill>
                <a:srgbClr val="3B444D">
                  <a:tint val="75000"/>
                </a:srgbClr>
              </a:solidFill>
            </a:endParaRPr>
          </a:p>
        </p:txBody>
      </p:sp>
      <p:sp>
        <p:nvSpPr>
          <p:cNvPr id="5" name="Slide Number Placeholder 4"/>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9C5871-EDC2-4D41-AD58-6E9C7A32599C}" type="datetimeFigureOut">
              <a:rPr lang="en-US" smtClean="0">
                <a:solidFill>
                  <a:srgbClr val="3B444D">
                    <a:tint val="75000"/>
                  </a:srgbClr>
                </a:solidFill>
              </a:rPr>
              <a:pPr/>
              <a:t>3/2/19</a:t>
            </a:fld>
            <a:endParaRPr lang="en-US">
              <a:solidFill>
                <a:srgbClr val="3B444D">
                  <a:tint val="75000"/>
                </a:srgbClr>
              </a:solidFill>
            </a:endParaRPr>
          </a:p>
        </p:txBody>
      </p:sp>
      <p:sp>
        <p:nvSpPr>
          <p:cNvPr id="3" name="Footer Placeholder 2"/>
          <p:cNvSpPr>
            <a:spLocks noGrp="1"/>
          </p:cNvSpPr>
          <p:nvPr>
            <p:ph type="ftr" sz="quarter" idx="11"/>
          </p:nvPr>
        </p:nvSpPr>
        <p:spPr/>
        <p:txBody>
          <a:bodyPr/>
          <a:lstStyle/>
          <a:p>
            <a:endParaRPr lang="en-US">
              <a:solidFill>
                <a:srgbClr val="3B444D">
                  <a:tint val="75000"/>
                </a:srgbClr>
              </a:solidFill>
            </a:endParaRPr>
          </a:p>
        </p:txBody>
      </p:sp>
      <p:sp>
        <p:nvSpPr>
          <p:cNvPr id="4" name="Slide Number Placeholder 3"/>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3/2/19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3/2/19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3/2/19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3/2/19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23"/>
        <p:cNvGrpSpPr/>
        <p:nvPr/>
      </p:nvGrpSpPr>
      <p:grpSpPr>
        <a:xfrm>
          <a:off x="0" y="0"/>
          <a:ext cx="0" cy="0"/>
          <a:chOff x="0" y="0"/>
          <a:chExt cx="0" cy="0"/>
        </a:xfrm>
      </p:grpSpPr>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131171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3/2/19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3"/>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3/2/19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3/2/19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3/2/19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9C5871-EDC2-4D41-AD58-6E9C7A32599C}" type="datetimeFigureOut">
              <a:rPr lang="en-US" smtClean="0">
                <a:solidFill>
                  <a:srgbClr val="3B444D">
                    <a:tint val="75000"/>
                  </a:srgbClr>
                </a:solidFill>
              </a:rPr>
              <a:pPr/>
              <a:t>3/2/19</a:t>
            </a:fld>
            <a:endParaRPr lang="en-US">
              <a:solidFill>
                <a:srgbClr val="3B444D">
                  <a:tint val="75000"/>
                </a:srgbClr>
              </a:solidFill>
            </a:endParaRPr>
          </a:p>
        </p:txBody>
      </p:sp>
      <p:sp>
        <p:nvSpPr>
          <p:cNvPr id="8" name="Footer Placeholder 7"/>
          <p:cNvSpPr>
            <a:spLocks noGrp="1"/>
          </p:cNvSpPr>
          <p:nvPr>
            <p:ph type="ftr" sz="quarter" idx="11"/>
          </p:nvPr>
        </p:nvSpPr>
        <p:spPr/>
        <p:txBody>
          <a:bodyPr/>
          <a:lstStyle/>
          <a:p>
            <a:endParaRPr lang="en-US">
              <a:solidFill>
                <a:srgbClr val="3B444D">
                  <a:tint val="75000"/>
                </a:srgbClr>
              </a:solidFill>
            </a:endParaRPr>
          </a:p>
        </p:txBody>
      </p:sp>
      <p:sp>
        <p:nvSpPr>
          <p:cNvPr id="9" name="Slide Number Placeholder 8"/>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9C5871-EDC2-4D41-AD58-6E9C7A32599C}" type="datetimeFigureOut">
              <a:rPr lang="en-US" smtClean="0">
                <a:solidFill>
                  <a:srgbClr val="3B444D">
                    <a:tint val="75000"/>
                  </a:srgbClr>
                </a:solidFill>
              </a:rPr>
              <a:pPr/>
              <a:t>3/2/19</a:t>
            </a:fld>
            <a:endParaRPr lang="en-US">
              <a:solidFill>
                <a:srgbClr val="3B444D">
                  <a:tint val="75000"/>
                </a:srgbClr>
              </a:solidFill>
            </a:endParaRPr>
          </a:p>
        </p:txBody>
      </p:sp>
      <p:sp>
        <p:nvSpPr>
          <p:cNvPr id="4" name="Footer Placeholder 3"/>
          <p:cNvSpPr>
            <a:spLocks noGrp="1"/>
          </p:cNvSpPr>
          <p:nvPr>
            <p:ph type="ftr" sz="quarter" idx="11"/>
          </p:nvPr>
        </p:nvSpPr>
        <p:spPr/>
        <p:txBody>
          <a:bodyPr/>
          <a:lstStyle/>
          <a:p>
            <a:endParaRPr lang="en-US">
              <a:solidFill>
                <a:srgbClr val="3B444D">
                  <a:tint val="75000"/>
                </a:srgbClr>
              </a:solidFill>
            </a:endParaRPr>
          </a:p>
        </p:txBody>
      </p:sp>
      <p:sp>
        <p:nvSpPr>
          <p:cNvPr id="5" name="Slide Number Placeholder 4"/>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9C5871-EDC2-4D41-AD58-6E9C7A32599C}" type="datetimeFigureOut">
              <a:rPr lang="en-US" smtClean="0">
                <a:solidFill>
                  <a:srgbClr val="3B444D">
                    <a:tint val="75000"/>
                  </a:srgbClr>
                </a:solidFill>
              </a:rPr>
              <a:pPr/>
              <a:t>3/2/19</a:t>
            </a:fld>
            <a:endParaRPr lang="en-US">
              <a:solidFill>
                <a:srgbClr val="3B444D">
                  <a:tint val="75000"/>
                </a:srgbClr>
              </a:solidFill>
            </a:endParaRPr>
          </a:p>
        </p:txBody>
      </p:sp>
      <p:sp>
        <p:nvSpPr>
          <p:cNvPr id="3" name="Footer Placeholder 2"/>
          <p:cNvSpPr>
            <a:spLocks noGrp="1"/>
          </p:cNvSpPr>
          <p:nvPr>
            <p:ph type="ftr" sz="quarter" idx="11"/>
          </p:nvPr>
        </p:nvSpPr>
        <p:spPr/>
        <p:txBody>
          <a:bodyPr/>
          <a:lstStyle/>
          <a:p>
            <a:endParaRPr lang="en-US">
              <a:solidFill>
                <a:srgbClr val="3B444D">
                  <a:tint val="75000"/>
                </a:srgbClr>
              </a:solidFill>
            </a:endParaRPr>
          </a:p>
        </p:txBody>
      </p:sp>
      <p:sp>
        <p:nvSpPr>
          <p:cNvPr id="4" name="Slide Number Placeholder 3"/>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3/2/19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3/2/19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3/2/19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3/2/19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36" name="Shape 36"/>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7646000" y="1563304"/>
            <a:ext cx="4401600" cy="1755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r>
              <a:rPr lang="en-US" sz="1200">
                <a:solidFill>
                  <a:srgbClr val="D9D9D9"/>
                </a:solidFill>
                <a:latin typeface="Open Sans"/>
                <a:ea typeface="Open Sans"/>
                <a:cs typeface="Open Sans"/>
                <a:sym typeface="Open Sans"/>
              </a:rPr>
              <a:t>February 12, 2017  |  </a:t>
            </a:r>
            <a:fld id="{00000000-1234-1234-1234-123412341234}" type="slidenum">
              <a:rPr lang="en-US" sz="1200" b="0" i="0" u="none" strike="noStrike" cap="none">
                <a:solidFill>
                  <a:srgbClr val="D9D9D9"/>
                </a:solidFill>
                <a:latin typeface="Open Sans"/>
                <a:ea typeface="Open Sans"/>
                <a:cs typeface="Open Sans"/>
                <a:sym typeface="Open Sans"/>
              </a:rPr>
              <a:t>‹#›</a:t>
            </a:fld>
            <a:endParaRPr lang="en-US" sz="1200" b="0" i="0" u="none" strike="noStrike" cap="none">
              <a:solidFill>
                <a:srgbClr val="D9D9D9"/>
              </a:solidFill>
              <a:latin typeface="Open Sans"/>
              <a:ea typeface="Open Sans"/>
              <a:cs typeface="Open Sans"/>
              <a:sym typeface="Open Sans"/>
            </a:endParaRPr>
          </a:p>
        </p:txBody>
      </p:sp>
    </p:spTree>
    <p:extLst>
      <p:ext uri="{BB962C8B-B14F-4D97-AF65-F5344CB8AC3E}">
        <p14:creationId xmlns:p14="http://schemas.microsoft.com/office/powerpoint/2010/main" val="5706193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23"/>
        <p:cNvGrpSpPr/>
        <p:nvPr/>
      </p:nvGrpSpPr>
      <p:grpSpPr>
        <a:xfrm>
          <a:off x="0" y="0"/>
          <a:ext cx="0" cy="0"/>
          <a:chOff x="0" y="0"/>
          <a:chExt cx="0" cy="0"/>
        </a:xfrm>
      </p:grpSpPr>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3/2/19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3/2/19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3/2/19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56D873-74C2-2640-B9AD-918029F598DE}" type="datetimeFigureOut">
              <a:rPr lang="en-US" smtClean="0">
                <a:solidFill>
                  <a:srgbClr val="3B444D">
                    <a:tint val="75000"/>
                  </a:srgbClr>
                </a:solidFill>
              </a:rPr>
              <a:pPr/>
              <a:t>3/2/19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56D873-74C2-2640-B9AD-918029F598DE}" type="datetimeFigureOut">
              <a:rPr lang="en-US" smtClean="0">
                <a:solidFill>
                  <a:srgbClr val="3B444D">
                    <a:tint val="75000"/>
                  </a:srgbClr>
                </a:solidFill>
              </a:rPr>
              <a:pPr/>
              <a:t>3/2/19</a:t>
            </a:fld>
            <a:endParaRPr lang="en-US">
              <a:solidFill>
                <a:srgbClr val="3B444D">
                  <a:tint val="75000"/>
                </a:srgbClr>
              </a:solidFill>
            </a:endParaRPr>
          </a:p>
        </p:txBody>
      </p:sp>
      <p:sp>
        <p:nvSpPr>
          <p:cNvPr id="8" name="Footer Placeholder 7"/>
          <p:cNvSpPr>
            <a:spLocks noGrp="1"/>
          </p:cNvSpPr>
          <p:nvPr>
            <p:ph type="ftr" sz="quarter" idx="11"/>
          </p:nvPr>
        </p:nvSpPr>
        <p:spPr/>
        <p:txBody>
          <a:bodyPr/>
          <a:lstStyle/>
          <a:p>
            <a:endParaRPr lang="en-US">
              <a:solidFill>
                <a:srgbClr val="3B444D">
                  <a:tint val="75000"/>
                </a:srgbClr>
              </a:solidFill>
            </a:endParaRPr>
          </a:p>
        </p:txBody>
      </p:sp>
      <p:sp>
        <p:nvSpPr>
          <p:cNvPr id="9" name="Slide Number Placeholder 8"/>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56D873-74C2-2640-B9AD-918029F598DE}" type="datetimeFigureOut">
              <a:rPr lang="en-US" smtClean="0">
                <a:solidFill>
                  <a:srgbClr val="3B444D">
                    <a:tint val="75000"/>
                  </a:srgbClr>
                </a:solidFill>
              </a:rPr>
              <a:pPr/>
              <a:t>3/2/19</a:t>
            </a:fld>
            <a:endParaRPr lang="en-US">
              <a:solidFill>
                <a:srgbClr val="3B444D">
                  <a:tint val="75000"/>
                </a:srgbClr>
              </a:solidFill>
            </a:endParaRPr>
          </a:p>
        </p:txBody>
      </p:sp>
      <p:sp>
        <p:nvSpPr>
          <p:cNvPr id="4" name="Footer Placeholder 3"/>
          <p:cNvSpPr>
            <a:spLocks noGrp="1"/>
          </p:cNvSpPr>
          <p:nvPr>
            <p:ph type="ftr" sz="quarter" idx="11"/>
          </p:nvPr>
        </p:nvSpPr>
        <p:spPr/>
        <p:txBody>
          <a:bodyPr/>
          <a:lstStyle/>
          <a:p>
            <a:endParaRPr lang="en-US">
              <a:solidFill>
                <a:srgbClr val="3B444D">
                  <a:tint val="75000"/>
                </a:srgbClr>
              </a:solidFill>
            </a:endParaRPr>
          </a:p>
        </p:txBody>
      </p:sp>
      <p:sp>
        <p:nvSpPr>
          <p:cNvPr id="5" name="Slide Number Placeholder 4"/>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6D873-74C2-2640-B9AD-918029F598DE}" type="datetimeFigureOut">
              <a:rPr lang="en-US" smtClean="0">
                <a:solidFill>
                  <a:srgbClr val="3B444D">
                    <a:tint val="75000"/>
                  </a:srgbClr>
                </a:solidFill>
              </a:rPr>
              <a:pPr/>
              <a:t>3/2/19</a:t>
            </a:fld>
            <a:endParaRPr lang="en-US">
              <a:solidFill>
                <a:srgbClr val="3B444D">
                  <a:tint val="75000"/>
                </a:srgbClr>
              </a:solidFill>
            </a:endParaRPr>
          </a:p>
        </p:txBody>
      </p:sp>
      <p:sp>
        <p:nvSpPr>
          <p:cNvPr id="3" name="Footer Placeholder 2"/>
          <p:cNvSpPr>
            <a:spLocks noGrp="1"/>
          </p:cNvSpPr>
          <p:nvPr>
            <p:ph type="ftr" sz="quarter" idx="11"/>
          </p:nvPr>
        </p:nvSpPr>
        <p:spPr/>
        <p:txBody>
          <a:bodyPr/>
          <a:lstStyle/>
          <a:p>
            <a:endParaRPr lang="en-US">
              <a:solidFill>
                <a:srgbClr val="3B444D">
                  <a:tint val="75000"/>
                </a:srgbClr>
              </a:solidFill>
            </a:endParaRPr>
          </a:p>
        </p:txBody>
      </p:sp>
      <p:sp>
        <p:nvSpPr>
          <p:cNvPr id="4" name="Slide Number Placeholder 3"/>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solidFill>
                  <a:srgbClr val="3B444D">
                    <a:tint val="75000"/>
                  </a:srgbClr>
                </a:solidFill>
              </a:rPr>
              <a:pPr/>
              <a:t>3/2/19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solidFill>
                  <a:srgbClr val="3B444D">
                    <a:tint val="75000"/>
                  </a:srgbClr>
                </a:solidFill>
              </a:rPr>
              <a:pPr/>
              <a:t>3/2/19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515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3/2/19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3/2/19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3/2/19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3/2/19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3/2/19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56D873-74C2-2640-B9AD-918029F598DE}" type="datetimeFigureOut">
              <a:rPr lang="en-US" smtClean="0">
                <a:solidFill>
                  <a:srgbClr val="3B444D">
                    <a:tint val="75000"/>
                  </a:srgbClr>
                </a:solidFill>
              </a:rPr>
              <a:pPr/>
              <a:t>3/2/19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56D873-74C2-2640-B9AD-918029F598DE}" type="datetimeFigureOut">
              <a:rPr lang="en-US" smtClean="0">
                <a:solidFill>
                  <a:srgbClr val="3B444D">
                    <a:tint val="75000"/>
                  </a:srgbClr>
                </a:solidFill>
              </a:rPr>
              <a:pPr/>
              <a:t>3/2/19</a:t>
            </a:fld>
            <a:endParaRPr lang="en-US">
              <a:solidFill>
                <a:srgbClr val="3B444D">
                  <a:tint val="75000"/>
                </a:srgbClr>
              </a:solidFill>
            </a:endParaRPr>
          </a:p>
        </p:txBody>
      </p:sp>
      <p:sp>
        <p:nvSpPr>
          <p:cNvPr id="8" name="Footer Placeholder 7"/>
          <p:cNvSpPr>
            <a:spLocks noGrp="1"/>
          </p:cNvSpPr>
          <p:nvPr>
            <p:ph type="ftr" sz="quarter" idx="11"/>
          </p:nvPr>
        </p:nvSpPr>
        <p:spPr/>
        <p:txBody>
          <a:bodyPr/>
          <a:lstStyle/>
          <a:p>
            <a:endParaRPr lang="en-US">
              <a:solidFill>
                <a:srgbClr val="3B444D">
                  <a:tint val="75000"/>
                </a:srgbClr>
              </a:solidFill>
            </a:endParaRPr>
          </a:p>
        </p:txBody>
      </p:sp>
      <p:sp>
        <p:nvSpPr>
          <p:cNvPr id="9" name="Slide Number Placeholder 8"/>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56D873-74C2-2640-B9AD-918029F598DE}" type="datetimeFigureOut">
              <a:rPr lang="en-US" smtClean="0">
                <a:solidFill>
                  <a:srgbClr val="3B444D">
                    <a:tint val="75000"/>
                  </a:srgbClr>
                </a:solidFill>
              </a:rPr>
              <a:pPr/>
              <a:t>3/2/19</a:t>
            </a:fld>
            <a:endParaRPr lang="en-US">
              <a:solidFill>
                <a:srgbClr val="3B444D">
                  <a:tint val="75000"/>
                </a:srgbClr>
              </a:solidFill>
            </a:endParaRPr>
          </a:p>
        </p:txBody>
      </p:sp>
      <p:sp>
        <p:nvSpPr>
          <p:cNvPr id="4" name="Footer Placeholder 3"/>
          <p:cNvSpPr>
            <a:spLocks noGrp="1"/>
          </p:cNvSpPr>
          <p:nvPr>
            <p:ph type="ftr" sz="quarter" idx="11"/>
          </p:nvPr>
        </p:nvSpPr>
        <p:spPr/>
        <p:txBody>
          <a:bodyPr/>
          <a:lstStyle/>
          <a:p>
            <a:endParaRPr lang="en-US">
              <a:solidFill>
                <a:srgbClr val="3B444D">
                  <a:tint val="75000"/>
                </a:srgbClr>
              </a:solidFill>
            </a:endParaRPr>
          </a:p>
        </p:txBody>
      </p:sp>
      <p:sp>
        <p:nvSpPr>
          <p:cNvPr id="5" name="Slide Number Placeholder 4"/>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6D873-74C2-2640-B9AD-918029F598DE}" type="datetimeFigureOut">
              <a:rPr lang="en-US" smtClean="0">
                <a:solidFill>
                  <a:srgbClr val="3B444D">
                    <a:tint val="75000"/>
                  </a:srgbClr>
                </a:solidFill>
              </a:rPr>
              <a:pPr/>
              <a:t>3/2/19</a:t>
            </a:fld>
            <a:endParaRPr lang="en-US">
              <a:solidFill>
                <a:srgbClr val="3B444D">
                  <a:tint val="75000"/>
                </a:srgbClr>
              </a:solidFill>
            </a:endParaRPr>
          </a:p>
        </p:txBody>
      </p:sp>
      <p:sp>
        <p:nvSpPr>
          <p:cNvPr id="3" name="Footer Placeholder 2"/>
          <p:cNvSpPr>
            <a:spLocks noGrp="1"/>
          </p:cNvSpPr>
          <p:nvPr>
            <p:ph type="ftr" sz="quarter" idx="11"/>
          </p:nvPr>
        </p:nvSpPr>
        <p:spPr/>
        <p:txBody>
          <a:bodyPr/>
          <a:lstStyle/>
          <a:p>
            <a:endParaRPr lang="en-US">
              <a:solidFill>
                <a:srgbClr val="3B444D">
                  <a:tint val="75000"/>
                </a:srgbClr>
              </a:solidFill>
            </a:endParaRPr>
          </a:p>
        </p:txBody>
      </p:sp>
      <p:sp>
        <p:nvSpPr>
          <p:cNvPr id="4" name="Slide Number Placeholder 3"/>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solidFill>
                  <a:srgbClr val="3B444D">
                    <a:tint val="75000"/>
                  </a:srgbClr>
                </a:solidFill>
              </a:rPr>
              <a:pPr/>
              <a:t>3/2/19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2_Title Slide">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1863004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solidFill>
                  <a:srgbClr val="3B444D">
                    <a:tint val="75000"/>
                  </a:srgbClr>
                </a:solidFill>
              </a:rPr>
              <a:pPr/>
              <a:t>3/2/19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3/2/19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3/2/19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Shape 23"/>
        <p:cNvGrpSpPr/>
        <p:nvPr/>
      </p:nvGrpSpPr>
      <p:grpSpPr>
        <a:xfrm>
          <a:off x="0" y="0"/>
          <a:ext cx="0" cy="0"/>
          <a:chOff x="0" y="0"/>
          <a:chExt cx="0" cy="0"/>
        </a:xfrm>
      </p:grpSpPr>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15"/>
        <p:cNvGrpSpPr/>
        <p:nvPr/>
      </p:nvGrpSpPr>
      <p:grpSpPr>
        <a:xfrm>
          <a:off x="0" y="0"/>
          <a:ext cx="0" cy="0"/>
          <a:chOff x="0" y="0"/>
          <a:chExt cx="0" cy="0"/>
        </a:xfrm>
      </p:grpSpPr>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3/2/19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3/2/19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3/2/19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3/2/19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5.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F9194"/>
                </a:solidFill>
                <a:latin typeface="Calibri"/>
                <a:ea typeface="Calibri"/>
                <a:cs typeface="Calibri"/>
                <a:sym typeface="Calibri"/>
              </a:rPr>
              <a:t>‹#›</a:t>
            </a:fld>
            <a:endParaRPr lang="en-US" sz="1200" b="0" i="0" u="none" strike="noStrike" cap="none">
              <a:solidFill>
                <a:srgbClr val="8F9194"/>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72" r:id="rId3"/>
    <p:sldLayoutId id="2147483792" r:id="rId4"/>
    <p:sldLayoutId id="214748379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C5871-EDC2-4D41-AD58-6E9C7A32599C}" type="datetimeFigureOut">
              <a:rPr lang="en-US" kern="1200" smtClean="0">
                <a:solidFill>
                  <a:srgbClr val="3B444D">
                    <a:tint val="75000"/>
                  </a:srgbClr>
                </a:solidFill>
                <a:latin typeface="Calibri" panose="020F0502020204030204"/>
                <a:ea typeface=""/>
                <a:cs typeface=""/>
              </a:rPr>
              <a:pPr/>
              <a:t>3/2/19</a:t>
            </a:fld>
            <a:endParaRPr lang="en-US" kern="1200">
              <a:solidFill>
                <a:srgbClr val="3B444D">
                  <a:tint val="75000"/>
                </a:srgbClr>
              </a:solidFill>
              <a:latin typeface="Calibri" panose="020F0502020204030204"/>
              <a:ea typeface=""/>
              <a:cs typeface=""/>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srgbClr val="3B444D">
                  <a:tint val="75000"/>
                </a:srgbClr>
              </a:solidFill>
              <a:latin typeface="Calibri" panose="020F0502020204030204"/>
              <a:ea typeface=""/>
              <a:cs typeface=""/>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904D35-9779-114F-AB4C-6C4FF1B352B7}" type="slidenum">
              <a:rPr lang="en-US" kern="1200" smtClean="0">
                <a:solidFill>
                  <a:srgbClr val="3B444D">
                    <a:tint val="75000"/>
                  </a:srgbClr>
                </a:solidFill>
                <a:latin typeface="Calibri" panose="020F0502020204030204"/>
                <a:ea typeface=""/>
                <a:cs typeface=""/>
              </a:rPr>
              <a:pPr/>
              <a:t>‹#›</a:t>
            </a:fld>
            <a:endParaRPr lang="en-US" kern="1200">
              <a:solidFill>
                <a:srgbClr val="3B444D">
                  <a:tint val="75000"/>
                </a:srgbClr>
              </a:solidFill>
              <a:latin typeface="Calibri" panose="020F0502020204030204"/>
              <a:ea typeface=""/>
              <a:cs typeface=""/>
            </a:endParaRPr>
          </a:p>
        </p:txBody>
      </p:sp>
    </p:spTree>
    <p:extLst>
      <p:ext uri="{BB962C8B-B14F-4D97-AF65-F5344CB8AC3E}">
        <p14:creationId xmlns:p14="http://schemas.microsoft.com/office/powerpoint/2010/main" val="160248242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7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C5871-EDC2-4D41-AD58-6E9C7A32599C}" type="datetimeFigureOut">
              <a:rPr lang="en-US" kern="1200" smtClean="0">
                <a:solidFill>
                  <a:srgbClr val="3B444D">
                    <a:tint val="75000"/>
                  </a:srgbClr>
                </a:solidFill>
                <a:latin typeface="Calibri" panose="020F0502020204030204"/>
                <a:ea typeface=""/>
                <a:cs typeface=""/>
              </a:rPr>
              <a:pPr/>
              <a:t>3/2/19</a:t>
            </a:fld>
            <a:endParaRPr lang="en-US" kern="1200">
              <a:solidFill>
                <a:srgbClr val="3B444D">
                  <a:tint val="75000"/>
                </a:srgbClr>
              </a:solidFill>
              <a:latin typeface="Calibri" panose="020F0502020204030204"/>
              <a:ea typeface=""/>
              <a:cs typeface=""/>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srgbClr val="3B444D">
                  <a:tint val="75000"/>
                </a:srgbClr>
              </a:solidFill>
              <a:latin typeface="Calibri" panose="020F0502020204030204"/>
              <a:ea typeface=""/>
              <a:cs typeface=""/>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904D35-9779-114F-AB4C-6C4FF1B352B7}" type="slidenum">
              <a:rPr lang="en-US" kern="1200" smtClean="0">
                <a:solidFill>
                  <a:srgbClr val="3B444D">
                    <a:tint val="75000"/>
                  </a:srgbClr>
                </a:solidFill>
                <a:latin typeface="Calibri" panose="020F0502020204030204"/>
                <a:ea typeface=""/>
                <a:cs typeface=""/>
              </a:rPr>
              <a:pPr/>
              <a:t>‹#›</a:t>
            </a:fld>
            <a:endParaRPr lang="en-US" kern="1200">
              <a:solidFill>
                <a:srgbClr val="3B444D">
                  <a:tint val="75000"/>
                </a:srgbClr>
              </a:solidFill>
              <a:latin typeface="Calibri" panose="020F0502020204030204"/>
              <a:ea typeface=""/>
              <a:cs typeface=""/>
            </a:endParaRPr>
          </a:p>
        </p:txBody>
      </p:sp>
    </p:spTree>
    <p:extLst>
      <p:ext uri="{BB962C8B-B14F-4D97-AF65-F5344CB8AC3E}">
        <p14:creationId xmlns:p14="http://schemas.microsoft.com/office/powerpoint/2010/main" val="12843758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6D873-74C2-2640-B9AD-918029F598DE}" type="datetimeFigureOut">
              <a:rPr lang="en-US" kern="1200" smtClean="0">
                <a:solidFill>
                  <a:srgbClr val="3B444D">
                    <a:tint val="75000"/>
                  </a:srgbClr>
                </a:solidFill>
                <a:latin typeface="Calibri" panose="020F0502020204030204"/>
                <a:ea typeface=""/>
                <a:cs typeface=""/>
              </a:rPr>
              <a:pPr/>
              <a:t>3/2/19</a:t>
            </a:fld>
            <a:endParaRPr lang="en-US" kern="1200">
              <a:solidFill>
                <a:srgbClr val="3B444D">
                  <a:tint val="75000"/>
                </a:srgbClr>
              </a:solidFill>
              <a:latin typeface="Calibri" panose="020F0502020204030204"/>
              <a:ea typeface=""/>
              <a:cs typeface=""/>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srgbClr val="3B444D">
                  <a:tint val="75000"/>
                </a:srgbClr>
              </a:solidFill>
              <a:latin typeface="Calibri" panose="020F0502020204030204"/>
              <a:ea typeface=""/>
              <a:cs typeface=""/>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39DEE-8339-8A4A-9908-442819D15C55}" type="slidenum">
              <a:rPr lang="en-US" kern="1200" smtClean="0">
                <a:solidFill>
                  <a:srgbClr val="3B444D">
                    <a:tint val="75000"/>
                  </a:srgbClr>
                </a:solidFill>
                <a:latin typeface="Calibri" panose="020F0502020204030204"/>
                <a:ea typeface=""/>
                <a:cs typeface=""/>
              </a:rPr>
              <a:pPr/>
              <a:t>‹#›</a:t>
            </a:fld>
            <a:endParaRPr lang="en-US" kern="1200">
              <a:solidFill>
                <a:srgbClr val="3B444D">
                  <a:tint val="75000"/>
                </a:srgbClr>
              </a:solidFill>
              <a:latin typeface="Calibri" panose="020F0502020204030204"/>
              <a:ea typeface=""/>
              <a:cs typeface=""/>
            </a:endParaRPr>
          </a:p>
        </p:txBody>
      </p:sp>
    </p:spTree>
    <p:extLst>
      <p:ext uri="{BB962C8B-B14F-4D97-AF65-F5344CB8AC3E}">
        <p14:creationId xmlns:p14="http://schemas.microsoft.com/office/powerpoint/2010/main" val="49561346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6D873-74C2-2640-B9AD-918029F598DE}" type="datetimeFigureOut">
              <a:rPr lang="en-US" kern="1200" smtClean="0">
                <a:solidFill>
                  <a:srgbClr val="3B444D">
                    <a:tint val="75000"/>
                  </a:srgbClr>
                </a:solidFill>
                <a:latin typeface="Calibri" panose="020F0502020204030204"/>
                <a:ea typeface=""/>
                <a:cs typeface=""/>
              </a:rPr>
              <a:pPr/>
              <a:t>3/2/19</a:t>
            </a:fld>
            <a:endParaRPr lang="en-US" kern="1200">
              <a:solidFill>
                <a:srgbClr val="3B444D">
                  <a:tint val="75000"/>
                </a:srgbClr>
              </a:solidFill>
              <a:latin typeface="Calibri" panose="020F0502020204030204"/>
              <a:ea typeface=""/>
              <a:cs typeface=""/>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srgbClr val="3B444D">
                  <a:tint val="75000"/>
                </a:srgbClr>
              </a:solidFill>
              <a:latin typeface="Calibri" panose="020F0502020204030204"/>
              <a:ea typeface=""/>
              <a:cs typeface=""/>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39DEE-8339-8A4A-9908-442819D15C55}" type="slidenum">
              <a:rPr lang="en-US" kern="1200" smtClean="0">
                <a:solidFill>
                  <a:srgbClr val="3B444D">
                    <a:tint val="75000"/>
                  </a:srgbClr>
                </a:solidFill>
                <a:latin typeface="Calibri" panose="020F0502020204030204"/>
                <a:ea typeface=""/>
                <a:cs typeface=""/>
              </a:rPr>
              <a:pPr/>
              <a:t>‹#›</a:t>
            </a:fld>
            <a:endParaRPr lang="en-US" kern="1200">
              <a:solidFill>
                <a:srgbClr val="3B444D">
                  <a:tint val="75000"/>
                </a:srgbClr>
              </a:solidFill>
              <a:latin typeface="Calibri" panose="020F0502020204030204"/>
              <a:ea typeface=""/>
              <a:cs typeface=""/>
            </a:endParaRPr>
          </a:p>
        </p:txBody>
      </p:sp>
    </p:spTree>
    <p:extLst>
      <p:ext uri="{BB962C8B-B14F-4D97-AF65-F5344CB8AC3E}">
        <p14:creationId xmlns:p14="http://schemas.microsoft.com/office/powerpoint/2010/main" val="39111733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hyperlink" Target="https://docs.google.com/spreadsheets/d/1XpUZyGe80mL3oh6fmvPuBBKFj55HPLqRhw8rsi4nGE0/edit#gid=1057968535"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3.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3.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1.xml"/><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5.png"/><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docs.google.com/spreadsheets/d/1XpUZyGe80mL3oh6fmvPuBBKFj55HPLqRhw8rsi4nGE0/edit#gid=1057968535" TargetMode="External"/><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1" name="Shape 132"/>
          <p:cNvPicPr preferRelativeResize="0"/>
          <p:nvPr/>
        </p:nvPicPr>
        <p:blipFill rotWithShape="1">
          <a:blip r:embed="rId3">
            <a:alphaModFix amt="15000"/>
            <a:extLst>
              <a:ext uri="{28A0092B-C50C-407E-A947-70E740481C1C}">
                <a14:useLocalDpi xmlns:a14="http://schemas.microsoft.com/office/drawing/2010/main" val="0"/>
              </a:ext>
            </a:extLst>
          </a:blip>
          <a:srcRect b="10369"/>
          <a:stretch/>
        </p:blipFill>
        <p:spPr>
          <a:xfrm>
            <a:off x="0" y="0"/>
            <a:ext cx="12192000" cy="6858000"/>
          </a:xfrm>
          <a:prstGeom prst="rect">
            <a:avLst/>
          </a:prstGeom>
          <a:solidFill>
            <a:srgbClr val="1F8CF2"/>
          </a:solidFill>
          <a:ln>
            <a:noFill/>
          </a:ln>
        </p:spPr>
      </p:pic>
      <p:sp>
        <p:nvSpPr>
          <p:cNvPr id="133" name="Shape 133"/>
          <p:cNvSpPr txBox="1"/>
          <p:nvPr/>
        </p:nvSpPr>
        <p:spPr>
          <a:xfrm>
            <a:off x="104931" y="2441403"/>
            <a:ext cx="11858358" cy="91218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8000" b="1" u="none" strike="noStrike" cap="none" dirty="0">
                <a:solidFill>
                  <a:schemeClr val="lt1"/>
                </a:solidFill>
                <a:latin typeface="Gilroy" charset="0"/>
                <a:ea typeface="Gilroy" charset="0"/>
                <a:cs typeface="Gilroy" charset="0"/>
                <a:sym typeface="Arial"/>
              </a:rPr>
              <a:t>Motivational interviewing</a:t>
            </a:r>
          </a:p>
        </p:txBody>
      </p:sp>
      <p:pic>
        <p:nvPicPr>
          <p:cNvPr id="9" name="Shape 16"/>
          <p:cNvPicPr preferRelativeResize="0"/>
          <p:nvPr/>
        </p:nvPicPr>
        <p:blipFill rotWithShape="1">
          <a:blip r:embed="rId4">
            <a:alphaModFix amt="63000"/>
          </a:blip>
          <a:srcRect/>
          <a:stretch/>
        </p:blipFill>
        <p:spPr>
          <a:xfrm>
            <a:off x="11093823" y="6323022"/>
            <a:ext cx="869466" cy="337334"/>
          </a:xfrm>
          <a:prstGeom prst="rect">
            <a:avLst/>
          </a:prstGeom>
          <a:noFill/>
          <a:ln>
            <a:noFill/>
          </a:ln>
        </p:spPr>
      </p:pic>
      <p:sp>
        <p:nvSpPr>
          <p:cNvPr id="10" name="Shape 133"/>
          <p:cNvSpPr txBox="1"/>
          <p:nvPr/>
        </p:nvSpPr>
        <p:spPr>
          <a:xfrm>
            <a:off x="397808" y="4649701"/>
            <a:ext cx="11272604" cy="912188"/>
          </a:xfrm>
          <a:prstGeom prst="rect">
            <a:avLst/>
          </a:prstGeom>
          <a:noFill/>
          <a:ln>
            <a:noFill/>
          </a:ln>
        </p:spPr>
        <p:txBody>
          <a:bodyPr lIns="91425" tIns="45700" rIns="91425" bIns="45700" anchor="t" anchorCtr="0">
            <a:noAutofit/>
          </a:bodyPr>
          <a:lstStyle/>
          <a:p>
            <a:pPr lvl="0" algn="ctr">
              <a:buSzPct val="25000"/>
            </a:pPr>
            <a:r>
              <a:rPr lang="en-US" sz="4500" b="1" dirty="0">
                <a:solidFill>
                  <a:schemeClr val="bg1"/>
                </a:solidFill>
                <a:latin typeface="Gilroy" charset="0"/>
                <a:ea typeface="Gilroy" charset="0"/>
                <a:cs typeface="Gilroy" charset="0"/>
              </a:rPr>
              <a:t>Identifying uncertainty and moving towards change</a:t>
            </a:r>
          </a:p>
        </p:txBody>
      </p:sp>
      <p:pic>
        <p:nvPicPr>
          <p:cNvPr id="6" name="Picture 5" descr="A drawing of a face&#10;&#10;Description automatically generated">
            <a:extLst>
              <a:ext uri="{FF2B5EF4-FFF2-40B4-BE49-F238E27FC236}">
                <a16:creationId xmlns:a16="http://schemas.microsoft.com/office/drawing/2014/main" id="{AD510E05-2F02-B149-8EA2-199A599E5D2D}"/>
              </a:ext>
            </a:extLst>
          </p:cNvPr>
          <p:cNvPicPr>
            <a:picLocks noChangeAspect="1"/>
          </p:cNvPicPr>
          <p:nvPr/>
        </p:nvPicPr>
        <p:blipFill>
          <a:blip r:embed="rId5"/>
          <a:stretch>
            <a:fillRect/>
          </a:stretch>
        </p:blipFill>
        <p:spPr>
          <a:xfrm>
            <a:off x="514349" y="6251332"/>
            <a:ext cx="1219200" cy="419100"/>
          </a:xfrm>
          <a:prstGeom prst="rect">
            <a:avLst/>
          </a:prstGeom>
        </p:spPr>
      </p:pic>
    </p:spTree>
    <p:extLst>
      <p:ext uri="{BB962C8B-B14F-4D97-AF65-F5344CB8AC3E}">
        <p14:creationId xmlns:p14="http://schemas.microsoft.com/office/powerpoint/2010/main" val="1275766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alphaModFix amt="15000"/>
            <a:extLst>
              <a:ext uri="{28A0092B-C50C-407E-A947-70E740481C1C}">
                <a14:useLocalDpi xmlns:a14="http://schemas.microsoft.com/office/drawing/2010/main" val="0"/>
              </a:ext>
            </a:extLst>
          </a:blip>
          <a:srcRect t="7098" b="25802"/>
          <a:stretch/>
        </p:blipFill>
        <p:spPr>
          <a:xfrm>
            <a:off x="0" y="1"/>
            <a:ext cx="12192000" cy="6858000"/>
          </a:xfrm>
          <a:prstGeom prst="rect">
            <a:avLst/>
          </a:prstGeom>
        </p:spPr>
      </p:pic>
      <p:sp>
        <p:nvSpPr>
          <p:cNvPr id="6" name="Rectangle 5"/>
          <p:cNvSpPr>
            <a:spLocks noChangeArrowheads="1"/>
          </p:cNvSpPr>
          <p:nvPr/>
        </p:nvSpPr>
        <p:spPr bwMode="auto">
          <a:xfrm>
            <a:off x="0" y="2473211"/>
            <a:ext cx="12192000" cy="1911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dirty="0">
                <a:solidFill>
                  <a:srgbClr val="F7F1F2"/>
                </a:solidFill>
                <a:latin typeface="Gilroy Medium" charset="0"/>
                <a:ea typeface="Gilroy Medium" charset="0"/>
                <a:cs typeface="Gilroy Medium" charset="0"/>
              </a:rPr>
              <a:t>We’re OFA</a:t>
            </a:r>
          </a:p>
        </p:txBody>
      </p:sp>
      <p:pic>
        <p:nvPicPr>
          <p:cNvPr id="4" name="Picture 3"/>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01093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556845" y="2311991"/>
            <a:ext cx="11078309" cy="2327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6000" dirty="0">
                <a:solidFill>
                  <a:srgbClr val="1F8CF2"/>
                </a:solidFill>
                <a:latin typeface="Source Serif Pro" charset="0"/>
                <a:ea typeface="Source Serif Pro" charset="0"/>
                <a:cs typeface="Source Serif Pro" charset="0"/>
              </a:rPr>
              <a:t>OFA’s core purpose is to create </a:t>
            </a:r>
          </a:p>
          <a:p>
            <a:pPr algn="ctr">
              <a:lnSpc>
                <a:spcPct val="80000"/>
              </a:lnSpc>
            </a:pPr>
            <a:r>
              <a:rPr lang="en-US" sz="6000" dirty="0">
                <a:solidFill>
                  <a:srgbClr val="1F8CF2"/>
                </a:solidFill>
                <a:latin typeface="Source Serif Pro" charset="0"/>
                <a:ea typeface="Source Serif Pro" charset="0"/>
                <a:cs typeface="Source Serif Pro" charset="0"/>
              </a:rPr>
              <a:t>a more accessible and participatory democracy</a:t>
            </a:r>
          </a:p>
        </p:txBody>
      </p:sp>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49743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sp>
        <p:nvSpPr>
          <p:cNvPr id="151" name="Shape 151"/>
          <p:cNvSpPr/>
          <p:nvPr/>
        </p:nvSpPr>
        <p:spPr>
          <a:xfrm>
            <a:off x="9566" y="878870"/>
            <a:ext cx="12182434" cy="4620575"/>
          </a:xfrm>
          <a:prstGeom prst="rect">
            <a:avLst/>
          </a:prstGeom>
          <a:noFill/>
          <a:ln>
            <a:noFill/>
          </a:ln>
        </p:spPr>
        <p:txBody>
          <a:bodyPr lIns="64275" tIns="32125" rIns="64275" bIns="32125" anchor="t" anchorCtr="0">
            <a:noAutofit/>
          </a:bodyPr>
          <a:lstStyle/>
          <a:p>
            <a:pPr marL="0" marR="0" lvl="0" indent="0" algn="ctr" defTabSz="914400" rtl="0" eaLnBrk="1" fontAlgn="auto" latinLnBrk="0" hangingPunct="1">
              <a:spcBef>
                <a:spcPts val="0"/>
              </a:spcBef>
              <a:spcAft>
                <a:spcPts val="0"/>
              </a:spcAft>
              <a:buClrTx/>
              <a:buSzPct val="25000"/>
              <a:buFontTx/>
              <a:buNone/>
              <a:tabLst/>
              <a:defRPr/>
            </a:pPr>
            <a:r>
              <a:rPr kumimoji="0" lang="en-US" sz="11000" u="none" strike="noStrike" kern="0" cap="none" spc="0" normalizeH="0" baseline="0" noProof="0" dirty="0">
                <a:ln>
                  <a:noFill/>
                </a:ln>
                <a:solidFill>
                  <a:srgbClr val="F7F1F2"/>
                </a:solidFill>
                <a:effectLst/>
                <a:uLnTx/>
                <a:uFillTx/>
                <a:latin typeface="Gilroy Medium" charset="0"/>
                <a:ea typeface="Gilroy Medium" charset="0"/>
                <a:cs typeface="Gilroy Medium" charset="0"/>
                <a:sym typeface="Arial"/>
              </a:rPr>
              <a:t>Respect</a:t>
            </a:r>
          </a:p>
          <a:p>
            <a:pPr marL="0" marR="0" lvl="0" indent="0" algn="ctr" defTabSz="914400" rtl="0" eaLnBrk="1" fontAlgn="auto" latinLnBrk="0" hangingPunct="1">
              <a:spcBef>
                <a:spcPts val="0"/>
              </a:spcBef>
              <a:spcAft>
                <a:spcPts val="0"/>
              </a:spcAft>
              <a:buClrTx/>
              <a:buSzPct val="25000"/>
              <a:buFontTx/>
              <a:buNone/>
              <a:tabLst/>
              <a:defRPr/>
            </a:pPr>
            <a:r>
              <a:rPr kumimoji="0" lang="en-US" sz="11000" u="none" strike="noStrike" kern="0" cap="none" spc="0" normalizeH="0" baseline="0" noProof="0" dirty="0">
                <a:ln>
                  <a:noFill/>
                </a:ln>
                <a:solidFill>
                  <a:srgbClr val="F7F1F2"/>
                </a:solidFill>
                <a:effectLst/>
                <a:uLnTx/>
                <a:uFillTx/>
                <a:latin typeface="Gilroy Medium" charset="0"/>
                <a:ea typeface="Gilroy Medium" charset="0"/>
                <a:cs typeface="Gilroy Medium" charset="0"/>
                <a:sym typeface="Arial"/>
              </a:rPr>
              <a:t>Empower</a:t>
            </a:r>
          </a:p>
          <a:p>
            <a:pPr marL="0" marR="0" lvl="0" indent="0" algn="ctr" defTabSz="914400" rtl="0" eaLnBrk="1" fontAlgn="auto" latinLnBrk="0" hangingPunct="1">
              <a:spcBef>
                <a:spcPts val="0"/>
              </a:spcBef>
              <a:spcAft>
                <a:spcPts val="0"/>
              </a:spcAft>
              <a:buClrTx/>
              <a:buSzPct val="25000"/>
              <a:buFontTx/>
              <a:buNone/>
              <a:tabLst/>
              <a:defRPr/>
            </a:pPr>
            <a:r>
              <a:rPr kumimoji="0" lang="en-US" sz="11000" u="none" strike="noStrike" kern="0" cap="none" spc="0" normalizeH="0" baseline="0" noProof="0" dirty="0">
                <a:ln>
                  <a:noFill/>
                </a:ln>
                <a:solidFill>
                  <a:srgbClr val="F7F1F2"/>
                </a:solidFill>
                <a:effectLst/>
                <a:uLnTx/>
                <a:uFillTx/>
                <a:latin typeface="Gilroy Medium" charset="0"/>
                <a:ea typeface="Gilroy Medium" charset="0"/>
                <a:cs typeface="Gilroy Medium" charset="0"/>
                <a:sym typeface="Arial"/>
              </a:rPr>
              <a:t>Include</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96200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sp>
        <p:nvSpPr>
          <p:cNvPr id="16" name="Rectangle 15"/>
          <p:cNvSpPr/>
          <p:nvPr/>
        </p:nvSpPr>
        <p:spPr>
          <a:xfrm>
            <a:off x="5631311" y="2566544"/>
            <a:ext cx="6126480" cy="822960"/>
          </a:xfrm>
          <a:prstGeom prst="rect">
            <a:avLst/>
          </a:prstGeom>
          <a:solidFill>
            <a:srgbClr val="F7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lnSpc>
                <a:spcPct val="150000"/>
              </a:lnSpc>
            </a:pPr>
            <a:r>
              <a:rPr lang="en-US" sz="2200" dirty="0">
                <a:solidFill>
                  <a:srgbClr val="1F8CF2"/>
                </a:solidFill>
                <a:latin typeface="Source Serif Pro" charset="0"/>
                <a:ea typeface="Source Serif Pro" charset="0"/>
                <a:cs typeface="Source Serif Pro" charset="0"/>
              </a:rPr>
              <a:t>Motivational interviewing framework</a:t>
            </a:r>
          </a:p>
        </p:txBody>
      </p:sp>
      <p:sp>
        <p:nvSpPr>
          <p:cNvPr id="6" name="TextBox 5"/>
          <p:cNvSpPr txBox="1">
            <a:spLocks noChangeArrowheads="1"/>
          </p:cNvSpPr>
          <p:nvPr/>
        </p:nvSpPr>
        <p:spPr bwMode="auto">
          <a:xfrm>
            <a:off x="1040045" y="1016677"/>
            <a:ext cx="3321036" cy="76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Font typeface="Gill Sans" charset="0"/>
              <a:buNone/>
            </a:pPr>
            <a:r>
              <a:rPr lang="en-US" sz="5400" dirty="0">
                <a:solidFill>
                  <a:srgbClr val="1F8CF2"/>
                </a:solidFill>
                <a:latin typeface="Gilroy Medium" charset="0"/>
                <a:ea typeface="Gilroy Medium" charset="0"/>
                <a:cs typeface="Gilroy Medium" charset="0"/>
              </a:rPr>
              <a:t>Agenda</a:t>
            </a:r>
          </a:p>
        </p:txBody>
      </p:sp>
      <p:pic>
        <p:nvPicPr>
          <p:cNvPr id="7" name="Picture 6"/>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2" name="Rectangle 1"/>
          <p:cNvSpPr/>
          <p:nvPr/>
        </p:nvSpPr>
        <p:spPr>
          <a:xfrm>
            <a:off x="5346498" y="1061648"/>
            <a:ext cx="6126480" cy="822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8CF2"/>
                </a:solidFill>
                <a:latin typeface="Source Serif Pro" charset="0"/>
                <a:ea typeface="Source Serif Pro" charset="0"/>
                <a:cs typeface="Source Serif Pro" charset="0"/>
              </a:rPr>
              <a:t>    Welcome and introductions</a:t>
            </a:r>
          </a:p>
        </p:txBody>
      </p:sp>
      <p:sp>
        <p:nvSpPr>
          <p:cNvPr id="15" name="Rectangle 14"/>
          <p:cNvSpPr/>
          <p:nvPr/>
        </p:nvSpPr>
        <p:spPr>
          <a:xfrm>
            <a:off x="5346498" y="1884608"/>
            <a:ext cx="6126480" cy="822960"/>
          </a:xfrm>
          <a:prstGeom prst="rect">
            <a:avLst/>
          </a:prstGeom>
          <a:solidFill>
            <a:srgbClr val="1F8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bg1"/>
                </a:solidFill>
                <a:latin typeface="Source Serif Pro" charset="0"/>
                <a:ea typeface="Source Serif Pro" charset="0"/>
                <a:cs typeface="Source Serif Pro" charset="0"/>
              </a:rPr>
              <a:t>    What is motivational interviewing?</a:t>
            </a:r>
          </a:p>
        </p:txBody>
      </p:sp>
      <p:sp>
        <p:nvSpPr>
          <p:cNvPr id="17" name="Rectangle 16"/>
          <p:cNvSpPr/>
          <p:nvPr/>
        </p:nvSpPr>
        <p:spPr>
          <a:xfrm>
            <a:off x="5676281" y="3525812"/>
            <a:ext cx="6126480" cy="822960"/>
          </a:xfrm>
          <a:prstGeom prst="rect">
            <a:avLst/>
          </a:prstGeom>
          <a:solidFill>
            <a:srgbClr val="F7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8CF2"/>
                </a:solidFill>
                <a:latin typeface="Source Serif Pro" charset="0"/>
                <a:ea typeface="Source Serif Pro" charset="0"/>
                <a:cs typeface="Source Serif Pro" charset="0"/>
              </a:rPr>
              <a:t>Debrief &amp; close</a:t>
            </a:r>
          </a:p>
        </p:txBody>
      </p:sp>
    </p:spTree>
    <p:extLst>
      <p:ext uri="{BB962C8B-B14F-4D97-AF65-F5344CB8AC3E}">
        <p14:creationId xmlns:p14="http://schemas.microsoft.com/office/powerpoint/2010/main" val="678612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9" name="Rectangle 8"/>
          <p:cNvSpPr>
            <a:spLocks noChangeArrowheads="1"/>
          </p:cNvSpPr>
          <p:nvPr/>
        </p:nvSpPr>
        <p:spPr bwMode="auto">
          <a:xfrm>
            <a:off x="0" y="2148691"/>
            <a:ext cx="12192000" cy="15073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2500" b="1" spc="300" dirty="0">
                <a:solidFill>
                  <a:srgbClr val="1F8CF2"/>
                </a:solidFill>
                <a:latin typeface="Gilroy ExtraBold" charset="0"/>
                <a:ea typeface="Gilroy ExtraBold" charset="0"/>
                <a:cs typeface="Gilroy ExtraBold" charset="0"/>
              </a:rPr>
              <a:t>GUIDED WORKSHEET</a:t>
            </a:r>
          </a:p>
          <a:p>
            <a:pPr algn="ctr">
              <a:lnSpc>
                <a:spcPct val="80000"/>
              </a:lnSpc>
            </a:pPr>
            <a:endParaRPr lang="en-US" sz="3200" b="1" spc="300" dirty="0">
              <a:solidFill>
                <a:srgbClr val="1F8CF2"/>
              </a:solidFill>
              <a:latin typeface="Source Serif Pro" charset="0"/>
              <a:ea typeface="Source Serif Pro" charset="0"/>
              <a:cs typeface="Source Serif Pro" charset="0"/>
            </a:endParaRPr>
          </a:p>
          <a:p>
            <a:pPr algn="ctr">
              <a:lnSpc>
                <a:spcPct val="80000"/>
              </a:lnSpc>
            </a:pPr>
            <a:r>
              <a:rPr lang="en-US" sz="6200" dirty="0">
                <a:solidFill>
                  <a:srgbClr val="1F8CF2"/>
                </a:solidFill>
                <a:latin typeface="Gilroy" charset="0"/>
                <a:ea typeface="Gilroy" charset="0"/>
                <a:cs typeface="Gilroy" charset="0"/>
              </a:rPr>
              <a:t>Motivational Interviewing </a:t>
            </a:r>
          </a:p>
        </p:txBody>
      </p:sp>
      <p:sp>
        <p:nvSpPr>
          <p:cNvPr id="10" name="Rectangle 9">
            <a:hlinkClick r:id="rId4"/>
          </p:cNvPr>
          <p:cNvSpPr/>
          <p:nvPr/>
        </p:nvSpPr>
        <p:spPr>
          <a:xfrm>
            <a:off x="4766872" y="4499065"/>
            <a:ext cx="2728210" cy="587600"/>
          </a:xfrm>
          <a:prstGeom prst="rect">
            <a:avLst/>
          </a:prstGeom>
          <a:solidFill>
            <a:srgbClr val="F7F1F2"/>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45719" rIns="0" bIns="45719" rtlCol="0" anchor="ctr"/>
          <a:lstStyle/>
          <a:p>
            <a:pPr algn="ctr"/>
            <a:r>
              <a:rPr lang="en-US" sz="2000" b="1" dirty="0" err="1">
                <a:solidFill>
                  <a:schemeClr val="tx1"/>
                </a:solidFill>
                <a:latin typeface="Source Serif Pro" charset="0"/>
                <a:ea typeface="Source Serif Pro" charset="0"/>
                <a:cs typeface="Source Serif Pro" charset="0"/>
              </a:rPr>
              <a:t>Bit.ly</a:t>
            </a:r>
            <a:r>
              <a:rPr lang="en-US" sz="2000" b="1" dirty="0">
                <a:solidFill>
                  <a:schemeClr val="tx1"/>
                </a:solidFill>
                <a:latin typeface="Source Serif Pro" charset="0"/>
                <a:ea typeface="Source Serif Pro" charset="0"/>
                <a:cs typeface="Source Serif Pro" charset="0"/>
              </a:rPr>
              <a:t>/</a:t>
            </a:r>
            <a:r>
              <a:rPr lang="en-US" sz="2000" b="1" dirty="0" err="1">
                <a:solidFill>
                  <a:schemeClr val="tx1"/>
                </a:solidFill>
                <a:latin typeface="Source Serif Pro" charset="0"/>
                <a:ea typeface="Source Serif Pro" charset="0"/>
                <a:cs typeface="Source Serif Pro" charset="0"/>
              </a:rPr>
              <a:t>MIworksheet</a:t>
            </a:r>
            <a:endParaRPr lang="en-US" sz="2000" b="1" dirty="0">
              <a:solidFill>
                <a:schemeClr val="tx1"/>
              </a:solidFill>
              <a:latin typeface="Source Serif Pro" charset="0"/>
              <a:ea typeface="Source Serif Pro" charset="0"/>
              <a:cs typeface="Source Serif Pro" charset="0"/>
            </a:endParaRPr>
          </a:p>
        </p:txBody>
      </p:sp>
    </p:spTree>
    <p:extLst>
      <p:ext uri="{BB962C8B-B14F-4D97-AF65-F5344CB8AC3E}">
        <p14:creationId xmlns:p14="http://schemas.microsoft.com/office/powerpoint/2010/main" val="458937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sp>
        <p:nvSpPr>
          <p:cNvPr id="151" name="Shape 151"/>
          <p:cNvSpPr/>
          <p:nvPr/>
        </p:nvSpPr>
        <p:spPr>
          <a:xfrm>
            <a:off x="149902" y="2403495"/>
            <a:ext cx="11866253" cy="2034770"/>
          </a:xfrm>
          <a:prstGeom prst="rect">
            <a:avLst/>
          </a:prstGeom>
          <a:noFill/>
          <a:ln>
            <a:noFill/>
          </a:ln>
        </p:spPr>
        <p:txBody>
          <a:bodyPr lIns="64275" tIns="32125" rIns="64275" bIns="32125" anchor="t" anchorCtr="0">
            <a:noAutofit/>
          </a:bodyPr>
          <a:lstStyle/>
          <a:p>
            <a:pPr algn="ctr">
              <a:buSzPct val="25000"/>
            </a:pPr>
            <a:r>
              <a:rPr lang="en-US" sz="6000" dirty="0">
                <a:solidFill>
                  <a:srgbClr val="F7F1F2"/>
                </a:solidFill>
                <a:latin typeface="Source Serif Pro" charset="0"/>
                <a:ea typeface="Source Serif Pro" charset="0"/>
                <a:cs typeface="Source Serif Pro" charset="0"/>
              </a:rPr>
              <a:t>Can you think of an example </a:t>
            </a:r>
          </a:p>
          <a:p>
            <a:pPr algn="ctr">
              <a:buSzPct val="25000"/>
            </a:pPr>
            <a:r>
              <a:rPr lang="en-US" sz="6000" dirty="0">
                <a:solidFill>
                  <a:srgbClr val="F7F1F2"/>
                </a:solidFill>
                <a:latin typeface="Source Serif Pro" charset="0"/>
                <a:ea typeface="Source Serif Pro" charset="0"/>
                <a:cs typeface="Source Serif Pro" charset="0"/>
              </a:rPr>
              <a:t>in your own life?</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26723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2" name="Picture 1"/>
          <p:cNvPicPr>
            <a:picLocks noChangeAspect="1"/>
          </p:cNvPicPr>
          <p:nvPr/>
        </p:nvPicPr>
        <p:blipFill rotWithShape="1">
          <a:blip r:embed="rId3">
            <a:alphaModFix amt="15000"/>
            <a:extLst>
              <a:ext uri="{28A0092B-C50C-407E-A947-70E740481C1C}">
                <a14:useLocalDpi xmlns:a14="http://schemas.microsoft.com/office/drawing/2010/main" val="0"/>
              </a:ext>
            </a:extLst>
          </a:blip>
          <a:srcRect l="12226" t="25941" r="-1"/>
          <a:stretch/>
        </p:blipFill>
        <p:spPr>
          <a:xfrm>
            <a:off x="-1" y="-34725"/>
            <a:ext cx="12192001" cy="6858000"/>
          </a:xfrm>
          <a:prstGeom prst="rect">
            <a:avLst/>
          </a:prstGeom>
          <a:solidFill>
            <a:srgbClr val="1F8CF2"/>
          </a:solidFill>
        </p:spPr>
      </p:pic>
      <p:pic>
        <p:nvPicPr>
          <p:cNvPr id="9" name="Shape 16"/>
          <p:cNvPicPr preferRelativeResize="0"/>
          <p:nvPr/>
        </p:nvPicPr>
        <p:blipFill rotWithShape="1">
          <a:blip r:embed="rId4">
            <a:alphaModFix amt="63000"/>
          </a:blip>
          <a:srcRect/>
          <a:stretch/>
        </p:blipFill>
        <p:spPr>
          <a:xfrm>
            <a:off x="11093823" y="6323022"/>
            <a:ext cx="869466" cy="337334"/>
          </a:xfrm>
          <a:prstGeom prst="rect">
            <a:avLst/>
          </a:prstGeom>
          <a:noFill/>
          <a:ln>
            <a:noFill/>
          </a:ln>
        </p:spPr>
      </p:pic>
      <p:sp>
        <p:nvSpPr>
          <p:cNvPr id="10" name="Shape 133"/>
          <p:cNvSpPr txBox="1"/>
          <p:nvPr/>
        </p:nvSpPr>
        <p:spPr>
          <a:xfrm>
            <a:off x="514350" y="2977430"/>
            <a:ext cx="11163300" cy="1398494"/>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6500" u="none" strike="noStrike" cap="none" dirty="0">
                <a:solidFill>
                  <a:schemeClr val="lt1"/>
                </a:solidFill>
                <a:latin typeface="Gilroy" charset="0"/>
                <a:ea typeface="Gilroy" charset="0"/>
                <a:cs typeface="Gilroy" charset="0"/>
                <a:sym typeface="Arial"/>
              </a:rPr>
              <a:t>Motivational interviewing</a:t>
            </a:r>
          </a:p>
        </p:txBody>
      </p:sp>
    </p:spTree>
    <p:extLst>
      <p:ext uri="{BB962C8B-B14F-4D97-AF65-F5344CB8AC3E}">
        <p14:creationId xmlns:p14="http://schemas.microsoft.com/office/powerpoint/2010/main" val="120455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sp>
        <p:nvSpPr>
          <p:cNvPr id="2" name="Rectangle 1"/>
          <p:cNvSpPr/>
          <p:nvPr/>
        </p:nvSpPr>
        <p:spPr>
          <a:xfrm>
            <a:off x="0" y="2908092"/>
            <a:ext cx="12192000" cy="3949908"/>
          </a:xfrm>
          <a:prstGeom prst="rect">
            <a:avLst/>
          </a:prstGeom>
          <a:solidFill>
            <a:srgbClr val="1F8CF2"/>
          </a:solidFill>
          <a:ln>
            <a:solidFill>
              <a:srgbClr val="1F8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hape 89"/>
          <p:cNvSpPr txBox="1"/>
          <p:nvPr/>
        </p:nvSpPr>
        <p:spPr>
          <a:xfrm>
            <a:off x="0" y="861810"/>
            <a:ext cx="12192000" cy="1109520"/>
          </a:xfrm>
          <a:prstGeom prst="rect">
            <a:avLst/>
          </a:prstGeom>
          <a:noFill/>
          <a:ln>
            <a:noFill/>
          </a:ln>
        </p:spPr>
        <p:txBody>
          <a:bodyPr lIns="91425" tIns="45700" rIns="91425" bIns="45700" anchor="t" anchorCtr="0">
            <a:noAutofit/>
          </a:bodyPr>
          <a:lstStyle/>
          <a:p>
            <a:pPr algn="ctr">
              <a:lnSpc>
                <a:spcPct val="80000"/>
              </a:lnSpc>
            </a:pPr>
            <a:r>
              <a:rPr lang="en-US" sz="8000" b="1" dirty="0">
                <a:solidFill>
                  <a:srgbClr val="1F8CF2"/>
                </a:solidFill>
                <a:latin typeface="Gilroy" charset="0"/>
                <a:ea typeface="Gilroy" charset="0"/>
                <a:cs typeface="Gilroy" charset="0"/>
              </a:rPr>
              <a:t>True or false?</a:t>
            </a:r>
          </a:p>
        </p:txBody>
      </p:sp>
      <p:sp>
        <p:nvSpPr>
          <p:cNvPr id="6" name="Shape 89"/>
          <p:cNvSpPr txBox="1"/>
          <p:nvPr/>
        </p:nvSpPr>
        <p:spPr>
          <a:xfrm>
            <a:off x="0" y="3700306"/>
            <a:ext cx="12192000" cy="2485399"/>
          </a:xfrm>
          <a:prstGeom prst="rect">
            <a:avLst/>
          </a:prstGeom>
          <a:noFill/>
          <a:ln>
            <a:noFill/>
          </a:ln>
        </p:spPr>
        <p:txBody>
          <a:bodyPr lIns="91425" tIns="45700" rIns="91425" bIns="45700" anchor="t" anchorCtr="0">
            <a:noAutofit/>
          </a:bodyPr>
          <a:lstStyle/>
          <a:p>
            <a:pPr algn="ctr"/>
            <a:r>
              <a:rPr lang="en-US" sz="4200" dirty="0">
                <a:solidFill>
                  <a:srgbClr val="F7F1F2"/>
                </a:solidFill>
                <a:latin typeface="Source Serif Pro" charset="0"/>
                <a:ea typeface="Source Serif Pro" charset="0"/>
                <a:cs typeface="Source Serif Pro" charset="0"/>
              </a:rPr>
              <a:t>The average gap between self-identified Democrats and Republicans on values has increased by 20% since 1994. </a:t>
            </a:r>
          </a:p>
        </p:txBody>
      </p:sp>
      <p:pic>
        <p:nvPicPr>
          <p:cNvPr id="7" name="Picture 6"/>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659106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Shape 151"/>
          <p:cNvSpPr/>
          <p:nvPr/>
        </p:nvSpPr>
        <p:spPr>
          <a:xfrm>
            <a:off x="208468" y="2667972"/>
            <a:ext cx="11851263" cy="722928"/>
          </a:xfrm>
          <a:prstGeom prst="rect">
            <a:avLst/>
          </a:prstGeom>
          <a:noFill/>
          <a:ln>
            <a:noFill/>
          </a:ln>
        </p:spPr>
        <p:txBody>
          <a:bodyPr lIns="64275" tIns="32125" rIns="64275" bIns="32125" anchor="t" anchorCtr="0">
            <a:noAutofit/>
          </a:bodyPr>
          <a:lstStyle/>
          <a:p>
            <a:pPr algn="ctr" defTabSz="457200">
              <a:lnSpc>
                <a:spcPct val="80000"/>
              </a:lnSpc>
              <a:defRPr sz="5000" b="1">
                <a:solidFill>
                  <a:schemeClr val="accent2"/>
                </a:solidFill>
                <a:latin typeface="Gilroy ExtraBold"/>
                <a:ea typeface="Gilroy ExtraBold"/>
                <a:cs typeface="Gilroy ExtraBold"/>
                <a:sym typeface="Gilroy ExtraBold"/>
              </a:defRPr>
            </a:pPr>
            <a:r>
              <a:rPr lang="en-US" sz="11000" dirty="0">
                <a:solidFill>
                  <a:srgbClr val="1F8CF2"/>
                </a:solidFill>
                <a:latin typeface="Gilroy" charset="0"/>
                <a:ea typeface="Gilroy" charset="0"/>
                <a:cs typeface="Gilroy" charset="0"/>
              </a:rPr>
              <a:t>False</a:t>
            </a:r>
          </a:p>
        </p:txBody>
      </p:sp>
    </p:spTree>
    <p:extLst>
      <p:ext uri="{BB962C8B-B14F-4D97-AF65-F5344CB8AC3E}">
        <p14:creationId xmlns:p14="http://schemas.microsoft.com/office/powerpoint/2010/main" val="879413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5" name="– Morton Deutsch"/>
          <p:cNvSpPr txBox="1"/>
          <p:nvPr/>
        </p:nvSpPr>
        <p:spPr>
          <a:xfrm>
            <a:off x="254833" y="6316489"/>
            <a:ext cx="2019140" cy="288541"/>
          </a:xfrm>
          <a:prstGeom prst="rect">
            <a:avLst/>
          </a:prstGeom>
          <a:ln w="12700">
            <a:solidFill>
              <a:srgbClr val="1F8CF2"/>
            </a:solidFill>
            <a:miter lim="400000"/>
          </a:ln>
          <a:extLst>
            <a:ext uri="{C572A759-6A51-4108-AA02-DFA0A04FC94B}">
              <ma14:wrappingTextBoxFlag xmlns="" xmlns:ma14="http://schemas.microsoft.com/office/mac/drawingml/2011/main" val="1"/>
            </a:ext>
          </a:extLst>
        </p:spPr>
        <p:txBody>
          <a:bodyPr wrap="none" lIns="45719" rIns="45719">
            <a:spAutoFit/>
          </a:bodyPr>
          <a:lstStyle/>
          <a:p>
            <a:pPr defTabSz="457200">
              <a:lnSpc>
                <a:spcPct val="80000"/>
              </a:lnSpc>
              <a:defRPr sz="3000" b="1">
                <a:solidFill>
                  <a:schemeClr val="accent2"/>
                </a:solidFill>
                <a:latin typeface="Gilroy ExtraBold"/>
                <a:ea typeface="Gilroy ExtraBold"/>
                <a:cs typeface="Gilroy ExtraBold"/>
                <a:sym typeface="Gilroy ExtraBold"/>
              </a:defRPr>
            </a:pPr>
            <a:r>
              <a:rPr lang="en-US" sz="1500" dirty="0">
                <a:solidFill>
                  <a:schemeClr val="bg1"/>
                </a:solidFill>
                <a:latin typeface="Source Serif Pro" charset="0"/>
                <a:ea typeface="Source Serif Pro" charset="0"/>
                <a:cs typeface="Source Serif Pro" charset="0"/>
              </a:rPr>
              <a:t>Pew Research Center </a:t>
            </a:r>
          </a:p>
        </p:txBody>
      </p:sp>
      <p:sp>
        <p:nvSpPr>
          <p:cNvPr id="7" name="Shape 89"/>
          <p:cNvSpPr txBox="1"/>
          <p:nvPr/>
        </p:nvSpPr>
        <p:spPr>
          <a:xfrm>
            <a:off x="0" y="2382540"/>
            <a:ext cx="12192000" cy="2485399"/>
          </a:xfrm>
          <a:prstGeom prst="rect">
            <a:avLst/>
          </a:prstGeom>
          <a:noFill/>
          <a:ln>
            <a:noFill/>
          </a:ln>
        </p:spPr>
        <p:txBody>
          <a:bodyPr lIns="91425" tIns="45700" rIns="91425" bIns="45700" anchor="t" anchorCtr="0">
            <a:noAutofit/>
          </a:bodyPr>
          <a:lstStyle/>
          <a:p>
            <a:pPr algn="ctr"/>
            <a:r>
              <a:rPr lang="en-US" sz="4200" dirty="0">
                <a:solidFill>
                  <a:srgbClr val="F7F1F2"/>
                </a:solidFill>
                <a:latin typeface="Source Serif Pro" charset="0"/>
                <a:ea typeface="Source Serif Pro" charset="0"/>
                <a:cs typeface="Source Serif Pro" charset="0"/>
              </a:rPr>
              <a:t>The average gap between self-identified Democrats and Republicans on values has increased by 33% since 1994. </a:t>
            </a:r>
          </a:p>
        </p:txBody>
      </p:sp>
    </p:spTree>
    <p:extLst>
      <p:ext uri="{BB962C8B-B14F-4D97-AF65-F5344CB8AC3E}">
        <p14:creationId xmlns:p14="http://schemas.microsoft.com/office/powerpoint/2010/main" val="1882407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sp>
        <p:nvSpPr>
          <p:cNvPr id="2" name="TextBox 1"/>
          <p:cNvSpPr txBox="1"/>
          <p:nvPr/>
        </p:nvSpPr>
        <p:spPr>
          <a:xfrm>
            <a:off x="878909" y="1853562"/>
            <a:ext cx="10434181" cy="2477601"/>
          </a:xfrm>
          <a:prstGeom prst="rect">
            <a:avLst/>
          </a:prstGeom>
          <a:noFill/>
        </p:spPr>
        <p:txBody>
          <a:bodyPr wrap="square" rtlCol="0">
            <a:spAutoFit/>
          </a:bodyPr>
          <a:lstStyle/>
          <a:p>
            <a:pPr algn="ctr"/>
            <a:r>
              <a:rPr lang="en-US" sz="15000" dirty="0">
                <a:solidFill>
                  <a:srgbClr val="1F8CF2"/>
                </a:solidFill>
                <a:latin typeface="Gilroy Medium" charset="0"/>
                <a:ea typeface="Gilroy Medium" charset="0"/>
                <a:cs typeface="Gilroy Medium" charset="0"/>
              </a:rPr>
              <a:t>Welcome.</a:t>
            </a:r>
          </a:p>
        </p:txBody>
      </p:sp>
      <p:sp>
        <p:nvSpPr>
          <p:cNvPr id="4" name="TextBox 3"/>
          <p:cNvSpPr txBox="1"/>
          <p:nvPr/>
        </p:nvSpPr>
        <p:spPr>
          <a:xfrm>
            <a:off x="2050092" y="4002480"/>
            <a:ext cx="8091814" cy="584775"/>
          </a:xfrm>
          <a:prstGeom prst="rect">
            <a:avLst/>
          </a:prstGeom>
          <a:noFill/>
        </p:spPr>
        <p:txBody>
          <a:bodyPr wrap="square" rtlCol="0">
            <a:spAutoFit/>
          </a:bodyPr>
          <a:lstStyle/>
          <a:p>
            <a:pPr algn="ctr"/>
            <a:r>
              <a:rPr lang="en-US" sz="3200" dirty="0">
                <a:solidFill>
                  <a:srgbClr val="1F8CF2"/>
                </a:solidFill>
                <a:latin typeface="Source Serif Pro" charset="0"/>
                <a:ea typeface="Source Serif Pro" charset="0"/>
                <a:cs typeface="Source Serif Pro" charset="0"/>
              </a:rPr>
              <a:t>We’re excited to be here with you!</a:t>
            </a:r>
          </a:p>
        </p:txBody>
      </p:sp>
      <p:pic>
        <p:nvPicPr>
          <p:cNvPr id="6" name="Picture 5"/>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074988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Shape 151"/>
          <p:cNvSpPr/>
          <p:nvPr/>
        </p:nvSpPr>
        <p:spPr>
          <a:xfrm>
            <a:off x="0" y="2338188"/>
            <a:ext cx="11851263" cy="722928"/>
          </a:xfrm>
          <a:prstGeom prst="rect">
            <a:avLst/>
          </a:prstGeom>
          <a:noFill/>
          <a:ln>
            <a:noFill/>
          </a:ln>
        </p:spPr>
        <p:txBody>
          <a:bodyPr lIns="64275" tIns="32125" rIns="64275" bIns="32125" anchor="t" anchorCtr="0">
            <a:noAutofit/>
          </a:bodyPr>
          <a:lstStyle/>
          <a:p>
            <a:pPr algn="ctr"/>
            <a:r>
              <a:rPr lang="en-US" sz="6600" dirty="0">
                <a:solidFill>
                  <a:srgbClr val="1F8CF2"/>
                </a:solidFill>
                <a:latin typeface="Source Serif Pro" charset="0"/>
                <a:ea typeface="Source Serif Pro" charset="0"/>
                <a:cs typeface="Source Serif Pro" charset="0"/>
              </a:rPr>
              <a:t>Research show that politics </a:t>
            </a:r>
          </a:p>
          <a:p>
            <a:pPr algn="ctr"/>
            <a:r>
              <a:rPr lang="en-US" sz="6600" dirty="0">
                <a:solidFill>
                  <a:srgbClr val="1F8CF2"/>
                </a:solidFill>
                <a:latin typeface="Source Serif Pro" charset="0"/>
                <a:ea typeface="Source Serif Pro" charset="0"/>
                <a:cs typeface="Source Serif Pro" charset="0"/>
              </a:rPr>
              <a:t>has become an identity.</a:t>
            </a:r>
          </a:p>
        </p:txBody>
      </p:sp>
    </p:spTree>
    <p:extLst>
      <p:ext uri="{BB962C8B-B14F-4D97-AF65-F5344CB8AC3E}">
        <p14:creationId xmlns:p14="http://schemas.microsoft.com/office/powerpoint/2010/main" val="87357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70000"/>
            <a:extLst>
              <a:ext uri="{28A0092B-C50C-407E-A947-70E740481C1C}">
                <a14:useLocalDpi xmlns:a14="http://schemas.microsoft.com/office/drawing/2010/main" val="0"/>
              </a:ext>
            </a:extLst>
          </a:blip>
          <a:srcRect b="15888"/>
          <a:stretch/>
        </p:blipFill>
        <p:spPr>
          <a:xfrm>
            <a:off x="0" y="0"/>
            <a:ext cx="12192000" cy="6858000"/>
          </a:xfrm>
          <a:prstGeom prst="rect">
            <a:avLst/>
          </a:prstGeom>
          <a:solidFill>
            <a:schemeClr val="tx1"/>
          </a:solidFill>
        </p:spPr>
      </p:pic>
      <p:pic>
        <p:nvPicPr>
          <p:cNvPr id="181" name="Picture 4" descr="Picture 4"/>
          <p:cNvPicPr>
            <a:picLocks noChangeAspect="1"/>
          </p:cNvPicPr>
          <p:nvPr/>
        </p:nvPicPr>
        <p:blipFill>
          <a:blip r:embed="rId4">
            <a:alphaModFix amt="35000"/>
            <a:extLst/>
          </a:blip>
          <a:stretch>
            <a:fillRect/>
          </a:stretch>
        </p:blipFill>
        <p:spPr>
          <a:xfrm>
            <a:off x="11362942" y="6417000"/>
            <a:ext cx="653213" cy="253433"/>
          </a:xfrm>
          <a:prstGeom prst="rect">
            <a:avLst/>
          </a:prstGeom>
          <a:ln w="12700">
            <a:miter lim="400000"/>
          </a:ln>
        </p:spPr>
      </p:pic>
      <p:sp>
        <p:nvSpPr>
          <p:cNvPr id="6" name="– Morton Deutsch"/>
          <p:cNvSpPr txBox="1"/>
          <p:nvPr/>
        </p:nvSpPr>
        <p:spPr>
          <a:xfrm>
            <a:off x="654569" y="5156666"/>
            <a:ext cx="2564161" cy="113877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defTabSz="457200">
              <a:defRPr sz="3000" b="1">
                <a:solidFill>
                  <a:schemeClr val="accent2"/>
                </a:solidFill>
                <a:latin typeface="Gilroy ExtraBold"/>
                <a:ea typeface="Gilroy ExtraBold"/>
                <a:cs typeface="Gilroy ExtraBold"/>
                <a:sym typeface="Gilroy ExtraBold"/>
              </a:defRPr>
            </a:pPr>
            <a:r>
              <a:rPr lang="en-US" sz="3200" dirty="0" err="1">
                <a:solidFill>
                  <a:schemeClr val="bg1"/>
                </a:solidFill>
                <a:latin typeface="Source Serif Pro" charset="0"/>
                <a:ea typeface="Source Serif Pro" charset="0"/>
                <a:cs typeface="Source Serif Pro" charset="0"/>
              </a:rPr>
              <a:t>Ziad</a:t>
            </a:r>
            <a:r>
              <a:rPr lang="en-US" sz="3200" dirty="0">
                <a:solidFill>
                  <a:schemeClr val="bg1"/>
                </a:solidFill>
                <a:latin typeface="Source Serif Pro" charset="0"/>
                <a:ea typeface="Source Serif Pro" charset="0"/>
                <a:cs typeface="Source Serif Pro" charset="0"/>
              </a:rPr>
              <a:t> Munson</a:t>
            </a:r>
          </a:p>
          <a:p>
            <a:pPr defTabSz="457200">
              <a:defRPr sz="3000" b="1">
                <a:solidFill>
                  <a:schemeClr val="accent2"/>
                </a:solidFill>
                <a:latin typeface="Gilroy ExtraBold"/>
                <a:ea typeface="Gilroy ExtraBold"/>
                <a:cs typeface="Gilroy ExtraBold"/>
                <a:sym typeface="Gilroy ExtraBold"/>
              </a:defRPr>
            </a:pPr>
            <a:r>
              <a:rPr lang="en-US" sz="1800" dirty="0">
                <a:solidFill>
                  <a:schemeClr val="bg2"/>
                </a:solidFill>
                <a:latin typeface="Source Serif Pro" charset="0"/>
                <a:ea typeface="Source Serif Pro" charset="0"/>
                <a:cs typeface="Source Serif Pro" charset="0"/>
              </a:rPr>
              <a:t>Lehigh University</a:t>
            </a:r>
          </a:p>
          <a:p>
            <a:pPr defTabSz="457200">
              <a:defRPr sz="3000" b="1">
                <a:solidFill>
                  <a:schemeClr val="accent2"/>
                </a:solidFill>
                <a:latin typeface="Gilroy ExtraBold"/>
                <a:ea typeface="Gilroy ExtraBold"/>
                <a:cs typeface="Gilroy ExtraBold"/>
                <a:sym typeface="Gilroy ExtraBold"/>
              </a:defRPr>
            </a:pPr>
            <a:r>
              <a:rPr lang="en-US" sz="1800" dirty="0">
                <a:solidFill>
                  <a:schemeClr val="bg2"/>
                </a:solidFill>
                <a:latin typeface="Source Serif Pro" charset="0"/>
                <a:ea typeface="Source Serif Pro" charset="0"/>
                <a:cs typeface="Source Serif Pro" charset="0"/>
              </a:rPr>
              <a:t>Sociologist</a:t>
            </a:r>
            <a:endParaRPr sz="1800" dirty="0">
              <a:solidFill>
                <a:schemeClr val="bg2"/>
              </a:solidFill>
              <a:latin typeface="Source Serif Pro" charset="0"/>
              <a:ea typeface="Source Serif Pro" charset="0"/>
              <a:cs typeface="Source Serif Pro" charset="0"/>
            </a:endParaRPr>
          </a:p>
        </p:txBody>
      </p:sp>
    </p:spTree>
    <p:extLst>
      <p:ext uri="{BB962C8B-B14F-4D97-AF65-F5344CB8AC3E}">
        <p14:creationId xmlns:p14="http://schemas.microsoft.com/office/powerpoint/2010/main" val="1367345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27899"/>
          <a:stretch/>
        </p:blipFill>
        <p:spPr>
          <a:xfrm>
            <a:off x="6144766" y="-1"/>
            <a:ext cx="6063351" cy="7015397"/>
          </a:xfrm>
          <a:prstGeom prst="rect">
            <a:avLst/>
          </a:prstGeom>
        </p:spPr>
      </p:pic>
      <p:sp>
        <p:nvSpPr>
          <p:cNvPr id="7" name="TextBox 6"/>
          <p:cNvSpPr txBox="1"/>
          <p:nvPr/>
        </p:nvSpPr>
        <p:spPr>
          <a:xfrm>
            <a:off x="868830" y="1340582"/>
            <a:ext cx="4752482" cy="3477875"/>
          </a:xfrm>
          <a:prstGeom prst="rect">
            <a:avLst/>
          </a:prstGeom>
          <a:noFill/>
        </p:spPr>
        <p:txBody>
          <a:bodyPr wrap="square" rtlCol="0">
            <a:spAutoFit/>
          </a:bodyPr>
          <a:lstStyle/>
          <a:p>
            <a:r>
              <a:rPr lang="en-US" sz="4400" dirty="0">
                <a:solidFill>
                  <a:schemeClr val="bg1"/>
                </a:solidFill>
                <a:latin typeface="Source Serif Pro" charset="0"/>
                <a:ea typeface="Source Serif Pro" charset="0"/>
                <a:cs typeface="Source Serif Pro" charset="0"/>
              </a:rPr>
              <a:t>“</a:t>
            </a:r>
            <a:r>
              <a:rPr lang="mr-IN" sz="4400" dirty="0">
                <a:solidFill>
                  <a:schemeClr val="bg1"/>
                </a:solidFill>
                <a:latin typeface="Source Serif Pro" charset="0"/>
                <a:ea typeface="Source Serif Pro" charset="0"/>
                <a:cs typeface="Source Serif Pro" charset="0"/>
              </a:rPr>
              <a:t>…</a:t>
            </a:r>
            <a:r>
              <a:rPr lang="en-US" sz="4400" dirty="0">
                <a:solidFill>
                  <a:schemeClr val="bg1"/>
                </a:solidFill>
                <a:latin typeface="Source Serif Pro" charset="0"/>
                <a:ea typeface="Source Serif Pro" charset="0"/>
                <a:cs typeface="Source Serif Pro" charset="0"/>
              </a:rPr>
              <a:t> their views evolved after joining these gun groups. So did their identities.”</a:t>
            </a:r>
          </a:p>
        </p:txBody>
      </p:sp>
      <p:sp>
        <p:nvSpPr>
          <p:cNvPr id="8" name="Rectangle 7"/>
          <p:cNvSpPr/>
          <p:nvPr/>
        </p:nvSpPr>
        <p:spPr>
          <a:xfrm>
            <a:off x="868830" y="4925703"/>
            <a:ext cx="1518364" cy="400110"/>
          </a:xfrm>
          <a:prstGeom prst="rect">
            <a:avLst/>
          </a:prstGeom>
        </p:spPr>
        <p:txBody>
          <a:bodyPr wrap="none">
            <a:spAutoFit/>
          </a:bodyPr>
          <a:lstStyle/>
          <a:p>
            <a:r>
              <a:rPr lang="en-US" sz="2000" b="1" dirty="0" err="1">
                <a:solidFill>
                  <a:srgbClr val="F7F1F2"/>
                </a:solidFill>
                <a:latin typeface="Gilroy ExtraBold" charset="0"/>
                <a:ea typeface="Gilroy ExtraBold" charset="0"/>
                <a:cs typeface="Gilroy ExtraBold" charset="0"/>
              </a:rPr>
              <a:t>Hahrie</a:t>
            </a:r>
            <a:r>
              <a:rPr lang="en-US" sz="2000" b="1" dirty="0">
                <a:solidFill>
                  <a:srgbClr val="F7F1F2"/>
                </a:solidFill>
                <a:latin typeface="Gilroy ExtraBold" charset="0"/>
                <a:ea typeface="Gilroy ExtraBold" charset="0"/>
                <a:cs typeface="Gilroy ExtraBold" charset="0"/>
              </a:rPr>
              <a:t> Han</a:t>
            </a:r>
          </a:p>
        </p:txBody>
      </p:sp>
    </p:spTree>
    <p:extLst>
      <p:ext uri="{BB962C8B-B14F-4D97-AF65-F5344CB8AC3E}">
        <p14:creationId xmlns:p14="http://schemas.microsoft.com/office/powerpoint/2010/main" val="1424072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sp>
        <p:nvSpPr>
          <p:cNvPr id="151" name="Shape 151"/>
          <p:cNvSpPr/>
          <p:nvPr/>
        </p:nvSpPr>
        <p:spPr>
          <a:xfrm>
            <a:off x="9566" y="2237426"/>
            <a:ext cx="12182434" cy="2259624"/>
          </a:xfrm>
          <a:prstGeom prst="rect">
            <a:avLst/>
          </a:prstGeom>
          <a:noFill/>
          <a:ln>
            <a:noFill/>
          </a:ln>
        </p:spPr>
        <p:txBody>
          <a:bodyPr lIns="64275" tIns="32125" rIns="64275" bIns="32125" anchor="t" anchorCtr="0">
            <a:noAutofit/>
          </a:bodyPr>
          <a:lstStyle/>
          <a:p>
            <a:pPr algn="ctr"/>
            <a:r>
              <a:rPr lang="en-US" sz="7200" dirty="0">
                <a:solidFill>
                  <a:srgbClr val="F7F1F2"/>
                </a:solidFill>
                <a:latin typeface="Source Serif Pro" charset="0"/>
                <a:ea typeface="Source Serif Pro" charset="0"/>
                <a:cs typeface="Source Serif Pro" charset="0"/>
              </a:rPr>
              <a:t>Therefore, we have to </a:t>
            </a:r>
          </a:p>
          <a:p>
            <a:pPr algn="ctr"/>
            <a:r>
              <a:rPr lang="en-US" sz="7200" dirty="0">
                <a:solidFill>
                  <a:srgbClr val="F7F1F2"/>
                </a:solidFill>
                <a:latin typeface="Source Serif Pro" charset="0"/>
                <a:ea typeface="Source Serif Pro" charset="0"/>
                <a:cs typeface="Source Serif Pro" charset="0"/>
              </a:rPr>
              <a:t>be good listeners</a:t>
            </a:r>
            <a:r>
              <a:rPr lang="mr-IN" sz="7200" dirty="0">
                <a:solidFill>
                  <a:srgbClr val="F7F1F2"/>
                </a:solidFill>
                <a:latin typeface="Source Serif Pro" charset="0"/>
                <a:ea typeface="Source Serif Pro" charset="0"/>
                <a:cs typeface="Source Serif Pro" charset="0"/>
              </a:rPr>
              <a:t>…</a:t>
            </a:r>
            <a:endParaRPr lang="en-US" sz="7200" dirty="0">
              <a:solidFill>
                <a:srgbClr val="F7F1F2"/>
              </a:solidFill>
              <a:latin typeface="Source Serif Pro" charset="0"/>
              <a:ea typeface="Source Serif Pro" charset="0"/>
              <a:cs typeface="Source Serif Pro" charset="0"/>
            </a:endParaRP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444366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sp>
        <p:nvSpPr>
          <p:cNvPr id="151" name="Shape 151"/>
          <p:cNvSpPr/>
          <p:nvPr/>
        </p:nvSpPr>
        <p:spPr>
          <a:xfrm>
            <a:off x="12903" y="2021245"/>
            <a:ext cx="12182434" cy="2859230"/>
          </a:xfrm>
          <a:prstGeom prst="rect">
            <a:avLst/>
          </a:prstGeom>
          <a:noFill/>
          <a:ln>
            <a:noFill/>
          </a:ln>
        </p:spPr>
        <p:txBody>
          <a:bodyPr lIns="64275" tIns="32125" rIns="64275" bIns="32125" anchor="t" anchorCtr="0">
            <a:noAutofit/>
          </a:bodyPr>
          <a:lstStyle/>
          <a:p>
            <a:pPr algn="ctr">
              <a:lnSpc>
                <a:spcPct val="90000"/>
              </a:lnSpc>
            </a:pPr>
            <a:r>
              <a:rPr lang="mr-IN" sz="6500" dirty="0">
                <a:solidFill>
                  <a:srgbClr val="FFFFFF"/>
                </a:solidFill>
                <a:latin typeface="Source Serif Pro" charset="0"/>
                <a:ea typeface="Source Serif Pro" charset="0"/>
                <a:cs typeface="Source Serif Pro" charset="0"/>
              </a:rPr>
              <a:t>…</a:t>
            </a:r>
            <a:r>
              <a:rPr lang="en-US" sz="6500" dirty="0">
                <a:solidFill>
                  <a:srgbClr val="FFFFFF"/>
                </a:solidFill>
                <a:latin typeface="Source Serif Pro" charset="0"/>
                <a:ea typeface="Source Serif Pro" charset="0"/>
                <a:cs typeface="Source Serif Pro" charset="0"/>
              </a:rPr>
              <a:t>and ask questions that </a:t>
            </a:r>
          </a:p>
          <a:p>
            <a:pPr algn="ctr">
              <a:lnSpc>
                <a:spcPct val="90000"/>
              </a:lnSpc>
            </a:pPr>
            <a:r>
              <a:rPr lang="en-US" sz="6500" dirty="0">
                <a:solidFill>
                  <a:srgbClr val="FFFFFF"/>
                </a:solidFill>
                <a:latin typeface="Source Serif Pro" charset="0"/>
                <a:ea typeface="Source Serif Pro" charset="0"/>
                <a:cs typeface="Source Serif Pro" charset="0"/>
              </a:rPr>
              <a:t>reveal biases and beliefs in </a:t>
            </a:r>
          </a:p>
          <a:p>
            <a:pPr algn="ctr">
              <a:lnSpc>
                <a:spcPct val="90000"/>
              </a:lnSpc>
            </a:pPr>
            <a:r>
              <a:rPr lang="en-US" sz="6500" dirty="0">
                <a:solidFill>
                  <a:srgbClr val="FFFFFF"/>
                </a:solidFill>
                <a:latin typeface="Source Serif Pro" charset="0"/>
                <a:ea typeface="Source Serif Pro" charset="0"/>
                <a:cs typeface="Source Serif Pro" charset="0"/>
              </a:rPr>
              <a:t>a </a:t>
            </a:r>
            <a:r>
              <a:rPr lang="en-US" sz="6500" dirty="0">
                <a:solidFill>
                  <a:schemeClr val="accent3"/>
                </a:solidFill>
                <a:latin typeface="Source Serif Pro" charset="0"/>
                <a:ea typeface="Source Serif Pro" charset="0"/>
                <a:cs typeface="Source Serif Pro" charset="0"/>
              </a:rPr>
              <a:t>nonjudgmental way.</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033354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Shape 151"/>
          <p:cNvSpPr/>
          <p:nvPr/>
        </p:nvSpPr>
        <p:spPr>
          <a:xfrm>
            <a:off x="164892" y="2862843"/>
            <a:ext cx="11647357" cy="722928"/>
          </a:xfrm>
          <a:prstGeom prst="rect">
            <a:avLst/>
          </a:prstGeom>
          <a:noFill/>
          <a:ln>
            <a:noFill/>
          </a:ln>
        </p:spPr>
        <p:txBody>
          <a:bodyPr lIns="64275" tIns="32125" rIns="64275" bIns="32125" anchor="t" anchorCtr="0">
            <a:noAutofit/>
          </a:bodyPr>
          <a:lstStyle/>
          <a:p>
            <a:pPr algn="ctr"/>
            <a:r>
              <a:rPr lang="en-US" sz="6000" dirty="0">
                <a:solidFill>
                  <a:srgbClr val="1F8CF2"/>
                </a:solidFill>
                <a:latin typeface="Source Serif Pro" charset="0"/>
                <a:ea typeface="Source Serif Pro" charset="0"/>
                <a:cs typeface="Source Serif Pro" charset="0"/>
              </a:rPr>
              <a:t>What is a way we can do this?</a:t>
            </a:r>
            <a:endParaRPr lang="en-US" sz="6000" dirty="0">
              <a:solidFill>
                <a:srgbClr val="233031"/>
              </a:solidFill>
              <a:latin typeface="Source Serif Pro" charset="0"/>
              <a:ea typeface="Source Serif Pro" charset="0"/>
              <a:cs typeface="Source Serif Pro" charset="0"/>
            </a:endParaRPr>
          </a:p>
        </p:txBody>
      </p:sp>
    </p:spTree>
    <p:extLst>
      <p:ext uri="{BB962C8B-B14F-4D97-AF65-F5344CB8AC3E}">
        <p14:creationId xmlns:p14="http://schemas.microsoft.com/office/powerpoint/2010/main" val="569129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2" name="TextBox 1"/>
          <p:cNvSpPr txBox="1"/>
          <p:nvPr/>
        </p:nvSpPr>
        <p:spPr>
          <a:xfrm>
            <a:off x="1052903" y="1151547"/>
            <a:ext cx="10162393" cy="4284250"/>
          </a:xfrm>
          <a:prstGeom prst="rect">
            <a:avLst/>
          </a:prstGeom>
          <a:noFill/>
        </p:spPr>
        <p:txBody>
          <a:bodyPr wrap="square" rtlCol="0">
            <a:spAutoFit/>
          </a:bodyPr>
          <a:lstStyle/>
          <a:p>
            <a:pPr algn="ctr"/>
            <a:r>
              <a:rPr lang="en-US" sz="2400" b="1" spc="300" dirty="0">
                <a:solidFill>
                  <a:srgbClr val="1F8CF2"/>
                </a:solidFill>
                <a:latin typeface="Gilroy ExtraBold" charset="0"/>
                <a:ea typeface="Gilroy ExtraBold" charset="0"/>
                <a:cs typeface="Gilroy ExtraBold" charset="0"/>
              </a:rPr>
              <a:t>MOTIVATIONAL INTERVIEWING: </a:t>
            </a:r>
          </a:p>
          <a:p>
            <a:pPr algn="ctr"/>
            <a:endParaRPr lang="en-US" sz="5400" dirty="0">
              <a:solidFill>
                <a:srgbClr val="1F8CF2"/>
              </a:solidFill>
              <a:latin typeface="Gilroy" charset="0"/>
              <a:ea typeface="Gilroy" charset="0"/>
              <a:cs typeface="Gilroy" charset="0"/>
            </a:endParaRPr>
          </a:p>
          <a:p>
            <a:pPr algn="ctr">
              <a:lnSpc>
                <a:spcPct val="90000"/>
              </a:lnSpc>
            </a:pPr>
            <a:r>
              <a:rPr lang="en-US" sz="5400" dirty="0">
                <a:solidFill>
                  <a:srgbClr val="1F8CF2"/>
                </a:solidFill>
                <a:latin typeface="Source Serif Pro" charset="0"/>
                <a:ea typeface="Source Serif Pro" charset="0"/>
                <a:cs typeface="Source Serif Pro" charset="0"/>
              </a:rPr>
              <a:t>A person centered method </a:t>
            </a:r>
          </a:p>
          <a:p>
            <a:pPr algn="ctr">
              <a:lnSpc>
                <a:spcPct val="90000"/>
              </a:lnSpc>
            </a:pPr>
            <a:r>
              <a:rPr lang="en-US" sz="5400" dirty="0">
                <a:solidFill>
                  <a:srgbClr val="1F8CF2"/>
                </a:solidFill>
                <a:latin typeface="Source Serif Pro" charset="0"/>
                <a:ea typeface="Source Serif Pro" charset="0"/>
                <a:cs typeface="Source Serif Pro" charset="0"/>
              </a:rPr>
              <a:t>of guiding to elicit and strengthen personal motivation for change</a:t>
            </a:r>
          </a:p>
        </p:txBody>
      </p:sp>
    </p:spTree>
    <p:extLst>
      <p:ext uri="{BB962C8B-B14F-4D97-AF65-F5344CB8AC3E}">
        <p14:creationId xmlns:p14="http://schemas.microsoft.com/office/powerpoint/2010/main" val="1464807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sp>
        <p:nvSpPr>
          <p:cNvPr id="151" name="Shape 151"/>
          <p:cNvSpPr/>
          <p:nvPr/>
        </p:nvSpPr>
        <p:spPr>
          <a:xfrm>
            <a:off x="194872" y="2673318"/>
            <a:ext cx="11866253" cy="1017385"/>
          </a:xfrm>
          <a:prstGeom prst="rect">
            <a:avLst/>
          </a:prstGeom>
          <a:noFill/>
          <a:ln>
            <a:noFill/>
          </a:ln>
        </p:spPr>
        <p:txBody>
          <a:bodyPr lIns="64275" tIns="32125" rIns="64275" bIns="32125" anchor="t" anchorCtr="0">
            <a:noAutofit/>
          </a:bodyPr>
          <a:lstStyle/>
          <a:p>
            <a:pPr algn="ctr">
              <a:buSzPct val="25000"/>
            </a:pPr>
            <a:r>
              <a:rPr lang="en-US" sz="6000" dirty="0">
                <a:solidFill>
                  <a:schemeClr val="bg1"/>
                </a:solidFill>
                <a:latin typeface="Source Serif Pro" charset="0"/>
                <a:ea typeface="Source Serif Pro" charset="0"/>
                <a:cs typeface="Source Serif Pro" charset="0"/>
              </a:rPr>
              <a:t>Motivational interviewing is</a:t>
            </a:r>
            <a:r>
              <a:rPr lang="mr-IN" sz="6000" dirty="0">
                <a:solidFill>
                  <a:schemeClr val="bg1"/>
                </a:solidFill>
                <a:latin typeface="Source Serif Pro" charset="0"/>
                <a:ea typeface="Source Serif Pro" charset="0"/>
                <a:cs typeface="Source Serif Pro" charset="0"/>
              </a:rPr>
              <a:t>…</a:t>
            </a:r>
            <a:endParaRPr lang="en-US" sz="6000" dirty="0">
              <a:solidFill>
                <a:schemeClr val="bg1"/>
              </a:solidFill>
              <a:latin typeface="Source Serif Pro" charset="0"/>
              <a:ea typeface="Source Serif Pro" charset="0"/>
              <a:cs typeface="Source Serif Pro" charset="0"/>
            </a:endParaRP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481253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4" name="Rectangle 3"/>
          <p:cNvSpPr/>
          <p:nvPr/>
        </p:nvSpPr>
        <p:spPr>
          <a:xfrm>
            <a:off x="5404902" y="818768"/>
            <a:ext cx="6096000" cy="1846659"/>
          </a:xfrm>
          <a:prstGeom prst="rect">
            <a:avLst/>
          </a:prstGeom>
        </p:spPr>
        <p:txBody>
          <a:bodyPr>
            <a:spAutoFit/>
          </a:bodyPr>
          <a:lstStyle/>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A counseling style typically used to treat addictions</a:t>
            </a: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p:txBody>
      </p:sp>
      <p:sp>
        <p:nvSpPr>
          <p:cNvPr id="6" name="TextBox 5"/>
          <p:cNvSpPr txBox="1"/>
          <p:nvPr/>
        </p:nvSpPr>
        <p:spPr>
          <a:xfrm>
            <a:off x="614807" y="977968"/>
            <a:ext cx="4364785" cy="1214435"/>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Motivational interviewing is</a:t>
            </a:r>
          </a:p>
        </p:txBody>
      </p:sp>
    </p:spTree>
    <p:extLst>
      <p:ext uri="{BB962C8B-B14F-4D97-AF65-F5344CB8AC3E}">
        <p14:creationId xmlns:p14="http://schemas.microsoft.com/office/powerpoint/2010/main" val="1166759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4" name="Rectangle 3"/>
          <p:cNvSpPr/>
          <p:nvPr/>
        </p:nvSpPr>
        <p:spPr>
          <a:xfrm>
            <a:off x="5404902" y="818768"/>
            <a:ext cx="6096000" cy="3693319"/>
          </a:xfrm>
          <a:prstGeom prst="rect">
            <a:avLst/>
          </a:prstGeom>
        </p:spPr>
        <p:txBody>
          <a:bodyPr>
            <a:spAutoFit/>
          </a:bodyPr>
          <a:lstStyle/>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A counseling style typically used to treat addictions</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Encourages individuals to work through their resistance to behavior change in relation to their broader life goals and values</a:t>
            </a: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p:txBody>
      </p:sp>
      <p:sp>
        <p:nvSpPr>
          <p:cNvPr id="5" name="TextBox 4"/>
          <p:cNvSpPr txBox="1"/>
          <p:nvPr/>
        </p:nvSpPr>
        <p:spPr>
          <a:xfrm>
            <a:off x="614807" y="977968"/>
            <a:ext cx="4364785" cy="1214435"/>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Motivational interviewing is</a:t>
            </a:r>
          </a:p>
        </p:txBody>
      </p:sp>
    </p:spTree>
    <p:extLst>
      <p:ext uri="{BB962C8B-B14F-4D97-AF65-F5344CB8AC3E}">
        <p14:creationId xmlns:p14="http://schemas.microsoft.com/office/powerpoint/2010/main" val="932696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790" t="9821" b="7315"/>
          <a:stretch/>
        </p:blipFill>
        <p:spPr>
          <a:xfrm>
            <a:off x="0" y="0"/>
            <a:ext cx="12192000" cy="6858000"/>
          </a:xfrm>
          <a:prstGeom prst="rect">
            <a:avLst/>
          </a:prstGeom>
        </p:spPr>
      </p:pic>
      <p:sp>
        <p:nvSpPr>
          <p:cNvPr id="9" name="TextBox 8"/>
          <p:cNvSpPr txBox="1"/>
          <p:nvPr/>
        </p:nvSpPr>
        <p:spPr>
          <a:xfrm>
            <a:off x="978907" y="4916267"/>
            <a:ext cx="4552463" cy="784830"/>
          </a:xfrm>
          <a:prstGeom prst="rect">
            <a:avLst/>
          </a:prstGeom>
          <a:noFill/>
        </p:spPr>
        <p:txBody>
          <a:bodyPr wrap="square" rtlCol="0">
            <a:spAutoFit/>
          </a:bodyPr>
          <a:lstStyle/>
          <a:p>
            <a:r>
              <a:rPr lang="en-US" sz="4500" kern="1200" dirty="0">
                <a:solidFill>
                  <a:srgbClr val="F7F1F2"/>
                </a:solidFill>
                <a:latin typeface="Source Serif Pro" charset="0"/>
                <a:ea typeface="Source Serif Pro" charset="0"/>
                <a:cs typeface="Source Serif Pro" charset="0"/>
              </a:rPr>
              <a:t>Alexis </a:t>
            </a:r>
            <a:r>
              <a:rPr lang="en-US" sz="4500" kern="1200" dirty="0" err="1">
                <a:solidFill>
                  <a:srgbClr val="F7F1F2"/>
                </a:solidFill>
                <a:latin typeface="Source Serif Pro" charset="0"/>
                <a:ea typeface="Source Serif Pro" charset="0"/>
                <a:cs typeface="Source Serif Pro" charset="0"/>
              </a:rPr>
              <a:t>Conavay</a:t>
            </a:r>
            <a:endParaRPr lang="en-US" sz="4500" kern="1200" dirty="0">
              <a:solidFill>
                <a:srgbClr val="F7F1F2"/>
              </a:solidFill>
              <a:latin typeface="Source Serif Pro" charset="0"/>
              <a:ea typeface="Source Serif Pro" charset="0"/>
              <a:cs typeface="Source Serif Pro" charset="0"/>
            </a:endParaRPr>
          </a:p>
        </p:txBody>
      </p:sp>
      <p:sp>
        <p:nvSpPr>
          <p:cNvPr id="4" name="TextBox 3"/>
          <p:cNvSpPr txBox="1"/>
          <p:nvPr/>
        </p:nvSpPr>
        <p:spPr>
          <a:xfrm>
            <a:off x="991433" y="5485726"/>
            <a:ext cx="3492774" cy="492443"/>
          </a:xfrm>
          <a:prstGeom prst="rect">
            <a:avLst/>
          </a:prstGeom>
          <a:noFill/>
        </p:spPr>
        <p:txBody>
          <a:bodyPr wrap="square" rtlCol="0">
            <a:spAutoFit/>
          </a:bodyPr>
          <a:lstStyle/>
          <a:p>
            <a:r>
              <a:rPr lang="en-US" sz="2600" kern="1200" dirty="0">
                <a:solidFill>
                  <a:srgbClr val="1F8CF2"/>
                </a:solidFill>
                <a:latin typeface="Gilroy Medium" charset="0"/>
                <a:ea typeface="Gilroy Medium" charset="0"/>
                <a:cs typeface="Gilroy Medium" charset="0"/>
              </a:rPr>
              <a:t>@</a:t>
            </a:r>
            <a:r>
              <a:rPr lang="en-US" sz="2600" kern="1200" dirty="0" err="1">
                <a:solidFill>
                  <a:srgbClr val="1F8CF2"/>
                </a:solidFill>
                <a:latin typeface="Gilroy Medium" charset="0"/>
                <a:ea typeface="Gilroy Medium" charset="0"/>
                <a:cs typeface="Gilroy Medium" charset="0"/>
              </a:rPr>
              <a:t>AlexConavay</a:t>
            </a:r>
            <a:endParaRPr lang="en-US" sz="2600" kern="1200" dirty="0">
              <a:solidFill>
                <a:srgbClr val="1F8CF2"/>
              </a:solidFill>
              <a:latin typeface="Gilroy Medium" charset="0"/>
              <a:ea typeface="Gilroy Medium" charset="0"/>
              <a:cs typeface="Gilroy Medium" charset="0"/>
            </a:endParaRPr>
          </a:p>
        </p:txBody>
      </p:sp>
      <p:pic>
        <p:nvPicPr>
          <p:cNvPr id="5" name="Picture 4"/>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833939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4" name="Rectangle 3"/>
          <p:cNvSpPr/>
          <p:nvPr/>
        </p:nvSpPr>
        <p:spPr>
          <a:xfrm>
            <a:off x="5404902" y="818768"/>
            <a:ext cx="6096000" cy="5170646"/>
          </a:xfrm>
          <a:prstGeom prst="rect">
            <a:avLst/>
          </a:prstGeom>
        </p:spPr>
        <p:txBody>
          <a:bodyPr>
            <a:spAutoFit/>
          </a:bodyPr>
          <a:lstStyle/>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A counseling style typically used to treat addictions</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Encourages individuals to work through their resistance to behavior change in relation to their broader life goals and values</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Does not directly challenge another person’s irrationality or denial</a:t>
            </a:r>
            <a:r>
              <a:rPr lang="mr-IN" altLang="en-US" sz="2400" dirty="0">
                <a:solidFill>
                  <a:srgbClr val="1F8CF2"/>
                </a:solidFill>
                <a:latin typeface="Source Serif Pro" charset="0"/>
                <a:ea typeface="Source Serif Pro" charset="0"/>
                <a:cs typeface="Source Serif Pro" charset="0"/>
              </a:rPr>
              <a:t>–</a:t>
            </a:r>
            <a:r>
              <a:rPr lang="en-US" altLang="en-US" sz="2400" dirty="0">
                <a:solidFill>
                  <a:srgbClr val="1F8CF2"/>
                </a:solidFill>
                <a:latin typeface="Source Serif Pro" charset="0"/>
                <a:ea typeface="Source Serif Pro" charset="0"/>
                <a:cs typeface="Source Serif Pro" charset="0"/>
              </a:rPr>
              <a:t>rather, helps to expose contradictions</a:t>
            </a: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p:txBody>
      </p:sp>
      <p:sp>
        <p:nvSpPr>
          <p:cNvPr id="5" name="TextBox 4"/>
          <p:cNvSpPr txBox="1"/>
          <p:nvPr/>
        </p:nvSpPr>
        <p:spPr>
          <a:xfrm>
            <a:off x="614807" y="977968"/>
            <a:ext cx="4364785" cy="1214435"/>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Motivational interviewing is</a:t>
            </a:r>
          </a:p>
        </p:txBody>
      </p:sp>
    </p:spTree>
    <p:extLst>
      <p:ext uri="{BB962C8B-B14F-4D97-AF65-F5344CB8AC3E}">
        <p14:creationId xmlns:p14="http://schemas.microsoft.com/office/powerpoint/2010/main" val="1994732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4" name="Rectangle 3"/>
          <p:cNvSpPr/>
          <p:nvPr/>
        </p:nvSpPr>
        <p:spPr>
          <a:xfrm>
            <a:off x="5404902" y="818768"/>
            <a:ext cx="6096000" cy="6647974"/>
          </a:xfrm>
          <a:prstGeom prst="rect">
            <a:avLst/>
          </a:prstGeom>
        </p:spPr>
        <p:txBody>
          <a:bodyPr>
            <a:spAutoFit/>
          </a:bodyPr>
          <a:lstStyle/>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A counseling style typically used to treat addictions</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Encourages individuals to work through their resistance to behavior change in relation to their broader life goals and values</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Does not directly challenge another person’s irrationality or denial</a:t>
            </a:r>
            <a:r>
              <a:rPr lang="mr-IN" altLang="en-US" sz="2400" dirty="0">
                <a:solidFill>
                  <a:srgbClr val="1F8CF2"/>
                </a:solidFill>
                <a:latin typeface="Source Serif Pro" charset="0"/>
                <a:ea typeface="Source Serif Pro" charset="0"/>
                <a:cs typeface="Source Serif Pro" charset="0"/>
              </a:rPr>
              <a:t>–</a:t>
            </a:r>
            <a:r>
              <a:rPr lang="en-US" altLang="en-US" sz="2400" dirty="0">
                <a:solidFill>
                  <a:srgbClr val="1F8CF2"/>
                </a:solidFill>
                <a:latin typeface="Source Serif Pro" charset="0"/>
                <a:ea typeface="Source Serif Pro" charset="0"/>
                <a:cs typeface="Source Serif Pro" charset="0"/>
              </a:rPr>
              <a:t>rather, helps to expose contradictions</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Effective when individuals express their own contradictions</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p:txBody>
      </p:sp>
      <p:sp>
        <p:nvSpPr>
          <p:cNvPr id="5" name="TextBox 4"/>
          <p:cNvSpPr txBox="1"/>
          <p:nvPr/>
        </p:nvSpPr>
        <p:spPr>
          <a:xfrm>
            <a:off x="614807" y="977968"/>
            <a:ext cx="4364785" cy="1214435"/>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Motivational interviewing is</a:t>
            </a:r>
          </a:p>
        </p:txBody>
      </p:sp>
    </p:spTree>
    <p:extLst>
      <p:ext uri="{BB962C8B-B14F-4D97-AF65-F5344CB8AC3E}">
        <p14:creationId xmlns:p14="http://schemas.microsoft.com/office/powerpoint/2010/main" val="1367668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sp>
        <p:nvSpPr>
          <p:cNvPr id="151" name="Shape 151"/>
          <p:cNvSpPr/>
          <p:nvPr/>
        </p:nvSpPr>
        <p:spPr>
          <a:xfrm>
            <a:off x="194872" y="2868190"/>
            <a:ext cx="11866253" cy="2034770"/>
          </a:xfrm>
          <a:prstGeom prst="rect">
            <a:avLst/>
          </a:prstGeom>
          <a:noFill/>
          <a:ln>
            <a:noFill/>
          </a:ln>
        </p:spPr>
        <p:txBody>
          <a:bodyPr lIns="64275" tIns="32125" rIns="64275" bIns="32125" anchor="t" anchorCtr="0">
            <a:noAutofit/>
          </a:bodyPr>
          <a:lstStyle/>
          <a:p>
            <a:pPr algn="ctr">
              <a:buSzPct val="25000"/>
            </a:pPr>
            <a:r>
              <a:rPr lang="en-US" sz="5500" dirty="0">
                <a:solidFill>
                  <a:schemeClr val="bg1"/>
                </a:solidFill>
                <a:latin typeface="Source Serif Pro" charset="0"/>
                <a:ea typeface="Source Serif Pro" charset="0"/>
                <a:cs typeface="Source Serif Pro" charset="0"/>
              </a:rPr>
              <a:t>Motivational interviewing is not</a:t>
            </a:r>
            <a:r>
              <a:rPr lang="mr-IN" sz="5500" dirty="0">
                <a:solidFill>
                  <a:schemeClr val="bg1"/>
                </a:solidFill>
                <a:latin typeface="Source Serif Pro" charset="0"/>
                <a:ea typeface="Source Serif Pro" charset="0"/>
                <a:cs typeface="Source Serif Pro" charset="0"/>
              </a:rPr>
              <a:t>…</a:t>
            </a:r>
            <a:endParaRPr lang="en-US" sz="5500" dirty="0">
              <a:solidFill>
                <a:schemeClr val="bg1"/>
              </a:solidFill>
              <a:latin typeface="Source Serif Pro" charset="0"/>
              <a:ea typeface="Source Serif Pro" charset="0"/>
              <a:cs typeface="Source Serif Pro" charset="0"/>
            </a:endParaRP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523351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Rectangle 4"/>
          <p:cNvSpPr/>
          <p:nvPr/>
        </p:nvSpPr>
        <p:spPr>
          <a:xfrm>
            <a:off x="5404902" y="818768"/>
            <a:ext cx="6096000" cy="1477328"/>
          </a:xfrm>
          <a:prstGeom prst="rect">
            <a:avLst/>
          </a:prstGeom>
        </p:spPr>
        <p:txBody>
          <a:bodyPr>
            <a:spAutoFit/>
          </a:bodyPr>
          <a:lstStyle/>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Judgmental</a:t>
            </a: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p:txBody>
      </p:sp>
      <p:sp>
        <p:nvSpPr>
          <p:cNvPr id="7" name="TextBox 6"/>
          <p:cNvSpPr txBox="1"/>
          <p:nvPr/>
        </p:nvSpPr>
        <p:spPr>
          <a:xfrm>
            <a:off x="569836" y="818768"/>
            <a:ext cx="4364785" cy="1754326"/>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Motivational interviewing </a:t>
            </a:r>
          </a:p>
          <a:p>
            <a:pPr>
              <a:lnSpc>
                <a:spcPct val="80000"/>
              </a:lnSpc>
            </a:pPr>
            <a:r>
              <a:rPr lang="en-US" sz="4500" b="1" dirty="0">
                <a:solidFill>
                  <a:srgbClr val="1F8CF2"/>
                </a:solidFill>
                <a:latin typeface="Gilroy" charset="0"/>
                <a:ea typeface="Gilroy" charset="0"/>
                <a:cs typeface="Gilroy" charset="0"/>
              </a:rPr>
              <a:t>is not</a:t>
            </a:r>
          </a:p>
        </p:txBody>
      </p:sp>
    </p:spTree>
    <p:extLst>
      <p:ext uri="{BB962C8B-B14F-4D97-AF65-F5344CB8AC3E}">
        <p14:creationId xmlns:p14="http://schemas.microsoft.com/office/powerpoint/2010/main" val="274379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Rectangle 4"/>
          <p:cNvSpPr/>
          <p:nvPr/>
        </p:nvSpPr>
        <p:spPr>
          <a:xfrm>
            <a:off x="5404902" y="818768"/>
            <a:ext cx="6096000" cy="2585323"/>
          </a:xfrm>
          <a:prstGeom prst="rect">
            <a:avLst/>
          </a:prstGeom>
        </p:spPr>
        <p:txBody>
          <a:bodyPr>
            <a:spAutoFit/>
          </a:bodyPr>
          <a:lstStyle/>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Judgmental</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Coercive—or forcing people to think in a certain way</a:t>
            </a: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p:txBody>
      </p:sp>
      <p:sp>
        <p:nvSpPr>
          <p:cNvPr id="6" name="TextBox 5"/>
          <p:cNvSpPr txBox="1"/>
          <p:nvPr/>
        </p:nvSpPr>
        <p:spPr>
          <a:xfrm>
            <a:off x="569836" y="818768"/>
            <a:ext cx="4364785" cy="1754326"/>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Motivational interviewing </a:t>
            </a:r>
          </a:p>
          <a:p>
            <a:pPr>
              <a:lnSpc>
                <a:spcPct val="80000"/>
              </a:lnSpc>
            </a:pPr>
            <a:r>
              <a:rPr lang="en-US" sz="4500" b="1" dirty="0">
                <a:solidFill>
                  <a:srgbClr val="1F8CF2"/>
                </a:solidFill>
                <a:latin typeface="Gilroy" charset="0"/>
                <a:ea typeface="Gilroy" charset="0"/>
                <a:cs typeface="Gilroy" charset="0"/>
              </a:rPr>
              <a:t>is not</a:t>
            </a:r>
          </a:p>
        </p:txBody>
      </p:sp>
    </p:spTree>
    <p:extLst>
      <p:ext uri="{BB962C8B-B14F-4D97-AF65-F5344CB8AC3E}">
        <p14:creationId xmlns:p14="http://schemas.microsoft.com/office/powerpoint/2010/main" val="1332558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Rectangle 4"/>
          <p:cNvSpPr/>
          <p:nvPr/>
        </p:nvSpPr>
        <p:spPr>
          <a:xfrm>
            <a:off x="5404902" y="818768"/>
            <a:ext cx="6096000" cy="3323987"/>
          </a:xfrm>
          <a:prstGeom prst="rect">
            <a:avLst/>
          </a:prstGeom>
        </p:spPr>
        <p:txBody>
          <a:bodyPr>
            <a:spAutoFit/>
          </a:bodyPr>
          <a:lstStyle/>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Judgmental</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Coercive—or forcing people to think in a certain way</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Manipulative</a:t>
            </a: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p:txBody>
      </p:sp>
      <p:sp>
        <p:nvSpPr>
          <p:cNvPr id="6" name="TextBox 5"/>
          <p:cNvSpPr txBox="1"/>
          <p:nvPr/>
        </p:nvSpPr>
        <p:spPr>
          <a:xfrm>
            <a:off x="569836" y="818768"/>
            <a:ext cx="4364785" cy="1754326"/>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Motivational interviewing </a:t>
            </a:r>
          </a:p>
          <a:p>
            <a:pPr>
              <a:lnSpc>
                <a:spcPct val="80000"/>
              </a:lnSpc>
            </a:pPr>
            <a:r>
              <a:rPr lang="en-US" sz="4500" b="1" dirty="0">
                <a:solidFill>
                  <a:srgbClr val="1F8CF2"/>
                </a:solidFill>
                <a:latin typeface="Gilroy" charset="0"/>
                <a:ea typeface="Gilroy" charset="0"/>
                <a:cs typeface="Gilroy" charset="0"/>
              </a:rPr>
              <a:t>is not</a:t>
            </a:r>
          </a:p>
        </p:txBody>
      </p:sp>
    </p:spTree>
    <p:extLst>
      <p:ext uri="{BB962C8B-B14F-4D97-AF65-F5344CB8AC3E}">
        <p14:creationId xmlns:p14="http://schemas.microsoft.com/office/powerpoint/2010/main" val="240379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Rectangle 4"/>
          <p:cNvSpPr/>
          <p:nvPr/>
        </p:nvSpPr>
        <p:spPr>
          <a:xfrm>
            <a:off x="5404902" y="818768"/>
            <a:ext cx="6096000" cy="4431983"/>
          </a:xfrm>
          <a:prstGeom prst="rect">
            <a:avLst/>
          </a:prstGeom>
        </p:spPr>
        <p:txBody>
          <a:bodyPr>
            <a:spAutoFit/>
          </a:bodyPr>
          <a:lstStyle/>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Judgmental</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Coercive—or forcing people to think in a certain way</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Manipulative</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Persuasive</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p:txBody>
      </p:sp>
      <p:sp>
        <p:nvSpPr>
          <p:cNvPr id="6" name="TextBox 5"/>
          <p:cNvSpPr txBox="1"/>
          <p:nvPr/>
        </p:nvSpPr>
        <p:spPr>
          <a:xfrm>
            <a:off x="569836" y="818768"/>
            <a:ext cx="4364785" cy="1754326"/>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Motivational interviewing </a:t>
            </a:r>
          </a:p>
          <a:p>
            <a:pPr>
              <a:lnSpc>
                <a:spcPct val="80000"/>
              </a:lnSpc>
            </a:pPr>
            <a:r>
              <a:rPr lang="en-US" sz="4500" b="1" dirty="0">
                <a:solidFill>
                  <a:srgbClr val="1F8CF2"/>
                </a:solidFill>
                <a:latin typeface="Gilroy" charset="0"/>
                <a:ea typeface="Gilroy" charset="0"/>
                <a:cs typeface="Gilroy" charset="0"/>
              </a:rPr>
              <a:t>is not</a:t>
            </a:r>
          </a:p>
        </p:txBody>
      </p:sp>
    </p:spTree>
    <p:extLst>
      <p:ext uri="{BB962C8B-B14F-4D97-AF65-F5344CB8AC3E}">
        <p14:creationId xmlns:p14="http://schemas.microsoft.com/office/powerpoint/2010/main" val="1290879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sp>
        <p:nvSpPr>
          <p:cNvPr id="151" name="Shape 151"/>
          <p:cNvSpPr/>
          <p:nvPr/>
        </p:nvSpPr>
        <p:spPr>
          <a:xfrm>
            <a:off x="200973" y="2298565"/>
            <a:ext cx="11866253" cy="2034770"/>
          </a:xfrm>
          <a:prstGeom prst="rect">
            <a:avLst/>
          </a:prstGeom>
          <a:noFill/>
          <a:ln>
            <a:noFill/>
          </a:ln>
        </p:spPr>
        <p:txBody>
          <a:bodyPr lIns="64275" tIns="32125" rIns="64275" bIns="32125" anchor="t" anchorCtr="0">
            <a:noAutofit/>
          </a:bodyPr>
          <a:lstStyle/>
          <a:p>
            <a:pPr algn="ctr">
              <a:buSzPct val="25000"/>
            </a:pPr>
            <a:r>
              <a:rPr lang="en-US" sz="6600" dirty="0">
                <a:solidFill>
                  <a:schemeClr val="bg1"/>
                </a:solidFill>
                <a:latin typeface="Source Serif Pro" charset="0"/>
                <a:ea typeface="Source Serif Pro" charset="0"/>
                <a:cs typeface="Source Serif Pro" charset="0"/>
              </a:rPr>
              <a:t>Many of us are not professional counselors.</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6276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sp>
        <p:nvSpPr>
          <p:cNvPr id="151" name="Shape 151"/>
          <p:cNvSpPr/>
          <p:nvPr/>
        </p:nvSpPr>
        <p:spPr>
          <a:xfrm>
            <a:off x="200973" y="2523416"/>
            <a:ext cx="11866253" cy="2034770"/>
          </a:xfrm>
          <a:prstGeom prst="rect">
            <a:avLst/>
          </a:prstGeom>
          <a:noFill/>
          <a:ln>
            <a:noFill/>
          </a:ln>
        </p:spPr>
        <p:txBody>
          <a:bodyPr lIns="64275" tIns="32125" rIns="64275" bIns="32125" anchor="t" anchorCtr="0">
            <a:noAutofit/>
          </a:bodyPr>
          <a:lstStyle/>
          <a:p>
            <a:pPr algn="ctr">
              <a:buSzPct val="25000"/>
            </a:pPr>
            <a:r>
              <a:rPr lang="en-US" sz="5500" dirty="0">
                <a:solidFill>
                  <a:schemeClr val="bg1"/>
                </a:solidFill>
                <a:latin typeface="Source Serif Pro" charset="0"/>
                <a:ea typeface="Source Serif Pro" charset="0"/>
                <a:cs typeface="Source Serif Pro" charset="0"/>
              </a:rPr>
              <a:t>That said, most of us are seeking deep change in our country. </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0144079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sp>
        <p:nvSpPr>
          <p:cNvPr id="151" name="Shape 151"/>
          <p:cNvSpPr/>
          <p:nvPr/>
        </p:nvSpPr>
        <p:spPr>
          <a:xfrm>
            <a:off x="200973" y="2547135"/>
            <a:ext cx="11866253" cy="2034770"/>
          </a:xfrm>
          <a:prstGeom prst="rect">
            <a:avLst/>
          </a:prstGeom>
          <a:noFill/>
          <a:ln>
            <a:noFill/>
          </a:ln>
        </p:spPr>
        <p:txBody>
          <a:bodyPr lIns="64275" tIns="32125" rIns="64275" bIns="32125" anchor="t" anchorCtr="0">
            <a:noAutofit/>
          </a:bodyPr>
          <a:lstStyle/>
          <a:p>
            <a:pPr algn="ctr">
              <a:buSzPct val="25000"/>
            </a:pPr>
            <a:r>
              <a:rPr lang="en-US" sz="5500" dirty="0">
                <a:solidFill>
                  <a:srgbClr val="F7F1F2"/>
                </a:solidFill>
                <a:latin typeface="Source Serif Pro" charset="0"/>
                <a:ea typeface="Source Serif Pro" charset="0"/>
                <a:cs typeface="Source Serif Pro" charset="0"/>
              </a:rPr>
              <a:t>And we can make that change—with the right tools!</a:t>
            </a:r>
            <a:endParaRPr lang="en-US" sz="5500" dirty="0">
              <a:solidFill>
                <a:srgbClr val="233031"/>
              </a:solidFill>
              <a:latin typeface="Source Serif Pro" charset="0"/>
              <a:ea typeface="Source Serif Pro" charset="0"/>
              <a:cs typeface="Source Serif Pro" charset="0"/>
            </a:endParaRP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171464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852" t="17994" r="26425" b="28214"/>
          <a:stretch/>
        </p:blipFill>
        <p:spPr>
          <a:xfrm>
            <a:off x="0" y="0"/>
            <a:ext cx="12192000" cy="6858000"/>
          </a:xfrm>
          <a:prstGeom prst="rect">
            <a:avLst/>
          </a:prstGeom>
        </p:spPr>
      </p:pic>
      <p:sp>
        <p:nvSpPr>
          <p:cNvPr id="9" name="TextBox 8"/>
          <p:cNvSpPr txBox="1"/>
          <p:nvPr/>
        </p:nvSpPr>
        <p:spPr>
          <a:xfrm>
            <a:off x="912597" y="4950697"/>
            <a:ext cx="5416376" cy="784830"/>
          </a:xfrm>
          <a:prstGeom prst="rect">
            <a:avLst/>
          </a:prstGeom>
          <a:noFill/>
        </p:spPr>
        <p:txBody>
          <a:bodyPr wrap="square" rtlCol="0">
            <a:spAutoFit/>
          </a:bodyPr>
          <a:lstStyle/>
          <a:p>
            <a:r>
              <a:rPr lang="en-US" sz="4500" kern="1200" dirty="0">
                <a:solidFill>
                  <a:srgbClr val="F7F1F2"/>
                </a:solidFill>
                <a:latin typeface="Source Serif Pro" charset="0"/>
                <a:ea typeface="Source Serif Pro" charset="0"/>
                <a:cs typeface="Source Serif Pro" charset="0"/>
              </a:rPr>
              <a:t>Bianca Yarborough</a:t>
            </a:r>
          </a:p>
        </p:txBody>
      </p:sp>
      <p:pic>
        <p:nvPicPr>
          <p:cNvPr id="5" name="Picture 4"/>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968589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040045" y="1016677"/>
            <a:ext cx="3321036" cy="76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Font typeface="Gill Sans" charset="0"/>
              <a:buNone/>
            </a:pPr>
            <a:r>
              <a:rPr lang="en-US" sz="5400" dirty="0">
                <a:solidFill>
                  <a:srgbClr val="1F8CF2"/>
                </a:solidFill>
                <a:latin typeface="Gilroy Medium" charset="0"/>
                <a:ea typeface="Gilroy Medium" charset="0"/>
                <a:cs typeface="Gilroy Medium" charset="0"/>
              </a:rPr>
              <a:t>Agenda</a:t>
            </a:r>
          </a:p>
        </p:txBody>
      </p:sp>
      <p:pic>
        <p:nvPicPr>
          <p:cNvPr id="7" name="Picture 6"/>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2" name="Rectangle 1"/>
          <p:cNvSpPr/>
          <p:nvPr/>
        </p:nvSpPr>
        <p:spPr>
          <a:xfrm>
            <a:off x="5346498" y="1061648"/>
            <a:ext cx="6126480" cy="822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8CF2"/>
                </a:solidFill>
                <a:latin typeface="Source Serif Pro" charset="0"/>
                <a:ea typeface="Source Serif Pro" charset="0"/>
                <a:cs typeface="Source Serif Pro" charset="0"/>
              </a:rPr>
              <a:t>    Welcome and introductions</a:t>
            </a:r>
          </a:p>
        </p:txBody>
      </p:sp>
      <p:sp>
        <p:nvSpPr>
          <p:cNvPr id="15" name="Rectangle 14"/>
          <p:cNvSpPr/>
          <p:nvPr/>
        </p:nvSpPr>
        <p:spPr>
          <a:xfrm>
            <a:off x="5346498" y="1884608"/>
            <a:ext cx="6126480" cy="822960"/>
          </a:xfrm>
          <a:prstGeom prst="rect">
            <a:avLst/>
          </a:prstGeom>
          <a:solidFill>
            <a:srgbClr val="F7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8CF2"/>
                </a:solidFill>
                <a:latin typeface="Source Serif Pro" charset="0"/>
                <a:ea typeface="Source Serif Pro" charset="0"/>
                <a:cs typeface="Source Serif Pro" charset="0"/>
              </a:rPr>
              <a:t>    What is motivational interviewing?</a:t>
            </a:r>
          </a:p>
        </p:txBody>
      </p:sp>
      <p:sp>
        <p:nvSpPr>
          <p:cNvPr id="16" name="Rectangle 15"/>
          <p:cNvSpPr/>
          <p:nvPr/>
        </p:nvSpPr>
        <p:spPr>
          <a:xfrm>
            <a:off x="5631311" y="2566544"/>
            <a:ext cx="6126480" cy="822960"/>
          </a:xfrm>
          <a:prstGeom prst="rect">
            <a:avLst/>
          </a:prstGeom>
          <a:solidFill>
            <a:srgbClr val="1F8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lnSpc>
                <a:spcPct val="150000"/>
              </a:lnSpc>
            </a:pPr>
            <a:r>
              <a:rPr lang="en-US" sz="2200" dirty="0">
                <a:solidFill>
                  <a:schemeClr val="bg1"/>
                </a:solidFill>
                <a:latin typeface="Source Serif Pro" charset="0"/>
                <a:ea typeface="Source Serif Pro" charset="0"/>
                <a:cs typeface="Source Serif Pro" charset="0"/>
              </a:rPr>
              <a:t>Motivational interviewing framework</a:t>
            </a:r>
          </a:p>
        </p:txBody>
      </p:sp>
      <p:sp>
        <p:nvSpPr>
          <p:cNvPr id="17" name="Rectangle 16"/>
          <p:cNvSpPr/>
          <p:nvPr/>
        </p:nvSpPr>
        <p:spPr>
          <a:xfrm>
            <a:off x="5676281" y="3525812"/>
            <a:ext cx="6126480" cy="822960"/>
          </a:xfrm>
          <a:prstGeom prst="rect">
            <a:avLst/>
          </a:prstGeom>
          <a:solidFill>
            <a:srgbClr val="F7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8CF2"/>
                </a:solidFill>
                <a:latin typeface="Source Serif Pro" charset="0"/>
                <a:ea typeface="Source Serif Pro" charset="0"/>
                <a:cs typeface="Source Serif Pro" charset="0"/>
              </a:rPr>
              <a:t>Debrief &amp; close</a:t>
            </a:r>
          </a:p>
        </p:txBody>
      </p:sp>
    </p:spTree>
    <p:extLst>
      <p:ext uri="{BB962C8B-B14F-4D97-AF65-F5344CB8AC3E}">
        <p14:creationId xmlns:p14="http://schemas.microsoft.com/office/powerpoint/2010/main" val="1285407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Rectangle 4"/>
          <p:cNvSpPr/>
          <p:nvPr/>
        </p:nvSpPr>
        <p:spPr>
          <a:xfrm>
            <a:off x="6134100" y="818768"/>
            <a:ext cx="5366802" cy="2062103"/>
          </a:xfrm>
          <a:prstGeom prst="rect">
            <a:avLst/>
          </a:prstGeom>
        </p:spPr>
        <p:txBody>
          <a:bodyPr wrap="square">
            <a:spAutoFit/>
          </a:bodyPr>
          <a:lstStyle/>
          <a:p>
            <a:r>
              <a:rPr lang="en-US" altLang="en-US" sz="2800" dirty="0">
                <a:solidFill>
                  <a:srgbClr val="1F8CF2"/>
                </a:solidFill>
                <a:latin typeface="Source Serif Pro" charset="0"/>
                <a:ea typeface="Source Serif Pro" charset="0"/>
                <a:cs typeface="Source Serif Pro" charset="0"/>
              </a:rPr>
              <a:t>Exploring</a:t>
            </a:r>
          </a:p>
          <a:p>
            <a:endParaRPr lang="en-US" altLang="en-US" sz="2800" dirty="0">
              <a:solidFill>
                <a:srgbClr val="1F8CF2"/>
              </a:solidFill>
              <a:latin typeface="Source Serif Pro" charset="0"/>
              <a:ea typeface="Source Serif Pro" charset="0"/>
              <a:cs typeface="Source Serif Pro" charset="0"/>
            </a:endParaRPr>
          </a:p>
          <a:p>
            <a:endParaRPr lang="en-US" altLang="en-US" sz="2400" dirty="0">
              <a:solidFill>
                <a:srgbClr val="1F8CF2"/>
              </a:solidFill>
              <a:latin typeface="Source Serif Pro" charset="0"/>
              <a:ea typeface="Source Serif Pro" charset="0"/>
              <a:cs typeface="Source Serif Pro" charset="0"/>
            </a:endParaRPr>
          </a:p>
          <a:p>
            <a:endParaRPr lang="en-US" altLang="en-US" sz="2400" dirty="0">
              <a:solidFill>
                <a:srgbClr val="1F8CF2"/>
              </a:solidFill>
              <a:latin typeface="Source Serif Pro" charset="0"/>
              <a:ea typeface="Source Serif Pro" charset="0"/>
              <a:cs typeface="Source Serif Pro" charset="0"/>
            </a:endParaRPr>
          </a:p>
          <a:p>
            <a:endParaRPr lang="en-US" altLang="en-US" sz="2400" dirty="0">
              <a:solidFill>
                <a:srgbClr val="1F8CF2"/>
              </a:solidFill>
              <a:latin typeface="Source Serif Pro" charset="0"/>
              <a:ea typeface="Source Serif Pro" charset="0"/>
              <a:cs typeface="Source Serif Pro" charset="0"/>
            </a:endParaRPr>
          </a:p>
        </p:txBody>
      </p:sp>
      <p:sp>
        <p:nvSpPr>
          <p:cNvPr id="7" name="TextBox 6"/>
          <p:cNvSpPr txBox="1"/>
          <p:nvPr/>
        </p:nvSpPr>
        <p:spPr>
          <a:xfrm>
            <a:off x="569836" y="818768"/>
            <a:ext cx="4364785" cy="1754326"/>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Motivational interviewing framework</a:t>
            </a:r>
          </a:p>
        </p:txBody>
      </p:sp>
      <p:sp>
        <p:nvSpPr>
          <p:cNvPr id="11" name="Shape 99"/>
          <p:cNvSpPr/>
          <p:nvPr/>
        </p:nvSpPr>
        <p:spPr>
          <a:xfrm>
            <a:off x="5759348" y="893718"/>
            <a:ext cx="359762" cy="391610"/>
          </a:xfrm>
          <a:prstGeom prst="ellipse">
            <a:avLst/>
          </a:prstGeom>
          <a:solidFill>
            <a:srgbClr val="1F8CF2"/>
          </a:solidFill>
          <a:ln>
            <a:noFill/>
          </a:ln>
        </p:spPr>
        <p:txBody>
          <a:bodyPr lIns="91425" tIns="45700" rIns="91425" bIns="45700" anchor="ctr" anchorCtr="0">
            <a:noAutofit/>
          </a:bodyPr>
          <a:lstStyle/>
          <a:p>
            <a:pPr algn="ctr">
              <a:buSzPct val="25000"/>
            </a:pPr>
            <a:r>
              <a:rPr lang="en-US" sz="1600" b="1">
                <a:solidFill>
                  <a:srgbClr val="FFFFFF"/>
                </a:solidFill>
              </a:rPr>
              <a:t>1</a:t>
            </a:r>
          </a:p>
        </p:txBody>
      </p:sp>
    </p:spTree>
    <p:extLst>
      <p:ext uri="{BB962C8B-B14F-4D97-AF65-F5344CB8AC3E}">
        <p14:creationId xmlns:p14="http://schemas.microsoft.com/office/powerpoint/2010/main" val="1745927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Rectangle 4"/>
          <p:cNvSpPr/>
          <p:nvPr/>
        </p:nvSpPr>
        <p:spPr>
          <a:xfrm>
            <a:off x="6134100" y="818768"/>
            <a:ext cx="5366802" cy="2923877"/>
          </a:xfrm>
          <a:prstGeom prst="rect">
            <a:avLst/>
          </a:prstGeom>
        </p:spPr>
        <p:txBody>
          <a:bodyPr wrap="square">
            <a:spAutoFit/>
          </a:bodyPr>
          <a:lstStyle/>
          <a:p>
            <a:r>
              <a:rPr lang="en-US" altLang="en-US" sz="2800" dirty="0">
                <a:solidFill>
                  <a:srgbClr val="1F8CF2"/>
                </a:solidFill>
                <a:latin typeface="Source Serif Pro" charset="0"/>
                <a:ea typeface="Source Serif Pro" charset="0"/>
                <a:cs typeface="Source Serif Pro" charset="0"/>
              </a:rPr>
              <a:t>Exploring</a:t>
            </a:r>
          </a:p>
          <a:p>
            <a:endParaRPr lang="en-US" altLang="en-US" sz="2800" dirty="0">
              <a:solidFill>
                <a:srgbClr val="1F8CF2"/>
              </a:solidFill>
              <a:latin typeface="Source Serif Pro" charset="0"/>
              <a:ea typeface="Source Serif Pro" charset="0"/>
              <a:cs typeface="Source Serif Pro" charset="0"/>
            </a:endParaRPr>
          </a:p>
          <a:p>
            <a:r>
              <a:rPr lang="en-US" altLang="en-US" sz="2800" dirty="0">
                <a:solidFill>
                  <a:srgbClr val="1F8CF2"/>
                </a:solidFill>
                <a:latin typeface="Source Serif Pro" charset="0"/>
                <a:ea typeface="Source Serif Pro" charset="0"/>
                <a:cs typeface="Source Serif Pro" charset="0"/>
              </a:rPr>
              <a:t>Guiding</a:t>
            </a:r>
          </a:p>
          <a:p>
            <a:endParaRPr lang="en-US" altLang="en-US" sz="2800" dirty="0">
              <a:solidFill>
                <a:srgbClr val="1F8CF2"/>
              </a:solidFill>
              <a:latin typeface="Source Serif Pro" charset="0"/>
              <a:ea typeface="Source Serif Pro" charset="0"/>
              <a:cs typeface="Source Serif Pro" charset="0"/>
            </a:endParaRPr>
          </a:p>
          <a:p>
            <a:endParaRPr lang="en-US" altLang="en-US" sz="2400" dirty="0">
              <a:solidFill>
                <a:srgbClr val="1F8CF2"/>
              </a:solidFill>
              <a:latin typeface="Source Serif Pro" charset="0"/>
              <a:ea typeface="Source Serif Pro" charset="0"/>
              <a:cs typeface="Source Serif Pro" charset="0"/>
            </a:endParaRPr>
          </a:p>
          <a:p>
            <a:endParaRPr lang="en-US" altLang="en-US" sz="2400" dirty="0">
              <a:solidFill>
                <a:srgbClr val="1F8CF2"/>
              </a:solidFill>
              <a:latin typeface="Source Serif Pro" charset="0"/>
              <a:ea typeface="Source Serif Pro" charset="0"/>
              <a:cs typeface="Source Serif Pro" charset="0"/>
            </a:endParaRPr>
          </a:p>
          <a:p>
            <a:endParaRPr lang="en-US" altLang="en-US" sz="2400" dirty="0">
              <a:solidFill>
                <a:srgbClr val="1F8CF2"/>
              </a:solidFill>
              <a:latin typeface="Source Serif Pro" charset="0"/>
              <a:ea typeface="Source Serif Pro" charset="0"/>
              <a:cs typeface="Source Serif Pro" charset="0"/>
            </a:endParaRPr>
          </a:p>
        </p:txBody>
      </p:sp>
      <p:sp>
        <p:nvSpPr>
          <p:cNvPr id="11" name="Shape 99"/>
          <p:cNvSpPr/>
          <p:nvPr/>
        </p:nvSpPr>
        <p:spPr>
          <a:xfrm>
            <a:off x="5759348" y="893718"/>
            <a:ext cx="359762" cy="391610"/>
          </a:xfrm>
          <a:prstGeom prst="ellipse">
            <a:avLst/>
          </a:prstGeom>
          <a:solidFill>
            <a:srgbClr val="1F8CF2"/>
          </a:solidFill>
          <a:ln>
            <a:noFill/>
          </a:ln>
        </p:spPr>
        <p:txBody>
          <a:bodyPr lIns="91425" tIns="45700" rIns="91425" bIns="45700" anchor="ctr" anchorCtr="0">
            <a:noAutofit/>
          </a:bodyPr>
          <a:lstStyle/>
          <a:p>
            <a:pPr algn="ctr">
              <a:buSzPct val="25000"/>
            </a:pPr>
            <a:r>
              <a:rPr lang="en-US" sz="1600" b="1">
                <a:solidFill>
                  <a:srgbClr val="FFFFFF"/>
                </a:solidFill>
              </a:rPr>
              <a:t>1</a:t>
            </a:r>
          </a:p>
        </p:txBody>
      </p:sp>
      <p:sp>
        <p:nvSpPr>
          <p:cNvPr id="12" name="Shape 99"/>
          <p:cNvSpPr/>
          <p:nvPr/>
        </p:nvSpPr>
        <p:spPr>
          <a:xfrm>
            <a:off x="5759348" y="1768035"/>
            <a:ext cx="359762" cy="391610"/>
          </a:xfrm>
          <a:prstGeom prst="ellipse">
            <a:avLst/>
          </a:prstGeom>
          <a:solidFill>
            <a:srgbClr val="1F8CF2"/>
          </a:solidFill>
          <a:ln>
            <a:noFill/>
          </a:ln>
        </p:spPr>
        <p:txBody>
          <a:bodyPr lIns="91425" tIns="45700" rIns="91425" bIns="45700" anchor="ctr" anchorCtr="0">
            <a:noAutofit/>
          </a:bodyPr>
          <a:lstStyle/>
          <a:p>
            <a:pPr algn="ctr">
              <a:buSzPct val="25000"/>
            </a:pPr>
            <a:r>
              <a:rPr lang="en-US" sz="1600" b="1" dirty="0">
                <a:solidFill>
                  <a:srgbClr val="FFFFFF"/>
                </a:solidFill>
              </a:rPr>
              <a:t>2</a:t>
            </a:r>
          </a:p>
        </p:txBody>
      </p:sp>
      <p:sp>
        <p:nvSpPr>
          <p:cNvPr id="9" name="TextBox 8"/>
          <p:cNvSpPr txBox="1"/>
          <p:nvPr/>
        </p:nvSpPr>
        <p:spPr>
          <a:xfrm>
            <a:off x="569836" y="818768"/>
            <a:ext cx="4364785" cy="1754326"/>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Motivational interviewing framework</a:t>
            </a:r>
          </a:p>
        </p:txBody>
      </p:sp>
    </p:spTree>
    <p:extLst>
      <p:ext uri="{BB962C8B-B14F-4D97-AF65-F5344CB8AC3E}">
        <p14:creationId xmlns:p14="http://schemas.microsoft.com/office/powerpoint/2010/main" val="6151314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Rectangle 4"/>
          <p:cNvSpPr/>
          <p:nvPr/>
        </p:nvSpPr>
        <p:spPr>
          <a:xfrm>
            <a:off x="6134100" y="818768"/>
            <a:ext cx="5366802" cy="3785652"/>
          </a:xfrm>
          <a:prstGeom prst="rect">
            <a:avLst/>
          </a:prstGeom>
        </p:spPr>
        <p:txBody>
          <a:bodyPr wrap="square">
            <a:spAutoFit/>
          </a:bodyPr>
          <a:lstStyle/>
          <a:p>
            <a:r>
              <a:rPr lang="en-US" altLang="en-US" sz="2800" dirty="0">
                <a:solidFill>
                  <a:srgbClr val="1F8CF2"/>
                </a:solidFill>
                <a:latin typeface="Source Serif Pro" charset="0"/>
                <a:ea typeface="Source Serif Pro" charset="0"/>
                <a:cs typeface="Source Serif Pro" charset="0"/>
              </a:rPr>
              <a:t>Exploring</a:t>
            </a:r>
          </a:p>
          <a:p>
            <a:endParaRPr lang="en-US" altLang="en-US" sz="2800" dirty="0">
              <a:solidFill>
                <a:srgbClr val="1F8CF2"/>
              </a:solidFill>
              <a:latin typeface="Source Serif Pro" charset="0"/>
              <a:ea typeface="Source Serif Pro" charset="0"/>
              <a:cs typeface="Source Serif Pro" charset="0"/>
            </a:endParaRPr>
          </a:p>
          <a:p>
            <a:r>
              <a:rPr lang="en-US" altLang="en-US" sz="2800" dirty="0">
                <a:solidFill>
                  <a:srgbClr val="1F8CF2"/>
                </a:solidFill>
                <a:latin typeface="Source Serif Pro" charset="0"/>
                <a:ea typeface="Source Serif Pro" charset="0"/>
                <a:cs typeface="Source Serif Pro" charset="0"/>
              </a:rPr>
              <a:t>Guiding</a:t>
            </a:r>
          </a:p>
          <a:p>
            <a:endParaRPr lang="en-US" altLang="en-US" sz="2800" dirty="0">
              <a:solidFill>
                <a:srgbClr val="1F8CF2"/>
              </a:solidFill>
              <a:latin typeface="Source Serif Pro" charset="0"/>
              <a:ea typeface="Source Serif Pro" charset="0"/>
              <a:cs typeface="Source Serif Pro" charset="0"/>
            </a:endParaRPr>
          </a:p>
          <a:p>
            <a:r>
              <a:rPr lang="en-US" altLang="en-US" sz="2800" dirty="0">
                <a:solidFill>
                  <a:srgbClr val="1F8CF2"/>
                </a:solidFill>
                <a:latin typeface="Source Serif Pro" charset="0"/>
                <a:ea typeface="Source Serif Pro" charset="0"/>
                <a:cs typeface="Source Serif Pro" charset="0"/>
              </a:rPr>
              <a:t>Choosing</a:t>
            </a:r>
          </a:p>
          <a:p>
            <a:endParaRPr lang="en-US" altLang="en-US" sz="2800" dirty="0">
              <a:solidFill>
                <a:srgbClr val="1F8CF2"/>
              </a:solidFill>
              <a:latin typeface="Source Serif Pro" charset="0"/>
              <a:ea typeface="Source Serif Pro" charset="0"/>
              <a:cs typeface="Source Serif Pro" charset="0"/>
            </a:endParaRPr>
          </a:p>
          <a:p>
            <a:endParaRPr lang="en-US" altLang="en-US" sz="2400" dirty="0">
              <a:solidFill>
                <a:srgbClr val="1F8CF2"/>
              </a:solidFill>
              <a:latin typeface="Source Serif Pro" charset="0"/>
              <a:ea typeface="Source Serif Pro" charset="0"/>
              <a:cs typeface="Source Serif Pro" charset="0"/>
            </a:endParaRPr>
          </a:p>
          <a:p>
            <a:endParaRPr lang="en-US" altLang="en-US" sz="2400" dirty="0">
              <a:solidFill>
                <a:srgbClr val="1F8CF2"/>
              </a:solidFill>
              <a:latin typeface="Source Serif Pro" charset="0"/>
              <a:ea typeface="Source Serif Pro" charset="0"/>
              <a:cs typeface="Source Serif Pro" charset="0"/>
            </a:endParaRPr>
          </a:p>
          <a:p>
            <a:endParaRPr lang="en-US" altLang="en-US" sz="2400" dirty="0">
              <a:solidFill>
                <a:srgbClr val="1F8CF2"/>
              </a:solidFill>
              <a:latin typeface="Source Serif Pro" charset="0"/>
              <a:ea typeface="Source Serif Pro" charset="0"/>
              <a:cs typeface="Source Serif Pro" charset="0"/>
            </a:endParaRPr>
          </a:p>
        </p:txBody>
      </p:sp>
      <p:sp>
        <p:nvSpPr>
          <p:cNvPr id="11" name="Shape 99"/>
          <p:cNvSpPr/>
          <p:nvPr/>
        </p:nvSpPr>
        <p:spPr>
          <a:xfrm>
            <a:off x="5759348" y="893718"/>
            <a:ext cx="359762" cy="391610"/>
          </a:xfrm>
          <a:prstGeom prst="ellipse">
            <a:avLst/>
          </a:prstGeom>
          <a:solidFill>
            <a:srgbClr val="1F8CF2"/>
          </a:solidFill>
          <a:ln>
            <a:noFill/>
          </a:ln>
        </p:spPr>
        <p:txBody>
          <a:bodyPr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Pct val="25000"/>
              <a:buFontTx/>
              <a:buNone/>
              <a:tabLst/>
              <a:defRPr/>
            </a:pPr>
            <a:r>
              <a:rPr kumimoji="0" lang="en-US" sz="1600" b="1" i="0" u="none" strike="noStrike" kern="0" cap="none" spc="0" normalizeH="0" baseline="0" noProof="0">
                <a:ln>
                  <a:noFill/>
                </a:ln>
                <a:solidFill>
                  <a:srgbClr val="FFFFFF"/>
                </a:solidFill>
                <a:effectLst/>
                <a:uLnTx/>
                <a:uFillTx/>
              </a:rPr>
              <a:t>1</a:t>
            </a:r>
          </a:p>
        </p:txBody>
      </p:sp>
      <p:sp>
        <p:nvSpPr>
          <p:cNvPr id="12" name="Shape 99"/>
          <p:cNvSpPr/>
          <p:nvPr/>
        </p:nvSpPr>
        <p:spPr>
          <a:xfrm>
            <a:off x="5759348" y="1768035"/>
            <a:ext cx="359762" cy="391610"/>
          </a:xfrm>
          <a:prstGeom prst="ellipse">
            <a:avLst/>
          </a:prstGeom>
          <a:solidFill>
            <a:srgbClr val="1F8CF2"/>
          </a:solidFill>
          <a:ln>
            <a:noFill/>
          </a:ln>
        </p:spPr>
        <p:txBody>
          <a:bodyPr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Pct val="25000"/>
              <a:buFontTx/>
              <a:buNone/>
              <a:tabLst/>
              <a:defRPr/>
            </a:pPr>
            <a:r>
              <a:rPr kumimoji="0" lang="en-US" sz="1600" b="1" i="0" u="none" strike="noStrike" kern="0" cap="none" spc="0" normalizeH="0" baseline="0" noProof="0" dirty="0">
                <a:ln>
                  <a:noFill/>
                </a:ln>
                <a:solidFill>
                  <a:srgbClr val="FFFFFF"/>
                </a:solidFill>
                <a:effectLst/>
                <a:uLnTx/>
                <a:uFillTx/>
              </a:rPr>
              <a:t>2</a:t>
            </a:r>
          </a:p>
        </p:txBody>
      </p:sp>
      <p:sp>
        <p:nvSpPr>
          <p:cNvPr id="13" name="Shape 99"/>
          <p:cNvSpPr/>
          <p:nvPr/>
        </p:nvSpPr>
        <p:spPr>
          <a:xfrm>
            <a:off x="5759348" y="2582392"/>
            <a:ext cx="359762" cy="391610"/>
          </a:xfrm>
          <a:prstGeom prst="ellipse">
            <a:avLst/>
          </a:prstGeom>
          <a:solidFill>
            <a:srgbClr val="1F8CF2"/>
          </a:solidFill>
          <a:ln>
            <a:noFill/>
          </a:ln>
        </p:spPr>
        <p:txBody>
          <a:bodyPr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Pct val="25000"/>
              <a:buFontTx/>
              <a:buNone/>
              <a:tabLst/>
              <a:defRPr/>
            </a:pPr>
            <a:r>
              <a:rPr kumimoji="0" lang="en-US" sz="1600" b="1" i="0" u="none" strike="noStrike" kern="0" cap="none" spc="0" normalizeH="0" baseline="0" noProof="0" dirty="0">
                <a:ln>
                  <a:noFill/>
                </a:ln>
                <a:solidFill>
                  <a:srgbClr val="FFFFFF"/>
                </a:solidFill>
                <a:effectLst/>
                <a:uLnTx/>
                <a:uFillTx/>
              </a:rPr>
              <a:t>3</a:t>
            </a:r>
          </a:p>
        </p:txBody>
      </p:sp>
      <p:sp>
        <p:nvSpPr>
          <p:cNvPr id="9" name="TextBox 8"/>
          <p:cNvSpPr txBox="1"/>
          <p:nvPr/>
        </p:nvSpPr>
        <p:spPr>
          <a:xfrm>
            <a:off x="569836" y="818768"/>
            <a:ext cx="4364785" cy="1754326"/>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Motivational interviewing framework</a:t>
            </a:r>
          </a:p>
        </p:txBody>
      </p:sp>
    </p:spTree>
    <p:extLst>
      <p:ext uri="{BB962C8B-B14F-4D97-AF65-F5344CB8AC3E}">
        <p14:creationId xmlns:p14="http://schemas.microsoft.com/office/powerpoint/2010/main" val="21237575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sp>
        <p:nvSpPr>
          <p:cNvPr id="151" name="Shape 151"/>
          <p:cNvSpPr/>
          <p:nvPr/>
        </p:nvSpPr>
        <p:spPr>
          <a:xfrm>
            <a:off x="149902" y="2788171"/>
            <a:ext cx="11866253" cy="1545164"/>
          </a:xfrm>
          <a:prstGeom prst="rect">
            <a:avLst/>
          </a:prstGeom>
          <a:noFill/>
          <a:ln>
            <a:noFill/>
          </a:ln>
        </p:spPr>
        <p:txBody>
          <a:bodyPr lIns="64275" tIns="32125" rIns="64275" bIns="32125" anchor="t" anchorCtr="0">
            <a:noAutofit/>
          </a:bodyPr>
          <a:lstStyle/>
          <a:p>
            <a:pPr algn="ctr">
              <a:buSzPct val="25000"/>
            </a:pPr>
            <a:r>
              <a:rPr lang="en-US" sz="7500" b="1" dirty="0">
                <a:solidFill>
                  <a:srgbClr val="F7F1F2"/>
                </a:solidFill>
                <a:latin typeface="Gilroy" charset="0"/>
                <a:ea typeface="Gilroy" charset="0"/>
                <a:cs typeface="Gilroy" charset="0"/>
              </a:rPr>
              <a:t>Are your questions </a:t>
            </a:r>
            <a:r>
              <a:rPr lang="mr-IN" sz="7500" b="1" dirty="0">
                <a:solidFill>
                  <a:srgbClr val="F7F1F2"/>
                </a:solidFill>
                <a:latin typeface="Gilroy" charset="0"/>
                <a:ea typeface="Gilroy" charset="0"/>
                <a:cs typeface="Gilroy" charset="0"/>
              </a:rPr>
              <a:t>…</a:t>
            </a:r>
            <a:endParaRPr lang="en-US" sz="7500" b="1" dirty="0">
              <a:solidFill>
                <a:srgbClr val="F7F1F2"/>
              </a:solidFill>
              <a:latin typeface="Gilroy" charset="0"/>
              <a:ea typeface="Gilroy" charset="0"/>
              <a:cs typeface="Gilroy" charset="0"/>
            </a:endParaRP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5" name="TextBox 4"/>
          <p:cNvSpPr txBox="1"/>
          <p:nvPr/>
        </p:nvSpPr>
        <p:spPr>
          <a:xfrm>
            <a:off x="494885" y="1013640"/>
            <a:ext cx="11002571" cy="395365"/>
          </a:xfrm>
          <a:prstGeom prst="rect">
            <a:avLst/>
          </a:prstGeom>
          <a:noFill/>
        </p:spPr>
        <p:txBody>
          <a:bodyPr wrap="square" rtlCol="0">
            <a:spAutoFit/>
          </a:bodyPr>
          <a:lstStyle/>
          <a:p>
            <a:pPr algn="ctr">
              <a:lnSpc>
                <a:spcPct val="80000"/>
              </a:lnSpc>
            </a:pPr>
            <a:r>
              <a:rPr lang="en-US" sz="2400" b="1" spc="300" dirty="0">
                <a:solidFill>
                  <a:srgbClr val="F7F1F2"/>
                </a:solidFill>
                <a:latin typeface="Gilroy ExtraBold" charset="0"/>
                <a:ea typeface="Gilroy ExtraBold" charset="0"/>
                <a:cs typeface="Gilroy ExtraBold" charset="0"/>
              </a:rPr>
              <a:t>WHAT WE STRIVE FOR IN THIS FRAMEWORK: </a:t>
            </a:r>
          </a:p>
        </p:txBody>
      </p:sp>
    </p:spTree>
    <p:extLst>
      <p:ext uri="{BB962C8B-B14F-4D97-AF65-F5344CB8AC3E}">
        <p14:creationId xmlns:p14="http://schemas.microsoft.com/office/powerpoint/2010/main" val="10780450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sp>
        <p:nvSpPr>
          <p:cNvPr id="151" name="Shape 151"/>
          <p:cNvSpPr/>
          <p:nvPr/>
        </p:nvSpPr>
        <p:spPr>
          <a:xfrm>
            <a:off x="149902" y="2653261"/>
            <a:ext cx="11866253" cy="1545164"/>
          </a:xfrm>
          <a:prstGeom prst="rect">
            <a:avLst/>
          </a:prstGeom>
          <a:noFill/>
          <a:ln>
            <a:noFill/>
          </a:ln>
        </p:spPr>
        <p:txBody>
          <a:bodyPr lIns="64275" tIns="32125" rIns="64275" bIns="32125" anchor="t" anchorCtr="0">
            <a:noAutofit/>
          </a:bodyPr>
          <a:lstStyle/>
          <a:p>
            <a:pPr algn="ctr">
              <a:buSzPct val="25000"/>
            </a:pPr>
            <a:r>
              <a:rPr lang="en-US" sz="8000" b="1" dirty="0">
                <a:solidFill>
                  <a:srgbClr val="F7F1F2"/>
                </a:solidFill>
                <a:latin typeface="Gilroy" charset="0"/>
                <a:ea typeface="Gilroy" charset="0"/>
                <a:cs typeface="Gilroy" charset="0"/>
              </a:rPr>
              <a:t>Nonjudgmental</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8851908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sp>
        <p:nvSpPr>
          <p:cNvPr id="151" name="Shape 151"/>
          <p:cNvSpPr/>
          <p:nvPr/>
        </p:nvSpPr>
        <p:spPr>
          <a:xfrm>
            <a:off x="149902" y="2618318"/>
            <a:ext cx="11866253" cy="1545164"/>
          </a:xfrm>
          <a:prstGeom prst="rect">
            <a:avLst/>
          </a:prstGeom>
          <a:noFill/>
          <a:ln>
            <a:noFill/>
          </a:ln>
        </p:spPr>
        <p:txBody>
          <a:bodyPr lIns="64275" tIns="32125" rIns="64275" bIns="32125" anchor="t" anchorCtr="0">
            <a:noAutofit/>
          </a:bodyPr>
          <a:lstStyle/>
          <a:p>
            <a:pPr algn="ctr">
              <a:buSzPct val="25000"/>
            </a:pPr>
            <a:r>
              <a:rPr lang="en-US" sz="8000" b="1" dirty="0">
                <a:solidFill>
                  <a:srgbClr val="F7F1F2"/>
                </a:solidFill>
                <a:latin typeface="Gilroy" charset="0"/>
                <a:ea typeface="Gilroy" charset="0"/>
                <a:cs typeface="Gilroy" charset="0"/>
              </a:rPr>
              <a:t>Using their language</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6009948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sp>
        <p:nvSpPr>
          <p:cNvPr id="151" name="Shape 151"/>
          <p:cNvSpPr/>
          <p:nvPr/>
        </p:nvSpPr>
        <p:spPr>
          <a:xfrm>
            <a:off x="200973" y="2638271"/>
            <a:ext cx="11866253" cy="1545164"/>
          </a:xfrm>
          <a:prstGeom prst="rect">
            <a:avLst/>
          </a:prstGeom>
          <a:noFill/>
          <a:ln>
            <a:noFill/>
          </a:ln>
        </p:spPr>
        <p:txBody>
          <a:bodyPr lIns="64275" tIns="32125" rIns="64275" bIns="32125" anchor="t" anchorCtr="0">
            <a:noAutofit/>
          </a:bodyPr>
          <a:lstStyle/>
          <a:p>
            <a:pPr algn="ctr">
              <a:buSzPct val="25000"/>
            </a:pPr>
            <a:r>
              <a:rPr lang="en-US" sz="8500" b="1" dirty="0">
                <a:solidFill>
                  <a:srgbClr val="F7F1F2"/>
                </a:solidFill>
                <a:latin typeface="Gilroy" charset="0"/>
                <a:ea typeface="Gilroy" charset="0"/>
                <a:cs typeface="Gilroy" charset="0"/>
              </a:rPr>
              <a:t>Loving</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4925217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sp>
        <p:nvSpPr>
          <p:cNvPr id="151" name="Shape 151"/>
          <p:cNvSpPr/>
          <p:nvPr/>
        </p:nvSpPr>
        <p:spPr>
          <a:xfrm>
            <a:off x="200973" y="2758191"/>
            <a:ext cx="11866253" cy="1545164"/>
          </a:xfrm>
          <a:prstGeom prst="rect">
            <a:avLst/>
          </a:prstGeom>
          <a:noFill/>
          <a:ln>
            <a:noFill/>
          </a:ln>
        </p:spPr>
        <p:txBody>
          <a:bodyPr lIns="64275" tIns="32125" rIns="64275" bIns="32125" anchor="t" anchorCtr="0">
            <a:noAutofit/>
          </a:bodyPr>
          <a:lstStyle/>
          <a:p>
            <a:pPr algn="ctr">
              <a:buSzPct val="25000"/>
            </a:pPr>
            <a:r>
              <a:rPr lang="en-US" sz="7000" b="1" dirty="0">
                <a:solidFill>
                  <a:srgbClr val="F7F1F2"/>
                </a:solidFill>
                <a:latin typeface="Gilroy" charset="0"/>
                <a:ea typeface="Gilroy" charset="0"/>
                <a:cs typeface="Gilroy" charset="0"/>
              </a:rPr>
              <a:t>Expansive vs. reductionist</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4664108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mc:AlternateContent xmlns:mc="http://schemas.openxmlformats.org/markup-compatibility/2006" xmlns:a14="http://schemas.microsoft.com/office/drawing/2010/main">
        <mc:Choice Requires="a14">
          <p:sp>
            <p:nvSpPr>
              <p:cNvPr id="5" name="Shape 151"/>
              <p:cNvSpPr/>
              <p:nvPr/>
            </p:nvSpPr>
            <p:spPr>
              <a:xfrm>
                <a:off x="9566" y="1923296"/>
                <a:ext cx="12182434" cy="1900406"/>
              </a:xfrm>
              <a:prstGeom prst="rect">
                <a:avLst/>
              </a:prstGeom>
              <a:noFill/>
              <a:ln>
                <a:noFill/>
              </a:ln>
            </p:spPr>
            <p:txBody>
              <a:bodyPr lIns="64275" tIns="32125" rIns="64275" bIns="32125" anchor="t" anchorCtr="0">
                <a:noAutofit/>
              </a:bodyPr>
              <a:lstStyle/>
              <a:p>
                <a:pPr lvl="0" algn="ctr">
                  <a:lnSpc>
                    <a:spcPct val="80000"/>
                  </a:lnSpc>
                  <a:buSzPct val="25000"/>
                </a:pPr>
                <a:r>
                  <a:rPr lang="en-US" sz="8000" dirty="0">
                    <a:solidFill>
                      <a:schemeClr val="lt1"/>
                    </a:solidFill>
                    <a:latin typeface="Gilroy" charset="0"/>
                    <a:ea typeface="Gilroy" charset="0"/>
                    <a:cs typeface="Gilroy" charset="0"/>
                  </a:rPr>
                  <a:t>Your experience</a:t>
                </a:r>
              </a:p>
              <a:p>
                <a:pPr lvl="0" algn="ctr">
                  <a:lnSpc>
                    <a:spcPct val="80000"/>
                  </a:lnSpc>
                  <a:buSzPct val="25000"/>
                </a:pPr>
                <a14:m>
                  <m:oMathPara xmlns:m="http://schemas.openxmlformats.org/officeDocument/2006/math">
                    <m:oMathParaPr>
                      <m:jc m:val="centerGroup"/>
                    </m:oMathParaPr>
                    <m:oMath xmlns:m="http://schemas.openxmlformats.org/officeDocument/2006/math">
                      <m:r>
                        <a:rPr lang="en-US" sz="8000" b="0" i="0" smtClean="0">
                          <a:solidFill>
                            <a:schemeClr val="lt1"/>
                          </a:solidFill>
                          <a:latin typeface="Cambria Math" charset="0"/>
                          <a:ea typeface="Gilroy" charset="0"/>
                          <a:cs typeface="Gilroy" charset="0"/>
                          <a:sym typeface="Arial"/>
                        </a:rPr>
                        <m:t>≠</m:t>
                      </m:r>
                    </m:oMath>
                  </m:oMathPara>
                </a14:m>
                <a:endParaRPr lang="en-US" sz="8000" dirty="0">
                  <a:solidFill>
                    <a:schemeClr val="lt1"/>
                  </a:solidFill>
                  <a:latin typeface="Gilroy" charset="0"/>
                  <a:ea typeface="Gilroy" charset="0"/>
                  <a:cs typeface="Gilroy" charset="0"/>
                  <a:sym typeface="Arial"/>
                </a:endParaRPr>
              </a:p>
              <a:p>
                <a:pPr marL="0" marR="0" lvl="0" indent="0" algn="ctr" rtl="0">
                  <a:lnSpc>
                    <a:spcPct val="80000"/>
                  </a:lnSpc>
                  <a:spcBef>
                    <a:spcPts val="0"/>
                  </a:spcBef>
                  <a:buSzPct val="25000"/>
                  <a:buNone/>
                </a:pPr>
                <a:r>
                  <a:rPr lang="en-US" sz="8000" dirty="0">
                    <a:solidFill>
                      <a:schemeClr val="lt1"/>
                    </a:solidFill>
                    <a:latin typeface="Gilroy" charset="0"/>
                    <a:ea typeface="Gilroy" charset="0"/>
                    <a:cs typeface="Gilroy" charset="0"/>
                    <a:sym typeface="Arial"/>
                  </a:rPr>
                  <a:t>Others experience</a:t>
                </a:r>
              </a:p>
            </p:txBody>
          </p:sp>
        </mc:Choice>
        <mc:Fallback xmlns="">
          <p:sp>
            <p:nvSpPr>
              <p:cNvPr id="5" name="Shape 151"/>
              <p:cNvSpPr>
                <a:spLocks noRot="1" noChangeAspect="1" noMove="1" noResize="1" noEditPoints="1" noAdjustHandles="1" noChangeArrowheads="1" noChangeShapeType="1" noTextEdit="1"/>
              </p:cNvSpPr>
              <p:nvPr/>
            </p:nvSpPr>
            <p:spPr>
              <a:xfrm>
                <a:off x="9566" y="1923296"/>
                <a:ext cx="12182434" cy="1900406"/>
              </a:xfrm>
              <a:prstGeom prst="rect">
                <a:avLst/>
              </a:prstGeom>
              <a:blipFill rotWithShape="0">
                <a:blip r:embed="rId4"/>
                <a:stretch>
                  <a:fillRect t="-27331" b="-88424"/>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860243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0" y="1984472"/>
            <a:ext cx="12192000" cy="275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7500" dirty="0">
                <a:solidFill>
                  <a:srgbClr val="F7F1F2"/>
                </a:solidFill>
                <a:latin typeface="Gilroy Medium" charset="0"/>
                <a:ea typeface="Gilroy Medium" charset="0"/>
                <a:cs typeface="Gilroy Medium" charset="0"/>
              </a:rPr>
              <a:t>2 Goals</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394409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Shape 151"/>
          <p:cNvSpPr/>
          <p:nvPr/>
        </p:nvSpPr>
        <p:spPr>
          <a:xfrm>
            <a:off x="295431" y="2563042"/>
            <a:ext cx="11647357" cy="722928"/>
          </a:xfrm>
          <a:prstGeom prst="rect">
            <a:avLst/>
          </a:prstGeom>
          <a:noFill/>
          <a:ln>
            <a:noFill/>
          </a:ln>
        </p:spPr>
        <p:txBody>
          <a:bodyPr lIns="64275" tIns="32125" rIns="64275" bIns="32125" anchor="t" anchorCtr="0">
            <a:noAutofit/>
          </a:bodyPr>
          <a:lstStyle/>
          <a:p>
            <a:pPr algn="ctr"/>
            <a:r>
              <a:rPr lang="en-US" sz="10000" dirty="0">
                <a:solidFill>
                  <a:srgbClr val="1F8CF2"/>
                </a:solidFill>
                <a:latin typeface="Gilroy" charset="0"/>
                <a:ea typeface="Gilroy" charset="0"/>
                <a:cs typeface="Gilroy" charset="0"/>
              </a:rPr>
              <a:t>Exploring</a:t>
            </a:r>
            <a:endParaRPr lang="en-US" sz="10000" dirty="0">
              <a:solidFill>
                <a:srgbClr val="233031"/>
              </a:solidFill>
              <a:latin typeface="Gilroy" charset="0"/>
              <a:ea typeface="Gilroy" charset="0"/>
              <a:cs typeface="Gilroy" charset="0"/>
            </a:endParaRPr>
          </a:p>
        </p:txBody>
      </p:sp>
      <p:sp>
        <p:nvSpPr>
          <p:cNvPr id="4" name="TextBox 3"/>
          <p:cNvSpPr txBox="1"/>
          <p:nvPr/>
        </p:nvSpPr>
        <p:spPr>
          <a:xfrm>
            <a:off x="494885" y="1013640"/>
            <a:ext cx="11002571" cy="395365"/>
          </a:xfrm>
          <a:prstGeom prst="rect">
            <a:avLst/>
          </a:prstGeom>
          <a:noFill/>
        </p:spPr>
        <p:txBody>
          <a:bodyPr wrap="square" rtlCol="0">
            <a:spAutoFit/>
          </a:bodyPr>
          <a:lstStyle/>
          <a:p>
            <a:pPr algn="ctr">
              <a:lnSpc>
                <a:spcPct val="80000"/>
              </a:lnSpc>
            </a:pPr>
            <a:r>
              <a:rPr lang="en-US" sz="2400" b="1" spc="300" dirty="0">
                <a:solidFill>
                  <a:srgbClr val="1F8CF2"/>
                </a:solidFill>
                <a:latin typeface="Gilroy ExtraBold" charset="0"/>
                <a:ea typeface="Gilroy ExtraBold" charset="0"/>
                <a:cs typeface="Gilroy ExtraBold" charset="0"/>
              </a:rPr>
              <a:t>MOTIVATIONAL INTERVIEWING FRAMEWORK </a:t>
            </a:r>
          </a:p>
        </p:txBody>
      </p:sp>
    </p:spTree>
    <p:extLst>
      <p:ext uri="{BB962C8B-B14F-4D97-AF65-F5344CB8AC3E}">
        <p14:creationId xmlns:p14="http://schemas.microsoft.com/office/powerpoint/2010/main" val="17837632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Rectangle 4"/>
          <p:cNvSpPr/>
          <p:nvPr/>
        </p:nvSpPr>
        <p:spPr>
          <a:xfrm>
            <a:off x="5404902" y="818768"/>
            <a:ext cx="6096000" cy="1138773"/>
          </a:xfrm>
          <a:prstGeom prst="rect">
            <a:avLst/>
          </a:prstGeom>
        </p:spPr>
        <p:txBody>
          <a:bodyPr>
            <a:spAutoFit/>
          </a:bodyPr>
          <a:lstStyle/>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Listen to the individual’s story</a:t>
            </a:r>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p:txBody>
      </p:sp>
      <p:sp>
        <p:nvSpPr>
          <p:cNvPr id="7" name="TextBox 6"/>
          <p:cNvSpPr txBox="1"/>
          <p:nvPr/>
        </p:nvSpPr>
        <p:spPr>
          <a:xfrm>
            <a:off x="569836" y="818768"/>
            <a:ext cx="4364785" cy="651076"/>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Exploring</a:t>
            </a:r>
          </a:p>
        </p:txBody>
      </p:sp>
    </p:spTree>
    <p:extLst>
      <p:ext uri="{BB962C8B-B14F-4D97-AF65-F5344CB8AC3E}">
        <p14:creationId xmlns:p14="http://schemas.microsoft.com/office/powerpoint/2010/main" val="2538775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Rectangle 4"/>
          <p:cNvSpPr/>
          <p:nvPr/>
        </p:nvSpPr>
        <p:spPr>
          <a:xfrm>
            <a:off x="5404902" y="818768"/>
            <a:ext cx="6096000" cy="2215991"/>
          </a:xfrm>
          <a:prstGeom prst="rect">
            <a:avLst/>
          </a:prstGeom>
        </p:spPr>
        <p:txBody>
          <a:bodyPr>
            <a:spAutoFit/>
          </a:bodyPr>
          <a:lstStyle/>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Listen to the individual’s story</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Build rapport</a:t>
            </a: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p:txBody>
      </p:sp>
      <p:sp>
        <p:nvSpPr>
          <p:cNvPr id="4" name="TextBox 3"/>
          <p:cNvSpPr txBox="1"/>
          <p:nvPr/>
        </p:nvSpPr>
        <p:spPr>
          <a:xfrm>
            <a:off x="569836" y="818768"/>
            <a:ext cx="4364785" cy="651076"/>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Exploring</a:t>
            </a:r>
          </a:p>
        </p:txBody>
      </p:sp>
    </p:spTree>
    <p:extLst>
      <p:ext uri="{BB962C8B-B14F-4D97-AF65-F5344CB8AC3E}">
        <p14:creationId xmlns:p14="http://schemas.microsoft.com/office/powerpoint/2010/main" val="4193251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Rectangle 4"/>
          <p:cNvSpPr/>
          <p:nvPr/>
        </p:nvSpPr>
        <p:spPr>
          <a:xfrm>
            <a:off x="5404902" y="818768"/>
            <a:ext cx="6096000" cy="2954655"/>
          </a:xfrm>
          <a:prstGeom prst="rect">
            <a:avLst/>
          </a:prstGeom>
        </p:spPr>
        <p:txBody>
          <a:bodyPr>
            <a:spAutoFit/>
          </a:bodyPr>
          <a:lstStyle/>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Listen to the individual’s story</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Build rapport</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Obtain history</a:t>
            </a: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p:txBody>
      </p:sp>
      <p:sp>
        <p:nvSpPr>
          <p:cNvPr id="6" name="TextBox 5"/>
          <p:cNvSpPr txBox="1"/>
          <p:nvPr/>
        </p:nvSpPr>
        <p:spPr>
          <a:xfrm>
            <a:off x="569836" y="818768"/>
            <a:ext cx="4364785" cy="651076"/>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Exploring</a:t>
            </a:r>
          </a:p>
        </p:txBody>
      </p:sp>
    </p:spTree>
    <p:extLst>
      <p:ext uri="{BB962C8B-B14F-4D97-AF65-F5344CB8AC3E}">
        <p14:creationId xmlns:p14="http://schemas.microsoft.com/office/powerpoint/2010/main" val="11402325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Rectangle 4"/>
          <p:cNvSpPr/>
          <p:nvPr/>
        </p:nvSpPr>
        <p:spPr>
          <a:xfrm>
            <a:off x="5404902" y="818768"/>
            <a:ext cx="6096000" cy="4062651"/>
          </a:xfrm>
          <a:prstGeom prst="rect">
            <a:avLst/>
          </a:prstGeom>
        </p:spPr>
        <p:txBody>
          <a:bodyPr>
            <a:spAutoFit/>
          </a:bodyPr>
          <a:lstStyle/>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Listen to the individual’s story</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Build rapport</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Obtain history</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Listen and give a reflective statement</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p:txBody>
      </p:sp>
      <p:sp>
        <p:nvSpPr>
          <p:cNvPr id="6" name="TextBox 5"/>
          <p:cNvSpPr txBox="1"/>
          <p:nvPr/>
        </p:nvSpPr>
        <p:spPr>
          <a:xfrm>
            <a:off x="569836" y="818768"/>
            <a:ext cx="4364785" cy="651076"/>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Exploring</a:t>
            </a:r>
          </a:p>
        </p:txBody>
      </p:sp>
    </p:spTree>
    <p:extLst>
      <p:ext uri="{BB962C8B-B14F-4D97-AF65-F5344CB8AC3E}">
        <p14:creationId xmlns:p14="http://schemas.microsoft.com/office/powerpoint/2010/main" val="10006203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sp>
        <p:nvSpPr>
          <p:cNvPr id="151" name="Shape 151"/>
          <p:cNvSpPr/>
          <p:nvPr/>
        </p:nvSpPr>
        <p:spPr>
          <a:xfrm>
            <a:off x="209862" y="2788171"/>
            <a:ext cx="11866253" cy="1545164"/>
          </a:xfrm>
          <a:prstGeom prst="rect">
            <a:avLst/>
          </a:prstGeom>
          <a:noFill/>
          <a:ln>
            <a:noFill/>
          </a:ln>
        </p:spPr>
        <p:txBody>
          <a:bodyPr lIns="64275" tIns="32125" rIns="64275" bIns="32125" anchor="t" anchorCtr="0">
            <a:noAutofit/>
          </a:bodyPr>
          <a:lstStyle/>
          <a:p>
            <a:pPr algn="ctr">
              <a:buSzPct val="25000"/>
            </a:pPr>
            <a:r>
              <a:rPr lang="en-US" sz="6600" b="1" dirty="0">
                <a:solidFill>
                  <a:srgbClr val="F7F1F2"/>
                </a:solidFill>
                <a:latin typeface="Gilroy" charset="0"/>
                <a:ea typeface="Gilroy" charset="0"/>
                <a:cs typeface="Gilroy" charset="0"/>
              </a:rPr>
              <a:t>Offer </a:t>
            </a:r>
            <a:r>
              <a:rPr lang="en-US" sz="6600" b="1">
                <a:solidFill>
                  <a:srgbClr val="F7F1F2"/>
                </a:solidFill>
                <a:latin typeface="Gilroy" charset="0"/>
                <a:ea typeface="Gilroy" charset="0"/>
                <a:cs typeface="Gilroy" charset="0"/>
              </a:rPr>
              <a:t>reflective response</a:t>
            </a:r>
            <a:endParaRPr lang="en-US" sz="6600" b="1" dirty="0">
              <a:solidFill>
                <a:srgbClr val="F7F1F2"/>
              </a:solidFill>
              <a:latin typeface="Gilroy" charset="0"/>
              <a:ea typeface="Gilroy" charset="0"/>
              <a:cs typeface="Gilroy" charset="0"/>
            </a:endParaRP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251023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sp>
        <p:nvSpPr>
          <p:cNvPr id="151" name="Shape 151"/>
          <p:cNvSpPr/>
          <p:nvPr/>
        </p:nvSpPr>
        <p:spPr>
          <a:xfrm>
            <a:off x="217982" y="959370"/>
            <a:ext cx="11832236" cy="434715"/>
          </a:xfrm>
          <a:prstGeom prst="rect">
            <a:avLst/>
          </a:prstGeom>
          <a:noFill/>
          <a:ln>
            <a:noFill/>
          </a:ln>
        </p:spPr>
        <p:txBody>
          <a:bodyPr lIns="64275" tIns="32125" rIns="64275" bIns="32125" anchor="t" anchorCtr="0">
            <a:noAutofit/>
          </a:bodyPr>
          <a:lstStyle/>
          <a:p>
            <a:pPr algn="ctr">
              <a:buSzPct val="25000"/>
            </a:pPr>
            <a:r>
              <a:rPr lang="en-US" sz="2400" b="1" spc="300" dirty="0">
                <a:solidFill>
                  <a:srgbClr val="F7F1F2"/>
                </a:solidFill>
                <a:latin typeface="Gilroy ExtraBold" charset="0"/>
                <a:ea typeface="Gilroy ExtraBold" charset="0"/>
                <a:cs typeface="Gilroy ExtraBold" charset="0"/>
              </a:rPr>
              <a:t>CONTENT REFLECTION:</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2" name="Rectangle 1"/>
          <p:cNvSpPr/>
          <p:nvPr/>
        </p:nvSpPr>
        <p:spPr>
          <a:xfrm>
            <a:off x="1009018" y="2469165"/>
            <a:ext cx="10250164" cy="2246769"/>
          </a:xfrm>
          <a:prstGeom prst="rect">
            <a:avLst/>
          </a:prstGeom>
        </p:spPr>
        <p:txBody>
          <a:bodyPr wrap="square">
            <a:spAutoFit/>
          </a:bodyPr>
          <a:lstStyle/>
          <a:p>
            <a:pPr algn="ctr">
              <a:buSzPct val="25000"/>
            </a:pPr>
            <a:r>
              <a:rPr lang="en-US" sz="7000" dirty="0">
                <a:solidFill>
                  <a:srgbClr val="F7F1F2"/>
                </a:solidFill>
                <a:latin typeface="Source Serif Pro" charset="0"/>
                <a:ea typeface="Source Serif Pro" charset="0"/>
                <a:cs typeface="Source Serif Pro" charset="0"/>
              </a:rPr>
              <a:t>“Given what you said, </a:t>
            </a:r>
          </a:p>
          <a:p>
            <a:pPr algn="ctr">
              <a:buSzPct val="25000"/>
            </a:pPr>
            <a:r>
              <a:rPr lang="en-US" sz="7000" dirty="0">
                <a:solidFill>
                  <a:srgbClr val="F7F1F2"/>
                </a:solidFill>
                <a:latin typeface="Source Serif Pro" charset="0"/>
                <a:ea typeface="Source Serif Pro" charset="0"/>
                <a:cs typeface="Source Serif Pro" charset="0"/>
              </a:rPr>
              <a:t>it sounds like you</a:t>
            </a:r>
            <a:r>
              <a:rPr lang="mr-IN" sz="7000" dirty="0">
                <a:solidFill>
                  <a:srgbClr val="F7F1F2"/>
                </a:solidFill>
                <a:latin typeface="Source Serif Pro" charset="0"/>
                <a:ea typeface="Source Serif Pro" charset="0"/>
                <a:cs typeface="Source Serif Pro" charset="0"/>
              </a:rPr>
              <a:t>…</a:t>
            </a:r>
            <a:r>
              <a:rPr lang="en-US" sz="7000" dirty="0">
                <a:solidFill>
                  <a:srgbClr val="F7F1F2"/>
                </a:solidFill>
                <a:latin typeface="Source Serif Pro" charset="0"/>
                <a:ea typeface="Source Serif Pro" charset="0"/>
                <a:cs typeface="Source Serif Pro" charset="0"/>
              </a:rPr>
              <a:t>”</a:t>
            </a:r>
          </a:p>
        </p:txBody>
      </p:sp>
    </p:spTree>
    <p:extLst>
      <p:ext uri="{BB962C8B-B14F-4D97-AF65-F5344CB8AC3E}">
        <p14:creationId xmlns:p14="http://schemas.microsoft.com/office/powerpoint/2010/main" val="16696900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6" name="Shape 151"/>
          <p:cNvSpPr/>
          <p:nvPr/>
        </p:nvSpPr>
        <p:spPr>
          <a:xfrm>
            <a:off x="217982" y="959370"/>
            <a:ext cx="11832236" cy="434715"/>
          </a:xfrm>
          <a:prstGeom prst="rect">
            <a:avLst/>
          </a:prstGeom>
          <a:noFill/>
          <a:ln>
            <a:noFill/>
          </a:ln>
        </p:spPr>
        <p:txBody>
          <a:bodyPr lIns="64275" tIns="32125" rIns="64275" bIns="32125" anchor="t" anchorCtr="0">
            <a:noAutofit/>
          </a:bodyPr>
          <a:lstStyle/>
          <a:p>
            <a:pPr algn="ctr">
              <a:buSzPct val="25000"/>
            </a:pPr>
            <a:r>
              <a:rPr lang="en-US" sz="2400" b="1" spc="300" dirty="0">
                <a:solidFill>
                  <a:srgbClr val="F7F1F2"/>
                </a:solidFill>
                <a:latin typeface="Gilroy ExtraBold" charset="0"/>
                <a:ea typeface="Gilroy ExtraBold" charset="0"/>
                <a:cs typeface="Gilroy ExtraBold" charset="0"/>
              </a:rPr>
              <a:t>MEANING/FEELING REFLECTION:</a:t>
            </a:r>
          </a:p>
        </p:txBody>
      </p:sp>
      <p:sp>
        <p:nvSpPr>
          <p:cNvPr id="7" name="Rectangle 6"/>
          <p:cNvSpPr/>
          <p:nvPr/>
        </p:nvSpPr>
        <p:spPr>
          <a:xfrm>
            <a:off x="1009018" y="2469165"/>
            <a:ext cx="10250164" cy="2246769"/>
          </a:xfrm>
          <a:prstGeom prst="rect">
            <a:avLst/>
          </a:prstGeom>
        </p:spPr>
        <p:txBody>
          <a:bodyPr wrap="square">
            <a:spAutoFit/>
          </a:bodyPr>
          <a:lstStyle/>
          <a:p>
            <a:pPr algn="ctr">
              <a:buSzPct val="25000"/>
            </a:pPr>
            <a:r>
              <a:rPr lang="en-US" sz="7000" dirty="0">
                <a:solidFill>
                  <a:srgbClr val="F7F1F2"/>
                </a:solidFill>
                <a:latin typeface="Source Serif Pro" charset="0"/>
                <a:ea typeface="Source Serif Pro" charset="0"/>
                <a:cs typeface="Source Serif Pro" charset="0"/>
              </a:rPr>
              <a:t>“It seems that you felt </a:t>
            </a:r>
            <a:r>
              <a:rPr lang="mr-IN" sz="7000" dirty="0">
                <a:solidFill>
                  <a:srgbClr val="F7F1F2"/>
                </a:solidFill>
                <a:latin typeface="Source Serif Pro" charset="0"/>
                <a:ea typeface="Source Serif Pro" charset="0"/>
                <a:cs typeface="Source Serif Pro" charset="0"/>
              </a:rPr>
              <a:t>…</a:t>
            </a:r>
            <a:r>
              <a:rPr lang="en-US" sz="7000" dirty="0">
                <a:solidFill>
                  <a:srgbClr val="F7F1F2"/>
                </a:solidFill>
                <a:latin typeface="Source Serif Pro" charset="0"/>
                <a:ea typeface="Source Serif Pro" charset="0"/>
                <a:cs typeface="Source Serif Pro" charset="0"/>
              </a:rPr>
              <a:t> is that right?”</a:t>
            </a:r>
          </a:p>
        </p:txBody>
      </p:sp>
    </p:spTree>
    <p:extLst>
      <p:ext uri="{BB962C8B-B14F-4D97-AF65-F5344CB8AC3E}">
        <p14:creationId xmlns:p14="http://schemas.microsoft.com/office/powerpoint/2010/main" val="8521027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sp>
        <p:nvSpPr>
          <p:cNvPr id="151" name="Shape 151"/>
          <p:cNvSpPr/>
          <p:nvPr/>
        </p:nvSpPr>
        <p:spPr>
          <a:xfrm>
            <a:off x="516496" y="2413416"/>
            <a:ext cx="11272604" cy="1545164"/>
          </a:xfrm>
          <a:prstGeom prst="rect">
            <a:avLst/>
          </a:prstGeom>
          <a:noFill/>
          <a:ln>
            <a:noFill/>
          </a:ln>
        </p:spPr>
        <p:txBody>
          <a:bodyPr lIns="64275" tIns="32125" rIns="64275" bIns="32125" anchor="t" anchorCtr="0">
            <a:noAutofit/>
          </a:bodyPr>
          <a:lstStyle/>
          <a:p>
            <a:pPr>
              <a:buSzPct val="25000"/>
            </a:pPr>
            <a:r>
              <a:rPr lang="en-US" sz="4800" b="1" dirty="0">
                <a:solidFill>
                  <a:srgbClr val="F7F1F2"/>
                </a:solidFill>
                <a:latin typeface="Gilroy" charset="0"/>
                <a:ea typeface="Gilroy" charset="0"/>
                <a:cs typeface="Gilroy" charset="0"/>
              </a:rPr>
              <a:t>Responding  	</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9" name="Rectangle 8"/>
          <p:cNvSpPr/>
          <p:nvPr/>
        </p:nvSpPr>
        <p:spPr>
          <a:xfrm>
            <a:off x="456160" y="3423762"/>
            <a:ext cx="3861154" cy="1569660"/>
          </a:xfrm>
          <a:prstGeom prst="rect">
            <a:avLst/>
          </a:prstGeom>
        </p:spPr>
        <p:txBody>
          <a:bodyPr wrap="square">
            <a:spAutoFit/>
          </a:bodyPr>
          <a:lstStyle/>
          <a:p>
            <a:pPr algn="ctr"/>
            <a:r>
              <a:rPr lang="en-US" sz="3200" dirty="0">
                <a:solidFill>
                  <a:srgbClr val="F7F1F2"/>
                </a:solidFill>
                <a:latin typeface="Source Serif Pro" charset="0"/>
                <a:ea typeface="Source Serif Pro" charset="0"/>
                <a:cs typeface="Source Serif Pro" charset="0"/>
              </a:rPr>
              <a:t>With questions that are biased in what you want to hear.</a:t>
            </a:r>
          </a:p>
        </p:txBody>
      </p:sp>
      <p:sp>
        <p:nvSpPr>
          <p:cNvPr id="6" name="Shape 151"/>
          <p:cNvSpPr/>
          <p:nvPr/>
        </p:nvSpPr>
        <p:spPr>
          <a:xfrm>
            <a:off x="217982" y="959370"/>
            <a:ext cx="11832236" cy="434715"/>
          </a:xfrm>
          <a:prstGeom prst="rect">
            <a:avLst/>
          </a:prstGeom>
          <a:noFill/>
          <a:ln>
            <a:noFill/>
          </a:ln>
        </p:spPr>
        <p:txBody>
          <a:bodyPr lIns="64275" tIns="32125" rIns="64275" bIns="32125" anchor="t" anchorCtr="0">
            <a:noAutofit/>
          </a:bodyPr>
          <a:lstStyle/>
          <a:p>
            <a:pPr algn="ctr">
              <a:buSzPct val="25000"/>
            </a:pPr>
            <a:r>
              <a:rPr lang="en-US" sz="2400" b="1" spc="300">
                <a:solidFill>
                  <a:srgbClr val="F7F1F2"/>
                </a:solidFill>
                <a:latin typeface="Gilroy ExtraBold" charset="0"/>
                <a:ea typeface="Gilroy ExtraBold" charset="0"/>
                <a:cs typeface="Gilroy ExtraBold" charset="0"/>
              </a:rPr>
              <a:t>CAUTIONARY TRAPS</a:t>
            </a:r>
            <a:endParaRPr lang="en-US" sz="2400" b="1" spc="300" dirty="0">
              <a:solidFill>
                <a:srgbClr val="F7F1F2"/>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10493760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sp>
        <p:nvSpPr>
          <p:cNvPr id="151" name="Shape 151"/>
          <p:cNvSpPr/>
          <p:nvPr/>
        </p:nvSpPr>
        <p:spPr>
          <a:xfrm>
            <a:off x="389744" y="2413416"/>
            <a:ext cx="11467476" cy="1545164"/>
          </a:xfrm>
          <a:prstGeom prst="rect">
            <a:avLst/>
          </a:prstGeom>
          <a:noFill/>
          <a:ln>
            <a:noFill/>
          </a:ln>
        </p:spPr>
        <p:txBody>
          <a:bodyPr lIns="64275" tIns="32125" rIns="64275" bIns="32125" anchor="t" anchorCtr="0">
            <a:noAutofit/>
          </a:bodyPr>
          <a:lstStyle/>
          <a:p>
            <a:pPr algn="ctr">
              <a:buSzPct val="25000"/>
            </a:pPr>
            <a:r>
              <a:rPr lang="en-US" sz="4800" b="1" dirty="0">
                <a:solidFill>
                  <a:srgbClr val="F7F1F2"/>
                </a:solidFill>
                <a:latin typeface="Gilroy" charset="0"/>
                <a:ea typeface="Gilroy" charset="0"/>
                <a:cs typeface="Gilroy" charset="0"/>
              </a:rPr>
              <a:t>Responding  		&amp;	    Premature advice</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8" name="Rectangle 7"/>
          <p:cNvSpPr/>
          <p:nvPr/>
        </p:nvSpPr>
        <p:spPr>
          <a:xfrm>
            <a:off x="6682835" y="3390900"/>
            <a:ext cx="5006714" cy="1569660"/>
          </a:xfrm>
          <a:prstGeom prst="rect">
            <a:avLst/>
          </a:prstGeom>
        </p:spPr>
        <p:txBody>
          <a:bodyPr wrap="square">
            <a:spAutoFit/>
          </a:bodyPr>
          <a:lstStyle/>
          <a:p>
            <a:pPr algn="ctr"/>
            <a:r>
              <a:rPr lang="en-US" sz="3200" dirty="0">
                <a:solidFill>
                  <a:srgbClr val="F7F1F2"/>
                </a:solidFill>
                <a:latin typeface="Source Serif Pro" charset="0"/>
                <a:ea typeface="Source Serif Pro" charset="0"/>
                <a:cs typeface="Source Serif Pro" charset="0"/>
              </a:rPr>
              <a:t>Giving advice based </a:t>
            </a:r>
          </a:p>
          <a:p>
            <a:pPr algn="ctr"/>
            <a:r>
              <a:rPr lang="en-US" sz="3200" dirty="0">
                <a:solidFill>
                  <a:srgbClr val="F7F1F2"/>
                </a:solidFill>
                <a:latin typeface="Source Serif Pro" charset="0"/>
                <a:ea typeface="Source Serif Pro" charset="0"/>
                <a:cs typeface="Source Serif Pro" charset="0"/>
              </a:rPr>
              <a:t>on biases without first listening to the individual.</a:t>
            </a:r>
          </a:p>
        </p:txBody>
      </p:sp>
      <p:sp>
        <p:nvSpPr>
          <p:cNvPr id="9" name="Rectangle 8"/>
          <p:cNvSpPr/>
          <p:nvPr/>
        </p:nvSpPr>
        <p:spPr>
          <a:xfrm>
            <a:off x="456160" y="3423762"/>
            <a:ext cx="3861154" cy="1569660"/>
          </a:xfrm>
          <a:prstGeom prst="rect">
            <a:avLst/>
          </a:prstGeom>
        </p:spPr>
        <p:txBody>
          <a:bodyPr wrap="square">
            <a:spAutoFit/>
          </a:bodyPr>
          <a:lstStyle/>
          <a:p>
            <a:pPr algn="ctr"/>
            <a:r>
              <a:rPr lang="en-US" sz="3200" dirty="0">
                <a:solidFill>
                  <a:srgbClr val="F7F1F2"/>
                </a:solidFill>
                <a:latin typeface="Source Serif Pro" charset="0"/>
                <a:ea typeface="Source Serif Pro" charset="0"/>
                <a:cs typeface="Source Serif Pro" charset="0"/>
              </a:rPr>
              <a:t>With questions that are biased in what you want to hear.</a:t>
            </a:r>
          </a:p>
        </p:txBody>
      </p:sp>
      <p:sp>
        <p:nvSpPr>
          <p:cNvPr id="7" name="Shape 151"/>
          <p:cNvSpPr/>
          <p:nvPr/>
        </p:nvSpPr>
        <p:spPr>
          <a:xfrm>
            <a:off x="217982" y="959370"/>
            <a:ext cx="11832236" cy="434715"/>
          </a:xfrm>
          <a:prstGeom prst="rect">
            <a:avLst/>
          </a:prstGeom>
          <a:noFill/>
          <a:ln>
            <a:noFill/>
          </a:ln>
        </p:spPr>
        <p:txBody>
          <a:bodyPr lIns="64275" tIns="32125" rIns="64275" bIns="32125" anchor="t" anchorCtr="0">
            <a:noAutofit/>
          </a:bodyPr>
          <a:lstStyle/>
          <a:p>
            <a:pPr algn="ctr">
              <a:buSzPct val="25000"/>
            </a:pPr>
            <a:r>
              <a:rPr lang="en-US" sz="2400" b="1" spc="300">
                <a:solidFill>
                  <a:srgbClr val="F7F1F2"/>
                </a:solidFill>
                <a:latin typeface="Gilroy ExtraBold" charset="0"/>
                <a:ea typeface="Gilroy ExtraBold" charset="0"/>
                <a:cs typeface="Gilroy ExtraBold" charset="0"/>
              </a:rPr>
              <a:t>CAUTIONARY TRAPS</a:t>
            </a:r>
            <a:endParaRPr lang="en-US" sz="2400" b="1" spc="300" dirty="0">
              <a:solidFill>
                <a:srgbClr val="F7F1F2"/>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1317432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sp>
        <p:nvSpPr>
          <p:cNvPr id="6" name="TextBox 5"/>
          <p:cNvSpPr txBox="1"/>
          <p:nvPr/>
        </p:nvSpPr>
        <p:spPr>
          <a:xfrm>
            <a:off x="786911" y="2603810"/>
            <a:ext cx="10618177" cy="2336024"/>
          </a:xfrm>
          <a:prstGeom prst="rect">
            <a:avLst/>
          </a:prstGeom>
          <a:noFill/>
        </p:spPr>
        <p:txBody>
          <a:bodyPr wrap="square" rtlCol="0">
            <a:spAutoFit/>
          </a:bodyPr>
          <a:lstStyle/>
          <a:p>
            <a:pPr lvl="0" algn="ctr">
              <a:lnSpc>
                <a:spcPct val="90000"/>
              </a:lnSpc>
            </a:pPr>
            <a:r>
              <a:rPr lang="en-US" sz="5400" dirty="0">
                <a:solidFill>
                  <a:srgbClr val="1F8CF2"/>
                </a:solidFill>
                <a:latin typeface="Source Serif Pro" charset="0"/>
                <a:ea typeface="Source Serif Pro" charset="0"/>
                <a:cs typeface="Source Serif Pro" charset="0"/>
                <a:sym typeface="Source Sans Pro"/>
              </a:rPr>
              <a:t>Understand the key aspects </a:t>
            </a:r>
          </a:p>
          <a:p>
            <a:pPr lvl="0" algn="ctr">
              <a:lnSpc>
                <a:spcPct val="90000"/>
              </a:lnSpc>
            </a:pPr>
            <a:r>
              <a:rPr lang="en-US" sz="5400" dirty="0">
                <a:solidFill>
                  <a:srgbClr val="1F8CF2"/>
                </a:solidFill>
                <a:latin typeface="Source Serif Pro" charset="0"/>
                <a:ea typeface="Source Serif Pro" charset="0"/>
                <a:cs typeface="Source Serif Pro" charset="0"/>
                <a:sym typeface="Source Sans Pro"/>
              </a:rPr>
              <a:t>of the motivational interviewing framework.</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3" name="Oval 2"/>
          <p:cNvSpPr/>
          <p:nvPr/>
        </p:nvSpPr>
        <p:spPr>
          <a:xfrm>
            <a:off x="5759969" y="1041375"/>
            <a:ext cx="672061" cy="672061"/>
          </a:xfrm>
          <a:prstGeom prst="ellipse">
            <a:avLst/>
          </a:prstGeom>
          <a:solidFill>
            <a:srgbClr val="1F8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a:spLocks noChangeArrowheads="1"/>
          </p:cNvSpPr>
          <p:nvPr/>
        </p:nvSpPr>
        <p:spPr bwMode="auto">
          <a:xfrm>
            <a:off x="1812895" y="1173439"/>
            <a:ext cx="8626169" cy="496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a:lnSpc>
                <a:spcPct val="80000"/>
              </a:lnSpc>
              <a:spcBef>
                <a:spcPts val="0"/>
              </a:spcBef>
              <a:buFont typeface="Gill Sans" charset="0"/>
              <a:buNone/>
            </a:pPr>
            <a:r>
              <a:rPr lang="en-US" sz="3200" kern="1200" spc="300" dirty="0">
                <a:solidFill>
                  <a:srgbClr val="F7F1F2"/>
                </a:solidFill>
                <a:latin typeface="Gilroy ExtraBold" charset="0"/>
                <a:ea typeface="Gilroy ExtraBold" charset="0"/>
                <a:cs typeface="Gilroy ExtraBold" charset="0"/>
              </a:rPr>
              <a:t>1</a:t>
            </a:r>
          </a:p>
        </p:txBody>
      </p:sp>
      <p:pic>
        <p:nvPicPr>
          <p:cNvPr id="7" name="Picture 6"/>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9450031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orkshop 2 -- Video Clip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82215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Rectangle 5"/>
          <p:cNvSpPr/>
          <p:nvPr/>
        </p:nvSpPr>
        <p:spPr>
          <a:xfrm>
            <a:off x="5771288" y="2712835"/>
            <a:ext cx="5366802" cy="2585323"/>
          </a:xfrm>
          <a:prstGeom prst="rect">
            <a:avLst/>
          </a:prstGeom>
        </p:spPr>
        <p:txBody>
          <a:bodyPr wrap="square">
            <a:spAutoFit/>
          </a:bodyPr>
          <a:lstStyle/>
          <a:p>
            <a:r>
              <a:rPr lang="en-US" altLang="en-US" sz="2400" dirty="0">
                <a:solidFill>
                  <a:srgbClr val="1F8CF2"/>
                </a:solidFill>
                <a:latin typeface="Source Serif Pro" charset="0"/>
                <a:ea typeface="Source Serif Pro" charset="0"/>
                <a:cs typeface="Source Serif Pro" charset="0"/>
              </a:rPr>
              <a:t>If you were the person at the door canvassing this women, what would you ask or say at this point?</a:t>
            </a:r>
          </a:p>
          <a:p>
            <a:endParaRPr lang="en-US" altLang="en-US" sz="24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p:txBody>
      </p:sp>
      <p:sp>
        <p:nvSpPr>
          <p:cNvPr id="9" name="TextBox 8"/>
          <p:cNvSpPr txBox="1"/>
          <p:nvPr/>
        </p:nvSpPr>
        <p:spPr>
          <a:xfrm>
            <a:off x="1214413" y="2780295"/>
            <a:ext cx="4364785" cy="991041"/>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2 minutes</a:t>
            </a:r>
          </a:p>
          <a:p>
            <a:pPr>
              <a:lnSpc>
                <a:spcPct val="80000"/>
              </a:lnSpc>
            </a:pPr>
            <a:r>
              <a:rPr lang="en-US" sz="2800" b="1" dirty="0">
                <a:solidFill>
                  <a:srgbClr val="1F8CF2"/>
                </a:solidFill>
                <a:latin typeface="Gilroy" charset="0"/>
                <a:ea typeface="Gilroy" charset="0"/>
                <a:cs typeface="Gilroy" charset="0"/>
              </a:rPr>
              <a:t>Reflection</a:t>
            </a:r>
          </a:p>
        </p:txBody>
      </p:sp>
    </p:spTree>
    <p:extLst>
      <p:ext uri="{BB962C8B-B14F-4D97-AF65-F5344CB8AC3E}">
        <p14:creationId xmlns:p14="http://schemas.microsoft.com/office/powerpoint/2010/main" val="19868689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orkshop 2 -- Video Clip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074346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Rectangle 4"/>
          <p:cNvSpPr/>
          <p:nvPr/>
        </p:nvSpPr>
        <p:spPr>
          <a:xfrm>
            <a:off x="6094449" y="2887411"/>
            <a:ext cx="5133183" cy="2215991"/>
          </a:xfrm>
          <a:prstGeom prst="rect">
            <a:avLst/>
          </a:prstGeom>
        </p:spPr>
        <p:txBody>
          <a:bodyPr wrap="square">
            <a:spAutoFit/>
          </a:bodyPr>
          <a:lstStyle/>
          <a:p>
            <a:r>
              <a:rPr lang="en-US" altLang="en-US" sz="2400" dirty="0">
                <a:solidFill>
                  <a:srgbClr val="1F8CF2"/>
                </a:solidFill>
                <a:latin typeface="Source Serif Pro" charset="0"/>
                <a:ea typeface="Source Serif Pro" charset="0"/>
                <a:cs typeface="Source Serif Pro" charset="0"/>
              </a:rPr>
              <a:t>What exploring questions did you hear the canvasser say?</a:t>
            </a:r>
          </a:p>
          <a:p>
            <a:endParaRPr lang="en-US" altLang="en-US" sz="24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p:txBody>
      </p:sp>
      <p:sp>
        <p:nvSpPr>
          <p:cNvPr id="7" name="TextBox 6"/>
          <p:cNvSpPr txBox="1"/>
          <p:nvPr/>
        </p:nvSpPr>
        <p:spPr>
          <a:xfrm>
            <a:off x="1259383" y="2857431"/>
            <a:ext cx="4364785" cy="991041"/>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3 minutes</a:t>
            </a:r>
          </a:p>
          <a:p>
            <a:pPr>
              <a:lnSpc>
                <a:spcPct val="80000"/>
              </a:lnSpc>
            </a:pPr>
            <a:r>
              <a:rPr lang="en-US" sz="2800" b="1" dirty="0">
                <a:solidFill>
                  <a:srgbClr val="1F8CF2"/>
                </a:solidFill>
                <a:latin typeface="Gilroy" charset="0"/>
                <a:ea typeface="Gilroy" charset="0"/>
                <a:cs typeface="Gilroy" charset="0"/>
              </a:rPr>
              <a:t>Reflection</a:t>
            </a:r>
          </a:p>
        </p:txBody>
      </p:sp>
    </p:spTree>
    <p:extLst>
      <p:ext uri="{BB962C8B-B14F-4D97-AF65-F5344CB8AC3E}">
        <p14:creationId xmlns:p14="http://schemas.microsoft.com/office/powerpoint/2010/main" val="19040261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Shape 151"/>
          <p:cNvSpPr/>
          <p:nvPr/>
        </p:nvSpPr>
        <p:spPr>
          <a:xfrm>
            <a:off x="310421" y="2458110"/>
            <a:ext cx="11647357" cy="722928"/>
          </a:xfrm>
          <a:prstGeom prst="rect">
            <a:avLst/>
          </a:prstGeom>
          <a:noFill/>
          <a:ln>
            <a:noFill/>
          </a:ln>
        </p:spPr>
        <p:txBody>
          <a:bodyPr lIns="64275" tIns="32125" rIns="64275" bIns="32125" anchor="t" anchorCtr="0">
            <a:noAutofit/>
          </a:bodyPr>
          <a:lstStyle/>
          <a:p>
            <a:pPr algn="ctr"/>
            <a:r>
              <a:rPr lang="en-US" sz="12000" dirty="0">
                <a:solidFill>
                  <a:srgbClr val="1F8CF2"/>
                </a:solidFill>
                <a:latin typeface="Gilroy" charset="0"/>
                <a:ea typeface="Gilroy" charset="0"/>
                <a:cs typeface="Gilroy" charset="0"/>
              </a:rPr>
              <a:t>Guiding</a:t>
            </a:r>
            <a:endParaRPr lang="en-US" sz="12000" dirty="0">
              <a:solidFill>
                <a:srgbClr val="233031"/>
              </a:solidFill>
              <a:latin typeface="Gilroy" charset="0"/>
              <a:ea typeface="Gilroy" charset="0"/>
              <a:cs typeface="Gilroy" charset="0"/>
            </a:endParaRPr>
          </a:p>
        </p:txBody>
      </p:sp>
      <p:sp>
        <p:nvSpPr>
          <p:cNvPr id="4" name="TextBox 3"/>
          <p:cNvSpPr txBox="1"/>
          <p:nvPr/>
        </p:nvSpPr>
        <p:spPr>
          <a:xfrm>
            <a:off x="494885" y="1013640"/>
            <a:ext cx="11002571" cy="395365"/>
          </a:xfrm>
          <a:prstGeom prst="rect">
            <a:avLst/>
          </a:prstGeom>
          <a:noFill/>
        </p:spPr>
        <p:txBody>
          <a:bodyPr wrap="square" rtlCol="0">
            <a:spAutoFit/>
          </a:bodyPr>
          <a:lstStyle/>
          <a:p>
            <a:pPr algn="ctr">
              <a:lnSpc>
                <a:spcPct val="80000"/>
              </a:lnSpc>
            </a:pPr>
            <a:r>
              <a:rPr lang="en-US" sz="2400" b="1" spc="300" dirty="0">
                <a:solidFill>
                  <a:srgbClr val="1F8CF2"/>
                </a:solidFill>
                <a:latin typeface="Gilroy ExtraBold" charset="0"/>
                <a:ea typeface="Gilroy ExtraBold" charset="0"/>
                <a:cs typeface="Gilroy ExtraBold" charset="0"/>
              </a:rPr>
              <a:t>MOTIVATIONAL INTERVIEWING FRAMEWORK </a:t>
            </a:r>
          </a:p>
        </p:txBody>
      </p:sp>
    </p:spTree>
    <p:extLst>
      <p:ext uri="{BB962C8B-B14F-4D97-AF65-F5344CB8AC3E}">
        <p14:creationId xmlns:p14="http://schemas.microsoft.com/office/powerpoint/2010/main" val="1815274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Rectangle 4"/>
          <p:cNvSpPr/>
          <p:nvPr/>
        </p:nvSpPr>
        <p:spPr>
          <a:xfrm>
            <a:off x="5404902" y="818768"/>
            <a:ext cx="6096000" cy="1846659"/>
          </a:xfrm>
          <a:prstGeom prst="rect">
            <a:avLst/>
          </a:prstGeom>
        </p:spPr>
        <p:txBody>
          <a:bodyPr>
            <a:spAutoFit/>
          </a:bodyPr>
          <a:lstStyle/>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Clarification of values</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p:txBody>
      </p:sp>
      <p:sp>
        <p:nvSpPr>
          <p:cNvPr id="7" name="TextBox 6"/>
          <p:cNvSpPr txBox="1"/>
          <p:nvPr/>
        </p:nvSpPr>
        <p:spPr>
          <a:xfrm>
            <a:off x="1244184" y="818768"/>
            <a:ext cx="3690437" cy="651076"/>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Guiding</a:t>
            </a:r>
          </a:p>
        </p:txBody>
      </p:sp>
    </p:spTree>
    <p:extLst>
      <p:ext uri="{BB962C8B-B14F-4D97-AF65-F5344CB8AC3E}">
        <p14:creationId xmlns:p14="http://schemas.microsoft.com/office/powerpoint/2010/main" val="4215267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Rectangle 4"/>
          <p:cNvSpPr/>
          <p:nvPr/>
        </p:nvSpPr>
        <p:spPr>
          <a:xfrm>
            <a:off x="5404902" y="818768"/>
            <a:ext cx="6096000" cy="2215991"/>
          </a:xfrm>
          <a:prstGeom prst="rect">
            <a:avLst/>
          </a:prstGeom>
        </p:spPr>
        <p:txBody>
          <a:bodyPr>
            <a:spAutoFit/>
          </a:bodyPr>
          <a:lstStyle/>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Clarification of values</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Summarize</a:t>
            </a: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p:txBody>
      </p:sp>
      <p:sp>
        <p:nvSpPr>
          <p:cNvPr id="9" name="TextBox 8"/>
          <p:cNvSpPr txBox="1"/>
          <p:nvPr/>
        </p:nvSpPr>
        <p:spPr>
          <a:xfrm>
            <a:off x="1244184" y="818768"/>
            <a:ext cx="3690437" cy="651076"/>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Guiding</a:t>
            </a:r>
          </a:p>
        </p:txBody>
      </p:sp>
    </p:spTree>
    <p:extLst>
      <p:ext uri="{BB962C8B-B14F-4D97-AF65-F5344CB8AC3E}">
        <p14:creationId xmlns:p14="http://schemas.microsoft.com/office/powerpoint/2010/main" val="9809115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Rectangle 4"/>
          <p:cNvSpPr/>
          <p:nvPr/>
        </p:nvSpPr>
        <p:spPr>
          <a:xfrm>
            <a:off x="5404902" y="818768"/>
            <a:ext cx="6096000" cy="3323987"/>
          </a:xfrm>
          <a:prstGeom prst="rect">
            <a:avLst/>
          </a:prstGeom>
        </p:spPr>
        <p:txBody>
          <a:bodyPr>
            <a:spAutoFit/>
          </a:bodyPr>
          <a:lstStyle/>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Clarification of values</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Summarize</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Bring assumptions to the surface</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p:txBody>
      </p:sp>
      <p:sp>
        <p:nvSpPr>
          <p:cNvPr id="9" name="TextBox 8"/>
          <p:cNvSpPr txBox="1"/>
          <p:nvPr/>
        </p:nvSpPr>
        <p:spPr>
          <a:xfrm>
            <a:off x="1244184" y="818768"/>
            <a:ext cx="3690437" cy="651076"/>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Guiding</a:t>
            </a:r>
          </a:p>
        </p:txBody>
      </p:sp>
    </p:spTree>
    <p:extLst>
      <p:ext uri="{BB962C8B-B14F-4D97-AF65-F5344CB8AC3E}">
        <p14:creationId xmlns:p14="http://schemas.microsoft.com/office/powerpoint/2010/main" val="18499496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Rectangle 4"/>
          <p:cNvSpPr/>
          <p:nvPr/>
        </p:nvSpPr>
        <p:spPr>
          <a:xfrm>
            <a:off x="5404902" y="818768"/>
            <a:ext cx="6096000" cy="1846659"/>
          </a:xfrm>
          <a:prstGeom prst="rect">
            <a:avLst/>
          </a:prstGeom>
        </p:spPr>
        <p:txBody>
          <a:bodyPr>
            <a:spAutoFit/>
          </a:bodyPr>
          <a:lstStyle/>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Confronting people can cause them to shutdown</a:t>
            </a: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p:txBody>
      </p:sp>
      <p:sp>
        <p:nvSpPr>
          <p:cNvPr id="9" name="TextBox 8"/>
          <p:cNvSpPr txBox="1"/>
          <p:nvPr/>
        </p:nvSpPr>
        <p:spPr>
          <a:xfrm>
            <a:off x="1244184" y="818768"/>
            <a:ext cx="3690437" cy="1205073"/>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More on</a:t>
            </a:r>
          </a:p>
          <a:p>
            <a:pPr>
              <a:lnSpc>
                <a:spcPct val="80000"/>
              </a:lnSpc>
            </a:pPr>
            <a:r>
              <a:rPr lang="en-US" sz="4500" b="1" dirty="0">
                <a:solidFill>
                  <a:srgbClr val="1F8CF2"/>
                </a:solidFill>
                <a:latin typeface="Gilroy" charset="0"/>
                <a:ea typeface="Gilroy" charset="0"/>
                <a:cs typeface="Gilroy" charset="0"/>
              </a:rPr>
              <a:t>guiding</a:t>
            </a:r>
          </a:p>
        </p:txBody>
      </p:sp>
    </p:spTree>
    <p:extLst>
      <p:ext uri="{BB962C8B-B14F-4D97-AF65-F5344CB8AC3E}">
        <p14:creationId xmlns:p14="http://schemas.microsoft.com/office/powerpoint/2010/main" val="16758154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Rectangle 4"/>
          <p:cNvSpPr/>
          <p:nvPr/>
        </p:nvSpPr>
        <p:spPr>
          <a:xfrm>
            <a:off x="5404902" y="818768"/>
            <a:ext cx="6096000" cy="2954655"/>
          </a:xfrm>
          <a:prstGeom prst="rect">
            <a:avLst/>
          </a:prstGeom>
        </p:spPr>
        <p:txBody>
          <a:bodyPr>
            <a:spAutoFit/>
          </a:bodyPr>
          <a:lstStyle/>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Confronting people can cause them to shutdown</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Therefore, we can “pull up alongside them”</a:t>
            </a:r>
            <a:r>
              <a:rPr lang="mr-IN" altLang="en-US" sz="2400" dirty="0">
                <a:solidFill>
                  <a:srgbClr val="1F8CF2"/>
                </a:solidFill>
                <a:latin typeface="Source Serif Pro" charset="0"/>
                <a:ea typeface="Source Serif Pro" charset="0"/>
                <a:cs typeface="Source Serif Pro" charset="0"/>
              </a:rPr>
              <a:t>…</a:t>
            </a:r>
            <a:endParaRPr lang="en-US" altLang="en-US" sz="24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p:txBody>
      </p:sp>
      <p:sp>
        <p:nvSpPr>
          <p:cNvPr id="9" name="TextBox 8"/>
          <p:cNvSpPr txBox="1"/>
          <p:nvPr/>
        </p:nvSpPr>
        <p:spPr>
          <a:xfrm>
            <a:off x="1244184" y="818768"/>
            <a:ext cx="3690437" cy="1205073"/>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More on</a:t>
            </a:r>
          </a:p>
          <a:p>
            <a:pPr>
              <a:lnSpc>
                <a:spcPct val="80000"/>
              </a:lnSpc>
            </a:pPr>
            <a:r>
              <a:rPr lang="en-US" sz="4500" b="1" dirty="0">
                <a:solidFill>
                  <a:srgbClr val="1F8CF2"/>
                </a:solidFill>
                <a:latin typeface="Gilroy" charset="0"/>
                <a:ea typeface="Gilroy" charset="0"/>
                <a:cs typeface="Gilroy" charset="0"/>
              </a:rPr>
              <a:t>guiding</a:t>
            </a:r>
          </a:p>
        </p:txBody>
      </p:sp>
    </p:spTree>
    <p:extLst>
      <p:ext uri="{BB962C8B-B14F-4D97-AF65-F5344CB8AC3E}">
        <p14:creationId xmlns:p14="http://schemas.microsoft.com/office/powerpoint/2010/main" val="1684633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sp>
        <p:nvSpPr>
          <p:cNvPr id="6" name="TextBox 5"/>
          <p:cNvSpPr txBox="1"/>
          <p:nvPr/>
        </p:nvSpPr>
        <p:spPr>
          <a:xfrm>
            <a:off x="697345" y="2153719"/>
            <a:ext cx="10797307" cy="3083921"/>
          </a:xfrm>
          <a:prstGeom prst="rect">
            <a:avLst/>
          </a:prstGeom>
          <a:noFill/>
        </p:spPr>
        <p:txBody>
          <a:bodyPr wrap="square" rtlCol="0">
            <a:spAutoFit/>
          </a:bodyPr>
          <a:lstStyle/>
          <a:p>
            <a:pPr lvl="0" algn="ctr">
              <a:lnSpc>
                <a:spcPct val="90000"/>
              </a:lnSpc>
            </a:pPr>
            <a:r>
              <a:rPr lang="en-US" sz="5400" dirty="0">
                <a:solidFill>
                  <a:srgbClr val="1F8CF2"/>
                </a:solidFill>
                <a:latin typeface="Source Serif Pro" charset="0"/>
                <a:ea typeface="Source Serif Pro" charset="0"/>
                <a:cs typeface="Source Serif Pro" charset="0"/>
                <a:sym typeface="Source Sans Pro"/>
              </a:rPr>
              <a:t>Use the motivational interviewing framework in order to have more effective conversations with family, friends, and neighbors.</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5" name="Oval 4"/>
          <p:cNvSpPr/>
          <p:nvPr/>
        </p:nvSpPr>
        <p:spPr>
          <a:xfrm>
            <a:off x="5759969" y="1041375"/>
            <a:ext cx="672061" cy="672061"/>
          </a:xfrm>
          <a:prstGeom prst="ellipse">
            <a:avLst/>
          </a:prstGeom>
          <a:solidFill>
            <a:srgbClr val="1F8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a:spLocks noChangeArrowheads="1"/>
          </p:cNvSpPr>
          <p:nvPr/>
        </p:nvSpPr>
        <p:spPr bwMode="auto">
          <a:xfrm>
            <a:off x="1812895" y="1173439"/>
            <a:ext cx="8626169" cy="496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a:lnSpc>
                <a:spcPct val="80000"/>
              </a:lnSpc>
              <a:spcBef>
                <a:spcPts val="0"/>
              </a:spcBef>
              <a:buFont typeface="Gill Sans" charset="0"/>
              <a:buNone/>
            </a:pPr>
            <a:r>
              <a:rPr lang="en-US" sz="3200" kern="1200" spc="300" dirty="0">
                <a:solidFill>
                  <a:srgbClr val="F7F1F2"/>
                </a:solidFill>
                <a:latin typeface="Gilroy ExtraBold" charset="0"/>
                <a:ea typeface="Gilroy ExtraBold" charset="0"/>
                <a:cs typeface="Gilroy ExtraBold" charset="0"/>
              </a:rPr>
              <a:t>2</a:t>
            </a:r>
          </a:p>
        </p:txBody>
      </p:sp>
      <p:pic>
        <p:nvPicPr>
          <p:cNvPr id="8" name="Picture 7"/>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075203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Rectangle 4"/>
          <p:cNvSpPr/>
          <p:nvPr/>
        </p:nvSpPr>
        <p:spPr>
          <a:xfrm>
            <a:off x="5404902" y="818768"/>
            <a:ext cx="6096000" cy="4431983"/>
          </a:xfrm>
          <a:prstGeom prst="rect">
            <a:avLst/>
          </a:prstGeom>
        </p:spPr>
        <p:txBody>
          <a:bodyPr>
            <a:spAutoFit/>
          </a:bodyPr>
          <a:lstStyle/>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Confronting people can cause them to shutdown</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Therefore, we can “pull up alongside them”</a:t>
            </a:r>
            <a:r>
              <a:rPr lang="mr-IN" altLang="en-US" sz="2400" dirty="0">
                <a:solidFill>
                  <a:srgbClr val="1F8CF2"/>
                </a:solidFill>
                <a:latin typeface="Source Serif Pro" charset="0"/>
                <a:ea typeface="Source Serif Pro" charset="0"/>
                <a:cs typeface="Source Serif Pro" charset="0"/>
              </a:rPr>
              <a:t>…</a:t>
            </a:r>
            <a:endParaRPr lang="en-US" altLang="en-US" sz="2400" dirty="0">
              <a:solidFill>
                <a:srgbClr val="1F8CF2"/>
              </a:solidFill>
              <a:latin typeface="Source Serif Pro" charset="0"/>
              <a:ea typeface="Source Serif Pro" charset="0"/>
              <a:cs typeface="Source Serif Pro" charset="0"/>
            </a:endParaRP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EVEN IF their statements are factually incorrect or blames others unfairly</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p:txBody>
      </p:sp>
      <p:sp>
        <p:nvSpPr>
          <p:cNvPr id="6" name="TextBox 5"/>
          <p:cNvSpPr txBox="1"/>
          <p:nvPr/>
        </p:nvSpPr>
        <p:spPr>
          <a:xfrm>
            <a:off x="1244184" y="818768"/>
            <a:ext cx="3690437" cy="1205073"/>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More on</a:t>
            </a:r>
          </a:p>
          <a:p>
            <a:pPr>
              <a:lnSpc>
                <a:spcPct val="80000"/>
              </a:lnSpc>
            </a:pPr>
            <a:r>
              <a:rPr lang="en-US" sz="4500" b="1" dirty="0">
                <a:solidFill>
                  <a:srgbClr val="1F8CF2"/>
                </a:solidFill>
                <a:latin typeface="Gilroy" charset="0"/>
                <a:ea typeface="Gilroy" charset="0"/>
                <a:cs typeface="Gilroy" charset="0"/>
              </a:rPr>
              <a:t>guiding</a:t>
            </a:r>
          </a:p>
        </p:txBody>
      </p:sp>
    </p:spTree>
    <p:extLst>
      <p:ext uri="{BB962C8B-B14F-4D97-AF65-F5344CB8AC3E}">
        <p14:creationId xmlns:p14="http://schemas.microsoft.com/office/powerpoint/2010/main" val="18352995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sp>
        <p:nvSpPr>
          <p:cNvPr id="151" name="Shape 151"/>
          <p:cNvSpPr/>
          <p:nvPr/>
        </p:nvSpPr>
        <p:spPr>
          <a:xfrm>
            <a:off x="149902" y="2788171"/>
            <a:ext cx="11866253" cy="1545164"/>
          </a:xfrm>
          <a:prstGeom prst="rect">
            <a:avLst/>
          </a:prstGeom>
          <a:noFill/>
          <a:ln>
            <a:noFill/>
          </a:ln>
        </p:spPr>
        <p:txBody>
          <a:bodyPr lIns="64275" tIns="32125" rIns="64275" bIns="32125" anchor="t" anchorCtr="0">
            <a:noAutofit/>
          </a:bodyPr>
          <a:lstStyle/>
          <a:p>
            <a:pPr algn="ctr">
              <a:buSzPct val="25000"/>
            </a:pPr>
            <a:r>
              <a:rPr lang="en-US" sz="6400" b="1" dirty="0">
                <a:solidFill>
                  <a:srgbClr val="F7F1F2"/>
                </a:solidFill>
                <a:latin typeface="Gilroy" charset="0"/>
                <a:ea typeface="Gilroy" charset="0"/>
                <a:cs typeface="Gilroy" charset="0"/>
              </a:rPr>
              <a:t>Two techniques for guiding</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6819109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569836" y="818768"/>
            <a:ext cx="4364785" cy="651076"/>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Two techniques</a:t>
            </a:r>
          </a:p>
        </p:txBody>
      </p:sp>
      <p:graphicFrame>
        <p:nvGraphicFramePr>
          <p:cNvPr id="6" name="Table 5"/>
          <p:cNvGraphicFramePr>
            <a:graphicFrameLocks noGrp="1"/>
          </p:cNvGraphicFramePr>
          <p:nvPr>
            <p:extLst>
              <p:ext uri="{D42A27DB-BD31-4B8C-83A1-F6EECF244321}">
                <p14:modId xmlns:p14="http://schemas.microsoft.com/office/powerpoint/2010/main" val="2072002281"/>
              </p:ext>
            </p:extLst>
          </p:nvPr>
        </p:nvGraphicFramePr>
        <p:xfrm>
          <a:off x="5521050" y="677681"/>
          <a:ext cx="6495104" cy="3230880"/>
        </p:xfrm>
        <a:graphic>
          <a:graphicData uri="http://schemas.openxmlformats.org/drawingml/2006/table">
            <a:tbl>
              <a:tblPr firstRow="1" bandRow="1">
                <a:tableStyleId>{5C22544A-7EE6-4342-B048-85BDC9FD1C3A}</a:tableStyleId>
              </a:tblPr>
              <a:tblGrid>
                <a:gridCol w="6495104">
                  <a:extLst>
                    <a:ext uri="{9D8B030D-6E8A-4147-A177-3AD203B41FA5}">
                      <a16:colId xmlns:a16="http://schemas.microsoft.com/office/drawing/2014/main" val="20000"/>
                    </a:ext>
                  </a:extLst>
                </a:gridCol>
              </a:tblGrid>
              <a:tr h="370840">
                <a:tc>
                  <a:txBody>
                    <a:bodyPr/>
                    <a:lstStyle/>
                    <a:p>
                      <a:endParaRPr lang="en-US" sz="800" b="0" i="0" dirty="0">
                        <a:solidFill>
                          <a:srgbClr val="1F8CF2"/>
                        </a:solidFill>
                        <a:latin typeface="Source Serif Pro" charset="0"/>
                        <a:ea typeface="Source Serif Pro" charset="0"/>
                        <a:cs typeface="Source Serif Pro" charset="0"/>
                      </a:endParaRPr>
                    </a:p>
                    <a:p>
                      <a:pPr algn="l"/>
                      <a:r>
                        <a:rPr lang="en-US" sz="2400" b="1" i="0" dirty="0">
                          <a:solidFill>
                            <a:srgbClr val="1F8CF2"/>
                          </a:solidFill>
                          <a:latin typeface="Source Serif Pro" charset="0"/>
                          <a:ea typeface="Source Serif Pro" charset="0"/>
                          <a:cs typeface="Source Serif Pro" charset="0"/>
                        </a:rPr>
                        <a:t>Double-side</a:t>
                      </a:r>
                      <a:r>
                        <a:rPr lang="en-US" sz="2400" b="1" i="0" baseline="0" dirty="0">
                          <a:solidFill>
                            <a:srgbClr val="1F8CF2"/>
                          </a:solidFill>
                          <a:latin typeface="Source Serif Pro" charset="0"/>
                          <a:ea typeface="Source Serif Pro" charset="0"/>
                          <a:cs typeface="Source Serif Pro" charset="0"/>
                        </a:rPr>
                        <a:t>d reflection</a:t>
                      </a:r>
                      <a:endParaRPr lang="en-US" sz="2400" b="1" i="0" dirty="0">
                        <a:solidFill>
                          <a:srgbClr val="1F8CF2"/>
                        </a:solidFill>
                        <a:latin typeface="Source Serif Pro" charset="0"/>
                        <a:ea typeface="Source Serif Pro" charset="0"/>
                        <a:cs typeface="Source Serif Pro"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marL="342900" indent="-342900">
                        <a:buFont typeface="Arial" charset="0"/>
                        <a:buChar char="•"/>
                      </a:pPr>
                      <a:r>
                        <a:rPr lang="en-US" sz="2200" b="0" i="0" baseline="0" dirty="0">
                          <a:solidFill>
                            <a:srgbClr val="1F8CF2"/>
                          </a:solidFill>
                          <a:latin typeface="Source Serif Pro" charset="0"/>
                          <a:ea typeface="Source Serif Pro" charset="0"/>
                          <a:cs typeface="Source Serif Pro" charset="0"/>
                        </a:rPr>
                        <a:t>On the one hand, you feel X, and on the other hand, you feel Y”</a:t>
                      </a:r>
                    </a:p>
                    <a:p>
                      <a:endParaRPr lang="en-US" sz="800" b="0" i="0" dirty="0">
                        <a:solidFill>
                          <a:srgbClr val="1F8CF2"/>
                        </a:solidFill>
                        <a:latin typeface="Source Serif Pro" charset="0"/>
                        <a:ea typeface="Source Serif Pro" charset="0"/>
                        <a:cs typeface="Source Serif Pro"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endParaRPr lang="en-US" sz="2400" b="1" i="0" baseline="0" dirty="0">
                        <a:solidFill>
                          <a:srgbClr val="1F8CF2"/>
                        </a:solidFill>
                        <a:latin typeface="Source Serif Pro" charset="0"/>
                        <a:ea typeface="Source Serif Pro" charset="0"/>
                        <a:cs typeface="Source Serif Pro"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2688">
                <a:tc>
                  <a:txBody>
                    <a:bodyPr/>
                    <a:lstStyle/>
                    <a:p>
                      <a:pPr marL="342900" indent="-342900">
                        <a:buFont typeface="Arial" charset="0"/>
                        <a:buChar char="•"/>
                      </a:pPr>
                      <a:endParaRPr lang="en-US" sz="2200" b="0" i="0" baseline="0" dirty="0">
                        <a:solidFill>
                          <a:srgbClr val="1F8CF2"/>
                        </a:solidFill>
                        <a:latin typeface="Source Serif Pro" charset="0"/>
                        <a:ea typeface="Source Serif Pro" charset="0"/>
                        <a:cs typeface="Source Serif Pro"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algn="ctr"/>
                      <a:endParaRPr lang="en-US" sz="2400" b="1" i="0" dirty="0">
                        <a:solidFill>
                          <a:schemeClr val="bg1"/>
                        </a:solidFill>
                        <a:latin typeface="Source Serif Pro" charset="0"/>
                        <a:ea typeface="Source Serif Pro" charset="0"/>
                        <a:cs typeface="Source Serif Pro"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pPr marL="342900" indent="-342900">
                        <a:buFont typeface="Arial" charset="0"/>
                        <a:buChar char="•"/>
                      </a:pPr>
                      <a:endParaRPr lang="en-US" sz="2200" b="0" i="0" baseline="0" dirty="0">
                        <a:solidFill>
                          <a:schemeClr val="tx1"/>
                        </a:solidFill>
                        <a:latin typeface="Source Serif Pro" charset="0"/>
                        <a:ea typeface="Source Serif Pro" charset="0"/>
                        <a:cs typeface="Source Serif Pro"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949779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569836" y="818768"/>
            <a:ext cx="4364785" cy="651076"/>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Two techniques</a:t>
            </a:r>
          </a:p>
        </p:txBody>
      </p:sp>
      <p:graphicFrame>
        <p:nvGraphicFramePr>
          <p:cNvPr id="6" name="Table 5"/>
          <p:cNvGraphicFramePr>
            <a:graphicFrameLocks noGrp="1"/>
          </p:cNvGraphicFramePr>
          <p:nvPr>
            <p:extLst>
              <p:ext uri="{D42A27DB-BD31-4B8C-83A1-F6EECF244321}">
                <p14:modId xmlns:p14="http://schemas.microsoft.com/office/powerpoint/2010/main" val="2018044936"/>
              </p:ext>
            </p:extLst>
          </p:nvPr>
        </p:nvGraphicFramePr>
        <p:xfrm>
          <a:off x="5521050" y="677681"/>
          <a:ext cx="6495104" cy="3688080"/>
        </p:xfrm>
        <a:graphic>
          <a:graphicData uri="http://schemas.openxmlformats.org/drawingml/2006/table">
            <a:tbl>
              <a:tblPr firstRow="1" bandRow="1">
                <a:tableStyleId>{5C22544A-7EE6-4342-B048-85BDC9FD1C3A}</a:tableStyleId>
              </a:tblPr>
              <a:tblGrid>
                <a:gridCol w="6495104">
                  <a:extLst>
                    <a:ext uri="{9D8B030D-6E8A-4147-A177-3AD203B41FA5}">
                      <a16:colId xmlns:a16="http://schemas.microsoft.com/office/drawing/2014/main" val="20000"/>
                    </a:ext>
                  </a:extLst>
                </a:gridCol>
              </a:tblGrid>
              <a:tr h="370840">
                <a:tc>
                  <a:txBody>
                    <a:bodyPr/>
                    <a:lstStyle/>
                    <a:p>
                      <a:endParaRPr lang="en-US" sz="800" b="0" i="0" dirty="0">
                        <a:solidFill>
                          <a:schemeClr val="tx1">
                            <a:lumMod val="50000"/>
                            <a:lumOff val="50000"/>
                          </a:schemeClr>
                        </a:solidFill>
                        <a:latin typeface="Source Serif Pro" charset="0"/>
                        <a:ea typeface="Source Serif Pro" charset="0"/>
                        <a:cs typeface="Source Serif Pro" charset="0"/>
                      </a:endParaRPr>
                    </a:p>
                    <a:p>
                      <a:pPr algn="l"/>
                      <a:r>
                        <a:rPr lang="en-US" sz="2400" b="1" i="0" dirty="0">
                          <a:solidFill>
                            <a:schemeClr val="tx1">
                              <a:lumMod val="50000"/>
                              <a:lumOff val="50000"/>
                            </a:schemeClr>
                          </a:solidFill>
                          <a:latin typeface="Source Serif Pro" charset="0"/>
                          <a:ea typeface="Source Serif Pro" charset="0"/>
                          <a:cs typeface="Source Serif Pro" charset="0"/>
                        </a:rPr>
                        <a:t>Double-side</a:t>
                      </a:r>
                      <a:r>
                        <a:rPr lang="en-US" sz="2400" b="1" i="0" baseline="0" dirty="0">
                          <a:solidFill>
                            <a:schemeClr val="tx1">
                              <a:lumMod val="50000"/>
                              <a:lumOff val="50000"/>
                            </a:schemeClr>
                          </a:solidFill>
                          <a:latin typeface="Source Serif Pro" charset="0"/>
                          <a:ea typeface="Source Serif Pro" charset="0"/>
                          <a:cs typeface="Source Serif Pro" charset="0"/>
                        </a:rPr>
                        <a:t>d reflection</a:t>
                      </a:r>
                      <a:endParaRPr lang="en-US" sz="2400" b="1" i="0" dirty="0">
                        <a:solidFill>
                          <a:schemeClr val="tx1">
                            <a:lumMod val="50000"/>
                            <a:lumOff val="50000"/>
                          </a:schemeClr>
                        </a:solidFill>
                        <a:latin typeface="Source Serif Pro" charset="0"/>
                        <a:ea typeface="Source Serif Pro" charset="0"/>
                        <a:cs typeface="Source Serif Pro"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marL="342900" indent="-342900">
                        <a:buFont typeface="Arial" charset="0"/>
                        <a:buChar char="•"/>
                      </a:pPr>
                      <a:r>
                        <a:rPr lang="en-US" sz="2200" b="0" i="0" baseline="0" dirty="0">
                          <a:solidFill>
                            <a:schemeClr val="tx1">
                              <a:lumMod val="50000"/>
                              <a:lumOff val="50000"/>
                            </a:schemeClr>
                          </a:solidFill>
                          <a:latin typeface="Source Serif Pro" charset="0"/>
                          <a:ea typeface="Source Serif Pro" charset="0"/>
                          <a:cs typeface="Source Serif Pro" charset="0"/>
                        </a:rPr>
                        <a:t>On the one hand, you feel X, and on the other hand, you feel Y”</a:t>
                      </a:r>
                    </a:p>
                    <a:p>
                      <a:endParaRPr lang="en-US" sz="800" b="0" i="0" dirty="0">
                        <a:solidFill>
                          <a:schemeClr val="tx1">
                            <a:lumMod val="50000"/>
                            <a:lumOff val="50000"/>
                          </a:schemeClr>
                        </a:solidFill>
                        <a:latin typeface="Source Serif Pro" charset="0"/>
                        <a:ea typeface="Source Serif Pro" charset="0"/>
                        <a:cs typeface="Source Serif Pro"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endParaRPr lang="en-US" sz="800" b="0" i="0" baseline="0" dirty="0">
                        <a:solidFill>
                          <a:schemeClr val="tx1"/>
                        </a:solidFill>
                        <a:latin typeface="Source Serif Pro" charset="0"/>
                        <a:ea typeface="Source Serif Pro" charset="0"/>
                        <a:cs typeface="Source Serif Pro" charset="0"/>
                      </a:endParaRPr>
                    </a:p>
                    <a:p>
                      <a:pPr algn="l"/>
                      <a:r>
                        <a:rPr lang="en-US" sz="2400" b="1" i="0" baseline="0" dirty="0">
                          <a:solidFill>
                            <a:srgbClr val="1F8CF2"/>
                          </a:solidFill>
                          <a:latin typeface="Source Serif Pro" charset="0"/>
                          <a:ea typeface="Source Serif Pro" charset="0"/>
                          <a:cs typeface="Source Serif Pro" charset="0"/>
                        </a:rPr>
                        <a:t>Invert barrier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2688">
                <a:tc>
                  <a:txBody>
                    <a:bodyPr/>
                    <a:lstStyle/>
                    <a:p>
                      <a:pPr marL="342900" indent="-342900">
                        <a:buFont typeface="Arial" charset="0"/>
                        <a:buChar char="•"/>
                      </a:pPr>
                      <a:r>
                        <a:rPr lang="en-US" sz="2200" b="0" i="0" baseline="0" dirty="0">
                          <a:solidFill>
                            <a:srgbClr val="1F8CF2"/>
                          </a:solidFill>
                          <a:latin typeface="Source Serif Pro" charset="0"/>
                          <a:ea typeface="Source Serif Pro" charset="0"/>
                          <a:cs typeface="Source Serif Pro" charset="0"/>
                        </a:rPr>
                        <a:t>“It sounds like, in order to move forward, you might want to address barriers A, B, 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algn="ctr"/>
                      <a:endParaRPr lang="en-US" sz="2400" b="1" i="0" dirty="0">
                        <a:solidFill>
                          <a:schemeClr val="bg1"/>
                        </a:solidFill>
                        <a:latin typeface="Source Serif Pro" charset="0"/>
                        <a:ea typeface="Source Serif Pro" charset="0"/>
                        <a:cs typeface="Source Serif Pro"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pPr marL="342900" indent="-342900">
                        <a:buFont typeface="Arial" charset="0"/>
                        <a:buChar char="•"/>
                      </a:pPr>
                      <a:endParaRPr lang="en-US" sz="2200" b="0" i="0" baseline="0" dirty="0">
                        <a:solidFill>
                          <a:schemeClr val="tx1"/>
                        </a:solidFill>
                        <a:latin typeface="Source Serif Pro" charset="0"/>
                        <a:ea typeface="Source Serif Pro" charset="0"/>
                        <a:cs typeface="Source Serif Pro"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993992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sp>
        <p:nvSpPr>
          <p:cNvPr id="151" name="Shape 151"/>
          <p:cNvSpPr/>
          <p:nvPr/>
        </p:nvSpPr>
        <p:spPr>
          <a:xfrm>
            <a:off x="299803" y="2255439"/>
            <a:ext cx="12056809" cy="1545164"/>
          </a:xfrm>
          <a:prstGeom prst="rect">
            <a:avLst/>
          </a:prstGeom>
          <a:noFill/>
          <a:ln>
            <a:noFill/>
          </a:ln>
        </p:spPr>
        <p:txBody>
          <a:bodyPr lIns="64275" tIns="32125" rIns="64275" bIns="32125" anchor="t" anchorCtr="0">
            <a:noAutofit/>
          </a:bodyPr>
          <a:lstStyle/>
          <a:p>
            <a:pPr algn="ctr">
              <a:buSzPct val="25000"/>
            </a:pPr>
            <a:r>
              <a:rPr lang="en-US" sz="4800" b="1" dirty="0">
                <a:solidFill>
                  <a:srgbClr val="F7F1F2"/>
                </a:solidFill>
                <a:latin typeface="Gilroy" charset="0"/>
                <a:ea typeface="Gilroy" charset="0"/>
                <a:cs typeface="Gilroy" charset="0"/>
              </a:rPr>
              <a:t>Biases  		&amp;	    Assigning values</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7" name="Rectangle 6"/>
          <p:cNvSpPr/>
          <p:nvPr/>
        </p:nvSpPr>
        <p:spPr>
          <a:xfrm>
            <a:off x="6865495" y="3498712"/>
            <a:ext cx="4217103" cy="1569660"/>
          </a:xfrm>
          <a:prstGeom prst="rect">
            <a:avLst/>
          </a:prstGeom>
        </p:spPr>
        <p:txBody>
          <a:bodyPr wrap="square">
            <a:spAutoFit/>
          </a:bodyPr>
          <a:lstStyle/>
          <a:p>
            <a:pPr algn="ctr"/>
            <a:r>
              <a:rPr lang="en-US" sz="3200" dirty="0">
                <a:solidFill>
                  <a:srgbClr val="F7F1F2"/>
                </a:solidFill>
                <a:latin typeface="Source Serif Pro" charset="0"/>
                <a:ea typeface="Source Serif Pro" charset="0"/>
                <a:cs typeface="Source Serif Pro" charset="0"/>
              </a:rPr>
              <a:t>Assigning value to the statements that the individual is stating.</a:t>
            </a:r>
          </a:p>
        </p:txBody>
      </p:sp>
      <p:sp>
        <p:nvSpPr>
          <p:cNvPr id="10" name="Rectangle 9"/>
          <p:cNvSpPr/>
          <p:nvPr/>
        </p:nvSpPr>
        <p:spPr>
          <a:xfrm>
            <a:off x="480867" y="3366923"/>
            <a:ext cx="4076144" cy="2062103"/>
          </a:xfrm>
          <a:prstGeom prst="rect">
            <a:avLst/>
          </a:prstGeom>
        </p:spPr>
        <p:txBody>
          <a:bodyPr wrap="square">
            <a:spAutoFit/>
          </a:bodyPr>
          <a:lstStyle/>
          <a:p>
            <a:pPr algn="ctr"/>
            <a:r>
              <a:rPr lang="en-US" sz="3200" dirty="0">
                <a:solidFill>
                  <a:srgbClr val="F7F1F2"/>
                </a:solidFill>
                <a:latin typeface="Source Serif Pro" charset="0"/>
                <a:ea typeface="Source Serif Pro" charset="0"/>
                <a:cs typeface="Source Serif Pro" charset="0"/>
              </a:rPr>
              <a:t>Letting your biases and prejudices creep into to your efforts in the conversation.</a:t>
            </a:r>
          </a:p>
        </p:txBody>
      </p:sp>
      <p:sp>
        <p:nvSpPr>
          <p:cNvPr id="8" name="Shape 151"/>
          <p:cNvSpPr/>
          <p:nvPr/>
        </p:nvSpPr>
        <p:spPr>
          <a:xfrm>
            <a:off x="217982" y="959370"/>
            <a:ext cx="11832236" cy="434715"/>
          </a:xfrm>
          <a:prstGeom prst="rect">
            <a:avLst/>
          </a:prstGeom>
          <a:noFill/>
          <a:ln>
            <a:noFill/>
          </a:ln>
        </p:spPr>
        <p:txBody>
          <a:bodyPr lIns="64275" tIns="32125" rIns="64275" bIns="32125" anchor="t" anchorCtr="0">
            <a:noAutofit/>
          </a:bodyPr>
          <a:lstStyle/>
          <a:p>
            <a:pPr algn="ctr">
              <a:buSzPct val="25000"/>
            </a:pPr>
            <a:r>
              <a:rPr lang="en-US" sz="2400" b="1" spc="300">
                <a:solidFill>
                  <a:srgbClr val="F7F1F2"/>
                </a:solidFill>
                <a:latin typeface="Gilroy ExtraBold" charset="0"/>
                <a:ea typeface="Gilroy ExtraBold" charset="0"/>
                <a:cs typeface="Gilroy ExtraBold" charset="0"/>
              </a:rPr>
              <a:t>CAUTIONARY TRAPS</a:t>
            </a:r>
            <a:endParaRPr lang="en-US" sz="2400" b="1" spc="300" dirty="0">
              <a:solidFill>
                <a:srgbClr val="F7F1F2"/>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17961980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orkshop 2 -- Video Clip 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2626965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Rectangle 5"/>
          <p:cNvSpPr/>
          <p:nvPr/>
        </p:nvSpPr>
        <p:spPr>
          <a:xfrm>
            <a:off x="6079460" y="2925359"/>
            <a:ext cx="5492947" cy="2215991"/>
          </a:xfrm>
          <a:prstGeom prst="rect">
            <a:avLst/>
          </a:prstGeom>
        </p:spPr>
        <p:txBody>
          <a:bodyPr wrap="square">
            <a:spAutoFit/>
          </a:bodyPr>
          <a:lstStyle/>
          <a:p>
            <a:r>
              <a:rPr lang="en-US" altLang="en-US" sz="2400" dirty="0">
                <a:solidFill>
                  <a:srgbClr val="1F8CF2"/>
                </a:solidFill>
                <a:latin typeface="Source Serif Pro" charset="0"/>
                <a:ea typeface="Source Serif Pro" charset="0"/>
                <a:cs typeface="Source Serif Pro" charset="0"/>
              </a:rPr>
              <a:t>What examples of guiding questions did you hear the canvasser say?</a:t>
            </a:r>
          </a:p>
          <a:p>
            <a:endParaRPr lang="en-US" altLang="en-US" sz="24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p:txBody>
      </p:sp>
      <p:sp>
        <p:nvSpPr>
          <p:cNvPr id="9" name="TextBox 8"/>
          <p:cNvSpPr txBox="1"/>
          <p:nvPr/>
        </p:nvSpPr>
        <p:spPr>
          <a:xfrm>
            <a:off x="1244395" y="2895379"/>
            <a:ext cx="3525202" cy="991041"/>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3 minutes</a:t>
            </a:r>
          </a:p>
          <a:p>
            <a:pPr>
              <a:lnSpc>
                <a:spcPct val="80000"/>
              </a:lnSpc>
            </a:pPr>
            <a:r>
              <a:rPr lang="en-US" sz="2800" b="1" dirty="0">
                <a:solidFill>
                  <a:srgbClr val="1F8CF2"/>
                </a:solidFill>
                <a:latin typeface="Gilroy" charset="0"/>
                <a:ea typeface="Gilroy" charset="0"/>
                <a:cs typeface="Gilroy" charset="0"/>
              </a:rPr>
              <a:t>Reflection</a:t>
            </a:r>
          </a:p>
        </p:txBody>
      </p:sp>
    </p:spTree>
    <p:extLst>
      <p:ext uri="{BB962C8B-B14F-4D97-AF65-F5344CB8AC3E}">
        <p14:creationId xmlns:p14="http://schemas.microsoft.com/office/powerpoint/2010/main" val="14962201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Shape 151"/>
          <p:cNvSpPr/>
          <p:nvPr/>
        </p:nvSpPr>
        <p:spPr>
          <a:xfrm>
            <a:off x="310421" y="2458110"/>
            <a:ext cx="11647357" cy="722928"/>
          </a:xfrm>
          <a:prstGeom prst="rect">
            <a:avLst/>
          </a:prstGeom>
          <a:noFill/>
          <a:ln>
            <a:noFill/>
          </a:ln>
        </p:spPr>
        <p:txBody>
          <a:bodyPr lIns="64275" tIns="32125" rIns="64275" bIns="32125" anchor="t" anchorCtr="0">
            <a:noAutofit/>
          </a:bodyPr>
          <a:lstStyle/>
          <a:p>
            <a:pPr algn="ctr"/>
            <a:r>
              <a:rPr lang="en-US" sz="12000" dirty="0">
                <a:solidFill>
                  <a:srgbClr val="1F8CF2"/>
                </a:solidFill>
                <a:latin typeface="Gilroy" charset="0"/>
                <a:ea typeface="Gilroy" charset="0"/>
                <a:cs typeface="Gilroy" charset="0"/>
              </a:rPr>
              <a:t>Choosing</a:t>
            </a:r>
            <a:endParaRPr lang="en-US" sz="12000" dirty="0">
              <a:solidFill>
                <a:srgbClr val="233031"/>
              </a:solidFill>
              <a:latin typeface="Gilroy" charset="0"/>
              <a:ea typeface="Gilroy" charset="0"/>
              <a:cs typeface="Gilroy" charset="0"/>
            </a:endParaRPr>
          </a:p>
        </p:txBody>
      </p:sp>
      <p:sp>
        <p:nvSpPr>
          <p:cNvPr id="7" name="TextBox 6"/>
          <p:cNvSpPr txBox="1"/>
          <p:nvPr/>
        </p:nvSpPr>
        <p:spPr>
          <a:xfrm>
            <a:off x="494885" y="1013640"/>
            <a:ext cx="11002571" cy="395365"/>
          </a:xfrm>
          <a:prstGeom prst="rect">
            <a:avLst/>
          </a:prstGeom>
          <a:noFill/>
        </p:spPr>
        <p:txBody>
          <a:bodyPr wrap="square" rtlCol="0">
            <a:spAutoFit/>
          </a:bodyPr>
          <a:lstStyle/>
          <a:p>
            <a:pPr algn="ctr">
              <a:lnSpc>
                <a:spcPct val="80000"/>
              </a:lnSpc>
            </a:pPr>
            <a:r>
              <a:rPr lang="en-US" sz="2400" b="1" spc="300" dirty="0">
                <a:solidFill>
                  <a:srgbClr val="1F8CF2"/>
                </a:solidFill>
                <a:latin typeface="Gilroy ExtraBold" charset="0"/>
                <a:ea typeface="Gilroy ExtraBold" charset="0"/>
                <a:cs typeface="Gilroy ExtraBold" charset="0"/>
              </a:rPr>
              <a:t>MOTIVATIONAL INTERVIEWING FRAMEWORK </a:t>
            </a:r>
          </a:p>
        </p:txBody>
      </p:sp>
    </p:spTree>
    <p:extLst>
      <p:ext uri="{BB962C8B-B14F-4D97-AF65-F5344CB8AC3E}">
        <p14:creationId xmlns:p14="http://schemas.microsoft.com/office/powerpoint/2010/main" val="9669933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Rectangle 4"/>
          <p:cNvSpPr/>
          <p:nvPr/>
        </p:nvSpPr>
        <p:spPr>
          <a:xfrm>
            <a:off x="5404902" y="818768"/>
            <a:ext cx="6096000" cy="1508105"/>
          </a:xfrm>
          <a:prstGeom prst="rect">
            <a:avLst/>
          </a:prstGeom>
        </p:spPr>
        <p:txBody>
          <a:bodyPr>
            <a:spAutoFit/>
          </a:bodyPr>
          <a:lstStyle/>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Asking the individual to continue conversations</a:t>
            </a:r>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p:txBody>
      </p:sp>
      <p:sp>
        <p:nvSpPr>
          <p:cNvPr id="7" name="TextBox 6"/>
          <p:cNvSpPr txBox="1"/>
          <p:nvPr/>
        </p:nvSpPr>
        <p:spPr>
          <a:xfrm>
            <a:off x="1154243" y="818768"/>
            <a:ext cx="3780378" cy="651076"/>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Choosing</a:t>
            </a:r>
          </a:p>
        </p:txBody>
      </p:sp>
    </p:spTree>
    <p:extLst>
      <p:ext uri="{BB962C8B-B14F-4D97-AF65-F5344CB8AC3E}">
        <p14:creationId xmlns:p14="http://schemas.microsoft.com/office/powerpoint/2010/main" val="15502075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Rectangle 4"/>
          <p:cNvSpPr/>
          <p:nvPr/>
        </p:nvSpPr>
        <p:spPr>
          <a:xfrm>
            <a:off x="5404902" y="818768"/>
            <a:ext cx="6096000" cy="2954655"/>
          </a:xfrm>
          <a:prstGeom prst="rect">
            <a:avLst/>
          </a:prstGeom>
        </p:spPr>
        <p:txBody>
          <a:bodyPr>
            <a:spAutoFit/>
          </a:bodyPr>
          <a:lstStyle/>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Asking the individual to continue conversations</a:t>
            </a:r>
          </a:p>
          <a:p>
            <a:pPr marL="342900" indent="-342900">
              <a:buFont typeface="Arial" charset="0"/>
              <a:buChar char="•"/>
            </a:pPr>
            <a:endParaRPr lang="en-US" altLang="en-US" sz="2400" dirty="0">
              <a:solidFill>
                <a:srgbClr val="1F8CF2"/>
              </a:solidFill>
              <a:latin typeface="Source Serif Pro" charset="0"/>
              <a:ea typeface="Source Serif Pro" charset="0"/>
              <a:cs typeface="Source Serif Pro" charset="0"/>
            </a:endParaRPr>
          </a:p>
          <a:p>
            <a:pPr marL="342900" indent="-342900">
              <a:buFont typeface="Arial" charset="0"/>
              <a:buChar char="•"/>
            </a:pPr>
            <a:r>
              <a:rPr lang="en-US" altLang="en-US" sz="2400" dirty="0">
                <a:solidFill>
                  <a:srgbClr val="1F8CF2"/>
                </a:solidFill>
                <a:latin typeface="Source Serif Pro" charset="0"/>
                <a:ea typeface="Source Serif Pro" charset="0"/>
                <a:cs typeface="Source Serif Pro" charset="0"/>
              </a:rPr>
              <a:t>Exploring next steps and options with the individual</a:t>
            </a: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p:txBody>
      </p:sp>
      <p:sp>
        <p:nvSpPr>
          <p:cNvPr id="6" name="TextBox 5"/>
          <p:cNvSpPr txBox="1"/>
          <p:nvPr/>
        </p:nvSpPr>
        <p:spPr>
          <a:xfrm>
            <a:off x="1154243" y="818768"/>
            <a:ext cx="3780378" cy="651076"/>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Choosing</a:t>
            </a:r>
          </a:p>
        </p:txBody>
      </p:sp>
    </p:spTree>
    <p:extLst>
      <p:ext uri="{BB962C8B-B14F-4D97-AF65-F5344CB8AC3E}">
        <p14:creationId xmlns:p14="http://schemas.microsoft.com/office/powerpoint/2010/main" val="1168279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040045" y="1016677"/>
            <a:ext cx="3321036" cy="76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Font typeface="Gill Sans" charset="0"/>
              <a:buNone/>
            </a:pPr>
            <a:r>
              <a:rPr lang="en-US" sz="5400" dirty="0">
                <a:solidFill>
                  <a:srgbClr val="1F8CF2"/>
                </a:solidFill>
                <a:latin typeface="Gilroy Medium" charset="0"/>
                <a:ea typeface="Gilroy Medium" charset="0"/>
                <a:cs typeface="Gilroy Medium" charset="0"/>
              </a:rPr>
              <a:t>Agenda</a:t>
            </a:r>
          </a:p>
        </p:txBody>
      </p:sp>
      <p:pic>
        <p:nvPicPr>
          <p:cNvPr id="7" name="Picture 6"/>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2" name="Rectangle 1"/>
          <p:cNvSpPr/>
          <p:nvPr/>
        </p:nvSpPr>
        <p:spPr>
          <a:xfrm>
            <a:off x="5346498" y="1061648"/>
            <a:ext cx="6126480" cy="822960"/>
          </a:xfrm>
          <a:prstGeom prst="rect">
            <a:avLst/>
          </a:prstGeom>
          <a:solidFill>
            <a:srgbClr val="1F8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latin typeface="Source Serif Pro" charset="0"/>
                <a:ea typeface="Source Serif Pro" charset="0"/>
                <a:cs typeface="Source Serif Pro" charset="0"/>
              </a:rPr>
              <a:t>    Welcome and introductions</a:t>
            </a:r>
          </a:p>
        </p:txBody>
      </p:sp>
      <p:sp>
        <p:nvSpPr>
          <p:cNvPr id="15" name="Rectangle 14"/>
          <p:cNvSpPr/>
          <p:nvPr/>
        </p:nvSpPr>
        <p:spPr>
          <a:xfrm>
            <a:off x="5346498" y="1884608"/>
            <a:ext cx="6126480" cy="822960"/>
          </a:xfrm>
          <a:prstGeom prst="rect">
            <a:avLst/>
          </a:prstGeom>
          <a:solidFill>
            <a:srgbClr val="F7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8CF2"/>
                </a:solidFill>
                <a:latin typeface="Source Serif Pro" charset="0"/>
                <a:ea typeface="Source Serif Pro" charset="0"/>
                <a:cs typeface="Source Serif Pro" charset="0"/>
              </a:rPr>
              <a:t>    What is motivational interviewing?</a:t>
            </a:r>
          </a:p>
        </p:txBody>
      </p:sp>
      <p:sp>
        <p:nvSpPr>
          <p:cNvPr id="16" name="Rectangle 15"/>
          <p:cNvSpPr/>
          <p:nvPr/>
        </p:nvSpPr>
        <p:spPr>
          <a:xfrm>
            <a:off x="5631311" y="2566544"/>
            <a:ext cx="6126480" cy="822960"/>
          </a:xfrm>
          <a:prstGeom prst="rect">
            <a:avLst/>
          </a:prstGeom>
          <a:solidFill>
            <a:srgbClr val="F7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lnSpc>
                <a:spcPct val="150000"/>
              </a:lnSpc>
            </a:pPr>
            <a:r>
              <a:rPr lang="en-US" sz="2200" dirty="0">
                <a:solidFill>
                  <a:srgbClr val="1F8CF2"/>
                </a:solidFill>
                <a:latin typeface="Source Serif Pro" charset="0"/>
                <a:ea typeface="Source Serif Pro" charset="0"/>
                <a:cs typeface="Source Serif Pro" charset="0"/>
              </a:rPr>
              <a:t>Motivational interviewing framework</a:t>
            </a:r>
          </a:p>
        </p:txBody>
      </p:sp>
      <p:sp>
        <p:nvSpPr>
          <p:cNvPr id="17" name="Rectangle 16"/>
          <p:cNvSpPr/>
          <p:nvPr/>
        </p:nvSpPr>
        <p:spPr>
          <a:xfrm>
            <a:off x="5676281" y="3525812"/>
            <a:ext cx="6126480" cy="822960"/>
          </a:xfrm>
          <a:prstGeom prst="rect">
            <a:avLst/>
          </a:prstGeom>
          <a:solidFill>
            <a:srgbClr val="F7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8CF2"/>
                </a:solidFill>
                <a:latin typeface="Source Serif Pro" charset="0"/>
                <a:ea typeface="Source Serif Pro" charset="0"/>
                <a:cs typeface="Source Serif Pro" charset="0"/>
              </a:rPr>
              <a:t>Debrief &amp; close</a:t>
            </a:r>
          </a:p>
        </p:txBody>
      </p:sp>
    </p:spTree>
    <p:extLst>
      <p:ext uri="{BB962C8B-B14F-4D97-AF65-F5344CB8AC3E}">
        <p14:creationId xmlns:p14="http://schemas.microsoft.com/office/powerpoint/2010/main" val="9936427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64685718"/>
              </p:ext>
            </p:extLst>
          </p:nvPr>
        </p:nvGraphicFramePr>
        <p:xfrm>
          <a:off x="5411449" y="818768"/>
          <a:ext cx="6480114" cy="4236720"/>
        </p:xfrm>
        <a:graphic>
          <a:graphicData uri="http://schemas.openxmlformats.org/drawingml/2006/table">
            <a:tbl>
              <a:tblPr firstRow="1" bandRow="1">
                <a:tableStyleId>{5C22544A-7EE6-4342-B048-85BDC9FD1C3A}</a:tableStyleId>
              </a:tblPr>
              <a:tblGrid>
                <a:gridCol w="6480114">
                  <a:extLst>
                    <a:ext uri="{9D8B030D-6E8A-4147-A177-3AD203B41FA5}">
                      <a16:colId xmlns:a16="http://schemas.microsoft.com/office/drawing/2014/main" val="20000"/>
                    </a:ext>
                  </a:extLst>
                </a:gridCol>
              </a:tblGrid>
              <a:tr h="370840">
                <a:tc>
                  <a:txBody>
                    <a:bodyPr/>
                    <a:lstStyle/>
                    <a:p>
                      <a:pPr algn="l"/>
                      <a:endParaRPr lang="en-US" sz="800" b="0" i="0" dirty="0">
                        <a:solidFill>
                          <a:srgbClr val="1F8CF2"/>
                        </a:solidFill>
                        <a:latin typeface="Source Serif Pro" charset="0"/>
                        <a:ea typeface="Source Serif Pro" charset="0"/>
                        <a:cs typeface="Source Serif Pro" charset="0"/>
                      </a:endParaRPr>
                    </a:p>
                    <a:p>
                      <a:pPr algn="l"/>
                      <a:r>
                        <a:rPr lang="en-US" sz="2400" b="1" i="0" dirty="0">
                          <a:solidFill>
                            <a:srgbClr val="1F8CF2"/>
                          </a:solidFill>
                          <a:latin typeface="Source Serif Pro" charset="0"/>
                          <a:ea typeface="Source Serif Pro" charset="0"/>
                          <a:cs typeface="Source Serif Pro" charset="0"/>
                        </a:rPr>
                        <a:t>Ask</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marL="342900" indent="-342900" algn="l">
                        <a:buFont typeface="Arial" charset="0"/>
                        <a:buChar char="•"/>
                      </a:pPr>
                      <a:r>
                        <a:rPr lang="en-US" sz="2200" b="0" i="0" baseline="0" dirty="0">
                          <a:solidFill>
                            <a:srgbClr val="1F8CF2"/>
                          </a:solidFill>
                          <a:latin typeface="Source Serif Pro" charset="0"/>
                          <a:ea typeface="Source Serif Pro" charset="0"/>
                          <a:cs typeface="Source Serif Pro" charset="0"/>
                        </a:rPr>
                        <a:t>“</a:t>
                      </a:r>
                      <a:r>
                        <a:rPr lang="en-US" sz="2200" b="0" i="0" u="none" strike="noStrike" cap="none" baseline="0" dirty="0">
                          <a:solidFill>
                            <a:srgbClr val="1F8CF2"/>
                          </a:solidFill>
                          <a:effectLst/>
                          <a:latin typeface="Source Serif Pro" charset="0"/>
                          <a:ea typeface="Source Serif Pro" charset="0"/>
                          <a:cs typeface="Source Serif Pro" charset="0"/>
                          <a:sym typeface="Arial"/>
                        </a:rPr>
                        <a:t>O</a:t>
                      </a:r>
                      <a:r>
                        <a:rPr lang="en-US" sz="2200" b="0" i="0" u="none" strike="noStrike" cap="none" dirty="0">
                          <a:solidFill>
                            <a:srgbClr val="1F8CF2"/>
                          </a:solidFill>
                          <a:effectLst/>
                          <a:latin typeface="Source Serif Pro" charset="0"/>
                          <a:ea typeface="Source Serif Pro" charset="0"/>
                          <a:cs typeface="Source Serif Pro" charset="0"/>
                          <a:sym typeface="Arial"/>
                        </a:rPr>
                        <a:t>n a scale of 1-10, how important is it to you that you change XYZ? What would it take to get you to a higher number? Why did you not choose a lower number?”</a:t>
                      </a:r>
                    </a:p>
                    <a:p>
                      <a:pPr marL="342900" indent="-342900" algn="l">
                        <a:buFont typeface="Arial" charset="0"/>
                        <a:buChar char="•"/>
                      </a:pPr>
                      <a:endParaRPr lang="en-US" sz="2200" b="0" i="0" baseline="0" dirty="0">
                        <a:solidFill>
                          <a:srgbClr val="1F8CF2"/>
                        </a:solidFill>
                        <a:latin typeface="Source Serif Pro" charset="0"/>
                        <a:ea typeface="Source Serif Pro" charset="0"/>
                        <a:cs typeface="Source Serif Pro" charset="0"/>
                      </a:endParaRPr>
                    </a:p>
                    <a:p>
                      <a:pPr algn="l"/>
                      <a:endParaRPr lang="en-US" sz="800" b="0" i="0" dirty="0">
                        <a:solidFill>
                          <a:srgbClr val="1F8CF2"/>
                        </a:solidFill>
                        <a:latin typeface="Source Serif Pro" charset="0"/>
                        <a:ea typeface="Source Serif Pro" charset="0"/>
                        <a:cs typeface="Source Serif Pro"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l"/>
                      <a:endParaRPr lang="en-US" sz="2400" b="1" i="0" baseline="0" dirty="0">
                        <a:solidFill>
                          <a:srgbClr val="1F8CF2"/>
                        </a:solidFill>
                        <a:latin typeface="Source Serif Pro" charset="0"/>
                        <a:ea typeface="Source Serif Pro" charset="0"/>
                        <a:cs typeface="Source Serif Pro"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2688">
                <a:tc>
                  <a:txBody>
                    <a:bodyPr/>
                    <a:lstStyle/>
                    <a:p>
                      <a:pPr marL="342900" indent="-342900" algn="l">
                        <a:buFont typeface="Arial" charset="0"/>
                        <a:buChar char="•"/>
                      </a:pPr>
                      <a:endParaRPr lang="en-US" sz="2200" b="0" i="0" baseline="0" dirty="0">
                        <a:solidFill>
                          <a:srgbClr val="1F8CF2"/>
                        </a:solidFill>
                        <a:latin typeface="Source Serif Pro" charset="0"/>
                        <a:ea typeface="Source Serif Pro" charset="0"/>
                        <a:cs typeface="Source Serif Pro"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algn="l"/>
                      <a:endParaRPr lang="en-US" sz="2400" b="1" i="0" dirty="0">
                        <a:solidFill>
                          <a:schemeClr val="bg1"/>
                        </a:solidFill>
                        <a:latin typeface="Source Serif Pro" charset="0"/>
                        <a:ea typeface="Source Serif Pro" charset="0"/>
                        <a:cs typeface="Source Serif Pro"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pPr marL="342900" indent="-342900" algn="l">
                        <a:buFont typeface="Arial" charset="0"/>
                        <a:buChar char="•"/>
                      </a:pPr>
                      <a:endParaRPr lang="en-US" sz="2200" b="0" i="0" baseline="0" dirty="0">
                        <a:solidFill>
                          <a:schemeClr val="tx1"/>
                        </a:solidFill>
                        <a:latin typeface="Source Serif Pro" charset="0"/>
                        <a:ea typeface="Source Serif Pro" charset="0"/>
                        <a:cs typeface="Source Serif Pro"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6" name="TextBox 5"/>
          <p:cNvSpPr txBox="1"/>
          <p:nvPr/>
        </p:nvSpPr>
        <p:spPr>
          <a:xfrm>
            <a:off x="1154243" y="818768"/>
            <a:ext cx="3780378" cy="1205073"/>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Two</a:t>
            </a:r>
          </a:p>
          <a:p>
            <a:pPr>
              <a:lnSpc>
                <a:spcPct val="80000"/>
              </a:lnSpc>
            </a:pPr>
            <a:r>
              <a:rPr lang="en-US" sz="4500" b="1" dirty="0">
                <a:solidFill>
                  <a:srgbClr val="1F8CF2"/>
                </a:solidFill>
                <a:latin typeface="Gilroy" charset="0"/>
                <a:ea typeface="Gilroy" charset="0"/>
                <a:cs typeface="Gilroy" charset="0"/>
              </a:rPr>
              <a:t>Techniques</a:t>
            </a:r>
          </a:p>
        </p:txBody>
      </p:sp>
    </p:spTree>
    <p:extLst>
      <p:ext uri="{BB962C8B-B14F-4D97-AF65-F5344CB8AC3E}">
        <p14:creationId xmlns:p14="http://schemas.microsoft.com/office/powerpoint/2010/main" val="17965801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532329536"/>
              </p:ext>
            </p:extLst>
          </p:nvPr>
        </p:nvGraphicFramePr>
        <p:xfrm>
          <a:off x="5411449" y="818768"/>
          <a:ext cx="6480114" cy="5029200"/>
        </p:xfrm>
        <a:graphic>
          <a:graphicData uri="http://schemas.openxmlformats.org/drawingml/2006/table">
            <a:tbl>
              <a:tblPr firstRow="1" bandRow="1">
                <a:tableStyleId>{5C22544A-7EE6-4342-B048-85BDC9FD1C3A}</a:tableStyleId>
              </a:tblPr>
              <a:tblGrid>
                <a:gridCol w="6480114">
                  <a:extLst>
                    <a:ext uri="{9D8B030D-6E8A-4147-A177-3AD203B41FA5}">
                      <a16:colId xmlns:a16="http://schemas.microsoft.com/office/drawing/2014/main" val="20000"/>
                    </a:ext>
                  </a:extLst>
                </a:gridCol>
              </a:tblGrid>
              <a:tr h="370840">
                <a:tc>
                  <a:txBody>
                    <a:bodyPr/>
                    <a:lstStyle/>
                    <a:p>
                      <a:pPr algn="l"/>
                      <a:endParaRPr lang="en-US" sz="800" b="0" i="0" dirty="0">
                        <a:solidFill>
                          <a:schemeClr val="tx1">
                            <a:lumMod val="60000"/>
                            <a:lumOff val="40000"/>
                          </a:schemeClr>
                        </a:solidFill>
                        <a:latin typeface="Source Serif Pro" charset="0"/>
                        <a:ea typeface="Source Serif Pro" charset="0"/>
                        <a:cs typeface="Source Serif Pro" charset="0"/>
                      </a:endParaRPr>
                    </a:p>
                    <a:p>
                      <a:pPr algn="l"/>
                      <a:r>
                        <a:rPr lang="en-US" sz="2400" b="1" i="0" dirty="0">
                          <a:solidFill>
                            <a:schemeClr val="tx1">
                              <a:lumMod val="60000"/>
                              <a:lumOff val="40000"/>
                            </a:schemeClr>
                          </a:solidFill>
                          <a:latin typeface="Source Serif Pro" charset="0"/>
                          <a:ea typeface="Source Serif Pro" charset="0"/>
                          <a:cs typeface="Source Serif Pro" charset="0"/>
                        </a:rPr>
                        <a:t>Ask</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marL="342900" indent="-342900" algn="l">
                        <a:buFont typeface="Arial" charset="0"/>
                        <a:buChar char="•"/>
                      </a:pPr>
                      <a:r>
                        <a:rPr lang="en-US" sz="2200" b="0" i="0" baseline="0" dirty="0">
                          <a:solidFill>
                            <a:schemeClr val="tx1">
                              <a:lumMod val="60000"/>
                              <a:lumOff val="40000"/>
                            </a:schemeClr>
                          </a:solidFill>
                          <a:latin typeface="Source Serif Pro" charset="0"/>
                          <a:ea typeface="Source Serif Pro" charset="0"/>
                          <a:cs typeface="Source Serif Pro" charset="0"/>
                        </a:rPr>
                        <a:t>“</a:t>
                      </a:r>
                      <a:r>
                        <a:rPr lang="en-US" sz="2200" b="0" i="0" u="none" strike="noStrike" cap="none" baseline="0" dirty="0">
                          <a:solidFill>
                            <a:schemeClr val="tx1">
                              <a:lumMod val="60000"/>
                              <a:lumOff val="40000"/>
                            </a:schemeClr>
                          </a:solidFill>
                          <a:effectLst/>
                          <a:latin typeface="Source Serif Pro" charset="0"/>
                          <a:ea typeface="Source Serif Pro" charset="0"/>
                          <a:cs typeface="Source Serif Pro" charset="0"/>
                          <a:sym typeface="Arial"/>
                        </a:rPr>
                        <a:t>O</a:t>
                      </a:r>
                      <a:r>
                        <a:rPr lang="en-US" sz="2200" b="0" i="0" u="none" strike="noStrike" cap="none" dirty="0">
                          <a:solidFill>
                            <a:schemeClr val="tx1">
                              <a:lumMod val="60000"/>
                              <a:lumOff val="40000"/>
                            </a:schemeClr>
                          </a:solidFill>
                          <a:effectLst/>
                          <a:latin typeface="Source Serif Pro" charset="0"/>
                          <a:ea typeface="Source Serif Pro" charset="0"/>
                          <a:cs typeface="Source Serif Pro" charset="0"/>
                          <a:sym typeface="Arial"/>
                        </a:rPr>
                        <a:t>n a scale of 1-10, how important is it to you that you change XYZ? What would it take to get you to a higher number? Why did you not choose a lower number?”</a:t>
                      </a:r>
                    </a:p>
                    <a:p>
                      <a:pPr marL="342900" indent="-342900" algn="l">
                        <a:buFont typeface="Arial" charset="0"/>
                        <a:buChar char="•"/>
                      </a:pPr>
                      <a:endParaRPr lang="en-US" sz="2200" b="0" i="0" baseline="0" dirty="0">
                        <a:solidFill>
                          <a:schemeClr val="tx1">
                            <a:lumMod val="60000"/>
                            <a:lumOff val="40000"/>
                          </a:schemeClr>
                        </a:solidFill>
                        <a:latin typeface="Source Serif Pro" charset="0"/>
                        <a:ea typeface="Source Serif Pro" charset="0"/>
                        <a:cs typeface="Source Serif Pro" charset="0"/>
                      </a:endParaRPr>
                    </a:p>
                    <a:p>
                      <a:pPr algn="l"/>
                      <a:endParaRPr lang="en-US" sz="800" b="0" i="0" dirty="0">
                        <a:solidFill>
                          <a:schemeClr val="tx1">
                            <a:lumMod val="60000"/>
                            <a:lumOff val="40000"/>
                          </a:schemeClr>
                        </a:solidFill>
                        <a:latin typeface="Source Serif Pro" charset="0"/>
                        <a:ea typeface="Source Serif Pro" charset="0"/>
                        <a:cs typeface="Source Serif Pro"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l"/>
                      <a:endParaRPr lang="en-US" sz="800" b="0" i="0" baseline="0" dirty="0">
                        <a:solidFill>
                          <a:srgbClr val="1F8CF2"/>
                        </a:solidFill>
                        <a:latin typeface="Source Serif Pro" charset="0"/>
                        <a:ea typeface="Source Serif Pro" charset="0"/>
                        <a:cs typeface="Source Serif Pro" charset="0"/>
                      </a:endParaRPr>
                    </a:p>
                    <a:p>
                      <a:pPr algn="l"/>
                      <a:r>
                        <a:rPr lang="en-US" sz="2400" b="1" i="0" baseline="0" dirty="0">
                          <a:solidFill>
                            <a:srgbClr val="1F8CF2"/>
                          </a:solidFill>
                          <a:latin typeface="Source Serif Pro" charset="0"/>
                          <a:ea typeface="Source Serif Pro" charset="0"/>
                          <a:cs typeface="Source Serif Pro" charset="0"/>
                        </a:rPr>
                        <a:t>Invite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2688">
                <a:tc>
                  <a:txBody>
                    <a:bodyPr/>
                    <a:lstStyle/>
                    <a:p>
                      <a:pPr marL="342900" indent="-342900" algn="l">
                        <a:buFont typeface="Arial" charset="0"/>
                        <a:buChar char="•"/>
                      </a:pPr>
                      <a:r>
                        <a:rPr lang="en-US" sz="2200" b="0" i="0" baseline="0" dirty="0">
                          <a:solidFill>
                            <a:srgbClr val="1F8CF2"/>
                          </a:solidFill>
                          <a:latin typeface="Source Serif Pro" charset="0"/>
                          <a:ea typeface="Source Serif Pro" charset="0"/>
                          <a:cs typeface="Source Serif Pro" charset="0"/>
                        </a:rPr>
                        <a:t>To join a community organization, go to an event, have a further conversation, or support a cause.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algn="l"/>
                      <a:endParaRPr lang="en-US" sz="2400" b="1" i="0" dirty="0">
                        <a:solidFill>
                          <a:schemeClr val="bg1"/>
                        </a:solidFill>
                        <a:latin typeface="Source Serif Pro" charset="0"/>
                        <a:ea typeface="Source Serif Pro" charset="0"/>
                        <a:cs typeface="Source Serif Pro"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pPr marL="342900" indent="-342900" algn="l">
                        <a:buFont typeface="Arial" charset="0"/>
                        <a:buChar char="•"/>
                      </a:pPr>
                      <a:endParaRPr lang="en-US" sz="2200" b="0" i="0" baseline="0" dirty="0">
                        <a:solidFill>
                          <a:schemeClr val="tx1"/>
                        </a:solidFill>
                        <a:latin typeface="Source Serif Pro" charset="0"/>
                        <a:ea typeface="Source Serif Pro" charset="0"/>
                        <a:cs typeface="Source Serif Pro"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6" name="TextBox 5"/>
          <p:cNvSpPr txBox="1"/>
          <p:nvPr/>
        </p:nvSpPr>
        <p:spPr>
          <a:xfrm>
            <a:off x="1154243" y="818768"/>
            <a:ext cx="3780378" cy="1205073"/>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Two</a:t>
            </a:r>
          </a:p>
          <a:p>
            <a:pPr>
              <a:lnSpc>
                <a:spcPct val="80000"/>
              </a:lnSpc>
            </a:pPr>
            <a:r>
              <a:rPr lang="en-US" sz="4500" b="1" dirty="0">
                <a:solidFill>
                  <a:srgbClr val="1F8CF2"/>
                </a:solidFill>
                <a:latin typeface="Gilroy" charset="0"/>
                <a:ea typeface="Gilroy" charset="0"/>
                <a:cs typeface="Gilroy" charset="0"/>
              </a:rPr>
              <a:t>Techniques</a:t>
            </a:r>
          </a:p>
        </p:txBody>
      </p:sp>
    </p:spTree>
    <p:extLst>
      <p:ext uri="{BB962C8B-B14F-4D97-AF65-F5344CB8AC3E}">
        <p14:creationId xmlns:p14="http://schemas.microsoft.com/office/powerpoint/2010/main" val="10044669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sp>
        <p:nvSpPr>
          <p:cNvPr id="151" name="Shape 151"/>
          <p:cNvSpPr/>
          <p:nvPr/>
        </p:nvSpPr>
        <p:spPr>
          <a:xfrm>
            <a:off x="1" y="2840055"/>
            <a:ext cx="12192000" cy="1545164"/>
          </a:xfrm>
          <a:prstGeom prst="rect">
            <a:avLst/>
          </a:prstGeom>
          <a:noFill/>
          <a:ln>
            <a:noFill/>
          </a:ln>
        </p:spPr>
        <p:txBody>
          <a:bodyPr lIns="64275" tIns="32125" rIns="64275" bIns="32125" anchor="t" anchorCtr="0">
            <a:noAutofit/>
          </a:bodyPr>
          <a:lstStyle/>
          <a:p>
            <a:pPr algn="ctr">
              <a:buSzPct val="25000"/>
            </a:pPr>
            <a:r>
              <a:rPr lang="en-US" sz="6000" b="1" dirty="0">
                <a:solidFill>
                  <a:srgbClr val="F7F1F2"/>
                </a:solidFill>
                <a:latin typeface="Gilroy" charset="0"/>
                <a:ea typeface="Gilroy" charset="0"/>
                <a:cs typeface="Gilroy" charset="0"/>
              </a:rPr>
              <a:t>Moving to this stage too soon! </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6" name="Shape 151"/>
          <p:cNvSpPr/>
          <p:nvPr/>
        </p:nvSpPr>
        <p:spPr>
          <a:xfrm>
            <a:off x="217982" y="959370"/>
            <a:ext cx="11832236" cy="434715"/>
          </a:xfrm>
          <a:prstGeom prst="rect">
            <a:avLst/>
          </a:prstGeom>
          <a:noFill/>
          <a:ln>
            <a:noFill/>
          </a:ln>
        </p:spPr>
        <p:txBody>
          <a:bodyPr lIns="64275" tIns="32125" rIns="64275" bIns="32125" anchor="t" anchorCtr="0">
            <a:noAutofit/>
          </a:bodyPr>
          <a:lstStyle/>
          <a:p>
            <a:pPr algn="ctr">
              <a:buSzPct val="25000"/>
            </a:pPr>
            <a:r>
              <a:rPr lang="en-US" sz="2400" b="1" spc="300">
                <a:solidFill>
                  <a:srgbClr val="F7F1F2"/>
                </a:solidFill>
                <a:latin typeface="Gilroy ExtraBold" charset="0"/>
                <a:ea typeface="Gilroy ExtraBold" charset="0"/>
                <a:cs typeface="Gilroy ExtraBold" charset="0"/>
              </a:rPr>
              <a:t>CAUTIONARY TRAPS</a:t>
            </a:r>
            <a:endParaRPr lang="en-US" sz="2400" b="1" spc="300" dirty="0">
              <a:solidFill>
                <a:srgbClr val="F7F1F2"/>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69337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orkshop 2 -- Video Clip 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0082403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Rectangle 5"/>
          <p:cNvSpPr/>
          <p:nvPr/>
        </p:nvSpPr>
        <p:spPr>
          <a:xfrm>
            <a:off x="6079460" y="2925359"/>
            <a:ext cx="5492947" cy="2585323"/>
          </a:xfrm>
          <a:prstGeom prst="rect">
            <a:avLst/>
          </a:prstGeom>
        </p:spPr>
        <p:txBody>
          <a:bodyPr wrap="square">
            <a:spAutoFit/>
          </a:bodyPr>
          <a:lstStyle/>
          <a:p>
            <a:r>
              <a:rPr lang="en-US" altLang="en-US" sz="2400" dirty="0">
                <a:solidFill>
                  <a:srgbClr val="1F8CF2"/>
                </a:solidFill>
                <a:latin typeface="Source Serif Pro" charset="0"/>
                <a:ea typeface="Source Serif Pro" charset="0"/>
                <a:cs typeface="Source Serif Pro" charset="0"/>
              </a:rPr>
              <a:t>How did the canvasser ask the woman to choose? What else might you do in this choosing phase?</a:t>
            </a:r>
          </a:p>
          <a:p>
            <a:endParaRPr lang="en-US" altLang="en-US" sz="24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a:p>
            <a:endParaRPr lang="en-US" altLang="en-US" sz="2200" dirty="0">
              <a:solidFill>
                <a:srgbClr val="1F8CF2"/>
              </a:solidFill>
              <a:latin typeface="Source Serif Pro" charset="0"/>
              <a:ea typeface="Source Serif Pro" charset="0"/>
              <a:cs typeface="Source Serif Pro" charset="0"/>
            </a:endParaRPr>
          </a:p>
        </p:txBody>
      </p:sp>
      <p:sp>
        <p:nvSpPr>
          <p:cNvPr id="9" name="TextBox 8"/>
          <p:cNvSpPr txBox="1"/>
          <p:nvPr/>
        </p:nvSpPr>
        <p:spPr>
          <a:xfrm>
            <a:off x="1244395" y="2895379"/>
            <a:ext cx="3525202" cy="991041"/>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3 minutes</a:t>
            </a:r>
          </a:p>
          <a:p>
            <a:pPr>
              <a:lnSpc>
                <a:spcPct val="80000"/>
              </a:lnSpc>
            </a:pPr>
            <a:r>
              <a:rPr lang="en-US" sz="2800" b="1" dirty="0">
                <a:solidFill>
                  <a:srgbClr val="1F8CF2"/>
                </a:solidFill>
                <a:latin typeface="Gilroy" charset="0"/>
                <a:ea typeface="Gilroy" charset="0"/>
                <a:cs typeface="Gilroy" charset="0"/>
              </a:rPr>
              <a:t>Reflection</a:t>
            </a:r>
          </a:p>
        </p:txBody>
      </p:sp>
    </p:spTree>
    <p:extLst>
      <p:ext uri="{BB962C8B-B14F-4D97-AF65-F5344CB8AC3E}">
        <p14:creationId xmlns:p14="http://schemas.microsoft.com/office/powerpoint/2010/main" val="5699845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sp>
        <p:nvSpPr>
          <p:cNvPr id="151" name="Shape 151"/>
          <p:cNvSpPr/>
          <p:nvPr/>
        </p:nvSpPr>
        <p:spPr>
          <a:xfrm>
            <a:off x="149902" y="2618318"/>
            <a:ext cx="11866253" cy="1545164"/>
          </a:xfrm>
          <a:prstGeom prst="rect">
            <a:avLst/>
          </a:prstGeom>
          <a:noFill/>
          <a:ln>
            <a:noFill/>
          </a:ln>
        </p:spPr>
        <p:txBody>
          <a:bodyPr lIns="64275" tIns="32125" rIns="64275" bIns="32125" anchor="t" anchorCtr="0">
            <a:noAutofit/>
          </a:bodyPr>
          <a:lstStyle/>
          <a:p>
            <a:pPr algn="ctr">
              <a:buSzPct val="25000"/>
            </a:pPr>
            <a:r>
              <a:rPr lang="en-US" sz="8000" b="1" dirty="0">
                <a:solidFill>
                  <a:srgbClr val="F7F1F2"/>
                </a:solidFill>
                <a:latin typeface="Gilroy" charset="0"/>
                <a:ea typeface="Gilroy" charset="0"/>
                <a:cs typeface="Gilroy" charset="0"/>
              </a:rPr>
              <a:t>Let’s synthesize</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3397073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Shape 149"/>
        <p:cNvGrpSpPr/>
        <p:nvPr/>
      </p:nvGrpSpPr>
      <p:grpSpPr>
        <a:xfrm>
          <a:off x="0" y="0"/>
          <a:ext cx="0" cy="0"/>
          <a:chOff x="0" y="0"/>
          <a:chExt cx="0" cy="0"/>
        </a:xfrm>
      </p:grpSpPr>
      <p:sp>
        <p:nvSpPr>
          <p:cNvPr id="151" name="Shape 151"/>
          <p:cNvSpPr/>
          <p:nvPr/>
        </p:nvSpPr>
        <p:spPr>
          <a:xfrm>
            <a:off x="0" y="2051158"/>
            <a:ext cx="11866253" cy="1545164"/>
          </a:xfrm>
          <a:prstGeom prst="rect">
            <a:avLst/>
          </a:prstGeom>
          <a:noFill/>
          <a:ln>
            <a:noFill/>
          </a:ln>
        </p:spPr>
        <p:txBody>
          <a:bodyPr lIns="64275" tIns="32125" rIns="64275" bIns="32125" anchor="t" anchorCtr="0">
            <a:noAutofit/>
          </a:bodyPr>
          <a:lstStyle/>
          <a:p>
            <a:pPr algn="ctr">
              <a:buSzPct val="25000"/>
            </a:pPr>
            <a:r>
              <a:rPr lang="en-US" sz="8000" b="1" dirty="0">
                <a:solidFill>
                  <a:srgbClr val="F7F1F2"/>
                </a:solidFill>
                <a:latin typeface="Gilroy" charset="0"/>
                <a:ea typeface="Gilroy" charset="0"/>
                <a:cs typeface="Gilroy" charset="0"/>
              </a:rPr>
              <a:t>What do you feel complex about?</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8858838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Rectangle 4"/>
          <p:cNvSpPr/>
          <p:nvPr/>
        </p:nvSpPr>
        <p:spPr>
          <a:xfrm>
            <a:off x="7588142" y="1073601"/>
            <a:ext cx="5366802" cy="3785652"/>
          </a:xfrm>
          <a:prstGeom prst="rect">
            <a:avLst/>
          </a:prstGeom>
        </p:spPr>
        <p:txBody>
          <a:bodyPr wrap="square">
            <a:spAutoFit/>
          </a:bodyPr>
          <a:lstStyle/>
          <a:p>
            <a:r>
              <a:rPr lang="en-US" altLang="en-US" sz="2800" dirty="0">
                <a:solidFill>
                  <a:srgbClr val="1F8CF2"/>
                </a:solidFill>
                <a:latin typeface="Source Serif Pro" charset="0"/>
                <a:ea typeface="Source Serif Pro" charset="0"/>
                <a:cs typeface="Source Serif Pro" charset="0"/>
              </a:rPr>
              <a:t>Exploring</a:t>
            </a:r>
          </a:p>
          <a:p>
            <a:endParaRPr lang="en-US" altLang="en-US" sz="2800" dirty="0">
              <a:solidFill>
                <a:srgbClr val="1F8CF2"/>
              </a:solidFill>
              <a:latin typeface="Source Serif Pro" charset="0"/>
              <a:ea typeface="Source Serif Pro" charset="0"/>
              <a:cs typeface="Source Serif Pro" charset="0"/>
            </a:endParaRPr>
          </a:p>
          <a:p>
            <a:r>
              <a:rPr lang="en-US" altLang="en-US" sz="2800" dirty="0">
                <a:solidFill>
                  <a:srgbClr val="1F8CF2"/>
                </a:solidFill>
                <a:latin typeface="Source Serif Pro" charset="0"/>
                <a:ea typeface="Source Serif Pro" charset="0"/>
                <a:cs typeface="Source Serif Pro" charset="0"/>
              </a:rPr>
              <a:t>Guiding</a:t>
            </a:r>
          </a:p>
          <a:p>
            <a:endParaRPr lang="en-US" altLang="en-US" sz="2800" dirty="0">
              <a:solidFill>
                <a:srgbClr val="1F8CF2"/>
              </a:solidFill>
              <a:latin typeface="Source Serif Pro" charset="0"/>
              <a:ea typeface="Source Serif Pro" charset="0"/>
              <a:cs typeface="Source Serif Pro" charset="0"/>
            </a:endParaRPr>
          </a:p>
          <a:p>
            <a:r>
              <a:rPr lang="en-US" altLang="en-US" sz="2800" dirty="0">
                <a:solidFill>
                  <a:srgbClr val="1F8CF2"/>
                </a:solidFill>
                <a:latin typeface="Source Serif Pro" charset="0"/>
                <a:ea typeface="Source Serif Pro" charset="0"/>
                <a:cs typeface="Source Serif Pro" charset="0"/>
              </a:rPr>
              <a:t>Choosing</a:t>
            </a:r>
          </a:p>
          <a:p>
            <a:endParaRPr lang="en-US" altLang="en-US" sz="2800" dirty="0">
              <a:solidFill>
                <a:srgbClr val="1F8CF2"/>
              </a:solidFill>
              <a:latin typeface="Source Serif Pro" charset="0"/>
              <a:ea typeface="Source Serif Pro" charset="0"/>
              <a:cs typeface="Source Serif Pro" charset="0"/>
            </a:endParaRPr>
          </a:p>
          <a:p>
            <a:endParaRPr lang="en-US" altLang="en-US" sz="2400" dirty="0">
              <a:solidFill>
                <a:srgbClr val="1F8CF2"/>
              </a:solidFill>
              <a:latin typeface="Source Serif Pro" charset="0"/>
              <a:ea typeface="Source Serif Pro" charset="0"/>
              <a:cs typeface="Source Serif Pro" charset="0"/>
            </a:endParaRPr>
          </a:p>
          <a:p>
            <a:endParaRPr lang="en-US" altLang="en-US" sz="2400" dirty="0">
              <a:solidFill>
                <a:srgbClr val="1F8CF2"/>
              </a:solidFill>
              <a:latin typeface="Source Serif Pro" charset="0"/>
              <a:ea typeface="Source Serif Pro" charset="0"/>
              <a:cs typeface="Source Serif Pro" charset="0"/>
            </a:endParaRPr>
          </a:p>
          <a:p>
            <a:endParaRPr lang="en-US" altLang="en-US" sz="2400" dirty="0">
              <a:solidFill>
                <a:srgbClr val="1F8CF2"/>
              </a:solidFill>
              <a:latin typeface="Source Serif Pro" charset="0"/>
              <a:ea typeface="Source Serif Pro" charset="0"/>
              <a:cs typeface="Source Serif Pro" charset="0"/>
            </a:endParaRPr>
          </a:p>
        </p:txBody>
      </p:sp>
      <p:sp>
        <p:nvSpPr>
          <p:cNvPr id="7" name="TextBox 6"/>
          <p:cNvSpPr txBox="1"/>
          <p:nvPr/>
        </p:nvSpPr>
        <p:spPr>
          <a:xfrm>
            <a:off x="1094282" y="1073601"/>
            <a:ext cx="3885309" cy="1754326"/>
          </a:xfrm>
          <a:prstGeom prst="rect">
            <a:avLst/>
          </a:prstGeom>
          <a:noFill/>
        </p:spPr>
        <p:txBody>
          <a:bodyPr wrap="square" rtlCol="0">
            <a:spAutoFit/>
          </a:bodyPr>
          <a:lstStyle/>
          <a:p>
            <a:pPr>
              <a:lnSpc>
                <a:spcPct val="80000"/>
              </a:lnSpc>
            </a:pPr>
            <a:r>
              <a:rPr lang="en-US" sz="4500" b="1" dirty="0">
                <a:solidFill>
                  <a:srgbClr val="1F8CF2"/>
                </a:solidFill>
                <a:latin typeface="Gilroy" charset="0"/>
                <a:ea typeface="Gilroy" charset="0"/>
                <a:cs typeface="Gilroy" charset="0"/>
              </a:rPr>
              <a:t>Motivational interviewing framework</a:t>
            </a:r>
          </a:p>
        </p:txBody>
      </p:sp>
      <p:sp>
        <p:nvSpPr>
          <p:cNvPr id="11" name="Shape 99"/>
          <p:cNvSpPr/>
          <p:nvPr/>
        </p:nvSpPr>
        <p:spPr>
          <a:xfrm>
            <a:off x="7213390" y="1148551"/>
            <a:ext cx="359762" cy="391610"/>
          </a:xfrm>
          <a:prstGeom prst="ellipse">
            <a:avLst/>
          </a:prstGeom>
          <a:solidFill>
            <a:srgbClr val="1F8CF2"/>
          </a:solidFill>
          <a:ln>
            <a:noFill/>
          </a:ln>
        </p:spPr>
        <p:txBody>
          <a:bodyPr lIns="91425" tIns="45700" rIns="91425" bIns="45700" anchor="ctr" anchorCtr="0">
            <a:noAutofit/>
          </a:bodyPr>
          <a:lstStyle/>
          <a:p>
            <a:pPr algn="ctr">
              <a:buSzPct val="25000"/>
            </a:pPr>
            <a:r>
              <a:rPr lang="en-US" sz="1600" b="1">
                <a:solidFill>
                  <a:srgbClr val="FFFFFF"/>
                </a:solidFill>
              </a:rPr>
              <a:t>1</a:t>
            </a:r>
          </a:p>
        </p:txBody>
      </p:sp>
      <p:sp>
        <p:nvSpPr>
          <p:cNvPr id="12" name="Shape 99"/>
          <p:cNvSpPr/>
          <p:nvPr/>
        </p:nvSpPr>
        <p:spPr>
          <a:xfrm>
            <a:off x="7213390" y="2022868"/>
            <a:ext cx="359762" cy="391610"/>
          </a:xfrm>
          <a:prstGeom prst="ellipse">
            <a:avLst/>
          </a:prstGeom>
          <a:solidFill>
            <a:srgbClr val="1F8CF2"/>
          </a:solidFill>
          <a:ln>
            <a:noFill/>
          </a:ln>
        </p:spPr>
        <p:txBody>
          <a:bodyPr lIns="91425" tIns="45700" rIns="91425" bIns="45700" anchor="ctr" anchorCtr="0">
            <a:noAutofit/>
          </a:bodyPr>
          <a:lstStyle/>
          <a:p>
            <a:pPr algn="ctr">
              <a:buSzPct val="25000"/>
            </a:pPr>
            <a:r>
              <a:rPr lang="en-US" sz="1600" b="1" dirty="0">
                <a:solidFill>
                  <a:srgbClr val="FFFFFF"/>
                </a:solidFill>
              </a:rPr>
              <a:t>2</a:t>
            </a:r>
          </a:p>
        </p:txBody>
      </p:sp>
      <p:sp>
        <p:nvSpPr>
          <p:cNvPr id="13" name="Shape 99"/>
          <p:cNvSpPr/>
          <p:nvPr/>
        </p:nvSpPr>
        <p:spPr>
          <a:xfrm>
            <a:off x="7213390" y="2837225"/>
            <a:ext cx="359762" cy="391610"/>
          </a:xfrm>
          <a:prstGeom prst="ellipse">
            <a:avLst/>
          </a:prstGeom>
          <a:solidFill>
            <a:srgbClr val="1F8CF2"/>
          </a:solidFill>
          <a:ln>
            <a:noFill/>
          </a:ln>
        </p:spPr>
        <p:txBody>
          <a:bodyPr lIns="91425" tIns="45700" rIns="91425" bIns="45700" anchor="ctr" anchorCtr="0">
            <a:noAutofit/>
          </a:bodyPr>
          <a:lstStyle/>
          <a:p>
            <a:pPr algn="ctr">
              <a:buSzPct val="25000"/>
            </a:pPr>
            <a:r>
              <a:rPr lang="en-US" sz="1600" b="1" dirty="0">
                <a:solidFill>
                  <a:srgbClr val="FFFFFF"/>
                </a:solidFill>
              </a:rPr>
              <a:t>3</a:t>
            </a:r>
          </a:p>
        </p:txBody>
      </p:sp>
    </p:spTree>
    <p:extLst>
      <p:ext uri="{BB962C8B-B14F-4D97-AF65-F5344CB8AC3E}">
        <p14:creationId xmlns:p14="http://schemas.microsoft.com/office/powerpoint/2010/main" val="2313673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040045" y="1016677"/>
            <a:ext cx="3321036" cy="76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Font typeface="Gill Sans" charset="0"/>
              <a:buNone/>
            </a:pPr>
            <a:r>
              <a:rPr lang="en-US" sz="5400" dirty="0">
                <a:solidFill>
                  <a:srgbClr val="1F8CF2"/>
                </a:solidFill>
                <a:latin typeface="Gilroy Medium" charset="0"/>
                <a:ea typeface="Gilroy Medium" charset="0"/>
                <a:cs typeface="Gilroy Medium" charset="0"/>
              </a:rPr>
              <a:t>Agenda</a:t>
            </a:r>
          </a:p>
        </p:txBody>
      </p:sp>
      <p:pic>
        <p:nvPicPr>
          <p:cNvPr id="7" name="Picture 6"/>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2" name="Rectangle 1"/>
          <p:cNvSpPr/>
          <p:nvPr/>
        </p:nvSpPr>
        <p:spPr>
          <a:xfrm>
            <a:off x="5346498" y="1061648"/>
            <a:ext cx="6126480" cy="822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8CF2"/>
                </a:solidFill>
                <a:latin typeface="Source Serif Pro" charset="0"/>
                <a:ea typeface="Source Serif Pro" charset="0"/>
                <a:cs typeface="Source Serif Pro" charset="0"/>
              </a:rPr>
              <a:t>    Welcome and introductions</a:t>
            </a:r>
          </a:p>
        </p:txBody>
      </p:sp>
      <p:sp>
        <p:nvSpPr>
          <p:cNvPr id="15" name="Rectangle 14"/>
          <p:cNvSpPr/>
          <p:nvPr/>
        </p:nvSpPr>
        <p:spPr>
          <a:xfrm>
            <a:off x="5346498" y="1884608"/>
            <a:ext cx="6126480" cy="822960"/>
          </a:xfrm>
          <a:prstGeom prst="rect">
            <a:avLst/>
          </a:prstGeom>
          <a:solidFill>
            <a:srgbClr val="F7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8CF2"/>
                </a:solidFill>
                <a:latin typeface="Source Serif Pro" charset="0"/>
                <a:ea typeface="Source Serif Pro" charset="0"/>
                <a:cs typeface="Source Serif Pro" charset="0"/>
              </a:rPr>
              <a:t>    What is motivational interviewing?</a:t>
            </a:r>
          </a:p>
        </p:txBody>
      </p:sp>
      <p:sp>
        <p:nvSpPr>
          <p:cNvPr id="16" name="Rectangle 15"/>
          <p:cNvSpPr/>
          <p:nvPr/>
        </p:nvSpPr>
        <p:spPr>
          <a:xfrm>
            <a:off x="5631311" y="2566544"/>
            <a:ext cx="6126480" cy="822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lnSpc>
                <a:spcPct val="150000"/>
              </a:lnSpc>
            </a:pPr>
            <a:r>
              <a:rPr lang="en-US" sz="2200" dirty="0">
                <a:solidFill>
                  <a:srgbClr val="1F8CF2"/>
                </a:solidFill>
                <a:latin typeface="Source Serif Pro" charset="0"/>
                <a:ea typeface="Source Serif Pro" charset="0"/>
                <a:cs typeface="Source Serif Pro" charset="0"/>
              </a:rPr>
              <a:t>Motivational interviewing framework</a:t>
            </a:r>
          </a:p>
        </p:txBody>
      </p:sp>
      <p:sp>
        <p:nvSpPr>
          <p:cNvPr id="17" name="Rectangle 16"/>
          <p:cNvSpPr/>
          <p:nvPr/>
        </p:nvSpPr>
        <p:spPr>
          <a:xfrm>
            <a:off x="5676281" y="3525812"/>
            <a:ext cx="6126480" cy="822960"/>
          </a:xfrm>
          <a:prstGeom prst="rect">
            <a:avLst/>
          </a:prstGeom>
          <a:solidFill>
            <a:srgbClr val="1F8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bg1"/>
                </a:solidFill>
                <a:latin typeface="Source Serif Pro" charset="0"/>
                <a:ea typeface="Source Serif Pro" charset="0"/>
                <a:cs typeface="Source Serif Pro" charset="0"/>
              </a:rPr>
              <a:t>Debrief &amp; close</a:t>
            </a:r>
          </a:p>
        </p:txBody>
      </p:sp>
    </p:spTree>
    <p:extLst>
      <p:ext uri="{BB962C8B-B14F-4D97-AF65-F5344CB8AC3E}">
        <p14:creationId xmlns:p14="http://schemas.microsoft.com/office/powerpoint/2010/main" val="8718833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sp>
        <p:nvSpPr>
          <p:cNvPr id="2" name="Rectangle 1"/>
          <p:cNvSpPr/>
          <p:nvPr/>
        </p:nvSpPr>
        <p:spPr>
          <a:xfrm>
            <a:off x="0" y="-3624"/>
            <a:ext cx="12192000" cy="3409207"/>
          </a:xfrm>
          <a:prstGeom prst="rect">
            <a:avLst/>
          </a:prstGeom>
          <a:solidFill>
            <a:srgbClr val="1F8CF2"/>
          </a:solidFill>
          <a:ln>
            <a:solidFill>
              <a:srgbClr val="1F8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Shape 89"/>
          <p:cNvSpPr txBox="1"/>
          <p:nvPr/>
        </p:nvSpPr>
        <p:spPr>
          <a:xfrm>
            <a:off x="0" y="1146219"/>
            <a:ext cx="12192000" cy="1109520"/>
          </a:xfrm>
          <a:prstGeom prst="rect">
            <a:avLst/>
          </a:prstGeom>
          <a:noFill/>
          <a:ln>
            <a:noFill/>
          </a:ln>
        </p:spPr>
        <p:txBody>
          <a:bodyPr lIns="91425" tIns="45700" rIns="91425" bIns="45700" anchor="t" anchorCtr="0">
            <a:noAutofit/>
          </a:bodyPr>
          <a:lstStyle/>
          <a:p>
            <a:pPr algn="ctr">
              <a:lnSpc>
                <a:spcPct val="80000"/>
              </a:lnSpc>
            </a:pPr>
            <a:r>
              <a:rPr lang="en-US" sz="10000" dirty="0">
                <a:solidFill>
                  <a:srgbClr val="F7F1F2"/>
                </a:solidFill>
                <a:latin typeface="Gilroy" charset="0"/>
                <a:ea typeface="Gilroy" charset="0"/>
                <a:cs typeface="Gilroy" charset="0"/>
              </a:rPr>
              <a:t>Debrief</a:t>
            </a:r>
          </a:p>
        </p:txBody>
      </p:sp>
      <p:sp>
        <p:nvSpPr>
          <p:cNvPr id="6" name="Shape 89"/>
          <p:cNvSpPr txBox="1"/>
          <p:nvPr/>
        </p:nvSpPr>
        <p:spPr>
          <a:xfrm>
            <a:off x="0" y="4156146"/>
            <a:ext cx="12192000" cy="1930015"/>
          </a:xfrm>
          <a:prstGeom prst="rect">
            <a:avLst/>
          </a:prstGeom>
          <a:noFill/>
          <a:ln>
            <a:noFill/>
          </a:ln>
        </p:spPr>
        <p:txBody>
          <a:bodyPr lIns="91425" tIns="45700" rIns="91425" bIns="45700" anchor="t" anchorCtr="0">
            <a:noAutofit/>
          </a:bodyPr>
          <a:lstStyle/>
          <a:p>
            <a:pPr algn="ctr"/>
            <a:r>
              <a:rPr lang="en-US" sz="3600" b="1" dirty="0">
                <a:solidFill>
                  <a:srgbClr val="1F8CF2"/>
                </a:solidFill>
                <a:latin typeface="Source Serif Pro" charset="0"/>
                <a:ea typeface="Source Serif Pro" charset="0"/>
                <a:cs typeface="Source Serif Pro" charset="0"/>
              </a:rPr>
              <a:t>What phase of the framework comes easily to you?</a:t>
            </a:r>
          </a:p>
          <a:p>
            <a:pPr algn="ctr"/>
            <a:endParaRPr lang="en-US" sz="3600" b="1" dirty="0">
              <a:solidFill>
                <a:srgbClr val="1F8CF2"/>
              </a:solidFill>
              <a:latin typeface="Source Serif Pro" charset="0"/>
              <a:ea typeface="Source Serif Pro" charset="0"/>
              <a:cs typeface="Source Serif Pro" charset="0"/>
            </a:endParaRPr>
          </a:p>
          <a:p>
            <a:pPr algn="ctr"/>
            <a:r>
              <a:rPr lang="en-US" sz="3600" b="1" dirty="0">
                <a:solidFill>
                  <a:srgbClr val="1F8CF2"/>
                </a:solidFill>
                <a:latin typeface="Source Serif Pro" charset="0"/>
                <a:ea typeface="Source Serif Pro" charset="0"/>
                <a:cs typeface="Source Serif Pro" charset="0"/>
              </a:rPr>
              <a:t>Which trap do you fall into?</a:t>
            </a:r>
          </a:p>
        </p:txBody>
      </p:sp>
    </p:spTree>
    <p:extLst>
      <p:ext uri="{BB962C8B-B14F-4D97-AF65-F5344CB8AC3E}">
        <p14:creationId xmlns:p14="http://schemas.microsoft.com/office/powerpoint/2010/main" val="637940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sp>
        <p:nvSpPr>
          <p:cNvPr id="2" name="TextBox 1"/>
          <p:cNvSpPr txBox="1"/>
          <p:nvPr/>
        </p:nvSpPr>
        <p:spPr>
          <a:xfrm>
            <a:off x="1598457" y="1867406"/>
            <a:ext cx="8886092" cy="3046988"/>
          </a:xfrm>
          <a:prstGeom prst="rect">
            <a:avLst/>
          </a:prstGeom>
          <a:solidFill>
            <a:srgbClr val="F7F1F2"/>
          </a:solidFill>
        </p:spPr>
        <p:txBody>
          <a:bodyPr wrap="square" rtlCol="0">
            <a:spAutoFit/>
          </a:bodyPr>
          <a:lstStyle/>
          <a:p>
            <a:pPr algn="ctr"/>
            <a:r>
              <a:rPr lang="en-US" sz="9600" kern="1200" dirty="0">
                <a:solidFill>
                  <a:srgbClr val="1F8CF2"/>
                </a:solidFill>
                <a:latin typeface="Gilroy Medium" charset="0"/>
                <a:ea typeface="Gilroy Medium" charset="0"/>
                <a:cs typeface="Gilroy Medium" charset="0"/>
              </a:rPr>
              <a:t>#</a:t>
            </a:r>
            <a:r>
              <a:rPr lang="en-US" sz="9600" kern="1200" dirty="0" err="1">
                <a:solidFill>
                  <a:srgbClr val="1F8CF2"/>
                </a:solidFill>
                <a:latin typeface="Gilroy Medium" charset="0"/>
                <a:ea typeface="Gilroy Medium" charset="0"/>
                <a:cs typeface="Gilroy Medium" charset="0"/>
              </a:rPr>
              <a:t>OFAction</a:t>
            </a:r>
            <a:endParaRPr lang="en-US" sz="9600" kern="1200" dirty="0">
              <a:solidFill>
                <a:srgbClr val="1F8CF2"/>
              </a:solidFill>
              <a:latin typeface="Gilroy Medium" charset="0"/>
              <a:ea typeface="Gilroy Medium" charset="0"/>
              <a:cs typeface="Gilroy Medium" charset="0"/>
            </a:endParaRPr>
          </a:p>
          <a:p>
            <a:pPr algn="ctr"/>
            <a:r>
              <a:rPr lang="en-US" sz="8000" dirty="0">
                <a:solidFill>
                  <a:srgbClr val="1F8CF2"/>
                </a:solidFill>
              </a:rPr>
              <a:t>#PowerOfPink18</a:t>
            </a:r>
            <a:r>
              <a:rPr lang="en-US" sz="9600" kern="1200" dirty="0">
                <a:solidFill>
                  <a:srgbClr val="1F8CF2"/>
                </a:solidFill>
                <a:latin typeface="Gilroy Medium" charset="0"/>
                <a:ea typeface="Gilroy Medium" charset="0"/>
                <a:cs typeface="Gilroy Medium" charset="0"/>
              </a:rPr>
              <a:t> </a:t>
            </a:r>
          </a:p>
        </p:txBody>
      </p:sp>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1474640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
        <p:cNvGrpSpPr/>
        <p:nvPr/>
      </p:nvGrpSpPr>
      <p:grpSpPr>
        <a:xfrm>
          <a:off x="0" y="0"/>
          <a:ext cx="0" cy="0"/>
          <a:chOff x="0" y="0"/>
          <a:chExt cx="0" cy="0"/>
        </a:xfrm>
      </p:grpSpPr>
      <p:sp>
        <p:nvSpPr>
          <p:cNvPr id="2" name="Rectangle 1"/>
          <p:cNvSpPr/>
          <p:nvPr/>
        </p:nvSpPr>
        <p:spPr>
          <a:xfrm>
            <a:off x="0" y="-3624"/>
            <a:ext cx="12192000" cy="3409207"/>
          </a:xfrm>
          <a:prstGeom prst="rect">
            <a:avLst/>
          </a:prstGeom>
          <a:solidFill>
            <a:srgbClr val="1F8CF2"/>
          </a:solidFill>
          <a:ln>
            <a:solidFill>
              <a:srgbClr val="1F8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Shape 89"/>
          <p:cNvSpPr txBox="1"/>
          <p:nvPr/>
        </p:nvSpPr>
        <p:spPr>
          <a:xfrm>
            <a:off x="0" y="3946284"/>
            <a:ext cx="12192000" cy="1930015"/>
          </a:xfrm>
          <a:prstGeom prst="rect">
            <a:avLst/>
          </a:prstGeom>
          <a:noFill/>
          <a:ln>
            <a:noFill/>
          </a:ln>
        </p:spPr>
        <p:txBody>
          <a:bodyPr lIns="91425" tIns="45700" rIns="91425" bIns="45700" anchor="t" anchorCtr="0">
            <a:noAutofit/>
          </a:bodyPr>
          <a:lstStyle/>
          <a:p>
            <a:pPr algn="ctr"/>
            <a:r>
              <a:rPr lang="en-US" sz="3600" b="1" dirty="0">
                <a:solidFill>
                  <a:srgbClr val="1F8CF2"/>
                </a:solidFill>
                <a:latin typeface="Source Serif Pro" charset="0"/>
                <a:ea typeface="Source Serif Pro" charset="0"/>
                <a:cs typeface="Source Serif Pro" charset="0"/>
              </a:rPr>
              <a:t>What situation do you think this motivational interviewing framework would work best in?</a:t>
            </a:r>
          </a:p>
          <a:p>
            <a:pPr algn="ctr"/>
            <a:endParaRPr lang="en-US" sz="3600" b="1" dirty="0">
              <a:solidFill>
                <a:srgbClr val="1F8CF2"/>
              </a:solidFill>
              <a:latin typeface="Source Serif Pro" charset="0"/>
              <a:ea typeface="Source Serif Pro" charset="0"/>
              <a:cs typeface="Source Serif Pro" charset="0"/>
            </a:endParaRPr>
          </a:p>
          <a:p>
            <a:pPr algn="ctr"/>
            <a:r>
              <a:rPr lang="en-US" sz="3600" b="1" dirty="0">
                <a:solidFill>
                  <a:srgbClr val="1F8CF2"/>
                </a:solidFill>
                <a:latin typeface="Source Serif Pro" charset="0"/>
                <a:ea typeface="Source Serif Pro" charset="0"/>
                <a:cs typeface="Source Serif Pro" charset="0"/>
              </a:rPr>
              <a:t>Who do you commit to trying this with?</a:t>
            </a:r>
          </a:p>
        </p:txBody>
      </p:sp>
      <p:sp>
        <p:nvSpPr>
          <p:cNvPr id="7" name="Shape 89"/>
          <p:cNvSpPr txBox="1"/>
          <p:nvPr/>
        </p:nvSpPr>
        <p:spPr>
          <a:xfrm>
            <a:off x="0" y="1146219"/>
            <a:ext cx="12192000" cy="1109520"/>
          </a:xfrm>
          <a:prstGeom prst="rect">
            <a:avLst/>
          </a:prstGeom>
          <a:noFill/>
          <a:ln>
            <a:noFill/>
          </a:ln>
        </p:spPr>
        <p:txBody>
          <a:bodyPr lIns="91425" tIns="45700" rIns="91425" bIns="45700" anchor="t" anchorCtr="0">
            <a:noAutofit/>
          </a:bodyPr>
          <a:lstStyle/>
          <a:p>
            <a:pPr algn="ctr">
              <a:lnSpc>
                <a:spcPct val="80000"/>
              </a:lnSpc>
            </a:pPr>
            <a:r>
              <a:rPr lang="en-US" sz="10000" dirty="0">
                <a:solidFill>
                  <a:srgbClr val="F7F1F2"/>
                </a:solidFill>
                <a:latin typeface="Gilroy" charset="0"/>
                <a:ea typeface="Gilroy" charset="0"/>
                <a:cs typeface="Gilroy" charset="0"/>
              </a:rPr>
              <a:t>Debrief</a:t>
            </a:r>
          </a:p>
        </p:txBody>
      </p:sp>
    </p:spTree>
    <p:extLst>
      <p:ext uri="{BB962C8B-B14F-4D97-AF65-F5344CB8AC3E}">
        <p14:creationId xmlns:p14="http://schemas.microsoft.com/office/powerpoint/2010/main" val="4215670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mt="15000"/>
            <a:extLst>
              <a:ext uri="{28A0092B-C50C-407E-A947-70E740481C1C}">
                <a14:useLocalDpi xmlns:a14="http://schemas.microsoft.com/office/drawing/2010/main" val="0"/>
              </a:ext>
            </a:extLst>
          </a:blip>
          <a:srcRect l="14742" t="10813" r="11701" b="7581"/>
          <a:stretch/>
        </p:blipFill>
        <p:spPr>
          <a:xfrm>
            <a:off x="0" y="0"/>
            <a:ext cx="12192000" cy="6858000"/>
          </a:xfrm>
          <a:prstGeom prst="rect">
            <a:avLst/>
          </a:prstGeom>
        </p:spPr>
      </p:pic>
      <p:sp>
        <p:nvSpPr>
          <p:cNvPr id="9" name="TextBox 8"/>
          <p:cNvSpPr txBox="1"/>
          <p:nvPr/>
        </p:nvSpPr>
        <p:spPr>
          <a:xfrm>
            <a:off x="0" y="2969362"/>
            <a:ext cx="12192000" cy="1140312"/>
          </a:xfrm>
          <a:prstGeom prst="rect">
            <a:avLst/>
          </a:prstGeom>
          <a:noFill/>
        </p:spPr>
        <p:txBody>
          <a:bodyPr wrap="square" rtlCol="0">
            <a:spAutoFit/>
          </a:bodyPr>
          <a:lstStyle/>
          <a:p>
            <a:pPr algn="ctr">
              <a:lnSpc>
                <a:spcPct val="80000"/>
              </a:lnSpc>
            </a:pPr>
            <a:r>
              <a:rPr lang="en-US" sz="8400" kern="1200" dirty="0">
                <a:solidFill>
                  <a:srgbClr val="FFFFFF"/>
                </a:solidFill>
                <a:latin typeface="Gilroy Medium" charset="0"/>
                <a:ea typeface="Gilroy Medium" charset="0"/>
                <a:cs typeface="Gilroy Medium" charset="0"/>
              </a:rPr>
              <a:t>Connecting to OFA</a:t>
            </a:r>
          </a:p>
        </p:txBody>
      </p:sp>
      <p:pic>
        <p:nvPicPr>
          <p:cNvPr id="7" name="Picture 6"/>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2489071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7F1F2"/>
        </a:solidFill>
        <a:effectLst/>
      </p:bgPr>
    </p:bg>
    <p:spTree>
      <p:nvGrpSpPr>
        <p:cNvPr id="1" name="Shape 292"/>
        <p:cNvGrpSpPr/>
        <p:nvPr/>
      </p:nvGrpSpPr>
      <p:grpSpPr>
        <a:xfrm>
          <a:off x="0" y="0"/>
          <a:ext cx="0" cy="0"/>
          <a:chOff x="0" y="0"/>
          <a:chExt cx="0" cy="0"/>
        </a:xfrm>
      </p:grpSpPr>
      <p:sp>
        <p:nvSpPr>
          <p:cNvPr id="7" name="Oval 6"/>
          <p:cNvSpPr/>
          <p:nvPr/>
        </p:nvSpPr>
        <p:spPr>
          <a:xfrm>
            <a:off x="6112484" y="1142081"/>
            <a:ext cx="344495" cy="344495"/>
          </a:xfrm>
          <a:prstGeom prst="ellipse">
            <a:avLst/>
          </a:prstGeom>
          <a:solidFill>
            <a:srgbClr val="1F8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7F1F2"/>
                </a:solidFill>
                <a:latin typeface="Gilroy ExtraBold" charset="0"/>
                <a:ea typeface="Gilroy ExtraBold" charset="0"/>
                <a:cs typeface="Gilroy ExtraBold" charset="0"/>
              </a:rPr>
              <a:t>1</a:t>
            </a:r>
          </a:p>
        </p:txBody>
      </p:sp>
      <p:sp>
        <p:nvSpPr>
          <p:cNvPr id="8" name="Oval 7"/>
          <p:cNvSpPr/>
          <p:nvPr/>
        </p:nvSpPr>
        <p:spPr>
          <a:xfrm>
            <a:off x="6108533" y="2359872"/>
            <a:ext cx="344495" cy="344495"/>
          </a:xfrm>
          <a:prstGeom prst="ellipse">
            <a:avLst/>
          </a:prstGeom>
          <a:solidFill>
            <a:srgbClr val="1F8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7F1F2"/>
                </a:solidFill>
                <a:latin typeface="Gilroy ExtraBold" charset="0"/>
                <a:ea typeface="Gilroy ExtraBold" charset="0"/>
                <a:cs typeface="Gilroy ExtraBold" charset="0"/>
              </a:rPr>
              <a:t>2</a:t>
            </a:r>
          </a:p>
        </p:txBody>
      </p:sp>
      <p:sp>
        <p:nvSpPr>
          <p:cNvPr id="9" name="Oval 8"/>
          <p:cNvSpPr/>
          <p:nvPr/>
        </p:nvSpPr>
        <p:spPr>
          <a:xfrm>
            <a:off x="6099618" y="3565998"/>
            <a:ext cx="362326" cy="344495"/>
          </a:xfrm>
          <a:prstGeom prst="ellipse">
            <a:avLst/>
          </a:prstGeom>
          <a:solidFill>
            <a:srgbClr val="1F8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7F1F2"/>
                </a:solidFill>
                <a:latin typeface="Gilroy ExtraBold" charset="0"/>
                <a:ea typeface="Gilroy ExtraBold" charset="0"/>
                <a:cs typeface="Gilroy ExtraBold" charset="0"/>
              </a:rPr>
              <a:t>3</a:t>
            </a:r>
          </a:p>
        </p:txBody>
      </p:sp>
      <p:sp>
        <p:nvSpPr>
          <p:cNvPr id="2" name="TextBox 1"/>
          <p:cNvSpPr txBox="1"/>
          <p:nvPr/>
        </p:nvSpPr>
        <p:spPr>
          <a:xfrm>
            <a:off x="6687971" y="1083495"/>
            <a:ext cx="2775119" cy="461665"/>
          </a:xfrm>
          <a:prstGeom prst="rect">
            <a:avLst/>
          </a:prstGeom>
          <a:noFill/>
        </p:spPr>
        <p:txBody>
          <a:bodyPr wrap="none" rtlCol="0">
            <a:spAutoFit/>
          </a:bodyPr>
          <a:lstStyle/>
          <a:p>
            <a:r>
              <a:rPr lang="en-US" sz="2400" dirty="0">
                <a:solidFill>
                  <a:srgbClr val="1F8CF2"/>
                </a:solidFill>
                <a:latin typeface="Source Serif Pro" charset="0"/>
                <a:ea typeface="Source Serif Pro" charset="0"/>
                <a:cs typeface="Source Serif Pro" charset="0"/>
              </a:rPr>
              <a:t>Organizing for ’18  </a:t>
            </a:r>
          </a:p>
        </p:txBody>
      </p:sp>
      <p:sp>
        <p:nvSpPr>
          <p:cNvPr id="3" name="TextBox 2"/>
          <p:cNvSpPr txBox="1"/>
          <p:nvPr/>
        </p:nvSpPr>
        <p:spPr>
          <a:xfrm>
            <a:off x="6725870" y="2302662"/>
            <a:ext cx="5365070" cy="461665"/>
          </a:xfrm>
          <a:prstGeom prst="rect">
            <a:avLst/>
          </a:prstGeom>
          <a:noFill/>
        </p:spPr>
        <p:txBody>
          <a:bodyPr wrap="square" rtlCol="0">
            <a:spAutoFit/>
          </a:bodyPr>
          <a:lstStyle/>
          <a:p>
            <a:pPr lvl="1"/>
            <a:r>
              <a:rPr lang="en-US" sz="2400" dirty="0">
                <a:solidFill>
                  <a:srgbClr val="1F8CF2"/>
                </a:solidFill>
                <a:latin typeface="Source Serif Pro" charset="0"/>
                <a:ea typeface="Source Serif Pro" charset="0"/>
                <a:cs typeface="Source Serif Pro" charset="0"/>
              </a:rPr>
              <a:t>Commit to vote program </a:t>
            </a:r>
          </a:p>
        </p:txBody>
      </p:sp>
      <p:sp>
        <p:nvSpPr>
          <p:cNvPr id="4" name="TextBox 3"/>
          <p:cNvSpPr txBox="1"/>
          <p:nvPr/>
        </p:nvSpPr>
        <p:spPr>
          <a:xfrm>
            <a:off x="6725870" y="3537543"/>
            <a:ext cx="5545929" cy="461665"/>
          </a:xfrm>
          <a:prstGeom prst="rect">
            <a:avLst/>
          </a:prstGeom>
          <a:noFill/>
        </p:spPr>
        <p:txBody>
          <a:bodyPr wrap="square" rtlCol="0">
            <a:spAutoFit/>
          </a:bodyPr>
          <a:lstStyle/>
          <a:p>
            <a:r>
              <a:rPr lang="en-US" sz="2400" dirty="0">
                <a:solidFill>
                  <a:srgbClr val="1F8CF2"/>
                </a:solidFill>
                <a:latin typeface="Source Serif Pro" charset="0"/>
                <a:ea typeface="Source Serif Pro" charset="0"/>
                <a:cs typeface="Source Serif Pro" charset="0"/>
              </a:rPr>
              <a:t>Online training series  </a:t>
            </a:r>
          </a:p>
        </p:txBody>
      </p:sp>
      <p:sp>
        <p:nvSpPr>
          <p:cNvPr id="10" name="Oval 9">
            <a:extLst>
              <a:ext uri="{FF2B5EF4-FFF2-40B4-BE49-F238E27FC236}">
                <a16:creationId xmlns:a16="http://schemas.microsoft.com/office/drawing/2014/main" id="{52028320-2FFD-934F-AAC2-113E97AAF3CB}"/>
              </a:ext>
            </a:extLst>
          </p:cNvPr>
          <p:cNvSpPr/>
          <p:nvPr/>
        </p:nvSpPr>
        <p:spPr>
          <a:xfrm>
            <a:off x="6108533" y="4735588"/>
            <a:ext cx="362326" cy="344495"/>
          </a:xfrm>
          <a:prstGeom prst="ellipse">
            <a:avLst/>
          </a:prstGeom>
          <a:solidFill>
            <a:srgbClr val="1F8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7F1F2"/>
                </a:solidFill>
                <a:latin typeface="Gilroy ExtraBold" charset="0"/>
                <a:ea typeface="Gilroy ExtraBold" charset="0"/>
                <a:cs typeface="Gilroy ExtraBold" charset="0"/>
              </a:rPr>
              <a:t>3</a:t>
            </a:r>
          </a:p>
        </p:txBody>
      </p:sp>
      <p:sp>
        <p:nvSpPr>
          <p:cNvPr id="11" name="TextBox 10">
            <a:extLst>
              <a:ext uri="{FF2B5EF4-FFF2-40B4-BE49-F238E27FC236}">
                <a16:creationId xmlns:a16="http://schemas.microsoft.com/office/drawing/2014/main" id="{574C15C6-C704-E647-A560-24BAB8AA8722}"/>
              </a:ext>
            </a:extLst>
          </p:cNvPr>
          <p:cNvSpPr txBox="1"/>
          <p:nvPr/>
        </p:nvSpPr>
        <p:spPr>
          <a:xfrm>
            <a:off x="6725870" y="4705608"/>
            <a:ext cx="5545929" cy="461665"/>
          </a:xfrm>
          <a:prstGeom prst="rect">
            <a:avLst/>
          </a:prstGeom>
          <a:noFill/>
        </p:spPr>
        <p:txBody>
          <a:bodyPr wrap="square" rtlCol="0">
            <a:spAutoFit/>
          </a:bodyPr>
          <a:lstStyle/>
          <a:p>
            <a:r>
              <a:rPr lang="en-US" sz="2400" dirty="0">
                <a:solidFill>
                  <a:srgbClr val="1F8CF2"/>
                </a:solidFill>
                <a:latin typeface="Source Serif Pro" charset="0"/>
                <a:ea typeface="Source Serif Pro" charset="0"/>
                <a:cs typeface="Source Serif Pro" charset="0"/>
              </a:rPr>
              <a:t>Chapter involvement   </a:t>
            </a:r>
          </a:p>
        </p:txBody>
      </p:sp>
      <p:sp>
        <p:nvSpPr>
          <p:cNvPr id="12" name="TextBox 11"/>
          <p:cNvSpPr txBox="1"/>
          <p:nvPr/>
        </p:nvSpPr>
        <p:spPr>
          <a:xfrm>
            <a:off x="1085088" y="1012222"/>
            <a:ext cx="3501902" cy="1207767"/>
          </a:xfrm>
          <a:prstGeom prst="rect">
            <a:avLst/>
          </a:prstGeom>
          <a:noFill/>
        </p:spPr>
        <p:txBody>
          <a:bodyPr wrap="square" rtlCol="0">
            <a:spAutoFit/>
          </a:bodyPr>
          <a:lstStyle/>
          <a:p>
            <a:pPr>
              <a:lnSpc>
                <a:spcPct val="80000"/>
              </a:lnSpc>
            </a:pPr>
            <a:r>
              <a:rPr lang="en-US" sz="4500" kern="1200" dirty="0">
                <a:solidFill>
                  <a:srgbClr val="1F8CF2"/>
                </a:solidFill>
                <a:latin typeface="Gilroy Medium" charset="0"/>
                <a:ea typeface="Gilroy Medium" charset="0"/>
                <a:cs typeface="Gilroy Medium" charset="0"/>
              </a:rPr>
              <a:t>Upcoming</a:t>
            </a:r>
          </a:p>
          <a:p>
            <a:pPr>
              <a:lnSpc>
                <a:spcPct val="80000"/>
              </a:lnSpc>
            </a:pPr>
            <a:r>
              <a:rPr lang="en-US" sz="4500" kern="1200" dirty="0">
                <a:solidFill>
                  <a:srgbClr val="1F8CF2"/>
                </a:solidFill>
                <a:latin typeface="Gilroy Medium" charset="0"/>
                <a:ea typeface="Gilroy Medium" charset="0"/>
                <a:cs typeface="Gilroy Medium" charset="0"/>
              </a:rPr>
              <a:t>In 2018</a:t>
            </a:r>
          </a:p>
        </p:txBody>
      </p:sp>
      <p:pic>
        <p:nvPicPr>
          <p:cNvPr id="13" name="Picture 12"/>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8495657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1F8CF2"/>
        </a:solidFill>
        <a:effectLst/>
      </p:bgPr>
    </p:bg>
    <p:spTree>
      <p:nvGrpSpPr>
        <p:cNvPr id="1" name=""/>
        <p:cNvGrpSpPr/>
        <p:nvPr/>
      </p:nvGrpSpPr>
      <p:grpSpPr>
        <a:xfrm>
          <a:off x="0" y="0"/>
          <a:ext cx="0" cy="0"/>
          <a:chOff x="0" y="0"/>
          <a:chExt cx="0" cy="0"/>
        </a:xfrm>
      </p:grpSpPr>
      <p:sp>
        <p:nvSpPr>
          <p:cNvPr id="9" name="Rectangle 8"/>
          <p:cNvSpPr>
            <a:spLocks noChangeArrowheads="1"/>
          </p:cNvSpPr>
          <p:nvPr/>
        </p:nvSpPr>
        <p:spPr bwMode="auto">
          <a:xfrm>
            <a:off x="0" y="750928"/>
            <a:ext cx="12192000" cy="4163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endParaRPr lang="en-US" sz="2000" dirty="0">
              <a:solidFill>
                <a:srgbClr val="F7F1F2"/>
              </a:solidFill>
              <a:latin typeface="Gilroy Medium" charset="0"/>
              <a:ea typeface="Gilroy Medium" charset="0"/>
              <a:cs typeface="Gilroy Medium" charset="0"/>
            </a:endParaRPr>
          </a:p>
          <a:p>
            <a:pPr algn="ctr">
              <a:lnSpc>
                <a:spcPct val="90000"/>
              </a:lnSpc>
            </a:pPr>
            <a:r>
              <a:rPr lang="en-US" sz="7000" dirty="0">
                <a:solidFill>
                  <a:srgbClr val="F7F1F2"/>
                </a:solidFill>
                <a:latin typeface="Gilroy Medium" charset="0"/>
                <a:ea typeface="Gilroy Medium" charset="0"/>
                <a:cs typeface="Gilroy Medium" charset="0"/>
              </a:rPr>
              <a:t>Thank you for joining </a:t>
            </a:r>
          </a:p>
          <a:p>
            <a:pPr algn="ctr">
              <a:lnSpc>
                <a:spcPct val="90000"/>
              </a:lnSpc>
            </a:pPr>
            <a:r>
              <a:rPr lang="en-US" sz="7000" dirty="0">
                <a:solidFill>
                  <a:srgbClr val="F7F1F2"/>
                </a:solidFill>
                <a:latin typeface="Gilroy Medium" charset="0"/>
                <a:ea typeface="Gilroy Medium" charset="0"/>
                <a:cs typeface="Gilroy Medium" charset="0"/>
              </a:rPr>
              <a:t>today’s training.</a:t>
            </a:r>
          </a:p>
          <a:p>
            <a:pPr algn="ctr">
              <a:lnSpc>
                <a:spcPct val="80000"/>
              </a:lnSpc>
            </a:pPr>
            <a:endParaRPr lang="en-US" sz="4000" dirty="0">
              <a:solidFill>
                <a:srgbClr val="F7F1F2"/>
              </a:solidFill>
              <a:latin typeface="Gilroy Medium" charset="0"/>
              <a:ea typeface="Gilroy Medium" charset="0"/>
              <a:cs typeface="Gilroy Medium" charset="0"/>
            </a:endParaRPr>
          </a:p>
          <a:p>
            <a:pPr algn="ctr"/>
            <a:r>
              <a:rPr lang="en-US" sz="3200" dirty="0">
                <a:solidFill>
                  <a:srgbClr val="F7F1F2"/>
                </a:solidFill>
                <a:latin typeface="Source Serif Pro" charset="0"/>
                <a:ea typeface="Source Serif Pro" charset="0"/>
                <a:cs typeface="Source Serif Pro" charset="0"/>
              </a:rPr>
              <a:t>Please fill out the survey below and give us </a:t>
            </a:r>
          </a:p>
          <a:p>
            <a:pPr algn="ctr"/>
            <a:r>
              <a:rPr lang="en-US" sz="3200" dirty="0">
                <a:solidFill>
                  <a:srgbClr val="F7F1F2"/>
                </a:solidFill>
                <a:latin typeface="Source Serif Pro" charset="0"/>
                <a:ea typeface="Source Serif Pro" charset="0"/>
                <a:cs typeface="Source Serif Pro" charset="0"/>
              </a:rPr>
              <a:t>your feedback on today’s training.</a:t>
            </a:r>
          </a:p>
          <a:p>
            <a:pPr algn="ctr">
              <a:lnSpc>
                <a:spcPct val="80000"/>
              </a:lnSpc>
            </a:pPr>
            <a:endParaRPr lang="en-US" sz="2600" dirty="0">
              <a:solidFill>
                <a:srgbClr val="F7F1F2"/>
              </a:solidFill>
              <a:latin typeface="Gilroy Medium" charset="0"/>
              <a:ea typeface="Gilroy Medium" charset="0"/>
              <a:cs typeface="Gilroy Medium" charset="0"/>
            </a:endParaRPr>
          </a:p>
        </p:txBody>
      </p:sp>
      <p:sp>
        <p:nvSpPr>
          <p:cNvPr id="11" name="Rectangle 10">
            <a:hlinkClick r:id="rId3"/>
          </p:cNvPr>
          <p:cNvSpPr/>
          <p:nvPr/>
        </p:nvSpPr>
        <p:spPr>
          <a:xfrm>
            <a:off x="4055066" y="4720154"/>
            <a:ext cx="4158067" cy="809534"/>
          </a:xfrm>
          <a:prstGeom prst="rect">
            <a:avLst/>
          </a:prstGeom>
          <a:noFill/>
          <a:ln w="28575" cmpd="sng">
            <a:noFill/>
          </a:ln>
        </p:spPr>
        <p:style>
          <a:lnRef idx="2">
            <a:schemeClr val="accent1">
              <a:shade val="50000"/>
            </a:schemeClr>
          </a:lnRef>
          <a:fillRef idx="1">
            <a:schemeClr val="accent1"/>
          </a:fillRef>
          <a:effectRef idx="0">
            <a:schemeClr val="accent1"/>
          </a:effectRef>
          <a:fontRef idx="minor">
            <a:schemeClr val="lt1"/>
          </a:fontRef>
        </p:style>
        <p:txBody>
          <a:bodyPr lIns="0" tIns="45719" rIns="0" bIns="45719" rtlCol="0" anchor="ctr"/>
          <a:lstStyle/>
          <a:p>
            <a:pPr algn="ctr"/>
            <a:r>
              <a:rPr lang="en-US" sz="2800" b="1" dirty="0" err="1">
                <a:solidFill>
                  <a:srgbClr val="F7F1F2"/>
                </a:solidFill>
                <a:latin typeface="Gilroy ExtraBold" charset="0"/>
                <a:ea typeface="Gilroy ExtraBold" charset="0"/>
                <a:cs typeface="Gilroy ExtraBold" charset="0"/>
              </a:rPr>
              <a:t>bit.ly</a:t>
            </a:r>
            <a:r>
              <a:rPr lang="en-US" sz="2800" b="1" dirty="0">
                <a:solidFill>
                  <a:srgbClr val="F7F1F2"/>
                </a:solidFill>
                <a:latin typeface="Gilroy ExtraBold" charset="0"/>
                <a:ea typeface="Gilroy ExtraBold" charset="0"/>
                <a:cs typeface="Gilroy ExtraBold" charset="0"/>
              </a:rPr>
              <a:t>/</a:t>
            </a:r>
            <a:r>
              <a:rPr lang="en-US" sz="2800" b="1" dirty="0" err="1">
                <a:solidFill>
                  <a:srgbClr val="F7F1F2"/>
                </a:solidFill>
                <a:latin typeface="Gilroy ExtraBold" charset="0"/>
                <a:ea typeface="Gilroy ExtraBold" charset="0"/>
                <a:cs typeface="Gilroy ExtraBold" charset="0"/>
              </a:rPr>
              <a:t>effectiveconvosMI</a:t>
            </a:r>
            <a:endParaRPr lang="en-US" sz="2800" b="1" dirty="0">
              <a:solidFill>
                <a:srgbClr val="F7F1F2"/>
              </a:solidFill>
              <a:latin typeface="Gilroy ExtraBold" charset="0"/>
              <a:ea typeface="Gilroy ExtraBold" charset="0"/>
              <a:cs typeface="Gilroy ExtraBold" charset="0"/>
            </a:endParaRPr>
          </a:p>
        </p:txBody>
      </p:sp>
      <p:pic>
        <p:nvPicPr>
          <p:cNvPr id="5" name="Picture 4"/>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755179657"/>
      </p:ext>
    </p:extLst>
  </p:cSld>
  <p:clrMapOvr>
    <a:masterClrMapping/>
  </p:clrMapOvr>
</p:sld>
</file>

<file path=ppt/theme/theme1.xml><?xml version="1.0" encoding="utf-8"?>
<a:theme xmlns:a="http://schemas.openxmlformats.org/drawingml/2006/main" name="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1">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00B2DB"/>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1">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00B2DB"/>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17867</TotalTime>
  <Words>4314</Words>
  <Application>Microsoft Macintosh PowerPoint</Application>
  <PresentationFormat>Widescreen</PresentationFormat>
  <Paragraphs>623</Paragraphs>
  <Slides>93</Slides>
  <Notes>93</Notes>
  <HiddenSlides>0</HiddenSlides>
  <MMClips>4</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93</vt:i4>
      </vt:variant>
    </vt:vector>
  </HeadingPairs>
  <TitlesOfParts>
    <vt:vector size="109" baseType="lpstr">
      <vt:lpstr>Arial</vt:lpstr>
      <vt:lpstr>Calibri</vt:lpstr>
      <vt:lpstr>Calibri Light</vt:lpstr>
      <vt:lpstr>Cambria Math</vt:lpstr>
      <vt:lpstr>Gill Sans</vt:lpstr>
      <vt:lpstr>Gilroy</vt:lpstr>
      <vt:lpstr>Gilroy ExtraBold</vt:lpstr>
      <vt:lpstr>Gilroy Medium</vt:lpstr>
      <vt:lpstr>Open Sans</vt:lpstr>
      <vt:lpstr>Source Sans Pro</vt:lpstr>
      <vt:lpstr>Source Serif Pro</vt:lpstr>
      <vt:lpstr>Office Theme</vt:lpstr>
      <vt:lpstr>2_Office Theme</vt:lpstr>
      <vt:lpstr>3_Office Theme</vt:lpstr>
      <vt:lpstr>6_Office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aconavay@ofa.us</cp:lastModifiedBy>
  <cp:revision>575</cp:revision>
  <cp:lastPrinted>2019-03-03T03:19:09Z</cp:lastPrinted>
  <dcterms:modified xsi:type="dcterms:W3CDTF">2019-03-03T04:11:57Z</dcterms:modified>
</cp:coreProperties>
</file>