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handoutMasterIdLst>
    <p:handoutMasterId r:id="rId28"/>
  </p:handoutMasterIdLst>
  <p:sldIdLst>
    <p:sldId id="693" r:id="rId2"/>
    <p:sldId id="650" r:id="rId3"/>
    <p:sldId id="698" r:id="rId4"/>
    <p:sldId id="655" r:id="rId5"/>
    <p:sldId id="694" r:id="rId6"/>
    <p:sldId id="696" r:id="rId7"/>
    <p:sldId id="672" r:id="rId8"/>
    <p:sldId id="697" r:id="rId9"/>
    <p:sldId id="666" r:id="rId10"/>
    <p:sldId id="667" r:id="rId11"/>
    <p:sldId id="673" r:id="rId12"/>
    <p:sldId id="675" r:id="rId13"/>
    <p:sldId id="699" r:id="rId14"/>
    <p:sldId id="700" r:id="rId15"/>
    <p:sldId id="677" r:id="rId16"/>
    <p:sldId id="701" r:id="rId17"/>
    <p:sldId id="680" r:id="rId18"/>
    <p:sldId id="702" r:id="rId19"/>
    <p:sldId id="703" r:id="rId20"/>
    <p:sldId id="682" r:id="rId21"/>
    <p:sldId id="683" r:id="rId22"/>
    <p:sldId id="704" r:id="rId23"/>
    <p:sldId id="685" r:id="rId24"/>
    <p:sldId id="705" r:id="rId25"/>
    <p:sldId id="706" r:id="rId26"/>
  </p:sldIdLst>
  <p:sldSz cx="13004800" cy="9753600"/>
  <p:notesSz cx="6858000" cy="9144000"/>
  <p:defaultTextStyle>
    <a:defPPr>
      <a:defRPr lang="en-US"/>
    </a:defPPr>
    <a:lvl1pPr marL="0" algn="l" defTabSz="1300460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1pPr>
    <a:lvl2pPr marL="650230" algn="l" defTabSz="1300460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2pPr>
    <a:lvl3pPr marL="1300460" algn="l" defTabSz="1300460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3pPr>
    <a:lvl4pPr marL="1950690" algn="l" defTabSz="1300460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4pPr>
    <a:lvl5pPr marL="2600919" algn="l" defTabSz="1300460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5pPr>
    <a:lvl6pPr marL="3251149" algn="l" defTabSz="1300460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6pPr>
    <a:lvl7pPr marL="3901379" algn="l" defTabSz="1300460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7pPr>
    <a:lvl8pPr marL="4551609" algn="l" defTabSz="1300460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8pPr>
    <a:lvl9pPr marL="5201839" algn="l" defTabSz="1300460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amironalcantara" initials="a" lastIdx="1" clrIdx="0">
    <p:extLst>
      <p:ext uri="{19B8F6BF-5375-455C-9EA6-DF929625EA0E}">
        <p15:presenceInfo xmlns:p15="http://schemas.microsoft.com/office/powerpoint/2012/main" userId="adamironalcantar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3838"/>
    <a:srgbClr val="017FA0"/>
    <a:srgbClr val="0094C9"/>
    <a:srgbClr val="5F6674"/>
    <a:srgbClr val="949494"/>
    <a:srgbClr val="474545"/>
    <a:srgbClr val="000000"/>
    <a:srgbClr val="0093C8"/>
    <a:srgbClr val="ED5340"/>
    <a:srgbClr val="A1A1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63" autoAdjust="0"/>
    <p:restoredTop sz="74228" autoAdjust="0"/>
  </p:normalViewPr>
  <p:slideViewPr>
    <p:cSldViewPr snapToGrid="0">
      <p:cViewPr varScale="1">
        <p:scale>
          <a:sx n="54" d="100"/>
          <a:sy n="54" d="100"/>
        </p:scale>
        <p:origin x="1416" y="2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885F0C-5DEA-4728-8592-C91972CEE311}" type="datetimeFigureOut">
              <a:rPr lang="en-US" smtClean="0"/>
              <a:t>3/3/19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95A6C6-C12F-42A3-9316-E2EB2B2DB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858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136291-A6DC-4AD0-90CD-33D1F1DFFC6E}" type="datetimeFigureOut">
              <a:rPr lang="en-US" smtClean="0"/>
              <a:t>3/3/19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E3C1EA-D8F4-4B85-8B01-A01110AD5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097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00460" rtl="0" eaLnBrk="1" latinLnBrk="0" hangingPunct="1">
      <a:defRPr sz="1707" kern="1200">
        <a:solidFill>
          <a:schemeClr val="tx1"/>
        </a:solidFill>
        <a:latin typeface="+mn-lt"/>
        <a:ea typeface="+mn-ea"/>
        <a:cs typeface="+mn-cs"/>
      </a:defRPr>
    </a:lvl1pPr>
    <a:lvl2pPr marL="650230" algn="l" defTabSz="1300460" rtl="0" eaLnBrk="1" latinLnBrk="0" hangingPunct="1">
      <a:defRPr sz="1707" kern="1200">
        <a:solidFill>
          <a:schemeClr val="tx1"/>
        </a:solidFill>
        <a:latin typeface="+mn-lt"/>
        <a:ea typeface="+mn-ea"/>
        <a:cs typeface="+mn-cs"/>
      </a:defRPr>
    </a:lvl2pPr>
    <a:lvl3pPr marL="1300460" algn="l" defTabSz="1300460" rtl="0" eaLnBrk="1" latinLnBrk="0" hangingPunct="1">
      <a:defRPr sz="1707" kern="1200">
        <a:solidFill>
          <a:schemeClr val="tx1"/>
        </a:solidFill>
        <a:latin typeface="+mn-lt"/>
        <a:ea typeface="+mn-ea"/>
        <a:cs typeface="+mn-cs"/>
      </a:defRPr>
    </a:lvl3pPr>
    <a:lvl4pPr marL="1950690" algn="l" defTabSz="1300460" rtl="0" eaLnBrk="1" latinLnBrk="0" hangingPunct="1">
      <a:defRPr sz="1707" kern="1200">
        <a:solidFill>
          <a:schemeClr val="tx1"/>
        </a:solidFill>
        <a:latin typeface="+mn-lt"/>
        <a:ea typeface="+mn-ea"/>
        <a:cs typeface="+mn-cs"/>
      </a:defRPr>
    </a:lvl4pPr>
    <a:lvl5pPr marL="2600919" algn="l" defTabSz="1300460" rtl="0" eaLnBrk="1" latinLnBrk="0" hangingPunct="1">
      <a:defRPr sz="1707" kern="1200">
        <a:solidFill>
          <a:schemeClr val="tx1"/>
        </a:solidFill>
        <a:latin typeface="+mn-lt"/>
        <a:ea typeface="+mn-ea"/>
        <a:cs typeface="+mn-cs"/>
      </a:defRPr>
    </a:lvl5pPr>
    <a:lvl6pPr marL="3251149" algn="l" defTabSz="1300460" rtl="0" eaLnBrk="1" latinLnBrk="0" hangingPunct="1">
      <a:defRPr sz="1707" kern="1200">
        <a:solidFill>
          <a:schemeClr val="tx1"/>
        </a:solidFill>
        <a:latin typeface="+mn-lt"/>
        <a:ea typeface="+mn-ea"/>
        <a:cs typeface="+mn-cs"/>
      </a:defRPr>
    </a:lvl6pPr>
    <a:lvl7pPr marL="3901379" algn="l" defTabSz="1300460" rtl="0" eaLnBrk="1" latinLnBrk="0" hangingPunct="1">
      <a:defRPr sz="1707" kern="1200">
        <a:solidFill>
          <a:schemeClr val="tx1"/>
        </a:solidFill>
        <a:latin typeface="+mn-lt"/>
        <a:ea typeface="+mn-ea"/>
        <a:cs typeface="+mn-cs"/>
      </a:defRPr>
    </a:lvl7pPr>
    <a:lvl8pPr marL="4551609" algn="l" defTabSz="1300460" rtl="0" eaLnBrk="1" latinLnBrk="0" hangingPunct="1">
      <a:defRPr sz="1707" kern="1200">
        <a:solidFill>
          <a:schemeClr val="tx1"/>
        </a:solidFill>
        <a:latin typeface="+mn-lt"/>
        <a:ea typeface="+mn-ea"/>
        <a:cs typeface="+mn-cs"/>
      </a:defRPr>
    </a:lvl8pPr>
    <a:lvl9pPr marL="5201839" algn="l" defTabSz="1300460" rtl="0" eaLnBrk="1" latinLnBrk="0" hangingPunct="1">
      <a:defRPr sz="170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3004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This work is licensed under the Creative Commons Attribution-</a:t>
            </a:r>
            <a:r>
              <a:rPr lang="en-US" dirty="0" err="1"/>
              <a:t>NonCommercial</a:t>
            </a:r>
            <a:r>
              <a:rPr lang="en-US" dirty="0"/>
              <a:t> 4.0 International License. To view a copy of this license, visit http://</a:t>
            </a:r>
            <a:r>
              <a:rPr lang="en-US" dirty="0" err="1"/>
              <a:t>creativecommons.org</a:t>
            </a:r>
            <a:r>
              <a:rPr lang="en-US" dirty="0"/>
              <a:t>/licenses/by-</a:t>
            </a:r>
            <a:r>
              <a:rPr lang="en-US" dirty="0" err="1"/>
              <a:t>nc</a:t>
            </a:r>
            <a:r>
              <a:rPr lang="en-US" dirty="0"/>
              <a:t>/4.0/ or send a letter to Creative Commons, PO Box 1866, Mountain View, CA 94042, USA</a:t>
            </a:r>
            <a:endParaRPr lang="en-US" sz="1800" b="0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707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707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707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[Trainer introduces self and shares 2 minute personal story, tying it back to the value of grassroots organizing and relationship-building as an integral part of that]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7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this session, we’re going to learn one of the most powerful tools in our organizer’s toolbox—making a hard ask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3C1EA-D8F4-4B85-8B01-A01110AD5AF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7057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 ask #2 from the previous slide is here again.  It’s now labeled as ask #1 on this slide.  </a:t>
            </a:r>
            <a:endParaRPr lang="en-US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Can someone please read ask #2 on this slide?</a:t>
            </a:r>
            <a:endParaRPr lang="en-US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Which ask is better?  Why?  </a:t>
            </a:r>
            <a:endParaRPr lang="en-US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[tease out that ask #2 here does the following:</a:t>
            </a:r>
            <a:endParaRPr lang="en-US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935980" lvl="1" indent="-285750">
              <a:buFont typeface="Arial" panose="020B0604020202020204" pitchFamily="34" charset="0"/>
              <a:buChar char="•"/>
            </a:pPr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Connects with the person being asked—“I know you care a lot about climate change.  I do too!”</a:t>
            </a:r>
            <a:endParaRPr lang="en-US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935980" lvl="1" indent="-285750">
              <a:buFont typeface="Arial" panose="020B0604020202020204" pitchFamily="34" charset="0"/>
              <a:buChar char="•"/>
            </a:pPr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office visit was scheduled because Rep. Gotham is a climate denier and it’s on us to do something about it</a:t>
            </a:r>
            <a:endParaRPr lang="en-US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935980" lvl="1" indent="-285750">
              <a:buFont typeface="Arial" panose="020B0604020202020204" pitchFamily="34" charset="0"/>
              <a:buChar char="•"/>
            </a:pPr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 is a specific time and date for the office visit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3C1EA-D8F4-4B85-8B01-A01110AD5AF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363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 is a five step formula that goes into making a hard ask like Ask #2 in the example we just saw.  To make a hard ask, we need to:</a:t>
            </a:r>
            <a:endParaRPr lang="en-US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Know our audience</a:t>
            </a:r>
            <a:endParaRPr lang="en-US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Build urgency</a:t>
            </a:r>
            <a:endParaRPr lang="en-US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Ask for something specific</a:t>
            </a:r>
            <a:endParaRPr lang="en-US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Ask and shut up</a:t>
            </a:r>
            <a:endParaRPr lang="en-US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 persistent</a:t>
            </a:r>
            <a:endParaRPr lang="en-US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Let’s dig in to each individual step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3C1EA-D8F4-4B85-8B01-A01110AD5AF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1274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making our ask, we need to know a couple of things about our audience—the people we’re making an ask of:</a:t>
            </a:r>
            <a:endParaRPr lang="en-US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935980" lvl="1" indent="-285750">
              <a:buFont typeface="Arial" panose="020B0604020202020204" pitchFamily="34" charset="0"/>
              <a:buChar char="•"/>
            </a:pPr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What’s at stake for them?</a:t>
            </a:r>
            <a:endParaRPr lang="en-US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935980" lvl="1" indent="-285750">
              <a:buFont typeface="Arial" panose="020B0604020202020204" pitchFamily="34" charset="0"/>
              <a:buChar char="•"/>
            </a:pPr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What’s in it for them?</a:t>
            </a:r>
            <a:endParaRPr lang="en-US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Articulating these two things gets our audience to buy in to the work that we’re doing that we want them to join in.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3C1EA-D8F4-4B85-8B01-A01110AD5AF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3547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707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We’re going to use the example of planning a vacation with a friend to unpack the hard ask formula.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7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My goal is to have my best friend go on vacation with me.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3C1EA-D8F4-4B85-8B01-A01110AD5AF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2148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Here are a couple ideas I thought of as to why my friend should go on vacation with me:</a:t>
            </a:r>
            <a:endParaRPr lang="en-US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935980" lvl="1" indent="-285750">
              <a:buFont typeface="Arial" panose="020B0604020202020204" pitchFamily="34" charset="0"/>
              <a:buChar char="•"/>
            </a:pPr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What’s at stake?  Time with me!  We get to hang out together, which is always fun and doesn’t happen as often as we want it to.</a:t>
            </a:r>
            <a:endParaRPr lang="en-US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What’s in it for her?  She gets a tan—she knows she looks good with a tan.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3C1EA-D8F4-4B85-8B01-A01110AD5AF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5643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707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making an ask of someone, you do not simply make an ask. 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707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Providing context gets their buy in and provides context as to why they should be involved right at this moment.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7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Make sure to answer why what it is that you’re doing is important.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3C1EA-D8F4-4B85-8B01-A01110AD5AF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0284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707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So, when it comes to convincing my friend she needs to come with me on vacation, I need her to know why the time is </a:t>
            </a:r>
            <a:r>
              <a:rPr lang="en-US" sz="1707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now </a:t>
            </a:r>
            <a:r>
              <a:rPr lang="en-US" sz="1707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go to the beach with me—not later!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7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 know that my friend is transitioning to a new job and, after she does so, she will not be able to take a vacation for a whole year.  Now is the time!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3C1EA-D8F4-4B85-8B01-A01110AD5AF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8625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707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We’ve shared what’s at stake for the person we’re making an ask of and we’ve provided context as to why it’s urgent they join us now. 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707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Now, we want to ask for something specific. 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707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Asking for something specific gives us a better chance for a positive response because people know exactly what is expected of them. 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707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Using an either/or question to make your ask prevents people from having an easy excuse to get out of what you’re asking them to do.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7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Let’s go back to our example.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3C1EA-D8F4-4B85-8B01-A01110AD5AF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4062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My ask of my friend is this:</a:t>
            </a:r>
            <a:endParaRPr lang="en-US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935980" lvl="1" indent="-285750">
              <a:buFont typeface="Arial" panose="020B0604020202020204" pitchFamily="34" charset="0"/>
              <a:buChar char="•"/>
            </a:pPr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Can we plan our beach vacation today or tomorrow?</a:t>
            </a:r>
            <a:endParaRPr lang="en-US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Using this either/or ask is specific and is more likely to get a result that I want—her joining me on vacation—than other types of asks.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3C1EA-D8F4-4B85-8B01-A01110AD5AF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6821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13004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00:13</a:t>
            </a:r>
            <a:r>
              <a:rPr lang="en-US" b="1" baseline="0" dirty="0"/>
              <a:t> – 00:14 [1 min]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3C1EA-D8F4-4B85-8B01-A01110AD5AF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926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Review goals for the day: </a:t>
            </a:r>
            <a:endParaRPr lang="en-US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935980" lvl="1" indent="-285750">
              <a:buFont typeface="Arial" panose="020B0604020202020204" pitchFamily="34" charset="0"/>
              <a:buChar char="•"/>
            </a:pPr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 the mechanics of a hard ask and best practices for making one</a:t>
            </a:r>
            <a:endParaRPr lang="en-US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935980" lvl="1" indent="-285750">
              <a:buFont typeface="Arial" panose="020B0604020202020204" pitchFamily="34" charset="0"/>
              <a:buChar char="•"/>
            </a:pPr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Develop and practice your hard ask</a:t>
            </a:r>
            <a:endParaRPr lang="en-US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935980" lvl="1" indent="-285750">
              <a:buFont typeface="Arial" panose="020B0604020202020204" pitchFamily="34" charset="0"/>
              <a:buChar char="•"/>
            </a:pPr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Feel confident making hard asks for your organizing 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3C1EA-D8F4-4B85-8B01-A01110AD5AF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1159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13004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00:13</a:t>
            </a:r>
            <a:r>
              <a:rPr lang="en-US" b="1" baseline="0" dirty="0"/>
              <a:t> – 00:14 [1 min]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3C1EA-D8F4-4B85-8B01-A01110AD5AF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00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1707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accomplish these goals, we will follow this agenda for this session: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707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Why do people volunteer?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707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Anatomy of a hard ask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707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Practice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7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Debrief and next steps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3C1EA-D8F4-4B85-8B01-A01110AD5AF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514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707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Why do people volunteer with organizations like OFA and others?  </a:t>
            </a:r>
            <a:r>
              <a:rPr lang="en-US" sz="1707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[take ideas from the audience]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3C1EA-D8F4-4B85-8B01-A01110AD5AF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7063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707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 came up with really good reasons why people volunteer.  I think we covered most of them </a:t>
            </a:r>
            <a:r>
              <a:rPr lang="en-US" sz="1707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[read off the reasons why people volunteer from the list that were </a:t>
            </a:r>
            <a:r>
              <a:rPr lang="en-US" sz="1707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</a:t>
            </a:r>
            <a:r>
              <a:rPr lang="en-US" sz="1707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mentioned in the discussion]</a:t>
            </a:r>
            <a:r>
              <a:rPr lang="en-US" sz="1707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3C1EA-D8F4-4B85-8B01-A01110AD5AF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9304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707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Mostly, people volunteer because they were </a:t>
            </a:r>
            <a:r>
              <a:rPr lang="en-US" sz="1707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asked!  </a:t>
            </a:r>
            <a:r>
              <a:rPr lang="en-US" sz="1707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that’s exactly why we’re going to spend the next 50 minutes learning about making hard asks and practicing those asks with each other.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3C1EA-D8F4-4B85-8B01-A01110AD5AF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539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707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bottom line is this—you get what you ask for and not much of what you don’t.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7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that’s exactly why we’re going to spend the next 50 minutes learning about making hard asks and practicing those asks with each other.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3C1EA-D8F4-4B85-8B01-A01110AD5AF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4316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707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 let’s dig right in to the anatomy of a hard ask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3C1EA-D8F4-4B85-8B01-A01110AD5AF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880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707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 are two asks here—can someone read ask #1? 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707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Can someone read ask #2?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707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Which ask is better?  Why?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7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Yes, #2 is the better ask of these</a:t>
            </a:r>
            <a:r>
              <a:rPr lang="en-US" sz="1707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3C1EA-D8F4-4B85-8B01-A01110AD5AF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33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9490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080" y="519291"/>
            <a:ext cx="11216640" cy="188524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4080" y="2596444"/>
            <a:ext cx="11216640" cy="618857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4080" y="9040144"/>
            <a:ext cx="2926080" cy="519289"/>
          </a:xfrm>
          <a:prstGeom prst="rect">
            <a:avLst/>
          </a:prstGeom>
        </p:spPr>
        <p:txBody>
          <a:bodyPr/>
          <a:lstStyle/>
          <a:p>
            <a:fld id="{9281E488-CD91-40B9-87F8-EA698337F79C}" type="datetimeFigureOut">
              <a:rPr lang="en-US" smtClean="0"/>
              <a:t>3/3/19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07840" y="9040144"/>
            <a:ext cx="4389120" cy="51928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84640" y="9040144"/>
            <a:ext cx="2926080" cy="519289"/>
          </a:xfrm>
          <a:prstGeom prst="rect">
            <a:avLst/>
          </a:prstGeom>
        </p:spPr>
        <p:txBody>
          <a:bodyPr/>
          <a:lstStyle/>
          <a:p>
            <a:fld id="{996B68ED-6C50-460A-B1B3-134F142BB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887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6561" y="519289"/>
            <a:ext cx="2804160" cy="82657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4081" y="519289"/>
            <a:ext cx="8249920" cy="826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4080" y="9040144"/>
            <a:ext cx="2926080" cy="519289"/>
          </a:xfrm>
          <a:prstGeom prst="rect">
            <a:avLst/>
          </a:prstGeom>
        </p:spPr>
        <p:txBody>
          <a:bodyPr/>
          <a:lstStyle/>
          <a:p>
            <a:fld id="{9281E488-CD91-40B9-87F8-EA698337F79C}" type="datetimeFigureOut">
              <a:rPr lang="en-US" smtClean="0"/>
              <a:t>3/3/19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07840" y="9040144"/>
            <a:ext cx="4389120" cy="51928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84640" y="9040144"/>
            <a:ext cx="2926080" cy="519289"/>
          </a:xfrm>
          <a:prstGeom prst="rect">
            <a:avLst/>
          </a:prstGeom>
        </p:spPr>
        <p:txBody>
          <a:bodyPr/>
          <a:lstStyle/>
          <a:p>
            <a:fld id="{996B68ED-6C50-460A-B1B3-134F142BB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47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7053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5921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080" y="519291"/>
            <a:ext cx="11216640" cy="188524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4080" y="2596444"/>
            <a:ext cx="5527040" cy="61885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83680" y="2596444"/>
            <a:ext cx="5527040" cy="61885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015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774" y="519291"/>
            <a:ext cx="11216640" cy="188524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775" y="2390987"/>
            <a:ext cx="5501639" cy="117178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775" y="3562773"/>
            <a:ext cx="5501639" cy="524030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3681" y="2390987"/>
            <a:ext cx="5528734" cy="117178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3681" y="3562773"/>
            <a:ext cx="5528734" cy="524030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57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080" y="519291"/>
            <a:ext cx="11216640" cy="188524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142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8341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774" y="650240"/>
            <a:ext cx="4194386" cy="2275840"/>
          </a:xfrm>
          <a:prstGeom prst="rect">
            <a:avLst/>
          </a:prstGeom>
        </p:spPr>
        <p:txBody>
          <a:bodyPr anchor="b"/>
          <a:lstStyle>
            <a:lvl1pPr>
              <a:defRPr sz="455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8734" y="1404340"/>
            <a:ext cx="6583680" cy="6931378"/>
          </a:xfrm>
          <a:prstGeom prst="rect">
            <a:avLst/>
          </a:prstGeom>
        </p:spPr>
        <p:txBody>
          <a:bodyPr/>
          <a:lstStyle>
            <a:lvl1pPr>
              <a:defRPr sz="4551"/>
            </a:lvl1pPr>
            <a:lvl2pPr>
              <a:defRPr sz="3982"/>
            </a:lvl2pPr>
            <a:lvl3pPr>
              <a:defRPr sz="3413"/>
            </a:lvl3pPr>
            <a:lvl4pPr>
              <a:defRPr sz="2844"/>
            </a:lvl4pPr>
            <a:lvl5pPr>
              <a:defRPr sz="2844"/>
            </a:lvl5pPr>
            <a:lvl6pPr>
              <a:defRPr sz="2844"/>
            </a:lvl6pPr>
            <a:lvl7pPr>
              <a:defRPr sz="2844"/>
            </a:lvl7pPr>
            <a:lvl8pPr>
              <a:defRPr sz="2844"/>
            </a:lvl8pPr>
            <a:lvl9pPr>
              <a:defRPr sz="28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774" y="2926080"/>
            <a:ext cx="4194386" cy="54209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76"/>
            </a:lvl1pPr>
            <a:lvl2pPr marL="650230" indent="0">
              <a:buNone/>
              <a:defRPr sz="1991"/>
            </a:lvl2pPr>
            <a:lvl3pPr marL="1300460" indent="0">
              <a:buNone/>
              <a:defRPr sz="1707"/>
            </a:lvl3pPr>
            <a:lvl4pPr marL="1950690" indent="0">
              <a:buNone/>
              <a:defRPr sz="1422"/>
            </a:lvl4pPr>
            <a:lvl5pPr marL="2600919" indent="0">
              <a:buNone/>
              <a:defRPr sz="1422"/>
            </a:lvl5pPr>
            <a:lvl6pPr marL="3251149" indent="0">
              <a:buNone/>
              <a:defRPr sz="1422"/>
            </a:lvl6pPr>
            <a:lvl7pPr marL="3901379" indent="0">
              <a:buNone/>
              <a:defRPr sz="1422"/>
            </a:lvl7pPr>
            <a:lvl8pPr marL="4551609" indent="0">
              <a:buNone/>
              <a:defRPr sz="1422"/>
            </a:lvl8pPr>
            <a:lvl9pPr marL="5201839" indent="0">
              <a:buNone/>
              <a:defRPr sz="14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4080" y="9040144"/>
            <a:ext cx="2926080" cy="519289"/>
          </a:xfrm>
          <a:prstGeom prst="rect">
            <a:avLst/>
          </a:prstGeom>
        </p:spPr>
        <p:txBody>
          <a:bodyPr/>
          <a:lstStyle/>
          <a:p>
            <a:fld id="{9281E488-CD91-40B9-87F8-EA698337F79C}" type="datetimeFigureOut">
              <a:rPr lang="en-US" smtClean="0"/>
              <a:t>3/3/19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07840" y="9040144"/>
            <a:ext cx="4389120" cy="51928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84640" y="9040144"/>
            <a:ext cx="2926080" cy="519289"/>
          </a:xfrm>
          <a:prstGeom prst="rect">
            <a:avLst/>
          </a:prstGeom>
        </p:spPr>
        <p:txBody>
          <a:bodyPr/>
          <a:lstStyle/>
          <a:p>
            <a:fld id="{996B68ED-6C50-460A-B1B3-134F142BB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742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774" y="650240"/>
            <a:ext cx="4194386" cy="2275840"/>
          </a:xfrm>
          <a:prstGeom prst="rect">
            <a:avLst/>
          </a:prstGeom>
        </p:spPr>
        <p:txBody>
          <a:bodyPr anchor="b"/>
          <a:lstStyle>
            <a:lvl1pPr>
              <a:defRPr sz="455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28734" y="1404340"/>
            <a:ext cx="6583680" cy="6931378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551"/>
            </a:lvl1pPr>
            <a:lvl2pPr marL="650230" indent="0">
              <a:buNone/>
              <a:defRPr sz="3982"/>
            </a:lvl2pPr>
            <a:lvl3pPr marL="1300460" indent="0">
              <a:buNone/>
              <a:defRPr sz="3413"/>
            </a:lvl3pPr>
            <a:lvl4pPr marL="1950690" indent="0">
              <a:buNone/>
              <a:defRPr sz="2844"/>
            </a:lvl4pPr>
            <a:lvl5pPr marL="2600919" indent="0">
              <a:buNone/>
              <a:defRPr sz="2844"/>
            </a:lvl5pPr>
            <a:lvl6pPr marL="3251149" indent="0">
              <a:buNone/>
              <a:defRPr sz="2844"/>
            </a:lvl6pPr>
            <a:lvl7pPr marL="3901379" indent="0">
              <a:buNone/>
              <a:defRPr sz="2844"/>
            </a:lvl7pPr>
            <a:lvl8pPr marL="4551609" indent="0">
              <a:buNone/>
              <a:defRPr sz="2844"/>
            </a:lvl8pPr>
            <a:lvl9pPr marL="5201839" indent="0">
              <a:buNone/>
              <a:defRPr sz="284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774" y="2926080"/>
            <a:ext cx="4194386" cy="54209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76"/>
            </a:lvl1pPr>
            <a:lvl2pPr marL="650230" indent="0">
              <a:buNone/>
              <a:defRPr sz="1991"/>
            </a:lvl2pPr>
            <a:lvl3pPr marL="1300460" indent="0">
              <a:buNone/>
              <a:defRPr sz="1707"/>
            </a:lvl3pPr>
            <a:lvl4pPr marL="1950690" indent="0">
              <a:buNone/>
              <a:defRPr sz="1422"/>
            </a:lvl4pPr>
            <a:lvl5pPr marL="2600919" indent="0">
              <a:buNone/>
              <a:defRPr sz="1422"/>
            </a:lvl5pPr>
            <a:lvl6pPr marL="3251149" indent="0">
              <a:buNone/>
              <a:defRPr sz="1422"/>
            </a:lvl6pPr>
            <a:lvl7pPr marL="3901379" indent="0">
              <a:buNone/>
              <a:defRPr sz="1422"/>
            </a:lvl7pPr>
            <a:lvl8pPr marL="4551609" indent="0">
              <a:buNone/>
              <a:defRPr sz="1422"/>
            </a:lvl8pPr>
            <a:lvl9pPr marL="5201839" indent="0">
              <a:buNone/>
              <a:defRPr sz="14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4080" y="9040144"/>
            <a:ext cx="2926080" cy="519289"/>
          </a:xfrm>
          <a:prstGeom prst="rect">
            <a:avLst/>
          </a:prstGeom>
        </p:spPr>
        <p:txBody>
          <a:bodyPr/>
          <a:lstStyle/>
          <a:p>
            <a:fld id="{9281E488-CD91-40B9-87F8-EA698337F79C}" type="datetimeFigureOut">
              <a:rPr lang="en-US" smtClean="0"/>
              <a:t>3/3/19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07840" y="9040144"/>
            <a:ext cx="4389120" cy="51928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84640" y="9040144"/>
            <a:ext cx="2926080" cy="519289"/>
          </a:xfrm>
          <a:prstGeom prst="rect">
            <a:avLst/>
          </a:prstGeom>
        </p:spPr>
        <p:txBody>
          <a:bodyPr/>
          <a:lstStyle/>
          <a:p>
            <a:fld id="{996B68ED-6C50-460A-B1B3-134F142BB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235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8" descr="https://secure.assets.bostatic.com/apps/madison/static/images/style-guide/Color/Images/Color_dark_grey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929270"/>
            <a:ext cx="13004800" cy="834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>
            <a:spLocks noChangeArrowheads="1"/>
          </p:cNvSpPr>
          <p:nvPr userDrawn="1"/>
        </p:nvSpPr>
        <p:spPr bwMode="auto">
          <a:xfrm>
            <a:off x="0" y="8868403"/>
            <a:ext cx="13015779" cy="106178"/>
          </a:xfrm>
          <a:prstGeom prst="rect">
            <a:avLst/>
          </a:prstGeom>
          <a:solidFill>
            <a:srgbClr val="017FA0"/>
          </a:solidFill>
          <a:ln>
            <a:noFill/>
          </a:ln>
          <a:extLst/>
        </p:spPr>
        <p:txBody>
          <a:bodyPr/>
          <a:lstStyle>
            <a:lvl1pPr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defRPr/>
            </a:pPr>
            <a:endParaRPr lang="en-US" altLang="en-US">
              <a:cs typeface="+mn-cs"/>
            </a:endParaRPr>
          </a:p>
        </p:txBody>
      </p:sp>
      <p:grpSp>
        <p:nvGrpSpPr>
          <p:cNvPr id="2" name="Group 1"/>
          <p:cNvGrpSpPr/>
          <p:nvPr userDrawn="1"/>
        </p:nvGrpSpPr>
        <p:grpSpPr>
          <a:xfrm>
            <a:off x="10954448" y="9075732"/>
            <a:ext cx="1927981" cy="509535"/>
            <a:chOff x="10916348" y="8678474"/>
            <a:chExt cx="1927981" cy="509535"/>
          </a:xfrm>
        </p:grpSpPr>
        <p:sp>
          <p:nvSpPr>
            <p:cNvPr id="10" name="TextBox 9"/>
            <p:cNvSpPr txBox="1"/>
            <p:nvPr/>
          </p:nvSpPr>
          <p:spPr>
            <a:xfrm>
              <a:off x="10916348" y="8678474"/>
              <a:ext cx="142770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spc="300" dirty="0">
                  <a:solidFill>
                    <a:schemeClr val="bg1"/>
                  </a:solidFill>
                  <a:latin typeface="Gotham Light" pitchFamily="50" charset="0"/>
                  <a:cs typeface="Gotham Light" pitchFamily="50" charset="0"/>
                </a:rPr>
                <a:t>ORGANIZING 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0916348" y="8818677"/>
              <a:ext cx="19279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spc="3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FELLOWS</a:t>
              </a:r>
            </a:p>
          </p:txBody>
        </p:sp>
      </p:grp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914" y="9117556"/>
            <a:ext cx="354976" cy="508939"/>
          </a:xfrm>
          <a:prstGeom prst="rect">
            <a:avLst/>
          </a:prstGeom>
        </p:spPr>
      </p:pic>
      <p:pic>
        <p:nvPicPr>
          <p:cNvPr id="9" name="Picture 2" descr="C:\Users\amdamiron\Downloads\OFA-logo_horizontal-Reverse.png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656" y="8986420"/>
            <a:ext cx="2962610" cy="740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5875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00460" rtl="0" eaLnBrk="1" latinLnBrk="0" hangingPunct="1">
        <a:lnSpc>
          <a:spcPct val="90000"/>
        </a:lnSpc>
        <a:spcBef>
          <a:spcPct val="0"/>
        </a:spcBef>
        <a:buNone/>
        <a:defRPr sz="62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5115" indent="-325115" algn="l" defTabSz="1300460" rtl="0" eaLnBrk="1" latinLnBrk="0" hangingPunct="1">
        <a:lnSpc>
          <a:spcPct val="90000"/>
        </a:lnSpc>
        <a:spcBef>
          <a:spcPts val="1422"/>
        </a:spcBef>
        <a:buFont typeface="Arial" panose="020B0604020202020204" pitchFamily="34" charset="0"/>
        <a:buChar char="•"/>
        <a:defRPr sz="3982" kern="1200">
          <a:solidFill>
            <a:schemeClr val="tx1"/>
          </a:solidFill>
          <a:latin typeface="+mn-lt"/>
          <a:ea typeface="+mn-ea"/>
          <a:cs typeface="+mn-cs"/>
        </a:defRPr>
      </a:lvl1pPr>
      <a:lvl2pPr marL="975345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3413" kern="1200">
          <a:solidFill>
            <a:schemeClr val="tx1"/>
          </a:solidFill>
          <a:latin typeface="+mn-lt"/>
          <a:ea typeface="+mn-ea"/>
          <a:cs typeface="+mn-cs"/>
        </a:defRPr>
      </a:lvl2pPr>
      <a:lvl3pPr marL="1625575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3pPr>
      <a:lvl4pPr marL="227580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92603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57626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422649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87672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52695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myaccount.maestroconference.com/conference/register/TO9HNTEEPU5IUHXT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myaccount.maestroconference.com/conference/register/TO9HNTEEPU5IUHXT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35711"/>
          <a:stretch/>
        </p:blipFill>
        <p:spPr>
          <a:xfrm>
            <a:off x="2761489" y="999373"/>
            <a:ext cx="7634454" cy="51088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84924" y="6638544"/>
            <a:ext cx="10387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Making a Hard Ask</a:t>
            </a:r>
          </a:p>
        </p:txBody>
      </p:sp>
      <p:pic>
        <p:nvPicPr>
          <p:cNvPr id="4" name="Picture 3" descr="A drawing of a face&#10;&#10;Description automatically generated">
            <a:extLst>
              <a:ext uri="{FF2B5EF4-FFF2-40B4-BE49-F238E27FC236}">
                <a16:creationId xmlns:a16="http://schemas.microsoft.com/office/drawing/2014/main" id="{92A82634-9CBC-C240-A8A9-88A05579F9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8414084"/>
            <a:ext cx="12192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8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885075" y="1475847"/>
            <a:ext cx="11130462" cy="0"/>
          </a:xfrm>
          <a:prstGeom prst="line">
            <a:avLst/>
          </a:prstGeom>
          <a:ln>
            <a:solidFill>
              <a:srgbClr val="94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4348829" y="2129810"/>
            <a:ext cx="0" cy="5987495"/>
          </a:xfrm>
          <a:prstGeom prst="line">
            <a:avLst/>
          </a:prstGeom>
          <a:ln w="12700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662863" y="1926078"/>
            <a:ext cx="6352674" cy="2324398"/>
          </a:xfrm>
          <a:prstGeom prst="rect">
            <a:avLst/>
          </a:prstGeom>
          <a:solidFill>
            <a:schemeClr val="bg1">
              <a:lumMod val="95000"/>
              <a:alpha val="63000"/>
            </a:schemeClr>
          </a:solidFill>
          <a:ln w="3175"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Ins="91440" rtlCol="0" anchor="ctr"/>
          <a:lstStyle/>
          <a:p>
            <a:r>
              <a:rPr lang="en-US" sz="2800" dirty="0">
                <a:solidFill>
                  <a:srgbClr val="3B3838"/>
                </a:solidFill>
                <a:cs typeface="Gotham Bold" pitchFamily="50" charset="0"/>
              </a:rPr>
              <a:t>We are hosting a visit to Rep. Gotham’s office on April 20</a:t>
            </a:r>
            <a:r>
              <a:rPr lang="en-US" sz="2800" baseline="30000" dirty="0">
                <a:solidFill>
                  <a:srgbClr val="3B3838"/>
                </a:solidFill>
                <a:cs typeface="Gotham Bold" pitchFamily="50" charset="0"/>
              </a:rPr>
              <a:t>th</a:t>
            </a:r>
            <a:r>
              <a:rPr lang="en-US" sz="2800" dirty="0">
                <a:solidFill>
                  <a:srgbClr val="3B3838"/>
                </a:solidFill>
                <a:cs typeface="Gotham Bold" pitchFamily="50" charset="0"/>
              </a:rPr>
              <a:t>. We are meeting in front of his office to talk about climate change. Can you join us?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662863" y="4758709"/>
            <a:ext cx="6352674" cy="3358596"/>
          </a:xfrm>
          <a:prstGeom prst="rect">
            <a:avLst/>
          </a:prstGeom>
          <a:solidFill>
            <a:schemeClr val="bg1">
              <a:lumMod val="95000"/>
              <a:alpha val="63000"/>
            </a:schemeClr>
          </a:solidFill>
          <a:ln w="3175"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Ins="91440" rtlCol="0" anchor="ctr"/>
          <a:lstStyle/>
          <a:p>
            <a:r>
              <a:rPr lang="en-US" sz="2800" dirty="0">
                <a:solidFill>
                  <a:srgbClr val="3B3838"/>
                </a:solidFill>
                <a:latin typeface="+mj-lt"/>
                <a:cs typeface="Gotham Bold" pitchFamily="50" charset="0"/>
              </a:rPr>
              <a:t>I know that you care a lot about climate change. I do too! Which is why I am organizing an office visit to Rep. Gotham’s office who is a climate denier. Can you join me and other volunteers for this visit on April 20</a:t>
            </a:r>
            <a:r>
              <a:rPr lang="en-US" sz="2800" baseline="30000" dirty="0">
                <a:solidFill>
                  <a:srgbClr val="3B3838"/>
                </a:solidFill>
                <a:latin typeface="+mj-lt"/>
                <a:cs typeface="Gotham Bold" pitchFamily="50" charset="0"/>
              </a:rPr>
              <a:t>th</a:t>
            </a:r>
            <a:r>
              <a:rPr lang="en-US" sz="2800" dirty="0">
                <a:solidFill>
                  <a:srgbClr val="3B3838"/>
                </a:solidFill>
                <a:latin typeface="+mj-lt"/>
                <a:cs typeface="Gotham Bold" pitchFamily="50" charset="0"/>
              </a:rPr>
              <a:t> at 2:00 PM?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885075" y="778624"/>
            <a:ext cx="113848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en-US" altLang="en-US" sz="3200" dirty="0">
                <a:solidFill>
                  <a:schemeClr val="bg2">
                    <a:lumMod val="25000"/>
                  </a:schemeClr>
                </a:solidFill>
                <a:latin typeface="+mn-lt"/>
                <a:cs typeface="Gotham Bold" pitchFamily="50" charset="0"/>
              </a:rPr>
              <a:t>MAKING A </a:t>
            </a:r>
            <a:r>
              <a:rPr lang="en-US" altLang="en-US" sz="3200" b="1" dirty="0">
                <a:solidFill>
                  <a:schemeClr val="bg2">
                    <a:lumMod val="25000"/>
                  </a:schemeClr>
                </a:solidFill>
                <a:latin typeface="+mn-lt"/>
                <a:cs typeface="Gotham Bold" pitchFamily="50" charset="0"/>
              </a:rPr>
              <a:t>HARD ASK</a:t>
            </a:r>
            <a:endParaRPr lang="en-US" altLang="en-US" sz="3200" dirty="0">
              <a:solidFill>
                <a:schemeClr val="bg2">
                  <a:lumMod val="25000"/>
                </a:schemeClr>
              </a:solidFill>
              <a:latin typeface="+mn-lt"/>
              <a:cs typeface="Gotham Bold" pitchFamily="50" charset="0"/>
            </a:endParaRPr>
          </a:p>
        </p:txBody>
      </p:sp>
      <p:sp>
        <p:nvSpPr>
          <p:cNvPr id="14" name="Rounded Rectangle 13">
            <a:hlinkClick r:id="rId3"/>
          </p:cNvPr>
          <p:cNvSpPr/>
          <p:nvPr/>
        </p:nvSpPr>
        <p:spPr>
          <a:xfrm>
            <a:off x="488790" y="3949475"/>
            <a:ext cx="3589533" cy="1314450"/>
          </a:xfrm>
          <a:prstGeom prst="roundRect">
            <a:avLst>
              <a:gd name="adj" fmla="val 7223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60" rtlCol="0" anchor="t"/>
          <a:lstStyle/>
          <a:p>
            <a:pPr algn="ctr"/>
            <a:r>
              <a:rPr lang="en-US" sz="3600" dirty="0">
                <a:solidFill>
                  <a:schemeClr val="tx1"/>
                </a:solidFill>
                <a:cs typeface="Gotham Book" pitchFamily="50" charset="0"/>
              </a:rPr>
              <a:t>Which ask is better?</a:t>
            </a:r>
          </a:p>
          <a:p>
            <a:pPr algn="ctr"/>
            <a:endParaRPr lang="en-US" sz="2400" dirty="0">
              <a:solidFill>
                <a:schemeClr val="tx1"/>
              </a:solidFill>
              <a:latin typeface="Gotham Book" pitchFamily="50" charset="0"/>
              <a:cs typeface="Gotham Book" pitchFamily="50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4716379" y="2748310"/>
            <a:ext cx="737937" cy="737937"/>
          </a:xfrm>
          <a:prstGeom prst="ellipse">
            <a:avLst/>
          </a:prstGeom>
          <a:solidFill>
            <a:srgbClr val="017F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  <a:cs typeface="Gotham Bold" pitchFamily="50" charset="0"/>
              </a:rPr>
              <a:t>1</a:t>
            </a:r>
          </a:p>
        </p:txBody>
      </p:sp>
      <p:sp>
        <p:nvSpPr>
          <p:cNvPr id="23" name="Oval 22"/>
          <p:cNvSpPr/>
          <p:nvPr/>
        </p:nvSpPr>
        <p:spPr>
          <a:xfrm>
            <a:off x="4716379" y="6069038"/>
            <a:ext cx="737937" cy="737937"/>
          </a:xfrm>
          <a:prstGeom prst="ellipse">
            <a:avLst/>
          </a:prstGeom>
          <a:solidFill>
            <a:srgbClr val="017F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  <a:cs typeface="Gotham Bold" pitchFamily="50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916397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84685" y="631946"/>
            <a:ext cx="1176198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en-US" altLang="en-US" sz="3200" dirty="0">
                <a:solidFill>
                  <a:schemeClr val="bg2">
                    <a:lumMod val="25000"/>
                  </a:schemeClr>
                </a:solidFill>
                <a:latin typeface="+mj-lt"/>
                <a:cs typeface="Gotham Bold" pitchFamily="50" charset="0"/>
              </a:rPr>
              <a:t>ANATOMY OF </a:t>
            </a:r>
            <a:r>
              <a:rPr lang="en-US" altLang="en-US" sz="3200" b="1" dirty="0">
                <a:solidFill>
                  <a:schemeClr val="bg2">
                    <a:lumMod val="25000"/>
                  </a:schemeClr>
                </a:solidFill>
                <a:latin typeface="+mj-lt"/>
                <a:cs typeface="Gotham Bold" pitchFamily="50" charset="0"/>
              </a:rPr>
              <a:t>THE HARD ASK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693912" y="1276288"/>
            <a:ext cx="11688588" cy="0"/>
          </a:xfrm>
          <a:prstGeom prst="line">
            <a:avLst/>
          </a:prstGeom>
          <a:ln w="12700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6153150" y="1368046"/>
            <a:ext cx="6229350" cy="4677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pc="300" dirty="0">
                <a:solidFill>
                  <a:schemeClr val="tx1">
                    <a:lumMod val="75000"/>
                  </a:schemeClr>
                </a:solidFill>
                <a:latin typeface="+mj-lt"/>
                <a:cs typeface="Arabic Typesetting" panose="03020402040406030203" pitchFamily="66" charset="-78"/>
              </a:rPr>
              <a:t>FIVE STEP FORMULA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253816" y="2454443"/>
            <a:ext cx="0" cy="5333791"/>
          </a:xfrm>
          <a:prstGeom prst="line">
            <a:avLst/>
          </a:prstGeom>
          <a:ln w="19050"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2515042" y="2614863"/>
            <a:ext cx="8229600" cy="500914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3200" cap="all" dirty="0">
              <a:solidFill>
                <a:srgbClr val="3B3838"/>
              </a:solidFill>
              <a:latin typeface="+mj-lt"/>
              <a:cs typeface="Gotham Bold" pitchFamily="50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sz="3200" dirty="0">
                <a:solidFill>
                  <a:srgbClr val="3B3838"/>
                </a:solidFill>
                <a:latin typeface="+mj-lt"/>
                <a:cs typeface="Gotham Bold" pitchFamily="50" charset="0"/>
              </a:rPr>
              <a:t>Know Your Audience</a:t>
            </a:r>
          </a:p>
          <a:p>
            <a:pPr>
              <a:spcBef>
                <a:spcPts val="0"/>
              </a:spcBef>
              <a:defRPr/>
            </a:pPr>
            <a:endParaRPr lang="en-US" sz="3200" dirty="0">
              <a:solidFill>
                <a:srgbClr val="3B3838"/>
              </a:solidFill>
              <a:latin typeface="+mj-lt"/>
              <a:cs typeface="Gotham Bold" pitchFamily="50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sz="3200" dirty="0">
                <a:solidFill>
                  <a:srgbClr val="3B3838"/>
                </a:solidFill>
                <a:latin typeface="+mj-lt"/>
                <a:cs typeface="Gotham Bold" pitchFamily="50" charset="0"/>
              </a:rPr>
              <a:t>Build Urgency</a:t>
            </a:r>
          </a:p>
          <a:p>
            <a:pPr>
              <a:spcBef>
                <a:spcPts val="0"/>
              </a:spcBef>
              <a:defRPr/>
            </a:pPr>
            <a:endParaRPr lang="en-US" sz="3200" dirty="0">
              <a:solidFill>
                <a:srgbClr val="3B3838"/>
              </a:solidFill>
              <a:latin typeface="+mj-lt"/>
              <a:cs typeface="Gotham Bold" pitchFamily="50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sz="3200" dirty="0">
                <a:solidFill>
                  <a:srgbClr val="3B3838"/>
                </a:solidFill>
                <a:latin typeface="+mj-lt"/>
                <a:cs typeface="Gotham Bold" pitchFamily="50" charset="0"/>
              </a:rPr>
              <a:t>Ask for Something Specific</a:t>
            </a:r>
          </a:p>
          <a:p>
            <a:pPr>
              <a:spcBef>
                <a:spcPts val="0"/>
              </a:spcBef>
              <a:defRPr/>
            </a:pPr>
            <a:endParaRPr lang="en-US" sz="3200" dirty="0">
              <a:solidFill>
                <a:srgbClr val="3B3838"/>
              </a:solidFill>
              <a:latin typeface="+mj-lt"/>
              <a:cs typeface="Gotham Bold" pitchFamily="50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sz="3200" dirty="0">
                <a:solidFill>
                  <a:srgbClr val="3B3838"/>
                </a:solidFill>
                <a:latin typeface="+mj-lt"/>
                <a:cs typeface="Gotham Bold" pitchFamily="50" charset="0"/>
              </a:rPr>
              <a:t>Ask and Shut Up</a:t>
            </a:r>
          </a:p>
          <a:p>
            <a:pPr>
              <a:spcBef>
                <a:spcPts val="0"/>
              </a:spcBef>
              <a:defRPr/>
            </a:pPr>
            <a:endParaRPr lang="en-US" sz="3200" dirty="0">
              <a:solidFill>
                <a:srgbClr val="3B3838"/>
              </a:solidFill>
              <a:latin typeface="+mj-lt"/>
              <a:cs typeface="Gotham Bold" pitchFamily="50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sz="3200" dirty="0">
                <a:solidFill>
                  <a:srgbClr val="3B3838"/>
                </a:solidFill>
                <a:latin typeface="+mj-lt"/>
                <a:cs typeface="Gotham Bold" pitchFamily="50" charset="0"/>
              </a:rPr>
              <a:t>Be Persistent</a:t>
            </a:r>
          </a:p>
          <a:p>
            <a:pPr>
              <a:spcBef>
                <a:spcPts val="0"/>
              </a:spcBef>
              <a:defRPr/>
            </a:pPr>
            <a:endParaRPr lang="en-US" sz="2800" dirty="0">
              <a:solidFill>
                <a:srgbClr val="3B3838"/>
              </a:solidFill>
              <a:latin typeface="+mj-lt"/>
              <a:cs typeface="Gotham Bold" pitchFamily="50" charset="0"/>
            </a:endParaRPr>
          </a:p>
        </p:txBody>
      </p:sp>
      <p:sp>
        <p:nvSpPr>
          <p:cNvPr id="8" name="Oval 7"/>
          <p:cNvSpPr>
            <a:spLocks noChangeAspect="1"/>
          </p:cNvSpPr>
          <p:nvPr/>
        </p:nvSpPr>
        <p:spPr bwMode="auto">
          <a:xfrm>
            <a:off x="1134477" y="2614863"/>
            <a:ext cx="762000" cy="762000"/>
          </a:xfrm>
          <a:prstGeom prst="ellipse">
            <a:avLst/>
          </a:prstGeom>
          <a:solidFill>
            <a:schemeClr val="bg2">
              <a:lumMod val="25000"/>
            </a:schemeClr>
          </a:solidFill>
          <a:ln w="25400">
            <a:noFill/>
            <a:round/>
            <a:headEnd/>
            <a:tailEnd/>
          </a:ln>
        </p:spPr>
        <p:txBody>
          <a:bodyPr anchor="ctr"/>
          <a:lstStyle>
            <a:lvl1pPr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1pPr>
            <a:lvl2pPr marL="742950" indent="-28575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2pPr>
            <a:lvl3pPr marL="11430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3pPr>
            <a:lvl4pPr marL="16002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4pPr>
            <a:lvl5pPr marL="20574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ko-KR" b="1" dirty="0">
                <a:solidFill>
                  <a:schemeClr val="bg1"/>
                </a:solidFill>
                <a:latin typeface="+mj-lt"/>
                <a:ea typeface="ヒラギノ角ゴ ProN W3" charset="-128"/>
                <a:cs typeface="Arial" panose="020B0604020202020204" pitchFamily="34" charset="0"/>
              </a:rPr>
              <a:t>1</a:t>
            </a:r>
          </a:p>
        </p:txBody>
      </p:sp>
      <p:sp>
        <p:nvSpPr>
          <p:cNvPr id="9" name="Oval 8"/>
          <p:cNvSpPr>
            <a:spLocks noChangeAspect="1"/>
          </p:cNvSpPr>
          <p:nvPr/>
        </p:nvSpPr>
        <p:spPr bwMode="auto">
          <a:xfrm>
            <a:off x="1134477" y="3601452"/>
            <a:ext cx="762000" cy="762000"/>
          </a:xfrm>
          <a:prstGeom prst="ellipse">
            <a:avLst/>
          </a:prstGeom>
          <a:solidFill>
            <a:schemeClr val="bg2">
              <a:lumMod val="25000"/>
            </a:schemeClr>
          </a:solidFill>
          <a:ln w="25400">
            <a:noFill/>
            <a:round/>
            <a:headEnd/>
            <a:tailEnd/>
          </a:ln>
        </p:spPr>
        <p:txBody>
          <a:bodyPr anchor="ctr"/>
          <a:lstStyle>
            <a:lvl1pPr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1pPr>
            <a:lvl2pPr marL="742950" indent="-28575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2pPr>
            <a:lvl3pPr marL="11430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3pPr>
            <a:lvl4pPr marL="16002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4pPr>
            <a:lvl5pPr marL="20574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ko-KR" b="1" dirty="0">
                <a:solidFill>
                  <a:schemeClr val="bg1"/>
                </a:solidFill>
                <a:latin typeface="+mj-lt"/>
                <a:ea typeface="ヒラギノ角ゴ ProN W3" charset="-128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0" name="Oval 9"/>
          <p:cNvSpPr>
            <a:spLocks noChangeAspect="1"/>
          </p:cNvSpPr>
          <p:nvPr/>
        </p:nvSpPr>
        <p:spPr bwMode="auto">
          <a:xfrm>
            <a:off x="1158039" y="4588041"/>
            <a:ext cx="762000" cy="762000"/>
          </a:xfrm>
          <a:prstGeom prst="ellipse">
            <a:avLst/>
          </a:prstGeom>
          <a:solidFill>
            <a:schemeClr val="bg2">
              <a:lumMod val="25000"/>
            </a:schemeClr>
          </a:solidFill>
          <a:ln w="25400">
            <a:noFill/>
            <a:round/>
            <a:headEnd/>
            <a:tailEnd/>
          </a:ln>
        </p:spPr>
        <p:txBody>
          <a:bodyPr anchor="ctr"/>
          <a:lstStyle>
            <a:lvl1pPr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1pPr>
            <a:lvl2pPr marL="742950" indent="-28575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2pPr>
            <a:lvl3pPr marL="11430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3pPr>
            <a:lvl4pPr marL="16002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4pPr>
            <a:lvl5pPr marL="20574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ko-KR" b="1" dirty="0">
                <a:solidFill>
                  <a:schemeClr val="bg1"/>
                </a:solidFill>
                <a:latin typeface="+mj-lt"/>
                <a:ea typeface="ヒラギノ角ゴ ProN W3" charset="-128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1134477" y="5574630"/>
            <a:ext cx="762000" cy="762000"/>
          </a:xfrm>
          <a:prstGeom prst="ellipse">
            <a:avLst/>
          </a:prstGeom>
          <a:solidFill>
            <a:schemeClr val="bg2">
              <a:lumMod val="25000"/>
            </a:schemeClr>
          </a:solidFill>
          <a:ln w="25400">
            <a:noFill/>
            <a:round/>
            <a:headEnd/>
            <a:tailEnd/>
          </a:ln>
        </p:spPr>
        <p:txBody>
          <a:bodyPr anchor="ctr"/>
          <a:lstStyle>
            <a:lvl1pPr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1pPr>
            <a:lvl2pPr marL="742950" indent="-28575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2pPr>
            <a:lvl3pPr marL="11430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3pPr>
            <a:lvl4pPr marL="16002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4pPr>
            <a:lvl5pPr marL="20574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ko-KR" b="1" dirty="0">
                <a:solidFill>
                  <a:schemeClr val="bg1"/>
                </a:solidFill>
                <a:latin typeface="+mj-lt"/>
                <a:ea typeface="ヒラギノ角ゴ ProN W3" charset="-128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1134477" y="6545175"/>
            <a:ext cx="762000" cy="762000"/>
          </a:xfrm>
          <a:prstGeom prst="ellipse">
            <a:avLst/>
          </a:prstGeom>
          <a:solidFill>
            <a:schemeClr val="bg2">
              <a:lumMod val="25000"/>
            </a:schemeClr>
          </a:solidFill>
          <a:ln w="25400">
            <a:noFill/>
            <a:round/>
            <a:headEnd/>
            <a:tailEnd/>
          </a:ln>
        </p:spPr>
        <p:txBody>
          <a:bodyPr anchor="ctr"/>
          <a:lstStyle>
            <a:lvl1pPr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1pPr>
            <a:lvl2pPr marL="742950" indent="-28575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2pPr>
            <a:lvl3pPr marL="11430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3pPr>
            <a:lvl4pPr marL="16002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4pPr>
            <a:lvl5pPr marL="20574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ko-KR" b="1" dirty="0">
                <a:solidFill>
                  <a:schemeClr val="bg1"/>
                </a:solidFill>
                <a:latin typeface="+mj-lt"/>
                <a:ea typeface="ヒラギノ角ゴ ProN W3" charset="-128"/>
                <a:cs typeface="Arial" panose="020B0604020202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782770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693912" y="1276288"/>
            <a:ext cx="11688588" cy="0"/>
          </a:xfrm>
          <a:prstGeom prst="line">
            <a:avLst/>
          </a:prstGeom>
          <a:ln w="12700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6153150" y="1368046"/>
            <a:ext cx="6229350" cy="4677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pc="300" dirty="0">
                <a:solidFill>
                  <a:schemeClr val="tx1">
                    <a:lumMod val="75000"/>
                  </a:schemeClr>
                </a:solidFill>
                <a:latin typeface="+mj-lt"/>
                <a:cs typeface="Gotham Light" pitchFamily="50" charset="0"/>
              </a:rPr>
              <a:t>KNOW YOUR AUDIENCE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253816" y="2454443"/>
            <a:ext cx="0" cy="5333791"/>
          </a:xfrm>
          <a:prstGeom prst="line">
            <a:avLst/>
          </a:prstGeom>
          <a:ln w="19050"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>
            <a:spLocks noChangeAspect="1"/>
          </p:cNvSpPr>
          <p:nvPr/>
        </p:nvSpPr>
        <p:spPr bwMode="auto">
          <a:xfrm>
            <a:off x="1110818" y="2454443"/>
            <a:ext cx="762000" cy="762000"/>
          </a:xfrm>
          <a:prstGeom prst="ellipse">
            <a:avLst/>
          </a:prstGeom>
          <a:solidFill>
            <a:schemeClr val="bg2">
              <a:lumMod val="25000"/>
            </a:schemeClr>
          </a:solidFill>
          <a:ln w="25400">
            <a:noFill/>
            <a:round/>
            <a:headEnd/>
            <a:tailEnd/>
          </a:ln>
        </p:spPr>
        <p:txBody>
          <a:bodyPr anchor="ctr"/>
          <a:lstStyle>
            <a:lvl1pPr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1pPr>
            <a:lvl2pPr marL="742950" indent="-28575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2pPr>
            <a:lvl3pPr marL="11430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3pPr>
            <a:lvl4pPr marL="16002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4pPr>
            <a:lvl5pPr marL="20574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ko-KR" b="1" dirty="0">
                <a:solidFill>
                  <a:schemeClr val="bg1"/>
                </a:solidFill>
                <a:latin typeface="+mj-lt"/>
                <a:ea typeface="ヒラギノ角ゴ ProN W3" charset="-128"/>
                <a:cs typeface="Arial" panose="020B0604020202020204" pitchFamily="34" charset="0"/>
              </a:rPr>
              <a:t>1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84685" y="631946"/>
            <a:ext cx="628031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en-US" altLang="en-US" sz="3200" dirty="0">
                <a:solidFill>
                  <a:schemeClr val="bg2">
                    <a:lumMod val="25000"/>
                  </a:schemeClr>
                </a:solidFill>
                <a:latin typeface="+mj-lt"/>
                <a:cs typeface="Gotham Bold" pitchFamily="50" charset="0"/>
              </a:rPr>
              <a:t>ANATOMY OF </a:t>
            </a:r>
            <a:r>
              <a:rPr lang="en-US" altLang="en-US" sz="3200" b="1" dirty="0">
                <a:solidFill>
                  <a:schemeClr val="bg2">
                    <a:lumMod val="25000"/>
                  </a:schemeClr>
                </a:solidFill>
                <a:latin typeface="+mj-lt"/>
                <a:cs typeface="Gotham Bold" pitchFamily="50" charset="0"/>
              </a:rPr>
              <a:t>THE HARD ASK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253816" y="2454443"/>
            <a:ext cx="841007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altLang="en-US" sz="3600" b="1" dirty="0">
                <a:solidFill>
                  <a:srgbClr val="3B3838"/>
                </a:solidFill>
                <a:latin typeface="+mj-lt"/>
                <a:cs typeface="Gotham Bold" pitchFamily="50" charset="0"/>
              </a:rPr>
              <a:t>What’s at stake for your audience?</a:t>
            </a:r>
          </a:p>
          <a:p>
            <a:pPr lvl="1"/>
            <a:endParaRPr lang="en-US" altLang="en-US" sz="3600" b="1" dirty="0">
              <a:solidFill>
                <a:srgbClr val="3B3838"/>
              </a:solidFill>
              <a:latin typeface="+mj-lt"/>
              <a:cs typeface="Gotham Bold" pitchFamily="50" charset="0"/>
            </a:endParaRPr>
          </a:p>
          <a:p>
            <a:pPr lvl="1"/>
            <a:r>
              <a:rPr lang="en-US" altLang="en-US" sz="3600" b="1" dirty="0">
                <a:solidFill>
                  <a:srgbClr val="3B3838"/>
                </a:solidFill>
                <a:latin typeface="+mj-lt"/>
                <a:cs typeface="Gotham Bold" pitchFamily="50" charset="0"/>
              </a:rPr>
              <a:t>What’s in it for your audience?</a:t>
            </a:r>
          </a:p>
        </p:txBody>
      </p:sp>
    </p:spTree>
    <p:extLst>
      <p:ext uri="{BB962C8B-B14F-4D97-AF65-F5344CB8AC3E}">
        <p14:creationId xmlns:p14="http://schemas.microsoft.com/office/powerpoint/2010/main" val="2145272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693912" y="1276288"/>
            <a:ext cx="11688588" cy="0"/>
          </a:xfrm>
          <a:prstGeom prst="line">
            <a:avLst/>
          </a:prstGeom>
          <a:ln w="12700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6153150" y="1368046"/>
            <a:ext cx="6229350" cy="4677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pc="300" dirty="0">
                <a:solidFill>
                  <a:schemeClr val="tx1">
                    <a:lumMod val="75000"/>
                  </a:schemeClr>
                </a:solidFill>
                <a:latin typeface="+mj-lt"/>
                <a:cs typeface="Gotham Light" pitchFamily="50" charset="0"/>
              </a:rPr>
              <a:t>KNOW YOUR AUDIENCE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253816" y="2454443"/>
            <a:ext cx="0" cy="5333791"/>
          </a:xfrm>
          <a:prstGeom prst="line">
            <a:avLst/>
          </a:prstGeom>
          <a:ln w="19050"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>
            <a:spLocks noChangeAspect="1"/>
          </p:cNvSpPr>
          <p:nvPr/>
        </p:nvSpPr>
        <p:spPr bwMode="auto">
          <a:xfrm>
            <a:off x="1110818" y="2454443"/>
            <a:ext cx="762000" cy="762000"/>
          </a:xfrm>
          <a:prstGeom prst="ellipse">
            <a:avLst/>
          </a:prstGeom>
          <a:solidFill>
            <a:schemeClr val="bg2">
              <a:lumMod val="25000"/>
            </a:schemeClr>
          </a:solidFill>
          <a:ln w="25400">
            <a:noFill/>
            <a:round/>
            <a:headEnd/>
            <a:tailEnd/>
          </a:ln>
        </p:spPr>
        <p:txBody>
          <a:bodyPr anchor="ctr"/>
          <a:lstStyle>
            <a:lvl1pPr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1pPr>
            <a:lvl2pPr marL="742950" indent="-28575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2pPr>
            <a:lvl3pPr marL="11430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3pPr>
            <a:lvl4pPr marL="16002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4pPr>
            <a:lvl5pPr marL="20574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ko-KR" b="1" dirty="0">
                <a:solidFill>
                  <a:schemeClr val="bg1"/>
                </a:solidFill>
                <a:latin typeface="+mj-lt"/>
                <a:ea typeface="ヒラギノ角ゴ ProN W3" charset="-128"/>
                <a:cs typeface="Arial" panose="020B0604020202020204" pitchFamily="34" charset="0"/>
              </a:rPr>
              <a:t>1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84685" y="631946"/>
            <a:ext cx="628031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en-US" altLang="en-US" sz="3200" dirty="0">
                <a:solidFill>
                  <a:schemeClr val="bg2">
                    <a:lumMod val="25000"/>
                  </a:schemeClr>
                </a:solidFill>
                <a:latin typeface="+mj-lt"/>
                <a:cs typeface="Gotham Bold" pitchFamily="50" charset="0"/>
              </a:rPr>
              <a:t>ANATOMY OF </a:t>
            </a:r>
            <a:r>
              <a:rPr lang="en-US" altLang="en-US" sz="3200" b="1" dirty="0">
                <a:solidFill>
                  <a:schemeClr val="bg2">
                    <a:lumMod val="25000"/>
                  </a:schemeClr>
                </a:solidFill>
                <a:latin typeface="+mj-lt"/>
                <a:cs typeface="Gotham Bold" pitchFamily="50" charset="0"/>
              </a:rPr>
              <a:t>THE HARD ASK</a:t>
            </a:r>
          </a:p>
        </p:txBody>
      </p:sp>
      <p:pic>
        <p:nvPicPr>
          <p:cNvPr id="2050" name="Picture 2" descr="https://d30y9cdsu7xlg0.cloudfront.net/attribution/39853-600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3" t="6480" r="-2383" b="18261"/>
          <a:stretch/>
        </p:blipFill>
        <p:spPr bwMode="auto">
          <a:xfrm>
            <a:off x="4407242" y="2943812"/>
            <a:ext cx="6262705" cy="5447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872818" y="2359037"/>
            <a:ext cx="109563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altLang="en-US" sz="3200" b="1" dirty="0">
                <a:solidFill>
                  <a:srgbClr val="3B3838"/>
                </a:solidFill>
                <a:latin typeface="+mj-lt"/>
                <a:cs typeface="Gotham Bold" pitchFamily="50" charset="0"/>
              </a:rPr>
              <a:t>I want my best friend to go to the beach with me.</a:t>
            </a:r>
          </a:p>
        </p:txBody>
      </p:sp>
    </p:spTree>
    <p:extLst>
      <p:ext uri="{BB962C8B-B14F-4D97-AF65-F5344CB8AC3E}">
        <p14:creationId xmlns:p14="http://schemas.microsoft.com/office/powerpoint/2010/main" val="6900849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693912" y="1276288"/>
            <a:ext cx="11688588" cy="0"/>
          </a:xfrm>
          <a:prstGeom prst="line">
            <a:avLst/>
          </a:prstGeom>
          <a:ln w="12700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6153150" y="1368046"/>
            <a:ext cx="6229350" cy="4677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pc="300" dirty="0">
                <a:solidFill>
                  <a:schemeClr val="tx1">
                    <a:lumMod val="75000"/>
                  </a:schemeClr>
                </a:solidFill>
                <a:latin typeface="+mj-lt"/>
                <a:cs typeface="Gotham Light" pitchFamily="50" charset="0"/>
              </a:rPr>
              <a:t>KNOW YOUR AUDIENCE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253816" y="2454443"/>
            <a:ext cx="0" cy="5333791"/>
          </a:xfrm>
          <a:prstGeom prst="line">
            <a:avLst/>
          </a:prstGeom>
          <a:ln w="19050"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>
            <a:spLocks noChangeAspect="1"/>
          </p:cNvSpPr>
          <p:nvPr/>
        </p:nvSpPr>
        <p:spPr bwMode="auto">
          <a:xfrm>
            <a:off x="1110818" y="2454443"/>
            <a:ext cx="762000" cy="762000"/>
          </a:xfrm>
          <a:prstGeom prst="ellipse">
            <a:avLst/>
          </a:prstGeom>
          <a:solidFill>
            <a:schemeClr val="bg2">
              <a:lumMod val="25000"/>
            </a:schemeClr>
          </a:solidFill>
          <a:ln w="25400">
            <a:noFill/>
            <a:round/>
            <a:headEnd/>
            <a:tailEnd/>
          </a:ln>
        </p:spPr>
        <p:txBody>
          <a:bodyPr anchor="ctr"/>
          <a:lstStyle>
            <a:lvl1pPr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1pPr>
            <a:lvl2pPr marL="742950" indent="-28575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2pPr>
            <a:lvl3pPr marL="11430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3pPr>
            <a:lvl4pPr marL="16002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4pPr>
            <a:lvl5pPr marL="20574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ko-KR" b="1" dirty="0">
                <a:solidFill>
                  <a:schemeClr val="bg1"/>
                </a:solidFill>
                <a:latin typeface="+mj-lt"/>
                <a:ea typeface="ヒラギノ角ゴ ProN W3" charset="-128"/>
                <a:cs typeface="Arial" panose="020B0604020202020204" pitchFamily="34" charset="0"/>
              </a:rPr>
              <a:t>1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84685" y="631946"/>
            <a:ext cx="628031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en-US" altLang="en-US" sz="3200" dirty="0">
                <a:solidFill>
                  <a:schemeClr val="bg2">
                    <a:lumMod val="25000"/>
                  </a:schemeClr>
                </a:solidFill>
                <a:latin typeface="+mj-lt"/>
                <a:cs typeface="Gotham Bold" pitchFamily="50" charset="0"/>
              </a:rPr>
              <a:t>ANATOMY OF </a:t>
            </a:r>
            <a:r>
              <a:rPr lang="en-US" altLang="en-US" sz="3200" b="1" dirty="0">
                <a:solidFill>
                  <a:schemeClr val="bg2">
                    <a:lumMod val="25000"/>
                  </a:schemeClr>
                </a:solidFill>
                <a:latin typeface="+mj-lt"/>
                <a:cs typeface="Gotham Bold" pitchFamily="50" charset="0"/>
              </a:rPr>
              <a:t>THE HARD ASK</a:t>
            </a:r>
          </a:p>
        </p:txBody>
      </p:sp>
      <p:pic>
        <p:nvPicPr>
          <p:cNvPr id="2050" name="Picture 2" descr="https://d30y9cdsu7xlg0.cloudfront.net/attribution/39853-600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3" t="6480" r="-2383" b="18261"/>
          <a:stretch/>
        </p:blipFill>
        <p:spPr bwMode="auto">
          <a:xfrm>
            <a:off x="5537088" y="3222502"/>
            <a:ext cx="3627805" cy="3155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872818" y="2359037"/>
            <a:ext cx="109563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altLang="en-US" sz="3200" dirty="0">
                <a:solidFill>
                  <a:srgbClr val="3B3838"/>
                </a:solidFill>
                <a:latin typeface="+mj-lt"/>
                <a:cs typeface="Gotham Bold" pitchFamily="50" charset="0"/>
              </a:rPr>
              <a:t>I want my best friend to go to the beach with me.</a:t>
            </a:r>
          </a:p>
        </p:txBody>
      </p:sp>
      <p:sp>
        <p:nvSpPr>
          <p:cNvPr id="9" name="Rectangle 8"/>
          <p:cNvSpPr/>
          <p:nvPr/>
        </p:nvSpPr>
        <p:spPr>
          <a:xfrm>
            <a:off x="2732716" y="6911071"/>
            <a:ext cx="9236547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altLang="en-US" sz="3200" b="1" dirty="0">
                <a:solidFill>
                  <a:srgbClr val="3B3838"/>
                </a:solidFill>
                <a:latin typeface="+mj-lt"/>
                <a:cs typeface="Gotham Bold" pitchFamily="50" charset="0"/>
              </a:rPr>
              <a:t>She gets to hang out with me, which is always fun!</a:t>
            </a:r>
          </a:p>
          <a:p>
            <a:pPr lvl="1" algn="ctr"/>
            <a:endParaRPr lang="en-US" altLang="en-US" sz="1400" b="1" dirty="0">
              <a:solidFill>
                <a:srgbClr val="3B3838"/>
              </a:solidFill>
              <a:latin typeface="+mj-lt"/>
              <a:cs typeface="Gotham Bold" pitchFamily="50" charset="0"/>
            </a:endParaRPr>
          </a:p>
          <a:p>
            <a:pPr lvl="1" algn="ctr"/>
            <a:r>
              <a:rPr lang="en-US" altLang="en-US" sz="3200" b="1" dirty="0">
                <a:solidFill>
                  <a:srgbClr val="3B3838"/>
                </a:solidFill>
                <a:latin typeface="+mj-lt"/>
                <a:cs typeface="Gotham Bold" pitchFamily="50" charset="0"/>
              </a:rPr>
              <a:t>She gets a tan</a:t>
            </a:r>
          </a:p>
        </p:txBody>
      </p:sp>
    </p:spTree>
    <p:extLst>
      <p:ext uri="{BB962C8B-B14F-4D97-AF65-F5344CB8AC3E}">
        <p14:creationId xmlns:p14="http://schemas.microsoft.com/office/powerpoint/2010/main" val="1923324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53150" y="1368046"/>
            <a:ext cx="6229350" cy="4677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pc="300" dirty="0">
                <a:solidFill>
                  <a:schemeClr val="tx1">
                    <a:lumMod val="75000"/>
                  </a:schemeClr>
                </a:solidFill>
                <a:latin typeface="+mj-lt"/>
                <a:cs typeface="Gotham Light" pitchFamily="50" charset="0"/>
              </a:rPr>
              <a:t>BUILD URGENCY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253816" y="2454443"/>
            <a:ext cx="0" cy="5333791"/>
          </a:xfrm>
          <a:prstGeom prst="line">
            <a:avLst/>
          </a:prstGeom>
          <a:ln w="19050"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>
            <a:spLocks noChangeAspect="1"/>
          </p:cNvSpPr>
          <p:nvPr/>
        </p:nvSpPr>
        <p:spPr bwMode="auto">
          <a:xfrm>
            <a:off x="1134477" y="2614863"/>
            <a:ext cx="762000" cy="762000"/>
          </a:xfrm>
          <a:prstGeom prst="ellipse">
            <a:avLst/>
          </a:prstGeom>
          <a:solidFill>
            <a:schemeClr val="bg2">
              <a:lumMod val="25000"/>
            </a:schemeClr>
          </a:solidFill>
          <a:ln w="25400">
            <a:noFill/>
            <a:round/>
            <a:headEnd/>
            <a:tailEnd/>
          </a:ln>
        </p:spPr>
        <p:txBody>
          <a:bodyPr anchor="ctr"/>
          <a:lstStyle>
            <a:lvl1pPr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1pPr>
            <a:lvl2pPr marL="742950" indent="-28575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2pPr>
            <a:lvl3pPr marL="11430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3pPr>
            <a:lvl4pPr marL="16002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4pPr>
            <a:lvl5pPr marL="20574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ko-KR" b="1" dirty="0">
                <a:solidFill>
                  <a:schemeClr val="bg1"/>
                </a:solidFill>
                <a:latin typeface="+mj-lt"/>
                <a:ea typeface="ヒラギノ角ゴ ProN W3" charset="-128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113547" y="1853369"/>
            <a:ext cx="841007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altLang="en-US" sz="4800" b="1" dirty="0">
              <a:solidFill>
                <a:srgbClr val="3B3838"/>
              </a:solidFill>
              <a:latin typeface="+mj-lt"/>
              <a:cs typeface="Gotham Bold" pitchFamily="50" charset="0"/>
            </a:endParaRPr>
          </a:p>
          <a:p>
            <a:pPr lvl="1"/>
            <a:r>
              <a:rPr lang="en-US" altLang="en-US" sz="3600" b="1" dirty="0">
                <a:solidFill>
                  <a:srgbClr val="3B3838"/>
                </a:solidFill>
                <a:latin typeface="+mj-lt"/>
                <a:cs typeface="Gotham Bold" pitchFamily="50" charset="0"/>
              </a:rPr>
              <a:t>Do not simply make an ask. Provide context as to why the person should be involved right at this moment. </a:t>
            </a:r>
          </a:p>
          <a:p>
            <a:pPr lvl="1"/>
            <a:endParaRPr lang="en-US" altLang="en-US" sz="3600" b="1" dirty="0">
              <a:solidFill>
                <a:srgbClr val="3B3838"/>
              </a:solidFill>
              <a:latin typeface="+mj-lt"/>
              <a:cs typeface="Gotham Bold" pitchFamily="50" charset="0"/>
            </a:endParaRPr>
          </a:p>
          <a:p>
            <a:pPr lvl="1"/>
            <a:r>
              <a:rPr lang="en-US" altLang="en-US" sz="3600" b="1" dirty="0">
                <a:solidFill>
                  <a:srgbClr val="3B3838"/>
                </a:solidFill>
                <a:latin typeface="+mj-lt"/>
                <a:cs typeface="Gotham Bold" pitchFamily="50" charset="0"/>
              </a:rPr>
              <a:t>Why is doing what you ask important? 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693912" y="1276288"/>
            <a:ext cx="11688588" cy="0"/>
          </a:xfrm>
          <a:prstGeom prst="line">
            <a:avLst/>
          </a:prstGeom>
          <a:ln w="12700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84685" y="631946"/>
            <a:ext cx="628031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en-US" altLang="en-US" sz="3200" dirty="0">
                <a:solidFill>
                  <a:schemeClr val="bg2">
                    <a:lumMod val="25000"/>
                  </a:schemeClr>
                </a:solidFill>
                <a:latin typeface="+mj-lt"/>
                <a:cs typeface="Gotham Bold" pitchFamily="50" charset="0"/>
              </a:rPr>
              <a:t>ANATOMY OF </a:t>
            </a:r>
            <a:r>
              <a:rPr lang="en-US" altLang="en-US" sz="3200" b="1" dirty="0">
                <a:solidFill>
                  <a:schemeClr val="bg2">
                    <a:lumMod val="25000"/>
                  </a:schemeClr>
                </a:solidFill>
                <a:latin typeface="+mj-lt"/>
                <a:cs typeface="Gotham Bold" pitchFamily="50" charset="0"/>
              </a:rPr>
              <a:t>THE HARD ASK</a:t>
            </a:r>
          </a:p>
        </p:txBody>
      </p:sp>
    </p:spTree>
    <p:extLst>
      <p:ext uri="{BB962C8B-B14F-4D97-AF65-F5344CB8AC3E}">
        <p14:creationId xmlns:p14="http://schemas.microsoft.com/office/powerpoint/2010/main" val="20277076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693912" y="1276288"/>
            <a:ext cx="11688588" cy="0"/>
          </a:xfrm>
          <a:prstGeom prst="line">
            <a:avLst/>
          </a:prstGeom>
          <a:ln w="12700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6153150" y="1368046"/>
            <a:ext cx="6229350" cy="4677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pc="300" dirty="0">
                <a:solidFill>
                  <a:schemeClr val="tx1">
                    <a:lumMod val="75000"/>
                  </a:schemeClr>
                </a:solidFill>
                <a:latin typeface="+mj-lt"/>
                <a:cs typeface="Gotham Light" pitchFamily="50" charset="0"/>
              </a:rPr>
              <a:t>BUILD URGENCY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253816" y="2454443"/>
            <a:ext cx="0" cy="5333791"/>
          </a:xfrm>
          <a:prstGeom prst="line">
            <a:avLst/>
          </a:prstGeom>
          <a:ln w="19050"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>
            <a:spLocks noChangeAspect="1"/>
          </p:cNvSpPr>
          <p:nvPr/>
        </p:nvSpPr>
        <p:spPr bwMode="auto">
          <a:xfrm>
            <a:off x="1110818" y="2454443"/>
            <a:ext cx="762000" cy="762000"/>
          </a:xfrm>
          <a:prstGeom prst="ellipse">
            <a:avLst/>
          </a:prstGeom>
          <a:solidFill>
            <a:schemeClr val="bg2">
              <a:lumMod val="25000"/>
            </a:schemeClr>
          </a:solidFill>
          <a:ln w="25400">
            <a:noFill/>
            <a:round/>
            <a:headEnd/>
            <a:tailEnd/>
          </a:ln>
        </p:spPr>
        <p:txBody>
          <a:bodyPr anchor="ctr"/>
          <a:lstStyle>
            <a:lvl1pPr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1pPr>
            <a:lvl2pPr marL="742950" indent="-28575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2pPr>
            <a:lvl3pPr marL="11430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3pPr>
            <a:lvl4pPr marL="16002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4pPr>
            <a:lvl5pPr marL="20574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ko-KR" b="1" dirty="0">
                <a:solidFill>
                  <a:schemeClr val="bg1"/>
                </a:solidFill>
                <a:latin typeface="+mj-lt"/>
                <a:ea typeface="ヒラギノ角ゴ ProN W3" charset="-128"/>
                <a:cs typeface="Arial" panose="020B0604020202020204" pitchFamily="34" charset="0"/>
              </a:rPr>
              <a:t>2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84685" y="631946"/>
            <a:ext cx="628031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en-US" altLang="en-US" sz="3200" dirty="0">
                <a:solidFill>
                  <a:schemeClr val="bg2">
                    <a:lumMod val="25000"/>
                  </a:schemeClr>
                </a:solidFill>
                <a:latin typeface="+mj-lt"/>
                <a:cs typeface="Gotham Bold" pitchFamily="50" charset="0"/>
              </a:rPr>
              <a:t>ANATOMY OF </a:t>
            </a:r>
            <a:r>
              <a:rPr lang="en-US" altLang="en-US" sz="3200" b="1" dirty="0">
                <a:solidFill>
                  <a:schemeClr val="bg2">
                    <a:lumMod val="25000"/>
                  </a:schemeClr>
                </a:solidFill>
                <a:latin typeface="+mj-lt"/>
                <a:cs typeface="Gotham Bold" pitchFamily="50" charset="0"/>
              </a:rPr>
              <a:t>THE HARD ASK</a:t>
            </a:r>
          </a:p>
        </p:txBody>
      </p:sp>
      <p:pic>
        <p:nvPicPr>
          <p:cNvPr id="2050" name="Picture 2" descr="https://d30y9cdsu7xlg0.cloudfront.net/attribution/39853-600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3" t="6480" r="-2383" b="18261"/>
          <a:stretch/>
        </p:blipFill>
        <p:spPr bwMode="auto">
          <a:xfrm>
            <a:off x="5235531" y="4108234"/>
            <a:ext cx="4230920" cy="36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872818" y="2359037"/>
            <a:ext cx="1095634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altLang="en-US" sz="3200" b="1" dirty="0">
                <a:solidFill>
                  <a:srgbClr val="3B3838"/>
                </a:solidFill>
                <a:latin typeface="+mj-lt"/>
                <a:cs typeface="Gotham Bold" pitchFamily="50" charset="0"/>
              </a:rPr>
              <a:t>My best friend is transitioning between jobs and will not be able to take a vacation for at least a year– now is the time!</a:t>
            </a:r>
          </a:p>
        </p:txBody>
      </p:sp>
    </p:spTree>
    <p:extLst>
      <p:ext uri="{BB962C8B-B14F-4D97-AF65-F5344CB8AC3E}">
        <p14:creationId xmlns:p14="http://schemas.microsoft.com/office/powerpoint/2010/main" val="20352207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693912" y="1276288"/>
            <a:ext cx="11688588" cy="0"/>
          </a:xfrm>
          <a:prstGeom prst="line">
            <a:avLst/>
          </a:prstGeom>
          <a:ln w="12700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5466945" y="1368046"/>
            <a:ext cx="6915555" cy="4677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pc="300" dirty="0">
                <a:solidFill>
                  <a:schemeClr val="tx1">
                    <a:lumMod val="75000"/>
                  </a:schemeClr>
                </a:solidFill>
                <a:latin typeface="+mj-lt"/>
                <a:cs typeface="Gotham Light" pitchFamily="50" charset="0"/>
              </a:rPr>
              <a:t>ASK FOR SOMETHING SPECIFIC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253816" y="2454443"/>
            <a:ext cx="0" cy="5333791"/>
          </a:xfrm>
          <a:prstGeom prst="line">
            <a:avLst/>
          </a:prstGeom>
          <a:ln w="19050"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>
            <a:spLocks noChangeAspect="1"/>
          </p:cNvSpPr>
          <p:nvPr/>
        </p:nvSpPr>
        <p:spPr bwMode="auto">
          <a:xfrm>
            <a:off x="1134477" y="2614863"/>
            <a:ext cx="762000" cy="762000"/>
          </a:xfrm>
          <a:prstGeom prst="ellipse">
            <a:avLst/>
          </a:prstGeom>
          <a:solidFill>
            <a:schemeClr val="bg2">
              <a:lumMod val="25000"/>
            </a:schemeClr>
          </a:solidFill>
          <a:ln w="25400">
            <a:noFill/>
            <a:round/>
            <a:headEnd/>
            <a:tailEnd/>
          </a:ln>
        </p:spPr>
        <p:txBody>
          <a:bodyPr anchor="ctr"/>
          <a:lstStyle>
            <a:lvl1pPr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1pPr>
            <a:lvl2pPr marL="742950" indent="-28575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2pPr>
            <a:lvl3pPr marL="11430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3pPr>
            <a:lvl4pPr marL="16002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4pPr>
            <a:lvl5pPr marL="20574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ko-KR" b="1" dirty="0">
                <a:solidFill>
                  <a:schemeClr val="bg1"/>
                </a:solidFill>
                <a:latin typeface="+mj-lt"/>
                <a:ea typeface="ヒラギノ角ゴ ProN W3" charset="-128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113547" y="1853369"/>
            <a:ext cx="841007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altLang="en-US" sz="4800" dirty="0">
              <a:solidFill>
                <a:srgbClr val="3B3838"/>
              </a:solidFill>
              <a:latin typeface="Gotham Bold" pitchFamily="50" charset="0"/>
              <a:cs typeface="Gotham Bold" pitchFamily="50" charset="0"/>
            </a:endParaRPr>
          </a:p>
          <a:p>
            <a:pPr lvl="1"/>
            <a:r>
              <a:rPr lang="en-US" altLang="en-US" sz="3600" dirty="0">
                <a:solidFill>
                  <a:srgbClr val="3B3838"/>
                </a:solidFill>
                <a:latin typeface="Gotham Bold" pitchFamily="50" charset="0"/>
                <a:cs typeface="Gotham Bold" pitchFamily="50" charset="0"/>
              </a:rPr>
              <a:t>Specific asks increase chances of positive response. </a:t>
            </a:r>
          </a:p>
          <a:p>
            <a:pPr lvl="1"/>
            <a:endParaRPr lang="en-US" altLang="en-US" sz="3600" dirty="0">
              <a:solidFill>
                <a:srgbClr val="3B3838"/>
              </a:solidFill>
              <a:latin typeface="Gotham Bold" pitchFamily="50" charset="0"/>
              <a:cs typeface="Gotham Bold" pitchFamily="50" charset="0"/>
            </a:endParaRPr>
          </a:p>
          <a:p>
            <a:pPr lvl="1"/>
            <a:r>
              <a:rPr lang="en-US" altLang="en-US" sz="3600" dirty="0">
                <a:solidFill>
                  <a:srgbClr val="3B3838"/>
                </a:solidFill>
                <a:latin typeface="Gotham Bold" pitchFamily="50" charset="0"/>
                <a:cs typeface="Gotham Bold" pitchFamily="50" charset="0"/>
              </a:rPr>
              <a:t>Use either/or questions. 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84685" y="631946"/>
            <a:ext cx="628031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en-US" altLang="en-US" sz="3200" dirty="0">
                <a:solidFill>
                  <a:schemeClr val="bg2">
                    <a:lumMod val="25000"/>
                  </a:schemeClr>
                </a:solidFill>
                <a:latin typeface="+mj-lt"/>
                <a:cs typeface="Gotham Bold" pitchFamily="50" charset="0"/>
              </a:rPr>
              <a:t>ANATOMY OF </a:t>
            </a:r>
            <a:r>
              <a:rPr lang="en-US" altLang="en-US" sz="3200" b="1" dirty="0">
                <a:solidFill>
                  <a:schemeClr val="bg2">
                    <a:lumMod val="25000"/>
                  </a:schemeClr>
                </a:solidFill>
                <a:latin typeface="+mj-lt"/>
                <a:cs typeface="Gotham Bold" pitchFamily="50" charset="0"/>
              </a:rPr>
              <a:t>THE HARD ASK</a:t>
            </a:r>
          </a:p>
        </p:txBody>
      </p:sp>
    </p:spTree>
    <p:extLst>
      <p:ext uri="{BB962C8B-B14F-4D97-AF65-F5344CB8AC3E}">
        <p14:creationId xmlns:p14="http://schemas.microsoft.com/office/powerpoint/2010/main" val="31687888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693912" y="1276288"/>
            <a:ext cx="11688588" cy="0"/>
          </a:xfrm>
          <a:prstGeom prst="line">
            <a:avLst/>
          </a:prstGeom>
          <a:ln w="12700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2253816" y="2454443"/>
            <a:ext cx="0" cy="5333791"/>
          </a:xfrm>
          <a:prstGeom prst="line">
            <a:avLst/>
          </a:prstGeom>
          <a:ln w="19050"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>
            <a:spLocks noChangeAspect="1"/>
          </p:cNvSpPr>
          <p:nvPr/>
        </p:nvSpPr>
        <p:spPr bwMode="auto">
          <a:xfrm>
            <a:off x="1110818" y="2454443"/>
            <a:ext cx="762000" cy="762000"/>
          </a:xfrm>
          <a:prstGeom prst="ellipse">
            <a:avLst/>
          </a:prstGeom>
          <a:solidFill>
            <a:schemeClr val="bg2">
              <a:lumMod val="25000"/>
            </a:schemeClr>
          </a:solidFill>
          <a:ln w="25400">
            <a:noFill/>
            <a:round/>
            <a:headEnd/>
            <a:tailEnd/>
          </a:ln>
        </p:spPr>
        <p:txBody>
          <a:bodyPr anchor="ctr"/>
          <a:lstStyle>
            <a:lvl1pPr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1pPr>
            <a:lvl2pPr marL="742950" indent="-28575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2pPr>
            <a:lvl3pPr marL="11430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3pPr>
            <a:lvl4pPr marL="16002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4pPr>
            <a:lvl5pPr marL="20574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ko-KR" b="1" dirty="0">
                <a:solidFill>
                  <a:schemeClr val="bg1"/>
                </a:solidFill>
                <a:latin typeface="+mj-lt"/>
                <a:ea typeface="ヒラギノ角ゴ ProN W3" charset="-128"/>
                <a:cs typeface="Arial" panose="020B0604020202020204" pitchFamily="34" charset="0"/>
              </a:rPr>
              <a:t>3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84685" y="631946"/>
            <a:ext cx="628031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en-US" altLang="en-US" sz="3200" dirty="0">
                <a:solidFill>
                  <a:schemeClr val="bg2">
                    <a:lumMod val="25000"/>
                  </a:schemeClr>
                </a:solidFill>
                <a:latin typeface="+mj-lt"/>
                <a:cs typeface="Gotham Bold" pitchFamily="50" charset="0"/>
              </a:rPr>
              <a:t>ANATOMY OF </a:t>
            </a:r>
            <a:r>
              <a:rPr lang="en-US" altLang="en-US" sz="3200" b="1" dirty="0">
                <a:solidFill>
                  <a:schemeClr val="bg2">
                    <a:lumMod val="25000"/>
                  </a:schemeClr>
                </a:solidFill>
                <a:latin typeface="+mj-lt"/>
                <a:cs typeface="Gotham Bold" pitchFamily="50" charset="0"/>
              </a:rPr>
              <a:t>THE HARD ASK</a:t>
            </a:r>
          </a:p>
        </p:txBody>
      </p:sp>
      <p:pic>
        <p:nvPicPr>
          <p:cNvPr id="2050" name="Picture 2" descr="https://d30y9cdsu7xlg0.cloudfront.net/attribution/39853-600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3" t="6480" r="-2383" b="18261"/>
          <a:stretch/>
        </p:blipFill>
        <p:spPr bwMode="auto">
          <a:xfrm>
            <a:off x="4722882" y="3216443"/>
            <a:ext cx="5256218" cy="4571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872818" y="2359037"/>
            <a:ext cx="109563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altLang="en-US" sz="3200" b="1" dirty="0">
                <a:solidFill>
                  <a:srgbClr val="3B3838"/>
                </a:solidFill>
                <a:latin typeface="+mj-lt"/>
                <a:cs typeface="Gotham Bold" pitchFamily="50" charset="0"/>
              </a:rPr>
              <a:t>Can we plan our beach vacation today or tomorrow?</a:t>
            </a:r>
          </a:p>
        </p:txBody>
      </p:sp>
      <p:sp>
        <p:nvSpPr>
          <p:cNvPr id="9" name="Rectangle 8"/>
          <p:cNvSpPr/>
          <p:nvPr/>
        </p:nvSpPr>
        <p:spPr>
          <a:xfrm>
            <a:off x="5466945" y="1368046"/>
            <a:ext cx="6915555" cy="4677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pc="300" dirty="0">
                <a:solidFill>
                  <a:schemeClr val="tx1">
                    <a:lumMod val="75000"/>
                  </a:schemeClr>
                </a:solidFill>
                <a:latin typeface="+mj-lt"/>
                <a:cs typeface="Gotham Light" pitchFamily="50" charset="0"/>
              </a:rPr>
              <a:t>ASK FOR SOMETHING SPECIFIC</a:t>
            </a:r>
          </a:p>
        </p:txBody>
      </p:sp>
    </p:spTree>
    <p:extLst>
      <p:ext uri="{BB962C8B-B14F-4D97-AF65-F5344CB8AC3E}">
        <p14:creationId xmlns:p14="http://schemas.microsoft.com/office/powerpoint/2010/main" val="16268285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693912" y="1276288"/>
            <a:ext cx="11688588" cy="0"/>
          </a:xfrm>
          <a:prstGeom prst="line">
            <a:avLst/>
          </a:prstGeom>
          <a:ln w="12700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2253816" y="2454443"/>
            <a:ext cx="0" cy="5333791"/>
          </a:xfrm>
          <a:prstGeom prst="line">
            <a:avLst/>
          </a:prstGeom>
          <a:ln w="19050"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>
            <a:spLocks noChangeAspect="1"/>
          </p:cNvSpPr>
          <p:nvPr/>
        </p:nvSpPr>
        <p:spPr bwMode="auto">
          <a:xfrm>
            <a:off x="1110818" y="2454443"/>
            <a:ext cx="762000" cy="762000"/>
          </a:xfrm>
          <a:prstGeom prst="ellipse">
            <a:avLst/>
          </a:prstGeom>
          <a:solidFill>
            <a:schemeClr val="bg2">
              <a:lumMod val="25000"/>
            </a:schemeClr>
          </a:solidFill>
          <a:ln w="25400">
            <a:noFill/>
            <a:round/>
            <a:headEnd/>
            <a:tailEnd/>
          </a:ln>
        </p:spPr>
        <p:txBody>
          <a:bodyPr anchor="ctr"/>
          <a:lstStyle>
            <a:lvl1pPr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1pPr>
            <a:lvl2pPr marL="742950" indent="-28575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2pPr>
            <a:lvl3pPr marL="11430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3pPr>
            <a:lvl4pPr marL="16002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4pPr>
            <a:lvl5pPr marL="20574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ko-KR" b="1" dirty="0">
                <a:solidFill>
                  <a:schemeClr val="bg1"/>
                </a:solidFill>
                <a:latin typeface="+mj-lt"/>
                <a:ea typeface="ヒラギノ角ゴ ProN W3" charset="-128"/>
                <a:cs typeface="Arial" panose="020B0604020202020204" pitchFamily="34" charset="0"/>
              </a:rPr>
              <a:t>3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84685" y="631946"/>
            <a:ext cx="628031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en-US" altLang="en-US" sz="3200" dirty="0">
                <a:solidFill>
                  <a:schemeClr val="bg2">
                    <a:lumMod val="25000"/>
                  </a:schemeClr>
                </a:solidFill>
                <a:latin typeface="+mj-lt"/>
                <a:cs typeface="Gotham Bold" pitchFamily="50" charset="0"/>
              </a:rPr>
              <a:t>ANATOMY OF </a:t>
            </a:r>
            <a:r>
              <a:rPr lang="en-US" altLang="en-US" sz="3200" b="1" dirty="0">
                <a:solidFill>
                  <a:schemeClr val="bg2">
                    <a:lumMod val="25000"/>
                  </a:schemeClr>
                </a:solidFill>
                <a:latin typeface="+mj-lt"/>
                <a:cs typeface="Gotham Bold" pitchFamily="50" charset="0"/>
              </a:rPr>
              <a:t>THE HARD ASK</a:t>
            </a:r>
          </a:p>
        </p:txBody>
      </p:sp>
      <p:pic>
        <p:nvPicPr>
          <p:cNvPr id="2050" name="Picture 2" descr="https://d30y9cdsu7xlg0.cloudfront.net/attribution/39853-600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3" t="6480" r="-2383" b="18261"/>
          <a:stretch/>
        </p:blipFill>
        <p:spPr bwMode="auto">
          <a:xfrm>
            <a:off x="9641838" y="6253819"/>
            <a:ext cx="2806327" cy="2440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3024736" y="2454443"/>
            <a:ext cx="865251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chemeClr val="bg2">
                    <a:lumMod val="25000"/>
                  </a:schemeClr>
                </a:solidFill>
                <a:latin typeface="+mj-lt"/>
                <a:cs typeface="Gotham Bold" pitchFamily="50" charset="0"/>
              </a:rPr>
              <a:t>Friend, I would like for you to come on a vacation with me because you need a tan, and it is always fun to hang out with me. </a:t>
            </a:r>
          </a:p>
          <a:p>
            <a:endParaRPr lang="en-US" altLang="en-US" sz="2800" b="1" dirty="0">
              <a:solidFill>
                <a:schemeClr val="bg2">
                  <a:lumMod val="25000"/>
                </a:schemeClr>
              </a:solidFill>
              <a:latin typeface="+mj-lt"/>
              <a:cs typeface="Gotham Bold" pitchFamily="50" charset="0"/>
            </a:endParaRPr>
          </a:p>
          <a:p>
            <a:r>
              <a:rPr lang="en-US" altLang="en-US" sz="2800" b="1" dirty="0">
                <a:solidFill>
                  <a:schemeClr val="bg2">
                    <a:lumMod val="25000"/>
                  </a:schemeClr>
                </a:solidFill>
                <a:latin typeface="+mj-lt"/>
                <a:cs typeface="Gotham Bold" pitchFamily="50" charset="0"/>
              </a:rPr>
              <a:t>This is the time because you are transitioning between jobs and will not have another opportunity in at least a year. </a:t>
            </a:r>
          </a:p>
          <a:p>
            <a:endParaRPr lang="en-US" altLang="en-US" sz="2800" b="1" dirty="0">
              <a:solidFill>
                <a:schemeClr val="bg2">
                  <a:lumMod val="25000"/>
                </a:schemeClr>
              </a:solidFill>
              <a:latin typeface="+mj-lt"/>
              <a:cs typeface="Gotham Bold" pitchFamily="50" charset="0"/>
            </a:endParaRPr>
          </a:p>
          <a:p>
            <a:r>
              <a:rPr lang="en-US" altLang="en-US" sz="2800" b="1" dirty="0">
                <a:solidFill>
                  <a:schemeClr val="bg2">
                    <a:lumMod val="25000"/>
                  </a:schemeClr>
                </a:solidFill>
                <a:latin typeface="+mj-lt"/>
                <a:cs typeface="Gotham Bold" pitchFamily="50" charset="0"/>
              </a:rPr>
              <a:t>When would you like to plan our epic beach vacation? Today or tomorrow?</a:t>
            </a:r>
            <a:endParaRPr lang="en-US" altLang="en-US" sz="2800" b="1" dirty="0">
              <a:solidFill>
                <a:schemeClr val="bg2">
                  <a:lumMod val="25000"/>
                </a:schemeClr>
              </a:solidFill>
              <a:latin typeface="+mj-lt"/>
              <a:cs typeface="Gotham Light" pitchFamily="50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11694" y="1368046"/>
            <a:ext cx="6370806" cy="4677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pc="300" dirty="0">
                <a:solidFill>
                  <a:schemeClr val="tx1">
                    <a:lumMod val="75000"/>
                  </a:schemeClr>
                </a:solidFill>
                <a:latin typeface="+mj-lt"/>
                <a:cs typeface="Gotham Light" pitchFamily="50" charset="0"/>
              </a:rPr>
              <a:t>PUTTING IT ALL TOGETHER</a:t>
            </a:r>
          </a:p>
        </p:txBody>
      </p:sp>
    </p:spTree>
    <p:extLst>
      <p:ext uri="{BB962C8B-B14F-4D97-AF65-F5344CB8AC3E}">
        <p14:creationId xmlns:p14="http://schemas.microsoft.com/office/powerpoint/2010/main" val="1061346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35"/>
          <p:cNvSpPr>
            <a:spLocks noChangeAspect="1"/>
          </p:cNvSpPr>
          <p:nvPr/>
        </p:nvSpPr>
        <p:spPr bwMode="auto">
          <a:xfrm>
            <a:off x="1147009" y="2192379"/>
            <a:ext cx="762000" cy="762000"/>
          </a:xfrm>
          <a:prstGeom prst="ellipse">
            <a:avLst/>
          </a:prstGeom>
          <a:solidFill>
            <a:srgbClr val="3B3838"/>
          </a:solidFill>
          <a:ln w="25400">
            <a:noFill/>
            <a:round/>
            <a:headEnd/>
            <a:tailEnd/>
          </a:ln>
        </p:spPr>
        <p:txBody>
          <a:bodyPr anchor="ctr"/>
          <a:lstStyle>
            <a:lvl1pPr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1pPr>
            <a:lvl2pPr marL="742950" indent="-28575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2pPr>
            <a:lvl3pPr marL="11430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3pPr>
            <a:lvl4pPr marL="16002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4pPr>
            <a:lvl5pPr marL="20574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ko-KR" dirty="0">
                <a:solidFill>
                  <a:schemeClr val="bg1"/>
                </a:solidFill>
                <a:latin typeface="Gotham Bold" pitchFamily="50" charset="0"/>
                <a:ea typeface="ヒラギノ角ゴ ProN W3" charset="-128"/>
                <a:cs typeface="Gotham Bold" pitchFamily="50" charset="0"/>
              </a:rPr>
              <a:t>1</a:t>
            </a:r>
          </a:p>
        </p:txBody>
      </p:sp>
      <p:sp>
        <p:nvSpPr>
          <p:cNvPr id="3" name="Oval 36"/>
          <p:cNvSpPr>
            <a:spLocks noChangeAspect="1"/>
          </p:cNvSpPr>
          <p:nvPr/>
        </p:nvSpPr>
        <p:spPr bwMode="auto">
          <a:xfrm>
            <a:off x="1147009" y="3735339"/>
            <a:ext cx="762000" cy="762000"/>
          </a:xfrm>
          <a:prstGeom prst="ellipse">
            <a:avLst/>
          </a:prstGeom>
          <a:solidFill>
            <a:srgbClr val="3B3838"/>
          </a:solidFill>
          <a:ln w="25400">
            <a:noFill/>
            <a:round/>
            <a:headEnd/>
            <a:tailEnd/>
          </a:ln>
        </p:spPr>
        <p:txBody>
          <a:bodyPr anchor="ctr"/>
          <a:lstStyle>
            <a:lvl1pPr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1pPr>
            <a:lvl2pPr marL="742950" indent="-28575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2pPr>
            <a:lvl3pPr marL="11430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3pPr>
            <a:lvl4pPr marL="16002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4pPr>
            <a:lvl5pPr marL="20574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ko-KR" dirty="0">
                <a:solidFill>
                  <a:schemeClr val="bg1"/>
                </a:solidFill>
                <a:latin typeface="Gotham Bold" pitchFamily="50" charset="0"/>
                <a:ea typeface="ヒラギノ角ゴ ProN W3" charset="-128"/>
                <a:cs typeface="Gotham Bold" pitchFamily="50" charset="0"/>
              </a:rPr>
              <a:t>2</a:t>
            </a:r>
          </a:p>
        </p:txBody>
      </p:sp>
      <p:sp>
        <p:nvSpPr>
          <p:cNvPr id="4" name="Oval 37"/>
          <p:cNvSpPr>
            <a:spLocks noChangeAspect="1"/>
          </p:cNvSpPr>
          <p:nvPr/>
        </p:nvSpPr>
        <p:spPr bwMode="auto">
          <a:xfrm>
            <a:off x="1147009" y="5326718"/>
            <a:ext cx="762000" cy="762000"/>
          </a:xfrm>
          <a:prstGeom prst="ellipse">
            <a:avLst/>
          </a:prstGeom>
          <a:solidFill>
            <a:srgbClr val="3B3838"/>
          </a:solidFill>
          <a:ln w="25400">
            <a:noFill/>
            <a:round/>
            <a:headEnd/>
            <a:tailEnd/>
          </a:ln>
        </p:spPr>
        <p:txBody>
          <a:bodyPr anchor="ctr"/>
          <a:lstStyle>
            <a:lvl1pPr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1pPr>
            <a:lvl2pPr marL="742950" indent="-28575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2pPr>
            <a:lvl3pPr marL="11430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3pPr>
            <a:lvl4pPr marL="16002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4pPr>
            <a:lvl5pPr marL="20574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ko-KR" dirty="0">
                <a:solidFill>
                  <a:schemeClr val="bg1"/>
                </a:solidFill>
                <a:latin typeface="Gotham Bold" pitchFamily="50" charset="0"/>
                <a:ea typeface="ヒラギノ角ゴ ProN W3" charset="-128"/>
                <a:cs typeface="Gotham Bold" pitchFamily="50" charset="0"/>
              </a:rPr>
              <a:t>3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27695" y="796718"/>
            <a:ext cx="418212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en-US" altLang="en-US" sz="3200" b="1" dirty="0">
                <a:solidFill>
                  <a:schemeClr val="tx1"/>
                </a:solidFill>
                <a:latin typeface="+mn-lt"/>
                <a:cs typeface="Gotham Bold" pitchFamily="50" charset="0"/>
              </a:rPr>
              <a:t>GOALS </a:t>
            </a:r>
            <a:r>
              <a:rPr lang="en-US" altLang="en-US" sz="2800" dirty="0">
                <a:solidFill>
                  <a:schemeClr val="tx1"/>
                </a:solidFill>
                <a:latin typeface="+mn-lt"/>
                <a:ea typeface="Arial Unicode MS" panose="020B0604020202020204" pitchFamily="34" charset="-128"/>
                <a:cs typeface="Gotham Light" pitchFamily="50" charset="0"/>
              </a:rPr>
              <a:t>FOR TODAY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61973" y="2096325"/>
            <a:ext cx="98187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25000"/>
                  </a:schemeClr>
                </a:solidFill>
                <a:cs typeface="Gotham Bold" pitchFamily="50" charset="0"/>
              </a:rPr>
              <a:t>Learn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  <a:cs typeface="Gotham Light" pitchFamily="50" charset="0"/>
              </a:rPr>
              <a:t> the mechanics of a hard ask and best practices for making one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61974" y="3854729"/>
            <a:ext cx="98187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25000"/>
                  </a:schemeClr>
                </a:solidFill>
                <a:cs typeface="Gotham Bold" pitchFamily="50" charset="0"/>
              </a:rPr>
              <a:t>Develop and practice 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  <a:cs typeface="Gotham Light" pitchFamily="50" charset="0"/>
              </a:rPr>
              <a:t>your hard ask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61974" y="5446108"/>
            <a:ext cx="98187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25000"/>
                  </a:schemeClr>
                </a:solidFill>
                <a:cs typeface="Gotham Bold" pitchFamily="50" charset="0"/>
              </a:rPr>
              <a:t>Feel confident 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  <a:cs typeface="Gotham Light" pitchFamily="50" charset="0"/>
              </a:rPr>
              <a:t>making hard asks for your organizing work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865362" y="1497870"/>
            <a:ext cx="11215337" cy="0"/>
          </a:xfrm>
          <a:prstGeom prst="line">
            <a:avLst/>
          </a:prstGeom>
          <a:ln w="12700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00799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693912" y="1276288"/>
            <a:ext cx="11688588" cy="0"/>
          </a:xfrm>
          <a:prstGeom prst="line">
            <a:avLst/>
          </a:prstGeom>
          <a:ln w="12700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6153150" y="1368046"/>
            <a:ext cx="6229350" cy="4677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US" sz="2800" spc="300" dirty="0">
                <a:solidFill>
                  <a:schemeClr val="tx1">
                    <a:lumMod val="75000"/>
                  </a:schemeClr>
                </a:solidFill>
                <a:latin typeface="+mj-lt"/>
                <a:cs typeface="Gotham Light" pitchFamily="50" charset="0"/>
              </a:rPr>
              <a:t>ASK AND SHUT UP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253816" y="2454443"/>
            <a:ext cx="0" cy="5333791"/>
          </a:xfrm>
          <a:prstGeom prst="line">
            <a:avLst/>
          </a:prstGeom>
          <a:ln w="19050"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>
            <a:spLocks noChangeAspect="1"/>
          </p:cNvSpPr>
          <p:nvPr/>
        </p:nvSpPr>
        <p:spPr bwMode="auto">
          <a:xfrm>
            <a:off x="1134477" y="2614863"/>
            <a:ext cx="762000" cy="762000"/>
          </a:xfrm>
          <a:prstGeom prst="ellipse">
            <a:avLst/>
          </a:prstGeom>
          <a:solidFill>
            <a:schemeClr val="bg2">
              <a:lumMod val="25000"/>
            </a:schemeClr>
          </a:solidFill>
          <a:ln w="25400">
            <a:noFill/>
            <a:round/>
            <a:headEnd/>
            <a:tailEnd/>
          </a:ln>
        </p:spPr>
        <p:txBody>
          <a:bodyPr anchor="ctr"/>
          <a:lstStyle>
            <a:lvl1pPr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1pPr>
            <a:lvl2pPr marL="742950" indent="-28575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2pPr>
            <a:lvl3pPr marL="11430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3pPr>
            <a:lvl4pPr marL="16002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4pPr>
            <a:lvl5pPr marL="20574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ko-KR" b="1" dirty="0">
                <a:solidFill>
                  <a:schemeClr val="bg1"/>
                </a:solidFill>
                <a:latin typeface="+mj-lt"/>
                <a:ea typeface="ヒラギノ角ゴ ProN W3" charset="-128"/>
                <a:cs typeface="Arial" panose="020B0604020202020204" pitchFamily="34" charset="0"/>
              </a:rPr>
              <a:t>4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84685" y="631946"/>
            <a:ext cx="628031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en-US" altLang="en-US" sz="3200" dirty="0">
                <a:solidFill>
                  <a:schemeClr val="bg2">
                    <a:lumMod val="25000"/>
                  </a:schemeClr>
                </a:solidFill>
                <a:latin typeface="+mj-lt"/>
                <a:cs typeface="Gotham Bold" pitchFamily="50" charset="0"/>
              </a:rPr>
              <a:t>ANATOMY OF </a:t>
            </a:r>
            <a:r>
              <a:rPr lang="en-US" altLang="en-US" sz="3200" b="1" dirty="0">
                <a:solidFill>
                  <a:schemeClr val="bg2">
                    <a:lumMod val="25000"/>
                  </a:schemeClr>
                </a:solidFill>
                <a:latin typeface="+mj-lt"/>
                <a:cs typeface="Gotham Bold" pitchFamily="50" charset="0"/>
              </a:rPr>
              <a:t>THE HARD ASK</a:t>
            </a:r>
          </a:p>
        </p:txBody>
      </p:sp>
      <p:pic>
        <p:nvPicPr>
          <p:cNvPr id="3074" name="Picture 2" descr="https://d30y9cdsu7xlg0.cloudfront.net/attribution/77879-600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41" b="21845"/>
          <a:stretch/>
        </p:blipFill>
        <p:spPr bwMode="auto">
          <a:xfrm>
            <a:off x="4866261" y="2767244"/>
            <a:ext cx="5715000" cy="4708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61756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693912" y="1276288"/>
            <a:ext cx="11688588" cy="0"/>
          </a:xfrm>
          <a:prstGeom prst="line">
            <a:avLst/>
          </a:prstGeom>
          <a:ln w="12700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6153150" y="1368046"/>
            <a:ext cx="6229350" cy="4677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pc="300" dirty="0">
                <a:solidFill>
                  <a:schemeClr val="tx1">
                    <a:lumMod val="75000"/>
                  </a:schemeClr>
                </a:solidFill>
                <a:latin typeface="+mj-lt"/>
                <a:cs typeface="Gotham Light" pitchFamily="50" charset="0"/>
              </a:rPr>
              <a:t>BE PERSISTENT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253816" y="2454443"/>
            <a:ext cx="0" cy="5333791"/>
          </a:xfrm>
          <a:prstGeom prst="line">
            <a:avLst/>
          </a:prstGeom>
          <a:ln w="19050"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>
            <a:spLocks noChangeAspect="1"/>
          </p:cNvSpPr>
          <p:nvPr/>
        </p:nvSpPr>
        <p:spPr bwMode="auto">
          <a:xfrm>
            <a:off x="1134477" y="2614863"/>
            <a:ext cx="762000" cy="762000"/>
          </a:xfrm>
          <a:prstGeom prst="ellipse">
            <a:avLst/>
          </a:prstGeom>
          <a:solidFill>
            <a:schemeClr val="bg2">
              <a:lumMod val="25000"/>
            </a:schemeClr>
          </a:solidFill>
          <a:ln w="25400">
            <a:noFill/>
            <a:round/>
            <a:headEnd/>
            <a:tailEnd/>
          </a:ln>
        </p:spPr>
        <p:txBody>
          <a:bodyPr anchor="ctr"/>
          <a:lstStyle>
            <a:lvl1pPr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1pPr>
            <a:lvl2pPr marL="742950" indent="-28575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2pPr>
            <a:lvl3pPr marL="11430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3pPr>
            <a:lvl4pPr marL="16002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4pPr>
            <a:lvl5pPr marL="20574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ko-KR" b="1" dirty="0">
                <a:solidFill>
                  <a:schemeClr val="bg1"/>
                </a:solidFill>
                <a:latin typeface="+mj-lt"/>
                <a:ea typeface="ヒラギノ角ゴ ProN W3" charset="-128"/>
                <a:cs typeface="Arial" panose="020B0604020202020204" pitchFamily="34" charset="0"/>
              </a:rPr>
              <a:t>5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611156" y="5121338"/>
            <a:ext cx="9936304" cy="4038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2800" dirty="0">
              <a:solidFill>
                <a:srgbClr val="3B3838"/>
              </a:solidFill>
              <a:latin typeface="+mj-lt"/>
              <a:cs typeface="Gotham Light" pitchFamily="50" charset="0"/>
            </a:endParaRPr>
          </a:p>
          <a:p>
            <a:pPr>
              <a:defRPr/>
            </a:pPr>
            <a:r>
              <a:rPr lang="en-US" sz="3200" b="1" dirty="0">
                <a:solidFill>
                  <a:srgbClr val="3B3838"/>
                </a:solidFill>
                <a:latin typeface="+mj-lt"/>
                <a:ea typeface="Gotham-Book"/>
                <a:cs typeface="Gotham Bold" pitchFamily="50" charset="0"/>
              </a:rPr>
              <a:t>Ask, ask and ask again.</a:t>
            </a:r>
          </a:p>
          <a:p>
            <a:pPr>
              <a:defRPr/>
            </a:pPr>
            <a:endParaRPr lang="en-US" sz="2800" dirty="0">
              <a:solidFill>
                <a:srgbClr val="3B3838"/>
              </a:solidFill>
              <a:latin typeface="+mj-lt"/>
              <a:ea typeface="Gotham-Book"/>
              <a:cs typeface="Gotham Light" pitchFamily="50" charset="0"/>
            </a:endParaRPr>
          </a:p>
          <a:p>
            <a:pPr lvl="1">
              <a:defRPr/>
            </a:pPr>
            <a:r>
              <a:rPr lang="en-US" sz="2800" dirty="0">
                <a:solidFill>
                  <a:srgbClr val="3B3838"/>
                </a:solidFill>
                <a:latin typeface="+mj-lt"/>
                <a:ea typeface="ＭＳ Ｐゴシック"/>
                <a:cs typeface="Gotham Light" pitchFamily="50" charset="0"/>
              </a:rPr>
              <a:t>Ask #1: Can we meet between 2 and 4pm tomorrow?</a:t>
            </a:r>
          </a:p>
          <a:p>
            <a:pPr lvl="1">
              <a:defRPr/>
            </a:pPr>
            <a:endParaRPr lang="en-US" sz="2800" dirty="0">
              <a:solidFill>
                <a:srgbClr val="3B3838"/>
              </a:solidFill>
              <a:latin typeface="+mj-lt"/>
              <a:ea typeface="ＭＳ Ｐゴシック"/>
              <a:cs typeface="Gotham Light" pitchFamily="50" charset="0"/>
            </a:endParaRPr>
          </a:p>
          <a:p>
            <a:pPr lvl="1">
              <a:defRPr/>
            </a:pPr>
            <a:r>
              <a:rPr lang="en-US" sz="2800" dirty="0">
                <a:solidFill>
                  <a:srgbClr val="3B3838"/>
                </a:solidFill>
                <a:latin typeface="+mj-lt"/>
                <a:ea typeface="ＭＳ Ｐゴシック"/>
                <a:cs typeface="Gotham Light" pitchFamily="50" charset="0"/>
              </a:rPr>
              <a:t>Ask #2:  What time tomorrow works better for you?</a:t>
            </a:r>
          </a:p>
          <a:p>
            <a:pPr lvl="1">
              <a:defRPr/>
            </a:pPr>
            <a:endParaRPr lang="en-US" sz="2800" dirty="0">
              <a:solidFill>
                <a:srgbClr val="3B3838"/>
              </a:solidFill>
              <a:latin typeface="+mj-lt"/>
              <a:ea typeface="ＭＳ Ｐゴシック"/>
              <a:cs typeface="Gotham Light" pitchFamily="50" charset="0"/>
            </a:endParaRPr>
          </a:p>
          <a:p>
            <a:pPr lvl="1">
              <a:defRPr/>
            </a:pPr>
            <a:r>
              <a:rPr lang="en-US" sz="2800" dirty="0">
                <a:solidFill>
                  <a:srgbClr val="3B3838"/>
                </a:solidFill>
                <a:latin typeface="+mj-lt"/>
                <a:ea typeface="ＭＳ Ｐゴシック"/>
                <a:cs typeface="Gotham Light" pitchFamily="50" charset="0"/>
              </a:rPr>
              <a:t>Ask #3:  When in the next three days can we get together?</a:t>
            </a:r>
          </a:p>
          <a:p>
            <a:pPr lvl="1">
              <a:defRPr/>
            </a:pPr>
            <a:endParaRPr lang="en-US" sz="2800" dirty="0">
              <a:solidFill>
                <a:srgbClr val="3B3838"/>
              </a:solidFill>
              <a:latin typeface="+mj-lt"/>
              <a:ea typeface="ＭＳ Ｐゴシック"/>
              <a:cs typeface="Gotham Light" pitchFamily="50" charset="0"/>
            </a:endParaRPr>
          </a:p>
          <a:p>
            <a:pPr lvl="1">
              <a:defRPr/>
            </a:pPr>
            <a:r>
              <a:rPr lang="en-US" sz="2800" dirty="0">
                <a:solidFill>
                  <a:srgbClr val="3B3838"/>
                </a:solidFill>
                <a:latin typeface="+mj-lt"/>
                <a:ea typeface="ＭＳ Ｐゴシック"/>
                <a:cs typeface="Gotham Light" pitchFamily="50" charset="0"/>
              </a:rPr>
              <a:t>Ask #4:  When does it work for you?</a:t>
            </a:r>
          </a:p>
          <a:p>
            <a:pPr lvl="1">
              <a:defRPr/>
            </a:pPr>
            <a:endParaRPr lang="en-US" sz="2800" dirty="0">
              <a:solidFill>
                <a:srgbClr val="3B3838"/>
              </a:solidFill>
              <a:latin typeface="+mj-lt"/>
              <a:ea typeface="ＭＳ Ｐゴシック"/>
              <a:cs typeface="Gotham Light" pitchFamily="50" charset="0"/>
            </a:endParaRPr>
          </a:p>
          <a:p>
            <a:pPr lvl="1">
              <a:defRPr/>
            </a:pPr>
            <a:r>
              <a:rPr lang="en-US" sz="2800" dirty="0">
                <a:solidFill>
                  <a:srgbClr val="3B3838"/>
                </a:solidFill>
                <a:latin typeface="+mj-lt"/>
                <a:ea typeface="ＭＳ Ｐゴシック"/>
                <a:cs typeface="Gotham Light" pitchFamily="50" charset="0"/>
              </a:rPr>
              <a:t>Alternative question: If you don’t want to go to the beach, how about the mountains?</a:t>
            </a:r>
          </a:p>
          <a:p>
            <a:pPr>
              <a:defRPr/>
            </a:pPr>
            <a:endParaRPr lang="en-US" sz="2800" dirty="0">
              <a:solidFill>
                <a:srgbClr val="3B3838"/>
              </a:solidFill>
              <a:latin typeface="+mj-lt"/>
              <a:cs typeface="Gotham Light" pitchFamily="50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84685" y="631946"/>
            <a:ext cx="628031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en-US" altLang="en-US" sz="3200" dirty="0">
                <a:solidFill>
                  <a:schemeClr val="bg2">
                    <a:lumMod val="25000"/>
                  </a:schemeClr>
                </a:solidFill>
                <a:latin typeface="+mj-lt"/>
                <a:cs typeface="Gotham Bold" pitchFamily="50" charset="0"/>
              </a:rPr>
              <a:t>ANATOMY OF </a:t>
            </a:r>
            <a:r>
              <a:rPr lang="en-US" altLang="en-US" sz="3200" b="1" dirty="0">
                <a:solidFill>
                  <a:schemeClr val="bg2">
                    <a:lumMod val="25000"/>
                  </a:schemeClr>
                </a:solidFill>
                <a:latin typeface="+mj-lt"/>
                <a:cs typeface="Gotham Bold" pitchFamily="50" charset="0"/>
              </a:rPr>
              <a:t>THE HARD ASK</a:t>
            </a:r>
          </a:p>
        </p:txBody>
      </p:sp>
    </p:spTree>
    <p:extLst>
      <p:ext uri="{BB962C8B-B14F-4D97-AF65-F5344CB8AC3E}">
        <p14:creationId xmlns:p14="http://schemas.microsoft.com/office/powerpoint/2010/main" val="11630023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 flipH="1" flipV="1">
            <a:off x="5425148" y="1273197"/>
            <a:ext cx="0" cy="6058044"/>
          </a:xfrm>
          <a:prstGeom prst="line">
            <a:avLst/>
          </a:prstGeom>
          <a:ln w="19050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042374" y="1763062"/>
            <a:ext cx="695139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cs typeface="Gotham Light" pitchFamily="50" charset="0"/>
              </a:rPr>
              <a:t>Why do people volunteer?</a:t>
            </a:r>
          </a:p>
          <a:p>
            <a:pPr marL="514350" indent="-514350">
              <a:buAutoNum type="arabicPeriod"/>
            </a:pPr>
            <a:endParaRPr lang="en-US" sz="3600" dirty="0">
              <a:solidFill>
                <a:schemeClr val="bg2">
                  <a:lumMod val="25000"/>
                </a:schemeClr>
              </a:solidFill>
              <a:cs typeface="Gotham Light" pitchFamily="50" charset="0"/>
            </a:endParaRPr>
          </a:p>
          <a:p>
            <a:pPr marL="514350" indent="-514350">
              <a:buAutoNum type="arabicPeriod"/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cs typeface="Gotham Light" pitchFamily="50" charset="0"/>
              </a:rPr>
              <a:t>Anatomy of a Hard Ask</a:t>
            </a:r>
          </a:p>
          <a:p>
            <a:pPr marL="514350" indent="-514350">
              <a:buAutoNum type="arabicPeriod"/>
            </a:pPr>
            <a:endParaRPr lang="en-US" sz="3600" dirty="0">
              <a:solidFill>
                <a:schemeClr val="bg2">
                  <a:lumMod val="25000"/>
                </a:schemeClr>
              </a:solidFill>
              <a:cs typeface="Gotham Light" pitchFamily="50" charset="0"/>
            </a:endParaRPr>
          </a:p>
          <a:p>
            <a:pPr marL="514350" indent="-514350">
              <a:buAutoNum type="arabicPeriod"/>
            </a:pPr>
            <a:r>
              <a:rPr lang="en-US" sz="3600" b="1" dirty="0">
                <a:solidFill>
                  <a:schemeClr val="bg2">
                    <a:lumMod val="25000"/>
                  </a:schemeClr>
                </a:solidFill>
                <a:cs typeface="Gotham Light" pitchFamily="50" charset="0"/>
              </a:rPr>
              <a:t>Practice</a:t>
            </a:r>
          </a:p>
          <a:p>
            <a:pPr marL="514350" indent="-514350">
              <a:buAutoNum type="arabicPeriod"/>
            </a:pPr>
            <a:endParaRPr lang="en-US" sz="3600" dirty="0">
              <a:solidFill>
                <a:schemeClr val="bg2">
                  <a:lumMod val="25000"/>
                </a:schemeClr>
              </a:solidFill>
              <a:cs typeface="Gotham Light" pitchFamily="50" charset="0"/>
            </a:endParaRPr>
          </a:p>
          <a:p>
            <a:pPr marL="514350" indent="-514350">
              <a:buAutoNum type="arabicPeriod"/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cs typeface="Gotham Light" pitchFamily="50" charset="0"/>
              </a:rPr>
              <a:t>Debrief and Next Steps </a:t>
            </a:r>
          </a:p>
          <a:p>
            <a:pPr marL="514350" indent="-514350">
              <a:buAutoNum type="arabicPeriod"/>
            </a:pPr>
            <a:endParaRPr lang="en-US" sz="3600" dirty="0">
              <a:solidFill>
                <a:schemeClr val="bg2">
                  <a:lumMod val="25000"/>
                </a:schemeClr>
              </a:solidFill>
              <a:latin typeface="Gotham Light" pitchFamily="50" charset="0"/>
              <a:cs typeface="Gotham Light" pitchFamily="50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261" y="2196250"/>
            <a:ext cx="3250794" cy="3250794"/>
          </a:xfrm>
          <a:prstGeom prst="rect">
            <a:avLst/>
          </a:prstGeom>
        </p:spPr>
      </p:pic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604035" y="1209025"/>
            <a:ext cx="448524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algn="ctr"/>
            <a:r>
              <a:rPr lang="en-US" altLang="en-US" sz="3200" dirty="0">
                <a:solidFill>
                  <a:schemeClr val="tx1"/>
                </a:solidFill>
                <a:latin typeface="+mn-lt"/>
                <a:cs typeface="Gotham Light" pitchFamily="50" charset="0"/>
              </a:rPr>
              <a:t>TRAINING </a:t>
            </a:r>
            <a:r>
              <a:rPr lang="en-US" altLang="en-US" sz="3200" b="1" dirty="0">
                <a:solidFill>
                  <a:schemeClr val="tx1"/>
                </a:solidFill>
                <a:latin typeface="+mn-lt"/>
                <a:cs typeface="Gotham Bold" pitchFamily="50" charset="0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42743120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693912" y="1276288"/>
            <a:ext cx="11688588" cy="0"/>
          </a:xfrm>
          <a:prstGeom prst="line">
            <a:avLst/>
          </a:prstGeom>
          <a:ln w="12700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>
            <a:spLocks noChangeAspect="1"/>
          </p:cNvSpPr>
          <p:nvPr/>
        </p:nvSpPr>
        <p:spPr bwMode="auto">
          <a:xfrm>
            <a:off x="1112056" y="2069431"/>
            <a:ext cx="762000" cy="762000"/>
          </a:xfrm>
          <a:prstGeom prst="ellipse">
            <a:avLst/>
          </a:prstGeom>
          <a:solidFill>
            <a:schemeClr val="bg2">
              <a:lumMod val="25000"/>
            </a:schemeClr>
          </a:solidFill>
          <a:ln w="25400">
            <a:noFill/>
            <a:round/>
            <a:headEnd/>
            <a:tailEnd/>
          </a:ln>
        </p:spPr>
        <p:txBody>
          <a:bodyPr anchor="ctr"/>
          <a:lstStyle>
            <a:lvl1pPr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1pPr>
            <a:lvl2pPr marL="742950" indent="-28575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2pPr>
            <a:lvl3pPr marL="11430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3pPr>
            <a:lvl4pPr marL="16002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4pPr>
            <a:lvl5pPr marL="20574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ko-KR" b="1" dirty="0">
                <a:solidFill>
                  <a:schemeClr val="bg1"/>
                </a:solidFill>
                <a:latin typeface="+mj-lt"/>
                <a:ea typeface="ヒラギノ角ゴ ProN W3" charset="-128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268419" y="2118636"/>
            <a:ext cx="10114081" cy="66358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200" dirty="0">
                <a:solidFill>
                  <a:srgbClr val="3B3838"/>
                </a:solidFill>
                <a:latin typeface="+mj-lt"/>
                <a:ea typeface="Gotham-Book"/>
                <a:cs typeface="Gotham Bold" pitchFamily="50" charset="0"/>
              </a:rPr>
              <a:t>Create a scenario where you need to make a hard ask</a:t>
            </a:r>
          </a:p>
        </p:txBody>
      </p:sp>
      <p:sp>
        <p:nvSpPr>
          <p:cNvPr id="13" name="Oval 12"/>
          <p:cNvSpPr>
            <a:spLocks noChangeAspect="1"/>
          </p:cNvSpPr>
          <p:nvPr/>
        </p:nvSpPr>
        <p:spPr bwMode="auto">
          <a:xfrm>
            <a:off x="1112056" y="3624573"/>
            <a:ext cx="762000" cy="762000"/>
          </a:xfrm>
          <a:prstGeom prst="ellipse">
            <a:avLst/>
          </a:prstGeom>
          <a:solidFill>
            <a:schemeClr val="bg2">
              <a:lumMod val="25000"/>
            </a:schemeClr>
          </a:solidFill>
          <a:ln w="25400">
            <a:noFill/>
            <a:round/>
            <a:headEnd/>
            <a:tailEnd/>
          </a:ln>
        </p:spPr>
        <p:txBody>
          <a:bodyPr anchor="ctr"/>
          <a:lstStyle>
            <a:lvl1pPr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1pPr>
            <a:lvl2pPr marL="742950" indent="-28575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2pPr>
            <a:lvl3pPr marL="11430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3pPr>
            <a:lvl4pPr marL="16002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4pPr>
            <a:lvl5pPr marL="20574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ko-KR" b="1" dirty="0">
                <a:solidFill>
                  <a:schemeClr val="bg1"/>
                </a:solidFill>
                <a:latin typeface="+mj-lt"/>
                <a:ea typeface="ヒラギノ角ゴ ProN W3" charset="-128"/>
                <a:cs typeface="Arial" panose="020B0604020202020204" pitchFamily="34" charset="0"/>
              </a:rPr>
              <a:t>2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84685" y="631946"/>
            <a:ext cx="628031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en-US" altLang="en-US" sz="3200" dirty="0">
                <a:solidFill>
                  <a:schemeClr val="bg2">
                    <a:lumMod val="25000"/>
                  </a:schemeClr>
                </a:solidFill>
                <a:latin typeface="+mj-lt"/>
                <a:cs typeface="Gotham Bold" pitchFamily="50" charset="0"/>
              </a:rPr>
              <a:t>PRACTICE YOUR </a:t>
            </a:r>
            <a:r>
              <a:rPr lang="en-US" altLang="en-US" sz="3200" b="1" dirty="0">
                <a:solidFill>
                  <a:schemeClr val="bg2">
                    <a:lumMod val="25000"/>
                  </a:schemeClr>
                </a:solidFill>
                <a:latin typeface="+mj-lt"/>
                <a:cs typeface="Gotham Bold" pitchFamily="50" charset="0"/>
              </a:rPr>
              <a:t>HARD ASK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68419" y="3743963"/>
            <a:ext cx="40467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rgbClr val="3B3838"/>
                </a:solidFill>
                <a:latin typeface="+mj-lt"/>
                <a:ea typeface="Gotham-Book"/>
                <a:cs typeface="Gotham Bold" pitchFamily="50" charset="0"/>
              </a:rPr>
              <a:t>Draft your hard ask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68419" y="5301813"/>
            <a:ext cx="952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rgbClr val="3B3838"/>
                </a:solidFill>
                <a:ea typeface="Gotham-Book"/>
                <a:cs typeface="Gotham Bold" pitchFamily="50" charset="0"/>
              </a:rPr>
              <a:t>Pair up and practice your hard ask with each other</a:t>
            </a: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1112056" y="5182423"/>
            <a:ext cx="762000" cy="762000"/>
          </a:xfrm>
          <a:prstGeom prst="ellipse">
            <a:avLst/>
          </a:prstGeom>
          <a:solidFill>
            <a:schemeClr val="bg2">
              <a:lumMod val="25000"/>
            </a:schemeClr>
          </a:solidFill>
          <a:ln w="25400">
            <a:noFill/>
            <a:round/>
            <a:headEnd/>
            <a:tailEnd/>
          </a:ln>
        </p:spPr>
        <p:txBody>
          <a:bodyPr anchor="ctr"/>
          <a:lstStyle>
            <a:lvl1pPr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1pPr>
            <a:lvl2pPr marL="742950" indent="-28575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2pPr>
            <a:lvl3pPr marL="11430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3pPr>
            <a:lvl4pPr marL="16002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4pPr>
            <a:lvl5pPr marL="20574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ko-KR" b="1" dirty="0">
                <a:solidFill>
                  <a:schemeClr val="bg1"/>
                </a:solidFill>
                <a:latin typeface="+mj-lt"/>
                <a:ea typeface="ヒラギノ角ゴ ProN W3" charset="-128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4" name="Oval 13"/>
          <p:cNvSpPr>
            <a:spLocks noChangeAspect="1"/>
          </p:cNvSpPr>
          <p:nvPr/>
        </p:nvSpPr>
        <p:spPr bwMode="auto">
          <a:xfrm>
            <a:off x="1112056" y="6740273"/>
            <a:ext cx="762000" cy="762000"/>
          </a:xfrm>
          <a:prstGeom prst="ellipse">
            <a:avLst/>
          </a:prstGeom>
          <a:solidFill>
            <a:schemeClr val="bg2">
              <a:lumMod val="25000"/>
            </a:schemeClr>
          </a:solidFill>
          <a:ln w="25400">
            <a:noFill/>
            <a:round/>
            <a:headEnd/>
            <a:tailEnd/>
          </a:ln>
        </p:spPr>
        <p:txBody>
          <a:bodyPr anchor="ctr"/>
          <a:lstStyle>
            <a:lvl1pPr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1pPr>
            <a:lvl2pPr marL="742950" indent="-28575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2pPr>
            <a:lvl3pPr marL="11430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3pPr>
            <a:lvl4pPr marL="16002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4pPr>
            <a:lvl5pPr marL="2057400" indent="-228600">
              <a:spcBef>
                <a:spcPts val="3800"/>
              </a:spcBef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800">
                <a:solidFill>
                  <a:srgbClr val="56565A"/>
                </a:solidFill>
                <a:latin typeface="Arial" panose="020B0604020202020204" pitchFamily="34" charset="0"/>
                <a:ea typeface="MS PGothic" panose="020B0600070205080204" pitchFamily="34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ko-KR" b="1" dirty="0">
                <a:solidFill>
                  <a:schemeClr val="bg1"/>
                </a:solidFill>
                <a:latin typeface="+mj-lt"/>
                <a:ea typeface="ヒラギノ角ゴ ProN W3" charset="-128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68419" y="6582664"/>
            <a:ext cx="96576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rgbClr val="3B3838"/>
                </a:solidFill>
                <a:ea typeface="Gotham-Book"/>
                <a:cs typeface="Gotham Bold" pitchFamily="50" charset="0"/>
              </a:rPr>
              <a:t>If you’re on the receiving end of the hard ask, give you partner feedback on how it went!</a:t>
            </a:r>
          </a:p>
        </p:txBody>
      </p:sp>
    </p:spTree>
    <p:extLst>
      <p:ext uri="{BB962C8B-B14F-4D97-AF65-F5344CB8AC3E}">
        <p14:creationId xmlns:p14="http://schemas.microsoft.com/office/powerpoint/2010/main" val="7882243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 flipH="1" flipV="1">
            <a:off x="5425148" y="1273197"/>
            <a:ext cx="0" cy="6058044"/>
          </a:xfrm>
          <a:prstGeom prst="line">
            <a:avLst/>
          </a:prstGeom>
          <a:ln w="19050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042374" y="1763062"/>
            <a:ext cx="695139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cs typeface="Gotham Light" pitchFamily="50" charset="0"/>
              </a:rPr>
              <a:t>Why do people volunteer?</a:t>
            </a:r>
          </a:p>
          <a:p>
            <a:pPr marL="514350" indent="-514350">
              <a:buAutoNum type="arabicPeriod"/>
            </a:pPr>
            <a:endParaRPr lang="en-US" sz="3600" dirty="0">
              <a:solidFill>
                <a:schemeClr val="bg2">
                  <a:lumMod val="25000"/>
                </a:schemeClr>
              </a:solidFill>
              <a:cs typeface="Gotham Light" pitchFamily="50" charset="0"/>
            </a:endParaRPr>
          </a:p>
          <a:p>
            <a:pPr marL="514350" indent="-514350">
              <a:buAutoNum type="arabicPeriod"/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cs typeface="Gotham Light" pitchFamily="50" charset="0"/>
              </a:rPr>
              <a:t>Anatomy of a Hard Ask</a:t>
            </a:r>
          </a:p>
          <a:p>
            <a:pPr marL="514350" indent="-514350">
              <a:buAutoNum type="arabicPeriod"/>
            </a:pPr>
            <a:endParaRPr lang="en-US" sz="3600" dirty="0">
              <a:solidFill>
                <a:schemeClr val="bg2">
                  <a:lumMod val="25000"/>
                </a:schemeClr>
              </a:solidFill>
              <a:cs typeface="Gotham Light" pitchFamily="50" charset="0"/>
            </a:endParaRPr>
          </a:p>
          <a:p>
            <a:pPr marL="514350" indent="-514350">
              <a:buAutoNum type="arabicPeriod"/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cs typeface="Gotham Light" pitchFamily="50" charset="0"/>
              </a:rPr>
              <a:t>Practice</a:t>
            </a:r>
          </a:p>
          <a:p>
            <a:pPr marL="514350" indent="-514350">
              <a:buAutoNum type="arabicPeriod"/>
            </a:pPr>
            <a:endParaRPr lang="en-US" sz="3600" dirty="0">
              <a:solidFill>
                <a:schemeClr val="bg2">
                  <a:lumMod val="25000"/>
                </a:schemeClr>
              </a:solidFill>
              <a:cs typeface="Gotham Light" pitchFamily="50" charset="0"/>
            </a:endParaRPr>
          </a:p>
          <a:p>
            <a:pPr marL="514350" indent="-514350">
              <a:buAutoNum type="arabicPeriod"/>
            </a:pPr>
            <a:r>
              <a:rPr lang="en-US" sz="3600" b="1" dirty="0">
                <a:solidFill>
                  <a:schemeClr val="bg2">
                    <a:lumMod val="25000"/>
                  </a:schemeClr>
                </a:solidFill>
                <a:cs typeface="Gotham Light" pitchFamily="50" charset="0"/>
              </a:rPr>
              <a:t>Debrief and Next Steps</a:t>
            </a:r>
            <a:endParaRPr lang="en-US" sz="3600" dirty="0">
              <a:solidFill>
                <a:schemeClr val="bg2">
                  <a:lumMod val="25000"/>
                </a:schemeClr>
              </a:solidFill>
              <a:latin typeface="Gotham Light" pitchFamily="50" charset="0"/>
              <a:cs typeface="Gotham Light" pitchFamily="50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261" y="2196250"/>
            <a:ext cx="3250794" cy="3250794"/>
          </a:xfrm>
          <a:prstGeom prst="rect">
            <a:avLst/>
          </a:prstGeom>
        </p:spPr>
      </p:pic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604035" y="1209025"/>
            <a:ext cx="448524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algn="ctr"/>
            <a:r>
              <a:rPr lang="en-US" altLang="en-US" sz="3200" dirty="0">
                <a:solidFill>
                  <a:schemeClr val="tx1"/>
                </a:solidFill>
                <a:latin typeface="+mn-lt"/>
                <a:cs typeface="Gotham Light" pitchFamily="50" charset="0"/>
              </a:rPr>
              <a:t>TRAINING </a:t>
            </a:r>
            <a:r>
              <a:rPr lang="en-US" altLang="en-US" sz="3200" b="1" dirty="0">
                <a:solidFill>
                  <a:schemeClr val="tx1"/>
                </a:solidFill>
                <a:latin typeface="+mn-lt"/>
                <a:cs typeface="Gotham Bold" pitchFamily="50" charset="0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1231055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693912" y="1276288"/>
            <a:ext cx="11688588" cy="0"/>
          </a:xfrm>
          <a:prstGeom prst="line">
            <a:avLst/>
          </a:prstGeom>
          <a:ln w="12700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84685" y="631946"/>
            <a:ext cx="628031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en-US" altLang="en-US" sz="3200" b="1" dirty="0">
                <a:solidFill>
                  <a:schemeClr val="bg2">
                    <a:lumMod val="25000"/>
                  </a:schemeClr>
                </a:solidFill>
                <a:latin typeface="+mj-lt"/>
                <a:cs typeface="Gotham Bold" pitchFamily="50" charset="0"/>
              </a:rPr>
              <a:t>DEBRIEF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3912" y="2274357"/>
            <a:ext cx="11688588" cy="1077218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What was difficult about making your hard ask?  </a:t>
            </a:r>
          </a:p>
          <a:p>
            <a:pPr algn="ctr"/>
            <a:r>
              <a:rPr lang="en-US" sz="3200" dirty="0"/>
              <a:t>What was easy?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4685" y="4349643"/>
            <a:ext cx="11688588" cy="1077218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How will you use hard asks in your organizing work?  </a:t>
            </a:r>
          </a:p>
          <a:p>
            <a:pPr algn="ctr"/>
            <a:r>
              <a:rPr lang="en-US" sz="3200" dirty="0"/>
              <a:t>What about outside your organizing work?</a:t>
            </a:r>
          </a:p>
        </p:txBody>
      </p:sp>
    </p:spTree>
    <p:extLst>
      <p:ext uri="{BB962C8B-B14F-4D97-AF65-F5344CB8AC3E}">
        <p14:creationId xmlns:p14="http://schemas.microsoft.com/office/powerpoint/2010/main" val="4122162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 flipH="1" flipV="1">
            <a:off x="5425148" y="1273197"/>
            <a:ext cx="0" cy="6058044"/>
          </a:xfrm>
          <a:prstGeom prst="line">
            <a:avLst/>
          </a:prstGeom>
          <a:ln w="19050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042374" y="1763062"/>
            <a:ext cx="695139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3600" b="1" dirty="0">
                <a:solidFill>
                  <a:schemeClr val="bg2">
                    <a:lumMod val="25000"/>
                  </a:schemeClr>
                </a:solidFill>
                <a:cs typeface="Gotham Light" pitchFamily="50" charset="0"/>
              </a:rPr>
              <a:t>Why do people volunteer?</a:t>
            </a:r>
          </a:p>
          <a:p>
            <a:pPr marL="514350" indent="-514350">
              <a:buAutoNum type="arabicPeriod"/>
            </a:pPr>
            <a:endParaRPr lang="en-US" sz="3600" dirty="0">
              <a:solidFill>
                <a:schemeClr val="bg2">
                  <a:lumMod val="25000"/>
                </a:schemeClr>
              </a:solidFill>
              <a:cs typeface="Gotham Light" pitchFamily="50" charset="0"/>
            </a:endParaRPr>
          </a:p>
          <a:p>
            <a:pPr marL="514350" indent="-514350">
              <a:buAutoNum type="arabicPeriod"/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cs typeface="Gotham Light" pitchFamily="50" charset="0"/>
              </a:rPr>
              <a:t>Anatomy of a Hard Ask</a:t>
            </a:r>
          </a:p>
          <a:p>
            <a:pPr marL="514350" indent="-514350">
              <a:buAutoNum type="arabicPeriod"/>
            </a:pPr>
            <a:endParaRPr lang="en-US" sz="3600" dirty="0">
              <a:solidFill>
                <a:schemeClr val="bg2">
                  <a:lumMod val="25000"/>
                </a:schemeClr>
              </a:solidFill>
              <a:cs typeface="Gotham Light" pitchFamily="50" charset="0"/>
            </a:endParaRPr>
          </a:p>
          <a:p>
            <a:pPr marL="514350" indent="-514350">
              <a:buAutoNum type="arabicPeriod"/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cs typeface="Gotham Light" pitchFamily="50" charset="0"/>
              </a:rPr>
              <a:t>Practice</a:t>
            </a:r>
          </a:p>
          <a:p>
            <a:pPr marL="514350" indent="-514350">
              <a:buAutoNum type="arabicPeriod"/>
            </a:pPr>
            <a:endParaRPr lang="en-US" sz="3600" dirty="0">
              <a:solidFill>
                <a:schemeClr val="bg2">
                  <a:lumMod val="25000"/>
                </a:schemeClr>
              </a:solidFill>
              <a:cs typeface="Gotham Light" pitchFamily="50" charset="0"/>
            </a:endParaRPr>
          </a:p>
          <a:p>
            <a:pPr marL="514350" indent="-514350">
              <a:buAutoNum type="arabicPeriod"/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cs typeface="Gotham Light" pitchFamily="50" charset="0"/>
              </a:rPr>
              <a:t>Debrief and Next Steps</a:t>
            </a:r>
          </a:p>
          <a:p>
            <a:pPr marL="514350" indent="-514350">
              <a:buAutoNum type="arabicPeriod"/>
            </a:pPr>
            <a:endParaRPr lang="en-US" sz="3600" dirty="0">
              <a:solidFill>
                <a:schemeClr val="bg2">
                  <a:lumMod val="25000"/>
                </a:schemeClr>
              </a:solidFill>
              <a:latin typeface="Gotham Light" pitchFamily="50" charset="0"/>
              <a:cs typeface="Gotham Light" pitchFamily="50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261" y="2196250"/>
            <a:ext cx="3250794" cy="3250794"/>
          </a:xfrm>
          <a:prstGeom prst="rect">
            <a:avLst/>
          </a:prstGeom>
        </p:spPr>
      </p:pic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604035" y="1209025"/>
            <a:ext cx="448524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algn="ctr"/>
            <a:r>
              <a:rPr lang="en-US" altLang="en-US" sz="3200" dirty="0">
                <a:solidFill>
                  <a:schemeClr val="tx1"/>
                </a:solidFill>
                <a:latin typeface="+mn-lt"/>
                <a:cs typeface="Gotham Light" pitchFamily="50" charset="0"/>
              </a:rPr>
              <a:t>TRAINING </a:t>
            </a:r>
            <a:r>
              <a:rPr lang="en-US" altLang="en-US" sz="3200" b="1" dirty="0">
                <a:solidFill>
                  <a:schemeClr val="tx1"/>
                </a:solidFill>
                <a:latin typeface="+mn-lt"/>
                <a:cs typeface="Gotham Bold" pitchFamily="50" charset="0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2793792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827695" y="796718"/>
            <a:ext cx="66042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en-US" altLang="en-US" sz="3200" b="1" dirty="0">
                <a:solidFill>
                  <a:schemeClr val="tx1"/>
                </a:solidFill>
                <a:latin typeface="+mn-lt"/>
                <a:cs typeface="Gotham Bold" pitchFamily="50" charset="0"/>
              </a:rPr>
              <a:t>WHY </a:t>
            </a:r>
            <a:r>
              <a:rPr lang="en-US" altLang="en-US" sz="3200" dirty="0">
                <a:solidFill>
                  <a:schemeClr val="tx1"/>
                </a:solidFill>
                <a:latin typeface="+mn-lt"/>
                <a:cs typeface="Gotham Bold" pitchFamily="50" charset="0"/>
              </a:rPr>
              <a:t>DO PEOPLE VOLUNTEER?</a:t>
            </a:r>
            <a:endParaRPr lang="en-US" altLang="en-US" sz="2800" dirty="0">
              <a:solidFill>
                <a:schemeClr val="tx1"/>
              </a:solidFill>
              <a:latin typeface="+mn-lt"/>
              <a:ea typeface="Arial Unicode MS" panose="020B0604020202020204" pitchFamily="34" charset="-128"/>
              <a:cs typeface="Gotham Light" pitchFamily="50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865362" y="1497870"/>
            <a:ext cx="11215337" cy="0"/>
          </a:xfrm>
          <a:prstGeom prst="line">
            <a:avLst/>
          </a:prstGeom>
          <a:ln w="12700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s://d30y9cdsu7xlg0.cloudfront.net/attribution/5742-600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44" b="28365"/>
          <a:stretch/>
        </p:blipFill>
        <p:spPr bwMode="auto">
          <a:xfrm>
            <a:off x="3615530" y="2762656"/>
            <a:ext cx="5715000" cy="3813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8098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827695" y="796718"/>
            <a:ext cx="66042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en-US" altLang="en-US" sz="3200" b="1" dirty="0">
                <a:solidFill>
                  <a:schemeClr val="tx1"/>
                </a:solidFill>
                <a:latin typeface="+mn-lt"/>
                <a:cs typeface="Gotham Bold" pitchFamily="50" charset="0"/>
              </a:rPr>
              <a:t>WHY </a:t>
            </a:r>
            <a:r>
              <a:rPr lang="en-US" altLang="en-US" sz="3200" dirty="0">
                <a:solidFill>
                  <a:schemeClr val="tx1"/>
                </a:solidFill>
                <a:latin typeface="+mn-lt"/>
                <a:cs typeface="Gotham Bold" pitchFamily="50" charset="0"/>
              </a:rPr>
              <a:t>DO PEOPLE VOLUNTEER?</a:t>
            </a:r>
            <a:endParaRPr lang="en-US" altLang="en-US" sz="2800" dirty="0">
              <a:solidFill>
                <a:schemeClr val="tx1"/>
              </a:solidFill>
              <a:latin typeface="+mn-lt"/>
              <a:ea typeface="Arial Unicode MS" panose="020B0604020202020204" pitchFamily="34" charset="-128"/>
              <a:cs typeface="Gotham Light" pitchFamily="50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865362" y="1497870"/>
            <a:ext cx="11215337" cy="0"/>
          </a:xfrm>
          <a:prstGeom prst="line">
            <a:avLst/>
          </a:prstGeom>
          <a:ln w="12700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/>
          <p:cNvSpPr txBox="1">
            <a:spLocks/>
          </p:cNvSpPr>
          <p:nvPr/>
        </p:nvSpPr>
        <p:spPr>
          <a:xfrm>
            <a:off x="1179095" y="2105526"/>
            <a:ext cx="10836442" cy="4114800"/>
          </a:xfrm>
          <a:prstGeom prst="rect">
            <a:avLst/>
          </a:prstGeom>
        </p:spPr>
        <p:txBody>
          <a:bodyPr numCol="2">
            <a:noAutofit/>
          </a:bodyPr>
          <a:lstStyle>
            <a:lvl1pPr marL="325115" indent="-325115" algn="l" defTabSz="1300460" rtl="0" eaLnBrk="1" latinLnBrk="0" hangingPunct="1">
              <a:lnSpc>
                <a:spcPct val="90000"/>
              </a:lnSpc>
              <a:spcBef>
                <a:spcPts val="1422"/>
              </a:spcBef>
              <a:buFont typeface="Arial" panose="020B0604020202020204" pitchFamily="34" charset="0"/>
              <a:buChar char="•"/>
              <a:defRPr sz="39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75345" indent="-325115" algn="l" defTabSz="1300460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34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25575" indent="-325115" algn="l" defTabSz="1300460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84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75804" indent="-325115" algn="l" defTabSz="1300460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26034" indent="-325115" algn="l" defTabSz="1300460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76264" indent="-325115" algn="l" defTabSz="1300460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494" indent="-325115" algn="l" defTabSz="1300460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724" indent="-325115" algn="l" defTabSz="1300460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954" indent="-325115" algn="l" defTabSz="1300460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8" indent="-4572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3B3838"/>
                </a:solidFill>
                <a:cs typeface="Gotham Book" pitchFamily="50" charset="0"/>
              </a:rPr>
              <a:t>Satisfaction from accomplishment</a:t>
            </a:r>
          </a:p>
          <a:p>
            <a:pPr marL="457200" lvl="8" indent="-457200">
              <a:buFont typeface="Wingdings" panose="05000000000000000000" pitchFamily="2" charset="2"/>
              <a:buChar char="§"/>
            </a:pPr>
            <a:endParaRPr lang="en-US" sz="2800" dirty="0">
              <a:solidFill>
                <a:srgbClr val="3B3838"/>
              </a:solidFill>
              <a:cs typeface="Gotham Book" pitchFamily="50" charset="0"/>
            </a:endParaRPr>
          </a:p>
          <a:p>
            <a:pPr marL="457200" lvl="8" indent="-4572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3B3838"/>
                </a:solidFill>
                <a:cs typeface="Gotham Book" pitchFamily="50" charset="0"/>
              </a:rPr>
              <a:t>To share a skill</a:t>
            </a:r>
          </a:p>
          <a:p>
            <a:pPr marL="457200" lvl="8" indent="-457200">
              <a:buFont typeface="Wingdings" panose="05000000000000000000" pitchFamily="2" charset="2"/>
              <a:buChar char="§"/>
            </a:pPr>
            <a:endParaRPr lang="en-US" sz="2800" dirty="0">
              <a:solidFill>
                <a:srgbClr val="3B3838"/>
              </a:solidFill>
              <a:cs typeface="Gotham Book" pitchFamily="50" charset="0"/>
            </a:endParaRPr>
          </a:p>
          <a:p>
            <a:pPr marL="457200" lvl="8" indent="-4572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3B3838"/>
                </a:solidFill>
                <a:cs typeface="Gotham Book" pitchFamily="50" charset="0"/>
              </a:rPr>
              <a:t>To learn a skill</a:t>
            </a:r>
          </a:p>
          <a:p>
            <a:pPr marL="457200" lvl="8" indent="-457200">
              <a:buFont typeface="Wingdings" panose="05000000000000000000" pitchFamily="2" charset="2"/>
              <a:buChar char="§"/>
            </a:pPr>
            <a:endParaRPr lang="en-US" sz="2800" dirty="0">
              <a:solidFill>
                <a:srgbClr val="3B3838"/>
              </a:solidFill>
              <a:cs typeface="Gotham Book" pitchFamily="50" charset="0"/>
            </a:endParaRPr>
          </a:p>
          <a:p>
            <a:pPr marL="457200" lvl="8" indent="-4572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3B3838"/>
                </a:solidFill>
                <a:cs typeface="Gotham Book" pitchFamily="50" charset="0"/>
              </a:rPr>
              <a:t>To gain leadership skills</a:t>
            </a:r>
          </a:p>
          <a:p>
            <a:pPr marL="457200" lvl="8" indent="-457200">
              <a:buFont typeface="Wingdings" panose="05000000000000000000" pitchFamily="2" charset="2"/>
              <a:buChar char="§"/>
            </a:pPr>
            <a:endParaRPr lang="en-US" sz="2800" dirty="0">
              <a:solidFill>
                <a:srgbClr val="3B3838"/>
              </a:solidFill>
              <a:cs typeface="Gotham Book" pitchFamily="50" charset="0"/>
            </a:endParaRPr>
          </a:p>
          <a:p>
            <a:pPr marL="457200" lvl="8" indent="-4572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3B3838"/>
                </a:solidFill>
                <a:cs typeface="Gotham Book" pitchFamily="50" charset="0"/>
              </a:rPr>
              <a:t>To demonstrate commitment to a cause</a:t>
            </a:r>
          </a:p>
          <a:p>
            <a:pPr marL="457200" lvl="8" indent="-457200">
              <a:buFont typeface="Wingdings" panose="05000000000000000000" pitchFamily="2" charset="2"/>
              <a:buChar char="§"/>
            </a:pPr>
            <a:endParaRPr lang="en-US" sz="2800" dirty="0">
              <a:solidFill>
                <a:srgbClr val="3B3838"/>
              </a:solidFill>
              <a:cs typeface="Gotham Book" pitchFamily="50" charset="0"/>
            </a:endParaRPr>
          </a:p>
          <a:p>
            <a:pPr marL="457200" lvl="8" indent="-4572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3B3838"/>
                </a:solidFill>
                <a:cs typeface="Gotham Book" pitchFamily="50" charset="0"/>
              </a:rPr>
              <a:t>To get to know a community</a:t>
            </a:r>
          </a:p>
          <a:p>
            <a:pPr marL="457200" lvl="8" indent="-457200">
              <a:buFont typeface="Wingdings" panose="05000000000000000000" pitchFamily="2" charset="2"/>
              <a:buChar char="§"/>
            </a:pPr>
            <a:endParaRPr lang="en-US" sz="2800" dirty="0">
              <a:solidFill>
                <a:srgbClr val="3B3838"/>
              </a:solidFill>
              <a:cs typeface="Gotham Book" pitchFamily="50" charset="0"/>
            </a:endParaRPr>
          </a:p>
          <a:p>
            <a:pPr marL="457200" lvl="8" indent="-4572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3B3838"/>
                </a:solidFill>
                <a:cs typeface="Gotham Book" pitchFamily="50" charset="0"/>
              </a:rPr>
              <a:t>To keep busy</a:t>
            </a:r>
          </a:p>
          <a:p>
            <a:pPr marL="457200" lvl="8" indent="-457200">
              <a:buFont typeface="Wingdings" panose="05000000000000000000" pitchFamily="2" charset="2"/>
              <a:buChar char="§"/>
            </a:pPr>
            <a:endParaRPr lang="en-US" sz="2800" dirty="0">
              <a:solidFill>
                <a:srgbClr val="3B3838"/>
              </a:solidFill>
              <a:cs typeface="Gotham Book" pitchFamily="50" charset="0"/>
            </a:endParaRPr>
          </a:p>
          <a:p>
            <a:pPr marL="457200" lvl="8" indent="-4572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3B3838"/>
                </a:solidFill>
                <a:cs typeface="Gotham Book" pitchFamily="50" charset="0"/>
              </a:rPr>
              <a:t>To give back</a:t>
            </a:r>
          </a:p>
          <a:p>
            <a:pPr marL="457200" lvl="8" indent="-457200">
              <a:buFont typeface="Wingdings" panose="05000000000000000000" pitchFamily="2" charset="2"/>
              <a:buChar char="§"/>
            </a:pPr>
            <a:endParaRPr lang="en-US" sz="2800" dirty="0">
              <a:solidFill>
                <a:srgbClr val="3B3838"/>
              </a:solidFill>
              <a:cs typeface="Gotham Book" pitchFamily="50" charset="0"/>
            </a:endParaRPr>
          </a:p>
          <a:p>
            <a:pPr marL="457200" lvl="8" indent="-4572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3B3838"/>
                </a:solidFill>
                <a:cs typeface="Gotham Book" pitchFamily="50" charset="0"/>
              </a:rPr>
              <a:t>To become an “insider”</a:t>
            </a:r>
          </a:p>
          <a:p>
            <a:pPr marL="457200" lvl="8" indent="-457200">
              <a:buFont typeface="Wingdings" panose="05000000000000000000" pitchFamily="2" charset="2"/>
              <a:buChar char="§"/>
            </a:pPr>
            <a:endParaRPr lang="en-US" sz="2800" dirty="0">
              <a:solidFill>
                <a:srgbClr val="3B3838"/>
              </a:solidFill>
              <a:cs typeface="Gotham Book" pitchFamily="50" charset="0"/>
            </a:endParaRPr>
          </a:p>
          <a:p>
            <a:pPr marL="457200" lvl="8" indent="-4572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3B3838"/>
                </a:solidFill>
                <a:cs typeface="Gotham Book" pitchFamily="50" charset="0"/>
              </a:rPr>
              <a:t>To be challenged</a:t>
            </a:r>
          </a:p>
          <a:p>
            <a:pPr marL="457200" lvl="8" indent="-457200">
              <a:buFont typeface="Wingdings" panose="05000000000000000000" pitchFamily="2" charset="2"/>
              <a:buChar char="§"/>
            </a:pPr>
            <a:endParaRPr lang="en-US" sz="2800" dirty="0">
              <a:solidFill>
                <a:srgbClr val="3B3838"/>
              </a:solidFill>
              <a:cs typeface="Gotham Book" pitchFamily="50" charset="0"/>
            </a:endParaRPr>
          </a:p>
          <a:p>
            <a:pPr marL="457200" lvl="8" indent="-4572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3B3838"/>
                </a:solidFill>
                <a:cs typeface="Gotham Book" pitchFamily="50" charset="0"/>
              </a:rPr>
              <a:t>For fun</a:t>
            </a:r>
          </a:p>
        </p:txBody>
      </p:sp>
    </p:spTree>
    <p:extLst>
      <p:ext uri="{BB962C8B-B14F-4D97-AF65-F5344CB8AC3E}">
        <p14:creationId xmlns:p14="http://schemas.microsoft.com/office/powerpoint/2010/main" val="326166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827695" y="796718"/>
            <a:ext cx="66042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en-US" altLang="en-US" sz="3200" b="1" dirty="0">
                <a:solidFill>
                  <a:schemeClr val="tx1"/>
                </a:solidFill>
                <a:latin typeface="+mn-lt"/>
                <a:cs typeface="Gotham Bold" pitchFamily="50" charset="0"/>
              </a:rPr>
              <a:t>WHY </a:t>
            </a:r>
            <a:r>
              <a:rPr lang="en-US" altLang="en-US" sz="3200" dirty="0">
                <a:solidFill>
                  <a:schemeClr val="tx1"/>
                </a:solidFill>
                <a:latin typeface="+mn-lt"/>
                <a:cs typeface="Gotham Bold" pitchFamily="50" charset="0"/>
              </a:rPr>
              <a:t>DO PEOPLE VOLUNTEER?</a:t>
            </a:r>
            <a:endParaRPr lang="en-US" altLang="en-US" sz="2800" dirty="0">
              <a:solidFill>
                <a:schemeClr val="tx1"/>
              </a:solidFill>
              <a:latin typeface="+mn-lt"/>
              <a:ea typeface="Arial Unicode MS" panose="020B0604020202020204" pitchFamily="34" charset="-128"/>
              <a:cs typeface="Gotham Light" pitchFamily="50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865362" y="1497870"/>
            <a:ext cx="11215337" cy="0"/>
          </a:xfrm>
          <a:prstGeom prst="line">
            <a:avLst/>
          </a:prstGeom>
          <a:ln w="12700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/>
          <p:cNvSpPr txBox="1">
            <a:spLocks/>
          </p:cNvSpPr>
          <p:nvPr/>
        </p:nvSpPr>
        <p:spPr>
          <a:xfrm>
            <a:off x="1179095" y="2105526"/>
            <a:ext cx="10836442" cy="4114800"/>
          </a:xfrm>
          <a:prstGeom prst="rect">
            <a:avLst/>
          </a:prstGeom>
        </p:spPr>
        <p:txBody>
          <a:bodyPr numCol="2">
            <a:noAutofit/>
          </a:bodyPr>
          <a:lstStyle>
            <a:lvl1pPr marL="325115" indent="-325115" algn="l" defTabSz="1300460" rtl="0" eaLnBrk="1" latinLnBrk="0" hangingPunct="1">
              <a:lnSpc>
                <a:spcPct val="90000"/>
              </a:lnSpc>
              <a:spcBef>
                <a:spcPts val="1422"/>
              </a:spcBef>
              <a:buFont typeface="Arial" panose="020B0604020202020204" pitchFamily="34" charset="0"/>
              <a:buChar char="•"/>
              <a:defRPr sz="39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75345" indent="-325115" algn="l" defTabSz="1300460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34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25575" indent="-325115" algn="l" defTabSz="1300460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84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75804" indent="-325115" algn="l" defTabSz="1300460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26034" indent="-325115" algn="l" defTabSz="1300460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76264" indent="-325115" algn="l" defTabSz="1300460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494" indent="-325115" algn="l" defTabSz="1300460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724" indent="-325115" algn="l" defTabSz="1300460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954" indent="-325115" algn="l" defTabSz="1300460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8" indent="-4572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3B3838"/>
                </a:solidFill>
                <a:cs typeface="Gotham Book" pitchFamily="50" charset="0"/>
              </a:rPr>
              <a:t>Satisfaction from accomplishment</a:t>
            </a:r>
          </a:p>
          <a:p>
            <a:pPr marL="457200" lvl="8" indent="-457200">
              <a:buFont typeface="Wingdings" panose="05000000000000000000" pitchFamily="2" charset="2"/>
              <a:buChar char="§"/>
            </a:pPr>
            <a:endParaRPr lang="en-US" sz="2800" dirty="0">
              <a:solidFill>
                <a:srgbClr val="3B3838"/>
              </a:solidFill>
              <a:cs typeface="Gotham Book" pitchFamily="50" charset="0"/>
            </a:endParaRPr>
          </a:p>
          <a:p>
            <a:pPr marL="457200" lvl="8" indent="-4572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3B3838"/>
                </a:solidFill>
                <a:cs typeface="Gotham Book" pitchFamily="50" charset="0"/>
              </a:rPr>
              <a:t>To share a skill</a:t>
            </a:r>
          </a:p>
          <a:p>
            <a:pPr marL="457200" lvl="8" indent="-457200">
              <a:buFont typeface="Wingdings" panose="05000000000000000000" pitchFamily="2" charset="2"/>
              <a:buChar char="§"/>
            </a:pPr>
            <a:endParaRPr lang="en-US" sz="2800" dirty="0">
              <a:solidFill>
                <a:srgbClr val="3B3838"/>
              </a:solidFill>
              <a:cs typeface="Gotham Book" pitchFamily="50" charset="0"/>
            </a:endParaRPr>
          </a:p>
          <a:p>
            <a:pPr marL="457200" lvl="8" indent="-4572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3B3838"/>
                </a:solidFill>
                <a:cs typeface="Gotham Book" pitchFamily="50" charset="0"/>
              </a:rPr>
              <a:t>To learn a skill</a:t>
            </a:r>
          </a:p>
          <a:p>
            <a:pPr marL="457200" lvl="8" indent="-457200">
              <a:buFont typeface="Wingdings" panose="05000000000000000000" pitchFamily="2" charset="2"/>
              <a:buChar char="§"/>
            </a:pPr>
            <a:endParaRPr lang="en-US" sz="2800" dirty="0">
              <a:solidFill>
                <a:srgbClr val="3B3838"/>
              </a:solidFill>
              <a:cs typeface="Gotham Book" pitchFamily="50" charset="0"/>
            </a:endParaRPr>
          </a:p>
          <a:p>
            <a:pPr marL="457200" lvl="8" indent="-4572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3B3838"/>
                </a:solidFill>
                <a:cs typeface="Gotham Book" pitchFamily="50" charset="0"/>
              </a:rPr>
              <a:t>To gain leadership skills</a:t>
            </a:r>
          </a:p>
          <a:p>
            <a:pPr marL="457200" lvl="8" indent="-457200">
              <a:buFont typeface="Wingdings" panose="05000000000000000000" pitchFamily="2" charset="2"/>
              <a:buChar char="§"/>
            </a:pPr>
            <a:endParaRPr lang="en-US" sz="2800" dirty="0">
              <a:solidFill>
                <a:srgbClr val="3B3838"/>
              </a:solidFill>
              <a:cs typeface="Gotham Book" pitchFamily="50" charset="0"/>
            </a:endParaRPr>
          </a:p>
          <a:p>
            <a:pPr marL="457200" lvl="8" indent="-4572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3B3838"/>
                </a:solidFill>
                <a:cs typeface="Gotham Book" pitchFamily="50" charset="0"/>
              </a:rPr>
              <a:t>To demonstrate commitment to a cause</a:t>
            </a:r>
          </a:p>
          <a:p>
            <a:pPr marL="457200" lvl="8" indent="-457200">
              <a:buFont typeface="Wingdings" panose="05000000000000000000" pitchFamily="2" charset="2"/>
              <a:buChar char="§"/>
            </a:pPr>
            <a:endParaRPr lang="en-US" sz="2800" dirty="0">
              <a:solidFill>
                <a:srgbClr val="3B3838"/>
              </a:solidFill>
              <a:cs typeface="Gotham Book" pitchFamily="50" charset="0"/>
            </a:endParaRPr>
          </a:p>
          <a:p>
            <a:pPr marL="457200" lvl="8" indent="-4572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3B3838"/>
                </a:solidFill>
                <a:cs typeface="Gotham Book" pitchFamily="50" charset="0"/>
              </a:rPr>
              <a:t>To get to know a community</a:t>
            </a:r>
          </a:p>
          <a:p>
            <a:pPr marL="457200" lvl="8" indent="-457200">
              <a:buFont typeface="Wingdings" panose="05000000000000000000" pitchFamily="2" charset="2"/>
              <a:buChar char="§"/>
            </a:pPr>
            <a:endParaRPr lang="en-US" sz="2800" dirty="0">
              <a:solidFill>
                <a:srgbClr val="3B3838"/>
              </a:solidFill>
              <a:cs typeface="Gotham Book" pitchFamily="50" charset="0"/>
            </a:endParaRPr>
          </a:p>
          <a:p>
            <a:pPr marL="457200" lvl="8" indent="-4572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3B3838"/>
                </a:solidFill>
                <a:cs typeface="Gotham Book" pitchFamily="50" charset="0"/>
              </a:rPr>
              <a:t>To keep busy</a:t>
            </a:r>
          </a:p>
          <a:p>
            <a:pPr marL="457200" lvl="8" indent="-457200">
              <a:buFont typeface="Wingdings" panose="05000000000000000000" pitchFamily="2" charset="2"/>
              <a:buChar char="§"/>
            </a:pPr>
            <a:endParaRPr lang="en-US" sz="2800" dirty="0">
              <a:solidFill>
                <a:srgbClr val="3B3838"/>
              </a:solidFill>
              <a:cs typeface="Gotham Book" pitchFamily="50" charset="0"/>
            </a:endParaRPr>
          </a:p>
          <a:p>
            <a:pPr marL="457200" lvl="8" indent="-4572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3B3838"/>
                </a:solidFill>
                <a:cs typeface="Gotham Book" pitchFamily="50" charset="0"/>
              </a:rPr>
              <a:t>To give back</a:t>
            </a:r>
          </a:p>
          <a:p>
            <a:pPr marL="457200" lvl="8" indent="-457200">
              <a:buFont typeface="Wingdings" panose="05000000000000000000" pitchFamily="2" charset="2"/>
              <a:buChar char="§"/>
            </a:pPr>
            <a:endParaRPr lang="en-US" sz="2800" dirty="0">
              <a:solidFill>
                <a:srgbClr val="3B3838"/>
              </a:solidFill>
              <a:cs typeface="Gotham Book" pitchFamily="50" charset="0"/>
            </a:endParaRPr>
          </a:p>
          <a:p>
            <a:pPr marL="457200" lvl="8" indent="-4572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3B3838"/>
                </a:solidFill>
                <a:cs typeface="Gotham Book" pitchFamily="50" charset="0"/>
              </a:rPr>
              <a:t>To become an “insider”</a:t>
            </a:r>
          </a:p>
          <a:p>
            <a:pPr marL="457200" lvl="8" indent="-457200">
              <a:buFont typeface="Wingdings" panose="05000000000000000000" pitchFamily="2" charset="2"/>
              <a:buChar char="§"/>
            </a:pPr>
            <a:endParaRPr lang="en-US" sz="2800" dirty="0">
              <a:solidFill>
                <a:srgbClr val="3B3838"/>
              </a:solidFill>
              <a:cs typeface="Gotham Book" pitchFamily="50" charset="0"/>
            </a:endParaRPr>
          </a:p>
          <a:p>
            <a:pPr marL="457200" lvl="8" indent="-4572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3B3838"/>
                </a:solidFill>
                <a:cs typeface="Gotham Book" pitchFamily="50" charset="0"/>
              </a:rPr>
              <a:t>To be challenged</a:t>
            </a:r>
          </a:p>
          <a:p>
            <a:pPr marL="457200" lvl="8" indent="-457200">
              <a:buFont typeface="Wingdings" panose="05000000000000000000" pitchFamily="2" charset="2"/>
              <a:buChar char="§"/>
            </a:pPr>
            <a:endParaRPr lang="en-US" sz="2800" dirty="0">
              <a:solidFill>
                <a:srgbClr val="3B3838"/>
              </a:solidFill>
              <a:cs typeface="Gotham Book" pitchFamily="50" charset="0"/>
            </a:endParaRPr>
          </a:p>
          <a:p>
            <a:pPr marL="457200" lvl="8" indent="-4572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3B3838"/>
                </a:solidFill>
                <a:cs typeface="Gotham Book" pitchFamily="50" charset="0"/>
              </a:rPr>
              <a:t>For fun</a:t>
            </a:r>
          </a:p>
        </p:txBody>
      </p:sp>
      <p:sp>
        <p:nvSpPr>
          <p:cNvPr id="5" name="Oval 4"/>
          <p:cNvSpPr/>
          <p:nvPr/>
        </p:nvSpPr>
        <p:spPr>
          <a:xfrm>
            <a:off x="4115023" y="2105526"/>
            <a:ext cx="4924927" cy="5001127"/>
          </a:xfrm>
          <a:prstGeom prst="ellipse">
            <a:avLst/>
          </a:prstGeom>
          <a:solidFill>
            <a:srgbClr val="017F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cs typeface="Gotham Bold" pitchFamily="50" charset="0"/>
              </a:rPr>
              <a:t>Because they were asked!</a:t>
            </a:r>
          </a:p>
        </p:txBody>
      </p:sp>
    </p:spTree>
    <p:extLst>
      <p:ext uri="{BB962C8B-B14F-4D97-AF65-F5344CB8AC3E}">
        <p14:creationId xmlns:p14="http://schemas.microsoft.com/office/powerpoint/2010/main" val="2619169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20517" y="519652"/>
            <a:ext cx="1176198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en-US" altLang="en-US" sz="2800" dirty="0">
                <a:solidFill>
                  <a:schemeClr val="bg2">
                    <a:lumMod val="25000"/>
                  </a:schemeClr>
                </a:solidFill>
                <a:latin typeface="+mn-lt"/>
                <a:cs typeface="Gotham Bold" pitchFamily="50" charset="0"/>
              </a:rPr>
              <a:t>THE </a:t>
            </a:r>
            <a:r>
              <a:rPr lang="en-US" altLang="en-US" sz="2800" b="1" dirty="0">
                <a:solidFill>
                  <a:schemeClr val="bg2">
                    <a:lumMod val="25000"/>
                  </a:schemeClr>
                </a:solidFill>
                <a:latin typeface="+mn-lt"/>
                <a:cs typeface="Gotham Bold" pitchFamily="50" charset="0"/>
              </a:rPr>
              <a:t>BOTTOM LINE</a:t>
            </a:r>
            <a:endParaRPr lang="en-US" altLang="en-US" sz="2800" dirty="0">
              <a:solidFill>
                <a:schemeClr val="bg2">
                  <a:lumMod val="25000"/>
                </a:schemeClr>
              </a:solidFill>
              <a:latin typeface="+mn-lt"/>
              <a:cs typeface="Gotham Light" pitchFamily="50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93912" y="1212120"/>
            <a:ext cx="11688588" cy="0"/>
          </a:xfrm>
          <a:prstGeom prst="line">
            <a:avLst/>
          </a:prstGeom>
          <a:ln w="12700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317503" y="3037409"/>
            <a:ext cx="1044140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algn="ctr"/>
            <a:r>
              <a:rPr lang="en-US" altLang="en-US" sz="4800" b="1" dirty="0">
                <a:solidFill>
                  <a:schemeClr val="bg2">
                    <a:lumMod val="25000"/>
                  </a:schemeClr>
                </a:solidFill>
                <a:latin typeface="+mn-lt"/>
                <a:cs typeface="Arabic Typesetting" panose="03020402040406030203" pitchFamily="66" charset="-78"/>
              </a:rPr>
              <a:t>You get what you ask for, and not much of what you don’t. </a:t>
            </a:r>
          </a:p>
        </p:txBody>
      </p:sp>
    </p:spTree>
    <p:extLst>
      <p:ext uri="{BB962C8B-B14F-4D97-AF65-F5344CB8AC3E}">
        <p14:creationId xmlns:p14="http://schemas.microsoft.com/office/powerpoint/2010/main" val="364840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 flipH="1" flipV="1">
            <a:off x="5425148" y="1273197"/>
            <a:ext cx="0" cy="6058044"/>
          </a:xfrm>
          <a:prstGeom prst="line">
            <a:avLst/>
          </a:prstGeom>
          <a:ln w="19050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042374" y="1763062"/>
            <a:ext cx="695139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cs typeface="Gotham Light" pitchFamily="50" charset="0"/>
              </a:rPr>
              <a:t>Why do people volunteer?</a:t>
            </a:r>
          </a:p>
          <a:p>
            <a:pPr marL="514350" indent="-514350">
              <a:buAutoNum type="arabicPeriod"/>
            </a:pPr>
            <a:endParaRPr lang="en-US" sz="3600" dirty="0">
              <a:solidFill>
                <a:schemeClr val="bg2">
                  <a:lumMod val="25000"/>
                </a:schemeClr>
              </a:solidFill>
              <a:cs typeface="Gotham Light" pitchFamily="50" charset="0"/>
            </a:endParaRPr>
          </a:p>
          <a:p>
            <a:pPr marL="514350" indent="-514350">
              <a:buAutoNum type="arabicPeriod"/>
            </a:pPr>
            <a:r>
              <a:rPr lang="en-US" sz="3600" b="1" dirty="0">
                <a:solidFill>
                  <a:schemeClr val="bg2">
                    <a:lumMod val="25000"/>
                  </a:schemeClr>
                </a:solidFill>
                <a:cs typeface="Gotham Light" pitchFamily="50" charset="0"/>
              </a:rPr>
              <a:t>Anatomy of a Hard Ask</a:t>
            </a:r>
          </a:p>
          <a:p>
            <a:pPr marL="514350" indent="-514350">
              <a:buAutoNum type="arabicPeriod"/>
            </a:pPr>
            <a:endParaRPr lang="en-US" sz="3600" dirty="0">
              <a:solidFill>
                <a:schemeClr val="bg2">
                  <a:lumMod val="25000"/>
                </a:schemeClr>
              </a:solidFill>
              <a:cs typeface="Gotham Light" pitchFamily="50" charset="0"/>
            </a:endParaRPr>
          </a:p>
          <a:p>
            <a:pPr marL="514350" indent="-514350">
              <a:buAutoNum type="arabicPeriod"/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cs typeface="Gotham Light" pitchFamily="50" charset="0"/>
              </a:rPr>
              <a:t>Practice</a:t>
            </a:r>
          </a:p>
          <a:p>
            <a:pPr marL="514350" indent="-514350">
              <a:buAutoNum type="arabicPeriod"/>
            </a:pPr>
            <a:endParaRPr lang="en-US" sz="3600" dirty="0">
              <a:solidFill>
                <a:schemeClr val="bg2">
                  <a:lumMod val="25000"/>
                </a:schemeClr>
              </a:solidFill>
              <a:cs typeface="Gotham Light" pitchFamily="50" charset="0"/>
            </a:endParaRPr>
          </a:p>
          <a:p>
            <a:pPr marL="514350" indent="-514350">
              <a:buAutoNum type="arabicPeriod"/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cs typeface="Gotham Light" pitchFamily="50" charset="0"/>
              </a:rPr>
              <a:t>Debrief and Next Steps</a:t>
            </a:r>
          </a:p>
          <a:p>
            <a:pPr marL="514350" indent="-514350">
              <a:buAutoNum type="arabicPeriod"/>
            </a:pPr>
            <a:endParaRPr lang="en-US" sz="3600" dirty="0">
              <a:solidFill>
                <a:schemeClr val="bg2">
                  <a:lumMod val="25000"/>
                </a:schemeClr>
              </a:solidFill>
              <a:latin typeface="Gotham Light" pitchFamily="50" charset="0"/>
              <a:cs typeface="Gotham Light" pitchFamily="50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261" y="2196250"/>
            <a:ext cx="3250794" cy="3250794"/>
          </a:xfrm>
          <a:prstGeom prst="rect">
            <a:avLst/>
          </a:prstGeom>
        </p:spPr>
      </p:pic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604035" y="1209025"/>
            <a:ext cx="448524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algn="ctr"/>
            <a:r>
              <a:rPr lang="en-US" altLang="en-US" sz="3200" dirty="0">
                <a:solidFill>
                  <a:schemeClr val="tx1"/>
                </a:solidFill>
                <a:latin typeface="+mn-lt"/>
                <a:cs typeface="Gotham Light" pitchFamily="50" charset="0"/>
              </a:rPr>
              <a:t>TRAINING </a:t>
            </a:r>
            <a:r>
              <a:rPr lang="en-US" altLang="en-US" sz="3200" b="1" dirty="0">
                <a:solidFill>
                  <a:schemeClr val="tx1"/>
                </a:solidFill>
                <a:latin typeface="+mn-lt"/>
                <a:cs typeface="Gotham Bold" pitchFamily="50" charset="0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1248214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885075" y="778624"/>
            <a:ext cx="113848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en-US" altLang="en-US" sz="3200" dirty="0">
                <a:solidFill>
                  <a:schemeClr val="bg2">
                    <a:lumMod val="25000"/>
                  </a:schemeClr>
                </a:solidFill>
                <a:latin typeface="+mn-lt"/>
                <a:cs typeface="Gotham Bold" pitchFamily="50" charset="0"/>
              </a:rPr>
              <a:t>MAKING A </a:t>
            </a:r>
            <a:r>
              <a:rPr lang="en-US" altLang="en-US" sz="3200" b="1" dirty="0">
                <a:solidFill>
                  <a:schemeClr val="bg2">
                    <a:lumMod val="25000"/>
                  </a:schemeClr>
                </a:solidFill>
                <a:latin typeface="+mn-lt"/>
                <a:cs typeface="Gotham Bold" pitchFamily="50" charset="0"/>
              </a:rPr>
              <a:t>HARD ASK</a:t>
            </a:r>
            <a:endParaRPr lang="en-US" altLang="en-US" sz="3200" dirty="0">
              <a:solidFill>
                <a:schemeClr val="bg2">
                  <a:lumMod val="25000"/>
                </a:schemeClr>
              </a:solidFill>
              <a:latin typeface="+mn-lt"/>
              <a:cs typeface="Gotham Bold" pitchFamily="50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885075" y="1475847"/>
            <a:ext cx="11130462" cy="0"/>
          </a:xfrm>
          <a:prstGeom prst="line">
            <a:avLst/>
          </a:prstGeom>
          <a:ln>
            <a:solidFill>
              <a:srgbClr val="94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4348829" y="2129810"/>
            <a:ext cx="0" cy="6021969"/>
          </a:xfrm>
          <a:prstGeom prst="line">
            <a:avLst/>
          </a:prstGeom>
          <a:ln w="12700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662863" y="2465683"/>
            <a:ext cx="6352674" cy="2499496"/>
          </a:xfrm>
          <a:prstGeom prst="rect">
            <a:avLst/>
          </a:prstGeom>
          <a:solidFill>
            <a:schemeClr val="bg1">
              <a:lumMod val="95000"/>
              <a:alpha val="63000"/>
            </a:schemeClr>
          </a:solidFill>
          <a:ln w="3175"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Ins="91440" rtlCol="0" anchor="ctr"/>
          <a:lstStyle/>
          <a:p>
            <a:r>
              <a:rPr lang="en-US" sz="2800" dirty="0">
                <a:solidFill>
                  <a:srgbClr val="3B3838"/>
                </a:solidFill>
                <a:cs typeface="Gotham Bold" pitchFamily="50" charset="0"/>
              </a:rPr>
              <a:t>I am so sorry for bothering you. Is there anyway, perhaps, that you can consider coming to an event I am planning for next month? Again, sorry for bothering you.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662863" y="5427840"/>
            <a:ext cx="6352674" cy="2324883"/>
          </a:xfrm>
          <a:prstGeom prst="rect">
            <a:avLst/>
          </a:prstGeom>
          <a:solidFill>
            <a:schemeClr val="bg1">
              <a:lumMod val="95000"/>
              <a:alpha val="63000"/>
            </a:schemeClr>
          </a:solidFill>
          <a:ln w="3175"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Ins="91440" rtlCol="0" anchor="ctr"/>
          <a:lstStyle/>
          <a:p>
            <a:r>
              <a:rPr lang="en-US" sz="2800" dirty="0">
                <a:solidFill>
                  <a:srgbClr val="3B3838"/>
                </a:solidFill>
                <a:cs typeface="Gotham Bold" pitchFamily="50" charset="0"/>
              </a:rPr>
              <a:t>We are hosting a visit to Rep. Gotham’s office on April 20</a:t>
            </a:r>
            <a:r>
              <a:rPr lang="en-US" sz="2800" baseline="30000" dirty="0">
                <a:solidFill>
                  <a:srgbClr val="3B3838"/>
                </a:solidFill>
                <a:cs typeface="Gotham Bold" pitchFamily="50" charset="0"/>
              </a:rPr>
              <a:t>th</a:t>
            </a:r>
            <a:r>
              <a:rPr lang="en-US" sz="2800" dirty="0">
                <a:solidFill>
                  <a:srgbClr val="3B3838"/>
                </a:solidFill>
                <a:cs typeface="Gotham Bold" pitchFamily="50" charset="0"/>
              </a:rPr>
              <a:t>. We are meeting in front of his office to talk about climate change. Can you join us? </a:t>
            </a:r>
          </a:p>
        </p:txBody>
      </p:sp>
      <p:sp>
        <p:nvSpPr>
          <p:cNvPr id="21" name="Oval 20"/>
          <p:cNvSpPr/>
          <p:nvPr/>
        </p:nvSpPr>
        <p:spPr>
          <a:xfrm>
            <a:off x="4716379" y="3346463"/>
            <a:ext cx="737937" cy="737937"/>
          </a:xfrm>
          <a:prstGeom prst="ellipse">
            <a:avLst/>
          </a:prstGeom>
          <a:solidFill>
            <a:srgbClr val="017F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  <a:cs typeface="Gotham Bold" pitchFamily="50" charset="0"/>
              </a:rPr>
              <a:t>1</a:t>
            </a:r>
          </a:p>
        </p:txBody>
      </p:sp>
      <p:sp>
        <p:nvSpPr>
          <p:cNvPr id="22" name="Oval 21"/>
          <p:cNvSpPr/>
          <p:nvPr/>
        </p:nvSpPr>
        <p:spPr>
          <a:xfrm>
            <a:off x="4716379" y="6221314"/>
            <a:ext cx="737937" cy="737937"/>
          </a:xfrm>
          <a:prstGeom prst="ellipse">
            <a:avLst/>
          </a:prstGeom>
          <a:solidFill>
            <a:srgbClr val="017F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  <a:cs typeface="Gotham Bold" pitchFamily="50" charset="0"/>
              </a:rPr>
              <a:t>2</a:t>
            </a:r>
          </a:p>
        </p:txBody>
      </p:sp>
      <p:sp>
        <p:nvSpPr>
          <p:cNvPr id="12" name="Rounded Rectangle 11">
            <a:hlinkClick r:id="rId3"/>
          </p:cNvPr>
          <p:cNvSpPr/>
          <p:nvPr/>
        </p:nvSpPr>
        <p:spPr>
          <a:xfrm>
            <a:off x="488790" y="3949475"/>
            <a:ext cx="3589533" cy="1314450"/>
          </a:xfrm>
          <a:prstGeom prst="roundRect">
            <a:avLst>
              <a:gd name="adj" fmla="val 7223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60" rtlCol="0" anchor="t"/>
          <a:lstStyle/>
          <a:p>
            <a:pPr algn="ctr"/>
            <a:r>
              <a:rPr lang="en-US" sz="3600" dirty="0">
                <a:solidFill>
                  <a:schemeClr val="tx1"/>
                </a:solidFill>
                <a:cs typeface="Gotham Book" pitchFamily="50" charset="0"/>
              </a:rPr>
              <a:t>Which ask is better?</a:t>
            </a:r>
          </a:p>
          <a:p>
            <a:pPr algn="ctr"/>
            <a:endParaRPr lang="en-US" sz="2400" dirty="0">
              <a:solidFill>
                <a:schemeClr val="tx1"/>
              </a:solidFill>
              <a:latin typeface="Gotham Book" pitchFamily="50" charset="0"/>
              <a:cs typeface="Gotham Book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084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3A3838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FFFF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38901</TotalTime>
  <Words>1878</Words>
  <Application>Microsoft Macintosh PowerPoint</Application>
  <PresentationFormat>Custom</PresentationFormat>
  <Paragraphs>278</Paragraphs>
  <Slides>25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Calibri</vt:lpstr>
      <vt:lpstr>Gill Sans</vt:lpstr>
      <vt:lpstr>Gotham Bold</vt:lpstr>
      <vt:lpstr>Gotham Book</vt:lpstr>
      <vt:lpstr>Gotham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adamironalcantara</dc:creator>
  <cp:lastModifiedBy>Microsoft Office User</cp:lastModifiedBy>
  <cp:revision>393</cp:revision>
  <cp:lastPrinted>2015-02-21T22:34:41Z</cp:lastPrinted>
  <dcterms:created xsi:type="dcterms:W3CDTF">2014-12-18T16:27:37Z</dcterms:created>
  <dcterms:modified xsi:type="dcterms:W3CDTF">2019-03-04T00:00:05Z</dcterms:modified>
</cp:coreProperties>
</file>