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76" r:id="rId2"/>
    <p:sldId id="278" r:id="rId3"/>
    <p:sldId id="256" r:id="rId4"/>
    <p:sldId id="286" r:id="rId5"/>
    <p:sldId id="279" r:id="rId6"/>
    <p:sldId id="359" r:id="rId7"/>
    <p:sldId id="259" r:id="rId8"/>
    <p:sldId id="360" r:id="rId9"/>
    <p:sldId id="280" r:id="rId10"/>
    <p:sldId id="363" r:id="rId11"/>
    <p:sldId id="295" r:id="rId12"/>
    <p:sldId id="365" r:id="rId13"/>
    <p:sldId id="299" r:id="rId14"/>
    <p:sldId id="326" r:id="rId15"/>
    <p:sldId id="327" r:id="rId16"/>
    <p:sldId id="328" r:id="rId17"/>
    <p:sldId id="329" r:id="rId18"/>
    <p:sldId id="333" r:id="rId19"/>
    <p:sldId id="369" r:id="rId20"/>
    <p:sldId id="371" r:id="rId21"/>
    <p:sldId id="370" r:id="rId22"/>
    <p:sldId id="357" r:id="rId23"/>
    <p:sldId id="373" r:id="rId24"/>
    <p:sldId id="364" r:id="rId25"/>
    <p:sldId id="356" r:id="rId26"/>
    <p:sldId id="355" r:id="rId27"/>
    <p:sldId id="340" r:id="rId28"/>
    <p:sldId id="354" r:id="rId29"/>
    <p:sldId id="366" r:id="rId30"/>
    <p:sldId id="325" r:id="rId31"/>
    <p:sldId id="342" r:id="rId32"/>
    <p:sldId id="343" r:id="rId33"/>
    <p:sldId id="352" r:id="rId34"/>
    <p:sldId id="351" r:id="rId35"/>
    <p:sldId id="350" r:id="rId36"/>
    <p:sldId id="349" r:id="rId37"/>
    <p:sldId id="344" r:id="rId38"/>
    <p:sldId id="353" r:id="rId39"/>
    <p:sldId id="361" r:id="rId40"/>
    <p:sldId id="3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y McInerney" initials="MM [9]" lastIdx="1" clrIdx="6"/>
  <p:cmAuthor id="1" name="Chelsey Wininger" initials="CW [6]" lastIdx="1" clrIdx="0"/>
  <p:cmAuthor id="2" name="Chelsey Wininger" initials="CW [8]" lastIdx="1" clrIdx="1"/>
  <p:cmAuthor id="3" name="Mary McInerney" initials="MM [6]" lastIdx="1" clrIdx="2"/>
  <p:cmAuthor id="4" name="Chelsey Wininger" initials="CW [7]" lastIdx="1" clrIdx="3"/>
  <p:cmAuthor id="5" name="Chelsey Wininger" initials="CW" lastIdx="1" clrIdx="4"/>
  <p:cmAuthor id="6" name="Mary McInerney" initials="MM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599"/>
  </p:normalViewPr>
  <p:slideViewPr>
    <p:cSldViewPr snapToGrid="0" snapToObjects="1">
      <p:cViewPr varScale="1">
        <p:scale>
          <a:sx n="86" d="100"/>
          <a:sy n="86" d="100"/>
        </p:scale>
        <p:origin x="216" y="520"/>
      </p:cViewPr>
      <p:guideLst>
        <p:guide orient="horz" pos="2160"/>
        <p:guide pos="3840"/>
      </p:guideLst>
    </p:cSldViewPr>
  </p:slideViewPr>
  <p:notesTextViewPr>
    <p:cViewPr>
      <p:scale>
        <a:sx n="55" d="100"/>
        <a:sy n="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fellows@ofa.us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pUZyGe80mL3oh6fmvPuBBKFj55HPLqRhw8rsi4nGE0/edit#gid=1057968535" TargetMode="External"/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53191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Welcome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We will begin at 7:30 p.m. Central Time.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C81D8A45-374C-8145-8AE5-A4E28B93C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625133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4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894" y="2274838"/>
            <a:ext cx="11376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Action planning sessions provide a space 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for people to meet, discuss recent actions taken by Congress and the administration, and determine next steps as a group. </a:t>
            </a:r>
          </a:p>
        </p:txBody>
      </p:sp>
    </p:spTree>
    <p:extLst>
      <p:ext uri="{BB962C8B-B14F-4D97-AF65-F5344CB8AC3E}">
        <p14:creationId xmlns:p14="http://schemas.microsoft.com/office/powerpoint/2010/main" val="137583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826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94256"/>
            <a:ext cx="12192000" cy="16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Think of an event that you went to that you considered a failure. What made it unsuccessful? What was the audience’s reaction?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6469" y="4492075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32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826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126" y="1399255"/>
            <a:ext cx="12192000" cy="111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could have been done differently to make it successful?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6469" y="4492075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48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3452"/>
            <a:ext cx="12192000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empower others to learn </a:t>
            </a: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and build strong relationships.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621" y="2386124"/>
            <a:ext cx="4547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Organizers identify, recruit, and develop leaders around a specific issue or cause.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Organizers bring people together challenging them to act on behalf of their shared values and interests.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3" y="2204288"/>
            <a:ext cx="3626350" cy="36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5893" y="844504"/>
            <a:ext cx="5347369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get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things done by empowering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groups of people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to work together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to accomplish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 goal. </a:t>
            </a:r>
          </a:p>
          <a:p>
            <a:pPr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do not do it all themselves.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13" y="1355527"/>
            <a:ext cx="3935594" cy="40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893" y="844504"/>
            <a:ext cx="5347369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get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things done by empowering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groups of people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to work together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to accomplish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 goal. </a:t>
            </a:r>
          </a:p>
          <a:p>
            <a:pPr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do not do it all themselves.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8" y="1232350"/>
            <a:ext cx="5055243" cy="43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3452"/>
            <a:ext cx="12192000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Action planning sessions create the opportunity for organizers to: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621" y="2386124"/>
            <a:ext cx="5071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Build the relationships required for any team to work well together</a:t>
            </a:r>
          </a:p>
          <a:p>
            <a:pPr marL="457200" indent="-457200">
              <a:buAutoNum type="arabicPeriod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Agree on what outcome your team will achieve</a:t>
            </a:r>
          </a:p>
          <a:p>
            <a:pPr marL="457200" indent="-457200">
              <a:buAutoNum type="arabicPeriod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Define responsibilities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3" y="2204288"/>
            <a:ext cx="3626350" cy="36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4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3452"/>
            <a:ext cx="12192000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Action planning sessions create the opportunity for organizers to: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621" y="2386124"/>
            <a:ext cx="50363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Build the relationships required for any team to work well together</a:t>
            </a:r>
          </a:p>
          <a:p>
            <a:pPr marL="457200" indent="-457200">
              <a:buAutoNum type="arabicPeriod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Agree on what outcome your team will achieve</a:t>
            </a:r>
          </a:p>
          <a:p>
            <a:pPr marL="457200" indent="-457200">
              <a:buAutoNum type="arabicPeriod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Define responsibilities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mr-IN" sz="2400" b="1" dirty="0">
                <a:latin typeface="Source Sans Pro" charset="0"/>
                <a:ea typeface="Source Sans Pro" charset="0"/>
                <a:cs typeface="Source Sans Pro" charset="0"/>
              </a:rPr>
              <a:t>…</a:t>
            </a: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 in order to achieve a shared goal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3" y="2204288"/>
            <a:ext cx="3626350" cy="36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3089585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Purpose of an APS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4425981" cy="73731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Developing an APS agenda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08520" y="2959435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Action-driven facilitation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8519" y="369675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8518" y="443407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153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125"/>
            <a:ext cx="12192000" cy="812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2036" y="4995303"/>
            <a:ext cx="6204034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Alexis </a:t>
            </a:r>
            <a:r>
              <a:rPr lang="en-US" sz="35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Conavay</a:t>
            </a:r>
            <a:endParaRPr lang="en-US" sz="35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2036" y="5471615"/>
            <a:ext cx="5069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Gilroy" charset="0"/>
                <a:ea typeface="Gilroy" charset="0"/>
                <a:cs typeface="Gilroy" charset="0"/>
              </a:rPr>
              <a:t>Organizing Coordinator</a:t>
            </a:r>
          </a:p>
        </p:txBody>
      </p:sp>
    </p:spTree>
    <p:extLst>
      <p:ext uri="{BB962C8B-B14F-4D97-AF65-F5344CB8AC3E}">
        <p14:creationId xmlns:p14="http://schemas.microsoft.com/office/powerpoint/2010/main" val="193724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</a:t>
            </a: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00901" y="3119967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072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 will this event happen?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</a:t>
            </a: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00901" y="3119967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000901" y="3984636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070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 will this event happen?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 will this event take place?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00901" y="3119967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000901" y="3984636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000901" y="4801395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672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 will this event happen?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 will this event take place?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Who: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Assign roles—who will do what? Who should be involved? </a:t>
            </a:r>
          </a:p>
          <a:p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00901" y="3119967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000901" y="3984636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000901" y="4801395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000901" y="5656074"/>
            <a:ext cx="347241" cy="3474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2642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issue will we focus on?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type of event will we host?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the goal of our event?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attendees to do at the event?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will the key takeaways be?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8803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Why is this issue important?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Why 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Why now?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Why should people care?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do people have to gain or lose from not taking action?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932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When: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will this event happen? Plan A, B, C, D</a:t>
            </a:r>
          </a:p>
          <a:p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is my organizing team available to host the event?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are other community events that might compete with our event?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is related legislation being voted on?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is Congress in session?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is the next congressional recess?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When are partner coalitions available to contribute?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5536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4694" y="2142510"/>
            <a:ext cx="10663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Where: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Where will this event take place? Plan A, B, C, D</a:t>
            </a:r>
          </a:p>
          <a:p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Where is there space available on my date of choice?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>
                <a:latin typeface="Source Sans Pro" charset="0"/>
                <a:ea typeface="Source Sans Pro" charset="0"/>
                <a:cs typeface="Source Sans Pro" charset="0"/>
              </a:rPr>
              <a:t>Is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the space large enough to hold my event?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How many people do I need to accommodate?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Is the space easy for attendees to get to?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Is the space ADA accessible?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Does the space have audio/visual equipment?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3354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Who: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Assign roles—who will do what? Who should be involved?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Who is on my organizing team?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How will we communicate with each other?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Which partner coalitions will be involved?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Who will I invite to my event?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How will I get the word out to potential attendees?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Will I invite guest speakers or panelists? If so, who?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Who’s voice is typically missing from this issue?</a:t>
            </a:r>
          </a:p>
          <a:p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9042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670" y="2170960"/>
            <a:ext cx="10663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solidFill>
                <a:srgbClr val="C6D0D7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 will this event happen?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 will this event take place?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Who: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Assign roles—who will do what? Who should be involved? </a:t>
            </a:r>
          </a:p>
          <a:p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Framework: Action planning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session core agenda</a:t>
            </a:r>
          </a:p>
        </p:txBody>
      </p:sp>
      <p:sp>
        <p:nvSpPr>
          <p:cNvPr id="16" name="Oval 15"/>
          <p:cNvSpPr/>
          <p:nvPr/>
        </p:nvSpPr>
        <p:spPr>
          <a:xfrm>
            <a:off x="1000901" y="229760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00901" y="3119967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000901" y="3984636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000901" y="4801395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000901" y="5656074"/>
            <a:ext cx="347241" cy="3474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57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370" y="-1816847"/>
            <a:ext cx="13584246" cy="906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3567" y="4821005"/>
            <a:ext cx="6204034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Jalakoi</a:t>
            </a:r>
            <a:r>
              <a:rPr lang="en-US" sz="3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Solomon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3567" y="5238366"/>
            <a:ext cx="5069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Gilroy" charset="0"/>
                <a:ea typeface="Gilroy" charset="0"/>
                <a:cs typeface="Gilroy" charset="0"/>
              </a:rPr>
              <a:t>Regional Organizing Manager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10394"/>
            <a:ext cx="12192000" cy="214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Which of the 5 W’s do you think will be the hardest to align with a large group of people on?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6469" y="4451773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296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3089585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Purpose of an APS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Developing an APS agenda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08520" y="2959435"/>
            <a:ext cx="4222112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Action-driven facilitation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8519" y="369675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8518" y="443407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1131"/>
            <a:ext cx="12192000" cy="8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is effective facilitation?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66469" y="4451773"/>
            <a:ext cx="4459061" cy="1246889"/>
            <a:chOff x="829058" y="4480501"/>
            <a:chExt cx="4459061" cy="1246889"/>
          </a:xfrm>
        </p:grpSpPr>
        <p:sp>
          <p:nvSpPr>
            <p:cNvPr id="10" name="TextBox 9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03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4607" y="2197696"/>
            <a:ext cx="9613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Establish clear agenda and goals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831922"/>
            <a:ext cx="12192000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5 key elements of action-driven facilitation</a:t>
            </a:r>
          </a:p>
        </p:txBody>
      </p:sp>
      <p:sp>
        <p:nvSpPr>
          <p:cNvPr id="16" name="Oval 15"/>
          <p:cNvSpPr/>
          <p:nvPr/>
        </p:nvSpPr>
        <p:spPr>
          <a:xfrm>
            <a:off x="1361837" y="2324340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747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4607" y="2197696"/>
            <a:ext cx="9613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Establish clear agenda and goals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Set norms at the top of your meeting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361837" y="2324340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361837" y="3146703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1922"/>
            <a:ext cx="12192000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5 key elements of action-driven facilitation</a:t>
            </a:r>
          </a:p>
        </p:txBody>
      </p:sp>
    </p:spTree>
    <p:extLst>
      <p:ext uri="{BB962C8B-B14F-4D97-AF65-F5344CB8AC3E}">
        <p14:creationId xmlns:p14="http://schemas.microsoft.com/office/powerpoint/2010/main" val="499687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4607" y="2197696"/>
            <a:ext cx="9613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Establish clear agenda and goals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Set norms at the top of your meeting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Do not lecture, engage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361837" y="2324340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361837" y="3146703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61837" y="4011372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31922"/>
            <a:ext cx="12192000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5 key elements of action-driven facilitation</a:t>
            </a:r>
          </a:p>
        </p:txBody>
      </p:sp>
    </p:spTree>
    <p:extLst>
      <p:ext uri="{BB962C8B-B14F-4D97-AF65-F5344CB8AC3E}">
        <p14:creationId xmlns:p14="http://schemas.microsoft.com/office/powerpoint/2010/main" val="901874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4607" y="2197696"/>
            <a:ext cx="9613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Establish clear agenda and goals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Set norms at the top of your meeting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Do not lecture, engage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Do not shut down ideas, encourage creativity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361837" y="2324340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361837" y="3146703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61837" y="4011372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361837" y="4828131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31922"/>
            <a:ext cx="12192000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5 key elements of action-driven facilitation</a:t>
            </a:r>
          </a:p>
        </p:txBody>
      </p:sp>
    </p:spTree>
    <p:extLst>
      <p:ext uri="{BB962C8B-B14F-4D97-AF65-F5344CB8AC3E}">
        <p14:creationId xmlns:p14="http://schemas.microsoft.com/office/powerpoint/2010/main" val="435078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4607" y="2197696"/>
            <a:ext cx="9613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Establish clear agenda and goals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Set norms at the top of your meeting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Do not lecture, engage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Do not shut down ideas, encourage creativity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Organize </a:t>
            </a:r>
            <a:r>
              <a:rPr lang="mr-IN" sz="2800" b="1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 “Can you take the lead on that?”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361837" y="2324340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361837" y="3146703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61837" y="4011372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361837" y="4828131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361837" y="5682810"/>
            <a:ext cx="347241" cy="3474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831922"/>
            <a:ext cx="12192000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5 key elements of action-driven facilitation</a:t>
            </a:r>
          </a:p>
        </p:txBody>
      </p:sp>
    </p:spTree>
    <p:extLst>
      <p:ext uri="{BB962C8B-B14F-4D97-AF65-F5344CB8AC3E}">
        <p14:creationId xmlns:p14="http://schemas.microsoft.com/office/powerpoint/2010/main" val="931938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3089585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Purpose of an APS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Developing an APS agenda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08520" y="2959435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Action-driven facilitation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8520" y="3696754"/>
            <a:ext cx="3807692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8518" y="443407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7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168938"/>
            <a:ext cx="1219199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Weekly assignment: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Due Wednesday, October 11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endParaRPr lang="en-US" sz="3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endParaRPr lang="en-US" sz="3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endParaRPr lang="en-US" sz="3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Complete an action planning session and report back on your 5 </a:t>
            </a:r>
            <a:r>
              <a:rPr lang="en-US" sz="3200" dirty="0" err="1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Ws</a:t>
            </a:r>
            <a:r>
              <a:rPr lang="en-US" sz="3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</a:p>
          <a:p>
            <a:pPr algn="ctr">
              <a:lnSpc>
                <a:spcPct val="80000"/>
              </a:lnSpc>
            </a:pPr>
            <a:endParaRPr lang="en-US" sz="3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If you have a fellows leader do this as a team during your weekly check-in</a:t>
            </a:r>
          </a:p>
        </p:txBody>
      </p:sp>
    </p:spTree>
    <p:extLst>
      <p:ext uri="{BB962C8B-B14F-4D97-AF65-F5344CB8AC3E}">
        <p14:creationId xmlns:p14="http://schemas.microsoft.com/office/powerpoint/2010/main" val="152526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1426" y="95733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6" y="1042077"/>
            <a:ext cx="765471" cy="58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89" y="3747207"/>
            <a:ext cx="731323" cy="492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1" y="5088992"/>
            <a:ext cx="734441" cy="74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873" y="10286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We will meet every Wednesday for 90 minutes. If you cannot attend, inform your fellows manager and email 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  <a:hlinkClick r:id="rId5"/>
              </a:rPr>
              <a:t>fellows@ofa.us</a:t>
            </a:r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9873" y="2565016"/>
            <a:ext cx="370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This is an interactive training. 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5779" y="363191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A recording of this video and call will be available on the Fellows Bookshelf following this training.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5779" y="5304638"/>
            <a:ext cx="3172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Tweet using #</a:t>
            </a:r>
            <a:r>
              <a:rPr lang="en-US" altLang="en-US" sz="2200" dirty="0" err="1"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0" y="2518836"/>
            <a:ext cx="776116" cy="6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7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97616"/>
            <a:ext cx="12192000" cy="336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Check the Fellow Bookshelf for a copy of the material covered today,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including a video recording of the webinar. 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5033249" y="5327045"/>
            <a:ext cx="2125501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/cefweek2</a:t>
            </a:r>
          </a:p>
        </p:txBody>
      </p:sp>
    </p:spTree>
    <p:extLst>
      <p:ext uri="{BB962C8B-B14F-4D97-AF65-F5344CB8AC3E}">
        <p14:creationId xmlns:p14="http://schemas.microsoft.com/office/powerpoint/2010/main" val="80760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Last week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We introduced the various types of community engagement events and asked you to work with your team to begin planning your event.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This week you’ll take the next step towards working with your team and hammering out the event details.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158638"/>
            <a:ext cx="1219199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 aims to share grassroots </a:t>
            </a: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organizing best practices with you, regardless of your experience </a:t>
            </a: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planning events.  </a:t>
            </a:r>
          </a:p>
          <a:p>
            <a:pPr algn="ctr">
              <a:lnSpc>
                <a:spcPct val="80000"/>
              </a:lnSpc>
            </a:pPr>
            <a:endParaRPr lang="en-US" sz="4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endParaRPr lang="en-US" sz="48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852966201_f4b2df6034_o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Leading an Action </a:t>
            </a: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Planning Session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Understand how organizers use action planning sessions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Be able to plan and lead an action planning session where you determine what type of organizing event you will host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Feel confident inspiring others to take action through an action planning session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8418" y="2320535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7" y="4157084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3219480" cy="5753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>
              <a:lnSpc>
                <a:spcPct val="80000"/>
              </a:lnSpc>
            </a:pPr>
            <a:r>
              <a:rPr lang="en-US" sz="2667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Purpose of an APS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Developing an APS agenda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08520" y="2959435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Action-driven facilitation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8519" y="369675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8518" y="443407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9171</TotalTime>
  <Words>1681</Words>
  <Application>Microsoft Macintosh PowerPoint</Application>
  <PresentationFormat>Widescreen</PresentationFormat>
  <Paragraphs>313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Gilroy</vt:lpstr>
      <vt:lpstr>Gilroy ExtraBold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67</cp:revision>
  <dcterms:created xsi:type="dcterms:W3CDTF">2017-01-24T22:12:49Z</dcterms:created>
  <dcterms:modified xsi:type="dcterms:W3CDTF">2019-02-25T05:25:47Z</dcterms:modified>
</cp:coreProperties>
</file>