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8" r:id="rId2"/>
    <p:sldId id="259" r:id="rId3"/>
    <p:sldId id="260" r:id="rId4"/>
    <p:sldId id="451" r:id="rId5"/>
    <p:sldId id="262" r:id="rId6"/>
    <p:sldId id="263" r:id="rId7"/>
    <p:sldId id="303" r:id="rId8"/>
    <p:sldId id="279" r:id="rId9"/>
    <p:sldId id="456" r:id="rId10"/>
    <p:sldId id="339" r:id="rId11"/>
    <p:sldId id="340" r:id="rId12"/>
    <p:sldId id="280" r:id="rId13"/>
    <p:sldId id="281" r:id="rId14"/>
    <p:sldId id="341" r:id="rId15"/>
    <p:sldId id="462" r:id="rId16"/>
    <p:sldId id="305" r:id="rId17"/>
    <p:sldId id="286" r:id="rId18"/>
    <p:sldId id="287" r:id="rId19"/>
    <p:sldId id="288" r:id="rId20"/>
    <p:sldId id="457" r:id="rId21"/>
    <p:sldId id="289" r:id="rId22"/>
    <p:sldId id="290" r:id="rId23"/>
    <p:sldId id="291" r:id="rId24"/>
    <p:sldId id="455" r:id="rId25"/>
    <p:sldId id="458" r:id="rId26"/>
    <p:sldId id="459" r:id="rId27"/>
    <p:sldId id="460" r:id="rId28"/>
    <p:sldId id="461" r:id="rId29"/>
    <p:sldId id="307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309" r:id="rId38"/>
    <p:sldId id="265" r:id="rId39"/>
    <p:sldId id="266" r:id="rId40"/>
    <p:sldId id="267" r:id="rId41"/>
    <p:sldId id="268" r:id="rId42"/>
    <p:sldId id="311" r:id="rId43"/>
    <p:sldId id="298" r:id="rId44"/>
    <p:sldId id="463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y McInerney" initials="MM [9]" lastIdx="1" clrIdx="6"/>
  <p:cmAuthor id="1" name="Chelsey Wininger" initials="CW [6]" lastIdx="1" clrIdx="0"/>
  <p:cmAuthor id="2" name="Chelsey Wininger" initials="CW [8]" lastIdx="1" clrIdx="1"/>
  <p:cmAuthor id="3" name="Mary McInerney" initials="MM [6]" lastIdx="1" clrIdx="2"/>
  <p:cmAuthor id="4" name="Chelsey Wininger" initials="CW [7]" lastIdx="1" clrIdx="3"/>
  <p:cmAuthor id="5" name="Chelsey Wininger" initials="CW" lastIdx="1" clrIdx="4"/>
  <p:cmAuthor id="6" name="Mary McInerney" initials="MM [8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86420"/>
  </p:normalViewPr>
  <p:slideViewPr>
    <p:cSldViewPr snapToGrid="0" snapToObjects="1">
      <p:cViewPr varScale="1">
        <p:scale>
          <a:sx n="91" d="100"/>
          <a:sy n="91" d="100"/>
        </p:scale>
        <p:origin x="640" y="192"/>
      </p:cViewPr>
      <p:guideLst/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CF48-A6A6-7D4C-939C-C8A05BC617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0AB4-1DD3-704D-883D-099C6280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92415-740E-CD41-844A-96E06BFEA124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AF8F3-F612-A546-BC8D-58FC4B22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5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/4.0/ or send a letter to Creative Commons, PO Box 1866, Mountain View, CA 94042, USA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AF8F3-F612-A546-BC8D-58FC4B225C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01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1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0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1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5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6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00:18</a:t>
            </a:r>
            <a:r>
              <a:rPr lang="en-US" b="1" baseline="0" dirty="0"/>
              <a:t> – 00:19 [1 min] – </a:t>
            </a:r>
            <a:r>
              <a:rPr lang="en-US" b="1" baseline="0" dirty="0" err="1"/>
              <a:t>Aquiles</a:t>
            </a:r>
            <a:endParaRPr lang="en-US" b="1" baseline="0" dirty="0"/>
          </a:p>
          <a:p>
            <a:endParaRPr lang="en-US" b="1" baseline="0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baseline="0" dirty="0"/>
              <a:t>[Broad Goals] </a:t>
            </a:r>
            <a:r>
              <a:rPr lang="en-US" b="0" baseline="0" dirty="0"/>
              <a:t>Review post-training agenda</a:t>
            </a:r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0" baseline="0" dirty="0"/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We cannot cover everything you will need to know today. </a:t>
            </a:r>
          </a:p>
          <a:p>
            <a:pPr marL="171450" marR="0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That is why we have a post-training agenda for you</a:t>
            </a:r>
          </a:p>
          <a:p>
            <a:pPr marL="458434" marR="0" lvl="1" indent="-1714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/>
              <a:t>Review key dates and webinars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3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6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2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8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871-EDC2-4D41-AD58-6E9C7A32599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4D35-9779-114F-AB4C-6C4FF1B3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fellows@ofa.u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fellows@ofa.u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fellows@ofa.u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fellows@ofa.us" TargetMode="Externa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spreadsheets/d/13XNqUTflioSlkxMCAV9ML98pG8zj-7_uYBQ6YzjJKws/edit#gid=1496810796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pUZyGe80mL3oh6fmvPuBBKFj55HPLqRhw8rsi4nGE0/edit#gid=1057968535" TargetMode="External"/><Relationship Id="rId2" Type="http://schemas.openxmlformats.org/officeDocument/2006/relationships/hyperlink" Target="mailto:fellows@ofa.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53191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Welcome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We will begin at 7:30 p.m. Central Time.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559B2E9A-3ED7-D44D-AB94-70E26CDB3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" y="6251332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284494"/>
            <a:ext cx="12192000" cy="269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Organizers are change-makers. They are leaders who take action.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2287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179" y="-7219"/>
            <a:ext cx="13076608" cy="6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3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3452"/>
            <a:ext cx="12192000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Organizers empower others to learn </a:t>
            </a:r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and build strong relationships.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621" y="2386124"/>
            <a:ext cx="454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Organizers identify, recruit, and develop leaders around a specific issue or cause.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5" y="2386124"/>
            <a:ext cx="3626350" cy="3666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3452"/>
            <a:ext cx="12192000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Organizers empower others to learn </a:t>
            </a:r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and build strong relationships.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621" y="2386124"/>
            <a:ext cx="4547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Organizers identify, recruit, and develop leaders around a specific issue or cause.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Organizers bring people together challenging them to act on behalf of their shared values and interests.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5" y="2386124"/>
            <a:ext cx="3626350" cy="36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28503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We utilize everything 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we have to organize.</a:t>
            </a:r>
          </a:p>
          <a:p>
            <a:pPr algn="ctr">
              <a:lnSpc>
                <a:spcPct val="90000"/>
              </a:lnSpc>
            </a:pPr>
            <a:endParaRPr lang="en-US" sz="6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There are many entry 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points to organizing.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556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7100" y="983355"/>
            <a:ext cx="10452100" cy="14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qualities do you possess that will make you a good organizer?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14069" y="4424734"/>
            <a:ext cx="4459061" cy="1246889"/>
            <a:chOff x="829058" y="4480501"/>
            <a:chExt cx="4459061" cy="1246889"/>
          </a:xfrm>
        </p:grpSpPr>
        <p:sp>
          <p:nvSpPr>
            <p:cNvPr id="13" name="TextBox 12">
              <a:hlinkClick r:id="rId2"/>
            </p:cNvPr>
            <p:cNvSpPr txBox="1"/>
            <p:nvPr/>
          </p:nvSpPr>
          <p:spPr>
            <a:xfrm>
              <a:off x="829058" y="5277751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31" y="4480501"/>
              <a:ext cx="870168" cy="58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408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1451" y="1539949"/>
            <a:ext cx="3089585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Intro and Welcome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1451" y="4447687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program logistics and norms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71451" y="3757422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learning journey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1451" y="2342960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Community Organizing 101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451" y="3010718"/>
            <a:ext cx="5226528" cy="5437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Your fellowship event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1451" y="5137953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7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76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Community Engagement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Film Screenings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2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76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Community Engagement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Film Screenings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Speaker Series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8418" y="2320535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76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Community Engagement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Film Screenings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Speaker Series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Community Service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8418" y="2320535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18418" y="3430943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5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2" t="28984" b="9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598" y="2322592"/>
            <a:ext cx="12192000" cy="19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OFA Community </a:t>
            </a:r>
          </a:p>
          <a:p>
            <a:pPr algn="ctr">
              <a:lnSpc>
                <a:spcPct val="80000"/>
              </a:lnSpc>
            </a:pP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Engagement Fellows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4485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Fall 2017 /  #</a:t>
            </a:r>
            <a:r>
              <a:rPr lang="en-US" sz="2800" b="1" dirty="0" err="1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OFAFellows</a:t>
            </a:r>
            <a:endParaRPr lang="en-US" sz="28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0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76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Community Engagement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Film Screenings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Speaker Series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Community Service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Civic Dinners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8418" y="2320535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18418" y="3430943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818417" y="4541351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942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1559" y="2465408"/>
            <a:ext cx="2882096" cy="28820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38641"/>
            <a:ext cx="12192000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Mobilizing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558" y="3588597"/>
            <a:ext cx="2882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Earned media events</a:t>
            </a:r>
          </a:p>
        </p:txBody>
      </p:sp>
      <p:sp>
        <p:nvSpPr>
          <p:cNvPr id="12" name="Oval 11"/>
          <p:cNvSpPr/>
          <p:nvPr/>
        </p:nvSpPr>
        <p:spPr>
          <a:xfrm>
            <a:off x="4603328" y="2465408"/>
            <a:ext cx="2882096" cy="28820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3327" y="3588597"/>
            <a:ext cx="2882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Signature</a:t>
            </a:r>
          </a:p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drives</a:t>
            </a:r>
          </a:p>
        </p:txBody>
      </p:sp>
      <p:sp>
        <p:nvSpPr>
          <p:cNvPr id="14" name="Oval 13"/>
          <p:cNvSpPr/>
          <p:nvPr/>
        </p:nvSpPr>
        <p:spPr>
          <a:xfrm>
            <a:off x="8365097" y="2465408"/>
            <a:ext cx="2882096" cy="28820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65096" y="3732975"/>
            <a:ext cx="2882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Phone banks</a:t>
            </a:r>
          </a:p>
        </p:txBody>
      </p:sp>
    </p:spTree>
    <p:extLst>
      <p:ext uri="{BB962C8B-B14F-4D97-AF65-F5344CB8AC3E}">
        <p14:creationId xmlns:p14="http://schemas.microsoft.com/office/powerpoint/2010/main" val="720985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1559" y="2465408"/>
            <a:ext cx="2882096" cy="28820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38641"/>
            <a:ext cx="12192000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Mobilizing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558" y="3315883"/>
            <a:ext cx="28820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Office </a:t>
            </a:r>
            <a:r>
              <a:rPr lang="en-US" sz="30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visits </a:t>
            </a:r>
          </a:p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to elected officials</a:t>
            </a:r>
          </a:p>
        </p:txBody>
      </p:sp>
      <p:sp>
        <p:nvSpPr>
          <p:cNvPr id="12" name="Oval 11"/>
          <p:cNvSpPr/>
          <p:nvPr/>
        </p:nvSpPr>
        <p:spPr>
          <a:xfrm>
            <a:off x="4603328" y="2465408"/>
            <a:ext cx="2882096" cy="28820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3327" y="3508387"/>
            <a:ext cx="2882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Town hall meetings</a:t>
            </a:r>
          </a:p>
        </p:txBody>
      </p:sp>
      <p:sp>
        <p:nvSpPr>
          <p:cNvPr id="14" name="Oval 13"/>
          <p:cNvSpPr/>
          <p:nvPr/>
        </p:nvSpPr>
        <p:spPr>
          <a:xfrm>
            <a:off x="8365097" y="2465408"/>
            <a:ext cx="2882096" cy="28820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65096" y="3315883"/>
            <a:ext cx="28820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Community action meeting</a:t>
            </a:r>
          </a:p>
        </p:txBody>
      </p:sp>
    </p:spTree>
    <p:extLst>
      <p:ext uri="{BB962C8B-B14F-4D97-AF65-F5344CB8AC3E}">
        <p14:creationId xmlns:p14="http://schemas.microsoft.com/office/powerpoint/2010/main" val="1505973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83355"/>
            <a:ext cx="12192000" cy="214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questions do you have? Have you been to any events that have shifted your thinking?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66469" y="4424734"/>
            <a:ext cx="4459061" cy="1246889"/>
            <a:chOff x="829058" y="4480501"/>
            <a:chExt cx="4459061" cy="1246889"/>
          </a:xfrm>
        </p:grpSpPr>
        <p:sp>
          <p:nvSpPr>
            <p:cNvPr id="13" name="TextBox 12">
              <a:hlinkClick r:id="rId2"/>
            </p:cNvPr>
            <p:cNvSpPr txBox="1"/>
            <p:nvPr/>
          </p:nvSpPr>
          <p:spPr>
            <a:xfrm>
              <a:off x="829058" y="5277751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31" y="4480501"/>
              <a:ext cx="870168" cy="58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976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42944" y="1844770"/>
            <a:ext cx="8544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is a problem that’s affecting the health of your community?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4 Steps to begin planning your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fellowship event</a:t>
            </a:r>
          </a:p>
        </p:txBody>
      </p:sp>
      <p:sp>
        <p:nvSpPr>
          <p:cNvPr id="15" name="Oval 14"/>
          <p:cNvSpPr/>
          <p:nvPr/>
        </p:nvSpPr>
        <p:spPr>
          <a:xfrm>
            <a:off x="1355150" y="2037413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09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42944" y="1844770"/>
            <a:ext cx="85448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is a problem that’s affecting the health of your community?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is an issue that can make an impact on this problem?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4 Steps to begin planning your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fellowship event</a:t>
            </a:r>
          </a:p>
        </p:txBody>
      </p:sp>
      <p:sp>
        <p:nvSpPr>
          <p:cNvPr id="15" name="Oval 14"/>
          <p:cNvSpPr/>
          <p:nvPr/>
        </p:nvSpPr>
        <p:spPr>
          <a:xfrm>
            <a:off x="1355150" y="2037413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1361837" y="3251010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9327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42944" y="1844770"/>
            <a:ext cx="85448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is a problem that’s affecting the health of your community?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is an issue that can make an impact on this problem?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are your indicators of success around making progress on this issue?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4 Steps to begin planning your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fellowship event</a:t>
            </a:r>
          </a:p>
        </p:txBody>
      </p:sp>
      <p:sp>
        <p:nvSpPr>
          <p:cNvPr id="15" name="Oval 14"/>
          <p:cNvSpPr/>
          <p:nvPr/>
        </p:nvSpPr>
        <p:spPr>
          <a:xfrm>
            <a:off x="1355150" y="2037413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1361837" y="3251010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1361837" y="4514115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2077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42944" y="1844770"/>
            <a:ext cx="85448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is a problem that’s affecting the health of your community?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is an issue that can make an impact on this problem?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What are your indicators of success around making progress on this issue?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With this in mind </a:t>
            </a:r>
            <a:r>
              <a:rPr lang="mr-IN" sz="2800" dirty="0"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800" dirty="0">
                <a:latin typeface="Source Sans Pro" charset="0"/>
                <a:ea typeface="Source Sans Pro" charset="0"/>
                <a:cs typeface="Source Sans Pro" charset="0"/>
              </a:rPr>
              <a:t> what type of capstone project do you think best fits the problem you’re trying to address?</a:t>
            </a:r>
          </a:p>
          <a:p>
            <a:endParaRPr lang="en-US" sz="28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6098"/>
            <a:ext cx="12192000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4 Steps to begin planning your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fellowship event</a:t>
            </a:r>
          </a:p>
        </p:txBody>
      </p:sp>
      <p:sp>
        <p:nvSpPr>
          <p:cNvPr id="15" name="Oval 14"/>
          <p:cNvSpPr/>
          <p:nvPr/>
        </p:nvSpPr>
        <p:spPr>
          <a:xfrm>
            <a:off x="1355150" y="2037413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1361837" y="3251010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1361837" y="4514115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1361837" y="5778824"/>
            <a:ext cx="347241" cy="3502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7653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83355"/>
            <a:ext cx="12192000" cy="14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is a problem you’d like to address in your community?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66469" y="4424734"/>
            <a:ext cx="4459061" cy="1246889"/>
            <a:chOff x="829058" y="4480501"/>
            <a:chExt cx="4459061" cy="1246889"/>
          </a:xfrm>
        </p:grpSpPr>
        <p:sp>
          <p:nvSpPr>
            <p:cNvPr id="13" name="TextBox 12">
              <a:hlinkClick r:id="rId2"/>
            </p:cNvPr>
            <p:cNvSpPr txBox="1"/>
            <p:nvPr/>
          </p:nvSpPr>
          <p:spPr>
            <a:xfrm>
              <a:off x="829058" y="5277751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31" y="4480501"/>
              <a:ext cx="870168" cy="58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160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1451" y="1539949"/>
            <a:ext cx="3089585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Intro and Welcome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1451" y="4447687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program logistics and norms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71450" y="3757422"/>
            <a:ext cx="4103581" cy="5437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Review learning journey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1451" y="2342960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Community Organizing 101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451" y="3010718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Your fellowship event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1451" y="5137953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7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50" y="-812801"/>
            <a:ext cx="12414250" cy="8276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5807" y="4550386"/>
            <a:ext cx="6204034" cy="59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Alexis </a:t>
            </a:r>
            <a:r>
              <a:rPr lang="en-US" sz="40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Conavay</a:t>
            </a:r>
            <a:endParaRPr lang="en-US" sz="4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185" y="5001915"/>
            <a:ext cx="5069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Gilroy" charset="0"/>
                <a:ea typeface="Gilroy" charset="0"/>
                <a:cs typeface="Gilroy" charset="0"/>
              </a:rPr>
              <a:t>Organizing Coordinator</a:t>
            </a:r>
          </a:p>
        </p:txBody>
      </p:sp>
    </p:spTree>
    <p:extLst>
      <p:ext uri="{BB962C8B-B14F-4D97-AF65-F5344CB8AC3E}">
        <p14:creationId xmlns:p14="http://schemas.microsoft.com/office/powerpoint/2010/main" val="1937243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1235" y="1141070"/>
            <a:ext cx="6935493" cy="158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Organizing Community Engagement</a:t>
            </a: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	Events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3291" y="1006600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1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1235" y="1141070"/>
            <a:ext cx="6935493" cy="235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Organizing Community Engagement</a:t>
            </a: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	Events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Leading an Action Planning Session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3291" y="1006600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</p:spTree>
    <p:extLst>
      <p:ext uri="{BB962C8B-B14F-4D97-AF65-F5344CB8AC3E}">
        <p14:creationId xmlns:p14="http://schemas.microsoft.com/office/powerpoint/2010/main" val="94339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1235" y="1141070"/>
            <a:ext cx="6935493" cy="350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Organizing Community Engagement</a:t>
            </a: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	Events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Leading an Action Planning Session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3: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Event Management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3291" y="1006600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</p:spTree>
    <p:extLst>
      <p:ext uri="{BB962C8B-B14F-4D97-AF65-F5344CB8AC3E}">
        <p14:creationId xmlns:p14="http://schemas.microsoft.com/office/powerpoint/2010/main" val="1453042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1235" y="1141070"/>
            <a:ext cx="6935493" cy="42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Organizing Community Engagement</a:t>
            </a: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	Events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Leading an Action Planning Session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3: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Event Management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4: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Recruitment: Grassroots Tactics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3291" y="1006600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</p:spTree>
    <p:extLst>
      <p:ext uri="{BB962C8B-B14F-4D97-AF65-F5344CB8AC3E}">
        <p14:creationId xmlns:p14="http://schemas.microsoft.com/office/powerpoint/2010/main" val="1957826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1235" y="1141070"/>
            <a:ext cx="6935493" cy="504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Organizing Community Engagement</a:t>
            </a: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	Events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Leading an Action Planning Session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3: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Event Management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4: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Recruitment: Grassroots Tactics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5: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Recruitment: Digital Tactics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3291" y="1006600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</p:spTree>
    <p:extLst>
      <p:ext uri="{BB962C8B-B14F-4D97-AF65-F5344CB8AC3E}">
        <p14:creationId xmlns:p14="http://schemas.microsoft.com/office/powerpoint/2010/main" val="1554860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1235" y="1141070"/>
            <a:ext cx="6935493" cy="542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1: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Organizing Community Engagement</a:t>
            </a:r>
          </a:p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	Events 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2: 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Leading an Action Planning Session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3: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Event Management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4: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Recruitment: Grassroots Tactics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5: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Recruitment: Digital Tactics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5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Week 6:</a:t>
            </a:r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	Tying it all together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3291" y="1006600"/>
            <a:ext cx="3449256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Our learning journey</a:t>
            </a:r>
          </a:p>
        </p:txBody>
      </p:sp>
    </p:spTree>
    <p:extLst>
      <p:ext uri="{BB962C8B-B14F-4D97-AF65-F5344CB8AC3E}">
        <p14:creationId xmlns:p14="http://schemas.microsoft.com/office/powerpoint/2010/main" val="886946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83354"/>
            <a:ext cx="12192000" cy="14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are you most eager to learn </a:t>
            </a:r>
          </a:p>
          <a:p>
            <a:pPr algn="ctr"/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about during the fellowship?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5819" y="4424733"/>
            <a:ext cx="4459061" cy="1246889"/>
            <a:chOff x="829058" y="4480501"/>
            <a:chExt cx="4459061" cy="1246889"/>
          </a:xfrm>
        </p:grpSpPr>
        <p:sp>
          <p:nvSpPr>
            <p:cNvPr id="13" name="TextBox 12">
              <a:hlinkClick r:id="rId2"/>
            </p:cNvPr>
            <p:cNvSpPr txBox="1"/>
            <p:nvPr/>
          </p:nvSpPr>
          <p:spPr>
            <a:xfrm>
              <a:off x="829058" y="5277751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31" y="4480501"/>
              <a:ext cx="870168" cy="58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322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1451" y="1539949"/>
            <a:ext cx="3089585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Intro and Welcome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1451" y="4447687"/>
            <a:ext cx="5900296" cy="5437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Review program logistics and norms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71451" y="3757422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learning journey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1451" y="2342960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Community Organizing 101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451" y="3010718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Your fellowship event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1451" y="5137953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9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1426" y="95733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36" y="1042077"/>
            <a:ext cx="765471" cy="585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9873" y="102863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We will meet every Wednesday for 90 minutes. If you cannot attend, emails 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  <a:hlinkClick r:id="rId3"/>
              </a:rPr>
              <a:t>fellows@ofa.us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 (and your Fellows Leader, if you have one)</a:t>
            </a:r>
          </a:p>
        </p:txBody>
      </p:sp>
    </p:spTree>
    <p:extLst>
      <p:ext uri="{BB962C8B-B14F-4D97-AF65-F5344CB8AC3E}">
        <p14:creationId xmlns:p14="http://schemas.microsoft.com/office/powerpoint/2010/main" val="1772856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1426" y="95733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36" y="1042077"/>
            <a:ext cx="765471" cy="585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9873" y="102863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We will meet every Wednesday for 90 minutes. If you cannot attend, emails 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  <a:hlinkClick r:id="rId3"/>
              </a:rPr>
              <a:t>fellows@ofa.us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 (and your Fellows Leader, if you have one)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9873" y="2565016"/>
            <a:ext cx="3706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This is an interactive training. 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80" y="2662494"/>
            <a:ext cx="776116" cy="6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547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Understand the important role that events can play in helping organizers engage their community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Be able to begin planning your community engagement event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Feel confident and eager to begin organizing and engaging your community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8418" y="3022396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18418" y="4191773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62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1426" y="95733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36" y="1042077"/>
            <a:ext cx="765471" cy="58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89" y="4035446"/>
            <a:ext cx="731323" cy="4922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9873" y="102863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We will meet every Wednesday for 90 minutes. If you cannot attend, emails 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  <a:hlinkClick r:id="rId4"/>
              </a:rPr>
              <a:t>fellows@ofa.us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 (and your Fellows Leader, if you have one)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9873" y="2565016"/>
            <a:ext cx="3706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This is an interactive training. 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9873" y="393153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A recording of this video will be available on the Fellows Bookshelf following this training.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80" y="2662494"/>
            <a:ext cx="776116" cy="6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6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1426" y="95733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36" y="1042077"/>
            <a:ext cx="765471" cy="58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89" y="4035446"/>
            <a:ext cx="731323" cy="492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1" y="5262617"/>
            <a:ext cx="734441" cy="746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9873" y="102863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We will meet every Wednesday for 90 minutes. If you cannot attend, emails 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  <a:hlinkClick r:id="rId5"/>
              </a:rPr>
              <a:t>fellows@ofa.us</a:t>
            </a:r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 (and your Fellows Leader, if you have one)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9873" y="2565016"/>
            <a:ext cx="3706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This is an interactive training. </a:t>
            </a:r>
          </a:p>
          <a:p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9873" y="393153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A recording of this video will be available on the Fellows Bookshelf following this training.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5779" y="5478263"/>
            <a:ext cx="31726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>
                <a:latin typeface="Source Sans Pro" charset="0"/>
                <a:ea typeface="Source Sans Pro" charset="0"/>
                <a:cs typeface="Source Sans Pro" charset="0"/>
              </a:rPr>
              <a:t>Tweet using #</a:t>
            </a:r>
            <a:r>
              <a:rPr lang="en-US" altLang="en-US" sz="2200" dirty="0" err="1">
                <a:latin typeface="Source Sans Pro" charset="0"/>
                <a:ea typeface="Source Sans Pro" charset="0"/>
                <a:cs typeface="Source Sans Pro" charset="0"/>
              </a:rPr>
              <a:t>OFAFellows</a:t>
            </a:r>
            <a:endParaRPr lang="en-US" alt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80" y="2662494"/>
            <a:ext cx="776116" cy="6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7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1451" y="1539949"/>
            <a:ext cx="3089585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Intro and Welcome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1451" y="4447687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program logistics and norms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71451" y="3757422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learning journey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1451" y="2342960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Community Organizing 101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451" y="3010718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Your fellowship event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1451" y="5137953"/>
            <a:ext cx="2964591" cy="5437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12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277" y="635299"/>
            <a:ext cx="11123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Weekly assignment</a:t>
            </a:r>
            <a:r>
              <a:rPr lang="en-US" sz="4000" b="1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: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Due Wednesday, October 5</a:t>
            </a:r>
          </a:p>
          <a:p>
            <a:pPr algn="ctr">
              <a:lnSpc>
                <a:spcPct val="80000"/>
              </a:lnSpc>
            </a:pPr>
            <a:endParaRPr lang="en-US" sz="20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>
                <a:latin typeface="Source Sans Pro" charset="0"/>
                <a:ea typeface="Source Sans Pro" charset="0"/>
                <a:cs typeface="Source Sans Pro" charset="0"/>
              </a:rPr>
              <a:t>You will find a link to these questions on the Bookshelf. </a:t>
            </a:r>
          </a:p>
          <a:p>
            <a:pPr algn="ctr">
              <a:lnSpc>
                <a:spcPct val="80000"/>
              </a:lnSpc>
            </a:pPr>
            <a:endParaRPr lang="en-US" sz="20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5895" y="2317936"/>
            <a:ext cx="943704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What is a problem that’s affecting the health of your community?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What is an issue that can make an impact on this problem?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What your indicators of success around making progress on this issue?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With this in mind </a:t>
            </a:r>
            <a:r>
              <a:rPr lang="mr-IN" sz="2400" dirty="0"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 what type of capstone project do you think best fits the problem you’re trying to address?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6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6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61837" y="2372466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361837" y="3082535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361837" y="3818868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361837" y="4555417"/>
            <a:ext cx="347241" cy="3502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95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14186"/>
            <a:ext cx="12192000" cy="98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What questions do you have?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5819" y="4424733"/>
            <a:ext cx="4459061" cy="1246889"/>
            <a:chOff x="829058" y="4480501"/>
            <a:chExt cx="4459061" cy="1246889"/>
          </a:xfrm>
        </p:grpSpPr>
        <p:sp>
          <p:nvSpPr>
            <p:cNvPr id="13" name="TextBox 12">
              <a:hlinkClick r:id="rId2"/>
            </p:cNvPr>
            <p:cNvSpPr txBox="1"/>
            <p:nvPr/>
          </p:nvSpPr>
          <p:spPr>
            <a:xfrm>
              <a:off x="829058" y="5277751"/>
              <a:ext cx="4459061" cy="449639"/>
            </a:xfrm>
            <a:prstGeom prst="rect">
              <a:avLst/>
            </a:prstGeom>
            <a:noFill/>
          </p:spPr>
          <p:txBody>
            <a:bodyPr wrap="square" lIns="64290" tIns="32145" rIns="64290" bIns="32145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2">
                      <a:lumMod val="25000"/>
                    </a:scheme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Type in the chat box</a:t>
              </a:r>
              <a:endParaRPr lang="en-US" sz="2500" dirty="0">
                <a:solidFill>
                  <a:srgbClr val="ED534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31" y="4480501"/>
              <a:ext cx="870168" cy="58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51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197616"/>
            <a:ext cx="12192000" cy="321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OFA Training</a:t>
            </a: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 for joining today.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Please fill out the evaluation on today’s training using the link below.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Email </a:t>
            </a: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fellows@ofa.us</a:t>
            </a: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with any questions. </a:t>
            </a:r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5033249" y="5327045"/>
            <a:ext cx="2125501" cy="587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b="1" u="sng" dirty="0" err="1">
                <a:solidFill>
                  <a:schemeClr val="accent5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b="1" u="sng" dirty="0">
                <a:solidFill>
                  <a:schemeClr val="accent5"/>
                </a:solidFill>
                <a:latin typeface="Source Sans Pro" charset="0"/>
                <a:ea typeface="Source Sans Pro" charset="0"/>
                <a:cs typeface="Source Sans Pro" charset="0"/>
              </a:rPr>
              <a:t>/cefeval1</a:t>
            </a:r>
          </a:p>
        </p:txBody>
      </p:sp>
    </p:spTree>
    <p:extLst>
      <p:ext uri="{BB962C8B-B14F-4D97-AF65-F5344CB8AC3E}">
        <p14:creationId xmlns:p14="http://schemas.microsoft.com/office/powerpoint/2010/main" val="80760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08520" y="1508432"/>
            <a:ext cx="3224827" cy="5437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Intro and Welcome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1451" y="4447687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program logistics and norms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71451" y="3757422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learning journey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1451" y="2342960"/>
            <a:ext cx="4316503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Community Organizing 101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451" y="3010718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Your fellowship event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1451" y="5137953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16983" y="2800165"/>
            <a:ext cx="5997944" cy="196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altLang="en-US" sz="25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 the chat box, share your name, where you live, and which issues you are most passionate about. What do you hope to achieve during the fellowship?</a:t>
            </a:r>
          </a:p>
          <a:p>
            <a:endParaRPr lang="en-US" altLang="en-US" sz="25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83" y="1485035"/>
            <a:ext cx="666057" cy="5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1451" y="1539949"/>
            <a:ext cx="3089585" cy="54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Intro and Welcome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1451" y="4447687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program logistics and norms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71451" y="3757422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Review learning journey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1451" y="2342960"/>
            <a:ext cx="4472549" cy="5437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Community</a:t>
            </a:r>
            <a:r>
              <a:rPr lang="en-US" sz="2667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sz="2667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Organizing 101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451" y="3010718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Your fellowship event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1451" y="5137953"/>
            <a:ext cx="286966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Debrief and close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r="30655"/>
          <a:stretch/>
        </p:blipFill>
        <p:spPr>
          <a:xfrm>
            <a:off x="8069177" y="0"/>
            <a:ext cx="41228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25214" r="29430"/>
          <a:stretch/>
        </p:blipFill>
        <p:spPr>
          <a:xfrm>
            <a:off x="3914274" y="0"/>
            <a:ext cx="415490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t="5000" r="39726" b="5000"/>
          <a:stretch/>
        </p:blipFill>
        <p:spPr>
          <a:xfrm>
            <a:off x="0" y="0"/>
            <a:ext cx="39142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765001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How are these leaders different and what </a:t>
            </a:r>
            <a:r>
              <a:rPr lang="en-US" sz="4000" b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do they have in common?</a:t>
            </a:r>
            <a:endParaRPr lang="en-US" sz="4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5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r="30655"/>
          <a:stretch/>
        </p:blipFill>
        <p:spPr>
          <a:xfrm>
            <a:off x="8069177" y="0"/>
            <a:ext cx="41228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25214" r="29430"/>
          <a:stretch/>
        </p:blipFill>
        <p:spPr>
          <a:xfrm>
            <a:off x="3914274" y="0"/>
            <a:ext cx="415490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t="5000" r="39726" b="5000"/>
          <a:stretch/>
        </p:blipFill>
        <p:spPr>
          <a:xfrm>
            <a:off x="0" y="0"/>
            <a:ext cx="39142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765001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They were organizers!</a:t>
            </a:r>
          </a:p>
        </p:txBody>
      </p:sp>
    </p:spTree>
    <p:extLst>
      <p:ext uri="{BB962C8B-B14F-4D97-AF65-F5344CB8AC3E}">
        <p14:creationId xmlns:p14="http://schemas.microsoft.com/office/powerpoint/2010/main" val="129054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00B2DB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9296</TotalTime>
  <Words>1314</Words>
  <Application>Microsoft Macintosh PowerPoint</Application>
  <PresentationFormat>Widescreen</PresentationFormat>
  <Paragraphs>313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Gilroy</vt:lpstr>
      <vt:lpstr>Gilroy ExtraBold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McInerney</dc:creator>
  <cp:lastModifiedBy>Microsoft Office User</cp:lastModifiedBy>
  <cp:revision>57</cp:revision>
  <cp:lastPrinted>2017-09-26T22:29:57Z</cp:lastPrinted>
  <dcterms:created xsi:type="dcterms:W3CDTF">2017-06-21T18:55:39Z</dcterms:created>
  <dcterms:modified xsi:type="dcterms:W3CDTF">2019-02-25T05:25:16Z</dcterms:modified>
</cp:coreProperties>
</file>