
<file path=[Content_Types].xml><?xml version="1.0" encoding="utf-8"?>
<Types xmlns="http://schemas.openxmlformats.org/package/2006/content-types"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9" r:id="rId1"/>
  </p:sldMasterIdLst>
  <p:notesMasterIdLst>
    <p:notesMasterId r:id="rId36"/>
  </p:notesMasterIdLst>
  <p:sldIdLst>
    <p:sldId id="331" r:id="rId2"/>
    <p:sldId id="332" r:id="rId3"/>
    <p:sldId id="368" r:id="rId4"/>
    <p:sldId id="367" r:id="rId5"/>
    <p:sldId id="262" r:id="rId6"/>
    <p:sldId id="396" r:id="rId7"/>
    <p:sldId id="334" r:id="rId8"/>
    <p:sldId id="333" r:id="rId9"/>
    <p:sldId id="384" r:id="rId10"/>
    <p:sldId id="338" r:id="rId11"/>
    <p:sldId id="377" r:id="rId12"/>
    <p:sldId id="401" r:id="rId13"/>
    <p:sldId id="376" r:id="rId14"/>
    <p:sldId id="341" r:id="rId15"/>
    <p:sldId id="386" r:id="rId16"/>
    <p:sldId id="388" r:id="rId17"/>
    <p:sldId id="389" r:id="rId18"/>
    <p:sldId id="344" r:id="rId19"/>
    <p:sldId id="395" r:id="rId20"/>
    <p:sldId id="345" r:id="rId21"/>
    <p:sldId id="391" r:id="rId22"/>
    <p:sldId id="378" r:id="rId23"/>
    <p:sldId id="379" r:id="rId24"/>
    <p:sldId id="400" r:id="rId25"/>
    <p:sldId id="392" r:id="rId26"/>
    <p:sldId id="380" r:id="rId27"/>
    <p:sldId id="394" r:id="rId28"/>
    <p:sldId id="390" r:id="rId29"/>
    <p:sldId id="399" r:id="rId30"/>
    <p:sldId id="381" r:id="rId31"/>
    <p:sldId id="360" r:id="rId32"/>
    <p:sldId id="361" r:id="rId33"/>
    <p:sldId id="364" r:id="rId34"/>
    <p:sldId id="366" r:id="rId35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raci Wile" initials="TW [4]" lastIdx="1" clrIdx="0"/>
  <p:cmAuthor id="2" name="Traci Wile" initials="TW [2]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500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439"/>
    <p:restoredTop sz="61728"/>
  </p:normalViewPr>
  <p:slideViewPr>
    <p:cSldViewPr snapToGrid="0" snapToObjects="1" showGuides="1">
      <p:cViewPr varScale="1">
        <p:scale>
          <a:sx n="62" d="100"/>
          <a:sy n="62" d="100"/>
        </p:scale>
        <p:origin x="2008" y="18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87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87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399" cy="308609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799" cy="45878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87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7440129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deepcanvassing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9" name="Shape 129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lang="en-US" dirty="0"/>
              <a:t>This work is licensed under the Creative Commons Attribution-</a:t>
            </a:r>
            <a:r>
              <a:rPr lang="en-US" dirty="0" err="1"/>
              <a:t>NonCommercial</a:t>
            </a:r>
            <a:r>
              <a:rPr lang="en-US" dirty="0"/>
              <a:t> 4.0 International License. To view a copy of this license, visit http://</a:t>
            </a:r>
            <a:r>
              <a:rPr lang="en-US" dirty="0" err="1"/>
              <a:t>creativecommons.org</a:t>
            </a:r>
            <a:r>
              <a:rPr lang="en-US" dirty="0"/>
              <a:t>/licenses/by-</a:t>
            </a:r>
            <a:r>
              <a:rPr lang="en-US" dirty="0" err="1"/>
              <a:t>nc</a:t>
            </a:r>
            <a:r>
              <a:rPr lang="en-US" dirty="0"/>
              <a:t>/4.0/ or send a letter to Creative Commons, PO Box 1866, Mountain View, CA 94042, USA</a:t>
            </a:r>
            <a:endParaRPr lang="en-US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en-US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en-US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Welcome</a:t>
            </a:r>
            <a:r>
              <a:rPr lang="en-US" sz="1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to this training </a:t>
            </a:r>
            <a:r>
              <a:rPr lang="mr-IN" sz="1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–</a:t>
            </a:r>
            <a:r>
              <a:rPr lang="en-US" sz="1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one sentence of OFA, what I do with OFA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en-US" sz="12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Introduce self 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en-US" sz="12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Introduce Michelle Introduce Adrienne, Introduce Brandyn </a:t>
            </a:r>
            <a:r>
              <a:rPr lang="mr-IN" sz="1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–</a:t>
            </a:r>
            <a:r>
              <a:rPr lang="en-US" sz="1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founding director of UCP and will tell you more about herself as she opens the training, main facilitator for the evening </a:t>
            </a:r>
            <a:r>
              <a:rPr lang="mr-IN" sz="1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–</a:t>
            </a:r>
            <a:r>
              <a:rPr lang="en-US" sz="1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trains orgs nationally on deep canvassing 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en-US" sz="12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en-US" sz="12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Shape 130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87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816763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dirty="0"/>
              <a:t>MICHELLE </a:t>
            </a:r>
            <a:r>
              <a:rPr lang="mr-IN" dirty="0"/>
              <a:t>–</a:t>
            </a:r>
            <a:r>
              <a:rPr lang="en-US" dirty="0"/>
              <a:t> lead question and write in the chat box,</a:t>
            </a:r>
            <a:r>
              <a:rPr lang="en-US" baseline="0" dirty="0"/>
              <a:t> Michelle reads answers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baseline="0" dirty="0"/>
              <a:t>9 times out of 10 people answer what Brandyn is looking for </a:t>
            </a:r>
            <a:r>
              <a:rPr lang="mr-IN" baseline="0" dirty="0"/>
              <a:t>–</a:t>
            </a:r>
            <a:r>
              <a:rPr lang="en-US" baseline="0" dirty="0"/>
              <a:t> doesn’t convince them </a:t>
            </a:r>
            <a:r>
              <a:rPr lang="mr-IN" baseline="0" dirty="0"/>
              <a:t>–</a:t>
            </a:r>
            <a:r>
              <a:rPr lang="en-US" baseline="0" dirty="0"/>
              <a:t> looking for an EXPERIENCE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baseline="0" dirty="0"/>
              <a:t>Pull something out of chat box that is relevant (Michelle has a response, pulls something relevant out of the chat box)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endParaRPr lang="en-US" baseline="0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D93216-BC50-744F-9422-411E30A57A2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2702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endParaRPr lang="en-US" baseline="0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D93216-BC50-744F-9422-411E30A57A2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928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r>
              <a:rPr lang="en-US" sz="1200" b="0" i="0" u="none" strike="noStrike" kern="1200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What is deep canvass? How is it different from other kinds of conversations?</a:t>
            </a:r>
          </a:p>
          <a:p>
            <a:pPr lvl="1" rtl="0" fontAlgn="base"/>
            <a:r>
              <a:rPr lang="en-US" sz="1200" b="0" i="0" u="none" strike="noStrike" kern="1200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Unpacking definitions (ex. Cognitive dissonance)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D93216-BC50-744F-9422-411E30A57A2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1833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14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487953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15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487953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16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4879530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17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487953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You must know your why; there are various ways to start figuring that out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D93216-BC50-744F-9422-411E30A57A2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11160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19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7144937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4" name="Shape 154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200" b="0" i="0" u="none" strike="noStrike" kern="1200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You are talking to someone, and realize they are not aligned politically with you. You may be canvassing, you may be talking to your neighbor, you may be at a city council meeting</a:t>
            </a: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5" name="Shape 155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87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218220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We are going to learn how to operationalize the concepts taught through the first four sessions through the lens of deep canvass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0317097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4" name="Shape 154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200" b="0" i="0" u="none" strike="noStrike" kern="1200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You are talking to someone, and realize they are not aligned politically with you. You may be canvassing, you may be talking to your neighbor, you may be at a city council meeting</a:t>
            </a: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5" name="Shape 155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87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21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2182209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4" name="Shape 154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200" b="0" i="0" u="none" strike="noStrike" kern="1200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You are talking to someone, and realize they are not aligned politically with you. You may be canvassing, you may be talking to your neighbor, you may be at a city council meeting</a:t>
            </a: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5" name="Shape 155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87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22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1079546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4" name="Shape 154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200" b="0" i="0" u="none" strike="noStrike" kern="1200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You are talking to someone, and realize they are not aligned politically with you. You may be canvassing, you may be talking to your neighbor, you may be at a city council meeting</a:t>
            </a: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5" name="Shape 155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87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23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3052797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4" name="Shape 154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Put</a:t>
            </a:r>
            <a:r>
              <a:rPr lang="en-US" sz="1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in canvassing video </a:t>
            </a: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5" name="Shape 155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87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24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3803414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4" name="Shape 154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200" b="0" i="0" u="none" strike="noStrike" kern="1200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You are talking to someone, and realize they are not aligned politically with you. You may be canvassing, you may be talking to your neighbor, you may be at a city council meeting</a:t>
            </a: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5" name="Shape 155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87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25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3052797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4" name="Shape 154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200" b="0" i="0" u="none" strike="noStrike" kern="1200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You are talking to someone, and realize they are not aligned politically with you. You may be canvassing, you may be talking to your neighbor, you may be at a city council meeting</a:t>
            </a: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5" name="Shape 155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87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26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3620634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4" name="Shape 154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200" b="0" i="0" u="none" strike="noStrike" kern="1200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You are talking to someone, and realize they are not aligned politically with you. You may be canvassing, you may be talking to your neighbor, you may be at a city council meeting</a:t>
            </a: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5" name="Shape 155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87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27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3620634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You must know your why; there are various ways to start figuring that out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D93216-BC50-744F-9422-411E30A57A2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11160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29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802672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30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912812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marR="0" indent="-285750" algn="l" defTabSz="1300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b="0" i="0" u="none" strike="noStrike" kern="1200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  <a:hlinkClick r:id="rId3"/>
              </a:rPr>
              <a:t>http://bit.ly/deepcanvassing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6C4B64-BDA6-634E-BD2A-D5BD70F96A9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34426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You must know your why; there are various ways to start figuring that out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D93216-BC50-744F-9422-411E30A57A25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46481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marR="0" indent="-285750" algn="l" defTabSz="1300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6C4B64-BDA6-634E-BD2A-D5BD70F96A9C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62852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u="none" strike="noStrike" kern="1200" cap="none" dirty="0">
              <a:solidFill>
                <a:schemeClr val="tx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D93216-BC50-744F-9422-411E30A57A25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0903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47" name="Shape 147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" name="Shape 148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87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274505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2" name="Shape 182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7:10- 7:11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en-US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Why</a:t>
            </a:r>
            <a:r>
              <a:rPr lang="en-US" sz="1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we need to have effective conversations </a:t>
            </a:r>
            <a:r>
              <a:rPr lang="mr-IN" sz="1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–</a:t>
            </a:r>
            <a:r>
              <a:rPr lang="en-US" sz="1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the time is NOW to understand our neighbors and understand the things that compel them</a:t>
            </a: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3" name="Shape 183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87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marR="0" indent="-285750" algn="l" defTabSz="1300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6C4B64-BDA6-634E-BD2A-D5BD70F96A9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5819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You must know your why; there are various ways to start figuring that out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D93216-BC50-744F-9422-411E30A57A2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7722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7:11- 7:12</a:t>
            </a:r>
          </a:p>
          <a:p>
            <a:endParaRPr lang="en-US" dirty="0"/>
          </a:p>
          <a:p>
            <a:r>
              <a:rPr lang="en-US" dirty="0"/>
              <a:t>Note-</a:t>
            </a:r>
            <a:r>
              <a:rPr lang="en-US" baseline="0" dirty="0"/>
              <a:t>-- this is a TYPE of personal story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409341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7:11- 7:12</a:t>
            </a:r>
          </a:p>
          <a:p>
            <a:endParaRPr lang="en-US" dirty="0"/>
          </a:p>
          <a:p>
            <a:r>
              <a:rPr lang="en-US" dirty="0"/>
              <a:t>Note-</a:t>
            </a:r>
            <a:r>
              <a:rPr lang="en-US" baseline="0" dirty="0"/>
              <a:t>-- this is a TYPE of personal story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244047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 txBox="1">
            <a:spLocks noGrp="1"/>
          </p:cNvSpPr>
          <p:nvPr>
            <p:ph type="ctrTitle"/>
          </p:nvPr>
        </p:nvSpPr>
        <p:spPr>
          <a:xfrm>
            <a:off x="1524000" y="1122362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ctr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F9194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F9194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rgbClr val="8F9194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>
              <a:solidFill>
                <a:srgbClr val="8F919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ontent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3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5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buNone/>
              <a:defRPr sz="2400"/>
            </a:lvl2pPr>
            <a:lvl3pPr lvl="2" indent="0" rtl="0">
              <a:spcBef>
                <a:spcPts val="0"/>
              </a:spcBef>
              <a:buNone/>
              <a:defRPr sz="2400"/>
            </a:lvl3pPr>
            <a:lvl4pPr lvl="3" indent="0" rtl="0">
              <a:spcBef>
                <a:spcPts val="0"/>
              </a:spcBef>
              <a:buNone/>
              <a:defRPr sz="2400"/>
            </a:lvl4pPr>
            <a:lvl5pPr lvl="4" indent="0" rtl="0">
              <a:spcBef>
                <a:spcPts val="0"/>
              </a:spcBef>
              <a:buNone/>
              <a:defRPr sz="2400"/>
            </a:lvl5pPr>
            <a:lvl6pPr lvl="5" indent="0" rtl="0">
              <a:spcBef>
                <a:spcPts val="0"/>
              </a:spcBef>
              <a:buNone/>
              <a:defRPr sz="2400"/>
            </a:lvl6pPr>
            <a:lvl7pPr lvl="6" indent="0" rtl="0">
              <a:spcBef>
                <a:spcPts val="0"/>
              </a:spcBef>
              <a:buNone/>
              <a:defRPr sz="2400"/>
            </a:lvl7pPr>
            <a:lvl8pPr lvl="7" indent="0" rtl="0">
              <a:spcBef>
                <a:spcPts val="0"/>
              </a:spcBef>
              <a:buNone/>
              <a:defRPr sz="2400"/>
            </a:lvl8pPr>
            <a:lvl9pPr lvl="8" indent="0" rtl="0">
              <a:spcBef>
                <a:spcPts val="0"/>
              </a:spcBef>
              <a:buNone/>
              <a:defRPr sz="2400"/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45261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/>
          <a:lstStyle>
            <a:lvl1pPr marL="457200" marR="0" lvl="0" indent="-190500" algn="l" rtl="0">
              <a:spcBef>
                <a:spcPts val="900"/>
              </a:spcBef>
              <a:buClr>
                <a:schemeClr val="dk1"/>
              </a:buClr>
              <a:buSzPct val="100000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90600" marR="0" lvl="1" indent="-139700" algn="l" rtl="0">
              <a:spcBef>
                <a:spcPts val="700"/>
              </a:spcBef>
              <a:buClr>
                <a:schemeClr val="dk1"/>
              </a:buClr>
              <a:buSzPct val="100000"/>
              <a:buFont typeface="Arial"/>
              <a:buChar char="–"/>
              <a:defRPr sz="3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524000" marR="0" lvl="2" indent="-101600" algn="l" rtl="0">
              <a:spcBef>
                <a:spcPts val="60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133600" marR="0" lvl="3" indent="-139700" algn="l" rtl="0"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–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743200" marR="0" lvl="4" indent="-139700" algn="l" rtl="0"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»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352800" marR="0" lvl="5" indent="-139700" algn="l" rtl="0"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962400" marR="0" lvl="6" indent="-139700" algn="l" rtl="0"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572000" marR="0" lvl="7" indent="-139700" algn="l" rtl="0"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181600" marR="0" lvl="8" indent="-139700" algn="l" rtl="0"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dt" idx="10"/>
          </p:nvPr>
        </p:nvSpPr>
        <p:spPr>
          <a:xfrm>
            <a:off x="217000" y="6356400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ctr" anchorCtr="0"/>
          <a:lstStyle>
            <a:lvl1pPr marL="0" marR="0" lvl="0" indent="0" algn="l" rtl="0">
              <a:spcBef>
                <a:spcPts val="0"/>
              </a:spcBef>
              <a:buSzPct val="11875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09600" marR="0" lvl="1" indent="0" algn="l" rtl="0">
              <a:spcBef>
                <a:spcPts val="0"/>
              </a:spcBef>
              <a:buSzPct val="79166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219200" marR="0" lvl="2" indent="0" algn="l" rtl="0">
              <a:spcBef>
                <a:spcPts val="0"/>
              </a:spcBef>
              <a:buSzPct val="79166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0" algn="l" rtl="0">
              <a:spcBef>
                <a:spcPts val="0"/>
              </a:spcBef>
              <a:buSzPct val="79166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438400" marR="0" lvl="4" indent="0" algn="l" rtl="0">
              <a:spcBef>
                <a:spcPts val="0"/>
              </a:spcBef>
              <a:buSzPct val="79166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048000" marR="0" lvl="5" indent="0" algn="l" rtl="0">
              <a:spcBef>
                <a:spcPts val="0"/>
              </a:spcBef>
              <a:buSzPct val="79166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657600" marR="0" lvl="6" indent="0" algn="l" rtl="0">
              <a:spcBef>
                <a:spcPts val="0"/>
              </a:spcBef>
              <a:buSzPct val="79166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267200" marR="0" lvl="7" indent="0" algn="l" rtl="0">
              <a:spcBef>
                <a:spcPts val="0"/>
              </a:spcBef>
              <a:buSzPct val="79166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876800" marR="0" lvl="8" indent="0" algn="l" rtl="0">
              <a:spcBef>
                <a:spcPts val="0"/>
              </a:spcBef>
              <a:buSzPct val="79166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ftr" idx="11"/>
          </p:nvPr>
        </p:nvSpPr>
        <p:spPr>
          <a:xfrm>
            <a:off x="4165600" y="6356350"/>
            <a:ext cx="3860700" cy="3651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ctr" anchorCtr="0"/>
          <a:lstStyle>
            <a:lvl1pPr marL="0" marR="0" lvl="0" indent="0" algn="ctr" rtl="0">
              <a:spcBef>
                <a:spcPts val="0"/>
              </a:spcBef>
              <a:buSzPct val="11875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09600" marR="0" lvl="1" indent="0" algn="l" rtl="0">
              <a:spcBef>
                <a:spcPts val="0"/>
              </a:spcBef>
              <a:buSzPct val="79166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219200" marR="0" lvl="2" indent="0" algn="l" rtl="0">
              <a:spcBef>
                <a:spcPts val="0"/>
              </a:spcBef>
              <a:buSzPct val="79166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0" algn="l" rtl="0">
              <a:spcBef>
                <a:spcPts val="0"/>
              </a:spcBef>
              <a:buSzPct val="79166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438400" marR="0" lvl="4" indent="0" algn="l" rtl="0">
              <a:spcBef>
                <a:spcPts val="0"/>
              </a:spcBef>
              <a:buSzPct val="79166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048000" marR="0" lvl="5" indent="0" algn="l" rtl="0">
              <a:spcBef>
                <a:spcPts val="0"/>
              </a:spcBef>
              <a:buSzPct val="79166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657600" marR="0" lvl="6" indent="0" algn="l" rtl="0">
              <a:spcBef>
                <a:spcPts val="0"/>
              </a:spcBef>
              <a:buSzPct val="79166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267200" marR="0" lvl="7" indent="0" algn="l" rtl="0">
              <a:spcBef>
                <a:spcPts val="0"/>
              </a:spcBef>
              <a:buSzPct val="79166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876800" marR="0" lvl="8" indent="0" algn="l" rtl="0">
              <a:spcBef>
                <a:spcPts val="0"/>
              </a:spcBef>
              <a:buSzPct val="79166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sldNum" idx="12"/>
          </p:nvPr>
        </p:nvSpPr>
        <p:spPr>
          <a:xfrm>
            <a:off x="7646000" y="1563304"/>
            <a:ext cx="4401600" cy="175500"/>
          </a:xfrm>
          <a:prstGeom prst="rect">
            <a:avLst/>
          </a:prstGeom>
          <a:noFill/>
          <a:ln>
            <a:noFill/>
          </a:ln>
        </p:spPr>
        <p:txBody>
          <a:bodyPr lIns="121900" tIns="60925" rIns="121900" bIns="60925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en-US" sz="1200">
                <a:solidFill>
                  <a:srgbClr val="D9D9D9"/>
                </a:solidFill>
                <a:latin typeface="Open Sans"/>
                <a:ea typeface="Open Sans"/>
                <a:cs typeface="Open Sans"/>
                <a:sym typeface="Open Sans"/>
              </a:rPr>
              <a:t>February 12, 2017  |  </a:t>
            </a:r>
            <a:fld id="{00000000-1234-1234-1234-123412341234}" type="slidenum">
              <a:rPr lang="en-US" sz="1200" b="0" i="0" u="none" strike="noStrike" cap="none">
                <a:solidFill>
                  <a:srgbClr val="D9D9D9"/>
                </a:solidFill>
                <a:latin typeface="Open Sans"/>
                <a:ea typeface="Open Sans"/>
                <a:cs typeface="Open Sans"/>
                <a:sym typeface="Open Sans"/>
              </a:rPr>
              <a:t>‹#›</a:t>
            </a:fld>
            <a:endParaRPr lang="en-US" sz="1200" b="0" i="0" u="none" strike="noStrike" cap="none">
              <a:solidFill>
                <a:srgbClr val="D9D9D9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5223186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5089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37826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21896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46587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599" cy="13255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F9194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F9194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F9194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>
              <a:solidFill>
                <a:srgbClr val="8F919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71" r:id="rId4"/>
    <p:sldLayoutId id="2147483672" r:id="rId5"/>
    <p:sldLayoutId id="2147483673" r:id="rId6"/>
    <p:sldLayoutId id="2147483674" r:id="rId7"/>
    <p:sldLayoutId id="2147483675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2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docs.google.com/spreadsheets/d/1XpUZyGe80mL3oh6fmvPuBBKFj55HPLqRhw8rsi4nGE0/edit#gid=1057968535" TargetMode="External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hyperlink" Target="https://docs.google.com/spreadsheets/d/1XpUZyGe80mL3oh6fmvPuBBKFj55HPLqRhw8rsi4nGE0/edit#gid=1057968535" TargetMode="Externa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9882"/>
            <a:ext cx="12192000" cy="8128000"/>
          </a:xfrm>
          <a:prstGeom prst="rect">
            <a:avLst/>
          </a:prstGeom>
          <a:effectLst>
            <a:outerShdw blurRad="50800" dist="50800" dir="16500000" algn="ctr" rotWithShape="0">
              <a:srgbClr val="000000"/>
            </a:outerShdw>
          </a:effectLst>
        </p:spPr>
      </p:pic>
      <p:sp>
        <p:nvSpPr>
          <p:cNvPr id="133" name="Shape 133"/>
          <p:cNvSpPr txBox="1"/>
          <p:nvPr/>
        </p:nvSpPr>
        <p:spPr>
          <a:xfrm>
            <a:off x="514349" y="2499901"/>
            <a:ext cx="11163300" cy="91218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buSzPct val="25000"/>
              <a:buNone/>
            </a:pPr>
            <a:r>
              <a:rPr lang="en-US" sz="7000" b="1" u="none" strike="noStrike" cap="none" dirty="0">
                <a:solidFill>
                  <a:schemeClr val="lt1"/>
                </a:solidFill>
                <a:latin typeface="Gilroy ExtraBold" charset="0"/>
                <a:ea typeface="Gilroy ExtraBold" charset="0"/>
                <a:cs typeface="Gilroy ExtraBold" charset="0"/>
                <a:sym typeface="Arial"/>
              </a:rPr>
              <a:t>Effective conversations</a:t>
            </a:r>
          </a:p>
        </p:txBody>
      </p:sp>
      <p:sp>
        <p:nvSpPr>
          <p:cNvPr id="134" name="Shape 134"/>
          <p:cNvSpPr txBox="1"/>
          <p:nvPr/>
        </p:nvSpPr>
        <p:spPr>
          <a:xfrm>
            <a:off x="3319969" y="6219371"/>
            <a:ext cx="5552060" cy="36933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1800" b="1" u="none" strike="noStrike" cap="none" dirty="0">
                <a:solidFill>
                  <a:schemeClr val="lt1"/>
                </a:solidFill>
                <a:latin typeface="Gilroy ExtraBold" charset="0"/>
                <a:ea typeface="Gilroy ExtraBold" charset="0"/>
                <a:cs typeface="Gilroy ExtraBold" charset="0"/>
                <a:sym typeface="Arial"/>
              </a:rPr>
              <a:t>We will begin the training at 8 p.m. ET / 7 p.m. CT</a:t>
            </a:r>
          </a:p>
        </p:txBody>
      </p:sp>
      <p:pic>
        <p:nvPicPr>
          <p:cNvPr id="7" name="Shape 90" descr="SwingLeft_Logo_White.png"/>
          <p:cNvPicPr preferRelativeResize="0"/>
          <p:nvPr/>
        </p:nvPicPr>
        <p:blipFill>
          <a:blip r:embed="rId4">
            <a:alphaModFix amt="50000"/>
          </a:blip>
          <a:stretch>
            <a:fillRect/>
          </a:stretch>
        </p:blipFill>
        <p:spPr>
          <a:xfrm>
            <a:off x="301735" y="6147718"/>
            <a:ext cx="1594300" cy="51263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Shape 133"/>
          <p:cNvSpPr txBox="1"/>
          <p:nvPr/>
        </p:nvSpPr>
        <p:spPr>
          <a:xfrm>
            <a:off x="514350" y="4731862"/>
            <a:ext cx="11163300" cy="83290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 algn="ctr">
              <a:buSzPct val="25000"/>
            </a:pPr>
            <a:r>
              <a:rPr lang="en-US" sz="1900" b="1" dirty="0">
                <a:solidFill>
                  <a:schemeClr val="lt1"/>
                </a:solidFill>
                <a:latin typeface="Source Sans Pro" charset="0"/>
                <a:ea typeface="Source Sans Pro" charset="0"/>
                <a:cs typeface="Source Sans Pro" charset="0"/>
              </a:rPr>
              <a:t>Elizabeth Erickson </a:t>
            </a:r>
            <a:r>
              <a:rPr lang="en-US" sz="1900" dirty="0">
                <a:solidFill>
                  <a:schemeClr val="bg2"/>
                </a:solidFill>
                <a:latin typeface="Source Sans Pro" charset="0"/>
                <a:ea typeface="Source Sans Pro" charset="0"/>
                <a:cs typeface="Source Sans Pro" charset="0"/>
              </a:rPr>
              <a:t>OFA Training Director  /  </a:t>
            </a:r>
            <a:r>
              <a:rPr lang="en-US" sz="1900" b="1" dirty="0">
                <a:solidFill>
                  <a:schemeClr val="bg1"/>
                </a:solidFill>
                <a:latin typeface="Source Sans Pro" charset="0"/>
                <a:ea typeface="Source Sans Pro" charset="0"/>
                <a:cs typeface="Source Sans Pro" charset="0"/>
              </a:rPr>
              <a:t>Adrienne Lever </a:t>
            </a:r>
            <a:r>
              <a:rPr lang="en-US" sz="1900" dirty="0">
                <a:solidFill>
                  <a:schemeClr val="bg2"/>
                </a:solidFill>
                <a:latin typeface="Source Sans Pro" charset="0"/>
                <a:ea typeface="Source Sans Pro" charset="0"/>
                <a:cs typeface="Source Sans Pro" charset="0"/>
              </a:rPr>
              <a:t>Swing Left Campaign Director</a:t>
            </a:r>
          </a:p>
          <a:p>
            <a:pPr algn="ctr">
              <a:buSzPct val="25000"/>
            </a:pPr>
            <a:r>
              <a:rPr lang="en-US" sz="1900" b="1" dirty="0">
                <a:solidFill>
                  <a:schemeClr val="lt1"/>
                </a:solidFill>
                <a:latin typeface="Source Sans Pro" charset="0"/>
                <a:ea typeface="Source Sans Pro" charset="0"/>
                <a:cs typeface="Source Sans Pro" charset="0"/>
              </a:rPr>
              <a:t>Brandyn Keating </a:t>
            </a:r>
            <a:r>
              <a:rPr lang="en-US" sz="1900" dirty="0">
                <a:solidFill>
                  <a:schemeClr val="accent1"/>
                </a:solidFill>
                <a:latin typeface="Source Sans Pro" charset="0"/>
                <a:ea typeface="Source Sans Pro" charset="0"/>
                <a:cs typeface="Source Sans Pro" charset="0"/>
              </a:rPr>
              <a:t> </a:t>
            </a:r>
            <a:r>
              <a:rPr lang="en-US" sz="1900" dirty="0">
                <a:solidFill>
                  <a:schemeClr val="bg2"/>
                </a:solidFill>
                <a:latin typeface="Source Sans Pro" charset="0"/>
                <a:ea typeface="Source Sans Pro" charset="0"/>
                <a:cs typeface="Source Sans Pro" charset="0"/>
              </a:rPr>
              <a:t>United Citizen Power Founding Director  /  </a:t>
            </a:r>
            <a:r>
              <a:rPr lang="en-US" sz="1900" b="1" dirty="0">
                <a:solidFill>
                  <a:schemeClr val="lt1"/>
                </a:solidFill>
                <a:latin typeface="Source Sans Pro" charset="0"/>
                <a:ea typeface="Source Sans Pro" charset="0"/>
                <a:cs typeface="Source Sans Pro" charset="0"/>
              </a:rPr>
              <a:t>Michelle Villegas </a:t>
            </a:r>
            <a:r>
              <a:rPr lang="en-US" sz="1900" dirty="0">
                <a:solidFill>
                  <a:srgbClr val="00C4FF"/>
                </a:solidFill>
                <a:latin typeface="Source Sans Pro" charset="0"/>
                <a:ea typeface="Source Sans Pro" charset="0"/>
                <a:cs typeface="Source Sans Pro" charset="0"/>
              </a:rPr>
              <a:t>Regional Organizing Manager</a:t>
            </a:r>
          </a:p>
          <a:p>
            <a:pPr lvl="0" algn="ctr">
              <a:buSzPct val="25000"/>
            </a:pPr>
            <a:endParaRPr lang="en-US" sz="1800" dirty="0">
              <a:solidFill>
                <a:srgbClr val="00C4FF"/>
              </a:solidFill>
              <a:latin typeface="Source Sans Pro" charset="0"/>
              <a:ea typeface="Source Sans Pro" charset="0"/>
              <a:cs typeface="Source Sans Pro" charset="0"/>
            </a:endParaRPr>
          </a:p>
        </p:txBody>
      </p:sp>
      <p:pic>
        <p:nvPicPr>
          <p:cNvPr id="9" name="Shape 16"/>
          <p:cNvPicPr preferRelativeResize="0"/>
          <p:nvPr/>
        </p:nvPicPr>
        <p:blipFill rotWithShape="1">
          <a:blip r:embed="rId5">
            <a:alphaModFix amt="63000"/>
          </a:blip>
          <a:srcRect/>
          <a:stretch/>
        </p:blipFill>
        <p:spPr>
          <a:xfrm>
            <a:off x="11093823" y="6323022"/>
            <a:ext cx="869466" cy="337334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Shape 133"/>
          <p:cNvSpPr txBox="1"/>
          <p:nvPr/>
        </p:nvSpPr>
        <p:spPr>
          <a:xfrm>
            <a:off x="514349" y="3333110"/>
            <a:ext cx="11163300" cy="91218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 algn="ctr">
              <a:buSzPct val="25000"/>
            </a:pPr>
            <a:r>
              <a:rPr lang="en-US" sz="4800" b="1" dirty="0">
                <a:solidFill>
                  <a:schemeClr val="bg2"/>
                </a:solidFill>
                <a:latin typeface="Gilroy ExtraBold" charset="0"/>
                <a:ea typeface="Gilroy ExtraBold" charset="0"/>
                <a:cs typeface="Gilroy ExtraBold" charset="0"/>
              </a:rPr>
              <a:t>Part 5: Deep Canvassing</a:t>
            </a:r>
            <a:endParaRPr lang="en-US" sz="4800" b="1" dirty="0">
              <a:solidFill>
                <a:schemeClr val="accent2"/>
              </a:solidFill>
              <a:latin typeface="Gilroy ExtraBold" charset="0"/>
              <a:ea typeface="Gilroy ExtraBold" charset="0"/>
              <a:cs typeface="Gilroy ExtraBold" charset="0"/>
            </a:endParaRPr>
          </a:p>
        </p:txBody>
      </p:sp>
      <p:pic>
        <p:nvPicPr>
          <p:cNvPr id="11" name="Picture 10" descr="A drawing of a face&#10;&#10;Description automatically generated">
            <a:extLst>
              <a:ext uri="{FF2B5EF4-FFF2-40B4-BE49-F238E27FC236}">
                <a16:creationId xmlns:a16="http://schemas.microsoft.com/office/drawing/2014/main" id="{37100621-31A6-3147-A70C-7A6B6D9BCB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89858" y="6230551"/>
            <a:ext cx="12192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816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D44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57517" y="2051813"/>
            <a:ext cx="10676965" cy="30658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6000" b="1" dirty="0">
                <a:solidFill>
                  <a:schemeClr val="bg1"/>
                </a:solidFill>
                <a:latin typeface="Gilroy ExtraBold" charset="0"/>
                <a:ea typeface="Gilroy ExtraBold" charset="0"/>
                <a:cs typeface="Gilroy ExtraBold" charset="0"/>
              </a:rPr>
              <a:t>When was the last time </a:t>
            </a:r>
          </a:p>
          <a:p>
            <a:pPr algn="ctr">
              <a:lnSpc>
                <a:spcPct val="80000"/>
              </a:lnSpc>
            </a:pPr>
            <a:r>
              <a:rPr lang="en-US" sz="6000" b="1" dirty="0">
                <a:solidFill>
                  <a:schemeClr val="bg1"/>
                </a:solidFill>
                <a:latin typeface="Gilroy ExtraBold" charset="0"/>
                <a:ea typeface="Gilroy ExtraBold" charset="0"/>
                <a:cs typeface="Gilroy ExtraBold" charset="0"/>
              </a:rPr>
              <a:t>you changed your mind about something that really mattered to you?</a:t>
            </a:r>
          </a:p>
        </p:txBody>
      </p:sp>
      <p:sp>
        <p:nvSpPr>
          <p:cNvPr id="2" name="Rectangle 1"/>
          <p:cNvSpPr/>
          <p:nvPr/>
        </p:nvSpPr>
        <p:spPr>
          <a:xfrm>
            <a:off x="5009805" y="1075175"/>
            <a:ext cx="2172390" cy="4079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500" b="1" spc="300" dirty="0">
                <a:solidFill>
                  <a:schemeClr val="bg2"/>
                </a:solidFill>
                <a:latin typeface="Gilroy ExtraBold" charset="0"/>
                <a:ea typeface="Gilroy ExtraBold" charset="0"/>
                <a:cs typeface="Gilroy ExtraBold" charset="0"/>
              </a:rPr>
              <a:t>QUESTION:</a:t>
            </a:r>
          </a:p>
        </p:txBody>
      </p:sp>
    </p:spTree>
    <p:extLst>
      <p:ext uri="{BB962C8B-B14F-4D97-AF65-F5344CB8AC3E}">
        <p14:creationId xmlns:p14="http://schemas.microsoft.com/office/powerpoint/2010/main" val="12506860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TextBox 8"/>
          <p:cNvSpPr txBox="1"/>
          <p:nvPr/>
        </p:nvSpPr>
        <p:spPr>
          <a:xfrm>
            <a:off x="1327734" y="1523350"/>
            <a:ext cx="9754794" cy="3811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 algn="ctr" defTabSz="457200">
              <a:lnSpc>
                <a:spcPct val="80000"/>
              </a:lnSpc>
              <a:defRPr sz="5000" b="1">
                <a:solidFill>
                  <a:srgbClr val="F6DC31"/>
                </a:solidFill>
                <a:latin typeface="Gilroy ExtraBold"/>
                <a:ea typeface="Gilroy ExtraBold"/>
                <a:cs typeface="Gilroy ExtraBold"/>
                <a:sym typeface="Gilroy ExtraBold"/>
              </a:defRPr>
            </a:pPr>
            <a:r>
              <a:rPr lang="en-US" sz="5000" b="1" dirty="0">
                <a:solidFill>
                  <a:schemeClr val="bg1"/>
                </a:solidFill>
                <a:latin typeface="Gilroy ExtraBold"/>
                <a:ea typeface="Gilroy ExtraBold"/>
                <a:cs typeface="Gilroy ExtraBold"/>
                <a:sym typeface="Gilroy ExtraBold"/>
              </a:rPr>
              <a:t>Deep canvassing:</a:t>
            </a:r>
          </a:p>
          <a:p>
            <a:pPr algn="ctr" defTabSz="457200">
              <a:lnSpc>
                <a:spcPct val="80000"/>
              </a:lnSpc>
              <a:defRPr sz="5000" b="1">
                <a:solidFill>
                  <a:srgbClr val="F6DC31"/>
                </a:solidFill>
                <a:latin typeface="Gilroy ExtraBold"/>
                <a:ea typeface="Gilroy ExtraBold"/>
                <a:cs typeface="Gilroy ExtraBold"/>
                <a:sym typeface="Gilroy ExtraBold"/>
              </a:defRPr>
            </a:pPr>
            <a:r>
              <a:rPr lang="en-US" sz="5000" b="1" dirty="0">
                <a:solidFill>
                  <a:srgbClr val="FFFFFF"/>
                </a:solidFill>
                <a:latin typeface="Gilroy ExtraBold"/>
                <a:ea typeface="Gilroy ExtraBold"/>
                <a:cs typeface="Gilroy ExtraBold"/>
                <a:sym typeface="Gilroy ExtraBold"/>
              </a:rPr>
              <a:t>Candid </a:t>
            </a:r>
            <a:r>
              <a:rPr lang="en-US" sz="5000" b="1" dirty="0">
                <a:solidFill>
                  <a:schemeClr val="accent2"/>
                </a:solidFill>
                <a:latin typeface="Gilroy ExtraBold"/>
                <a:ea typeface="Gilroy ExtraBold"/>
                <a:cs typeface="Gilroy ExtraBold"/>
                <a:sym typeface="Gilroy ExtraBold"/>
              </a:rPr>
              <a:t>two-way conversations </a:t>
            </a:r>
            <a:r>
              <a:rPr lang="en-US" sz="5000" b="1" dirty="0">
                <a:solidFill>
                  <a:srgbClr val="FFFFFF"/>
                </a:solidFill>
                <a:latin typeface="Gilroy ExtraBold"/>
                <a:ea typeface="Gilroy ExtraBold"/>
                <a:cs typeface="Gilroy ExtraBold"/>
                <a:sym typeface="Gilroy ExtraBold"/>
              </a:rPr>
              <a:t>in which canvassers ask voters to share their own </a:t>
            </a:r>
            <a:r>
              <a:rPr lang="en-US" sz="5000" b="1" dirty="0">
                <a:solidFill>
                  <a:schemeClr val="accent2"/>
                </a:solidFill>
                <a:latin typeface="Gilroy ExtraBold"/>
                <a:ea typeface="Gilroy ExtraBold"/>
                <a:cs typeface="Gilroy ExtraBold"/>
                <a:sym typeface="Gilroy ExtraBold"/>
              </a:rPr>
              <a:t>emotionally</a:t>
            </a:r>
            <a:r>
              <a:rPr lang="en-US" sz="5000" b="1" dirty="0">
                <a:solidFill>
                  <a:srgbClr val="FFFFFF"/>
                </a:solidFill>
                <a:latin typeface="Gilroy ExtraBold"/>
                <a:ea typeface="Gilroy ExtraBold"/>
                <a:cs typeface="Gilroy ExtraBold"/>
                <a:sym typeface="Gilroy ExtraBold"/>
              </a:rPr>
              <a:t> </a:t>
            </a:r>
            <a:r>
              <a:rPr lang="en-US" sz="5000" b="1" dirty="0">
                <a:solidFill>
                  <a:schemeClr val="accent2"/>
                </a:solidFill>
                <a:latin typeface="Gilroy ExtraBold"/>
                <a:ea typeface="Gilroy ExtraBold"/>
                <a:cs typeface="Gilroy ExtraBold"/>
                <a:sym typeface="Gilroy ExtraBold"/>
              </a:rPr>
              <a:t>significant experiences </a:t>
            </a:r>
            <a:r>
              <a:rPr lang="en-US" sz="5000" b="1" dirty="0">
                <a:solidFill>
                  <a:srgbClr val="FFFFFF"/>
                </a:solidFill>
                <a:latin typeface="Gilroy ExtraBold"/>
                <a:ea typeface="Gilroy ExtraBold"/>
                <a:cs typeface="Gilroy ExtraBold"/>
                <a:sym typeface="Gilroy ExtraBold"/>
              </a:rPr>
              <a:t>and reflect on them </a:t>
            </a:r>
            <a:r>
              <a:rPr lang="en-US" sz="5000" b="1" dirty="0">
                <a:solidFill>
                  <a:schemeClr val="accent2"/>
                </a:solidFill>
                <a:latin typeface="Gilroy ExtraBold"/>
                <a:ea typeface="Gilroy ExtraBold"/>
                <a:cs typeface="Gilroy ExtraBold"/>
                <a:sym typeface="Gilroy ExtraBold"/>
              </a:rPr>
              <a:t>aloud.</a:t>
            </a:r>
            <a:endParaRPr sz="5000" b="1" dirty="0">
              <a:solidFill>
                <a:schemeClr val="accent2"/>
              </a:solidFill>
              <a:latin typeface="Gilroy ExtraBold"/>
              <a:ea typeface="Gilroy ExtraBold"/>
              <a:cs typeface="Gilroy ExtraBold"/>
              <a:sym typeface="Gilroy ExtraBold"/>
            </a:endParaRPr>
          </a:p>
        </p:txBody>
      </p:sp>
    </p:spTree>
    <p:extLst>
      <p:ext uri="{BB962C8B-B14F-4D97-AF65-F5344CB8AC3E}">
        <p14:creationId xmlns:p14="http://schemas.microsoft.com/office/powerpoint/2010/main" val="13326274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D44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8"/>
          <p:cNvSpPr txBox="1"/>
          <p:nvPr/>
        </p:nvSpPr>
        <p:spPr>
          <a:xfrm>
            <a:off x="1327734" y="1523350"/>
            <a:ext cx="9754794" cy="25545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 algn="ctr" defTabSz="457200">
              <a:lnSpc>
                <a:spcPct val="80000"/>
              </a:lnSpc>
              <a:defRPr sz="5000" b="1">
                <a:solidFill>
                  <a:srgbClr val="F6DC31"/>
                </a:solidFill>
                <a:latin typeface="Gilroy ExtraBold"/>
                <a:ea typeface="Gilroy ExtraBold"/>
                <a:cs typeface="Gilroy ExtraBold"/>
                <a:sym typeface="Gilroy ExtraBold"/>
              </a:defRPr>
            </a:pPr>
            <a:r>
              <a:rPr lang="en-US" sz="5000" b="1" dirty="0">
                <a:solidFill>
                  <a:srgbClr val="FFFFFF"/>
                </a:solidFill>
                <a:latin typeface="Gilroy ExtraBold"/>
                <a:ea typeface="Gilroy ExtraBold"/>
                <a:cs typeface="Gilroy ExtraBold"/>
                <a:sym typeface="Gilroy ExtraBold"/>
              </a:rPr>
              <a:t>Goal:</a:t>
            </a:r>
          </a:p>
          <a:p>
            <a:pPr algn="ctr" defTabSz="457200">
              <a:lnSpc>
                <a:spcPct val="80000"/>
              </a:lnSpc>
              <a:defRPr sz="5000" b="1">
                <a:solidFill>
                  <a:srgbClr val="F6DC31"/>
                </a:solidFill>
                <a:latin typeface="Gilroy ExtraBold"/>
                <a:ea typeface="Gilroy ExtraBold"/>
                <a:cs typeface="Gilroy ExtraBold"/>
                <a:sym typeface="Gilroy ExtraBold"/>
              </a:defRPr>
            </a:pPr>
            <a:endParaRPr lang="en-US" sz="5000" b="1" dirty="0">
              <a:solidFill>
                <a:srgbClr val="FFFFFF"/>
              </a:solidFill>
              <a:latin typeface="Gilroy ExtraBold"/>
              <a:ea typeface="Gilroy ExtraBold"/>
              <a:cs typeface="Gilroy ExtraBold"/>
              <a:sym typeface="Gilroy ExtraBold"/>
            </a:endParaRPr>
          </a:p>
          <a:p>
            <a:pPr algn="ctr" defTabSz="457200">
              <a:lnSpc>
                <a:spcPct val="80000"/>
              </a:lnSpc>
              <a:defRPr sz="5000" b="1">
                <a:solidFill>
                  <a:srgbClr val="F6DC31"/>
                </a:solidFill>
                <a:latin typeface="Gilroy ExtraBold"/>
                <a:ea typeface="Gilroy ExtraBold"/>
                <a:cs typeface="Gilroy ExtraBold"/>
                <a:sym typeface="Gilroy ExtraBold"/>
              </a:defRPr>
            </a:pPr>
            <a:r>
              <a:rPr lang="en-US" sz="5000" b="1" dirty="0">
                <a:solidFill>
                  <a:srgbClr val="FFFFFF"/>
                </a:solidFill>
                <a:latin typeface="Gilroy ExtraBold"/>
                <a:ea typeface="Gilroy ExtraBold"/>
                <a:cs typeface="Gilroy ExtraBold"/>
                <a:sym typeface="Gilroy ExtraBold"/>
              </a:rPr>
              <a:t>Uncover </a:t>
            </a:r>
            <a:r>
              <a:rPr lang="en-US" sz="5000" b="1" dirty="0">
                <a:solidFill>
                  <a:schemeClr val="accent2"/>
                </a:solidFill>
                <a:latin typeface="Gilroy ExtraBold"/>
                <a:ea typeface="Gilroy ExtraBold"/>
                <a:cs typeface="Gilroy ExtraBold"/>
                <a:sym typeface="Gilroy ExtraBold"/>
              </a:rPr>
              <a:t>real, lived experience </a:t>
            </a:r>
            <a:r>
              <a:rPr lang="en-US" sz="5000" b="1" dirty="0">
                <a:solidFill>
                  <a:srgbClr val="FFFFFF"/>
                </a:solidFill>
                <a:latin typeface="Gilroy ExtraBold"/>
                <a:ea typeface="Gilroy ExtraBold"/>
                <a:cs typeface="Gilroy ExtraBold"/>
                <a:sym typeface="Gilroy ExtraBold"/>
              </a:rPr>
              <a:t>with </a:t>
            </a:r>
            <a:r>
              <a:rPr lang="en-US" sz="5000" b="1" dirty="0">
                <a:solidFill>
                  <a:srgbClr val="F6DC31"/>
                </a:solidFill>
                <a:latin typeface="Gilroy ExtraBold"/>
                <a:ea typeface="Gilroy ExtraBold"/>
                <a:cs typeface="Gilroy ExtraBold"/>
                <a:sym typeface="Gilroy ExtraBold"/>
              </a:rPr>
              <a:t>emotional weight.</a:t>
            </a:r>
            <a:endParaRPr sz="5000" b="1" dirty="0">
              <a:solidFill>
                <a:srgbClr val="F6DC31"/>
              </a:solidFill>
              <a:latin typeface="Gilroy ExtraBold"/>
              <a:ea typeface="Gilroy ExtraBold"/>
              <a:cs typeface="Gilroy ExtraBold"/>
              <a:sym typeface="Gilroy ExtraBold"/>
            </a:endParaRPr>
          </a:p>
        </p:txBody>
      </p:sp>
    </p:spTree>
    <p:extLst>
      <p:ext uri="{BB962C8B-B14F-4D97-AF65-F5344CB8AC3E}">
        <p14:creationId xmlns:p14="http://schemas.microsoft.com/office/powerpoint/2010/main" val="1210145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D44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" y="2296895"/>
            <a:ext cx="12191999" cy="2264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5800" b="1" dirty="0">
                <a:solidFill>
                  <a:schemeClr val="bg1"/>
                </a:solidFill>
                <a:latin typeface="Gilroy ExtraBold" charset="0"/>
                <a:ea typeface="Gilroy ExtraBold" charset="0"/>
                <a:cs typeface="Gilroy ExtraBold" charset="0"/>
              </a:rPr>
              <a:t>How is deep canvass </a:t>
            </a:r>
          </a:p>
          <a:p>
            <a:pPr algn="ctr">
              <a:lnSpc>
                <a:spcPct val="80000"/>
              </a:lnSpc>
            </a:pPr>
            <a:r>
              <a:rPr lang="en-US" sz="5800" b="1" dirty="0">
                <a:solidFill>
                  <a:schemeClr val="bg1"/>
                </a:solidFill>
                <a:latin typeface="Gilroy ExtraBold" charset="0"/>
                <a:ea typeface="Gilroy ExtraBold" charset="0"/>
                <a:cs typeface="Gilroy ExtraBold" charset="0"/>
              </a:rPr>
              <a:t>different from other canvasses </a:t>
            </a:r>
          </a:p>
          <a:p>
            <a:pPr algn="ctr">
              <a:lnSpc>
                <a:spcPct val="80000"/>
              </a:lnSpc>
            </a:pPr>
            <a:r>
              <a:rPr lang="en-US" sz="5800" b="1" dirty="0">
                <a:solidFill>
                  <a:schemeClr val="bg1"/>
                </a:solidFill>
                <a:latin typeface="Gilroy ExtraBold" charset="0"/>
                <a:ea typeface="Gilroy ExtraBold" charset="0"/>
                <a:cs typeface="Gilroy ExtraBold" charset="0"/>
              </a:rPr>
              <a:t>you have experienced?</a:t>
            </a:r>
          </a:p>
        </p:txBody>
      </p:sp>
      <p:sp>
        <p:nvSpPr>
          <p:cNvPr id="5" name="Rectangle 4"/>
          <p:cNvSpPr/>
          <p:nvPr/>
        </p:nvSpPr>
        <p:spPr>
          <a:xfrm>
            <a:off x="5073925" y="1075175"/>
            <a:ext cx="2044149" cy="4079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500" b="1" spc="300" dirty="0">
                <a:solidFill>
                  <a:schemeClr val="bg2"/>
                </a:solidFill>
                <a:latin typeface="Gilroy ExtraBold" charset="0"/>
                <a:ea typeface="Gilroy ExtraBold" charset="0"/>
                <a:cs typeface="Gilroy ExtraBold" charset="0"/>
              </a:rPr>
              <a:t>QUESTION</a:t>
            </a:r>
          </a:p>
        </p:txBody>
      </p:sp>
    </p:spTree>
    <p:extLst>
      <p:ext uri="{BB962C8B-B14F-4D97-AF65-F5344CB8AC3E}">
        <p14:creationId xmlns:p14="http://schemas.microsoft.com/office/powerpoint/2010/main" val="11802270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7516" y="2932710"/>
            <a:ext cx="11036968" cy="9925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6500" b="1" dirty="0">
                <a:solidFill>
                  <a:schemeClr val="bg1"/>
                </a:solidFill>
                <a:latin typeface="Gilroy ExtraBold" charset="0"/>
                <a:ea typeface="Gilroy ExtraBold" charset="0"/>
                <a:cs typeface="Gilroy ExtraBold" charset="0"/>
              </a:rPr>
              <a:t>Why deep canvass?</a:t>
            </a:r>
          </a:p>
        </p:txBody>
      </p:sp>
    </p:spTree>
    <p:extLst>
      <p:ext uri="{BB962C8B-B14F-4D97-AF65-F5344CB8AC3E}">
        <p14:creationId xmlns:p14="http://schemas.microsoft.com/office/powerpoint/2010/main" val="6976801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7516" y="2520386"/>
            <a:ext cx="1103696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7500" b="1" dirty="0">
                <a:solidFill>
                  <a:schemeClr val="bg2"/>
                </a:solidFill>
                <a:latin typeface="Gilroy ExtraBold" charset="0"/>
                <a:ea typeface="Gilroy ExtraBold" charset="0"/>
                <a:cs typeface="Gilroy ExtraBold" charset="0"/>
              </a:rPr>
              <a:t>Persuasion is hard. </a:t>
            </a:r>
          </a:p>
          <a:p>
            <a:pPr algn="ctr">
              <a:lnSpc>
                <a:spcPct val="90000"/>
              </a:lnSpc>
            </a:pPr>
            <a:r>
              <a:rPr lang="en-US" sz="4500" b="1" dirty="0">
                <a:solidFill>
                  <a:schemeClr val="bg2"/>
                </a:solidFill>
                <a:latin typeface="Gilroy ExtraBold" charset="0"/>
                <a:ea typeface="Gilroy ExtraBold" charset="0"/>
                <a:cs typeface="Gilroy ExtraBold" charset="0"/>
              </a:rPr>
              <a:t>(Also, you are weird.) </a:t>
            </a:r>
          </a:p>
        </p:txBody>
      </p:sp>
    </p:spTree>
    <p:extLst>
      <p:ext uri="{BB962C8B-B14F-4D97-AF65-F5344CB8AC3E}">
        <p14:creationId xmlns:p14="http://schemas.microsoft.com/office/powerpoint/2010/main" val="10664798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16428" y="1216804"/>
            <a:ext cx="825558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lnSpc>
                <a:spcPct val="90000"/>
              </a:lnSpc>
              <a:buFont typeface="Arial"/>
              <a:buChar char="•"/>
            </a:pPr>
            <a:r>
              <a:rPr lang="en-US" sz="5000" b="1" dirty="0">
                <a:solidFill>
                  <a:schemeClr val="bg2"/>
                </a:solidFill>
                <a:latin typeface="Gilroy ExtraBold" charset="0"/>
                <a:ea typeface="Gilroy ExtraBold" charset="0"/>
                <a:cs typeface="Gilroy ExtraBold" charset="0"/>
              </a:rPr>
              <a:t>Dramatic effects</a:t>
            </a:r>
          </a:p>
          <a:p>
            <a:pPr marL="685800" indent="-685800">
              <a:lnSpc>
                <a:spcPct val="90000"/>
              </a:lnSpc>
              <a:buFont typeface="Arial"/>
              <a:buChar char="•"/>
            </a:pPr>
            <a:r>
              <a:rPr lang="en-US" sz="5000" b="1" dirty="0">
                <a:solidFill>
                  <a:schemeClr val="bg2"/>
                </a:solidFill>
                <a:latin typeface="Gilroy ExtraBold" charset="0"/>
                <a:ea typeface="Gilroy ExtraBold" charset="0"/>
                <a:cs typeface="Gilroy ExtraBold" charset="0"/>
              </a:rPr>
              <a:t>Lasting effects</a:t>
            </a:r>
          </a:p>
          <a:p>
            <a:pPr marL="685800" indent="-685800">
              <a:lnSpc>
                <a:spcPct val="90000"/>
              </a:lnSpc>
              <a:buFont typeface="Arial"/>
              <a:buChar char="•"/>
            </a:pPr>
            <a:r>
              <a:rPr lang="en-US" sz="5000" b="1" dirty="0">
                <a:solidFill>
                  <a:schemeClr val="bg2"/>
                </a:solidFill>
                <a:latin typeface="Gilroy ExtraBold" charset="0"/>
                <a:ea typeface="Gilroy ExtraBold" charset="0"/>
                <a:cs typeface="Gilroy ExtraBold" charset="0"/>
              </a:rPr>
              <a:t>Penetrate a saturated environment</a:t>
            </a:r>
          </a:p>
          <a:p>
            <a:pPr marL="685800" indent="-685800">
              <a:lnSpc>
                <a:spcPct val="90000"/>
              </a:lnSpc>
              <a:buFont typeface="Arial"/>
              <a:buChar char="•"/>
            </a:pPr>
            <a:r>
              <a:rPr lang="en-US" sz="5000" b="1" dirty="0">
                <a:solidFill>
                  <a:schemeClr val="bg2"/>
                </a:solidFill>
                <a:latin typeface="Gilroy ExtraBold" charset="0"/>
                <a:ea typeface="Gilroy ExtraBold" charset="0"/>
                <a:cs typeface="Gilroy ExtraBold" charset="0"/>
              </a:rPr>
              <a:t>Develop an unlikely ally (persuasion!)</a:t>
            </a:r>
          </a:p>
        </p:txBody>
      </p:sp>
    </p:spTree>
    <p:extLst>
      <p:ext uri="{BB962C8B-B14F-4D97-AF65-F5344CB8AC3E}">
        <p14:creationId xmlns:p14="http://schemas.microsoft.com/office/powerpoint/2010/main" val="26364201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05532" y="613300"/>
            <a:ext cx="1103696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5000" b="1" dirty="0">
                <a:solidFill>
                  <a:schemeClr val="tx1"/>
                </a:solidFill>
                <a:latin typeface="Gilroy ExtraBold" charset="0"/>
                <a:ea typeface="Gilroy ExtraBold" charset="0"/>
                <a:cs typeface="Gilroy ExtraBold" charset="0"/>
              </a:rPr>
              <a:t>Psychological theories</a:t>
            </a:r>
          </a:p>
          <a:p>
            <a:pPr>
              <a:lnSpc>
                <a:spcPct val="90000"/>
              </a:lnSpc>
            </a:pPr>
            <a:endParaRPr lang="en-US" sz="5000" b="1" dirty="0">
              <a:solidFill>
                <a:schemeClr val="tx1"/>
              </a:solidFill>
              <a:latin typeface="Gilroy ExtraBold" charset="0"/>
              <a:ea typeface="Gilroy ExtraBold" charset="0"/>
              <a:cs typeface="Gilroy ExtraBold" charset="0"/>
            </a:endParaRPr>
          </a:p>
          <a:p>
            <a:pPr marL="685800" indent="-685800">
              <a:lnSpc>
                <a:spcPct val="90000"/>
              </a:lnSpc>
              <a:buFont typeface="Arial"/>
              <a:buChar char="•"/>
            </a:pPr>
            <a:r>
              <a:rPr lang="en-US" sz="5000" b="1" dirty="0">
                <a:solidFill>
                  <a:schemeClr val="bg2"/>
                </a:solidFill>
                <a:latin typeface="Gilroy ExtraBold" charset="0"/>
                <a:ea typeface="Gilroy ExtraBold" charset="0"/>
                <a:cs typeface="Gilroy ExtraBold" charset="0"/>
              </a:rPr>
              <a:t>Backlash effect</a:t>
            </a:r>
          </a:p>
          <a:p>
            <a:pPr marL="685800" indent="-685800">
              <a:lnSpc>
                <a:spcPct val="90000"/>
              </a:lnSpc>
              <a:buFont typeface="Arial"/>
              <a:buChar char="•"/>
            </a:pPr>
            <a:r>
              <a:rPr lang="en-US" sz="5000" b="1" dirty="0">
                <a:solidFill>
                  <a:schemeClr val="bg2"/>
                </a:solidFill>
                <a:latin typeface="Gilroy ExtraBold" charset="0"/>
                <a:ea typeface="Gilroy ExtraBold" charset="0"/>
                <a:cs typeface="Gilroy ExtraBold" charset="0"/>
              </a:rPr>
              <a:t>Self-persuasion</a:t>
            </a:r>
          </a:p>
          <a:p>
            <a:pPr marL="685800" indent="-685800">
              <a:lnSpc>
                <a:spcPct val="90000"/>
              </a:lnSpc>
              <a:buFont typeface="Arial"/>
              <a:buChar char="•"/>
            </a:pPr>
            <a:r>
              <a:rPr lang="en-US" sz="5000" b="1" dirty="0">
                <a:solidFill>
                  <a:schemeClr val="bg2"/>
                </a:solidFill>
                <a:latin typeface="Gilroy ExtraBold" charset="0"/>
                <a:ea typeface="Gilroy ExtraBold" charset="0"/>
                <a:cs typeface="Gilroy ExtraBold" charset="0"/>
              </a:rPr>
              <a:t>Cognitive dissonance</a:t>
            </a:r>
          </a:p>
          <a:p>
            <a:pPr marL="685800" indent="-685800" algn="ctr">
              <a:lnSpc>
                <a:spcPct val="90000"/>
              </a:lnSpc>
              <a:buFont typeface="Arial"/>
              <a:buChar char="•"/>
            </a:pPr>
            <a:endParaRPr lang="en-US" sz="5000" b="1" dirty="0">
              <a:solidFill>
                <a:schemeClr val="bg2"/>
              </a:solidFill>
              <a:latin typeface="Gilroy ExtraBold" charset="0"/>
              <a:ea typeface="Gilroy ExtraBold" charset="0"/>
              <a:cs typeface="Gilroy ExtraBold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05532" y="4915481"/>
            <a:ext cx="104318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sz="4000" b="1" dirty="0">
                <a:solidFill>
                  <a:srgbClr val="899EAC"/>
                </a:solidFill>
                <a:latin typeface="Gilroy ExtraBold" charset="0"/>
                <a:ea typeface="Gilroy ExtraBold" charset="0"/>
                <a:cs typeface="Gilroy ExtraBold" charset="0"/>
              </a:rPr>
              <a:t>Recipe examples: </a:t>
            </a:r>
            <a:r>
              <a:rPr lang="en-US" sz="4000" b="1" dirty="0">
                <a:solidFill>
                  <a:schemeClr val="bg2"/>
                </a:solidFill>
                <a:latin typeface="Gilroy ExtraBold" charset="0"/>
                <a:ea typeface="Gilroy ExtraBold" charset="0"/>
                <a:cs typeface="Gilroy ExtraBold" charset="0"/>
              </a:rPr>
              <a:t>analogic perspective-taking, out-group threat </a:t>
            </a:r>
          </a:p>
        </p:txBody>
      </p:sp>
    </p:spTree>
    <p:extLst>
      <p:ext uri="{BB962C8B-B14F-4D97-AF65-F5344CB8AC3E}">
        <p14:creationId xmlns:p14="http://schemas.microsoft.com/office/powerpoint/2010/main" val="11688328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281340" y="1329141"/>
            <a:ext cx="3544659" cy="669414"/>
          </a:xfrm>
          <a:prstGeom prst="rect">
            <a:avLst/>
          </a:prstGeom>
          <a:solidFill>
            <a:schemeClr val="lt1"/>
          </a:solidFill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4500" b="1" dirty="0">
                <a:solidFill>
                  <a:schemeClr val="bg2"/>
                </a:solidFill>
                <a:latin typeface="Gilroy ExtraBold" charset="0"/>
                <a:ea typeface="Gilroy ExtraBold" charset="0"/>
                <a:cs typeface="Gilroy ExtraBold" charset="0"/>
              </a:rPr>
              <a:t>Agenda</a:t>
            </a:r>
          </a:p>
        </p:txBody>
      </p:sp>
      <p:sp>
        <p:nvSpPr>
          <p:cNvPr id="6" name="Rectangle 5"/>
          <p:cNvSpPr/>
          <p:nvPr/>
        </p:nvSpPr>
        <p:spPr>
          <a:xfrm>
            <a:off x="5822064" y="1998555"/>
            <a:ext cx="5385198" cy="59609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914662" y="1329141"/>
            <a:ext cx="5292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ctr">
              <a:lnSpc>
                <a:spcPct val="150000"/>
              </a:lnSpc>
            </a:pPr>
            <a:r>
              <a:rPr lang="en-US" sz="2400" dirty="0">
                <a:solidFill>
                  <a:schemeClr val="accent3"/>
                </a:solidFill>
                <a:latin typeface="Source Sans Pro" charset="0"/>
                <a:ea typeface="Source Sans Pro" charset="0"/>
                <a:cs typeface="Source Sans Pro" charset="0"/>
              </a:rPr>
              <a:t>Defining</a:t>
            </a:r>
          </a:p>
          <a:p>
            <a:pPr fontAlgn="ctr">
              <a:lnSpc>
                <a:spcPct val="150000"/>
              </a:lnSpc>
            </a:pPr>
            <a:r>
              <a:rPr lang="en-US" sz="2400" b="1" dirty="0">
                <a:solidFill>
                  <a:schemeClr val="bg1"/>
                </a:solidFill>
                <a:latin typeface="Source Sans Pro" charset="0"/>
                <a:ea typeface="Source Sans Pro" charset="0"/>
                <a:cs typeface="Source Sans Pro" charset="0"/>
              </a:rPr>
              <a:t>Application</a:t>
            </a:r>
          </a:p>
          <a:p>
            <a:pPr fontAlgn="ctr">
              <a:lnSpc>
                <a:spcPct val="150000"/>
              </a:lnSpc>
            </a:pPr>
            <a:r>
              <a:rPr lang="en-US" sz="2400" dirty="0">
                <a:latin typeface="Source Sans Pro" charset="0"/>
                <a:ea typeface="Source Sans Pro" charset="0"/>
                <a:cs typeface="Source Sans Pro" charset="0"/>
              </a:rPr>
              <a:t>Synthesis</a:t>
            </a:r>
          </a:p>
          <a:p>
            <a:pPr fontAlgn="ctr">
              <a:lnSpc>
                <a:spcPct val="150000"/>
              </a:lnSpc>
            </a:pPr>
            <a:r>
              <a:rPr lang="en-US" sz="2400" dirty="0">
                <a:latin typeface="Source Sans Pro" charset="0"/>
                <a:ea typeface="Source Sans Pro" charset="0"/>
                <a:cs typeface="Source Sans Pro" charset="0"/>
              </a:rPr>
              <a:t>Close &amp; Next Steps </a:t>
            </a:r>
          </a:p>
        </p:txBody>
      </p:sp>
    </p:spTree>
    <p:extLst>
      <p:ext uri="{BB962C8B-B14F-4D97-AF65-F5344CB8AC3E}">
        <p14:creationId xmlns:p14="http://schemas.microsoft.com/office/powerpoint/2010/main" val="7871478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088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5143263" y="1141070"/>
            <a:ext cx="6935493" cy="4659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1951" tIns="20976" rIns="41951" bIns="20976">
            <a:spAutoFit/>
          </a:bodyPr>
          <a:lstStyle>
            <a:lvl1pPr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1pPr>
            <a:lvl2pPr marL="742950" indent="-28575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2pPr>
            <a:lvl3pPr marL="11430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3pPr>
            <a:lvl4pPr marL="16002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4pPr>
            <a:lvl5pPr marL="20574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9pPr>
          </a:lstStyle>
          <a:p>
            <a:r>
              <a:rPr lang="en-US" altLang="en-US" sz="2500" b="1" dirty="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rPr>
              <a:t>Week 1: </a:t>
            </a:r>
            <a:r>
              <a:rPr lang="en-US" altLang="en-US" sz="2500" dirty="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rPr>
              <a:t>	Effective listening</a:t>
            </a:r>
          </a:p>
          <a:p>
            <a:endParaRPr lang="en-US" altLang="en-US" sz="2500" dirty="0">
              <a:solidFill>
                <a:schemeClr val="tx1"/>
              </a:solidFill>
              <a:latin typeface="Source Sans Pro" charset="0"/>
              <a:ea typeface="Source Sans Pro" charset="0"/>
              <a:cs typeface="Source Sans Pro" charset="0"/>
            </a:endParaRPr>
          </a:p>
          <a:p>
            <a:r>
              <a:rPr lang="en-US" altLang="en-US" sz="2500" b="1" dirty="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rPr>
              <a:t>Week 2: </a:t>
            </a:r>
            <a:r>
              <a:rPr lang="en-US" altLang="en-US" sz="2500" dirty="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rPr>
              <a:t>	Motivational interviewing</a:t>
            </a:r>
          </a:p>
          <a:p>
            <a:endParaRPr lang="en-US" altLang="en-US" sz="2500" dirty="0">
              <a:solidFill>
                <a:schemeClr val="tx1"/>
              </a:solidFill>
              <a:latin typeface="Source Sans Pro" charset="0"/>
              <a:ea typeface="Source Sans Pro" charset="0"/>
              <a:cs typeface="Source Sans Pro" charset="0"/>
            </a:endParaRPr>
          </a:p>
          <a:p>
            <a:r>
              <a:rPr lang="en-US" altLang="en-US" sz="2500" b="1" dirty="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rPr>
              <a:t>Week 3:</a:t>
            </a:r>
            <a:r>
              <a:rPr lang="en-US" altLang="en-US" sz="2500" dirty="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rPr>
              <a:t>	Identifying your why</a:t>
            </a:r>
          </a:p>
          <a:p>
            <a:endParaRPr lang="en-US" altLang="en-US" sz="2500" dirty="0">
              <a:solidFill>
                <a:schemeClr val="tx1"/>
              </a:solidFill>
              <a:latin typeface="Source Sans Pro" charset="0"/>
              <a:ea typeface="Source Sans Pro" charset="0"/>
              <a:cs typeface="Source Sans Pro" charset="0"/>
            </a:endParaRPr>
          </a:p>
          <a:p>
            <a:r>
              <a:rPr lang="en-US" altLang="en-US" sz="2500" b="1" dirty="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rPr>
              <a:t>Week 4:</a:t>
            </a:r>
            <a:r>
              <a:rPr lang="en-US" altLang="en-US" sz="2500" dirty="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rPr>
              <a:t>	Your theory of change</a:t>
            </a:r>
          </a:p>
          <a:p>
            <a:endParaRPr lang="en-US" altLang="en-US" sz="2500" dirty="0">
              <a:solidFill>
                <a:schemeClr val="tx1"/>
              </a:solidFill>
              <a:latin typeface="Source Sans Pro" charset="0"/>
              <a:ea typeface="Source Sans Pro" charset="0"/>
              <a:cs typeface="Source Sans Pro" charset="0"/>
            </a:endParaRPr>
          </a:p>
          <a:p>
            <a:r>
              <a:rPr lang="en-US" altLang="en-US" sz="2500" b="1" dirty="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rPr>
              <a:t>Week 5:	Introduction to deep canvassing</a:t>
            </a:r>
          </a:p>
          <a:p>
            <a:endParaRPr lang="en-US" altLang="en-US" sz="2500" dirty="0">
              <a:solidFill>
                <a:schemeClr val="tx1"/>
              </a:solidFill>
              <a:latin typeface="Source Sans Pro" charset="0"/>
              <a:ea typeface="Source Sans Pro" charset="0"/>
              <a:cs typeface="Source Sans Pro" charset="0"/>
            </a:endParaRPr>
          </a:p>
          <a:p>
            <a:r>
              <a:rPr lang="en-US" altLang="en-US" sz="2500" dirty="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rPr>
              <a:t>	</a:t>
            </a:r>
          </a:p>
          <a:p>
            <a:endParaRPr lang="en-US" altLang="en-US" sz="2500" dirty="0">
              <a:solidFill>
                <a:schemeClr val="tx1"/>
              </a:solidFill>
              <a:latin typeface="Source Sans Pro" charset="0"/>
              <a:ea typeface="Source Sans Pro" charset="0"/>
              <a:cs typeface="Source Sans Pro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813291" y="1097454"/>
            <a:ext cx="3449256" cy="1062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4290" tIns="32145" rIns="64290" bIns="32145">
            <a:spAutoFit/>
          </a:bodyPr>
          <a:lstStyle>
            <a:lvl1pPr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1pPr>
            <a:lvl2pPr marL="742950" indent="-28575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2pPr>
            <a:lvl3pPr marL="11430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3pPr>
            <a:lvl4pPr marL="16002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4pPr>
            <a:lvl5pPr marL="20574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9pPr>
          </a:lstStyle>
          <a:p>
            <a:pPr>
              <a:lnSpc>
                <a:spcPct val="80000"/>
              </a:lnSpc>
            </a:pPr>
            <a:r>
              <a:rPr lang="en-US" sz="4000" b="1" dirty="0">
                <a:solidFill>
                  <a:schemeClr val="bg2"/>
                </a:solidFill>
                <a:latin typeface="Gilroy ExtraBold" charset="0"/>
                <a:ea typeface="Gilroy ExtraBold" charset="0"/>
                <a:cs typeface="Gilroy ExtraBold" charset="0"/>
              </a:rPr>
              <a:t>Our learning journey</a:t>
            </a:r>
          </a:p>
        </p:txBody>
      </p:sp>
    </p:spTree>
    <p:extLst>
      <p:ext uri="{BB962C8B-B14F-4D97-AF65-F5344CB8AC3E}">
        <p14:creationId xmlns:p14="http://schemas.microsoft.com/office/powerpoint/2010/main" val="18434314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/>
          <p:nvPr/>
        </p:nvSpPr>
        <p:spPr>
          <a:xfrm>
            <a:off x="0" y="0"/>
            <a:ext cx="12191998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lang="en-US" sz="2800" dirty="0">
              <a:solidFill>
                <a:schemeClr val="tx1"/>
              </a:solidFill>
              <a:latin typeface="Calibri"/>
              <a:ea typeface="Calibri"/>
              <a:cs typeface="Calibri"/>
              <a:sym typeface="Wingdings"/>
            </a:endParaRPr>
          </a:p>
        </p:txBody>
      </p:sp>
      <p:sp>
        <p:nvSpPr>
          <p:cNvPr id="158" name="Shape 158"/>
          <p:cNvSpPr txBox="1"/>
          <p:nvPr/>
        </p:nvSpPr>
        <p:spPr>
          <a:xfrm>
            <a:off x="0" y="1058173"/>
            <a:ext cx="12192000" cy="48927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buSzPct val="25000"/>
              <a:buNone/>
            </a:pPr>
            <a:r>
              <a:rPr lang="en-US" sz="2500" b="1" spc="300" dirty="0">
                <a:solidFill>
                  <a:schemeClr val="bg1"/>
                </a:solidFill>
                <a:latin typeface="Gilroy ExtraBold" charset="0"/>
                <a:ea typeface="Gilroy ExtraBold" charset="0"/>
                <a:cs typeface="Gilroy ExtraBold" charset="0"/>
              </a:rPr>
              <a:t>KEY SKILL #1</a:t>
            </a:r>
          </a:p>
        </p:txBody>
      </p:sp>
      <p:sp>
        <p:nvSpPr>
          <p:cNvPr id="2" name="Rectangle 1"/>
          <p:cNvSpPr/>
          <p:nvPr/>
        </p:nvSpPr>
        <p:spPr>
          <a:xfrm>
            <a:off x="932329" y="2692453"/>
            <a:ext cx="10327340" cy="12695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90000"/>
              </a:lnSpc>
              <a:buSzPct val="25000"/>
            </a:pPr>
            <a:r>
              <a:rPr lang="en-US" sz="8500" b="1" dirty="0">
                <a:solidFill>
                  <a:schemeClr val="lt1"/>
                </a:solidFill>
                <a:latin typeface="Gilroy ExtraBold" charset="0"/>
                <a:ea typeface="Gilroy ExtraBold" charset="0"/>
                <a:cs typeface="Gilroy ExtraBold" charset="0"/>
              </a:rPr>
              <a:t>Non-judgment</a:t>
            </a:r>
          </a:p>
        </p:txBody>
      </p:sp>
      <p:sp>
        <p:nvSpPr>
          <p:cNvPr id="3" name="Rectangle 2"/>
          <p:cNvSpPr/>
          <p:nvPr/>
        </p:nvSpPr>
        <p:spPr>
          <a:xfrm>
            <a:off x="3047999" y="3981701"/>
            <a:ext cx="6096000" cy="477054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en-US" sz="2500" b="1" dirty="0">
                <a:solidFill>
                  <a:schemeClr val="tx1"/>
                </a:solidFill>
                <a:latin typeface="Gilroy ExtraBold" charset="0"/>
                <a:ea typeface="Gilroy ExtraBold" charset="0"/>
                <a:cs typeface="Gilroy ExtraBold" charset="0"/>
                <a:sym typeface="Calibri"/>
              </a:rPr>
              <a:t>Helper skill: </a:t>
            </a:r>
            <a:r>
              <a:rPr lang="en-US" sz="2500" b="1" dirty="0">
                <a:solidFill>
                  <a:schemeClr val="tx1"/>
                </a:solidFill>
                <a:latin typeface="Gilroy ExtraBold" charset="0"/>
                <a:ea typeface="Gilroy ExtraBold" charset="0"/>
                <a:cs typeface="Gilroy ExtraBold" charset="0"/>
                <a:sym typeface="Wingdings"/>
              </a:rPr>
              <a:t>Curiosity</a:t>
            </a:r>
          </a:p>
        </p:txBody>
      </p:sp>
    </p:spTree>
    <p:extLst>
      <p:ext uri="{BB962C8B-B14F-4D97-AF65-F5344CB8AC3E}">
        <p14:creationId xmlns:p14="http://schemas.microsoft.com/office/powerpoint/2010/main" val="13636679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 txBox="1"/>
          <p:nvPr/>
        </p:nvSpPr>
        <p:spPr>
          <a:xfrm>
            <a:off x="0" y="930157"/>
            <a:ext cx="12192000" cy="48927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buSzPct val="25000"/>
              <a:buNone/>
            </a:pPr>
            <a:r>
              <a:rPr lang="en-US" sz="2500" b="1" spc="300" dirty="0">
                <a:solidFill>
                  <a:schemeClr val="bg2"/>
                </a:solidFill>
                <a:latin typeface="Gilroy ExtraBold" charset="0"/>
                <a:ea typeface="Gilroy ExtraBold" charset="0"/>
                <a:cs typeface="Gilroy ExtraBold" charset="0"/>
              </a:rPr>
              <a:t>RATING SCALE</a:t>
            </a:r>
          </a:p>
        </p:txBody>
      </p:sp>
      <p:pic>
        <p:nvPicPr>
          <p:cNvPr id="3" name="Picture 2" descr="Screen Shot 2017-12-18 at 10.23.32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92" y="2550384"/>
            <a:ext cx="11326795" cy="2531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9838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/>
          <p:nvPr/>
        </p:nvSpPr>
        <p:spPr>
          <a:xfrm>
            <a:off x="0" y="0"/>
            <a:ext cx="12191998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8" name="Shape 158"/>
          <p:cNvSpPr txBox="1"/>
          <p:nvPr/>
        </p:nvSpPr>
        <p:spPr>
          <a:xfrm>
            <a:off x="0" y="1058173"/>
            <a:ext cx="12192000" cy="48927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buSzPct val="25000"/>
              <a:buNone/>
            </a:pPr>
            <a:r>
              <a:rPr lang="en-US" sz="2500" b="1" spc="300" dirty="0">
                <a:solidFill>
                  <a:schemeClr val="bg1"/>
                </a:solidFill>
                <a:latin typeface="Gilroy ExtraBold" charset="0"/>
                <a:ea typeface="Gilroy ExtraBold" charset="0"/>
                <a:cs typeface="Gilroy ExtraBold" charset="0"/>
              </a:rPr>
              <a:t>KEY SKILL #2</a:t>
            </a:r>
          </a:p>
        </p:txBody>
      </p:sp>
      <p:sp>
        <p:nvSpPr>
          <p:cNvPr id="5" name="Rectangle 4"/>
          <p:cNvSpPr/>
          <p:nvPr/>
        </p:nvSpPr>
        <p:spPr>
          <a:xfrm>
            <a:off x="932329" y="2692453"/>
            <a:ext cx="10327340" cy="12695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90000"/>
              </a:lnSpc>
              <a:buSzPct val="25000"/>
            </a:pPr>
            <a:r>
              <a:rPr lang="en-US" sz="8500" b="1" dirty="0">
                <a:solidFill>
                  <a:schemeClr val="lt1"/>
                </a:solidFill>
                <a:latin typeface="Gilroy ExtraBold" charset="0"/>
                <a:ea typeface="Gilroy ExtraBold" charset="0"/>
                <a:cs typeface="Gilroy ExtraBold" charset="0"/>
              </a:rPr>
              <a:t>Active Listening</a:t>
            </a:r>
          </a:p>
        </p:txBody>
      </p:sp>
      <p:sp>
        <p:nvSpPr>
          <p:cNvPr id="6" name="Rectangle 5"/>
          <p:cNvSpPr/>
          <p:nvPr/>
        </p:nvSpPr>
        <p:spPr>
          <a:xfrm>
            <a:off x="3047999" y="3981701"/>
            <a:ext cx="6096000" cy="477054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en-US" sz="2500" b="1" dirty="0">
                <a:solidFill>
                  <a:schemeClr val="tx1"/>
                </a:solidFill>
                <a:latin typeface="Gilroy ExtraBold" charset="0"/>
                <a:ea typeface="Gilroy ExtraBold" charset="0"/>
                <a:cs typeface="Gilroy ExtraBold" charset="0"/>
                <a:sym typeface="Calibri"/>
              </a:rPr>
              <a:t>Helper skill: </a:t>
            </a:r>
            <a:r>
              <a:rPr lang="en-US" sz="2500" b="1" dirty="0">
                <a:solidFill>
                  <a:schemeClr val="tx1"/>
                </a:solidFill>
                <a:latin typeface="Gilroy ExtraBold" charset="0"/>
                <a:ea typeface="Gilroy ExtraBold" charset="0"/>
                <a:cs typeface="Gilroy ExtraBold" charset="0"/>
                <a:sym typeface="Wingdings"/>
              </a:rPr>
              <a:t>Repeat Backs</a:t>
            </a:r>
          </a:p>
        </p:txBody>
      </p:sp>
    </p:spTree>
    <p:extLst>
      <p:ext uri="{BB962C8B-B14F-4D97-AF65-F5344CB8AC3E}">
        <p14:creationId xmlns:p14="http://schemas.microsoft.com/office/powerpoint/2010/main" val="9366493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/>
          <p:nvPr/>
        </p:nvSpPr>
        <p:spPr>
          <a:xfrm>
            <a:off x="0" y="0"/>
            <a:ext cx="12191998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8" name="Shape 158"/>
          <p:cNvSpPr txBox="1"/>
          <p:nvPr/>
        </p:nvSpPr>
        <p:spPr>
          <a:xfrm>
            <a:off x="0" y="1058173"/>
            <a:ext cx="12192000" cy="48927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buSzPct val="25000"/>
              <a:buNone/>
            </a:pPr>
            <a:r>
              <a:rPr lang="en-US" sz="2500" b="1" spc="300" dirty="0">
                <a:solidFill>
                  <a:schemeClr val="bg1"/>
                </a:solidFill>
                <a:latin typeface="Gilroy ExtraBold" charset="0"/>
                <a:ea typeface="Gilroy ExtraBold" charset="0"/>
                <a:cs typeface="Gilroy ExtraBold" charset="0"/>
              </a:rPr>
              <a:t>KEY SKILL #3</a:t>
            </a:r>
          </a:p>
        </p:txBody>
      </p:sp>
      <p:sp>
        <p:nvSpPr>
          <p:cNvPr id="5" name="Rectangle 4"/>
          <p:cNvSpPr/>
          <p:nvPr/>
        </p:nvSpPr>
        <p:spPr>
          <a:xfrm>
            <a:off x="932330" y="2411459"/>
            <a:ext cx="10327340" cy="22118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80000"/>
              </a:lnSpc>
              <a:buSzPct val="25000"/>
            </a:pPr>
            <a:r>
              <a:rPr lang="en-US" sz="8500" b="1" dirty="0">
                <a:solidFill>
                  <a:schemeClr val="lt1"/>
                </a:solidFill>
                <a:latin typeface="Gilroy ExtraBold" charset="0"/>
                <a:ea typeface="Gilroy ExtraBold" charset="0"/>
                <a:cs typeface="Gilroy ExtraBold" charset="0"/>
              </a:rPr>
              <a:t>Vulnerability</a:t>
            </a:r>
          </a:p>
          <a:p>
            <a:pPr lvl="0" algn="ctr">
              <a:lnSpc>
                <a:spcPct val="80000"/>
              </a:lnSpc>
              <a:buSzPct val="25000"/>
            </a:pPr>
            <a:r>
              <a:rPr lang="en-US" sz="8500" b="1" dirty="0">
                <a:solidFill>
                  <a:schemeClr val="lt1"/>
                </a:solidFill>
                <a:latin typeface="Gilroy ExtraBold" charset="0"/>
                <a:ea typeface="Gilroy ExtraBold" charset="0"/>
                <a:cs typeface="Gilroy ExtraBold" charset="0"/>
              </a:rPr>
              <a:t>(story sharing)</a:t>
            </a:r>
          </a:p>
        </p:txBody>
      </p:sp>
      <p:sp>
        <p:nvSpPr>
          <p:cNvPr id="6" name="Rectangle 5"/>
          <p:cNvSpPr/>
          <p:nvPr/>
        </p:nvSpPr>
        <p:spPr>
          <a:xfrm>
            <a:off x="3047999" y="4737425"/>
            <a:ext cx="6096000" cy="477054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en-US" sz="2500" b="1" dirty="0">
                <a:solidFill>
                  <a:schemeClr val="tx1"/>
                </a:solidFill>
                <a:latin typeface="Gilroy ExtraBold" charset="0"/>
                <a:ea typeface="Gilroy ExtraBold" charset="0"/>
                <a:cs typeface="Gilroy ExtraBold" charset="0"/>
                <a:sym typeface="Calibri"/>
              </a:rPr>
              <a:t>Helper skill: </a:t>
            </a:r>
            <a:r>
              <a:rPr lang="en-US" sz="2500" b="1" dirty="0">
                <a:solidFill>
                  <a:schemeClr val="tx1"/>
                </a:solidFill>
                <a:latin typeface="Gilroy ExtraBold" charset="0"/>
                <a:ea typeface="Gilroy ExtraBold" charset="0"/>
                <a:cs typeface="Gilroy ExtraBold" charset="0"/>
                <a:sym typeface="Wingdings"/>
              </a:rPr>
              <a:t>Share at the level of values</a:t>
            </a:r>
          </a:p>
        </p:txBody>
      </p:sp>
    </p:spTree>
    <p:extLst>
      <p:ext uri="{BB962C8B-B14F-4D97-AF65-F5344CB8AC3E}">
        <p14:creationId xmlns:p14="http://schemas.microsoft.com/office/powerpoint/2010/main" val="2679393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/>
          <p:nvPr/>
        </p:nvSpPr>
        <p:spPr>
          <a:xfrm>
            <a:off x="0" y="0"/>
            <a:ext cx="12191998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8" name="Shape 158"/>
          <p:cNvSpPr txBox="1"/>
          <p:nvPr/>
        </p:nvSpPr>
        <p:spPr>
          <a:xfrm>
            <a:off x="0" y="1058173"/>
            <a:ext cx="12192000" cy="48927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buSzPct val="25000"/>
              <a:buNone/>
            </a:pPr>
            <a:endParaRPr lang="en-US" sz="2500" b="1" spc="300" dirty="0">
              <a:solidFill>
                <a:schemeClr val="bg1"/>
              </a:solidFill>
              <a:latin typeface="Gilroy ExtraBold" charset="0"/>
              <a:ea typeface="Gilroy ExtraBold" charset="0"/>
              <a:cs typeface="Gilroy ExtraBold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32330" y="2411459"/>
            <a:ext cx="10327340" cy="11654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80000"/>
              </a:lnSpc>
              <a:buSzPct val="25000"/>
            </a:pPr>
            <a:r>
              <a:rPr lang="en-US" sz="8500" b="1" dirty="0">
                <a:solidFill>
                  <a:schemeClr val="lt1"/>
                </a:solidFill>
                <a:latin typeface="Gilroy ExtraBold" charset="0"/>
                <a:ea typeface="Gilroy ExtraBold" charset="0"/>
                <a:cs typeface="Gilroy ExtraBold" charset="0"/>
              </a:rPr>
              <a:t> </a:t>
            </a:r>
          </a:p>
        </p:txBody>
      </p:sp>
      <p:pic>
        <p:nvPicPr>
          <p:cNvPr id="2" name="Deep Canvassing Vide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50" y="-12484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076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 txBox="1"/>
          <p:nvPr/>
        </p:nvSpPr>
        <p:spPr>
          <a:xfrm>
            <a:off x="0" y="1058173"/>
            <a:ext cx="12192000" cy="48927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buSzPct val="25000"/>
              <a:buNone/>
            </a:pPr>
            <a:r>
              <a:rPr lang="en-US" sz="2500" b="1" spc="300" dirty="0">
                <a:solidFill>
                  <a:schemeClr val="bg2"/>
                </a:solidFill>
                <a:latin typeface="Gilroy ExtraBold" charset="0"/>
                <a:ea typeface="Gilroy ExtraBold" charset="0"/>
                <a:cs typeface="Gilroy ExtraBold" charset="0"/>
              </a:rPr>
              <a:t>TRANSITION TO STORY</a:t>
            </a:r>
          </a:p>
        </p:txBody>
      </p:sp>
      <p:sp>
        <p:nvSpPr>
          <p:cNvPr id="2" name="Rectangle 1"/>
          <p:cNvSpPr/>
          <p:nvPr/>
        </p:nvSpPr>
        <p:spPr>
          <a:xfrm>
            <a:off x="932329" y="2177888"/>
            <a:ext cx="10327340" cy="487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90000"/>
              </a:lnSpc>
              <a:buSzPct val="25000"/>
            </a:pPr>
            <a:endParaRPr lang="en-US" sz="2800" dirty="0">
              <a:solidFill>
                <a:srgbClr val="3B444D"/>
              </a:solidFill>
              <a:latin typeface="Gilroy ExtraBold" charset="0"/>
              <a:ea typeface="Gilroy ExtraBold" charset="0"/>
              <a:cs typeface="Gilroy ExtraBold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50267" y="2275240"/>
            <a:ext cx="929146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5000" b="1" dirty="0">
                <a:solidFill>
                  <a:schemeClr val="tx1"/>
                </a:solidFill>
                <a:latin typeface="Gilroy ExtraBold" charset="0"/>
                <a:ea typeface="Gilroy ExtraBold" charset="0"/>
                <a:cs typeface="Gilroy ExtraBold" charset="0"/>
              </a:rPr>
              <a:t>We don’t often talk about </a:t>
            </a:r>
          </a:p>
          <a:p>
            <a:pPr algn="ctr">
              <a:lnSpc>
                <a:spcPct val="90000"/>
              </a:lnSpc>
            </a:pPr>
            <a:r>
              <a:rPr lang="en-US" sz="5000" b="1" dirty="0">
                <a:solidFill>
                  <a:schemeClr val="tx1"/>
                </a:solidFill>
                <a:latin typeface="Gilroy ExtraBold" charset="0"/>
                <a:ea typeface="Gilroy ExtraBold" charset="0"/>
                <a:cs typeface="Gilroy ExtraBold" charset="0"/>
              </a:rPr>
              <a:t>our [topic] but when I think about [topic], I think about [person you care about] </a:t>
            </a:r>
            <a:r>
              <a:rPr lang="mr-IN" sz="5000" b="1" dirty="0">
                <a:solidFill>
                  <a:schemeClr val="tx1"/>
                </a:solidFill>
                <a:latin typeface="Gilroy ExtraBold" charset="0"/>
                <a:ea typeface="Gilroy ExtraBold" charset="0"/>
                <a:cs typeface="Gilroy ExtraBold" charset="0"/>
              </a:rPr>
              <a:t>…</a:t>
            </a:r>
            <a:endParaRPr lang="en-US" sz="5000" b="1" dirty="0">
              <a:solidFill>
                <a:schemeClr val="tx1"/>
              </a:solidFill>
              <a:latin typeface="Gilroy ExtraBold" charset="0"/>
              <a:ea typeface="Gilroy ExtraBold" charset="0"/>
              <a:cs typeface="Gilroy Extra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85839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/>
          <p:nvPr/>
        </p:nvSpPr>
        <p:spPr>
          <a:xfrm>
            <a:off x="0" y="0"/>
            <a:ext cx="12191998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8" name="Shape 158"/>
          <p:cNvSpPr txBox="1"/>
          <p:nvPr/>
        </p:nvSpPr>
        <p:spPr>
          <a:xfrm>
            <a:off x="0" y="1058173"/>
            <a:ext cx="12192000" cy="48927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buSzPct val="25000"/>
              <a:buNone/>
            </a:pPr>
            <a:r>
              <a:rPr lang="en-US" sz="2500" b="1" spc="300" dirty="0">
                <a:solidFill>
                  <a:schemeClr val="bg1"/>
                </a:solidFill>
                <a:latin typeface="Gilroy ExtraBold" charset="0"/>
                <a:ea typeface="Gilroy ExtraBold" charset="0"/>
                <a:cs typeface="Gilroy ExtraBold" charset="0"/>
              </a:rPr>
              <a:t>KEY SKILL #4</a:t>
            </a:r>
          </a:p>
        </p:txBody>
      </p:sp>
      <p:sp>
        <p:nvSpPr>
          <p:cNvPr id="2" name="Rectangle 1"/>
          <p:cNvSpPr/>
          <p:nvPr/>
        </p:nvSpPr>
        <p:spPr>
          <a:xfrm>
            <a:off x="932329" y="2595235"/>
            <a:ext cx="10327340" cy="16989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90000"/>
              </a:lnSpc>
              <a:buSzPct val="25000"/>
            </a:pPr>
            <a:r>
              <a:rPr lang="en-US" sz="5800" b="1" dirty="0">
                <a:solidFill>
                  <a:schemeClr val="lt1"/>
                </a:solidFill>
                <a:latin typeface="Gilroy ExtraBold" charset="0"/>
                <a:ea typeface="Gilroy ExtraBold" charset="0"/>
                <a:cs typeface="Gilroy ExtraBold" charset="0"/>
              </a:rPr>
              <a:t>Pro tip for connecting </a:t>
            </a:r>
          </a:p>
          <a:p>
            <a:pPr lvl="0" algn="ctr">
              <a:lnSpc>
                <a:spcPct val="90000"/>
              </a:lnSpc>
              <a:buSzPct val="25000"/>
            </a:pPr>
            <a:r>
              <a:rPr lang="en-US" sz="5800" b="1" dirty="0">
                <a:solidFill>
                  <a:schemeClr val="lt1"/>
                </a:solidFill>
                <a:latin typeface="Gilroy ExtraBold" charset="0"/>
                <a:ea typeface="Gilroy ExtraBold" charset="0"/>
                <a:cs typeface="Gilroy ExtraBold" charset="0"/>
              </a:rPr>
              <a:t>values and lived experiences</a:t>
            </a:r>
          </a:p>
        </p:txBody>
      </p:sp>
    </p:spTree>
    <p:extLst>
      <p:ext uri="{BB962C8B-B14F-4D97-AF65-F5344CB8AC3E}">
        <p14:creationId xmlns:p14="http://schemas.microsoft.com/office/powerpoint/2010/main" val="8563291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450267" y="2055784"/>
            <a:ext cx="929146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5000" b="1" dirty="0">
                <a:solidFill>
                  <a:schemeClr val="tx1"/>
                </a:solidFill>
                <a:latin typeface="Gilroy ExtraBold" charset="0"/>
                <a:ea typeface="Gilroy ExtraBold" charset="0"/>
                <a:cs typeface="Gilroy ExtraBold" charset="0"/>
              </a:rPr>
              <a:t>It sounds like you really care about [value]. Do you remember a time when that crystallized for you?</a:t>
            </a:r>
          </a:p>
        </p:txBody>
      </p:sp>
    </p:spTree>
    <p:extLst>
      <p:ext uri="{BB962C8B-B14F-4D97-AF65-F5344CB8AC3E}">
        <p14:creationId xmlns:p14="http://schemas.microsoft.com/office/powerpoint/2010/main" val="24986773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281340" y="1329141"/>
            <a:ext cx="3544659" cy="669414"/>
          </a:xfrm>
          <a:prstGeom prst="rect">
            <a:avLst/>
          </a:prstGeom>
          <a:solidFill>
            <a:schemeClr val="lt1"/>
          </a:solidFill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4500" b="1" dirty="0">
                <a:solidFill>
                  <a:schemeClr val="bg2"/>
                </a:solidFill>
                <a:latin typeface="Gilroy ExtraBold" charset="0"/>
                <a:ea typeface="Gilroy ExtraBold" charset="0"/>
                <a:cs typeface="Gilroy ExtraBold" charset="0"/>
              </a:rPr>
              <a:t>Agenda</a:t>
            </a:r>
          </a:p>
        </p:txBody>
      </p:sp>
      <p:sp>
        <p:nvSpPr>
          <p:cNvPr id="6" name="Rectangle 5"/>
          <p:cNvSpPr/>
          <p:nvPr/>
        </p:nvSpPr>
        <p:spPr>
          <a:xfrm>
            <a:off x="5949696" y="2555693"/>
            <a:ext cx="5385198" cy="59609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12564" y="1329141"/>
            <a:ext cx="5292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ctr">
              <a:lnSpc>
                <a:spcPct val="150000"/>
              </a:lnSpc>
            </a:pPr>
            <a:r>
              <a:rPr lang="en-US" sz="2400" dirty="0">
                <a:solidFill>
                  <a:schemeClr val="accent3"/>
                </a:solidFill>
                <a:latin typeface="Source Sans Pro" charset="0"/>
                <a:ea typeface="Source Sans Pro" charset="0"/>
                <a:cs typeface="Source Sans Pro" charset="0"/>
              </a:rPr>
              <a:t>Defining</a:t>
            </a:r>
          </a:p>
          <a:p>
            <a:pPr fontAlgn="ctr">
              <a:lnSpc>
                <a:spcPct val="150000"/>
              </a:lnSpc>
            </a:pPr>
            <a:r>
              <a:rPr lang="en-US" sz="2400" dirty="0">
                <a:solidFill>
                  <a:schemeClr val="accent3"/>
                </a:solidFill>
                <a:latin typeface="Source Sans Pro" charset="0"/>
                <a:ea typeface="Source Sans Pro" charset="0"/>
                <a:cs typeface="Source Sans Pro" charset="0"/>
              </a:rPr>
              <a:t>Application</a:t>
            </a:r>
          </a:p>
          <a:p>
            <a:pPr fontAlgn="ctr">
              <a:lnSpc>
                <a:spcPct val="150000"/>
              </a:lnSpc>
            </a:pPr>
            <a:r>
              <a:rPr lang="en-US" sz="2400" b="1" dirty="0">
                <a:solidFill>
                  <a:schemeClr val="bg1"/>
                </a:solidFill>
                <a:latin typeface="Source Sans Pro" charset="0"/>
                <a:ea typeface="Source Sans Pro" charset="0"/>
                <a:cs typeface="Source Sans Pro" charset="0"/>
              </a:rPr>
              <a:t>Synthesis</a:t>
            </a:r>
          </a:p>
          <a:p>
            <a:pPr fontAlgn="ctr">
              <a:lnSpc>
                <a:spcPct val="150000"/>
              </a:lnSpc>
            </a:pPr>
            <a:r>
              <a:rPr lang="en-US" sz="2400" dirty="0">
                <a:latin typeface="Source Sans Pro" charset="0"/>
                <a:ea typeface="Source Sans Pro" charset="0"/>
                <a:cs typeface="Source Sans Pro" charset="0"/>
              </a:rPr>
              <a:t>Close &amp; Next steps</a:t>
            </a:r>
          </a:p>
        </p:txBody>
      </p:sp>
    </p:spTree>
    <p:extLst>
      <p:ext uri="{BB962C8B-B14F-4D97-AF65-F5344CB8AC3E}">
        <p14:creationId xmlns:p14="http://schemas.microsoft.com/office/powerpoint/2010/main" val="36930624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528815" y="1028630"/>
            <a:ext cx="5017057" cy="88639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charset="0"/>
              <a:buChar char="•"/>
            </a:pPr>
            <a:endParaRPr lang="en-US" altLang="en-US" sz="2400" dirty="0">
              <a:latin typeface="Source Sans Pro" charset="0"/>
              <a:ea typeface="Source Sans Pro" charset="0"/>
              <a:cs typeface="Source Sans Pro" charset="0"/>
            </a:endParaRPr>
          </a:p>
          <a:p>
            <a:pPr marL="342900" indent="-342900">
              <a:buFont typeface="Arial" charset="0"/>
              <a:buChar char="•"/>
            </a:pPr>
            <a:endParaRPr lang="en-US" altLang="en-US" sz="2400" dirty="0">
              <a:latin typeface="Source Sans Pro" charset="0"/>
              <a:ea typeface="Source Sans Pro" charset="0"/>
              <a:cs typeface="Source Sans Pro" charset="0"/>
            </a:endParaRPr>
          </a:p>
          <a:p>
            <a:pPr marL="342900" indent="-342900">
              <a:buFont typeface="Arial" charset="0"/>
              <a:buChar char="•"/>
            </a:pPr>
            <a:endParaRPr lang="en-US" altLang="en-US" sz="2400" dirty="0">
              <a:latin typeface="Source Sans Pro" charset="0"/>
              <a:ea typeface="Source Sans Pro" charset="0"/>
              <a:cs typeface="Source Sans Pro" charset="0"/>
            </a:endParaRPr>
          </a:p>
          <a:p>
            <a:pPr marL="342900" indent="-342900">
              <a:buFont typeface="Arial" charset="0"/>
              <a:buChar char="•"/>
            </a:pPr>
            <a:endParaRPr lang="en-US" altLang="en-US" sz="2400" dirty="0">
              <a:latin typeface="Source Sans Pro" charset="0"/>
              <a:ea typeface="Source Sans Pro" charset="0"/>
              <a:cs typeface="Source Sans Pro" charset="0"/>
            </a:endParaRPr>
          </a:p>
          <a:p>
            <a:pPr marL="342900" indent="-342900">
              <a:buFont typeface="Arial" charset="0"/>
              <a:buChar char="•"/>
            </a:pPr>
            <a:endParaRPr lang="en-US" altLang="en-US" sz="2400" dirty="0">
              <a:latin typeface="Source Sans Pro" charset="0"/>
              <a:ea typeface="Source Sans Pro" charset="0"/>
              <a:cs typeface="Source Sans Pro" charset="0"/>
            </a:endParaRPr>
          </a:p>
          <a:p>
            <a:pPr marL="342900" indent="-342900">
              <a:buFont typeface="Arial" charset="0"/>
              <a:buChar char="•"/>
            </a:pPr>
            <a:endParaRPr lang="en-US" altLang="en-US" sz="2400" dirty="0">
              <a:latin typeface="Source Sans Pro" charset="0"/>
              <a:ea typeface="Source Sans Pro" charset="0"/>
              <a:cs typeface="Source Sans Pro" charset="0"/>
            </a:endParaRPr>
          </a:p>
          <a:p>
            <a:r>
              <a:rPr lang="en-US" altLang="en-US" sz="2400" dirty="0">
                <a:latin typeface="Source Sans Pro" charset="0"/>
                <a:ea typeface="Source Sans Pro" charset="0"/>
                <a:cs typeface="Source Sans Pro" charset="0"/>
                <a:sym typeface="Wingdings"/>
              </a:rPr>
              <a:t> </a:t>
            </a:r>
            <a:r>
              <a:rPr lang="en-US" altLang="en-US" sz="2400" dirty="0">
                <a:latin typeface="Source Sans Pro" charset="0"/>
                <a:ea typeface="Source Sans Pro" charset="0"/>
                <a:cs typeface="Source Sans Pro" charset="0"/>
              </a:rPr>
              <a:t>Education, connection, second rating, ask, data collection</a:t>
            </a:r>
          </a:p>
          <a:p>
            <a:pPr marL="342900" indent="-342900">
              <a:buFont typeface="Arial" charset="0"/>
              <a:buChar char="•"/>
            </a:pPr>
            <a:endParaRPr lang="en-US" altLang="en-US" sz="2400" dirty="0">
              <a:latin typeface="Source Sans Pro" charset="0"/>
              <a:ea typeface="Source Sans Pro" charset="0"/>
              <a:cs typeface="Source Sans Pro" charset="0"/>
            </a:endParaRPr>
          </a:p>
          <a:p>
            <a:pPr marL="342900" indent="-342900">
              <a:buFont typeface="Wingdings" charset="0"/>
              <a:buChar char="à"/>
            </a:pPr>
            <a:r>
              <a:rPr lang="en-US" altLang="en-US" sz="2400" dirty="0">
                <a:latin typeface="Source Sans Pro" charset="0"/>
                <a:ea typeface="Source Sans Pro" charset="0"/>
                <a:cs typeface="Source Sans Pro" charset="0"/>
              </a:rPr>
              <a:t>Story sharing</a:t>
            </a:r>
          </a:p>
          <a:p>
            <a:pPr marL="342900" indent="-342900">
              <a:buFont typeface="Wingdings" charset="0"/>
              <a:buChar char="à"/>
            </a:pPr>
            <a:endParaRPr lang="en-US" altLang="en-US" sz="2400" dirty="0">
              <a:latin typeface="Source Sans Pro" charset="0"/>
              <a:ea typeface="Source Sans Pro" charset="0"/>
              <a:cs typeface="Source Sans Pro" charset="0"/>
            </a:endParaRPr>
          </a:p>
          <a:p>
            <a:r>
              <a:rPr lang="en-US" altLang="en-US" sz="2400" dirty="0">
                <a:latin typeface="Source Sans Pro" charset="0"/>
                <a:ea typeface="Source Sans Pro" charset="0"/>
                <a:cs typeface="Source Sans Pro" charset="0"/>
                <a:sym typeface="Wingdings"/>
              </a:rPr>
              <a:t> Introduction and first rating</a:t>
            </a:r>
            <a:endParaRPr lang="en-US" altLang="en-US" sz="2400" dirty="0">
              <a:latin typeface="Source Sans Pro" charset="0"/>
              <a:ea typeface="Source Sans Pro" charset="0"/>
              <a:cs typeface="Source Sans Pro" charset="0"/>
            </a:endParaRPr>
          </a:p>
          <a:p>
            <a:pPr marL="342900" indent="-342900">
              <a:buFont typeface="Arial" charset="0"/>
              <a:buChar char="•"/>
            </a:pPr>
            <a:endParaRPr lang="en-US" altLang="en-US" sz="2400" dirty="0">
              <a:latin typeface="Source Sans Pro" charset="0"/>
              <a:ea typeface="Source Sans Pro" charset="0"/>
              <a:cs typeface="Source Sans Pro" charset="0"/>
            </a:endParaRPr>
          </a:p>
          <a:p>
            <a:pPr marL="342900" indent="-342900">
              <a:buFont typeface="Arial" charset="0"/>
              <a:buChar char="•"/>
            </a:pPr>
            <a:endParaRPr lang="en-US" altLang="en-US" sz="2400" dirty="0">
              <a:latin typeface="Source Sans Pro" charset="0"/>
              <a:ea typeface="Source Sans Pro" charset="0"/>
              <a:cs typeface="Source Sans Pro" charset="0"/>
            </a:endParaRPr>
          </a:p>
          <a:p>
            <a:pPr marL="342900" indent="-342900">
              <a:buFont typeface="Arial" charset="0"/>
              <a:buChar char="•"/>
            </a:pPr>
            <a:endParaRPr lang="en-US" altLang="en-US" sz="2400" dirty="0">
              <a:latin typeface="Source Sans Pro" charset="0"/>
              <a:ea typeface="Source Sans Pro" charset="0"/>
              <a:cs typeface="Source Sans Pro" charset="0"/>
            </a:endParaRPr>
          </a:p>
          <a:p>
            <a:endParaRPr lang="en-US" altLang="en-US" sz="2400" dirty="0">
              <a:latin typeface="Source Sans Pro" charset="0"/>
              <a:ea typeface="Source Sans Pro" charset="0"/>
              <a:cs typeface="Source Sans Pro" charset="0"/>
            </a:endParaRPr>
          </a:p>
          <a:p>
            <a:endParaRPr lang="en-US" altLang="en-US" sz="2400" dirty="0">
              <a:latin typeface="Source Sans Pro" charset="0"/>
              <a:ea typeface="Source Sans Pro" charset="0"/>
              <a:cs typeface="Source Sans Pro" charset="0"/>
            </a:endParaRPr>
          </a:p>
          <a:p>
            <a:pPr marL="342900" indent="-342900">
              <a:buFont typeface="Arial" charset="0"/>
              <a:buChar char="•"/>
            </a:pPr>
            <a:endParaRPr lang="en-US" altLang="en-US" sz="2400" dirty="0">
              <a:latin typeface="Source Sans Pro" charset="0"/>
              <a:ea typeface="Source Sans Pro" charset="0"/>
              <a:cs typeface="Source Sans Pro" charset="0"/>
            </a:endParaRPr>
          </a:p>
          <a:p>
            <a:pPr marL="342900" indent="-342900">
              <a:buFont typeface="Arial" charset="0"/>
              <a:buChar char="•"/>
            </a:pPr>
            <a:endParaRPr lang="en-US" altLang="en-US" sz="2400" dirty="0">
              <a:latin typeface="Source Sans Pro" charset="0"/>
              <a:ea typeface="Source Sans Pro" charset="0"/>
              <a:cs typeface="Source Sans Pro" charset="0"/>
            </a:endParaRPr>
          </a:p>
          <a:p>
            <a:pPr marL="342900" indent="-342900">
              <a:buFont typeface="Arial" charset="0"/>
              <a:buChar char="•"/>
            </a:pPr>
            <a:endParaRPr lang="en-US" altLang="en-US" sz="2400" dirty="0">
              <a:latin typeface="Source Sans Pro" charset="0"/>
              <a:ea typeface="Source Sans Pro" charset="0"/>
              <a:cs typeface="Source Sans Pro" charset="0"/>
            </a:endParaRPr>
          </a:p>
          <a:p>
            <a:pPr marL="342900" indent="-342900">
              <a:buFont typeface="Arial" charset="0"/>
              <a:buChar char="•"/>
            </a:pPr>
            <a:endParaRPr lang="en-US" altLang="en-US" sz="2400" dirty="0">
              <a:latin typeface="Source Sans Pro" charset="0"/>
              <a:ea typeface="Source Sans Pro" charset="0"/>
              <a:cs typeface="Source Sans Pro" charset="0"/>
            </a:endParaRPr>
          </a:p>
          <a:p>
            <a:endParaRPr lang="en-US" altLang="en-US" sz="2200" dirty="0">
              <a:latin typeface="Source Sans Pro" charset="0"/>
              <a:ea typeface="Source Sans Pro" charset="0"/>
              <a:cs typeface="Source Sans Pro" charset="0"/>
            </a:endParaRPr>
          </a:p>
          <a:p>
            <a:endParaRPr lang="en-US" altLang="en-US" sz="2200" dirty="0">
              <a:latin typeface="Source Sans Pro" charset="0"/>
              <a:ea typeface="Source Sans Pro" charset="0"/>
              <a:cs typeface="Source Sans Pro" charset="0"/>
            </a:endParaRPr>
          </a:p>
          <a:p>
            <a:endParaRPr lang="en-US" altLang="en-US" sz="2200" dirty="0">
              <a:latin typeface="Source Sans Pro" charset="0"/>
              <a:ea typeface="Source Sans Pro" charset="0"/>
              <a:cs typeface="Source Sans Pro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38913" y="1063364"/>
            <a:ext cx="8028432" cy="6983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4800" b="1" dirty="0">
                <a:solidFill>
                  <a:schemeClr val="bg2"/>
                </a:solidFill>
                <a:latin typeface="Gilroy ExtraBold" charset="0"/>
                <a:ea typeface="Gilroy ExtraBold" charset="0"/>
                <a:cs typeface="Gilroy ExtraBold" charset="0"/>
              </a:rPr>
              <a:t>Putting it all together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6736" y="1566284"/>
            <a:ext cx="9147399" cy="5145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0509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-19481" y="3090110"/>
            <a:ext cx="12192000" cy="121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1951" tIns="20976" rIns="41951" bIns="20976">
            <a:spAutoFit/>
          </a:bodyPr>
          <a:lstStyle>
            <a:lvl1pPr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1pPr>
            <a:lvl2pPr marL="742950" indent="-28575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2pPr>
            <a:lvl3pPr marL="11430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3pPr>
            <a:lvl4pPr marL="16002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4pPr>
            <a:lvl5pPr marL="20574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sz="2500" b="1" spc="300" dirty="0">
                <a:solidFill>
                  <a:schemeClr val="bg2"/>
                </a:solidFill>
                <a:latin typeface="Gilroy ExtraBold" charset="0"/>
                <a:ea typeface="Gilroy ExtraBold" charset="0"/>
                <a:cs typeface="Gilroy ExtraBold" charset="0"/>
              </a:rPr>
              <a:t>GUIDED WORKSHEET</a:t>
            </a:r>
          </a:p>
          <a:p>
            <a:pPr algn="ctr">
              <a:lnSpc>
                <a:spcPct val="80000"/>
              </a:lnSpc>
            </a:pPr>
            <a:endParaRPr lang="en-US" sz="2500" b="1" spc="300" dirty="0">
              <a:solidFill>
                <a:schemeClr val="bg2"/>
              </a:solidFill>
              <a:latin typeface="Gilroy ExtraBold" charset="0"/>
              <a:ea typeface="Gilroy ExtraBold" charset="0"/>
              <a:cs typeface="Gilroy ExtraBold" charset="0"/>
            </a:endParaRPr>
          </a:p>
          <a:p>
            <a:pPr algn="ctr">
              <a:lnSpc>
                <a:spcPct val="80000"/>
              </a:lnSpc>
            </a:pPr>
            <a:r>
              <a:rPr lang="en-US" sz="4500" b="1" dirty="0">
                <a:solidFill>
                  <a:schemeClr val="bg2"/>
                </a:solidFill>
                <a:latin typeface="Gilroy ExtraBold" charset="0"/>
                <a:ea typeface="Gilroy ExtraBold" charset="0"/>
                <a:cs typeface="Gilroy ExtraBold" charset="0"/>
              </a:rPr>
              <a:t>Deep Canvassing </a:t>
            </a:r>
          </a:p>
        </p:txBody>
      </p:sp>
      <p:pic>
        <p:nvPicPr>
          <p:cNvPr id="2" name="Picture 1" descr="noun_169164_cc.png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559"/>
          <a:stretch/>
        </p:blipFill>
        <p:spPr>
          <a:xfrm>
            <a:off x="5317739" y="1468700"/>
            <a:ext cx="1517562" cy="12814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089" y="1044524"/>
            <a:ext cx="1201821" cy="1554079"/>
          </a:xfrm>
          <a:prstGeom prst="rect">
            <a:avLst/>
          </a:prstGeom>
        </p:spPr>
      </p:pic>
      <p:sp>
        <p:nvSpPr>
          <p:cNvPr id="6" name="Rectangle 5">
            <a:hlinkClick r:id="rId6"/>
          </p:cNvPr>
          <p:cNvSpPr/>
          <p:nvPr/>
        </p:nvSpPr>
        <p:spPr>
          <a:xfrm>
            <a:off x="3316670" y="5086659"/>
            <a:ext cx="5558660" cy="813816"/>
          </a:xfrm>
          <a:prstGeom prst="rect">
            <a:avLst/>
          </a:prstGeom>
          <a:noFill/>
          <a:ln w="3810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45719" rIns="0" bIns="45719"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Gilroy ExtraBold" charset="0"/>
                <a:ea typeface="Gilroy ExtraBold" charset="0"/>
                <a:cs typeface="Gilroy ExtraBold" charset="0"/>
              </a:rPr>
              <a:t>bit.ly</a:t>
            </a:r>
            <a:r>
              <a:rPr lang="en-US" sz="3600" b="1" dirty="0">
                <a:solidFill>
                  <a:schemeClr val="tx1"/>
                </a:solidFill>
                <a:latin typeface="Gilroy ExtraBold" charset="0"/>
                <a:ea typeface="Gilroy ExtraBold" charset="0"/>
                <a:cs typeface="Gilroy ExtraBold" charset="0"/>
              </a:rPr>
              <a:t>/</a:t>
            </a:r>
            <a:r>
              <a:rPr lang="en-US" sz="3600" b="1" dirty="0" err="1">
                <a:solidFill>
                  <a:schemeClr val="tx1"/>
                </a:solidFill>
                <a:latin typeface="Gilroy ExtraBold" charset="0"/>
                <a:ea typeface="Gilroy ExtraBold" charset="0"/>
                <a:cs typeface="Gilroy ExtraBold" charset="0"/>
              </a:rPr>
              <a:t>deepcanvassing</a:t>
            </a:r>
            <a:endParaRPr lang="en-US" sz="3600" b="1" dirty="0">
              <a:solidFill>
                <a:schemeClr val="tx1"/>
              </a:solidFill>
              <a:latin typeface="Gilroy ExtraBold" charset="0"/>
              <a:ea typeface="Gilroy ExtraBold" charset="0"/>
              <a:cs typeface="Gilroy Extra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65267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528815" y="1028630"/>
            <a:ext cx="5017057" cy="55399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altLang="en-US" sz="2400" dirty="0">
                <a:latin typeface="Source Sans Pro" charset="0"/>
                <a:ea typeface="Source Sans Pro" charset="0"/>
                <a:cs typeface="Source Sans Pro" charset="0"/>
              </a:rPr>
              <a:t>At the door</a:t>
            </a:r>
          </a:p>
          <a:p>
            <a:pPr marL="342900" indent="-342900">
              <a:buFont typeface="Arial" charset="0"/>
              <a:buChar char="•"/>
            </a:pPr>
            <a:endParaRPr lang="en-US" altLang="en-US" sz="2400" dirty="0">
              <a:latin typeface="Source Sans Pro" charset="0"/>
              <a:ea typeface="Source Sans Pro" charset="0"/>
              <a:cs typeface="Source Sans Pro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altLang="en-US" sz="2400" dirty="0">
                <a:latin typeface="Source Sans Pro" charset="0"/>
                <a:ea typeface="Source Sans Pro" charset="0"/>
                <a:cs typeface="Source Sans Pro" charset="0"/>
              </a:rPr>
              <a:t>In water cooler conversations</a:t>
            </a:r>
          </a:p>
          <a:p>
            <a:pPr marL="342900" indent="-342900">
              <a:buFont typeface="Arial" charset="0"/>
              <a:buChar char="•"/>
            </a:pPr>
            <a:endParaRPr lang="en-US" altLang="en-US" sz="2400" dirty="0">
              <a:latin typeface="Source Sans Pro" charset="0"/>
              <a:ea typeface="Source Sans Pro" charset="0"/>
              <a:cs typeface="Source Sans Pro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altLang="en-US" sz="2400" dirty="0">
                <a:latin typeface="Source Sans Pro" charset="0"/>
                <a:ea typeface="Source Sans Pro" charset="0"/>
                <a:cs typeface="Source Sans Pro" charset="0"/>
              </a:rPr>
              <a:t>In 1:1s </a:t>
            </a:r>
          </a:p>
          <a:p>
            <a:pPr marL="342900" indent="-342900">
              <a:buFont typeface="Arial" charset="0"/>
              <a:buChar char="•"/>
            </a:pPr>
            <a:endParaRPr lang="en-US" altLang="en-US" sz="2400" dirty="0">
              <a:latin typeface="Source Sans Pro" charset="0"/>
              <a:ea typeface="Source Sans Pro" charset="0"/>
              <a:cs typeface="Source Sans Pro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altLang="en-US" sz="2400" dirty="0">
                <a:latin typeface="Source Sans Pro" charset="0"/>
                <a:ea typeface="Source Sans Pro" charset="0"/>
                <a:cs typeface="Source Sans Pro" charset="0"/>
              </a:rPr>
              <a:t>In group meetings</a:t>
            </a:r>
          </a:p>
          <a:p>
            <a:endParaRPr lang="en-US" altLang="en-US" sz="2400" dirty="0">
              <a:latin typeface="Source Sans Pro" charset="0"/>
              <a:ea typeface="Source Sans Pro" charset="0"/>
              <a:cs typeface="Source Sans Pro" charset="0"/>
            </a:endParaRPr>
          </a:p>
          <a:p>
            <a:pPr marL="342900" indent="-342900">
              <a:buFont typeface="Arial" charset="0"/>
              <a:buChar char="•"/>
            </a:pPr>
            <a:endParaRPr lang="en-US" altLang="en-US" sz="2400" dirty="0">
              <a:latin typeface="Source Sans Pro" charset="0"/>
              <a:ea typeface="Source Sans Pro" charset="0"/>
              <a:cs typeface="Source Sans Pro" charset="0"/>
            </a:endParaRPr>
          </a:p>
          <a:p>
            <a:pPr marL="342900" indent="-342900">
              <a:buFont typeface="Arial" charset="0"/>
              <a:buChar char="•"/>
            </a:pPr>
            <a:endParaRPr lang="en-US" altLang="en-US" sz="2400" dirty="0">
              <a:latin typeface="Source Sans Pro" charset="0"/>
              <a:ea typeface="Source Sans Pro" charset="0"/>
              <a:cs typeface="Source Sans Pro" charset="0"/>
            </a:endParaRPr>
          </a:p>
          <a:p>
            <a:pPr marL="342900" indent="-342900">
              <a:buFont typeface="Arial" charset="0"/>
              <a:buChar char="•"/>
            </a:pPr>
            <a:endParaRPr lang="en-US" altLang="en-US" sz="2400" dirty="0">
              <a:latin typeface="Source Sans Pro" charset="0"/>
              <a:ea typeface="Source Sans Pro" charset="0"/>
              <a:cs typeface="Source Sans Pro" charset="0"/>
            </a:endParaRPr>
          </a:p>
          <a:p>
            <a:pPr marL="342900" indent="-342900">
              <a:buFont typeface="Arial" charset="0"/>
              <a:buChar char="•"/>
            </a:pPr>
            <a:endParaRPr lang="en-US" altLang="en-US" sz="2400" dirty="0">
              <a:latin typeface="Source Sans Pro" charset="0"/>
              <a:ea typeface="Source Sans Pro" charset="0"/>
              <a:cs typeface="Source Sans Pro" charset="0"/>
            </a:endParaRPr>
          </a:p>
          <a:p>
            <a:endParaRPr lang="en-US" altLang="en-US" sz="2200" dirty="0">
              <a:latin typeface="Source Sans Pro" charset="0"/>
              <a:ea typeface="Source Sans Pro" charset="0"/>
              <a:cs typeface="Source Sans Pro" charset="0"/>
            </a:endParaRPr>
          </a:p>
          <a:p>
            <a:endParaRPr lang="en-US" altLang="en-US" sz="2200" dirty="0">
              <a:latin typeface="Source Sans Pro" charset="0"/>
              <a:ea typeface="Source Sans Pro" charset="0"/>
              <a:cs typeface="Source Sans Pro" charset="0"/>
            </a:endParaRPr>
          </a:p>
          <a:p>
            <a:endParaRPr lang="en-US" altLang="en-US" sz="2200" dirty="0">
              <a:latin typeface="Source Sans Pro" charset="0"/>
              <a:ea typeface="Source Sans Pro" charset="0"/>
              <a:cs typeface="Source Sans Pro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85087" y="1063364"/>
            <a:ext cx="4364785" cy="1777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4500" b="1" dirty="0">
                <a:solidFill>
                  <a:schemeClr val="bg2"/>
                </a:solidFill>
                <a:latin typeface="Gilroy ExtraBold" charset="0"/>
                <a:ea typeface="Gilroy ExtraBold" charset="0"/>
                <a:cs typeface="Gilroy ExtraBold" charset="0"/>
              </a:rPr>
              <a:t>Using these skills in the wild</a:t>
            </a:r>
          </a:p>
        </p:txBody>
      </p:sp>
    </p:spTree>
    <p:extLst>
      <p:ext uri="{BB962C8B-B14F-4D97-AF65-F5344CB8AC3E}">
        <p14:creationId xmlns:p14="http://schemas.microsoft.com/office/powerpoint/2010/main" val="46645893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281340" y="1329141"/>
            <a:ext cx="3544659" cy="669414"/>
          </a:xfrm>
          <a:prstGeom prst="rect">
            <a:avLst/>
          </a:prstGeom>
          <a:solidFill>
            <a:schemeClr val="lt1"/>
          </a:solidFill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4500" b="1" dirty="0">
                <a:solidFill>
                  <a:schemeClr val="bg2"/>
                </a:solidFill>
                <a:latin typeface="Gilroy ExtraBold" charset="0"/>
                <a:ea typeface="Gilroy ExtraBold" charset="0"/>
                <a:cs typeface="Gilroy ExtraBold" charset="0"/>
              </a:rPr>
              <a:t>Agenda</a:t>
            </a:r>
          </a:p>
        </p:txBody>
      </p:sp>
      <p:sp>
        <p:nvSpPr>
          <p:cNvPr id="6" name="Rectangle 5"/>
          <p:cNvSpPr/>
          <p:nvPr/>
        </p:nvSpPr>
        <p:spPr>
          <a:xfrm>
            <a:off x="5868363" y="2510249"/>
            <a:ext cx="3060484" cy="59609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868363" y="773850"/>
            <a:ext cx="5292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ctr">
              <a:lnSpc>
                <a:spcPct val="150000"/>
              </a:lnSpc>
            </a:pPr>
            <a:r>
              <a:rPr lang="en-US" sz="2400" dirty="0">
                <a:solidFill>
                  <a:schemeClr val="accent3"/>
                </a:solidFill>
                <a:latin typeface="Source Sans Pro" charset="0"/>
                <a:ea typeface="Source Sans Pro" charset="0"/>
                <a:cs typeface="Source Sans Pro" charset="0"/>
              </a:rPr>
              <a:t>Recap </a:t>
            </a:r>
            <a:r>
              <a:rPr lang="mr-IN" sz="2400" dirty="0">
                <a:solidFill>
                  <a:schemeClr val="accent3"/>
                </a:solidFill>
                <a:latin typeface="Source Sans Pro" charset="0"/>
                <a:ea typeface="Source Sans Pro" charset="0"/>
                <a:cs typeface="Source Sans Pro" charset="0"/>
              </a:rPr>
              <a:t>–</a:t>
            </a:r>
            <a:r>
              <a:rPr lang="en-US" sz="2400" dirty="0">
                <a:solidFill>
                  <a:schemeClr val="accent3"/>
                </a:solidFill>
                <a:latin typeface="Source Sans Pro" charset="0"/>
                <a:ea typeface="Source Sans Pro" charset="0"/>
                <a:cs typeface="Source Sans Pro" charset="0"/>
              </a:rPr>
              <a:t> Knowing your why</a:t>
            </a:r>
          </a:p>
          <a:p>
            <a:pPr fontAlgn="ctr">
              <a:lnSpc>
                <a:spcPct val="150000"/>
              </a:lnSpc>
            </a:pPr>
            <a:r>
              <a:rPr lang="en-US" sz="2400" dirty="0">
                <a:solidFill>
                  <a:schemeClr val="accent3"/>
                </a:solidFill>
                <a:latin typeface="Source Sans Pro" charset="0"/>
                <a:ea typeface="Source Sans Pro" charset="0"/>
                <a:cs typeface="Source Sans Pro" charset="0"/>
              </a:rPr>
              <a:t>Why, how, what (and when to use it)</a:t>
            </a:r>
          </a:p>
          <a:p>
            <a:pPr fontAlgn="ctr">
              <a:lnSpc>
                <a:spcPct val="150000"/>
              </a:lnSpc>
            </a:pPr>
            <a:r>
              <a:rPr lang="en-US" sz="2400" dirty="0">
                <a:solidFill>
                  <a:schemeClr val="accent3"/>
                </a:solidFill>
                <a:latin typeface="Source Sans Pro" charset="0"/>
                <a:ea typeface="Source Sans Pro" charset="0"/>
                <a:cs typeface="Source Sans Pro" charset="0"/>
              </a:rPr>
              <a:t>Synthesis </a:t>
            </a:r>
          </a:p>
          <a:p>
            <a:pPr fontAlgn="ctr">
              <a:lnSpc>
                <a:spcPct val="150000"/>
              </a:lnSpc>
            </a:pPr>
            <a:r>
              <a:rPr lang="en-US" sz="2400" b="1" dirty="0">
                <a:solidFill>
                  <a:schemeClr val="bg1"/>
                </a:solidFill>
                <a:latin typeface="Source Sans Pro" charset="0"/>
                <a:ea typeface="Source Sans Pro" charset="0"/>
                <a:cs typeface="Source Sans Pro" charset="0"/>
              </a:rPr>
              <a:t>Close &amp; Next steps</a:t>
            </a:r>
          </a:p>
        </p:txBody>
      </p:sp>
    </p:spTree>
    <p:extLst>
      <p:ext uri="{BB962C8B-B14F-4D97-AF65-F5344CB8AC3E}">
        <p14:creationId xmlns:p14="http://schemas.microsoft.com/office/powerpoint/2010/main" val="38151461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-12379"/>
            <a:ext cx="12192000" cy="3479479"/>
          </a:xfrm>
          <a:prstGeom prst="rect">
            <a:avLst/>
          </a:prstGeom>
          <a:solidFill>
            <a:srgbClr val="00B4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0" y="773514"/>
            <a:ext cx="12192000" cy="1911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4290" tIns="32145" rIns="64290" bIns="32145">
            <a:spAutoFit/>
          </a:bodyPr>
          <a:lstStyle>
            <a:lvl1pPr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1pPr>
            <a:lvl2pPr marL="742950" indent="-28575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2pPr>
            <a:lvl3pPr marL="11430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3pPr>
            <a:lvl4pPr marL="16002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4pPr>
            <a:lvl5pPr marL="20574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9pPr>
          </a:lstStyle>
          <a:p>
            <a:pPr algn="ctr"/>
            <a:r>
              <a:rPr lang="en-US" sz="12000" b="1" dirty="0">
                <a:solidFill>
                  <a:schemeClr val="bg1"/>
                </a:solidFill>
                <a:latin typeface="Gilroy ExtraBold" charset="0"/>
                <a:ea typeface="Gilroy ExtraBold" charset="0"/>
                <a:cs typeface="Gilroy ExtraBold" charset="0"/>
              </a:rPr>
              <a:t>Debrief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832983" y="4333992"/>
            <a:ext cx="10526033" cy="1354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1951" tIns="20976" rIns="41951" bIns="20976">
            <a:spAutoFit/>
          </a:bodyPr>
          <a:lstStyle>
            <a:lvl1pPr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1pPr>
            <a:lvl2pPr marL="742950" indent="-28575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2pPr>
            <a:lvl3pPr marL="11430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3pPr>
            <a:lvl4pPr marL="16002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4pPr>
            <a:lvl5pPr marL="20574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en-US" altLang="en-US" sz="4000" b="1" dirty="0">
                <a:solidFill>
                  <a:schemeClr val="tx1"/>
                </a:solidFill>
                <a:latin typeface="Gilroy" charset="0"/>
                <a:ea typeface="Gilroy" charset="0"/>
                <a:cs typeface="Gilroy" charset="0"/>
              </a:rPr>
              <a:t>What is your biggest take-away?</a:t>
            </a:r>
          </a:p>
          <a:p>
            <a:pPr algn="ctr">
              <a:lnSpc>
                <a:spcPct val="110000"/>
              </a:lnSpc>
            </a:pPr>
            <a:r>
              <a:rPr lang="en-US" altLang="en-US" sz="4000" b="1" dirty="0">
                <a:solidFill>
                  <a:schemeClr val="tx1"/>
                </a:solidFill>
                <a:latin typeface="Gilroy" charset="0"/>
                <a:ea typeface="Gilroy" charset="0"/>
                <a:cs typeface="Gilroy" charset="0"/>
              </a:rPr>
              <a:t>What outstanding questions do you have?</a:t>
            </a:r>
          </a:p>
        </p:txBody>
      </p:sp>
      <p:pic>
        <p:nvPicPr>
          <p:cNvPr id="6" name="Shape 90" descr="SwingLeft_Logo_White.png"/>
          <p:cNvPicPr preferRelativeResize="0"/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301735" y="6147718"/>
            <a:ext cx="1594300" cy="5126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1476908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D44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1833247"/>
            <a:ext cx="12192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0" b="1" dirty="0">
                <a:solidFill>
                  <a:schemeClr val="bg1"/>
                </a:solidFill>
                <a:latin typeface="Gilroy ExtraBold" charset="0"/>
                <a:ea typeface="Gilroy ExtraBold" charset="0"/>
                <a:cs typeface="Gilroy ExtraBold" charset="0"/>
              </a:rPr>
              <a:t>Thanks!</a:t>
            </a:r>
          </a:p>
        </p:txBody>
      </p:sp>
      <p:pic>
        <p:nvPicPr>
          <p:cNvPr id="5" name="Shape 90" descr="SwingLeft_Logo_White.png"/>
          <p:cNvPicPr preferRelativeResize="0"/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301735" y="6147718"/>
            <a:ext cx="1594300" cy="51263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Shape 16"/>
          <p:cNvPicPr preferRelativeResize="0"/>
          <p:nvPr/>
        </p:nvPicPr>
        <p:blipFill rotWithShape="1">
          <a:blip r:embed="rId4">
            <a:alphaModFix amt="63000"/>
          </a:blip>
          <a:srcRect/>
          <a:stretch/>
        </p:blipFill>
        <p:spPr>
          <a:xfrm>
            <a:off x="11093823" y="6323022"/>
            <a:ext cx="869466" cy="3373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836256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0" y="1533791"/>
            <a:ext cx="12192000" cy="313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1951" tIns="20976" rIns="41951" bIns="20976">
            <a:spAutoFit/>
          </a:bodyPr>
          <a:lstStyle>
            <a:lvl1pPr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1pPr>
            <a:lvl2pPr marL="742950" indent="-28575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2pPr>
            <a:lvl3pPr marL="11430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3pPr>
            <a:lvl4pPr marL="16002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4pPr>
            <a:lvl5pPr marL="20574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sz="6000" b="1" dirty="0">
                <a:solidFill>
                  <a:schemeClr val="tx1"/>
                </a:solidFill>
                <a:latin typeface="Gilroy ExtraBold" charset="0"/>
                <a:ea typeface="Gilroy ExtraBold" charset="0"/>
                <a:cs typeface="Gilroy ExtraBold" charset="0"/>
              </a:rPr>
              <a:t>OFA + Swing Left</a:t>
            </a:r>
          </a:p>
          <a:p>
            <a:pPr algn="ctr">
              <a:lnSpc>
                <a:spcPct val="80000"/>
              </a:lnSpc>
            </a:pPr>
            <a:endParaRPr lang="en-US" sz="2000" b="1" dirty="0">
              <a:solidFill>
                <a:schemeClr val="tx2"/>
              </a:solidFill>
              <a:latin typeface="Gilroy ExtraBold" charset="0"/>
              <a:ea typeface="Gilroy ExtraBold" charset="0"/>
              <a:cs typeface="Gilroy ExtraBold" charset="0"/>
            </a:endParaRPr>
          </a:p>
          <a:p>
            <a:pPr algn="ctr">
              <a:lnSpc>
                <a:spcPct val="90000"/>
              </a:lnSpc>
            </a:pPr>
            <a:r>
              <a:rPr lang="en-US" sz="4000" b="1" dirty="0">
                <a:solidFill>
                  <a:schemeClr val="bg2"/>
                </a:solidFill>
                <a:latin typeface="Gilroy ExtraBold" charset="0"/>
                <a:ea typeface="Gilroy ExtraBold" charset="0"/>
                <a:cs typeface="Gilroy ExtraBold" charset="0"/>
              </a:rPr>
              <a:t>Thank you for joining today’s webinar.</a:t>
            </a:r>
          </a:p>
          <a:p>
            <a:pPr algn="ctr">
              <a:lnSpc>
                <a:spcPct val="80000"/>
              </a:lnSpc>
            </a:pPr>
            <a:endParaRPr lang="en-US" sz="4000" b="1" dirty="0">
              <a:solidFill>
                <a:schemeClr val="tx2"/>
              </a:solidFill>
              <a:latin typeface="Gilroy ExtraBold" charset="0"/>
              <a:ea typeface="Gilroy ExtraBold" charset="0"/>
              <a:cs typeface="Gilroy ExtraBold" charset="0"/>
            </a:endParaRPr>
          </a:p>
          <a:p>
            <a:pPr algn="ctr"/>
            <a:r>
              <a:rPr lang="en-US" sz="2400" dirty="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rPr>
              <a:t>Please fill out the survey below and give us </a:t>
            </a:r>
          </a:p>
          <a:p>
            <a:pPr algn="ctr"/>
            <a:r>
              <a:rPr lang="en-US" sz="2400" dirty="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rPr>
              <a:t>your feedback on today’s training.</a:t>
            </a:r>
          </a:p>
          <a:p>
            <a:pPr algn="ctr">
              <a:lnSpc>
                <a:spcPct val="80000"/>
              </a:lnSpc>
            </a:pPr>
            <a:endParaRPr lang="en-US" sz="2600" dirty="0">
              <a:solidFill>
                <a:schemeClr val="tx1"/>
              </a:solidFill>
              <a:latin typeface="Source Sans Pro" charset="0"/>
              <a:ea typeface="Source Sans Pro" charset="0"/>
              <a:cs typeface="Source Sans Pro" charset="0"/>
            </a:endParaRPr>
          </a:p>
        </p:txBody>
      </p:sp>
      <p:sp>
        <p:nvSpPr>
          <p:cNvPr id="11" name="Rectangle 10">
            <a:hlinkClick r:id="rId2"/>
          </p:cNvPr>
          <p:cNvSpPr/>
          <p:nvPr/>
        </p:nvSpPr>
        <p:spPr>
          <a:xfrm>
            <a:off x="3316670" y="5086659"/>
            <a:ext cx="5558660" cy="813816"/>
          </a:xfrm>
          <a:prstGeom prst="rect">
            <a:avLst/>
          </a:prstGeom>
          <a:noFill/>
          <a:ln w="3810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45719" rIns="0" bIns="45719"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Gilroy ExtraBold" charset="0"/>
                <a:ea typeface="Gilroy ExtraBold" charset="0"/>
                <a:cs typeface="Gilroy ExtraBold" charset="0"/>
              </a:rPr>
              <a:t>bit.ly</a:t>
            </a:r>
            <a:r>
              <a:rPr lang="en-US" sz="3600" b="1" dirty="0">
                <a:solidFill>
                  <a:schemeClr val="tx1"/>
                </a:solidFill>
                <a:latin typeface="Gilroy ExtraBold" charset="0"/>
                <a:ea typeface="Gilroy ExtraBold" charset="0"/>
                <a:cs typeface="Gilroy ExtraBold" charset="0"/>
              </a:rPr>
              <a:t>/effectiveconvos5</a:t>
            </a:r>
          </a:p>
        </p:txBody>
      </p:sp>
    </p:spTree>
    <p:extLst>
      <p:ext uri="{BB962C8B-B14F-4D97-AF65-F5344CB8AC3E}">
        <p14:creationId xmlns:p14="http://schemas.microsoft.com/office/powerpoint/2010/main" val="565263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/>
          <p:nvPr/>
        </p:nvSpPr>
        <p:spPr>
          <a:xfrm>
            <a:off x="9566" y="-1"/>
            <a:ext cx="12690434" cy="695157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1" name="Shape 151"/>
          <p:cNvSpPr/>
          <p:nvPr/>
        </p:nvSpPr>
        <p:spPr>
          <a:xfrm>
            <a:off x="9566" y="1809536"/>
            <a:ext cx="12690434" cy="2982895"/>
          </a:xfrm>
          <a:prstGeom prst="rect">
            <a:avLst/>
          </a:prstGeom>
          <a:noFill/>
          <a:ln>
            <a:noFill/>
          </a:ln>
        </p:spPr>
        <p:txBody>
          <a:bodyPr lIns="64275" tIns="32125" rIns="64275" bIns="32125" anchor="t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buSzPct val="25000"/>
              <a:buNone/>
            </a:pPr>
            <a:r>
              <a:rPr lang="en-US" sz="5500" b="1" dirty="0">
                <a:solidFill>
                  <a:schemeClr val="lt1"/>
                </a:solidFill>
                <a:latin typeface="Gilroy ExtraBold" charset="0"/>
                <a:ea typeface="Gilroy ExtraBold" charset="0"/>
                <a:cs typeface="Gilroy ExtraBold" charset="0"/>
                <a:sym typeface="Arial"/>
              </a:rPr>
              <a:t>#</a:t>
            </a:r>
            <a:r>
              <a:rPr lang="en-US" sz="5500" b="1" dirty="0" err="1">
                <a:solidFill>
                  <a:schemeClr val="lt1"/>
                </a:solidFill>
                <a:latin typeface="Gilroy ExtraBold" charset="0"/>
                <a:ea typeface="Gilroy ExtraBold" charset="0"/>
                <a:cs typeface="Gilroy ExtraBold" charset="0"/>
                <a:sym typeface="Arial"/>
              </a:rPr>
              <a:t>OFAction</a:t>
            </a:r>
            <a:endParaRPr lang="en-US" sz="5500" b="1" dirty="0">
              <a:solidFill>
                <a:schemeClr val="lt1"/>
              </a:solidFill>
              <a:latin typeface="Gilroy ExtraBold" charset="0"/>
              <a:ea typeface="Gilroy ExtraBold" charset="0"/>
              <a:cs typeface="Gilroy ExtraBold" charset="0"/>
              <a:sym typeface="Arial"/>
            </a:endParaRPr>
          </a:p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buSzPct val="25000"/>
              <a:buNone/>
            </a:pPr>
            <a:endParaRPr lang="en-US" sz="5500" b="1" dirty="0">
              <a:solidFill>
                <a:schemeClr val="lt1"/>
              </a:solidFill>
              <a:latin typeface="Gilroy ExtraBold" charset="0"/>
              <a:ea typeface="Gilroy ExtraBold" charset="0"/>
              <a:cs typeface="Gilroy ExtraBold" charset="0"/>
              <a:sym typeface="Arial"/>
            </a:endParaRPr>
          </a:p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buSzPct val="25000"/>
              <a:buNone/>
            </a:pPr>
            <a:r>
              <a:rPr lang="en-US" sz="5500" b="1" dirty="0">
                <a:solidFill>
                  <a:schemeClr val="lt1"/>
                </a:solidFill>
                <a:latin typeface="Gilroy ExtraBold" charset="0"/>
                <a:ea typeface="Gilroy ExtraBold" charset="0"/>
                <a:cs typeface="Gilroy ExtraBold" charset="0"/>
              </a:rPr>
              <a:t>#</a:t>
            </a:r>
            <a:r>
              <a:rPr lang="en-US" sz="5500" b="1" dirty="0" err="1">
                <a:solidFill>
                  <a:schemeClr val="lt1"/>
                </a:solidFill>
                <a:latin typeface="Gilroy ExtraBold" charset="0"/>
                <a:ea typeface="Gilroy ExtraBold" charset="0"/>
                <a:cs typeface="Gilroy ExtraBold" charset="0"/>
              </a:rPr>
              <a:t>SwingLeft</a:t>
            </a:r>
            <a:endParaRPr lang="en-US" sz="5500" b="1" dirty="0">
              <a:solidFill>
                <a:schemeClr val="lt1"/>
              </a:solidFill>
              <a:latin typeface="Gilroy ExtraBold" charset="0"/>
              <a:ea typeface="Gilroy ExtraBold" charset="0"/>
              <a:cs typeface="Gilroy ExtraBold" charset="0"/>
            </a:endParaRPr>
          </a:p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buSzPct val="25000"/>
              <a:buNone/>
            </a:pPr>
            <a:endParaRPr lang="en-US" sz="5500" b="1" dirty="0">
              <a:solidFill>
                <a:schemeClr val="lt1"/>
              </a:solidFill>
              <a:latin typeface="Gilroy ExtraBold" charset="0"/>
              <a:ea typeface="Gilroy ExtraBold" charset="0"/>
              <a:cs typeface="Gilroy ExtraBold" charset="0"/>
            </a:endParaRPr>
          </a:p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buSzPct val="25000"/>
              <a:buNone/>
            </a:pPr>
            <a:r>
              <a:rPr lang="en-US" sz="5500" b="1" dirty="0">
                <a:solidFill>
                  <a:schemeClr val="lt1"/>
                </a:solidFill>
                <a:latin typeface="Gilroy ExtraBold" charset="0"/>
                <a:ea typeface="Gilroy ExtraBold" charset="0"/>
                <a:cs typeface="Gilroy ExtraBold" charset="0"/>
                <a:sym typeface="Arial"/>
              </a:rPr>
              <a:t>#</a:t>
            </a:r>
            <a:r>
              <a:rPr lang="en-US" sz="5500" b="1" dirty="0" err="1">
                <a:solidFill>
                  <a:schemeClr val="lt1"/>
                </a:solidFill>
                <a:latin typeface="Gilroy ExtraBold" charset="0"/>
                <a:ea typeface="Gilroy ExtraBold" charset="0"/>
                <a:cs typeface="Gilroy ExtraBold" charset="0"/>
                <a:sym typeface="Arial"/>
              </a:rPr>
              <a:t>UnitedCitizenPowerAction</a:t>
            </a:r>
            <a:endParaRPr lang="en-US" sz="5500" b="1" dirty="0">
              <a:solidFill>
                <a:schemeClr val="lt1"/>
              </a:solidFill>
              <a:latin typeface="Gilroy ExtraBold" charset="0"/>
              <a:ea typeface="Gilroy ExtraBold" charset="0"/>
              <a:cs typeface="Gilroy ExtraBold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937583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39" t="41248" r="9080" b="7793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8" name="Shape 187"/>
          <p:cNvSpPr txBox="1"/>
          <p:nvPr/>
        </p:nvSpPr>
        <p:spPr>
          <a:xfrm>
            <a:off x="0" y="2686324"/>
            <a:ext cx="12192000" cy="104643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buSzPct val="25000"/>
              <a:buNone/>
            </a:pPr>
            <a:r>
              <a:rPr lang="en-US" sz="7500" b="1" dirty="0">
                <a:solidFill>
                  <a:schemeClr val="lt1"/>
                </a:solidFill>
                <a:latin typeface="Gilroy ExtraBold" charset="0"/>
                <a:ea typeface="Gilroy ExtraBold" charset="0"/>
                <a:cs typeface="Gilroy ExtraBold" charset="0"/>
              </a:rPr>
              <a:t>Introduction to deep canvassing</a:t>
            </a:r>
            <a:endParaRPr lang="en-US" sz="7500" b="1" dirty="0">
              <a:solidFill>
                <a:schemeClr val="lt1"/>
              </a:solidFill>
              <a:latin typeface="Gilroy ExtraBold" charset="0"/>
              <a:ea typeface="Gilroy ExtraBold" charset="0"/>
              <a:cs typeface="Gilroy ExtraBold" charset="0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-19481" y="3090110"/>
            <a:ext cx="12192000" cy="345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1951" tIns="20976" rIns="41951" bIns="20976">
            <a:spAutoFit/>
          </a:bodyPr>
          <a:lstStyle>
            <a:lvl1pPr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1pPr>
            <a:lvl2pPr marL="742950" indent="-28575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2pPr>
            <a:lvl3pPr marL="11430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3pPr>
            <a:lvl4pPr marL="16002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4pPr>
            <a:lvl5pPr marL="20574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9pPr>
          </a:lstStyle>
          <a:p>
            <a:pPr algn="ctr">
              <a:lnSpc>
                <a:spcPct val="80000"/>
              </a:lnSpc>
            </a:pPr>
            <a:endParaRPr lang="en-US" sz="2500" b="1" spc="300" dirty="0">
              <a:solidFill>
                <a:schemeClr val="bg2"/>
              </a:solidFill>
              <a:latin typeface="Gilroy ExtraBold" charset="0"/>
              <a:ea typeface="Gilroy ExtraBold" charset="0"/>
              <a:cs typeface="Gilroy ExtraBold" charset="0"/>
            </a:endParaRPr>
          </a:p>
          <a:p>
            <a:pPr algn="ctr">
              <a:lnSpc>
                <a:spcPct val="80000"/>
              </a:lnSpc>
            </a:pPr>
            <a:endParaRPr lang="en-US" sz="2500" b="1" spc="300" dirty="0">
              <a:solidFill>
                <a:schemeClr val="bg2"/>
              </a:solidFill>
              <a:latin typeface="Gilroy ExtraBold" charset="0"/>
              <a:ea typeface="Gilroy ExtraBold" charset="0"/>
              <a:cs typeface="Gilroy ExtraBold" charset="0"/>
            </a:endParaRPr>
          </a:p>
          <a:p>
            <a:pPr algn="ctr">
              <a:lnSpc>
                <a:spcPct val="80000"/>
              </a:lnSpc>
            </a:pPr>
            <a:endParaRPr lang="en-US" sz="4500" b="1" dirty="0">
              <a:solidFill>
                <a:schemeClr val="bg2"/>
              </a:solidFill>
              <a:latin typeface="Gilroy ExtraBold" charset="0"/>
              <a:ea typeface="Gilroy ExtraBold" charset="0"/>
              <a:cs typeface="Gilroy ExtraBold" charset="0"/>
            </a:endParaRPr>
          </a:p>
          <a:p>
            <a:pPr algn="ctr">
              <a:lnSpc>
                <a:spcPct val="80000"/>
              </a:lnSpc>
            </a:pPr>
            <a:endParaRPr lang="en-US" sz="4500" b="1" dirty="0">
              <a:solidFill>
                <a:schemeClr val="bg2"/>
              </a:solidFill>
              <a:latin typeface="Gilroy ExtraBold" charset="0"/>
              <a:ea typeface="Gilroy ExtraBold" charset="0"/>
              <a:cs typeface="Gilroy ExtraBold" charset="0"/>
            </a:endParaRPr>
          </a:p>
          <a:p>
            <a:pPr algn="ctr">
              <a:lnSpc>
                <a:spcPct val="80000"/>
              </a:lnSpc>
            </a:pPr>
            <a:endParaRPr lang="en-US" sz="4500" b="1" dirty="0">
              <a:solidFill>
                <a:schemeClr val="bg2">
                  <a:lumMod val="50000"/>
                </a:schemeClr>
              </a:solidFill>
              <a:latin typeface="Gilroy ExtraBold" charset="0"/>
              <a:ea typeface="Gilroy ExtraBold" charset="0"/>
              <a:cs typeface="Gilroy ExtraBold" charset="0"/>
            </a:endParaRPr>
          </a:p>
          <a:p>
            <a:pPr algn="ctr">
              <a:lnSpc>
                <a:spcPct val="80000"/>
              </a:lnSpc>
            </a:pPr>
            <a:r>
              <a:rPr lang="en-US" sz="4500" b="1" dirty="0">
                <a:solidFill>
                  <a:schemeClr val="tx1"/>
                </a:solidFill>
                <a:latin typeface="Gilroy ExtraBold" charset="0"/>
                <a:ea typeface="Gilroy ExtraBold" charset="0"/>
                <a:cs typeface="Gilroy ExtraBold" charset="0"/>
              </a:rPr>
              <a:t>@</a:t>
            </a:r>
            <a:r>
              <a:rPr lang="en-US" sz="4500" b="1" dirty="0" err="1">
                <a:solidFill>
                  <a:schemeClr val="tx1"/>
                </a:solidFill>
                <a:latin typeface="Gilroy ExtraBold" charset="0"/>
                <a:ea typeface="Gilroy ExtraBold" charset="0"/>
                <a:cs typeface="Gilroy ExtraBold" charset="0"/>
              </a:rPr>
              <a:t>UnitedCP</a:t>
            </a:r>
            <a:endParaRPr lang="en-US" sz="4500" b="1" dirty="0">
              <a:solidFill>
                <a:schemeClr val="tx1"/>
              </a:solidFill>
              <a:latin typeface="Gilroy ExtraBold" charset="0"/>
              <a:ea typeface="Gilroy ExtraBold" charset="0"/>
              <a:cs typeface="Gilroy ExtraBold" charset="0"/>
            </a:endParaRPr>
          </a:p>
          <a:p>
            <a:pPr algn="ctr">
              <a:lnSpc>
                <a:spcPct val="80000"/>
              </a:lnSpc>
            </a:pPr>
            <a:r>
              <a:rPr lang="en-US" sz="4500" b="1" dirty="0">
                <a:solidFill>
                  <a:schemeClr val="tx1"/>
                </a:solidFill>
                <a:latin typeface="Gilroy ExtraBold" charset="0"/>
                <a:ea typeface="Gilroy ExtraBold" charset="0"/>
                <a:cs typeface="Gilroy ExtraBold" charset="0"/>
              </a:rPr>
              <a:t>@</a:t>
            </a:r>
            <a:r>
              <a:rPr lang="en-US" sz="4500" b="1" dirty="0" err="1">
                <a:solidFill>
                  <a:schemeClr val="tx1"/>
                </a:solidFill>
                <a:latin typeface="Gilroy ExtraBold" charset="0"/>
                <a:ea typeface="Gilroy ExtraBold" charset="0"/>
                <a:cs typeface="Gilroy ExtraBold" charset="0"/>
              </a:rPr>
              <a:t>BrandynKeating</a:t>
            </a:r>
            <a:endParaRPr lang="en-US" sz="4500" b="1" dirty="0">
              <a:solidFill>
                <a:schemeClr val="tx1"/>
              </a:solidFill>
              <a:latin typeface="Gilroy ExtraBold" charset="0"/>
              <a:ea typeface="Gilroy ExtraBold" charset="0"/>
              <a:cs typeface="Gilroy ExtraBold" charset="0"/>
            </a:endParaRPr>
          </a:p>
        </p:txBody>
      </p:sp>
      <p:pic>
        <p:nvPicPr>
          <p:cNvPr id="2" name="Picture 1" descr="noun_169164_cc.png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559"/>
          <a:stretch/>
        </p:blipFill>
        <p:spPr>
          <a:xfrm>
            <a:off x="5317739" y="1468700"/>
            <a:ext cx="1517562" cy="128145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58986" y="161548"/>
            <a:ext cx="4885871" cy="4911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9623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281340" y="1329141"/>
            <a:ext cx="3544659" cy="669414"/>
          </a:xfrm>
          <a:prstGeom prst="rect">
            <a:avLst/>
          </a:prstGeom>
          <a:solidFill>
            <a:schemeClr val="lt1"/>
          </a:solidFill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4500" b="1" dirty="0">
                <a:solidFill>
                  <a:schemeClr val="bg2"/>
                </a:solidFill>
                <a:latin typeface="Gilroy ExtraBold" charset="0"/>
                <a:ea typeface="Gilroy ExtraBold" charset="0"/>
                <a:cs typeface="Gilroy ExtraBold" charset="0"/>
              </a:rPr>
              <a:t>Agenda</a:t>
            </a:r>
          </a:p>
        </p:txBody>
      </p:sp>
      <p:sp>
        <p:nvSpPr>
          <p:cNvPr id="6" name="Rectangle 5"/>
          <p:cNvSpPr/>
          <p:nvPr/>
        </p:nvSpPr>
        <p:spPr>
          <a:xfrm>
            <a:off x="5822064" y="1399944"/>
            <a:ext cx="5092862" cy="59609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914662" y="1284784"/>
            <a:ext cx="500026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ctr">
              <a:lnSpc>
                <a:spcPct val="150000"/>
              </a:lnSpc>
            </a:pPr>
            <a:r>
              <a:rPr lang="en-US" sz="2400" b="1" dirty="0">
                <a:solidFill>
                  <a:schemeClr val="bg1"/>
                </a:solidFill>
                <a:latin typeface="Source Sans Pro" charset="0"/>
                <a:ea typeface="Source Sans Pro" charset="0"/>
                <a:cs typeface="Source Sans Pro" charset="0"/>
              </a:rPr>
              <a:t>Defining</a:t>
            </a:r>
          </a:p>
          <a:p>
            <a:pPr fontAlgn="ctr">
              <a:lnSpc>
                <a:spcPct val="150000"/>
              </a:lnSpc>
            </a:pPr>
            <a:r>
              <a:rPr lang="en-US" sz="2400" dirty="0">
                <a:solidFill>
                  <a:schemeClr val="accent3"/>
                </a:solidFill>
                <a:latin typeface="Source Sans Pro" charset="0"/>
                <a:ea typeface="Source Sans Pro" charset="0"/>
                <a:cs typeface="Source Sans Pro" charset="0"/>
              </a:rPr>
              <a:t>Application</a:t>
            </a:r>
          </a:p>
          <a:p>
            <a:pPr fontAlgn="ctr">
              <a:lnSpc>
                <a:spcPct val="150000"/>
              </a:lnSpc>
            </a:pPr>
            <a:r>
              <a:rPr lang="en-US" sz="2400" dirty="0">
                <a:solidFill>
                  <a:schemeClr val="accent3"/>
                </a:solidFill>
                <a:latin typeface="Source Sans Pro" charset="0"/>
                <a:ea typeface="Source Sans Pro" charset="0"/>
                <a:cs typeface="Source Sans Pro" charset="0"/>
              </a:rPr>
              <a:t>Synthesis </a:t>
            </a:r>
          </a:p>
          <a:p>
            <a:pPr fontAlgn="ctr">
              <a:lnSpc>
                <a:spcPct val="150000"/>
              </a:lnSpc>
            </a:pPr>
            <a:r>
              <a:rPr lang="en-US" sz="2400" dirty="0">
                <a:latin typeface="Source Sans Pro" charset="0"/>
                <a:ea typeface="Source Sans Pro" charset="0"/>
                <a:cs typeface="Source Sans Pro" charset="0"/>
              </a:rPr>
              <a:t>Close &amp; next steps</a:t>
            </a:r>
          </a:p>
        </p:txBody>
      </p:sp>
    </p:spTree>
    <p:extLst>
      <p:ext uri="{BB962C8B-B14F-4D97-AF65-F5344CB8AC3E}">
        <p14:creationId xmlns:p14="http://schemas.microsoft.com/office/powerpoint/2010/main" val="20491903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782914" y="1119663"/>
            <a:ext cx="8626169" cy="407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3800"/>
              </a:spcBef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1pPr>
            <a:lvl2pPr marL="742950" indent="-285750">
              <a:spcBef>
                <a:spcPts val="3800"/>
              </a:spcBef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2pPr>
            <a:lvl3pPr marL="1143000" indent="-228600">
              <a:spcBef>
                <a:spcPts val="3800"/>
              </a:spcBef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3pPr>
            <a:lvl4pPr marL="1600200" indent="-228600">
              <a:spcBef>
                <a:spcPts val="3800"/>
              </a:spcBef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4pPr>
            <a:lvl5pPr marL="2057400" indent="-228600">
              <a:spcBef>
                <a:spcPts val="3800"/>
              </a:spcBef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5pPr>
            <a:lvl6pPr marL="2514600" indent="-228600" eaLnBrk="0" fontAlgn="base" hangingPunct="0">
              <a:spcBef>
                <a:spcPts val="38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6pPr>
            <a:lvl7pPr marL="2971800" indent="-228600" eaLnBrk="0" fontAlgn="base" hangingPunct="0">
              <a:spcBef>
                <a:spcPts val="38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7pPr>
            <a:lvl8pPr marL="3429000" indent="-228600" eaLnBrk="0" fontAlgn="base" hangingPunct="0">
              <a:spcBef>
                <a:spcPts val="38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8pPr>
            <a:lvl9pPr marL="3886200" indent="-228600" eaLnBrk="0" fontAlgn="base" hangingPunct="0">
              <a:spcBef>
                <a:spcPts val="38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9pPr>
          </a:lstStyle>
          <a:p>
            <a:pPr algn="ctr">
              <a:lnSpc>
                <a:spcPct val="80000"/>
              </a:lnSpc>
              <a:spcBef>
                <a:spcPts val="0"/>
              </a:spcBef>
              <a:buNone/>
            </a:pPr>
            <a:r>
              <a:rPr lang="en-US" sz="2500" b="1" spc="300" dirty="0">
                <a:solidFill>
                  <a:srgbClr val="00B4DC"/>
                </a:solidFill>
                <a:latin typeface="Gilroy ExtraBold" charset="0"/>
                <a:ea typeface="Gilroy ExtraBold" charset="0"/>
                <a:cs typeface="Gilroy ExtraBold" charset="0"/>
              </a:rPr>
              <a:t>GOAL FOR THIS SESSION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68506" y="2411551"/>
            <a:ext cx="9654987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>
                <a:solidFill>
                  <a:schemeClr val="tx1"/>
                </a:solidFill>
                <a:latin typeface="Gilroy ExtraBold" charset="0"/>
                <a:ea typeface="Gilroy ExtraBold" charset="0"/>
                <a:cs typeface="Gilroy ExtraBold" charset="0"/>
              </a:rPr>
              <a:t>Understand the basics on how to operationalize skills we have learned in sessions 1-4.</a:t>
            </a:r>
          </a:p>
        </p:txBody>
      </p:sp>
    </p:spTree>
    <p:extLst>
      <p:ext uri="{BB962C8B-B14F-4D97-AF65-F5344CB8AC3E}">
        <p14:creationId xmlns:p14="http://schemas.microsoft.com/office/powerpoint/2010/main" val="9027615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782914" y="1119663"/>
            <a:ext cx="8626169" cy="407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3800"/>
              </a:spcBef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1pPr>
            <a:lvl2pPr marL="742950" indent="-285750">
              <a:spcBef>
                <a:spcPts val="3800"/>
              </a:spcBef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2pPr>
            <a:lvl3pPr marL="1143000" indent="-228600">
              <a:spcBef>
                <a:spcPts val="3800"/>
              </a:spcBef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3pPr>
            <a:lvl4pPr marL="1600200" indent="-228600">
              <a:spcBef>
                <a:spcPts val="3800"/>
              </a:spcBef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4pPr>
            <a:lvl5pPr marL="2057400" indent="-228600">
              <a:spcBef>
                <a:spcPts val="3800"/>
              </a:spcBef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5pPr>
            <a:lvl6pPr marL="2514600" indent="-228600" eaLnBrk="0" fontAlgn="base" hangingPunct="0">
              <a:spcBef>
                <a:spcPts val="38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6pPr>
            <a:lvl7pPr marL="2971800" indent="-228600" eaLnBrk="0" fontAlgn="base" hangingPunct="0">
              <a:spcBef>
                <a:spcPts val="38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7pPr>
            <a:lvl8pPr marL="3429000" indent="-228600" eaLnBrk="0" fontAlgn="base" hangingPunct="0">
              <a:spcBef>
                <a:spcPts val="38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8pPr>
            <a:lvl9pPr marL="3886200" indent="-228600" eaLnBrk="0" fontAlgn="base" hangingPunct="0">
              <a:spcBef>
                <a:spcPts val="38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9pPr>
          </a:lstStyle>
          <a:p>
            <a:pPr algn="ctr">
              <a:lnSpc>
                <a:spcPct val="80000"/>
              </a:lnSpc>
              <a:spcBef>
                <a:spcPts val="0"/>
              </a:spcBef>
              <a:buNone/>
            </a:pPr>
            <a:r>
              <a:rPr lang="en-US" sz="2500" b="1" spc="300" dirty="0">
                <a:solidFill>
                  <a:srgbClr val="00B4DC"/>
                </a:solidFill>
                <a:latin typeface="Gilroy ExtraBold" charset="0"/>
                <a:ea typeface="Gilroy ExtraBold" charset="0"/>
                <a:cs typeface="Gilroy ExtraBold" charset="0"/>
              </a:rPr>
              <a:t>GOAL FOR THIS SESSION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68506" y="2429839"/>
            <a:ext cx="9654987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>
                <a:solidFill>
                  <a:schemeClr val="tx1"/>
                </a:solidFill>
                <a:latin typeface="Gilroy ExtraBold" charset="0"/>
                <a:ea typeface="Gilroy ExtraBold" charset="0"/>
                <a:cs typeface="Gilroy ExtraBold" charset="0"/>
              </a:rPr>
              <a:t>Understand what deep canvassing is, why it works, and how we can use it.</a:t>
            </a:r>
          </a:p>
        </p:txBody>
      </p:sp>
    </p:spTree>
    <p:extLst>
      <p:ext uri="{BB962C8B-B14F-4D97-AF65-F5344CB8AC3E}">
        <p14:creationId xmlns:p14="http://schemas.microsoft.com/office/powerpoint/2010/main" val="19615306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A - Standard">
      <a:dk1>
        <a:srgbClr val="3B444D"/>
      </a:dk1>
      <a:lt1>
        <a:srgbClr val="FFFFFF"/>
      </a:lt1>
      <a:dk2>
        <a:srgbClr val="00B3DC"/>
      </a:dk2>
      <a:lt2>
        <a:srgbClr val="C6D0D7"/>
      </a:lt2>
      <a:accent1>
        <a:srgbClr val="EE2F4B"/>
      </a:accent1>
      <a:accent2>
        <a:srgbClr val="F6DC31"/>
      </a:accent2>
      <a:accent3>
        <a:srgbClr val="233031"/>
      </a:accent3>
      <a:accent4>
        <a:srgbClr val="00B3DC"/>
      </a:accent4>
      <a:accent5>
        <a:srgbClr val="75D7E3"/>
      </a:accent5>
      <a:accent6>
        <a:srgbClr val="ADDD47"/>
      </a:accent6>
      <a:hlink>
        <a:srgbClr val="00B3DC"/>
      </a:hlink>
      <a:folHlink>
        <a:srgbClr val="00B3D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10332</TotalTime>
  <Words>1091</Words>
  <Application>Microsoft Macintosh PowerPoint</Application>
  <PresentationFormat>Widescreen</PresentationFormat>
  <Paragraphs>217</Paragraphs>
  <Slides>34</Slides>
  <Notes>32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3" baseType="lpstr">
      <vt:lpstr>Arial</vt:lpstr>
      <vt:lpstr>Calibri</vt:lpstr>
      <vt:lpstr>Gill Sans</vt:lpstr>
      <vt:lpstr>Gilroy</vt:lpstr>
      <vt:lpstr>Gilroy ExtraBold</vt:lpstr>
      <vt:lpstr>Open Sans</vt:lpstr>
      <vt:lpstr>Source Sans Pro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Microsoft Office User</cp:lastModifiedBy>
  <cp:revision>240</cp:revision>
  <cp:lastPrinted>2017-12-19T17:16:46Z</cp:lastPrinted>
  <dcterms:modified xsi:type="dcterms:W3CDTF">2019-02-22T04:35:02Z</dcterms:modified>
</cp:coreProperties>
</file>