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78" r:id="rId2"/>
    <p:sldId id="340" r:id="rId3"/>
    <p:sldId id="283" r:id="rId4"/>
    <p:sldId id="315" r:id="rId5"/>
    <p:sldId id="342" r:id="rId6"/>
    <p:sldId id="365" r:id="rId7"/>
    <p:sldId id="285" r:id="rId8"/>
    <p:sldId id="286" r:id="rId9"/>
    <p:sldId id="287" r:id="rId10"/>
    <p:sldId id="288" r:id="rId11"/>
    <p:sldId id="322" r:id="rId12"/>
    <p:sldId id="323" r:id="rId13"/>
    <p:sldId id="290" r:id="rId14"/>
    <p:sldId id="321" r:id="rId15"/>
    <p:sldId id="345" r:id="rId16"/>
    <p:sldId id="343" r:id="rId17"/>
    <p:sldId id="346" r:id="rId18"/>
    <p:sldId id="347" r:id="rId19"/>
    <p:sldId id="348" r:id="rId20"/>
    <p:sldId id="349" r:id="rId21"/>
    <p:sldId id="350" r:id="rId22"/>
    <p:sldId id="324" r:id="rId23"/>
    <p:sldId id="302" r:id="rId24"/>
    <p:sldId id="299" r:id="rId25"/>
    <p:sldId id="319" r:id="rId26"/>
    <p:sldId id="320" r:id="rId27"/>
    <p:sldId id="325" r:id="rId28"/>
    <p:sldId id="326" r:id="rId29"/>
    <p:sldId id="327" r:id="rId30"/>
    <p:sldId id="328" r:id="rId31"/>
    <p:sldId id="329" r:id="rId32"/>
    <p:sldId id="291" r:id="rId33"/>
    <p:sldId id="296"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38" r:id="rId47"/>
    <p:sldId id="337" r:id="rId48"/>
    <p:sldId id="344" r:id="rId49"/>
    <p:sldId id="339" r:id="rId50"/>
    <p:sldId id="293" r:id="rId51"/>
    <p:sldId id="313" r:id="rId52"/>
    <p:sldId id="364" r:id="rId53"/>
    <p:sldId id="3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83"/>
    <p:restoredTop sz="94290"/>
  </p:normalViewPr>
  <p:slideViewPr>
    <p:cSldViewPr snapToGrid="0" snapToObjects="1">
      <p:cViewPr varScale="1">
        <p:scale>
          <a:sx n="100" d="100"/>
          <a:sy n="100" d="100"/>
        </p:scale>
        <p:origin x="184" y="184"/>
      </p:cViewPr>
      <p:guideLst>
        <p:guide orient="horz" pos="2160"/>
        <p:guide pos="3840"/>
      </p:guideLst>
    </p:cSldViewPr>
  </p:slid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3B00-849F-3245-8377-FA8133F4C6E7}"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C4B64-BDA6-634E-BD2A-D5BD70F96A9C}" type="slidenum">
              <a:rPr lang="en-US" smtClean="0"/>
              <a:t>‹#›</a:t>
            </a:fld>
            <a:endParaRPr lang="en-US"/>
          </a:p>
        </p:txBody>
      </p:sp>
    </p:spTree>
    <p:extLst>
      <p:ext uri="{BB962C8B-B14F-4D97-AF65-F5344CB8AC3E}">
        <p14:creationId xmlns:p14="http://schemas.microsoft.com/office/powerpoint/2010/main" val="1577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A56C4B64-BDA6-634E-BD2A-D5BD70F96A9C}" type="slidenum">
              <a:rPr lang="en-US" smtClean="0"/>
              <a:t>1</a:t>
            </a:fld>
            <a:endParaRPr lang="en-US"/>
          </a:p>
        </p:txBody>
      </p:sp>
    </p:spTree>
    <p:extLst>
      <p:ext uri="{BB962C8B-B14F-4D97-AF65-F5344CB8AC3E}">
        <p14:creationId xmlns:p14="http://schemas.microsoft.com/office/powerpoint/2010/main" val="342890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22</a:t>
            </a:fld>
            <a:endParaRPr lang="en-US"/>
          </a:p>
        </p:txBody>
      </p:sp>
    </p:spTree>
    <p:extLst>
      <p:ext uri="{BB962C8B-B14F-4D97-AF65-F5344CB8AC3E}">
        <p14:creationId xmlns:p14="http://schemas.microsoft.com/office/powerpoint/2010/main" val="44969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not be a professional photographer, but you can be a good photographer—and you don’t need a fancy camera. Combined with free apps, today’s camera phones are convenient enough and perform well enough to capture excellent photos.</a:t>
            </a:r>
          </a:p>
        </p:txBody>
      </p:sp>
      <p:sp>
        <p:nvSpPr>
          <p:cNvPr id="4" name="Slide Number Placeholder 3"/>
          <p:cNvSpPr>
            <a:spLocks noGrp="1"/>
          </p:cNvSpPr>
          <p:nvPr>
            <p:ph type="sldNum" sz="quarter" idx="10"/>
          </p:nvPr>
        </p:nvSpPr>
        <p:spPr/>
        <p:txBody>
          <a:bodyPr/>
          <a:lstStyle/>
          <a:p>
            <a:fld id="{4BD93216-BC50-744F-9422-411E30A57A25}" type="slidenum">
              <a:rPr lang="en-US" smtClean="0"/>
              <a:t>34</a:t>
            </a:fld>
            <a:endParaRPr lang="en-US"/>
          </a:p>
        </p:txBody>
      </p:sp>
    </p:spTree>
    <p:extLst>
      <p:ext uri="{BB962C8B-B14F-4D97-AF65-F5344CB8AC3E}">
        <p14:creationId xmlns:p14="http://schemas.microsoft.com/office/powerpoint/2010/main" val="108826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These three rules</a:t>
            </a:r>
            <a:r>
              <a:rPr lang="en-US" baseline="0" dirty="0"/>
              <a:t> should guide the photos you take</a:t>
            </a:r>
            <a:endParaRPr lang="en-US" dirty="0"/>
          </a:p>
          <a:p>
            <a:pPr marL="171450" indent="-171450">
              <a:buFont typeface="Arial" charset="0"/>
              <a:buChar char="•"/>
            </a:pPr>
            <a:r>
              <a:rPr lang="en-US" dirty="0"/>
              <a:t>Make sure the frame (what you see through your viewfinder or on your phone screen) is filled with the elements you want a viewer to see. If an element doesn’t need to be in the photo, make sure it’s out of the frame</a:t>
            </a:r>
            <a:endParaRPr lang="en-US" baseline="0" dirty="0"/>
          </a:p>
        </p:txBody>
      </p:sp>
      <p:sp>
        <p:nvSpPr>
          <p:cNvPr id="4" name="Slide Number Placeholder 3"/>
          <p:cNvSpPr>
            <a:spLocks noGrp="1"/>
          </p:cNvSpPr>
          <p:nvPr>
            <p:ph type="sldNum" sz="quarter" idx="10"/>
          </p:nvPr>
        </p:nvSpPr>
        <p:spPr/>
        <p:txBody>
          <a:bodyPr/>
          <a:lstStyle/>
          <a:p>
            <a:fld id="{4BD93216-BC50-744F-9422-411E30A57A25}" type="slidenum">
              <a:rPr lang="en-US" smtClean="0"/>
              <a:t>35</a:t>
            </a:fld>
            <a:endParaRPr lang="en-US"/>
          </a:p>
        </p:txBody>
      </p:sp>
    </p:spTree>
    <p:extLst>
      <p:ext uri="{BB962C8B-B14F-4D97-AF65-F5344CB8AC3E}">
        <p14:creationId xmlns:p14="http://schemas.microsoft.com/office/powerpoint/2010/main" val="140848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Make sure the background doesn’t distract from the message you’re trying to convey in the image. The background should enhance the image—it should provide a viewer with more information about the place, time, story, or emotion of the scene.</a:t>
            </a:r>
            <a:endParaRPr lang="en-US" baseline="0" dirty="0"/>
          </a:p>
        </p:txBody>
      </p:sp>
      <p:sp>
        <p:nvSpPr>
          <p:cNvPr id="4" name="Slide Number Placeholder 3"/>
          <p:cNvSpPr>
            <a:spLocks noGrp="1"/>
          </p:cNvSpPr>
          <p:nvPr>
            <p:ph type="sldNum" sz="quarter" idx="10"/>
          </p:nvPr>
        </p:nvSpPr>
        <p:spPr/>
        <p:txBody>
          <a:bodyPr/>
          <a:lstStyle/>
          <a:p>
            <a:fld id="{4BD93216-BC50-744F-9422-411E30A57A25}" type="slidenum">
              <a:rPr lang="en-US" smtClean="0"/>
              <a:t>36</a:t>
            </a:fld>
            <a:endParaRPr lang="en-US"/>
          </a:p>
        </p:txBody>
      </p:sp>
    </p:spTree>
    <p:extLst>
      <p:ext uri="{BB962C8B-B14F-4D97-AF65-F5344CB8AC3E}">
        <p14:creationId xmlns:p14="http://schemas.microsoft.com/office/powerpoint/2010/main" val="196160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Once your frame is filled and the background is controlled, wait to take the perfect shot. This could be when a crowd erupts in cheers, when two people hug, or when a speaker passionately raises their arms. If there’s a lot of action in your frame, take multiple shots—or bursts of photos—to increase your chances of catching that perfect freeze-frame.</a:t>
            </a:r>
            <a:endParaRPr lang="en-US" baseline="0" dirty="0"/>
          </a:p>
        </p:txBody>
      </p:sp>
      <p:sp>
        <p:nvSpPr>
          <p:cNvPr id="4" name="Slide Number Placeholder 3"/>
          <p:cNvSpPr>
            <a:spLocks noGrp="1"/>
          </p:cNvSpPr>
          <p:nvPr>
            <p:ph type="sldNum" sz="quarter" idx="10"/>
          </p:nvPr>
        </p:nvSpPr>
        <p:spPr/>
        <p:txBody>
          <a:bodyPr/>
          <a:lstStyle/>
          <a:p>
            <a:fld id="{4BD93216-BC50-744F-9422-411E30A57A25}" type="slidenum">
              <a:rPr lang="en-US" smtClean="0"/>
              <a:t>37</a:t>
            </a:fld>
            <a:endParaRPr lang="en-US"/>
          </a:p>
        </p:txBody>
      </p:sp>
    </p:spTree>
    <p:extLst>
      <p:ext uri="{BB962C8B-B14F-4D97-AF65-F5344CB8AC3E}">
        <p14:creationId xmlns:p14="http://schemas.microsoft.com/office/powerpoint/2010/main" val="1930315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If they’re in front of a window or lamp they’ll come out dark. Move to the side to another angle where they will be better lit. If they’re in front of a window or lamp—or the sun—they’ll come out dark. So you should move to get another angle where they will be better lit. The number one reason by photos turn out blurry is because there isn’t enough light. So if your photos are blurry see what you can do to get where there is more light.</a:t>
            </a:r>
            <a:endParaRPr lang="en-US" baseline="0" dirty="0"/>
          </a:p>
        </p:txBody>
      </p:sp>
      <p:sp>
        <p:nvSpPr>
          <p:cNvPr id="4" name="Slide Number Placeholder 3"/>
          <p:cNvSpPr>
            <a:spLocks noGrp="1"/>
          </p:cNvSpPr>
          <p:nvPr>
            <p:ph type="sldNum" sz="quarter" idx="10"/>
          </p:nvPr>
        </p:nvSpPr>
        <p:spPr/>
        <p:txBody>
          <a:bodyPr/>
          <a:lstStyle/>
          <a:p>
            <a:fld id="{4BD93216-BC50-744F-9422-411E30A57A25}" type="slidenum">
              <a:rPr lang="en-US" smtClean="0"/>
              <a:t>38</a:t>
            </a:fld>
            <a:endParaRPr lang="en-US"/>
          </a:p>
        </p:txBody>
      </p:sp>
    </p:spTree>
    <p:extLst>
      <p:ext uri="{BB962C8B-B14F-4D97-AF65-F5344CB8AC3E}">
        <p14:creationId xmlns:p14="http://schemas.microsoft.com/office/powerpoint/2010/main" val="1996943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“Crop with your feet” </a:t>
            </a:r>
            <a:endParaRPr lang="en-US" dirty="0"/>
          </a:p>
          <a:p>
            <a:r>
              <a:rPr lang="en-US" sz="1200" kern="1200" dirty="0">
                <a:solidFill>
                  <a:schemeClr val="tx1"/>
                </a:solidFill>
                <a:effectLst/>
                <a:latin typeface="+mn-lt"/>
                <a:ea typeface="+mn-ea"/>
                <a:cs typeface="+mn-cs"/>
              </a:rPr>
              <a:t>Instead of using the zoom functionality of your camera—which can result in grainy or blurry photos—move your feet to get closer to your subject. If there’s something distracting on the side of the frame or in the background, move yourself up, down, le , or right to try to eliminate the distracting element. </a:t>
            </a:r>
          </a:p>
          <a:p>
            <a:endParaRPr lang="en-US" dirty="0"/>
          </a:p>
          <a:p>
            <a:r>
              <a:rPr lang="en-US" sz="1200" b="1" kern="1200" dirty="0">
                <a:solidFill>
                  <a:schemeClr val="tx1"/>
                </a:solidFill>
                <a:effectLst/>
                <a:latin typeface="+mn-lt"/>
                <a:ea typeface="+mn-ea"/>
                <a:cs typeface="+mn-cs"/>
              </a:rPr>
              <a:t>Change your angles </a:t>
            </a:r>
            <a:endParaRPr lang="en-US" dirty="0"/>
          </a:p>
          <a:p>
            <a:r>
              <a:rPr lang="en-US" sz="1200" kern="1200" dirty="0">
                <a:solidFill>
                  <a:schemeClr val="tx1"/>
                </a:solidFill>
                <a:effectLst/>
                <a:latin typeface="+mn-lt"/>
                <a:ea typeface="+mn-ea"/>
                <a:cs typeface="+mn-cs"/>
              </a:rPr>
              <a:t>Take photos from different heights and different angles. Get low and photograph a crowd of protesters from below. Get up high to show all the contents on a table of letter-writers during a letter-writing event.</a:t>
            </a:r>
          </a:p>
          <a:p>
            <a:r>
              <a:rPr lang="en-US" sz="1200" kern="1200" dirty="0">
                <a:solidFill>
                  <a:schemeClr val="tx1"/>
                </a:solidFill>
                <a:effectLst/>
                <a:latin typeface="+mn-lt"/>
                <a:ea typeface="+mn-ea"/>
                <a:cs typeface="+mn-cs"/>
              </a:rPr>
              <a:t> </a:t>
            </a:r>
            <a:endParaRPr lang="en-US" dirty="0"/>
          </a:p>
          <a:p>
            <a:r>
              <a:rPr lang="en-US" sz="1200" b="1" kern="1200" dirty="0">
                <a:solidFill>
                  <a:schemeClr val="tx1"/>
                </a:solidFill>
                <a:effectLst/>
                <a:latin typeface="+mn-lt"/>
                <a:ea typeface="+mn-ea"/>
                <a:cs typeface="+mn-cs"/>
              </a:rPr>
              <a:t>Vary your head sizes </a:t>
            </a:r>
            <a:endParaRPr lang="en-US" dirty="0"/>
          </a:p>
          <a:p>
            <a:r>
              <a:rPr lang="en-US" sz="1200" kern="1200" dirty="0">
                <a:solidFill>
                  <a:schemeClr val="tx1"/>
                </a:solidFill>
                <a:effectLst/>
                <a:latin typeface="+mn-lt"/>
                <a:ea typeface="+mn-ea"/>
                <a:cs typeface="+mn-cs"/>
              </a:rPr>
              <a:t>One good indicator of photo variety is if head sizes are different between your shots. Focus on getting a mix of detail, medium, and wide shots, crop with your feet, and change your angles to allow for more variety.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a:p>
        </p:txBody>
      </p:sp>
      <p:sp>
        <p:nvSpPr>
          <p:cNvPr id="4" name="Slide Number Placeholder 3"/>
          <p:cNvSpPr>
            <a:spLocks noGrp="1"/>
          </p:cNvSpPr>
          <p:nvPr>
            <p:ph type="sldNum" sz="quarter" idx="10"/>
          </p:nvPr>
        </p:nvSpPr>
        <p:spPr/>
        <p:txBody>
          <a:bodyPr/>
          <a:lstStyle/>
          <a:p>
            <a:fld id="{4BD93216-BC50-744F-9422-411E30A57A25}" type="slidenum">
              <a:rPr lang="en-US" smtClean="0"/>
              <a:t>39</a:t>
            </a:fld>
            <a:endParaRPr lang="en-US"/>
          </a:p>
        </p:txBody>
      </p:sp>
    </p:spTree>
    <p:extLst>
      <p:ext uri="{BB962C8B-B14F-4D97-AF65-F5344CB8AC3E}">
        <p14:creationId xmlns:p14="http://schemas.microsoft.com/office/powerpoint/2010/main" val="637258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 of photo you take can speak volumes</a:t>
            </a:r>
            <a:r>
              <a:rPr lang="en-US" baseline="0" dirty="0"/>
              <a:t> about the action you’re documenting</a:t>
            </a: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40</a:t>
            </a:fld>
            <a:endParaRPr lang="en-US"/>
          </a:p>
        </p:txBody>
      </p:sp>
    </p:spTree>
    <p:extLst>
      <p:ext uri="{BB962C8B-B14F-4D97-AF65-F5344CB8AC3E}">
        <p14:creationId xmlns:p14="http://schemas.microsoft.com/office/powerpoint/2010/main" val="1971535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44</a:t>
            </a:fld>
            <a:endParaRPr lang="en-US"/>
          </a:p>
        </p:txBody>
      </p:sp>
    </p:spTree>
    <p:extLst>
      <p:ext uri="{BB962C8B-B14F-4D97-AF65-F5344CB8AC3E}">
        <p14:creationId xmlns:p14="http://schemas.microsoft.com/office/powerpoint/2010/main" val="821072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45</a:t>
            </a:fld>
            <a:endParaRPr lang="en-US"/>
          </a:p>
        </p:txBody>
      </p:sp>
    </p:spTree>
    <p:extLst>
      <p:ext uri="{BB962C8B-B14F-4D97-AF65-F5344CB8AC3E}">
        <p14:creationId xmlns:p14="http://schemas.microsoft.com/office/powerpoint/2010/main" val="164168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9</a:t>
            </a:fld>
            <a:endParaRPr lang="en-US"/>
          </a:p>
        </p:txBody>
      </p:sp>
    </p:spTree>
    <p:extLst>
      <p:ext uri="{BB962C8B-B14F-4D97-AF65-F5344CB8AC3E}">
        <p14:creationId xmlns:p14="http://schemas.microsoft.com/office/powerpoint/2010/main" val="125961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46</a:t>
            </a:fld>
            <a:endParaRPr lang="en-US"/>
          </a:p>
        </p:txBody>
      </p:sp>
    </p:spTree>
    <p:extLst>
      <p:ext uri="{BB962C8B-B14F-4D97-AF65-F5344CB8AC3E}">
        <p14:creationId xmlns:p14="http://schemas.microsoft.com/office/powerpoint/2010/main" val="10300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49</a:t>
            </a:fld>
            <a:endParaRPr lang="en-US"/>
          </a:p>
        </p:txBody>
      </p:sp>
    </p:spTree>
    <p:extLst>
      <p:ext uri="{BB962C8B-B14F-4D97-AF65-F5344CB8AC3E}">
        <p14:creationId xmlns:p14="http://schemas.microsoft.com/office/powerpoint/2010/main" val="195497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dirty="0"/>
              <a:t>How do you use it?</a:t>
            </a:r>
          </a:p>
        </p:txBody>
      </p:sp>
      <p:sp>
        <p:nvSpPr>
          <p:cNvPr id="4" name="Slide Number Placeholder 3"/>
          <p:cNvSpPr>
            <a:spLocks noGrp="1"/>
          </p:cNvSpPr>
          <p:nvPr>
            <p:ph type="sldNum" sz="quarter" idx="10"/>
          </p:nvPr>
        </p:nvSpPr>
        <p:spPr/>
        <p:txBody>
          <a:bodyPr/>
          <a:lstStyle/>
          <a:p>
            <a:fld id="{A56C4B64-BDA6-634E-BD2A-D5BD70F96A9C}" type="slidenum">
              <a:rPr lang="en-US" smtClean="0"/>
              <a:t>11</a:t>
            </a:fld>
            <a:endParaRPr lang="en-US"/>
          </a:p>
        </p:txBody>
      </p:sp>
    </p:spTree>
    <p:extLst>
      <p:ext uri="{BB962C8B-B14F-4D97-AF65-F5344CB8AC3E}">
        <p14:creationId xmlns:p14="http://schemas.microsoft.com/office/powerpoint/2010/main" val="175638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Mobilizing is all about turning important</a:t>
            </a:r>
            <a:r>
              <a:rPr lang="en-US" baseline="0" dirty="0"/>
              <a:t> moments into action. You’ve seen this around Obamacare– Along with other organizations working locally an nationally, OFA will bring in new people to take action when it’s most needed, ask them to take meaningful action, train them on how to do it well. These organizing moments are important to winning on the issues. </a:t>
            </a:r>
            <a:endParaRPr lang="en-US" dirty="0"/>
          </a:p>
        </p:txBody>
      </p:sp>
      <p:sp>
        <p:nvSpPr>
          <p:cNvPr id="4" name="Slide Number Placeholder 3"/>
          <p:cNvSpPr>
            <a:spLocks noGrp="1"/>
          </p:cNvSpPr>
          <p:nvPr>
            <p:ph type="sldNum" sz="quarter" idx="10"/>
          </p:nvPr>
        </p:nvSpPr>
        <p:spPr/>
        <p:txBody>
          <a:bodyPr/>
          <a:lstStyle/>
          <a:p>
            <a:fld id="{4354A47C-ECB0-9A47-A238-4EB575FBA444}" type="slidenum">
              <a:rPr lang="en-US" smtClean="0"/>
              <a:t>15</a:t>
            </a:fld>
            <a:endParaRPr lang="en-US"/>
          </a:p>
        </p:txBody>
      </p:sp>
    </p:spTree>
    <p:extLst>
      <p:ext uri="{BB962C8B-B14F-4D97-AF65-F5344CB8AC3E}">
        <p14:creationId xmlns:p14="http://schemas.microsoft.com/office/powerpoint/2010/main" val="157394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9748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5380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2569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6903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5901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99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2167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5447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07692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6213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81993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61187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0027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74513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177797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6567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8005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965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t>2/24/19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t>2/24/19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t>2/24/19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t>2/24/19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3XNqUTflioSlkxMCAV9ML98pG8zj-7_uYBQ6YzjJKws/edit#gid=149681079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fellows@ofa.us"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5.tiff"/></Relationships>
</file>

<file path=ppt/slides/_rels/slide45.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7.tiff"/></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alex_woodward" TargetMode="Externa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ocs.google.com/spreadsheets/d/1XpUZyGe80mL3oh6fmvPuBBKFj55HPLqRhw8rsi4nGE0/edit#gid=1057968535" TargetMode="External"/><Relationship Id="rId2" Type="http://schemas.openxmlformats.org/officeDocument/2006/relationships/hyperlink" Target="mailto:fellows@ofa.us" TargetMode="External"/><Relationship Id="rId1" Type="http://schemas.openxmlformats.org/officeDocument/2006/relationships/slideLayout" Target="../slideLayouts/slideLayout2.xml"/><Relationship Id="rId4" Type="http://schemas.openxmlformats.org/officeDocument/2006/relationships/hyperlink" Target="http://bit.ly/cefweek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934216"/>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pic>
        <p:nvPicPr>
          <p:cNvPr id="3" name="Picture 2" descr="A drawing of a face&#10;&#10;Description automatically generated">
            <a:extLst>
              <a:ext uri="{FF2B5EF4-FFF2-40B4-BE49-F238E27FC236}">
                <a16:creationId xmlns:a16="http://schemas.microsoft.com/office/drawing/2014/main" id="{A3F402BF-B65B-D04F-9428-DB536A6E819F}"/>
              </a:ext>
            </a:extLst>
          </p:cNvPr>
          <p:cNvPicPr>
            <a:picLocks noChangeAspect="1"/>
          </p:cNvPicPr>
          <p:nvPr/>
        </p:nvPicPr>
        <p:blipFill>
          <a:blip r:embed="rId3"/>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799961" y="1293373"/>
            <a:ext cx="10592078" cy="75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What’s the power of social media?</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121932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799961" y="1293373"/>
            <a:ext cx="10592078" cy="75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How do you use Facebook?</a:t>
            </a:r>
          </a:p>
        </p:txBody>
      </p:sp>
      <p:grpSp>
        <p:nvGrpSpPr>
          <p:cNvPr id="9" name="Group 8"/>
          <p:cNvGrpSpPr/>
          <p:nvPr/>
        </p:nvGrpSpPr>
        <p:grpSpPr>
          <a:xfrm>
            <a:off x="3829918" y="4441874"/>
            <a:ext cx="4459061" cy="1246889"/>
            <a:chOff x="3829918" y="4441874"/>
            <a:chExt cx="4459061" cy="1246889"/>
          </a:xfrm>
        </p:grpSpPr>
        <p:sp>
          <p:nvSpPr>
            <p:cNvPr id="10" name="TextBox 9">
              <a:hlinkClick r:id="rId3"/>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61570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799961" y="1293373"/>
            <a:ext cx="10592078" cy="757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bg1"/>
                </a:solidFill>
                <a:latin typeface="Gilroy ExtraBold" charset="0"/>
                <a:ea typeface="Gilroy ExtraBold" charset="0"/>
                <a:cs typeface="Gilroy ExtraBold" charset="0"/>
              </a:rPr>
              <a:t>How do you use Twitter?</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132042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4400" y="2586127"/>
            <a:ext cx="10162572" cy="1685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500" b="1" dirty="0">
                <a:solidFill>
                  <a:schemeClr val="tx2"/>
                </a:solidFill>
                <a:latin typeface="Gilroy ExtraBold" charset="0"/>
                <a:ea typeface="Gilroy ExtraBold" charset="0"/>
                <a:cs typeface="Gilroy ExtraBold" charset="0"/>
              </a:rPr>
              <a:t>Facebook has 1.86 billion users in the world.</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355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91564" y="1396282"/>
            <a:ext cx="10208871" cy="406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500" b="1" dirty="0">
                <a:solidFill>
                  <a:schemeClr val="tx2"/>
                </a:solidFill>
                <a:latin typeface="Gilroy ExtraBold" charset="0"/>
                <a:ea typeface="Gilroy ExtraBold" charset="0"/>
                <a:cs typeface="Gilroy ExtraBold" charset="0"/>
              </a:rPr>
              <a:t>Twitter reports having more than 300 million monthly active users </a:t>
            </a:r>
          </a:p>
          <a:p>
            <a:pPr algn="ctr">
              <a:lnSpc>
                <a:spcPct val="80000"/>
              </a:lnSpc>
            </a:pPr>
            <a:r>
              <a:rPr lang="en-US" sz="6500" b="1" dirty="0">
                <a:solidFill>
                  <a:schemeClr val="tx2"/>
                </a:solidFill>
                <a:latin typeface="Gilroy ExtraBold" charset="0"/>
                <a:ea typeface="Gilroy ExtraBold" charset="0"/>
                <a:cs typeface="Gilroy ExtraBold" charset="0"/>
              </a:rPr>
              <a:t>and 500 million Tweets sent daily.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3501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1941" y="325776"/>
            <a:ext cx="6237605" cy="1384995"/>
          </a:xfrm>
          <a:prstGeom prst="rect">
            <a:avLst/>
          </a:prstGeom>
          <a:noFill/>
        </p:spPr>
        <p:txBody>
          <a:bodyPr wrap="square" rtlCol="0">
            <a:spAutoFit/>
          </a:bodyPr>
          <a:lstStyle/>
          <a:p>
            <a:r>
              <a:rPr lang="en-US" sz="4200" b="1" dirty="0">
                <a:solidFill>
                  <a:srgbClr val="00B4DC"/>
                </a:solidFill>
                <a:latin typeface="Gilroy ExtraBold" charset="0"/>
                <a:ea typeface="Gilroy ExtraBold" charset="0"/>
                <a:cs typeface="Gilroy ExtraBold" charset="0"/>
              </a:rPr>
              <a:t>Organizing feeds mobilizing &amp; vice versa</a:t>
            </a:r>
          </a:p>
        </p:txBody>
      </p:sp>
      <p:sp>
        <p:nvSpPr>
          <p:cNvPr id="3" name="TextBox 2"/>
          <p:cNvSpPr txBox="1"/>
          <p:nvPr/>
        </p:nvSpPr>
        <p:spPr>
          <a:xfrm>
            <a:off x="5451942" y="1640145"/>
            <a:ext cx="6237605" cy="4154984"/>
          </a:xfrm>
          <a:prstGeom prst="rect">
            <a:avLst/>
          </a:prstGeom>
          <a:noFill/>
        </p:spPr>
        <p:txBody>
          <a:bodyPr wrap="square" rtlCol="0">
            <a:spAutoFit/>
          </a:bodyPr>
          <a:lstStyle/>
          <a:p>
            <a:pPr lvl="0"/>
            <a:r>
              <a:rPr lang="en-US" sz="2400" dirty="0">
                <a:latin typeface="Source Sans Pro" charset="0"/>
                <a:ea typeface="Source Sans Pro" charset="0"/>
                <a:cs typeface="Source Sans Pro" charset="0"/>
              </a:rPr>
              <a:t>As organizers, your strongest asset is the number of people you can mobilize to advocate your message.</a:t>
            </a:r>
          </a:p>
          <a:p>
            <a:pPr lvl="0"/>
            <a:endParaRPr lang="en-US" sz="2400" dirty="0">
              <a:latin typeface="Source Sans Pro" charset="0"/>
              <a:ea typeface="Source Sans Pro" charset="0"/>
              <a:cs typeface="Source Sans Pro" charset="0"/>
            </a:endParaRPr>
          </a:p>
          <a:p>
            <a:pPr lvl="0"/>
            <a:r>
              <a:rPr lang="en-US" sz="2400" dirty="0">
                <a:latin typeface="Source Sans Pro" charset="0"/>
                <a:ea typeface="Source Sans Pro" charset="0"/>
                <a:cs typeface="Source Sans Pro" charset="0"/>
              </a:rPr>
              <a:t>To mobilize effectively, we need a dependable and large list of people highly willing to take action with us. </a:t>
            </a:r>
          </a:p>
          <a:p>
            <a:pPr lvl="0"/>
            <a:endParaRPr lang="en-US" sz="2400" dirty="0">
              <a:latin typeface="Source Sans Pro" charset="0"/>
              <a:ea typeface="Source Sans Pro" charset="0"/>
              <a:cs typeface="Source Sans Pro" charset="0"/>
            </a:endParaRPr>
          </a:p>
          <a:p>
            <a:pPr lvl="0"/>
            <a:r>
              <a:rPr lang="en-US" sz="2400" dirty="0">
                <a:latin typeface="Source Sans Pro" charset="0"/>
                <a:ea typeface="Source Sans Pro" charset="0"/>
                <a:cs typeface="Source Sans Pro" charset="0"/>
              </a:rPr>
              <a:t>Digital organizing allows you to a grow a vast list of supporters so that you can mobilize to broadcast your message.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9205" t="1170" r="29840" b="-169"/>
          <a:stretch/>
        </p:blipFill>
        <p:spPr>
          <a:xfrm>
            <a:off x="0" y="0"/>
            <a:ext cx="4664990" cy="6869575"/>
          </a:xfrm>
          <a:prstGeom prst="rect">
            <a:avLst/>
          </a:prstGeom>
        </p:spPr>
      </p:pic>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5038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57204" y="2666457"/>
            <a:ext cx="7969881" cy="3433376"/>
          </a:xfrm>
          <a:prstGeom prst="rect">
            <a:avLst/>
          </a:prstGeom>
          <a:noFill/>
        </p:spPr>
        <p:txBody>
          <a:bodyPr wrap="square" rtlCol="0">
            <a:spAutoFit/>
          </a:bodyPr>
          <a:lstStyle/>
          <a:p>
            <a:pPr marL="914400" indent="-914400">
              <a:lnSpc>
                <a:spcPct val="110000"/>
              </a:lnSpc>
              <a:buFont typeface="+mj-lt"/>
              <a:buAutoNum type="arabicPeriod"/>
            </a:pPr>
            <a:r>
              <a:rPr lang="en-US" sz="5000" dirty="0">
                <a:solidFill>
                  <a:schemeClr val="bg1"/>
                </a:solidFill>
                <a:latin typeface="Source Sans Pro" charset="0"/>
                <a:ea typeface="Source Sans Pro" charset="0"/>
                <a:cs typeface="Source Sans Pro" charset="0"/>
              </a:rPr>
              <a:t>Authenticity </a:t>
            </a:r>
          </a:p>
          <a:p>
            <a:pPr marL="914400" indent="-914400">
              <a:lnSpc>
                <a:spcPct val="110000"/>
              </a:lnSpc>
              <a:buFont typeface="+mj-lt"/>
              <a:buAutoNum type="arabicPeriod"/>
            </a:pPr>
            <a:r>
              <a:rPr lang="en-US" sz="5000" dirty="0">
                <a:solidFill>
                  <a:schemeClr val="bg1"/>
                </a:solidFill>
                <a:latin typeface="Source Sans Pro" charset="0"/>
                <a:ea typeface="Source Sans Pro" charset="0"/>
                <a:cs typeface="Source Sans Pro" charset="0"/>
              </a:rPr>
              <a:t>Relevance </a:t>
            </a:r>
          </a:p>
          <a:p>
            <a:pPr marL="914400" indent="-914400">
              <a:lnSpc>
                <a:spcPct val="110000"/>
              </a:lnSpc>
              <a:buFont typeface="+mj-lt"/>
              <a:buAutoNum type="arabicPeriod"/>
            </a:pPr>
            <a:r>
              <a:rPr lang="en-US" sz="5000" dirty="0">
                <a:solidFill>
                  <a:schemeClr val="bg1"/>
                </a:solidFill>
                <a:latin typeface="Source Sans Pro" charset="0"/>
                <a:ea typeface="Source Sans Pro" charset="0"/>
                <a:cs typeface="Source Sans Pro" charset="0"/>
              </a:rPr>
              <a:t>Impact</a:t>
            </a:r>
          </a:p>
          <a:p>
            <a:pPr marL="914400" indent="-914400">
              <a:lnSpc>
                <a:spcPct val="110000"/>
              </a:lnSpc>
              <a:buFont typeface="+mj-lt"/>
              <a:buAutoNum type="arabicPeriod"/>
            </a:pPr>
            <a:endParaRPr lang="en-US" sz="5000" dirty="0">
              <a:solidFill>
                <a:schemeClr val="bg1"/>
              </a:solidFill>
              <a:latin typeface="Source Sans Pro" charset="0"/>
              <a:ea typeface="Source Sans Pro" charset="0"/>
              <a:cs typeface="Source Sans Pro" charset="0"/>
            </a:endParaRPr>
          </a:p>
        </p:txBody>
      </p:sp>
      <p:sp>
        <p:nvSpPr>
          <p:cNvPr id="11" name="TextBox 10"/>
          <p:cNvSpPr txBox="1"/>
          <p:nvPr/>
        </p:nvSpPr>
        <p:spPr>
          <a:xfrm>
            <a:off x="0" y="1079665"/>
            <a:ext cx="12192000" cy="496354"/>
          </a:xfrm>
          <a:prstGeom prst="rect">
            <a:avLst/>
          </a:prstGeom>
          <a:noFill/>
        </p:spPr>
        <p:txBody>
          <a:bodyPr wrap="square" rtlCol="0">
            <a:spAutoFit/>
          </a:bodyPr>
          <a:lstStyle/>
          <a:p>
            <a:pPr algn="ctr">
              <a:lnSpc>
                <a:spcPct val="80000"/>
              </a:lnSpc>
            </a:pPr>
            <a:r>
              <a:rPr lang="en-US" sz="3200" b="1" spc="300" dirty="0">
                <a:solidFill>
                  <a:schemeClr val="tx2"/>
                </a:solidFill>
                <a:latin typeface="Gilroy ExtraBold" charset="0"/>
                <a:ea typeface="Gilroy ExtraBold" charset="0"/>
                <a:cs typeface="Gilroy ExtraBold" charset="0"/>
              </a:rPr>
              <a:t>KEY PRINCIPLES OF DIGITAL ORGANIZING</a:t>
            </a:r>
          </a:p>
        </p:txBody>
      </p:sp>
    </p:spTree>
    <p:extLst>
      <p:ext uri="{BB962C8B-B14F-4D97-AF65-F5344CB8AC3E}">
        <p14:creationId xmlns:p14="http://schemas.microsoft.com/office/powerpoint/2010/main" val="91775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757817" y="3013501"/>
            <a:ext cx="8676366" cy="849848"/>
          </a:xfrm>
          <a:prstGeom prst="rect">
            <a:avLst/>
          </a:prstGeom>
          <a:noFill/>
        </p:spPr>
        <p:txBody>
          <a:bodyPr wrap="square" rtlCol="0">
            <a:spAutoFit/>
          </a:bodyPr>
          <a:lstStyle/>
          <a:p>
            <a:pPr algn="ctr" defTabSz="457200">
              <a:lnSpc>
                <a:spcPct val="80000"/>
              </a:lnSpc>
            </a:pPr>
            <a:r>
              <a:rPr lang="en-US" sz="6000" b="1" dirty="0">
                <a:solidFill>
                  <a:schemeClr val="bg1"/>
                </a:solidFill>
                <a:latin typeface="Gilroy ExtraBold" charset="0"/>
                <a:ea typeface="Gilroy ExtraBold" charset="0"/>
                <a:cs typeface="Gilroy ExtraBold" charset="0"/>
              </a:rPr>
              <a:t>Your message matters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2828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264239" y="2269028"/>
            <a:ext cx="9923489" cy="2308324"/>
          </a:xfrm>
          <a:prstGeom prst="rect">
            <a:avLst/>
          </a:prstGeom>
          <a:noFill/>
        </p:spPr>
        <p:txBody>
          <a:bodyPr wrap="square" rtlCol="0">
            <a:spAutoFit/>
          </a:bodyPr>
          <a:lstStyle/>
          <a:p>
            <a:pPr defTabSz="457200">
              <a:lnSpc>
                <a:spcPct val="80000"/>
              </a:lnSpc>
            </a:pPr>
            <a:r>
              <a:rPr lang="en-US" sz="6000" b="1" dirty="0">
                <a:solidFill>
                  <a:srgbClr val="FFFFFF"/>
                </a:solidFill>
                <a:latin typeface="Gilroy ExtraBold" charset="0"/>
                <a:ea typeface="Gilroy ExtraBold" charset="0"/>
                <a:cs typeface="Gilroy ExtraBold" charset="0"/>
              </a:rPr>
              <a:t>At the core of any relationship is one thing: </a:t>
            </a:r>
          </a:p>
          <a:p>
            <a:pPr defTabSz="457200">
              <a:lnSpc>
                <a:spcPct val="80000"/>
              </a:lnSpc>
            </a:pPr>
            <a:endParaRPr lang="en-US" sz="6000" b="1" dirty="0">
              <a:solidFill>
                <a:srgbClr val="FFFFFF"/>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13181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1264239" y="2269028"/>
            <a:ext cx="9923489" cy="3046988"/>
          </a:xfrm>
          <a:prstGeom prst="rect">
            <a:avLst/>
          </a:prstGeom>
          <a:noFill/>
        </p:spPr>
        <p:txBody>
          <a:bodyPr wrap="square" rtlCol="0">
            <a:spAutoFit/>
          </a:bodyPr>
          <a:lstStyle/>
          <a:p>
            <a:pPr defTabSz="457200">
              <a:lnSpc>
                <a:spcPct val="80000"/>
              </a:lnSpc>
            </a:pPr>
            <a:r>
              <a:rPr lang="en-US" sz="6000" b="1" dirty="0">
                <a:solidFill>
                  <a:srgbClr val="FFFFFF"/>
                </a:solidFill>
                <a:latin typeface="Gilroy ExtraBold" charset="0"/>
                <a:ea typeface="Gilroy ExtraBold" charset="0"/>
                <a:cs typeface="Gilroy ExtraBold" charset="0"/>
              </a:rPr>
              <a:t>At the core of any relationship is one thing: </a:t>
            </a:r>
          </a:p>
          <a:p>
            <a:pPr defTabSz="457200">
              <a:lnSpc>
                <a:spcPct val="80000"/>
              </a:lnSpc>
            </a:pPr>
            <a:endParaRPr lang="en-US" sz="6000" b="1" dirty="0">
              <a:solidFill>
                <a:srgbClr val="FFFFFF"/>
              </a:solidFill>
              <a:latin typeface="Gilroy ExtraBold" charset="0"/>
              <a:ea typeface="Gilroy ExtraBold" charset="0"/>
              <a:cs typeface="Gilroy ExtraBold" charset="0"/>
            </a:endParaRPr>
          </a:p>
          <a:p>
            <a:pPr defTabSz="457200">
              <a:lnSpc>
                <a:spcPct val="80000"/>
              </a:lnSpc>
            </a:pPr>
            <a:r>
              <a:rPr lang="en-US" sz="6000" b="1" dirty="0">
                <a:solidFill>
                  <a:schemeClr val="accent2"/>
                </a:solidFill>
                <a:latin typeface="Gilroy ExtraBold" charset="0"/>
                <a:ea typeface="Gilroy ExtraBold" charset="0"/>
                <a:cs typeface="Gilroy ExtraBold" charset="0"/>
              </a:rPr>
              <a:t>Trust. </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22213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91426" y="95733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Logistics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036" y="1042077"/>
            <a:ext cx="765471" cy="58501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89" y="3897679"/>
            <a:ext cx="731323" cy="4922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471" y="5262617"/>
            <a:ext cx="734441" cy="746836"/>
          </a:xfrm>
          <a:prstGeom prst="rect">
            <a:avLst/>
          </a:prstGeom>
        </p:spPr>
      </p:pic>
      <p:sp>
        <p:nvSpPr>
          <p:cNvPr id="3" name="Rectangle 2"/>
          <p:cNvSpPr/>
          <p:nvPr/>
        </p:nvSpPr>
        <p:spPr>
          <a:xfrm>
            <a:off x="5449873" y="1028630"/>
            <a:ext cx="6096000" cy="1107996"/>
          </a:xfrm>
          <a:prstGeom prst="rect">
            <a:avLst/>
          </a:prstGeom>
        </p:spPr>
        <p:txBody>
          <a:bodyPr>
            <a:spAutoFit/>
          </a:bodyPr>
          <a:lstStyle/>
          <a:p>
            <a:r>
              <a:rPr lang="en-US" altLang="en-US" sz="2200" dirty="0">
                <a:latin typeface="Source Sans Pro" charset="0"/>
                <a:ea typeface="Source Sans Pro" charset="0"/>
                <a:cs typeface="Source Sans Pro" charset="0"/>
              </a:rPr>
              <a:t>We will meet every Wednesday for 90 minutes. If you cannot attend, inform your fellows leader, if you have one, and email </a:t>
            </a:r>
            <a:r>
              <a:rPr lang="en-US" altLang="en-US" sz="2200" dirty="0">
                <a:latin typeface="Source Sans Pro" charset="0"/>
                <a:ea typeface="Source Sans Pro" charset="0"/>
                <a:cs typeface="Source Sans Pro" charset="0"/>
                <a:hlinkClick r:id="rId5"/>
              </a:rPr>
              <a:t>fellows@ofa.us</a:t>
            </a:r>
            <a:endParaRPr lang="en-US" altLang="en-US" sz="2200" dirty="0">
              <a:latin typeface="Source Sans Pro" charset="0"/>
              <a:ea typeface="Source Sans Pro" charset="0"/>
              <a:cs typeface="Source Sans Pro" charset="0"/>
            </a:endParaRPr>
          </a:p>
        </p:txBody>
      </p:sp>
      <p:sp>
        <p:nvSpPr>
          <p:cNvPr id="6" name="Rectangle 5"/>
          <p:cNvSpPr/>
          <p:nvPr/>
        </p:nvSpPr>
        <p:spPr>
          <a:xfrm>
            <a:off x="5449873" y="2622890"/>
            <a:ext cx="3706464" cy="769441"/>
          </a:xfrm>
          <a:prstGeom prst="rect">
            <a:avLst/>
          </a:prstGeom>
        </p:spPr>
        <p:txBody>
          <a:bodyPr wrap="none">
            <a:spAutoFit/>
          </a:bodyPr>
          <a:lstStyle/>
          <a:p>
            <a:r>
              <a:rPr lang="en-US" altLang="en-US" sz="2200" dirty="0">
                <a:latin typeface="Source Sans Pro" charset="0"/>
                <a:ea typeface="Source Sans Pro" charset="0"/>
                <a:cs typeface="Source Sans Pro" charset="0"/>
              </a:rPr>
              <a:t>This is an interactive training. </a:t>
            </a:r>
          </a:p>
          <a:p>
            <a:endParaRPr lang="en-US" altLang="en-US" sz="2200" dirty="0">
              <a:latin typeface="Source Sans Pro" charset="0"/>
              <a:ea typeface="Source Sans Pro" charset="0"/>
              <a:cs typeface="Source Sans Pro" charset="0"/>
            </a:endParaRPr>
          </a:p>
        </p:txBody>
      </p:sp>
      <p:sp>
        <p:nvSpPr>
          <p:cNvPr id="7" name="Rectangle 6"/>
          <p:cNvSpPr/>
          <p:nvPr/>
        </p:nvSpPr>
        <p:spPr>
          <a:xfrm>
            <a:off x="5485779" y="3782391"/>
            <a:ext cx="6096000" cy="1446550"/>
          </a:xfrm>
          <a:prstGeom prst="rect">
            <a:avLst/>
          </a:prstGeom>
        </p:spPr>
        <p:txBody>
          <a:bodyPr>
            <a:spAutoFit/>
          </a:bodyPr>
          <a:lstStyle/>
          <a:p>
            <a:r>
              <a:rPr lang="en-US" altLang="en-US" sz="2200" dirty="0">
                <a:latin typeface="Source Sans Pro" charset="0"/>
                <a:ea typeface="Source Sans Pro" charset="0"/>
                <a:cs typeface="Source Sans Pro" charset="0"/>
              </a:rPr>
              <a:t>A recording of this video and slides will be available on the Fellows Bookshelf following this training.</a:t>
            </a:r>
          </a:p>
          <a:p>
            <a:endParaRPr lang="en-US" altLang="en-US" sz="2200" dirty="0">
              <a:latin typeface="Source Sans Pro" charset="0"/>
              <a:ea typeface="Source Sans Pro" charset="0"/>
              <a:cs typeface="Source Sans Pro" charset="0"/>
            </a:endParaRPr>
          </a:p>
        </p:txBody>
      </p:sp>
      <p:sp>
        <p:nvSpPr>
          <p:cNvPr id="8" name="Rectangle 7"/>
          <p:cNvSpPr/>
          <p:nvPr/>
        </p:nvSpPr>
        <p:spPr>
          <a:xfrm>
            <a:off x="5485779" y="5478263"/>
            <a:ext cx="3172663" cy="430887"/>
          </a:xfrm>
          <a:prstGeom prst="rect">
            <a:avLst/>
          </a:prstGeom>
        </p:spPr>
        <p:txBody>
          <a:bodyPr wrap="none">
            <a:spAutoFit/>
          </a:bodyPr>
          <a:lstStyle/>
          <a:p>
            <a:r>
              <a:rPr lang="en-US" altLang="en-US" sz="2200" dirty="0">
                <a:latin typeface="Source Sans Pro" charset="0"/>
                <a:ea typeface="Source Sans Pro" charset="0"/>
                <a:cs typeface="Source Sans Pro" charset="0"/>
              </a:rPr>
              <a:t>Tweet using #</a:t>
            </a:r>
            <a:r>
              <a:rPr lang="en-US" altLang="en-US" sz="2200" dirty="0" err="1">
                <a:latin typeface="Source Sans Pro" charset="0"/>
                <a:ea typeface="Source Sans Pro" charset="0"/>
                <a:cs typeface="Source Sans Pro" charset="0"/>
              </a:rPr>
              <a:t>OFAFellows</a:t>
            </a:r>
            <a:endParaRPr lang="en-US" altLang="en-US" sz="2200" dirty="0">
              <a:latin typeface="Source Sans Pro" charset="0"/>
              <a:ea typeface="Source Sans Pro" charset="0"/>
              <a:cs typeface="Source Sans Pro"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880" y="2576710"/>
            <a:ext cx="776116" cy="638071"/>
          </a:xfrm>
          <a:prstGeom prst="rect">
            <a:avLst/>
          </a:prstGeom>
        </p:spPr>
      </p:pic>
      <p:pic>
        <p:nvPicPr>
          <p:cNvPr id="15" name="Picture 14"/>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2843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6" name="TextBox 5"/>
          <p:cNvSpPr txBox="1"/>
          <p:nvPr/>
        </p:nvSpPr>
        <p:spPr>
          <a:xfrm>
            <a:off x="1264239" y="2269028"/>
            <a:ext cx="9923489" cy="3065839"/>
          </a:xfrm>
          <a:prstGeom prst="rect">
            <a:avLst/>
          </a:prstGeom>
          <a:noFill/>
        </p:spPr>
        <p:txBody>
          <a:bodyPr wrap="square" rtlCol="0">
            <a:spAutoFit/>
          </a:bodyPr>
          <a:lstStyle/>
          <a:p>
            <a:pPr defTabSz="457200">
              <a:lnSpc>
                <a:spcPct val="80000"/>
              </a:lnSpc>
            </a:pPr>
            <a:r>
              <a:rPr lang="en-US" sz="6000" b="1" dirty="0">
                <a:solidFill>
                  <a:srgbClr val="FFFFFF"/>
                </a:solidFill>
                <a:latin typeface="Gilroy ExtraBold" charset="0"/>
                <a:ea typeface="Gilroy ExtraBold" charset="0"/>
                <a:cs typeface="Gilroy ExtraBold" charset="0"/>
              </a:rPr>
              <a:t>If you do not trust a brand, or organization, </a:t>
            </a:r>
            <a:r>
              <a:rPr lang="en-US" sz="6000" b="1" dirty="0">
                <a:solidFill>
                  <a:schemeClr val="bg1"/>
                </a:solidFill>
                <a:latin typeface="Gilroy ExtraBold" charset="0"/>
                <a:ea typeface="Gilroy ExtraBold" charset="0"/>
                <a:cs typeface="Gilroy ExtraBold" charset="0"/>
              </a:rPr>
              <a:t>you are likely </a:t>
            </a:r>
            <a:r>
              <a:rPr lang="en-US" sz="6000" b="1" dirty="0">
                <a:solidFill>
                  <a:schemeClr val="accent2"/>
                </a:solidFill>
                <a:latin typeface="Gilroy ExtraBold" charset="0"/>
                <a:ea typeface="Gilroy ExtraBold" charset="0"/>
                <a:cs typeface="Gilroy ExtraBold" charset="0"/>
              </a:rPr>
              <a:t>not going to take action or respond.</a:t>
            </a:r>
          </a:p>
        </p:txBody>
      </p:sp>
    </p:spTree>
    <p:extLst>
      <p:ext uri="{BB962C8B-B14F-4D97-AF65-F5344CB8AC3E}">
        <p14:creationId xmlns:p14="http://schemas.microsoft.com/office/powerpoint/2010/main" val="1242844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TextBox 3"/>
          <p:cNvSpPr txBox="1"/>
          <p:nvPr/>
        </p:nvSpPr>
        <p:spPr>
          <a:xfrm>
            <a:off x="1264239" y="2269028"/>
            <a:ext cx="9923489" cy="3065839"/>
          </a:xfrm>
          <a:prstGeom prst="rect">
            <a:avLst/>
          </a:prstGeom>
          <a:noFill/>
        </p:spPr>
        <p:txBody>
          <a:bodyPr wrap="square" rtlCol="0">
            <a:spAutoFit/>
          </a:bodyPr>
          <a:lstStyle/>
          <a:p>
            <a:pPr defTabSz="457200">
              <a:lnSpc>
                <a:spcPct val="80000"/>
              </a:lnSpc>
            </a:pPr>
            <a:r>
              <a:rPr lang="en-US" sz="6000" b="1" dirty="0">
                <a:solidFill>
                  <a:srgbClr val="FFFFFF"/>
                </a:solidFill>
                <a:latin typeface="Gilroy ExtraBold" charset="0"/>
                <a:ea typeface="Gilroy ExtraBold" charset="0"/>
                <a:cs typeface="Gilroy ExtraBold" charset="0"/>
              </a:rPr>
              <a:t>And if your list does not trust you, </a:t>
            </a:r>
            <a:r>
              <a:rPr lang="en-US" sz="6000" b="1" dirty="0">
                <a:solidFill>
                  <a:schemeClr val="bg1"/>
                </a:solidFill>
                <a:latin typeface="Gilroy ExtraBold" charset="0"/>
                <a:ea typeface="Gilroy ExtraBold" charset="0"/>
                <a:cs typeface="Gilroy ExtraBold" charset="0"/>
              </a:rPr>
              <a:t>you have </a:t>
            </a:r>
            <a:r>
              <a:rPr lang="en-US" sz="6000" b="1" dirty="0">
                <a:solidFill>
                  <a:schemeClr val="accent2"/>
                </a:solidFill>
                <a:latin typeface="Gilroy ExtraBold" charset="0"/>
                <a:ea typeface="Gilroy ExtraBold" charset="0"/>
                <a:cs typeface="Gilroy ExtraBold" charset="0"/>
              </a:rPr>
              <a:t>no chance at mobilizing them to action. </a:t>
            </a:r>
          </a:p>
        </p:txBody>
      </p:sp>
    </p:spTree>
    <p:extLst>
      <p:ext uri="{BB962C8B-B14F-4D97-AF65-F5344CB8AC3E}">
        <p14:creationId xmlns:p14="http://schemas.microsoft.com/office/powerpoint/2010/main" val="15078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480025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Why digital?</a:t>
            </a:r>
          </a:p>
        </p:txBody>
      </p:sp>
      <p:sp>
        <p:nvSpPr>
          <p:cNvPr id="23" name="Rectangle 22"/>
          <p:cNvSpPr/>
          <p:nvPr/>
        </p:nvSpPr>
        <p:spPr>
          <a:xfrm>
            <a:off x="4908518" y="2222116"/>
            <a:ext cx="5416099"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Producing content</a:t>
            </a:r>
          </a:p>
        </p:txBody>
      </p:sp>
      <p:sp>
        <p:nvSpPr>
          <p:cNvPr id="35" name="Rectangle 34"/>
          <p:cNvSpPr/>
          <p:nvPr/>
        </p:nvSpPr>
        <p:spPr>
          <a:xfrm>
            <a:off x="4908520" y="2959435"/>
            <a:ext cx="400398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Peer review</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69675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5849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57204" y="2666457"/>
            <a:ext cx="7969881" cy="2765181"/>
          </a:xfrm>
          <a:prstGeom prst="rect">
            <a:avLst/>
          </a:prstGeom>
          <a:noFill/>
        </p:spPr>
        <p:txBody>
          <a:bodyPr wrap="square" rtlCol="0">
            <a:spAutoFit/>
          </a:bodyPr>
          <a:lstStyle/>
          <a:p>
            <a:pPr marL="914400" indent="-914400">
              <a:lnSpc>
                <a:spcPct val="110000"/>
              </a:lnSpc>
              <a:buFont typeface="+mj-lt"/>
              <a:buAutoNum type="arabicPeriod"/>
            </a:pPr>
            <a:r>
              <a:rPr lang="en-US" sz="4000" dirty="0">
                <a:solidFill>
                  <a:schemeClr val="bg1"/>
                </a:solidFill>
                <a:latin typeface="Source Sans Pro" charset="0"/>
                <a:ea typeface="Source Sans Pro" charset="0"/>
                <a:cs typeface="Source Sans Pro" charset="0"/>
              </a:rPr>
              <a:t>Keep it short</a:t>
            </a:r>
          </a:p>
          <a:p>
            <a:pPr marL="914400" indent="-914400">
              <a:lnSpc>
                <a:spcPct val="110000"/>
              </a:lnSpc>
              <a:buFont typeface="+mj-lt"/>
              <a:buAutoNum type="arabicPeriod"/>
            </a:pPr>
            <a:r>
              <a:rPr lang="en-US" sz="4000" dirty="0">
                <a:solidFill>
                  <a:schemeClr val="bg1"/>
                </a:solidFill>
                <a:latin typeface="Source Sans Pro" charset="0"/>
                <a:ea typeface="Source Sans Pro" charset="0"/>
                <a:cs typeface="Source Sans Pro" charset="0"/>
              </a:rPr>
              <a:t>Show, don’t tell </a:t>
            </a:r>
          </a:p>
          <a:p>
            <a:pPr marL="914400" indent="-914400">
              <a:lnSpc>
                <a:spcPct val="110000"/>
              </a:lnSpc>
              <a:buFont typeface="+mj-lt"/>
              <a:buAutoNum type="arabicPeriod"/>
            </a:pPr>
            <a:r>
              <a:rPr lang="en-US" sz="4000" dirty="0">
                <a:solidFill>
                  <a:schemeClr val="bg1"/>
                </a:solidFill>
                <a:latin typeface="Source Sans Pro" charset="0"/>
                <a:ea typeface="Source Sans Pro" charset="0"/>
                <a:cs typeface="Source Sans Pro" charset="0"/>
              </a:rPr>
              <a:t>Interact with your networks</a:t>
            </a:r>
          </a:p>
          <a:p>
            <a:pPr marL="914400" indent="-914400">
              <a:lnSpc>
                <a:spcPct val="110000"/>
              </a:lnSpc>
              <a:buFont typeface="+mj-lt"/>
              <a:buAutoNum type="arabicPeriod"/>
            </a:pPr>
            <a:endParaRPr lang="en-US" sz="4000" dirty="0">
              <a:solidFill>
                <a:schemeClr val="bg1"/>
              </a:solidFill>
              <a:latin typeface="Source Sans Pro" charset="0"/>
              <a:ea typeface="Source Sans Pro" charset="0"/>
              <a:cs typeface="Source Sans Pro" charset="0"/>
            </a:endParaRPr>
          </a:p>
        </p:txBody>
      </p:sp>
      <p:sp>
        <p:nvSpPr>
          <p:cNvPr id="11" name="TextBox 10"/>
          <p:cNvSpPr txBox="1"/>
          <p:nvPr/>
        </p:nvSpPr>
        <p:spPr>
          <a:xfrm>
            <a:off x="0" y="1079665"/>
            <a:ext cx="12192000" cy="496354"/>
          </a:xfrm>
          <a:prstGeom prst="rect">
            <a:avLst/>
          </a:prstGeom>
          <a:noFill/>
        </p:spPr>
        <p:txBody>
          <a:bodyPr wrap="square" rtlCol="0">
            <a:spAutoFit/>
          </a:bodyPr>
          <a:lstStyle/>
          <a:p>
            <a:pPr algn="ctr">
              <a:lnSpc>
                <a:spcPct val="80000"/>
              </a:lnSpc>
            </a:pPr>
            <a:r>
              <a:rPr lang="en-US" sz="3200" b="1" spc="300" dirty="0">
                <a:solidFill>
                  <a:schemeClr val="tx2"/>
                </a:solidFill>
                <a:latin typeface="Gilroy ExtraBold" charset="0"/>
                <a:ea typeface="Gilroy ExtraBold" charset="0"/>
                <a:cs typeface="Gilroy ExtraBold" charset="0"/>
              </a:rPr>
              <a:t>KEY PRINCIPLES OF DIGITAL CONTENT</a:t>
            </a:r>
          </a:p>
        </p:txBody>
      </p:sp>
    </p:spTree>
    <p:extLst>
      <p:ext uri="{BB962C8B-B14F-4D97-AF65-F5344CB8AC3E}">
        <p14:creationId xmlns:p14="http://schemas.microsoft.com/office/powerpoint/2010/main" val="120605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38234" y="1506834"/>
            <a:ext cx="9915532" cy="3785652"/>
          </a:xfrm>
          <a:prstGeom prst="rect">
            <a:avLst/>
          </a:prstGeom>
          <a:noFill/>
        </p:spPr>
        <p:txBody>
          <a:bodyPr wrap="square" rtlCol="0">
            <a:spAutoFit/>
          </a:bodyPr>
          <a:lstStyle/>
          <a:p>
            <a:pPr algn="ctr">
              <a:lnSpc>
                <a:spcPct val="80000"/>
              </a:lnSpc>
            </a:pPr>
            <a:r>
              <a:rPr lang="en-US" sz="5000" b="1" dirty="0">
                <a:solidFill>
                  <a:schemeClr val="bg1"/>
                </a:solidFill>
                <a:latin typeface="Gilroy ExtraBold" charset="0"/>
                <a:ea typeface="Gilroy ExtraBold" charset="0"/>
                <a:cs typeface="Gilroy ExtraBold" charset="0"/>
              </a:rPr>
              <a:t>Let’s review two social </a:t>
            </a:r>
          </a:p>
          <a:p>
            <a:pPr algn="ctr">
              <a:lnSpc>
                <a:spcPct val="80000"/>
              </a:lnSpc>
            </a:pPr>
            <a:r>
              <a:rPr lang="en-US" sz="5000" b="1" dirty="0">
                <a:solidFill>
                  <a:schemeClr val="bg1"/>
                </a:solidFill>
                <a:latin typeface="Gilroy ExtraBold" charset="0"/>
                <a:ea typeface="Gilroy ExtraBold" charset="0"/>
                <a:cs typeface="Gilroy ExtraBold" charset="0"/>
              </a:rPr>
              <a:t>media posts. </a:t>
            </a:r>
          </a:p>
          <a:p>
            <a:pPr algn="ctr">
              <a:lnSpc>
                <a:spcPct val="80000"/>
              </a:lnSpc>
            </a:pPr>
            <a:endParaRPr lang="en-US" sz="5000" b="1" dirty="0">
              <a:solidFill>
                <a:schemeClr val="bg1"/>
              </a:solidFill>
              <a:latin typeface="Gilroy ExtraBold" charset="0"/>
              <a:ea typeface="Gilroy ExtraBold" charset="0"/>
              <a:cs typeface="Gilroy ExtraBold" charset="0"/>
            </a:endParaRPr>
          </a:p>
          <a:p>
            <a:pPr algn="ctr">
              <a:lnSpc>
                <a:spcPct val="80000"/>
              </a:lnSpc>
            </a:pPr>
            <a:r>
              <a:rPr lang="en-US" sz="5000" b="1" dirty="0">
                <a:solidFill>
                  <a:schemeClr val="bg1"/>
                </a:solidFill>
                <a:latin typeface="Gilroy ExtraBold" charset="0"/>
                <a:ea typeface="Gilroy ExtraBold" charset="0"/>
                <a:cs typeface="Gilroy ExtraBold" charset="0"/>
              </a:rPr>
              <a:t>What do you like about </a:t>
            </a:r>
          </a:p>
          <a:p>
            <a:pPr algn="ctr">
              <a:lnSpc>
                <a:spcPct val="80000"/>
              </a:lnSpc>
            </a:pPr>
            <a:r>
              <a:rPr lang="en-US" sz="5000" b="1" dirty="0">
                <a:solidFill>
                  <a:schemeClr val="bg1"/>
                </a:solidFill>
                <a:latin typeface="Gilroy ExtraBold" charset="0"/>
                <a:ea typeface="Gilroy ExtraBold" charset="0"/>
                <a:cs typeface="Gilroy ExtraBold" charset="0"/>
              </a:rPr>
              <a:t>them? What do you think </a:t>
            </a:r>
          </a:p>
          <a:p>
            <a:pPr algn="ctr">
              <a:lnSpc>
                <a:spcPct val="80000"/>
              </a:lnSpc>
            </a:pPr>
            <a:r>
              <a:rPr lang="en-US" sz="5000" b="1" dirty="0">
                <a:solidFill>
                  <a:schemeClr val="bg1"/>
                </a:solidFill>
                <a:latin typeface="Gilroy ExtraBold" charset="0"/>
                <a:ea typeface="Gilroy ExtraBold" charset="0"/>
                <a:cs typeface="Gilroy ExtraBold" charset="0"/>
              </a:rPr>
              <a:t>the goal of each post is?</a:t>
            </a:r>
          </a:p>
        </p:txBody>
      </p:sp>
    </p:spTree>
    <p:extLst>
      <p:ext uri="{BB962C8B-B14F-4D97-AF65-F5344CB8AC3E}">
        <p14:creationId xmlns:p14="http://schemas.microsoft.com/office/powerpoint/2010/main" val="411613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635912" y="985685"/>
            <a:ext cx="5727031" cy="7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endParaRPr lang="en-US" altLang="en-US" sz="2400" b="1" dirty="0">
              <a:solidFill>
                <a:schemeClr val="tx1"/>
              </a:solidFill>
              <a:latin typeface="Source Sans Pro" charset="0"/>
              <a:ea typeface="Source Sans Pro" charset="0"/>
              <a:cs typeface="Source Sans Pro" charset="0"/>
            </a:endParaRPr>
          </a:p>
          <a:p>
            <a:endParaRPr lang="en-US" altLang="en-US" sz="2400" b="1"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30141" y="985685"/>
            <a:ext cx="3806027" cy="569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Post 1</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062" t="2762" r="2524"/>
          <a:stretch/>
        </p:blipFill>
        <p:spPr>
          <a:xfrm>
            <a:off x="5103585" y="533660"/>
            <a:ext cx="5674659" cy="5790680"/>
          </a:xfrm>
          <a:prstGeom prst="rect">
            <a:avLst/>
          </a:prstGeom>
        </p:spPr>
      </p:pic>
    </p:spTree>
    <p:extLst>
      <p:ext uri="{BB962C8B-B14F-4D97-AF65-F5344CB8AC3E}">
        <p14:creationId xmlns:p14="http://schemas.microsoft.com/office/powerpoint/2010/main" val="66106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635912" y="985685"/>
            <a:ext cx="5727031" cy="7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endParaRPr lang="en-US" altLang="en-US" sz="2400" b="1" dirty="0">
              <a:solidFill>
                <a:schemeClr val="tx1"/>
              </a:solidFill>
              <a:latin typeface="Source Sans Pro" charset="0"/>
              <a:ea typeface="Source Sans Pro" charset="0"/>
              <a:cs typeface="Source Sans Pro" charset="0"/>
            </a:endParaRPr>
          </a:p>
          <a:p>
            <a:endParaRPr lang="en-US" altLang="en-US" sz="2400" b="1"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30141" y="985685"/>
            <a:ext cx="3806027" cy="569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Post 2</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22" t="1287" r="2967" b="2093"/>
          <a:stretch/>
        </p:blipFill>
        <p:spPr>
          <a:xfrm>
            <a:off x="5389889" y="379921"/>
            <a:ext cx="5432611" cy="5932907"/>
          </a:xfrm>
          <a:prstGeom prst="rect">
            <a:avLst/>
          </a:prstGeom>
        </p:spPr>
      </p:pic>
    </p:spTree>
    <p:extLst>
      <p:ext uri="{BB962C8B-B14F-4D97-AF65-F5344CB8AC3E}">
        <p14:creationId xmlns:p14="http://schemas.microsoft.com/office/powerpoint/2010/main" val="184416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4400" y="1222659"/>
            <a:ext cx="4122821" cy="3512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Keep it short</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What do you want to say?</a:t>
            </a:r>
          </a:p>
          <a:p>
            <a:pPr>
              <a:lnSpc>
                <a:spcPct val="80000"/>
              </a:lnSpc>
            </a:pPr>
            <a:r>
              <a:rPr lang="en-US" sz="4000" b="1" dirty="0">
                <a:solidFill>
                  <a:schemeClr val="tx2"/>
                </a:solidFill>
                <a:latin typeface="Gilroy ExtraBold" charset="0"/>
                <a:ea typeface="Gilroy ExtraBold" charset="0"/>
                <a:cs typeface="Gilroy ExtraBold" charset="0"/>
              </a:rPr>
              <a:t>Pick one point per post.</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676" t="6816" r="2256" b="5043"/>
          <a:stretch/>
        </p:blipFill>
        <p:spPr>
          <a:xfrm>
            <a:off x="5553635" y="1354237"/>
            <a:ext cx="5674659" cy="1701479"/>
          </a:xfrm>
          <a:prstGeom prst="rect">
            <a:avLst/>
          </a:prstGeom>
        </p:spPr>
      </p:pic>
    </p:spTree>
    <p:extLst>
      <p:ext uri="{BB962C8B-B14F-4D97-AF65-F5344CB8AC3E}">
        <p14:creationId xmlns:p14="http://schemas.microsoft.com/office/powerpoint/2010/main" val="629469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4400" y="1222659"/>
            <a:ext cx="4122821" cy="252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Keep it short</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What’s the point of this post?</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98" t="3246" r="3402" b="17988"/>
          <a:stretch/>
        </p:blipFill>
        <p:spPr>
          <a:xfrm>
            <a:off x="5952743" y="1238144"/>
            <a:ext cx="5773091" cy="2060642"/>
          </a:xfrm>
          <a:prstGeom prst="rect">
            <a:avLst/>
          </a:prstGeom>
        </p:spPr>
      </p:pic>
    </p:spTree>
    <p:extLst>
      <p:ext uri="{BB962C8B-B14F-4D97-AF65-F5344CB8AC3E}">
        <p14:creationId xmlns:p14="http://schemas.microsoft.com/office/powerpoint/2010/main" val="30151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4400" y="1222659"/>
            <a:ext cx="4122821" cy="4989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Keep it short</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What’s the point of this post?</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Action: Tell Marco Rubio to act on climate.</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98" t="3246" r="3402" b="17988"/>
          <a:stretch/>
        </p:blipFill>
        <p:spPr>
          <a:xfrm>
            <a:off x="5952743" y="1238144"/>
            <a:ext cx="5773091" cy="2060642"/>
          </a:xfrm>
          <a:prstGeom prst="rect">
            <a:avLst/>
          </a:prstGeom>
        </p:spPr>
      </p:pic>
    </p:spTree>
    <p:extLst>
      <p:ext uri="{BB962C8B-B14F-4D97-AF65-F5344CB8AC3E}">
        <p14:creationId xmlns:p14="http://schemas.microsoft.com/office/powerpoint/2010/main" val="21180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07666" y="1141070"/>
            <a:ext cx="6749062" cy="4274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dirty="0">
                <a:solidFill>
                  <a:schemeClr val="tx1"/>
                </a:solidFill>
                <a:latin typeface="Source Sans Pro" charset="0"/>
                <a:ea typeface="Source Sans Pro" charset="0"/>
                <a:cs typeface="Source Sans Pro" charset="0"/>
              </a:rPr>
              <a:t>Week 1: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2: 	Leading an Action Planning Session</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3:	Event Management</a:t>
            </a:r>
          </a:p>
          <a:p>
            <a:endParaRPr lang="en-US" altLang="en-US" sz="2500" b="1"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4:	Recruitment: Grassroots Tactics</a:t>
            </a:r>
          </a:p>
          <a:p>
            <a:endParaRPr lang="en-US" altLang="en-US" sz="2500" b="1"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352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Our learning journey:</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Where we’ve been and where we’re going</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8694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4400" y="1222659"/>
            <a:ext cx="4004841" cy="3019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Keep it short</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What’s the point of this post?</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75" t="5276" r="3232" b="5371"/>
          <a:stretch/>
        </p:blipFill>
        <p:spPr>
          <a:xfrm>
            <a:off x="5330952" y="1121817"/>
            <a:ext cx="6464808" cy="2212849"/>
          </a:xfrm>
          <a:prstGeom prst="rect">
            <a:avLst/>
          </a:prstGeom>
        </p:spPr>
      </p:pic>
    </p:spTree>
    <p:extLst>
      <p:ext uri="{BB962C8B-B14F-4D97-AF65-F5344CB8AC3E}">
        <p14:creationId xmlns:p14="http://schemas.microsoft.com/office/powerpoint/2010/main" val="1643539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14400" y="1222659"/>
            <a:ext cx="4039565" cy="4989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Keep it short</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What’s the point of this post?</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Share content of training.</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75" t="5276" r="3232" b="5371"/>
          <a:stretch/>
        </p:blipFill>
        <p:spPr>
          <a:xfrm>
            <a:off x="5330952" y="1121817"/>
            <a:ext cx="6464808" cy="2212849"/>
          </a:xfrm>
          <a:prstGeom prst="rect">
            <a:avLst/>
          </a:prstGeom>
        </p:spPr>
      </p:pic>
    </p:spTree>
    <p:extLst>
      <p:ext uri="{BB962C8B-B14F-4D97-AF65-F5344CB8AC3E}">
        <p14:creationId xmlns:p14="http://schemas.microsoft.com/office/powerpoint/2010/main" val="700163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25247" y="2628746"/>
            <a:ext cx="9941506" cy="1588127"/>
          </a:xfrm>
          <a:prstGeom prst="rect">
            <a:avLst/>
          </a:prstGeom>
          <a:noFill/>
        </p:spPr>
        <p:txBody>
          <a:bodyPr wrap="square" rtlCol="0">
            <a:spAutoFit/>
          </a:bodyPr>
          <a:lstStyle/>
          <a:p>
            <a:pPr algn="ctr">
              <a:lnSpc>
                <a:spcPct val="90000"/>
              </a:lnSpc>
            </a:pPr>
            <a:r>
              <a:rPr lang="en-US" sz="5400" dirty="0">
                <a:solidFill>
                  <a:schemeClr val="bg1"/>
                </a:solidFill>
                <a:latin typeface="Gilroy ExtraBold" charset="0"/>
                <a:ea typeface="Gilroy ExtraBold" charset="0"/>
                <a:cs typeface="Gilroy ExtraBold" charset="0"/>
              </a:rPr>
              <a:t>What do you want to say?</a:t>
            </a:r>
          </a:p>
          <a:p>
            <a:pPr algn="ctr">
              <a:lnSpc>
                <a:spcPct val="90000"/>
              </a:lnSpc>
            </a:pPr>
            <a:r>
              <a:rPr lang="en-US" sz="5400" dirty="0">
                <a:solidFill>
                  <a:schemeClr val="bg1"/>
                </a:solidFill>
                <a:latin typeface="Gilroy ExtraBold" charset="0"/>
                <a:ea typeface="Gilroy ExtraBold" charset="0"/>
                <a:cs typeface="Gilroy ExtraBold" charset="0"/>
              </a:rPr>
              <a:t>Pick one point per post.</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86923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5568877"/>
            <a:ext cx="12192000" cy="1196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457200" marR="0" lvl="0" indent="-457200" algn="ctr" defTabSz="914400" eaLnBrk="1" fontAlgn="auto" latinLnBrk="0" hangingPunct="1">
              <a:lnSpc>
                <a:spcPct val="100000"/>
              </a:lnSpc>
              <a:spcBef>
                <a:spcPts val="0"/>
              </a:spcBef>
              <a:spcAft>
                <a:spcPts val="0"/>
              </a:spcAft>
              <a:buClrTx/>
              <a:buSzTx/>
              <a:buFont typeface="+mj-lt"/>
              <a:buNone/>
              <a:tabLst/>
              <a:defRPr/>
            </a:pPr>
            <a:r>
              <a:rPr lang="en-US" altLang="en-US" sz="2500" b="1" dirty="0">
                <a:solidFill>
                  <a:schemeClr val="tx1"/>
                </a:solidFill>
                <a:latin typeface="Source Sans Pro" charset="0"/>
                <a:ea typeface="Source Sans Pro" charset="0"/>
                <a:cs typeface="Source Sans Pro" charset="0"/>
              </a:rPr>
              <a:t>You are at this action planning meeting. Write a tweet that is </a:t>
            </a:r>
          </a:p>
          <a:p>
            <a:pPr marL="457200" marR="0" lvl="0" indent="-457200" algn="ctr" defTabSz="914400" eaLnBrk="1" fontAlgn="auto" latinLnBrk="0" hangingPunct="1">
              <a:lnSpc>
                <a:spcPct val="100000"/>
              </a:lnSpc>
              <a:spcBef>
                <a:spcPts val="0"/>
              </a:spcBef>
              <a:spcAft>
                <a:spcPts val="0"/>
              </a:spcAft>
              <a:buClrTx/>
              <a:buSzTx/>
              <a:buFont typeface="+mj-lt"/>
              <a:buNone/>
              <a:tabLst/>
              <a:defRPr/>
            </a:pPr>
            <a:r>
              <a:rPr lang="en-US" altLang="en-US" sz="2500" b="1" dirty="0">
                <a:solidFill>
                  <a:schemeClr val="tx1"/>
                </a:solidFill>
                <a:latin typeface="Source Sans Pro" charset="0"/>
                <a:ea typeface="Source Sans Pro" charset="0"/>
                <a:cs typeface="Source Sans Pro" charset="0"/>
              </a:rPr>
              <a:t>short and that shows what is happening at the meeting. </a:t>
            </a:r>
            <a:endParaRPr lang="en-US" altLang="en-US" sz="2500" dirty="0">
              <a:solidFill>
                <a:schemeClr val="tx1"/>
              </a:solidFill>
              <a:latin typeface="Source Sans Pro" charset="0"/>
              <a:ea typeface="Source Sans Pro" charset="0"/>
              <a:cs typeface="Source Sans Pro" charset="0"/>
            </a:endParaRPr>
          </a:p>
          <a:p>
            <a:pPr marL="457200" marR="0" lvl="0" indent="-457200" algn="ctr" defTabSz="914400" eaLnBrk="1" fontAlgn="auto" latinLnBrk="0" hangingPunct="1">
              <a:lnSpc>
                <a:spcPct val="100000"/>
              </a:lnSpc>
              <a:spcBef>
                <a:spcPts val="0"/>
              </a:spcBef>
              <a:spcAft>
                <a:spcPts val="0"/>
              </a:spcAft>
              <a:buClrTx/>
              <a:buSzTx/>
              <a:buFont typeface="+mj-lt"/>
              <a:buNone/>
              <a:tabLst/>
              <a:defRPr/>
            </a:pPr>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0" y="391949"/>
            <a:ext cx="12191999"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000" b="1" dirty="0">
                <a:solidFill>
                  <a:schemeClr val="accent1"/>
                </a:solidFill>
                <a:latin typeface="Gilroy ExtraBold" charset="0"/>
                <a:ea typeface="Gilroy ExtraBold" charset="0"/>
                <a:cs typeface="Gilroy ExtraBold" charset="0"/>
              </a:rPr>
              <a:t>5 minutes</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260" y="1292794"/>
            <a:ext cx="9284343" cy="3904729"/>
          </a:xfrm>
          <a:prstGeom prst="rect">
            <a:avLst/>
          </a:prstGeom>
        </p:spPr>
      </p:pic>
    </p:spTree>
    <p:extLst>
      <p:ext uri="{BB962C8B-B14F-4D97-AF65-F5344CB8AC3E}">
        <p14:creationId xmlns:p14="http://schemas.microsoft.com/office/powerpoint/2010/main" val="213951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2365490"/>
            <a:ext cx="12192000" cy="1588512"/>
          </a:xfrm>
          <a:prstGeom prst="rect">
            <a:avLst/>
          </a:prstGeom>
          <a:noFill/>
        </p:spPr>
        <p:txBody>
          <a:bodyPr wrap="square" rtlCol="0">
            <a:spAutoFit/>
          </a:bodyPr>
          <a:lstStyle/>
          <a:p>
            <a:pPr algn="ctr">
              <a:lnSpc>
                <a:spcPct val="80000"/>
              </a:lnSpc>
            </a:pPr>
            <a:r>
              <a:rPr lang="en-US" sz="6000" b="1" dirty="0">
                <a:solidFill>
                  <a:schemeClr val="bg1"/>
                </a:solidFill>
                <a:latin typeface="Gilroy ExtraBold" charset="0"/>
                <a:ea typeface="Gilroy ExtraBold" charset="0"/>
                <a:cs typeface="Gilroy ExtraBold" charset="0"/>
              </a:rPr>
              <a:t>You might not be a </a:t>
            </a:r>
          </a:p>
          <a:p>
            <a:pPr algn="ctr">
              <a:lnSpc>
                <a:spcPct val="80000"/>
              </a:lnSpc>
            </a:pPr>
            <a:r>
              <a:rPr lang="en-US" sz="6000" b="1" dirty="0">
                <a:solidFill>
                  <a:schemeClr val="bg1"/>
                </a:solidFill>
                <a:latin typeface="Gilroy ExtraBold" charset="0"/>
                <a:ea typeface="Gilroy ExtraBold" charset="0"/>
                <a:cs typeface="Gilroy ExtraBold" charset="0"/>
              </a:rPr>
              <a:t>professional photographer</a:t>
            </a: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Rectangle 4"/>
          <p:cNvSpPr/>
          <p:nvPr/>
        </p:nvSpPr>
        <p:spPr>
          <a:xfrm>
            <a:off x="3593552" y="4115290"/>
            <a:ext cx="5004896" cy="553998"/>
          </a:xfrm>
          <a:prstGeom prst="rect">
            <a:avLst/>
          </a:prstGeom>
        </p:spPr>
        <p:txBody>
          <a:bodyPr wrap="none">
            <a:spAutoFit/>
          </a:bodyPr>
          <a:lstStyle/>
          <a:p>
            <a:pPr algn="ctr"/>
            <a:r>
              <a:rPr lang="en-US" sz="3000" b="1" dirty="0">
                <a:solidFill>
                  <a:srgbClr val="00B4DC"/>
                </a:solidFill>
                <a:latin typeface="Gilroy ExtraBold" charset="0"/>
                <a:ea typeface="Gilroy ExtraBold" charset="0"/>
                <a:cs typeface="Gilroy ExtraBold" charset="0"/>
              </a:rPr>
              <a:t>But you can be a good one</a:t>
            </a:r>
          </a:p>
        </p:txBody>
      </p:sp>
    </p:spTree>
    <p:extLst>
      <p:ext uri="{BB962C8B-B14F-4D97-AF65-F5344CB8AC3E}">
        <p14:creationId xmlns:p14="http://schemas.microsoft.com/office/powerpoint/2010/main" val="1959977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13" name="TextBox 12"/>
          <p:cNvSpPr txBox="1"/>
          <p:nvPr/>
        </p:nvSpPr>
        <p:spPr>
          <a:xfrm>
            <a:off x="1085088" y="1117152"/>
            <a:ext cx="4194048" cy="1432765"/>
          </a:xfrm>
          <a:prstGeom prst="rect">
            <a:avLst/>
          </a:prstGeom>
          <a:noFill/>
        </p:spPr>
        <p:txBody>
          <a:bodyPr wrap="square" rtlCol="0">
            <a:spAutoFit/>
          </a:bodyPr>
          <a:lstStyle/>
          <a:p>
            <a:pPr>
              <a:lnSpc>
                <a:spcPct val="80000"/>
              </a:lnSpc>
            </a:pPr>
            <a:r>
              <a:rPr lang="en-US" sz="3600" b="1" dirty="0">
                <a:solidFill>
                  <a:srgbClr val="00B4DC"/>
                </a:solidFill>
                <a:latin typeface="Gilroy ExtraBold" charset="0"/>
                <a:ea typeface="Gilroy ExtraBold" charset="0"/>
                <a:cs typeface="Gilroy ExtraBold" charset="0"/>
              </a:rPr>
              <a:t>The photographer’s mantra</a:t>
            </a:r>
          </a:p>
        </p:txBody>
      </p:sp>
      <p:sp>
        <p:nvSpPr>
          <p:cNvPr id="16" name="TextBox 15"/>
          <p:cNvSpPr txBox="1"/>
          <p:nvPr/>
        </p:nvSpPr>
        <p:spPr>
          <a:xfrm>
            <a:off x="6266688" y="1141536"/>
            <a:ext cx="5331754" cy="430887"/>
          </a:xfrm>
          <a:prstGeom prst="rect">
            <a:avLst/>
          </a:prstGeom>
          <a:noFill/>
        </p:spPr>
        <p:txBody>
          <a:bodyPr wrap="square" rtlCol="0">
            <a:spAutoFit/>
          </a:bodyPr>
          <a:lstStyle/>
          <a:p>
            <a:r>
              <a:rPr lang="en-US" sz="2200" dirty="0">
                <a:latin typeface="Source Sans Pro" charset="0"/>
                <a:ea typeface="Source Sans Pro" charset="0"/>
                <a:cs typeface="Source Sans Pro" charset="0"/>
              </a:rPr>
              <a:t>Fill the frame</a:t>
            </a:r>
          </a:p>
        </p:txBody>
      </p:sp>
      <p:sp>
        <p:nvSpPr>
          <p:cNvPr id="17" name="Oval 16"/>
          <p:cNvSpPr/>
          <p:nvPr/>
        </p:nvSpPr>
        <p:spPr>
          <a:xfrm>
            <a:off x="5818770" y="1188978"/>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Tree>
    <p:extLst>
      <p:ext uri="{BB962C8B-B14F-4D97-AF65-F5344CB8AC3E}">
        <p14:creationId xmlns:p14="http://schemas.microsoft.com/office/powerpoint/2010/main" val="522931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13" name="TextBox 12"/>
          <p:cNvSpPr txBox="1"/>
          <p:nvPr/>
        </p:nvSpPr>
        <p:spPr>
          <a:xfrm>
            <a:off x="1085088" y="1117152"/>
            <a:ext cx="4194048" cy="1432765"/>
          </a:xfrm>
          <a:prstGeom prst="rect">
            <a:avLst/>
          </a:prstGeom>
          <a:noFill/>
        </p:spPr>
        <p:txBody>
          <a:bodyPr wrap="square" rtlCol="0">
            <a:spAutoFit/>
          </a:bodyPr>
          <a:lstStyle/>
          <a:p>
            <a:pPr>
              <a:lnSpc>
                <a:spcPct val="80000"/>
              </a:lnSpc>
            </a:pPr>
            <a:r>
              <a:rPr lang="en-US" sz="3600" b="1" dirty="0">
                <a:solidFill>
                  <a:srgbClr val="00B4DC"/>
                </a:solidFill>
                <a:latin typeface="Gilroy ExtraBold" charset="0"/>
                <a:ea typeface="Gilroy ExtraBold" charset="0"/>
                <a:cs typeface="Gilroy ExtraBold" charset="0"/>
              </a:rPr>
              <a:t>The photographer’s mantra</a:t>
            </a:r>
          </a:p>
        </p:txBody>
      </p:sp>
      <p:sp>
        <p:nvSpPr>
          <p:cNvPr id="16" name="TextBox 15"/>
          <p:cNvSpPr txBox="1"/>
          <p:nvPr/>
        </p:nvSpPr>
        <p:spPr>
          <a:xfrm>
            <a:off x="6266688" y="1141536"/>
            <a:ext cx="5331754" cy="430887"/>
          </a:xfrm>
          <a:prstGeom prst="rect">
            <a:avLst/>
          </a:prstGeom>
          <a:noFill/>
        </p:spPr>
        <p:txBody>
          <a:bodyPr wrap="square" rtlCol="0">
            <a:spAutoFit/>
          </a:bodyPr>
          <a:lstStyle/>
          <a:p>
            <a:r>
              <a:rPr lang="en-US" sz="2200" dirty="0">
                <a:latin typeface="Source Sans Pro" charset="0"/>
                <a:ea typeface="Source Sans Pro" charset="0"/>
                <a:cs typeface="Source Sans Pro" charset="0"/>
              </a:rPr>
              <a:t>Fill the frame</a:t>
            </a:r>
          </a:p>
        </p:txBody>
      </p:sp>
      <p:sp>
        <p:nvSpPr>
          <p:cNvPr id="17" name="Oval 16"/>
          <p:cNvSpPr/>
          <p:nvPr/>
        </p:nvSpPr>
        <p:spPr>
          <a:xfrm>
            <a:off x="5818770" y="1188978"/>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8" name="TextBox 17"/>
          <p:cNvSpPr txBox="1"/>
          <p:nvPr/>
        </p:nvSpPr>
        <p:spPr>
          <a:xfrm>
            <a:off x="6266688" y="2143183"/>
            <a:ext cx="5331754" cy="430887"/>
          </a:xfrm>
          <a:prstGeom prst="rect">
            <a:avLst/>
          </a:prstGeom>
          <a:noFill/>
        </p:spPr>
        <p:txBody>
          <a:bodyPr wrap="square" rtlCol="0">
            <a:spAutoFit/>
          </a:bodyPr>
          <a:lstStyle/>
          <a:p>
            <a:r>
              <a:rPr lang="en-US" sz="2200" dirty="0">
                <a:latin typeface="Source Sans Pro" charset="0"/>
                <a:ea typeface="Source Sans Pro" charset="0"/>
                <a:cs typeface="Source Sans Pro" charset="0"/>
              </a:rPr>
              <a:t>Control the background</a:t>
            </a:r>
          </a:p>
        </p:txBody>
      </p:sp>
      <p:sp>
        <p:nvSpPr>
          <p:cNvPr id="19" name="Oval 18"/>
          <p:cNvSpPr/>
          <p:nvPr/>
        </p:nvSpPr>
        <p:spPr>
          <a:xfrm>
            <a:off x="5818770" y="2189563"/>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Tree>
    <p:extLst>
      <p:ext uri="{BB962C8B-B14F-4D97-AF65-F5344CB8AC3E}">
        <p14:creationId xmlns:p14="http://schemas.microsoft.com/office/powerpoint/2010/main" val="1417376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13" name="TextBox 12"/>
          <p:cNvSpPr txBox="1"/>
          <p:nvPr/>
        </p:nvSpPr>
        <p:spPr>
          <a:xfrm>
            <a:off x="1085088" y="1117152"/>
            <a:ext cx="4194048" cy="1432765"/>
          </a:xfrm>
          <a:prstGeom prst="rect">
            <a:avLst/>
          </a:prstGeom>
          <a:noFill/>
        </p:spPr>
        <p:txBody>
          <a:bodyPr wrap="square" rtlCol="0">
            <a:spAutoFit/>
          </a:bodyPr>
          <a:lstStyle/>
          <a:p>
            <a:pPr>
              <a:lnSpc>
                <a:spcPct val="80000"/>
              </a:lnSpc>
            </a:pPr>
            <a:r>
              <a:rPr lang="en-US" sz="3600" b="1" dirty="0">
                <a:solidFill>
                  <a:srgbClr val="00B4DC"/>
                </a:solidFill>
                <a:latin typeface="Gilroy ExtraBold" charset="0"/>
                <a:ea typeface="Gilroy ExtraBold" charset="0"/>
                <a:cs typeface="Gilroy ExtraBold" charset="0"/>
              </a:rPr>
              <a:t>The photographer’s mantra</a:t>
            </a:r>
          </a:p>
        </p:txBody>
      </p:sp>
      <p:sp>
        <p:nvSpPr>
          <p:cNvPr id="16" name="TextBox 15"/>
          <p:cNvSpPr txBox="1"/>
          <p:nvPr/>
        </p:nvSpPr>
        <p:spPr>
          <a:xfrm>
            <a:off x="6266688" y="1141536"/>
            <a:ext cx="5331754" cy="430887"/>
          </a:xfrm>
          <a:prstGeom prst="rect">
            <a:avLst/>
          </a:prstGeom>
          <a:noFill/>
        </p:spPr>
        <p:txBody>
          <a:bodyPr wrap="square" rtlCol="0">
            <a:spAutoFit/>
          </a:bodyPr>
          <a:lstStyle/>
          <a:p>
            <a:r>
              <a:rPr lang="en-US" sz="2200" dirty="0">
                <a:latin typeface="Source Sans Pro" charset="0"/>
                <a:ea typeface="Source Sans Pro" charset="0"/>
                <a:cs typeface="Source Sans Pro" charset="0"/>
              </a:rPr>
              <a:t>Fill the frame</a:t>
            </a:r>
          </a:p>
        </p:txBody>
      </p:sp>
      <p:sp>
        <p:nvSpPr>
          <p:cNvPr id="17" name="Oval 16"/>
          <p:cNvSpPr/>
          <p:nvPr/>
        </p:nvSpPr>
        <p:spPr>
          <a:xfrm>
            <a:off x="5818770" y="1188978"/>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8" name="TextBox 17"/>
          <p:cNvSpPr txBox="1"/>
          <p:nvPr/>
        </p:nvSpPr>
        <p:spPr>
          <a:xfrm>
            <a:off x="6266688" y="2143183"/>
            <a:ext cx="5331754" cy="430887"/>
          </a:xfrm>
          <a:prstGeom prst="rect">
            <a:avLst/>
          </a:prstGeom>
          <a:noFill/>
        </p:spPr>
        <p:txBody>
          <a:bodyPr wrap="square" rtlCol="0">
            <a:spAutoFit/>
          </a:bodyPr>
          <a:lstStyle/>
          <a:p>
            <a:r>
              <a:rPr lang="en-US" sz="2200" dirty="0">
                <a:latin typeface="Source Sans Pro" charset="0"/>
                <a:ea typeface="Source Sans Pro" charset="0"/>
                <a:cs typeface="Source Sans Pro" charset="0"/>
              </a:rPr>
              <a:t>Control the background</a:t>
            </a:r>
          </a:p>
        </p:txBody>
      </p:sp>
      <p:sp>
        <p:nvSpPr>
          <p:cNvPr id="19" name="Oval 18"/>
          <p:cNvSpPr/>
          <p:nvPr/>
        </p:nvSpPr>
        <p:spPr>
          <a:xfrm>
            <a:off x="5818770" y="2189563"/>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0" name="TextBox 19"/>
          <p:cNvSpPr txBox="1"/>
          <p:nvPr/>
        </p:nvSpPr>
        <p:spPr>
          <a:xfrm>
            <a:off x="6266688" y="3144830"/>
            <a:ext cx="5331754" cy="430887"/>
          </a:xfrm>
          <a:prstGeom prst="rect">
            <a:avLst/>
          </a:prstGeom>
          <a:noFill/>
        </p:spPr>
        <p:txBody>
          <a:bodyPr wrap="square" rtlCol="0">
            <a:spAutoFit/>
          </a:bodyPr>
          <a:lstStyle/>
          <a:p>
            <a:r>
              <a:rPr lang="en-US" sz="2200" dirty="0">
                <a:latin typeface="Source Sans Pro" charset="0"/>
                <a:ea typeface="Source Sans Pro" charset="0"/>
                <a:cs typeface="Source Sans Pro" charset="0"/>
              </a:rPr>
              <a:t>Wait for moments</a:t>
            </a:r>
          </a:p>
        </p:txBody>
      </p:sp>
      <p:sp>
        <p:nvSpPr>
          <p:cNvPr id="21" name="Oval 20"/>
          <p:cNvSpPr/>
          <p:nvPr/>
        </p:nvSpPr>
        <p:spPr>
          <a:xfrm>
            <a:off x="5818770" y="3190148"/>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Tree>
    <p:extLst>
      <p:ext uri="{BB962C8B-B14F-4D97-AF65-F5344CB8AC3E}">
        <p14:creationId xmlns:p14="http://schemas.microsoft.com/office/powerpoint/2010/main" val="1784211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 y="2447962"/>
            <a:ext cx="6095999" cy="1962076"/>
          </a:xfrm>
          <a:prstGeom prst="rect">
            <a:avLst/>
          </a:prstGeom>
          <a:noFill/>
        </p:spPr>
        <p:txBody>
          <a:bodyPr wrap="square" rtlCol="0">
            <a:spAutoFit/>
          </a:bodyPr>
          <a:lstStyle/>
          <a:p>
            <a:pPr algn="ctr">
              <a:lnSpc>
                <a:spcPct val="90000"/>
              </a:lnSpc>
            </a:pPr>
            <a:r>
              <a:rPr lang="en-US" sz="4500" b="1" dirty="0">
                <a:solidFill>
                  <a:schemeClr val="bg1"/>
                </a:solidFill>
                <a:latin typeface="Gilroy ExtraBold" charset="0"/>
                <a:ea typeface="Gilroy ExtraBold" charset="0"/>
                <a:cs typeface="Gilroy ExtraBold" charset="0"/>
              </a:rPr>
              <a:t>Adjust for the</a:t>
            </a:r>
          </a:p>
          <a:p>
            <a:pPr algn="ctr">
              <a:lnSpc>
                <a:spcPct val="90000"/>
              </a:lnSpc>
            </a:pPr>
            <a:r>
              <a:rPr lang="en-US" sz="4500" b="1" dirty="0">
                <a:solidFill>
                  <a:schemeClr val="bg1"/>
                </a:solidFill>
                <a:latin typeface="Gilroy ExtraBold" charset="0"/>
                <a:ea typeface="Gilroy ExtraBold" charset="0"/>
                <a:cs typeface="Gilroy ExtraBold" charset="0"/>
              </a:rPr>
              <a:t>lighting in your surroundings.</a:t>
            </a:r>
          </a:p>
        </p:txBody>
      </p:sp>
      <p:sp>
        <p:nvSpPr>
          <p:cNvPr id="25" name="Rectangle 24"/>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77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266688" cy="6858000"/>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25313" y="2447962"/>
            <a:ext cx="6266687" cy="1962076"/>
          </a:xfrm>
          <a:prstGeom prst="rect">
            <a:avLst/>
          </a:prstGeom>
          <a:noFill/>
        </p:spPr>
        <p:txBody>
          <a:bodyPr wrap="square" rtlCol="0">
            <a:spAutoFit/>
          </a:bodyPr>
          <a:lstStyle/>
          <a:p>
            <a:pPr algn="ctr">
              <a:lnSpc>
                <a:spcPct val="90000"/>
              </a:lnSpc>
            </a:pPr>
            <a:r>
              <a:rPr lang="en-US" sz="4500" b="1" dirty="0">
                <a:solidFill>
                  <a:schemeClr val="bg1"/>
                </a:solidFill>
                <a:latin typeface="Gilroy ExtraBold" charset="0"/>
                <a:ea typeface="Gilroy ExtraBold" charset="0"/>
                <a:cs typeface="Gilroy ExtraBold" charset="0"/>
              </a:rPr>
              <a:t>Move yourself to </a:t>
            </a:r>
          </a:p>
          <a:p>
            <a:pPr algn="ctr">
              <a:lnSpc>
                <a:spcPct val="90000"/>
              </a:lnSpc>
            </a:pPr>
            <a:r>
              <a:rPr lang="en-US" sz="4500" b="1" dirty="0">
                <a:solidFill>
                  <a:schemeClr val="bg1"/>
                </a:solidFill>
                <a:latin typeface="Gilroy ExtraBold" charset="0"/>
                <a:ea typeface="Gilroy ExtraBold" charset="0"/>
                <a:cs typeface="Gilroy ExtraBold" charset="0"/>
              </a:rPr>
              <a:t>get varied shots or compose a scene.</a:t>
            </a:r>
          </a:p>
        </p:txBody>
      </p:sp>
      <p:sp>
        <p:nvSpPr>
          <p:cNvPr id="6" name="TextBox 5"/>
          <p:cNvSpPr txBox="1"/>
          <p:nvPr/>
        </p:nvSpPr>
        <p:spPr>
          <a:xfrm>
            <a:off x="1" y="2447962"/>
            <a:ext cx="6095999" cy="1962076"/>
          </a:xfrm>
          <a:prstGeom prst="rect">
            <a:avLst/>
          </a:prstGeom>
          <a:noFill/>
        </p:spPr>
        <p:txBody>
          <a:bodyPr wrap="square" rtlCol="0">
            <a:spAutoFit/>
          </a:bodyPr>
          <a:lstStyle/>
          <a:p>
            <a:pPr algn="ctr">
              <a:lnSpc>
                <a:spcPct val="90000"/>
              </a:lnSpc>
            </a:pPr>
            <a:r>
              <a:rPr lang="en-US" sz="4500" b="1" dirty="0">
                <a:solidFill>
                  <a:schemeClr val="bg1"/>
                </a:solidFill>
                <a:latin typeface="Gilroy ExtraBold" charset="0"/>
                <a:ea typeface="Gilroy ExtraBold" charset="0"/>
                <a:cs typeface="Gilroy ExtraBold" charset="0"/>
              </a:rPr>
              <a:t>Adjust for the</a:t>
            </a:r>
          </a:p>
          <a:p>
            <a:pPr algn="ctr">
              <a:lnSpc>
                <a:spcPct val="90000"/>
              </a:lnSpc>
            </a:pPr>
            <a:r>
              <a:rPr lang="en-US" sz="4500" b="1" dirty="0">
                <a:solidFill>
                  <a:schemeClr val="bg1"/>
                </a:solidFill>
                <a:latin typeface="Gilroy ExtraBold" charset="0"/>
                <a:ea typeface="Gilroy ExtraBold" charset="0"/>
                <a:cs typeface="Gilroy ExtraBold" charset="0"/>
              </a:rPr>
              <a:t>lighting in your surroundings.</a:t>
            </a:r>
          </a:p>
        </p:txBody>
      </p:sp>
    </p:spTree>
    <p:extLst>
      <p:ext uri="{BB962C8B-B14F-4D97-AF65-F5344CB8AC3E}">
        <p14:creationId xmlns:p14="http://schemas.microsoft.com/office/powerpoint/2010/main" val="151581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5428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dirty="0">
                <a:solidFill>
                  <a:schemeClr val="tx1"/>
                </a:solidFill>
                <a:latin typeface="Source Sans Pro" charset="0"/>
                <a:ea typeface="Source Sans Pro" charset="0"/>
                <a:cs typeface="Source Sans Pro" charset="0"/>
              </a:rPr>
              <a:t>Week 1: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2: 	Leading an Action Planning Session</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3:	Event Management</a:t>
            </a:r>
          </a:p>
          <a:p>
            <a:endParaRPr lang="en-US" altLang="en-US" sz="2500" b="1"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Week 4:	Recruitment: Grassroots Tactics</a:t>
            </a:r>
          </a:p>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	Recruitment: Digital Tactics</a:t>
            </a:r>
          </a:p>
          <a:p>
            <a:endParaRPr lang="en-US" altLang="en-US" sz="2500" b="1"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6:	Tying it all together</a:t>
            </a: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3524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Our learning journey:</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Where we’ve been and where we’re going</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2662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2998113"/>
            <a:ext cx="12192000" cy="861774"/>
          </a:xfrm>
          <a:prstGeom prst="rect">
            <a:avLst/>
          </a:prstGeom>
          <a:noFill/>
        </p:spPr>
        <p:txBody>
          <a:bodyPr wrap="square" rtlCol="0">
            <a:spAutoFit/>
          </a:bodyPr>
          <a:lstStyle/>
          <a:p>
            <a:pPr algn="ctr"/>
            <a:r>
              <a:rPr lang="en-US" sz="5000" b="1" dirty="0">
                <a:solidFill>
                  <a:schemeClr val="bg1"/>
                </a:solidFill>
                <a:latin typeface="Gilroy ExtraBold" charset="0"/>
                <a:ea typeface="Gilroy ExtraBold" charset="0"/>
                <a:cs typeface="Gilroy ExtraBold" charset="0"/>
              </a:rPr>
              <a:t>Take your best shot</a:t>
            </a: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904959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0" y="1153531"/>
            <a:ext cx="4986528" cy="4524315"/>
          </a:xfrm>
          <a:prstGeom prst="rect">
            <a:avLst/>
          </a:prstGeom>
          <a:noFill/>
        </p:spPr>
        <p:txBody>
          <a:bodyPr wrap="square" rtlCol="0">
            <a:spAutoFit/>
          </a:bodyPr>
          <a:lstStyle/>
          <a:p>
            <a:r>
              <a:rPr lang="en-US" sz="3500" b="1" dirty="0">
                <a:solidFill>
                  <a:srgbClr val="00B4DC"/>
                </a:solidFill>
                <a:latin typeface="Gilroy ExtraBold" charset="0"/>
                <a:ea typeface="Gilroy ExtraBold" charset="0"/>
                <a:cs typeface="Gilroy ExtraBold" charset="0"/>
              </a:rPr>
              <a:t>Detail shots</a:t>
            </a:r>
          </a:p>
          <a:p>
            <a:endParaRPr lang="en-US" sz="2300" dirty="0">
              <a:latin typeface="Source Sans Pro" charset="0"/>
              <a:ea typeface="Source Sans Pro" charset="0"/>
              <a:cs typeface="Source Sans Pro" charset="0"/>
            </a:endParaRPr>
          </a:p>
          <a:p>
            <a:r>
              <a:rPr lang="en-US" sz="2300" dirty="0">
                <a:latin typeface="Source Sans Pro" charset="0"/>
                <a:ea typeface="Source Sans Pro" charset="0"/>
                <a:cs typeface="Source Sans Pro" charset="0"/>
              </a:rPr>
              <a:t>These are close-up images where the frame is filled with a limited amount of information. </a:t>
            </a:r>
          </a:p>
          <a:p>
            <a:endParaRPr lang="en-US" sz="2300" dirty="0">
              <a:latin typeface="Source Sans Pro" charset="0"/>
              <a:ea typeface="Source Sans Pro" charset="0"/>
              <a:cs typeface="Source Sans Pro" charset="0"/>
            </a:endParaRPr>
          </a:p>
          <a:p>
            <a:r>
              <a:rPr lang="en-US" sz="2300" dirty="0">
                <a:latin typeface="Source Sans Pro" charset="0"/>
                <a:ea typeface="Source Sans Pro" charset="0"/>
                <a:cs typeface="Source Sans Pro" charset="0"/>
              </a:rPr>
              <a:t>It could be a close-up of rally signs, hands folded in someone’s lap, or pens and petition forms on a table. </a:t>
            </a:r>
          </a:p>
          <a:p>
            <a:endParaRPr lang="en-US" sz="2300" dirty="0">
              <a:latin typeface="Source Sans Pro" charset="0"/>
              <a:ea typeface="Source Sans Pro" charset="0"/>
              <a:cs typeface="Source Sans Pro" charset="0"/>
            </a:endParaRPr>
          </a:p>
          <a:p>
            <a:r>
              <a:rPr lang="en-US" sz="2300" b="1" dirty="0">
                <a:latin typeface="Source Sans Pro" charset="0"/>
                <a:ea typeface="Source Sans Pro" charset="0"/>
                <a:cs typeface="Source Sans Pro" charset="0"/>
              </a:rPr>
              <a:t>Use case: </a:t>
            </a:r>
            <a:r>
              <a:rPr lang="en-US" sz="2300" dirty="0">
                <a:latin typeface="Source Sans Pro" charset="0"/>
                <a:ea typeface="Source Sans Pro" charset="0"/>
                <a:cs typeface="Source Sans Pro" charset="0"/>
              </a:rPr>
              <a:t>during event set up, before much of the action takes place</a:t>
            </a:r>
          </a:p>
        </p:txBody>
      </p:sp>
      <p:pic>
        <p:nvPicPr>
          <p:cNvPr id="3" name="Picture 2"/>
          <p:cNvPicPr>
            <a:picLocks noChangeAspect="1"/>
          </p:cNvPicPr>
          <p:nvPr/>
        </p:nvPicPr>
        <p:blipFill>
          <a:blip r:embed="rId2"/>
          <a:stretch>
            <a:fillRect/>
          </a:stretch>
        </p:blipFill>
        <p:spPr>
          <a:xfrm>
            <a:off x="-1" y="0"/>
            <a:ext cx="5849471" cy="3429000"/>
          </a:xfrm>
          <a:prstGeom prst="rect">
            <a:avLst/>
          </a:prstGeom>
        </p:spPr>
      </p:pic>
      <p:pic>
        <p:nvPicPr>
          <p:cNvPr id="4" name="Picture 3"/>
          <p:cNvPicPr>
            <a:picLocks noChangeAspect="1"/>
          </p:cNvPicPr>
          <p:nvPr/>
        </p:nvPicPr>
        <p:blipFill>
          <a:blip r:embed="rId3"/>
          <a:stretch>
            <a:fillRect/>
          </a:stretch>
        </p:blipFill>
        <p:spPr>
          <a:xfrm>
            <a:off x="-2" y="3428999"/>
            <a:ext cx="5849471" cy="3551465"/>
          </a:xfrm>
          <a:prstGeom prst="rect">
            <a:avLst/>
          </a:prstGeom>
        </p:spPr>
      </p:pic>
    </p:spTree>
    <p:extLst>
      <p:ext uri="{BB962C8B-B14F-4D97-AF65-F5344CB8AC3E}">
        <p14:creationId xmlns:p14="http://schemas.microsoft.com/office/powerpoint/2010/main" val="1953082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0" y="1199211"/>
            <a:ext cx="5181600" cy="4154984"/>
          </a:xfrm>
          <a:prstGeom prst="rect">
            <a:avLst/>
          </a:prstGeom>
          <a:noFill/>
        </p:spPr>
        <p:txBody>
          <a:bodyPr wrap="square" rtlCol="0">
            <a:spAutoFit/>
          </a:bodyPr>
          <a:lstStyle/>
          <a:p>
            <a:r>
              <a:rPr lang="en-US" sz="3500" b="1" dirty="0">
                <a:solidFill>
                  <a:srgbClr val="00B4DC"/>
                </a:solidFill>
                <a:latin typeface="Gilroy ExtraBold" charset="0"/>
                <a:ea typeface="Gilroy ExtraBold" charset="0"/>
                <a:cs typeface="Gilroy ExtraBold" charset="0"/>
              </a:rPr>
              <a:t>Medium shots</a:t>
            </a:r>
          </a:p>
          <a:p>
            <a:endParaRPr lang="en-US" sz="2200" dirty="0">
              <a:latin typeface="Arial" charset="0"/>
              <a:ea typeface="Arial" charset="0"/>
              <a:cs typeface="Arial" charset="0"/>
            </a:endParaRPr>
          </a:p>
          <a:p>
            <a:r>
              <a:rPr lang="en-US" sz="2300" dirty="0">
                <a:latin typeface="Source Sans Pro" charset="0"/>
                <a:ea typeface="Source Sans Pro" charset="0"/>
                <a:cs typeface="Source Sans Pro" charset="0"/>
              </a:rPr>
              <a:t>These shots show a wider frame of view than details shots, and may include a single subject or a small group. These are shots of conversations, moments between individuals, or interaction amongst a small group. </a:t>
            </a:r>
          </a:p>
          <a:p>
            <a:endParaRPr lang="en-US" sz="2300" dirty="0">
              <a:latin typeface="Source Sans Pro" charset="0"/>
              <a:ea typeface="Source Sans Pro" charset="0"/>
              <a:cs typeface="Source Sans Pro" charset="0"/>
            </a:endParaRPr>
          </a:p>
          <a:p>
            <a:r>
              <a:rPr lang="en-US" sz="2300" b="1" dirty="0">
                <a:latin typeface="Source Sans Pro" charset="0"/>
                <a:ea typeface="Source Sans Pro" charset="0"/>
                <a:cs typeface="Source Sans Pro" charset="0"/>
              </a:rPr>
              <a:t>Use case: </a:t>
            </a:r>
            <a:r>
              <a:rPr lang="en-US" sz="2300" dirty="0">
                <a:latin typeface="Source Sans Pro" charset="0"/>
                <a:ea typeface="Source Sans Pro" charset="0"/>
                <a:cs typeface="Source Sans Pro" charset="0"/>
              </a:rPr>
              <a:t>these should feel intimate, like the viewer is in the midst of the action.</a:t>
            </a:r>
          </a:p>
        </p:txBody>
      </p:sp>
      <p:pic>
        <p:nvPicPr>
          <p:cNvPr id="5" name="Picture 4"/>
          <p:cNvPicPr>
            <a:picLocks noChangeAspect="1"/>
          </p:cNvPicPr>
          <p:nvPr/>
        </p:nvPicPr>
        <p:blipFill>
          <a:blip r:embed="rId2"/>
          <a:stretch>
            <a:fillRect/>
          </a:stretch>
        </p:blipFill>
        <p:spPr>
          <a:xfrm>
            <a:off x="-3" y="-1"/>
            <a:ext cx="5900177" cy="3428999"/>
          </a:xfrm>
          <a:prstGeom prst="rect">
            <a:avLst/>
          </a:prstGeom>
        </p:spPr>
      </p:pic>
      <p:pic>
        <p:nvPicPr>
          <p:cNvPr id="6" name="Picture 5"/>
          <p:cNvPicPr>
            <a:picLocks noChangeAspect="1"/>
          </p:cNvPicPr>
          <p:nvPr/>
        </p:nvPicPr>
        <p:blipFill>
          <a:blip r:embed="rId3"/>
          <a:stretch>
            <a:fillRect/>
          </a:stretch>
        </p:blipFill>
        <p:spPr>
          <a:xfrm>
            <a:off x="0" y="3423007"/>
            <a:ext cx="5900174" cy="3463973"/>
          </a:xfrm>
          <a:prstGeom prst="rect">
            <a:avLst/>
          </a:prstGeom>
        </p:spPr>
      </p:pic>
    </p:spTree>
    <p:extLst>
      <p:ext uri="{BB962C8B-B14F-4D97-AF65-F5344CB8AC3E}">
        <p14:creationId xmlns:p14="http://schemas.microsoft.com/office/powerpoint/2010/main" val="1893186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47104" y="1099109"/>
            <a:ext cx="5157216" cy="4508927"/>
          </a:xfrm>
          <a:prstGeom prst="rect">
            <a:avLst/>
          </a:prstGeom>
          <a:noFill/>
        </p:spPr>
        <p:txBody>
          <a:bodyPr wrap="square" rtlCol="0">
            <a:spAutoFit/>
          </a:bodyPr>
          <a:lstStyle/>
          <a:p>
            <a:r>
              <a:rPr lang="en-US" sz="3500" b="1" dirty="0">
                <a:solidFill>
                  <a:srgbClr val="00B4DC"/>
                </a:solidFill>
                <a:latin typeface="Gilroy ExtraBold" charset="0"/>
                <a:ea typeface="Gilroy ExtraBold" charset="0"/>
                <a:cs typeface="Gilroy ExtraBold" charset="0"/>
              </a:rPr>
              <a:t>Wide shots</a:t>
            </a:r>
          </a:p>
          <a:p>
            <a:endParaRPr lang="en-US" sz="2200" dirty="0">
              <a:latin typeface="Arial" charset="0"/>
              <a:ea typeface="Arial" charset="0"/>
              <a:cs typeface="Arial" charset="0"/>
            </a:endParaRPr>
          </a:p>
          <a:p>
            <a:r>
              <a:rPr lang="en-US" sz="2300" dirty="0">
                <a:latin typeface="Source Sans Pro" charset="0"/>
                <a:ea typeface="Source Sans Pro" charset="0"/>
                <a:cs typeface="Source Sans Pro" charset="0"/>
              </a:rPr>
              <a:t>These shots convey the scale and scope of an event or moment. The size of a crowd, the flurry of action at an event, the energy of the group. They are used to provide context—time of day, season, and geographic and physical location. </a:t>
            </a:r>
          </a:p>
          <a:p>
            <a:endParaRPr lang="en-US" sz="2300" dirty="0">
              <a:latin typeface="Source Sans Pro" charset="0"/>
              <a:ea typeface="Source Sans Pro" charset="0"/>
              <a:cs typeface="Source Sans Pro" charset="0"/>
            </a:endParaRPr>
          </a:p>
          <a:p>
            <a:r>
              <a:rPr lang="en-US" sz="2300" b="1" dirty="0">
                <a:latin typeface="Source Sans Pro" charset="0"/>
                <a:ea typeface="Source Sans Pro" charset="0"/>
                <a:cs typeface="Source Sans Pro" charset="0"/>
              </a:rPr>
              <a:t>Use case: </a:t>
            </a:r>
            <a:r>
              <a:rPr lang="en-US" sz="2300" dirty="0">
                <a:latin typeface="Source Sans Pro" charset="0"/>
                <a:ea typeface="Source Sans Pro" charset="0"/>
                <a:cs typeface="Source Sans Pro" charset="0"/>
              </a:rPr>
              <a:t>These are less intimate than medium shots, but can convey a sense of awe that medium shots might not.</a:t>
            </a:r>
          </a:p>
        </p:txBody>
      </p:sp>
      <p:pic>
        <p:nvPicPr>
          <p:cNvPr id="5" name="Picture 4"/>
          <p:cNvPicPr>
            <a:picLocks noChangeAspect="1"/>
          </p:cNvPicPr>
          <p:nvPr/>
        </p:nvPicPr>
        <p:blipFill>
          <a:blip r:embed="rId2"/>
          <a:stretch>
            <a:fillRect/>
          </a:stretch>
        </p:blipFill>
        <p:spPr>
          <a:xfrm>
            <a:off x="-3" y="-1"/>
            <a:ext cx="5849471" cy="3366205"/>
          </a:xfrm>
          <a:prstGeom prst="rect">
            <a:avLst/>
          </a:prstGeom>
        </p:spPr>
      </p:pic>
      <p:pic>
        <p:nvPicPr>
          <p:cNvPr id="6" name="Picture 5"/>
          <p:cNvPicPr>
            <a:picLocks noChangeAspect="1"/>
          </p:cNvPicPr>
          <p:nvPr/>
        </p:nvPicPr>
        <p:blipFill rotWithShape="1">
          <a:blip r:embed="rId3"/>
          <a:srcRect b="6091"/>
          <a:stretch/>
        </p:blipFill>
        <p:spPr>
          <a:xfrm>
            <a:off x="-28822" y="3280421"/>
            <a:ext cx="5878289" cy="3577579"/>
          </a:xfrm>
          <a:prstGeom prst="rect">
            <a:avLst/>
          </a:prstGeom>
        </p:spPr>
      </p:pic>
    </p:spTree>
    <p:extLst>
      <p:ext uri="{BB962C8B-B14F-4D97-AF65-F5344CB8AC3E}">
        <p14:creationId xmlns:p14="http://schemas.microsoft.com/office/powerpoint/2010/main" val="383843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4652" y="1026822"/>
            <a:ext cx="5022820" cy="4508927"/>
          </a:xfrm>
          <a:prstGeom prst="rect">
            <a:avLst/>
          </a:prstGeom>
          <a:noFill/>
        </p:spPr>
        <p:txBody>
          <a:bodyPr wrap="square" rtlCol="0">
            <a:spAutoFit/>
          </a:bodyPr>
          <a:lstStyle/>
          <a:p>
            <a:r>
              <a:rPr lang="en-US" sz="3500" b="1" dirty="0">
                <a:solidFill>
                  <a:srgbClr val="00B4DC"/>
                </a:solidFill>
                <a:latin typeface="Gilroy ExtraBold" charset="0"/>
                <a:ea typeface="Gilroy ExtraBold" charset="0"/>
                <a:cs typeface="Gilroy ExtraBold" charset="0"/>
              </a:rPr>
              <a:t>Portraits</a:t>
            </a:r>
          </a:p>
          <a:p>
            <a:endParaRPr lang="en-US" sz="2200" dirty="0">
              <a:latin typeface="Arial" charset="0"/>
              <a:ea typeface="Arial" charset="0"/>
              <a:cs typeface="Arial" charset="0"/>
            </a:endParaRPr>
          </a:p>
          <a:p>
            <a:r>
              <a:rPr lang="en-US" sz="2300" dirty="0">
                <a:latin typeface="Source Sans Pro" charset="0"/>
                <a:ea typeface="Source Sans Pro" charset="0"/>
                <a:cs typeface="Source Sans Pro" charset="0"/>
              </a:rPr>
              <a:t>These shots show who the people at your event are. These can be OFA volunteers, community members you’re interacting with, guest speakers, or even members of the media conducting interviews. Portraits focus on a single individual or a small group. A viewer should be immediately drawn to the individual in the photo, and not to other elements in the frame.</a:t>
            </a:r>
          </a:p>
        </p:txBody>
      </p:sp>
      <p:pic>
        <p:nvPicPr>
          <p:cNvPr id="3" name="Picture 2"/>
          <p:cNvPicPr>
            <a:picLocks noChangeAspect="1"/>
          </p:cNvPicPr>
          <p:nvPr/>
        </p:nvPicPr>
        <p:blipFill>
          <a:blip r:embed="rId3"/>
          <a:stretch>
            <a:fillRect/>
          </a:stretch>
        </p:blipFill>
        <p:spPr>
          <a:xfrm>
            <a:off x="0" y="0"/>
            <a:ext cx="6066692" cy="3540498"/>
          </a:xfrm>
          <a:prstGeom prst="rect">
            <a:avLst/>
          </a:prstGeom>
        </p:spPr>
      </p:pic>
      <p:pic>
        <p:nvPicPr>
          <p:cNvPr id="4" name="Picture 3"/>
          <p:cNvPicPr>
            <a:picLocks noChangeAspect="1"/>
          </p:cNvPicPr>
          <p:nvPr/>
        </p:nvPicPr>
        <p:blipFill>
          <a:blip r:embed="rId4"/>
          <a:stretch>
            <a:fillRect/>
          </a:stretch>
        </p:blipFill>
        <p:spPr>
          <a:xfrm>
            <a:off x="0" y="3429000"/>
            <a:ext cx="6066692" cy="3429000"/>
          </a:xfrm>
          <a:prstGeom prst="rect">
            <a:avLst/>
          </a:prstGeom>
        </p:spPr>
      </p:pic>
    </p:spTree>
    <p:extLst>
      <p:ext uri="{BB962C8B-B14F-4D97-AF65-F5344CB8AC3E}">
        <p14:creationId xmlns:p14="http://schemas.microsoft.com/office/powerpoint/2010/main" val="409689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9814" y="1510269"/>
            <a:ext cx="5129146" cy="3801041"/>
          </a:xfrm>
          <a:prstGeom prst="rect">
            <a:avLst/>
          </a:prstGeom>
          <a:noFill/>
        </p:spPr>
        <p:txBody>
          <a:bodyPr wrap="square" rtlCol="0">
            <a:spAutoFit/>
          </a:bodyPr>
          <a:lstStyle/>
          <a:p>
            <a:r>
              <a:rPr lang="en-US" sz="3500" b="1" dirty="0">
                <a:solidFill>
                  <a:srgbClr val="00B4DC"/>
                </a:solidFill>
                <a:latin typeface="Gilroy ExtraBold" charset="0"/>
                <a:ea typeface="Gilroy ExtraBold" charset="0"/>
                <a:cs typeface="Gilroy ExtraBold" charset="0"/>
              </a:rPr>
              <a:t>Rule of thirds</a:t>
            </a:r>
          </a:p>
          <a:p>
            <a:endParaRPr lang="en-US" sz="2200" dirty="0">
              <a:latin typeface="Arial" charset="0"/>
              <a:ea typeface="Arial" charset="0"/>
              <a:cs typeface="Arial" charset="0"/>
            </a:endParaRPr>
          </a:p>
          <a:p>
            <a:r>
              <a:rPr lang="en-US" sz="2300" dirty="0">
                <a:latin typeface="Source Sans Pro" charset="0"/>
                <a:ea typeface="Source Sans Pro" charset="0"/>
                <a:cs typeface="Source Sans Pro" charset="0"/>
              </a:rPr>
              <a:t>Imagine your frame is divided into nine equal boxes by two equally spaced vertical and two equally spaced horizontal lines. Placing the subject of your photo at the intersections of these lines (where the orange dots are) can create more visual interest—which helps hold a viewer’s attention.</a:t>
            </a:r>
          </a:p>
        </p:txBody>
      </p:sp>
      <p:pic>
        <p:nvPicPr>
          <p:cNvPr id="4" name="Picture 3"/>
          <p:cNvPicPr>
            <a:picLocks noChangeAspect="1"/>
          </p:cNvPicPr>
          <p:nvPr/>
        </p:nvPicPr>
        <p:blipFill>
          <a:blip r:embed="rId3"/>
          <a:stretch>
            <a:fillRect/>
          </a:stretch>
        </p:blipFill>
        <p:spPr>
          <a:xfrm>
            <a:off x="329185" y="290939"/>
            <a:ext cx="4096512" cy="3023875"/>
          </a:xfrm>
          <a:prstGeom prst="rect">
            <a:avLst/>
          </a:prstGeom>
        </p:spPr>
      </p:pic>
      <p:pic>
        <p:nvPicPr>
          <p:cNvPr id="8" name="Picture 7"/>
          <p:cNvPicPr>
            <a:picLocks noChangeAspect="1"/>
          </p:cNvPicPr>
          <p:nvPr/>
        </p:nvPicPr>
        <p:blipFill>
          <a:blip r:embed="rId4"/>
          <a:stretch>
            <a:fillRect/>
          </a:stretch>
        </p:blipFill>
        <p:spPr>
          <a:xfrm>
            <a:off x="329185" y="3524370"/>
            <a:ext cx="4096512" cy="3040969"/>
          </a:xfrm>
          <a:prstGeom prst="rect">
            <a:avLst/>
          </a:prstGeom>
        </p:spPr>
      </p:pic>
    </p:spTree>
    <p:extLst>
      <p:ext uri="{BB962C8B-B14F-4D97-AF65-F5344CB8AC3E}">
        <p14:creationId xmlns:p14="http://schemas.microsoft.com/office/powerpoint/2010/main" val="831773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70159" y="1508432"/>
            <a:ext cx="480025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Why digital?</a:t>
            </a:r>
          </a:p>
        </p:txBody>
      </p:sp>
      <p:sp>
        <p:nvSpPr>
          <p:cNvPr id="23" name="Rectangle 22"/>
          <p:cNvSpPr/>
          <p:nvPr/>
        </p:nvSpPr>
        <p:spPr>
          <a:xfrm>
            <a:off x="6170157" y="2222116"/>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Producing content</a:t>
            </a:r>
            <a:endParaRPr lang="en-US" sz="2667" dirty="0">
              <a:solidFill>
                <a:schemeClr val="bg1"/>
              </a:solidFill>
              <a:latin typeface="Source Sans Pro" charset="0"/>
              <a:ea typeface="Source Sans Pro" charset="0"/>
              <a:cs typeface="Source Sans Pro" charset="0"/>
            </a:endParaRPr>
          </a:p>
        </p:txBody>
      </p:sp>
      <p:sp>
        <p:nvSpPr>
          <p:cNvPr id="35" name="Rectangle 34"/>
          <p:cNvSpPr/>
          <p:nvPr/>
        </p:nvSpPr>
        <p:spPr>
          <a:xfrm>
            <a:off x="6170159" y="2959435"/>
            <a:ext cx="4003986"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Peer review</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6170158" y="369675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23027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18572" y="1236904"/>
            <a:ext cx="4201610"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5 minutes</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5439219" y="2588392"/>
            <a:ext cx="6250329" cy="2738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lvl="0" defTabSz="457200">
              <a:lnSpc>
                <a:spcPct val="110000"/>
              </a:lnSpc>
            </a:pPr>
            <a:r>
              <a:rPr lang="en-US" sz="2400" b="1" dirty="0">
                <a:solidFill>
                  <a:srgbClr val="344047"/>
                </a:solidFill>
                <a:latin typeface="Source Sans Pro" charset="0"/>
                <a:ea typeface="Source Sans Pro" charset="0"/>
                <a:cs typeface="Source Sans Pro" charset="0"/>
              </a:rPr>
              <a:t>For this activity, draft a tweet to your social media network about your upcoming event. </a:t>
            </a:r>
          </a:p>
          <a:p>
            <a:pPr lvl="0" defTabSz="457200">
              <a:lnSpc>
                <a:spcPct val="110000"/>
              </a:lnSpc>
            </a:pPr>
            <a:endParaRPr lang="en-US" sz="2400" b="1" dirty="0">
              <a:solidFill>
                <a:srgbClr val="344047"/>
              </a:solidFill>
              <a:latin typeface="Source Sans Pro" charset="0"/>
              <a:ea typeface="Source Sans Pro" charset="0"/>
              <a:cs typeface="Source Sans Pro" charset="0"/>
            </a:endParaRPr>
          </a:p>
          <a:p>
            <a:r>
              <a:rPr lang="en-US" altLang="en-US" sz="2400" b="1" dirty="0">
                <a:solidFill>
                  <a:schemeClr val="tx1"/>
                </a:solidFill>
                <a:latin typeface="Source Sans Pro" charset="0"/>
                <a:ea typeface="Source Sans Pro" charset="0"/>
                <a:cs typeface="Source Sans Pro" charset="0"/>
              </a:rPr>
              <a:t>Remember:</a:t>
            </a:r>
          </a:p>
          <a:p>
            <a:pPr marL="1085850" lvl="1" indent="-342900">
              <a:buFont typeface="Arial" charset="0"/>
              <a:buChar char="•"/>
            </a:pPr>
            <a:r>
              <a:rPr lang="en-US" altLang="en-US" sz="2400" dirty="0">
                <a:solidFill>
                  <a:schemeClr val="tx1"/>
                </a:solidFill>
                <a:latin typeface="Source Sans Pro" charset="0"/>
                <a:ea typeface="Source Sans Pro" charset="0"/>
                <a:cs typeface="Source Sans Pro" charset="0"/>
              </a:rPr>
              <a:t>Keep it short</a:t>
            </a:r>
          </a:p>
          <a:p>
            <a:pPr marL="1085850" lvl="1" indent="-342900">
              <a:buFont typeface="Arial" charset="0"/>
              <a:buChar char="•"/>
            </a:pPr>
            <a:r>
              <a:rPr lang="en-US" altLang="en-US" sz="2400" dirty="0">
                <a:solidFill>
                  <a:schemeClr val="tx1"/>
                </a:solidFill>
                <a:latin typeface="Source Sans Pro" charset="0"/>
                <a:ea typeface="Source Sans Pro" charset="0"/>
                <a:cs typeface="Source Sans Pro" charset="0"/>
              </a:rPr>
              <a:t>Show don’t tell</a:t>
            </a:r>
          </a:p>
          <a:p>
            <a:pPr marL="1085850" lvl="1" indent="-342900">
              <a:buFont typeface="Arial" charset="0"/>
              <a:buChar char="•"/>
            </a:pPr>
            <a:r>
              <a:rPr lang="en-US" altLang="en-US" sz="2400" dirty="0">
                <a:solidFill>
                  <a:schemeClr val="tx1"/>
                </a:solidFill>
                <a:latin typeface="Source Sans Pro" charset="0"/>
                <a:ea typeface="Source Sans Pro" charset="0"/>
                <a:cs typeface="Source Sans Pro" charset="0"/>
              </a:rPr>
              <a:t>Interact with your network</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391" y="1299829"/>
            <a:ext cx="674609" cy="554619"/>
          </a:xfrm>
          <a:prstGeom prst="rect">
            <a:avLst/>
          </a:prstGeom>
        </p:spPr>
      </p:pic>
    </p:spTree>
    <p:extLst>
      <p:ext uri="{BB962C8B-B14F-4D97-AF65-F5344CB8AC3E}">
        <p14:creationId xmlns:p14="http://schemas.microsoft.com/office/powerpoint/2010/main" val="1345873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2972529"/>
            <a:ext cx="12192000" cy="912942"/>
          </a:xfrm>
          <a:prstGeom prst="rect">
            <a:avLst/>
          </a:prstGeom>
          <a:noFill/>
        </p:spPr>
        <p:txBody>
          <a:bodyPr wrap="square" rtlCol="0">
            <a:spAutoFit/>
          </a:bodyPr>
          <a:lstStyle/>
          <a:p>
            <a:pPr algn="ctr">
              <a:lnSpc>
                <a:spcPct val="80000"/>
              </a:lnSpc>
            </a:pPr>
            <a:r>
              <a:rPr lang="en-US" sz="6500" b="1" dirty="0">
                <a:solidFill>
                  <a:schemeClr val="bg1"/>
                </a:solidFill>
                <a:latin typeface="Gilroy ExtraBold" charset="0"/>
                <a:ea typeface="Gilroy ExtraBold" charset="0"/>
                <a:cs typeface="Gilroy ExtraBold" charset="0"/>
              </a:rPr>
              <a:t>Let’s check twitter</a:t>
            </a:r>
          </a:p>
        </p:txBody>
      </p:sp>
    </p:spTree>
    <p:extLst>
      <p:ext uri="{BB962C8B-B14F-4D97-AF65-F5344CB8AC3E}">
        <p14:creationId xmlns:p14="http://schemas.microsoft.com/office/powerpoint/2010/main" val="299229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480025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Why digital?</a:t>
            </a:r>
          </a:p>
        </p:txBody>
      </p:sp>
      <p:sp>
        <p:nvSpPr>
          <p:cNvPr id="23" name="Rectangle 22"/>
          <p:cNvSpPr/>
          <p:nvPr/>
        </p:nvSpPr>
        <p:spPr>
          <a:xfrm>
            <a:off x="4908518" y="2222116"/>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Producing content</a:t>
            </a:r>
          </a:p>
        </p:txBody>
      </p:sp>
      <p:sp>
        <p:nvSpPr>
          <p:cNvPr id="35" name="Rectangle 34"/>
          <p:cNvSpPr/>
          <p:nvPr/>
        </p:nvSpPr>
        <p:spPr>
          <a:xfrm>
            <a:off x="4908520" y="2959435"/>
            <a:ext cx="400398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Peer review</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696754"/>
            <a:ext cx="4316503"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Debrief and 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540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41" y="-1177404"/>
            <a:ext cx="12539241" cy="8128000"/>
          </a:xfrm>
          <a:prstGeom prst="rect">
            <a:avLst/>
          </a:prstGeom>
        </p:spPr>
      </p:pic>
      <p:sp>
        <p:nvSpPr>
          <p:cNvPr id="9" name="TextBox 8"/>
          <p:cNvSpPr txBox="1"/>
          <p:nvPr/>
        </p:nvSpPr>
        <p:spPr>
          <a:xfrm>
            <a:off x="7701832" y="4513569"/>
            <a:ext cx="5548132" cy="707886"/>
          </a:xfrm>
          <a:prstGeom prst="rect">
            <a:avLst/>
          </a:prstGeom>
          <a:noFill/>
        </p:spPr>
        <p:txBody>
          <a:bodyPr wrap="square" rtlCol="0">
            <a:spAutoFit/>
          </a:bodyPr>
          <a:lstStyle/>
          <a:p>
            <a:r>
              <a:rPr lang="en-US" sz="4000" b="1" dirty="0">
                <a:solidFill>
                  <a:schemeClr val="bg1"/>
                </a:solidFill>
                <a:latin typeface="Gilroy ExtraBold" charset="0"/>
                <a:ea typeface="Gilroy ExtraBold" charset="0"/>
                <a:cs typeface="Gilroy ExtraBold" charset="0"/>
              </a:rPr>
              <a:t>Alex Woodward</a:t>
            </a:r>
          </a:p>
        </p:txBody>
      </p:sp>
      <p:sp>
        <p:nvSpPr>
          <p:cNvPr id="4" name="TextBox 3"/>
          <p:cNvSpPr txBox="1"/>
          <p:nvPr/>
        </p:nvSpPr>
        <p:spPr>
          <a:xfrm>
            <a:off x="7701832" y="5105743"/>
            <a:ext cx="5548132" cy="707886"/>
          </a:xfrm>
          <a:prstGeom prst="rect">
            <a:avLst/>
          </a:prstGeom>
          <a:noFill/>
        </p:spPr>
        <p:txBody>
          <a:bodyPr wrap="square" rtlCol="0">
            <a:spAutoFit/>
          </a:bodyPr>
          <a:lstStyle/>
          <a:p>
            <a:r>
              <a:rPr lang="en-US" sz="2000" dirty="0">
                <a:solidFill>
                  <a:schemeClr val="tx2"/>
                </a:solidFill>
                <a:latin typeface="Source Sans Pro" charset="0"/>
                <a:ea typeface="Source Sans Pro" charset="0"/>
                <a:cs typeface="Source Sans Pro" charset="0"/>
              </a:rPr>
              <a:t>Digital Organizing Director</a:t>
            </a:r>
          </a:p>
          <a:p>
            <a:r>
              <a:rPr lang="en-US" sz="2000" b="1" dirty="0">
                <a:hlinkClick r:id="rId3"/>
              </a:rPr>
              <a:t>@</a:t>
            </a:r>
            <a:r>
              <a:rPr lang="en-US" sz="2000" dirty="0">
                <a:hlinkClick r:id="rId3"/>
              </a:rPr>
              <a:t>alex_woodward</a:t>
            </a:r>
            <a:endParaRPr lang="en-US" sz="2000" dirty="0">
              <a:solidFill>
                <a:schemeClr val="tx2"/>
              </a:solidFill>
              <a:latin typeface="Source Sans Pro" charset="0"/>
              <a:ea typeface="Source Sans Pro" charset="0"/>
              <a:cs typeface="Source Sans Pro" charset="0"/>
            </a:endParaRP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904749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1001521" y="2253295"/>
            <a:ext cx="10188958" cy="2142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4500" b="1" dirty="0">
                <a:solidFill>
                  <a:schemeClr val="tx2"/>
                </a:solidFill>
                <a:latin typeface="Gilroy ExtraBold" charset="0"/>
                <a:ea typeface="Gilroy ExtraBold" charset="0"/>
                <a:cs typeface="Gilroy ExtraBold" charset="0"/>
              </a:rPr>
              <a:t>Using your Twitter account, </a:t>
            </a:r>
          </a:p>
          <a:p>
            <a:pPr algn="ctr"/>
            <a:r>
              <a:rPr lang="en-US" sz="4500" b="1" dirty="0">
                <a:solidFill>
                  <a:schemeClr val="tx2"/>
                </a:solidFill>
                <a:latin typeface="Gilroy ExtraBold" charset="0"/>
                <a:ea typeface="Gilroy ExtraBold" charset="0"/>
                <a:cs typeface="Gilroy ExtraBold" charset="0"/>
              </a:rPr>
              <a:t>tweet your biggest takeaway from tonight using #</a:t>
            </a:r>
            <a:r>
              <a:rPr lang="en-US" sz="4500" b="1" dirty="0" err="1">
                <a:solidFill>
                  <a:schemeClr val="tx2"/>
                </a:solidFill>
                <a:latin typeface="Gilroy ExtraBold" charset="0"/>
                <a:ea typeface="Gilroy ExtraBold" charset="0"/>
                <a:cs typeface="Gilroy ExtraBold" charset="0"/>
              </a:rPr>
              <a:t>OFAFellows</a:t>
            </a:r>
            <a:endParaRPr lang="en-US" sz="4500" b="1" dirty="0">
              <a:solidFill>
                <a:schemeClr val="tx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578183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970570" y="3211639"/>
            <a:ext cx="6277600" cy="225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2400" b="1" dirty="0">
                <a:latin typeface="Source Sans Pro" charset="0"/>
                <a:ea typeface="Source Sans Pro" charset="0"/>
                <a:cs typeface="Source Sans Pro" charset="0"/>
              </a:rPr>
              <a:t>This week, you will fill out and submit a project proposal. </a:t>
            </a:r>
            <a:r>
              <a:rPr lang="en-US" sz="2400" dirty="0">
                <a:latin typeface="Source Sans Pro" charset="0"/>
                <a:ea typeface="Source Sans Pro" charset="0"/>
                <a:cs typeface="Source Sans Pro" charset="0"/>
              </a:rPr>
              <a:t>This will include many of the plans that you have developed over the past 5 weeks. This is going to tell us a little bit more about what your most current and updated plan is for your event.  </a:t>
            </a:r>
          </a:p>
        </p:txBody>
      </p:sp>
      <p:sp>
        <p:nvSpPr>
          <p:cNvPr id="7" name="Rectangle 6"/>
          <p:cNvSpPr>
            <a:spLocks noChangeArrowheads="1"/>
          </p:cNvSpPr>
          <p:nvPr/>
        </p:nvSpPr>
        <p:spPr bwMode="auto">
          <a:xfrm>
            <a:off x="2970570" y="1362887"/>
            <a:ext cx="6190657" cy="1296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5000" b="1" dirty="0">
                <a:solidFill>
                  <a:schemeClr val="tx2"/>
                </a:solidFill>
                <a:latin typeface="Gilroy ExtraBold" charset="0"/>
                <a:ea typeface="Gilroy ExtraBold" charset="0"/>
                <a:cs typeface="Gilroy ExtraBold" charset="0"/>
              </a:rPr>
              <a:t>Weekly assignment Due Nov 1</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69821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6881" y="2570303"/>
            <a:ext cx="10498238" cy="1717393"/>
          </a:xfrm>
          <a:prstGeom prst="rect">
            <a:avLst/>
          </a:prstGeom>
          <a:noFill/>
        </p:spPr>
        <p:txBody>
          <a:bodyPr wrap="square" rtlCol="0">
            <a:spAutoFit/>
          </a:bodyPr>
          <a:lstStyle/>
          <a:p>
            <a:pPr algn="ctr">
              <a:lnSpc>
                <a:spcPct val="80000"/>
              </a:lnSpc>
            </a:pPr>
            <a:r>
              <a:rPr lang="en-US" sz="6600" b="1" dirty="0">
                <a:solidFill>
                  <a:schemeClr val="accent2"/>
                </a:solidFill>
                <a:latin typeface="Gilroy ExtraBold" charset="0"/>
                <a:ea typeface="Gilroy ExtraBold" charset="0"/>
                <a:cs typeface="Gilroy ExtraBold" charset="0"/>
              </a:rPr>
              <a:t>Wrapping up the fellowship</a:t>
            </a:r>
          </a:p>
        </p:txBody>
      </p:sp>
    </p:spTree>
    <p:extLst>
      <p:ext uri="{BB962C8B-B14F-4D97-AF65-F5344CB8AC3E}">
        <p14:creationId xmlns:p14="http://schemas.microsoft.com/office/powerpoint/2010/main" val="868913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157275"/>
            <a:ext cx="12192000" cy="3367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tx1"/>
                </a:solidFill>
                <a:latin typeface="Gilroy ExtraBold" charset="0"/>
                <a:ea typeface="Gilroy ExtraBold" charset="0"/>
                <a:cs typeface="Gilroy ExtraBold" charset="0"/>
              </a:rPr>
              <a:t>OFA Training</a:t>
            </a:r>
          </a:p>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90000"/>
              </a:lnSpc>
            </a:pPr>
            <a:r>
              <a:rPr lang="en-US" sz="4000" b="1" dirty="0">
                <a:solidFill>
                  <a:schemeClr val="tx2"/>
                </a:solidFill>
                <a:latin typeface="Gilroy ExtraBold" charset="0"/>
                <a:ea typeface="Gilroy ExtraBold" charset="0"/>
                <a:cs typeface="Gilroy ExtraBold" charset="0"/>
              </a:rPr>
              <a:t>Thank you for joining today’s webinar.</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Check the Fellow Bookshelf for a copy of the material covered today, </a:t>
            </a:r>
          </a:p>
          <a:p>
            <a:pPr algn="ctr">
              <a:lnSpc>
                <a:spcPct val="80000"/>
              </a:lnSpc>
            </a:pPr>
            <a:r>
              <a:rPr lang="en-US" sz="2600" dirty="0">
                <a:solidFill>
                  <a:schemeClr val="tx1"/>
                </a:solidFill>
                <a:latin typeface="Source Sans Pro" charset="0"/>
                <a:ea typeface="Source Sans Pro" charset="0"/>
                <a:cs typeface="Source Sans Pro" charset="0"/>
              </a:rPr>
              <a:t>including a video of the webinar. </a:t>
            </a:r>
          </a:p>
          <a:p>
            <a:pPr algn="ctr">
              <a:lnSpc>
                <a:spcPct val="80000"/>
              </a:lnSpc>
            </a:pPr>
            <a:endParaRPr lang="en-US" sz="2600" dirty="0">
              <a:solidFill>
                <a:schemeClr val="tx1"/>
              </a:solidFill>
              <a:latin typeface="Source Sans Pro" charset="0"/>
              <a:ea typeface="Source Sans Pro" charset="0"/>
              <a:cs typeface="Source Sans Pro" charset="0"/>
            </a:endParaRPr>
          </a:p>
          <a:p>
            <a:pPr algn="ctr">
              <a:lnSpc>
                <a:spcPct val="80000"/>
              </a:lnSpc>
            </a:pPr>
            <a:r>
              <a:rPr lang="en-US" sz="2600" b="1" dirty="0">
                <a:solidFill>
                  <a:schemeClr val="tx1"/>
                </a:solidFill>
                <a:latin typeface="Source Sans Pro" charset="0"/>
                <a:ea typeface="Source Sans Pro" charset="0"/>
                <a:cs typeface="Source Sans Pro" charset="0"/>
              </a:rPr>
              <a:t>Email </a:t>
            </a:r>
            <a:r>
              <a:rPr lang="en-US" sz="2600" b="1" dirty="0">
                <a:solidFill>
                  <a:schemeClr val="tx1"/>
                </a:solidFill>
                <a:latin typeface="Source Sans Pro" charset="0"/>
                <a:ea typeface="Source Sans Pro" charset="0"/>
                <a:cs typeface="Source Sans Pro" charset="0"/>
                <a:hlinkClick r:id="rId2"/>
              </a:rPr>
              <a:t>fellows@ofa.us</a:t>
            </a:r>
            <a:r>
              <a:rPr lang="en-US" sz="2600" b="1" dirty="0">
                <a:solidFill>
                  <a:schemeClr val="tx1"/>
                </a:solidFill>
                <a:latin typeface="Source Sans Pro" charset="0"/>
                <a:ea typeface="Source Sans Pro" charset="0"/>
                <a:cs typeface="Source Sans Pro" charset="0"/>
              </a:rPr>
              <a:t> with any questions. </a:t>
            </a:r>
          </a:p>
        </p:txBody>
      </p:sp>
      <p:sp>
        <p:nvSpPr>
          <p:cNvPr id="11" name="Rectangle 10">
            <a:hlinkClick r:id="rId3"/>
          </p:cNvPr>
          <p:cNvSpPr/>
          <p:nvPr/>
        </p:nvSpPr>
        <p:spPr>
          <a:xfrm>
            <a:off x="4908345" y="5407257"/>
            <a:ext cx="2375309" cy="65666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400" dirty="0">
                <a:hlinkClick r:id="rId4"/>
              </a:rPr>
              <a:t>bit.ly/cefweek5</a:t>
            </a:r>
            <a:endParaRPr lang="en-US" sz="24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80760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1" y="-1177404"/>
            <a:ext cx="12192000" cy="8128000"/>
          </a:xfrm>
          <a:prstGeom prst="rect">
            <a:avLst/>
          </a:prstGeom>
        </p:spPr>
      </p:pic>
      <p:sp>
        <p:nvSpPr>
          <p:cNvPr id="9" name="TextBox 8"/>
          <p:cNvSpPr txBox="1"/>
          <p:nvPr/>
        </p:nvSpPr>
        <p:spPr>
          <a:xfrm>
            <a:off x="7910180" y="4640894"/>
            <a:ext cx="5548132" cy="707886"/>
          </a:xfrm>
          <a:prstGeom prst="rect">
            <a:avLst/>
          </a:prstGeom>
          <a:noFill/>
        </p:spPr>
        <p:txBody>
          <a:bodyPr wrap="square" rtlCol="0">
            <a:spAutoFit/>
          </a:bodyPr>
          <a:lstStyle/>
          <a:p>
            <a:r>
              <a:rPr lang="en-US" sz="4000" b="1" dirty="0">
                <a:solidFill>
                  <a:schemeClr val="bg1"/>
                </a:solidFill>
                <a:latin typeface="Gilroy ExtraBold" charset="0"/>
                <a:ea typeface="Gilroy ExtraBold" charset="0"/>
                <a:cs typeface="Gilroy ExtraBold" charset="0"/>
              </a:rPr>
              <a:t>Jonathan </a:t>
            </a:r>
            <a:r>
              <a:rPr lang="en-US" sz="4000" b="1" dirty="0" err="1">
                <a:solidFill>
                  <a:schemeClr val="bg1"/>
                </a:solidFill>
                <a:latin typeface="Gilroy ExtraBold" charset="0"/>
                <a:ea typeface="Gilroy ExtraBold" charset="0"/>
                <a:cs typeface="Gilroy ExtraBold" charset="0"/>
              </a:rPr>
              <a:t>Kibort</a:t>
            </a:r>
            <a:endParaRPr lang="en-US" sz="4000" b="1" dirty="0">
              <a:solidFill>
                <a:schemeClr val="bg1"/>
              </a:solidFill>
              <a:latin typeface="Gilroy ExtraBold" charset="0"/>
              <a:ea typeface="Gilroy ExtraBold" charset="0"/>
              <a:cs typeface="Gilroy ExtraBold" charset="0"/>
            </a:endParaRPr>
          </a:p>
        </p:txBody>
      </p:sp>
      <p:sp>
        <p:nvSpPr>
          <p:cNvPr id="4" name="TextBox 3"/>
          <p:cNvSpPr txBox="1"/>
          <p:nvPr/>
        </p:nvSpPr>
        <p:spPr>
          <a:xfrm>
            <a:off x="7910180" y="5233068"/>
            <a:ext cx="5548132" cy="707886"/>
          </a:xfrm>
          <a:prstGeom prst="rect">
            <a:avLst/>
          </a:prstGeom>
          <a:noFill/>
        </p:spPr>
        <p:txBody>
          <a:bodyPr wrap="square" rtlCol="0">
            <a:spAutoFit/>
          </a:bodyPr>
          <a:lstStyle/>
          <a:p>
            <a:r>
              <a:rPr lang="en-US" sz="2000" dirty="0">
                <a:solidFill>
                  <a:schemeClr val="tx2"/>
                </a:solidFill>
              </a:rPr>
              <a:t>Digital Organizing Strategist</a:t>
            </a:r>
          </a:p>
          <a:p>
            <a:r>
              <a:rPr lang="en-US" sz="2000" dirty="0">
                <a:solidFill>
                  <a:schemeClr val="tx2"/>
                </a:solidFill>
              </a:rPr>
              <a:t>@</a:t>
            </a:r>
            <a:r>
              <a:rPr lang="en-US" sz="2000" dirty="0" err="1">
                <a:solidFill>
                  <a:schemeClr val="tx2"/>
                </a:solidFill>
              </a:rPr>
              <a:t>jmkibort</a:t>
            </a:r>
            <a:endParaRPr lang="en-US" sz="2000" dirty="0">
              <a:solidFill>
                <a:schemeClr val="tx2"/>
              </a:solidFill>
              <a:latin typeface="Source Sans Pro" charset="0"/>
              <a:ea typeface="Source Sans Pro" charset="0"/>
              <a:cs typeface="Source Sans Pro"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6316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alphaModFix amt="15000"/>
            <a:extLst>
              <a:ext uri="{28A0092B-C50C-407E-A947-70E740481C1C}">
                <a14:useLocalDpi xmlns:a14="http://schemas.microsoft.com/office/drawing/2010/main" val="0"/>
              </a:ext>
            </a:extLst>
          </a:blip>
          <a:srcRect t="17042" r="1556"/>
          <a:stretch/>
        </p:blipFill>
        <p:spPr>
          <a:xfrm>
            <a:off x="0" y="0"/>
            <a:ext cx="12192000" cy="6858000"/>
          </a:xfrm>
          <a:prstGeom prst="rect">
            <a:avLst/>
          </a:prstGeom>
        </p:spPr>
      </p:pic>
      <p:sp>
        <p:nvSpPr>
          <p:cNvPr id="9" name="TextBox 8"/>
          <p:cNvSpPr txBox="1"/>
          <p:nvPr/>
        </p:nvSpPr>
        <p:spPr>
          <a:xfrm>
            <a:off x="0" y="2699287"/>
            <a:ext cx="12192000" cy="1588127"/>
          </a:xfrm>
          <a:prstGeom prst="rect">
            <a:avLst/>
          </a:prstGeom>
          <a:noFill/>
        </p:spPr>
        <p:txBody>
          <a:bodyPr wrap="square" rtlCol="0">
            <a:spAutoFit/>
          </a:bodyPr>
          <a:lstStyle/>
          <a:p>
            <a:pPr algn="ctr">
              <a:lnSpc>
                <a:spcPct val="90000"/>
              </a:lnSpc>
            </a:pPr>
            <a:r>
              <a:rPr lang="en-US" sz="5400" b="1" dirty="0">
                <a:solidFill>
                  <a:schemeClr val="bg1"/>
                </a:solidFill>
                <a:latin typeface="Gilroy ExtraBold" charset="0"/>
                <a:ea typeface="Gilroy ExtraBold" charset="0"/>
                <a:cs typeface="Gilroy ExtraBold" charset="0"/>
              </a:rPr>
              <a:t>Digital Tactics: </a:t>
            </a:r>
          </a:p>
          <a:p>
            <a:pPr algn="ctr">
              <a:lnSpc>
                <a:spcPct val="90000"/>
              </a:lnSpc>
            </a:pPr>
            <a:r>
              <a:rPr lang="en-US" sz="5400" b="1" dirty="0">
                <a:solidFill>
                  <a:schemeClr val="bg1"/>
                </a:solidFill>
                <a:latin typeface="Gilroy ExtraBold" charset="0"/>
                <a:ea typeface="Gilroy ExtraBold" charset="0"/>
                <a:cs typeface="Gilroy ExtraBold" charset="0"/>
              </a:rPr>
              <a:t>Recruitment &amp; storytelling</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5036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063364"/>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41536"/>
            <a:ext cx="4547617" cy="3046988"/>
          </a:xfrm>
          <a:prstGeom prst="rect">
            <a:avLst/>
          </a:prstGeom>
          <a:noFill/>
        </p:spPr>
        <p:txBody>
          <a:bodyPr wrap="square" rtlCol="0">
            <a:spAutoFit/>
          </a:bodyPr>
          <a:lstStyle/>
          <a:p>
            <a:r>
              <a:rPr lang="en-US" sz="2400" dirty="0">
                <a:latin typeface="Source Sans Pro" charset="0"/>
                <a:ea typeface="Source Sans Pro" charset="0"/>
                <a:cs typeface="Source Sans Pro" charset="0"/>
              </a:rPr>
              <a:t>Understand the role social media plays in sharing the story of your event online</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Be able to tell the story of your event on social media</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comfortable using Twitter</a:t>
            </a:r>
          </a:p>
        </p:txBody>
      </p:sp>
      <p:sp>
        <p:nvSpPr>
          <p:cNvPr id="9" name="Oval 8"/>
          <p:cNvSpPr/>
          <p:nvPr/>
        </p:nvSpPr>
        <p:spPr>
          <a:xfrm>
            <a:off x="5829993"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41565" y="2694494"/>
            <a:ext cx="344495" cy="3125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53140" y="373985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60248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4800256"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rgbClr val="FFFFFF"/>
                </a:solidFill>
                <a:latin typeface="Source Sans Pro" charset="0"/>
                <a:ea typeface="Source Sans Pro" charset="0"/>
                <a:cs typeface="Source Sans Pro" charset="0"/>
              </a:rPr>
              <a:t>Why digital?</a:t>
            </a:r>
          </a:p>
        </p:txBody>
      </p:sp>
      <p:sp>
        <p:nvSpPr>
          <p:cNvPr id="23" name="Rectangle 22"/>
          <p:cNvSpPr/>
          <p:nvPr/>
        </p:nvSpPr>
        <p:spPr>
          <a:xfrm>
            <a:off x="4908518" y="2222116"/>
            <a:ext cx="541609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Producing content</a:t>
            </a:r>
          </a:p>
        </p:txBody>
      </p:sp>
      <p:sp>
        <p:nvSpPr>
          <p:cNvPr id="35" name="Rectangle 34"/>
          <p:cNvSpPr/>
          <p:nvPr/>
        </p:nvSpPr>
        <p:spPr>
          <a:xfrm>
            <a:off x="4908520" y="2959435"/>
            <a:ext cx="400398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Peer review</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696754"/>
            <a:ext cx="4316503"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next steps</a:t>
            </a:r>
          </a:p>
        </p:txBody>
      </p:sp>
      <p:sp>
        <p:nvSpPr>
          <p:cNvPr id="9" name="Rectangle 8"/>
          <p:cNvSpPr/>
          <p:nvPr/>
        </p:nvSpPr>
        <p:spPr>
          <a:xfrm>
            <a:off x="4908518" y="4434073"/>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sp>
        <p:nvSpPr>
          <p:cNvPr id="10" name="Rectangle 9"/>
          <p:cNvSpPr/>
          <p:nvPr/>
        </p:nvSpPr>
        <p:spPr>
          <a:xfrm>
            <a:off x="4908518" y="5171392"/>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endParaRPr lang="en-US" sz="2667" dirty="0">
              <a:solidFill>
                <a:schemeClr val="tx1"/>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99447480"/>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11098</TotalTime>
  <Words>1914</Words>
  <Application>Microsoft Macintosh PowerPoint</Application>
  <PresentationFormat>Widescreen</PresentationFormat>
  <Paragraphs>278</Paragraphs>
  <Slides>53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Gilroy ExtraBold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Microsoft Office User</cp:lastModifiedBy>
  <cp:revision>71</cp:revision>
  <cp:lastPrinted>2017-10-25T19:11:45Z</cp:lastPrinted>
  <dcterms:created xsi:type="dcterms:W3CDTF">2017-01-24T22:12:49Z</dcterms:created>
  <dcterms:modified xsi:type="dcterms:W3CDTF">2019-02-25T05:33:08Z</dcterms:modified>
</cp:coreProperties>
</file>