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0" r:id="rId2"/>
  </p:sldMasterIdLst>
  <p:notesMasterIdLst>
    <p:notesMasterId r:id="rId56"/>
  </p:notesMasterIdLst>
  <p:sldIdLst>
    <p:sldId id="256" r:id="rId3"/>
    <p:sldId id="396" r:id="rId4"/>
    <p:sldId id="529" r:id="rId5"/>
    <p:sldId id="257" r:id="rId6"/>
    <p:sldId id="530" r:id="rId7"/>
    <p:sldId id="450" r:id="rId8"/>
    <p:sldId id="364" r:id="rId9"/>
    <p:sldId id="282" r:id="rId10"/>
    <p:sldId id="541" r:id="rId11"/>
    <p:sldId id="531" r:id="rId12"/>
    <p:sldId id="399" r:id="rId13"/>
    <p:sldId id="532" r:id="rId14"/>
    <p:sldId id="414" r:id="rId15"/>
    <p:sldId id="445" r:id="rId16"/>
    <p:sldId id="444" r:id="rId17"/>
    <p:sldId id="443" r:id="rId18"/>
    <p:sldId id="405" r:id="rId19"/>
    <p:sldId id="442" r:id="rId20"/>
    <p:sldId id="415" r:id="rId21"/>
    <p:sldId id="441" r:id="rId22"/>
    <p:sldId id="440" r:id="rId23"/>
    <p:sldId id="536" r:id="rId24"/>
    <p:sldId id="537" r:id="rId25"/>
    <p:sldId id="538" r:id="rId26"/>
    <p:sldId id="539" r:id="rId27"/>
    <p:sldId id="540" r:id="rId28"/>
    <p:sldId id="451" r:id="rId29"/>
    <p:sldId id="416" r:id="rId30"/>
    <p:sldId id="417" r:id="rId31"/>
    <p:sldId id="533" r:id="rId32"/>
    <p:sldId id="420" r:id="rId33"/>
    <p:sldId id="421" r:id="rId34"/>
    <p:sldId id="490" r:id="rId35"/>
    <p:sldId id="524" r:id="rId36"/>
    <p:sldId id="427" r:id="rId37"/>
    <p:sldId id="526" r:id="rId38"/>
    <p:sldId id="491" r:id="rId39"/>
    <p:sldId id="525" r:id="rId40"/>
    <p:sldId id="424" r:id="rId41"/>
    <p:sldId id="425" r:id="rId42"/>
    <p:sldId id="523" r:id="rId43"/>
    <p:sldId id="449" r:id="rId44"/>
    <p:sldId id="292" r:id="rId45"/>
    <p:sldId id="430" r:id="rId46"/>
    <p:sldId id="286" r:id="rId47"/>
    <p:sldId id="272" r:id="rId48"/>
    <p:sldId id="535" r:id="rId49"/>
    <p:sldId id="534" r:id="rId50"/>
    <p:sldId id="431" r:id="rId51"/>
    <p:sldId id="527" r:id="rId52"/>
    <p:sldId id="435" r:id="rId53"/>
    <p:sldId id="434" r:id="rId54"/>
    <p:sldId id="528" r:id="rId5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4FF"/>
    <a:srgbClr val="F05D67"/>
    <a:srgbClr val="002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67747"/>
  </p:normalViewPr>
  <p:slideViewPr>
    <p:cSldViewPr snapToGrid="0" snapToObjects="1" showGuides="1">
      <p:cViewPr varScale="1">
        <p:scale>
          <a:sx n="69" d="100"/>
          <a:sy n="69" d="100"/>
        </p:scale>
        <p:origin x="2328" y="184"/>
      </p:cViewPr>
      <p:guideLst>
        <p:guide orient="horz" pos="2184"/>
        <p:guide pos="384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bit.ly/ofa18"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93216-BC50-744F-9422-411E30A57A25}" type="slidenum">
              <a:rPr lang="en-US" smtClean="0"/>
              <a:t>12</a:t>
            </a:fld>
            <a:endParaRPr lang="en-US"/>
          </a:p>
        </p:txBody>
      </p:sp>
    </p:spTree>
    <p:extLst>
      <p:ext uri="{BB962C8B-B14F-4D97-AF65-F5344CB8AC3E}">
        <p14:creationId xmlns:p14="http://schemas.microsoft.com/office/powerpoint/2010/main" val="4075454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86" name="Shape 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31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1" rtl="0" fontAlgn="base"/>
            <a:r>
              <a:rPr lang="en-US" sz="1200" b="0" i="0" u="none" strike="noStrike" kern="1200" cap="none" dirty="0">
                <a:solidFill>
                  <a:schemeClr val="dk1"/>
                </a:solidFill>
                <a:effectLst/>
                <a:latin typeface="Calibri"/>
                <a:ea typeface="Calibri"/>
                <a:cs typeface="Calibri"/>
                <a:sym typeface="Calibri"/>
              </a:rPr>
              <a:t>Picture analysis: (show picture having a conversation on a crowded subway in New York)</a:t>
            </a: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1663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0707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Opportunity for 2018 – create a core group of people at all levels who are pushing campaigns towards victory in midterms 2018</a:t>
            </a:r>
          </a:p>
          <a:p>
            <a:endParaRPr lang="en-US" dirty="0"/>
          </a:p>
          <a:p>
            <a:pPr marL="171450" indent="-171450">
              <a:buFont typeface="Arial" panose="020B0604020202020204" pitchFamily="34" charset="0"/>
              <a:buChar char="•"/>
            </a:pPr>
            <a:r>
              <a:rPr lang="en-US" dirty="0"/>
              <a:t>Phone calls, knocking on doors, canvassing</a:t>
            </a:r>
          </a:p>
          <a:p>
            <a:pPr marL="171450" indent="-171450">
              <a:buFont typeface="Arial" panose="020B0604020202020204" pitchFamily="34" charset="0"/>
              <a:buChar char="•"/>
            </a:pPr>
            <a:r>
              <a:rPr lang="en-US" dirty="0"/>
              <a:t>Persuasion starts with listening and knowing the interests of the audience, and you can only know interests when you are an effective listener </a:t>
            </a:r>
          </a:p>
          <a:p>
            <a:pPr marL="171450" indent="-171450">
              <a:buFont typeface="Arial" panose="020B0604020202020204" pitchFamily="34" charset="0"/>
              <a:buChar char="•"/>
            </a:pPr>
            <a:r>
              <a:rPr lang="en-US" dirty="0"/>
              <a:t>We think we are better at this than we actually are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5231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3 techniques we use in our organizing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seen and love</a:t>
            </a:r>
            <a:r>
              <a:rPr lang="en-US" sz="1200" b="0" i="0" u="none" strike="noStrike" kern="1200" cap="none" baseline="0" dirty="0">
                <a:solidFill>
                  <a:schemeClr val="dk1"/>
                </a:solidFill>
                <a:effectLst/>
                <a:latin typeface="Calibri"/>
                <a:ea typeface="Calibri"/>
                <a:cs typeface="Calibri"/>
                <a:sym typeface="Calibri"/>
              </a:rPr>
              <a:t> and pushed and heard - leadership and organizing matters and how people feel about us. Space for long term relationship of change</a:t>
            </a:r>
            <a:endParaRPr lang="en-US" sz="1200" b="0" i="0" u="none" strike="noStrike" kern="1200" cap="none" dirty="0">
              <a:solidFill>
                <a:schemeClr val="dk1"/>
              </a:solidFill>
              <a:effectLst/>
              <a:latin typeface="Calibri"/>
              <a:ea typeface="Calibri"/>
              <a:cs typeface="Calibri"/>
              <a:sym typeface="Calibri"/>
            </a:endParaRP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We have the opportunity to practice effective listening through some techniques and practice right now! Most people believe they are good at this, but as we saw above, people listen with 25% efficiency rates, and if everyone was as good at communication as they believed they were, our world would likely look a little bit different than it does</a:t>
            </a:r>
            <a:endParaRPr lang="en-US" dirty="0"/>
          </a:p>
          <a:p>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30</a:t>
            </a:fld>
            <a:endParaRPr lang="en-US"/>
          </a:p>
        </p:txBody>
      </p:sp>
    </p:spTree>
    <p:extLst>
      <p:ext uri="{BB962C8B-B14F-4D97-AF65-F5344CB8AC3E}">
        <p14:creationId xmlns:p14="http://schemas.microsoft.com/office/powerpoint/2010/main" val="1760621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Reflecting: A summary statement of what you just heard from the speaker, often leading with the phrase, “What I am hearing you say is XYZ, is that correct?”</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Understand where a person is coming from</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56C4B64-BDA6-634E-BD2A-D5BD70F96A9C}" type="slidenum">
              <a:rPr lang="en-US" smtClean="0"/>
              <a:t>31</a:t>
            </a:fld>
            <a:endParaRPr lang="en-US"/>
          </a:p>
        </p:txBody>
      </p:sp>
    </p:spTree>
    <p:extLst>
      <p:ext uri="{BB962C8B-B14F-4D97-AF65-F5344CB8AC3E}">
        <p14:creationId xmlns:p14="http://schemas.microsoft.com/office/powerpoint/2010/main" val="1421329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is a video that we think exhibits</a:t>
            </a:r>
            <a:r>
              <a:rPr lang="en-US" baseline="0" dirty="0"/>
              <a:t> these techniques in a really powerful way. David </a:t>
            </a:r>
            <a:r>
              <a:rPr lang="en-US" baseline="0" dirty="0" err="1"/>
              <a:t>Flisher</a:t>
            </a:r>
            <a:r>
              <a:rPr lang="en-US" baseline="0" dirty="0"/>
              <a:t> started this project with one big question </a:t>
            </a:r>
            <a:r>
              <a:rPr lang="mr-IN" baseline="0" dirty="0"/>
              <a:t>–</a:t>
            </a:r>
            <a:r>
              <a:rPr lang="en-US" baseline="0" dirty="0"/>
              <a:t> could vulnerable conversations reduce p</a:t>
            </a:r>
            <a:r>
              <a:rPr lang="en-US" sz="1200" b="0" i="0" baseline="0" dirty="0">
                <a:solidFill>
                  <a:schemeClr val="tx1">
                    <a:lumMod val="50000"/>
                    <a:lumOff val="50000"/>
                  </a:schemeClr>
                </a:solidFill>
                <a:latin typeface="Source Sans Pro" charset="0"/>
                <a:ea typeface="Source Sans Pro" charset="0"/>
                <a:cs typeface="Source Sans Pro" charset="0"/>
              </a:rPr>
              <a:t>rejudice.</a:t>
            </a:r>
            <a:endParaRPr lang="en-US" dirty="0"/>
          </a:p>
          <a:p>
            <a:endParaRPr lang="en-US" dirty="0"/>
          </a:p>
          <a:p>
            <a:r>
              <a:rPr lang="en-US" dirty="0"/>
              <a:t>A volunteer speaks with a voter in LA about including transgender people in nondiscrimination laws (edit of a 22 minute conversation) </a:t>
            </a:r>
            <a:r>
              <a:rPr lang="mr-IN" dirty="0"/>
              <a:t>–</a:t>
            </a:r>
            <a:r>
              <a:rPr lang="en-US" dirty="0"/>
              <a:t> warning this video</a:t>
            </a:r>
            <a:r>
              <a:rPr lang="en-US" baseline="0" dirty="0"/>
              <a:t> includes a discriminatory slur but please stick with us because it is a powerful example.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6678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a:t>
            </a:r>
            <a:r>
              <a:rPr lang="en-US" baseline="0" dirty="0"/>
              <a:t> has a </a:t>
            </a:r>
            <a:r>
              <a:rPr lang="en-US" baseline="0" dirty="0" err="1"/>
              <a:t>choicepoint</a:t>
            </a:r>
            <a:r>
              <a:rPr lang="en-US" baseline="0" dirty="0"/>
              <a:t> </a:t>
            </a:r>
            <a:r>
              <a:rPr lang="mr-IN" baseline="0" dirty="0"/>
              <a:t>–</a:t>
            </a:r>
            <a:r>
              <a:rPr lang="en-US" baseline="0" dirty="0"/>
              <a:t> think about your care and harm</a:t>
            </a:r>
          </a:p>
          <a:p>
            <a:endParaRPr lang="en-US" baseline="0" dirty="0"/>
          </a:p>
          <a:p>
            <a:r>
              <a:rPr lang="en-US" baseline="0" dirty="0"/>
              <a:t>Emotional labor that we understand </a:t>
            </a:r>
            <a:r>
              <a:rPr lang="mr-IN" baseline="0" dirty="0"/>
              <a:t>–</a:t>
            </a:r>
            <a:r>
              <a:rPr lang="en-US" baseline="0" dirty="0"/>
              <a:t> this is a big ask</a:t>
            </a:r>
          </a:p>
          <a:p>
            <a:endParaRPr lang="en-US" dirty="0"/>
          </a:p>
          <a:p>
            <a:r>
              <a:rPr lang="en-US" dirty="0"/>
              <a:t>She is making the brave choice to stay open.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6608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 this to understand a broader landscape of what the person believes - </a:t>
            </a:r>
            <a:r>
              <a:rPr lang="en-US" sz="1200" b="0" i="0" u="none" strike="noStrike" kern="1200" cap="none" dirty="0">
                <a:solidFill>
                  <a:schemeClr val="dk1"/>
                </a:solidFill>
                <a:effectLst/>
                <a:latin typeface="Calibri"/>
                <a:ea typeface="Calibri"/>
                <a:cs typeface="Calibri"/>
                <a:sym typeface="Calibri"/>
              </a:rPr>
              <a:t>Questions show the person we are talking to that we are interested in what they are saying.</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Understand mindset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56C4B64-BDA6-634E-BD2A-D5BD70F96A9C}" type="slidenum">
              <a:rPr lang="en-US" smtClean="0"/>
              <a:t>35</a:t>
            </a:fld>
            <a:endParaRPr lang="en-US"/>
          </a:p>
        </p:txBody>
      </p:sp>
    </p:spTree>
    <p:extLst>
      <p:ext uri="{BB962C8B-B14F-4D97-AF65-F5344CB8AC3E}">
        <p14:creationId xmlns:p14="http://schemas.microsoft.com/office/powerpoint/2010/main" val="55923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have people joining us from all across the country that are wanting to make a difference in their communities. Type in your city and state into the chat box, and give others some appreciation for being on the call!”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1112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Gives</a:t>
            </a:r>
            <a:r>
              <a:rPr lang="en-US" baseline="0" dirty="0"/>
              <a:t> us a second to process and buy ourselves sometime </a:t>
            </a:r>
          </a:p>
          <a:p>
            <a:endParaRPr lang="en-US" baseline="0" dirty="0"/>
          </a:p>
          <a:p>
            <a:r>
              <a:rPr lang="en-US" baseline="0" dirty="0"/>
              <a:t>Intend of immediately reacting </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712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joined another one of our conversations - Pairing</a:t>
            </a:r>
            <a:r>
              <a:rPr lang="en-US" baseline="0" dirty="0"/>
              <a:t> questions with her personal story </a:t>
            </a:r>
            <a:r>
              <a:rPr lang="mr-IN" baseline="0" dirty="0"/>
              <a:t>–</a:t>
            </a:r>
            <a:r>
              <a:rPr lang="en-US" baseline="0" dirty="0"/>
              <a:t> choosing to share a bit of herself as she is asking questions. She is choosing to be vulnerable </a:t>
            </a:r>
            <a:r>
              <a:rPr lang="mr-IN" baseline="0" dirty="0"/>
              <a:t>–</a:t>
            </a:r>
            <a:r>
              <a:rPr lang="en-US" baseline="0" dirty="0"/>
              <a:t> this is risky for sure</a:t>
            </a:r>
          </a:p>
          <a:p>
            <a:endParaRPr lang="en-US" baseline="0" dirty="0"/>
          </a:p>
          <a:p>
            <a:r>
              <a:rPr lang="en-US" baseline="0" dirty="0"/>
              <a:t>Goal of this conversation is to reduce </a:t>
            </a:r>
            <a:r>
              <a:rPr lang="en-US" sz="1200" b="0" i="0" baseline="0" dirty="0">
                <a:solidFill>
                  <a:schemeClr val="tx1">
                    <a:lumMod val="50000"/>
                    <a:lumOff val="50000"/>
                  </a:schemeClr>
                </a:solidFill>
                <a:latin typeface="Source Sans Pro" charset="0"/>
                <a:ea typeface="Source Sans Pro" charset="0"/>
                <a:cs typeface="Source Sans Pro" charset="0"/>
              </a:rPr>
              <a:t>prejudice through a vulnerable conversation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5911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56C4B64-BDA6-634E-BD2A-D5BD70F96A9C}" type="slidenum">
              <a:rPr lang="en-US" smtClean="0"/>
              <a:t>39</a:t>
            </a:fld>
            <a:endParaRPr lang="en-US"/>
          </a:p>
        </p:txBody>
      </p:sp>
    </p:spTree>
    <p:extLst>
      <p:ext uri="{BB962C8B-B14F-4D97-AF65-F5344CB8AC3E}">
        <p14:creationId xmlns:p14="http://schemas.microsoft.com/office/powerpoint/2010/main" val="197805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Going in depth on a certain value or belief </a:t>
            </a:r>
          </a:p>
          <a:p>
            <a:endParaRPr lang="en-US" dirty="0"/>
          </a:p>
          <a:p>
            <a:r>
              <a:rPr lang="en-US" dirty="0"/>
              <a:t>Asking questions</a:t>
            </a:r>
            <a:r>
              <a:rPr lang="en-US" baseline="0" dirty="0"/>
              <a:t> is expansive and probing is narrowing back down to understanding motivations </a:t>
            </a:r>
            <a:endParaRPr lang="en-US" dirty="0"/>
          </a:p>
          <a:p>
            <a:endParaRPr lang="en-US" dirty="0"/>
          </a:p>
          <a:p>
            <a:r>
              <a:rPr lang="en-US" dirty="0"/>
              <a:t>Different than asking questions </a:t>
            </a:r>
            <a:r>
              <a:rPr lang="mr-IN" dirty="0"/>
              <a:t>–</a:t>
            </a:r>
            <a:r>
              <a:rPr lang="en-US" dirty="0"/>
              <a:t> pivoting the direction</a:t>
            </a:r>
            <a:r>
              <a:rPr lang="en-US" baseline="0" dirty="0"/>
              <a:t> of the conversations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9357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heard her ask ‘what else would happen?’ ‘does</a:t>
            </a:r>
            <a:r>
              <a:rPr lang="en-US" baseline="0" dirty="0"/>
              <a:t> it scare you?’ </a:t>
            </a:r>
            <a:r>
              <a:rPr lang="mr-IN" baseline="0" dirty="0"/>
              <a:t>–</a:t>
            </a:r>
            <a:r>
              <a:rPr lang="en-US" baseline="0"/>
              <a:t> empathic questions to get to the values underneath </a:t>
            </a:r>
            <a:endParaRPr lang="en-US"/>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8342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43</a:t>
            </a:fld>
            <a:endParaRPr lang="en-US"/>
          </a:p>
        </p:txBody>
      </p:sp>
    </p:spTree>
    <p:extLst>
      <p:ext uri="{BB962C8B-B14F-4D97-AF65-F5344CB8AC3E}">
        <p14:creationId xmlns:p14="http://schemas.microsoft.com/office/powerpoint/2010/main" val="1800784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44</a:t>
            </a:fld>
            <a:endParaRPr lang="en-US"/>
          </a:p>
        </p:txBody>
      </p:sp>
    </p:spTree>
    <p:extLst>
      <p:ext uri="{BB962C8B-B14F-4D97-AF65-F5344CB8AC3E}">
        <p14:creationId xmlns:p14="http://schemas.microsoft.com/office/powerpoint/2010/main" val="280363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45</a:t>
            </a:fld>
            <a:endParaRPr lang="en-US"/>
          </a:p>
        </p:txBody>
      </p:sp>
    </p:spTree>
    <p:extLst>
      <p:ext uri="{BB962C8B-B14F-4D97-AF65-F5344CB8AC3E}">
        <p14:creationId xmlns:p14="http://schemas.microsoft.com/office/powerpoint/2010/main" val="426166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br>
              <a:rPr lang="en-US" b="0" dirty="0">
                <a:effectLst/>
              </a:rPr>
            </a:br>
            <a:r>
              <a:rPr lang="en-US" sz="1200" b="0" i="0" u="none" strike="noStrike" kern="1200" cap="none" dirty="0">
                <a:solidFill>
                  <a:schemeClr val="dk1"/>
                </a:solidFill>
                <a:effectLst/>
                <a:latin typeface="Calibri"/>
                <a:ea typeface="Calibri"/>
                <a:cs typeface="Calibri"/>
                <a:sym typeface="Calibri"/>
              </a:rPr>
              <a:t>Then depends on your audience and who you talk to -- connect on something and then build up to policy discussions -- applies to canvassing and with personal relationships, also with volunteer recruitment </a:t>
            </a:r>
          </a:p>
          <a:p>
            <a:pPr marL="171450" indent="-171450" rtl="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Personal story </a:t>
            </a:r>
          </a:p>
          <a:p>
            <a:pPr marL="171450" indent="-171450" rtl="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1:1s</a:t>
            </a:r>
          </a:p>
          <a:p>
            <a:pPr marL="171450" indent="-171450" rtl="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Deep canvassing</a:t>
            </a:r>
          </a:p>
          <a:p>
            <a:pPr marL="171450" indent="-171450" rtl="0">
              <a:buFont typeface="Arial" panose="020B0604020202020204" pitchFamily="34" charset="0"/>
              <a:buChar char="•"/>
            </a:pPr>
            <a:endParaRPr lang="en-US" sz="1200" b="0" i="0" u="none" strike="noStrike" kern="1200" cap="none" dirty="0">
              <a:solidFill>
                <a:schemeClr val="dk1"/>
              </a:solidFill>
              <a:effectLst/>
              <a:latin typeface="Calibri"/>
              <a:ea typeface="Calibri"/>
              <a:cs typeface="Calibri"/>
              <a:sym typeface="Calibri"/>
            </a:endParaRPr>
          </a:p>
          <a:p>
            <a:pPr marL="171450" indent="-171450" rtl="0">
              <a:buFont typeface="Arial" panose="020B0604020202020204" pitchFamily="34" charset="0"/>
              <a:buChar char="•"/>
            </a:pPr>
            <a:endParaRPr lang="en-US" sz="1200" b="0" i="0" u="none" strike="noStrike" kern="1200" cap="none" dirty="0">
              <a:solidFill>
                <a:schemeClr val="dk1"/>
              </a:solidFill>
              <a:effectLst/>
              <a:latin typeface="Calibri"/>
              <a:ea typeface="Calibri"/>
              <a:cs typeface="Calibri"/>
              <a:sym typeface="Calibri"/>
            </a:endParaRPr>
          </a:p>
          <a:p>
            <a:pPr marL="171450" indent="-171450" rtl="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Great – now that we are done with key takeaways from our training – there is one more thing I would like to add now that the training portion is over of the call </a:t>
            </a:r>
          </a:p>
          <a:p>
            <a:pPr marL="171450" indent="-171450" rtl="0">
              <a:buFont typeface="Arial" panose="020B0604020202020204" pitchFamily="34" charset="0"/>
              <a:buChar char="•"/>
            </a:pPr>
            <a:endParaRPr lang="en-US" sz="1200" b="0" i="0" u="none" strike="noStrike" kern="1200" cap="none" dirty="0">
              <a:solidFill>
                <a:schemeClr val="dk1"/>
              </a:solidFill>
              <a:effectLst/>
              <a:latin typeface="Calibri"/>
              <a:ea typeface="Calibri"/>
              <a:cs typeface="Calibri"/>
              <a:sym typeface="Calibri"/>
            </a:endParaRPr>
          </a:p>
          <a:p>
            <a:pPr marL="171450" indent="-171450" rtl="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Join us for the training portion of the call </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91" name="Shape 2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8899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fontAlgn="base"/>
            <a:r>
              <a:rPr lang="en-US" sz="1200" b="0" i="0" u="none" strike="noStrike" kern="1200" cap="none" dirty="0">
                <a:solidFill>
                  <a:schemeClr val="dk1"/>
                </a:solidFill>
                <a:effectLst/>
                <a:latin typeface="Calibri"/>
                <a:ea typeface="Calibri"/>
                <a:cs typeface="Calibri"/>
                <a:sym typeface="Calibri"/>
              </a:rPr>
              <a:t>We will also run a Team’ 18 Leadership program, where you will have the opportunity to build volunteer teams on behalf of OFA. You will have the opportunity to coach, mentor, and develop organizers who live in target areas.</a:t>
            </a:r>
          </a:p>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OFA will support you in your work by doing what we know best—providing training, coaching, and mentorship to make sure you are prepared to take on this fight.</a:t>
            </a:r>
          </a:p>
          <a:p>
            <a:br>
              <a:rPr lang="en-US" b="0" dirty="0">
                <a:effectLst/>
              </a:rPr>
            </a:br>
            <a:r>
              <a:rPr lang="en-US" sz="1200" b="0" i="0" u="none" strike="noStrike" kern="1200" cap="none" dirty="0">
                <a:solidFill>
                  <a:schemeClr val="dk1"/>
                </a:solidFill>
                <a:effectLst/>
                <a:latin typeface="Calibri"/>
                <a:ea typeface="Calibri"/>
                <a:cs typeface="Calibri"/>
                <a:sym typeface="Calibri"/>
              </a:rPr>
              <a:t>Sign-up to join Team ‘18 now!!:</a:t>
            </a:r>
            <a:r>
              <a:rPr lang="en-US" sz="1200" b="1" i="0" u="sng" strike="noStrike" kern="1200" cap="none" dirty="0">
                <a:solidFill>
                  <a:schemeClr val="dk1"/>
                </a:solidFill>
                <a:effectLst/>
                <a:latin typeface="Calibri"/>
                <a:ea typeface="Calibri"/>
                <a:cs typeface="Calibri"/>
                <a:sym typeface="Calibri"/>
                <a:hlinkClick r:id="rId3"/>
              </a:rPr>
              <a:t>http://bit.ly/ofa18</a:t>
            </a:r>
            <a:endParaRPr lang="en-US" sz="1200" b="1" i="0" u="sng" strike="noStrike" kern="1200" cap="none" dirty="0">
              <a:solidFill>
                <a:schemeClr val="dk1"/>
              </a:solidFill>
              <a:effectLst/>
              <a:latin typeface="Calibri"/>
              <a:ea typeface="Calibri"/>
              <a:cs typeface="Calibri"/>
              <a:sym typeface="Calibri"/>
            </a:endParaRPr>
          </a:p>
          <a:p>
            <a:endParaRPr lang="en-US" sz="1200" b="1" i="0" u="sng" strike="noStrike" kern="1200" cap="none" dirty="0">
              <a:solidFill>
                <a:schemeClr val="dk1"/>
              </a:solidFill>
              <a:effectLst/>
              <a:latin typeface="Calibri"/>
              <a:ea typeface="Calibri"/>
              <a:cs typeface="Calibri"/>
              <a:sym typeface="Calibri"/>
            </a:endParaRPr>
          </a:p>
          <a:p>
            <a:r>
              <a:rPr lang="en-US" sz="1200" b="1" i="0" u="sng" strike="noStrike" kern="1200" cap="none" dirty="0">
                <a:solidFill>
                  <a:schemeClr val="dk1"/>
                </a:solidFill>
                <a:effectLst/>
                <a:latin typeface="Calibri"/>
                <a:ea typeface="Calibri"/>
                <a:cs typeface="Calibri"/>
                <a:sym typeface="Calibri"/>
              </a:rPr>
              <a:t>Canvassing, phone banking, talking to family and friends </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346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4251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93216-BC50-744F-9422-411E30A57A25}" type="slidenum">
              <a:rPr lang="en-US" smtClean="0"/>
              <a:t>48</a:t>
            </a:fld>
            <a:endParaRPr lang="en-US"/>
          </a:p>
        </p:txBody>
      </p:sp>
    </p:spTree>
    <p:extLst>
      <p:ext uri="{BB962C8B-B14F-4D97-AF65-F5344CB8AC3E}">
        <p14:creationId xmlns:p14="http://schemas.microsoft.com/office/powerpoint/2010/main" val="3174979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49</a:t>
            </a:fld>
            <a:endParaRPr lang="en-US"/>
          </a:p>
        </p:txBody>
      </p:sp>
    </p:spTree>
    <p:extLst>
      <p:ext uri="{BB962C8B-B14F-4D97-AF65-F5344CB8AC3E}">
        <p14:creationId xmlns:p14="http://schemas.microsoft.com/office/powerpoint/2010/main" val="370896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50</a:t>
            </a:fld>
            <a:endParaRPr lang="en-US"/>
          </a:p>
        </p:txBody>
      </p:sp>
    </p:spTree>
    <p:extLst>
      <p:ext uri="{BB962C8B-B14F-4D97-AF65-F5344CB8AC3E}">
        <p14:creationId xmlns:p14="http://schemas.microsoft.com/office/powerpoint/2010/main" val="1116927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endParaRPr lang="en-US" b="0" dirty="0">
              <a:effectLst/>
            </a:endParaRPr>
          </a:p>
          <a:p>
            <a:pPr lvl="1" rtl="0" fontAlgn="base"/>
            <a:r>
              <a:rPr lang="en-US" sz="1200" b="0" i="0" u="none" strike="noStrike" kern="1200" cap="none" dirty="0">
                <a:solidFill>
                  <a:schemeClr val="dk1"/>
                </a:solidFill>
                <a:effectLst/>
                <a:latin typeface="Calibri"/>
                <a:ea typeface="Calibri"/>
                <a:cs typeface="Calibri"/>
                <a:sym typeface="Calibri"/>
              </a:rPr>
              <a:t>way to make our assumptions out on the surface in a way that can be analyzed </a:t>
            </a:r>
          </a:p>
          <a:p>
            <a:pPr lvl="1" rtl="0" fontAlgn="base"/>
            <a:r>
              <a:rPr lang="en-US" sz="1200" b="0" i="0" u="none" strike="noStrike" kern="1200" cap="none" dirty="0">
                <a:solidFill>
                  <a:schemeClr val="dk1"/>
                </a:solidFill>
                <a:effectLst/>
                <a:latin typeface="Calibri"/>
                <a:ea typeface="Calibri"/>
                <a:cs typeface="Calibri"/>
                <a:sym typeface="Calibri"/>
              </a:rPr>
              <a:t>Give date/time of next training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1040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53</a:t>
            </a:fld>
            <a:endParaRPr lang="en-US"/>
          </a:p>
        </p:txBody>
      </p:sp>
    </p:spTree>
    <p:extLst>
      <p:ext uri="{BB962C8B-B14F-4D97-AF65-F5344CB8AC3E}">
        <p14:creationId xmlns:p14="http://schemas.microsoft.com/office/powerpoint/2010/main" val="154719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OFA is a non-profit training and advocacy organization that’s committed to building a new generation of progressive leaders to both meet the challenges of today and prepare for the challenges in decades to come.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For us that means</a:t>
            </a:r>
            <a:r>
              <a:rPr lang="en-US" baseline="0" dirty="0"/>
              <a:t> not just making sure that we’re mobilizing on the issues that are happening right now, like health care and immigration, but also that we’re making sure to build out the progressive network and infrastructure that is here long after these different issue moments are over.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There is so much at stake around the issues and things we have fought for. The stakes of this year, and the 2018 midterms, are high. We have an opportunity to hold our elected officials accountable on these issues and ensure that district lines are representative of the communities they are meant to serve.</a:t>
            </a:r>
          </a:p>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We’re so excited to be ramping up this program and we’re going to be honing on key races that will have a direct impact on the direction all of these issues move in.</a:t>
            </a:r>
          </a:p>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A massive tax-scam, endless schemes to sabotage affordable health care, thousands of young immigrants left in limbo, and a complete failure to address the epidemic of gun violence in our country … </a:t>
            </a:r>
          </a:p>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This November, we're fighting back at the ballot box -- we are Organizing for '18.</a:t>
            </a:r>
          </a:p>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In November, control of the House of Representatives is in the balance. We have the chance to put the issues we care about—gun violence prevention legislation, protecting </a:t>
            </a:r>
            <a:r>
              <a:rPr lang="en-US" sz="1200" b="0" i="0" u="none" strike="noStrike" kern="1200" cap="none" dirty="0" err="1">
                <a:solidFill>
                  <a:schemeClr val="dk1"/>
                </a:solidFill>
                <a:effectLst/>
                <a:latin typeface="Calibri"/>
                <a:ea typeface="Calibri"/>
                <a:cs typeface="Calibri"/>
                <a:sym typeface="Calibri"/>
              </a:rPr>
              <a:t>DREAMers</a:t>
            </a:r>
            <a:r>
              <a:rPr lang="en-US" sz="1200" b="0" i="0" u="none" strike="noStrike" kern="1200" cap="none" dirty="0">
                <a:solidFill>
                  <a:schemeClr val="dk1"/>
                </a:solidFill>
                <a:effectLst/>
                <a:latin typeface="Calibri"/>
                <a:ea typeface="Calibri"/>
                <a:cs typeface="Calibri"/>
                <a:sym typeface="Calibri"/>
              </a:rPr>
              <a:t>, climate action, and protecting health care—front and center in the midterm election.</a:t>
            </a:r>
          </a:p>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Constituents in these Congressional Districts have been ill-served by Representatives who have acted as rubber stamps for the Trump agenda—on health care, immigration, guns, and big tax giveaways to the wealthy. OFA volunteers will be working to engage voters in these key districts to make sure we elect representatives who will stand up for their constituents.</a:t>
            </a:r>
          </a:p>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We are also working closely with Eric Holder’s redistricting effort to end partisan gerrymandering, and end the practice of politicians picking their voters, instead of the other way around. Even though new districts won’t be drawn until 2020, that fight is already happening this year through key gubernatorial and state legislative campaigns.</a:t>
            </a:r>
          </a:p>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In dozens of House districts, state-level races, and ballot initiatives, OFA is harnessing our digital and grassroots resources this year to fight for change. We will be building volunteer-led teams to work on the ground and represent OFA in collaboration with summer fellows, local partner groups, and local campaigns.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132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659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94" name="Shape 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857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1671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fontAlgn="base"/>
            <a:r>
              <a:rPr lang="en-US" sz="1200" b="0" i="0" u="none" strike="noStrike" kern="1200" cap="none" dirty="0">
                <a:solidFill>
                  <a:schemeClr val="dk1"/>
                </a:solidFill>
                <a:effectLst/>
                <a:latin typeface="Calibri"/>
                <a:ea typeface="Calibri"/>
                <a:cs typeface="Calibri"/>
                <a:sym typeface="Calibri"/>
              </a:rPr>
              <a:t>Effective conversations MUST start with listening. To make real change in our country, we need to be equipped with listening skills to make others seen, known, loved, and pushed. Otherwise, when we talk, no one will listen.</a:t>
            </a:r>
          </a:p>
          <a:p>
            <a:pPr rtl="0" fontAlgn="base"/>
            <a:endParaRPr lang="en-US" sz="1200" b="0" i="0" u="none" strike="noStrike" kern="1200" cap="none" dirty="0">
              <a:solidFill>
                <a:schemeClr val="dk1"/>
              </a:solidFill>
              <a:effectLst/>
              <a:latin typeface="Calibri"/>
              <a:ea typeface="Calibri"/>
              <a:cs typeface="Calibri"/>
              <a:sym typeface="Calibri"/>
            </a:endParaRPr>
          </a:p>
          <a:p>
            <a:pPr rtl="0" fontAlgn="base"/>
            <a:r>
              <a:rPr lang="en-US" sz="1200" b="0" i="0" u="none" strike="noStrike" kern="1200" cap="none" dirty="0">
                <a:solidFill>
                  <a:schemeClr val="dk1"/>
                </a:solidFill>
                <a:effectLst/>
                <a:latin typeface="Calibri"/>
                <a:ea typeface="Calibri"/>
                <a:cs typeface="Calibri"/>
                <a:sym typeface="Calibri"/>
              </a:rPr>
              <a:t>Research has shown that by listening effectively, you get information from the people you are talking to, you increase others’ trust in you, you reduce conflict, you better understand what motivates others, and you inspire high levels of commitment – connect to piece in last session about knowing your why’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78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with footer">
    <p:spTree>
      <p:nvGrpSpPr>
        <p:cNvPr id="1" name="Shape 67"/>
        <p:cNvGrpSpPr/>
        <p:nvPr/>
      </p:nvGrpSpPr>
      <p:grpSpPr>
        <a:xfrm>
          <a:off x="0" y="0"/>
          <a:ext cx="0" cy="0"/>
          <a:chOff x="0" y="0"/>
          <a:chExt cx="0" cy="0"/>
        </a:xfrm>
      </p:grpSpPr>
      <p:cxnSp>
        <p:nvCxnSpPr>
          <p:cNvPr id="68" name="Shape 68"/>
          <p:cNvCxnSpPr/>
          <p:nvPr/>
        </p:nvCxnSpPr>
        <p:spPr>
          <a:xfrm>
            <a:off x="196400" y="6437525"/>
            <a:ext cx="11789100" cy="0"/>
          </a:xfrm>
          <a:prstGeom prst="straightConnector1">
            <a:avLst/>
          </a:prstGeom>
          <a:noFill/>
          <a:ln w="9525" cap="flat" cmpd="sng">
            <a:solidFill>
              <a:srgbClr val="D9D9D9"/>
            </a:solidFill>
            <a:prstDash val="solid"/>
            <a:round/>
            <a:headEnd type="none" w="lg" len="lg"/>
            <a:tailEnd type="none" w="lg" len="lg"/>
          </a:ln>
        </p:spPr>
      </p:cxnSp>
      <p:pic>
        <p:nvPicPr>
          <p:cNvPr id="69" name="Shape 69" descr="SwingLeft_Logo_Color.png"/>
          <p:cNvPicPr preferRelativeResize="0"/>
          <p:nvPr/>
        </p:nvPicPr>
        <p:blipFill>
          <a:blip r:embed="rId2">
            <a:alphaModFix/>
          </a:blip>
          <a:stretch>
            <a:fillRect/>
          </a:stretch>
        </p:blipFill>
        <p:spPr>
          <a:xfrm>
            <a:off x="196384" y="6484988"/>
            <a:ext cx="926249" cy="297523"/>
          </a:xfrm>
          <a:prstGeom prst="rect">
            <a:avLst/>
          </a:prstGeom>
          <a:noFill/>
          <a:ln>
            <a:noFill/>
          </a:ln>
        </p:spPr>
      </p:pic>
      <p:sp>
        <p:nvSpPr>
          <p:cNvPr id="70" name="Shape 70"/>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CCCCCC"/>
                </a:solidFill>
                <a:latin typeface="Open Sans"/>
                <a:ea typeface="Open Sans"/>
                <a:cs typeface="Open Sans"/>
                <a:sym typeface="Open Sans"/>
              </a:rPr>
              <a:t>Campaign Kick-Off  |  February 12, 2017  |  </a:t>
            </a:r>
            <a:fld id="{00000000-1234-1234-1234-123412341234}" type="slidenum">
              <a:rPr lang="en-US" sz="1200" b="0" i="0" u="none" strike="noStrike" cap="none">
                <a:solidFill>
                  <a:srgbClr val="CCCCCC"/>
                </a:solidFill>
                <a:latin typeface="Open Sans"/>
                <a:ea typeface="Open Sans"/>
                <a:cs typeface="Open Sans"/>
                <a:sym typeface="Open Sans"/>
              </a:rPr>
              <a:t>‹#›</a:t>
            </a:fld>
            <a:endParaRPr lang="en-US" sz="1200" b="0" i="0" u="none" strike="noStrike" cap="none">
              <a:solidFill>
                <a:srgbClr val="CCCCCC"/>
              </a:solidFill>
              <a:latin typeface="Open Sans"/>
              <a:ea typeface="Open Sans"/>
              <a:cs typeface="Open Sans"/>
              <a:sym typeface="Open Sans"/>
            </a:endParaRPr>
          </a:p>
        </p:txBody>
      </p:sp>
      <p:sp>
        <p:nvSpPr>
          <p:cNvPr id="71" name="Shape 71"/>
          <p:cNvSpPr txBox="1">
            <a:spLocks noGrp="1"/>
          </p:cNvSpPr>
          <p:nvPr>
            <p:ph type="body" idx="1"/>
          </p:nvPr>
        </p:nvSpPr>
        <p:spPr>
          <a:xfrm>
            <a:off x="6337133" y="3222825"/>
            <a:ext cx="5064000" cy="390900"/>
          </a:xfrm>
          <a:prstGeom prst="rect">
            <a:avLst/>
          </a:prstGeom>
        </p:spPr>
        <p:txBody>
          <a:bodyPr lIns="121900" tIns="121900" rIns="121900" bIns="121900" anchor="ctr" anchorCtr="0"/>
          <a:lstStyle>
            <a:lvl1pPr lvl="0" rtl="0">
              <a:spcBef>
                <a:spcPts val="0"/>
              </a:spcBef>
              <a:buFont typeface="Open Sans"/>
              <a:defRPr>
                <a:latin typeface="Open Sans"/>
                <a:ea typeface="Open Sans"/>
                <a:cs typeface="Open Sans"/>
                <a:sym typeface="Open Sans"/>
              </a:defRPr>
            </a:lvl1pPr>
            <a:lvl2pPr lvl="1" rtl="0">
              <a:spcBef>
                <a:spcPts val="0"/>
              </a:spcBef>
              <a:buFont typeface="Open Sans"/>
              <a:defRPr>
                <a:latin typeface="Open Sans"/>
                <a:ea typeface="Open Sans"/>
                <a:cs typeface="Open Sans"/>
                <a:sym typeface="Open Sans"/>
              </a:defRPr>
            </a:lvl2pPr>
            <a:lvl3pPr lvl="2" rtl="0">
              <a:spcBef>
                <a:spcPts val="0"/>
              </a:spcBef>
              <a:buFont typeface="Open Sans"/>
              <a:defRPr>
                <a:latin typeface="Open Sans"/>
                <a:ea typeface="Open Sans"/>
                <a:cs typeface="Open Sans"/>
                <a:sym typeface="Open Sans"/>
              </a:defRPr>
            </a:lvl3pPr>
            <a:lvl4pPr lvl="3" rtl="0">
              <a:spcBef>
                <a:spcPts val="0"/>
              </a:spcBef>
              <a:buFont typeface="Open Sans"/>
              <a:defRPr>
                <a:latin typeface="Open Sans"/>
                <a:ea typeface="Open Sans"/>
                <a:cs typeface="Open Sans"/>
                <a:sym typeface="Open Sans"/>
              </a:defRPr>
            </a:lvl4pPr>
            <a:lvl5pPr lvl="4" rtl="0">
              <a:spcBef>
                <a:spcPts val="0"/>
              </a:spcBef>
              <a:buFont typeface="Open Sans"/>
              <a:defRPr>
                <a:latin typeface="Open Sans"/>
                <a:ea typeface="Open Sans"/>
                <a:cs typeface="Open Sans"/>
                <a:sym typeface="Open Sans"/>
              </a:defRPr>
            </a:lvl5pPr>
            <a:lvl6pPr lvl="5" rtl="0">
              <a:spcBef>
                <a:spcPts val="0"/>
              </a:spcBef>
              <a:buFont typeface="Open Sans"/>
              <a:defRPr>
                <a:latin typeface="Open Sans"/>
                <a:ea typeface="Open Sans"/>
                <a:cs typeface="Open Sans"/>
                <a:sym typeface="Open Sans"/>
              </a:defRPr>
            </a:lvl6pPr>
            <a:lvl7pPr lvl="6" rtl="0">
              <a:spcBef>
                <a:spcPts val="0"/>
              </a:spcBef>
              <a:buFont typeface="Open Sans"/>
              <a:defRPr>
                <a:latin typeface="Open Sans"/>
                <a:ea typeface="Open Sans"/>
                <a:cs typeface="Open Sans"/>
                <a:sym typeface="Open Sans"/>
              </a:defRPr>
            </a:lvl7pPr>
            <a:lvl8pPr lvl="7" rtl="0">
              <a:spcBef>
                <a:spcPts val="0"/>
              </a:spcBef>
              <a:buFont typeface="Open Sans"/>
              <a:defRPr>
                <a:latin typeface="Open Sans"/>
                <a:ea typeface="Open Sans"/>
                <a:cs typeface="Open Sans"/>
                <a:sym typeface="Open Sans"/>
              </a:defRPr>
            </a:lvl8pPr>
            <a:lvl9pPr lvl="8" rtl="0">
              <a:spcBef>
                <a:spcPts val="0"/>
              </a:spcBef>
              <a:buFont typeface="Open Sans"/>
              <a:defRPr>
                <a:latin typeface="Open Sans"/>
                <a:ea typeface="Open Sans"/>
                <a:cs typeface="Open Sans"/>
                <a:sym typeface="Open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with white footer">
    <p:bg>
      <p:bgPr>
        <a:noFill/>
        <a:effectLst/>
      </p:bgPr>
    </p:bg>
    <p:spTree>
      <p:nvGrpSpPr>
        <p:cNvPr id="1" name="Shape 72"/>
        <p:cNvGrpSpPr/>
        <p:nvPr/>
      </p:nvGrpSpPr>
      <p:grpSpPr>
        <a:xfrm>
          <a:off x="0" y="0"/>
          <a:ext cx="0" cy="0"/>
          <a:chOff x="0" y="0"/>
          <a:chExt cx="0" cy="0"/>
        </a:xfrm>
      </p:grpSpPr>
      <p:cxnSp>
        <p:nvCxnSpPr>
          <p:cNvPr id="73" name="Shape 73"/>
          <p:cNvCxnSpPr/>
          <p:nvPr/>
        </p:nvCxnSpPr>
        <p:spPr>
          <a:xfrm>
            <a:off x="196400" y="6437525"/>
            <a:ext cx="11789100" cy="0"/>
          </a:xfrm>
          <a:prstGeom prst="straightConnector1">
            <a:avLst/>
          </a:prstGeom>
          <a:noFill/>
          <a:ln w="9525" cap="flat" cmpd="sng">
            <a:solidFill>
              <a:srgbClr val="FFFFFF"/>
            </a:solidFill>
            <a:prstDash val="solid"/>
            <a:round/>
            <a:headEnd type="none" w="lg" len="lg"/>
            <a:tailEnd type="none" w="lg" len="lg"/>
          </a:ln>
        </p:spPr>
      </p:cxnSp>
      <p:sp>
        <p:nvSpPr>
          <p:cNvPr id="74" name="Shape 74"/>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chemeClr val="lt1"/>
                </a:solidFill>
                <a:latin typeface="Open Sans"/>
                <a:ea typeface="Open Sans"/>
                <a:cs typeface="Open Sans"/>
                <a:sym typeface="Open Sans"/>
              </a:rPr>
              <a:t>Campaign Kick-Off  |  February 12, 2017  |  </a:t>
            </a:r>
            <a:fld id="{00000000-1234-1234-1234-123412341234}" type="slidenum">
              <a:rPr lang="en-US" sz="1200" b="0" i="0" u="none" strike="noStrike" cap="none">
                <a:solidFill>
                  <a:schemeClr val="lt1"/>
                </a:solidFill>
                <a:latin typeface="Open Sans"/>
                <a:ea typeface="Open Sans"/>
                <a:cs typeface="Open Sans"/>
                <a:sym typeface="Open Sans"/>
              </a:rPr>
              <a:t>‹#›</a:t>
            </a:fld>
            <a:endParaRPr lang="en-US" sz="1200" b="0" i="0" u="none" strike="noStrike" cap="none">
              <a:solidFill>
                <a:schemeClr val="lt1"/>
              </a:solidFill>
              <a:latin typeface="Open Sans"/>
              <a:ea typeface="Open Sans"/>
              <a:cs typeface="Open Sans"/>
              <a:sym typeface="Open Sans"/>
            </a:endParaRPr>
          </a:p>
        </p:txBody>
      </p:sp>
      <p:pic>
        <p:nvPicPr>
          <p:cNvPr id="75" name="Shape 75" descr="SwingLeft_Logo_White.png"/>
          <p:cNvPicPr preferRelativeResize="0"/>
          <p:nvPr/>
        </p:nvPicPr>
        <p:blipFill>
          <a:blip r:embed="rId2">
            <a:alphaModFix/>
          </a:blip>
          <a:stretch>
            <a:fillRect/>
          </a:stretch>
        </p:blipFill>
        <p:spPr>
          <a:xfrm>
            <a:off x="196400" y="6485000"/>
            <a:ext cx="925219" cy="2974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rge Title">
    <p:spTree>
      <p:nvGrpSpPr>
        <p:cNvPr id="1" name="Shape 77"/>
        <p:cNvGrpSpPr/>
        <p:nvPr/>
      </p:nvGrpSpPr>
      <p:grpSpPr>
        <a:xfrm>
          <a:off x="0" y="0"/>
          <a:ext cx="0" cy="0"/>
          <a:chOff x="0" y="0"/>
          <a:chExt cx="0" cy="0"/>
        </a:xfrm>
      </p:grpSpPr>
      <p:cxnSp>
        <p:nvCxnSpPr>
          <p:cNvPr id="78" name="Shape 78"/>
          <p:cNvCxnSpPr/>
          <p:nvPr/>
        </p:nvCxnSpPr>
        <p:spPr>
          <a:xfrm>
            <a:off x="196400" y="6437525"/>
            <a:ext cx="11789100" cy="0"/>
          </a:xfrm>
          <a:prstGeom prst="straightConnector1">
            <a:avLst/>
          </a:prstGeom>
          <a:noFill/>
          <a:ln w="9525" cap="flat" cmpd="sng">
            <a:solidFill>
              <a:srgbClr val="D9D9D9"/>
            </a:solidFill>
            <a:prstDash val="solid"/>
            <a:round/>
            <a:headEnd type="none" w="lg" len="lg"/>
            <a:tailEnd type="none" w="lg" len="lg"/>
          </a:ln>
        </p:spPr>
      </p:cxnSp>
      <p:pic>
        <p:nvPicPr>
          <p:cNvPr id="79" name="Shape 79" descr="SwingLeft_Logo_Color.png"/>
          <p:cNvPicPr preferRelativeResize="0"/>
          <p:nvPr/>
        </p:nvPicPr>
        <p:blipFill>
          <a:blip r:embed="rId2">
            <a:alphaModFix/>
          </a:blip>
          <a:stretch>
            <a:fillRect/>
          </a:stretch>
        </p:blipFill>
        <p:spPr>
          <a:xfrm>
            <a:off x="196384" y="6484988"/>
            <a:ext cx="926249" cy="297523"/>
          </a:xfrm>
          <a:prstGeom prst="rect">
            <a:avLst/>
          </a:prstGeom>
          <a:noFill/>
          <a:ln>
            <a:noFill/>
          </a:ln>
        </p:spPr>
      </p:pic>
      <p:sp>
        <p:nvSpPr>
          <p:cNvPr id="80" name="Shape 80"/>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CCCCCC"/>
                </a:solidFill>
                <a:latin typeface="Open Sans"/>
                <a:ea typeface="Open Sans"/>
                <a:cs typeface="Open Sans"/>
                <a:sym typeface="Open Sans"/>
              </a:rPr>
              <a:t>Campaign Kick-Off  |  February 12, 2017  |  </a:t>
            </a:r>
            <a:fld id="{00000000-1234-1234-1234-123412341234}" type="slidenum">
              <a:rPr lang="en-US" sz="1200" b="0" i="0" u="none" strike="noStrike" cap="none">
                <a:solidFill>
                  <a:srgbClr val="CCCCCC"/>
                </a:solidFill>
                <a:latin typeface="Open Sans"/>
                <a:ea typeface="Open Sans"/>
                <a:cs typeface="Open Sans"/>
                <a:sym typeface="Open Sans"/>
              </a:rPr>
              <a:t>‹#›</a:t>
            </a:fld>
            <a:endParaRPr lang="en-US" sz="1200" b="0" i="0" u="none" strike="noStrike" cap="none">
              <a:solidFill>
                <a:srgbClr val="CCCCCC"/>
              </a:solidFill>
              <a:latin typeface="Open Sans"/>
              <a:ea typeface="Open Sans"/>
              <a:cs typeface="Open Sans"/>
              <a:sym typeface="Open Sans"/>
            </a:endParaRPr>
          </a:p>
        </p:txBody>
      </p:sp>
      <p:sp>
        <p:nvSpPr>
          <p:cNvPr id="81" name="Shape 81"/>
          <p:cNvSpPr txBox="1">
            <a:spLocks noGrp="1"/>
          </p:cNvSpPr>
          <p:nvPr>
            <p:ph type="title"/>
          </p:nvPr>
        </p:nvSpPr>
        <p:spPr>
          <a:xfrm>
            <a:off x="1560200" y="474150"/>
            <a:ext cx="9071700" cy="1926000"/>
          </a:xfrm>
          <a:prstGeom prst="rect">
            <a:avLst/>
          </a:prstGeom>
        </p:spPr>
        <p:txBody>
          <a:bodyPr lIns="121900" tIns="121900" rIns="121900" bIns="121900" anchor="t" anchorCtr="0"/>
          <a:lstStyle>
            <a:lvl1pPr lvl="0" rtl="0">
              <a:spcBef>
                <a:spcPts val="0"/>
              </a:spcBef>
              <a:buNone/>
              <a:defRPr sz="4700" b="1">
                <a:solidFill>
                  <a:srgbClr val="002855"/>
                </a:solidFill>
                <a:latin typeface="Bitter"/>
                <a:ea typeface="Bitter"/>
                <a:cs typeface="Bitter"/>
                <a:sym typeface="Bitter"/>
              </a:defRPr>
            </a:lvl1pPr>
            <a:lvl2pPr lvl="1" rtl="0">
              <a:spcBef>
                <a:spcPts val="0"/>
              </a:spcBef>
              <a:buNone/>
              <a:defRPr sz="4700"/>
            </a:lvl2pPr>
            <a:lvl3pPr lvl="2" rtl="0">
              <a:spcBef>
                <a:spcPts val="0"/>
              </a:spcBef>
              <a:buNone/>
              <a:defRPr sz="4700"/>
            </a:lvl3pPr>
            <a:lvl4pPr lvl="3" rtl="0">
              <a:spcBef>
                <a:spcPts val="0"/>
              </a:spcBef>
              <a:buNone/>
              <a:defRPr sz="4700"/>
            </a:lvl4pPr>
            <a:lvl5pPr lvl="4" rtl="0">
              <a:spcBef>
                <a:spcPts val="0"/>
              </a:spcBef>
              <a:buNone/>
              <a:defRPr sz="4700"/>
            </a:lvl5pPr>
            <a:lvl6pPr lvl="5" rtl="0">
              <a:spcBef>
                <a:spcPts val="0"/>
              </a:spcBef>
              <a:buNone/>
              <a:defRPr sz="4700"/>
            </a:lvl6pPr>
            <a:lvl7pPr lvl="6" rtl="0">
              <a:spcBef>
                <a:spcPts val="0"/>
              </a:spcBef>
              <a:buNone/>
              <a:defRPr sz="4700"/>
            </a:lvl7pPr>
            <a:lvl8pPr lvl="7" rtl="0">
              <a:spcBef>
                <a:spcPts val="0"/>
              </a:spcBef>
              <a:buNone/>
              <a:defRPr sz="4700"/>
            </a:lvl8pPr>
            <a:lvl9pPr lvl="8" rtl="0">
              <a:spcBef>
                <a:spcPts val="0"/>
              </a:spcBef>
              <a:buNone/>
              <a:defRPr sz="47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mall Subtitle">
    <p:spTree>
      <p:nvGrpSpPr>
        <p:cNvPr id="1" name="Shape 82"/>
        <p:cNvGrpSpPr/>
        <p:nvPr/>
      </p:nvGrpSpPr>
      <p:grpSpPr>
        <a:xfrm>
          <a:off x="0" y="0"/>
          <a:ext cx="0" cy="0"/>
          <a:chOff x="0" y="0"/>
          <a:chExt cx="0" cy="0"/>
        </a:xfrm>
      </p:grpSpPr>
      <p:cxnSp>
        <p:nvCxnSpPr>
          <p:cNvPr id="83" name="Shape 83"/>
          <p:cNvCxnSpPr/>
          <p:nvPr/>
        </p:nvCxnSpPr>
        <p:spPr>
          <a:xfrm>
            <a:off x="196400" y="6437525"/>
            <a:ext cx="11789100" cy="0"/>
          </a:xfrm>
          <a:prstGeom prst="straightConnector1">
            <a:avLst/>
          </a:prstGeom>
          <a:noFill/>
          <a:ln w="9525" cap="flat" cmpd="sng">
            <a:solidFill>
              <a:srgbClr val="D9D9D9"/>
            </a:solidFill>
            <a:prstDash val="solid"/>
            <a:round/>
            <a:headEnd type="none" w="lg" len="lg"/>
            <a:tailEnd type="none" w="lg" len="lg"/>
          </a:ln>
        </p:spPr>
      </p:cxnSp>
      <p:pic>
        <p:nvPicPr>
          <p:cNvPr id="84" name="Shape 84" descr="SwingLeft_Logo_Color.png"/>
          <p:cNvPicPr preferRelativeResize="0"/>
          <p:nvPr/>
        </p:nvPicPr>
        <p:blipFill>
          <a:blip r:embed="rId2">
            <a:alphaModFix/>
          </a:blip>
          <a:stretch>
            <a:fillRect/>
          </a:stretch>
        </p:blipFill>
        <p:spPr>
          <a:xfrm>
            <a:off x="196384" y="6484988"/>
            <a:ext cx="926249" cy="297523"/>
          </a:xfrm>
          <a:prstGeom prst="rect">
            <a:avLst/>
          </a:prstGeom>
          <a:noFill/>
          <a:ln>
            <a:noFill/>
          </a:ln>
        </p:spPr>
      </p:pic>
      <p:sp>
        <p:nvSpPr>
          <p:cNvPr id="85" name="Shape 85"/>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CCCCCC"/>
                </a:solidFill>
                <a:latin typeface="Open Sans"/>
                <a:ea typeface="Open Sans"/>
                <a:cs typeface="Open Sans"/>
                <a:sym typeface="Open Sans"/>
              </a:rPr>
              <a:t>Campaign Kick-Off  |  February 12, 2017  |  </a:t>
            </a:r>
            <a:fld id="{00000000-1234-1234-1234-123412341234}" type="slidenum">
              <a:rPr lang="en-US" sz="1200" b="0" i="0" u="none" strike="noStrike" cap="none">
                <a:solidFill>
                  <a:srgbClr val="CCCCCC"/>
                </a:solidFill>
                <a:latin typeface="Open Sans"/>
                <a:ea typeface="Open Sans"/>
                <a:cs typeface="Open Sans"/>
                <a:sym typeface="Open Sans"/>
              </a:rPr>
              <a:t>‹#›</a:t>
            </a:fld>
            <a:endParaRPr lang="en-US" sz="1200" b="0" i="0" u="none" strike="noStrike" cap="none">
              <a:solidFill>
                <a:srgbClr val="CCCCCC"/>
              </a:solidFill>
              <a:latin typeface="Open Sans"/>
              <a:ea typeface="Open Sans"/>
              <a:cs typeface="Open Sans"/>
              <a:sym typeface="Open Sans"/>
            </a:endParaRPr>
          </a:p>
        </p:txBody>
      </p:sp>
      <p:sp>
        <p:nvSpPr>
          <p:cNvPr id="86" name="Shape 86"/>
          <p:cNvSpPr txBox="1">
            <a:spLocks noGrp="1"/>
          </p:cNvSpPr>
          <p:nvPr>
            <p:ph type="subTitle" idx="1"/>
          </p:nvPr>
        </p:nvSpPr>
        <p:spPr>
          <a:xfrm>
            <a:off x="-175633" y="0"/>
            <a:ext cx="11220900" cy="369900"/>
          </a:xfrm>
          <a:prstGeom prst="rect">
            <a:avLst/>
          </a:prstGeom>
        </p:spPr>
        <p:txBody>
          <a:bodyPr lIns="121900" tIns="121900" rIns="121900" bIns="121900" anchor="t" anchorCtr="0"/>
          <a:lstStyle>
            <a:lvl1pPr lvl="0" rtl="0">
              <a:spcBef>
                <a:spcPts val="0"/>
              </a:spcBef>
              <a:buNone/>
              <a:defRPr sz="1900" b="1">
                <a:solidFill>
                  <a:srgbClr val="002855"/>
                </a:solidFill>
                <a:latin typeface="Bitter"/>
                <a:ea typeface="Bitter"/>
                <a:cs typeface="Bitter"/>
                <a:sym typeface="Bitter"/>
              </a:defRPr>
            </a:lvl1pPr>
            <a:lvl2pPr lvl="1" rtl="0">
              <a:spcBef>
                <a:spcPts val="0"/>
              </a:spcBef>
              <a:buNone/>
              <a:defRPr sz="1900" b="1">
                <a:solidFill>
                  <a:srgbClr val="002855"/>
                </a:solidFill>
                <a:latin typeface="Bitter"/>
                <a:ea typeface="Bitter"/>
                <a:cs typeface="Bitter"/>
                <a:sym typeface="Bitter"/>
              </a:defRPr>
            </a:lvl2pPr>
            <a:lvl3pPr lvl="2" rtl="0">
              <a:spcBef>
                <a:spcPts val="0"/>
              </a:spcBef>
              <a:buNone/>
              <a:defRPr sz="1900" b="1">
                <a:solidFill>
                  <a:srgbClr val="002855"/>
                </a:solidFill>
                <a:latin typeface="Bitter"/>
                <a:ea typeface="Bitter"/>
                <a:cs typeface="Bitter"/>
                <a:sym typeface="Bitter"/>
              </a:defRPr>
            </a:lvl3pPr>
            <a:lvl4pPr lvl="3" rtl="0">
              <a:spcBef>
                <a:spcPts val="0"/>
              </a:spcBef>
              <a:buNone/>
              <a:defRPr sz="1900" b="1">
                <a:solidFill>
                  <a:srgbClr val="002855"/>
                </a:solidFill>
                <a:latin typeface="Bitter"/>
                <a:ea typeface="Bitter"/>
                <a:cs typeface="Bitter"/>
                <a:sym typeface="Bitter"/>
              </a:defRPr>
            </a:lvl4pPr>
            <a:lvl5pPr lvl="4" rtl="0">
              <a:spcBef>
                <a:spcPts val="0"/>
              </a:spcBef>
              <a:buNone/>
              <a:defRPr sz="1900" b="1">
                <a:solidFill>
                  <a:srgbClr val="002855"/>
                </a:solidFill>
                <a:latin typeface="Bitter"/>
                <a:ea typeface="Bitter"/>
                <a:cs typeface="Bitter"/>
                <a:sym typeface="Bitter"/>
              </a:defRPr>
            </a:lvl5pPr>
            <a:lvl6pPr lvl="5" rtl="0">
              <a:spcBef>
                <a:spcPts val="0"/>
              </a:spcBef>
              <a:buNone/>
              <a:defRPr sz="1900" b="1">
                <a:solidFill>
                  <a:srgbClr val="002855"/>
                </a:solidFill>
                <a:latin typeface="Bitter"/>
                <a:ea typeface="Bitter"/>
                <a:cs typeface="Bitter"/>
                <a:sym typeface="Bitter"/>
              </a:defRPr>
            </a:lvl6pPr>
            <a:lvl7pPr lvl="6" rtl="0">
              <a:spcBef>
                <a:spcPts val="0"/>
              </a:spcBef>
              <a:buNone/>
              <a:defRPr sz="1900" b="1">
                <a:solidFill>
                  <a:srgbClr val="002855"/>
                </a:solidFill>
                <a:latin typeface="Bitter"/>
                <a:ea typeface="Bitter"/>
                <a:cs typeface="Bitter"/>
                <a:sym typeface="Bitter"/>
              </a:defRPr>
            </a:lvl7pPr>
            <a:lvl8pPr lvl="7" rtl="0">
              <a:spcBef>
                <a:spcPts val="0"/>
              </a:spcBef>
              <a:buNone/>
              <a:defRPr sz="1900" b="1">
                <a:solidFill>
                  <a:srgbClr val="002855"/>
                </a:solidFill>
                <a:latin typeface="Bitter"/>
                <a:ea typeface="Bitter"/>
                <a:cs typeface="Bitter"/>
                <a:sym typeface="Bitter"/>
              </a:defRPr>
            </a:lvl8pPr>
            <a:lvl9pPr lvl="8" rtl="0">
              <a:spcBef>
                <a:spcPts val="0"/>
              </a:spcBef>
              <a:buNone/>
              <a:defRPr sz="1900" b="1">
                <a:solidFill>
                  <a:srgbClr val="002855"/>
                </a:solidFill>
                <a:latin typeface="Bitter"/>
                <a:ea typeface="Bitter"/>
                <a:cs typeface="Bitter"/>
                <a:sym typeface="Bitte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609600" y="273050"/>
            <a:ext cx="4011300" cy="1161900"/>
          </a:xfrm>
          <a:prstGeom prst="rect">
            <a:avLst/>
          </a:prstGeom>
          <a:noFill/>
          <a:ln>
            <a:noFill/>
          </a:ln>
        </p:spPr>
        <p:txBody>
          <a:bodyPr lIns="121900" tIns="121900" rIns="121900" bIns="121900" anchor="b" anchorCtr="0"/>
          <a:lstStyle>
            <a:lvl1pPr marL="0" marR="0" lvl="0" indent="0" algn="l" rtl="0">
              <a:spcBef>
                <a:spcPts val="0"/>
              </a:spcBef>
              <a:buClr>
                <a:schemeClr val="dk1"/>
              </a:buClr>
              <a:buFont typeface="Calibri"/>
              <a:buNone/>
              <a:defRPr sz="2700" b="1"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93" name="Shape 93"/>
          <p:cNvSpPr txBox="1">
            <a:spLocks noGrp="1"/>
          </p:cNvSpPr>
          <p:nvPr>
            <p:ph type="body" idx="1"/>
          </p:nvPr>
        </p:nvSpPr>
        <p:spPr>
          <a:xfrm>
            <a:off x="4766733" y="273050"/>
            <a:ext cx="6815700" cy="58527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2"/>
          </p:nvPr>
        </p:nvSpPr>
        <p:spPr>
          <a:xfrm>
            <a:off x="609600" y="1435100"/>
            <a:ext cx="4011300" cy="4691100"/>
          </a:xfrm>
          <a:prstGeom prst="rect">
            <a:avLst/>
          </a:prstGeom>
          <a:noFill/>
          <a:ln>
            <a:noFill/>
          </a:ln>
        </p:spPr>
        <p:txBody>
          <a:bodyPr lIns="121900" tIns="121900" rIns="121900" bIns="121900" anchor="t" anchorCtr="0"/>
          <a:lstStyle>
            <a:lvl1pPr marL="0" marR="0" lvl="0" indent="0" algn="l" rtl="0">
              <a:spcBef>
                <a:spcPts val="400"/>
              </a:spcBef>
              <a:buClr>
                <a:schemeClr val="dk1"/>
              </a:buClr>
              <a:buFont typeface="Arial"/>
              <a:buNone/>
              <a:defRPr sz="1900" b="0" i="0" u="none" strike="noStrike" cap="none">
                <a:solidFill>
                  <a:schemeClr val="dk1"/>
                </a:solidFill>
                <a:latin typeface="Calibri"/>
                <a:ea typeface="Calibri"/>
                <a:cs typeface="Calibri"/>
                <a:sym typeface="Calibri"/>
              </a:defRPr>
            </a:lvl1pPr>
            <a:lvl2pPr marL="609600" marR="0" lvl="1" indent="0" algn="l" rtl="0">
              <a:spcBef>
                <a:spcPts val="300"/>
              </a:spcBef>
              <a:buClr>
                <a:schemeClr val="dk1"/>
              </a:buClr>
              <a:buFont typeface="Arial"/>
              <a:buNone/>
              <a:defRPr sz="1600" b="0" i="0" u="none" strike="noStrike" cap="none">
                <a:solidFill>
                  <a:schemeClr val="dk1"/>
                </a:solidFill>
                <a:latin typeface="Calibri"/>
                <a:ea typeface="Calibri"/>
                <a:cs typeface="Calibri"/>
                <a:sym typeface="Calibri"/>
              </a:defRPr>
            </a:lvl2pPr>
            <a:lvl3pPr marL="1219200" marR="0" lvl="2" indent="0" algn="l" rtl="0">
              <a:spcBef>
                <a:spcPts val="300"/>
              </a:spcBef>
              <a:buClr>
                <a:schemeClr val="dk1"/>
              </a:buClr>
              <a:buFont typeface="Arial"/>
              <a:buNone/>
              <a:defRPr sz="1300" b="0" i="0" u="none" strike="noStrike" cap="none">
                <a:solidFill>
                  <a:schemeClr val="dk1"/>
                </a:solidFill>
                <a:latin typeface="Calibri"/>
                <a:ea typeface="Calibri"/>
                <a:cs typeface="Calibri"/>
                <a:sym typeface="Calibri"/>
              </a:defRPr>
            </a:lvl3pPr>
            <a:lvl4pPr marL="1828800" marR="0" lvl="3"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4pPr>
            <a:lvl5pPr marL="2438400" marR="0" lvl="4"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5pPr>
            <a:lvl6pPr marL="3048000" marR="0" lvl="5"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6pPr>
            <a:lvl7pPr marL="3657600" marR="0" lvl="6"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7pPr>
            <a:lvl8pPr marL="4267200" marR="0" lvl="7"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8pPr>
            <a:lvl9pPr marL="4876800" marR="0" lvl="8"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9088900"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D9D9D9"/>
                </a:solidFill>
                <a:latin typeface="Bitter"/>
                <a:ea typeface="Bitter"/>
                <a:cs typeface="Bitter"/>
                <a:sym typeface="Bitter"/>
              </a:rPr>
              <a:t>‹#›</a:t>
            </a:fld>
            <a:endParaRPr lang="en-US" sz="1600" b="0" i="0" u="none" strike="noStrike" cap="none">
              <a:solidFill>
                <a:srgbClr val="D9D9D9"/>
              </a:solidFill>
              <a:latin typeface="Bitter"/>
              <a:ea typeface="Bitter"/>
              <a:cs typeface="Bitter"/>
              <a:sym typeface="Bit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2389717" y="4800600"/>
            <a:ext cx="7315200" cy="566700"/>
          </a:xfrm>
          <a:prstGeom prst="rect">
            <a:avLst/>
          </a:prstGeom>
          <a:noFill/>
          <a:ln>
            <a:noFill/>
          </a:ln>
        </p:spPr>
        <p:txBody>
          <a:bodyPr lIns="121900" tIns="121900" rIns="121900" bIns="121900" anchor="b" anchorCtr="0"/>
          <a:lstStyle>
            <a:lvl1pPr marL="0" marR="0" lvl="0" indent="0" algn="l" rtl="0">
              <a:spcBef>
                <a:spcPts val="0"/>
              </a:spcBef>
              <a:buClr>
                <a:schemeClr val="dk1"/>
              </a:buClr>
              <a:buFont typeface="Calibri"/>
              <a:buNone/>
              <a:defRPr sz="2700" b="1"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100" name="Shape 100"/>
          <p:cNvSpPr>
            <a:spLocks noGrp="1"/>
          </p:cNvSpPr>
          <p:nvPr>
            <p:ph type="pic" idx="2"/>
          </p:nvPr>
        </p:nvSpPr>
        <p:spPr>
          <a:xfrm>
            <a:off x="2389717" y="612775"/>
            <a:ext cx="7315200" cy="4114800"/>
          </a:xfrm>
          <a:prstGeom prst="rect">
            <a:avLst/>
          </a:prstGeom>
          <a:noFill/>
          <a:ln>
            <a:noFill/>
          </a:ln>
        </p:spPr>
        <p:txBody>
          <a:bodyPr lIns="121900" tIns="121900" rIns="121900" bIns="121900" anchor="t" anchorCtr="0"/>
          <a:lstStyle>
            <a:lvl1pPr marL="0" marR="0" lvl="0" indent="0" algn="l" rtl="0">
              <a:spcBef>
                <a:spcPts val="900"/>
              </a:spcBef>
              <a:buClr>
                <a:schemeClr val="dk1"/>
              </a:buClr>
              <a:buSzPct val="44186"/>
              <a:buFont typeface="Arial"/>
              <a:buNone/>
              <a:defRPr sz="4300" b="0" i="0" u="none" strike="noStrike" cap="none">
                <a:solidFill>
                  <a:schemeClr val="dk1"/>
                </a:solidFill>
                <a:latin typeface="Calibri"/>
                <a:ea typeface="Calibri"/>
                <a:cs typeface="Calibri"/>
                <a:sym typeface="Calibri"/>
              </a:defRPr>
            </a:lvl1pPr>
            <a:lvl2pPr marL="609600" marR="0" lvl="1" indent="0" algn="l" rtl="0">
              <a:spcBef>
                <a:spcPts val="700"/>
              </a:spcBef>
              <a:buClr>
                <a:schemeClr val="dk1"/>
              </a:buClr>
              <a:buSzPct val="51351"/>
              <a:buFont typeface="Arial"/>
              <a:buNone/>
              <a:defRPr sz="3700" b="0" i="0" u="none" strike="noStrike" cap="none">
                <a:solidFill>
                  <a:schemeClr val="dk1"/>
                </a:solidFill>
                <a:latin typeface="Calibri"/>
                <a:ea typeface="Calibri"/>
                <a:cs typeface="Calibri"/>
                <a:sym typeface="Calibri"/>
              </a:defRPr>
            </a:lvl2pPr>
            <a:lvl3pPr marL="1219200" marR="0" lvl="2" indent="0" algn="l" rtl="0">
              <a:spcBef>
                <a:spcPts val="600"/>
              </a:spcBef>
              <a:buClr>
                <a:schemeClr val="dk1"/>
              </a:buClr>
              <a:buSzPct val="59375"/>
              <a:buFont typeface="Arial"/>
              <a:buNone/>
              <a:defRPr sz="3200" b="0" i="0" u="none" strike="noStrike" cap="none">
                <a:solidFill>
                  <a:schemeClr val="dk1"/>
                </a:solidFill>
                <a:latin typeface="Calibri"/>
                <a:ea typeface="Calibri"/>
                <a:cs typeface="Calibri"/>
                <a:sym typeface="Calibri"/>
              </a:defRPr>
            </a:lvl3pPr>
            <a:lvl4pPr marL="1828800" marR="0" lvl="3"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4pPr>
            <a:lvl5pPr marL="2438400" marR="0" lvl="4"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5pPr>
            <a:lvl6pPr marL="3048000" marR="0" lvl="5"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6pPr>
            <a:lvl7pPr marL="3657600" marR="0" lvl="6"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7pPr>
            <a:lvl8pPr marL="4267200" marR="0" lvl="7"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8pPr>
            <a:lvl9pPr marL="4876800" marR="0" lvl="8"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body" idx="1"/>
          </p:nvPr>
        </p:nvSpPr>
        <p:spPr>
          <a:xfrm>
            <a:off x="2389717" y="5367337"/>
            <a:ext cx="7315200" cy="804900"/>
          </a:xfrm>
          <a:prstGeom prst="rect">
            <a:avLst/>
          </a:prstGeom>
          <a:noFill/>
          <a:ln>
            <a:noFill/>
          </a:ln>
        </p:spPr>
        <p:txBody>
          <a:bodyPr lIns="121900" tIns="121900" rIns="121900" bIns="121900" anchor="t" anchorCtr="0"/>
          <a:lstStyle>
            <a:lvl1pPr marL="0" marR="0" lvl="0" indent="0" algn="l" rtl="0">
              <a:spcBef>
                <a:spcPts val="400"/>
              </a:spcBef>
              <a:buClr>
                <a:schemeClr val="dk1"/>
              </a:buClr>
              <a:buFont typeface="Arial"/>
              <a:buNone/>
              <a:defRPr sz="1900" b="0" i="0" u="none" strike="noStrike" cap="none">
                <a:solidFill>
                  <a:schemeClr val="dk1"/>
                </a:solidFill>
                <a:latin typeface="Calibri"/>
                <a:ea typeface="Calibri"/>
                <a:cs typeface="Calibri"/>
                <a:sym typeface="Calibri"/>
              </a:defRPr>
            </a:lvl1pPr>
            <a:lvl2pPr marL="609600" marR="0" lvl="1" indent="0" algn="l" rtl="0">
              <a:spcBef>
                <a:spcPts val="300"/>
              </a:spcBef>
              <a:buClr>
                <a:schemeClr val="dk1"/>
              </a:buClr>
              <a:buFont typeface="Arial"/>
              <a:buNone/>
              <a:defRPr sz="1600" b="0" i="0" u="none" strike="noStrike" cap="none">
                <a:solidFill>
                  <a:schemeClr val="dk1"/>
                </a:solidFill>
                <a:latin typeface="Calibri"/>
                <a:ea typeface="Calibri"/>
                <a:cs typeface="Calibri"/>
                <a:sym typeface="Calibri"/>
              </a:defRPr>
            </a:lvl2pPr>
            <a:lvl3pPr marL="1219200" marR="0" lvl="2" indent="0" algn="l" rtl="0">
              <a:spcBef>
                <a:spcPts val="300"/>
              </a:spcBef>
              <a:buClr>
                <a:schemeClr val="dk1"/>
              </a:buClr>
              <a:buFont typeface="Arial"/>
              <a:buNone/>
              <a:defRPr sz="1300" b="0" i="0" u="none" strike="noStrike" cap="none">
                <a:solidFill>
                  <a:schemeClr val="dk1"/>
                </a:solidFill>
                <a:latin typeface="Calibri"/>
                <a:ea typeface="Calibri"/>
                <a:cs typeface="Calibri"/>
                <a:sym typeface="Calibri"/>
              </a:defRPr>
            </a:lvl3pPr>
            <a:lvl4pPr marL="1828800" marR="0" lvl="3"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4pPr>
            <a:lvl5pPr marL="2438400" marR="0" lvl="4"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5pPr>
            <a:lvl6pPr marL="3048000" marR="0" lvl="5"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6pPr>
            <a:lvl7pPr marL="3657600" marR="0" lvl="6"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7pPr>
            <a:lvl8pPr marL="4267200" marR="0" lvl="7"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8pPr>
            <a:lvl9pPr marL="4876800" marR="0" lvl="8"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107" name="Shape 107"/>
          <p:cNvSpPr txBox="1">
            <a:spLocks noGrp="1"/>
          </p:cNvSpPr>
          <p:nvPr>
            <p:ph type="body" idx="1"/>
          </p:nvPr>
        </p:nvSpPr>
        <p:spPr>
          <a:xfrm rot="5400000">
            <a:off x="3832950" y="-1623150"/>
            <a:ext cx="4526100" cy="109728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rot="5400000">
            <a:off x="7285050" y="1828787"/>
            <a:ext cx="5851500" cy="27432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113" name="Shape 113"/>
          <p:cNvSpPr txBox="1">
            <a:spLocks noGrp="1"/>
          </p:cNvSpPr>
          <p:nvPr>
            <p:ph type="body" idx="1"/>
          </p:nvPr>
        </p:nvSpPr>
        <p:spPr>
          <a:xfrm rot="5400000">
            <a:off x="1697000" y="-812862"/>
            <a:ext cx="5851500" cy="80265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lide">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668866" y="99059"/>
            <a:ext cx="10854300" cy="571500"/>
          </a:xfrm>
          <a:prstGeom prst="rect">
            <a:avLst/>
          </a:prstGeom>
          <a:noFill/>
          <a:ln>
            <a:noFill/>
          </a:ln>
        </p:spPr>
        <p:txBody>
          <a:bodyPr lIns="121900" tIns="121900" rIns="121900" bIns="121900" anchor="ctr" anchorCtr="0"/>
          <a:lstStyle>
            <a:lvl1pPr marL="0" marR="0" lvl="0" indent="0" algn="l" rtl="0">
              <a:lnSpc>
                <a:spcPct val="75000"/>
              </a:lnSpc>
              <a:spcBef>
                <a:spcPts val="900"/>
              </a:spcBef>
              <a:spcAft>
                <a:spcPts val="0"/>
              </a:spcAft>
              <a:buClr>
                <a:srgbClr val="000000"/>
              </a:buClr>
              <a:buFont typeface="Arial"/>
              <a:buNone/>
              <a:defRPr sz="1900" b="1" i="0" u="none" strike="noStrike" cap="none">
                <a:solidFill>
                  <a:schemeClr val="accent1"/>
                </a:solidFill>
                <a:latin typeface="Arial"/>
                <a:ea typeface="Arial"/>
                <a:cs typeface="Arial"/>
                <a:sym typeface="Arial"/>
              </a:defRPr>
            </a:lvl1pPr>
            <a:lvl2pPr marL="0" marR="0" lvl="1" indent="152400" algn="l" rtl="0">
              <a:lnSpc>
                <a:spcPct val="75000"/>
              </a:lnSpc>
              <a:spcBef>
                <a:spcPts val="900"/>
              </a:spcBef>
              <a:buFont typeface="Arial"/>
              <a:buNone/>
              <a:defRPr sz="900"/>
            </a:lvl2pPr>
            <a:lvl3pPr marL="0" marR="0" lvl="2" indent="292100" algn="l" rtl="0">
              <a:lnSpc>
                <a:spcPct val="75000"/>
              </a:lnSpc>
              <a:spcBef>
                <a:spcPts val="900"/>
              </a:spcBef>
              <a:buFont typeface="Arial"/>
              <a:buNone/>
              <a:defRPr sz="900"/>
            </a:lvl3pPr>
            <a:lvl4pPr marL="0" marR="0" lvl="3" indent="444500" algn="l" rtl="0">
              <a:lnSpc>
                <a:spcPct val="75000"/>
              </a:lnSpc>
              <a:spcBef>
                <a:spcPts val="900"/>
              </a:spcBef>
              <a:buFont typeface="Arial"/>
              <a:buNone/>
              <a:defRPr sz="900"/>
            </a:lvl4pPr>
            <a:lvl5pPr marL="0" marR="0" lvl="4" indent="596900" algn="l" rtl="0">
              <a:lnSpc>
                <a:spcPct val="75000"/>
              </a:lnSpc>
              <a:spcBef>
                <a:spcPts val="900"/>
              </a:spcBef>
              <a:buFont typeface="Arial"/>
              <a:buNone/>
              <a:defRPr sz="900"/>
            </a:lvl5pPr>
            <a:lvl6pPr marL="0" marR="0" lvl="5" indent="749300" algn="l" rtl="0">
              <a:lnSpc>
                <a:spcPct val="75000"/>
              </a:lnSpc>
              <a:spcBef>
                <a:spcPts val="900"/>
              </a:spcBef>
              <a:buFont typeface="Arial"/>
              <a:buNone/>
              <a:defRPr sz="900"/>
            </a:lvl6pPr>
            <a:lvl7pPr marL="0" marR="0" lvl="6" indent="876300" algn="l" rtl="0">
              <a:lnSpc>
                <a:spcPct val="75000"/>
              </a:lnSpc>
              <a:spcBef>
                <a:spcPts val="900"/>
              </a:spcBef>
              <a:buFont typeface="Arial"/>
              <a:buNone/>
              <a:defRPr sz="900"/>
            </a:lvl7pPr>
            <a:lvl8pPr marL="0" marR="0" lvl="7" indent="1028700" algn="l" rtl="0">
              <a:lnSpc>
                <a:spcPct val="75000"/>
              </a:lnSpc>
              <a:spcBef>
                <a:spcPts val="900"/>
              </a:spcBef>
              <a:buFont typeface="Arial"/>
              <a:buNone/>
              <a:defRPr sz="900"/>
            </a:lvl8pPr>
            <a:lvl9pPr marL="0" marR="0" lvl="8" indent="1181100" algn="l" rtl="0">
              <a:lnSpc>
                <a:spcPct val="75000"/>
              </a:lnSpc>
              <a:spcBef>
                <a:spcPts val="900"/>
              </a:spcBef>
              <a:buFont typeface="Arial"/>
              <a:buNone/>
              <a:defRPr sz="900"/>
            </a:lvl9pPr>
          </a:lstStyle>
          <a:p>
            <a:endParaRPr/>
          </a:p>
        </p:txBody>
      </p:sp>
      <p:sp>
        <p:nvSpPr>
          <p:cNvPr id="119" name="Shape 119"/>
          <p:cNvSpPr/>
          <p:nvPr/>
        </p:nvSpPr>
        <p:spPr>
          <a:xfrm>
            <a:off x="3640646" y="2176489"/>
            <a:ext cx="8120100" cy="1883700"/>
          </a:xfrm>
          <a:prstGeom prst="rect">
            <a:avLst/>
          </a:prstGeom>
          <a:noFill/>
          <a:ln>
            <a:noFill/>
          </a:ln>
        </p:spPr>
        <p:txBody>
          <a:bodyPr lIns="121900" tIns="60925" rIns="121900" bIns="60925" anchor="t" anchorCtr="0">
            <a:noAutofit/>
          </a:bodyPr>
          <a:lstStyle/>
          <a:p>
            <a:pPr marL="0" marR="0" lvl="0" indent="0" algn="l" rtl="0">
              <a:lnSpc>
                <a:spcPct val="100000"/>
              </a:lnSpc>
              <a:spcBef>
                <a:spcPts val="0"/>
              </a:spcBef>
              <a:spcAft>
                <a:spcPts val="0"/>
              </a:spcAft>
              <a:buClr>
                <a:srgbClr val="FFFFFF"/>
              </a:buClr>
              <a:buFont typeface="Arial"/>
              <a:buNone/>
            </a:pPr>
            <a:endParaRPr sz="6400" b="1" i="0" u="none" strike="noStrike" cap="none">
              <a:solidFill>
                <a:srgbClr val="FFFFFF"/>
              </a:solidFill>
              <a:latin typeface="Questrial"/>
              <a:ea typeface="Questrial"/>
              <a:cs typeface="Questrial"/>
              <a:sym typeface="Questrial"/>
            </a:endParaRPr>
          </a:p>
        </p:txBody>
      </p:sp>
      <p:sp>
        <p:nvSpPr>
          <p:cNvPr id="120" name="Shape 120"/>
          <p:cNvSpPr txBox="1">
            <a:spLocks noGrp="1"/>
          </p:cNvSpPr>
          <p:nvPr>
            <p:ph type="body" idx="1"/>
          </p:nvPr>
        </p:nvSpPr>
        <p:spPr>
          <a:xfrm>
            <a:off x="668865" y="1385276"/>
            <a:ext cx="10854300" cy="3280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2400" b="0" i="0" u="none" strike="noStrike" cap="none">
                <a:solidFill>
                  <a:schemeClr val="dk1"/>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
        <p:nvSpPr>
          <p:cNvPr id="121" name="Shape 121"/>
          <p:cNvSpPr txBox="1">
            <a:spLocks noGrp="1"/>
          </p:cNvSpPr>
          <p:nvPr>
            <p:ph type="body" idx="2"/>
          </p:nvPr>
        </p:nvSpPr>
        <p:spPr>
          <a:xfrm>
            <a:off x="668865" y="769800"/>
            <a:ext cx="10854300" cy="499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3200" b="0" i="0" u="none" strike="noStrike" cap="none">
                <a:solidFill>
                  <a:schemeClr val="dk2"/>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6_Slide">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668866" y="99059"/>
            <a:ext cx="10854300" cy="571500"/>
          </a:xfrm>
          <a:prstGeom prst="rect">
            <a:avLst/>
          </a:prstGeom>
          <a:noFill/>
          <a:ln>
            <a:noFill/>
          </a:ln>
        </p:spPr>
        <p:txBody>
          <a:bodyPr lIns="121900" tIns="121900" rIns="121900" bIns="121900" anchor="ctr" anchorCtr="0"/>
          <a:lstStyle>
            <a:lvl1pPr marL="0" marR="0" lvl="0" indent="0" algn="l" rtl="0">
              <a:lnSpc>
                <a:spcPct val="75000"/>
              </a:lnSpc>
              <a:spcBef>
                <a:spcPts val="900"/>
              </a:spcBef>
              <a:spcAft>
                <a:spcPts val="0"/>
              </a:spcAft>
              <a:buClr>
                <a:srgbClr val="000000"/>
              </a:buClr>
              <a:buFont typeface="Arial"/>
              <a:buNone/>
              <a:defRPr sz="1900" b="1" i="0" u="none" strike="noStrike" cap="none">
                <a:solidFill>
                  <a:schemeClr val="accent1"/>
                </a:solidFill>
                <a:latin typeface="Arial"/>
                <a:ea typeface="Arial"/>
                <a:cs typeface="Arial"/>
                <a:sym typeface="Arial"/>
              </a:defRPr>
            </a:lvl1pPr>
            <a:lvl2pPr marL="0" marR="0" lvl="1" indent="152400" algn="l" rtl="0">
              <a:lnSpc>
                <a:spcPct val="75000"/>
              </a:lnSpc>
              <a:spcBef>
                <a:spcPts val="900"/>
              </a:spcBef>
              <a:buFont typeface="Arial"/>
              <a:buNone/>
              <a:defRPr sz="900"/>
            </a:lvl2pPr>
            <a:lvl3pPr marL="0" marR="0" lvl="2" indent="292100" algn="l" rtl="0">
              <a:lnSpc>
                <a:spcPct val="75000"/>
              </a:lnSpc>
              <a:spcBef>
                <a:spcPts val="900"/>
              </a:spcBef>
              <a:buFont typeface="Arial"/>
              <a:buNone/>
              <a:defRPr sz="900"/>
            </a:lvl3pPr>
            <a:lvl4pPr marL="0" marR="0" lvl="3" indent="444500" algn="l" rtl="0">
              <a:lnSpc>
                <a:spcPct val="75000"/>
              </a:lnSpc>
              <a:spcBef>
                <a:spcPts val="900"/>
              </a:spcBef>
              <a:buFont typeface="Arial"/>
              <a:buNone/>
              <a:defRPr sz="900"/>
            </a:lvl4pPr>
            <a:lvl5pPr marL="0" marR="0" lvl="4" indent="596900" algn="l" rtl="0">
              <a:lnSpc>
                <a:spcPct val="75000"/>
              </a:lnSpc>
              <a:spcBef>
                <a:spcPts val="900"/>
              </a:spcBef>
              <a:buFont typeface="Arial"/>
              <a:buNone/>
              <a:defRPr sz="900"/>
            </a:lvl5pPr>
            <a:lvl6pPr marL="0" marR="0" lvl="5" indent="749300" algn="l" rtl="0">
              <a:lnSpc>
                <a:spcPct val="75000"/>
              </a:lnSpc>
              <a:spcBef>
                <a:spcPts val="900"/>
              </a:spcBef>
              <a:buFont typeface="Arial"/>
              <a:buNone/>
              <a:defRPr sz="900"/>
            </a:lvl6pPr>
            <a:lvl7pPr marL="0" marR="0" lvl="6" indent="876300" algn="l" rtl="0">
              <a:lnSpc>
                <a:spcPct val="75000"/>
              </a:lnSpc>
              <a:spcBef>
                <a:spcPts val="900"/>
              </a:spcBef>
              <a:buFont typeface="Arial"/>
              <a:buNone/>
              <a:defRPr sz="900"/>
            </a:lvl7pPr>
            <a:lvl8pPr marL="0" marR="0" lvl="7" indent="1028700" algn="l" rtl="0">
              <a:lnSpc>
                <a:spcPct val="75000"/>
              </a:lnSpc>
              <a:spcBef>
                <a:spcPts val="900"/>
              </a:spcBef>
              <a:buFont typeface="Arial"/>
              <a:buNone/>
              <a:defRPr sz="900"/>
            </a:lvl8pPr>
            <a:lvl9pPr marL="0" marR="0" lvl="8" indent="1181100" algn="l" rtl="0">
              <a:lnSpc>
                <a:spcPct val="75000"/>
              </a:lnSpc>
              <a:spcBef>
                <a:spcPts val="900"/>
              </a:spcBef>
              <a:buFont typeface="Arial"/>
              <a:buNone/>
              <a:defRPr sz="900"/>
            </a:lvl9pPr>
          </a:lstStyle>
          <a:p>
            <a:endParaRPr/>
          </a:p>
        </p:txBody>
      </p:sp>
      <p:sp>
        <p:nvSpPr>
          <p:cNvPr id="124" name="Shape 124"/>
          <p:cNvSpPr/>
          <p:nvPr/>
        </p:nvSpPr>
        <p:spPr>
          <a:xfrm>
            <a:off x="3640646" y="2176489"/>
            <a:ext cx="8120100" cy="1883700"/>
          </a:xfrm>
          <a:prstGeom prst="rect">
            <a:avLst/>
          </a:prstGeom>
          <a:noFill/>
          <a:ln>
            <a:noFill/>
          </a:ln>
        </p:spPr>
        <p:txBody>
          <a:bodyPr lIns="121900" tIns="60925" rIns="121900" bIns="60925" anchor="t" anchorCtr="0">
            <a:noAutofit/>
          </a:bodyPr>
          <a:lstStyle/>
          <a:p>
            <a:pPr marL="0" marR="0" lvl="0" indent="0" algn="l" rtl="0">
              <a:lnSpc>
                <a:spcPct val="100000"/>
              </a:lnSpc>
              <a:spcBef>
                <a:spcPts val="0"/>
              </a:spcBef>
              <a:spcAft>
                <a:spcPts val="0"/>
              </a:spcAft>
              <a:buClr>
                <a:srgbClr val="FFFFFF"/>
              </a:buClr>
              <a:buFont typeface="Arial"/>
              <a:buNone/>
            </a:pPr>
            <a:endParaRPr sz="6400" b="1" i="0" u="none" strike="noStrike" cap="none">
              <a:solidFill>
                <a:srgbClr val="FFFFFF"/>
              </a:solidFill>
              <a:latin typeface="Questrial"/>
              <a:ea typeface="Questrial"/>
              <a:cs typeface="Questrial"/>
              <a:sym typeface="Questrial"/>
            </a:endParaRPr>
          </a:p>
        </p:txBody>
      </p:sp>
      <p:sp>
        <p:nvSpPr>
          <p:cNvPr id="125" name="Shape 125"/>
          <p:cNvSpPr txBox="1">
            <a:spLocks noGrp="1"/>
          </p:cNvSpPr>
          <p:nvPr>
            <p:ph type="body" idx="1"/>
          </p:nvPr>
        </p:nvSpPr>
        <p:spPr>
          <a:xfrm>
            <a:off x="668865" y="1385276"/>
            <a:ext cx="10854300" cy="3280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2400" b="0" i="0" u="none" strike="noStrike" cap="none">
                <a:solidFill>
                  <a:schemeClr val="dk1"/>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
        <p:nvSpPr>
          <p:cNvPr id="126" name="Shape 126"/>
          <p:cNvSpPr txBox="1">
            <a:spLocks noGrp="1"/>
          </p:cNvSpPr>
          <p:nvPr>
            <p:ph type="body" idx="2"/>
          </p:nvPr>
        </p:nvSpPr>
        <p:spPr>
          <a:xfrm>
            <a:off x="668865" y="769800"/>
            <a:ext cx="10854300" cy="499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3200" b="0" i="0" u="none" strike="noStrike" cap="none">
                <a:solidFill>
                  <a:schemeClr val="dk2"/>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97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498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20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605458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470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142607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963083" y="4406900"/>
            <a:ext cx="10363200" cy="1362000"/>
          </a:xfrm>
          <a:prstGeom prst="rect">
            <a:avLst/>
          </a:prstGeom>
          <a:noFill/>
          <a:ln>
            <a:noFill/>
          </a:ln>
        </p:spPr>
        <p:txBody>
          <a:bodyPr lIns="121900" tIns="121900" rIns="121900" bIns="121900" anchor="t" anchorCtr="0"/>
          <a:lstStyle>
            <a:lvl1pPr marL="0" marR="0" lvl="0" indent="0" algn="l" rtl="0">
              <a:spcBef>
                <a:spcPts val="0"/>
              </a:spcBef>
              <a:buClr>
                <a:schemeClr val="dk1"/>
              </a:buClr>
              <a:buFont typeface="Calibri"/>
              <a:buNone/>
              <a:defRPr sz="5300" b="1"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42" name="Shape 42"/>
          <p:cNvSpPr txBox="1">
            <a:spLocks noGrp="1"/>
          </p:cNvSpPr>
          <p:nvPr>
            <p:ph type="body" idx="1"/>
          </p:nvPr>
        </p:nvSpPr>
        <p:spPr>
          <a:xfrm>
            <a:off x="963083" y="2906713"/>
            <a:ext cx="10363200" cy="1500300"/>
          </a:xfrm>
          <a:prstGeom prst="rect">
            <a:avLst/>
          </a:prstGeom>
          <a:noFill/>
          <a:ln>
            <a:noFill/>
          </a:ln>
        </p:spPr>
        <p:txBody>
          <a:bodyPr lIns="121900" tIns="121900" rIns="121900" bIns="121900" anchor="b" anchorCtr="0"/>
          <a:lstStyle>
            <a:lvl1pPr marL="0" marR="0" lvl="0" indent="0" algn="l" rtl="0">
              <a:spcBef>
                <a:spcPts val="500"/>
              </a:spcBef>
              <a:buClr>
                <a:srgbClr val="888888"/>
              </a:buClr>
              <a:buFont typeface="Arial"/>
              <a:buNone/>
              <a:defRPr sz="2700" b="0" i="0" u="none" strike="noStrike" cap="none">
                <a:solidFill>
                  <a:srgbClr val="888888"/>
                </a:solidFill>
                <a:latin typeface="Calibri"/>
                <a:ea typeface="Calibri"/>
                <a:cs typeface="Calibri"/>
                <a:sym typeface="Calibri"/>
              </a:defRPr>
            </a:lvl1pPr>
            <a:lvl2pPr marL="609600" marR="0" lvl="1" indent="0" algn="l" rtl="0">
              <a:spcBef>
                <a:spcPts val="500"/>
              </a:spcBef>
              <a:buClr>
                <a:srgbClr val="888888"/>
              </a:buClr>
              <a:buFont typeface="Arial"/>
              <a:buNone/>
              <a:defRPr sz="2400" b="0" i="0" u="none" strike="noStrike" cap="none">
                <a:solidFill>
                  <a:srgbClr val="888888"/>
                </a:solidFill>
                <a:latin typeface="Calibri"/>
                <a:ea typeface="Calibri"/>
                <a:cs typeface="Calibri"/>
                <a:sym typeface="Calibri"/>
              </a:defRPr>
            </a:lvl2pPr>
            <a:lvl3pPr marL="1219200" marR="0" lvl="2" indent="0" algn="l" rtl="0">
              <a:spcBef>
                <a:spcPts val="400"/>
              </a:spcBef>
              <a:buClr>
                <a:srgbClr val="888888"/>
              </a:buClr>
              <a:buFont typeface="Arial"/>
              <a:buNone/>
              <a:defRPr sz="2100" b="0" i="0" u="none" strike="noStrike" cap="none">
                <a:solidFill>
                  <a:srgbClr val="888888"/>
                </a:solidFill>
                <a:latin typeface="Calibri"/>
                <a:ea typeface="Calibri"/>
                <a:cs typeface="Calibri"/>
                <a:sym typeface="Calibri"/>
              </a:defRPr>
            </a:lvl3pPr>
            <a:lvl4pPr marL="1828800" marR="0" lvl="3"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4pPr>
            <a:lvl5pPr marL="2438400" marR="0" lvl="4"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5pPr>
            <a:lvl6pPr marL="3048000" marR="0" lvl="5"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6pPr>
            <a:lvl7pPr marL="3657600" marR="0" lvl="6"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7pPr>
            <a:lvl8pPr marL="4267200" marR="0" lvl="7"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8pPr>
            <a:lvl9pPr marL="4876800" marR="0" lvl="8"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48" name="Shape 48"/>
          <p:cNvSpPr txBox="1">
            <a:spLocks noGrp="1"/>
          </p:cNvSpPr>
          <p:nvPr>
            <p:ph type="body" idx="1"/>
          </p:nvPr>
        </p:nvSpPr>
        <p:spPr>
          <a:xfrm>
            <a:off x="609600" y="1600200"/>
            <a:ext cx="5384700" cy="4526100"/>
          </a:xfrm>
          <a:prstGeom prst="rect">
            <a:avLst/>
          </a:prstGeom>
          <a:noFill/>
          <a:ln>
            <a:noFill/>
          </a:ln>
        </p:spPr>
        <p:txBody>
          <a:bodyPr lIns="121900" tIns="121900" rIns="121900" bIns="121900" anchor="t" anchorCtr="0"/>
          <a:lstStyle>
            <a:lvl1pPr marL="457200" marR="0" lvl="0" indent="-2159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1pPr>
            <a:lvl2pPr marL="990600" marR="0" lvl="1" indent="-1778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524000" marR="0" lvl="2"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3pPr>
            <a:lvl4pPr marL="2133600" marR="0" lvl="3"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4pPr>
            <a:lvl5pPr marL="2743200" marR="0" lvl="4"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5pPr>
            <a:lvl6pPr marL="3352800" marR="0" lvl="5"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6pPr>
            <a:lvl7pPr marL="3962400" marR="0" lvl="6"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7pPr>
            <a:lvl8pPr marL="4572000" marR="0" lvl="7"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8pPr>
            <a:lvl9pPr marL="5181600" marR="0" lvl="8"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6197600" y="1600200"/>
            <a:ext cx="5384700" cy="4526100"/>
          </a:xfrm>
          <a:prstGeom prst="rect">
            <a:avLst/>
          </a:prstGeom>
          <a:noFill/>
          <a:ln>
            <a:noFill/>
          </a:ln>
        </p:spPr>
        <p:txBody>
          <a:bodyPr lIns="121900" tIns="121900" rIns="121900" bIns="121900" anchor="t" anchorCtr="0"/>
          <a:lstStyle>
            <a:lvl1pPr marL="457200" marR="0" lvl="0" indent="-2159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1pPr>
            <a:lvl2pPr marL="990600" marR="0" lvl="1" indent="-1778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524000" marR="0" lvl="2"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3pPr>
            <a:lvl4pPr marL="2133600" marR="0" lvl="3"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4pPr>
            <a:lvl5pPr marL="2743200" marR="0" lvl="4"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5pPr>
            <a:lvl6pPr marL="3352800" marR="0" lvl="5"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6pPr>
            <a:lvl7pPr marL="3962400" marR="0" lvl="6"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7pPr>
            <a:lvl8pPr marL="4572000" marR="0" lvl="7"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8pPr>
            <a:lvl9pPr marL="5181600" marR="0" lvl="8"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55" name="Shape 55"/>
          <p:cNvSpPr txBox="1">
            <a:spLocks noGrp="1"/>
          </p:cNvSpPr>
          <p:nvPr>
            <p:ph type="body" idx="1"/>
          </p:nvPr>
        </p:nvSpPr>
        <p:spPr>
          <a:xfrm>
            <a:off x="609600" y="1535112"/>
            <a:ext cx="5386800" cy="639899"/>
          </a:xfrm>
          <a:prstGeom prst="rect">
            <a:avLst/>
          </a:prstGeom>
          <a:noFill/>
          <a:ln>
            <a:noFill/>
          </a:ln>
        </p:spPr>
        <p:txBody>
          <a:bodyPr lIns="121900" tIns="121900" rIns="121900" bIns="121900" anchor="b" anchorCtr="0"/>
          <a:lstStyle>
            <a:lvl1pPr marL="0" marR="0" lvl="0" indent="0" algn="l" rtl="0">
              <a:spcBef>
                <a:spcPts val="600"/>
              </a:spcBef>
              <a:buClr>
                <a:schemeClr val="dk1"/>
              </a:buClr>
              <a:buFont typeface="Arial"/>
              <a:buNone/>
              <a:defRPr sz="3200" b="1" i="0" u="none" strike="noStrike" cap="none">
                <a:solidFill>
                  <a:schemeClr val="dk1"/>
                </a:solidFill>
                <a:latin typeface="Calibri"/>
                <a:ea typeface="Calibri"/>
                <a:cs typeface="Calibri"/>
                <a:sym typeface="Calibri"/>
              </a:defRPr>
            </a:lvl1pPr>
            <a:lvl2pPr marL="609600" marR="0" lvl="1" indent="0" algn="l" rtl="0">
              <a:spcBef>
                <a:spcPts val="500"/>
              </a:spcBef>
              <a:buClr>
                <a:schemeClr val="dk1"/>
              </a:buClr>
              <a:buFont typeface="Arial"/>
              <a:buNone/>
              <a:defRPr sz="2700" b="1" i="0" u="none" strike="noStrike" cap="none">
                <a:solidFill>
                  <a:schemeClr val="dk1"/>
                </a:solidFill>
                <a:latin typeface="Calibri"/>
                <a:ea typeface="Calibri"/>
                <a:cs typeface="Calibri"/>
                <a:sym typeface="Calibri"/>
              </a:defRPr>
            </a:lvl2pPr>
            <a:lvl3pPr marL="1219200" marR="0" lvl="2" indent="0" algn="l" rtl="0">
              <a:spcBef>
                <a:spcPts val="500"/>
              </a:spcBef>
              <a:buClr>
                <a:schemeClr val="dk1"/>
              </a:buClr>
              <a:buFont typeface="Arial"/>
              <a:buNone/>
              <a:defRPr sz="2400" b="1" i="0" u="none" strike="noStrike" cap="none">
                <a:solidFill>
                  <a:schemeClr val="dk1"/>
                </a:solidFill>
                <a:latin typeface="Calibri"/>
                <a:ea typeface="Calibri"/>
                <a:cs typeface="Calibri"/>
                <a:sym typeface="Calibri"/>
              </a:defRPr>
            </a:lvl3pPr>
            <a:lvl4pPr marL="1828800" marR="0" lvl="3"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4pPr>
            <a:lvl5pPr marL="2438400" marR="0" lvl="4"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5pPr>
            <a:lvl6pPr marL="3048000" marR="0" lvl="5"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6pPr>
            <a:lvl7pPr marL="3657600" marR="0" lvl="6"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7pPr>
            <a:lvl8pPr marL="4267200" marR="0" lvl="7"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8pPr>
            <a:lvl9pPr marL="4876800" marR="0" lvl="8"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609600" y="2174875"/>
            <a:ext cx="5386800" cy="3951300"/>
          </a:xfrm>
          <a:prstGeom prst="rect">
            <a:avLst/>
          </a:prstGeom>
          <a:noFill/>
          <a:ln>
            <a:noFill/>
          </a:ln>
        </p:spPr>
        <p:txBody>
          <a:bodyPr lIns="121900" tIns="121900" rIns="121900" bIns="121900" anchor="t" anchorCtr="0"/>
          <a:lstStyle>
            <a:lvl1pPr marL="457200" marR="0" lvl="0" indent="-2540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90600" marR="0" lvl="1" indent="-2159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2pPr>
            <a:lvl3pPr marL="1524000" marR="0" lvl="2"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2133600" marR="0" lvl="3"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4pPr>
            <a:lvl5pPr marL="2743200" marR="0" lvl="4"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5pPr>
            <a:lvl6pPr marL="3352800" marR="0" lvl="5"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6pPr>
            <a:lvl7pPr marL="3962400" marR="0" lvl="6"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7pPr>
            <a:lvl8pPr marL="4572000" marR="0" lvl="7"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8pPr>
            <a:lvl9pPr marL="5181600" marR="0" lvl="8"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3"/>
          </p:nvPr>
        </p:nvSpPr>
        <p:spPr>
          <a:xfrm>
            <a:off x="6193366" y="1535112"/>
            <a:ext cx="5389200" cy="639899"/>
          </a:xfrm>
          <a:prstGeom prst="rect">
            <a:avLst/>
          </a:prstGeom>
          <a:noFill/>
          <a:ln>
            <a:noFill/>
          </a:ln>
        </p:spPr>
        <p:txBody>
          <a:bodyPr lIns="121900" tIns="121900" rIns="121900" bIns="121900" anchor="b" anchorCtr="0"/>
          <a:lstStyle>
            <a:lvl1pPr marL="0" marR="0" lvl="0" indent="0" algn="l" rtl="0">
              <a:spcBef>
                <a:spcPts val="600"/>
              </a:spcBef>
              <a:buClr>
                <a:schemeClr val="dk1"/>
              </a:buClr>
              <a:buFont typeface="Arial"/>
              <a:buNone/>
              <a:defRPr sz="3200" b="1" i="0" u="none" strike="noStrike" cap="none">
                <a:solidFill>
                  <a:schemeClr val="dk1"/>
                </a:solidFill>
                <a:latin typeface="Calibri"/>
                <a:ea typeface="Calibri"/>
                <a:cs typeface="Calibri"/>
                <a:sym typeface="Calibri"/>
              </a:defRPr>
            </a:lvl1pPr>
            <a:lvl2pPr marL="609600" marR="0" lvl="1" indent="0" algn="l" rtl="0">
              <a:spcBef>
                <a:spcPts val="500"/>
              </a:spcBef>
              <a:buClr>
                <a:schemeClr val="dk1"/>
              </a:buClr>
              <a:buFont typeface="Arial"/>
              <a:buNone/>
              <a:defRPr sz="2700" b="1" i="0" u="none" strike="noStrike" cap="none">
                <a:solidFill>
                  <a:schemeClr val="dk1"/>
                </a:solidFill>
                <a:latin typeface="Calibri"/>
                <a:ea typeface="Calibri"/>
                <a:cs typeface="Calibri"/>
                <a:sym typeface="Calibri"/>
              </a:defRPr>
            </a:lvl2pPr>
            <a:lvl3pPr marL="1219200" marR="0" lvl="2" indent="0" algn="l" rtl="0">
              <a:spcBef>
                <a:spcPts val="500"/>
              </a:spcBef>
              <a:buClr>
                <a:schemeClr val="dk1"/>
              </a:buClr>
              <a:buFont typeface="Arial"/>
              <a:buNone/>
              <a:defRPr sz="2400" b="1" i="0" u="none" strike="noStrike" cap="none">
                <a:solidFill>
                  <a:schemeClr val="dk1"/>
                </a:solidFill>
                <a:latin typeface="Calibri"/>
                <a:ea typeface="Calibri"/>
                <a:cs typeface="Calibri"/>
                <a:sym typeface="Calibri"/>
              </a:defRPr>
            </a:lvl3pPr>
            <a:lvl4pPr marL="1828800" marR="0" lvl="3"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4pPr>
            <a:lvl5pPr marL="2438400" marR="0" lvl="4"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5pPr>
            <a:lvl6pPr marL="3048000" marR="0" lvl="5"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6pPr>
            <a:lvl7pPr marL="3657600" marR="0" lvl="6"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7pPr>
            <a:lvl8pPr marL="4267200" marR="0" lvl="7"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8pPr>
            <a:lvl9pPr marL="4876800" marR="0" lvl="8"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4"/>
          </p:nvPr>
        </p:nvSpPr>
        <p:spPr>
          <a:xfrm>
            <a:off x="6193366" y="2174875"/>
            <a:ext cx="5389200" cy="3951300"/>
          </a:xfrm>
          <a:prstGeom prst="rect">
            <a:avLst/>
          </a:prstGeom>
          <a:noFill/>
          <a:ln>
            <a:noFill/>
          </a:ln>
        </p:spPr>
        <p:txBody>
          <a:bodyPr lIns="121900" tIns="121900" rIns="121900" bIns="121900" anchor="t" anchorCtr="0"/>
          <a:lstStyle>
            <a:lvl1pPr marL="457200" marR="0" lvl="0" indent="-2540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90600" marR="0" lvl="1" indent="-2159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2pPr>
            <a:lvl3pPr marL="1524000" marR="0" lvl="2"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2133600" marR="0" lvl="3"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4pPr>
            <a:lvl5pPr marL="2743200" marR="0" lvl="4"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5pPr>
            <a:lvl6pPr marL="3352800" marR="0" lvl="5"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6pPr>
            <a:lvl7pPr marL="3962400" marR="0" lvl="6"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7pPr>
            <a:lvl8pPr marL="4572000" marR="0" lvl="7"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8pPr>
            <a:lvl9pPr marL="5181600" marR="0" lvl="8"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64" name="Shape 64"/>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SzPct val="32203"/>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SzPct val="79166"/>
              <a:buNone/>
              <a:defRPr sz="2400"/>
            </a:lvl2pPr>
            <a:lvl3pPr lvl="2" indent="0" rtl="0">
              <a:spcBef>
                <a:spcPts val="0"/>
              </a:spcBef>
              <a:buSzPct val="79166"/>
              <a:buNone/>
              <a:defRPr sz="2400"/>
            </a:lvl3pPr>
            <a:lvl4pPr lvl="3" indent="0" rtl="0">
              <a:spcBef>
                <a:spcPts val="0"/>
              </a:spcBef>
              <a:buSzPct val="79166"/>
              <a:buNone/>
              <a:defRPr sz="2400"/>
            </a:lvl4pPr>
            <a:lvl5pPr lvl="4" indent="0" rtl="0">
              <a:spcBef>
                <a:spcPts val="0"/>
              </a:spcBef>
              <a:buSzPct val="79166"/>
              <a:buNone/>
              <a:defRPr sz="2400"/>
            </a:lvl5pPr>
            <a:lvl6pPr lvl="5" indent="0" rtl="0">
              <a:spcBef>
                <a:spcPts val="0"/>
              </a:spcBef>
              <a:buSzPct val="79166"/>
              <a:buNone/>
              <a:defRPr sz="2400"/>
            </a:lvl6pPr>
            <a:lvl7pPr lvl="6" indent="0" rtl="0">
              <a:spcBef>
                <a:spcPts val="0"/>
              </a:spcBef>
              <a:buSzPct val="79166"/>
              <a:buNone/>
              <a:defRPr sz="2400"/>
            </a:lvl7pPr>
            <a:lvl8pPr lvl="7" indent="0" rtl="0">
              <a:spcBef>
                <a:spcPts val="0"/>
              </a:spcBef>
              <a:buSzPct val="79166"/>
              <a:buNone/>
              <a:defRPr sz="2400"/>
            </a:lvl8pPr>
            <a:lvl9pPr lvl="8" indent="0" rtl="0">
              <a:spcBef>
                <a:spcPts val="0"/>
              </a:spcBef>
              <a:buSzPct val="79166"/>
              <a:buNone/>
              <a:defRPr sz="2400"/>
            </a:lvl9pPr>
          </a:lstStyle>
          <a:p>
            <a:endParaRPr/>
          </a:p>
        </p:txBody>
      </p:sp>
      <p:sp>
        <p:nvSpPr>
          <p:cNvPr id="27" name="Shape 27"/>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60" r:id="rId9"/>
    <p:sldLayoutId id="2147483661" r:id="rId10"/>
    <p:sldLayoutId id="2147483663" r:id="rId11"/>
    <p:sldLayoutId id="2147483664" r:id="rId12"/>
    <p:sldLayoutId id="2147483665" r:id="rId13"/>
    <p:sldLayoutId id="2147483666" r:id="rId14"/>
    <p:sldLayoutId id="2147483667" r:id="rId15"/>
    <p:sldLayoutId id="2147483668" r:id="rId16"/>
    <p:sldLayoutId id="2147483671" r:id="rId17"/>
    <p:sldLayoutId id="2147483673" r:id="rId18"/>
    <p:sldLayoutId id="2147483676" r:id="rId19"/>
    <p:sldLayoutId id="2147483684" r:id="rId20"/>
    <p:sldLayoutId id="214748368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cs.google.com/spreadsheets/d/13XNqUTflioSlkxMCAV9ML98pG8zj-7_uYBQ6YzjJKws/edit#gid=1496810796" TargetMode="Externa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ocs.google.com/spreadsheets/d/1XpUZyGe80mL3oh6fmvPuBBKFj55HPLqRhw8rsi4nGE0/edit#gid=1057968535"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1"/>
        <p:cNvGrpSpPr/>
        <p:nvPr/>
      </p:nvGrpSpPr>
      <p:grpSpPr>
        <a:xfrm>
          <a:off x="0" y="0"/>
          <a:ext cx="0" cy="0"/>
          <a:chOff x="0" y="0"/>
          <a:chExt cx="0" cy="0"/>
        </a:xfrm>
      </p:grpSpPr>
      <p:pic>
        <p:nvPicPr>
          <p:cNvPr id="132" name="Shape 132"/>
          <p:cNvPicPr preferRelativeResize="0"/>
          <p:nvPr/>
        </p:nvPicPr>
        <p:blipFill rotWithShape="1">
          <a:blip r:embed="rId3">
            <a:alphaModFix amt="14000"/>
            <a:extLst>
              <a:ext uri="{28A0092B-C50C-407E-A947-70E740481C1C}">
                <a14:useLocalDpi xmlns:a14="http://schemas.microsoft.com/office/drawing/2010/main" val="0"/>
              </a:ext>
            </a:extLst>
          </a:blip>
          <a:srcRect l="1991" t="19819" r="22793" b="15817"/>
          <a:stretch/>
        </p:blipFill>
        <p:spPr>
          <a:xfrm>
            <a:off x="-1" y="-1"/>
            <a:ext cx="12192001" cy="6858001"/>
          </a:xfrm>
          <a:prstGeom prst="rect">
            <a:avLst/>
          </a:prstGeom>
          <a:noFill/>
          <a:ln>
            <a:noFill/>
          </a:ln>
        </p:spPr>
      </p:pic>
      <p:sp>
        <p:nvSpPr>
          <p:cNvPr id="133" name="Shape 133"/>
          <p:cNvSpPr txBox="1"/>
          <p:nvPr/>
        </p:nvSpPr>
        <p:spPr>
          <a:xfrm>
            <a:off x="514349" y="2941597"/>
            <a:ext cx="11163300" cy="9121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8500" b="1" u="none" strike="noStrike" cap="none" dirty="0">
                <a:solidFill>
                  <a:schemeClr val="lt1"/>
                </a:solidFill>
                <a:latin typeface="Gilroy ExtraBold" charset="0"/>
                <a:ea typeface="Gilroy ExtraBold" charset="0"/>
                <a:cs typeface="Gilroy ExtraBold" charset="0"/>
                <a:sym typeface="Arial"/>
              </a:rPr>
              <a:t>Effective listening</a:t>
            </a:r>
          </a:p>
        </p:txBody>
      </p:sp>
      <p:sp>
        <p:nvSpPr>
          <p:cNvPr id="10" name="Shape 133"/>
          <p:cNvSpPr txBox="1"/>
          <p:nvPr/>
        </p:nvSpPr>
        <p:spPr>
          <a:xfrm>
            <a:off x="514349" y="2531787"/>
            <a:ext cx="11163300" cy="435250"/>
          </a:xfrm>
          <a:prstGeom prst="rect">
            <a:avLst/>
          </a:prstGeom>
          <a:noFill/>
          <a:ln>
            <a:noFill/>
          </a:ln>
        </p:spPr>
        <p:txBody>
          <a:bodyPr lIns="91425" tIns="45700" rIns="91425" bIns="45700" anchor="t" anchorCtr="0">
            <a:noAutofit/>
          </a:bodyPr>
          <a:lstStyle/>
          <a:p>
            <a:pPr lvl="0" algn="ctr">
              <a:buSzPct val="25000"/>
            </a:pPr>
            <a:r>
              <a:rPr lang="en-US" sz="2400" b="1" spc="300" dirty="0">
                <a:solidFill>
                  <a:schemeClr val="bg2"/>
                </a:solidFill>
                <a:latin typeface="Gilroy ExtraBold" charset="0"/>
                <a:ea typeface="Gilroy ExtraBold" charset="0"/>
                <a:cs typeface="Gilroy ExtraBold" charset="0"/>
              </a:rPr>
              <a:t> EFFECTIVE CONVERSATIONS </a:t>
            </a:r>
          </a:p>
        </p:txBody>
      </p:sp>
      <p:sp>
        <p:nvSpPr>
          <p:cNvPr id="7" name="Shape 133">
            <a:extLst>
              <a:ext uri="{FF2B5EF4-FFF2-40B4-BE49-F238E27FC236}">
                <a16:creationId xmlns:a16="http://schemas.microsoft.com/office/drawing/2014/main" id="{C68C07E1-593E-D346-8683-03B023796F07}"/>
              </a:ext>
            </a:extLst>
          </p:cNvPr>
          <p:cNvSpPr txBox="1"/>
          <p:nvPr/>
        </p:nvSpPr>
        <p:spPr>
          <a:xfrm>
            <a:off x="528637" y="4968018"/>
            <a:ext cx="11163300" cy="832901"/>
          </a:xfrm>
          <a:prstGeom prst="rect">
            <a:avLst/>
          </a:prstGeom>
          <a:noFill/>
          <a:ln>
            <a:noFill/>
          </a:ln>
        </p:spPr>
        <p:txBody>
          <a:bodyPr lIns="91425" tIns="45700" rIns="91425" bIns="45700" anchor="t" anchorCtr="0">
            <a:noAutofit/>
          </a:bodyPr>
          <a:lstStyle/>
          <a:p>
            <a:pPr lvl="0" algn="ctr">
              <a:buSzPct val="25000"/>
            </a:pPr>
            <a:r>
              <a:rPr lang="en-US" sz="2400" b="1" dirty="0">
                <a:solidFill>
                  <a:schemeClr val="lt1"/>
                </a:solidFill>
                <a:latin typeface="Source Sans Pro" charset="0"/>
                <a:ea typeface="Source Sans Pro" charset="0"/>
                <a:cs typeface="Source Sans Pro" charset="0"/>
              </a:rPr>
              <a:t>Elizabeth Erickson</a:t>
            </a:r>
            <a:r>
              <a:rPr lang="en-US" sz="1800" dirty="0">
                <a:solidFill>
                  <a:srgbClr val="00C4FF"/>
                </a:solidFill>
                <a:latin typeface="Source Sans Pro" charset="0"/>
                <a:ea typeface="Source Sans Pro" charset="0"/>
                <a:cs typeface="Source Sans Pro" charset="0"/>
              </a:rPr>
              <a:t>/ OFA Training Director</a:t>
            </a:r>
          </a:p>
          <a:p>
            <a:pPr lvl="0" algn="ctr">
              <a:buSzPct val="25000"/>
            </a:pPr>
            <a:r>
              <a:rPr lang="en-US" sz="2400" b="1" dirty="0">
                <a:solidFill>
                  <a:schemeClr val="bg1"/>
                </a:solidFill>
                <a:latin typeface="Source Sans Pro" charset="0"/>
                <a:ea typeface="Source Sans Pro" charset="0"/>
                <a:cs typeface="Source Sans Pro" charset="0"/>
              </a:rPr>
              <a:t>Alexis </a:t>
            </a:r>
            <a:r>
              <a:rPr lang="en-US" sz="2400" b="1" dirty="0" err="1">
                <a:solidFill>
                  <a:schemeClr val="bg1"/>
                </a:solidFill>
                <a:latin typeface="Source Sans Pro" charset="0"/>
                <a:ea typeface="Source Sans Pro" charset="0"/>
                <a:cs typeface="Source Sans Pro" charset="0"/>
              </a:rPr>
              <a:t>Conavay</a:t>
            </a:r>
            <a:r>
              <a:rPr lang="en-US" sz="1800" dirty="0">
                <a:solidFill>
                  <a:srgbClr val="00C4FF"/>
                </a:solidFill>
                <a:latin typeface="Source Sans Pro" charset="0"/>
                <a:ea typeface="Source Sans Pro" charset="0"/>
                <a:cs typeface="Source Sans Pro" charset="0"/>
              </a:rPr>
              <a:t>/ OFA Organizing Project Manager   </a:t>
            </a:r>
          </a:p>
        </p:txBody>
      </p:sp>
      <p:pic>
        <p:nvPicPr>
          <p:cNvPr id="8" name="Picture 7"/>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9" name="Picture 8" descr="A drawing of a face&#10;&#10;Description automatically generated">
            <a:extLst>
              <a:ext uri="{FF2B5EF4-FFF2-40B4-BE49-F238E27FC236}">
                <a16:creationId xmlns:a16="http://schemas.microsoft.com/office/drawing/2014/main" id="{77830B57-1519-A348-AD67-0ED854B68631}"/>
              </a:ext>
            </a:extLst>
          </p:cNvPr>
          <p:cNvPicPr>
            <a:picLocks noChangeAspect="1"/>
          </p:cNvPicPr>
          <p:nvPr/>
        </p:nvPicPr>
        <p:blipFill>
          <a:blip r:embed="rId5"/>
          <a:stretch>
            <a:fillRect/>
          </a:stretch>
        </p:blipFill>
        <p:spPr>
          <a:xfrm>
            <a:off x="514349" y="6251332"/>
            <a:ext cx="1219200" cy="419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04"/>
            <a:ext cx="12192000" cy="34413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911956" y="678957"/>
            <a:ext cx="10368087" cy="2834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chemeClr val="bg1"/>
                </a:solidFill>
                <a:latin typeface="Gilroy ExtraBold" charset="0"/>
                <a:ea typeface="Gilroy ExtraBold" charset="0"/>
                <a:cs typeface="Gilroy ExtraBold" charset="0"/>
              </a:rPr>
              <a:t>Think of a time you changed your mind about something that deeply mattered to you. </a:t>
            </a:r>
          </a:p>
          <a:p>
            <a:pPr algn="ctr"/>
            <a:endParaRPr lang="en-US" sz="4500" b="1" dirty="0">
              <a:solidFill>
                <a:schemeClr val="bg1"/>
              </a:solidFill>
              <a:latin typeface="Gilroy ExtraBold" charset="0"/>
              <a:ea typeface="Gilroy ExtraBold" charset="0"/>
              <a:cs typeface="Gilroy ExtraBold" charset="0"/>
            </a:endParaRPr>
          </a:p>
        </p:txBody>
      </p:sp>
      <p:sp>
        <p:nvSpPr>
          <p:cNvPr id="13" name="TextBox 12">
            <a:hlinkClick r:id="rId2"/>
          </p:cNvPr>
          <p:cNvSpPr txBox="1"/>
          <p:nvPr/>
        </p:nvSpPr>
        <p:spPr>
          <a:xfrm>
            <a:off x="3815327" y="5277751"/>
            <a:ext cx="4459061"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chat box</a:t>
            </a:r>
            <a:endParaRPr lang="en-US" sz="2500" dirty="0">
              <a:solidFill>
                <a:srgbClr val="ED5340"/>
              </a:solidFill>
              <a:latin typeface="Source Sans Pro" charset="0"/>
              <a:ea typeface="Source Sans Pro" charset="0"/>
              <a:cs typeface="Source Sans Pro"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900" y="4480501"/>
            <a:ext cx="870168" cy="585755"/>
          </a:xfrm>
          <a:prstGeom prst="rect">
            <a:avLst/>
          </a:prstGeom>
        </p:spPr>
      </p:pic>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66245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1"/>
        <p:cNvGrpSpPr/>
        <p:nvPr/>
      </p:nvGrpSpPr>
      <p:grpSpPr>
        <a:xfrm>
          <a:off x="0" y="0"/>
          <a:ext cx="0" cy="0"/>
          <a:chOff x="0" y="0"/>
          <a:chExt cx="0" cy="0"/>
        </a:xfrm>
      </p:grpSpPr>
      <p:pic>
        <p:nvPicPr>
          <p:cNvPr id="132" name="Shape 132"/>
          <p:cNvPicPr preferRelativeResize="0"/>
          <p:nvPr/>
        </p:nvPicPr>
        <p:blipFill rotWithShape="1">
          <a:blip r:embed="rId3">
            <a:alphaModFix amt="20000"/>
            <a:extLst>
              <a:ext uri="{28A0092B-C50C-407E-A947-70E740481C1C}">
                <a14:useLocalDpi xmlns:a14="http://schemas.microsoft.com/office/drawing/2010/main" val="0"/>
              </a:ext>
            </a:extLst>
          </a:blip>
          <a:srcRect b="13717"/>
          <a:stretch/>
        </p:blipFill>
        <p:spPr>
          <a:xfrm>
            <a:off x="0" y="25400"/>
            <a:ext cx="12192000" cy="6832600"/>
          </a:xfrm>
          <a:prstGeom prst="rect">
            <a:avLst/>
          </a:prstGeom>
          <a:noFill/>
          <a:ln>
            <a:noFill/>
          </a:ln>
        </p:spPr>
      </p:pic>
      <p:sp>
        <p:nvSpPr>
          <p:cNvPr id="133" name="Shape 133"/>
          <p:cNvSpPr txBox="1"/>
          <p:nvPr/>
        </p:nvSpPr>
        <p:spPr>
          <a:xfrm>
            <a:off x="514350" y="3002803"/>
            <a:ext cx="11163300" cy="139849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8000" b="1" u="none" strike="noStrike" cap="none" dirty="0">
                <a:solidFill>
                  <a:schemeClr val="lt1"/>
                </a:solidFill>
                <a:latin typeface="Gilroy ExtraBold" charset="0"/>
                <a:ea typeface="Gilroy ExtraBold" charset="0"/>
                <a:cs typeface="Gilroy ExtraBold" charset="0"/>
                <a:sym typeface="Arial"/>
              </a:rPr>
              <a:t>Effective listening</a:t>
            </a:r>
          </a:p>
        </p:txBody>
      </p:sp>
      <p:pic>
        <p:nvPicPr>
          <p:cNvPr id="4" name="Picture 3"/>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63425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340" y="1329141"/>
            <a:ext cx="3544659" cy="669414"/>
          </a:xfrm>
          <a:prstGeom prst="rect">
            <a:avLst/>
          </a:prstGeom>
          <a:solidFill>
            <a:schemeClr val="lt1"/>
          </a:solid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Agenda</a:t>
            </a:r>
          </a:p>
        </p:txBody>
      </p:sp>
      <p:sp>
        <p:nvSpPr>
          <p:cNvPr id="6" name="Rectangle 5"/>
          <p:cNvSpPr/>
          <p:nvPr/>
        </p:nvSpPr>
        <p:spPr>
          <a:xfrm>
            <a:off x="5822064" y="1399944"/>
            <a:ext cx="4295972" cy="596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14662" y="1284784"/>
            <a:ext cx="5000264" cy="2862322"/>
          </a:xfrm>
          <a:prstGeom prst="rect">
            <a:avLst/>
          </a:prstGeom>
          <a:noFill/>
        </p:spPr>
        <p:txBody>
          <a:bodyPr wrap="square" rtlCol="0">
            <a:spAutoFit/>
          </a:bodyPr>
          <a:lstStyle/>
          <a:p>
            <a:pPr fontAlgn="ctr">
              <a:lnSpc>
                <a:spcPct val="150000"/>
              </a:lnSpc>
            </a:pPr>
            <a:r>
              <a:rPr lang="en-US" sz="2400" b="1" dirty="0">
                <a:solidFill>
                  <a:schemeClr val="bg1"/>
                </a:solidFill>
                <a:latin typeface="Source Sans Pro" charset="0"/>
                <a:ea typeface="Source Sans Pro" charset="0"/>
                <a:cs typeface="Source Sans Pro" charset="0"/>
              </a:rPr>
              <a:t>The difficulty with listening</a:t>
            </a:r>
          </a:p>
          <a:p>
            <a:pPr fontAlgn="ctr">
              <a:lnSpc>
                <a:spcPct val="150000"/>
              </a:lnSpc>
            </a:pPr>
            <a:r>
              <a:rPr lang="en-US" sz="2400" dirty="0">
                <a:solidFill>
                  <a:schemeClr val="tx1"/>
                </a:solidFill>
                <a:latin typeface="Source Sans Pro" charset="0"/>
                <a:ea typeface="Source Sans Pro" charset="0"/>
                <a:cs typeface="Source Sans Pro" charset="0"/>
              </a:rPr>
              <a:t>Effective listening techniques</a:t>
            </a:r>
          </a:p>
          <a:p>
            <a:pPr fontAlgn="ctr">
              <a:lnSpc>
                <a:spcPct val="150000"/>
              </a:lnSpc>
            </a:pPr>
            <a:r>
              <a:rPr lang="en-US" sz="2400" dirty="0">
                <a:solidFill>
                  <a:schemeClr val="tx1"/>
                </a:solidFill>
                <a:latin typeface="Source Sans Pro" charset="0"/>
                <a:ea typeface="Source Sans Pro" charset="0"/>
                <a:cs typeface="Source Sans Pro" charset="0"/>
              </a:rPr>
              <a:t>Effective listening applications </a:t>
            </a:r>
          </a:p>
          <a:p>
            <a:pPr fontAlgn="ctr">
              <a:lnSpc>
                <a:spcPct val="150000"/>
              </a:lnSpc>
            </a:pPr>
            <a:r>
              <a:rPr lang="en-US" sz="2400" dirty="0">
                <a:solidFill>
                  <a:schemeClr val="tx1"/>
                </a:solidFill>
                <a:latin typeface="Source Sans Pro" charset="0"/>
                <a:ea typeface="Source Sans Pro" charset="0"/>
                <a:cs typeface="Source Sans Pro" charset="0"/>
              </a:rPr>
              <a:t>Synthesis </a:t>
            </a:r>
          </a:p>
          <a:p>
            <a:pPr fontAlgn="ctr">
              <a:lnSpc>
                <a:spcPct val="150000"/>
              </a:lnSpc>
            </a:pPr>
            <a:r>
              <a:rPr lang="en-US" sz="2400" dirty="0">
                <a:solidFill>
                  <a:schemeClr val="tx1"/>
                </a:solidFill>
                <a:latin typeface="Source Sans Pro" charset="0"/>
                <a:ea typeface="Source Sans Pro" charset="0"/>
                <a:cs typeface="Source Sans Pro" charset="0"/>
              </a:rPr>
              <a:t>Close and next steps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876758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7"/>
        <p:cNvGrpSpPr/>
        <p:nvPr/>
      </p:nvGrpSpPr>
      <p:grpSpPr>
        <a:xfrm>
          <a:off x="0" y="0"/>
          <a:ext cx="0" cy="0"/>
          <a:chOff x="0" y="0"/>
          <a:chExt cx="0" cy="0"/>
        </a:xfrm>
      </p:grpSpPr>
      <p:sp>
        <p:nvSpPr>
          <p:cNvPr id="89" name="Shape 89"/>
          <p:cNvSpPr txBox="1"/>
          <p:nvPr/>
        </p:nvSpPr>
        <p:spPr>
          <a:xfrm>
            <a:off x="0" y="3495676"/>
            <a:ext cx="12192000" cy="2353140"/>
          </a:xfrm>
          <a:prstGeom prst="rect">
            <a:avLst/>
          </a:prstGeom>
          <a:noFill/>
          <a:ln>
            <a:noFill/>
          </a:ln>
        </p:spPr>
        <p:txBody>
          <a:bodyPr lIns="91425" tIns="45700" rIns="91425" bIns="45700" anchor="t" anchorCtr="0">
            <a:noAutofit/>
          </a:bodyPr>
          <a:lstStyle/>
          <a:p>
            <a:pPr algn="ctr"/>
            <a:r>
              <a:rPr lang="en-US" sz="5000" b="1" dirty="0">
                <a:solidFill>
                  <a:schemeClr val="bg1"/>
                </a:solidFill>
                <a:latin typeface="Gilroy ExtraBold" charset="0"/>
                <a:ea typeface="Gilroy ExtraBold" charset="0"/>
                <a:cs typeface="Gilroy ExtraBold" charset="0"/>
              </a:rPr>
              <a:t>Finished files are the result of </a:t>
            </a:r>
          </a:p>
          <a:p>
            <a:pPr algn="ctr"/>
            <a:r>
              <a:rPr lang="en-US" sz="5000" b="1" dirty="0">
                <a:solidFill>
                  <a:schemeClr val="bg1"/>
                </a:solidFill>
                <a:latin typeface="Gilroy ExtraBold" charset="0"/>
                <a:ea typeface="Gilroy ExtraBold" charset="0"/>
                <a:cs typeface="Gilroy ExtraBold" charset="0"/>
              </a:rPr>
              <a:t>years of scientific study combined </a:t>
            </a:r>
          </a:p>
          <a:p>
            <a:pPr algn="ctr"/>
            <a:r>
              <a:rPr lang="en-US" sz="5000" b="1" dirty="0">
                <a:solidFill>
                  <a:schemeClr val="bg1"/>
                </a:solidFill>
                <a:latin typeface="Gilroy ExtraBold" charset="0"/>
                <a:ea typeface="Gilroy ExtraBold" charset="0"/>
                <a:cs typeface="Gilroy ExtraBold" charset="0"/>
              </a:rPr>
              <a:t>with the experience of years.</a:t>
            </a:r>
          </a:p>
        </p:txBody>
      </p:sp>
      <p:sp>
        <p:nvSpPr>
          <p:cNvPr id="2" name="Rectangle 1"/>
          <p:cNvSpPr/>
          <p:nvPr/>
        </p:nvSpPr>
        <p:spPr>
          <a:xfrm>
            <a:off x="0" y="0"/>
            <a:ext cx="12192000" cy="268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89"/>
          <p:cNvSpPr txBox="1"/>
          <p:nvPr/>
        </p:nvSpPr>
        <p:spPr>
          <a:xfrm>
            <a:off x="0" y="745401"/>
            <a:ext cx="12192000" cy="1109520"/>
          </a:xfrm>
          <a:prstGeom prst="rect">
            <a:avLst/>
          </a:prstGeom>
          <a:noFill/>
          <a:ln>
            <a:noFill/>
          </a:ln>
        </p:spPr>
        <p:txBody>
          <a:bodyPr lIns="91425" tIns="45700" rIns="91425" bIns="45700" anchor="t" anchorCtr="0">
            <a:noAutofit/>
          </a:bodyPr>
          <a:lstStyle/>
          <a:p>
            <a:pPr algn="ctr">
              <a:lnSpc>
                <a:spcPct val="80000"/>
              </a:lnSpc>
            </a:pPr>
            <a:r>
              <a:rPr lang="en-US" sz="4800" b="1" dirty="0">
                <a:solidFill>
                  <a:schemeClr val="tx1"/>
                </a:solidFill>
                <a:latin typeface="Gilroy ExtraBold" charset="0"/>
                <a:ea typeface="Gilroy ExtraBold" charset="0"/>
                <a:cs typeface="Gilroy ExtraBold" charset="0"/>
              </a:rPr>
              <a:t>How many F’s do you read </a:t>
            </a:r>
          </a:p>
          <a:p>
            <a:pPr algn="ctr">
              <a:lnSpc>
                <a:spcPct val="80000"/>
              </a:lnSpc>
            </a:pPr>
            <a:r>
              <a:rPr lang="en-US" sz="4800" b="1" dirty="0">
                <a:solidFill>
                  <a:schemeClr val="tx1"/>
                </a:solidFill>
                <a:latin typeface="Gilroy ExtraBold" charset="0"/>
                <a:ea typeface="Gilroy ExtraBold" charset="0"/>
                <a:cs typeface="Gilroy ExtraBold" charset="0"/>
              </a:rPr>
              <a:t>in the below statement?</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69295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graphicFrame>
        <p:nvGraphicFramePr>
          <p:cNvPr id="11" name="Table 10"/>
          <p:cNvGraphicFramePr>
            <a:graphicFrameLocks noGrp="1"/>
          </p:cNvGraphicFramePr>
          <p:nvPr>
            <p:extLst>
              <p:ext uri="{D42A27DB-BD31-4B8C-83A1-F6EECF244321}">
                <p14:modId xmlns:p14="http://schemas.microsoft.com/office/powerpoint/2010/main" val="1740825565"/>
              </p:ext>
            </p:extLst>
          </p:nvPr>
        </p:nvGraphicFramePr>
        <p:xfrm>
          <a:off x="4114800" y="712772"/>
          <a:ext cx="7490407" cy="250444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bg1"/>
                          </a:solidFill>
                          <a:latin typeface="Gilroy ExtraBold" charset="0"/>
                          <a:ea typeface="Gilroy ExtraBold" charset="0"/>
                          <a:cs typeface="Gilroy ExtraBold" charset="0"/>
                        </a:rPr>
                        <a:t>We don’t listen as effectively as we think</a:t>
                      </a:r>
                    </a:p>
                  </a:txBody>
                  <a:tcPr>
                    <a:solidFill>
                      <a:schemeClr val="bg2"/>
                    </a:solidFill>
                  </a:tcPr>
                </a:tc>
                <a:extLst>
                  <a:ext uri="{0D108BD9-81ED-4DB2-BD59-A6C34878D82A}">
                    <a16:rowId xmlns:a16="http://schemas.microsoft.com/office/drawing/2014/main" val="10000"/>
                  </a:ext>
                </a:extLst>
              </a:tr>
              <a:tr h="370840">
                <a:tc>
                  <a:txBody>
                    <a:bodyPr/>
                    <a:lstStyle/>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2400" b="1" i="0" baseline="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endParaRPr lang="en-US" sz="8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97537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graphicFrame>
        <p:nvGraphicFramePr>
          <p:cNvPr id="11" name="Table 10"/>
          <p:cNvGraphicFramePr>
            <a:graphicFrameLocks noGrp="1"/>
          </p:cNvGraphicFramePr>
          <p:nvPr>
            <p:extLst>
              <p:ext uri="{D42A27DB-BD31-4B8C-83A1-F6EECF244321}">
                <p14:modId xmlns:p14="http://schemas.microsoft.com/office/powerpoint/2010/main" val="2053899622"/>
              </p:ext>
            </p:extLst>
          </p:nvPr>
        </p:nvGraphicFramePr>
        <p:xfrm>
          <a:off x="4114800" y="712772"/>
          <a:ext cx="7490407" cy="268224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bg1"/>
                          </a:solidFill>
                          <a:latin typeface="Gilroy ExtraBold" charset="0"/>
                          <a:ea typeface="Gilroy ExtraBold" charset="0"/>
                          <a:cs typeface="Gilroy ExtraBold" charset="0"/>
                        </a:rPr>
                        <a:t>We don’t listen as effectively as we think</a:t>
                      </a:r>
                    </a:p>
                  </a:txBody>
                  <a:tcPr>
                    <a:solidFill>
                      <a:schemeClr val="bg2"/>
                    </a:solid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Assumption—we believe we communicate effectively</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2400" b="1" i="0" baseline="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endParaRPr lang="en-US" sz="8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84893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graphicFrame>
        <p:nvGraphicFramePr>
          <p:cNvPr id="11" name="Table 10"/>
          <p:cNvGraphicFramePr>
            <a:graphicFrameLocks noGrp="1"/>
          </p:cNvGraphicFramePr>
          <p:nvPr>
            <p:extLst>
              <p:ext uri="{D42A27DB-BD31-4B8C-83A1-F6EECF244321}">
                <p14:modId xmlns:p14="http://schemas.microsoft.com/office/powerpoint/2010/main" val="1242716271"/>
              </p:ext>
            </p:extLst>
          </p:nvPr>
        </p:nvGraphicFramePr>
        <p:xfrm>
          <a:off x="4114800" y="712772"/>
          <a:ext cx="7490407" cy="301752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bg1"/>
                          </a:solidFill>
                          <a:latin typeface="Gilroy ExtraBold" charset="0"/>
                          <a:ea typeface="Gilroy ExtraBold" charset="0"/>
                          <a:cs typeface="Gilroy ExtraBold" charset="0"/>
                        </a:rPr>
                        <a:t>We don’t listen as effectively as we think</a:t>
                      </a:r>
                    </a:p>
                  </a:txBody>
                  <a:tcPr>
                    <a:solidFill>
                      <a:schemeClr val="bg2"/>
                    </a:solid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Assumption—we believe we communicate effectively</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On average, people only listen with 25% efficiency</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2400" b="1" i="0" baseline="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endParaRPr lang="en-US" sz="8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265254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graphicFrame>
        <p:nvGraphicFramePr>
          <p:cNvPr id="11" name="Table 10"/>
          <p:cNvGraphicFramePr>
            <a:graphicFrameLocks noGrp="1"/>
          </p:cNvGraphicFramePr>
          <p:nvPr>
            <p:extLst>
              <p:ext uri="{D42A27DB-BD31-4B8C-83A1-F6EECF244321}">
                <p14:modId xmlns:p14="http://schemas.microsoft.com/office/powerpoint/2010/main" val="2051088845"/>
              </p:ext>
            </p:extLst>
          </p:nvPr>
        </p:nvGraphicFramePr>
        <p:xfrm>
          <a:off x="4114800" y="712772"/>
          <a:ext cx="7490407" cy="335280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bg1"/>
                          </a:solidFill>
                          <a:latin typeface="Gilroy ExtraBold" charset="0"/>
                          <a:ea typeface="Gilroy ExtraBold" charset="0"/>
                          <a:cs typeface="Gilroy ExtraBold" charset="0"/>
                        </a:rPr>
                        <a:t>We don’t listen as effectively as we think</a:t>
                      </a:r>
                    </a:p>
                  </a:txBody>
                  <a:tcPr>
                    <a:solidFill>
                      <a:schemeClr val="bg2"/>
                    </a:solid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Assumption—we believe we communicate effectively</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On average, people only listen with 25% efficiency</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Cannot repeat back what they heard, or why it matters</a:t>
                      </a:r>
                    </a:p>
                    <a:p>
                      <a:endParaRPr lang="en-US" sz="800" b="0" i="0" dirty="0">
                        <a:solidFill>
                          <a:schemeClr val="tx1"/>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2400" b="1" i="0" baseline="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endParaRPr lang="en-US" sz="8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01164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graphicFrame>
        <p:nvGraphicFramePr>
          <p:cNvPr id="10" name="Table 9"/>
          <p:cNvGraphicFramePr>
            <a:graphicFrameLocks noGrp="1"/>
          </p:cNvGraphicFramePr>
          <p:nvPr>
            <p:extLst>
              <p:ext uri="{D42A27DB-BD31-4B8C-83A1-F6EECF244321}">
                <p14:modId xmlns:p14="http://schemas.microsoft.com/office/powerpoint/2010/main" val="615442515"/>
              </p:ext>
            </p:extLst>
          </p:nvPr>
        </p:nvGraphicFramePr>
        <p:xfrm>
          <a:off x="4114800" y="707392"/>
          <a:ext cx="7490407" cy="368808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tx1">
                              <a:lumMod val="50000"/>
                              <a:lumOff val="50000"/>
                            </a:schemeClr>
                          </a:solidFill>
                          <a:latin typeface="Gilroy ExtraBold" charset="0"/>
                          <a:ea typeface="Gilroy ExtraBold" charset="0"/>
                          <a:cs typeface="Gilroy ExtraBold" charset="0"/>
                        </a:rPr>
                        <a:t>We don’t listen as effectively as we think</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Assumption—we believe we communicate effectively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On average, people only listen with 25% efficiency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Cannot repeat back what they heard, or why it matters</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2400" b="1" i="0" baseline="0" dirty="0">
                          <a:solidFill>
                            <a:schemeClr val="bg1"/>
                          </a:solidFill>
                          <a:latin typeface="Gilroy ExtraBold" charset="0"/>
                          <a:ea typeface="Gilroy ExtraBold" charset="0"/>
                          <a:cs typeface="Gilroy ExtraBold" charset="0"/>
                        </a:rPr>
                        <a:t>Many factors prevent effective listening</a:t>
                      </a:r>
                    </a:p>
                  </a:txBody>
                  <a:tcPr>
                    <a:solidFill>
                      <a:schemeClr val="bg2"/>
                    </a:solidFill>
                  </a:tcPr>
                </a:tc>
                <a:extLst>
                  <a:ext uri="{0D108BD9-81ED-4DB2-BD59-A6C34878D82A}">
                    <a16:rowId xmlns:a16="http://schemas.microsoft.com/office/drawing/2014/main" val="10002"/>
                  </a:ext>
                </a:extLst>
              </a:tr>
              <a:tr h="142688">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7059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43D4B"/>
        </a:solidFill>
        <a:effectLst/>
      </p:bgPr>
    </p:bg>
    <p:spTree>
      <p:nvGrpSpPr>
        <p:cNvPr id="1" name="Shape 131"/>
        <p:cNvGrpSpPr/>
        <p:nvPr/>
      </p:nvGrpSpPr>
      <p:grpSpPr>
        <a:xfrm>
          <a:off x="0" y="0"/>
          <a:ext cx="0" cy="0"/>
          <a:chOff x="0" y="0"/>
          <a:chExt cx="0" cy="0"/>
        </a:xfrm>
      </p:grpSpPr>
      <p:pic>
        <p:nvPicPr>
          <p:cNvPr id="132" name="Shape 132"/>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0" y="-25400"/>
            <a:ext cx="12192000" cy="6883400"/>
          </a:xfrm>
          <a:prstGeom prst="rect">
            <a:avLst/>
          </a:prstGeom>
          <a:noFill/>
          <a:ln>
            <a:noFill/>
          </a:ln>
        </p:spPr>
      </p:pic>
      <p:pic>
        <p:nvPicPr>
          <p:cNvPr id="3" name="Picture 2"/>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50049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7" t="6538" b="10252"/>
          <a:stretch/>
        </p:blipFill>
        <p:spPr>
          <a:xfrm>
            <a:off x="0" y="-1"/>
            <a:ext cx="12192000" cy="6858001"/>
          </a:xfrm>
          <a:prstGeom prst="rect">
            <a:avLst/>
          </a:prstGeom>
        </p:spPr>
      </p:pic>
      <p:sp>
        <p:nvSpPr>
          <p:cNvPr id="9" name="TextBox 8"/>
          <p:cNvSpPr txBox="1"/>
          <p:nvPr/>
        </p:nvSpPr>
        <p:spPr>
          <a:xfrm>
            <a:off x="660163" y="4794244"/>
            <a:ext cx="5548132" cy="553998"/>
          </a:xfrm>
          <a:prstGeom prst="rect">
            <a:avLst/>
          </a:prstGeom>
          <a:noFill/>
        </p:spPr>
        <p:txBody>
          <a:bodyPr wrap="square" rtlCol="0">
            <a:spAutoFit/>
          </a:bodyPr>
          <a:lstStyle/>
          <a:p>
            <a:r>
              <a:rPr lang="en-US" sz="3000" b="1" dirty="0">
                <a:solidFill>
                  <a:schemeClr val="bg1"/>
                </a:solidFill>
                <a:latin typeface="Gilroy ExtraBold" charset="0"/>
                <a:ea typeface="Gilroy ExtraBold" charset="0"/>
                <a:cs typeface="Gilroy ExtraBold" charset="0"/>
              </a:rPr>
              <a:t>Liz Erickson</a:t>
            </a:r>
          </a:p>
        </p:txBody>
      </p:sp>
      <p:sp>
        <p:nvSpPr>
          <p:cNvPr id="4" name="TextBox 3"/>
          <p:cNvSpPr txBox="1"/>
          <p:nvPr/>
        </p:nvSpPr>
        <p:spPr>
          <a:xfrm>
            <a:off x="660163" y="5244439"/>
            <a:ext cx="5548132" cy="646331"/>
          </a:xfrm>
          <a:prstGeom prst="rect">
            <a:avLst/>
          </a:prstGeom>
          <a:noFill/>
        </p:spPr>
        <p:txBody>
          <a:bodyPr wrap="square" rtlCol="0">
            <a:spAutoFit/>
          </a:bodyPr>
          <a:lstStyle/>
          <a:p>
            <a:r>
              <a:rPr lang="en-US" sz="1800" dirty="0">
                <a:solidFill>
                  <a:schemeClr val="bg2"/>
                </a:solidFill>
                <a:latin typeface="Source Sans Pro" charset="0"/>
                <a:ea typeface="Source Sans Pro" charset="0"/>
                <a:cs typeface="Source Sans Pro" charset="0"/>
              </a:rPr>
              <a:t>OFA Training Director</a:t>
            </a:r>
          </a:p>
          <a:p>
            <a:r>
              <a:rPr lang="en-US" sz="1800" dirty="0">
                <a:solidFill>
                  <a:schemeClr val="bg2"/>
                </a:solidFill>
                <a:latin typeface="Source Sans Pro" charset="0"/>
                <a:ea typeface="Source Sans Pro" charset="0"/>
                <a:cs typeface="Source Sans Pro" charset="0"/>
              </a:rPr>
              <a:t>@</a:t>
            </a:r>
            <a:r>
              <a:rPr lang="en-US" sz="1800" dirty="0" err="1">
                <a:solidFill>
                  <a:schemeClr val="bg2"/>
                </a:solidFill>
                <a:latin typeface="Source Sans Pro" charset="0"/>
                <a:ea typeface="Source Sans Pro" charset="0"/>
                <a:cs typeface="Source Sans Pro" charset="0"/>
              </a:rPr>
              <a:t>LizzGErickson</a:t>
            </a:r>
            <a:endParaRPr lang="en-US" sz="1800" dirty="0">
              <a:solidFill>
                <a:schemeClr val="bg2"/>
              </a:solidFill>
              <a:latin typeface="Source Sans Pro" charset="0"/>
              <a:ea typeface="Source Sans Pro" charset="0"/>
              <a:cs typeface="Source Sans Pro" charset="0"/>
            </a:endParaRP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46335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411813" y="6309423"/>
            <a:ext cx="653211" cy="253431"/>
          </a:xfrm>
          <a:prstGeom prst="rect">
            <a:avLst/>
          </a:prstGeom>
        </p:spPr>
      </p:pic>
      <p:sp>
        <p:nvSpPr>
          <p:cNvPr id="9" name="TextBox 8"/>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graphicFrame>
        <p:nvGraphicFramePr>
          <p:cNvPr id="10" name="Table 9"/>
          <p:cNvGraphicFramePr>
            <a:graphicFrameLocks noGrp="1"/>
          </p:cNvGraphicFramePr>
          <p:nvPr>
            <p:extLst>
              <p:ext uri="{D42A27DB-BD31-4B8C-83A1-F6EECF244321}">
                <p14:modId xmlns:p14="http://schemas.microsoft.com/office/powerpoint/2010/main" val="712840773"/>
              </p:ext>
            </p:extLst>
          </p:nvPr>
        </p:nvGraphicFramePr>
        <p:xfrm>
          <a:off x="4114800" y="707392"/>
          <a:ext cx="7490407" cy="368808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tx1">
                              <a:lumMod val="50000"/>
                              <a:lumOff val="50000"/>
                            </a:schemeClr>
                          </a:solidFill>
                          <a:latin typeface="Gilroy ExtraBold" charset="0"/>
                          <a:ea typeface="Gilroy ExtraBold" charset="0"/>
                          <a:cs typeface="Gilroy ExtraBold" charset="0"/>
                        </a:rPr>
                        <a:t>We don’t listen as effectively as we think</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Assumption—we believe we communicate effectively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On average, people only listen with 25% efficiency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Cannot repeat back what they heard, or why it matters</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2400" b="1" i="0" baseline="0" dirty="0">
                          <a:solidFill>
                            <a:schemeClr val="bg1"/>
                          </a:solidFill>
                          <a:latin typeface="Gilroy ExtraBold" charset="0"/>
                          <a:ea typeface="Gilroy ExtraBold" charset="0"/>
                          <a:cs typeface="Gilroy ExtraBold" charset="0"/>
                        </a:rPr>
                        <a:t>Many factors prevent effective listening</a:t>
                      </a:r>
                    </a:p>
                  </a:txBody>
                  <a:tcPr>
                    <a:solidFill>
                      <a:schemeClr val="bg2"/>
                    </a:solid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Trying to listen to multiple </a:t>
                      </a:r>
                      <a:r>
                        <a:rPr lang="en-US" sz="2200" b="0" i="0" baseline="0" dirty="0" err="1">
                          <a:solidFill>
                            <a:schemeClr val="tx1"/>
                          </a:solidFill>
                          <a:latin typeface="Source Sans Pro" charset="0"/>
                          <a:ea typeface="Source Sans Pro" charset="0"/>
                          <a:cs typeface="Source Sans Pro" charset="0"/>
                        </a:rPr>
                        <a:t>convos</a:t>
                      </a:r>
                      <a:r>
                        <a:rPr lang="en-US" sz="2200" b="0" i="0" baseline="0" dirty="0">
                          <a:solidFill>
                            <a:schemeClr val="tx1"/>
                          </a:solidFill>
                          <a:latin typeface="Source Sans Pro" charset="0"/>
                          <a:ea typeface="Source Sans Pro" charset="0"/>
                          <a:cs typeface="Source Sans Pro" charset="0"/>
                        </a:rPr>
                        <a:t>, unfocused, uninterested</a:t>
                      </a:r>
                    </a:p>
                  </a:txBody>
                  <a:tcP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91629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graphicFrame>
        <p:nvGraphicFramePr>
          <p:cNvPr id="10" name="Table 9"/>
          <p:cNvGraphicFramePr>
            <a:graphicFrameLocks noGrp="1"/>
          </p:cNvGraphicFramePr>
          <p:nvPr>
            <p:extLst>
              <p:ext uri="{D42A27DB-BD31-4B8C-83A1-F6EECF244321}">
                <p14:modId xmlns:p14="http://schemas.microsoft.com/office/powerpoint/2010/main" val="976612742"/>
              </p:ext>
            </p:extLst>
          </p:nvPr>
        </p:nvGraphicFramePr>
        <p:xfrm>
          <a:off x="4114800" y="707392"/>
          <a:ext cx="7490407" cy="402336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tx1">
                              <a:lumMod val="50000"/>
                              <a:lumOff val="50000"/>
                            </a:schemeClr>
                          </a:solidFill>
                          <a:latin typeface="Gilroy ExtraBold" charset="0"/>
                          <a:ea typeface="Gilroy ExtraBold" charset="0"/>
                          <a:cs typeface="Gilroy ExtraBold" charset="0"/>
                        </a:rPr>
                        <a:t>We don’t listen as effectively as we think</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Assumption—we believe we communicate effectively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On average, people only listen with 25% efficiency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Cannot repeat back what they heard, or why it matters</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2400" b="1" i="0" baseline="0" dirty="0">
                          <a:solidFill>
                            <a:schemeClr val="bg1"/>
                          </a:solidFill>
                          <a:latin typeface="Gilroy ExtraBold" charset="0"/>
                          <a:ea typeface="Gilroy ExtraBold" charset="0"/>
                          <a:cs typeface="Gilroy ExtraBold" charset="0"/>
                        </a:rPr>
                        <a:t>Many factors prevent effective listening</a:t>
                      </a:r>
                    </a:p>
                  </a:txBody>
                  <a:tcPr>
                    <a:solidFill>
                      <a:schemeClr val="bg2"/>
                    </a:solid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Trying to listen to multiple </a:t>
                      </a:r>
                      <a:r>
                        <a:rPr lang="en-US" sz="2200" b="0" i="0" baseline="0" dirty="0" err="1">
                          <a:solidFill>
                            <a:schemeClr val="tx1"/>
                          </a:solidFill>
                          <a:latin typeface="Source Sans Pro" charset="0"/>
                          <a:ea typeface="Source Sans Pro" charset="0"/>
                          <a:cs typeface="Source Sans Pro" charset="0"/>
                        </a:rPr>
                        <a:t>convos</a:t>
                      </a:r>
                      <a:r>
                        <a:rPr lang="en-US" sz="2200" b="0" i="0" baseline="0" dirty="0">
                          <a:solidFill>
                            <a:schemeClr val="tx1"/>
                          </a:solidFill>
                          <a:latin typeface="Source Sans Pro" charset="0"/>
                          <a:ea typeface="Source Sans Pro" charset="0"/>
                          <a:cs typeface="Source Sans Pro" charset="0"/>
                        </a:rPr>
                        <a:t>, unfocused, uninterested</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Have formed a reply, waiting for your space to talk</a:t>
                      </a:r>
                    </a:p>
                  </a:txBody>
                  <a:tcP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57858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graphicFrame>
        <p:nvGraphicFramePr>
          <p:cNvPr id="10" name="Table 9"/>
          <p:cNvGraphicFramePr>
            <a:graphicFrameLocks noGrp="1"/>
          </p:cNvGraphicFramePr>
          <p:nvPr>
            <p:extLst>
              <p:ext uri="{D42A27DB-BD31-4B8C-83A1-F6EECF244321}">
                <p14:modId xmlns:p14="http://schemas.microsoft.com/office/powerpoint/2010/main" val="1325576960"/>
              </p:ext>
            </p:extLst>
          </p:nvPr>
        </p:nvGraphicFramePr>
        <p:xfrm>
          <a:off x="4114800" y="707392"/>
          <a:ext cx="7490407" cy="435864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tx1">
                              <a:lumMod val="50000"/>
                              <a:lumOff val="50000"/>
                            </a:schemeClr>
                          </a:solidFill>
                          <a:latin typeface="Gilroy ExtraBold" charset="0"/>
                          <a:ea typeface="Gilroy ExtraBold" charset="0"/>
                          <a:cs typeface="Gilroy ExtraBold" charset="0"/>
                        </a:rPr>
                        <a:t>We don’t listen as effectively as we think</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Assumption—we believe we communicate effectively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On average, people only listen with 25% efficiency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Cannot repeat back what they heard, or why it matters</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2400" b="1" i="0" baseline="0" dirty="0">
                          <a:solidFill>
                            <a:schemeClr val="bg1"/>
                          </a:solidFill>
                          <a:latin typeface="Gilroy ExtraBold" charset="0"/>
                          <a:ea typeface="Gilroy ExtraBold" charset="0"/>
                          <a:cs typeface="Gilroy ExtraBold" charset="0"/>
                        </a:rPr>
                        <a:t>Many factors prevent effective listening</a:t>
                      </a:r>
                    </a:p>
                  </a:txBody>
                  <a:tcPr>
                    <a:solidFill>
                      <a:schemeClr val="bg2"/>
                    </a:solid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Trying to listen to multiple </a:t>
                      </a:r>
                      <a:r>
                        <a:rPr lang="en-US" sz="2200" b="0" i="0" baseline="0" dirty="0" err="1">
                          <a:solidFill>
                            <a:schemeClr val="tx1"/>
                          </a:solidFill>
                          <a:latin typeface="Source Sans Pro" charset="0"/>
                          <a:ea typeface="Source Sans Pro" charset="0"/>
                          <a:cs typeface="Source Sans Pro" charset="0"/>
                        </a:rPr>
                        <a:t>convos</a:t>
                      </a:r>
                      <a:r>
                        <a:rPr lang="en-US" sz="2200" b="0" i="0" baseline="0" dirty="0">
                          <a:solidFill>
                            <a:schemeClr val="tx1"/>
                          </a:solidFill>
                          <a:latin typeface="Source Sans Pro" charset="0"/>
                          <a:ea typeface="Source Sans Pro" charset="0"/>
                          <a:cs typeface="Source Sans Pro" charset="0"/>
                        </a:rPr>
                        <a:t>, unfocused, uninterested</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Have formed a reply, waiting for your space to talk</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Prejudice and bias</a:t>
                      </a:r>
                      <a:endParaRPr lang="en-US" sz="8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93017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4114800" y="707392"/>
          <a:ext cx="7490407" cy="469392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tx1">
                              <a:lumMod val="50000"/>
                              <a:lumOff val="50000"/>
                            </a:schemeClr>
                          </a:solidFill>
                          <a:latin typeface="Gilroy ExtraBold" charset="0"/>
                          <a:ea typeface="Gilroy ExtraBold" charset="0"/>
                          <a:cs typeface="Gilroy ExtraBold" charset="0"/>
                        </a:rPr>
                        <a:t>We don’t listen as effectively as we think</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Assumption—we believe we communicate effectively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On average, people only listen with 25% efficiency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Cannot repeat back what they heard, or why it matters</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2400" b="1" i="0" baseline="0" dirty="0">
                          <a:solidFill>
                            <a:schemeClr val="tx1">
                              <a:lumMod val="50000"/>
                              <a:lumOff val="50000"/>
                            </a:schemeClr>
                          </a:solidFill>
                          <a:latin typeface="Gilroy ExtraBold" charset="0"/>
                          <a:ea typeface="Gilroy ExtraBold" charset="0"/>
                          <a:cs typeface="Gilroy ExtraBold" charset="0"/>
                        </a:rPr>
                        <a:t>Many factors prevent effective listening</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Trying to listen to multiple </a:t>
                      </a:r>
                      <a:r>
                        <a:rPr lang="en-US" sz="2200" b="0" i="0" baseline="0" dirty="0" err="1">
                          <a:solidFill>
                            <a:schemeClr val="tx1">
                              <a:lumMod val="50000"/>
                              <a:lumOff val="50000"/>
                            </a:schemeClr>
                          </a:solidFill>
                          <a:latin typeface="Source Sans Pro" charset="0"/>
                          <a:ea typeface="Source Sans Pro" charset="0"/>
                          <a:cs typeface="Source Sans Pro" charset="0"/>
                        </a:rPr>
                        <a:t>convos</a:t>
                      </a:r>
                      <a:r>
                        <a:rPr lang="en-US" sz="2200" b="0" i="0" baseline="0" dirty="0">
                          <a:solidFill>
                            <a:schemeClr val="tx1">
                              <a:lumMod val="50000"/>
                              <a:lumOff val="50000"/>
                            </a:schemeClr>
                          </a:solidFill>
                          <a:latin typeface="Source Sans Pro" charset="0"/>
                          <a:ea typeface="Source Sans Pro" charset="0"/>
                          <a:cs typeface="Source Sans Pro" charset="0"/>
                        </a:rPr>
                        <a:t>, unfocused, uninterested</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Have formed a reply, waiting for your space to talk</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Prejudice and bias</a:t>
                      </a:r>
                    </a:p>
                    <a:p>
                      <a:pPr marL="342900" indent="-342900">
                        <a:buFont typeface="Arial" charset="0"/>
                        <a:buChar char="•"/>
                      </a:pPr>
                      <a:endParaRPr lang="en-US" sz="2200" b="0" i="0" baseline="0" dirty="0">
                        <a:solidFill>
                          <a:schemeClr val="tx1">
                            <a:lumMod val="50000"/>
                            <a:lumOff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r>
                        <a:rPr lang="en-US" sz="2400" b="1" i="0" dirty="0">
                          <a:solidFill>
                            <a:schemeClr val="bg1"/>
                          </a:solidFill>
                          <a:latin typeface="Gilroy ExtraBold" charset="0"/>
                          <a:ea typeface="Gilroy ExtraBold" charset="0"/>
                          <a:cs typeface="Gilroy ExtraBold" charset="0"/>
                        </a:rPr>
                        <a:t>Effective listening is a skill</a:t>
                      </a:r>
                    </a:p>
                  </a:txBody>
                  <a:tcPr>
                    <a:solidFill>
                      <a:srgbClr val="00B4DC"/>
                    </a:solid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spTree>
    <p:extLst>
      <p:ext uri="{BB962C8B-B14F-4D97-AF65-F5344CB8AC3E}">
        <p14:creationId xmlns:p14="http://schemas.microsoft.com/office/powerpoint/2010/main" val="812566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32572300"/>
              </p:ext>
            </p:extLst>
          </p:nvPr>
        </p:nvGraphicFramePr>
        <p:xfrm>
          <a:off x="4114800" y="707392"/>
          <a:ext cx="7490407" cy="469392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tx1">
                              <a:lumMod val="50000"/>
                              <a:lumOff val="50000"/>
                            </a:schemeClr>
                          </a:solidFill>
                          <a:latin typeface="Gilroy ExtraBold" charset="0"/>
                          <a:ea typeface="Gilroy ExtraBold" charset="0"/>
                          <a:cs typeface="Gilroy ExtraBold" charset="0"/>
                        </a:rPr>
                        <a:t>We don’t listen as effectively as we think</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Assumption—we believe we communicate effectively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On average, people only listen with 25% efficiency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Cannot repeat back what they heard, or why it matters</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2400" b="1" i="0" baseline="0" dirty="0">
                          <a:solidFill>
                            <a:schemeClr val="tx1">
                              <a:lumMod val="50000"/>
                              <a:lumOff val="50000"/>
                            </a:schemeClr>
                          </a:solidFill>
                          <a:latin typeface="Gilroy ExtraBold" charset="0"/>
                          <a:ea typeface="Gilroy ExtraBold" charset="0"/>
                          <a:cs typeface="Gilroy ExtraBold" charset="0"/>
                        </a:rPr>
                        <a:t>Many factors prevent effective listening</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Trying to listen to multiple </a:t>
                      </a:r>
                      <a:r>
                        <a:rPr lang="en-US" sz="2200" b="0" i="0" baseline="0" dirty="0" err="1">
                          <a:solidFill>
                            <a:schemeClr val="tx1">
                              <a:lumMod val="50000"/>
                              <a:lumOff val="50000"/>
                            </a:schemeClr>
                          </a:solidFill>
                          <a:latin typeface="Source Sans Pro" charset="0"/>
                          <a:ea typeface="Source Sans Pro" charset="0"/>
                          <a:cs typeface="Source Sans Pro" charset="0"/>
                        </a:rPr>
                        <a:t>convos</a:t>
                      </a:r>
                      <a:r>
                        <a:rPr lang="en-US" sz="2200" b="0" i="0" baseline="0" dirty="0">
                          <a:solidFill>
                            <a:schemeClr val="tx1">
                              <a:lumMod val="50000"/>
                              <a:lumOff val="50000"/>
                            </a:schemeClr>
                          </a:solidFill>
                          <a:latin typeface="Source Sans Pro" charset="0"/>
                          <a:ea typeface="Source Sans Pro" charset="0"/>
                          <a:cs typeface="Source Sans Pro" charset="0"/>
                        </a:rPr>
                        <a:t>, unfocused, uninterested</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Have formed a reply, waiting for your space to talk</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Prejudice and bias</a:t>
                      </a:r>
                    </a:p>
                    <a:p>
                      <a:pPr marL="342900" indent="-342900">
                        <a:buFont typeface="Arial" charset="0"/>
                        <a:buChar char="•"/>
                      </a:pPr>
                      <a:endParaRPr lang="en-US" sz="2200" b="0" i="0" baseline="0" dirty="0">
                        <a:solidFill>
                          <a:schemeClr val="tx1">
                            <a:lumMod val="50000"/>
                            <a:lumOff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r>
                        <a:rPr lang="en-US" sz="2400" b="1" i="0" dirty="0">
                          <a:solidFill>
                            <a:schemeClr val="bg1"/>
                          </a:solidFill>
                          <a:latin typeface="Gilroy ExtraBold" charset="0"/>
                          <a:ea typeface="Gilroy ExtraBold" charset="0"/>
                          <a:cs typeface="Gilroy ExtraBold" charset="0"/>
                        </a:rPr>
                        <a:t>Effective listening is a skill</a:t>
                      </a:r>
                    </a:p>
                  </a:txBody>
                  <a:tcPr>
                    <a:solidFill>
                      <a:srgbClr val="00B4DC"/>
                    </a:solidFill>
                  </a:tcPr>
                </a:tc>
                <a:extLst>
                  <a:ext uri="{0D108BD9-81ED-4DB2-BD59-A6C34878D82A}">
                    <a16:rowId xmlns:a16="http://schemas.microsoft.com/office/drawing/2014/main" val="10004"/>
                  </a:ext>
                </a:extLst>
              </a:tr>
              <a:tr h="370840">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Must be practiced—think working a muscle out</a:t>
                      </a: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spTree>
    <p:extLst>
      <p:ext uri="{BB962C8B-B14F-4D97-AF65-F5344CB8AC3E}">
        <p14:creationId xmlns:p14="http://schemas.microsoft.com/office/powerpoint/2010/main" val="961595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4114800" y="707392"/>
          <a:ext cx="7490407" cy="502920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tx1">
                              <a:lumMod val="50000"/>
                              <a:lumOff val="50000"/>
                            </a:schemeClr>
                          </a:solidFill>
                          <a:latin typeface="Gilroy ExtraBold" charset="0"/>
                          <a:ea typeface="Gilroy ExtraBold" charset="0"/>
                          <a:cs typeface="Gilroy ExtraBold" charset="0"/>
                        </a:rPr>
                        <a:t>We don’t listen as effectively as we think</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Assumption—we believe we communicate effectively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On average, people only listen with 25% efficiency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Cannot repeat back what they heard, or why it matters</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2400" b="1" i="0" baseline="0" dirty="0">
                          <a:solidFill>
                            <a:schemeClr val="tx1">
                              <a:lumMod val="50000"/>
                              <a:lumOff val="50000"/>
                            </a:schemeClr>
                          </a:solidFill>
                          <a:latin typeface="Gilroy ExtraBold" charset="0"/>
                          <a:ea typeface="Gilroy ExtraBold" charset="0"/>
                          <a:cs typeface="Gilroy ExtraBold" charset="0"/>
                        </a:rPr>
                        <a:t>Many factors prevent effective listening</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Trying to listen to multiple </a:t>
                      </a:r>
                      <a:r>
                        <a:rPr lang="en-US" sz="2200" b="0" i="0" baseline="0" dirty="0" err="1">
                          <a:solidFill>
                            <a:schemeClr val="tx1">
                              <a:lumMod val="50000"/>
                              <a:lumOff val="50000"/>
                            </a:schemeClr>
                          </a:solidFill>
                          <a:latin typeface="Source Sans Pro" charset="0"/>
                          <a:ea typeface="Source Sans Pro" charset="0"/>
                          <a:cs typeface="Source Sans Pro" charset="0"/>
                        </a:rPr>
                        <a:t>convos</a:t>
                      </a:r>
                      <a:r>
                        <a:rPr lang="en-US" sz="2200" b="0" i="0" baseline="0" dirty="0">
                          <a:solidFill>
                            <a:schemeClr val="tx1">
                              <a:lumMod val="50000"/>
                              <a:lumOff val="50000"/>
                            </a:schemeClr>
                          </a:solidFill>
                          <a:latin typeface="Source Sans Pro" charset="0"/>
                          <a:ea typeface="Source Sans Pro" charset="0"/>
                          <a:cs typeface="Source Sans Pro" charset="0"/>
                        </a:rPr>
                        <a:t>, unfocused, uninterested</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Have formed a reply, waiting for your space to talk</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Prejudice and bias</a:t>
                      </a:r>
                    </a:p>
                    <a:p>
                      <a:pPr marL="342900" indent="-342900">
                        <a:buFont typeface="Arial" charset="0"/>
                        <a:buChar char="•"/>
                      </a:pPr>
                      <a:endParaRPr lang="en-US" sz="2200" b="0" i="0" baseline="0" dirty="0">
                        <a:solidFill>
                          <a:schemeClr val="tx1">
                            <a:lumMod val="50000"/>
                            <a:lumOff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r>
                        <a:rPr lang="en-US" sz="2400" b="1" i="0" dirty="0">
                          <a:solidFill>
                            <a:schemeClr val="bg1"/>
                          </a:solidFill>
                          <a:latin typeface="Gilroy ExtraBold" charset="0"/>
                          <a:ea typeface="Gilroy ExtraBold" charset="0"/>
                          <a:cs typeface="Gilroy ExtraBold" charset="0"/>
                        </a:rPr>
                        <a:t>Effective listening is a skill</a:t>
                      </a:r>
                    </a:p>
                  </a:txBody>
                  <a:tcPr>
                    <a:solidFill>
                      <a:srgbClr val="00B4DC"/>
                    </a:solidFill>
                  </a:tcPr>
                </a:tc>
                <a:extLst>
                  <a:ext uri="{0D108BD9-81ED-4DB2-BD59-A6C34878D82A}">
                    <a16:rowId xmlns:a16="http://schemas.microsoft.com/office/drawing/2014/main" val="10004"/>
                  </a:ext>
                </a:extLst>
              </a:tr>
              <a:tr h="370840">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Must be practiced—think working a muscle out</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Requires self-awareness</a:t>
                      </a: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spTree>
    <p:extLst>
      <p:ext uri="{BB962C8B-B14F-4D97-AF65-F5344CB8AC3E}">
        <p14:creationId xmlns:p14="http://schemas.microsoft.com/office/powerpoint/2010/main" val="1720872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04846336"/>
              </p:ext>
            </p:extLst>
          </p:nvPr>
        </p:nvGraphicFramePr>
        <p:xfrm>
          <a:off x="4114800" y="707392"/>
          <a:ext cx="7490407" cy="5364480"/>
        </p:xfrm>
        <a:graphic>
          <a:graphicData uri="http://schemas.openxmlformats.org/drawingml/2006/table">
            <a:tbl>
              <a:tblPr firstRow="1" bandRow="1">
                <a:tableStyleId>{5C22544A-7EE6-4342-B048-85BDC9FD1C3A}</a:tableStyleId>
              </a:tblPr>
              <a:tblGrid>
                <a:gridCol w="7490407">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tx1">
                              <a:lumMod val="50000"/>
                              <a:lumOff val="50000"/>
                            </a:schemeClr>
                          </a:solidFill>
                          <a:latin typeface="Gilroy ExtraBold" charset="0"/>
                          <a:ea typeface="Gilroy ExtraBold" charset="0"/>
                          <a:cs typeface="Gilroy ExtraBold" charset="0"/>
                        </a:rPr>
                        <a:t>We don’t listen as effectively as we think</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Assumption—we believe we communicate effectively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On average, people only listen with 25% efficiency</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Cannot repeat back what they heard, or why it matters</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2400" b="1" i="0" baseline="0" dirty="0">
                          <a:solidFill>
                            <a:schemeClr val="tx1">
                              <a:lumMod val="50000"/>
                              <a:lumOff val="50000"/>
                            </a:schemeClr>
                          </a:solidFill>
                          <a:latin typeface="Gilroy ExtraBold" charset="0"/>
                          <a:ea typeface="Gilroy ExtraBold" charset="0"/>
                          <a:cs typeface="Gilroy ExtraBold" charset="0"/>
                        </a:rPr>
                        <a:t>Many factors prevent effective listening</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Trying to listen to multiple </a:t>
                      </a:r>
                      <a:r>
                        <a:rPr lang="en-US" sz="2200" b="0" i="0" baseline="0" dirty="0" err="1">
                          <a:solidFill>
                            <a:schemeClr val="tx1">
                              <a:lumMod val="50000"/>
                              <a:lumOff val="50000"/>
                            </a:schemeClr>
                          </a:solidFill>
                          <a:latin typeface="Source Sans Pro" charset="0"/>
                          <a:ea typeface="Source Sans Pro" charset="0"/>
                          <a:cs typeface="Source Sans Pro" charset="0"/>
                        </a:rPr>
                        <a:t>convos</a:t>
                      </a:r>
                      <a:r>
                        <a:rPr lang="en-US" sz="2200" b="0" i="0" baseline="0" dirty="0">
                          <a:solidFill>
                            <a:schemeClr val="tx1">
                              <a:lumMod val="50000"/>
                              <a:lumOff val="50000"/>
                            </a:schemeClr>
                          </a:solidFill>
                          <a:latin typeface="Source Sans Pro" charset="0"/>
                          <a:ea typeface="Source Sans Pro" charset="0"/>
                          <a:cs typeface="Source Sans Pro" charset="0"/>
                        </a:rPr>
                        <a:t>, unfocused, uninterested</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Have formed a reply, waiting for your space to talk</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Prejudice and bias</a:t>
                      </a:r>
                    </a:p>
                    <a:p>
                      <a:pPr marL="342900" indent="-342900">
                        <a:buFont typeface="Arial" charset="0"/>
                        <a:buChar char="•"/>
                      </a:pPr>
                      <a:endParaRPr lang="en-US" sz="2200" b="0" i="0" baseline="0" dirty="0">
                        <a:solidFill>
                          <a:schemeClr val="tx1">
                            <a:lumMod val="50000"/>
                            <a:lumOff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r>
                        <a:rPr lang="en-US" sz="2400" b="1" i="0" dirty="0">
                          <a:solidFill>
                            <a:schemeClr val="bg1"/>
                          </a:solidFill>
                          <a:latin typeface="Gilroy ExtraBold" charset="0"/>
                          <a:ea typeface="Gilroy ExtraBold" charset="0"/>
                          <a:cs typeface="Gilroy ExtraBold" charset="0"/>
                        </a:rPr>
                        <a:t>Effective listening is a skill</a:t>
                      </a:r>
                    </a:p>
                  </a:txBody>
                  <a:tcPr>
                    <a:solidFill>
                      <a:srgbClr val="00B4DC"/>
                    </a:solidFill>
                  </a:tcPr>
                </a:tc>
                <a:extLst>
                  <a:ext uri="{0D108BD9-81ED-4DB2-BD59-A6C34878D82A}">
                    <a16:rowId xmlns:a16="http://schemas.microsoft.com/office/drawing/2014/main" val="10004"/>
                  </a:ext>
                </a:extLst>
              </a:tr>
              <a:tr h="370840">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Must be practiced—think working a muscle out</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Requires self-awareness</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Desired outcome is relationship, community, change</a:t>
                      </a: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779930" y="801522"/>
            <a:ext cx="2931459" cy="1754326"/>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Difficulty with listening</a:t>
            </a:r>
          </a:p>
        </p:txBody>
      </p:sp>
    </p:spTree>
    <p:extLst>
      <p:ext uri="{BB962C8B-B14F-4D97-AF65-F5344CB8AC3E}">
        <p14:creationId xmlns:p14="http://schemas.microsoft.com/office/powerpoint/2010/main" val="398047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0" name="TextBox 8"/>
          <p:cNvSpPr txBox="1"/>
          <p:nvPr/>
        </p:nvSpPr>
        <p:spPr>
          <a:xfrm>
            <a:off x="1134255" y="2611014"/>
            <a:ext cx="9923490" cy="196252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lnSpc>
                <a:spcPct val="80000"/>
              </a:lnSpc>
              <a:defRPr sz="6000" b="1">
                <a:solidFill>
                  <a:srgbClr val="FFFFFF"/>
                </a:solidFill>
                <a:latin typeface="Gilroy ExtraBold"/>
                <a:ea typeface="Gilroy ExtraBold"/>
                <a:cs typeface="Gilroy ExtraBold"/>
                <a:sym typeface="Gilroy ExtraBold"/>
              </a:defRPr>
            </a:lvl1pPr>
          </a:lstStyle>
          <a:p>
            <a:r>
              <a:rPr lang="en-US" sz="7500" dirty="0">
                <a:solidFill>
                  <a:schemeClr val="bg1"/>
                </a:solidFill>
              </a:rPr>
              <a:t>Why does this matter for organizing?</a:t>
            </a:r>
            <a:endParaRPr sz="7500" dirty="0">
              <a:solidFill>
                <a:schemeClr val="bg1"/>
              </a:solidFill>
            </a:endParaRP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941680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0" name="TextBox 8"/>
          <p:cNvSpPr txBox="1"/>
          <p:nvPr/>
        </p:nvSpPr>
        <p:spPr>
          <a:xfrm>
            <a:off x="1134255" y="2611014"/>
            <a:ext cx="9923490" cy="196252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lnSpc>
                <a:spcPct val="80000"/>
              </a:lnSpc>
              <a:defRPr sz="6000" b="1">
                <a:solidFill>
                  <a:srgbClr val="FFFFFF"/>
                </a:solidFill>
                <a:latin typeface="Gilroy ExtraBold"/>
                <a:ea typeface="Gilroy ExtraBold"/>
                <a:cs typeface="Gilroy ExtraBold"/>
                <a:sym typeface="Gilroy ExtraBold"/>
              </a:defRPr>
            </a:lvl1pPr>
          </a:lstStyle>
          <a:p>
            <a:r>
              <a:rPr lang="en-US" sz="7500" dirty="0">
                <a:solidFill>
                  <a:schemeClr val="bg1"/>
                </a:solidFill>
              </a:rPr>
              <a:t>So what is effective listening?</a:t>
            </a:r>
            <a:endParaRPr sz="7500" dirty="0">
              <a:solidFill>
                <a:schemeClr val="bg1"/>
              </a:solidFill>
            </a:endParaRPr>
          </a:p>
        </p:txBody>
      </p:sp>
      <p:pic>
        <p:nvPicPr>
          <p:cNvPr id="3" name="Picture 2"/>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4245736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1" name="TextBox 8"/>
          <p:cNvSpPr txBox="1"/>
          <p:nvPr/>
        </p:nvSpPr>
        <p:spPr>
          <a:xfrm>
            <a:off x="1448190" y="1628062"/>
            <a:ext cx="9295620" cy="378565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457200">
              <a:lnSpc>
                <a:spcPct val="80000"/>
              </a:lnSpc>
              <a:defRPr sz="5000" b="1">
                <a:solidFill>
                  <a:schemeClr val="accent2"/>
                </a:solidFill>
                <a:latin typeface="Gilroy ExtraBold"/>
                <a:ea typeface="Gilroy ExtraBold"/>
                <a:cs typeface="Gilroy ExtraBold"/>
                <a:sym typeface="Gilroy ExtraBold"/>
              </a:defRPr>
            </a:pPr>
            <a:r>
              <a:rPr lang="en-US" dirty="0">
                <a:solidFill>
                  <a:schemeClr val="accent2"/>
                </a:solidFill>
              </a:rPr>
              <a:t>Effective listening: </a:t>
            </a:r>
          </a:p>
          <a:p>
            <a:pPr defTabSz="457200">
              <a:lnSpc>
                <a:spcPct val="80000"/>
              </a:lnSpc>
              <a:defRPr sz="5000" b="1">
                <a:solidFill>
                  <a:schemeClr val="accent2"/>
                </a:solidFill>
                <a:latin typeface="Gilroy ExtraBold"/>
                <a:ea typeface="Gilroy ExtraBold"/>
                <a:cs typeface="Gilroy ExtraBold"/>
                <a:sym typeface="Gilroy ExtraBold"/>
              </a:defRPr>
            </a:pPr>
            <a:r>
              <a:rPr lang="en-US" dirty="0">
                <a:solidFill>
                  <a:srgbClr val="FFFFFF"/>
                </a:solidFill>
              </a:rPr>
              <a:t>Actively absorbing information given to you by a speaker and identifying their message, intent, and beliefs about what they’re sharing. </a:t>
            </a:r>
            <a:endParaRPr dirty="0">
              <a:solidFill>
                <a:srgbClr val="FFFFFF"/>
              </a:solidFill>
            </a:endParaRPr>
          </a:p>
        </p:txBody>
      </p:sp>
      <p:pic>
        <p:nvPicPr>
          <p:cNvPr id="3" name="Picture 2"/>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0477041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AB95EF-4CD3-F144-AEC2-9D6E7809D69C}"/>
              </a:ext>
            </a:extLst>
          </p:cNvPr>
          <p:cNvPicPr>
            <a:picLocks noChangeAspect="1"/>
          </p:cNvPicPr>
          <p:nvPr/>
        </p:nvPicPr>
        <p:blipFill rotWithShape="1">
          <a:blip r:embed="rId3"/>
          <a:srcRect b="15625"/>
          <a:stretch/>
        </p:blipFill>
        <p:spPr>
          <a:xfrm>
            <a:off x="0" y="0"/>
            <a:ext cx="12192000" cy="6858000"/>
          </a:xfrm>
          <a:prstGeom prst="rect">
            <a:avLst/>
          </a:prstGeom>
        </p:spPr>
      </p:pic>
      <p:sp>
        <p:nvSpPr>
          <p:cNvPr id="9" name="TextBox 8"/>
          <p:cNvSpPr txBox="1"/>
          <p:nvPr/>
        </p:nvSpPr>
        <p:spPr>
          <a:xfrm>
            <a:off x="660163" y="4794244"/>
            <a:ext cx="5548132" cy="553998"/>
          </a:xfrm>
          <a:prstGeom prst="rect">
            <a:avLst/>
          </a:prstGeom>
          <a:noFill/>
        </p:spPr>
        <p:txBody>
          <a:bodyPr wrap="square" rtlCol="0">
            <a:spAutoFit/>
          </a:bodyPr>
          <a:lstStyle/>
          <a:p>
            <a:r>
              <a:rPr lang="en-US" sz="3000" b="1" dirty="0">
                <a:solidFill>
                  <a:schemeClr val="bg1"/>
                </a:solidFill>
                <a:latin typeface="Gilroy ExtraBold" charset="0"/>
                <a:ea typeface="Gilroy ExtraBold" charset="0"/>
                <a:cs typeface="Gilroy ExtraBold" charset="0"/>
              </a:rPr>
              <a:t>Alexis </a:t>
            </a:r>
            <a:r>
              <a:rPr lang="en-US" sz="3000" b="1" dirty="0" err="1">
                <a:solidFill>
                  <a:schemeClr val="bg1"/>
                </a:solidFill>
                <a:latin typeface="Gilroy ExtraBold" charset="0"/>
                <a:ea typeface="Gilroy ExtraBold" charset="0"/>
                <a:cs typeface="Gilroy ExtraBold" charset="0"/>
              </a:rPr>
              <a:t>Conavay</a:t>
            </a:r>
            <a:r>
              <a:rPr lang="en-US" sz="3000" b="1" dirty="0">
                <a:solidFill>
                  <a:schemeClr val="bg1"/>
                </a:solidFill>
                <a:latin typeface="Gilroy ExtraBold" charset="0"/>
                <a:ea typeface="Gilroy ExtraBold" charset="0"/>
                <a:cs typeface="Gilroy ExtraBold" charset="0"/>
              </a:rPr>
              <a:t> </a:t>
            </a:r>
          </a:p>
        </p:txBody>
      </p:sp>
      <p:sp>
        <p:nvSpPr>
          <p:cNvPr id="4" name="TextBox 3"/>
          <p:cNvSpPr txBox="1"/>
          <p:nvPr/>
        </p:nvSpPr>
        <p:spPr>
          <a:xfrm>
            <a:off x="660163" y="5244439"/>
            <a:ext cx="5548132" cy="646331"/>
          </a:xfrm>
          <a:prstGeom prst="rect">
            <a:avLst/>
          </a:prstGeom>
          <a:noFill/>
        </p:spPr>
        <p:txBody>
          <a:bodyPr wrap="square" rtlCol="0">
            <a:spAutoFit/>
          </a:bodyPr>
          <a:lstStyle/>
          <a:p>
            <a:r>
              <a:rPr lang="en-US" sz="1800" dirty="0">
                <a:solidFill>
                  <a:schemeClr val="bg2"/>
                </a:solidFill>
                <a:latin typeface="Source Sans Pro" charset="0"/>
                <a:ea typeface="Source Sans Pro" charset="0"/>
                <a:cs typeface="Source Sans Pro" charset="0"/>
              </a:rPr>
              <a:t>OFA Organizing Project Manager</a:t>
            </a:r>
          </a:p>
          <a:p>
            <a:r>
              <a:rPr lang="en-US" sz="1800" dirty="0">
                <a:solidFill>
                  <a:schemeClr val="bg2"/>
                </a:solidFill>
                <a:latin typeface="Source Sans Pro" charset="0"/>
                <a:ea typeface="Source Sans Pro" charset="0"/>
                <a:cs typeface="Source Sans Pro" charset="0"/>
              </a:rPr>
              <a:t>@</a:t>
            </a:r>
            <a:r>
              <a:rPr lang="en-US" sz="1800" dirty="0" err="1">
                <a:solidFill>
                  <a:schemeClr val="bg2"/>
                </a:solidFill>
                <a:latin typeface="Source Sans Pro" charset="0"/>
                <a:ea typeface="Source Sans Pro" charset="0"/>
                <a:cs typeface="Source Sans Pro" charset="0"/>
              </a:rPr>
              <a:t>AlexConavay</a:t>
            </a:r>
            <a:r>
              <a:rPr lang="en-US" sz="1800" dirty="0">
                <a:solidFill>
                  <a:schemeClr val="bg2"/>
                </a:solidFill>
                <a:latin typeface="Source Sans Pro" charset="0"/>
                <a:ea typeface="Source Sans Pro" charset="0"/>
                <a:cs typeface="Source Sans Pro" charset="0"/>
              </a:rPr>
              <a:t> </a:t>
            </a:r>
          </a:p>
        </p:txBody>
      </p:sp>
      <p:pic>
        <p:nvPicPr>
          <p:cNvPr id="7" name="Picture 6"/>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008205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340" y="1329141"/>
            <a:ext cx="3544659" cy="669414"/>
          </a:xfrm>
          <a:prstGeom prst="rect">
            <a:avLst/>
          </a:prstGeom>
          <a:solidFill>
            <a:schemeClr val="lt1"/>
          </a:solid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Agenda</a:t>
            </a:r>
          </a:p>
        </p:txBody>
      </p:sp>
      <p:sp>
        <p:nvSpPr>
          <p:cNvPr id="6" name="Rectangle 5"/>
          <p:cNvSpPr/>
          <p:nvPr/>
        </p:nvSpPr>
        <p:spPr>
          <a:xfrm>
            <a:off x="5997867" y="1998555"/>
            <a:ext cx="4295972" cy="596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97867" y="1329141"/>
            <a:ext cx="5000264" cy="2862322"/>
          </a:xfrm>
          <a:prstGeom prst="rect">
            <a:avLst/>
          </a:prstGeom>
          <a:noFill/>
        </p:spPr>
        <p:txBody>
          <a:bodyPr wrap="square" rtlCol="0">
            <a:spAutoFit/>
          </a:bodyPr>
          <a:lstStyle/>
          <a:p>
            <a:pPr fontAlgn="ctr">
              <a:lnSpc>
                <a:spcPct val="150000"/>
              </a:lnSpc>
            </a:pPr>
            <a:r>
              <a:rPr lang="en-US" sz="2400" dirty="0">
                <a:solidFill>
                  <a:schemeClr val="tx1"/>
                </a:solidFill>
                <a:latin typeface="Source Sans Pro" charset="0"/>
                <a:ea typeface="Source Sans Pro" charset="0"/>
                <a:cs typeface="Source Sans Pro" charset="0"/>
              </a:rPr>
              <a:t>The difficulty with listening</a:t>
            </a:r>
          </a:p>
          <a:p>
            <a:pPr fontAlgn="ctr">
              <a:lnSpc>
                <a:spcPct val="150000"/>
              </a:lnSpc>
            </a:pPr>
            <a:r>
              <a:rPr lang="en-US" sz="2400" b="1" dirty="0">
                <a:solidFill>
                  <a:schemeClr val="bg1"/>
                </a:solidFill>
                <a:latin typeface="Source Sans Pro" charset="0"/>
                <a:ea typeface="Source Sans Pro" charset="0"/>
                <a:cs typeface="Source Sans Pro" charset="0"/>
              </a:rPr>
              <a:t>Effective listening techniques</a:t>
            </a:r>
          </a:p>
          <a:p>
            <a:pPr fontAlgn="ctr">
              <a:lnSpc>
                <a:spcPct val="150000"/>
              </a:lnSpc>
            </a:pPr>
            <a:r>
              <a:rPr lang="en-US" sz="2400" dirty="0">
                <a:solidFill>
                  <a:schemeClr val="tx1"/>
                </a:solidFill>
                <a:latin typeface="Source Sans Pro" charset="0"/>
                <a:ea typeface="Source Sans Pro" charset="0"/>
                <a:cs typeface="Source Sans Pro" charset="0"/>
              </a:rPr>
              <a:t>Effective listening applications </a:t>
            </a:r>
          </a:p>
          <a:p>
            <a:pPr fontAlgn="ctr">
              <a:lnSpc>
                <a:spcPct val="150000"/>
              </a:lnSpc>
            </a:pPr>
            <a:r>
              <a:rPr lang="en-US" sz="2400" dirty="0">
                <a:solidFill>
                  <a:schemeClr val="tx1"/>
                </a:solidFill>
                <a:latin typeface="Source Sans Pro" charset="0"/>
                <a:ea typeface="Source Sans Pro" charset="0"/>
                <a:cs typeface="Source Sans Pro" charset="0"/>
              </a:rPr>
              <a:t>Synthesis </a:t>
            </a:r>
          </a:p>
          <a:p>
            <a:pPr fontAlgn="ctr">
              <a:lnSpc>
                <a:spcPct val="150000"/>
              </a:lnSpc>
            </a:pPr>
            <a:r>
              <a:rPr lang="en-US" sz="2400" dirty="0">
                <a:solidFill>
                  <a:schemeClr val="tx1"/>
                </a:solidFill>
                <a:latin typeface="Source Sans Pro" charset="0"/>
                <a:ea typeface="Source Sans Pro" charset="0"/>
                <a:cs typeface="Source Sans Pro" charset="0"/>
              </a:rPr>
              <a:t>Close and next steps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518925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106993" y="2559569"/>
            <a:ext cx="9978013" cy="1986121"/>
          </a:xfrm>
          <a:prstGeom prst="rect">
            <a:avLst/>
          </a:prstGeom>
          <a:noFill/>
        </p:spPr>
        <p:txBody>
          <a:bodyPr wrap="square" rtlCol="0">
            <a:spAutoFit/>
          </a:bodyPr>
          <a:lstStyle/>
          <a:p>
            <a:pPr lvl="0" algn="ctr" defTabSz="457200">
              <a:lnSpc>
                <a:spcPct val="80000"/>
              </a:lnSpc>
            </a:pPr>
            <a:r>
              <a:rPr lang="en-US" sz="15000" b="1" dirty="0">
                <a:solidFill>
                  <a:schemeClr val="bg1"/>
                </a:solidFill>
                <a:latin typeface="Gilroy ExtraBold" charset="0"/>
                <a:ea typeface="Gilroy ExtraBold" charset="0"/>
                <a:cs typeface="Gilroy ExtraBold" charset="0"/>
              </a:rPr>
              <a:t> Reflecting</a:t>
            </a:r>
          </a:p>
        </p:txBody>
      </p:sp>
      <p:sp>
        <p:nvSpPr>
          <p:cNvPr id="6" name="Rectangle 5"/>
          <p:cNvSpPr/>
          <p:nvPr/>
        </p:nvSpPr>
        <p:spPr>
          <a:xfrm>
            <a:off x="2744765" y="1071759"/>
            <a:ext cx="6702476" cy="420564"/>
          </a:xfrm>
          <a:prstGeom prst="rect">
            <a:avLst/>
          </a:prstGeom>
        </p:spPr>
        <p:txBody>
          <a:bodyPr wrap="none">
            <a:spAutoFit/>
          </a:bodyPr>
          <a:lstStyle/>
          <a:p>
            <a:pPr lvl="0" algn="ctr" defTabSz="457200">
              <a:lnSpc>
                <a:spcPct val="80000"/>
              </a:lnSpc>
            </a:pPr>
            <a:r>
              <a:rPr lang="en-US" sz="2600" b="1" spc="300" dirty="0">
                <a:solidFill>
                  <a:schemeClr val="tx1"/>
                </a:solidFill>
                <a:latin typeface="Gilroy ExtraBold" charset="0"/>
                <a:ea typeface="Gilroy ExtraBold" charset="0"/>
                <a:cs typeface="Gilroy ExtraBold" charset="0"/>
              </a:rPr>
              <a:t>EFFECTIVE LISTENING TECHNIQUES</a:t>
            </a:r>
          </a:p>
        </p:txBody>
      </p:sp>
    </p:spTree>
    <p:extLst>
      <p:ext uri="{BB962C8B-B14F-4D97-AF65-F5344CB8AC3E}">
        <p14:creationId xmlns:p14="http://schemas.microsoft.com/office/powerpoint/2010/main" val="126031133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3323987"/>
          </a:xfrm>
          <a:prstGeom prst="rect">
            <a:avLst/>
          </a:prstGeom>
        </p:spPr>
        <p:txBody>
          <a:bodyPr>
            <a:spAutoFit/>
          </a:bodyPr>
          <a:lstStyle/>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Giving a summary statement of what you heard</a:t>
            </a:r>
          </a:p>
          <a:p>
            <a:pPr marL="342900" indent="-342900">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“What I am hearing you say is XYZ</a:t>
            </a:r>
            <a:r>
              <a:rPr lang="mr-IN" altLang="en-US" sz="2400" dirty="0">
                <a:solidFill>
                  <a:schemeClr val="tx1"/>
                </a:solidFill>
                <a:latin typeface="Source Sans Pro" charset="0"/>
                <a:ea typeface="Source Sans Pro" charset="0"/>
                <a:cs typeface="Source Sans Pro" charset="0"/>
              </a:rPr>
              <a:t>–</a:t>
            </a:r>
            <a:r>
              <a:rPr lang="en-US" altLang="en-US" sz="2400" dirty="0">
                <a:solidFill>
                  <a:schemeClr val="tx1"/>
                </a:solidFill>
                <a:latin typeface="Source Sans Pro" charset="0"/>
                <a:ea typeface="Source Sans Pro" charset="0"/>
                <a:cs typeface="Source Sans Pro" charset="0"/>
              </a:rPr>
              <a:t>is that correct?”</a:t>
            </a:r>
          </a:p>
          <a:p>
            <a:pPr marL="342900" indent="-342900">
              <a:buFont typeface="Arial" charset="0"/>
              <a:buChar char="•"/>
            </a:pPr>
            <a:endParaRPr lang="en-US" altLang="en-US" sz="2400" dirty="0">
              <a:solidFill>
                <a:schemeClr val="tx1"/>
              </a:solidFill>
              <a:latin typeface="Source Sans Pro" charset="0"/>
              <a:ea typeface="Source Sans Pro" charset="0"/>
              <a:cs typeface="Source Sans Pro" charset="0"/>
            </a:endParaRPr>
          </a:p>
          <a:p>
            <a:endParaRPr lang="en-US" altLang="en-US" sz="2200" dirty="0">
              <a:solidFill>
                <a:schemeClr val="tx1"/>
              </a:solidFill>
              <a:latin typeface="Source Sans Pro" charset="0"/>
              <a:ea typeface="Source Sans Pro" charset="0"/>
              <a:cs typeface="Source Sans Pro" charset="0"/>
            </a:endParaRPr>
          </a:p>
          <a:p>
            <a:endParaRPr lang="en-US" altLang="en-US" sz="2200" dirty="0">
              <a:solidFill>
                <a:schemeClr val="tx1"/>
              </a:solidFill>
              <a:latin typeface="Source Sans Pro" charset="0"/>
              <a:ea typeface="Source Sans Pro" charset="0"/>
              <a:cs typeface="Source Sans Pro" charset="0"/>
            </a:endParaRPr>
          </a:p>
          <a:p>
            <a:endParaRPr lang="en-US" altLang="en-US" sz="2200" dirty="0">
              <a:solidFill>
                <a:schemeClr val="tx1"/>
              </a:solidFill>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Reflecting</a:t>
            </a:r>
          </a:p>
        </p:txBody>
      </p:sp>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02704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a:extLst>
              <a:ext uri="{FF2B5EF4-FFF2-40B4-BE49-F238E27FC236}">
                <a16:creationId xmlns:a16="http://schemas.microsoft.com/office/drawing/2014/main" id="{55EA9F33-34D9-8549-A984-A7B2B17BD3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1588"/>
            <a:ext cx="12192000" cy="6858000"/>
          </a:xfrm>
          <a:prstGeom prst="rect">
            <a:avLst/>
          </a:prstGeom>
        </p:spPr>
      </p:pic>
    </p:spTree>
    <p:extLst>
      <p:ext uri="{BB962C8B-B14F-4D97-AF65-F5344CB8AC3E}">
        <p14:creationId xmlns:p14="http://schemas.microsoft.com/office/powerpoint/2010/main" val="346364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1889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What ways did you hear the listener reflect back to the speaker?</a:t>
            </a:r>
          </a:p>
          <a:p>
            <a:pPr marL="342900" indent="-342900">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What reflection statements would you have asked the speaker if you were at the door?</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2 minutes</a:t>
            </a:r>
          </a:p>
        </p:txBody>
      </p:sp>
      <p:sp>
        <p:nvSpPr>
          <p:cNvPr id="8" name="TextBox 7"/>
          <p:cNvSpPr txBox="1"/>
          <p:nvPr/>
        </p:nvSpPr>
        <p:spPr>
          <a:xfrm>
            <a:off x="1006999" y="2072171"/>
            <a:ext cx="2500130" cy="307777"/>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Reflection</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43916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106996" y="2286598"/>
            <a:ext cx="9978013" cy="2800767"/>
          </a:xfrm>
          <a:prstGeom prst="rect">
            <a:avLst/>
          </a:prstGeom>
          <a:noFill/>
        </p:spPr>
        <p:txBody>
          <a:bodyPr wrap="square" rtlCol="0">
            <a:spAutoFit/>
          </a:bodyPr>
          <a:lstStyle/>
          <a:p>
            <a:pPr lvl="0" algn="ctr" defTabSz="457200">
              <a:lnSpc>
                <a:spcPct val="80000"/>
              </a:lnSpc>
            </a:pPr>
            <a:r>
              <a:rPr lang="en-US" sz="11000" b="1">
                <a:solidFill>
                  <a:schemeClr val="bg1"/>
                </a:solidFill>
                <a:latin typeface="Gilroy ExtraBold" charset="0"/>
                <a:ea typeface="Gilroy ExtraBold" charset="0"/>
                <a:cs typeface="Gilroy ExtraBold" charset="0"/>
              </a:rPr>
              <a:t>Exploratory </a:t>
            </a:r>
            <a:r>
              <a:rPr lang="en-US" sz="11000" b="1" dirty="0">
                <a:solidFill>
                  <a:schemeClr val="bg1"/>
                </a:solidFill>
                <a:latin typeface="Gilroy ExtraBold" charset="0"/>
                <a:ea typeface="Gilroy ExtraBold" charset="0"/>
                <a:cs typeface="Gilroy ExtraBold" charset="0"/>
              </a:rPr>
              <a:t>questions</a:t>
            </a:r>
          </a:p>
        </p:txBody>
      </p:sp>
      <p:sp>
        <p:nvSpPr>
          <p:cNvPr id="6" name="Rectangle 5"/>
          <p:cNvSpPr/>
          <p:nvPr/>
        </p:nvSpPr>
        <p:spPr>
          <a:xfrm>
            <a:off x="2744765" y="1071759"/>
            <a:ext cx="6702476" cy="420564"/>
          </a:xfrm>
          <a:prstGeom prst="rect">
            <a:avLst/>
          </a:prstGeom>
          <a:solidFill>
            <a:schemeClr val="bg2"/>
          </a:solidFill>
        </p:spPr>
        <p:txBody>
          <a:bodyPr wrap="none">
            <a:spAutoFit/>
          </a:bodyPr>
          <a:lstStyle/>
          <a:p>
            <a:pPr lvl="0" algn="ctr" defTabSz="457200">
              <a:lnSpc>
                <a:spcPct val="80000"/>
              </a:lnSpc>
            </a:pPr>
            <a:r>
              <a:rPr lang="en-US" sz="2600" b="1" spc="300" dirty="0">
                <a:solidFill>
                  <a:schemeClr val="tx1"/>
                </a:solidFill>
                <a:latin typeface="Gilroy ExtraBold" charset="0"/>
                <a:ea typeface="Gilroy ExtraBold" charset="0"/>
                <a:cs typeface="Gilroy ExtraBold" charset="0"/>
              </a:rPr>
              <a:t>EFFECTIVE LISTENING TECHNIQUES</a:t>
            </a:r>
          </a:p>
        </p:txBody>
      </p:sp>
    </p:spTree>
    <p:extLst>
      <p:ext uri="{BB962C8B-B14F-4D97-AF65-F5344CB8AC3E}">
        <p14:creationId xmlns:p14="http://schemas.microsoft.com/office/powerpoint/2010/main" val="73920105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3323987"/>
          </a:xfrm>
          <a:prstGeom prst="rect">
            <a:avLst/>
          </a:prstGeom>
        </p:spPr>
        <p:txBody>
          <a:bodyPr>
            <a:spAutoFit/>
          </a:bodyPr>
          <a:lstStyle/>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Asking additional questions to understand the landscape of a person’s beliefs </a:t>
            </a:r>
          </a:p>
          <a:p>
            <a:pPr marL="342900" indent="-342900">
              <a:buFont typeface="Arial" charset="0"/>
              <a:buChar char="•"/>
            </a:pPr>
            <a:endParaRPr lang="en-US" altLang="en-US" sz="2400" b="1"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This also gives us more time when we need a moment to think </a:t>
            </a:r>
          </a:p>
          <a:p>
            <a:pPr marL="342900" indent="-342900">
              <a:buFont typeface="Arial" charset="0"/>
              <a:buChar char="•"/>
            </a:pPr>
            <a:endParaRPr lang="en-US" altLang="en-US" sz="2400" dirty="0">
              <a:solidFill>
                <a:schemeClr val="tx1"/>
              </a:solidFill>
              <a:latin typeface="Source Sans Pro" charset="0"/>
              <a:ea typeface="Source Sans Pro" charset="0"/>
              <a:cs typeface="Source Sans Pro" charset="0"/>
            </a:endParaRPr>
          </a:p>
          <a:p>
            <a:endParaRPr lang="en-US" altLang="en-US" sz="2200" dirty="0">
              <a:solidFill>
                <a:schemeClr val="tx1"/>
              </a:solidFill>
              <a:latin typeface="Source Sans Pro" charset="0"/>
              <a:ea typeface="Source Sans Pro" charset="0"/>
              <a:cs typeface="Source Sans Pro" charset="0"/>
            </a:endParaRPr>
          </a:p>
          <a:p>
            <a:endParaRPr lang="en-US" altLang="en-US" sz="2200" dirty="0">
              <a:solidFill>
                <a:schemeClr val="tx1"/>
              </a:solidFill>
              <a:latin typeface="Source Sans Pro" charset="0"/>
              <a:ea typeface="Source Sans Pro" charset="0"/>
              <a:cs typeface="Source Sans Pro" charset="0"/>
            </a:endParaRPr>
          </a:p>
          <a:p>
            <a:endParaRPr lang="en-US" altLang="en-US" sz="2200" dirty="0">
              <a:solidFill>
                <a:schemeClr val="tx1"/>
              </a:solidFill>
              <a:latin typeface="Source Sans Pro" charset="0"/>
              <a:ea typeface="Source Sans Pro" charset="0"/>
              <a:cs typeface="Source Sans Pro" charset="0"/>
            </a:endParaRPr>
          </a:p>
        </p:txBody>
      </p:sp>
      <p:sp>
        <p:nvSpPr>
          <p:cNvPr id="5" name="TextBox 4"/>
          <p:cNvSpPr txBox="1"/>
          <p:nvPr/>
        </p:nvSpPr>
        <p:spPr>
          <a:xfrm>
            <a:off x="617839" y="1063364"/>
            <a:ext cx="4856748"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Ask questions</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665338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a:hlinkClick r:id="" action="ppaction://media"/>
            <a:extLst>
              <a:ext uri="{FF2B5EF4-FFF2-40B4-BE49-F238E27FC236}">
                <a16:creationId xmlns:a16="http://schemas.microsoft.com/office/drawing/2014/main" id="{42EE4805-9BC7-F44D-AC69-CAB2B682D1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3175"/>
            <a:ext cx="12192000" cy="6858000"/>
          </a:xfrm>
          <a:prstGeom prst="rect">
            <a:avLst/>
          </a:prstGeom>
        </p:spPr>
      </p:pic>
    </p:spTree>
    <p:extLst>
      <p:ext uri="{BB962C8B-B14F-4D97-AF65-F5344CB8AC3E}">
        <p14:creationId xmlns:p14="http://schemas.microsoft.com/office/powerpoint/2010/main" val="281148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1889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What types of questions did you hear the listener ask?</a:t>
            </a:r>
          </a:p>
          <a:p>
            <a:pPr marL="342900" indent="-342900">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What questions would you have asked to gain a better understanding of the speaker?</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2 minutes</a:t>
            </a:r>
          </a:p>
        </p:txBody>
      </p:sp>
      <p:sp>
        <p:nvSpPr>
          <p:cNvPr id="8" name="TextBox 7"/>
          <p:cNvSpPr txBox="1"/>
          <p:nvPr/>
        </p:nvSpPr>
        <p:spPr>
          <a:xfrm>
            <a:off x="1006999" y="2072171"/>
            <a:ext cx="2500130" cy="307777"/>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Reflection</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86256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106993" y="2631003"/>
            <a:ext cx="9978013" cy="1859868"/>
          </a:xfrm>
          <a:prstGeom prst="rect">
            <a:avLst/>
          </a:prstGeom>
          <a:noFill/>
        </p:spPr>
        <p:txBody>
          <a:bodyPr wrap="square" rtlCol="0">
            <a:spAutoFit/>
          </a:bodyPr>
          <a:lstStyle/>
          <a:p>
            <a:pPr lvl="0" algn="ctr" defTabSz="457200">
              <a:lnSpc>
                <a:spcPct val="80000"/>
              </a:lnSpc>
            </a:pPr>
            <a:r>
              <a:rPr lang="en-US" sz="14000" b="1" dirty="0">
                <a:solidFill>
                  <a:schemeClr val="bg1"/>
                </a:solidFill>
                <a:latin typeface="Gilroy ExtraBold" charset="0"/>
                <a:ea typeface="Gilroy ExtraBold" charset="0"/>
                <a:cs typeface="Gilroy ExtraBold" charset="0"/>
              </a:rPr>
              <a:t>Probing</a:t>
            </a:r>
          </a:p>
        </p:txBody>
      </p:sp>
      <p:sp>
        <p:nvSpPr>
          <p:cNvPr id="6" name="Rectangle 5"/>
          <p:cNvSpPr/>
          <p:nvPr/>
        </p:nvSpPr>
        <p:spPr>
          <a:xfrm>
            <a:off x="2744765" y="1071759"/>
            <a:ext cx="6702476" cy="420564"/>
          </a:xfrm>
          <a:prstGeom prst="rect">
            <a:avLst/>
          </a:prstGeom>
        </p:spPr>
        <p:txBody>
          <a:bodyPr wrap="none">
            <a:spAutoFit/>
          </a:bodyPr>
          <a:lstStyle/>
          <a:p>
            <a:pPr lvl="0" algn="ctr" defTabSz="457200">
              <a:lnSpc>
                <a:spcPct val="80000"/>
              </a:lnSpc>
            </a:pPr>
            <a:r>
              <a:rPr lang="en-US" sz="2600" b="1" spc="300" dirty="0">
                <a:solidFill>
                  <a:schemeClr val="tx1"/>
                </a:solidFill>
                <a:latin typeface="Gilroy ExtraBold" charset="0"/>
                <a:ea typeface="Gilroy ExtraBold" charset="0"/>
                <a:cs typeface="Gilroy ExtraBold" charset="0"/>
              </a:rPr>
              <a:t>EFFECTIVE LISTENING TECHNIQUES</a:t>
            </a:r>
          </a:p>
        </p:txBody>
      </p:sp>
    </p:spTree>
    <p:extLst>
      <p:ext uri="{BB962C8B-B14F-4D97-AF65-F5344CB8AC3E}">
        <p14:creationId xmlns:p14="http://schemas.microsoft.com/office/powerpoint/2010/main" val="2512138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p:nvPr/>
        </p:nvSpPr>
        <p:spPr>
          <a:xfrm>
            <a:off x="0" y="0"/>
            <a:ext cx="12192000" cy="6858000"/>
          </a:xfrm>
          <a:prstGeom prst="rect">
            <a:avLst/>
          </a:prstGeom>
          <a:solidFill>
            <a:srgbClr val="3D434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43" name="Shape 143"/>
          <p:cNvPicPr preferRelativeResize="0"/>
          <p:nvPr/>
        </p:nvPicPr>
        <p:blipFill rotWithShape="1">
          <a:blip r:embed="rId3">
            <a:alphaModFix amt="15000"/>
          </a:blip>
          <a:srcRect l="6099" t="21724" r="18317" b="14393"/>
          <a:stretch/>
        </p:blipFill>
        <p:spPr>
          <a:xfrm>
            <a:off x="0" y="0"/>
            <a:ext cx="12192000" cy="6858000"/>
          </a:xfrm>
          <a:prstGeom prst="rect">
            <a:avLst/>
          </a:prstGeom>
          <a:noFill/>
          <a:ln>
            <a:noFill/>
          </a:ln>
        </p:spPr>
      </p:pic>
      <p:sp>
        <p:nvSpPr>
          <p:cNvPr id="144" name="Shape 144"/>
          <p:cNvSpPr txBox="1"/>
          <p:nvPr/>
        </p:nvSpPr>
        <p:spPr>
          <a:xfrm>
            <a:off x="0" y="2484217"/>
            <a:ext cx="12192000" cy="193899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0" b="1" dirty="0">
                <a:solidFill>
                  <a:schemeClr val="lt1"/>
                </a:solidFill>
                <a:latin typeface="Gilroy ExtraBold" charset="0"/>
                <a:ea typeface="Gilroy ExtraBold" charset="0"/>
                <a:cs typeface="Gilroy ExtraBold" charset="0"/>
                <a:sym typeface="Arial"/>
              </a:rPr>
              <a:t>We Are OFA</a:t>
            </a: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3693319"/>
          </a:xfrm>
          <a:prstGeom prst="rect">
            <a:avLst/>
          </a:prstGeom>
        </p:spPr>
        <p:txBody>
          <a:bodyPr>
            <a:spAutoFit/>
          </a:bodyPr>
          <a:lstStyle/>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Asking additional questions</a:t>
            </a:r>
          </a:p>
          <a:p>
            <a:pPr marL="342900" indent="-342900">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We do this in order to get to the root of what an individual is saying to us</a:t>
            </a:r>
          </a:p>
          <a:p>
            <a:pPr marL="342900" indent="-342900">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At the root is typically a </a:t>
            </a:r>
            <a:r>
              <a:rPr lang="en-US" altLang="en-US" sz="2400" b="1" dirty="0">
                <a:solidFill>
                  <a:schemeClr val="tx1"/>
                </a:solidFill>
                <a:latin typeface="Source Sans Pro" charset="0"/>
                <a:ea typeface="Source Sans Pro" charset="0"/>
                <a:cs typeface="Source Sans Pro" charset="0"/>
              </a:rPr>
              <a:t>value </a:t>
            </a:r>
            <a:r>
              <a:rPr lang="en-US" altLang="en-US" sz="2400" dirty="0">
                <a:solidFill>
                  <a:schemeClr val="tx1"/>
                </a:solidFill>
                <a:latin typeface="Source Sans Pro" charset="0"/>
                <a:ea typeface="Source Sans Pro" charset="0"/>
                <a:cs typeface="Source Sans Pro" charset="0"/>
              </a:rPr>
              <a:t>or </a:t>
            </a:r>
            <a:r>
              <a:rPr lang="en-US" altLang="en-US" sz="2400" b="1" dirty="0">
                <a:solidFill>
                  <a:schemeClr val="tx1"/>
                </a:solidFill>
                <a:latin typeface="Source Sans Pro" charset="0"/>
                <a:ea typeface="Source Sans Pro" charset="0"/>
                <a:cs typeface="Source Sans Pro" charset="0"/>
              </a:rPr>
              <a:t>belief</a:t>
            </a:r>
          </a:p>
          <a:p>
            <a:pPr marL="342900" indent="-342900">
              <a:buFont typeface="Arial" charset="0"/>
              <a:buChar char="•"/>
            </a:pPr>
            <a:endParaRPr lang="en-US" altLang="en-US" sz="2400" dirty="0">
              <a:solidFill>
                <a:schemeClr val="tx1"/>
              </a:solidFill>
              <a:latin typeface="Source Sans Pro" charset="0"/>
              <a:ea typeface="Source Sans Pro" charset="0"/>
              <a:cs typeface="Source Sans Pro" charset="0"/>
            </a:endParaRPr>
          </a:p>
          <a:p>
            <a:endParaRPr lang="en-US" altLang="en-US" sz="2200" dirty="0">
              <a:solidFill>
                <a:schemeClr val="tx1"/>
              </a:solidFill>
              <a:latin typeface="Source Sans Pro" charset="0"/>
              <a:ea typeface="Source Sans Pro" charset="0"/>
              <a:cs typeface="Source Sans Pro" charset="0"/>
            </a:endParaRPr>
          </a:p>
          <a:p>
            <a:endParaRPr lang="en-US" altLang="en-US" sz="2200" dirty="0">
              <a:solidFill>
                <a:schemeClr val="tx1"/>
              </a:solidFill>
              <a:latin typeface="Source Sans Pro" charset="0"/>
              <a:ea typeface="Source Sans Pro" charset="0"/>
              <a:cs typeface="Source Sans Pro" charset="0"/>
            </a:endParaRPr>
          </a:p>
          <a:p>
            <a:endParaRPr lang="en-US" altLang="en-US" sz="2200" dirty="0">
              <a:solidFill>
                <a:schemeClr val="tx1"/>
              </a:solidFill>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Probing</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36993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3">
            <a:hlinkClick r:id="" action="ppaction://media"/>
            <a:extLst>
              <a:ext uri="{FF2B5EF4-FFF2-40B4-BE49-F238E27FC236}">
                <a16:creationId xmlns:a16="http://schemas.microsoft.com/office/drawing/2014/main" id="{E1A11A5F-40EC-554C-A6FD-3C44BA193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3175"/>
            <a:ext cx="12192000" cy="6858000"/>
          </a:xfrm>
          <a:prstGeom prst="rect">
            <a:avLst/>
          </a:prstGeom>
        </p:spPr>
      </p:pic>
    </p:spTree>
    <p:extLst>
      <p:ext uri="{BB962C8B-B14F-4D97-AF65-F5344CB8AC3E}">
        <p14:creationId xmlns:p14="http://schemas.microsoft.com/office/powerpoint/2010/main" val="3835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2997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What are some probing questions you heard the interviewer ask?</a:t>
            </a:r>
          </a:p>
          <a:p>
            <a:pPr marL="342900" indent="-342900">
              <a:buFont typeface="Arial" charset="0"/>
              <a:buChar char="•"/>
            </a:pPr>
            <a:endParaRPr lang="en-US" altLang="en-US" sz="2400" b="1"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What values or beliefs did you pull out of the roleplay conversation? </a:t>
            </a:r>
          </a:p>
          <a:p>
            <a:pPr marL="342900" indent="-342900">
              <a:buFont typeface="Arial" charset="0"/>
              <a:buChar char="•"/>
            </a:pPr>
            <a:endParaRPr lang="en-US" altLang="en-US" sz="24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What probing questions would you have asked?</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2 minutes</a:t>
            </a:r>
          </a:p>
        </p:txBody>
      </p:sp>
      <p:sp>
        <p:nvSpPr>
          <p:cNvPr id="8" name="TextBox 7"/>
          <p:cNvSpPr txBox="1"/>
          <p:nvPr/>
        </p:nvSpPr>
        <p:spPr>
          <a:xfrm>
            <a:off x="1006999" y="2072171"/>
            <a:ext cx="2500130" cy="307777"/>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Reflection</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09122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760096"/>
            <a:ext cx="12192000" cy="1169551"/>
          </a:xfrm>
          <a:prstGeom prst="rect">
            <a:avLst/>
          </a:prstGeom>
          <a:noFill/>
        </p:spPr>
        <p:txBody>
          <a:bodyPr wrap="square" rtlCol="0">
            <a:spAutoFit/>
          </a:bodyPr>
          <a:lstStyle/>
          <a:p>
            <a:pPr algn="ctr"/>
            <a:r>
              <a:rPr lang="en-US" sz="7000" b="1" dirty="0">
                <a:solidFill>
                  <a:schemeClr val="bg1"/>
                </a:solidFill>
                <a:latin typeface="Gilroy ExtraBold" charset="0"/>
                <a:ea typeface="Gilroy ExtraBold" charset="0"/>
                <a:cs typeface="Gilroy ExtraBold" charset="0"/>
              </a:rPr>
              <a:t>Some cautionary traps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02940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2"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46" y="828714"/>
            <a:ext cx="12192000" cy="523220"/>
          </a:xfrm>
          <a:prstGeom prst="rect">
            <a:avLst/>
          </a:prstGeom>
        </p:spPr>
        <p:txBody>
          <a:bodyPr wrap="square">
            <a:spAutoFit/>
          </a:bodyPr>
          <a:lstStyle/>
          <a:p>
            <a:pPr algn="ctr"/>
            <a:r>
              <a:rPr lang="en-US" sz="2800" b="1" spc="300" dirty="0">
                <a:solidFill>
                  <a:schemeClr val="bg1"/>
                </a:solidFill>
                <a:latin typeface="Gilroy ExtraBold" charset="0"/>
                <a:ea typeface="Gilroy ExtraBold" charset="0"/>
                <a:cs typeface="Gilroy ExtraBold" charset="0"/>
              </a:rPr>
              <a:t>CAUTIONARY TRAPS</a:t>
            </a:r>
          </a:p>
        </p:txBody>
      </p:sp>
      <p:sp>
        <p:nvSpPr>
          <p:cNvPr id="6" name="TextBox 5"/>
          <p:cNvSpPr txBox="1"/>
          <p:nvPr/>
        </p:nvSpPr>
        <p:spPr>
          <a:xfrm>
            <a:off x="16042" y="2429836"/>
            <a:ext cx="6069106"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Deflecting</a:t>
            </a:r>
          </a:p>
        </p:txBody>
      </p:sp>
      <p:sp>
        <p:nvSpPr>
          <p:cNvPr id="8" name="Rectangle 7"/>
          <p:cNvSpPr/>
          <p:nvPr/>
        </p:nvSpPr>
        <p:spPr>
          <a:xfrm>
            <a:off x="1125444" y="3498712"/>
            <a:ext cx="3861154" cy="830997"/>
          </a:xfrm>
          <a:prstGeom prst="rect">
            <a:avLst/>
          </a:prstGeom>
        </p:spPr>
        <p:txBody>
          <a:bodyPr wrap="square">
            <a:spAutoFit/>
          </a:bodyPr>
          <a:lstStyle/>
          <a:p>
            <a:pPr algn="ctr"/>
            <a:r>
              <a:rPr lang="en-US" sz="2400" dirty="0">
                <a:solidFill>
                  <a:schemeClr val="accent2"/>
                </a:solidFill>
                <a:latin typeface="Gilroy ExtraBold" charset="0"/>
                <a:ea typeface="Gilroy ExtraBold" charset="0"/>
                <a:cs typeface="Gilroy ExtraBold" charset="0"/>
              </a:rPr>
              <a:t>Shifting topics when we are uncomfortable.</a:t>
            </a: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13327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2"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042" y="2429836"/>
            <a:ext cx="6069106"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Deflecting</a:t>
            </a:r>
          </a:p>
        </p:txBody>
      </p:sp>
      <p:sp>
        <p:nvSpPr>
          <p:cNvPr id="8" name="TextBox 7"/>
          <p:cNvSpPr txBox="1"/>
          <p:nvPr/>
        </p:nvSpPr>
        <p:spPr>
          <a:xfrm>
            <a:off x="6096000" y="2452394"/>
            <a:ext cx="6112042" cy="830997"/>
          </a:xfrm>
          <a:prstGeom prst="rect">
            <a:avLst/>
          </a:prstGeom>
          <a:noFill/>
        </p:spPr>
        <p:txBody>
          <a:bodyPr wrap="square" rtlCol="0">
            <a:spAutoFit/>
          </a:bodyPr>
          <a:lstStyle/>
          <a:p>
            <a:pPr algn="ctr"/>
            <a:r>
              <a:rPr lang="en-US" sz="4800" b="1">
                <a:solidFill>
                  <a:schemeClr val="bg1"/>
                </a:solidFill>
                <a:latin typeface="Gilroy ExtraBold" charset="0"/>
                <a:ea typeface="Gilroy ExtraBold" charset="0"/>
                <a:cs typeface="Gilroy ExtraBold" charset="0"/>
              </a:rPr>
              <a:t>Advising</a:t>
            </a:r>
            <a:endParaRPr lang="en-US" sz="4800" b="1" dirty="0">
              <a:solidFill>
                <a:schemeClr val="bg1"/>
              </a:solidFill>
              <a:latin typeface="Gilroy ExtraBold" charset="0"/>
              <a:ea typeface="Gilroy ExtraBold" charset="0"/>
              <a:cs typeface="Gilroy ExtraBold" charset="0"/>
            </a:endParaRPr>
          </a:p>
        </p:txBody>
      </p:sp>
      <p:sp>
        <p:nvSpPr>
          <p:cNvPr id="12" name="Rectangle 11"/>
          <p:cNvSpPr/>
          <p:nvPr/>
        </p:nvSpPr>
        <p:spPr>
          <a:xfrm>
            <a:off x="7221444" y="3498712"/>
            <a:ext cx="3861154" cy="1200329"/>
          </a:xfrm>
          <a:prstGeom prst="rect">
            <a:avLst/>
          </a:prstGeom>
        </p:spPr>
        <p:txBody>
          <a:bodyPr wrap="square">
            <a:spAutoFit/>
          </a:bodyPr>
          <a:lstStyle/>
          <a:p>
            <a:pPr algn="ctr"/>
            <a:r>
              <a:rPr lang="en-US" sz="2400" dirty="0">
                <a:solidFill>
                  <a:schemeClr val="accent2"/>
                </a:solidFill>
                <a:latin typeface="Gilroy ExtraBold" charset="0"/>
                <a:ea typeface="Gilroy ExtraBold" charset="0"/>
                <a:cs typeface="Gilroy ExtraBold" charset="0"/>
              </a:rPr>
              <a:t>Telling the person we are listening to what we think they should be doing.</a:t>
            </a:r>
          </a:p>
        </p:txBody>
      </p:sp>
      <p:sp>
        <p:nvSpPr>
          <p:cNvPr id="14" name="Rectangle 13"/>
          <p:cNvSpPr/>
          <p:nvPr/>
        </p:nvSpPr>
        <p:spPr>
          <a:xfrm>
            <a:off x="1125444" y="3498712"/>
            <a:ext cx="3861154" cy="830997"/>
          </a:xfrm>
          <a:prstGeom prst="rect">
            <a:avLst/>
          </a:prstGeom>
        </p:spPr>
        <p:txBody>
          <a:bodyPr wrap="square">
            <a:spAutoFit/>
          </a:bodyPr>
          <a:lstStyle/>
          <a:p>
            <a:pPr algn="ctr"/>
            <a:r>
              <a:rPr lang="en-US" sz="2400" dirty="0">
                <a:solidFill>
                  <a:schemeClr val="accent2"/>
                </a:solidFill>
                <a:latin typeface="Gilroy ExtraBold" charset="0"/>
                <a:ea typeface="Gilroy ExtraBold" charset="0"/>
                <a:cs typeface="Gilroy ExtraBold" charset="0"/>
              </a:rPr>
              <a:t>Shifting topics when we are uncomfortable.</a:t>
            </a:r>
          </a:p>
        </p:txBody>
      </p:sp>
      <p:sp>
        <p:nvSpPr>
          <p:cNvPr id="10" name="TextBox 9"/>
          <p:cNvSpPr txBox="1"/>
          <p:nvPr/>
        </p:nvSpPr>
        <p:spPr>
          <a:xfrm>
            <a:off x="5195666" y="2405251"/>
            <a:ext cx="1811049"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&amp;</a:t>
            </a:r>
          </a:p>
        </p:txBody>
      </p:sp>
      <p:sp>
        <p:nvSpPr>
          <p:cNvPr id="11" name="Rectangle 10"/>
          <p:cNvSpPr/>
          <p:nvPr/>
        </p:nvSpPr>
        <p:spPr>
          <a:xfrm>
            <a:off x="-2246" y="828714"/>
            <a:ext cx="12192000" cy="523220"/>
          </a:xfrm>
          <a:prstGeom prst="rect">
            <a:avLst/>
          </a:prstGeom>
        </p:spPr>
        <p:txBody>
          <a:bodyPr wrap="square">
            <a:spAutoFit/>
          </a:bodyPr>
          <a:lstStyle/>
          <a:p>
            <a:pPr algn="ctr"/>
            <a:r>
              <a:rPr lang="en-US" sz="2800" b="1" spc="300" dirty="0">
                <a:solidFill>
                  <a:schemeClr val="bg1"/>
                </a:solidFill>
                <a:latin typeface="Gilroy ExtraBold" charset="0"/>
                <a:ea typeface="Gilroy ExtraBold" charset="0"/>
                <a:cs typeface="Gilroy ExtraBold" charset="0"/>
              </a:rPr>
              <a:t>CAUTIONARY TRAPS</a:t>
            </a:r>
          </a:p>
        </p:txBody>
      </p:sp>
      <p:pic>
        <p:nvPicPr>
          <p:cNvPr id="9" name="Picture 8"/>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20654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Shape 294"/>
          <p:cNvSpPr txBox="1"/>
          <p:nvPr/>
        </p:nvSpPr>
        <p:spPr>
          <a:xfrm>
            <a:off x="1214621" y="1094977"/>
            <a:ext cx="3370825" cy="2862322"/>
          </a:xfrm>
          <a:prstGeom prst="rect">
            <a:avLst/>
          </a:prstGeom>
          <a:noFill/>
          <a:ln>
            <a:noFill/>
          </a:ln>
        </p:spPr>
        <p:txBody>
          <a:bodyPr lIns="91425" tIns="45700" rIns="91425" bIns="45700" anchor="t" anchorCtr="0">
            <a:noAutofit/>
          </a:bodyPr>
          <a:lstStyle/>
          <a:p>
            <a:pPr>
              <a:lnSpc>
                <a:spcPct val="80000"/>
              </a:lnSpc>
            </a:pPr>
            <a:r>
              <a:rPr lang="en-US" sz="4400" b="1" dirty="0">
                <a:solidFill>
                  <a:srgbClr val="00B4DC"/>
                </a:solidFill>
                <a:latin typeface="Gilroy ExtraBold" charset="0"/>
                <a:ea typeface="Gilroy ExtraBold" charset="0"/>
                <a:cs typeface="Gilroy ExtraBold" charset="0"/>
              </a:rPr>
              <a:t>Key takeaways:</a:t>
            </a:r>
          </a:p>
        </p:txBody>
      </p:sp>
      <p:sp>
        <p:nvSpPr>
          <p:cNvPr id="297" name="Shape 297"/>
          <p:cNvSpPr/>
          <p:nvPr/>
        </p:nvSpPr>
        <p:spPr>
          <a:xfrm>
            <a:off x="5351930" y="876300"/>
            <a:ext cx="5583763" cy="5559983"/>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buSzPct val="25000"/>
              <a:buNone/>
            </a:pPr>
            <a:endParaRPr lang="en-US" sz="1700" dirty="0">
              <a:solidFill>
                <a:schemeClr val="dk1"/>
              </a:solidFill>
              <a:latin typeface="Source Sans Pro"/>
              <a:ea typeface="Source Sans Pro"/>
              <a:cs typeface="Source Sans Pro"/>
              <a:sym typeface="Source Sans Pro"/>
            </a:endParaRPr>
          </a:p>
        </p:txBody>
      </p:sp>
      <p:sp>
        <p:nvSpPr>
          <p:cNvPr id="7" name="Oval 6"/>
          <p:cNvSpPr/>
          <p:nvPr/>
        </p:nvSpPr>
        <p:spPr>
          <a:xfrm>
            <a:off x="5497892" y="1441881"/>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8" name="Oval 7"/>
          <p:cNvSpPr/>
          <p:nvPr/>
        </p:nvSpPr>
        <p:spPr>
          <a:xfrm>
            <a:off x="5493941" y="252613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Oval 8"/>
          <p:cNvSpPr/>
          <p:nvPr/>
        </p:nvSpPr>
        <p:spPr>
          <a:xfrm>
            <a:off x="5485025" y="3939082"/>
            <a:ext cx="362326"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2" name="TextBox 1"/>
          <p:cNvSpPr txBox="1"/>
          <p:nvPr/>
        </p:nvSpPr>
        <p:spPr>
          <a:xfrm>
            <a:off x="6113965" y="1321659"/>
            <a:ext cx="4967690" cy="830997"/>
          </a:xfrm>
          <a:prstGeom prst="rect">
            <a:avLst/>
          </a:prstGeom>
          <a:noFill/>
        </p:spPr>
        <p:txBody>
          <a:bodyPr wrap="square" rtlCol="0">
            <a:spAutoFit/>
          </a:bodyPr>
          <a:lstStyle/>
          <a:p>
            <a:r>
              <a:rPr lang="en-US" sz="2400" dirty="0">
                <a:solidFill>
                  <a:schemeClr val="tx1"/>
                </a:solidFill>
                <a:latin typeface="Source Sans Pro" charset="0"/>
                <a:ea typeface="Source Sans Pro" charset="0"/>
                <a:cs typeface="Source Sans Pro" charset="0"/>
              </a:rPr>
              <a:t>Effective listening is hard – and we are not as good at it as we think </a:t>
            </a:r>
          </a:p>
        </p:txBody>
      </p:sp>
      <p:sp>
        <p:nvSpPr>
          <p:cNvPr id="3" name="TextBox 2"/>
          <p:cNvSpPr txBox="1"/>
          <p:nvPr/>
        </p:nvSpPr>
        <p:spPr>
          <a:xfrm>
            <a:off x="6156248" y="2334875"/>
            <a:ext cx="5365070" cy="1200329"/>
          </a:xfrm>
          <a:prstGeom prst="rect">
            <a:avLst/>
          </a:prstGeom>
          <a:noFill/>
        </p:spPr>
        <p:txBody>
          <a:bodyPr wrap="square" rtlCol="0">
            <a:spAutoFit/>
          </a:bodyPr>
          <a:lstStyle/>
          <a:p>
            <a:pPr lvl="1"/>
            <a:r>
              <a:rPr lang="en-US" sz="2400" dirty="0">
                <a:solidFill>
                  <a:schemeClr val="tx1"/>
                </a:solidFill>
                <a:latin typeface="Source Sans Pro" charset="0"/>
                <a:ea typeface="Source Sans Pro" charset="0"/>
                <a:cs typeface="Source Sans Pro" charset="0"/>
              </a:rPr>
              <a:t>Effective listening is a skill, and we can grow in it through reflecting, asking questions, and probing </a:t>
            </a:r>
          </a:p>
        </p:txBody>
      </p:sp>
      <p:sp>
        <p:nvSpPr>
          <p:cNvPr id="4" name="TextBox 3"/>
          <p:cNvSpPr txBox="1"/>
          <p:nvPr/>
        </p:nvSpPr>
        <p:spPr>
          <a:xfrm>
            <a:off x="6156248" y="3717423"/>
            <a:ext cx="5545929" cy="1200329"/>
          </a:xfrm>
          <a:prstGeom prst="rect">
            <a:avLst/>
          </a:prstGeom>
          <a:noFill/>
        </p:spPr>
        <p:txBody>
          <a:bodyPr wrap="square" rtlCol="0">
            <a:spAutoFit/>
          </a:bodyPr>
          <a:lstStyle/>
          <a:p>
            <a:r>
              <a:rPr lang="en-US" sz="2400" dirty="0">
                <a:solidFill>
                  <a:schemeClr val="tx1"/>
                </a:solidFill>
                <a:latin typeface="Source Sans Pro" charset="0"/>
                <a:ea typeface="Source Sans Pro" charset="0"/>
                <a:cs typeface="Source Sans Pro" charset="0"/>
              </a:rPr>
              <a:t>We do so to understand the interests of the person we are talking to, so we know how to tailor our message </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600009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0" y="0"/>
            <a:ext cx="12192000" cy="6951579"/>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Calibri"/>
              <a:ea typeface="Calibri"/>
              <a:cs typeface="Calibri"/>
              <a:sym typeface="Calibri"/>
            </a:endParaRPr>
          </a:p>
        </p:txBody>
      </p:sp>
      <p:sp>
        <p:nvSpPr>
          <p:cNvPr id="151" name="Shape 151"/>
          <p:cNvSpPr/>
          <p:nvPr/>
        </p:nvSpPr>
        <p:spPr>
          <a:xfrm>
            <a:off x="31755" y="2733412"/>
            <a:ext cx="12160246" cy="1484754"/>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12000" b="1" dirty="0">
                <a:solidFill>
                  <a:schemeClr val="lt1"/>
                </a:solidFill>
                <a:latin typeface="Gilroy ExtraBold" charset="0"/>
                <a:ea typeface="Gilroy ExtraBold" charset="0"/>
                <a:cs typeface="Gilroy ExtraBold" charset="0"/>
              </a:rPr>
              <a:t>Team ’18</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01009503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340" y="1329141"/>
            <a:ext cx="3544659" cy="669414"/>
          </a:xfrm>
          <a:prstGeom prst="rect">
            <a:avLst/>
          </a:prstGeom>
          <a:solidFill>
            <a:schemeClr val="lt1"/>
          </a:solid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Agenda</a:t>
            </a:r>
          </a:p>
        </p:txBody>
      </p:sp>
      <p:sp>
        <p:nvSpPr>
          <p:cNvPr id="6" name="Rectangle 5"/>
          <p:cNvSpPr/>
          <p:nvPr/>
        </p:nvSpPr>
        <p:spPr>
          <a:xfrm>
            <a:off x="6124388" y="3169052"/>
            <a:ext cx="4295972" cy="596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124388" y="1329141"/>
            <a:ext cx="5000264" cy="2862322"/>
          </a:xfrm>
          <a:prstGeom prst="rect">
            <a:avLst/>
          </a:prstGeom>
          <a:noFill/>
        </p:spPr>
        <p:txBody>
          <a:bodyPr wrap="square" rtlCol="0">
            <a:spAutoFit/>
          </a:bodyPr>
          <a:lstStyle/>
          <a:p>
            <a:pPr fontAlgn="ctr">
              <a:lnSpc>
                <a:spcPct val="150000"/>
              </a:lnSpc>
            </a:pPr>
            <a:r>
              <a:rPr lang="en-US" sz="2400" dirty="0">
                <a:solidFill>
                  <a:schemeClr val="tx2">
                    <a:lumMod val="10000"/>
                  </a:schemeClr>
                </a:solidFill>
                <a:latin typeface="Source Sans Pro" charset="0"/>
                <a:ea typeface="Source Sans Pro" charset="0"/>
                <a:cs typeface="Source Sans Pro" charset="0"/>
              </a:rPr>
              <a:t>The difficulty with listening</a:t>
            </a:r>
          </a:p>
          <a:p>
            <a:pPr fontAlgn="ctr">
              <a:lnSpc>
                <a:spcPct val="150000"/>
              </a:lnSpc>
            </a:pPr>
            <a:r>
              <a:rPr lang="en-US" sz="2400" dirty="0">
                <a:solidFill>
                  <a:schemeClr val="tx2">
                    <a:lumMod val="10000"/>
                  </a:schemeClr>
                </a:solidFill>
                <a:latin typeface="Source Sans Pro" charset="0"/>
                <a:ea typeface="Source Sans Pro" charset="0"/>
                <a:cs typeface="Source Sans Pro" charset="0"/>
              </a:rPr>
              <a:t>Effective listening techniques</a:t>
            </a:r>
          </a:p>
          <a:p>
            <a:pPr fontAlgn="ctr">
              <a:lnSpc>
                <a:spcPct val="150000"/>
              </a:lnSpc>
            </a:pPr>
            <a:r>
              <a:rPr lang="en-US" sz="2400" dirty="0">
                <a:solidFill>
                  <a:schemeClr val="tx1">
                    <a:lumMod val="50000"/>
                  </a:schemeClr>
                </a:solidFill>
                <a:latin typeface="Source Sans Pro" charset="0"/>
                <a:ea typeface="Source Sans Pro" charset="0"/>
                <a:cs typeface="Source Sans Pro" charset="0"/>
              </a:rPr>
              <a:t>Effective listening applications </a:t>
            </a:r>
          </a:p>
          <a:p>
            <a:pPr fontAlgn="ctr">
              <a:lnSpc>
                <a:spcPct val="150000"/>
              </a:lnSpc>
            </a:pPr>
            <a:r>
              <a:rPr lang="en-US" sz="2400" b="1" dirty="0">
                <a:solidFill>
                  <a:schemeClr val="bg1"/>
                </a:solidFill>
                <a:latin typeface="Source Sans Pro" charset="0"/>
                <a:ea typeface="Source Sans Pro" charset="0"/>
                <a:cs typeface="Source Sans Pro" charset="0"/>
              </a:rPr>
              <a:t>Synthesis </a:t>
            </a:r>
          </a:p>
          <a:p>
            <a:pPr fontAlgn="ctr">
              <a:lnSpc>
                <a:spcPct val="150000"/>
              </a:lnSpc>
            </a:pPr>
            <a:r>
              <a:rPr lang="en-US" sz="2400" dirty="0">
                <a:latin typeface="Source Sans Pro" charset="0"/>
                <a:ea typeface="Source Sans Pro" charset="0"/>
                <a:cs typeface="Source Sans Pro" charset="0"/>
              </a:rPr>
              <a:t>Close and next steps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381444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1135811" y="3818632"/>
            <a:ext cx="9885872" cy="280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90000"/>
              </a:lnSpc>
            </a:pPr>
            <a:r>
              <a:rPr lang="en-US" altLang="en-US" sz="3200" b="1" dirty="0">
                <a:solidFill>
                  <a:schemeClr val="tx1"/>
                </a:solidFill>
                <a:latin typeface="Gilroy" charset="0"/>
                <a:ea typeface="Gilroy" charset="0"/>
                <a:cs typeface="Gilroy" charset="0"/>
              </a:rPr>
              <a:t>Which techniques come easily to you?</a:t>
            </a:r>
          </a:p>
          <a:p>
            <a:pPr algn="ctr">
              <a:lnSpc>
                <a:spcPct val="90000"/>
              </a:lnSpc>
            </a:pPr>
            <a:endParaRPr lang="en-US" altLang="en-US" sz="3200" b="1" dirty="0">
              <a:solidFill>
                <a:schemeClr val="tx1"/>
              </a:solidFill>
              <a:latin typeface="Gilroy" charset="0"/>
              <a:ea typeface="Gilroy" charset="0"/>
              <a:cs typeface="Gilroy" charset="0"/>
            </a:endParaRPr>
          </a:p>
          <a:p>
            <a:pPr algn="ctr">
              <a:lnSpc>
                <a:spcPct val="90000"/>
              </a:lnSpc>
            </a:pPr>
            <a:r>
              <a:rPr lang="en-US" altLang="en-US" sz="3200" b="1" dirty="0">
                <a:solidFill>
                  <a:schemeClr val="tx1"/>
                </a:solidFill>
                <a:latin typeface="Gilroy" charset="0"/>
                <a:ea typeface="Gilroy" charset="0"/>
                <a:cs typeface="Gilroy" charset="0"/>
              </a:rPr>
              <a:t>Which technique do you respond most well to?</a:t>
            </a:r>
          </a:p>
          <a:p>
            <a:pPr algn="ctr">
              <a:lnSpc>
                <a:spcPct val="90000"/>
              </a:lnSpc>
            </a:pPr>
            <a:endParaRPr lang="en-US" altLang="en-US" sz="3200" b="1" dirty="0">
              <a:solidFill>
                <a:schemeClr val="tx1"/>
              </a:solidFill>
              <a:latin typeface="Gilroy" charset="0"/>
              <a:ea typeface="Gilroy" charset="0"/>
              <a:cs typeface="Gilroy" charset="0"/>
            </a:endParaRPr>
          </a:p>
          <a:p>
            <a:pPr algn="ctr"/>
            <a:r>
              <a:rPr lang="en-US" altLang="en-US" sz="3200" b="1" dirty="0">
                <a:solidFill>
                  <a:schemeClr val="tx1"/>
                </a:solidFill>
                <a:latin typeface="Gilroy" charset="0"/>
                <a:ea typeface="Gilroy" charset="0"/>
                <a:cs typeface="Gilroy" charset="0"/>
              </a:rPr>
              <a:t>Is there a listening technique you want to try out and grow in?</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0886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0" y="0"/>
            <a:ext cx="12192000" cy="6951579"/>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Calibri"/>
              <a:ea typeface="Calibri"/>
              <a:cs typeface="Calibri"/>
              <a:sym typeface="Calibri"/>
            </a:endParaRPr>
          </a:p>
        </p:txBody>
      </p:sp>
      <p:sp>
        <p:nvSpPr>
          <p:cNvPr id="151" name="Shape 151"/>
          <p:cNvSpPr/>
          <p:nvPr/>
        </p:nvSpPr>
        <p:spPr>
          <a:xfrm>
            <a:off x="-254001" y="3115821"/>
            <a:ext cx="12700001" cy="2982895"/>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8000" b="1" dirty="0">
                <a:solidFill>
                  <a:schemeClr val="lt1"/>
                </a:solidFill>
                <a:latin typeface="Gilroy ExtraBold" charset="0"/>
                <a:ea typeface="Gilroy ExtraBold" charset="0"/>
                <a:cs typeface="Gilroy ExtraBold" charset="0"/>
              </a:rPr>
              <a:t>Organizing for ’18</a:t>
            </a:r>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016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407258"/>
            <a:ext cx="12192000" cy="2015936"/>
          </a:xfrm>
          <a:prstGeom prst="rect">
            <a:avLst/>
          </a:prstGeom>
          <a:noFill/>
        </p:spPr>
        <p:txBody>
          <a:bodyPr wrap="square" rtlCol="0">
            <a:spAutoFit/>
          </a:bodyPr>
          <a:lstStyle/>
          <a:p>
            <a:pPr algn="ctr"/>
            <a:r>
              <a:rPr lang="en-US" sz="12500" b="1" dirty="0">
                <a:solidFill>
                  <a:schemeClr val="bg1"/>
                </a:solidFill>
                <a:latin typeface="Gilroy ExtraBold" charset="0"/>
                <a:ea typeface="Gilroy ExtraBold" charset="0"/>
                <a:cs typeface="Gilroy ExtraBold" charset="0"/>
              </a:rPr>
              <a:t>Next session</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70706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1"/>
        <p:cNvGrpSpPr/>
        <p:nvPr/>
      </p:nvGrpSpPr>
      <p:grpSpPr>
        <a:xfrm>
          <a:off x="0" y="0"/>
          <a:ext cx="0" cy="0"/>
          <a:chOff x="0" y="0"/>
          <a:chExt cx="0" cy="0"/>
        </a:xfrm>
      </p:grpSpPr>
      <p:pic>
        <p:nvPicPr>
          <p:cNvPr id="132" name="Shape 132"/>
          <p:cNvPicPr preferRelativeResize="0"/>
          <p:nvPr/>
        </p:nvPicPr>
        <p:blipFill>
          <a:blip r:embed="rId3">
            <a:alphaModFix amt="20000"/>
            <a:extLst>
              <a:ext uri="{28A0092B-C50C-407E-A947-70E740481C1C}">
                <a14:useLocalDpi xmlns:a14="http://schemas.microsoft.com/office/drawing/2010/main" val="0"/>
              </a:ext>
            </a:extLst>
          </a:blip>
          <a:stretch>
            <a:fillRect/>
          </a:stretch>
        </p:blipFill>
        <p:spPr>
          <a:xfrm>
            <a:off x="-295840" y="-823508"/>
            <a:ext cx="13504209" cy="8474884"/>
          </a:xfrm>
          <a:prstGeom prst="rect">
            <a:avLst/>
          </a:prstGeom>
          <a:noFill/>
          <a:ln>
            <a:noFill/>
          </a:ln>
        </p:spPr>
      </p:pic>
      <p:sp>
        <p:nvSpPr>
          <p:cNvPr id="134" name="Shape 134"/>
          <p:cNvSpPr txBox="1"/>
          <p:nvPr/>
        </p:nvSpPr>
        <p:spPr>
          <a:xfrm>
            <a:off x="3022620" y="5672584"/>
            <a:ext cx="614675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600" b="1" dirty="0">
                <a:solidFill>
                  <a:schemeClr val="lt1"/>
                </a:solidFill>
                <a:latin typeface="Gilroy ExtraBold" charset="0"/>
                <a:ea typeface="Gilroy ExtraBold" charset="0"/>
                <a:cs typeface="Gilroy ExtraBold" charset="0"/>
              </a:rPr>
              <a:t>June 6th </a:t>
            </a:r>
            <a:r>
              <a:rPr lang="en-US" sz="2600" b="1" u="none" strike="noStrike" cap="none" dirty="0">
                <a:solidFill>
                  <a:schemeClr val="lt1"/>
                </a:solidFill>
                <a:latin typeface="Gilroy ExtraBold" charset="0"/>
                <a:ea typeface="Gilroy ExtraBold" charset="0"/>
                <a:cs typeface="Gilroy ExtraBold" charset="0"/>
                <a:sym typeface="Arial"/>
              </a:rPr>
              <a:t>at 8 p.m. ET/7 p.m. CT</a:t>
            </a:r>
          </a:p>
        </p:txBody>
      </p:sp>
      <p:pic>
        <p:nvPicPr>
          <p:cNvPr id="7" name="Shape 90" descr="SwingLeft_Logo_White.png"/>
          <p:cNvPicPr preferRelativeResize="0"/>
          <p:nvPr/>
        </p:nvPicPr>
        <p:blipFill>
          <a:blip r:embed="rId4">
            <a:alphaModFix amt="50000"/>
          </a:blip>
          <a:stretch>
            <a:fillRect/>
          </a:stretch>
        </p:blipFill>
        <p:spPr>
          <a:xfrm>
            <a:off x="301735" y="6147718"/>
            <a:ext cx="1594300" cy="512638"/>
          </a:xfrm>
          <a:prstGeom prst="rect">
            <a:avLst/>
          </a:prstGeom>
          <a:noFill/>
          <a:ln>
            <a:noFill/>
          </a:ln>
        </p:spPr>
      </p:pic>
      <p:sp>
        <p:nvSpPr>
          <p:cNvPr id="2" name="Rectangle 1"/>
          <p:cNvSpPr/>
          <p:nvPr/>
        </p:nvSpPr>
        <p:spPr>
          <a:xfrm>
            <a:off x="3059091" y="4675052"/>
            <a:ext cx="6096000" cy="430887"/>
          </a:xfrm>
          <a:prstGeom prst="rect">
            <a:avLst/>
          </a:prstGeom>
        </p:spPr>
        <p:txBody>
          <a:bodyPr>
            <a:spAutoFit/>
          </a:bodyPr>
          <a:lstStyle/>
          <a:p>
            <a:pPr lvl="0" algn="ctr">
              <a:buSzPct val="25000"/>
            </a:pPr>
            <a:r>
              <a:rPr lang="en-US" sz="2200" b="1" dirty="0">
                <a:solidFill>
                  <a:schemeClr val="lt1"/>
                </a:solidFill>
                <a:latin typeface="Source Sans Pro" charset="0"/>
                <a:ea typeface="Source Sans Pro" charset="0"/>
                <a:cs typeface="Source Sans Pro" charset="0"/>
              </a:rPr>
              <a:t>Alexis </a:t>
            </a:r>
            <a:r>
              <a:rPr lang="en-US" sz="2200" b="1" dirty="0" err="1">
                <a:solidFill>
                  <a:schemeClr val="lt1"/>
                </a:solidFill>
                <a:latin typeface="Source Sans Pro" charset="0"/>
                <a:ea typeface="Source Sans Pro" charset="0"/>
                <a:cs typeface="Source Sans Pro" charset="0"/>
              </a:rPr>
              <a:t>Conavay</a:t>
            </a:r>
            <a:r>
              <a:rPr lang="en-US" sz="2200" b="1" dirty="0">
                <a:solidFill>
                  <a:schemeClr val="lt1"/>
                </a:solidFill>
                <a:latin typeface="Source Sans Pro" charset="0"/>
                <a:ea typeface="Source Sans Pro" charset="0"/>
                <a:cs typeface="Source Sans Pro" charset="0"/>
              </a:rPr>
              <a:t> </a:t>
            </a:r>
            <a:r>
              <a:rPr lang="en-US" sz="2200" dirty="0">
                <a:solidFill>
                  <a:schemeClr val="bg2"/>
                </a:solidFill>
                <a:latin typeface="Source Sans Pro" charset="0"/>
                <a:ea typeface="Source Sans Pro" charset="0"/>
                <a:cs typeface="Source Sans Pro" charset="0"/>
              </a:rPr>
              <a:t>OFA Organizing Project Manager</a:t>
            </a:r>
            <a:endParaRPr lang="en-US" sz="1800" dirty="0">
              <a:solidFill>
                <a:schemeClr val="bg2"/>
              </a:solidFill>
              <a:latin typeface="Source Sans Pro" charset="0"/>
              <a:ea typeface="Source Sans Pro" charset="0"/>
              <a:cs typeface="Source Sans Pro" charset="0"/>
            </a:endParaRPr>
          </a:p>
        </p:txBody>
      </p:sp>
      <p:sp>
        <p:nvSpPr>
          <p:cNvPr id="12" name="Shape 133"/>
          <p:cNvSpPr txBox="1"/>
          <p:nvPr/>
        </p:nvSpPr>
        <p:spPr>
          <a:xfrm>
            <a:off x="514349" y="2941597"/>
            <a:ext cx="11163300" cy="9121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7800" b="1" u="none" strike="noStrike" cap="none" dirty="0">
                <a:solidFill>
                  <a:schemeClr val="lt1"/>
                </a:solidFill>
                <a:latin typeface="Gilroy ExtraBold" charset="0"/>
                <a:ea typeface="Gilroy ExtraBold" charset="0"/>
                <a:cs typeface="Gilroy ExtraBold" charset="0"/>
                <a:sym typeface="Arial"/>
              </a:rPr>
              <a:t>Part 2: Know your why</a:t>
            </a:r>
          </a:p>
        </p:txBody>
      </p:sp>
      <p:sp>
        <p:nvSpPr>
          <p:cNvPr id="13" name="Shape 133"/>
          <p:cNvSpPr txBox="1"/>
          <p:nvPr/>
        </p:nvSpPr>
        <p:spPr>
          <a:xfrm>
            <a:off x="514349" y="2531787"/>
            <a:ext cx="11163300" cy="435250"/>
          </a:xfrm>
          <a:prstGeom prst="rect">
            <a:avLst/>
          </a:prstGeom>
          <a:noFill/>
          <a:ln>
            <a:noFill/>
          </a:ln>
        </p:spPr>
        <p:txBody>
          <a:bodyPr lIns="91425" tIns="45700" rIns="91425" bIns="45700" anchor="t" anchorCtr="0">
            <a:noAutofit/>
          </a:bodyPr>
          <a:lstStyle/>
          <a:p>
            <a:pPr lvl="0" algn="ctr">
              <a:buSzPct val="25000"/>
            </a:pPr>
            <a:r>
              <a:rPr lang="en-US" sz="2400" b="1" spc="300" dirty="0">
                <a:solidFill>
                  <a:schemeClr val="bg2"/>
                </a:solidFill>
                <a:latin typeface="Gilroy ExtraBold" charset="0"/>
                <a:ea typeface="Gilroy ExtraBold" charset="0"/>
                <a:cs typeface="Gilroy ExtraBold" charset="0"/>
              </a:rPr>
              <a:t> EFFECTIVE CONVERSATIONS </a:t>
            </a:r>
          </a:p>
        </p:txBody>
      </p:sp>
      <p:pic>
        <p:nvPicPr>
          <p:cNvPr id="14" name="Picture 13"/>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23914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1533791"/>
            <a:ext cx="12192000" cy="313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chemeClr val="tx1"/>
                </a:solidFill>
                <a:latin typeface="Gilroy ExtraBold" charset="0"/>
                <a:ea typeface="Gilroy ExtraBold" charset="0"/>
                <a:cs typeface="Gilroy ExtraBold" charset="0"/>
              </a:rPr>
              <a:t>OFA </a:t>
            </a:r>
          </a:p>
          <a:p>
            <a:pPr algn="ctr">
              <a:lnSpc>
                <a:spcPct val="80000"/>
              </a:lnSpc>
            </a:pPr>
            <a:endParaRPr lang="en-US" sz="2000" b="1" dirty="0">
              <a:solidFill>
                <a:schemeClr val="tx2"/>
              </a:solidFill>
              <a:latin typeface="Gilroy ExtraBold" charset="0"/>
              <a:ea typeface="Gilroy ExtraBold" charset="0"/>
              <a:cs typeface="Gilroy ExtraBold" charset="0"/>
            </a:endParaRPr>
          </a:p>
          <a:p>
            <a:pPr algn="ctr">
              <a:lnSpc>
                <a:spcPct val="90000"/>
              </a:lnSpc>
            </a:pPr>
            <a:r>
              <a:rPr lang="en-US" sz="4000" b="1" dirty="0">
                <a:solidFill>
                  <a:schemeClr val="bg2"/>
                </a:solidFill>
                <a:latin typeface="Gilroy ExtraBold" charset="0"/>
                <a:ea typeface="Gilroy ExtraBold" charset="0"/>
                <a:cs typeface="Gilroy ExtraBold" charset="0"/>
              </a:rPr>
              <a:t>Thank you for joining today’s webinar.</a:t>
            </a: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r>
              <a:rPr lang="en-US" sz="2400" dirty="0">
                <a:solidFill>
                  <a:schemeClr val="tx1"/>
                </a:solidFill>
                <a:latin typeface="Source Sans Pro" charset="0"/>
                <a:ea typeface="Source Sans Pro" charset="0"/>
                <a:cs typeface="Source Sans Pro" charset="0"/>
              </a:rPr>
              <a:t>Please fill out the survey below and give us </a:t>
            </a:r>
          </a:p>
          <a:p>
            <a:pPr algn="ctr"/>
            <a:r>
              <a:rPr lang="en-US" sz="2400" dirty="0">
                <a:solidFill>
                  <a:schemeClr val="tx1"/>
                </a:solidFill>
                <a:latin typeface="Source Sans Pro" charset="0"/>
                <a:ea typeface="Source Sans Pro" charset="0"/>
                <a:cs typeface="Source Sans Pro" charset="0"/>
              </a:rPr>
              <a:t>your feedback on today’s training.</a:t>
            </a:r>
          </a:p>
          <a:p>
            <a:pPr algn="ctr">
              <a:lnSpc>
                <a:spcPct val="80000"/>
              </a:lnSpc>
            </a:pPr>
            <a:endParaRPr lang="en-US" sz="2600" dirty="0">
              <a:solidFill>
                <a:schemeClr val="tx1"/>
              </a:solidFill>
              <a:latin typeface="Source Sans Pro" charset="0"/>
              <a:ea typeface="Source Sans Pro" charset="0"/>
              <a:cs typeface="Source Sans Pro" charset="0"/>
            </a:endParaRPr>
          </a:p>
        </p:txBody>
      </p:sp>
      <p:sp>
        <p:nvSpPr>
          <p:cNvPr id="11" name="Rectangle 10">
            <a:hlinkClick r:id="rId2"/>
          </p:cNvPr>
          <p:cNvSpPr/>
          <p:nvPr/>
        </p:nvSpPr>
        <p:spPr>
          <a:xfrm>
            <a:off x="4275221" y="4869371"/>
            <a:ext cx="3641558" cy="809534"/>
          </a:xfrm>
          <a:prstGeom prst="rect">
            <a:avLst/>
          </a:prstGeom>
          <a:noFill/>
          <a:ln w="25400"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400" b="1">
                <a:solidFill>
                  <a:schemeClr val="bg2"/>
                </a:solidFill>
              </a:rPr>
              <a:t>bit.ly</a:t>
            </a:r>
            <a:r>
              <a:rPr lang="en-US" sz="2400" b="1" dirty="0">
                <a:solidFill>
                  <a:schemeClr val="bg2"/>
                </a:solidFill>
              </a:rPr>
              <a:t>/</a:t>
            </a:r>
            <a:r>
              <a:rPr lang="en-US" sz="2400" b="1" dirty="0" err="1">
                <a:solidFill>
                  <a:schemeClr val="bg2"/>
                </a:solidFill>
              </a:rPr>
              <a:t>effectiveconvos</a:t>
            </a:r>
            <a:endParaRPr lang="en-US" sz="2400" b="1" dirty="0">
              <a:solidFill>
                <a:schemeClr val="bg2"/>
              </a:solidFill>
              <a:latin typeface="Source Sans Pro" charset="0"/>
              <a:ea typeface="Source Sans Pro" charset="0"/>
              <a:cs typeface="Source Sans Pro" charset="0"/>
            </a:endParaRP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153505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407258"/>
            <a:ext cx="12192000" cy="2015936"/>
          </a:xfrm>
          <a:prstGeom prst="rect">
            <a:avLst/>
          </a:prstGeom>
          <a:noFill/>
        </p:spPr>
        <p:txBody>
          <a:bodyPr wrap="square" rtlCol="0">
            <a:spAutoFit/>
          </a:bodyPr>
          <a:lstStyle/>
          <a:p>
            <a:pPr algn="ctr"/>
            <a:r>
              <a:rPr lang="en-US" sz="12500" b="1" dirty="0">
                <a:solidFill>
                  <a:schemeClr val="bg1"/>
                </a:solidFill>
                <a:latin typeface="Gilroy ExtraBold" charset="0"/>
                <a:ea typeface="Gilroy ExtraBold" charset="0"/>
                <a:cs typeface="Gilroy ExtraBold" charset="0"/>
              </a:rPr>
              <a:t>Thank you!</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466130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9566" y="-8690"/>
            <a:ext cx="12182434" cy="6951579"/>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Calibri"/>
              <a:ea typeface="Calibri"/>
              <a:cs typeface="Calibri"/>
              <a:sym typeface="Calibri"/>
            </a:endParaRPr>
          </a:p>
        </p:txBody>
      </p:sp>
      <p:sp>
        <p:nvSpPr>
          <p:cNvPr id="151" name="Shape 151"/>
          <p:cNvSpPr/>
          <p:nvPr/>
        </p:nvSpPr>
        <p:spPr>
          <a:xfrm>
            <a:off x="-249217" y="3034487"/>
            <a:ext cx="12690434" cy="2982895"/>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8000" b="1" dirty="0">
                <a:solidFill>
                  <a:schemeClr val="lt1"/>
                </a:solidFill>
                <a:latin typeface="Gilroy ExtraBold" charset="0"/>
                <a:ea typeface="Gilroy ExtraBold" charset="0"/>
                <a:cs typeface="Gilroy ExtraBold" charset="0"/>
                <a:sym typeface="Arial"/>
              </a:rPr>
              <a:t>#</a:t>
            </a:r>
            <a:r>
              <a:rPr lang="en-US" sz="8000" b="1" dirty="0" err="1">
                <a:solidFill>
                  <a:schemeClr val="lt1"/>
                </a:solidFill>
                <a:latin typeface="Gilroy ExtraBold" charset="0"/>
                <a:ea typeface="Gilroy ExtraBold" charset="0"/>
                <a:cs typeface="Gilroy ExtraBold" charset="0"/>
                <a:sym typeface="Arial"/>
              </a:rPr>
              <a:t>OFAction</a:t>
            </a:r>
            <a:endParaRPr lang="en-US" sz="8000" b="1" dirty="0">
              <a:solidFill>
                <a:schemeClr val="lt1"/>
              </a:solidFill>
              <a:latin typeface="Gilroy ExtraBold" charset="0"/>
              <a:ea typeface="Gilroy ExtraBold" charset="0"/>
              <a:cs typeface="Gilroy ExtraBold" charset="0"/>
            </a:endParaRPr>
          </a:p>
          <a:p>
            <a:pPr marL="0" marR="0" lvl="0" indent="0" algn="ctr" rtl="0">
              <a:lnSpc>
                <a:spcPct val="80000"/>
              </a:lnSpc>
              <a:spcBef>
                <a:spcPts val="0"/>
              </a:spcBef>
              <a:buSzPct val="25000"/>
              <a:buNone/>
            </a:pPr>
            <a:endParaRPr lang="en-US" sz="5500" b="1" dirty="0">
              <a:solidFill>
                <a:schemeClr val="lt1"/>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403941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43263" y="1141070"/>
            <a:ext cx="6935493" cy="4659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Week 1: </a:t>
            </a:r>
            <a:r>
              <a:rPr lang="en-US" altLang="en-US" sz="2500" dirty="0">
                <a:solidFill>
                  <a:schemeClr val="tx1"/>
                </a:solidFill>
                <a:latin typeface="Source Sans Pro" charset="0"/>
                <a:ea typeface="Source Sans Pro" charset="0"/>
                <a:cs typeface="Source Sans Pro" charset="0"/>
              </a:rPr>
              <a:t>	Effective listening</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2: </a:t>
            </a:r>
            <a:r>
              <a:rPr lang="en-US" altLang="en-US" sz="2500" dirty="0">
                <a:solidFill>
                  <a:schemeClr val="tx1"/>
                </a:solidFill>
                <a:latin typeface="Source Sans Pro" charset="0"/>
                <a:ea typeface="Source Sans Pro" charset="0"/>
                <a:cs typeface="Source Sans Pro" charset="0"/>
              </a:rPr>
              <a:t>	Know your ‘why’</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3:</a:t>
            </a:r>
            <a:r>
              <a:rPr lang="en-US" altLang="en-US" sz="2500" dirty="0">
                <a:solidFill>
                  <a:schemeClr val="tx1"/>
                </a:solidFill>
                <a:latin typeface="Source Sans Pro" charset="0"/>
                <a:ea typeface="Source Sans Pro" charset="0"/>
                <a:cs typeface="Source Sans Pro" charset="0"/>
              </a:rPr>
              <a:t>	Your theory of change</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4:</a:t>
            </a:r>
            <a:r>
              <a:rPr lang="en-US" altLang="en-US" sz="2500" dirty="0">
                <a:solidFill>
                  <a:schemeClr val="tx1"/>
                </a:solidFill>
                <a:latin typeface="Source Sans Pro" charset="0"/>
                <a:ea typeface="Source Sans Pro" charset="0"/>
                <a:cs typeface="Source Sans Pro" charset="0"/>
              </a:rPr>
              <a:t>	Motivational interviewing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5:</a:t>
            </a:r>
            <a:r>
              <a:rPr lang="en-US" altLang="en-US" sz="2500" dirty="0">
                <a:solidFill>
                  <a:schemeClr val="tx1"/>
                </a:solidFill>
                <a:latin typeface="Source Sans Pro" charset="0"/>
                <a:ea typeface="Source Sans Pro" charset="0"/>
                <a:cs typeface="Source Sans Pro" charset="0"/>
              </a:rPr>
              <a:t>	Voter contact best practices </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813290" y="1100384"/>
            <a:ext cx="3931237" cy="569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Learning series </a:t>
            </a: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903670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Shape 97"/>
          <p:cNvSpPr txBox="1"/>
          <p:nvPr/>
        </p:nvSpPr>
        <p:spPr>
          <a:xfrm>
            <a:off x="1085087" y="1117151"/>
            <a:ext cx="4194047" cy="1214435"/>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n-US" sz="4500" dirty="0">
                <a:solidFill>
                  <a:schemeClr val="bg2"/>
                </a:solidFill>
                <a:latin typeface="Gilroy ExtraBold" charset="0"/>
                <a:ea typeface="Gilroy ExtraBold" charset="0"/>
                <a:cs typeface="Gilroy ExtraBold" charset="0"/>
              </a:rPr>
              <a:t>Goals for this session</a:t>
            </a:r>
          </a:p>
        </p:txBody>
      </p:sp>
      <p:sp>
        <p:nvSpPr>
          <p:cNvPr id="98" name="Shape 98"/>
          <p:cNvSpPr txBox="1"/>
          <p:nvPr/>
        </p:nvSpPr>
        <p:spPr>
          <a:xfrm>
            <a:off x="6781055" y="1117148"/>
            <a:ext cx="4277475" cy="5299852"/>
          </a:xfrm>
          <a:prstGeom prst="rect">
            <a:avLst/>
          </a:prstGeom>
          <a:noFill/>
          <a:ln>
            <a:noFill/>
          </a:ln>
        </p:spPr>
        <p:txBody>
          <a:bodyPr lIns="91425" tIns="45700" rIns="91425" bIns="45700" anchor="t" anchorCtr="0">
            <a:noAutofit/>
          </a:bodyPr>
          <a:lstStyle/>
          <a:p>
            <a:pPr lvl="0" rtl="0">
              <a:spcBef>
                <a:spcPts val="0"/>
              </a:spcBef>
              <a:buNone/>
            </a:pPr>
            <a:r>
              <a:rPr lang="en-US" sz="2300" dirty="0">
                <a:solidFill>
                  <a:schemeClr val="tx1"/>
                </a:solidFill>
                <a:latin typeface="Source Sans Pro"/>
                <a:ea typeface="Source Sans Pro"/>
                <a:cs typeface="Source Sans Pro"/>
                <a:sym typeface="Source Sans Pro"/>
              </a:rPr>
              <a:t>Explain effective listening and questioning techniques to foster effective communication.</a:t>
            </a:r>
          </a:p>
          <a:p>
            <a:pPr marL="0" marR="0" lvl="0" indent="0" algn="l" rtl="0">
              <a:spcBef>
                <a:spcPts val="0"/>
              </a:spcBef>
              <a:buNone/>
            </a:pPr>
            <a:endParaRPr lang="en-US" sz="2300" dirty="0">
              <a:solidFill>
                <a:schemeClr val="tx1"/>
              </a:solidFill>
              <a:latin typeface="Source Sans Pro"/>
              <a:ea typeface="Source Sans Pro"/>
              <a:cs typeface="Source Sans Pro"/>
              <a:sym typeface="Source Sans Pro"/>
            </a:endParaRPr>
          </a:p>
          <a:p>
            <a:pPr marL="0" marR="0" lvl="0" indent="0" algn="l" rtl="0">
              <a:spcBef>
                <a:spcPts val="0"/>
              </a:spcBef>
              <a:buNone/>
            </a:pPr>
            <a:endParaRPr sz="2300" dirty="0">
              <a:solidFill>
                <a:schemeClr val="tx1"/>
              </a:solidFill>
              <a:latin typeface="Source Sans Pro"/>
              <a:ea typeface="Source Sans Pro"/>
              <a:cs typeface="Source Sans Pro"/>
              <a:sym typeface="Source Sans Pro"/>
            </a:endParaRPr>
          </a:p>
          <a:p>
            <a:pPr lvl="0" rtl="0">
              <a:lnSpc>
                <a:spcPct val="115000"/>
              </a:lnSpc>
              <a:spcBef>
                <a:spcPts val="0"/>
              </a:spcBef>
              <a:buNone/>
            </a:pPr>
            <a:r>
              <a:rPr lang="en-US" sz="2300" dirty="0">
                <a:solidFill>
                  <a:schemeClr val="tx1"/>
                </a:solidFill>
                <a:latin typeface="Source Sans Pro"/>
                <a:ea typeface="Source Sans Pro"/>
                <a:cs typeface="Source Sans Pro"/>
                <a:sym typeface="Source Sans Pro"/>
              </a:rPr>
              <a:t>Apply effective listening technique to people that have different opinions than our own.</a:t>
            </a:r>
          </a:p>
          <a:p>
            <a:pPr marL="0" marR="0" lvl="0" indent="0" algn="l" rtl="0">
              <a:spcBef>
                <a:spcPts val="0"/>
              </a:spcBef>
              <a:buNone/>
            </a:pPr>
            <a:endParaRPr sz="2300" dirty="0">
              <a:solidFill>
                <a:schemeClr val="tx1"/>
              </a:solidFill>
              <a:latin typeface="Source Sans Pro"/>
              <a:ea typeface="Source Sans Pro"/>
              <a:cs typeface="Source Sans Pro"/>
              <a:sym typeface="Source Sans Pro"/>
            </a:endParaRPr>
          </a:p>
        </p:txBody>
      </p:sp>
      <p:sp>
        <p:nvSpPr>
          <p:cNvPr id="99" name="Shape 99"/>
          <p:cNvSpPr/>
          <p:nvPr/>
        </p:nvSpPr>
        <p:spPr>
          <a:xfrm>
            <a:off x="6332772" y="1210126"/>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Arial"/>
                <a:ea typeface="Arial"/>
                <a:cs typeface="Arial"/>
                <a:sym typeface="Arial"/>
              </a:rPr>
              <a:t>1</a:t>
            </a:r>
          </a:p>
        </p:txBody>
      </p:sp>
      <p:sp>
        <p:nvSpPr>
          <p:cNvPr id="100" name="Shape 100"/>
          <p:cNvSpPr/>
          <p:nvPr/>
        </p:nvSpPr>
        <p:spPr>
          <a:xfrm>
            <a:off x="6332772" y="2932596"/>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Arial"/>
                <a:ea typeface="Arial"/>
                <a:cs typeface="Arial"/>
                <a:sym typeface="Arial"/>
              </a:rPr>
              <a:t>2</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65729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9566" y="-8690"/>
            <a:ext cx="12690434" cy="6951579"/>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Calibri"/>
              <a:ea typeface="Calibri"/>
              <a:cs typeface="Calibri"/>
              <a:sym typeface="Calibri"/>
            </a:endParaRPr>
          </a:p>
        </p:txBody>
      </p:sp>
      <p:sp>
        <p:nvSpPr>
          <p:cNvPr id="151" name="Shape 151"/>
          <p:cNvSpPr/>
          <p:nvPr/>
        </p:nvSpPr>
        <p:spPr>
          <a:xfrm>
            <a:off x="-249217" y="3034487"/>
            <a:ext cx="12690434" cy="2982895"/>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8000" b="1" dirty="0" err="1">
                <a:solidFill>
                  <a:schemeClr val="lt1"/>
                </a:solidFill>
                <a:latin typeface="Gilroy ExtraBold" charset="0"/>
                <a:ea typeface="Gilroy ExtraBold" charset="0"/>
                <a:cs typeface="Gilroy ExtraBold" charset="0"/>
              </a:rPr>
              <a:t>Bit.ly</a:t>
            </a:r>
            <a:r>
              <a:rPr lang="en-US" sz="8000" b="1" dirty="0">
                <a:solidFill>
                  <a:schemeClr val="lt1"/>
                </a:solidFill>
                <a:latin typeface="Gilroy ExtraBold" charset="0"/>
                <a:ea typeface="Gilroy ExtraBold" charset="0"/>
                <a:cs typeface="Gilroy ExtraBold" charset="0"/>
              </a:rPr>
              <a:t>/effectiveconvo1</a:t>
            </a:r>
          </a:p>
        </p:txBody>
      </p:sp>
    </p:spTree>
    <p:extLst>
      <p:ext uri="{BB962C8B-B14F-4D97-AF65-F5344CB8AC3E}">
        <p14:creationId xmlns:p14="http://schemas.microsoft.com/office/powerpoint/2010/main" val="1415086903"/>
      </p:ext>
    </p:extLst>
  </p:cSld>
  <p:clrMapOvr>
    <a:masterClrMapping/>
  </p:clrMapOvr>
  <p:transition spd="med"/>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9698</TotalTime>
  <Words>2145</Words>
  <Application>Microsoft Macintosh PowerPoint</Application>
  <PresentationFormat>Widescreen</PresentationFormat>
  <Paragraphs>356</Paragraphs>
  <Slides>53</Slides>
  <Notes>34</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53</vt:i4>
      </vt:variant>
    </vt:vector>
  </HeadingPairs>
  <TitlesOfParts>
    <vt:vector size="64" baseType="lpstr">
      <vt:lpstr>Arial</vt:lpstr>
      <vt:lpstr>Bitter</vt:lpstr>
      <vt:lpstr>Calibri</vt:lpstr>
      <vt:lpstr>Gilroy</vt:lpstr>
      <vt:lpstr>Gilroy ExtraBold</vt:lpstr>
      <vt:lpstr>Helvetica Neue</vt:lpstr>
      <vt:lpstr>Open Sans</vt:lpstr>
      <vt:lpstr>Questrial</vt:lpstr>
      <vt:lpstr>Source Sans Pro</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144</cp:revision>
  <cp:lastPrinted>2017-11-11T21:09:23Z</cp:lastPrinted>
  <dcterms:modified xsi:type="dcterms:W3CDTF">2019-02-22T04:11:34Z</dcterms:modified>
</cp:coreProperties>
</file>