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76" r:id="rId2"/>
    <p:sldId id="256" r:id="rId3"/>
    <p:sldId id="279" r:id="rId4"/>
    <p:sldId id="327" r:id="rId5"/>
    <p:sldId id="409" r:id="rId6"/>
    <p:sldId id="315" r:id="rId7"/>
    <p:sldId id="316" r:id="rId8"/>
    <p:sldId id="280" r:id="rId9"/>
    <p:sldId id="309" r:id="rId10"/>
    <p:sldId id="410" r:id="rId11"/>
    <p:sldId id="416" r:id="rId12"/>
    <p:sldId id="415" r:id="rId13"/>
    <p:sldId id="403" r:id="rId14"/>
    <p:sldId id="417" r:id="rId15"/>
    <p:sldId id="412" r:id="rId16"/>
    <p:sldId id="404" r:id="rId17"/>
    <p:sldId id="413" r:id="rId18"/>
    <p:sldId id="392" r:id="rId19"/>
    <p:sldId id="320" r:id="rId20"/>
    <p:sldId id="331" r:id="rId21"/>
    <p:sldId id="418" r:id="rId22"/>
    <p:sldId id="419" r:id="rId23"/>
    <p:sldId id="420" r:id="rId24"/>
    <p:sldId id="337" r:id="rId25"/>
    <p:sldId id="397" r:id="rId26"/>
    <p:sldId id="394" r:id="rId27"/>
    <p:sldId id="336" r:id="rId28"/>
    <p:sldId id="376" r:id="rId29"/>
    <p:sldId id="399" r:id="rId30"/>
    <p:sldId id="377" r:id="rId31"/>
    <p:sldId id="380" r:id="rId32"/>
    <p:sldId id="400" r:id="rId33"/>
    <p:sldId id="383" r:id="rId34"/>
    <p:sldId id="384" r:id="rId35"/>
    <p:sldId id="401" r:id="rId36"/>
    <p:sldId id="396" r:id="rId37"/>
    <p:sldId id="421" r:id="rId38"/>
    <p:sldId id="402" r:id="rId39"/>
    <p:sldId id="390" r:id="rId40"/>
    <p:sldId id="30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y McInerney" initials="MM [9]" lastIdx="1" clrIdx="6"/>
  <p:cmAuthor id="1" name="Chelsey Wininger" initials="CW [6]" lastIdx="1" clrIdx="0"/>
  <p:cmAuthor id="2" name="Chelsey Wininger" initials="CW [8]" lastIdx="1" clrIdx="1"/>
  <p:cmAuthor id="3" name="Mary McInerney" initials="MM [6]" lastIdx="1" clrIdx="2"/>
  <p:cmAuthor id="4" name="Chelsey Wininger" initials="CW [7]" lastIdx="1" clrIdx="3"/>
  <p:cmAuthor id="5" name="Chelsey Wininger" initials="CW" lastIdx="1" clrIdx="4"/>
  <p:cmAuthor id="6" name="Mary McInerney" initials="MM [8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0"/>
    <p:restoredTop sz="94599"/>
  </p:normalViewPr>
  <p:slideViewPr>
    <p:cSldViewPr snapToGrid="0" snapToObjects="1">
      <p:cViewPr varScale="1">
        <p:scale>
          <a:sx n="95" d="100"/>
          <a:sy n="95" d="100"/>
        </p:scale>
        <p:origin x="216" y="312"/>
      </p:cViewPr>
      <p:guideLst>
        <p:guide orient="horz" pos="2136"/>
        <p:guide pos="3840"/>
      </p:guideLst>
    </p:cSldViewPr>
  </p:slideViewPr>
  <p:notesTextViewPr>
    <p:cViewPr>
      <p:scale>
        <a:sx n="55" d="100"/>
        <a:sy n="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33B00-849F-3245-8377-FA8133F4C6E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4B64-BDA6-634E-BD2A-D5BD70F9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/>
              <a:t>/4.0/ or send a letter to Creative Commons, PO Box 1866, Mountain View, CA 94042, USA</a:t>
            </a:r>
            <a:endParaRPr lang="en-US" sz="12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6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1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0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3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D873-74C2-2640-B9AD-918029F598DE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fellows@ofa.us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pUZyGe80mL3oh6fmvPuBBKFj55HPLqRhw8rsi4nGE0/edit#gid=1057968535" TargetMode="External"/><Relationship Id="rId2" Type="http://schemas.openxmlformats.org/officeDocument/2006/relationships/hyperlink" Target="mailto:fellows@ofa.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bit.ly/cefweek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53191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Welcome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We will begin at 7:30 p.m. Central Time.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D432FC78-BD46-BD42-A0F2-C12D835D8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9" y="6251332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8997" y="1807436"/>
            <a:ext cx="106630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Why: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Purpose—why are we organizing this event?</a:t>
            </a:r>
          </a:p>
          <a:p>
            <a:endParaRPr lang="en-US" sz="28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latin typeface="Source Sans Pro" charset="0"/>
                <a:ea typeface="Source Sans Pro" charset="0"/>
                <a:cs typeface="Source Sans Pro" charset="0"/>
              </a:rPr>
              <a:t>What:  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do we want to do? What does success look like?</a:t>
            </a: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When: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When will this event happen? Plan A, B, C, D</a:t>
            </a:r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Where: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Where will this event take place? Plan A, B, C, D</a:t>
            </a:r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Who:  </a:t>
            </a:r>
            <a:r>
              <a:rPr lang="en-US" sz="28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Assign roles—who will do what? Who should be involved? </a:t>
            </a:r>
          </a:p>
          <a:p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24051" y="1938788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024051" y="2761151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024051" y="3625820"/>
            <a:ext cx="347241" cy="34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024051" y="4442579"/>
            <a:ext cx="347241" cy="3502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1024051" y="5297258"/>
            <a:ext cx="347241" cy="34741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938641"/>
            <a:ext cx="12192000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Event goals</a:t>
            </a:r>
          </a:p>
        </p:txBody>
      </p:sp>
    </p:spTree>
    <p:extLst>
      <p:ext uri="{BB962C8B-B14F-4D97-AF65-F5344CB8AC3E}">
        <p14:creationId xmlns:p14="http://schemas.microsoft.com/office/powerpoint/2010/main" val="94139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938641"/>
            <a:ext cx="12192000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Event goals: The next step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40" y="1807436"/>
            <a:ext cx="106630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You always want to make an ask to your audience during or at the end of your event.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Organizing is hard work, and the best way for us to grow and achieve more is to make use of the great people we have in the room.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Always be ready with the next step for your audience for how they can stay engaged and take more action!</a:t>
            </a:r>
            <a:endParaRPr lang="en-US" sz="28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4347" y="1060298"/>
            <a:ext cx="10592078" cy="12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4000" b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do you think a good ask might be for the issue you’re focusing on?</a:t>
            </a:r>
            <a:endParaRPr lang="en-US" sz="4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66469" y="4405336"/>
            <a:ext cx="4459061" cy="1246889"/>
            <a:chOff x="3722729" y="4474784"/>
            <a:chExt cx="4459061" cy="1246889"/>
          </a:xfrm>
        </p:grpSpPr>
        <p:sp>
          <p:nvSpPr>
            <p:cNvPr id="10" name="TextBox 9">
              <a:hlinkClick r:id="rId2"/>
            </p:cNvPr>
            <p:cNvSpPr txBox="1"/>
            <p:nvPr/>
          </p:nvSpPr>
          <p:spPr>
            <a:xfrm>
              <a:off x="3722729" y="5272034"/>
              <a:ext cx="4459061" cy="449639"/>
            </a:xfrm>
            <a:prstGeom prst="rect">
              <a:avLst/>
            </a:prstGeom>
            <a:noFill/>
          </p:spPr>
          <p:txBody>
            <a:bodyPr wrap="square" lIns="64290" tIns="32145" rIns="64290" bIns="32145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Type in the chat box</a:t>
              </a:r>
              <a:endParaRPr lang="en-US" sz="25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302" y="4474784"/>
              <a:ext cx="870168" cy="58575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24853" y="2235212"/>
            <a:ext cx="894229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Organizing events is complex, challenging work. Their success depends on smooth logistics, high-quality content, and a clear vision for how the event fits into the bigger picture.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441443"/>
            <a:ext cx="12192000" cy="40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 b="1" spc="300" dirty="0">
                <a:latin typeface="Gilroy ExtraBold" charset="0"/>
                <a:ea typeface="Gilroy ExtraBold" charset="0"/>
                <a:cs typeface="Gilroy ExtraBold" charset="0"/>
              </a:rPr>
              <a:t>MANAGING YOUR EVENT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6923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24853" y="2235212"/>
            <a:ext cx="8942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At OFA, we rely on two important tools to help manage the success of our events: the tick tock and event checklist.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441443"/>
            <a:ext cx="12192000" cy="40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 b="1" spc="300" dirty="0">
                <a:latin typeface="Gilroy ExtraBold" charset="0"/>
                <a:ea typeface="Gilroy ExtraBold" charset="0"/>
                <a:cs typeface="Gilroy ExtraBold" charset="0"/>
              </a:rPr>
              <a:t>MANAGING YOUR EVENT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85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08520" y="1508432"/>
            <a:ext cx="4800256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Event management overview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8518" y="2222116"/>
            <a:ext cx="5416099" cy="5437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Tools for event management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3243" y="2932825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Preventing and solving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3242" y="3670144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next steps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8518" y="5171392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0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24852" y="2648746"/>
            <a:ext cx="894229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 detailed rundown of what will happen at your event from start to finish.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799322"/>
            <a:ext cx="12192000" cy="40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 b="1" spc="300" dirty="0">
                <a:latin typeface="Gilroy ExtraBold" charset="0"/>
                <a:ea typeface="Gilroy ExtraBold" charset="0"/>
                <a:cs typeface="Gilroy ExtraBold" charset="0"/>
              </a:rPr>
              <a:t>WHAT IS A TICK TOCK?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856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9058" y="1033405"/>
            <a:ext cx="10592078" cy="117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In what ways do you think a tick tock is useful for managing an event?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66469" y="4474784"/>
            <a:ext cx="4459061" cy="1246889"/>
            <a:chOff x="3722729" y="4474784"/>
            <a:chExt cx="4459061" cy="1246889"/>
          </a:xfrm>
        </p:grpSpPr>
        <p:sp>
          <p:nvSpPr>
            <p:cNvPr id="13" name="TextBox 12">
              <a:hlinkClick r:id="rId2"/>
            </p:cNvPr>
            <p:cNvSpPr txBox="1"/>
            <p:nvPr/>
          </p:nvSpPr>
          <p:spPr>
            <a:xfrm>
              <a:off x="3722729" y="5272034"/>
              <a:ext cx="4459061" cy="449639"/>
            </a:xfrm>
            <a:prstGeom prst="rect">
              <a:avLst/>
            </a:prstGeom>
            <a:noFill/>
          </p:spPr>
          <p:txBody>
            <a:bodyPr wrap="square" lIns="64290" tIns="32145" rIns="64290" bIns="32145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Type in the chat box</a:t>
              </a:r>
              <a:endParaRPr lang="en-US" sz="25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302" y="4474784"/>
              <a:ext cx="870168" cy="58575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43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49873" y="1028630"/>
            <a:ext cx="6096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0838" indent="-350838">
              <a:buFont typeface="Arial" charset="0"/>
              <a:buChar char="•"/>
            </a:pPr>
            <a:r>
              <a:rPr lang="en-US" altLang="en-US" sz="2800" dirty="0">
                <a:latin typeface="Source Sans Pro" charset="0"/>
                <a:ea typeface="Source Sans Pro" charset="0"/>
                <a:cs typeface="Source Sans Pro" charset="0"/>
              </a:rPr>
              <a:t>Start with welcome and introduction, sharing goals and reviewing agenda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800" dirty="0">
                <a:latin typeface="Source Sans Pro" charset="0"/>
                <a:ea typeface="Source Sans Pro" charset="0"/>
                <a:cs typeface="Source Sans Pro" charset="0"/>
              </a:rPr>
              <a:t>Order of speaking program (film panel, community service)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800" dirty="0">
                <a:latin typeface="Source Sans Pro" charset="0"/>
                <a:ea typeface="Source Sans Pro" charset="0"/>
                <a:cs typeface="Source Sans Pro" charset="0"/>
              </a:rPr>
              <a:t>Finish with close and next steps</a:t>
            </a: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088" y="1063364"/>
            <a:ext cx="419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Components of a tick tock:</a:t>
            </a:r>
          </a:p>
          <a:p>
            <a:pPr>
              <a:lnSpc>
                <a:spcPct val="80000"/>
              </a:lnSpc>
            </a:pPr>
            <a:endParaRPr lang="en-US" sz="45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3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49873" y="1028630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800" dirty="0">
                <a:latin typeface="Source Sans Pro" charset="0"/>
                <a:ea typeface="Source Sans Pro" charset="0"/>
                <a:cs typeface="Source Sans Pro" charset="0"/>
              </a:rPr>
              <a:t>Think through the timing of each portion of event </a:t>
            </a:r>
            <a:r>
              <a:rPr lang="mr-IN" altLang="en-US" sz="2800" dirty="0"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800" dirty="0">
                <a:latin typeface="Source Sans Pro" charset="0"/>
                <a:ea typeface="Source Sans Pro" charset="0"/>
                <a:cs typeface="Source Sans Pro" charset="0"/>
              </a:rPr>
              <a:t> i.e. intro/welcome, Q&amp;A, event evaluation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800" dirty="0">
                <a:latin typeface="Source Sans Pro" charset="0"/>
                <a:ea typeface="Source Sans Pro" charset="0"/>
                <a:cs typeface="Source Sans Pro" charset="0"/>
              </a:rPr>
              <a:t>Account for transition time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800" dirty="0">
                <a:latin typeface="Source Sans Pro" charset="0"/>
                <a:ea typeface="Source Sans Pro" charset="0"/>
                <a:cs typeface="Source Sans Pro" charset="0"/>
              </a:rPr>
              <a:t>Account for buffer time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800" dirty="0">
                <a:latin typeface="Source Sans Pro" charset="0"/>
                <a:ea typeface="Source Sans Pro" charset="0"/>
                <a:cs typeface="Source Sans Pro" charset="0"/>
              </a:rPr>
              <a:t>Be respectful of your audience’s time</a:t>
            </a: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088" y="1063364"/>
            <a:ext cx="419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Components of a tick tock:</a:t>
            </a:r>
          </a:p>
          <a:p>
            <a:pPr>
              <a:lnSpc>
                <a:spcPct val="80000"/>
              </a:lnSpc>
            </a:pPr>
            <a:endParaRPr lang="en-US" sz="45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4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124"/>
            <a:ext cx="12192000" cy="8092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0314" y="5027086"/>
            <a:ext cx="5853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Kevin Lane</a:t>
            </a:r>
          </a:p>
          <a:p>
            <a:r>
              <a:rPr lang="en-US" sz="24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Training Projects Manager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9058" y="1033405"/>
            <a:ext cx="10592078" cy="12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questions do you have regarding the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flow and time of an event tick tock?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66469" y="4474784"/>
            <a:ext cx="4459061" cy="1246889"/>
            <a:chOff x="3722729" y="4474784"/>
            <a:chExt cx="4459061" cy="1246889"/>
          </a:xfrm>
        </p:grpSpPr>
        <p:sp>
          <p:nvSpPr>
            <p:cNvPr id="17" name="TextBox 16">
              <a:hlinkClick r:id="rId2"/>
            </p:cNvPr>
            <p:cNvSpPr txBox="1"/>
            <p:nvPr/>
          </p:nvSpPr>
          <p:spPr>
            <a:xfrm>
              <a:off x="3722729" y="5272034"/>
              <a:ext cx="4459061" cy="449639"/>
            </a:xfrm>
            <a:prstGeom prst="rect">
              <a:avLst/>
            </a:prstGeom>
            <a:noFill/>
          </p:spPr>
          <p:txBody>
            <a:bodyPr wrap="square" lIns="64290" tIns="32145" rIns="64290" bIns="32145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Type in the chat box</a:t>
              </a:r>
              <a:endParaRPr lang="en-US" sz="25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302" y="4474784"/>
              <a:ext cx="870168" cy="58575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2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24852" y="2648746"/>
            <a:ext cx="917432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 document that takes into account all of the resources, materials, and </a:t>
            </a:r>
            <a:r>
              <a:rPr lang="en-US" sz="480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 needed in order to run an event</a:t>
            </a:r>
            <a:endParaRPr lang="en-US" sz="4800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99322"/>
            <a:ext cx="12192000" cy="40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 b="1" spc="300" dirty="0">
                <a:latin typeface="Gilroy ExtraBold" charset="0"/>
                <a:ea typeface="Gilroy ExtraBold" charset="0"/>
                <a:cs typeface="Gilroy ExtraBold" charset="0"/>
              </a:rPr>
              <a:t>WHAT IS A CHECKLIST?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8099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49873" y="1028630"/>
            <a:ext cx="6096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Source Sans Pro" charset="0"/>
                <a:ea typeface="Source Sans Pro" charset="0"/>
                <a:cs typeface="Source Sans Pro" charset="0"/>
              </a:rPr>
              <a:t>Supplies</a:t>
            </a:r>
          </a:p>
          <a:p>
            <a:pPr marL="457200" indent="-457200">
              <a:buFont typeface="Arial" charset="0"/>
              <a:buChar char="•"/>
            </a:pPr>
            <a:endParaRPr lang="en-US" alt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Source Sans Pro" charset="0"/>
                <a:ea typeface="Source Sans Pro" charset="0"/>
                <a:cs typeface="Source Sans Pro" charset="0"/>
              </a:rPr>
              <a:t>AV needs</a:t>
            </a:r>
          </a:p>
          <a:p>
            <a:pPr marL="457200" indent="-457200">
              <a:buFont typeface="Arial" charset="0"/>
              <a:buChar char="•"/>
            </a:pPr>
            <a:endParaRPr lang="en-US" alt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Source Sans Pro" charset="0"/>
                <a:ea typeface="Source Sans Pro" charset="0"/>
                <a:cs typeface="Source Sans Pro" charset="0"/>
              </a:rPr>
              <a:t>Food/refreshments</a:t>
            </a:r>
          </a:p>
          <a:p>
            <a:pPr marL="457200" indent="-457200">
              <a:buFont typeface="Arial" charset="0"/>
              <a:buChar char="•"/>
            </a:pPr>
            <a:endParaRPr lang="en-US" alt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Source Sans Pro" charset="0"/>
                <a:ea typeface="Source Sans Pro" charset="0"/>
                <a:cs typeface="Source Sans Pro" charset="0"/>
              </a:rPr>
              <a:t>Accessibility </a:t>
            </a: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088" y="1063364"/>
            <a:ext cx="419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Components of a checklist:</a:t>
            </a:r>
          </a:p>
          <a:p>
            <a:pPr>
              <a:lnSpc>
                <a:spcPct val="80000"/>
              </a:lnSpc>
            </a:pPr>
            <a:endParaRPr lang="en-US" sz="45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Buckets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19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4909" y="3013501"/>
            <a:ext cx="6542630" cy="84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Sample checklist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3200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7104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10684"/>
            <a:ext cx="12192000" cy="117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are some items on your checklist that are immediate next steps?</a:t>
            </a: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3866469" y="5282580"/>
            <a:ext cx="4459061" cy="449639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pPr algn="ctr"/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Type in the chat box</a:t>
            </a:r>
            <a:endParaRPr lang="en-US" sz="25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42" y="4485330"/>
            <a:ext cx="870168" cy="585755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6096000" y="3394275"/>
            <a:ext cx="0" cy="3429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08520" y="1508432"/>
            <a:ext cx="4571146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Event management overview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8518" y="2222116"/>
            <a:ext cx="541609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Writing an event tick tock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8518" y="2959434"/>
            <a:ext cx="3899305" cy="5437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Preventing and solving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8518" y="3697721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next steps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8518" y="5171392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08518" y="2222115"/>
            <a:ext cx="541609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Tools for event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732305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78071" y="-47104"/>
            <a:ext cx="6113929" cy="6905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47104"/>
            <a:ext cx="6078071" cy="6905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0711" y="2325494"/>
            <a:ext cx="5139228" cy="235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0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Before</a:t>
            </a:r>
          </a:p>
          <a:p>
            <a:endParaRPr lang="en-US" altLang="en-US" sz="30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30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What can you do before the event to prevent a problem </a:t>
            </a:r>
          </a:p>
          <a:p>
            <a:r>
              <a:rPr lang="en-US" altLang="en-US" sz="30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from happening?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0711" y="700191"/>
            <a:ext cx="3223448" cy="11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Preventive Solution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29792" y="2372598"/>
            <a:ext cx="4369171" cy="235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000" b="1" dirty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rPr>
              <a:t>During</a:t>
            </a:r>
          </a:p>
          <a:p>
            <a:endParaRPr lang="en-US" altLang="en-US" sz="30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30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What can you do during the event to manage a problem by adapting?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29792" y="747295"/>
            <a:ext cx="3223448" cy="11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Adaptive</a:t>
            </a:r>
          </a:p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Solution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07603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5579" y="753979"/>
            <a:ext cx="7193969" cy="20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 are hosting a film screening. For this event you plan to present a movie, followed by a panel discussion and a Q &amp; A. But during the actual event, panelists are talking over each other and the Q &amp; A is going longer than expected. Moreover, the same three audience members are asking questions and controlling the conversation.</a:t>
            </a: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0370" y="753979"/>
            <a:ext cx="3223448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Scenario # 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73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5579" y="753979"/>
            <a:ext cx="7193969" cy="444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 are hosting a film screening. For this event you plan to present a movie, followed by a panel discussion and a Q &amp; A. But during the actual event, panelists are talking over each other and the Q &amp; A is going longer than expected. Moreover, the same three audience members are asking questions and controlling the conversation.</a:t>
            </a: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Assign and prepare an event moderator or Emcee.</a:t>
            </a: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0370" y="753979"/>
            <a:ext cx="3223448" cy="437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Scenario # 1: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Preventative </a:t>
            </a: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Solution: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00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5579" y="753979"/>
            <a:ext cx="7193969" cy="51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 are hosting a film screening. For this event you plan to present a movie, followed by a panel discussion and a Q &amp; A. But during the actual event, panelists are talking over each other and the Q &amp; A is going longer than expected. Moreover, the same three audience members are asking questions and controlling the conversation.</a:t>
            </a: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Assign and prepare an event moderator or Emcee.</a:t>
            </a: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Moderator/Emcee should use facilitation skills to keep control of the tick tock, audience, and content.</a:t>
            </a: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0370" y="753979"/>
            <a:ext cx="3223448" cy="56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Scenario # 1: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Preventative </a:t>
            </a: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Solution: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Adaptive </a:t>
            </a: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Solution: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0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1426" y="95733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accent1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36" y="1042077"/>
            <a:ext cx="765471" cy="58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89" y="3897679"/>
            <a:ext cx="731323" cy="492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1" y="5262617"/>
            <a:ext cx="734441" cy="746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9873" y="102863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We will meet every Wednesday for 90 minutes. If you cannot attend, inform your fellows leader, if you have one, and email </a:t>
            </a:r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  <a:hlinkClick r:id="rId5"/>
              </a:rPr>
              <a:t>fellows@ofa.us</a:t>
            </a:r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9873" y="2622890"/>
            <a:ext cx="3706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This is an interactive training. </a:t>
            </a: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5779" y="3782391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A recording of this video and slides will be available on the Fellows Bookshelf following this training.</a:t>
            </a: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5779" y="5478263"/>
            <a:ext cx="31726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Tweet using #</a:t>
            </a:r>
            <a:r>
              <a:rPr lang="en-US" altLang="en-US" sz="2200" dirty="0" err="1">
                <a:latin typeface="Source Sans Pro" charset="0"/>
                <a:ea typeface="Source Sans Pro" charset="0"/>
                <a:cs typeface="Source Sans Pro" charset="0"/>
              </a:rPr>
              <a:t>OFAFellows</a:t>
            </a:r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80" y="2576710"/>
            <a:ext cx="776116" cy="6380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77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5579" y="753979"/>
            <a:ext cx="7193969" cy="173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 are hosting a speaker series about gun violence prevention in your community. Your VIP speaker, a city council member, begins the speaking program and largely focuses on the new housing project the Council proposed last week.</a:t>
            </a: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0370" y="753979"/>
            <a:ext cx="3223448" cy="252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Scenario # 2:</a:t>
            </a:r>
          </a:p>
          <a:p>
            <a:endParaRPr lang="en-US" sz="4000" b="1" dirty="0">
              <a:solidFill>
                <a:schemeClr val="accent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accent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accent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75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5579" y="753979"/>
            <a:ext cx="7193969" cy="444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 are hosting a speaker series about gun violence prevention in your community. Your VIP speaker, a city council member, begins the speaking program and largely focuses on the new housing project the Council proposed last week.</a:t>
            </a: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Write a memo to prepare your speaker. Include event goals, suggested talking points, and logistics.</a:t>
            </a: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0370" y="753979"/>
            <a:ext cx="3223448" cy="437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Scenario # 2: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Preventative </a:t>
            </a: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Solution: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70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5579" y="753979"/>
            <a:ext cx="7193969" cy="51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 are hosting a speaker series about gun violence prevention in your community. Your VIP speaker, a city council member, begins the speaking program and largely focuses on the new housing project the Council proposed last week.</a:t>
            </a: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Write a memo to prepare your speaker. Include event goals, suggested talking points, and logistics.</a:t>
            </a: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Find a pause and ask the speaker something that closely relates to your actual event theme.</a:t>
            </a: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0370" y="753979"/>
            <a:ext cx="3223448" cy="56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Scenario # 2: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Preventative </a:t>
            </a: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Solution: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Adaptive </a:t>
            </a: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Solution: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63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5579" y="753979"/>
            <a:ext cx="7193969" cy="105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 planned a community service event. You recruited and scheduled 21 community members to attend your event. However, only 5 people showed up to the event.</a:t>
            </a: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0370" y="753979"/>
            <a:ext cx="3223448" cy="252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Scenario # 3: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60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5579" y="753979"/>
            <a:ext cx="7193969" cy="444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 planned a community service event. You recruited and scheduled 21 community members to attend your event. However, only 5 people showed up to the event.</a:t>
            </a: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Confirmation calls and reminders. </a:t>
            </a: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0370" y="753979"/>
            <a:ext cx="3223448" cy="437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Scenario # 3: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Preventative </a:t>
            </a: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Solution: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2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5579" y="753979"/>
            <a:ext cx="7193969" cy="51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 planned a community service event. You recruited and scheduled 21 community members to attend your event. However, only 5 people showed up to the event.</a:t>
            </a: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Confirmation calls and reminders. </a:t>
            </a: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Keep up a good spirit and give your audience who did attend the best event possible.</a:t>
            </a: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0370" y="753979"/>
            <a:ext cx="3223448" cy="56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Scenario # 3: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Preventative </a:t>
            </a: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Solution:</a:t>
            </a:r>
          </a:p>
          <a:p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Adaptive </a:t>
            </a:r>
          </a:p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Solution: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06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" y="1005659"/>
            <a:ext cx="12192000" cy="12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questions do you have regarding preventative and adaptive solutions? </a:t>
            </a: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3818343" y="5244288"/>
            <a:ext cx="4459061" cy="449639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pPr algn="ctr"/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Type in the chat box</a:t>
            </a:r>
            <a:endParaRPr lang="en-US" sz="25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6" y="4447038"/>
            <a:ext cx="870168" cy="585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76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08520" y="1508432"/>
            <a:ext cx="4571146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Event management overview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8518" y="2222116"/>
            <a:ext cx="541609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Writing an event tick tock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8518" y="5171392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08518" y="2222115"/>
            <a:ext cx="541609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Tools for event management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20093" y="2885203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Preventing and solving</a:t>
            </a:r>
            <a:endParaRPr lang="en-US" sz="2667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0092" y="3622522"/>
            <a:ext cx="4976262" cy="5437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761591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73514"/>
            <a:ext cx="12192000" cy="289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12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Debrief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are your key takeaways?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3856443" y="5253119"/>
            <a:ext cx="4459061" cy="449639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pPr algn="ctr"/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Type in the chat box</a:t>
            </a:r>
            <a:endParaRPr lang="en-US" sz="25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16" y="4455869"/>
            <a:ext cx="870168" cy="585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2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086" y="1859739"/>
            <a:ext cx="9085955" cy="39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Part 1:</a:t>
            </a:r>
            <a:r>
              <a:rPr lang="en-US" altLang="en-US" sz="28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Work individual or with your team to develop a tick tock for your event. You might not have all the data you need to complete your tick tock. However, use what you have thus far.</a:t>
            </a:r>
          </a:p>
          <a:p>
            <a:endParaRPr lang="en-US" altLang="en-US" sz="28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Part 2:</a:t>
            </a:r>
            <a:r>
              <a:rPr lang="en-US" altLang="en-US" sz="28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Work individual or with your team to write a check-list of what you need to do before, during, and after your event in order to meet your goals. This will be a work in progress.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130" y="630253"/>
            <a:ext cx="12097870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/>
                </a:solidFill>
                <a:latin typeface="Gilroy ExtraBold" charset="0"/>
                <a:ea typeface="Gilroy ExtraBold" charset="0"/>
                <a:cs typeface="Gilroy ExtraBold" charset="0"/>
              </a:rPr>
              <a:t>Weekly assignment, due October 18: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2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1235" y="1141070"/>
            <a:ext cx="6935493" cy="350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1: 	Organizing Community Engagement</a:t>
            </a: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	Events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2: 	Leading an Action Planning Session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3:	Event Management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3291" y="1006600"/>
            <a:ext cx="3449256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Our learning journey: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42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157275"/>
            <a:ext cx="12192000" cy="336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OFA Training</a:t>
            </a:r>
          </a:p>
          <a:p>
            <a:pPr algn="ctr">
              <a:lnSpc>
                <a:spcPct val="80000"/>
              </a:lnSpc>
            </a:pPr>
            <a:endParaRPr lang="en-US" sz="2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Thank you for joining today’s webinar.</a:t>
            </a:r>
          </a:p>
          <a:p>
            <a:pPr algn="ctr">
              <a:lnSpc>
                <a:spcPct val="80000"/>
              </a:lnSpc>
            </a:pPr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Check the Fellow Bookshelf for a copy of the material covered today, </a:t>
            </a: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including a video of the webinar. </a:t>
            </a:r>
          </a:p>
          <a:p>
            <a:pPr algn="ctr">
              <a:lnSpc>
                <a:spcPct val="80000"/>
              </a:lnSpc>
            </a:pPr>
            <a:endParaRPr lang="en-US" sz="26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Email </a:t>
            </a:r>
            <a:r>
              <a:rPr lang="en-US" sz="26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  <a:hlinkClick r:id="rId2"/>
              </a:rPr>
              <a:t>fellows@ofa.us</a:t>
            </a:r>
            <a:r>
              <a:rPr lang="en-US" sz="26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with any questions. </a:t>
            </a:r>
          </a:p>
        </p:txBody>
      </p:sp>
      <p:sp>
        <p:nvSpPr>
          <p:cNvPr id="11" name="Rectangle 10">
            <a:hlinkClick r:id="rId3"/>
          </p:cNvPr>
          <p:cNvSpPr/>
          <p:nvPr/>
        </p:nvSpPr>
        <p:spPr>
          <a:xfrm>
            <a:off x="5033249" y="5327045"/>
            <a:ext cx="2125501" cy="587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2000" b="1" dirty="0">
                <a:hlinkClick r:id="rId4"/>
              </a:rPr>
              <a:t>bit.ly/cefweek3</a:t>
            </a:r>
            <a:endParaRPr lang="en-US" sz="20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0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1235" y="1141070"/>
            <a:ext cx="6935493" cy="542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1: 	Organizing Community Engagement</a:t>
            </a: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	Events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2: 	Leading an Action Planning Session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3:	Event Management</a:t>
            </a:r>
          </a:p>
          <a:p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4:	Recruitment: Grassroots Tactics</a:t>
            </a:r>
          </a:p>
          <a:p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5:	Recruitment: Digital Tactics</a:t>
            </a:r>
          </a:p>
          <a:p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6:	Tying it all together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3291" y="1006600"/>
            <a:ext cx="3449256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Our learning journey: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063364"/>
            <a:ext cx="4194048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today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41536"/>
            <a:ext cx="4547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Understand the different components of event management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Be able to write a tick tock and checklist for your event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Feel confident preventing and solving problems that will arise before, during, and after your event</a:t>
            </a:r>
          </a:p>
        </p:txBody>
      </p:sp>
      <p:sp>
        <p:nvSpPr>
          <p:cNvPr id="9" name="Oval 8"/>
          <p:cNvSpPr/>
          <p:nvPr/>
        </p:nvSpPr>
        <p:spPr>
          <a:xfrm>
            <a:off x="5818418" y="1210127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18418" y="2639029"/>
            <a:ext cx="344495" cy="3125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18417" y="3798480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08520" y="1508432"/>
            <a:ext cx="4800256" cy="5437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Event management overview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8518" y="2222116"/>
            <a:ext cx="541609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Tools for event management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3243" y="2932825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Preventing and solving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3242" y="3670144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next steps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8518" y="5171392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852966201_f4b2df6034_o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3669" b="13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Event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85696" y="4597257"/>
            <a:ext cx="402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Community Service</a:t>
            </a:r>
          </a:p>
          <a:p>
            <a:pPr algn="ctr"/>
            <a:r>
              <a:rPr lang="en-US" sz="2000" dirty="0"/>
              <a:t>Proud to Run</a:t>
            </a:r>
          </a:p>
          <a:p>
            <a:pPr algn="ctr"/>
            <a:r>
              <a:rPr lang="en-US" sz="2000" dirty="0"/>
              <a:t>June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0321" y="4597257"/>
            <a:ext cx="4113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Speaker Series</a:t>
            </a:r>
          </a:p>
          <a:p>
            <a:pPr algn="ctr"/>
            <a:r>
              <a:rPr lang="en-US" sz="2000" dirty="0"/>
              <a:t>Caring Across America</a:t>
            </a:r>
          </a:p>
          <a:p>
            <a:pPr algn="ctr"/>
            <a:r>
              <a:rPr lang="en-US" sz="2000" dirty="0"/>
              <a:t>March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4597257"/>
            <a:ext cx="405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Film Screening</a:t>
            </a:r>
          </a:p>
          <a:p>
            <a:pPr algn="ctr"/>
            <a:r>
              <a:rPr lang="en-US" sz="2000" dirty="0"/>
              <a:t>The Empowerment Project</a:t>
            </a:r>
          </a:p>
          <a:p>
            <a:pPr algn="ctr"/>
            <a:r>
              <a:rPr lang="en-US" sz="2000" dirty="0"/>
              <a:t>August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t="17206" r="24666" b="5429"/>
          <a:stretch/>
        </p:blipFill>
        <p:spPr>
          <a:xfrm>
            <a:off x="-68599" y="0"/>
            <a:ext cx="4118920" cy="365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b="13423"/>
          <a:stretch/>
        </p:blipFill>
        <p:spPr>
          <a:xfrm>
            <a:off x="4050321" y="0"/>
            <a:ext cx="4113367" cy="3657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18009" r="14590" b="14180"/>
          <a:stretch/>
        </p:blipFill>
        <p:spPr>
          <a:xfrm>
            <a:off x="8163688" y="0"/>
            <a:ext cx="411892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1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10227</TotalTime>
  <Words>1688</Words>
  <Application>Microsoft Macintosh PowerPoint</Application>
  <PresentationFormat>Widescreen</PresentationFormat>
  <Paragraphs>307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Gilroy ExtraBold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Miller</dc:creator>
  <cp:lastModifiedBy>Microsoft Office User</cp:lastModifiedBy>
  <cp:revision>90</cp:revision>
  <cp:lastPrinted>2017-10-11T19:41:23Z</cp:lastPrinted>
  <dcterms:created xsi:type="dcterms:W3CDTF">2017-01-24T22:12:49Z</dcterms:created>
  <dcterms:modified xsi:type="dcterms:W3CDTF">2019-02-25T05:27:22Z</dcterms:modified>
</cp:coreProperties>
</file>