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8" r:id="rId4"/>
    <p:sldMasterId id="2147483695" r:id="rId5"/>
    <p:sldMasterId id="2147483720" r:id="rId6"/>
    <p:sldMasterId id="2147483736" r:id="rId7"/>
    <p:sldMasterId id="2147483750" r:id="rId8"/>
    <p:sldMasterId id="2147483756" r:id="rId9"/>
    <p:sldMasterId id="2147483770" r:id="rId10"/>
    <p:sldMasterId id="2147483776" r:id="rId11"/>
  </p:sldMasterIdLst>
  <p:notesMasterIdLst>
    <p:notesMasterId r:id="rId71"/>
  </p:notesMasterIdLst>
  <p:sldIdLst>
    <p:sldId id="276" r:id="rId12"/>
    <p:sldId id="423" r:id="rId13"/>
    <p:sldId id="422" r:id="rId14"/>
    <p:sldId id="425" r:id="rId15"/>
    <p:sldId id="426" r:id="rId16"/>
    <p:sldId id="427" r:id="rId17"/>
    <p:sldId id="428" r:id="rId18"/>
    <p:sldId id="315" r:id="rId19"/>
    <p:sldId id="316"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6" r:id="rId34"/>
    <p:sldId id="447" r:id="rId35"/>
    <p:sldId id="448" r:id="rId36"/>
    <p:sldId id="449" r:id="rId37"/>
    <p:sldId id="442" r:id="rId38"/>
    <p:sldId id="280" r:id="rId39"/>
    <p:sldId id="309" r:id="rId40"/>
    <p:sldId id="410" r:id="rId41"/>
    <p:sldId id="416" r:id="rId42"/>
    <p:sldId id="415" r:id="rId43"/>
    <p:sldId id="403" r:id="rId44"/>
    <p:sldId id="417" r:id="rId45"/>
    <p:sldId id="443" r:id="rId46"/>
    <p:sldId id="404" r:id="rId47"/>
    <p:sldId id="413" r:id="rId48"/>
    <p:sldId id="392" r:id="rId49"/>
    <p:sldId id="320" r:id="rId50"/>
    <p:sldId id="331" r:id="rId51"/>
    <p:sldId id="418" r:id="rId52"/>
    <p:sldId id="419" r:id="rId53"/>
    <p:sldId id="444" r:id="rId54"/>
    <p:sldId id="394" r:id="rId55"/>
    <p:sldId id="336" r:id="rId56"/>
    <p:sldId id="376" r:id="rId57"/>
    <p:sldId id="399" r:id="rId58"/>
    <p:sldId id="377" r:id="rId59"/>
    <p:sldId id="380" r:id="rId60"/>
    <p:sldId id="400" r:id="rId61"/>
    <p:sldId id="383" r:id="rId62"/>
    <p:sldId id="384" r:id="rId63"/>
    <p:sldId id="401" r:id="rId64"/>
    <p:sldId id="396" r:id="rId65"/>
    <p:sldId id="445" r:id="rId66"/>
    <p:sldId id="451" r:id="rId67"/>
    <p:sldId id="424" r:id="rId68"/>
    <p:sldId id="450" r:id="rId69"/>
    <p:sldId id="30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0"/>
    <p:restoredTop sz="78241"/>
  </p:normalViewPr>
  <p:slideViewPr>
    <p:cSldViewPr snapToGrid="0" snapToObjects="1">
      <p:cViewPr varScale="1">
        <p:scale>
          <a:sx n="82" d="100"/>
          <a:sy n="82" d="100"/>
        </p:scale>
        <p:origin x="696" y="160"/>
      </p:cViewPr>
      <p:guideLst>
        <p:guide orient="horz" pos="2136"/>
        <p:guide pos="3840"/>
      </p:guideLst>
    </p:cSldViewPr>
  </p:slideViewPr>
  <p:outlineViewPr>
    <p:cViewPr>
      <p:scale>
        <a:sx n="33" d="100"/>
        <a:sy n="33" d="100"/>
      </p:scale>
      <p:origin x="0" y="0"/>
    </p:cViewPr>
  </p:outlineViewPr>
  <p:notesTextViewPr>
    <p:cViewPr>
      <p:scale>
        <a:sx n="55" d="100"/>
        <a:sy n="55" d="100"/>
      </p:scale>
      <p:origin x="0" y="0"/>
    </p:cViewPr>
  </p:notesTextViewPr>
  <p:notesViewPr>
    <p:cSldViewPr snapToGrid="0" snapToObjects="1" showGuides="1">
      <p:cViewPr varScale="1">
        <p:scale>
          <a:sx n="90" d="100"/>
          <a:sy n="90" d="100"/>
        </p:scale>
        <p:origin x="3840" y="200"/>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388316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Two</a:t>
            </a:r>
            <a:r>
              <a:rPr lang="en-US" baseline="0" dirty="0"/>
              <a:t> different types of leadership </a:t>
            </a:r>
          </a:p>
          <a:p>
            <a:endParaRPr lang="en-US" baseline="0" dirty="0"/>
          </a:p>
          <a:p>
            <a:r>
              <a:rPr lang="en-US" baseline="0" dirty="0"/>
              <a:t>Assigned or positional leadership: </a:t>
            </a:r>
          </a:p>
          <a:p>
            <a:endParaRPr lang="en-US" baseline="0" dirty="0"/>
          </a:p>
          <a:p>
            <a:r>
              <a:rPr lang="en-US" baseline="0" dirty="0"/>
              <a:t>Example, executive director at OFA, Katie Hogan </a:t>
            </a:r>
            <a:r>
              <a:rPr lang="mr-IN" baseline="0" dirty="0"/>
              <a:t>–</a:t>
            </a:r>
            <a:r>
              <a:rPr lang="en-US" baseline="0" dirty="0"/>
              <a:t> she is a positional leader</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6515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Emergent leaders don’t need to have positional authority but they still hold leadership. </a:t>
            </a:r>
          </a:p>
          <a:p>
            <a:endParaRPr lang="en-US" dirty="0"/>
          </a:p>
          <a:p>
            <a:r>
              <a:rPr lang="en-US" dirty="0"/>
              <a:t>Think about folks that might be emergent leaders? (Parkland students)</a:t>
            </a:r>
          </a:p>
          <a:p>
            <a:endParaRPr lang="en-US" dirty="0"/>
          </a:p>
          <a:p>
            <a:r>
              <a:rPr lang="en-US" dirty="0"/>
              <a:t>We see this all the time in community organizing</a:t>
            </a:r>
          </a:p>
          <a:p>
            <a:endParaRPr lang="en-US" dirty="0"/>
          </a:p>
          <a:p>
            <a:r>
              <a:rPr lang="en-US" dirty="0"/>
              <a:t>Can be particularly powerful to speak truth </a:t>
            </a:r>
          </a:p>
          <a:p>
            <a:endParaRPr lang="en-US" dirty="0"/>
          </a:p>
          <a:p>
            <a:r>
              <a:rPr lang="en-US" dirty="0"/>
              <a:t>Neither one is either good or bad</a:t>
            </a:r>
          </a:p>
          <a:p>
            <a:endParaRPr lang="en-US" dirty="0"/>
          </a:p>
          <a:p>
            <a:r>
              <a:rPr lang="en-US" dirty="0"/>
              <a:t>This just expands are definition of what a leader looks like </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1987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dirty="0"/>
              <a:t>We often conflate management and leadership so let’s actually dig into what these mean</a:t>
            </a:r>
          </a:p>
          <a:p>
            <a:pPr eaLnBrk="1" hangingPunct="1">
              <a:spcBef>
                <a:spcPct val="0"/>
              </a:spcBef>
            </a:pPr>
            <a:endParaRPr lang="en-US" dirty="0"/>
          </a:p>
          <a:p>
            <a:pPr eaLnBrk="1" hangingPunct="1">
              <a:spcBef>
                <a:spcPct val="0"/>
              </a:spcBef>
            </a:pPr>
            <a:r>
              <a:rPr lang="en-US" dirty="0"/>
              <a:t>They are intertwined with one another</a:t>
            </a:r>
          </a:p>
          <a:p>
            <a:pPr eaLnBrk="1" hangingPunct="1">
              <a:spcBef>
                <a:spcPct val="0"/>
              </a:spcBef>
            </a:pPr>
            <a:endParaRPr lang="en-US" dirty="0"/>
          </a:p>
          <a:p>
            <a:pPr eaLnBrk="1" hangingPunct="1">
              <a:spcBef>
                <a:spcPct val="0"/>
              </a:spcBef>
            </a:pPr>
            <a:r>
              <a:rPr lang="en-US" dirty="0"/>
              <a:t>You can have really good management but if there isn’t good leadership OR vice verse</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0938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9426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dirty="0"/>
              <a:t>Leaders are comfortable in ambiguity </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2146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More than anything though, we believe</a:t>
            </a:r>
            <a:r>
              <a:rPr lang="en-US" baseline="0" dirty="0"/>
              <a:t> that you have to see yourself as part of the community you want to improve/organize </a:t>
            </a:r>
            <a:r>
              <a:rPr lang="mr-IN" baseline="0" dirty="0"/>
              <a:t>–</a:t>
            </a:r>
            <a:r>
              <a:rPr lang="en-US" baseline="0" dirty="0"/>
              <a:t> this is the only way you will know the needs, the resources, who is missing from the table</a:t>
            </a:r>
          </a:p>
          <a:p>
            <a:endParaRPr lang="en-US" dirty="0"/>
          </a:p>
          <a:p>
            <a:r>
              <a:rPr lang="en-US" dirty="0"/>
              <a:t>This gets us to</a:t>
            </a:r>
            <a:r>
              <a:rPr lang="mr-IN" dirty="0"/>
              <a:t>…</a:t>
            </a:r>
            <a:endParaRPr lang="en-US" dirty="0"/>
          </a:p>
          <a:p>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9204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leadership is not</a:t>
            </a:r>
          </a:p>
          <a:p>
            <a:endParaRPr lang="en-US" dirty="0"/>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18</a:t>
            </a:fld>
            <a:endParaRPr lang="en-US"/>
          </a:p>
        </p:txBody>
      </p:sp>
    </p:spTree>
    <p:extLst>
      <p:ext uri="{BB962C8B-B14F-4D97-AF65-F5344CB8AC3E}">
        <p14:creationId xmlns:p14="http://schemas.microsoft.com/office/powerpoint/2010/main" val="66505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Whitney Book"/>
              </a:rPr>
              <a:t>Coercion is not leadership because it is forceful. Coercion</a:t>
            </a:r>
            <a:r>
              <a:rPr lang="en-US" baseline="0" dirty="0">
                <a:latin typeface="Whitney Book"/>
              </a:rPr>
              <a:t> induces change, while leadership influences change</a:t>
            </a:r>
          </a:p>
          <a:p>
            <a:endParaRPr lang="en-US" dirty="0">
              <a:latin typeface="Whitney Book"/>
            </a:endParaRP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1168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Whitney Book"/>
              </a:rPr>
              <a:t>Anybody has the ability to engagement in the process of becoming a leader. </a:t>
            </a:r>
          </a:p>
          <a:p>
            <a:endParaRPr lang="en-US" dirty="0">
              <a:latin typeface="Whitney Book"/>
            </a:endParaRPr>
          </a:p>
          <a:p>
            <a:r>
              <a:rPr lang="en-US" dirty="0">
                <a:latin typeface="Whitney Book"/>
              </a:rPr>
              <a:t>Naturally there are societal factors that give folks the space to be good leaders </a:t>
            </a:r>
            <a:r>
              <a:rPr lang="mr-IN" dirty="0">
                <a:latin typeface="Whitney Book"/>
              </a:rPr>
              <a:t>–</a:t>
            </a:r>
            <a:r>
              <a:rPr lang="en-US" dirty="0">
                <a:latin typeface="Whitney Book"/>
              </a:rPr>
              <a:t> it is a muscle you build and flex</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6677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many definitions of leadership but that the root of where we want to start in the context of community organizing</a:t>
            </a:r>
          </a:p>
          <a:p>
            <a:endParaRPr lang="en-US" dirty="0"/>
          </a:p>
          <a:p>
            <a:r>
              <a:rPr lang="en-US" dirty="0"/>
              <a:t>Love that this definition includes that it is a process</a:t>
            </a:r>
          </a:p>
          <a:p>
            <a:endParaRPr lang="en-US" dirty="0"/>
          </a:p>
          <a:p>
            <a:r>
              <a:rPr lang="en-US" dirty="0"/>
              <a:t>Three things to underline, pull out of this definition</a:t>
            </a:r>
          </a:p>
          <a:p>
            <a:r>
              <a:rPr lang="en-US" dirty="0"/>
              <a:t>1. Process, not static</a:t>
            </a:r>
          </a:p>
          <a:p>
            <a:r>
              <a:rPr lang="en-US" dirty="0"/>
              <a:t>2. Group, leadership doesn’t happen in a vacuum </a:t>
            </a:r>
            <a:r>
              <a:rPr lang="mr-IN" dirty="0"/>
              <a:t>–</a:t>
            </a:r>
            <a:r>
              <a:rPr lang="en-US" dirty="0"/>
              <a:t> we need to work with people</a:t>
            </a:r>
          </a:p>
          <a:p>
            <a:r>
              <a:rPr lang="en-US" dirty="0"/>
              <a:t>3. Positive change, the outcome of leadership</a:t>
            </a:r>
          </a:p>
          <a:p>
            <a:endParaRPr lang="en-US" dirty="0"/>
          </a:p>
          <a:p>
            <a:r>
              <a:rPr lang="en-US" dirty="0"/>
              <a:t>Build upon this!</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4203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2</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23467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25000"/>
              <a:buFont typeface="Arial"/>
              <a:buNone/>
            </a:pPr>
            <a:endParaRPr lang="en-US" sz="1100" dirty="0">
              <a:latin typeface="Source Sans Pro Regular" charset="0"/>
              <a:ea typeface="Source Sans Pro Regular" charset="0"/>
              <a:cs typeface="Source Sans Pro Regular" charset="0"/>
              <a:sym typeface="Arial"/>
            </a:endParaRPr>
          </a:p>
        </p:txBody>
      </p:sp>
      <p:sp>
        <p:nvSpPr>
          <p:cNvPr id="376" name="Shape 37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22</a:t>
            </a:fld>
            <a:endParaRPr lang="en-US" sz="1200">
              <a:latin typeface="Calibri"/>
              <a:ea typeface="Calibri"/>
              <a:cs typeface="Calibri"/>
              <a:sym typeface="Calibri"/>
            </a:endParaRPr>
          </a:p>
        </p:txBody>
      </p:sp>
    </p:spTree>
    <p:extLst>
      <p:ext uri="{BB962C8B-B14F-4D97-AF65-F5344CB8AC3E}">
        <p14:creationId xmlns:p14="http://schemas.microsoft.com/office/powerpoint/2010/main" val="659901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Leaders look ahead; leaders build other folks up!</a:t>
            </a:r>
          </a:p>
        </p:txBody>
      </p:sp>
      <p:sp>
        <p:nvSpPr>
          <p:cNvPr id="4" name="Slide Number Placeholder 3"/>
          <p:cNvSpPr>
            <a:spLocks noGrp="1"/>
          </p:cNvSpPr>
          <p:nvPr>
            <p:ph type="sldNum" sz="quarter" idx="10"/>
          </p:nvPr>
        </p:nvSpPr>
        <p:spPr/>
        <p:txBody>
          <a:bodyPr/>
          <a:lstStyle/>
          <a:p>
            <a:fld id="{547AF8F3-F612-A546-BC8D-58FC4B225C0E}" type="slidenum">
              <a:rPr lang="en-US" smtClean="0">
                <a:solidFill>
                  <a:prstClr val="black"/>
                </a:solidFill>
                <a:latin typeface="Calibri" panose="020F0502020204030204"/>
              </a: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79683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Having an eye on a vision for the future and the</a:t>
            </a:r>
            <a:r>
              <a:rPr lang="en-US" baseline="0" dirty="0"/>
              <a:t> world we want to create </a:t>
            </a:r>
            <a:r>
              <a:rPr lang="mr-IN" baseline="0" dirty="0"/>
              <a:t>–</a:t>
            </a:r>
            <a:r>
              <a:rPr lang="en-US" baseline="0" dirty="0"/>
              <a:t> rooting ourselves in our why and the values that call us to show up</a:t>
            </a:r>
            <a:r>
              <a:rPr lang="mr-IN" baseline="0" dirty="0"/>
              <a:t>…</a:t>
            </a:r>
            <a:r>
              <a:rPr lang="en-US" baseline="0" dirty="0"/>
              <a:t> saying I want more of that in the </a:t>
            </a:r>
            <a:r>
              <a:rPr lang="en-US" baseline="0" dirty="0" err="1"/>
              <a:t>wrold</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solidFill>
                  <a:prstClr val="black"/>
                </a:solidFill>
                <a:latin typeface="Calibri" panose="020F0502020204030204"/>
              </a: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17864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dailyness</a:t>
            </a:r>
            <a:r>
              <a:rPr lang="en-US" baseline="0" dirty="0" err="1"/>
              <a:t>of</a:t>
            </a:r>
            <a:r>
              <a:rPr lang="en-US" baseline="0" dirty="0"/>
              <a:t> leadership</a:t>
            </a:r>
            <a:r>
              <a:rPr lang="mr-IN" baseline="0" dirty="0"/>
              <a:t>–</a:t>
            </a:r>
            <a:r>
              <a:rPr lang="en-US" baseline="0" dirty="0"/>
              <a:t> what it looks like, feels like for the people around you</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solidFill>
                  <a:prstClr val="black"/>
                </a:solidFill>
                <a:latin typeface="Calibri" panose="020F0502020204030204"/>
              </a: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541105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25000"/>
              <a:buFont typeface="Arial"/>
              <a:buNone/>
            </a:pPr>
            <a:r>
              <a:rPr lang="en-US" sz="1100" dirty="0">
                <a:latin typeface="Source Sans Pro Regular" charset="0"/>
                <a:ea typeface="Source Sans Pro Regular" charset="0"/>
                <a:cs typeface="Source Sans Pro Regular" charset="0"/>
                <a:sym typeface="Arial"/>
              </a:rPr>
              <a:t>7:47- 7:53</a:t>
            </a:r>
            <a:r>
              <a:rPr lang="en-US" sz="1100" baseline="0" dirty="0">
                <a:latin typeface="Source Sans Pro Regular" charset="0"/>
                <a:ea typeface="Source Sans Pro Regular" charset="0"/>
                <a:cs typeface="Source Sans Pro Regular" charset="0"/>
                <a:sym typeface="Arial"/>
              </a:rPr>
              <a:t> [6 minutes]</a:t>
            </a:r>
          </a:p>
          <a:p>
            <a:pPr marL="171450" marR="0" lvl="0" indent="-171450" algn="l" rtl="0">
              <a:lnSpc>
                <a:spcPct val="100000"/>
              </a:lnSpc>
              <a:spcBef>
                <a:spcPts val="0"/>
              </a:spcBef>
              <a:spcAft>
                <a:spcPts val="0"/>
              </a:spcAft>
              <a:buClr>
                <a:schemeClr val="dk1"/>
              </a:buClr>
              <a:buSzPct val="25000"/>
              <a:buFont typeface="Arial"/>
              <a:buNone/>
            </a:pPr>
            <a:endParaRPr lang="en-US" sz="1100" baseline="0" dirty="0">
              <a:latin typeface="Source Sans Pro Regular" charset="0"/>
              <a:ea typeface="Source Sans Pro Regular" charset="0"/>
              <a:cs typeface="Source Sans Pro Regular" charset="0"/>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1100" baseline="0" dirty="0">
                <a:latin typeface="Source Sans Pro Regular" charset="0"/>
                <a:ea typeface="Source Sans Pro Regular" charset="0"/>
                <a:cs typeface="Source Sans Pro Regular" charset="0"/>
                <a:sym typeface="Arial"/>
              </a:rPr>
              <a:t>It’s ok if that takes a second </a:t>
            </a:r>
            <a:r>
              <a:rPr lang="mr-IN" sz="1100" baseline="0" dirty="0">
                <a:latin typeface="Source Sans Pro Regular" charset="0"/>
                <a:ea typeface="Source Sans Pro Regular" charset="0"/>
                <a:cs typeface="Source Sans Pro Regular" charset="0"/>
                <a:sym typeface="Arial"/>
              </a:rPr>
              <a:t>–</a:t>
            </a:r>
            <a:r>
              <a:rPr lang="en-US" sz="1100" baseline="0" dirty="0">
                <a:latin typeface="Source Sans Pro Regular" charset="0"/>
                <a:ea typeface="Source Sans Pro Regular" charset="0"/>
                <a:cs typeface="Source Sans Pro Regular" charset="0"/>
                <a:sym typeface="Arial"/>
              </a:rPr>
              <a:t> this is hard! Really think about the FIRST time that happened because that was when you likely </a:t>
            </a:r>
            <a:r>
              <a:rPr lang="en-US" sz="1100" baseline="0" dirty="0" err="1">
                <a:latin typeface="Source Sans Pro Regular" charset="0"/>
                <a:ea typeface="Source Sans Pro Regular" charset="0"/>
                <a:cs typeface="Source Sans Pro Regular" charset="0"/>
                <a:sym typeface="Arial"/>
              </a:rPr>
              <a:t>solified</a:t>
            </a:r>
            <a:r>
              <a:rPr lang="en-US" sz="1100" baseline="0" dirty="0">
                <a:latin typeface="Source Sans Pro Regular" charset="0"/>
                <a:ea typeface="Source Sans Pro Regular" charset="0"/>
                <a:cs typeface="Source Sans Pro Regular" charset="0"/>
                <a:sym typeface="Arial"/>
              </a:rPr>
              <a:t> your belief around a particular value.</a:t>
            </a:r>
          </a:p>
          <a:p>
            <a:pPr marL="171450" marR="0" lvl="0" indent="-171450" algn="l" rtl="0">
              <a:lnSpc>
                <a:spcPct val="100000"/>
              </a:lnSpc>
              <a:spcBef>
                <a:spcPts val="0"/>
              </a:spcBef>
              <a:spcAft>
                <a:spcPts val="0"/>
              </a:spcAft>
              <a:buClr>
                <a:schemeClr val="dk1"/>
              </a:buClr>
              <a:buSzPct val="25000"/>
              <a:buFont typeface="Arial"/>
              <a:buNone/>
            </a:pPr>
            <a:endParaRPr lang="en-US" sz="1100" baseline="0" dirty="0">
              <a:latin typeface="Source Sans Pro Regular" charset="0"/>
              <a:ea typeface="Source Sans Pro Regular" charset="0"/>
              <a:cs typeface="Source Sans Pro Regular" charset="0"/>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1100" baseline="0" dirty="0">
                <a:latin typeface="Source Sans Pro Regular" charset="0"/>
                <a:ea typeface="Source Sans Pro Regular" charset="0"/>
                <a:cs typeface="Source Sans Pro Regular" charset="0"/>
                <a:sym typeface="Arial"/>
              </a:rPr>
              <a:t>This is hard and takes a lot of practice, so some </a:t>
            </a:r>
          </a:p>
          <a:p>
            <a:pPr marL="171450" marR="0" lvl="0" indent="-171450" algn="l" rtl="0">
              <a:lnSpc>
                <a:spcPct val="100000"/>
              </a:lnSpc>
              <a:spcBef>
                <a:spcPts val="0"/>
              </a:spcBef>
              <a:spcAft>
                <a:spcPts val="0"/>
              </a:spcAft>
              <a:buClr>
                <a:schemeClr val="dk1"/>
              </a:buClr>
              <a:buSzPct val="25000"/>
              <a:buFont typeface="Arial"/>
              <a:buNone/>
            </a:pPr>
            <a:endParaRPr lang="en-US" sz="1100" baseline="0" dirty="0">
              <a:latin typeface="Source Sans Pro Regular" charset="0"/>
              <a:ea typeface="Source Sans Pro Regular" charset="0"/>
              <a:cs typeface="Source Sans Pro Regular" charset="0"/>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1100" baseline="0" dirty="0">
                <a:latin typeface="Source Sans Pro Regular" charset="0"/>
                <a:ea typeface="Source Sans Pro Regular" charset="0"/>
                <a:cs typeface="Source Sans Pro Regular" charset="0"/>
                <a:sym typeface="Arial"/>
              </a:rPr>
              <a:t>This is very personal, so if you feel comfortable sharing, we would love to </a:t>
            </a:r>
            <a:r>
              <a:rPr lang="en-US" sz="1100" baseline="0" dirty="0" err="1">
                <a:latin typeface="Source Sans Pro Regular" charset="0"/>
                <a:ea typeface="Source Sans Pro Regular" charset="0"/>
                <a:cs typeface="Source Sans Pro Regular" charset="0"/>
                <a:sym typeface="Arial"/>
              </a:rPr>
              <a:t>thear</a:t>
            </a:r>
            <a:endParaRPr lang="en-US" sz="1100" dirty="0">
              <a:latin typeface="Source Sans Pro Regular" charset="0"/>
              <a:ea typeface="Source Sans Pro Regular" charset="0"/>
              <a:cs typeface="Source Sans Pro Regular" charset="0"/>
              <a:sym typeface="Arial"/>
            </a:endParaRPr>
          </a:p>
        </p:txBody>
      </p:sp>
      <p:sp>
        <p:nvSpPr>
          <p:cNvPr id="376" name="Shape 37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26</a:t>
            </a:fld>
            <a:endParaRPr lang="en-US" sz="1200">
              <a:latin typeface="Calibri"/>
              <a:ea typeface="Calibri"/>
              <a:cs typeface="Calibri"/>
              <a:sym typeface="Calibri"/>
            </a:endParaRPr>
          </a:p>
        </p:txBody>
      </p:sp>
    </p:spTree>
    <p:extLst>
      <p:ext uri="{BB962C8B-B14F-4D97-AF65-F5344CB8AC3E}">
        <p14:creationId xmlns:p14="http://schemas.microsoft.com/office/powerpoint/2010/main" val="839504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apply</a:t>
            </a:r>
            <a:r>
              <a:rPr lang="en-US" b="1" baseline="0" dirty="0"/>
              <a:t> and practice who we want to be as leaders it is a daily practice. What is most exciting for me about leadership is that I believe a huge part of it is how folks feel around you. How you live out your values</a:t>
            </a:r>
            <a:endParaRPr lang="en-US" b="0" baseline="0" dirty="0"/>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9099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want you to be: able to delegate responsibilities and ensure tasks are completed on time as your team prepares for your event</a:t>
            </a:r>
            <a:br>
              <a:rPr lang="en-US" dirty="0"/>
            </a:br>
            <a:endParaRPr lang="en-US" dirty="0"/>
          </a:p>
          <a:p>
            <a:r>
              <a:rPr lang="en-US" dirty="0"/>
              <a:t>So we are </a:t>
            </a:r>
            <a:r>
              <a:rPr lang="en-US" sz="1200" b="0" i="0" kern="1200" dirty="0">
                <a:solidFill>
                  <a:schemeClr val="tx1"/>
                </a:solidFill>
                <a:effectLst/>
                <a:latin typeface="+mn-lt"/>
                <a:ea typeface="+mn-ea"/>
                <a:cs typeface="+mn-cs"/>
              </a:rPr>
              <a:t>going</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discuss the different components of event management: How do you keep track of everything that needs to be accomplished? How do you meet all deadlines?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might seem like a silly question but I want us</a:t>
            </a:r>
            <a:r>
              <a:rPr lang="en-US" sz="1200" b="0" i="0" kern="1200" baseline="0" dirty="0">
                <a:solidFill>
                  <a:schemeClr val="tx1"/>
                </a:solidFill>
                <a:effectLst/>
                <a:latin typeface="+mn-lt"/>
                <a:ea typeface="+mn-ea"/>
                <a:cs typeface="+mn-cs"/>
              </a:rPr>
              <a:t> to root ourselves in the why of events</a:t>
            </a:r>
            <a:r>
              <a:rPr lang="mr-IN" sz="1200" b="0" i="0"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what purpose do they serve?</a:t>
            </a:r>
            <a:br>
              <a:rPr lang="en-US" dirty="0"/>
            </a:br>
            <a:endParaRPr lang="en-US" dirty="0"/>
          </a:p>
          <a:p>
            <a:r>
              <a:rPr lang="en-US" dirty="0">
                <a:effectLst/>
              </a:rPr>
              <a:t>These are the events where we flex our </a:t>
            </a:r>
            <a:r>
              <a:rPr lang="en-US" dirty="0" err="1">
                <a:effectLst/>
              </a:rPr>
              <a:t>orgganizing</a:t>
            </a:r>
            <a:r>
              <a:rPr lang="en-US" dirty="0">
                <a:effectLst/>
              </a:rPr>
              <a:t> muscle and take action in an effort to bring about change. </a:t>
            </a:r>
            <a:br>
              <a:rPr lang="en-US" dirty="0">
                <a:effectLst/>
              </a:rPr>
            </a:br>
            <a:br>
              <a:rPr lang="en-US" dirty="0">
                <a:effectLst/>
              </a:rPr>
            </a:br>
            <a:r>
              <a:rPr lang="en-US" dirty="0">
                <a:effectLst/>
              </a:rPr>
              <a:t>We will bring in new people in critical moments around issues, ask them to take meaningful action, and train them to do it well. </a:t>
            </a:r>
            <a:br>
              <a:rPr lang="en-US" dirty="0">
                <a:effectLst/>
              </a:rPr>
            </a:br>
            <a:r>
              <a:rPr lang="en-US" dirty="0">
                <a:effectLst/>
              </a:rPr>
              <a:t>Again, these are types of events that we host in hopes of bring about action on a certain </a:t>
            </a:r>
            <a:r>
              <a:rPr lang="en-US" dirty="0" err="1">
                <a:effectLst/>
              </a:rPr>
              <a:t>issues.We</a:t>
            </a:r>
            <a:r>
              <a:rPr lang="en-US" dirty="0">
                <a:effectLst/>
              </a:rPr>
              <a:t> want to show decision-makers that we have people who stand with us in wanting to bring about </a:t>
            </a:r>
            <a:r>
              <a:rPr lang="en-US" dirty="0" err="1">
                <a:effectLst/>
              </a:rPr>
              <a:t>change.These</a:t>
            </a:r>
            <a:r>
              <a:rPr lang="en-US" dirty="0">
                <a:effectLst/>
              </a:rPr>
              <a:t> events are great points of entry where we hook people in and get then interested in the issue we care </a:t>
            </a:r>
            <a:r>
              <a:rPr lang="en-US" dirty="0" err="1">
                <a:effectLst/>
              </a:rPr>
              <a:t>about.Community</a:t>
            </a:r>
            <a:r>
              <a:rPr lang="en-US" dirty="0">
                <a:effectLst/>
              </a:rPr>
              <a:t> engagement events are great examples of organizing events because they are typically low bar asks (i.e. come to a movie, come to a panel event) but they spark people's curiosity on an issue and hopefully inspire them to do more.</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28</a:t>
            </a:fld>
            <a:endParaRPr lang="en-US"/>
          </a:p>
        </p:txBody>
      </p:sp>
    </p:spTree>
    <p:extLst>
      <p:ext uri="{BB962C8B-B14F-4D97-AF65-F5344CB8AC3E}">
        <p14:creationId xmlns:p14="http://schemas.microsoft.com/office/powerpoint/2010/main" val="5487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Events can broadly be separated into 2 buckets: mobilizing events and organizing events. At OFA we do both. You can choose to do either type for your community engagement event. Let's briefly review.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FELLOWS!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I’ll email out more events for you to browse so you</a:t>
            </a:r>
            <a:r>
              <a:rPr lang="en-US" sz="1200" b="0" i="0" kern="1200" baseline="0" dirty="0">
                <a:solidFill>
                  <a:schemeClr val="tx1"/>
                </a:solidFill>
                <a:effectLst/>
                <a:latin typeface="+mn-lt"/>
                <a:ea typeface="+mn-ea"/>
                <a:cs typeface="+mn-cs"/>
              </a:rPr>
              <a:t> can see how leadership is operating in OFA organizing</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29</a:t>
            </a:fld>
            <a:endParaRPr lang="en-US"/>
          </a:p>
        </p:txBody>
      </p:sp>
    </p:spTree>
    <p:extLst>
      <p:ext uri="{BB962C8B-B14F-4D97-AF65-F5344CB8AC3E}">
        <p14:creationId xmlns:p14="http://schemas.microsoft.com/office/powerpoint/2010/main" val="74725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Now that you know the basics of your event, it is time to start managing all of the pieces that incorporate your event. What do we mean by managing an event? It means that as an organizer, you are working with your group to make sure you outline and do everything that needs to happen before, during, and after you event in order to meet your goals.</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30</a:t>
            </a:fld>
            <a:endParaRPr lang="en-US"/>
          </a:p>
        </p:txBody>
      </p:sp>
    </p:spTree>
    <p:extLst>
      <p:ext uri="{BB962C8B-B14F-4D97-AF65-F5344CB8AC3E}">
        <p14:creationId xmlns:p14="http://schemas.microsoft.com/office/powerpoint/2010/main" val="16993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35</a:t>
            </a:fld>
            <a:endParaRPr lang="en-US"/>
          </a:p>
        </p:txBody>
      </p:sp>
    </p:spTree>
    <p:extLst>
      <p:ext uri="{BB962C8B-B14F-4D97-AF65-F5344CB8AC3E}">
        <p14:creationId xmlns:p14="http://schemas.microsoft.com/office/powerpoint/2010/main" val="175504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pPr>
            <a:r>
              <a:rPr lang="en-US" dirty="0"/>
              <a:t>In review</a:t>
            </a:r>
          </a:p>
        </p:txBody>
      </p:sp>
      <p:sp>
        <p:nvSpPr>
          <p:cNvPr id="4" name="Slide Number Placeholder 3"/>
          <p:cNvSpPr>
            <a:spLocks noGrp="1"/>
          </p:cNvSpPr>
          <p:nvPr>
            <p:ph type="sldNum" sz="quarter" idx="10"/>
          </p:nvPr>
        </p:nvSpPr>
        <p:spPr/>
        <p:txBody>
          <a:bodyPr/>
          <a:lstStyle/>
          <a:p>
            <a:fld id="{A56C4B64-BDA6-634E-BD2A-D5BD70F96A9C}" type="slidenum">
              <a:rPr lang="en-US" smtClean="0"/>
              <a:t>4</a:t>
            </a:fld>
            <a:endParaRPr lang="en-US"/>
          </a:p>
        </p:txBody>
      </p:sp>
    </p:spTree>
    <p:extLst>
      <p:ext uri="{BB962C8B-B14F-4D97-AF65-F5344CB8AC3E}">
        <p14:creationId xmlns:p14="http://schemas.microsoft.com/office/powerpoint/2010/main" val="129574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What is a tick tock? An outline of what will happen at your event, from start to finish. Generally your tick tock will change depending on the type of event you are hosting. However, there are two </a:t>
            </a:r>
            <a:r>
              <a:rPr lang="en-US" sz="1200" i="0" kern="1200" dirty="0" err="1">
                <a:solidFill>
                  <a:schemeClr val="tx1"/>
                </a:solidFill>
                <a:effectLst/>
                <a:latin typeface="+mn-lt"/>
                <a:ea typeface="+mn-ea"/>
                <a:cs typeface="+mn-cs"/>
              </a:rPr>
              <a:t>criterias</a:t>
            </a:r>
            <a:r>
              <a:rPr lang="en-US" sz="1200" i="0" kern="1200" dirty="0">
                <a:solidFill>
                  <a:schemeClr val="tx1"/>
                </a:solidFill>
                <a:effectLst/>
                <a:latin typeface="+mn-lt"/>
                <a:ea typeface="+mn-ea"/>
                <a:cs typeface="+mn-cs"/>
              </a:rPr>
              <a:t> every tick tock should consider: Flow and Time.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36</a:t>
            </a:fld>
            <a:endParaRPr lang="en-US"/>
          </a:p>
        </p:txBody>
      </p:sp>
    </p:spTree>
    <p:extLst>
      <p:ext uri="{BB962C8B-B14F-4D97-AF65-F5344CB8AC3E}">
        <p14:creationId xmlns:p14="http://schemas.microsoft.com/office/powerpoint/2010/main" val="1498723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Tick Tock Flow: There should be a natural flow to your tick tock. For instance, always start with a welcome an intro that incorporates goals and agenda review. If you are having a speaker, your </a:t>
            </a:r>
            <a:r>
              <a:rPr lang="en-US" sz="1200" i="0" kern="1200" dirty="0" err="1">
                <a:solidFill>
                  <a:schemeClr val="tx1"/>
                </a:solidFill>
                <a:effectLst/>
                <a:latin typeface="+mn-lt"/>
                <a:ea typeface="+mn-ea"/>
                <a:cs typeface="+mn-cs"/>
              </a:rPr>
              <a:t>q+a</a:t>
            </a:r>
            <a:r>
              <a:rPr lang="en-US" sz="1200" i="0" kern="1200" dirty="0">
                <a:solidFill>
                  <a:schemeClr val="tx1"/>
                </a:solidFill>
                <a:effectLst/>
                <a:latin typeface="+mn-lt"/>
                <a:ea typeface="+mn-ea"/>
                <a:cs typeface="+mn-cs"/>
              </a:rPr>
              <a:t> should follow after. You should always have a close and next steps.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38</a:t>
            </a:fld>
            <a:endParaRPr lang="en-US"/>
          </a:p>
        </p:txBody>
      </p:sp>
    </p:spTree>
    <p:extLst>
      <p:ext uri="{BB962C8B-B14F-4D97-AF65-F5344CB8AC3E}">
        <p14:creationId xmlns:p14="http://schemas.microsoft.com/office/powerpoint/2010/main" val="1781793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Tick Tock Time: Time is very important to keeping your audience engaged. Your event should not be more than 2 hours. As you build your tick tock, build in transition time. You should also build buffer time.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39</a:t>
            </a:fld>
            <a:endParaRPr lang="en-US"/>
          </a:p>
        </p:txBody>
      </p:sp>
    </p:spTree>
    <p:extLst>
      <p:ext uri="{BB962C8B-B14F-4D97-AF65-F5344CB8AC3E}">
        <p14:creationId xmlns:p14="http://schemas.microsoft.com/office/powerpoint/2010/main" val="2097162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41</a:t>
            </a:fld>
            <a:endParaRPr lang="en-US"/>
          </a:p>
        </p:txBody>
      </p:sp>
    </p:spTree>
    <p:extLst>
      <p:ext uri="{BB962C8B-B14F-4D97-AF65-F5344CB8AC3E}">
        <p14:creationId xmlns:p14="http://schemas.microsoft.com/office/powerpoint/2010/main" val="358350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As an organizer, you are always preventing challenges that might arise before and during your event, as well as solving challenges that </a:t>
            </a:r>
            <a:r>
              <a:rPr lang="en-US" sz="1200" i="0" kern="1200" dirty="0" err="1">
                <a:solidFill>
                  <a:schemeClr val="tx1"/>
                </a:solidFill>
                <a:effectLst/>
                <a:latin typeface="+mn-lt"/>
                <a:ea typeface="+mn-ea"/>
                <a:cs typeface="+mn-cs"/>
              </a:rPr>
              <a:t>arrise</a:t>
            </a:r>
            <a:r>
              <a:rPr lang="en-US" sz="1200" i="0" kern="1200" dirty="0">
                <a:solidFill>
                  <a:schemeClr val="tx1"/>
                </a:solidFill>
                <a:effectLst/>
                <a:latin typeface="+mn-lt"/>
                <a:ea typeface="+mn-ea"/>
                <a:cs typeface="+mn-cs"/>
              </a:rPr>
              <a:t> during your event, and which you could not see coming. Preventive solutions: Control the </a:t>
            </a:r>
            <a:r>
              <a:rPr lang="en-US" sz="1200" i="0" kern="1200" dirty="0" err="1">
                <a:solidFill>
                  <a:schemeClr val="tx1"/>
                </a:solidFill>
                <a:effectLst/>
                <a:latin typeface="+mn-lt"/>
                <a:ea typeface="+mn-ea"/>
                <a:cs typeface="+mn-cs"/>
              </a:rPr>
              <a:t>controllables</a:t>
            </a:r>
            <a:r>
              <a:rPr lang="en-US" sz="1200" i="0" kern="1200" dirty="0">
                <a:solidFill>
                  <a:schemeClr val="tx1"/>
                </a:solidFill>
                <a:effectLst/>
                <a:latin typeface="+mn-lt"/>
                <a:ea typeface="+mn-ea"/>
                <a:cs typeface="+mn-cs"/>
              </a:rPr>
              <a:t>. Adaptive solutions: Be proactive and carry-on</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43</a:t>
            </a:fld>
            <a:endParaRPr lang="en-US"/>
          </a:p>
        </p:txBody>
      </p:sp>
    </p:spTree>
    <p:extLst>
      <p:ext uri="{BB962C8B-B14F-4D97-AF65-F5344CB8AC3E}">
        <p14:creationId xmlns:p14="http://schemas.microsoft.com/office/powerpoint/2010/main" val="1312214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44</a:t>
            </a:fld>
            <a:endParaRPr lang="en-US"/>
          </a:p>
        </p:txBody>
      </p:sp>
    </p:spTree>
    <p:extLst>
      <p:ext uri="{BB962C8B-B14F-4D97-AF65-F5344CB8AC3E}">
        <p14:creationId xmlns:p14="http://schemas.microsoft.com/office/powerpoint/2010/main" val="1211855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55</a:t>
            </a:fld>
            <a:endParaRPr lang="en-US"/>
          </a:p>
        </p:txBody>
      </p:sp>
    </p:spTree>
    <p:extLst>
      <p:ext uri="{BB962C8B-B14F-4D97-AF65-F5344CB8AC3E}">
        <p14:creationId xmlns:p14="http://schemas.microsoft.com/office/powerpoint/2010/main" val="118656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25000"/>
              <a:buFont typeface="Arial"/>
              <a:buNone/>
            </a:pPr>
            <a:r>
              <a:rPr lang="en-US" sz="1100" dirty="0">
                <a:latin typeface="Source Sans Pro Regular" charset="0"/>
                <a:ea typeface="Source Sans Pro Regular" charset="0"/>
                <a:cs typeface="Source Sans Pro Regular" charset="0"/>
                <a:sym typeface="Arial"/>
              </a:rPr>
              <a:t>Look for examples in your community </a:t>
            </a:r>
            <a:r>
              <a:rPr lang="mr-IN" sz="1100" dirty="0">
                <a:latin typeface="Source Sans Pro Regular" charset="0"/>
                <a:ea typeface="Source Sans Pro Regular" charset="0"/>
                <a:cs typeface="Source Sans Pro Regular" charset="0"/>
                <a:sym typeface="Arial"/>
              </a:rPr>
              <a:t>–</a:t>
            </a:r>
            <a:r>
              <a:rPr lang="en-US" sz="1100" dirty="0">
                <a:latin typeface="Source Sans Pro Regular" charset="0"/>
                <a:ea typeface="Source Sans Pro Regular" charset="0"/>
                <a:cs typeface="Source Sans Pro Regular" charset="0"/>
                <a:sym typeface="Arial"/>
              </a:rPr>
              <a:t> push</a:t>
            </a:r>
            <a:r>
              <a:rPr lang="en-US" sz="1100" baseline="0" dirty="0">
                <a:latin typeface="Source Sans Pro Regular" charset="0"/>
                <a:ea typeface="Source Sans Pro Regular" charset="0"/>
                <a:cs typeface="Source Sans Pro Regular" charset="0"/>
                <a:sym typeface="Arial"/>
              </a:rPr>
              <a:t> your thinking around </a:t>
            </a:r>
            <a:r>
              <a:rPr lang="en-US" sz="1100" baseline="0" dirty="0" err="1">
                <a:latin typeface="Source Sans Pro Regular" charset="0"/>
                <a:ea typeface="Source Sans Pro Regular" charset="0"/>
                <a:cs typeface="Source Sans Pro Regular" charset="0"/>
                <a:sym typeface="Arial"/>
              </a:rPr>
              <a:t>whois</a:t>
            </a:r>
            <a:r>
              <a:rPr lang="en-US" sz="1100" baseline="0" dirty="0">
                <a:latin typeface="Source Sans Pro Regular" charset="0"/>
                <a:ea typeface="Source Sans Pro Regular" charset="0"/>
                <a:cs typeface="Source Sans Pro Regular" charset="0"/>
                <a:sym typeface="Arial"/>
              </a:rPr>
              <a:t> a leader around you</a:t>
            </a:r>
          </a:p>
          <a:p>
            <a:pPr marL="171450" marR="0" lvl="0" indent="-171450" algn="l" rtl="0">
              <a:lnSpc>
                <a:spcPct val="100000"/>
              </a:lnSpc>
              <a:spcBef>
                <a:spcPts val="0"/>
              </a:spcBef>
              <a:spcAft>
                <a:spcPts val="0"/>
              </a:spcAft>
              <a:buClr>
                <a:schemeClr val="dk1"/>
              </a:buClr>
              <a:buSzPct val="25000"/>
              <a:buFont typeface="Arial"/>
              <a:buNone/>
            </a:pPr>
            <a:endParaRPr lang="en-US" sz="1100" baseline="0" dirty="0">
              <a:latin typeface="Source Sans Pro Regular" charset="0"/>
              <a:ea typeface="Source Sans Pro Regular" charset="0"/>
              <a:cs typeface="Source Sans Pro Regular" charset="0"/>
              <a:sym typeface="Arial"/>
            </a:endParaRPr>
          </a:p>
          <a:p>
            <a:pPr marL="171450" marR="0" lvl="0" indent="-171450" algn="l" rtl="0">
              <a:lnSpc>
                <a:spcPct val="100000"/>
              </a:lnSpc>
              <a:spcBef>
                <a:spcPts val="0"/>
              </a:spcBef>
              <a:spcAft>
                <a:spcPts val="0"/>
              </a:spcAft>
              <a:buClr>
                <a:schemeClr val="dk1"/>
              </a:buClr>
              <a:buSzPct val="25000"/>
              <a:buFont typeface="Arial"/>
              <a:buNone/>
            </a:pPr>
            <a:r>
              <a:rPr lang="en-US" sz="1100" baseline="0" dirty="0">
                <a:latin typeface="Source Sans Pro Regular" charset="0"/>
                <a:ea typeface="Source Sans Pro Regular" charset="0"/>
                <a:cs typeface="Source Sans Pro Regular" charset="0"/>
                <a:sym typeface="Arial"/>
              </a:rPr>
              <a:t>What values are driving those folks</a:t>
            </a:r>
            <a:endParaRPr lang="en-US" sz="1100" dirty="0">
              <a:latin typeface="Source Sans Pro Regular" charset="0"/>
              <a:ea typeface="Source Sans Pro Regular" charset="0"/>
              <a:cs typeface="Source Sans Pro Regular" charset="0"/>
              <a:sym typeface="Arial"/>
            </a:endParaRPr>
          </a:p>
        </p:txBody>
      </p:sp>
      <p:sp>
        <p:nvSpPr>
          <p:cNvPr id="376" name="Shape 37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56</a:t>
            </a:fld>
            <a:endParaRPr lang="en-US" sz="1200">
              <a:latin typeface="Calibri"/>
              <a:ea typeface="Calibri"/>
              <a:cs typeface="Calibri"/>
              <a:sym typeface="Calibri"/>
            </a:endParaRPr>
          </a:p>
        </p:txBody>
      </p:sp>
    </p:spTree>
    <p:extLst>
      <p:ext uri="{BB962C8B-B14F-4D97-AF65-F5344CB8AC3E}">
        <p14:creationId xmlns:p14="http://schemas.microsoft.com/office/powerpoint/2010/main" val="2123623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57</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751840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58</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95921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principles of Authenticity/Relevance/Impact in mind while crafting your message, because the online relationships you have are built on trust.</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8696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a direct quote from Kendall. (She’s still here btw)</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6</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83149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More resources available here to make your work even better – we think about these things a lot, okay?</a:t>
            </a:r>
          </a:p>
        </p:txBody>
      </p:sp>
      <p:sp>
        <p:nvSpPr>
          <p:cNvPr id="4" name="Slide Number Placeholder 3"/>
          <p:cNvSpPr>
            <a:spLocks noGrp="1"/>
          </p:cNvSpPr>
          <p:nvPr>
            <p:ph type="sldNum" sz="quarter" idx="10"/>
          </p:nvPr>
        </p:nvSpPr>
        <p:spPr/>
        <p:txBody>
          <a:bodyPr/>
          <a:lstStyle/>
          <a:p>
            <a:fld id="{4BD93216-BC50-744F-9422-411E30A57A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0042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start, I want us to dig into a big concept</a:t>
            </a:r>
            <a:r>
              <a:rPr lang="en-US" b="1" baseline="0" dirty="0"/>
              <a:t> </a:t>
            </a:r>
            <a:r>
              <a:rPr lang="mr-IN" b="1" baseline="0" dirty="0"/>
              <a:t>–</a:t>
            </a:r>
            <a:r>
              <a:rPr lang="en-US" b="1" baseline="0" dirty="0"/>
              <a:t> the difference between leadership and management. You’re in the Fellowship because you want deep change in your community and in order to bring this change we need to think about who is at the table and what is inspiring that change. That’s where this comes in. </a:t>
            </a:r>
            <a:endParaRPr lang="en-US" b="0" baseline="0" dirty="0"/>
          </a:p>
          <a:p>
            <a:endParaRPr lang="en-US" dirty="0"/>
          </a:p>
          <a:p>
            <a:endParaRPr lang="en-US" dirty="0"/>
          </a:p>
          <a:p>
            <a:r>
              <a:rPr lang="en-US" dirty="0"/>
              <a:t>BOOK CLUB</a:t>
            </a:r>
          </a:p>
        </p:txBody>
      </p:sp>
      <p:sp>
        <p:nvSpPr>
          <p:cNvPr id="4" name="Slide Number Placeholder 3"/>
          <p:cNvSpPr>
            <a:spLocks noGrp="1"/>
          </p:cNvSpPr>
          <p:nvPr>
            <p:ph type="sldNum" sz="quarter" idx="10"/>
          </p:nvPr>
        </p:nvSpPr>
        <p:spPr/>
        <p:txBody>
          <a:bodyPr/>
          <a:lstStyle/>
          <a:p>
            <a:fld id="{3100837D-C091-E448-9FDC-386E426CF71E}" type="slidenum">
              <a:rPr lang="en-US" smtClean="0"/>
              <a:t>9</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dig into what leadership is</a:t>
            </a:r>
            <a:r>
              <a:rPr lang="en-US" baseline="0" dirty="0"/>
              <a:t> and what it is not.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10</a:t>
            </a:fld>
            <a:endParaRPr lang="en-US"/>
          </a:p>
        </p:txBody>
      </p:sp>
    </p:spTree>
    <p:extLst>
      <p:ext uri="{BB962C8B-B14F-4D97-AF65-F5344CB8AC3E}">
        <p14:creationId xmlns:p14="http://schemas.microsoft.com/office/powerpoint/2010/main" val="11285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a:t>
            </a:r>
            <a:r>
              <a:rPr lang="en-US" baseline="0" dirty="0"/>
              <a:t> make our conception of leadership limiting? </a:t>
            </a:r>
          </a:p>
          <a:p>
            <a:endParaRPr lang="en-US" baseline="0" dirty="0"/>
          </a:p>
          <a:p>
            <a:r>
              <a:rPr lang="en-US" baseline="0" dirty="0"/>
              <a:t>Questions to think about:</a:t>
            </a:r>
          </a:p>
          <a:p>
            <a:r>
              <a:rPr lang="en-US" dirty="0"/>
              <a:t>Who hold power historically</a:t>
            </a:r>
            <a:r>
              <a:rPr lang="en-US" baseline="0" dirty="0"/>
              <a:t> in this county? </a:t>
            </a:r>
          </a:p>
          <a:p>
            <a:r>
              <a:rPr lang="en-US" baseline="0" dirty="0"/>
              <a:t>Do we see people who look like us when we think about which leaders inspire us?</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11</a:t>
            </a:fld>
            <a:endParaRPr lang="en-US"/>
          </a:p>
        </p:txBody>
      </p:sp>
    </p:spTree>
    <p:extLst>
      <p:ext uri="{BB962C8B-B14F-4D97-AF65-F5344CB8AC3E}">
        <p14:creationId xmlns:p14="http://schemas.microsoft.com/office/powerpoint/2010/main" val="24870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5.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565199852"/>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910927344"/>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244603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198132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62312098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2/24/19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9039848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7850751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4" r:id="rId13"/>
    <p:sldLayoutId id="214748373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41747538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1967519083"/>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2/24/19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7699245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0.xml"/><Relationship Id="rId1" Type="http://schemas.openxmlformats.org/officeDocument/2006/relationships/slideLayout" Target="../slideLayouts/slideLayout84.xml"/><Relationship Id="rId5" Type="http://schemas.openxmlformats.org/officeDocument/2006/relationships/image" Target="../media/image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4.xml"/><Relationship Id="rId1" Type="http://schemas.openxmlformats.org/officeDocument/2006/relationships/slideLayout" Target="../slideLayouts/slideLayout99.xml"/><Relationship Id="rId5" Type="http://schemas.openxmlformats.org/officeDocument/2006/relationships/image" Target="../media/image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37.xml"/><Relationship Id="rId1" Type="http://schemas.openxmlformats.org/officeDocument/2006/relationships/slideLayout" Target="../slideLayouts/slideLayout102.xml"/><Relationship Id="rId5" Type="http://schemas.openxmlformats.org/officeDocument/2006/relationships/image" Target="../media/image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spreadsheets/d/1XpUZyGe80mL3oh6fmvPuBBKFj55HPLqRhw8rsi4nGE0/edit#gid=105796853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5319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4" name="Picture 3" descr="A drawing of a face&#10;&#10;Description automatically generated">
            <a:extLst>
              <a:ext uri="{FF2B5EF4-FFF2-40B4-BE49-F238E27FC236}">
                <a16:creationId xmlns:a16="http://schemas.microsoft.com/office/drawing/2014/main" id="{B1854F7E-1BB7-DA4D-BEF3-A4D233D1BBA5}"/>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10000"/>
            <a:extLst>
              <a:ext uri="{28A0092B-C50C-407E-A947-70E740481C1C}">
                <a14:useLocalDpi xmlns:a14="http://schemas.microsoft.com/office/drawing/2010/main" val="0"/>
              </a:ext>
            </a:extLst>
          </a:blip>
          <a:srcRect t="15666"/>
          <a:stretch/>
        </p:blipFill>
        <p:spPr>
          <a:xfrm>
            <a:off x="0" y="0"/>
            <a:ext cx="12192000" cy="6858000"/>
          </a:xfrm>
          <a:prstGeom prst="rect">
            <a:avLst/>
          </a:prstGeom>
        </p:spPr>
      </p:pic>
      <p:sp>
        <p:nvSpPr>
          <p:cNvPr id="9" name="TextBox 8"/>
          <p:cNvSpPr txBox="1"/>
          <p:nvPr/>
        </p:nvSpPr>
        <p:spPr>
          <a:xfrm>
            <a:off x="0" y="2454688"/>
            <a:ext cx="12192000" cy="2400657"/>
          </a:xfrm>
          <a:prstGeom prst="rect">
            <a:avLst/>
          </a:prstGeom>
          <a:noFill/>
        </p:spPr>
        <p:txBody>
          <a:bodyPr wrap="square" rtlCol="0">
            <a:spAutoFit/>
          </a:bodyPr>
          <a:lstStyle/>
          <a:p>
            <a:pPr algn="ctr"/>
            <a:r>
              <a:rPr lang="en-US" sz="7500" b="1" dirty="0">
                <a:solidFill>
                  <a:srgbClr val="FFFFFF"/>
                </a:solidFill>
                <a:latin typeface="Gilroy ExtraBold" charset="0"/>
                <a:ea typeface="Gilroy ExtraBold" charset="0"/>
                <a:cs typeface="Gilroy ExtraBold" charset="0"/>
                <a:sym typeface="Arial"/>
              </a:rPr>
              <a:t>What leadership is </a:t>
            </a:r>
          </a:p>
          <a:p>
            <a:pPr algn="ctr"/>
            <a:r>
              <a:rPr lang="en-US" sz="7500" b="1" dirty="0">
                <a:solidFill>
                  <a:srgbClr val="00B3DC"/>
                </a:solidFill>
                <a:latin typeface="Gilroy ExtraBold" charset="0"/>
                <a:ea typeface="Gilroy ExtraBold" charset="0"/>
                <a:cs typeface="Gilroy ExtraBold" charset="0"/>
                <a:sym typeface="Arial"/>
              </a:rPr>
              <a:t>(</a:t>
            </a:r>
            <a:r>
              <a:rPr lang="en-US" sz="7500" b="1" i="1" dirty="0">
                <a:solidFill>
                  <a:srgbClr val="00B3DC"/>
                </a:solidFill>
                <a:latin typeface="Gilroy ExtraBold" charset="0"/>
                <a:ea typeface="Gilroy ExtraBold" charset="0"/>
                <a:cs typeface="Gilroy ExtraBold" charset="0"/>
                <a:sym typeface="Arial"/>
              </a:rPr>
              <a:t>and is not)</a:t>
            </a:r>
            <a:endParaRPr lang="en-US" sz="7500" b="1" dirty="0">
              <a:solidFill>
                <a:srgbClr val="00B3DC"/>
              </a:solidFill>
              <a:latin typeface="Gilroy ExtraBold" charset="0"/>
              <a:ea typeface="Gilroy ExtraBold" charset="0"/>
              <a:cs typeface="Gilroy ExtraBold" charset="0"/>
              <a:sym typeface="Arial"/>
            </a:endParaRPr>
          </a:p>
        </p:txBody>
      </p:sp>
      <p:pic>
        <p:nvPicPr>
          <p:cNvPr id="4" name="Picture 3"/>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1146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8" name="TextBox 7"/>
          <p:cNvSpPr txBox="1"/>
          <p:nvPr/>
        </p:nvSpPr>
        <p:spPr>
          <a:xfrm>
            <a:off x="845343" y="2551837"/>
            <a:ext cx="10501313" cy="1754326"/>
          </a:xfrm>
          <a:prstGeom prst="rect">
            <a:avLst/>
          </a:prstGeom>
          <a:noFill/>
        </p:spPr>
        <p:txBody>
          <a:bodyPr wrap="square" rtlCol="0">
            <a:spAutoFit/>
          </a:bodyPr>
          <a:lstStyle/>
          <a:p>
            <a:pPr algn="ctr">
              <a:lnSpc>
                <a:spcPct val="90000"/>
              </a:lnSpc>
            </a:pPr>
            <a:r>
              <a:rPr lang="en-US" sz="6000" dirty="0">
                <a:solidFill>
                  <a:srgbClr val="FFFFFF"/>
                </a:solidFill>
                <a:latin typeface="Gilroy ExtraBold" charset="0"/>
                <a:ea typeface="Gilroy ExtraBold" charset="0"/>
                <a:cs typeface="Gilroy ExtraBold" charset="0"/>
                <a:sym typeface="Arial"/>
              </a:rPr>
              <a:t>Our conception of </a:t>
            </a:r>
            <a:r>
              <a:rPr lang="en-US" sz="6000">
                <a:solidFill>
                  <a:srgbClr val="FFFFFF"/>
                </a:solidFill>
                <a:latin typeface="Gilroy ExtraBold" charset="0"/>
                <a:ea typeface="Gilroy ExtraBold" charset="0"/>
                <a:cs typeface="Gilroy ExtraBold" charset="0"/>
                <a:sym typeface="Arial"/>
              </a:rPr>
              <a:t>what leadership is </a:t>
            </a:r>
            <a:r>
              <a:rPr lang="en-US" sz="6000" dirty="0">
                <a:solidFill>
                  <a:srgbClr val="F6DC31"/>
                </a:solidFill>
                <a:latin typeface="Gilroy ExtraBold" charset="0"/>
                <a:ea typeface="Gilroy ExtraBold" charset="0"/>
                <a:cs typeface="Gilroy ExtraBold" charset="0"/>
                <a:sym typeface="Arial"/>
              </a:rPr>
              <a:t>can be limiting.</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6849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966723" y="1254222"/>
            <a:ext cx="8713470" cy="3785652"/>
          </a:xfrm>
          <a:prstGeom prst="rect">
            <a:avLst/>
          </a:prstGeom>
          <a:noFill/>
        </p:spPr>
        <p:txBody>
          <a:bodyPr wrap="square" rtlCol="0">
            <a:spAutoFit/>
          </a:bodyPr>
          <a:lstStyle/>
          <a:p>
            <a:pPr defTabSz="457200">
              <a:lnSpc>
                <a:spcPct val="80000"/>
              </a:lnSpc>
            </a:pPr>
            <a:r>
              <a:rPr lang="en-US" sz="6000" b="1" dirty="0">
                <a:solidFill>
                  <a:srgbClr val="F6DC31"/>
                </a:solidFill>
                <a:latin typeface="Gilroy ExtraBold" charset="0"/>
                <a:ea typeface="Gilroy ExtraBold" charset="0"/>
                <a:cs typeface="Gilroy ExtraBold" charset="0"/>
                <a:sym typeface="Arial"/>
              </a:rPr>
              <a:t>Assigned Leadership: </a:t>
            </a:r>
          </a:p>
          <a:p>
            <a:pPr defTabSz="457200">
              <a:lnSpc>
                <a:spcPct val="80000"/>
              </a:lnSpc>
            </a:pPr>
            <a:r>
              <a:rPr lang="en-US" sz="6000" b="1" dirty="0">
                <a:solidFill>
                  <a:srgbClr val="FFFFFF"/>
                </a:solidFill>
                <a:latin typeface="Gilroy ExtraBold" charset="0"/>
                <a:ea typeface="Gilroy ExtraBold" charset="0"/>
                <a:cs typeface="Gilroy ExtraBold" charset="0"/>
                <a:sym typeface="Arial"/>
              </a:rPr>
              <a:t>Leadership that is based on occupying a position in an organization.</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1966723" y="5405634"/>
            <a:ext cx="5694188" cy="313932"/>
          </a:xfrm>
          <a:prstGeom prst="rect">
            <a:avLst/>
          </a:prstGeom>
        </p:spPr>
        <p:txBody>
          <a:bodyPr wrap="none">
            <a:spAutoFit/>
          </a:bodyPr>
          <a:lstStyle/>
          <a:p>
            <a:pPr defTabSz="457200">
              <a:lnSpc>
                <a:spcPct val="80000"/>
              </a:lnSpc>
            </a:pPr>
            <a:r>
              <a:rPr lang="en-US" b="1" i="1">
                <a:solidFill>
                  <a:srgbClr val="FFFFFF"/>
                </a:solidFill>
                <a:latin typeface="Gilroy ExtraBold" charset="0"/>
                <a:ea typeface="Gilroy ExtraBold" charset="0"/>
                <a:cs typeface="Gilroy ExtraBold" charset="0"/>
                <a:sym typeface="Arial"/>
              </a:rPr>
              <a:t>(</a:t>
            </a:r>
            <a:r>
              <a:rPr lang="en-US" b="1" i="1" dirty="0" err="1">
                <a:solidFill>
                  <a:srgbClr val="FFFFFF"/>
                </a:solidFill>
                <a:latin typeface="Gilroy ExtraBold" charset="0"/>
                <a:ea typeface="Gilroy ExtraBold" charset="0"/>
                <a:cs typeface="Gilroy ExtraBold" charset="0"/>
                <a:sym typeface="Arial"/>
              </a:rPr>
              <a:t>Northouse</a:t>
            </a:r>
            <a:r>
              <a:rPr lang="en-US" b="1" i="1" dirty="0">
                <a:solidFill>
                  <a:srgbClr val="FFFFFF"/>
                </a:solidFill>
                <a:latin typeface="Gilroy ExtraBold" charset="0"/>
                <a:ea typeface="Gilroy ExtraBold" charset="0"/>
                <a:cs typeface="Gilroy ExtraBold" charset="0"/>
                <a:sym typeface="Arial"/>
              </a:rPr>
              <a:t>, ”Leadership: Theory and Practice”, 08)</a:t>
            </a:r>
            <a:endParaRPr lang="en-US" b="1" i="1" dirty="0">
              <a:solidFill>
                <a:prstClr val="white"/>
              </a:solidFill>
              <a:latin typeface="Gilroy ExtraBold" charset="0"/>
              <a:ea typeface="Gilroy ExtraBold" charset="0"/>
              <a:cs typeface="Gilroy ExtraBold" charset="0"/>
              <a:sym typeface="Arial"/>
            </a:endParaRPr>
          </a:p>
        </p:txBody>
      </p:sp>
    </p:spTree>
    <p:extLst>
      <p:ext uri="{BB962C8B-B14F-4D97-AF65-F5344CB8AC3E}">
        <p14:creationId xmlns:p14="http://schemas.microsoft.com/office/powerpoint/2010/main" val="74493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710683" y="1328910"/>
            <a:ext cx="8770633" cy="3785652"/>
          </a:xfrm>
          <a:prstGeom prst="rect">
            <a:avLst/>
          </a:prstGeom>
          <a:noFill/>
        </p:spPr>
        <p:txBody>
          <a:bodyPr wrap="square" rtlCol="0">
            <a:spAutoFit/>
          </a:bodyPr>
          <a:lstStyle/>
          <a:p>
            <a:pPr defTabSz="457200">
              <a:lnSpc>
                <a:spcPct val="80000"/>
              </a:lnSpc>
            </a:pPr>
            <a:r>
              <a:rPr lang="en-US" sz="6000" b="1" dirty="0">
                <a:solidFill>
                  <a:srgbClr val="F6DC31"/>
                </a:solidFill>
                <a:latin typeface="Gilroy ExtraBold" charset="0"/>
                <a:ea typeface="Gilroy ExtraBold" charset="0"/>
                <a:cs typeface="Gilroy ExtraBold" charset="0"/>
                <a:sym typeface="Arial"/>
              </a:rPr>
              <a:t>Emergent Leadership: </a:t>
            </a:r>
          </a:p>
          <a:p>
            <a:pPr defTabSz="457200">
              <a:lnSpc>
                <a:spcPct val="80000"/>
              </a:lnSpc>
            </a:pPr>
            <a:r>
              <a:rPr lang="en-US" sz="6000" b="1" dirty="0">
                <a:solidFill>
                  <a:srgbClr val="FFFFFF"/>
                </a:solidFill>
                <a:latin typeface="Gilroy ExtraBold" charset="0"/>
                <a:ea typeface="Gilroy ExtraBold" charset="0"/>
                <a:cs typeface="Gilroy ExtraBold" charset="0"/>
                <a:sym typeface="Arial"/>
              </a:rPr>
              <a:t>Perceiving an individual as the most influential member of a group, regardless of their title.</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 name="Rectangle 1"/>
          <p:cNvSpPr/>
          <p:nvPr/>
        </p:nvSpPr>
        <p:spPr>
          <a:xfrm>
            <a:off x="1710683" y="5405634"/>
            <a:ext cx="5694188" cy="313932"/>
          </a:xfrm>
          <a:prstGeom prst="rect">
            <a:avLst/>
          </a:prstGeom>
        </p:spPr>
        <p:txBody>
          <a:bodyPr wrap="none">
            <a:spAutoFit/>
          </a:bodyPr>
          <a:lstStyle/>
          <a:p>
            <a:pPr defTabSz="457200">
              <a:lnSpc>
                <a:spcPct val="80000"/>
              </a:lnSpc>
            </a:pPr>
            <a:r>
              <a:rPr lang="en-US" b="1" i="1" dirty="0">
                <a:solidFill>
                  <a:srgbClr val="FFFFFF"/>
                </a:solidFill>
                <a:latin typeface="Gilroy ExtraBold" charset="0"/>
                <a:ea typeface="Gilroy ExtraBold" charset="0"/>
                <a:cs typeface="Gilroy ExtraBold" charset="0"/>
                <a:sym typeface="Arial"/>
              </a:rPr>
              <a:t>(</a:t>
            </a:r>
            <a:r>
              <a:rPr lang="en-US" b="1" i="1" dirty="0" err="1">
                <a:solidFill>
                  <a:srgbClr val="FFFFFF"/>
                </a:solidFill>
                <a:latin typeface="Gilroy ExtraBold" charset="0"/>
                <a:ea typeface="Gilroy ExtraBold" charset="0"/>
                <a:cs typeface="Gilroy ExtraBold" charset="0"/>
                <a:sym typeface="Arial"/>
              </a:rPr>
              <a:t>Northouse</a:t>
            </a:r>
            <a:r>
              <a:rPr lang="en-US" b="1" i="1" dirty="0">
                <a:solidFill>
                  <a:srgbClr val="FFFFFF"/>
                </a:solidFill>
                <a:latin typeface="Gilroy ExtraBold" charset="0"/>
                <a:ea typeface="Gilroy ExtraBold" charset="0"/>
                <a:cs typeface="Gilroy ExtraBold" charset="0"/>
                <a:sym typeface="Arial"/>
              </a:rPr>
              <a:t>, ”Leadership: Theory and Practice”, 08)</a:t>
            </a:r>
            <a:endParaRPr lang="en-US" b="1" i="1" dirty="0">
              <a:solidFill>
                <a:prstClr val="white"/>
              </a:solidFill>
              <a:latin typeface="Gilroy ExtraBold" charset="0"/>
              <a:ea typeface="Gilroy ExtraBold" charset="0"/>
              <a:cs typeface="Gilroy ExtraBold" charset="0"/>
              <a:sym typeface="Arial"/>
            </a:endParaRPr>
          </a:p>
        </p:txBody>
      </p:sp>
    </p:spTree>
    <p:extLst>
      <p:ext uri="{BB962C8B-B14F-4D97-AF65-F5344CB8AC3E}">
        <p14:creationId xmlns:p14="http://schemas.microsoft.com/office/powerpoint/2010/main" val="37168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5" name="Rectangle 4"/>
          <p:cNvSpPr/>
          <p:nvPr/>
        </p:nvSpPr>
        <p:spPr>
          <a:xfrm>
            <a:off x="17929" y="-47104"/>
            <a:ext cx="6078071"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3DC"/>
              </a:solidFill>
              <a:sym typeface="Arial"/>
            </a:endParaRPr>
          </a:p>
        </p:txBody>
      </p:sp>
      <p:sp>
        <p:nvSpPr>
          <p:cNvPr id="8" name="Rectangle 7"/>
          <p:cNvSpPr>
            <a:spLocks noChangeArrowheads="1"/>
          </p:cNvSpPr>
          <p:nvPr/>
        </p:nvSpPr>
        <p:spPr bwMode="auto">
          <a:xfrm>
            <a:off x="6367035" y="562192"/>
            <a:ext cx="5536000" cy="63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Leadership</a:t>
            </a:r>
          </a:p>
        </p:txBody>
      </p:sp>
      <p:sp>
        <p:nvSpPr>
          <p:cNvPr id="10" name="Rectangle 9"/>
          <p:cNvSpPr>
            <a:spLocks noChangeArrowheads="1"/>
          </p:cNvSpPr>
          <p:nvPr/>
        </p:nvSpPr>
        <p:spPr bwMode="auto">
          <a:xfrm>
            <a:off x="370354" y="558795"/>
            <a:ext cx="5337361" cy="63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Management</a:t>
            </a:r>
          </a:p>
        </p:txBody>
      </p:sp>
      <p:pic>
        <p:nvPicPr>
          <p:cNvPr id="6" name="Picture 5"/>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4047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5" name="Rectangle 4"/>
          <p:cNvSpPr/>
          <p:nvPr/>
        </p:nvSpPr>
        <p:spPr>
          <a:xfrm>
            <a:off x="1" y="-47104"/>
            <a:ext cx="6096000"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8" name="Rectangle 7"/>
          <p:cNvSpPr>
            <a:spLocks noChangeArrowheads="1"/>
          </p:cNvSpPr>
          <p:nvPr/>
        </p:nvSpPr>
        <p:spPr bwMode="auto">
          <a:xfrm>
            <a:off x="6367035" y="562192"/>
            <a:ext cx="5536000" cy="633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Leadership</a:t>
            </a:r>
          </a:p>
        </p:txBody>
      </p:sp>
      <p:sp>
        <p:nvSpPr>
          <p:cNvPr id="9" name="Rectangle 8"/>
          <p:cNvSpPr>
            <a:spLocks noChangeArrowheads="1"/>
          </p:cNvSpPr>
          <p:nvPr/>
        </p:nvSpPr>
        <p:spPr bwMode="auto">
          <a:xfrm>
            <a:off x="425432" y="1655638"/>
            <a:ext cx="5282283" cy="3735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Impersonal about goals</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Relate more in-line with role</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Authority granted from above (authorized)</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Transactional</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Conditional</a:t>
            </a:r>
          </a:p>
        </p:txBody>
      </p:sp>
      <p:sp>
        <p:nvSpPr>
          <p:cNvPr id="10" name="Rectangle 9"/>
          <p:cNvSpPr>
            <a:spLocks noChangeArrowheads="1"/>
          </p:cNvSpPr>
          <p:nvPr/>
        </p:nvSpPr>
        <p:spPr bwMode="auto">
          <a:xfrm>
            <a:off x="370354" y="558795"/>
            <a:ext cx="5337361" cy="91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Management</a:t>
            </a:r>
          </a:p>
          <a:p>
            <a:pPr algn="ctr">
              <a:lnSpc>
                <a:spcPct val="80000"/>
              </a:lnSpc>
            </a:pPr>
            <a:r>
              <a:rPr lang="en-US" sz="2400" b="1" dirty="0">
                <a:solidFill>
                  <a:srgbClr val="FFFFFF"/>
                </a:solidFill>
                <a:latin typeface="Gilroy ExtraBold" charset="0"/>
                <a:ea typeface="Gilroy ExtraBold" charset="0"/>
                <a:cs typeface="Gilroy ExtraBold" charset="0"/>
              </a:rPr>
              <a:t>(Abraham </a:t>
            </a:r>
            <a:r>
              <a:rPr lang="en-US" sz="2400" b="1" dirty="0" err="1">
                <a:solidFill>
                  <a:srgbClr val="FFFFFF"/>
                </a:solidFill>
                <a:latin typeface="Gilroy ExtraBold" charset="0"/>
                <a:ea typeface="Gilroy ExtraBold" charset="0"/>
                <a:cs typeface="Gilroy ExtraBold" charset="0"/>
              </a:rPr>
              <a:t>Zaleznik</a:t>
            </a:r>
            <a:r>
              <a:rPr lang="en-US" sz="2400" b="1" dirty="0">
                <a:solidFill>
                  <a:srgbClr val="FFFFFF"/>
                </a:solidFill>
                <a:latin typeface="Gilroy ExtraBold" charset="0"/>
                <a:ea typeface="Gilroy ExtraBold" charset="0"/>
                <a:cs typeface="Gilroy ExtraBold" charset="0"/>
              </a:rPr>
              <a:t>, 1977)</a:t>
            </a:r>
          </a:p>
        </p:txBody>
      </p:sp>
      <p:pic>
        <p:nvPicPr>
          <p:cNvPr id="7" name="Picture 6"/>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9655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5" name="Rectangle 4"/>
          <p:cNvSpPr/>
          <p:nvPr/>
        </p:nvSpPr>
        <p:spPr>
          <a:xfrm>
            <a:off x="1" y="-47104"/>
            <a:ext cx="6096000"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8" name="Rectangle 7"/>
          <p:cNvSpPr>
            <a:spLocks noChangeArrowheads="1"/>
          </p:cNvSpPr>
          <p:nvPr/>
        </p:nvSpPr>
        <p:spPr bwMode="auto">
          <a:xfrm>
            <a:off x="6367035" y="562192"/>
            <a:ext cx="5536000" cy="921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Leadership</a:t>
            </a:r>
          </a:p>
          <a:p>
            <a:pPr algn="ctr">
              <a:lnSpc>
                <a:spcPct val="80000"/>
              </a:lnSpc>
            </a:pPr>
            <a:r>
              <a:rPr lang="en-US" sz="2400" b="1" dirty="0">
                <a:solidFill>
                  <a:srgbClr val="FFFFFF"/>
                </a:solidFill>
                <a:latin typeface="Gilroy ExtraBold" charset="0"/>
                <a:ea typeface="Gilroy ExtraBold" charset="0"/>
                <a:cs typeface="Gilroy ExtraBold" charset="0"/>
              </a:rPr>
              <a:t>(Abraham </a:t>
            </a:r>
            <a:r>
              <a:rPr lang="en-US" sz="2400" b="1" dirty="0" err="1">
                <a:solidFill>
                  <a:srgbClr val="FFFFFF"/>
                </a:solidFill>
                <a:latin typeface="Gilroy ExtraBold" charset="0"/>
                <a:ea typeface="Gilroy ExtraBold" charset="0"/>
                <a:cs typeface="Gilroy ExtraBold" charset="0"/>
              </a:rPr>
              <a:t>Zaleznik</a:t>
            </a:r>
            <a:r>
              <a:rPr lang="en-US" sz="2400" b="1" dirty="0">
                <a:solidFill>
                  <a:srgbClr val="FFFFFF"/>
                </a:solidFill>
                <a:latin typeface="Gilroy ExtraBold" charset="0"/>
                <a:ea typeface="Gilroy ExtraBold" charset="0"/>
                <a:cs typeface="Gilroy ExtraBold" charset="0"/>
              </a:rPr>
              <a:t>, 1977)</a:t>
            </a:r>
          </a:p>
        </p:txBody>
      </p:sp>
      <p:sp>
        <p:nvSpPr>
          <p:cNvPr id="12" name="Rectangle 11"/>
          <p:cNvSpPr>
            <a:spLocks noChangeArrowheads="1"/>
          </p:cNvSpPr>
          <p:nvPr/>
        </p:nvSpPr>
        <p:spPr bwMode="auto">
          <a:xfrm>
            <a:off x="6503503" y="1655638"/>
            <a:ext cx="4944172" cy="2997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Personal about org goals</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Relate more intuitively</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Authority granted from below from within</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Persistent</a:t>
            </a:r>
          </a:p>
        </p:txBody>
      </p:sp>
      <p:sp>
        <p:nvSpPr>
          <p:cNvPr id="9" name="Rectangle 8"/>
          <p:cNvSpPr>
            <a:spLocks noChangeArrowheads="1"/>
          </p:cNvSpPr>
          <p:nvPr/>
        </p:nvSpPr>
        <p:spPr bwMode="auto">
          <a:xfrm>
            <a:off x="425432" y="1655638"/>
            <a:ext cx="5282283" cy="3735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Impersonal about goals</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Relate more in-line with role</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Authority granted from above (authorized)</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Transactional</a:t>
            </a:r>
          </a:p>
          <a:p>
            <a:pPr marL="571500" indent="-571500">
              <a:buFont typeface="Arial" charset="0"/>
              <a:buChar char="•"/>
            </a:pPr>
            <a:endParaRPr lang="en-US" altLang="en-US" sz="2400" b="1" dirty="0">
              <a:solidFill>
                <a:srgbClr val="FFFFFF"/>
              </a:solidFill>
              <a:latin typeface="Source Sans Pro" charset="0"/>
              <a:ea typeface="Source Sans Pro" charset="0"/>
              <a:cs typeface="Source Sans Pro" charset="0"/>
            </a:endParaRPr>
          </a:p>
          <a:p>
            <a:pPr marL="571500" indent="-571500">
              <a:buFont typeface="Arial" charset="0"/>
              <a:buChar char="•"/>
            </a:pPr>
            <a:r>
              <a:rPr lang="en-US" altLang="en-US" sz="2400" b="1" dirty="0">
                <a:solidFill>
                  <a:srgbClr val="FFFFFF"/>
                </a:solidFill>
                <a:latin typeface="Source Sans Pro" charset="0"/>
                <a:ea typeface="Source Sans Pro" charset="0"/>
                <a:cs typeface="Source Sans Pro" charset="0"/>
              </a:rPr>
              <a:t>Conditional</a:t>
            </a:r>
          </a:p>
        </p:txBody>
      </p:sp>
      <p:sp>
        <p:nvSpPr>
          <p:cNvPr id="10" name="Rectangle 9"/>
          <p:cNvSpPr>
            <a:spLocks noChangeArrowheads="1"/>
          </p:cNvSpPr>
          <p:nvPr/>
        </p:nvSpPr>
        <p:spPr bwMode="auto">
          <a:xfrm>
            <a:off x="370354" y="558795"/>
            <a:ext cx="5337361" cy="91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rgbClr val="FFFFFF"/>
                </a:solidFill>
                <a:latin typeface="Gilroy ExtraBold" charset="0"/>
                <a:ea typeface="Gilroy ExtraBold" charset="0"/>
                <a:cs typeface="Gilroy ExtraBold" charset="0"/>
              </a:rPr>
              <a:t>Management</a:t>
            </a:r>
          </a:p>
          <a:p>
            <a:pPr algn="ctr">
              <a:lnSpc>
                <a:spcPct val="80000"/>
              </a:lnSpc>
            </a:pPr>
            <a:r>
              <a:rPr lang="en-US" sz="2400" b="1" dirty="0">
                <a:solidFill>
                  <a:srgbClr val="FFFFFF"/>
                </a:solidFill>
                <a:latin typeface="Gilroy ExtraBold" charset="0"/>
                <a:ea typeface="Gilroy ExtraBold" charset="0"/>
                <a:cs typeface="Gilroy ExtraBold" charset="0"/>
              </a:rPr>
              <a:t>(Abraham </a:t>
            </a:r>
            <a:r>
              <a:rPr lang="en-US" sz="2400" b="1" dirty="0" err="1">
                <a:solidFill>
                  <a:srgbClr val="FFFFFF"/>
                </a:solidFill>
                <a:latin typeface="Gilroy ExtraBold" charset="0"/>
                <a:ea typeface="Gilroy ExtraBold" charset="0"/>
                <a:cs typeface="Gilroy ExtraBold" charset="0"/>
              </a:rPr>
              <a:t>Zaleznik</a:t>
            </a:r>
            <a:r>
              <a:rPr lang="en-US" sz="2400" b="1" dirty="0">
                <a:solidFill>
                  <a:srgbClr val="FFFFFF"/>
                </a:solidFill>
                <a:latin typeface="Gilroy ExtraBold" charset="0"/>
                <a:ea typeface="Gilroy ExtraBold" charset="0"/>
                <a:cs typeface="Gilroy ExtraBold" charset="0"/>
              </a:rPr>
              <a:t>, 1977)</a:t>
            </a:r>
          </a:p>
        </p:txBody>
      </p:sp>
      <p:pic>
        <p:nvPicPr>
          <p:cNvPr id="13" name="Picture 1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7521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382840"/>
            <a:ext cx="12192000" cy="3490186"/>
          </a:xfrm>
          <a:prstGeom prst="rect">
            <a:avLst/>
          </a:prstGeom>
          <a:noFill/>
        </p:spPr>
        <p:txBody>
          <a:bodyPr wrap="square" rtlCol="0">
            <a:spAutoFit/>
          </a:bodyPr>
          <a:lstStyle/>
          <a:p>
            <a:pPr algn="ctr">
              <a:lnSpc>
                <a:spcPct val="80000"/>
              </a:lnSpc>
            </a:pPr>
            <a:r>
              <a:rPr lang="en-US" sz="6000" b="1" kern="0" dirty="0">
                <a:solidFill>
                  <a:srgbClr val="FFFFFF"/>
                </a:solidFill>
                <a:latin typeface="Gilroy ExtraBold" charset="0"/>
                <a:ea typeface="Gilroy ExtraBold" charset="0"/>
                <a:cs typeface="Gilroy ExtraBold" charset="0"/>
                <a:sym typeface="Arial"/>
              </a:rPr>
              <a:t>“You manage things; you lead people.”</a:t>
            </a:r>
          </a:p>
          <a:p>
            <a:pPr algn="ctr">
              <a:lnSpc>
                <a:spcPct val="80000"/>
              </a:lnSpc>
            </a:pPr>
            <a:endParaRPr lang="en-US" sz="6000" b="1" dirty="0">
              <a:solidFill>
                <a:srgbClr val="FFFFFF"/>
              </a:solidFill>
              <a:latin typeface="Gilroy ExtraBold" charset="0"/>
              <a:ea typeface="Gilroy ExtraBold" charset="0"/>
              <a:cs typeface="Gilroy ExtraBold" charset="0"/>
              <a:sym typeface="Arial"/>
            </a:endParaRPr>
          </a:p>
          <a:p>
            <a:pPr algn="ctr">
              <a:lnSpc>
                <a:spcPct val="80000"/>
              </a:lnSpc>
            </a:pPr>
            <a:r>
              <a:rPr lang="en-US" sz="4400" b="1" kern="0" dirty="0">
                <a:solidFill>
                  <a:srgbClr val="FFFFFF"/>
                </a:solidFill>
                <a:latin typeface="Gilroy ExtraBold" charset="0"/>
                <a:ea typeface="Gilroy ExtraBold" charset="0"/>
                <a:cs typeface="Gilroy ExtraBold" charset="0"/>
                <a:sym typeface="Arial"/>
              </a:rPr>
              <a:t>-Grace Murray Hopper, </a:t>
            </a:r>
          </a:p>
          <a:p>
            <a:pPr algn="ctr">
              <a:lnSpc>
                <a:spcPct val="80000"/>
              </a:lnSpc>
            </a:pPr>
            <a:r>
              <a:rPr lang="en-US" sz="4400" b="1" kern="0" dirty="0">
                <a:solidFill>
                  <a:srgbClr val="FFFFFF"/>
                </a:solidFill>
                <a:latin typeface="Gilroy ExtraBold" charset="0"/>
                <a:ea typeface="Gilroy ExtraBold" charset="0"/>
                <a:cs typeface="Gilroy ExtraBold" charset="0"/>
                <a:sym typeface="Arial"/>
              </a:rPr>
              <a:t>U.S. Navy Rear Admiral</a:t>
            </a:r>
            <a:endParaRPr lang="en-US" sz="4400" b="1" dirty="0">
              <a:solidFill>
                <a:srgbClr val="FFFFFF"/>
              </a:solidFill>
              <a:latin typeface="Gilroy ExtraBold" charset="0"/>
              <a:ea typeface="Gilroy ExtraBold" charset="0"/>
              <a:cs typeface="Gilroy ExtraBold" charset="0"/>
              <a:sym typeface="Arial"/>
            </a:endParaRP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7963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sym typeface="Arial"/>
            </a:endParaRPr>
          </a:p>
        </p:txBody>
      </p:sp>
      <p:sp>
        <p:nvSpPr>
          <p:cNvPr id="8" name="TextBox 7"/>
          <p:cNvSpPr txBox="1"/>
          <p:nvPr/>
        </p:nvSpPr>
        <p:spPr>
          <a:xfrm>
            <a:off x="0" y="2857607"/>
            <a:ext cx="12192000" cy="1131079"/>
          </a:xfrm>
          <a:prstGeom prst="rect">
            <a:avLst/>
          </a:prstGeom>
          <a:noFill/>
        </p:spPr>
        <p:txBody>
          <a:bodyPr wrap="square" rtlCol="0">
            <a:spAutoFit/>
          </a:bodyPr>
          <a:lstStyle/>
          <a:p>
            <a:pPr algn="ctr">
              <a:lnSpc>
                <a:spcPct val="90000"/>
              </a:lnSpc>
            </a:pPr>
            <a:r>
              <a:rPr lang="en-US" sz="7500" dirty="0">
                <a:solidFill>
                  <a:srgbClr val="FFFFFF"/>
                </a:solidFill>
                <a:latin typeface="Gilroy ExtraBold" charset="0"/>
                <a:ea typeface="Gilroy ExtraBold" charset="0"/>
                <a:cs typeface="Gilroy ExtraBold" charset="0"/>
                <a:sym typeface="Arial"/>
              </a:rPr>
              <a:t>Leadership is </a:t>
            </a:r>
            <a:r>
              <a:rPr lang="en-US" sz="7500" i="1" dirty="0">
                <a:solidFill>
                  <a:srgbClr val="FFFFFF"/>
                </a:solidFill>
                <a:latin typeface="Gilroy ExtraBold" charset="0"/>
                <a:ea typeface="Gilroy ExtraBold" charset="0"/>
                <a:cs typeface="Gilroy ExtraBold" charset="0"/>
                <a:sym typeface="Arial"/>
              </a:rPr>
              <a:t>not</a:t>
            </a:r>
            <a:r>
              <a:rPr lang="mr-IN" sz="7500" i="1" dirty="0">
                <a:solidFill>
                  <a:srgbClr val="FFFFFF"/>
                </a:solidFill>
                <a:latin typeface="Gilroy ExtraBold" charset="0"/>
                <a:ea typeface="Gilroy ExtraBold" charset="0"/>
                <a:cs typeface="Gilroy ExtraBold" charset="0"/>
                <a:sym typeface="Arial"/>
              </a:rPr>
              <a:t>…</a:t>
            </a:r>
            <a:endParaRPr lang="en-US" sz="7500" dirty="0">
              <a:solidFill>
                <a:srgbClr val="FFFFFF"/>
              </a:solidFill>
              <a:latin typeface="Gilroy ExtraBold" charset="0"/>
              <a:ea typeface="Gilroy ExtraBold" charset="0"/>
              <a:cs typeface="Gilroy ExtraBold" charset="0"/>
              <a:sym typeface="Arial"/>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876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3012" y="2551837"/>
            <a:ext cx="4216908" cy="1754326"/>
          </a:xfrm>
          <a:prstGeom prst="rect">
            <a:avLst/>
          </a:prstGeom>
          <a:noFill/>
        </p:spPr>
        <p:txBody>
          <a:bodyPr wrap="square" rtlCol="0">
            <a:spAutoFit/>
          </a:bodyPr>
          <a:lstStyle/>
          <a:p>
            <a:pPr>
              <a:lnSpc>
                <a:spcPct val="80000"/>
              </a:lnSpc>
            </a:pPr>
            <a:r>
              <a:rPr lang="en-US" sz="4500" b="1" dirty="0">
                <a:solidFill>
                  <a:srgbClr val="3B444D"/>
                </a:solidFill>
                <a:latin typeface="Gilroy ExtraBold" charset="0"/>
                <a:ea typeface="Gilroy ExtraBold" charset="0"/>
                <a:cs typeface="Gilroy ExtraBold" charset="0"/>
                <a:sym typeface="Arial"/>
              </a:rPr>
              <a:t>Coercive or</a:t>
            </a:r>
          </a:p>
          <a:p>
            <a:pPr>
              <a:lnSpc>
                <a:spcPct val="80000"/>
              </a:lnSpc>
            </a:pPr>
            <a:r>
              <a:rPr lang="en-US" sz="4500" b="1" dirty="0">
                <a:solidFill>
                  <a:srgbClr val="3B444D"/>
                </a:solidFill>
                <a:latin typeface="Gilroy ExtraBold" charset="0"/>
                <a:ea typeface="Gilroy ExtraBold" charset="0"/>
                <a:cs typeface="Gilroy ExtraBold" charset="0"/>
                <a:sym typeface="Arial"/>
              </a:rPr>
              <a:t>telling people what to do.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000" r="31711"/>
          <a:stretch/>
        </p:blipFill>
        <p:spPr>
          <a:xfrm>
            <a:off x="0" y="0"/>
            <a:ext cx="5277853" cy="6858000"/>
          </a:xfrm>
          <a:prstGeom prst="rect">
            <a:avLst/>
          </a:prstGeom>
        </p:spPr>
      </p:pic>
    </p:spTree>
    <p:extLst>
      <p:ext uri="{BB962C8B-B14F-4D97-AF65-F5344CB8AC3E}">
        <p14:creationId xmlns:p14="http://schemas.microsoft.com/office/powerpoint/2010/main" val="24007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385637"/>
            <a:ext cx="12192000" cy="2086725"/>
          </a:xfrm>
          <a:prstGeom prst="rect">
            <a:avLst/>
          </a:prstGeom>
          <a:noFill/>
        </p:spPr>
        <p:txBody>
          <a:bodyPr wrap="square" rtlCol="0">
            <a:spAutoFit/>
          </a:bodyPr>
          <a:lstStyle/>
          <a:p>
            <a:pPr algn="ctr">
              <a:lnSpc>
                <a:spcPct val="90000"/>
              </a:lnSpc>
            </a:pPr>
            <a:r>
              <a:rPr lang="en-US" sz="7200" b="1" dirty="0">
                <a:solidFill>
                  <a:srgbClr val="FFFFFF"/>
                </a:solidFill>
                <a:latin typeface="Gilroy ExtraBold" charset="0"/>
                <a:ea typeface="Gilroy ExtraBold" charset="0"/>
                <a:cs typeface="Gilroy ExtraBold" charset="0"/>
                <a:sym typeface="Arial"/>
              </a:rPr>
              <a:t>Tweet today using </a:t>
            </a:r>
            <a:r>
              <a:rPr lang="en-US" sz="7200" b="1" dirty="0">
                <a:solidFill>
                  <a:srgbClr val="F6DC31"/>
                </a:solidFill>
                <a:latin typeface="Gilroy ExtraBold" charset="0"/>
                <a:ea typeface="Gilroy ExtraBold" charset="0"/>
                <a:cs typeface="Gilroy ExtraBold" charset="0"/>
                <a:sym typeface="Arial"/>
              </a:rPr>
              <a:t>#</a:t>
            </a:r>
            <a:r>
              <a:rPr lang="en-US" sz="7200" b="1" dirty="0" err="1">
                <a:solidFill>
                  <a:srgbClr val="F6DC31"/>
                </a:solidFill>
                <a:latin typeface="Gilroy ExtraBold" charset="0"/>
                <a:ea typeface="Gilroy ExtraBold" charset="0"/>
                <a:cs typeface="Gilroy ExtraBold" charset="0"/>
                <a:sym typeface="Arial"/>
              </a:rPr>
              <a:t>OFAFellows</a:t>
            </a:r>
            <a:endParaRPr lang="en-US" sz="7200" b="1" dirty="0">
              <a:solidFill>
                <a:srgbClr val="F6DC31"/>
              </a:solidFill>
              <a:latin typeface="Gilroy ExtraBold" charset="0"/>
              <a:ea typeface="Gilroy ExtraBold" charset="0"/>
              <a:cs typeface="Gilroy ExtraBold" charset="0"/>
              <a:sym typeface="Arial"/>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5958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52605"/>
            <a:ext cx="12192000" cy="1962525"/>
          </a:xfrm>
          <a:prstGeom prst="rect">
            <a:avLst/>
          </a:prstGeom>
          <a:noFill/>
        </p:spPr>
        <p:txBody>
          <a:bodyPr wrap="square" rtlCol="0">
            <a:spAutoFit/>
          </a:bodyPr>
          <a:lstStyle/>
          <a:p>
            <a:pPr algn="ctr">
              <a:lnSpc>
                <a:spcPct val="80000"/>
              </a:lnSpc>
            </a:pPr>
            <a:r>
              <a:rPr lang="en-US" sz="7500" b="1" dirty="0">
                <a:solidFill>
                  <a:srgbClr val="3B444D"/>
                </a:solidFill>
                <a:latin typeface="Gilroy ExtraBold" charset="0"/>
                <a:ea typeface="Gilroy ExtraBold" charset="0"/>
                <a:cs typeface="Gilroy ExtraBold" charset="0"/>
                <a:sym typeface="Arial"/>
              </a:rPr>
              <a:t>Trait-based or born </a:t>
            </a:r>
          </a:p>
          <a:p>
            <a:pPr algn="ctr">
              <a:lnSpc>
                <a:spcPct val="80000"/>
              </a:lnSpc>
            </a:pPr>
            <a:r>
              <a:rPr lang="en-US" sz="7500" b="1" dirty="0">
                <a:solidFill>
                  <a:srgbClr val="3B444D"/>
                </a:solidFill>
                <a:latin typeface="Gilroy ExtraBold" charset="0"/>
                <a:ea typeface="Gilroy ExtraBold" charset="0"/>
                <a:cs typeface="Gilroy ExtraBold" charset="0"/>
                <a:sym typeface="Arial"/>
              </a:rPr>
              <a:t>that way.</a:t>
            </a:r>
          </a:p>
        </p:txBody>
      </p:sp>
    </p:spTree>
    <p:extLst>
      <p:ext uri="{BB962C8B-B14F-4D97-AF65-F5344CB8AC3E}">
        <p14:creationId xmlns:p14="http://schemas.microsoft.com/office/powerpoint/2010/main" val="110984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030367" y="1551938"/>
            <a:ext cx="8174337" cy="3785652"/>
          </a:xfrm>
          <a:prstGeom prst="rect">
            <a:avLst/>
          </a:prstGeom>
          <a:noFill/>
        </p:spPr>
        <p:txBody>
          <a:bodyPr wrap="square" rtlCol="0">
            <a:spAutoFit/>
          </a:bodyPr>
          <a:lstStyle/>
          <a:p>
            <a:pPr defTabSz="457200">
              <a:lnSpc>
                <a:spcPct val="80000"/>
              </a:lnSpc>
            </a:pPr>
            <a:r>
              <a:rPr lang="en-US" sz="6000" b="1" dirty="0">
                <a:solidFill>
                  <a:srgbClr val="F6DC31"/>
                </a:solidFill>
                <a:latin typeface="Gilroy ExtraBold" charset="0"/>
                <a:ea typeface="Gilroy ExtraBold" charset="0"/>
                <a:cs typeface="Gilroy ExtraBold" charset="0"/>
                <a:sym typeface="Arial"/>
              </a:rPr>
              <a:t>Leadership </a:t>
            </a:r>
            <a:r>
              <a:rPr lang="en-US" sz="6000" b="1" dirty="0">
                <a:solidFill>
                  <a:srgbClr val="FFFFFF"/>
                </a:solidFill>
                <a:latin typeface="Gilroy ExtraBold" charset="0"/>
                <a:ea typeface="Gilroy ExtraBold" charset="0"/>
                <a:cs typeface="Gilroy ExtraBold" charset="0"/>
                <a:sym typeface="Arial"/>
              </a:rPr>
              <a:t>is a process by which an individual uses influence with a group for positive change.</a:t>
            </a:r>
            <a:endParaRPr lang="en-US" sz="4000" b="1" dirty="0">
              <a:solidFill>
                <a:srgbClr val="FFFFFF"/>
              </a:solidFill>
              <a:latin typeface="Gilroy ExtraBold" charset="0"/>
              <a:ea typeface="Gilroy ExtraBold" charset="0"/>
              <a:cs typeface="Gilroy ExtraBold" charset="0"/>
              <a:sym typeface="Arial"/>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8124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7" name="Rectangle 6"/>
          <p:cNvSpPr/>
          <p:nvPr/>
        </p:nvSpPr>
        <p:spPr>
          <a:xfrm>
            <a:off x="0" y="-12379"/>
            <a:ext cx="12192000" cy="34413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2" name="TextBox 1"/>
          <p:cNvSpPr txBox="1"/>
          <p:nvPr/>
        </p:nvSpPr>
        <p:spPr>
          <a:xfrm>
            <a:off x="5033580" y="913329"/>
            <a:ext cx="6329363" cy="1815882"/>
          </a:xfrm>
          <a:prstGeom prst="rect">
            <a:avLst/>
          </a:prstGeom>
          <a:noFill/>
        </p:spPr>
        <p:txBody>
          <a:bodyPr wrap="square" rtlCol="0">
            <a:spAutoFit/>
          </a:bodyPr>
          <a:lstStyle/>
          <a:p>
            <a:pPr marL="171450" indent="-171450">
              <a:buClr>
                <a:srgbClr val="3B444D"/>
              </a:buClr>
              <a:buSzPct val="25000"/>
            </a:pPr>
            <a:r>
              <a:rPr lang="en-US" sz="2800" kern="0" dirty="0">
                <a:solidFill>
                  <a:srgbClr val="FFFFFF"/>
                </a:solidFill>
                <a:latin typeface="Source Sans Pro Regular" charset="0"/>
                <a:ea typeface="Source Sans Pro Regular" charset="0"/>
                <a:cs typeface="Source Sans Pro Regular" charset="0"/>
                <a:sym typeface="Arial"/>
              </a:rPr>
              <a:t>  	</a:t>
            </a:r>
            <a:r>
              <a:rPr lang="en-US" sz="2800" b="1" kern="0" dirty="0">
                <a:solidFill>
                  <a:srgbClr val="FFFFFF"/>
                </a:solidFill>
                <a:latin typeface="Source Sans Pro Regular" charset="0"/>
                <a:ea typeface="Source Sans Pro Regular" charset="0"/>
                <a:cs typeface="Source Sans Pro Regular" charset="0"/>
                <a:sym typeface="Arial"/>
              </a:rPr>
              <a:t>Question: </a:t>
            </a:r>
            <a:r>
              <a:rPr lang="en-US" sz="2800" kern="0" dirty="0">
                <a:solidFill>
                  <a:srgbClr val="FFFFFF"/>
                </a:solidFill>
                <a:latin typeface="Source Sans Pro Regular" charset="0"/>
                <a:ea typeface="Source Sans Pro Regular" charset="0"/>
                <a:cs typeface="Source Sans Pro Regular" charset="0"/>
                <a:sym typeface="Arial"/>
              </a:rPr>
              <a:t>How do you define the difference between leadership and management? What examples can you point to in your own life or experience?</a:t>
            </a:r>
          </a:p>
        </p:txBody>
      </p:sp>
      <p:sp>
        <p:nvSpPr>
          <p:cNvPr id="9" name="TextBox 8">
            <a:hlinkClick r:id="rId3"/>
          </p:cNvPr>
          <p:cNvSpPr txBox="1"/>
          <p:nvPr/>
        </p:nvSpPr>
        <p:spPr>
          <a:xfrm>
            <a:off x="1768840" y="5222256"/>
            <a:ext cx="9218950" cy="418861"/>
          </a:xfrm>
          <a:prstGeom prst="rect">
            <a:avLst/>
          </a:prstGeom>
          <a:noFill/>
        </p:spPr>
        <p:txBody>
          <a:bodyPr wrap="square" lIns="64290" tIns="32145" rIns="64290" bIns="32145" rtlCol="0">
            <a:spAutoFit/>
          </a:bodyPr>
          <a:lstStyle/>
          <a:p>
            <a:pPr algn="ctr"/>
            <a:r>
              <a:rPr lang="en-US" sz="2300" kern="0" dirty="0">
                <a:solidFill>
                  <a:srgbClr val="050000"/>
                </a:solidFill>
                <a:latin typeface="Source Sans Pro" charset="0"/>
                <a:ea typeface="Source Sans Pro" charset="0"/>
                <a:cs typeface="Source Sans Pro" charset="0"/>
                <a:sym typeface="Arial"/>
              </a:rPr>
              <a:t>Type in the chat box to share your thoughts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485436"/>
            <a:ext cx="870168" cy="585755"/>
          </a:xfrm>
          <a:prstGeom prst="rect">
            <a:avLst/>
          </a:prstGeom>
        </p:spPr>
      </p:pic>
      <p:cxnSp>
        <p:nvCxnSpPr>
          <p:cNvPr id="16" name="Straight Connector 15"/>
          <p:cNvCxnSpPr/>
          <p:nvPr/>
        </p:nvCxnSpPr>
        <p:spPr>
          <a:xfrm>
            <a:off x="-215153" y="3429000"/>
            <a:ext cx="12707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71255" y="913329"/>
            <a:ext cx="49509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Now it’s </a:t>
            </a:r>
          </a:p>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your turn</a:t>
            </a:r>
          </a:p>
        </p:txBody>
      </p:sp>
      <p:pic>
        <p:nvPicPr>
          <p:cNvPr id="10" name="Picture 9"/>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4003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595103" y="2061107"/>
            <a:ext cx="11001794" cy="3293209"/>
          </a:xfrm>
          <a:prstGeom prst="rect">
            <a:avLst/>
          </a:prstGeom>
          <a:noFill/>
        </p:spPr>
        <p:txBody>
          <a:bodyPr wrap="square" rtlCol="0">
            <a:spAutoFit/>
          </a:bodyPr>
          <a:lstStyle/>
          <a:p>
            <a:pPr algn="ctr">
              <a:lnSpc>
                <a:spcPct val="80000"/>
              </a:lnSpc>
            </a:pPr>
            <a:r>
              <a:rPr lang="en-US" sz="5400" b="1" kern="0" dirty="0">
                <a:solidFill>
                  <a:srgbClr val="FFFFFF"/>
                </a:solidFill>
                <a:latin typeface="Gilroy ExtraBold" charset="0"/>
                <a:ea typeface="Gilroy ExtraBold" charset="0"/>
                <a:cs typeface="Gilroy ExtraBold" charset="0"/>
                <a:sym typeface="Arial"/>
              </a:rPr>
              <a:t>“As we look ahead into the next century, leaders will be those who empower others.”</a:t>
            </a:r>
            <a:endParaRPr lang="en-US" sz="5400" b="1" dirty="0">
              <a:solidFill>
                <a:srgbClr val="FFFFFF"/>
              </a:solidFill>
              <a:latin typeface="Gilroy ExtraBold" charset="0"/>
              <a:ea typeface="Gilroy ExtraBold" charset="0"/>
              <a:cs typeface="Gilroy ExtraBold" charset="0"/>
              <a:sym typeface="Arial"/>
            </a:endParaRPr>
          </a:p>
          <a:p>
            <a:pPr algn="ctr">
              <a:lnSpc>
                <a:spcPct val="80000"/>
              </a:lnSpc>
            </a:pPr>
            <a:endParaRPr lang="en-US" sz="5400" b="1" dirty="0">
              <a:solidFill>
                <a:srgbClr val="FFFFFF"/>
              </a:solidFill>
              <a:latin typeface="Gilroy ExtraBold" charset="0"/>
              <a:ea typeface="Gilroy ExtraBold" charset="0"/>
              <a:cs typeface="Gilroy ExtraBold" charset="0"/>
              <a:sym typeface="Arial"/>
            </a:endParaRPr>
          </a:p>
          <a:p>
            <a:pPr algn="ctr">
              <a:lnSpc>
                <a:spcPct val="80000"/>
              </a:lnSpc>
            </a:pPr>
            <a:r>
              <a:rPr lang="en-US" sz="4400" b="1" dirty="0">
                <a:solidFill>
                  <a:srgbClr val="FFFFFF"/>
                </a:solidFill>
                <a:latin typeface="Gilroy ExtraBold" charset="0"/>
                <a:ea typeface="Gilroy ExtraBold" charset="0"/>
                <a:cs typeface="Gilroy ExtraBold" charset="0"/>
                <a:sym typeface="Arial"/>
              </a:rPr>
              <a:t>-Bill Gates</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3268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567266" y="1187887"/>
            <a:ext cx="11057467" cy="4696670"/>
          </a:xfrm>
          <a:prstGeom prst="rect">
            <a:avLst/>
          </a:prstGeom>
          <a:noFill/>
        </p:spPr>
        <p:txBody>
          <a:bodyPr wrap="square" rtlCol="0">
            <a:spAutoFit/>
          </a:bodyPr>
          <a:lstStyle/>
          <a:p>
            <a:pPr algn="ctr">
              <a:lnSpc>
                <a:spcPct val="80000"/>
              </a:lnSpc>
            </a:pPr>
            <a:r>
              <a:rPr lang="en-US" sz="5400" b="1" kern="0" dirty="0">
                <a:solidFill>
                  <a:srgbClr val="FFFFFF"/>
                </a:solidFill>
                <a:latin typeface="Gilroy ExtraBold" charset="0"/>
                <a:ea typeface="Gilroy ExtraBold" charset="0"/>
                <a:cs typeface="Gilroy ExtraBold" charset="0"/>
                <a:sym typeface="Arial"/>
              </a:rPr>
              <a:t>“If your actions create a legacy that inspires others to dream more, learn more, do more and become more, then, you are an excellent leader.”</a:t>
            </a:r>
          </a:p>
          <a:p>
            <a:pPr algn="ctr">
              <a:lnSpc>
                <a:spcPct val="80000"/>
              </a:lnSpc>
            </a:pPr>
            <a:endParaRPr lang="en-US" sz="6000" b="1" dirty="0">
              <a:solidFill>
                <a:srgbClr val="FFFFFF"/>
              </a:solidFill>
              <a:latin typeface="Gilroy ExtraBold" charset="0"/>
              <a:ea typeface="Gilroy ExtraBold" charset="0"/>
              <a:cs typeface="Gilroy ExtraBold" charset="0"/>
              <a:sym typeface="Arial"/>
            </a:endParaRPr>
          </a:p>
          <a:p>
            <a:pPr algn="ctr">
              <a:lnSpc>
                <a:spcPct val="80000"/>
              </a:lnSpc>
            </a:pPr>
            <a:r>
              <a:rPr lang="en-US" sz="4400" b="1" dirty="0">
                <a:solidFill>
                  <a:srgbClr val="FFFFFF"/>
                </a:solidFill>
                <a:latin typeface="Gilroy ExtraBold" charset="0"/>
                <a:ea typeface="Gilroy ExtraBold" charset="0"/>
                <a:cs typeface="Gilroy ExtraBold" charset="0"/>
                <a:sym typeface="Arial"/>
              </a:rPr>
              <a:t>-Dolly Parton</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18410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1045633" y="1707362"/>
            <a:ext cx="10100733" cy="3367076"/>
          </a:xfrm>
          <a:prstGeom prst="rect">
            <a:avLst/>
          </a:prstGeom>
          <a:noFill/>
        </p:spPr>
        <p:txBody>
          <a:bodyPr wrap="square" rtlCol="0">
            <a:spAutoFit/>
          </a:bodyPr>
          <a:lstStyle/>
          <a:p>
            <a:pPr algn="ctr">
              <a:lnSpc>
                <a:spcPct val="80000"/>
              </a:lnSpc>
            </a:pPr>
            <a:r>
              <a:rPr lang="en-US" sz="5400" b="1" kern="0" dirty="0">
                <a:solidFill>
                  <a:srgbClr val="FFFFFF"/>
                </a:solidFill>
                <a:latin typeface="Gilroy ExtraBold" charset="0"/>
                <a:ea typeface="Gilroy ExtraBold" charset="0"/>
                <a:cs typeface="Gilroy ExtraBold" charset="0"/>
                <a:sym typeface="Arial"/>
              </a:rPr>
              <a:t>“Leadership is a series of behaviors rather than a role for heroes.”</a:t>
            </a:r>
          </a:p>
          <a:p>
            <a:pPr algn="ctr">
              <a:lnSpc>
                <a:spcPct val="80000"/>
              </a:lnSpc>
            </a:pPr>
            <a:endParaRPr lang="en-US" sz="6000" b="1" dirty="0">
              <a:solidFill>
                <a:srgbClr val="FFFFFF"/>
              </a:solidFill>
              <a:latin typeface="Gilroy ExtraBold" charset="0"/>
              <a:ea typeface="Gilroy ExtraBold" charset="0"/>
              <a:cs typeface="Gilroy ExtraBold" charset="0"/>
              <a:sym typeface="Arial"/>
            </a:endParaRPr>
          </a:p>
          <a:p>
            <a:pPr algn="ctr">
              <a:lnSpc>
                <a:spcPct val="80000"/>
              </a:lnSpc>
            </a:pPr>
            <a:r>
              <a:rPr lang="en-US" sz="4400" b="1" dirty="0">
                <a:solidFill>
                  <a:srgbClr val="FFFFFF"/>
                </a:solidFill>
                <a:latin typeface="Gilroy ExtraBold" charset="0"/>
                <a:ea typeface="Gilroy ExtraBold" charset="0"/>
                <a:cs typeface="Gilroy ExtraBold" charset="0"/>
                <a:sym typeface="Arial"/>
              </a:rPr>
              <a:t>-Margaret Wheatley</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3343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7" name="Rectangle 6"/>
          <p:cNvSpPr/>
          <p:nvPr/>
        </p:nvSpPr>
        <p:spPr>
          <a:xfrm>
            <a:off x="0" y="-12379"/>
            <a:ext cx="12192000" cy="34413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2" name="TextBox 1"/>
          <p:cNvSpPr txBox="1"/>
          <p:nvPr/>
        </p:nvSpPr>
        <p:spPr>
          <a:xfrm>
            <a:off x="5095181" y="921369"/>
            <a:ext cx="6329363" cy="954107"/>
          </a:xfrm>
          <a:prstGeom prst="rect">
            <a:avLst/>
          </a:prstGeom>
          <a:noFill/>
        </p:spPr>
        <p:txBody>
          <a:bodyPr wrap="square" rtlCol="0">
            <a:spAutoFit/>
          </a:bodyPr>
          <a:lstStyle/>
          <a:p>
            <a:pPr marL="171450" indent="-171450">
              <a:buClr>
                <a:srgbClr val="3B444D"/>
              </a:buClr>
              <a:buSzPct val="25000"/>
            </a:pPr>
            <a:r>
              <a:rPr lang="en-US" sz="2800" kern="0" dirty="0">
                <a:solidFill>
                  <a:srgbClr val="FFFFFF"/>
                </a:solidFill>
                <a:latin typeface="Source Sans Pro Regular" charset="0"/>
                <a:ea typeface="Source Sans Pro Regular" charset="0"/>
                <a:cs typeface="Source Sans Pro Regular" charset="0"/>
                <a:sym typeface="Arial"/>
              </a:rPr>
              <a:t>  	</a:t>
            </a:r>
            <a:r>
              <a:rPr lang="en-US" sz="2800" b="1" kern="0" dirty="0">
                <a:solidFill>
                  <a:srgbClr val="FFFFFF"/>
                </a:solidFill>
                <a:latin typeface="Source Sans Pro Regular" charset="0"/>
                <a:ea typeface="Source Sans Pro Regular" charset="0"/>
                <a:cs typeface="Source Sans Pro Regular" charset="0"/>
                <a:sym typeface="Arial"/>
              </a:rPr>
              <a:t>Question: </a:t>
            </a:r>
            <a:r>
              <a:rPr lang="en-US" sz="2800" kern="0" dirty="0">
                <a:solidFill>
                  <a:srgbClr val="FFFFFF"/>
                </a:solidFill>
                <a:latin typeface="Source Sans Pro Regular" charset="0"/>
                <a:ea typeface="Source Sans Pro Regular" charset="0"/>
                <a:cs typeface="Source Sans Pro Regular" charset="0"/>
                <a:sym typeface="Arial"/>
              </a:rPr>
              <a:t>How do we inspire others to follow us?</a:t>
            </a:r>
          </a:p>
        </p:txBody>
      </p:sp>
      <p:sp>
        <p:nvSpPr>
          <p:cNvPr id="9" name="TextBox 8">
            <a:hlinkClick r:id="rId3"/>
          </p:cNvPr>
          <p:cNvSpPr txBox="1"/>
          <p:nvPr/>
        </p:nvSpPr>
        <p:spPr>
          <a:xfrm>
            <a:off x="1768840" y="5222256"/>
            <a:ext cx="9218950" cy="418861"/>
          </a:xfrm>
          <a:prstGeom prst="rect">
            <a:avLst/>
          </a:prstGeom>
          <a:noFill/>
        </p:spPr>
        <p:txBody>
          <a:bodyPr wrap="square" lIns="64290" tIns="32145" rIns="64290" bIns="32145" rtlCol="0">
            <a:spAutoFit/>
          </a:bodyPr>
          <a:lstStyle/>
          <a:p>
            <a:pPr algn="ctr"/>
            <a:r>
              <a:rPr lang="en-US" sz="2300" kern="0" dirty="0">
                <a:solidFill>
                  <a:srgbClr val="050000"/>
                </a:solidFill>
                <a:latin typeface="Source Sans Pro" charset="0"/>
                <a:ea typeface="Source Sans Pro" charset="0"/>
                <a:cs typeface="Source Sans Pro" charset="0"/>
                <a:sym typeface="Arial"/>
              </a:rPr>
              <a:t>Type in the chat box to share your thoughts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485436"/>
            <a:ext cx="870168" cy="585755"/>
          </a:xfrm>
          <a:prstGeom prst="rect">
            <a:avLst/>
          </a:prstGeom>
        </p:spPr>
      </p:pic>
      <p:cxnSp>
        <p:nvCxnSpPr>
          <p:cNvPr id="16" name="Straight Connector 15"/>
          <p:cNvCxnSpPr/>
          <p:nvPr/>
        </p:nvCxnSpPr>
        <p:spPr>
          <a:xfrm>
            <a:off x="-215153" y="3429000"/>
            <a:ext cx="12707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71255" y="1002229"/>
            <a:ext cx="49509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Now it’s </a:t>
            </a:r>
          </a:p>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your turn</a:t>
            </a:r>
          </a:p>
        </p:txBody>
      </p:sp>
      <p:pic>
        <p:nvPicPr>
          <p:cNvPr id="10" name="Picture 9"/>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9374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2185765"/>
            <a:ext cx="480025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rgbClr val="FFFFFF"/>
                </a:solidFill>
                <a:latin typeface="Source Sans Pro" charset="0"/>
                <a:ea typeface="Source Sans Pro" charset="0"/>
                <a:cs typeface="Source Sans Pro" charset="0"/>
              </a:rPr>
              <a:t>Event management overview</a:t>
            </a:r>
          </a:p>
        </p:txBody>
      </p:sp>
      <p:sp>
        <p:nvSpPr>
          <p:cNvPr id="23" name="Rectangle 22"/>
          <p:cNvSpPr/>
          <p:nvPr/>
        </p:nvSpPr>
        <p:spPr>
          <a:xfrm>
            <a:off x="4908518" y="2899449"/>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rgbClr val="3B444D"/>
                </a:solidFill>
                <a:latin typeface="Source Sans Pro" charset="0"/>
                <a:ea typeface="Source Sans Pro" charset="0"/>
                <a:cs typeface="Source Sans Pro" charset="0"/>
              </a:rPr>
              <a:t>Tools for event management</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rgbClr val="00B3DC"/>
                </a:solidFill>
                <a:latin typeface="Gilroy ExtraBold" charset="0"/>
                <a:ea typeface="Gilroy ExtraBold" charset="0"/>
                <a:cs typeface="Gilroy ExtraBold" charset="0"/>
              </a:rPr>
              <a:t>Agenda</a:t>
            </a:r>
          </a:p>
        </p:txBody>
      </p:sp>
      <p:sp>
        <p:nvSpPr>
          <p:cNvPr id="6" name="Rectangle 5"/>
          <p:cNvSpPr/>
          <p:nvPr/>
        </p:nvSpPr>
        <p:spPr>
          <a:xfrm>
            <a:off x="4943243" y="3610158"/>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rgbClr val="3B444D"/>
                </a:solidFill>
                <a:latin typeface="Source Sans Pro" charset="0"/>
                <a:ea typeface="Source Sans Pro" charset="0"/>
                <a:cs typeface="Source Sans Pro" charset="0"/>
              </a:rPr>
              <a:t>Preventing and solving</a:t>
            </a:r>
          </a:p>
        </p:txBody>
      </p:sp>
      <p:sp>
        <p:nvSpPr>
          <p:cNvPr id="9" name="Rectangle 8"/>
          <p:cNvSpPr/>
          <p:nvPr/>
        </p:nvSpPr>
        <p:spPr>
          <a:xfrm>
            <a:off x="4943242" y="434747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rgbClr val="3B444D"/>
                </a:solidFill>
                <a:latin typeface="Source Sans Pro" charset="0"/>
                <a:ea typeface="Source Sans Pro" charset="0"/>
                <a:cs typeface="Source Sans Pro" charset="0"/>
              </a:rPr>
              <a:t>Debrief and next steps</a:t>
            </a: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rgbClr val="3B444D"/>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43242" y="1398201"/>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rgbClr val="3B444D"/>
                </a:solidFill>
                <a:latin typeface="Source Sans Pro" charset="0"/>
                <a:ea typeface="Source Sans Pro" charset="0"/>
                <a:cs typeface="Source Sans Pro" charset="0"/>
              </a:rPr>
              <a:t>Leadership vs. management</a:t>
            </a:r>
          </a:p>
        </p:txBody>
      </p:sp>
    </p:spTree>
    <p:extLst>
      <p:ext uri="{BB962C8B-B14F-4D97-AF65-F5344CB8AC3E}">
        <p14:creationId xmlns:p14="http://schemas.microsoft.com/office/powerpoint/2010/main" val="210708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3">
            <a:alphaModFix amt="20000"/>
            <a:extLst>
              <a:ext uri="{28A0092B-C50C-407E-A947-70E740481C1C}">
                <a14:useLocalDpi xmlns:a14="http://schemas.microsoft.com/office/drawing/2010/main" val="0"/>
              </a:ext>
            </a:extLst>
          </a:blip>
          <a:srcRect l="13669" t="13669" b="13562"/>
          <a:stretch/>
        </p:blipFill>
        <p:spPr>
          <a:xfrm>
            <a:off x="0" y="0"/>
            <a:ext cx="12192000" cy="6858000"/>
          </a:xfrm>
          <a:prstGeom prst="rect">
            <a:avLst/>
          </a:prstGeom>
        </p:spPr>
      </p:pic>
      <p:sp>
        <p:nvSpPr>
          <p:cNvPr id="9" name="TextBox 8"/>
          <p:cNvSpPr txBox="1"/>
          <p:nvPr/>
        </p:nvSpPr>
        <p:spPr>
          <a:xfrm>
            <a:off x="0" y="2967335"/>
            <a:ext cx="12192000" cy="923330"/>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Event management</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5036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85696" y="4597257"/>
            <a:ext cx="4028312" cy="1077218"/>
          </a:xfrm>
          <a:prstGeom prst="rect">
            <a:avLst/>
          </a:prstGeom>
          <a:noFill/>
        </p:spPr>
        <p:txBody>
          <a:bodyPr wrap="square" rtlCol="0">
            <a:spAutoFit/>
          </a:bodyPr>
          <a:lstStyle/>
          <a:p>
            <a:pPr algn="ctr"/>
            <a:r>
              <a:rPr lang="en-US" sz="2400" b="1" dirty="0">
                <a:solidFill>
                  <a:schemeClr val="tx2"/>
                </a:solidFill>
              </a:rPr>
              <a:t>Community Service</a:t>
            </a:r>
          </a:p>
          <a:p>
            <a:pPr algn="ctr"/>
            <a:r>
              <a:rPr lang="en-US" sz="2000" dirty="0"/>
              <a:t>Proud to Run</a:t>
            </a:r>
          </a:p>
          <a:p>
            <a:pPr algn="ctr"/>
            <a:r>
              <a:rPr lang="en-US" sz="2000" dirty="0"/>
              <a:t>June 2015</a:t>
            </a:r>
          </a:p>
        </p:txBody>
      </p:sp>
      <p:sp>
        <p:nvSpPr>
          <p:cNvPr id="6" name="TextBox 5"/>
          <p:cNvSpPr txBox="1"/>
          <p:nvPr/>
        </p:nvSpPr>
        <p:spPr>
          <a:xfrm>
            <a:off x="4050321" y="4597257"/>
            <a:ext cx="4113367" cy="1077218"/>
          </a:xfrm>
          <a:prstGeom prst="rect">
            <a:avLst/>
          </a:prstGeom>
          <a:noFill/>
        </p:spPr>
        <p:txBody>
          <a:bodyPr wrap="square" rtlCol="0">
            <a:spAutoFit/>
          </a:bodyPr>
          <a:lstStyle/>
          <a:p>
            <a:pPr algn="ctr"/>
            <a:r>
              <a:rPr lang="en-US" sz="2400" b="1" dirty="0">
                <a:solidFill>
                  <a:schemeClr val="tx2"/>
                </a:solidFill>
              </a:rPr>
              <a:t>Speaker Series</a:t>
            </a:r>
          </a:p>
          <a:p>
            <a:pPr algn="ctr"/>
            <a:r>
              <a:rPr lang="en-US" sz="2000" dirty="0"/>
              <a:t>Caring Across America</a:t>
            </a:r>
          </a:p>
          <a:p>
            <a:pPr algn="ctr"/>
            <a:r>
              <a:rPr lang="en-US" sz="2000" dirty="0"/>
              <a:t>March 2015</a:t>
            </a:r>
          </a:p>
        </p:txBody>
      </p:sp>
      <p:sp>
        <p:nvSpPr>
          <p:cNvPr id="7" name="TextBox 6"/>
          <p:cNvSpPr txBox="1"/>
          <p:nvPr/>
        </p:nvSpPr>
        <p:spPr>
          <a:xfrm>
            <a:off x="1" y="4597257"/>
            <a:ext cx="4050320" cy="1077218"/>
          </a:xfrm>
          <a:prstGeom prst="rect">
            <a:avLst/>
          </a:prstGeom>
          <a:noFill/>
        </p:spPr>
        <p:txBody>
          <a:bodyPr wrap="square" rtlCol="0">
            <a:spAutoFit/>
          </a:bodyPr>
          <a:lstStyle/>
          <a:p>
            <a:pPr algn="ctr"/>
            <a:r>
              <a:rPr lang="en-US" sz="2400" b="1" dirty="0">
                <a:solidFill>
                  <a:schemeClr val="tx2"/>
                </a:solidFill>
              </a:rPr>
              <a:t>Film Screening</a:t>
            </a:r>
          </a:p>
          <a:p>
            <a:pPr algn="ctr"/>
            <a:r>
              <a:rPr lang="en-US" sz="2000" dirty="0"/>
              <a:t>The Empowerment Project</a:t>
            </a:r>
          </a:p>
          <a:p>
            <a:pPr algn="ctr"/>
            <a:r>
              <a:rPr lang="en-US" sz="2000" dirty="0"/>
              <a:t>August 2015</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207" t="17206" r="24666" b="5429"/>
          <a:stretch/>
        </p:blipFill>
        <p:spPr>
          <a:xfrm>
            <a:off x="-68599" y="0"/>
            <a:ext cx="4118920" cy="365760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5191" b="13423"/>
          <a:stretch/>
        </p:blipFill>
        <p:spPr>
          <a:xfrm>
            <a:off x="4050321" y="0"/>
            <a:ext cx="4113367" cy="365760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9046" t="18009" r="14590" b="14180"/>
          <a:stretch/>
        </p:blipFill>
        <p:spPr>
          <a:xfrm>
            <a:off x="8163688" y="0"/>
            <a:ext cx="4118920" cy="3657600"/>
          </a:xfrm>
          <a:prstGeom prst="rect">
            <a:avLst/>
          </a:prstGeom>
        </p:spPr>
      </p:pic>
      <p:pic>
        <p:nvPicPr>
          <p:cNvPr id="8" name="Picture 7"/>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9403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a:spLocks noChangeArrowheads="1"/>
          </p:cNvSpPr>
          <p:nvPr/>
        </p:nvSpPr>
        <p:spPr bwMode="auto">
          <a:xfrm>
            <a:off x="0" y="2435111"/>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rgbClr val="FFFFFF"/>
                </a:solidFill>
                <a:latin typeface="Gilroy ExtraBold" charset="0"/>
                <a:ea typeface="Gilroy ExtraBold" charset="0"/>
                <a:cs typeface="Gilroy ExtraBold" charset="0"/>
              </a:rPr>
              <a:t>Week 4: </a:t>
            </a:r>
            <a:r>
              <a:rPr lang="en-US" sz="6000" b="1">
                <a:solidFill>
                  <a:srgbClr val="FFFFFF"/>
                </a:solidFill>
                <a:latin typeface="Gilroy ExtraBold" charset="0"/>
                <a:ea typeface="Gilroy ExtraBold" charset="0"/>
                <a:cs typeface="Gilroy ExtraBold" charset="0"/>
              </a:rPr>
              <a:t>Digital organizing</a:t>
            </a:r>
            <a:endParaRPr lang="en-US" sz="6000" b="1" dirty="0">
              <a:solidFill>
                <a:srgbClr val="FFFFFF"/>
              </a:solidFill>
              <a:latin typeface="Gilroy ExtraBold" charset="0"/>
              <a:ea typeface="Gilroy ExtraBold" charset="0"/>
              <a:cs typeface="Gilroy ExtraBold" charset="0"/>
            </a:endParaRPr>
          </a:p>
          <a:p>
            <a:pPr algn="ctr"/>
            <a:r>
              <a:rPr lang="en-US" sz="6000" b="1" dirty="0">
                <a:solidFill>
                  <a:schemeClr val="accent2"/>
                </a:solidFill>
                <a:latin typeface="Gilroy ExtraBold" charset="0"/>
                <a:ea typeface="Gilroy ExtraBold" charset="0"/>
                <a:cs typeface="Gilroy ExtraBold" charset="0"/>
              </a:rPr>
              <a:t>Key takeaways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2443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8997" y="1807436"/>
            <a:ext cx="10663003" cy="4401205"/>
          </a:xfrm>
          <a:prstGeom prst="rect">
            <a:avLst/>
          </a:prstGeom>
          <a:noFill/>
        </p:spPr>
        <p:txBody>
          <a:bodyPr wrap="square" rtlCol="0">
            <a:spAutoFit/>
          </a:bodyPr>
          <a:lstStyle/>
          <a:p>
            <a:r>
              <a:rPr lang="en-US" sz="2800" b="1" dirty="0">
                <a:solidFill>
                  <a:schemeClr val="accent3"/>
                </a:solidFill>
                <a:latin typeface="Source Sans Pro" charset="0"/>
                <a:ea typeface="Source Sans Pro" charset="0"/>
                <a:cs typeface="Source Sans Pro" charset="0"/>
              </a:rPr>
              <a:t>Why:  </a:t>
            </a:r>
            <a:r>
              <a:rPr lang="en-US" sz="2800" dirty="0">
                <a:solidFill>
                  <a:schemeClr val="accent3"/>
                </a:solidFill>
                <a:latin typeface="Source Sans Pro" charset="0"/>
                <a:ea typeface="Source Sans Pro" charset="0"/>
                <a:cs typeface="Source Sans Pro" charset="0"/>
              </a:rPr>
              <a:t>Purpose—why are we organizing this event?</a:t>
            </a:r>
          </a:p>
          <a:p>
            <a:endParaRPr lang="en-US" sz="2800" b="1" dirty="0">
              <a:latin typeface="Source Sans Pro" charset="0"/>
              <a:ea typeface="Source Sans Pro" charset="0"/>
              <a:cs typeface="Source Sans Pro" charset="0"/>
            </a:endParaRPr>
          </a:p>
          <a:p>
            <a:r>
              <a:rPr lang="en-US" sz="2800" b="1" dirty="0">
                <a:latin typeface="Source Sans Pro" charset="0"/>
                <a:ea typeface="Source Sans Pro" charset="0"/>
                <a:cs typeface="Source Sans Pro" charset="0"/>
              </a:rPr>
              <a:t>What:  </a:t>
            </a:r>
            <a:r>
              <a:rPr lang="en-US" sz="2800" dirty="0">
                <a:latin typeface="Source Sans Pro" charset="0"/>
                <a:ea typeface="Source Sans Pro" charset="0"/>
                <a:cs typeface="Source Sans Pro" charset="0"/>
              </a:rPr>
              <a:t>What do we want to do? What does success look like?</a:t>
            </a: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When:  </a:t>
            </a:r>
            <a:r>
              <a:rPr lang="en-US" sz="2800" dirty="0">
                <a:solidFill>
                  <a:schemeClr val="accent3"/>
                </a:solidFill>
                <a:latin typeface="Source Sans Pro" charset="0"/>
                <a:ea typeface="Source Sans Pro" charset="0"/>
                <a:cs typeface="Source Sans Pro" charset="0"/>
              </a:rPr>
              <a:t>When will this event happen?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Where:  </a:t>
            </a:r>
            <a:r>
              <a:rPr lang="en-US" sz="2800" dirty="0">
                <a:solidFill>
                  <a:schemeClr val="accent3"/>
                </a:solidFill>
                <a:latin typeface="Source Sans Pro" charset="0"/>
                <a:ea typeface="Source Sans Pro" charset="0"/>
                <a:cs typeface="Source Sans Pro" charset="0"/>
              </a:rPr>
              <a:t>Where will this event take place?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Who:  </a:t>
            </a:r>
            <a:r>
              <a:rPr lang="en-US" sz="2800" dirty="0">
                <a:solidFill>
                  <a:schemeClr val="accent3"/>
                </a:solidFill>
                <a:latin typeface="Source Sans Pro" charset="0"/>
                <a:ea typeface="Source Sans Pro" charset="0"/>
                <a:cs typeface="Source Sans Pro" charset="0"/>
              </a:rPr>
              <a:t>Assign roles—who will do what? Who should be involved? </a:t>
            </a:r>
          </a:p>
          <a:p>
            <a:endParaRPr lang="en-US" sz="2800" b="1" dirty="0">
              <a:solidFill>
                <a:schemeClr val="accent3"/>
              </a:solidFill>
              <a:latin typeface="Source Sans Pro" charset="0"/>
              <a:ea typeface="Source Sans Pro" charset="0"/>
              <a:cs typeface="Source Sans Pro" charset="0"/>
            </a:endParaRP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6" name="Oval 15"/>
          <p:cNvSpPr/>
          <p:nvPr/>
        </p:nvSpPr>
        <p:spPr>
          <a:xfrm>
            <a:off x="1024051" y="1938788"/>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7" name="Oval 16"/>
          <p:cNvSpPr/>
          <p:nvPr/>
        </p:nvSpPr>
        <p:spPr>
          <a:xfrm>
            <a:off x="1024051" y="2761151"/>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8" name="Oval 17"/>
          <p:cNvSpPr/>
          <p:nvPr/>
        </p:nvSpPr>
        <p:spPr>
          <a:xfrm>
            <a:off x="1024051" y="3625820"/>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9" name="Oval 18"/>
          <p:cNvSpPr/>
          <p:nvPr/>
        </p:nvSpPr>
        <p:spPr>
          <a:xfrm>
            <a:off x="1024051" y="4442579"/>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20" name="Oval 19"/>
          <p:cNvSpPr/>
          <p:nvPr/>
        </p:nvSpPr>
        <p:spPr>
          <a:xfrm>
            <a:off x="1024051" y="5297258"/>
            <a:ext cx="347241" cy="3474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2" name="TextBox 11"/>
          <p:cNvSpPr txBox="1"/>
          <p:nvPr/>
        </p:nvSpPr>
        <p:spPr>
          <a:xfrm>
            <a:off x="0" y="938641"/>
            <a:ext cx="12192000"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Event goals</a:t>
            </a:r>
          </a:p>
        </p:txBody>
      </p:sp>
    </p:spTree>
    <p:extLst>
      <p:ext uri="{BB962C8B-B14F-4D97-AF65-F5344CB8AC3E}">
        <p14:creationId xmlns:p14="http://schemas.microsoft.com/office/powerpoint/2010/main" val="94139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2" name="TextBox 11"/>
          <p:cNvSpPr txBox="1"/>
          <p:nvPr/>
        </p:nvSpPr>
        <p:spPr>
          <a:xfrm>
            <a:off x="0" y="938641"/>
            <a:ext cx="12192000"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Event goals: The next step</a:t>
            </a:r>
          </a:p>
        </p:txBody>
      </p:sp>
      <p:sp>
        <p:nvSpPr>
          <p:cNvPr id="11" name="TextBox 10"/>
          <p:cNvSpPr txBox="1"/>
          <p:nvPr/>
        </p:nvSpPr>
        <p:spPr>
          <a:xfrm>
            <a:off x="699940" y="1807436"/>
            <a:ext cx="10663003" cy="4401205"/>
          </a:xfrm>
          <a:prstGeom prst="rect">
            <a:avLst/>
          </a:prstGeom>
          <a:noFill/>
        </p:spPr>
        <p:txBody>
          <a:bodyPr wrap="square" rtlCol="0">
            <a:spAutoFit/>
          </a:bodyPr>
          <a:lstStyle/>
          <a:p>
            <a:pPr marL="457200" indent="-457200">
              <a:buFont typeface="Arial" charset="0"/>
              <a:buChar char="•"/>
            </a:pPr>
            <a:r>
              <a:rPr lang="en-US" sz="2800" dirty="0">
                <a:latin typeface="Source Sans Pro" charset="0"/>
                <a:ea typeface="Source Sans Pro" charset="0"/>
                <a:cs typeface="Source Sans Pro" charset="0"/>
              </a:rPr>
              <a:t>You always want to make an ask to your audience during or at the end of your event. </a:t>
            </a:r>
          </a:p>
          <a:p>
            <a:pPr marL="457200" indent="-457200">
              <a:buFont typeface="Arial" charset="0"/>
              <a:buChar char="•"/>
            </a:pPr>
            <a:endParaRPr lang="en-US" sz="2800" dirty="0">
              <a:latin typeface="Source Sans Pro" charset="0"/>
              <a:ea typeface="Source Sans Pro" charset="0"/>
              <a:cs typeface="Source Sans Pro" charset="0"/>
            </a:endParaRPr>
          </a:p>
          <a:p>
            <a:pPr marL="457200" indent="-457200">
              <a:buFont typeface="Arial" charset="0"/>
              <a:buChar char="•"/>
            </a:pPr>
            <a:r>
              <a:rPr lang="en-US" sz="2800" dirty="0">
                <a:latin typeface="Source Sans Pro" charset="0"/>
                <a:ea typeface="Source Sans Pro" charset="0"/>
                <a:cs typeface="Source Sans Pro" charset="0"/>
              </a:rPr>
              <a:t>Organizing is hard work, and the best way for us to grow and achieve more is to make use of the great people we have in the room.</a:t>
            </a:r>
          </a:p>
          <a:p>
            <a:pPr marL="457200" indent="-457200">
              <a:buFont typeface="Arial" charset="0"/>
              <a:buChar char="•"/>
            </a:pPr>
            <a:endParaRPr lang="en-US" sz="2800" dirty="0">
              <a:latin typeface="Source Sans Pro" charset="0"/>
              <a:ea typeface="Source Sans Pro" charset="0"/>
              <a:cs typeface="Source Sans Pro" charset="0"/>
            </a:endParaRPr>
          </a:p>
          <a:p>
            <a:pPr marL="457200" indent="-457200">
              <a:buFont typeface="Arial" charset="0"/>
              <a:buChar char="•"/>
            </a:pPr>
            <a:r>
              <a:rPr lang="en-US" sz="2800" dirty="0">
                <a:latin typeface="Source Sans Pro" charset="0"/>
                <a:ea typeface="Source Sans Pro" charset="0"/>
                <a:cs typeface="Source Sans Pro" charset="0"/>
              </a:rPr>
              <a:t>Always be ready with the next step for your audience for how they can stay engaged and take more action!</a:t>
            </a:r>
            <a:endParaRPr lang="en-US" sz="2800" dirty="0">
              <a:solidFill>
                <a:schemeClr val="accent3"/>
              </a:solidFill>
              <a:latin typeface="Source Sans Pro" charset="0"/>
              <a:ea typeface="Source Sans Pro" charset="0"/>
              <a:cs typeface="Source Sans Pro" charset="0"/>
            </a:endParaRPr>
          </a:p>
          <a:p>
            <a:endParaRPr lang="en-US" sz="2800" b="1" dirty="0">
              <a:solidFill>
                <a:schemeClr val="accent3"/>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9970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704347" y="1060298"/>
            <a:ext cx="10592078"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a:solidFill>
                  <a:schemeClr val="bg1"/>
                </a:solidFill>
                <a:latin typeface="Gilroy ExtraBold" charset="0"/>
                <a:ea typeface="Gilroy ExtraBold" charset="0"/>
                <a:cs typeface="Gilroy ExtraBold" charset="0"/>
              </a:rPr>
              <a:t>What do you think a good ask might be for the issue you’re focusing on?</a:t>
            </a:r>
            <a:endParaRPr lang="en-US" sz="4000" b="1" dirty="0">
              <a:solidFill>
                <a:schemeClr val="bg1"/>
              </a:solidFill>
              <a:latin typeface="Gilroy ExtraBold" charset="0"/>
              <a:ea typeface="Gilroy ExtraBold" charset="0"/>
              <a:cs typeface="Gilroy ExtraBold" charset="0"/>
            </a:endParaRPr>
          </a:p>
        </p:txBody>
      </p:sp>
      <p:grpSp>
        <p:nvGrpSpPr>
          <p:cNvPr id="9" name="Group 8"/>
          <p:cNvGrpSpPr/>
          <p:nvPr/>
        </p:nvGrpSpPr>
        <p:grpSpPr>
          <a:xfrm>
            <a:off x="3866469" y="4405336"/>
            <a:ext cx="4459061" cy="1246889"/>
            <a:chOff x="3722729" y="4474784"/>
            <a:chExt cx="4459061" cy="1246889"/>
          </a:xfrm>
        </p:grpSpPr>
        <p:sp>
          <p:nvSpPr>
            <p:cNvPr id="10" name="TextBox 9">
              <a:hlinkClick r:id="rId2"/>
            </p:cNvPr>
            <p:cNvSpPr txBox="1"/>
            <p:nvPr/>
          </p:nvSpPr>
          <p:spPr>
            <a:xfrm>
              <a:off x="3722729" y="527203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302" y="4474784"/>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40924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3" y="2235212"/>
            <a:ext cx="8942294" cy="3831818"/>
          </a:xfrm>
          <a:prstGeom prst="rect">
            <a:avLst/>
          </a:prstGeom>
          <a:noFill/>
        </p:spPr>
        <p:txBody>
          <a:bodyPr wrap="square" rtlCol="0">
            <a:spAutoFit/>
          </a:bodyPr>
          <a:lstStyle/>
          <a:p>
            <a:pPr>
              <a:lnSpc>
                <a:spcPct val="90000"/>
              </a:lnSpc>
            </a:pPr>
            <a:r>
              <a:rPr lang="en-US" sz="4500" dirty="0">
                <a:solidFill>
                  <a:schemeClr val="bg1"/>
                </a:solidFill>
                <a:latin typeface="Gilroy ExtraBold" charset="0"/>
                <a:ea typeface="Gilroy ExtraBold" charset="0"/>
                <a:cs typeface="Gilroy ExtraBold" charset="0"/>
              </a:rPr>
              <a:t>Organizing events is complex, challenging work. Their success depends on smooth logistics, high-quality content, and a clear vision for how the event fits into the bigger picture. </a:t>
            </a:r>
          </a:p>
        </p:txBody>
      </p:sp>
      <p:sp>
        <p:nvSpPr>
          <p:cNvPr id="11" name="TextBox 10"/>
          <p:cNvSpPr txBox="1"/>
          <p:nvPr/>
        </p:nvSpPr>
        <p:spPr>
          <a:xfrm>
            <a:off x="0" y="1441443"/>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MANAGING YOUR EVENT</a:t>
            </a:r>
          </a:p>
        </p:txBody>
      </p:sp>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869231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3" y="2235212"/>
            <a:ext cx="8942294" cy="2585323"/>
          </a:xfrm>
          <a:prstGeom prst="rect">
            <a:avLst/>
          </a:prstGeom>
          <a:noFill/>
        </p:spPr>
        <p:txBody>
          <a:bodyPr wrap="square" rtlCol="0">
            <a:spAutoFit/>
          </a:bodyPr>
          <a:lstStyle/>
          <a:p>
            <a:pPr>
              <a:lnSpc>
                <a:spcPct val="90000"/>
              </a:lnSpc>
            </a:pPr>
            <a:r>
              <a:rPr lang="en-US" sz="4500" dirty="0">
                <a:solidFill>
                  <a:schemeClr val="bg1"/>
                </a:solidFill>
                <a:latin typeface="Gilroy ExtraBold" charset="0"/>
                <a:ea typeface="Gilroy ExtraBold" charset="0"/>
                <a:cs typeface="Gilroy ExtraBold" charset="0"/>
              </a:rPr>
              <a:t>At OFA, we rely on two important tools to help manage the success of our events: the tick tock and event checklist. </a:t>
            </a:r>
          </a:p>
        </p:txBody>
      </p:sp>
      <p:sp>
        <p:nvSpPr>
          <p:cNvPr id="11" name="TextBox 10"/>
          <p:cNvSpPr txBox="1"/>
          <p:nvPr/>
        </p:nvSpPr>
        <p:spPr>
          <a:xfrm>
            <a:off x="0" y="1441443"/>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MANAGING YOUR EVENT</a:t>
            </a:r>
          </a:p>
        </p:txBody>
      </p:sp>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46857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2185765"/>
            <a:ext cx="4800256"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Event management overview</a:t>
            </a:r>
          </a:p>
        </p:txBody>
      </p:sp>
      <p:sp>
        <p:nvSpPr>
          <p:cNvPr id="23" name="Rectangle 22"/>
          <p:cNvSpPr/>
          <p:nvPr/>
        </p:nvSpPr>
        <p:spPr>
          <a:xfrm>
            <a:off x="4908518" y="2899449"/>
            <a:ext cx="5416099"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Tools for event management</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43243" y="3610158"/>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Preventing and solving</a:t>
            </a:r>
          </a:p>
        </p:txBody>
      </p:sp>
      <p:sp>
        <p:nvSpPr>
          <p:cNvPr id="9" name="Rectangle 8"/>
          <p:cNvSpPr/>
          <p:nvPr/>
        </p:nvSpPr>
        <p:spPr>
          <a:xfrm>
            <a:off x="4943242" y="434747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43242" y="1398201"/>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Leadership vs. management</a:t>
            </a:r>
          </a:p>
        </p:txBody>
      </p:sp>
    </p:spTree>
    <p:extLst>
      <p:ext uri="{BB962C8B-B14F-4D97-AF65-F5344CB8AC3E}">
        <p14:creationId xmlns:p14="http://schemas.microsoft.com/office/powerpoint/2010/main" val="2135194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648746"/>
            <a:ext cx="8942294" cy="2086725"/>
          </a:xfrm>
          <a:prstGeom prst="rect">
            <a:avLst/>
          </a:prstGeom>
          <a:noFill/>
        </p:spPr>
        <p:txBody>
          <a:bodyPr wrap="square" rtlCol="0">
            <a:spAutoFit/>
          </a:bodyPr>
          <a:lstStyle/>
          <a:p>
            <a:pPr>
              <a:lnSpc>
                <a:spcPct val="90000"/>
              </a:lnSpc>
            </a:pPr>
            <a:r>
              <a:rPr lang="en-US" sz="4800" dirty="0">
                <a:solidFill>
                  <a:schemeClr val="bg1"/>
                </a:solidFill>
                <a:latin typeface="Gilroy ExtraBold" charset="0"/>
                <a:ea typeface="Gilroy ExtraBold" charset="0"/>
                <a:cs typeface="Gilroy ExtraBold" charset="0"/>
              </a:rPr>
              <a:t>A detailed rundown of what will happen at your event from start to finish.</a:t>
            </a:r>
          </a:p>
        </p:txBody>
      </p:sp>
      <p:sp>
        <p:nvSpPr>
          <p:cNvPr id="11" name="TextBox 10"/>
          <p:cNvSpPr txBox="1"/>
          <p:nvPr/>
        </p:nvSpPr>
        <p:spPr>
          <a:xfrm>
            <a:off x="0" y="1799322"/>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WHAT IS A TICK TOCK?</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285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829058" y="1033405"/>
            <a:ext cx="10592078" cy="1172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4000" dirty="0">
                <a:solidFill>
                  <a:schemeClr val="bg1"/>
                </a:solidFill>
                <a:latin typeface="Gilroy ExtraBold" charset="0"/>
                <a:ea typeface="Gilroy ExtraBold" charset="0"/>
                <a:cs typeface="Gilroy ExtraBold" charset="0"/>
              </a:rPr>
              <a:t>In what ways do you think a tick tock is useful for managing an event?</a:t>
            </a:r>
          </a:p>
        </p:txBody>
      </p:sp>
      <p:grpSp>
        <p:nvGrpSpPr>
          <p:cNvPr id="2" name="Group 1"/>
          <p:cNvGrpSpPr/>
          <p:nvPr/>
        </p:nvGrpSpPr>
        <p:grpSpPr>
          <a:xfrm>
            <a:off x="3866469" y="4474784"/>
            <a:ext cx="4459061" cy="1246889"/>
            <a:chOff x="3722729" y="4474784"/>
            <a:chExt cx="4459061" cy="1246889"/>
          </a:xfrm>
        </p:grpSpPr>
        <p:sp>
          <p:nvSpPr>
            <p:cNvPr id="13" name="TextBox 12">
              <a:hlinkClick r:id="rId2"/>
            </p:cNvPr>
            <p:cNvSpPr txBox="1"/>
            <p:nvPr/>
          </p:nvSpPr>
          <p:spPr>
            <a:xfrm>
              <a:off x="3722729" y="527203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302" y="4474784"/>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48143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124206"/>
          </a:xfrm>
          <a:prstGeom prst="rect">
            <a:avLst/>
          </a:prstGeom>
        </p:spPr>
        <p:txBody>
          <a:bodyPr>
            <a:spAutoFit/>
          </a:bodyPr>
          <a:lstStyle/>
          <a:p>
            <a:pPr marL="350838" indent="-350838">
              <a:buFont typeface="Arial" charset="0"/>
              <a:buChar char="•"/>
            </a:pPr>
            <a:r>
              <a:rPr lang="en-US" altLang="en-US" sz="2800" dirty="0">
                <a:latin typeface="Source Sans Pro" charset="0"/>
                <a:ea typeface="Source Sans Pro" charset="0"/>
                <a:cs typeface="Source Sans Pro" charset="0"/>
              </a:rPr>
              <a:t>Start with welcome and introduction, sharing goals and reviewing agenda</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Order of speaking program (film panel, community service)</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Finish with close and next steps</a:t>
            </a: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8" y="1063364"/>
            <a:ext cx="4194048" cy="2308324"/>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Components of a tick tock:</a:t>
            </a:r>
          </a:p>
          <a:p>
            <a:pPr>
              <a:lnSpc>
                <a:spcPct val="80000"/>
              </a:lnSpc>
            </a:pPr>
            <a:endParaRPr lang="en-US" sz="4500" b="1" dirty="0">
              <a:solidFill>
                <a:schemeClr val="tx2"/>
              </a:solidFill>
              <a:latin typeface="Gilroy ExtraBold" charset="0"/>
              <a:ea typeface="Gilroy ExtraBold" charset="0"/>
              <a:cs typeface="Gilroy ExtraBold" charset="0"/>
            </a:endParaRPr>
          </a:p>
          <a:p>
            <a:pPr>
              <a:lnSpc>
                <a:spcPct val="80000"/>
              </a:lnSpc>
            </a:pPr>
            <a:r>
              <a:rPr lang="en-US" sz="4500" b="1" dirty="0">
                <a:solidFill>
                  <a:schemeClr val="tx2"/>
                </a:solidFill>
                <a:latin typeface="Gilroy ExtraBold" charset="0"/>
                <a:ea typeface="Gilroy ExtraBold" charset="0"/>
                <a:cs typeface="Gilroy ExtraBold" charset="0"/>
              </a:rPr>
              <a:t>Flow</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8223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985980"/>
          </a:xfrm>
          <a:prstGeom prst="rect">
            <a:avLst/>
          </a:prstGeom>
        </p:spPr>
        <p:txBody>
          <a:bodyPr>
            <a:spAutoFit/>
          </a:bodyPr>
          <a:lstStyle/>
          <a:p>
            <a:pPr marL="342900" indent="-342900">
              <a:buFont typeface="Arial" charset="0"/>
              <a:buChar char="•"/>
            </a:pPr>
            <a:r>
              <a:rPr lang="en-US" altLang="en-US" sz="2800" dirty="0">
                <a:latin typeface="Source Sans Pro" charset="0"/>
                <a:ea typeface="Source Sans Pro" charset="0"/>
                <a:cs typeface="Source Sans Pro" charset="0"/>
              </a:rPr>
              <a:t>Think through the timing of each portion of event </a:t>
            </a:r>
            <a:r>
              <a:rPr lang="mr-IN" altLang="en-US" sz="2800" dirty="0">
                <a:latin typeface="Source Sans Pro" charset="0"/>
                <a:ea typeface="Source Sans Pro" charset="0"/>
                <a:cs typeface="Source Sans Pro" charset="0"/>
              </a:rPr>
              <a:t>–</a:t>
            </a:r>
            <a:r>
              <a:rPr lang="en-US" altLang="en-US" sz="2800" dirty="0">
                <a:latin typeface="Source Sans Pro" charset="0"/>
                <a:ea typeface="Source Sans Pro" charset="0"/>
                <a:cs typeface="Source Sans Pro" charset="0"/>
              </a:rPr>
              <a:t> i.e. intro/welcome, Q&amp;A, event evaluation</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Account for transition time</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Account for buffer time</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Be respectful of your audience’s time</a:t>
            </a: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8" y="1063364"/>
            <a:ext cx="4194048" cy="2308324"/>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Components of a tick tock:</a:t>
            </a:r>
          </a:p>
          <a:p>
            <a:pPr>
              <a:lnSpc>
                <a:spcPct val="80000"/>
              </a:lnSpc>
            </a:pPr>
            <a:endParaRPr lang="en-US" sz="4500" b="1" dirty="0">
              <a:solidFill>
                <a:schemeClr val="tx2"/>
              </a:solidFill>
              <a:latin typeface="Gilroy ExtraBold" charset="0"/>
              <a:ea typeface="Gilroy ExtraBold" charset="0"/>
              <a:cs typeface="Gilroy ExtraBold" charset="0"/>
            </a:endParaRPr>
          </a:p>
          <a:p>
            <a:pPr>
              <a:lnSpc>
                <a:spcPct val="80000"/>
              </a:lnSpc>
            </a:pPr>
            <a:r>
              <a:rPr lang="en-US" sz="4500" b="1" dirty="0">
                <a:solidFill>
                  <a:schemeClr val="tx2"/>
                </a:solidFill>
                <a:latin typeface="Gilroy ExtraBold" charset="0"/>
                <a:ea typeface="Gilroy ExtraBold" charset="0"/>
                <a:cs typeface="Gilroy ExtraBold" charset="0"/>
              </a:rPr>
              <a:t>Time</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4414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9668"/>
            <a:ext cx="6078071" cy="69051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Rectangle 7"/>
          <p:cNvSpPr>
            <a:spLocks noChangeArrowheads="1"/>
          </p:cNvSpPr>
          <p:nvPr/>
        </p:nvSpPr>
        <p:spPr bwMode="auto">
          <a:xfrm>
            <a:off x="6096000" y="598851"/>
            <a:ext cx="6060142"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chemeClr val="bg1"/>
                </a:solidFill>
                <a:latin typeface="Gilroy ExtraBold" charset="0"/>
                <a:ea typeface="Gilroy ExtraBold" charset="0"/>
                <a:cs typeface="Gilroy ExtraBold" charset="0"/>
              </a:rPr>
              <a:t>Uses for </a:t>
            </a:r>
          </a:p>
          <a:p>
            <a:pPr algn="ctr">
              <a:lnSpc>
                <a:spcPct val="80000"/>
              </a:lnSpc>
            </a:pPr>
            <a:r>
              <a:rPr lang="en-US" sz="4500" b="1" dirty="0">
                <a:solidFill>
                  <a:schemeClr val="bg1"/>
                </a:solidFill>
                <a:latin typeface="Gilroy ExtraBold" charset="0"/>
                <a:ea typeface="Gilroy ExtraBold" charset="0"/>
                <a:cs typeface="Gilroy ExtraBold" charset="0"/>
              </a:rPr>
              <a:t>Organizers</a:t>
            </a:r>
          </a:p>
        </p:txBody>
      </p:sp>
      <p:sp>
        <p:nvSpPr>
          <p:cNvPr id="12" name="Rectangle 11"/>
          <p:cNvSpPr>
            <a:spLocks noChangeArrowheads="1"/>
          </p:cNvSpPr>
          <p:nvPr/>
        </p:nvSpPr>
        <p:spPr bwMode="auto">
          <a:xfrm>
            <a:off x="6662949" y="2213099"/>
            <a:ext cx="4944172" cy="3735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An easy point-of-entry for potential supporters.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Gives organizers a platform to tell our stories, make our case, and find shared values.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Connect with folks, build networks, lift each other up, share resources, organize.</a:t>
            </a:r>
          </a:p>
        </p:txBody>
      </p:sp>
      <p:sp>
        <p:nvSpPr>
          <p:cNvPr id="9" name="Rectangle 8"/>
          <p:cNvSpPr>
            <a:spLocks noChangeArrowheads="1"/>
          </p:cNvSpPr>
          <p:nvPr/>
        </p:nvSpPr>
        <p:spPr bwMode="auto">
          <a:xfrm>
            <a:off x="494327" y="2213099"/>
            <a:ext cx="5161825" cy="3366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Millions of people communicating, sharing, ready to engage. </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Public forum, real-time conversations, trending topics, and breaking news.</a:t>
            </a:r>
          </a:p>
          <a:p>
            <a:pPr marL="457200" indent="-457200">
              <a:buFont typeface="Arial" charset="0"/>
              <a:buChar char="•"/>
            </a:pPr>
            <a:endParaRPr lang="en-US" altLang="en-US" sz="2400" dirty="0">
              <a:solidFill>
                <a:schemeClr val="bg1"/>
              </a:solidFill>
              <a:latin typeface="Source Sans Pro" charset="0"/>
              <a:ea typeface="Source Sans Pro" charset="0"/>
              <a:cs typeface="Source Sans Pro" charset="0"/>
            </a:endParaRPr>
          </a:p>
          <a:p>
            <a:pPr marL="457200" indent="-457200">
              <a:buFont typeface="Arial" charset="0"/>
              <a:buChar char="•"/>
            </a:pPr>
            <a:r>
              <a:rPr lang="en-US" altLang="en-US" sz="2400" dirty="0">
                <a:solidFill>
                  <a:schemeClr val="bg1"/>
                </a:solidFill>
                <a:latin typeface="Source Sans Pro" charset="0"/>
                <a:ea typeface="Source Sans Pro" charset="0"/>
                <a:cs typeface="Source Sans Pro" charset="0"/>
              </a:rPr>
              <a:t>Low-level engagement like sharing and liking is easy.</a:t>
            </a:r>
          </a:p>
        </p:txBody>
      </p:sp>
      <p:sp>
        <p:nvSpPr>
          <p:cNvPr id="10" name="Rectangle 9"/>
          <p:cNvSpPr>
            <a:spLocks noChangeArrowheads="1"/>
          </p:cNvSpPr>
          <p:nvPr/>
        </p:nvSpPr>
        <p:spPr bwMode="auto">
          <a:xfrm>
            <a:off x="0" y="598851"/>
            <a:ext cx="6096000"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4500" b="1" dirty="0">
                <a:solidFill>
                  <a:schemeClr val="bg1"/>
                </a:solidFill>
                <a:latin typeface="Gilroy ExtraBold" charset="0"/>
                <a:ea typeface="Gilroy ExtraBold" charset="0"/>
                <a:cs typeface="Gilroy ExtraBold" charset="0"/>
              </a:rPr>
              <a:t>Strengths of </a:t>
            </a:r>
          </a:p>
          <a:p>
            <a:pPr algn="ctr">
              <a:lnSpc>
                <a:spcPct val="80000"/>
              </a:lnSpc>
            </a:pPr>
            <a:r>
              <a:rPr lang="en-US" sz="4500" b="1" dirty="0">
                <a:solidFill>
                  <a:schemeClr val="bg1"/>
                </a:solidFill>
                <a:latin typeface="Gilroy ExtraBold" charset="0"/>
                <a:ea typeface="Gilroy ExtraBold" charset="0"/>
                <a:cs typeface="Gilroy ExtraBold" charset="0"/>
              </a:rPr>
              <a:t>Social Media</a:t>
            </a:r>
          </a:p>
        </p:txBody>
      </p:sp>
    </p:spTree>
    <p:extLst>
      <p:ext uri="{BB962C8B-B14F-4D97-AF65-F5344CB8AC3E}">
        <p14:creationId xmlns:p14="http://schemas.microsoft.com/office/powerpoint/2010/main" val="1831961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829058" y="1033405"/>
            <a:ext cx="10592078"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bg1"/>
                </a:solidFill>
                <a:latin typeface="Gilroy ExtraBold" charset="0"/>
                <a:ea typeface="Gilroy ExtraBold" charset="0"/>
                <a:cs typeface="Gilroy ExtraBold" charset="0"/>
              </a:rPr>
              <a:t>What questions do you have regarding the </a:t>
            </a:r>
          </a:p>
          <a:p>
            <a:pPr algn="ctr"/>
            <a:r>
              <a:rPr lang="en-US" sz="4000" b="1" dirty="0">
                <a:solidFill>
                  <a:schemeClr val="bg1"/>
                </a:solidFill>
                <a:latin typeface="Gilroy ExtraBold" charset="0"/>
                <a:ea typeface="Gilroy ExtraBold" charset="0"/>
                <a:cs typeface="Gilroy ExtraBold" charset="0"/>
              </a:rPr>
              <a:t>flow and time of an event tick tock?</a:t>
            </a:r>
          </a:p>
        </p:txBody>
      </p:sp>
      <p:grpSp>
        <p:nvGrpSpPr>
          <p:cNvPr id="12" name="Group 11"/>
          <p:cNvGrpSpPr/>
          <p:nvPr/>
        </p:nvGrpSpPr>
        <p:grpSpPr>
          <a:xfrm>
            <a:off x="3866469" y="4474784"/>
            <a:ext cx="4459061" cy="1246889"/>
            <a:chOff x="3722729" y="4474784"/>
            <a:chExt cx="4459061" cy="1246889"/>
          </a:xfrm>
        </p:grpSpPr>
        <p:sp>
          <p:nvSpPr>
            <p:cNvPr id="17" name="TextBox 16">
              <a:hlinkClick r:id="rId2"/>
            </p:cNvPr>
            <p:cNvSpPr txBox="1"/>
            <p:nvPr/>
          </p:nvSpPr>
          <p:spPr>
            <a:xfrm>
              <a:off x="3722729" y="527203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302" y="4474784"/>
              <a:ext cx="870168" cy="585755"/>
            </a:xfrm>
            <a:prstGeom prst="rect">
              <a:avLst/>
            </a:prstGeom>
          </p:spPr>
        </p:pic>
      </p:gr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19322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648746"/>
            <a:ext cx="9174328" cy="2751522"/>
          </a:xfrm>
          <a:prstGeom prst="rect">
            <a:avLst/>
          </a:prstGeom>
          <a:noFill/>
        </p:spPr>
        <p:txBody>
          <a:bodyPr wrap="square" rtlCol="0">
            <a:spAutoFit/>
          </a:bodyPr>
          <a:lstStyle/>
          <a:p>
            <a:pPr>
              <a:lnSpc>
                <a:spcPct val="90000"/>
              </a:lnSpc>
            </a:pPr>
            <a:r>
              <a:rPr lang="en-US" sz="4800" dirty="0">
                <a:solidFill>
                  <a:schemeClr val="bg1"/>
                </a:solidFill>
                <a:latin typeface="Gilroy ExtraBold" charset="0"/>
                <a:ea typeface="Gilroy ExtraBold" charset="0"/>
                <a:cs typeface="Gilroy ExtraBold" charset="0"/>
              </a:rPr>
              <a:t>A document that takes into account all of the resources, materials, and </a:t>
            </a:r>
            <a:r>
              <a:rPr lang="en-US" sz="4800">
                <a:solidFill>
                  <a:schemeClr val="bg1"/>
                </a:solidFill>
                <a:latin typeface="Gilroy ExtraBold" charset="0"/>
                <a:ea typeface="Gilroy ExtraBold" charset="0"/>
                <a:cs typeface="Gilroy ExtraBold" charset="0"/>
              </a:rPr>
              <a:t>logistics needed in order to run an event</a:t>
            </a:r>
            <a:endParaRPr lang="en-US" sz="4800" dirty="0">
              <a:solidFill>
                <a:schemeClr val="bg1"/>
              </a:solidFill>
              <a:latin typeface="Gilroy ExtraBold" charset="0"/>
              <a:ea typeface="Gilroy ExtraBold" charset="0"/>
              <a:cs typeface="Gilroy ExtraBold" charset="0"/>
            </a:endParaRPr>
          </a:p>
        </p:txBody>
      </p:sp>
      <p:sp>
        <p:nvSpPr>
          <p:cNvPr id="11" name="TextBox 10"/>
          <p:cNvSpPr txBox="1"/>
          <p:nvPr/>
        </p:nvSpPr>
        <p:spPr>
          <a:xfrm>
            <a:off x="0" y="1799322"/>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WHAT IS A CHECKLIST?</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80995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6096000" cy="4124206"/>
          </a:xfrm>
          <a:prstGeom prst="rect">
            <a:avLst/>
          </a:prstGeom>
        </p:spPr>
        <p:txBody>
          <a:bodyPr>
            <a:spAutoFit/>
          </a:bodyPr>
          <a:lstStyle/>
          <a:p>
            <a:pPr marL="457200" indent="-457200">
              <a:buFont typeface="Arial" charset="0"/>
              <a:buChar char="•"/>
            </a:pPr>
            <a:r>
              <a:rPr lang="en-US" altLang="en-US" sz="2800" dirty="0">
                <a:latin typeface="Source Sans Pro" charset="0"/>
                <a:ea typeface="Source Sans Pro" charset="0"/>
                <a:cs typeface="Source Sans Pro" charset="0"/>
              </a:rPr>
              <a:t>Supplies</a:t>
            </a:r>
          </a:p>
          <a:p>
            <a:pPr marL="457200" indent="-457200">
              <a:buFont typeface="Arial" charset="0"/>
              <a:buChar char="•"/>
            </a:pPr>
            <a:endParaRPr lang="en-US" altLang="en-US" sz="2800" dirty="0">
              <a:latin typeface="Source Sans Pro" charset="0"/>
              <a:ea typeface="Source Sans Pro" charset="0"/>
              <a:cs typeface="Source Sans Pro" charset="0"/>
            </a:endParaRPr>
          </a:p>
          <a:p>
            <a:pPr marL="457200" indent="-457200">
              <a:buFont typeface="Arial" charset="0"/>
              <a:buChar char="•"/>
            </a:pPr>
            <a:r>
              <a:rPr lang="en-US" altLang="en-US" sz="2800" dirty="0">
                <a:latin typeface="Source Sans Pro" charset="0"/>
                <a:ea typeface="Source Sans Pro" charset="0"/>
                <a:cs typeface="Source Sans Pro" charset="0"/>
              </a:rPr>
              <a:t>AV needs</a:t>
            </a:r>
          </a:p>
          <a:p>
            <a:pPr marL="457200" indent="-457200">
              <a:buFont typeface="Arial" charset="0"/>
              <a:buChar char="•"/>
            </a:pPr>
            <a:endParaRPr lang="en-US" altLang="en-US" sz="2800" dirty="0">
              <a:latin typeface="Source Sans Pro" charset="0"/>
              <a:ea typeface="Source Sans Pro" charset="0"/>
              <a:cs typeface="Source Sans Pro" charset="0"/>
            </a:endParaRPr>
          </a:p>
          <a:p>
            <a:pPr marL="457200" indent="-457200">
              <a:buFont typeface="Arial" charset="0"/>
              <a:buChar char="•"/>
            </a:pPr>
            <a:r>
              <a:rPr lang="en-US" altLang="en-US" sz="2800" dirty="0">
                <a:latin typeface="Source Sans Pro" charset="0"/>
                <a:ea typeface="Source Sans Pro" charset="0"/>
                <a:cs typeface="Source Sans Pro" charset="0"/>
              </a:rPr>
              <a:t>Food/refreshments</a:t>
            </a:r>
          </a:p>
          <a:p>
            <a:pPr marL="457200" indent="-457200">
              <a:buFont typeface="Arial" charset="0"/>
              <a:buChar char="•"/>
            </a:pPr>
            <a:endParaRPr lang="en-US" altLang="en-US" sz="2800" dirty="0">
              <a:latin typeface="Source Sans Pro" charset="0"/>
              <a:ea typeface="Source Sans Pro" charset="0"/>
              <a:cs typeface="Source Sans Pro" charset="0"/>
            </a:endParaRPr>
          </a:p>
          <a:p>
            <a:pPr marL="457200" indent="-457200">
              <a:buFont typeface="Arial" charset="0"/>
              <a:buChar char="•"/>
            </a:pPr>
            <a:r>
              <a:rPr lang="en-US" altLang="en-US" sz="2800" dirty="0">
                <a:latin typeface="Source Sans Pro" charset="0"/>
                <a:ea typeface="Source Sans Pro" charset="0"/>
                <a:cs typeface="Source Sans Pro" charset="0"/>
              </a:rPr>
              <a:t>Accessibility </a:t>
            </a: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8" y="1063364"/>
            <a:ext cx="4194048" cy="2308324"/>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Components of a checklist:</a:t>
            </a:r>
          </a:p>
          <a:p>
            <a:pPr>
              <a:lnSpc>
                <a:spcPct val="80000"/>
              </a:lnSpc>
            </a:pPr>
            <a:endParaRPr lang="en-US" sz="4500" b="1" dirty="0">
              <a:solidFill>
                <a:schemeClr val="tx2"/>
              </a:solidFill>
              <a:latin typeface="Gilroy ExtraBold" charset="0"/>
              <a:ea typeface="Gilroy ExtraBold" charset="0"/>
              <a:cs typeface="Gilroy ExtraBold" charset="0"/>
            </a:endParaRPr>
          </a:p>
          <a:p>
            <a:pPr>
              <a:lnSpc>
                <a:spcPct val="80000"/>
              </a:lnSpc>
            </a:pPr>
            <a:r>
              <a:rPr lang="en-US" sz="4500" b="1" dirty="0">
                <a:solidFill>
                  <a:schemeClr val="tx2"/>
                </a:solidFill>
                <a:latin typeface="Gilroy ExtraBold" charset="0"/>
                <a:ea typeface="Gilroy ExtraBold" charset="0"/>
                <a:cs typeface="Gilroy ExtraBold" charset="0"/>
              </a:rPr>
              <a:t>Buckets</a:t>
            </a: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82919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2185765"/>
            <a:ext cx="4800256"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Event management overview</a:t>
            </a:r>
          </a:p>
        </p:txBody>
      </p:sp>
      <p:sp>
        <p:nvSpPr>
          <p:cNvPr id="23" name="Rectangle 22"/>
          <p:cNvSpPr/>
          <p:nvPr/>
        </p:nvSpPr>
        <p:spPr>
          <a:xfrm>
            <a:off x="4908518" y="2899449"/>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Tools for event management</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43243" y="3610158"/>
            <a:ext cx="431650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Preventing and solving</a:t>
            </a:r>
          </a:p>
        </p:txBody>
      </p:sp>
      <p:sp>
        <p:nvSpPr>
          <p:cNvPr id="9" name="Rectangle 8"/>
          <p:cNvSpPr/>
          <p:nvPr/>
        </p:nvSpPr>
        <p:spPr>
          <a:xfrm>
            <a:off x="4943242" y="434747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43242" y="1398201"/>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Leadership vs. management</a:t>
            </a:r>
          </a:p>
        </p:txBody>
      </p:sp>
    </p:spTree>
    <p:extLst>
      <p:ext uri="{BB962C8B-B14F-4D97-AF65-F5344CB8AC3E}">
        <p14:creationId xmlns:p14="http://schemas.microsoft.com/office/powerpoint/2010/main" val="566113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7104"/>
            <a:ext cx="6078071"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740711" y="2325494"/>
            <a:ext cx="5139228" cy="235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3000" b="1" dirty="0">
                <a:solidFill>
                  <a:schemeClr val="tx1"/>
                </a:solidFill>
                <a:latin typeface="Source Sans Pro" charset="0"/>
                <a:ea typeface="Source Sans Pro" charset="0"/>
                <a:cs typeface="Source Sans Pro" charset="0"/>
              </a:rPr>
              <a:t>Before</a:t>
            </a:r>
          </a:p>
          <a:p>
            <a:endParaRPr lang="en-US" altLang="en-US" sz="3000" dirty="0">
              <a:solidFill>
                <a:schemeClr val="bg1"/>
              </a:solidFill>
              <a:latin typeface="Source Sans Pro" charset="0"/>
              <a:ea typeface="Source Sans Pro" charset="0"/>
              <a:cs typeface="Source Sans Pro" charset="0"/>
            </a:endParaRPr>
          </a:p>
          <a:p>
            <a:r>
              <a:rPr lang="en-US" altLang="en-US" sz="3000" dirty="0">
                <a:solidFill>
                  <a:schemeClr val="bg1"/>
                </a:solidFill>
                <a:latin typeface="Source Sans Pro" charset="0"/>
                <a:ea typeface="Source Sans Pro" charset="0"/>
                <a:cs typeface="Source Sans Pro" charset="0"/>
              </a:rPr>
              <a:t>What can you do before the event to prevent a problem </a:t>
            </a:r>
          </a:p>
          <a:p>
            <a:r>
              <a:rPr lang="en-US" altLang="en-US" sz="3000" dirty="0">
                <a:solidFill>
                  <a:schemeClr val="bg1"/>
                </a:solidFill>
                <a:latin typeface="Source Sans Pro" charset="0"/>
                <a:ea typeface="Source Sans Pro" charset="0"/>
                <a:cs typeface="Source Sans Pro" charset="0"/>
              </a:rPr>
              <a:t>from happening?</a:t>
            </a:r>
          </a:p>
        </p:txBody>
      </p:sp>
      <p:sp>
        <p:nvSpPr>
          <p:cNvPr id="7" name="Rectangle 6"/>
          <p:cNvSpPr>
            <a:spLocks noChangeArrowheads="1"/>
          </p:cNvSpPr>
          <p:nvPr/>
        </p:nvSpPr>
        <p:spPr bwMode="auto">
          <a:xfrm>
            <a:off x="740711" y="700191"/>
            <a:ext cx="3223448"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chemeClr val="bg1"/>
                </a:solidFill>
                <a:latin typeface="Gilroy ExtraBold" charset="0"/>
                <a:ea typeface="Gilroy ExtraBold" charset="0"/>
                <a:cs typeface="Gilroy ExtraBold" charset="0"/>
              </a:rPr>
              <a:t>Preventive Solution</a:t>
            </a:r>
          </a:p>
        </p:txBody>
      </p:sp>
      <p:sp>
        <p:nvSpPr>
          <p:cNvPr id="9" name="Rectangle 8"/>
          <p:cNvSpPr>
            <a:spLocks noChangeArrowheads="1"/>
          </p:cNvSpPr>
          <p:nvPr/>
        </p:nvSpPr>
        <p:spPr bwMode="auto">
          <a:xfrm>
            <a:off x="7029792" y="2372598"/>
            <a:ext cx="4369171" cy="235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3000" b="1" dirty="0">
                <a:solidFill>
                  <a:schemeClr val="tx2"/>
                </a:solidFill>
                <a:latin typeface="Source Sans Pro" charset="0"/>
                <a:ea typeface="Source Sans Pro" charset="0"/>
                <a:cs typeface="Source Sans Pro" charset="0"/>
              </a:rPr>
              <a:t>During</a:t>
            </a:r>
          </a:p>
          <a:p>
            <a:endParaRPr lang="en-US" altLang="en-US" sz="3000" dirty="0">
              <a:solidFill>
                <a:schemeClr val="bg1"/>
              </a:solidFill>
              <a:latin typeface="Source Sans Pro" charset="0"/>
              <a:ea typeface="Source Sans Pro" charset="0"/>
              <a:cs typeface="Source Sans Pro" charset="0"/>
            </a:endParaRPr>
          </a:p>
          <a:p>
            <a:r>
              <a:rPr lang="en-US" altLang="en-US" sz="3000" dirty="0">
                <a:solidFill>
                  <a:schemeClr val="bg1"/>
                </a:solidFill>
                <a:latin typeface="Source Sans Pro" charset="0"/>
                <a:ea typeface="Source Sans Pro" charset="0"/>
                <a:cs typeface="Source Sans Pro" charset="0"/>
              </a:rPr>
              <a:t>What can you do during the event to manage a problem by adapting?</a:t>
            </a:r>
          </a:p>
        </p:txBody>
      </p:sp>
      <p:sp>
        <p:nvSpPr>
          <p:cNvPr id="10" name="Rectangle 9"/>
          <p:cNvSpPr>
            <a:spLocks noChangeArrowheads="1"/>
          </p:cNvSpPr>
          <p:nvPr/>
        </p:nvSpPr>
        <p:spPr bwMode="auto">
          <a:xfrm>
            <a:off x="7029792" y="747295"/>
            <a:ext cx="3223448"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chemeClr val="bg1"/>
                </a:solidFill>
                <a:latin typeface="Gilroy ExtraBold" charset="0"/>
                <a:ea typeface="Gilroy ExtraBold" charset="0"/>
                <a:cs typeface="Gilroy ExtraBold" charset="0"/>
              </a:rPr>
              <a:t>Adaptive</a:t>
            </a:r>
          </a:p>
          <a:p>
            <a:pPr>
              <a:lnSpc>
                <a:spcPct val="80000"/>
              </a:lnSpc>
            </a:pPr>
            <a:r>
              <a:rPr lang="en-US" sz="4500" b="1" dirty="0">
                <a:solidFill>
                  <a:schemeClr val="bg1"/>
                </a:solidFill>
                <a:latin typeface="Gilroy ExtraBold" charset="0"/>
                <a:ea typeface="Gilroy ExtraBold" charset="0"/>
                <a:cs typeface="Gilroy ExtraBold" charset="0"/>
              </a:rPr>
              <a:t>Solution</a:t>
            </a:r>
          </a:p>
        </p:txBody>
      </p:sp>
      <p:pic>
        <p:nvPicPr>
          <p:cNvPr id="8" name="Picture 7"/>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07603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2073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film screening. For this event you plan to present a movie, followed by a panel discussion and a Q &amp; A. But during the actual event, panelists are talking over each other and the Q &amp; A is going longer than expected. Moreover, the same three audience members are asking questions and controlling the conversation.</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1:</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15573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444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film screening. For this event you plan to present a movie, followed by a panel discussion and a Q &amp; A. But during the actual event, panelists are talking over each other and the Q &amp; A is going longer than expected. Moreover, the same three audience members are asking questions and controlling the conversation.</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Assign and prepare an event moderator or Emcee.</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437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1:</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59200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51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film screening. For this event you plan to present a movie, followed by a panel discussion and a Q &amp; A. But during the actual event, panelists are talking over each other and the Q &amp; A is going longer than expected. Moreover, the same three audience members are asking questions and controlling the conversation.</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Assign and prepare an event moderator or Emcee.</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Moderator/Emcee should use facilitation skills to keep control of the tick tock, audience, and content.</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5604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1:</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Adaptive </a:t>
            </a:r>
          </a:p>
          <a:p>
            <a:r>
              <a:rPr lang="en-US" sz="4000" b="1" dirty="0">
                <a:solidFill>
                  <a:schemeClr val="tx2"/>
                </a:solidFill>
                <a:latin typeface="Gilroy ExtraBold" charset="0"/>
                <a:ea typeface="Gilroy ExtraBold" charset="0"/>
                <a:cs typeface="Gilroy ExtraBold" charset="0"/>
              </a:rPr>
              <a:t>Solution:</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13000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1735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speaker series about gun violence prevention in your community. Your VIP speaker, a city council member, begins the speaking program and largely focuses on the new housing project the Council proposed last week.</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252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2:</a:t>
            </a:r>
          </a:p>
          <a:p>
            <a:endParaRPr lang="en-US" sz="4000" b="1" dirty="0">
              <a:solidFill>
                <a:schemeClr val="accent1"/>
              </a:solidFill>
              <a:latin typeface="Gilroy ExtraBold" charset="0"/>
              <a:ea typeface="Gilroy ExtraBold" charset="0"/>
              <a:cs typeface="Gilroy ExtraBold" charset="0"/>
            </a:endParaRPr>
          </a:p>
          <a:p>
            <a:endParaRPr lang="en-US" sz="4000" b="1" dirty="0">
              <a:solidFill>
                <a:schemeClr val="accent1"/>
              </a:solidFill>
              <a:latin typeface="Gilroy ExtraBold" charset="0"/>
              <a:ea typeface="Gilroy ExtraBold" charset="0"/>
              <a:cs typeface="Gilroy ExtraBold" charset="0"/>
            </a:endParaRPr>
          </a:p>
          <a:p>
            <a:endParaRPr lang="en-US" sz="4000" b="1" dirty="0">
              <a:solidFill>
                <a:schemeClr val="accent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93675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444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speaker series about gun violence prevention in your community. Your VIP speaker, a city council member, begins the speaking program and largely focuses on the new housing project the Council proposed last week.</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Write a memo to prepare your speaker. Include event goals, suggested talking points, and logistics.</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437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2:</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9877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264239" y="2269028"/>
            <a:ext cx="9923489" cy="3046988"/>
          </a:xfrm>
          <a:prstGeom prst="rect">
            <a:avLst/>
          </a:prstGeom>
          <a:noFill/>
        </p:spPr>
        <p:txBody>
          <a:bodyPr wrap="square" rtlCol="0">
            <a:spAutoFit/>
          </a:bodyPr>
          <a:lstStyle/>
          <a:p>
            <a:pPr defTabSz="457200">
              <a:lnSpc>
                <a:spcPct val="80000"/>
              </a:lnSpc>
            </a:pPr>
            <a:r>
              <a:rPr lang="en-US" sz="6000" b="1" dirty="0">
                <a:solidFill>
                  <a:srgbClr val="FFFFFF"/>
                </a:solidFill>
                <a:latin typeface="Gilroy ExtraBold" charset="0"/>
                <a:ea typeface="Gilroy ExtraBold" charset="0"/>
                <a:cs typeface="Gilroy ExtraBold" charset="0"/>
              </a:rPr>
              <a:t>At the core of any relationship is one thing: </a:t>
            </a:r>
          </a:p>
          <a:p>
            <a:pPr defTabSz="457200">
              <a:lnSpc>
                <a:spcPct val="80000"/>
              </a:lnSpc>
            </a:pPr>
            <a:endParaRPr lang="en-US" sz="6000" b="1" dirty="0">
              <a:solidFill>
                <a:srgbClr val="FFFFFF"/>
              </a:solidFill>
              <a:latin typeface="Gilroy ExtraBold" charset="0"/>
              <a:ea typeface="Gilroy ExtraBold" charset="0"/>
              <a:cs typeface="Gilroy ExtraBold" charset="0"/>
            </a:endParaRPr>
          </a:p>
          <a:p>
            <a:pPr defTabSz="457200">
              <a:lnSpc>
                <a:spcPct val="80000"/>
              </a:lnSpc>
            </a:pPr>
            <a:r>
              <a:rPr lang="en-US" sz="6000" b="1" dirty="0">
                <a:solidFill>
                  <a:srgbClr val="F6DC31"/>
                </a:solidFill>
                <a:latin typeface="Gilroy ExtraBold" charset="0"/>
                <a:ea typeface="Gilroy ExtraBold" charset="0"/>
                <a:cs typeface="Gilroy ExtraBold" charset="0"/>
              </a:rPr>
              <a:t>Trust. </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76665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51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are hosting a speaker series about gun violence prevention in your community. Your VIP speaker, a city council member, begins the speaking program and largely focuses on the new housing project the Council proposed last week.</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Write a memo to prepare your speaker. Include event goals, suggested talking points, and logistics.</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Find a pause and ask the speaker something that closely relates to your actual event theme.</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5604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2:</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Adaptive </a:t>
            </a:r>
          </a:p>
          <a:p>
            <a:r>
              <a:rPr lang="en-US" sz="4000" b="1" dirty="0">
                <a:solidFill>
                  <a:schemeClr val="tx2"/>
                </a:solidFill>
                <a:latin typeface="Gilroy ExtraBold" charset="0"/>
                <a:ea typeface="Gilroy ExtraBold" charset="0"/>
                <a:cs typeface="Gilroy ExtraBold" charset="0"/>
              </a:rPr>
              <a:t>Solution:</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82763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1058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planned a community service event. You recruited and scheduled 21 community members to attend your event. However, only 5 people showed up to the event.</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252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3:</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51260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4443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planned a community service event. You recruited and scheduled 21 community members to attend your event. However, only 5 people showed up to the event.</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Confirmation calls and reminders. </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437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3:</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87752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495579" y="753979"/>
            <a:ext cx="7193969" cy="51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You planned a community service event. You recruited and scheduled 21 community members to attend your event. However, only 5 people showed up to the event.</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Confirmation calls and reminders. </a:t>
            </a: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Keep up a good spirit and give your audience who did attend the best event possible.</a:t>
            </a: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700370" y="753979"/>
            <a:ext cx="3223448" cy="5604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Scenario # 3:</a:t>
            </a: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Preventative </a:t>
            </a:r>
          </a:p>
          <a:p>
            <a:r>
              <a:rPr lang="en-US" sz="4000" b="1" dirty="0">
                <a:solidFill>
                  <a:schemeClr val="tx2"/>
                </a:solidFill>
                <a:latin typeface="Gilroy ExtraBold" charset="0"/>
                <a:ea typeface="Gilroy ExtraBold" charset="0"/>
                <a:cs typeface="Gilroy ExtraBold" charset="0"/>
              </a:rPr>
              <a:t>Solution:</a:t>
            </a:r>
          </a:p>
          <a:p>
            <a:endParaRPr lang="en-US" sz="4000" b="1" dirty="0">
              <a:solidFill>
                <a:schemeClr val="tx2"/>
              </a:solidFill>
              <a:latin typeface="Gilroy ExtraBold" charset="0"/>
              <a:ea typeface="Gilroy ExtraBold" charset="0"/>
              <a:cs typeface="Gilroy ExtraBold" charset="0"/>
            </a:endParaRPr>
          </a:p>
          <a:p>
            <a:r>
              <a:rPr lang="en-US" sz="4000" b="1" dirty="0">
                <a:solidFill>
                  <a:schemeClr val="tx2"/>
                </a:solidFill>
                <a:latin typeface="Gilroy ExtraBold" charset="0"/>
                <a:ea typeface="Gilroy ExtraBold" charset="0"/>
                <a:cs typeface="Gilroy ExtraBold" charset="0"/>
              </a:rPr>
              <a:t>Adaptive </a:t>
            </a:r>
          </a:p>
          <a:p>
            <a:r>
              <a:rPr lang="en-US" sz="4000" b="1" dirty="0">
                <a:solidFill>
                  <a:schemeClr val="tx2"/>
                </a:solidFill>
                <a:latin typeface="Gilroy ExtraBold" charset="0"/>
                <a:ea typeface="Gilroy ExtraBold" charset="0"/>
                <a:cs typeface="Gilroy ExtraBold" charset="0"/>
              </a:rPr>
              <a:t>Solution:</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70706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noChangeArrowheads="1"/>
          </p:cNvSpPr>
          <p:nvPr/>
        </p:nvSpPr>
        <p:spPr bwMode="auto">
          <a:xfrm>
            <a:off x="-2" y="1005659"/>
            <a:ext cx="12192000"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bg1"/>
                </a:solidFill>
                <a:latin typeface="Gilroy ExtraBold" charset="0"/>
                <a:ea typeface="Gilroy ExtraBold" charset="0"/>
                <a:cs typeface="Gilroy ExtraBold" charset="0"/>
              </a:rPr>
              <a:t>What questions do you have regarding preventative and adaptive solutions? </a:t>
            </a:r>
          </a:p>
        </p:txBody>
      </p:sp>
      <p:sp>
        <p:nvSpPr>
          <p:cNvPr id="13" name="TextBox 12">
            <a:hlinkClick r:id="rId2"/>
          </p:cNvPr>
          <p:cNvSpPr txBox="1"/>
          <p:nvPr/>
        </p:nvSpPr>
        <p:spPr>
          <a:xfrm>
            <a:off x="3818343" y="5244288"/>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916" y="4447038"/>
            <a:ext cx="870168" cy="585755"/>
          </a:xfrm>
          <a:prstGeom prst="rect">
            <a:avLst/>
          </a:prstGeom>
        </p:spPr>
      </p:pic>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14876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2185765"/>
            <a:ext cx="4800256"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Event management overview</a:t>
            </a:r>
          </a:p>
        </p:txBody>
      </p:sp>
      <p:sp>
        <p:nvSpPr>
          <p:cNvPr id="23" name="Rectangle 22"/>
          <p:cNvSpPr/>
          <p:nvPr/>
        </p:nvSpPr>
        <p:spPr>
          <a:xfrm>
            <a:off x="4908518" y="2899449"/>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Tools for event management</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43243" y="3610158"/>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Preventing and solving</a:t>
            </a:r>
          </a:p>
        </p:txBody>
      </p:sp>
      <p:sp>
        <p:nvSpPr>
          <p:cNvPr id="9" name="Rectangle 8"/>
          <p:cNvSpPr/>
          <p:nvPr/>
        </p:nvSpPr>
        <p:spPr>
          <a:xfrm>
            <a:off x="4943242" y="4347477"/>
            <a:ext cx="4976262"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Debrief and next steps</a:t>
            </a: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43242" y="1398201"/>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Leadership vs. management</a:t>
            </a:r>
          </a:p>
        </p:txBody>
      </p:sp>
    </p:spTree>
    <p:extLst>
      <p:ext uri="{BB962C8B-B14F-4D97-AF65-F5344CB8AC3E}">
        <p14:creationId xmlns:p14="http://schemas.microsoft.com/office/powerpoint/2010/main" val="1773945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7" name="Rectangle 6"/>
          <p:cNvSpPr/>
          <p:nvPr/>
        </p:nvSpPr>
        <p:spPr>
          <a:xfrm>
            <a:off x="0" y="-12379"/>
            <a:ext cx="12192000" cy="34413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endParaRPr>
          </a:p>
        </p:txBody>
      </p:sp>
      <p:sp>
        <p:nvSpPr>
          <p:cNvPr id="2" name="TextBox 1"/>
          <p:cNvSpPr txBox="1"/>
          <p:nvPr/>
        </p:nvSpPr>
        <p:spPr>
          <a:xfrm>
            <a:off x="5095181" y="921369"/>
            <a:ext cx="6329363" cy="1384995"/>
          </a:xfrm>
          <a:prstGeom prst="rect">
            <a:avLst/>
          </a:prstGeom>
          <a:noFill/>
        </p:spPr>
        <p:txBody>
          <a:bodyPr wrap="square" rtlCol="0">
            <a:spAutoFit/>
          </a:bodyPr>
          <a:lstStyle/>
          <a:p>
            <a:pPr marL="171450" indent="-171450">
              <a:buClr>
                <a:srgbClr val="3B444D"/>
              </a:buClr>
              <a:buSzPct val="25000"/>
            </a:pPr>
            <a:r>
              <a:rPr lang="en-US" sz="2800" kern="0" dirty="0">
                <a:solidFill>
                  <a:srgbClr val="FFFFFF"/>
                </a:solidFill>
                <a:latin typeface="Source Sans Pro Regular" charset="0"/>
                <a:ea typeface="Source Sans Pro Regular" charset="0"/>
                <a:cs typeface="Source Sans Pro Regular" charset="0"/>
                <a:sym typeface="Arial"/>
              </a:rPr>
              <a:t>  	</a:t>
            </a:r>
            <a:r>
              <a:rPr lang="en-US" sz="2800" b="1" kern="0" dirty="0">
                <a:solidFill>
                  <a:srgbClr val="FFFFFF"/>
                </a:solidFill>
                <a:latin typeface="Source Sans Pro Regular" charset="0"/>
                <a:ea typeface="Source Sans Pro Regular" charset="0"/>
                <a:cs typeface="Source Sans Pro Regular" charset="0"/>
                <a:sym typeface="Arial"/>
              </a:rPr>
              <a:t>Question: </a:t>
            </a:r>
            <a:r>
              <a:rPr lang="en-US" sz="2800" kern="0" dirty="0">
                <a:solidFill>
                  <a:srgbClr val="FFFFFF"/>
                </a:solidFill>
                <a:latin typeface="Source Sans Pro Regular" charset="0"/>
                <a:ea typeface="Source Sans Pro Regular" charset="0"/>
                <a:cs typeface="Source Sans Pro Regular" charset="0"/>
                <a:sym typeface="Arial"/>
              </a:rPr>
              <a:t>What are the types and examples of leadership you see exemplified in your community?</a:t>
            </a:r>
          </a:p>
        </p:txBody>
      </p:sp>
      <p:sp>
        <p:nvSpPr>
          <p:cNvPr id="9" name="TextBox 8">
            <a:hlinkClick r:id="rId3"/>
          </p:cNvPr>
          <p:cNvSpPr txBox="1"/>
          <p:nvPr/>
        </p:nvSpPr>
        <p:spPr>
          <a:xfrm>
            <a:off x="1768840" y="5222256"/>
            <a:ext cx="9218950" cy="418861"/>
          </a:xfrm>
          <a:prstGeom prst="rect">
            <a:avLst/>
          </a:prstGeom>
          <a:noFill/>
        </p:spPr>
        <p:txBody>
          <a:bodyPr wrap="square" lIns="64290" tIns="32145" rIns="64290" bIns="32145" rtlCol="0">
            <a:spAutoFit/>
          </a:bodyPr>
          <a:lstStyle/>
          <a:p>
            <a:pPr algn="ctr"/>
            <a:r>
              <a:rPr lang="en-US" sz="2300" kern="0" dirty="0">
                <a:solidFill>
                  <a:srgbClr val="050000"/>
                </a:solidFill>
                <a:latin typeface="Source Sans Pro" charset="0"/>
                <a:ea typeface="Source Sans Pro" charset="0"/>
                <a:cs typeface="Source Sans Pro" charset="0"/>
                <a:sym typeface="Arial"/>
              </a:rPr>
              <a:t>Type in the chat box to share your thoughts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485436"/>
            <a:ext cx="870168" cy="585755"/>
          </a:xfrm>
          <a:prstGeom prst="rect">
            <a:avLst/>
          </a:prstGeom>
        </p:spPr>
      </p:pic>
      <p:cxnSp>
        <p:nvCxnSpPr>
          <p:cNvPr id="16" name="Straight Connector 15"/>
          <p:cNvCxnSpPr/>
          <p:nvPr/>
        </p:nvCxnSpPr>
        <p:spPr>
          <a:xfrm>
            <a:off x="-215153" y="3429000"/>
            <a:ext cx="12707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71255" y="1002229"/>
            <a:ext cx="49509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Now it’s </a:t>
            </a:r>
          </a:p>
          <a:p>
            <a:pPr>
              <a:lnSpc>
                <a:spcPct val="80000"/>
              </a:lnSpc>
              <a:spcBef>
                <a:spcPts val="0"/>
              </a:spcBef>
              <a:buFont typeface="Gill Sans" charset="0"/>
              <a:buNone/>
            </a:pPr>
            <a:r>
              <a:rPr lang="en-US" sz="4500" b="1" kern="0" dirty="0">
                <a:solidFill>
                  <a:srgbClr val="FFFFFF"/>
                </a:solidFill>
                <a:latin typeface="Gilroy ExtraBold" charset="0"/>
                <a:ea typeface="Gilroy ExtraBold" charset="0"/>
                <a:cs typeface="Gilroy ExtraBold" charset="0"/>
              </a:rPr>
              <a:t>your turn</a:t>
            </a:r>
          </a:p>
        </p:txBody>
      </p:sp>
      <p:pic>
        <p:nvPicPr>
          <p:cNvPr id="10" name="Picture 9"/>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44951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385637"/>
            <a:ext cx="12192000" cy="2086725"/>
          </a:xfrm>
          <a:prstGeom prst="rect">
            <a:avLst/>
          </a:prstGeom>
          <a:noFill/>
        </p:spPr>
        <p:txBody>
          <a:bodyPr wrap="square" rtlCol="0">
            <a:spAutoFit/>
          </a:bodyPr>
          <a:lstStyle/>
          <a:p>
            <a:pPr algn="ctr">
              <a:lnSpc>
                <a:spcPct val="90000"/>
              </a:lnSpc>
            </a:pPr>
            <a:r>
              <a:rPr lang="en-US" sz="7200" b="1" dirty="0">
                <a:solidFill>
                  <a:srgbClr val="FFFFFF"/>
                </a:solidFill>
                <a:latin typeface="Gilroy ExtraBold" charset="0"/>
                <a:ea typeface="Gilroy ExtraBold" charset="0"/>
                <a:cs typeface="Gilroy ExtraBold" charset="0"/>
              </a:rPr>
              <a:t>Tweet your </a:t>
            </a:r>
            <a:r>
              <a:rPr lang="en-US" sz="7200" b="1">
                <a:solidFill>
                  <a:srgbClr val="FFFFFF"/>
                </a:solidFill>
                <a:latin typeface="Gilroy ExtraBold" charset="0"/>
                <a:ea typeface="Gilroy ExtraBold" charset="0"/>
                <a:cs typeface="Gilroy ExtraBold" charset="0"/>
              </a:rPr>
              <a:t>key takeaway</a:t>
            </a:r>
          </a:p>
          <a:p>
            <a:pPr algn="ctr">
              <a:lnSpc>
                <a:spcPct val="90000"/>
              </a:lnSpc>
            </a:pPr>
            <a:r>
              <a:rPr lang="en-US" sz="7200" b="1" dirty="0">
                <a:solidFill>
                  <a:srgbClr val="F6DC31"/>
                </a:solidFill>
                <a:latin typeface="Gilroy ExtraBold" charset="0"/>
                <a:ea typeface="Gilroy ExtraBold" charset="0"/>
                <a:cs typeface="Gilroy ExtraBold" charset="0"/>
              </a:rPr>
              <a:t>#</a:t>
            </a:r>
            <a:r>
              <a:rPr lang="en-US" sz="7200" b="1" dirty="0" err="1">
                <a:solidFill>
                  <a:srgbClr val="F6DC31"/>
                </a:solidFill>
                <a:latin typeface="Gilroy ExtraBold" charset="0"/>
                <a:ea typeface="Gilroy ExtraBold" charset="0"/>
                <a:cs typeface="Gilroy ExtraBold" charset="0"/>
              </a:rPr>
              <a:t>OFAFellows</a:t>
            </a:r>
            <a:endParaRPr lang="en-US" sz="7200" b="1" dirty="0">
              <a:solidFill>
                <a:srgbClr val="F6DC31"/>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307223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846135"/>
            <a:ext cx="12192000" cy="1089529"/>
          </a:xfrm>
          <a:prstGeom prst="rect">
            <a:avLst/>
          </a:prstGeom>
          <a:noFill/>
        </p:spPr>
        <p:txBody>
          <a:bodyPr wrap="square" rtlCol="0">
            <a:spAutoFit/>
          </a:bodyPr>
          <a:lstStyle/>
          <a:p>
            <a:pPr algn="ctr">
              <a:lnSpc>
                <a:spcPct val="90000"/>
              </a:lnSpc>
            </a:pPr>
            <a:r>
              <a:rPr lang="en-US" sz="7200" b="1" dirty="0">
                <a:solidFill>
                  <a:srgbClr val="F6DC31"/>
                </a:solidFill>
                <a:latin typeface="Gilroy ExtraBold" charset="0"/>
                <a:ea typeface="Gilroy ExtraBold" charset="0"/>
                <a:cs typeface="Gilroy ExtraBold" charset="0"/>
              </a:rPr>
              <a:t>What to expect next week</a:t>
            </a:r>
          </a:p>
        </p:txBody>
      </p:sp>
    </p:spTree>
    <p:extLst>
      <p:ext uri="{BB962C8B-B14F-4D97-AF65-F5344CB8AC3E}">
        <p14:creationId xmlns:p14="http://schemas.microsoft.com/office/powerpoint/2010/main" val="1301554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hlinkClick r:id="rId2"/>
          </p:cNvPr>
          <p:cNvSpPr/>
          <p:nvPr/>
        </p:nvSpPr>
        <p:spPr>
          <a:xfrm>
            <a:off x="4124279" y="4726639"/>
            <a:ext cx="3943441" cy="752414"/>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3200" b="1" dirty="0" err="1">
                <a:solidFill>
                  <a:schemeClr val="tx2"/>
                </a:solidFill>
              </a:rPr>
              <a:t>Bit.ly</a:t>
            </a:r>
            <a:r>
              <a:rPr lang="en-US" sz="3200" b="1" dirty="0">
                <a:solidFill>
                  <a:schemeClr val="tx2"/>
                </a:solidFill>
              </a:rPr>
              <a:t>/Summer5-2018</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5" name="Rectangle 4"/>
          <p:cNvSpPr>
            <a:spLocks noChangeArrowheads="1"/>
          </p:cNvSpPr>
          <p:nvPr/>
        </p:nvSpPr>
        <p:spPr bwMode="auto">
          <a:xfrm>
            <a:off x="0" y="2064746"/>
            <a:ext cx="12192000" cy="265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6000" b="1" dirty="0">
                <a:solidFill>
                  <a:schemeClr val="tx2"/>
                </a:solidFill>
                <a:latin typeface="Gilroy ExtraBold" charset="0"/>
                <a:ea typeface="Gilroy ExtraBold" charset="0"/>
                <a:cs typeface="Gilroy ExtraBold" charset="0"/>
              </a:rPr>
              <a:t>Thanks for joining the training!</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endParaRPr lang="en-US" sz="32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Please fill out the evaluation on today’s training using the link below:</a:t>
            </a:r>
          </a:p>
          <a:p>
            <a:pPr algn="ctr">
              <a:lnSpc>
                <a:spcPct val="80000"/>
              </a:lnSpc>
            </a:pPr>
            <a:endParaRPr lang="en-US" sz="26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3298279" y="1700843"/>
            <a:ext cx="5595440" cy="395365"/>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sz="2400" kern="0" dirty="0">
                <a:solidFill>
                  <a:srgbClr val="000000"/>
                </a:solidFill>
              </a:rPr>
              <a:t>THE IMPACT OF SOCIAL MEDIA:</a:t>
            </a:r>
            <a:endParaRPr sz="2400" kern="0" dirty="0">
              <a:solidFill>
                <a:srgbClr val="000000"/>
              </a:solidFill>
            </a:endParaRPr>
          </a:p>
        </p:txBody>
      </p:sp>
      <p:sp>
        <p:nvSpPr>
          <p:cNvPr id="4" name="TextBox 3"/>
          <p:cNvSpPr txBox="1">
            <a:spLocks/>
          </p:cNvSpPr>
          <p:nvPr/>
        </p:nvSpPr>
        <p:spPr>
          <a:xfrm>
            <a:off x="1106994" y="2848181"/>
            <a:ext cx="9978012" cy="2319609"/>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3600" b="0" dirty="0"/>
              <a:t>“Using the internet and social media to try to effect change, it really started because I felt like I had...a countdown. I had roughly six months to live. And if they didn’t change their minds in that amount of time, that was it.”</a:t>
            </a:r>
            <a:endParaRPr sz="3600" b="0" kern="0" dirty="0"/>
          </a:p>
        </p:txBody>
      </p:sp>
    </p:spTree>
    <p:extLst>
      <p:ext uri="{BB962C8B-B14F-4D97-AF65-F5344CB8AC3E}">
        <p14:creationId xmlns:p14="http://schemas.microsoft.com/office/powerpoint/2010/main" val="30964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0" name="TextBox 19"/>
          <p:cNvSpPr txBox="1"/>
          <p:nvPr/>
        </p:nvSpPr>
        <p:spPr>
          <a:xfrm>
            <a:off x="499361" y="627273"/>
            <a:ext cx="6348100" cy="430887"/>
          </a:xfrm>
          <a:prstGeom prst="rect">
            <a:avLst/>
          </a:prstGeom>
          <a:noFill/>
        </p:spPr>
        <p:txBody>
          <a:bodyPr wrap="square" rtlCol="0">
            <a:spAutoFit/>
          </a:bodyPr>
          <a:lstStyle/>
          <a:p>
            <a:r>
              <a:rPr lang="en-US" sz="2200" b="1" dirty="0" err="1">
                <a:solidFill>
                  <a:srgbClr val="3B444D"/>
                </a:solidFill>
                <a:latin typeface="Source Sans Pro" charset="0"/>
                <a:ea typeface="Source Sans Pro" charset="0"/>
                <a:cs typeface="Source Sans Pro" charset="0"/>
              </a:rPr>
              <a:t>ofa.us</a:t>
            </a:r>
            <a:r>
              <a:rPr lang="en-US" sz="2200" b="1" dirty="0">
                <a:solidFill>
                  <a:srgbClr val="3B444D"/>
                </a:solidFill>
                <a:latin typeface="Source Sans Pro" charset="0"/>
                <a:ea typeface="Source Sans Pro" charset="0"/>
                <a:cs typeface="Source Sans Pro" charset="0"/>
              </a:rPr>
              <a:t>/resources</a:t>
            </a:r>
          </a:p>
        </p:txBody>
      </p:sp>
      <p:pic>
        <p:nvPicPr>
          <p:cNvPr id="8" name="Picture 7">
            <a:extLst>
              <a:ext uri="{FF2B5EF4-FFF2-40B4-BE49-F238E27FC236}">
                <a16:creationId xmlns:a16="http://schemas.microsoft.com/office/drawing/2014/main" id="{24631219-C0EE-9448-8CF9-959B9D9EE8EF}"/>
              </a:ext>
            </a:extLst>
          </p:cNvPr>
          <p:cNvPicPr>
            <a:picLocks noChangeAspect="1"/>
          </p:cNvPicPr>
          <p:nvPr/>
        </p:nvPicPr>
        <p:blipFill>
          <a:blip r:embed="rId4"/>
          <a:stretch>
            <a:fillRect/>
          </a:stretch>
        </p:blipFill>
        <p:spPr>
          <a:xfrm>
            <a:off x="573101" y="1117152"/>
            <a:ext cx="2770804" cy="4940710"/>
          </a:xfrm>
          <a:prstGeom prst="rect">
            <a:avLst/>
          </a:prstGeom>
        </p:spPr>
      </p:pic>
      <p:pic>
        <p:nvPicPr>
          <p:cNvPr id="7" name="Picture 6">
            <a:extLst>
              <a:ext uri="{FF2B5EF4-FFF2-40B4-BE49-F238E27FC236}">
                <a16:creationId xmlns:a16="http://schemas.microsoft.com/office/drawing/2014/main" id="{BDC05694-DEAD-6744-B734-187D2980FED8}"/>
              </a:ext>
            </a:extLst>
          </p:cNvPr>
          <p:cNvPicPr>
            <a:picLocks noChangeAspect="1"/>
          </p:cNvPicPr>
          <p:nvPr/>
        </p:nvPicPr>
        <p:blipFill>
          <a:blip r:embed="rId5"/>
          <a:stretch>
            <a:fillRect/>
          </a:stretch>
        </p:blipFill>
        <p:spPr>
          <a:xfrm>
            <a:off x="3434964" y="1117152"/>
            <a:ext cx="2775492" cy="4940710"/>
          </a:xfrm>
          <a:prstGeom prst="rect">
            <a:avLst/>
          </a:prstGeom>
        </p:spPr>
      </p:pic>
      <p:pic>
        <p:nvPicPr>
          <p:cNvPr id="6" name="Picture 5">
            <a:extLst>
              <a:ext uri="{FF2B5EF4-FFF2-40B4-BE49-F238E27FC236}">
                <a16:creationId xmlns:a16="http://schemas.microsoft.com/office/drawing/2014/main" id="{5B083FCD-0782-3C47-8F40-B12071FC5225}"/>
              </a:ext>
            </a:extLst>
          </p:cNvPr>
          <p:cNvPicPr>
            <a:picLocks noChangeAspect="1"/>
          </p:cNvPicPr>
          <p:nvPr/>
        </p:nvPicPr>
        <p:blipFill>
          <a:blip r:embed="rId6"/>
          <a:stretch>
            <a:fillRect/>
          </a:stretch>
        </p:blipFill>
        <p:spPr>
          <a:xfrm>
            <a:off x="6301515" y="1117152"/>
            <a:ext cx="2770804" cy="4940710"/>
          </a:xfrm>
          <a:prstGeom prst="rect">
            <a:avLst/>
          </a:prstGeom>
        </p:spPr>
      </p:pic>
      <p:pic>
        <p:nvPicPr>
          <p:cNvPr id="9" name="Picture 8">
            <a:extLst>
              <a:ext uri="{FF2B5EF4-FFF2-40B4-BE49-F238E27FC236}">
                <a16:creationId xmlns:a16="http://schemas.microsoft.com/office/drawing/2014/main" id="{0D91E9D9-9151-C542-AA49-F06B9023F30A}"/>
              </a:ext>
            </a:extLst>
          </p:cNvPr>
          <p:cNvPicPr>
            <a:picLocks noChangeAspect="1"/>
          </p:cNvPicPr>
          <p:nvPr/>
        </p:nvPicPr>
        <p:blipFill>
          <a:blip r:embed="rId7"/>
          <a:stretch>
            <a:fillRect/>
          </a:stretch>
        </p:blipFill>
        <p:spPr>
          <a:xfrm>
            <a:off x="9072319" y="1117152"/>
            <a:ext cx="2749468" cy="4940710"/>
          </a:xfrm>
          <a:prstGeom prst="rect">
            <a:avLst/>
          </a:prstGeom>
        </p:spPr>
      </p:pic>
    </p:spTree>
    <p:extLst>
      <p:ext uri="{BB962C8B-B14F-4D97-AF65-F5344CB8AC3E}">
        <p14:creationId xmlns:p14="http://schemas.microsoft.com/office/powerpoint/2010/main" val="197466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4524315"/>
          </a:xfrm>
          <a:prstGeom prst="rect">
            <a:avLst/>
          </a:prstGeom>
          <a:noFill/>
        </p:spPr>
        <p:txBody>
          <a:bodyPr wrap="square" rtlCol="0">
            <a:spAutoFit/>
          </a:bodyPr>
          <a:lstStyle/>
          <a:p>
            <a:r>
              <a:rPr lang="en-US" sz="2400" dirty="0">
                <a:latin typeface="Source Sans Pro" charset="0"/>
                <a:ea typeface="Source Sans Pro" charset="0"/>
                <a:cs typeface="Source Sans Pro" charset="0"/>
              </a:rPr>
              <a:t>Identify areas that, based on our conceptions, highlight how we want to grow as a leader</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Understand the different components of event management</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confident preventing and solving problems that will arise before, during, and after your event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8" y="2740627"/>
            <a:ext cx="344495" cy="3125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422221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2185765"/>
            <a:ext cx="4800256"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Event management overview</a:t>
            </a:r>
          </a:p>
        </p:txBody>
      </p:sp>
      <p:sp>
        <p:nvSpPr>
          <p:cNvPr id="23" name="Rectangle 22"/>
          <p:cNvSpPr/>
          <p:nvPr/>
        </p:nvSpPr>
        <p:spPr>
          <a:xfrm>
            <a:off x="4908518" y="2899449"/>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Tools for event management</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43243" y="3610158"/>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Preventing and solving</a:t>
            </a:r>
          </a:p>
        </p:txBody>
      </p:sp>
      <p:sp>
        <p:nvSpPr>
          <p:cNvPr id="9" name="Rectangle 8"/>
          <p:cNvSpPr/>
          <p:nvPr/>
        </p:nvSpPr>
        <p:spPr>
          <a:xfrm>
            <a:off x="4943242" y="4347477"/>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43242" y="1398201"/>
            <a:ext cx="5416099"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Leadership vs. management</a:t>
            </a:r>
          </a:p>
        </p:txBody>
      </p:sp>
    </p:spTree>
    <p:extLst>
      <p:ext uri="{BB962C8B-B14F-4D97-AF65-F5344CB8AC3E}">
        <p14:creationId xmlns:p14="http://schemas.microsoft.com/office/powerpoint/2010/main" val="299447480"/>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19364</TotalTime>
  <Words>3041</Words>
  <Application>Microsoft Macintosh PowerPoint</Application>
  <PresentationFormat>Widescreen</PresentationFormat>
  <Paragraphs>471</Paragraphs>
  <Slides>59</Slides>
  <Notes>39</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59</vt:i4>
      </vt:variant>
    </vt:vector>
  </HeadingPairs>
  <TitlesOfParts>
    <vt:vector size="79" baseType="lpstr">
      <vt:lpstr>Arial</vt:lpstr>
      <vt:lpstr>Calibri</vt:lpstr>
      <vt:lpstr>Calibri Light</vt:lpstr>
      <vt:lpstr>Gill Sans</vt:lpstr>
      <vt:lpstr>Gilroy ExtraBold</vt:lpstr>
      <vt:lpstr>Open Sans</vt:lpstr>
      <vt:lpstr>Source Sans Pro</vt:lpstr>
      <vt:lpstr>Source Sans Pro Regular</vt:lpstr>
      <vt:lpstr>Whitney Book</vt:lpstr>
      <vt:lpstr>Office Theme</vt:lpstr>
      <vt:lpstr>3_Office Theme</vt:lpstr>
      <vt:lpstr>1_Office Theme</vt:lpstr>
      <vt:lpstr>6_Office Theme</vt:lpstr>
      <vt:lpstr>2_Office Theme</vt:lpstr>
      <vt:lpstr>4_Office Theme</vt:lpstr>
      <vt:lpstr>5_Office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121</cp:revision>
  <cp:lastPrinted>2017-10-11T19:41:23Z</cp:lastPrinted>
  <dcterms:created xsi:type="dcterms:W3CDTF">2017-01-24T22:12:49Z</dcterms:created>
  <dcterms:modified xsi:type="dcterms:W3CDTF">2019-02-24T07:14:53Z</dcterms:modified>
</cp:coreProperties>
</file>