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1020" r:id="rId2"/>
    <p:sldId id="1029" r:id="rId3"/>
    <p:sldId id="1021" r:id="rId4"/>
    <p:sldId id="913" r:id="rId5"/>
    <p:sldId id="1030" r:id="rId6"/>
    <p:sldId id="883" r:id="rId7"/>
    <p:sldId id="1026" r:id="rId8"/>
    <p:sldId id="981" r:id="rId9"/>
    <p:sldId id="1032" r:id="rId10"/>
    <p:sldId id="1031" r:id="rId11"/>
    <p:sldId id="1027" r:id="rId12"/>
    <p:sldId id="1022" r:id="rId13"/>
    <p:sldId id="1036" r:id="rId14"/>
    <p:sldId id="1035" r:id="rId15"/>
    <p:sldId id="1040" r:id="rId16"/>
    <p:sldId id="1038" r:id="rId17"/>
    <p:sldId id="1041" r:id="rId18"/>
    <p:sldId id="1042" r:id="rId19"/>
    <p:sldId id="1039" r:id="rId20"/>
    <p:sldId id="1037" r:id="rId21"/>
    <p:sldId id="1023" r:id="rId22"/>
  </p:sldIdLst>
  <p:sldSz cx="9144000" cy="6858000" type="screen4x3"/>
  <p:notesSz cx="69469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5758">
          <p15:clr>
            <a:srgbClr val="A4A3A4"/>
          </p15:clr>
        </p15:guide>
      </p15:sldGuideLst>
    </p:ext>
    <p:ext uri="{2D200454-40CA-4A62-9FC3-DE9A4176ACB9}">
      <p15:notesGuideLst xmlns:p15="http://schemas.microsoft.com/office/powerpoint/2012/main">
        <p15:guide id="1" orient="horz" pos="290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Pinedo" initials="AP"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C2DBE8"/>
    <a:srgbClr val="00446A"/>
    <a:srgbClr val="C41230"/>
    <a:srgbClr val="9DCF32"/>
    <a:srgbClr val="7CA1CE"/>
    <a:srgbClr val="D17F7D"/>
    <a:srgbClr val="990099"/>
    <a:srgbClr val="CD6FF7"/>
    <a:srgbClr val="A18C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3" autoAdjust="0"/>
    <p:restoredTop sz="84722" autoAdjust="0"/>
  </p:normalViewPr>
  <p:slideViewPr>
    <p:cSldViewPr>
      <p:cViewPr varScale="1">
        <p:scale>
          <a:sx n="89" d="100"/>
          <a:sy n="89" d="100"/>
        </p:scale>
        <p:origin x="1160" y="176"/>
      </p:cViewPr>
      <p:guideLst>
        <p:guide orient="horz" pos="4319"/>
        <p:guide pos="5758"/>
      </p:guideLst>
    </p:cSldViewPr>
  </p:slideViewPr>
  <p:notesTextViewPr>
    <p:cViewPr>
      <p:scale>
        <a:sx n="100" d="100"/>
        <a:sy n="100" d="100"/>
      </p:scale>
      <p:origin x="0" y="0"/>
    </p:cViewPr>
  </p:notesTextViewPr>
  <p:sorterViewPr>
    <p:cViewPr>
      <p:scale>
        <a:sx n="59" d="100"/>
        <a:sy n="59" d="100"/>
      </p:scale>
      <p:origin x="0" y="0"/>
    </p:cViewPr>
  </p:sorterViewPr>
  <p:notesViewPr>
    <p:cSldViewPr>
      <p:cViewPr varScale="1">
        <p:scale>
          <a:sx n="53" d="100"/>
          <a:sy n="53" d="100"/>
        </p:scale>
        <p:origin x="-2868" y="-90"/>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D9490C-27AB-495E-86E7-120051230B8D}"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CE098230-CDDA-432C-B2E1-F0AEFA12516E}">
      <dgm:prSet phldrT="[Text]"/>
      <dgm:spPr/>
      <dgm:t>
        <a:bodyPr/>
        <a:lstStyle/>
        <a:p>
          <a:r>
            <a:rPr lang="en-US" dirty="0"/>
            <a:t>You</a:t>
          </a:r>
        </a:p>
      </dgm:t>
    </dgm:pt>
    <dgm:pt modelId="{19033D1B-C81A-4D9F-9F75-F46EF68E2EA5}" type="parTrans" cxnId="{41FDDD2A-8A82-4231-BADE-D2361274FF30}">
      <dgm:prSet/>
      <dgm:spPr/>
      <dgm:t>
        <a:bodyPr/>
        <a:lstStyle/>
        <a:p>
          <a:endParaRPr lang="en-US"/>
        </a:p>
      </dgm:t>
    </dgm:pt>
    <dgm:pt modelId="{79AF2F4D-5B61-4A69-8E7B-551426BD53A3}" type="sibTrans" cxnId="{41FDDD2A-8A82-4231-BADE-D2361274FF30}">
      <dgm:prSet/>
      <dgm:spPr/>
      <dgm:t>
        <a:bodyPr/>
        <a:lstStyle/>
        <a:p>
          <a:endParaRPr lang="en-US"/>
        </a:p>
      </dgm:t>
    </dgm:pt>
    <dgm:pt modelId="{7DB01114-E0C4-4337-A7C4-681CD2B9C1D6}">
      <dgm:prSet phldrT="[Text]"/>
      <dgm:spPr/>
      <dgm:t>
        <a:bodyPr/>
        <a:lstStyle/>
        <a:p>
          <a:r>
            <a:rPr lang="en-US" dirty="0"/>
            <a:t>Personal</a:t>
          </a:r>
        </a:p>
      </dgm:t>
    </dgm:pt>
    <dgm:pt modelId="{33464941-FE7E-4410-9335-39F35897CDDE}" type="parTrans" cxnId="{E8CF56C6-93BD-47CD-89A6-7181C7DE0DB6}">
      <dgm:prSet/>
      <dgm:spPr/>
      <dgm:t>
        <a:bodyPr/>
        <a:lstStyle/>
        <a:p>
          <a:endParaRPr lang="en-US"/>
        </a:p>
      </dgm:t>
    </dgm:pt>
    <dgm:pt modelId="{CC4C13D6-120E-4681-9C28-65DF1C68A49A}" type="sibTrans" cxnId="{E8CF56C6-93BD-47CD-89A6-7181C7DE0DB6}">
      <dgm:prSet/>
      <dgm:spPr/>
      <dgm:t>
        <a:bodyPr/>
        <a:lstStyle/>
        <a:p>
          <a:endParaRPr lang="en-US"/>
        </a:p>
      </dgm:t>
    </dgm:pt>
    <dgm:pt modelId="{A257D65F-5AEA-4A07-B7F6-F49F360FC1E6}">
      <dgm:prSet phldrT="[Text]"/>
      <dgm:spPr/>
      <dgm:t>
        <a:bodyPr/>
        <a:lstStyle/>
        <a:p>
          <a:r>
            <a:rPr lang="en-US" dirty="0"/>
            <a:t>Ideology	</a:t>
          </a:r>
        </a:p>
      </dgm:t>
    </dgm:pt>
    <dgm:pt modelId="{5FE33E15-E4C2-4F42-BAD1-E740044975B1}" type="parTrans" cxnId="{8DC90F8A-C540-40E7-B39F-1EAF1871FC53}">
      <dgm:prSet/>
      <dgm:spPr/>
      <dgm:t>
        <a:bodyPr/>
        <a:lstStyle/>
        <a:p>
          <a:endParaRPr lang="en-US"/>
        </a:p>
      </dgm:t>
    </dgm:pt>
    <dgm:pt modelId="{8CE73B05-1A9B-4341-A444-D25B68BAF99F}" type="sibTrans" cxnId="{8DC90F8A-C540-40E7-B39F-1EAF1871FC53}">
      <dgm:prSet/>
      <dgm:spPr/>
      <dgm:t>
        <a:bodyPr/>
        <a:lstStyle/>
        <a:p>
          <a:endParaRPr lang="en-US"/>
        </a:p>
      </dgm:t>
    </dgm:pt>
    <dgm:pt modelId="{078D3090-33CC-4D83-9286-B48DD3253853}">
      <dgm:prSet/>
      <dgm:spPr/>
      <dgm:t>
        <a:bodyPr/>
        <a:lstStyle/>
        <a:p>
          <a:r>
            <a:rPr lang="en-US"/>
            <a:t>Ax to Grind</a:t>
          </a:r>
        </a:p>
      </dgm:t>
    </dgm:pt>
    <dgm:pt modelId="{A6A71297-9513-4AFC-9E1D-8109302F580E}" type="parTrans" cxnId="{2EA094E4-1526-4404-8627-AAD1B3F9D2AA}">
      <dgm:prSet/>
      <dgm:spPr/>
      <dgm:t>
        <a:bodyPr/>
        <a:lstStyle/>
        <a:p>
          <a:endParaRPr lang="en-US"/>
        </a:p>
      </dgm:t>
    </dgm:pt>
    <dgm:pt modelId="{2F960BA2-2079-40FA-8D59-265BBB843D25}" type="sibTrans" cxnId="{2EA094E4-1526-4404-8627-AAD1B3F9D2AA}">
      <dgm:prSet/>
      <dgm:spPr/>
      <dgm:t>
        <a:bodyPr/>
        <a:lstStyle/>
        <a:p>
          <a:endParaRPr lang="en-US"/>
        </a:p>
      </dgm:t>
    </dgm:pt>
    <dgm:pt modelId="{E5EB88BB-2BF7-4493-A0A2-A3E624CA9A7F}">
      <dgm:prSet phldrT="[Text]"/>
      <dgm:spPr/>
      <dgm:t>
        <a:bodyPr/>
        <a:lstStyle/>
        <a:p>
          <a:r>
            <a:rPr lang="en-US" dirty="0"/>
            <a:t>Power</a:t>
          </a:r>
        </a:p>
      </dgm:t>
    </dgm:pt>
    <dgm:pt modelId="{9F8CEC64-DFA8-4705-B7EE-6D64A5A32D39}" type="parTrans" cxnId="{2D2E9AC1-ABD3-4337-8037-9F25DABCC243}">
      <dgm:prSet/>
      <dgm:spPr/>
      <dgm:t>
        <a:bodyPr/>
        <a:lstStyle/>
        <a:p>
          <a:endParaRPr lang="en-US"/>
        </a:p>
      </dgm:t>
    </dgm:pt>
    <dgm:pt modelId="{146FFFC5-BCA6-41BD-A0E0-214BDB4E1551}" type="sibTrans" cxnId="{2D2E9AC1-ABD3-4337-8037-9F25DABCC243}">
      <dgm:prSet/>
      <dgm:spPr/>
      <dgm:t>
        <a:bodyPr/>
        <a:lstStyle/>
        <a:p>
          <a:endParaRPr lang="en-US"/>
        </a:p>
      </dgm:t>
    </dgm:pt>
    <dgm:pt modelId="{AF9E187C-8B26-4542-92FC-5799532A7D6A}" type="pres">
      <dgm:prSet presAssocID="{25D9490C-27AB-495E-86E7-120051230B8D}" presName="composite" presStyleCnt="0">
        <dgm:presLayoutVars>
          <dgm:chMax val="5"/>
          <dgm:dir/>
          <dgm:resizeHandles val="exact"/>
        </dgm:presLayoutVars>
      </dgm:prSet>
      <dgm:spPr/>
    </dgm:pt>
    <dgm:pt modelId="{C8B6C7E2-546D-465D-88A9-386285B75E01}" type="pres">
      <dgm:prSet presAssocID="{CE098230-CDDA-432C-B2E1-F0AEFA12516E}" presName="circle1" presStyleLbl="lnNode1" presStyleIdx="0" presStyleCnt="5"/>
      <dgm:spPr/>
    </dgm:pt>
    <dgm:pt modelId="{36AC9AAD-BDA3-441B-9253-1C6D99C56CF0}" type="pres">
      <dgm:prSet presAssocID="{CE098230-CDDA-432C-B2E1-F0AEFA12516E}" presName="text1" presStyleLbl="revTx" presStyleIdx="0" presStyleCnt="5">
        <dgm:presLayoutVars>
          <dgm:bulletEnabled val="1"/>
        </dgm:presLayoutVars>
      </dgm:prSet>
      <dgm:spPr/>
    </dgm:pt>
    <dgm:pt modelId="{8832EEBC-01FA-46A2-B3D2-2CDE7EFFF3C1}" type="pres">
      <dgm:prSet presAssocID="{CE098230-CDDA-432C-B2E1-F0AEFA12516E}" presName="line1" presStyleLbl="callout" presStyleIdx="0" presStyleCnt="10"/>
      <dgm:spPr/>
    </dgm:pt>
    <dgm:pt modelId="{AA2888F8-13FE-4C39-80B5-E05C75AE640C}" type="pres">
      <dgm:prSet presAssocID="{CE098230-CDDA-432C-B2E1-F0AEFA12516E}" presName="d1" presStyleLbl="callout" presStyleIdx="1" presStyleCnt="10"/>
      <dgm:spPr/>
    </dgm:pt>
    <dgm:pt modelId="{FD038E23-7C5D-460A-9D2A-B75220C8BFEB}" type="pres">
      <dgm:prSet presAssocID="{7DB01114-E0C4-4337-A7C4-681CD2B9C1D6}" presName="circle2" presStyleLbl="lnNode1" presStyleIdx="1" presStyleCnt="5"/>
      <dgm:spPr/>
    </dgm:pt>
    <dgm:pt modelId="{97E5C00A-1E22-49B3-B8D8-08CCEAADF13B}" type="pres">
      <dgm:prSet presAssocID="{7DB01114-E0C4-4337-A7C4-681CD2B9C1D6}" presName="text2" presStyleLbl="revTx" presStyleIdx="1" presStyleCnt="5">
        <dgm:presLayoutVars>
          <dgm:bulletEnabled val="1"/>
        </dgm:presLayoutVars>
      </dgm:prSet>
      <dgm:spPr/>
    </dgm:pt>
    <dgm:pt modelId="{B24D28EC-2C75-4046-A375-064CC2298F11}" type="pres">
      <dgm:prSet presAssocID="{7DB01114-E0C4-4337-A7C4-681CD2B9C1D6}" presName="line2" presStyleLbl="callout" presStyleIdx="2" presStyleCnt="10"/>
      <dgm:spPr/>
    </dgm:pt>
    <dgm:pt modelId="{A7693A6E-14FF-4BFE-8F54-5E39859BD015}" type="pres">
      <dgm:prSet presAssocID="{7DB01114-E0C4-4337-A7C4-681CD2B9C1D6}" presName="d2" presStyleLbl="callout" presStyleIdx="3" presStyleCnt="10"/>
      <dgm:spPr/>
    </dgm:pt>
    <dgm:pt modelId="{39BC3D03-FD95-452A-93E2-536A8A12E31C}" type="pres">
      <dgm:prSet presAssocID="{A257D65F-5AEA-4A07-B7F6-F49F360FC1E6}" presName="circle3" presStyleLbl="lnNode1" presStyleIdx="2" presStyleCnt="5"/>
      <dgm:spPr/>
    </dgm:pt>
    <dgm:pt modelId="{A4944425-DA85-4343-94D2-107F06D60B18}" type="pres">
      <dgm:prSet presAssocID="{A257D65F-5AEA-4A07-B7F6-F49F360FC1E6}" presName="text3" presStyleLbl="revTx" presStyleIdx="2" presStyleCnt="5">
        <dgm:presLayoutVars>
          <dgm:bulletEnabled val="1"/>
        </dgm:presLayoutVars>
      </dgm:prSet>
      <dgm:spPr/>
    </dgm:pt>
    <dgm:pt modelId="{EBB5FF05-CCE3-4462-ACD0-E896EE83D5BD}" type="pres">
      <dgm:prSet presAssocID="{A257D65F-5AEA-4A07-B7F6-F49F360FC1E6}" presName="line3" presStyleLbl="callout" presStyleIdx="4" presStyleCnt="10"/>
      <dgm:spPr/>
    </dgm:pt>
    <dgm:pt modelId="{135B44BC-0F07-4988-8162-01513F84A8A0}" type="pres">
      <dgm:prSet presAssocID="{A257D65F-5AEA-4A07-B7F6-F49F360FC1E6}" presName="d3" presStyleLbl="callout" presStyleIdx="5" presStyleCnt="10"/>
      <dgm:spPr/>
    </dgm:pt>
    <dgm:pt modelId="{7EBE5B8B-2CF5-409C-A131-02D78A18D046}" type="pres">
      <dgm:prSet presAssocID="{078D3090-33CC-4D83-9286-B48DD3253853}" presName="circle4" presStyleLbl="lnNode1" presStyleIdx="3" presStyleCnt="5"/>
      <dgm:spPr/>
    </dgm:pt>
    <dgm:pt modelId="{F89A3AC4-1BC4-4D22-AA08-D07449CA86CE}" type="pres">
      <dgm:prSet presAssocID="{078D3090-33CC-4D83-9286-B48DD3253853}" presName="text4" presStyleLbl="revTx" presStyleIdx="3" presStyleCnt="5">
        <dgm:presLayoutVars>
          <dgm:bulletEnabled val="1"/>
        </dgm:presLayoutVars>
      </dgm:prSet>
      <dgm:spPr/>
    </dgm:pt>
    <dgm:pt modelId="{FF8D856B-8BC5-47D4-AAAC-048F1C403653}" type="pres">
      <dgm:prSet presAssocID="{078D3090-33CC-4D83-9286-B48DD3253853}" presName="line4" presStyleLbl="callout" presStyleIdx="6" presStyleCnt="10"/>
      <dgm:spPr/>
    </dgm:pt>
    <dgm:pt modelId="{115F65D4-6959-4F70-AC30-6F8D2B0FE681}" type="pres">
      <dgm:prSet presAssocID="{078D3090-33CC-4D83-9286-B48DD3253853}" presName="d4" presStyleLbl="callout" presStyleIdx="7" presStyleCnt="10"/>
      <dgm:spPr/>
    </dgm:pt>
    <dgm:pt modelId="{654412B0-935D-4862-8807-272DC7A14A7F}" type="pres">
      <dgm:prSet presAssocID="{E5EB88BB-2BF7-4493-A0A2-A3E624CA9A7F}" presName="circle5" presStyleLbl="lnNode1" presStyleIdx="4" presStyleCnt="5"/>
      <dgm:spPr/>
    </dgm:pt>
    <dgm:pt modelId="{27BB5080-B0D9-4548-B8A1-464070330A0E}" type="pres">
      <dgm:prSet presAssocID="{E5EB88BB-2BF7-4493-A0A2-A3E624CA9A7F}" presName="text5" presStyleLbl="revTx" presStyleIdx="4" presStyleCnt="5">
        <dgm:presLayoutVars>
          <dgm:bulletEnabled val="1"/>
        </dgm:presLayoutVars>
      </dgm:prSet>
      <dgm:spPr/>
    </dgm:pt>
    <dgm:pt modelId="{08CD764C-3C43-4E67-BE61-79EC70CF6792}" type="pres">
      <dgm:prSet presAssocID="{E5EB88BB-2BF7-4493-A0A2-A3E624CA9A7F}" presName="line5" presStyleLbl="callout" presStyleIdx="8" presStyleCnt="10"/>
      <dgm:spPr/>
    </dgm:pt>
    <dgm:pt modelId="{D5F4FA6C-B464-4DAE-BEA5-6FE4D1156045}" type="pres">
      <dgm:prSet presAssocID="{E5EB88BB-2BF7-4493-A0A2-A3E624CA9A7F}" presName="d5" presStyleLbl="callout" presStyleIdx="9" presStyleCnt="10"/>
      <dgm:spPr/>
    </dgm:pt>
  </dgm:ptLst>
  <dgm:cxnLst>
    <dgm:cxn modelId="{41FDDD2A-8A82-4231-BADE-D2361274FF30}" srcId="{25D9490C-27AB-495E-86E7-120051230B8D}" destId="{CE098230-CDDA-432C-B2E1-F0AEFA12516E}" srcOrd="0" destOrd="0" parTransId="{19033D1B-C81A-4D9F-9F75-F46EF68E2EA5}" sibTransId="{79AF2F4D-5B61-4A69-8E7B-551426BD53A3}"/>
    <dgm:cxn modelId="{AE290A3A-6E9B-43BF-B080-FE8C97C47145}" type="presOf" srcId="{078D3090-33CC-4D83-9286-B48DD3253853}" destId="{F89A3AC4-1BC4-4D22-AA08-D07449CA86CE}" srcOrd="0" destOrd="0" presId="urn:microsoft.com/office/officeart/2005/8/layout/target1"/>
    <dgm:cxn modelId="{60B0935B-1388-4842-9EE0-ECDBEB62B3CA}" type="presOf" srcId="{7DB01114-E0C4-4337-A7C4-681CD2B9C1D6}" destId="{97E5C00A-1E22-49B3-B8D8-08CCEAADF13B}" srcOrd="0" destOrd="0" presId="urn:microsoft.com/office/officeart/2005/8/layout/target1"/>
    <dgm:cxn modelId="{4DE76679-4CAF-43C1-A1B3-35E9535D27EA}" type="presOf" srcId="{CE098230-CDDA-432C-B2E1-F0AEFA12516E}" destId="{36AC9AAD-BDA3-441B-9253-1C6D99C56CF0}" srcOrd="0" destOrd="0" presId="urn:microsoft.com/office/officeart/2005/8/layout/target1"/>
    <dgm:cxn modelId="{8DC90F8A-C540-40E7-B39F-1EAF1871FC53}" srcId="{25D9490C-27AB-495E-86E7-120051230B8D}" destId="{A257D65F-5AEA-4A07-B7F6-F49F360FC1E6}" srcOrd="2" destOrd="0" parTransId="{5FE33E15-E4C2-4F42-BAD1-E740044975B1}" sibTransId="{8CE73B05-1A9B-4341-A444-D25B68BAF99F}"/>
    <dgm:cxn modelId="{2D94C6B5-7235-4B48-8626-617178864D88}" type="presOf" srcId="{E5EB88BB-2BF7-4493-A0A2-A3E624CA9A7F}" destId="{27BB5080-B0D9-4548-B8A1-464070330A0E}" srcOrd="0" destOrd="0" presId="urn:microsoft.com/office/officeart/2005/8/layout/target1"/>
    <dgm:cxn modelId="{2D2E9AC1-ABD3-4337-8037-9F25DABCC243}" srcId="{25D9490C-27AB-495E-86E7-120051230B8D}" destId="{E5EB88BB-2BF7-4493-A0A2-A3E624CA9A7F}" srcOrd="4" destOrd="0" parTransId="{9F8CEC64-DFA8-4705-B7EE-6D64A5A32D39}" sibTransId="{146FFFC5-BCA6-41BD-A0E0-214BDB4E1551}"/>
    <dgm:cxn modelId="{E8CF56C6-93BD-47CD-89A6-7181C7DE0DB6}" srcId="{25D9490C-27AB-495E-86E7-120051230B8D}" destId="{7DB01114-E0C4-4337-A7C4-681CD2B9C1D6}" srcOrd="1" destOrd="0" parTransId="{33464941-FE7E-4410-9335-39F35897CDDE}" sibTransId="{CC4C13D6-120E-4681-9C28-65DF1C68A49A}"/>
    <dgm:cxn modelId="{7C594ACF-88E8-4085-B735-103573008843}" type="presOf" srcId="{25D9490C-27AB-495E-86E7-120051230B8D}" destId="{AF9E187C-8B26-4542-92FC-5799532A7D6A}" srcOrd="0" destOrd="0" presId="urn:microsoft.com/office/officeart/2005/8/layout/target1"/>
    <dgm:cxn modelId="{86D2FDD8-9CBB-4E13-9631-F55295AC278B}" type="presOf" srcId="{A257D65F-5AEA-4A07-B7F6-F49F360FC1E6}" destId="{A4944425-DA85-4343-94D2-107F06D60B18}" srcOrd="0" destOrd="0" presId="urn:microsoft.com/office/officeart/2005/8/layout/target1"/>
    <dgm:cxn modelId="{2EA094E4-1526-4404-8627-AAD1B3F9D2AA}" srcId="{25D9490C-27AB-495E-86E7-120051230B8D}" destId="{078D3090-33CC-4D83-9286-B48DD3253853}" srcOrd="3" destOrd="0" parTransId="{A6A71297-9513-4AFC-9E1D-8109302F580E}" sibTransId="{2F960BA2-2079-40FA-8D59-265BBB843D25}"/>
    <dgm:cxn modelId="{1D753D5E-E3E9-42AE-A660-2EF25AD91BA8}" type="presParOf" srcId="{AF9E187C-8B26-4542-92FC-5799532A7D6A}" destId="{C8B6C7E2-546D-465D-88A9-386285B75E01}" srcOrd="0" destOrd="0" presId="urn:microsoft.com/office/officeart/2005/8/layout/target1"/>
    <dgm:cxn modelId="{9ACD13F8-D005-4FA1-A9B0-66D4AA247B93}" type="presParOf" srcId="{AF9E187C-8B26-4542-92FC-5799532A7D6A}" destId="{36AC9AAD-BDA3-441B-9253-1C6D99C56CF0}" srcOrd="1" destOrd="0" presId="urn:microsoft.com/office/officeart/2005/8/layout/target1"/>
    <dgm:cxn modelId="{5DD24932-6EDB-4CD6-BF79-6F46DEC0C47D}" type="presParOf" srcId="{AF9E187C-8B26-4542-92FC-5799532A7D6A}" destId="{8832EEBC-01FA-46A2-B3D2-2CDE7EFFF3C1}" srcOrd="2" destOrd="0" presId="urn:microsoft.com/office/officeart/2005/8/layout/target1"/>
    <dgm:cxn modelId="{74797C0C-39A4-493E-AC99-DA1B0B0DA0F7}" type="presParOf" srcId="{AF9E187C-8B26-4542-92FC-5799532A7D6A}" destId="{AA2888F8-13FE-4C39-80B5-E05C75AE640C}" srcOrd="3" destOrd="0" presId="urn:microsoft.com/office/officeart/2005/8/layout/target1"/>
    <dgm:cxn modelId="{667008AD-4281-4410-B331-B97A5A4CF5AE}" type="presParOf" srcId="{AF9E187C-8B26-4542-92FC-5799532A7D6A}" destId="{FD038E23-7C5D-460A-9D2A-B75220C8BFEB}" srcOrd="4" destOrd="0" presId="urn:microsoft.com/office/officeart/2005/8/layout/target1"/>
    <dgm:cxn modelId="{E0E5D2B7-0B5D-4757-ACE5-9283AE21A66C}" type="presParOf" srcId="{AF9E187C-8B26-4542-92FC-5799532A7D6A}" destId="{97E5C00A-1E22-49B3-B8D8-08CCEAADF13B}" srcOrd="5" destOrd="0" presId="urn:microsoft.com/office/officeart/2005/8/layout/target1"/>
    <dgm:cxn modelId="{1F1A07E9-C6DF-4738-8EF6-CE7CA4268FAF}" type="presParOf" srcId="{AF9E187C-8B26-4542-92FC-5799532A7D6A}" destId="{B24D28EC-2C75-4046-A375-064CC2298F11}" srcOrd="6" destOrd="0" presId="urn:microsoft.com/office/officeart/2005/8/layout/target1"/>
    <dgm:cxn modelId="{8BF804C7-6B70-4AD8-AEEC-C91DAEA1B2CC}" type="presParOf" srcId="{AF9E187C-8B26-4542-92FC-5799532A7D6A}" destId="{A7693A6E-14FF-4BFE-8F54-5E39859BD015}" srcOrd="7" destOrd="0" presId="urn:microsoft.com/office/officeart/2005/8/layout/target1"/>
    <dgm:cxn modelId="{4C3ED80B-5688-4E70-9CCD-9DC0BE8252B9}" type="presParOf" srcId="{AF9E187C-8B26-4542-92FC-5799532A7D6A}" destId="{39BC3D03-FD95-452A-93E2-536A8A12E31C}" srcOrd="8" destOrd="0" presId="urn:microsoft.com/office/officeart/2005/8/layout/target1"/>
    <dgm:cxn modelId="{2C6406D7-5CE0-4F21-9449-147F0CF18FB5}" type="presParOf" srcId="{AF9E187C-8B26-4542-92FC-5799532A7D6A}" destId="{A4944425-DA85-4343-94D2-107F06D60B18}" srcOrd="9" destOrd="0" presId="urn:microsoft.com/office/officeart/2005/8/layout/target1"/>
    <dgm:cxn modelId="{A0D8E82B-D334-4BF6-B3FC-439B9B0181B2}" type="presParOf" srcId="{AF9E187C-8B26-4542-92FC-5799532A7D6A}" destId="{EBB5FF05-CCE3-4462-ACD0-E896EE83D5BD}" srcOrd="10" destOrd="0" presId="urn:microsoft.com/office/officeart/2005/8/layout/target1"/>
    <dgm:cxn modelId="{976B6D65-8F27-4025-94FD-B0607AC57189}" type="presParOf" srcId="{AF9E187C-8B26-4542-92FC-5799532A7D6A}" destId="{135B44BC-0F07-4988-8162-01513F84A8A0}" srcOrd="11" destOrd="0" presId="urn:microsoft.com/office/officeart/2005/8/layout/target1"/>
    <dgm:cxn modelId="{9582877E-EF01-4386-99F9-A5E8237461E0}" type="presParOf" srcId="{AF9E187C-8B26-4542-92FC-5799532A7D6A}" destId="{7EBE5B8B-2CF5-409C-A131-02D78A18D046}" srcOrd="12" destOrd="0" presId="urn:microsoft.com/office/officeart/2005/8/layout/target1"/>
    <dgm:cxn modelId="{4D97E476-2A40-45BD-A61B-5D0675A04DBB}" type="presParOf" srcId="{AF9E187C-8B26-4542-92FC-5799532A7D6A}" destId="{F89A3AC4-1BC4-4D22-AA08-D07449CA86CE}" srcOrd="13" destOrd="0" presId="urn:microsoft.com/office/officeart/2005/8/layout/target1"/>
    <dgm:cxn modelId="{D347A5D0-69F1-4974-A7E6-97D8D88CE91E}" type="presParOf" srcId="{AF9E187C-8B26-4542-92FC-5799532A7D6A}" destId="{FF8D856B-8BC5-47D4-AAAC-048F1C403653}" srcOrd="14" destOrd="0" presId="urn:microsoft.com/office/officeart/2005/8/layout/target1"/>
    <dgm:cxn modelId="{B8536C0F-8F79-43AB-A6BA-F6F662B41220}" type="presParOf" srcId="{AF9E187C-8B26-4542-92FC-5799532A7D6A}" destId="{115F65D4-6959-4F70-AC30-6F8D2B0FE681}" srcOrd="15" destOrd="0" presId="urn:microsoft.com/office/officeart/2005/8/layout/target1"/>
    <dgm:cxn modelId="{F7258735-B9E4-4ADA-A32F-86BDC2A74D3D}" type="presParOf" srcId="{AF9E187C-8B26-4542-92FC-5799532A7D6A}" destId="{654412B0-935D-4862-8807-272DC7A14A7F}" srcOrd="16" destOrd="0" presId="urn:microsoft.com/office/officeart/2005/8/layout/target1"/>
    <dgm:cxn modelId="{44D0DB07-BC4B-4E2C-8945-452E01B230EC}" type="presParOf" srcId="{AF9E187C-8B26-4542-92FC-5799532A7D6A}" destId="{27BB5080-B0D9-4548-B8A1-464070330A0E}" srcOrd="17" destOrd="0" presId="urn:microsoft.com/office/officeart/2005/8/layout/target1"/>
    <dgm:cxn modelId="{3D8D1A16-474A-492C-A9AB-55A2488F9E05}" type="presParOf" srcId="{AF9E187C-8B26-4542-92FC-5799532A7D6A}" destId="{08CD764C-3C43-4E67-BE61-79EC70CF6792}" srcOrd="18" destOrd="0" presId="urn:microsoft.com/office/officeart/2005/8/layout/target1"/>
    <dgm:cxn modelId="{7E2A124C-B959-449D-9C2F-CE67180DFDB5}" type="presParOf" srcId="{AF9E187C-8B26-4542-92FC-5799532A7D6A}" destId="{D5F4FA6C-B464-4DAE-BEA5-6FE4D1156045}"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4E4AD7-0068-44BB-AEC3-23AEFAE114B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08C8BE57-2BA7-4650-A7E7-8D6AC7E0CB4A}">
      <dgm:prSet phldrT="[Text]"/>
      <dgm:spPr/>
      <dgm:t>
        <a:bodyPr/>
        <a:lstStyle/>
        <a:p>
          <a:r>
            <a:rPr lang="en-US" dirty="0"/>
            <a:t>Fundraising</a:t>
          </a:r>
        </a:p>
      </dgm:t>
    </dgm:pt>
    <dgm:pt modelId="{1E0E9069-8A5F-47D0-B6EF-1C9194025481}" type="parTrans" cxnId="{DCCBA12B-BD45-467B-AE31-7DE0CBEC426C}">
      <dgm:prSet/>
      <dgm:spPr/>
      <dgm:t>
        <a:bodyPr/>
        <a:lstStyle/>
        <a:p>
          <a:endParaRPr lang="en-US"/>
        </a:p>
      </dgm:t>
    </dgm:pt>
    <dgm:pt modelId="{DAB04D07-6622-43CD-B776-A54FA6E8DA1A}" type="sibTrans" cxnId="{DCCBA12B-BD45-467B-AE31-7DE0CBEC426C}">
      <dgm:prSet/>
      <dgm:spPr/>
      <dgm:t>
        <a:bodyPr/>
        <a:lstStyle/>
        <a:p>
          <a:endParaRPr lang="en-US"/>
        </a:p>
      </dgm:t>
    </dgm:pt>
    <dgm:pt modelId="{024CCD6D-437E-4D41-8C54-4040D5B44993}">
      <dgm:prSet phldrT="[Text]"/>
      <dgm:spPr/>
      <dgm:t>
        <a:bodyPr/>
        <a:lstStyle/>
        <a:p>
          <a:r>
            <a:rPr lang="en-US" dirty="0"/>
            <a:t>Organizing</a:t>
          </a:r>
        </a:p>
      </dgm:t>
    </dgm:pt>
    <dgm:pt modelId="{6DAEE023-4A68-47F8-B6DE-5DB97BEC757C}" type="parTrans" cxnId="{2B63853F-9757-4856-BEE9-5BCEBE4F1A8E}">
      <dgm:prSet/>
      <dgm:spPr/>
      <dgm:t>
        <a:bodyPr/>
        <a:lstStyle/>
        <a:p>
          <a:endParaRPr lang="en-US"/>
        </a:p>
      </dgm:t>
    </dgm:pt>
    <dgm:pt modelId="{E33B83CB-0C31-4B90-B6D6-82A08B070AFF}" type="sibTrans" cxnId="{2B63853F-9757-4856-BEE9-5BCEBE4F1A8E}">
      <dgm:prSet/>
      <dgm:spPr/>
      <dgm:t>
        <a:bodyPr/>
        <a:lstStyle/>
        <a:p>
          <a:endParaRPr lang="en-US"/>
        </a:p>
      </dgm:t>
    </dgm:pt>
    <dgm:pt modelId="{8F01AF6D-72C5-450E-99DF-2EA73B19D2BA}">
      <dgm:prSet phldrT="[Text]"/>
      <dgm:spPr/>
      <dgm:t>
        <a:bodyPr/>
        <a:lstStyle/>
        <a:p>
          <a:r>
            <a:rPr lang="en-US" dirty="0"/>
            <a:t>Asking</a:t>
          </a:r>
        </a:p>
      </dgm:t>
    </dgm:pt>
    <dgm:pt modelId="{C95D9E3A-D377-4FB8-90F1-1E3C3B89A6B5}" type="parTrans" cxnId="{BD07DC91-DD6B-4735-947B-95C31A3A5561}">
      <dgm:prSet/>
      <dgm:spPr/>
      <dgm:t>
        <a:bodyPr/>
        <a:lstStyle/>
        <a:p>
          <a:endParaRPr lang="en-US"/>
        </a:p>
      </dgm:t>
    </dgm:pt>
    <dgm:pt modelId="{4E681341-EBE0-48DA-A16F-35CF5C5B8EAF}" type="sibTrans" cxnId="{BD07DC91-DD6B-4735-947B-95C31A3A5561}">
      <dgm:prSet/>
      <dgm:spPr/>
      <dgm:t>
        <a:bodyPr/>
        <a:lstStyle/>
        <a:p>
          <a:endParaRPr lang="en-US"/>
        </a:p>
      </dgm:t>
    </dgm:pt>
    <dgm:pt modelId="{9611714B-8085-45E6-A5F4-9390628F5A30}" type="pres">
      <dgm:prSet presAssocID="{654E4AD7-0068-44BB-AEC3-23AEFAE114B8}" presName="Name0" presStyleCnt="0">
        <dgm:presLayoutVars>
          <dgm:chMax val="7"/>
          <dgm:chPref val="7"/>
          <dgm:dir/>
          <dgm:animLvl val="lvl"/>
        </dgm:presLayoutVars>
      </dgm:prSet>
      <dgm:spPr/>
    </dgm:pt>
    <dgm:pt modelId="{E18A8A9D-6B7C-48EC-9CAD-82BCA0F05166}" type="pres">
      <dgm:prSet presAssocID="{08C8BE57-2BA7-4650-A7E7-8D6AC7E0CB4A}" presName="Accent1" presStyleCnt="0"/>
      <dgm:spPr/>
    </dgm:pt>
    <dgm:pt modelId="{6A573A32-1FED-400C-A44A-2DB427922119}" type="pres">
      <dgm:prSet presAssocID="{08C8BE57-2BA7-4650-A7E7-8D6AC7E0CB4A}" presName="Accent" presStyleLbl="node1" presStyleIdx="0" presStyleCnt="3"/>
      <dgm:spPr/>
    </dgm:pt>
    <dgm:pt modelId="{DE7BC1D1-DCDC-4302-A048-838F8827E154}" type="pres">
      <dgm:prSet presAssocID="{08C8BE57-2BA7-4650-A7E7-8D6AC7E0CB4A}" presName="Parent1" presStyleLbl="revTx" presStyleIdx="0" presStyleCnt="3">
        <dgm:presLayoutVars>
          <dgm:chMax val="1"/>
          <dgm:chPref val="1"/>
          <dgm:bulletEnabled val="1"/>
        </dgm:presLayoutVars>
      </dgm:prSet>
      <dgm:spPr/>
    </dgm:pt>
    <dgm:pt modelId="{638F552B-70AF-4380-9D25-18267E8E94FF}" type="pres">
      <dgm:prSet presAssocID="{024CCD6D-437E-4D41-8C54-4040D5B44993}" presName="Accent2" presStyleCnt="0"/>
      <dgm:spPr/>
    </dgm:pt>
    <dgm:pt modelId="{7A73281E-D049-4894-8384-B6A57B5AF484}" type="pres">
      <dgm:prSet presAssocID="{024CCD6D-437E-4D41-8C54-4040D5B44993}" presName="Accent" presStyleLbl="node1" presStyleIdx="1" presStyleCnt="3"/>
      <dgm:spPr/>
    </dgm:pt>
    <dgm:pt modelId="{A6D3050D-31B2-4A3D-AF70-6421F61FEA91}" type="pres">
      <dgm:prSet presAssocID="{024CCD6D-437E-4D41-8C54-4040D5B44993}" presName="Parent2" presStyleLbl="revTx" presStyleIdx="1" presStyleCnt="3">
        <dgm:presLayoutVars>
          <dgm:chMax val="1"/>
          <dgm:chPref val="1"/>
          <dgm:bulletEnabled val="1"/>
        </dgm:presLayoutVars>
      </dgm:prSet>
      <dgm:spPr/>
    </dgm:pt>
    <dgm:pt modelId="{F1E6DA04-D1AB-4192-8A94-0986B8031BE7}" type="pres">
      <dgm:prSet presAssocID="{8F01AF6D-72C5-450E-99DF-2EA73B19D2BA}" presName="Accent3" presStyleCnt="0"/>
      <dgm:spPr/>
    </dgm:pt>
    <dgm:pt modelId="{37706BA9-67EE-45BD-9863-26604A1BAF7B}" type="pres">
      <dgm:prSet presAssocID="{8F01AF6D-72C5-450E-99DF-2EA73B19D2BA}" presName="Accent" presStyleLbl="node1" presStyleIdx="2" presStyleCnt="3"/>
      <dgm:spPr/>
    </dgm:pt>
    <dgm:pt modelId="{2F726462-87D2-4F7B-B967-43E6E3C800A7}" type="pres">
      <dgm:prSet presAssocID="{8F01AF6D-72C5-450E-99DF-2EA73B19D2BA}" presName="Parent3" presStyleLbl="revTx" presStyleIdx="2" presStyleCnt="3">
        <dgm:presLayoutVars>
          <dgm:chMax val="1"/>
          <dgm:chPref val="1"/>
          <dgm:bulletEnabled val="1"/>
        </dgm:presLayoutVars>
      </dgm:prSet>
      <dgm:spPr/>
    </dgm:pt>
  </dgm:ptLst>
  <dgm:cxnLst>
    <dgm:cxn modelId="{418F3D04-95C8-4515-92C2-B0CD991BAB78}" type="presOf" srcId="{8F01AF6D-72C5-450E-99DF-2EA73B19D2BA}" destId="{2F726462-87D2-4F7B-B967-43E6E3C800A7}" srcOrd="0" destOrd="0" presId="urn:microsoft.com/office/officeart/2009/layout/CircleArrowProcess"/>
    <dgm:cxn modelId="{0E837412-29CE-4FF0-9A91-802FA339169F}" type="presOf" srcId="{654E4AD7-0068-44BB-AEC3-23AEFAE114B8}" destId="{9611714B-8085-45E6-A5F4-9390628F5A30}" srcOrd="0" destOrd="0" presId="urn:microsoft.com/office/officeart/2009/layout/CircleArrowProcess"/>
    <dgm:cxn modelId="{6D410F20-52E3-4BFF-960B-71E8A010B131}" type="presOf" srcId="{08C8BE57-2BA7-4650-A7E7-8D6AC7E0CB4A}" destId="{DE7BC1D1-DCDC-4302-A048-838F8827E154}" srcOrd="0" destOrd="0" presId="urn:microsoft.com/office/officeart/2009/layout/CircleArrowProcess"/>
    <dgm:cxn modelId="{DCCBA12B-BD45-467B-AE31-7DE0CBEC426C}" srcId="{654E4AD7-0068-44BB-AEC3-23AEFAE114B8}" destId="{08C8BE57-2BA7-4650-A7E7-8D6AC7E0CB4A}" srcOrd="0" destOrd="0" parTransId="{1E0E9069-8A5F-47D0-B6EF-1C9194025481}" sibTransId="{DAB04D07-6622-43CD-B776-A54FA6E8DA1A}"/>
    <dgm:cxn modelId="{2B63853F-9757-4856-BEE9-5BCEBE4F1A8E}" srcId="{654E4AD7-0068-44BB-AEC3-23AEFAE114B8}" destId="{024CCD6D-437E-4D41-8C54-4040D5B44993}" srcOrd="1" destOrd="0" parTransId="{6DAEE023-4A68-47F8-B6DE-5DB97BEC757C}" sibTransId="{E33B83CB-0C31-4B90-B6D6-82A08B070AFF}"/>
    <dgm:cxn modelId="{BD07DC91-DD6B-4735-947B-95C31A3A5561}" srcId="{654E4AD7-0068-44BB-AEC3-23AEFAE114B8}" destId="{8F01AF6D-72C5-450E-99DF-2EA73B19D2BA}" srcOrd="2" destOrd="0" parTransId="{C95D9E3A-D377-4FB8-90F1-1E3C3B89A6B5}" sibTransId="{4E681341-EBE0-48DA-A16F-35CF5C5B8EAF}"/>
    <dgm:cxn modelId="{0B74C5BC-EC4E-44D0-9D1C-3558C5DB11EF}" type="presOf" srcId="{024CCD6D-437E-4D41-8C54-4040D5B44993}" destId="{A6D3050D-31B2-4A3D-AF70-6421F61FEA91}" srcOrd="0" destOrd="0" presId="urn:microsoft.com/office/officeart/2009/layout/CircleArrowProcess"/>
    <dgm:cxn modelId="{932FDBAA-373C-4A52-8F06-7E4FA5473DB0}" type="presParOf" srcId="{9611714B-8085-45E6-A5F4-9390628F5A30}" destId="{E18A8A9D-6B7C-48EC-9CAD-82BCA0F05166}" srcOrd="0" destOrd="0" presId="urn:microsoft.com/office/officeart/2009/layout/CircleArrowProcess"/>
    <dgm:cxn modelId="{04564881-1941-4679-AC55-B09645833EB4}" type="presParOf" srcId="{E18A8A9D-6B7C-48EC-9CAD-82BCA0F05166}" destId="{6A573A32-1FED-400C-A44A-2DB427922119}" srcOrd="0" destOrd="0" presId="urn:microsoft.com/office/officeart/2009/layout/CircleArrowProcess"/>
    <dgm:cxn modelId="{6C43EF86-A461-4395-8C36-E2F800CD385D}" type="presParOf" srcId="{9611714B-8085-45E6-A5F4-9390628F5A30}" destId="{DE7BC1D1-DCDC-4302-A048-838F8827E154}" srcOrd="1" destOrd="0" presId="urn:microsoft.com/office/officeart/2009/layout/CircleArrowProcess"/>
    <dgm:cxn modelId="{05B4B3E7-947D-4EDA-94A9-491E798D4CFD}" type="presParOf" srcId="{9611714B-8085-45E6-A5F4-9390628F5A30}" destId="{638F552B-70AF-4380-9D25-18267E8E94FF}" srcOrd="2" destOrd="0" presId="urn:microsoft.com/office/officeart/2009/layout/CircleArrowProcess"/>
    <dgm:cxn modelId="{5400C24C-8888-4F2F-83DA-CDC85CAAF11B}" type="presParOf" srcId="{638F552B-70AF-4380-9D25-18267E8E94FF}" destId="{7A73281E-D049-4894-8384-B6A57B5AF484}" srcOrd="0" destOrd="0" presId="urn:microsoft.com/office/officeart/2009/layout/CircleArrowProcess"/>
    <dgm:cxn modelId="{1CE9B692-CA0F-477A-8354-4FBDDF6C4E70}" type="presParOf" srcId="{9611714B-8085-45E6-A5F4-9390628F5A30}" destId="{A6D3050D-31B2-4A3D-AF70-6421F61FEA91}" srcOrd="3" destOrd="0" presId="urn:microsoft.com/office/officeart/2009/layout/CircleArrowProcess"/>
    <dgm:cxn modelId="{FF625DC7-5AAA-4B78-A5A7-1F0774A55245}" type="presParOf" srcId="{9611714B-8085-45E6-A5F4-9390628F5A30}" destId="{F1E6DA04-D1AB-4192-8A94-0986B8031BE7}" srcOrd="4" destOrd="0" presId="urn:microsoft.com/office/officeart/2009/layout/CircleArrowProcess"/>
    <dgm:cxn modelId="{AE32C692-6601-4D04-8929-5CA3D3F64920}" type="presParOf" srcId="{F1E6DA04-D1AB-4192-8A94-0986B8031BE7}" destId="{37706BA9-67EE-45BD-9863-26604A1BAF7B}" srcOrd="0" destOrd="0" presId="urn:microsoft.com/office/officeart/2009/layout/CircleArrowProcess"/>
    <dgm:cxn modelId="{1A54CFD3-B4BA-490A-AFD7-7F4F90EC55A4}" type="presParOf" srcId="{9611714B-8085-45E6-A5F4-9390628F5A30}" destId="{2F726462-87D2-4F7B-B967-43E6E3C800A7}"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78F9EC-9D29-124E-BFFB-FE5D432C3570}" type="doc">
      <dgm:prSet loTypeId="urn:microsoft.com/office/officeart/2009/3/layout/IncreasingArrowsProcess" loCatId="" qsTypeId="urn:microsoft.com/office/officeart/2005/8/quickstyle/simple1" qsCatId="simple" csTypeId="urn:microsoft.com/office/officeart/2005/8/colors/colorful1" csCatId="colorful" phldr="1"/>
      <dgm:spPr/>
      <dgm:t>
        <a:bodyPr/>
        <a:lstStyle/>
        <a:p>
          <a:endParaRPr lang="en-US"/>
        </a:p>
      </dgm:t>
    </dgm:pt>
    <dgm:pt modelId="{884520DA-1A16-514C-9BF1-6D9867C568D0}">
      <dgm:prSet phldrT="[Text]"/>
      <dgm:spPr/>
      <dgm:t>
        <a:bodyPr/>
        <a:lstStyle/>
        <a:p>
          <a:pPr algn="l"/>
          <a:r>
            <a:rPr lang="en-US"/>
            <a:t>Ask questions about what the donor cares about</a:t>
          </a:r>
        </a:p>
      </dgm:t>
    </dgm:pt>
    <dgm:pt modelId="{B9F2CA0F-639C-EF43-8345-A5CC9659B830}" type="parTrans" cxnId="{ED9E81C3-AB21-9041-89A7-B8C46417438C}">
      <dgm:prSet/>
      <dgm:spPr/>
      <dgm:t>
        <a:bodyPr/>
        <a:lstStyle/>
        <a:p>
          <a:endParaRPr lang="en-US"/>
        </a:p>
      </dgm:t>
    </dgm:pt>
    <dgm:pt modelId="{504D03A8-B41E-5441-A78B-9A951560F285}" type="sibTrans" cxnId="{ED9E81C3-AB21-9041-89A7-B8C46417438C}">
      <dgm:prSet/>
      <dgm:spPr/>
      <dgm:t>
        <a:bodyPr/>
        <a:lstStyle/>
        <a:p>
          <a:endParaRPr lang="en-US"/>
        </a:p>
      </dgm:t>
    </dgm:pt>
    <dgm:pt modelId="{16ED2B2F-C272-D14C-822E-8A10BF835C40}">
      <dgm:prSet phldrT="[Text]"/>
      <dgm:spPr/>
      <dgm:t>
        <a:bodyPr/>
        <a:lstStyle/>
        <a:p>
          <a:r>
            <a:rPr lang="en-US"/>
            <a:t>Share your personal story</a:t>
          </a:r>
        </a:p>
      </dgm:t>
    </dgm:pt>
    <dgm:pt modelId="{9C5751C3-3F62-774D-B102-EE5E19A892B1}" type="parTrans" cxnId="{A1BB3586-118D-EB41-8BFE-420C1B7C9867}">
      <dgm:prSet/>
      <dgm:spPr/>
      <dgm:t>
        <a:bodyPr/>
        <a:lstStyle/>
        <a:p>
          <a:endParaRPr lang="en-US"/>
        </a:p>
      </dgm:t>
    </dgm:pt>
    <dgm:pt modelId="{8D73FF61-8968-B54E-9ED0-679CB636064F}" type="sibTrans" cxnId="{A1BB3586-118D-EB41-8BFE-420C1B7C9867}">
      <dgm:prSet/>
      <dgm:spPr/>
      <dgm:t>
        <a:bodyPr/>
        <a:lstStyle/>
        <a:p>
          <a:endParaRPr lang="en-US"/>
        </a:p>
      </dgm:t>
    </dgm:pt>
    <dgm:pt modelId="{4082D28B-9977-C144-98B4-A3BEEE4C1810}">
      <dgm:prSet phldrT="[Text]"/>
      <dgm:spPr/>
      <dgm:t>
        <a:bodyPr/>
        <a:lstStyle/>
        <a:p>
          <a:r>
            <a:rPr lang="en-US"/>
            <a:t>Give the donor reasons why they should give and the impact it will make.</a:t>
          </a:r>
        </a:p>
      </dgm:t>
    </dgm:pt>
    <dgm:pt modelId="{6E8AA8FA-0AAE-194C-8CD9-4DEB8CA38A46}" type="parTrans" cxnId="{87FFDDE8-D4EA-BF4B-9DD1-FE59EE2A1FDA}">
      <dgm:prSet/>
      <dgm:spPr/>
      <dgm:t>
        <a:bodyPr/>
        <a:lstStyle/>
        <a:p>
          <a:endParaRPr lang="en-US"/>
        </a:p>
      </dgm:t>
    </dgm:pt>
    <dgm:pt modelId="{1745B29E-4E02-0545-872F-DECDAA8D3B39}" type="sibTrans" cxnId="{87FFDDE8-D4EA-BF4B-9DD1-FE59EE2A1FDA}">
      <dgm:prSet/>
      <dgm:spPr/>
      <dgm:t>
        <a:bodyPr/>
        <a:lstStyle/>
        <a:p>
          <a:endParaRPr lang="en-US"/>
        </a:p>
      </dgm:t>
    </dgm:pt>
    <dgm:pt modelId="{07E1A6DE-5318-134F-8689-51B2403E4E7C}">
      <dgm:prSet phldrT="[Text]"/>
      <dgm:spPr/>
      <dgm:t>
        <a:bodyPr/>
        <a:lstStyle/>
        <a:p>
          <a:r>
            <a:rPr lang="en-US"/>
            <a:t>Give concrete accomplishments</a:t>
          </a:r>
        </a:p>
      </dgm:t>
    </dgm:pt>
    <dgm:pt modelId="{D8C208C9-8E61-F84C-84F9-5EB8942BC166}" type="parTrans" cxnId="{2FC5DACC-4D7E-584C-B5BC-F273296292F9}">
      <dgm:prSet/>
      <dgm:spPr/>
      <dgm:t>
        <a:bodyPr/>
        <a:lstStyle/>
        <a:p>
          <a:endParaRPr lang="en-US"/>
        </a:p>
      </dgm:t>
    </dgm:pt>
    <dgm:pt modelId="{C5CD9943-651B-9F46-8F0B-2606E0790CF9}" type="sibTrans" cxnId="{2FC5DACC-4D7E-584C-B5BC-F273296292F9}">
      <dgm:prSet/>
      <dgm:spPr/>
      <dgm:t>
        <a:bodyPr/>
        <a:lstStyle/>
        <a:p>
          <a:endParaRPr lang="en-US"/>
        </a:p>
      </dgm:t>
    </dgm:pt>
    <dgm:pt modelId="{CDB76428-247B-1044-A336-58C057AEC1DF}">
      <dgm:prSet phldrT="[Text]"/>
      <dgm:spPr/>
      <dgm:t>
        <a:bodyPr/>
        <a:lstStyle/>
        <a:p>
          <a:r>
            <a:rPr lang="en-US" dirty="0"/>
            <a:t>Share how funds will be used, and especially how they will help your local chapter.</a:t>
          </a:r>
        </a:p>
      </dgm:t>
    </dgm:pt>
    <dgm:pt modelId="{5CFAE3DD-18AB-E44C-9117-EDD22FD111D5}" type="parTrans" cxnId="{20DCEF88-BF4F-9642-A573-23442BA27CB5}">
      <dgm:prSet/>
      <dgm:spPr/>
      <dgm:t>
        <a:bodyPr/>
        <a:lstStyle/>
        <a:p>
          <a:endParaRPr lang="en-US"/>
        </a:p>
      </dgm:t>
    </dgm:pt>
    <dgm:pt modelId="{B1158C24-698B-7C47-856D-7F4237FDEB88}" type="sibTrans" cxnId="{20DCEF88-BF4F-9642-A573-23442BA27CB5}">
      <dgm:prSet/>
      <dgm:spPr/>
      <dgm:t>
        <a:bodyPr/>
        <a:lstStyle/>
        <a:p>
          <a:endParaRPr lang="en-US"/>
        </a:p>
      </dgm:t>
    </dgm:pt>
    <dgm:pt modelId="{731F02DB-84A8-E944-96F3-E5A629726BF3}">
      <dgm:prSet/>
      <dgm:spPr/>
      <dgm:t>
        <a:bodyPr/>
        <a:lstStyle/>
        <a:p>
          <a:r>
            <a:rPr lang="en-US"/>
            <a:t>Share what we do together </a:t>
          </a:r>
        </a:p>
      </dgm:t>
    </dgm:pt>
    <dgm:pt modelId="{AAC61D0F-01FC-4842-8239-74D8A44B1CB0}" type="parTrans" cxnId="{6D4BEC59-51B2-094B-A043-96F7AB03C689}">
      <dgm:prSet/>
      <dgm:spPr/>
      <dgm:t>
        <a:bodyPr/>
        <a:lstStyle/>
        <a:p>
          <a:endParaRPr lang="en-US"/>
        </a:p>
      </dgm:t>
    </dgm:pt>
    <dgm:pt modelId="{5F68290B-BFBB-ED4D-B99F-E0C8438CD34C}" type="sibTrans" cxnId="{6D4BEC59-51B2-094B-A043-96F7AB03C689}">
      <dgm:prSet/>
      <dgm:spPr/>
      <dgm:t>
        <a:bodyPr/>
        <a:lstStyle/>
        <a:p>
          <a:endParaRPr lang="en-US"/>
        </a:p>
      </dgm:t>
    </dgm:pt>
    <dgm:pt modelId="{56C65210-0299-CB4A-AD55-0F4CB6E45D2F}">
      <dgm:prSet/>
      <dgm:spPr/>
      <dgm:t>
        <a:bodyPr/>
        <a:lstStyle/>
        <a:p>
          <a:r>
            <a:rPr lang="en-US"/>
            <a:t>Join our team</a:t>
          </a:r>
        </a:p>
      </dgm:t>
    </dgm:pt>
    <dgm:pt modelId="{85F44CEC-EC8C-754F-B7AF-CE9361FD7911}" type="parTrans" cxnId="{CFCF91B3-337B-4D4B-8A22-0456F015CE6D}">
      <dgm:prSet/>
      <dgm:spPr/>
      <dgm:t>
        <a:bodyPr/>
        <a:lstStyle/>
        <a:p>
          <a:endParaRPr lang="en-US"/>
        </a:p>
      </dgm:t>
    </dgm:pt>
    <dgm:pt modelId="{B3C90F3D-ECA2-AB4C-9E07-1AFAFC6A224C}" type="sibTrans" cxnId="{CFCF91B3-337B-4D4B-8A22-0456F015CE6D}">
      <dgm:prSet/>
      <dgm:spPr/>
      <dgm:t>
        <a:bodyPr/>
        <a:lstStyle/>
        <a:p>
          <a:endParaRPr lang="en-US"/>
        </a:p>
      </dgm:t>
    </dgm:pt>
    <dgm:pt modelId="{2E576F14-338C-6641-B81E-49E6EF899DF1}">
      <dgm:prSet/>
      <dgm:spPr/>
      <dgm:t>
        <a:bodyPr/>
        <a:lstStyle/>
        <a:p>
          <a:r>
            <a:rPr lang="en-US"/>
            <a:t>Explain the goal for the fundraiser or fundraising cycle.</a:t>
          </a:r>
        </a:p>
      </dgm:t>
    </dgm:pt>
    <dgm:pt modelId="{88772A83-E02B-844D-828A-2376D84DF646}" type="parTrans" cxnId="{F1771B48-A25E-6645-BD26-EFE9C2861580}">
      <dgm:prSet/>
      <dgm:spPr/>
      <dgm:t>
        <a:bodyPr/>
        <a:lstStyle/>
        <a:p>
          <a:endParaRPr lang="en-US"/>
        </a:p>
      </dgm:t>
    </dgm:pt>
    <dgm:pt modelId="{32228534-BB81-7547-951E-AA76C8B9352E}" type="sibTrans" cxnId="{F1771B48-A25E-6645-BD26-EFE9C2861580}">
      <dgm:prSet/>
      <dgm:spPr/>
      <dgm:t>
        <a:bodyPr/>
        <a:lstStyle/>
        <a:p>
          <a:endParaRPr lang="en-US"/>
        </a:p>
      </dgm:t>
    </dgm:pt>
    <dgm:pt modelId="{C7806EFE-EBB6-094A-8DF7-F1699CA2C3DC}">
      <dgm:prSet/>
      <dgm:spPr/>
      <dgm:t>
        <a:bodyPr/>
        <a:lstStyle/>
        <a:p>
          <a:r>
            <a:rPr lang="en-US"/>
            <a:t>Ask for a specific amount.  If unsuccessful, ask what amount the donor can afford.</a:t>
          </a:r>
        </a:p>
      </dgm:t>
    </dgm:pt>
    <dgm:pt modelId="{F58B812D-79D3-2648-ACE9-72F50862DAEF}" type="parTrans" cxnId="{FCA01010-E77A-F240-80EB-695AED839820}">
      <dgm:prSet/>
      <dgm:spPr/>
      <dgm:t>
        <a:bodyPr/>
        <a:lstStyle/>
        <a:p>
          <a:endParaRPr lang="en-US"/>
        </a:p>
      </dgm:t>
    </dgm:pt>
    <dgm:pt modelId="{F3FF48FD-1E1B-B546-AEFC-0B9385626FF4}" type="sibTrans" cxnId="{FCA01010-E77A-F240-80EB-695AED839820}">
      <dgm:prSet/>
      <dgm:spPr/>
      <dgm:t>
        <a:bodyPr/>
        <a:lstStyle/>
        <a:p>
          <a:endParaRPr lang="en-US"/>
        </a:p>
      </dgm:t>
    </dgm:pt>
    <dgm:pt modelId="{AF91993D-9A6B-C54E-BB77-9594638A4319}">
      <dgm:prSet phldrT="[Text]"/>
      <dgm:spPr/>
      <dgm:t>
        <a:bodyPr/>
        <a:lstStyle/>
        <a:p>
          <a:r>
            <a:rPr lang="en-US"/>
            <a:t>Tell the donor OFA mission statement, the work you are doing locally, and how it advances what they care about.</a:t>
          </a:r>
        </a:p>
      </dgm:t>
    </dgm:pt>
    <dgm:pt modelId="{3F66F3AD-C7E1-1A4D-A71F-F7C379A5493E}" type="parTrans" cxnId="{9FE6C7C2-0EE7-CE49-BB31-C1A7E7A4ABAC}">
      <dgm:prSet/>
      <dgm:spPr/>
      <dgm:t>
        <a:bodyPr/>
        <a:lstStyle/>
        <a:p>
          <a:endParaRPr lang="en-US"/>
        </a:p>
      </dgm:t>
    </dgm:pt>
    <dgm:pt modelId="{47671C9C-E072-B346-A9F9-895A669D6AF8}" type="sibTrans" cxnId="{9FE6C7C2-0EE7-CE49-BB31-C1A7E7A4ABAC}">
      <dgm:prSet/>
      <dgm:spPr/>
      <dgm:t>
        <a:bodyPr/>
        <a:lstStyle/>
        <a:p>
          <a:endParaRPr lang="en-US"/>
        </a:p>
      </dgm:t>
    </dgm:pt>
    <dgm:pt modelId="{8BAC2B7B-B90E-3F45-9435-4933D89FFABB}" type="pres">
      <dgm:prSet presAssocID="{8D78F9EC-9D29-124E-BFFB-FE5D432C3570}" presName="Name0" presStyleCnt="0">
        <dgm:presLayoutVars>
          <dgm:chMax val="5"/>
          <dgm:chPref val="5"/>
          <dgm:dir/>
          <dgm:animLvl val="lvl"/>
        </dgm:presLayoutVars>
      </dgm:prSet>
      <dgm:spPr/>
    </dgm:pt>
    <dgm:pt modelId="{71F3B990-393C-E047-A6E9-C3FA1BD3095A}" type="pres">
      <dgm:prSet presAssocID="{884520DA-1A16-514C-9BF1-6D9867C568D0}" presName="parentText1" presStyleLbl="node1" presStyleIdx="0" presStyleCnt="5">
        <dgm:presLayoutVars>
          <dgm:chMax/>
          <dgm:chPref val="3"/>
          <dgm:bulletEnabled val="1"/>
        </dgm:presLayoutVars>
      </dgm:prSet>
      <dgm:spPr/>
    </dgm:pt>
    <dgm:pt modelId="{8381E981-8B5A-3C4B-B247-07164AD08E84}" type="pres">
      <dgm:prSet presAssocID="{884520DA-1A16-514C-9BF1-6D9867C568D0}" presName="childText1" presStyleLbl="solidAlignAcc1" presStyleIdx="0" presStyleCnt="5">
        <dgm:presLayoutVars>
          <dgm:chMax val="0"/>
          <dgm:chPref val="0"/>
          <dgm:bulletEnabled val="1"/>
        </dgm:presLayoutVars>
      </dgm:prSet>
      <dgm:spPr/>
    </dgm:pt>
    <dgm:pt modelId="{1614E0C9-91EB-5042-B637-144266C6A0CE}" type="pres">
      <dgm:prSet presAssocID="{16ED2B2F-C272-D14C-822E-8A10BF835C40}" presName="parentText2" presStyleLbl="node1" presStyleIdx="1" presStyleCnt="5">
        <dgm:presLayoutVars>
          <dgm:chMax/>
          <dgm:chPref val="3"/>
          <dgm:bulletEnabled val="1"/>
        </dgm:presLayoutVars>
      </dgm:prSet>
      <dgm:spPr/>
    </dgm:pt>
    <dgm:pt modelId="{51A203D6-3637-7B40-89C7-CD803E48CBDE}" type="pres">
      <dgm:prSet presAssocID="{16ED2B2F-C272-D14C-822E-8A10BF835C40}" presName="childText2" presStyleLbl="solidAlignAcc1" presStyleIdx="1" presStyleCnt="5">
        <dgm:presLayoutVars>
          <dgm:chMax val="0"/>
          <dgm:chPref val="0"/>
          <dgm:bulletEnabled val="1"/>
        </dgm:presLayoutVars>
      </dgm:prSet>
      <dgm:spPr/>
    </dgm:pt>
    <dgm:pt modelId="{4B745867-DFB8-4545-9EDB-E0CE7D2C325E}" type="pres">
      <dgm:prSet presAssocID="{07E1A6DE-5318-134F-8689-51B2403E4E7C}" presName="parentText3" presStyleLbl="node1" presStyleIdx="2" presStyleCnt="5">
        <dgm:presLayoutVars>
          <dgm:chMax/>
          <dgm:chPref val="3"/>
          <dgm:bulletEnabled val="1"/>
        </dgm:presLayoutVars>
      </dgm:prSet>
      <dgm:spPr/>
    </dgm:pt>
    <dgm:pt modelId="{23FEE6B2-5DDA-664C-96FB-8B1FDDAAF59B}" type="pres">
      <dgm:prSet presAssocID="{07E1A6DE-5318-134F-8689-51B2403E4E7C}" presName="childText3" presStyleLbl="solidAlignAcc1" presStyleIdx="2" presStyleCnt="5">
        <dgm:presLayoutVars>
          <dgm:chMax val="0"/>
          <dgm:chPref val="0"/>
          <dgm:bulletEnabled val="1"/>
        </dgm:presLayoutVars>
      </dgm:prSet>
      <dgm:spPr/>
    </dgm:pt>
    <dgm:pt modelId="{0EFBD8EC-5921-C74D-9719-B22E118D2B3F}" type="pres">
      <dgm:prSet presAssocID="{731F02DB-84A8-E944-96F3-E5A629726BF3}" presName="parentText4" presStyleLbl="node1" presStyleIdx="3" presStyleCnt="5">
        <dgm:presLayoutVars>
          <dgm:chMax/>
          <dgm:chPref val="3"/>
          <dgm:bulletEnabled val="1"/>
        </dgm:presLayoutVars>
      </dgm:prSet>
      <dgm:spPr/>
    </dgm:pt>
    <dgm:pt modelId="{61B02D33-693A-D248-A804-F56D2DCE2CE7}" type="pres">
      <dgm:prSet presAssocID="{731F02DB-84A8-E944-96F3-E5A629726BF3}" presName="childText4" presStyleLbl="solidAlignAcc1" presStyleIdx="3" presStyleCnt="5">
        <dgm:presLayoutVars>
          <dgm:chMax val="0"/>
          <dgm:chPref val="0"/>
          <dgm:bulletEnabled val="1"/>
        </dgm:presLayoutVars>
      </dgm:prSet>
      <dgm:spPr/>
    </dgm:pt>
    <dgm:pt modelId="{3D4A2BE9-5786-8A4C-9C48-61BA511E7D14}" type="pres">
      <dgm:prSet presAssocID="{56C65210-0299-CB4A-AD55-0F4CB6E45D2F}" presName="parentText5" presStyleLbl="node1" presStyleIdx="4" presStyleCnt="5">
        <dgm:presLayoutVars>
          <dgm:chMax/>
          <dgm:chPref val="3"/>
          <dgm:bulletEnabled val="1"/>
        </dgm:presLayoutVars>
      </dgm:prSet>
      <dgm:spPr/>
    </dgm:pt>
    <dgm:pt modelId="{0FEFD6C2-50DA-4D48-BDFC-5CBE9DC3143B}" type="pres">
      <dgm:prSet presAssocID="{56C65210-0299-CB4A-AD55-0F4CB6E45D2F}" presName="childText5" presStyleLbl="solidAlignAcc1" presStyleIdx="4" presStyleCnt="5">
        <dgm:presLayoutVars>
          <dgm:chMax val="0"/>
          <dgm:chPref val="0"/>
          <dgm:bulletEnabled val="1"/>
        </dgm:presLayoutVars>
      </dgm:prSet>
      <dgm:spPr/>
    </dgm:pt>
  </dgm:ptLst>
  <dgm:cxnLst>
    <dgm:cxn modelId="{FCA01010-E77A-F240-80EB-695AED839820}" srcId="{56C65210-0299-CB4A-AD55-0F4CB6E45D2F}" destId="{C7806EFE-EBB6-094A-8DF7-F1699CA2C3DC}" srcOrd="0" destOrd="0" parTransId="{F58B812D-79D3-2648-ACE9-72F50862DAEF}" sibTransId="{F3FF48FD-1E1B-B546-AEFC-0B9385626FF4}"/>
    <dgm:cxn modelId="{3670F214-2872-4D28-97CF-EA5BA43146AE}" type="presOf" srcId="{8D78F9EC-9D29-124E-BFFB-FE5D432C3570}" destId="{8BAC2B7B-B90E-3F45-9435-4933D89FFABB}" srcOrd="0" destOrd="0" presId="urn:microsoft.com/office/officeart/2009/3/layout/IncreasingArrowsProcess"/>
    <dgm:cxn modelId="{798B9A34-13C1-422F-AF25-DCD73C647B6C}" type="presOf" srcId="{CDB76428-247B-1044-A336-58C057AEC1DF}" destId="{23FEE6B2-5DDA-664C-96FB-8B1FDDAAF59B}" srcOrd="0" destOrd="0" presId="urn:microsoft.com/office/officeart/2009/3/layout/IncreasingArrowsProcess"/>
    <dgm:cxn modelId="{FF02923F-5D21-4CCF-A735-CA9250F4C408}" type="presOf" srcId="{AF91993D-9A6B-C54E-BB77-9594638A4319}" destId="{8381E981-8B5A-3C4B-B247-07164AD08E84}" srcOrd="0" destOrd="0" presId="urn:microsoft.com/office/officeart/2009/3/layout/IncreasingArrowsProcess"/>
    <dgm:cxn modelId="{F1771B48-A25E-6645-BD26-EFE9C2861580}" srcId="{731F02DB-84A8-E944-96F3-E5A629726BF3}" destId="{2E576F14-338C-6641-B81E-49E6EF899DF1}" srcOrd="0" destOrd="0" parTransId="{88772A83-E02B-844D-828A-2376D84DF646}" sibTransId="{32228534-BB81-7547-951E-AA76C8B9352E}"/>
    <dgm:cxn modelId="{1BD6FE4C-83B6-43A3-9168-D86F1D811827}" type="presOf" srcId="{07E1A6DE-5318-134F-8689-51B2403E4E7C}" destId="{4B745867-DFB8-4545-9EDB-E0CE7D2C325E}" srcOrd="0" destOrd="0" presId="urn:microsoft.com/office/officeart/2009/3/layout/IncreasingArrowsProcess"/>
    <dgm:cxn modelId="{6D4BEC59-51B2-094B-A043-96F7AB03C689}" srcId="{8D78F9EC-9D29-124E-BFFB-FE5D432C3570}" destId="{731F02DB-84A8-E944-96F3-E5A629726BF3}" srcOrd="3" destOrd="0" parTransId="{AAC61D0F-01FC-4842-8239-74D8A44B1CB0}" sibTransId="{5F68290B-BFBB-ED4D-B99F-E0C8438CD34C}"/>
    <dgm:cxn modelId="{4A76E16A-7510-4664-A4CD-20422030DCC7}" type="presOf" srcId="{16ED2B2F-C272-D14C-822E-8A10BF835C40}" destId="{1614E0C9-91EB-5042-B637-144266C6A0CE}" srcOrd="0" destOrd="0" presId="urn:microsoft.com/office/officeart/2009/3/layout/IncreasingArrowsProcess"/>
    <dgm:cxn modelId="{BA0B2C78-B9E4-4C49-84A5-939F868FAF8F}" type="presOf" srcId="{884520DA-1A16-514C-9BF1-6D9867C568D0}" destId="{71F3B990-393C-E047-A6E9-C3FA1BD3095A}" srcOrd="0" destOrd="0" presId="urn:microsoft.com/office/officeart/2009/3/layout/IncreasingArrowsProcess"/>
    <dgm:cxn modelId="{799B957C-0C4B-4420-896E-C9CA2FAE9C3B}" type="presOf" srcId="{4082D28B-9977-C144-98B4-A3BEEE4C1810}" destId="{51A203D6-3637-7B40-89C7-CD803E48CBDE}" srcOrd="0" destOrd="0" presId="urn:microsoft.com/office/officeart/2009/3/layout/IncreasingArrowsProcess"/>
    <dgm:cxn modelId="{A1BB3586-118D-EB41-8BFE-420C1B7C9867}" srcId="{8D78F9EC-9D29-124E-BFFB-FE5D432C3570}" destId="{16ED2B2F-C272-D14C-822E-8A10BF835C40}" srcOrd="1" destOrd="0" parTransId="{9C5751C3-3F62-774D-B102-EE5E19A892B1}" sibTransId="{8D73FF61-8968-B54E-9ED0-679CB636064F}"/>
    <dgm:cxn modelId="{20DCEF88-BF4F-9642-A573-23442BA27CB5}" srcId="{07E1A6DE-5318-134F-8689-51B2403E4E7C}" destId="{CDB76428-247B-1044-A336-58C057AEC1DF}" srcOrd="0" destOrd="0" parTransId="{5CFAE3DD-18AB-E44C-9117-EDD22FD111D5}" sibTransId="{B1158C24-698B-7C47-856D-7F4237FDEB88}"/>
    <dgm:cxn modelId="{8BFDC291-ACED-4E59-9FEC-11850A0F1B43}" type="presOf" srcId="{56C65210-0299-CB4A-AD55-0F4CB6E45D2F}" destId="{3D4A2BE9-5786-8A4C-9C48-61BA511E7D14}" srcOrd="0" destOrd="0" presId="urn:microsoft.com/office/officeart/2009/3/layout/IncreasingArrowsProcess"/>
    <dgm:cxn modelId="{F6DA27A6-9287-4FC0-92CA-522FC117DBDE}" type="presOf" srcId="{C7806EFE-EBB6-094A-8DF7-F1699CA2C3DC}" destId="{0FEFD6C2-50DA-4D48-BDFC-5CBE9DC3143B}" srcOrd="0" destOrd="0" presId="urn:microsoft.com/office/officeart/2009/3/layout/IncreasingArrowsProcess"/>
    <dgm:cxn modelId="{CFB6E4B2-29EC-4BCA-9455-F9C645D9DF31}" type="presOf" srcId="{2E576F14-338C-6641-B81E-49E6EF899DF1}" destId="{61B02D33-693A-D248-A804-F56D2DCE2CE7}" srcOrd="0" destOrd="0" presId="urn:microsoft.com/office/officeart/2009/3/layout/IncreasingArrowsProcess"/>
    <dgm:cxn modelId="{CFCF91B3-337B-4D4B-8A22-0456F015CE6D}" srcId="{8D78F9EC-9D29-124E-BFFB-FE5D432C3570}" destId="{56C65210-0299-CB4A-AD55-0F4CB6E45D2F}" srcOrd="4" destOrd="0" parTransId="{85F44CEC-EC8C-754F-B7AF-CE9361FD7911}" sibTransId="{B3C90F3D-ECA2-AB4C-9E07-1AFAFC6A224C}"/>
    <dgm:cxn modelId="{9FE6C7C2-0EE7-CE49-BB31-C1A7E7A4ABAC}" srcId="{884520DA-1A16-514C-9BF1-6D9867C568D0}" destId="{AF91993D-9A6B-C54E-BB77-9594638A4319}" srcOrd="0" destOrd="0" parTransId="{3F66F3AD-C7E1-1A4D-A71F-F7C379A5493E}" sibTransId="{47671C9C-E072-B346-A9F9-895A669D6AF8}"/>
    <dgm:cxn modelId="{ED9E81C3-AB21-9041-89A7-B8C46417438C}" srcId="{8D78F9EC-9D29-124E-BFFB-FE5D432C3570}" destId="{884520DA-1A16-514C-9BF1-6D9867C568D0}" srcOrd="0" destOrd="0" parTransId="{B9F2CA0F-639C-EF43-8345-A5CC9659B830}" sibTransId="{504D03A8-B41E-5441-A78B-9A951560F285}"/>
    <dgm:cxn modelId="{2FC5DACC-4D7E-584C-B5BC-F273296292F9}" srcId="{8D78F9EC-9D29-124E-BFFB-FE5D432C3570}" destId="{07E1A6DE-5318-134F-8689-51B2403E4E7C}" srcOrd="2" destOrd="0" parTransId="{D8C208C9-8E61-F84C-84F9-5EB8942BC166}" sibTransId="{C5CD9943-651B-9F46-8F0B-2606E0790CF9}"/>
    <dgm:cxn modelId="{3CA96FDE-5857-4B18-97DF-23D7F7F63D7D}" type="presOf" srcId="{731F02DB-84A8-E944-96F3-E5A629726BF3}" destId="{0EFBD8EC-5921-C74D-9719-B22E118D2B3F}" srcOrd="0" destOrd="0" presId="urn:microsoft.com/office/officeart/2009/3/layout/IncreasingArrowsProcess"/>
    <dgm:cxn modelId="{87FFDDE8-D4EA-BF4B-9DD1-FE59EE2A1FDA}" srcId="{16ED2B2F-C272-D14C-822E-8A10BF835C40}" destId="{4082D28B-9977-C144-98B4-A3BEEE4C1810}" srcOrd="0" destOrd="0" parTransId="{6E8AA8FA-0AAE-194C-8CD9-4DEB8CA38A46}" sibTransId="{1745B29E-4E02-0545-872F-DECDAA8D3B39}"/>
    <dgm:cxn modelId="{8AA9D6CD-653B-4019-8EEA-0600BF04B6B2}" type="presParOf" srcId="{8BAC2B7B-B90E-3F45-9435-4933D89FFABB}" destId="{71F3B990-393C-E047-A6E9-C3FA1BD3095A}" srcOrd="0" destOrd="0" presId="urn:microsoft.com/office/officeart/2009/3/layout/IncreasingArrowsProcess"/>
    <dgm:cxn modelId="{7289A5A0-A90E-47A2-8A10-3D004C5503CC}" type="presParOf" srcId="{8BAC2B7B-B90E-3F45-9435-4933D89FFABB}" destId="{8381E981-8B5A-3C4B-B247-07164AD08E84}" srcOrd="1" destOrd="0" presId="urn:microsoft.com/office/officeart/2009/3/layout/IncreasingArrowsProcess"/>
    <dgm:cxn modelId="{0FA05840-198D-4339-987A-EC9D50A8C77D}" type="presParOf" srcId="{8BAC2B7B-B90E-3F45-9435-4933D89FFABB}" destId="{1614E0C9-91EB-5042-B637-144266C6A0CE}" srcOrd="2" destOrd="0" presId="urn:microsoft.com/office/officeart/2009/3/layout/IncreasingArrowsProcess"/>
    <dgm:cxn modelId="{9E6F266E-2793-498A-A851-1AAD0A6B385A}" type="presParOf" srcId="{8BAC2B7B-B90E-3F45-9435-4933D89FFABB}" destId="{51A203D6-3637-7B40-89C7-CD803E48CBDE}" srcOrd="3" destOrd="0" presId="urn:microsoft.com/office/officeart/2009/3/layout/IncreasingArrowsProcess"/>
    <dgm:cxn modelId="{F557F4D6-0512-4D60-A9A7-52D08A743A0B}" type="presParOf" srcId="{8BAC2B7B-B90E-3F45-9435-4933D89FFABB}" destId="{4B745867-DFB8-4545-9EDB-E0CE7D2C325E}" srcOrd="4" destOrd="0" presId="urn:microsoft.com/office/officeart/2009/3/layout/IncreasingArrowsProcess"/>
    <dgm:cxn modelId="{635B245A-4978-42D7-9B5C-25307CFED6F9}" type="presParOf" srcId="{8BAC2B7B-B90E-3F45-9435-4933D89FFABB}" destId="{23FEE6B2-5DDA-664C-96FB-8B1FDDAAF59B}" srcOrd="5" destOrd="0" presId="urn:microsoft.com/office/officeart/2009/3/layout/IncreasingArrowsProcess"/>
    <dgm:cxn modelId="{9DD9716F-EE66-4CD3-8DA6-26DF917E2531}" type="presParOf" srcId="{8BAC2B7B-B90E-3F45-9435-4933D89FFABB}" destId="{0EFBD8EC-5921-C74D-9719-B22E118D2B3F}" srcOrd="6" destOrd="0" presId="urn:microsoft.com/office/officeart/2009/3/layout/IncreasingArrowsProcess"/>
    <dgm:cxn modelId="{312FE5D9-7E54-4EDD-A96A-179D72A44DE1}" type="presParOf" srcId="{8BAC2B7B-B90E-3F45-9435-4933D89FFABB}" destId="{61B02D33-693A-D248-A804-F56D2DCE2CE7}" srcOrd="7" destOrd="0" presId="urn:microsoft.com/office/officeart/2009/3/layout/IncreasingArrowsProcess"/>
    <dgm:cxn modelId="{81FC1C93-0890-4DF0-AF27-7C3FF2003103}" type="presParOf" srcId="{8BAC2B7B-B90E-3F45-9435-4933D89FFABB}" destId="{3D4A2BE9-5786-8A4C-9C48-61BA511E7D14}" srcOrd="8" destOrd="0" presId="urn:microsoft.com/office/officeart/2009/3/layout/IncreasingArrowsProcess"/>
    <dgm:cxn modelId="{925C2851-29A7-421A-851D-B86DD2504AE8}" type="presParOf" srcId="{8BAC2B7B-B90E-3F45-9435-4933D89FFABB}" destId="{0FEFD6C2-50DA-4D48-BDFC-5CBE9DC3143B}" srcOrd="9"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D9490C-27AB-495E-86E7-120051230B8D}"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CE098230-CDDA-432C-B2E1-F0AEFA12516E}">
      <dgm:prSet phldrT="[Text]"/>
      <dgm:spPr/>
      <dgm:t>
        <a:bodyPr/>
        <a:lstStyle/>
        <a:p>
          <a:r>
            <a:rPr lang="en-US" dirty="0"/>
            <a:t>You</a:t>
          </a:r>
        </a:p>
      </dgm:t>
    </dgm:pt>
    <dgm:pt modelId="{19033D1B-C81A-4D9F-9F75-F46EF68E2EA5}" type="parTrans" cxnId="{41FDDD2A-8A82-4231-BADE-D2361274FF30}">
      <dgm:prSet/>
      <dgm:spPr/>
      <dgm:t>
        <a:bodyPr/>
        <a:lstStyle/>
        <a:p>
          <a:endParaRPr lang="en-US"/>
        </a:p>
      </dgm:t>
    </dgm:pt>
    <dgm:pt modelId="{79AF2F4D-5B61-4A69-8E7B-551426BD53A3}" type="sibTrans" cxnId="{41FDDD2A-8A82-4231-BADE-D2361274FF30}">
      <dgm:prSet/>
      <dgm:spPr/>
      <dgm:t>
        <a:bodyPr/>
        <a:lstStyle/>
        <a:p>
          <a:endParaRPr lang="en-US"/>
        </a:p>
      </dgm:t>
    </dgm:pt>
    <dgm:pt modelId="{7DB01114-E0C4-4337-A7C4-681CD2B9C1D6}">
      <dgm:prSet phldrT="[Text]" custT="1"/>
      <dgm:spPr/>
      <dgm:t>
        <a:bodyPr/>
        <a:lstStyle/>
        <a:p>
          <a:r>
            <a:rPr lang="en-US" sz="3200" b="1" dirty="0">
              <a:solidFill>
                <a:srgbClr val="FF0000"/>
              </a:solidFill>
            </a:rPr>
            <a:t>Personal</a:t>
          </a:r>
        </a:p>
      </dgm:t>
    </dgm:pt>
    <dgm:pt modelId="{33464941-FE7E-4410-9335-39F35897CDDE}" type="parTrans" cxnId="{E8CF56C6-93BD-47CD-89A6-7181C7DE0DB6}">
      <dgm:prSet/>
      <dgm:spPr/>
      <dgm:t>
        <a:bodyPr/>
        <a:lstStyle/>
        <a:p>
          <a:endParaRPr lang="en-US"/>
        </a:p>
      </dgm:t>
    </dgm:pt>
    <dgm:pt modelId="{CC4C13D6-120E-4681-9C28-65DF1C68A49A}" type="sibTrans" cxnId="{E8CF56C6-93BD-47CD-89A6-7181C7DE0DB6}">
      <dgm:prSet/>
      <dgm:spPr/>
      <dgm:t>
        <a:bodyPr/>
        <a:lstStyle/>
        <a:p>
          <a:endParaRPr lang="en-US"/>
        </a:p>
      </dgm:t>
    </dgm:pt>
    <dgm:pt modelId="{A257D65F-5AEA-4A07-B7F6-F49F360FC1E6}">
      <dgm:prSet phldrT="[Text]"/>
      <dgm:spPr/>
      <dgm:t>
        <a:bodyPr/>
        <a:lstStyle/>
        <a:p>
          <a:r>
            <a:rPr lang="en-US" dirty="0"/>
            <a:t>Ideology	</a:t>
          </a:r>
        </a:p>
      </dgm:t>
    </dgm:pt>
    <dgm:pt modelId="{5FE33E15-E4C2-4F42-BAD1-E740044975B1}" type="parTrans" cxnId="{8DC90F8A-C540-40E7-B39F-1EAF1871FC53}">
      <dgm:prSet/>
      <dgm:spPr/>
      <dgm:t>
        <a:bodyPr/>
        <a:lstStyle/>
        <a:p>
          <a:endParaRPr lang="en-US"/>
        </a:p>
      </dgm:t>
    </dgm:pt>
    <dgm:pt modelId="{8CE73B05-1A9B-4341-A444-D25B68BAF99F}" type="sibTrans" cxnId="{8DC90F8A-C540-40E7-B39F-1EAF1871FC53}">
      <dgm:prSet/>
      <dgm:spPr/>
      <dgm:t>
        <a:bodyPr/>
        <a:lstStyle/>
        <a:p>
          <a:endParaRPr lang="en-US"/>
        </a:p>
      </dgm:t>
    </dgm:pt>
    <dgm:pt modelId="{078D3090-33CC-4D83-9286-B48DD3253853}">
      <dgm:prSet/>
      <dgm:spPr/>
      <dgm:t>
        <a:bodyPr/>
        <a:lstStyle/>
        <a:p>
          <a:r>
            <a:rPr lang="en-US"/>
            <a:t>Ax to Grind</a:t>
          </a:r>
        </a:p>
      </dgm:t>
    </dgm:pt>
    <dgm:pt modelId="{A6A71297-9513-4AFC-9E1D-8109302F580E}" type="parTrans" cxnId="{2EA094E4-1526-4404-8627-AAD1B3F9D2AA}">
      <dgm:prSet/>
      <dgm:spPr/>
      <dgm:t>
        <a:bodyPr/>
        <a:lstStyle/>
        <a:p>
          <a:endParaRPr lang="en-US"/>
        </a:p>
      </dgm:t>
    </dgm:pt>
    <dgm:pt modelId="{2F960BA2-2079-40FA-8D59-265BBB843D25}" type="sibTrans" cxnId="{2EA094E4-1526-4404-8627-AAD1B3F9D2AA}">
      <dgm:prSet/>
      <dgm:spPr/>
      <dgm:t>
        <a:bodyPr/>
        <a:lstStyle/>
        <a:p>
          <a:endParaRPr lang="en-US"/>
        </a:p>
      </dgm:t>
    </dgm:pt>
    <dgm:pt modelId="{E5EB88BB-2BF7-4493-A0A2-A3E624CA9A7F}">
      <dgm:prSet phldrT="[Text]"/>
      <dgm:spPr/>
      <dgm:t>
        <a:bodyPr/>
        <a:lstStyle/>
        <a:p>
          <a:r>
            <a:rPr lang="en-US" dirty="0"/>
            <a:t>Power</a:t>
          </a:r>
        </a:p>
      </dgm:t>
    </dgm:pt>
    <dgm:pt modelId="{9F8CEC64-DFA8-4705-B7EE-6D64A5A32D39}" type="parTrans" cxnId="{2D2E9AC1-ABD3-4337-8037-9F25DABCC243}">
      <dgm:prSet/>
      <dgm:spPr/>
      <dgm:t>
        <a:bodyPr/>
        <a:lstStyle/>
        <a:p>
          <a:endParaRPr lang="en-US"/>
        </a:p>
      </dgm:t>
    </dgm:pt>
    <dgm:pt modelId="{146FFFC5-BCA6-41BD-A0E0-214BDB4E1551}" type="sibTrans" cxnId="{2D2E9AC1-ABD3-4337-8037-9F25DABCC243}">
      <dgm:prSet/>
      <dgm:spPr/>
      <dgm:t>
        <a:bodyPr/>
        <a:lstStyle/>
        <a:p>
          <a:endParaRPr lang="en-US"/>
        </a:p>
      </dgm:t>
    </dgm:pt>
    <dgm:pt modelId="{AF9E187C-8B26-4542-92FC-5799532A7D6A}" type="pres">
      <dgm:prSet presAssocID="{25D9490C-27AB-495E-86E7-120051230B8D}" presName="composite" presStyleCnt="0">
        <dgm:presLayoutVars>
          <dgm:chMax val="5"/>
          <dgm:dir/>
          <dgm:resizeHandles val="exact"/>
        </dgm:presLayoutVars>
      </dgm:prSet>
      <dgm:spPr/>
    </dgm:pt>
    <dgm:pt modelId="{C8B6C7E2-546D-465D-88A9-386285B75E01}" type="pres">
      <dgm:prSet presAssocID="{CE098230-CDDA-432C-B2E1-F0AEFA12516E}" presName="circle1" presStyleLbl="lnNode1" presStyleIdx="0" presStyleCnt="5"/>
      <dgm:spPr/>
    </dgm:pt>
    <dgm:pt modelId="{36AC9AAD-BDA3-441B-9253-1C6D99C56CF0}" type="pres">
      <dgm:prSet presAssocID="{CE098230-CDDA-432C-B2E1-F0AEFA12516E}" presName="text1" presStyleLbl="revTx" presStyleIdx="0" presStyleCnt="5">
        <dgm:presLayoutVars>
          <dgm:bulletEnabled val="1"/>
        </dgm:presLayoutVars>
      </dgm:prSet>
      <dgm:spPr/>
    </dgm:pt>
    <dgm:pt modelId="{8832EEBC-01FA-46A2-B3D2-2CDE7EFFF3C1}" type="pres">
      <dgm:prSet presAssocID="{CE098230-CDDA-432C-B2E1-F0AEFA12516E}" presName="line1" presStyleLbl="callout" presStyleIdx="0" presStyleCnt="10"/>
      <dgm:spPr/>
    </dgm:pt>
    <dgm:pt modelId="{AA2888F8-13FE-4C39-80B5-E05C75AE640C}" type="pres">
      <dgm:prSet presAssocID="{CE098230-CDDA-432C-B2E1-F0AEFA12516E}" presName="d1" presStyleLbl="callout" presStyleIdx="1" presStyleCnt="10"/>
      <dgm:spPr/>
    </dgm:pt>
    <dgm:pt modelId="{FD038E23-7C5D-460A-9D2A-B75220C8BFEB}" type="pres">
      <dgm:prSet presAssocID="{7DB01114-E0C4-4337-A7C4-681CD2B9C1D6}" presName="circle2" presStyleLbl="lnNode1" presStyleIdx="1" presStyleCnt="5"/>
      <dgm:spPr/>
    </dgm:pt>
    <dgm:pt modelId="{97E5C00A-1E22-49B3-B8D8-08CCEAADF13B}" type="pres">
      <dgm:prSet presAssocID="{7DB01114-E0C4-4337-A7C4-681CD2B9C1D6}" presName="text2" presStyleLbl="revTx" presStyleIdx="1" presStyleCnt="5" custScaleX="140301" custScaleY="71316" custLinFactNeighborX="2553">
        <dgm:presLayoutVars>
          <dgm:bulletEnabled val="1"/>
        </dgm:presLayoutVars>
      </dgm:prSet>
      <dgm:spPr/>
    </dgm:pt>
    <dgm:pt modelId="{B24D28EC-2C75-4046-A375-064CC2298F11}" type="pres">
      <dgm:prSet presAssocID="{7DB01114-E0C4-4337-A7C4-681CD2B9C1D6}" presName="line2" presStyleLbl="callout" presStyleIdx="2" presStyleCnt="10"/>
      <dgm:spPr/>
    </dgm:pt>
    <dgm:pt modelId="{A7693A6E-14FF-4BFE-8F54-5E39859BD015}" type="pres">
      <dgm:prSet presAssocID="{7DB01114-E0C4-4337-A7C4-681CD2B9C1D6}" presName="d2" presStyleLbl="callout" presStyleIdx="3" presStyleCnt="10"/>
      <dgm:spPr/>
    </dgm:pt>
    <dgm:pt modelId="{39BC3D03-FD95-452A-93E2-536A8A12E31C}" type="pres">
      <dgm:prSet presAssocID="{A257D65F-5AEA-4A07-B7F6-F49F360FC1E6}" presName="circle3" presStyleLbl="lnNode1" presStyleIdx="2" presStyleCnt="5"/>
      <dgm:spPr/>
    </dgm:pt>
    <dgm:pt modelId="{A4944425-DA85-4343-94D2-107F06D60B18}" type="pres">
      <dgm:prSet presAssocID="{A257D65F-5AEA-4A07-B7F6-F49F360FC1E6}" presName="text3" presStyleLbl="revTx" presStyleIdx="2" presStyleCnt="5">
        <dgm:presLayoutVars>
          <dgm:bulletEnabled val="1"/>
        </dgm:presLayoutVars>
      </dgm:prSet>
      <dgm:spPr/>
    </dgm:pt>
    <dgm:pt modelId="{EBB5FF05-CCE3-4462-ACD0-E896EE83D5BD}" type="pres">
      <dgm:prSet presAssocID="{A257D65F-5AEA-4A07-B7F6-F49F360FC1E6}" presName="line3" presStyleLbl="callout" presStyleIdx="4" presStyleCnt="10"/>
      <dgm:spPr/>
    </dgm:pt>
    <dgm:pt modelId="{135B44BC-0F07-4988-8162-01513F84A8A0}" type="pres">
      <dgm:prSet presAssocID="{A257D65F-5AEA-4A07-B7F6-F49F360FC1E6}" presName="d3" presStyleLbl="callout" presStyleIdx="5" presStyleCnt="10"/>
      <dgm:spPr/>
    </dgm:pt>
    <dgm:pt modelId="{7EBE5B8B-2CF5-409C-A131-02D78A18D046}" type="pres">
      <dgm:prSet presAssocID="{078D3090-33CC-4D83-9286-B48DD3253853}" presName="circle4" presStyleLbl="lnNode1" presStyleIdx="3" presStyleCnt="5"/>
      <dgm:spPr/>
    </dgm:pt>
    <dgm:pt modelId="{F89A3AC4-1BC4-4D22-AA08-D07449CA86CE}" type="pres">
      <dgm:prSet presAssocID="{078D3090-33CC-4D83-9286-B48DD3253853}" presName="text4" presStyleLbl="revTx" presStyleIdx="3" presStyleCnt="5">
        <dgm:presLayoutVars>
          <dgm:bulletEnabled val="1"/>
        </dgm:presLayoutVars>
      </dgm:prSet>
      <dgm:spPr/>
    </dgm:pt>
    <dgm:pt modelId="{FF8D856B-8BC5-47D4-AAAC-048F1C403653}" type="pres">
      <dgm:prSet presAssocID="{078D3090-33CC-4D83-9286-B48DD3253853}" presName="line4" presStyleLbl="callout" presStyleIdx="6" presStyleCnt="10"/>
      <dgm:spPr/>
    </dgm:pt>
    <dgm:pt modelId="{115F65D4-6959-4F70-AC30-6F8D2B0FE681}" type="pres">
      <dgm:prSet presAssocID="{078D3090-33CC-4D83-9286-B48DD3253853}" presName="d4" presStyleLbl="callout" presStyleIdx="7" presStyleCnt="10"/>
      <dgm:spPr/>
    </dgm:pt>
    <dgm:pt modelId="{654412B0-935D-4862-8807-272DC7A14A7F}" type="pres">
      <dgm:prSet presAssocID="{E5EB88BB-2BF7-4493-A0A2-A3E624CA9A7F}" presName="circle5" presStyleLbl="lnNode1" presStyleIdx="4" presStyleCnt="5"/>
      <dgm:spPr/>
    </dgm:pt>
    <dgm:pt modelId="{27BB5080-B0D9-4548-B8A1-464070330A0E}" type="pres">
      <dgm:prSet presAssocID="{E5EB88BB-2BF7-4493-A0A2-A3E624CA9A7F}" presName="text5" presStyleLbl="revTx" presStyleIdx="4" presStyleCnt="5">
        <dgm:presLayoutVars>
          <dgm:bulletEnabled val="1"/>
        </dgm:presLayoutVars>
      </dgm:prSet>
      <dgm:spPr/>
    </dgm:pt>
    <dgm:pt modelId="{08CD764C-3C43-4E67-BE61-79EC70CF6792}" type="pres">
      <dgm:prSet presAssocID="{E5EB88BB-2BF7-4493-A0A2-A3E624CA9A7F}" presName="line5" presStyleLbl="callout" presStyleIdx="8" presStyleCnt="10"/>
      <dgm:spPr/>
    </dgm:pt>
    <dgm:pt modelId="{D5F4FA6C-B464-4DAE-BEA5-6FE4D1156045}" type="pres">
      <dgm:prSet presAssocID="{E5EB88BB-2BF7-4493-A0A2-A3E624CA9A7F}" presName="d5" presStyleLbl="callout" presStyleIdx="9" presStyleCnt="10"/>
      <dgm:spPr/>
    </dgm:pt>
  </dgm:ptLst>
  <dgm:cxnLst>
    <dgm:cxn modelId="{4C4BEE26-859E-514D-A623-9B21FD5C0835}" type="presOf" srcId="{25D9490C-27AB-495E-86E7-120051230B8D}" destId="{AF9E187C-8B26-4542-92FC-5799532A7D6A}" srcOrd="0" destOrd="0" presId="urn:microsoft.com/office/officeart/2005/8/layout/target1"/>
    <dgm:cxn modelId="{41FDDD2A-8A82-4231-BADE-D2361274FF30}" srcId="{25D9490C-27AB-495E-86E7-120051230B8D}" destId="{CE098230-CDDA-432C-B2E1-F0AEFA12516E}" srcOrd="0" destOrd="0" parTransId="{19033D1B-C81A-4D9F-9F75-F46EF68E2EA5}" sibTransId="{79AF2F4D-5B61-4A69-8E7B-551426BD53A3}"/>
    <dgm:cxn modelId="{D47EE070-346E-8D40-8D8C-A140961E4F23}" type="presOf" srcId="{E5EB88BB-2BF7-4493-A0A2-A3E624CA9A7F}" destId="{27BB5080-B0D9-4548-B8A1-464070330A0E}" srcOrd="0" destOrd="0" presId="urn:microsoft.com/office/officeart/2005/8/layout/target1"/>
    <dgm:cxn modelId="{8DC90F8A-C540-40E7-B39F-1EAF1871FC53}" srcId="{25D9490C-27AB-495E-86E7-120051230B8D}" destId="{A257D65F-5AEA-4A07-B7F6-F49F360FC1E6}" srcOrd="2" destOrd="0" parTransId="{5FE33E15-E4C2-4F42-BAD1-E740044975B1}" sibTransId="{8CE73B05-1A9B-4341-A444-D25B68BAF99F}"/>
    <dgm:cxn modelId="{5563FE92-7214-744D-9848-F7C19644103D}" type="presOf" srcId="{078D3090-33CC-4D83-9286-B48DD3253853}" destId="{F89A3AC4-1BC4-4D22-AA08-D07449CA86CE}" srcOrd="0" destOrd="0" presId="urn:microsoft.com/office/officeart/2005/8/layout/target1"/>
    <dgm:cxn modelId="{1E0FFDB0-91DD-0046-9C58-E69137390959}" type="presOf" srcId="{CE098230-CDDA-432C-B2E1-F0AEFA12516E}" destId="{36AC9AAD-BDA3-441B-9253-1C6D99C56CF0}" srcOrd="0" destOrd="0" presId="urn:microsoft.com/office/officeart/2005/8/layout/target1"/>
    <dgm:cxn modelId="{2D2E9AC1-ABD3-4337-8037-9F25DABCC243}" srcId="{25D9490C-27AB-495E-86E7-120051230B8D}" destId="{E5EB88BB-2BF7-4493-A0A2-A3E624CA9A7F}" srcOrd="4" destOrd="0" parTransId="{9F8CEC64-DFA8-4705-B7EE-6D64A5A32D39}" sibTransId="{146FFFC5-BCA6-41BD-A0E0-214BDB4E1551}"/>
    <dgm:cxn modelId="{E8CF56C6-93BD-47CD-89A6-7181C7DE0DB6}" srcId="{25D9490C-27AB-495E-86E7-120051230B8D}" destId="{7DB01114-E0C4-4337-A7C4-681CD2B9C1D6}" srcOrd="1" destOrd="0" parTransId="{33464941-FE7E-4410-9335-39F35897CDDE}" sibTransId="{CC4C13D6-120E-4681-9C28-65DF1C68A49A}"/>
    <dgm:cxn modelId="{21CF11DB-ACBB-3849-825A-8A1A6A210028}" type="presOf" srcId="{A257D65F-5AEA-4A07-B7F6-F49F360FC1E6}" destId="{A4944425-DA85-4343-94D2-107F06D60B18}" srcOrd="0" destOrd="0" presId="urn:microsoft.com/office/officeart/2005/8/layout/target1"/>
    <dgm:cxn modelId="{0E7B3BDE-AF01-DF4C-9FAA-CE27CBD7BF4D}" type="presOf" srcId="{7DB01114-E0C4-4337-A7C4-681CD2B9C1D6}" destId="{97E5C00A-1E22-49B3-B8D8-08CCEAADF13B}" srcOrd="0" destOrd="0" presId="urn:microsoft.com/office/officeart/2005/8/layout/target1"/>
    <dgm:cxn modelId="{2EA094E4-1526-4404-8627-AAD1B3F9D2AA}" srcId="{25D9490C-27AB-495E-86E7-120051230B8D}" destId="{078D3090-33CC-4D83-9286-B48DD3253853}" srcOrd="3" destOrd="0" parTransId="{A6A71297-9513-4AFC-9E1D-8109302F580E}" sibTransId="{2F960BA2-2079-40FA-8D59-265BBB843D25}"/>
    <dgm:cxn modelId="{41081CF2-E715-A84C-ADC8-53135557D94B}" type="presParOf" srcId="{AF9E187C-8B26-4542-92FC-5799532A7D6A}" destId="{C8B6C7E2-546D-465D-88A9-386285B75E01}" srcOrd="0" destOrd="0" presId="urn:microsoft.com/office/officeart/2005/8/layout/target1"/>
    <dgm:cxn modelId="{900CAC8F-E720-784E-B09B-5BF156207DDF}" type="presParOf" srcId="{AF9E187C-8B26-4542-92FC-5799532A7D6A}" destId="{36AC9AAD-BDA3-441B-9253-1C6D99C56CF0}" srcOrd="1" destOrd="0" presId="urn:microsoft.com/office/officeart/2005/8/layout/target1"/>
    <dgm:cxn modelId="{67F2682F-8FAE-BD49-8E5C-F97A78AA7916}" type="presParOf" srcId="{AF9E187C-8B26-4542-92FC-5799532A7D6A}" destId="{8832EEBC-01FA-46A2-B3D2-2CDE7EFFF3C1}" srcOrd="2" destOrd="0" presId="urn:microsoft.com/office/officeart/2005/8/layout/target1"/>
    <dgm:cxn modelId="{49D942F4-7894-4040-85F5-45480F903850}" type="presParOf" srcId="{AF9E187C-8B26-4542-92FC-5799532A7D6A}" destId="{AA2888F8-13FE-4C39-80B5-E05C75AE640C}" srcOrd="3" destOrd="0" presId="urn:microsoft.com/office/officeart/2005/8/layout/target1"/>
    <dgm:cxn modelId="{1E9437D5-A86A-4240-919D-A10B28D9836D}" type="presParOf" srcId="{AF9E187C-8B26-4542-92FC-5799532A7D6A}" destId="{FD038E23-7C5D-460A-9D2A-B75220C8BFEB}" srcOrd="4" destOrd="0" presId="urn:microsoft.com/office/officeart/2005/8/layout/target1"/>
    <dgm:cxn modelId="{0BB6A015-5AB7-0A49-BFF5-D0ACB2A2045F}" type="presParOf" srcId="{AF9E187C-8B26-4542-92FC-5799532A7D6A}" destId="{97E5C00A-1E22-49B3-B8D8-08CCEAADF13B}" srcOrd="5" destOrd="0" presId="urn:microsoft.com/office/officeart/2005/8/layout/target1"/>
    <dgm:cxn modelId="{0E2A0A8C-E905-AA48-8263-646D7753A472}" type="presParOf" srcId="{AF9E187C-8B26-4542-92FC-5799532A7D6A}" destId="{B24D28EC-2C75-4046-A375-064CC2298F11}" srcOrd="6" destOrd="0" presId="urn:microsoft.com/office/officeart/2005/8/layout/target1"/>
    <dgm:cxn modelId="{DE656832-700A-D046-879A-A90D10240862}" type="presParOf" srcId="{AF9E187C-8B26-4542-92FC-5799532A7D6A}" destId="{A7693A6E-14FF-4BFE-8F54-5E39859BD015}" srcOrd="7" destOrd="0" presId="urn:microsoft.com/office/officeart/2005/8/layout/target1"/>
    <dgm:cxn modelId="{1004F06A-40D2-3141-BEFD-90BE04B6BFB3}" type="presParOf" srcId="{AF9E187C-8B26-4542-92FC-5799532A7D6A}" destId="{39BC3D03-FD95-452A-93E2-536A8A12E31C}" srcOrd="8" destOrd="0" presId="urn:microsoft.com/office/officeart/2005/8/layout/target1"/>
    <dgm:cxn modelId="{D18C1488-106F-A944-8A40-FCC38EE0711E}" type="presParOf" srcId="{AF9E187C-8B26-4542-92FC-5799532A7D6A}" destId="{A4944425-DA85-4343-94D2-107F06D60B18}" srcOrd="9" destOrd="0" presId="urn:microsoft.com/office/officeart/2005/8/layout/target1"/>
    <dgm:cxn modelId="{98CE60D2-3EBB-A849-9B5F-A9C0118E8929}" type="presParOf" srcId="{AF9E187C-8B26-4542-92FC-5799532A7D6A}" destId="{EBB5FF05-CCE3-4462-ACD0-E896EE83D5BD}" srcOrd="10" destOrd="0" presId="urn:microsoft.com/office/officeart/2005/8/layout/target1"/>
    <dgm:cxn modelId="{4E9D149D-AEB6-7549-8058-27BF9799E509}" type="presParOf" srcId="{AF9E187C-8B26-4542-92FC-5799532A7D6A}" destId="{135B44BC-0F07-4988-8162-01513F84A8A0}" srcOrd="11" destOrd="0" presId="urn:microsoft.com/office/officeart/2005/8/layout/target1"/>
    <dgm:cxn modelId="{14963B01-2AF6-7D45-BA14-B78DE9397E20}" type="presParOf" srcId="{AF9E187C-8B26-4542-92FC-5799532A7D6A}" destId="{7EBE5B8B-2CF5-409C-A131-02D78A18D046}" srcOrd="12" destOrd="0" presId="urn:microsoft.com/office/officeart/2005/8/layout/target1"/>
    <dgm:cxn modelId="{12B56F2A-76F7-3440-8A30-469A889E241F}" type="presParOf" srcId="{AF9E187C-8B26-4542-92FC-5799532A7D6A}" destId="{F89A3AC4-1BC4-4D22-AA08-D07449CA86CE}" srcOrd="13" destOrd="0" presId="urn:microsoft.com/office/officeart/2005/8/layout/target1"/>
    <dgm:cxn modelId="{74E25C39-2A98-0045-803D-54F92EB9BC0F}" type="presParOf" srcId="{AF9E187C-8B26-4542-92FC-5799532A7D6A}" destId="{FF8D856B-8BC5-47D4-AAAC-048F1C403653}" srcOrd="14" destOrd="0" presId="urn:microsoft.com/office/officeart/2005/8/layout/target1"/>
    <dgm:cxn modelId="{7419D8EC-6927-5B4D-BFFC-E37105CFBFCB}" type="presParOf" srcId="{AF9E187C-8B26-4542-92FC-5799532A7D6A}" destId="{115F65D4-6959-4F70-AC30-6F8D2B0FE681}" srcOrd="15" destOrd="0" presId="urn:microsoft.com/office/officeart/2005/8/layout/target1"/>
    <dgm:cxn modelId="{80146F3E-E5A5-8046-8B98-1AD244653502}" type="presParOf" srcId="{AF9E187C-8B26-4542-92FC-5799532A7D6A}" destId="{654412B0-935D-4862-8807-272DC7A14A7F}" srcOrd="16" destOrd="0" presId="urn:microsoft.com/office/officeart/2005/8/layout/target1"/>
    <dgm:cxn modelId="{B438C071-31FC-C948-9874-213EB49C4969}" type="presParOf" srcId="{AF9E187C-8B26-4542-92FC-5799532A7D6A}" destId="{27BB5080-B0D9-4548-B8A1-464070330A0E}" srcOrd="17" destOrd="0" presId="urn:microsoft.com/office/officeart/2005/8/layout/target1"/>
    <dgm:cxn modelId="{B1C09803-5403-A241-AFE1-0B251DCD8A88}" type="presParOf" srcId="{AF9E187C-8B26-4542-92FC-5799532A7D6A}" destId="{08CD764C-3C43-4E67-BE61-79EC70CF6792}" srcOrd="18" destOrd="0" presId="urn:microsoft.com/office/officeart/2005/8/layout/target1"/>
    <dgm:cxn modelId="{7083FF28-9DD9-984E-AA2C-74EC79C1179D}" type="presParOf" srcId="{AF9E187C-8B26-4542-92FC-5799532A7D6A}" destId="{D5F4FA6C-B464-4DAE-BEA5-6FE4D1156045}"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D9490C-27AB-495E-86E7-120051230B8D}" type="doc">
      <dgm:prSet loTypeId="urn:microsoft.com/office/officeart/2005/8/layout/target1" loCatId="relationship" qsTypeId="urn:microsoft.com/office/officeart/2005/8/quickstyle/simple2" qsCatId="simple" csTypeId="urn:microsoft.com/office/officeart/2005/8/colors/accent1_2" csCatId="accent1" phldr="1"/>
      <dgm:spPr/>
      <dgm:t>
        <a:bodyPr/>
        <a:lstStyle/>
        <a:p>
          <a:endParaRPr lang="en-US"/>
        </a:p>
      </dgm:t>
    </dgm:pt>
    <dgm:pt modelId="{CE098230-CDDA-432C-B2E1-F0AEFA12516E}">
      <dgm:prSet phldrT="[Text]"/>
      <dgm:spPr/>
      <dgm:t>
        <a:bodyPr/>
        <a:lstStyle/>
        <a:p>
          <a:r>
            <a:rPr lang="en-US" dirty="0"/>
            <a:t>You</a:t>
          </a:r>
        </a:p>
      </dgm:t>
    </dgm:pt>
    <dgm:pt modelId="{19033D1B-C81A-4D9F-9F75-F46EF68E2EA5}" type="parTrans" cxnId="{41FDDD2A-8A82-4231-BADE-D2361274FF30}">
      <dgm:prSet/>
      <dgm:spPr/>
      <dgm:t>
        <a:bodyPr/>
        <a:lstStyle/>
        <a:p>
          <a:endParaRPr lang="en-US"/>
        </a:p>
      </dgm:t>
    </dgm:pt>
    <dgm:pt modelId="{79AF2F4D-5B61-4A69-8E7B-551426BD53A3}" type="sibTrans" cxnId="{41FDDD2A-8A82-4231-BADE-D2361274FF30}">
      <dgm:prSet/>
      <dgm:spPr/>
      <dgm:t>
        <a:bodyPr/>
        <a:lstStyle/>
        <a:p>
          <a:endParaRPr lang="en-US"/>
        </a:p>
      </dgm:t>
    </dgm:pt>
    <dgm:pt modelId="{7DB01114-E0C4-4337-A7C4-681CD2B9C1D6}">
      <dgm:prSet phldrT="[Text]" custT="1"/>
      <dgm:spPr/>
      <dgm:t>
        <a:bodyPr/>
        <a:lstStyle/>
        <a:p>
          <a:r>
            <a:rPr lang="en-US" sz="2100" b="0" dirty="0">
              <a:solidFill>
                <a:schemeClr val="tx1"/>
              </a:solidFill>
            </a:rPr>
            <a:t>Personal</a:t>
          </a:r>
        </a:p>
      </dgm:t>
    </dgm:pt>
    <dgm:pt modelId="{33464941-FE7E-4410-9335-39F35897CDDE}" type="parTrans" cxnId="{E8CF56C6-93BD-47CD-89A6-7181C7DE0DB6}">
      <dgm:prSet/>
      <dgm:spPr/>
      <dgm:t>
        <a:bodyPr/>
        <a:lstStyle/>
        <a:p>
          <a:endParaRPr lang="en-US"/>
        </a:p>
      </dgm:t>
    </dgm:pt>
    <dgm:pt modelId="{CC4C13D6-120E-4681-9C28-65DF1C68A49A}" type="sibTrans" cxnId="{E8CF56C6-93BD-47CD-89A6-7181C7DE0DB6}">
      <dgm:prSet/>
      <dgm:spPr/>
      <dgm:t>
        <a:bodyPr/>
        <a:lstStyle/>
        <a:p>
          <a:endParaRPr lang="en-US"/>
        </a:p>
      </dgm:t>
    </dgm:pt>
    <dgm:pt modelId="{A257D65F-5AEA-4A07-B7F6-F49F360FC1E6}">
      <dgm:prSet phldrT="[Text]" custT="1"/>
      <dgm:spPr/>
      <dgm:t>
        <a:bodyPr/>
        <a:lstStyle/>
        <a:p>
          <a:r>
            <a:rPr lang="en-US" sz="3200" dirty="0">
              <a:solidFill>
                <a:srgbClr val="FF0000"/>
              </a:solidFill>
            </a:rPr>
            <a:t>Ideology	</a:t>
          </a:r>
        </a:p>
      </dgm:t>
    </dgm:pt>
    <dgm:pt modelId="{5FE33E15-E4C2-4F42-BAD1-E740044975B1}" type="parTrans" cxnId="{8DC90F8A-C540-40E7-B39F-1EAF1871FC53}">
      <dgm:prSet/>
      <dgm:spPr/>
      <dgm:t>
        <a:bodyPr/>
        <a:lstStyle/>
        <a:p>
          <a:endParaRPr lang="en-US"/>
        </a:p>
      </dgm:t>
    </dgm:pt>
    <dgm:pt modelId="{8CE73B05-1A9B-4341-A444-D25B68BAF99F}" type="sibTrans" cxnId="{8DC90F8A-C540-40E7-B39F-1EAF1871FC53}">
      <dgm:prSet/>
      <dgm:spPr/>
      <dgm:t>
        <a:bodyPr/>
        <a:lstStyle/>
        <a:p>
          <a:endParaRPr lang="en-US"/>
        </a:p>
      </dgm:t>
    </dgm:pt>
    <dgm:pt modelId="{078D3090-33CC-4D83-9286-B48DD3253853}">
      <dgm:prSet/>
      <dgm:spPr/>
      <dgm:t>
        <a:bodyPr/>
        <a:lstStyle/>
        <a:p>
          <a:r>
            <a:rPr lang="en-US"/>
            <a:t>Ax to Grind</a:t>
          </a:r>
        </a:p>
      </dgm:t>
    </dgm:pt>
    <dgm:pt modelId="{A6A71297-9513-4AFC-9E1D-8109302F580E}" type="parTrans" cxnId="{2EA094E4-1526-4404-8627-AAD1B3F9D2AA}">
      <dgm:prSet/>
      <dgm:spPr/>
      <dgm:t>
        <a:bodyPr/>
        <a:lstStyle/>
        <a:p>
          <a:endParaRPr lang="en-US"/>
        </a:p>
      </dgm:t>
    </dgm:pt>
    <dgm:pt modelId="{2F960BA2-2079-40FA-8D59-265BBB843D25}" type="sibTrans" cxnId="{2EA094E4-1526-4404-8627-AAD1B3F9D2AA}">
      <dgm:prSet/>
      <dgm:spPr/>
      <dgm:t>
        <a:bodyPr/>
        <a:lstStyle/>
        <a:p>
          <a:endParaRPr lang="en-US"/>
        </a:p>
      </dgm:t>
    </dgm:pt>
    <dgm:pt modelId="{E5EB88BB-2BF7-4493-A0A2-A3E624CA9A7F}">
      <dgm:prSet phldrT="[Text]"/>
      <dgm:spPr/>
      <dgm:t>
        <a:bodyPr/>
        <a:lstStyle/>
        <a:p>
          <a:r>
            <a:rPr lang="en-US" dirty="0"/>
            <a:t>Power</a:t>
          </a:r>
        </a:p>
      </dgm:t>
    </dgm:pt>
    <dgm:pt modelId="{9F8CEC64-DFA8-4705-B7EE-6D64A5A32D39}" type="parTrans" cxnId="{2D2E9AC1-ABD3-4337-8037-9F25DABCC243}">
      <dgm:prSet/>
      <dgm:spPr/>
      <dgm:t>
        <a:bodyPr/>
        <a:lstStyle/>
        <a:p>
          <a:endParaRPr lang="en-US"/>
        </a:p>
      </dgm:t>
    </dgm:pt>
    <dgm:pt modelId="{146FFFC5-BCA6-41BD-A0E0-214BDB4E1551}" type="sibTrans" cxnId="{2D2E9AC1-ABD3-4337-8037-9F25DABCC243}">
      <dgm:prSet/>
      <dgm:spPr/>
      <dgm:t>
        <a:bodyPr/>
        <a:lstStyle/>
        <a:p>
          <a:endParaRPr lang="en-US"/>
        </a:p>
      </dgm:t>
    </dgm:pt>
    <dgm:pt modelId="{AF9E187C-8B26-4542-92FC-5799532A7D6A}" type="pres">
      <dgm:prSet presAssocID="{25D9490C-27AB-495E-86E7-120051230B8D}" presName="composite" presStyleCnt="0">
        <dgm:presLayoutVars>
          <dgm:chMax val="5"/>
          <dgm:dir/>
          <dgm:resizeHandles val="exact"/>
        </dgm:presLayoutVars>
      </dgm:prSet>
      <dgm:spPr/>
    </dgm:pt>
    <dgm:pt modelId="{C8B6C7E2-546D-465D-88A9-386285B75E01}" type="pres">
      <dgm:prSet presAssocID="{CE098230-CDDA-432C-B2E1-F0AEFA12516E}" presName="circle1" presStyleLbl="lnNode1" presStyleIdx="0" presStyleCnt="5"/>
      <dgm:spPr/>
    </dgm:pt>
    <dgm:pt modelId="{36AC9AAD-BDA3-441B-9253-1C6D99C56CF0}" type="pres">
      <dgm:prSet presAssocID="{CE098230-CDDA-432C-B2E1-F0AEFA12516E}" presName="text1" presStyleLbl="revTx" presStyleIdx="0" presStyleCnt="5">
        <dgm:presLayoutVars>
          <dgm:bulletEnabled val="1"/>
        </dgm:presLayoutVars>
      </dgm:prSet>
      <dgm:spPr/>
    </dgm:pt>
    <dgm:pt modelId="{8832EEBC-01FA-46A2-B3D2-2CDE7EFFF3C1}" type="pres">
      <dgm:prSet presAssocID="{CE098230-CDDA-432C-B2E1-F0AEFA12516E}" presName="line1" presStyleLbl="callout" presStyleIdx="0" presStyleCnt="10"/>
      <dgm:spPr/>
    </dgm:pt>
    <dgm:pt modelId="{AA2888F8-13FE-4C39-80B5-E05C75AE640C}" type="pres">
      <dgm:prSet presAssocID="{CE098230-CDDA-432C-B2E1-F0AEFA12516E}" presName="d1" presStyleLbl="callout" presStyleIdx="1" presStyleCnt="10"/>
      <dgm:spPr/>
    </dgm:pt>
    <dgm:pt modelId="{FD038E23-7C5D-460A-9D2A-B75220C8BFEB}" type="pres">
      <dgm:prSet presAssocID="{7DB01114-E0C4-4337-A7C4-681CD2B9C1D6}" presName="circle2" presStyleLbl="lnNode1" presStyleIdx="1" presStyleCnt="5"/>
      <dgm:spPr/>
    </dgm:pt>
    <dgm:pt modelId="{97E5C00A-1E22-49B3-B8D8-08CCEAADF13B}" type="pres">
      <dgm:prSet presAssocID="{7DB01114-E0C4-4337-A7C4-681CD2B9C1D6}" presName="text2" presStyleLbl="revTx" presStyleIdx="1" presStyleCnt="5" custScaleX="87386" custScaleY="73398" custLinFactNeighborX="-8355">
        <dgm:presLayoutVars>
          <dgm:bulletEnabled val="1"/>
        </dgm:presLayoutVars>
      </dgm:prSet>
      <dgm:spPr/>
    </dgm:pt>
    <dgm:pt modelId="{B24D28EC-2C75-4046-A375-064CC2298F11}" type="pres">
      <dgm:prSet presAssocID="{7DB01114-E0C4-4337-A7C4-681CD2B9C1D6}" presName="line2" presStyleLbl="callout" presStyleIdx="2" presStyleCnt="10"/>
      <dgm:spPr/>
    </dgm:pt>
    <dgm:pt modelId="{A7693A6E-14FF-4BFE-8F54-5E39859BD015}" type="pres">
      <dgm:prSet presAssocID="{7DB01114-E0C4-4337-A7C4-681CD2B9C1D6}" presName="d2" presStyleLbl="callout" presStyleIdx="3" presStyleCnt="10"/>
      <dgm:spPr/>
    </dgm:pt>
    <dgm:pt modelId="{39BC3D03-FD95-452A-93E2-536A8A12E31C}" type="pres">
      <dgm:prSet presAssocID="{A257D65F-5AEA-4A07-B7F6-F49F360FC1E6}" presName="circle3" presStyleLbl="lnNode1" presStyleIdx="2" presStyleCnt="5"/>
      <dgm:spPr/>
    </dgm:pt>
    <dgm:pt modelId="{A4944425-DA85-4343-94D2-107F06D60B18}" type="pres">
      <dgm:prSet presAssocID="{A257D65F-5AEA-4A07-B7F6-F49F360FC1E6}" presName="text3" presStyleLbl="revTx" presStyleIdx="2" presStyleCnt="5" custScaleX="122028" custScaleY="91385">
        <dgm:presLayoutVars>
          <dgm:bulletEnabled val="1"/>
        </dgm:presLayoutVars>
      </dgm:prSet>
      <dgm:spPr/>
    </dgm:pt>
    <dgm:pt modelId="{EBB5FF05-CCE3-4462-ACD0-E896EE83D5BD}" type="pres">
      <dgm:prSet presAssocID="{A257D65F-5AEA-4A07-B7F6-F49F360FC1E6}" presName="line3" presStyleLbl="callout" presStyleIdx="4" presStyleCnt="10"/>
      <dgm:spPr/>
    </dgm:pt>
    <dgm:pt modelId="{135B44BC-0F07-4988-8162-01513F84A8A0}" type="pres">
      <dgm:prSet presAssocID="{A257D65F-5AEA-4A07-B7F6-F49F360FC1E6}" presName="d3" presStyleLbl="callout" presStyleIdx="5" presStyleCnt="10"/>
      <dgm:spPr/>
    </dgm:pt>
    <dgm:pt modelId="{7EBE5B8B-2CF5-409C-A131-02D78A18D046}" type="pres">
      <dgm:prSet presAssocID="{078D3090-33CC-4D83-9286-B48DD3253853}" presName="circle4" presStyleLbl="lnNode1" presStyleIdx="3" presStyleCnt="5"/>
      <dgm:spPr/>
    </dgm:pt>
    <dgm:pt modelId="{F89A3AC4-1BC4-4D22-AA08-D07449CA86CE}" type="pres">
      <dgm:prSet presAssocID="{078D3090-33CC-4D83-9286-B48DD3253853}" presName="text4" presStyleLbl="revTx" presStyleIdx="3" presStyleCnt="5">
        <dgm:presLayoutVars>
          <dgm:bulletEnabled val="1"/>
        </dgm:presLayoutVars>
      </dgm:prSet>
      <dgm:spPr/>
    </dgm:pt>
    <dgm:pt modelId="{FF8D856B-8BC5-47D4-AAAC-048F1C403653}" type="pres">
      <dgm:prSet presAssocID="{078D3090-33CC-4D83-9286-B48DD3253853}" presName="line4" presStyleLbl="callout" presStyleIdx="6" presStyleCnt="10"/>
      <dgm:spPr/>
    </dgm:pt>
    <dgm:pt modelId="{115F65D4-6959-4F70-AC30-6F8D2B0FE681}" type="pres">
      <dgm:prSet presAssocID="{078D3090-33CC-4D83-9286-B48DD3253853}" presName="d4" presStyleLbl="callout" presStyleIdx="7" presStyleCnt="10"/>
      <dgm:spPr/>
    </dgm:pt>
    <dgm:pt modelId="{654412B0-935D-4862-8807-272DC7A14A7F}" type="pres">
      <dgm:prSet presAssocID="{E5EB88BB-2BF7-4493-A0A2-A3E624CA9A7F}" presName="circle5" presStyleLbl="lnNode1" presStyleIdx="4" presStyleCnt="5"/>
      <dgm:spPr/>
    </dgm:pt>
    <dgm:pt modelId="{27BB5080-B0D9-4548-B8A1-464070330A0E}" type="pres">
      <dgm:prSet presAssocID="{E5EB88BB-2BF7-4493-A0A2-A3E624CA9A7F}" presName="text5" presStyleLbl="revTx" presStyleIdx="4" presStyleCnt="5">
        <dgm:presLayoutVars>
          <dgm:bulletEnabled val="1"/>
        </dgm:presLayoutVars>
      </dgm:prSet>
      <dgm:spPr/>
    </dgm:pt>
    <dgm:pt modelId="{08CD764C-3C43-4E67-BE61-79EC70CF6792}" type="pres">
      <dgm:prSet presAssocID="{E5EB88BB-2BF7-4493-A0A2-A3E624CA9A7F}" presName="line5" presStyleLbl="callout" presStyleIdx="8" presStyleCnt="10"/>
      <dgm:spPr/>
    </dgm:pt>
    <dgm:pt modelId="{D5F4FA6C-B464-4DAE-BEA5-6FE4D1156045}" type="pres">
      <dgm:prSet presAssocID="{E5EB88BB-2BF7-4493-A0A2-A3E624CA9A7F}" presName="d5" presStyleLbl="callout" presStyleIdx="9" presStyleCnt="10"/>
      <dgm:spPr/>
    </dgm:pt>
  </dgm:ptLst>
  <dgm:cxnLst>
    <dgm:cxn modelId="{033EF21C-B05B-2340-A059-6AB91B68F5A4}" type="presOf" srcId="{A257D65F-5AEA-4A07-B7F6-F49F360FC1E6}" destId="{A4944425-DA85-4343-94D2-107F06D60B18}" srcOrd="0" destOrd="0" presId="urn:microsoft.com/office/officeart/2005/8/layout/target1"/>
    <dgm:cxn modelId="{B29B6322-7AEC-EA47-87C8-7A73B1D6E6D3}" type="presOf" srcId="{25D9490C-27AB-495E-86E7-120051230B8D}" destId="{AF9E187C-8B26-4542-92FC-5799532A7D6A}" srcOrd="0" destOrd="0" presId="urn:microsoft.com/office/officeart/2005/8/layout/target1"/>
    <dgm:cxn modelId="{41FDDD2A-8A82-4231-BADE-D2361274FF30}" srcId="{25D9490C-27AB-495E-86E7-120051230B8D}" destId="{CE098230-CDDA-432C-B2E1-F0AEFA12516E}" srcOrd="0" destOrd="0" parTransId="{19033D1B-C81A-4D9F-9F75-F46EF68E2EA5}" sibTransId="{79AF2F4D-5B61-4A69-8E7B-551426BD53A3}"/>
    <dgm:cxn modelId="{96C2985C-9393-A84E-8191-9890A6A794EE}" type="presOf" srcId="{078D3090-33CC-4D83-9286-B48DD3253853}" destId="{F89A3AC4-1BC4-4D22-AA08-D07449CA86CE}" srcOrd="0" destOrd="0" presId="urn:microsoft.com/office/officeart/2005/8/layout/target1"/>
    <dgm:cxn modelId="{8DAF3584-7062-B144-BEF7-25D1BEA1CBD9}" type="presOf" srcId="{7DB01114-E0C4-4337-A7C4-681CD2B9C1D6}" destId="{97E5C00A-1E22-49B3-B8D8-08CCEAADF13B}" srcOrd="0" destOrd="0" presId="urn:microsoft.com/office/officeart/2005/8/layout/target1"/>
    <dgm:cxn modelId="{8DC90F8A-C540-40E7-B39F-1EAF1871FC53}" srcId="{25D9490C-27AB-495E-86E7-120051230B8D}" destId="{A257D65F-5AEA-4A07-B7F6-F49F360FC1E6}" srcOrd="2" destOrd="0" parTransId="{5FE33E15-E4C2-4F42-BAD1-E740044975B1}" sibTransId="{8CE73B05-1A9B-4341-A444-D25B68BAF99F}"/>
    <dgm:cxn modelId="{2D2E9AC1-ABD3-4337-8037-9F25DABCC243}" srcId="{25D9490C-27AB-495E-86E7-120051230B8D}" destId="{E5EB88BB-2BF7-4493-A0A2-A3E624CA9A7F}" srcOrd="4" destOrd="0" parTransId="{9F8CEC64-DFA8-4705-B7EE-6D64A5A32D39}" sibTransId="{146FFFC5-BCA6-41BD-A0E0-214BDB4E1551}"/>
    <dgm:cxn modelId="{E8CF56C6-93BD-47CD-89A6-7181C7DE0DB6}" srcId="{25D9490C-27AB-495E-86E7-120051230B8D}" destId="{7DB01114-E0C4-4337-A7C4-681CD2B9C1D6}" srcOrd="1" destOrd="0" parTransId="{33464941-FE7E-4410-9335-39F35897CDDE}" sibTransId="{CC4C13D6-120E-4681-9C28-65DF1C68A49A}"/>
    <dgm:cxn modelId="{ABB0A3D7-CEF5-4540-B11B-DD9E71B89C59}" type="presOf" srcId="{CE098230-CDDA-432C-B2E1-F0AEFA12516E}" destId="{36AC9AAD-BDA3-441B-9253-1C6D99C56CF0}" srcOrd="0" destOrd="0" presId="urn:microsoft.com/office/officeart/2005/8/layout/target1"/>
    <dgm:cxn modelId="{2EA094E4-1526-4404-8627-AAD1B3F9D2AA}" srcId="{25D9490C-27AB-495E-86E7-120051230B8D}" destId="{078D3090-33CC-4D83-9286-B48DD3253853}" srcOrd="3" destOrd="0" parTransId="{A6A71297-9513-4AFC-9E1D-8109302F580E}" sibTransId="{2F960BA2-2079-40FA-8D59-265BBB843D25}"/>
    <dgm:cxn modelId="{EFCA30F0-C0A1-3A4C-B959-3980E01E82E8}" type="presOf" srcId="{E5EB88BB-2BF7-4493-A0A2-A3E624CA9A7F}" destId="{27BB5080-B0D9-4548-B8A1-464070330A0E}" srcOrd="0" destOrd="0" presId="urn:microsoft.com/office/officeart/2005/8/layout/target1"/>
    <dgm:cxn modelId="{64086A58-6664-3040-91CE-21F3E1739C4E}" type="presParOf" srcId="{AF9E187C-8B26-4542-92FC-5799532A7D6A}" destId="{C8B6C7E2-546D-465D-88A9-386285B75E01}" srcOrd="0" destOrd="0" presId="urn:microsoft.com/office/officeart/2005/8/layout/target1"/>
    <dgm:cxn modelId="{9D16920B-01C1-1C4A-8231-C08D3AE7E7FA}" type="presParOf" srcId="{AF9E187C-8B26-4542-92FC-5799532A7D6A}" destId="{36AC9AAD-BDA3-441B-9253-1C6D99C56CF0}" srcOrd="1" destOrd="0" presId="urn:microsoft.com/office/officeart/2005/8/layout/target1"/>
    <dgm:cxn modelId="{E0EABF6D-7032-4E44-AF27-E9E81915C943}" type="presParOf" srcId="{AF9E187C-8B26-4542-92FC-5799532A7D6A}" destId="{8832EEBC-01FA-46A2-B3D2-2CDE7EFFF3C1}" srcOrd="2" destOrd="0" presId="urn:microsoft.com/office/officeart/2005/8/layout/target1"/>
    <dgm:cxn modelId="{93E70072-AC7A-DB40-96B9-6F691FA9DD39}" type="presParOf" srcId="{AF9E187C-8B26-4542-92FC-5799532A7D6A}" destId="{AA2888F8-13FE-4C39-80B5-E05C75AE640C}" srcOrd="3" destOrd="0" presId="urn:microsoft.com/office/officeart/2005/8/layout/target1"/>
    <dgm:cxn modelId="{93FEDF4F-D8C1-1E47-9645-464ECBB5A694}" type="presParOf" srcId="{AF9E187C-8B26-4542-92FC-5799532A7D6A}" destId="{FD038E23-7C5D-460A-9D2A-B75220C8BFEB}" srcOrd="4" destOrd="0" presId="urn:microsoft.com/office/officeart/2005/8/layout/target1"/>
    <dgm:cxn modelId="{35AD669F-DE16-0540-B217-4DA6F2E66CE2}" type="presParOf" srcId="{AF9E187C-8B26-4542-92FC-5799532A7D6A}" destId="{97E5C00A-1E22-49B3-B8D8-08CCEAADF13B}" srcOrd="5" destOrd="0" presId="urn:microsoft.com/office/officeart/2005/8/layout/target1"/>
    <dgm:cxn modelId="{37542CD7-834F-A84B-82E5-509688B22289}" type="presParOf" srcId="{AF9E187C-8B26-4542-92FC-5799532A7D6A}" destId="{B24D28EC-2C75-4046-A375-064CC2298F11}" srcOrd="6" destOrd="0" presId="urn:microsoft.com/office/officeart/2005/8/layout/target1"/>
    <dgm:cxn modelId="{683082FF-4F58-BB4E-B964-0A68A7CC30F8}" type="presParOf" srcId="{AF9E187C-8B26-4542-92FC-5799532A7D6A}" destId="{A7693A6E-14FF-4BFE-8F54-5E39859BD015}" srcOrd="7" destOrd="0" presId="urn:microsoft.com/office/officeart/2005/8/layout/target1"/>
    <dgm:cxn modelId="{0787E7B8-D6A1-9D42-8B45-A761104272C2}" type="presParOf" srcId="{AF9E187C-8B26-4542-92FC-5799532A7D6A}" destId="{39BC3D03-FD95-452A-93E2-536A8A12E31C}" srcOrd="8" destOrd="0" presId="urn:microsoft.com/office/officeart/2005/8/layout/target1"/>
    <dgm:cxn modelId="{C0FA9F87-E08B-AD4A-82A9-06511BD1905C}" type="presParOf" srcId="{AF9E187C-8B26-4542-92FC-5799532A7D6A}" destId="{A4944425-DA85-4343-94D2-107F06D60B18}" srcOrd="9" destOrd="0" presId="urn:microsoft.com/office/officeart/2005/8/layout/target1"/>
    <dgm:cxn modelId="{583CB29E-4DA9-4D49-B60B-F41BFEAD905C}" type="presParOf" srcId="{AF9E187C-8B26-4542-92FC-5799532A7D6A}" destId="{EBB5FF05-CCE3-4462-ACD0-E896EE83D5BD}" srcOrd="10" destOrd="0" presId="urn:microsoft.com/office/officeart/2005/8/layout/target1"/>
    <dgm:cxn modelId="{0AD17A9B-CD0E-5B4A-803E-FF9FFF8E51EF}" type="presParOf" srcId="{AF9E187C-8B26-4542-92FC-5799532A7D6A}" destId="{135B44BC-0F07-4988-8162-01513F84A8A0}" srcOrd="11" destOrd="0" presId="urn:microsoft.com/office/officeart/2005/8/layout/target1"/>
    <dgm:cxn modelId="{FD901638-FA05-8943-8930-ADF2C76527E3}" type="presParOf" srcId="{AF9E187C-8B26-4542-92FC-5799532A7D6A}" destId="{7EBE5B8B-2CF5-409C-A131-02D78A18D046}" srcOrd="12" destOrd="0" presId="urn:microsoft.com/office/officeart/2005/8/layout/target1"/>
    <dgm:cxn modelId="{082F7531-688D-1847-A8A0-632301D83333}" type="presParOf" srcId="{AF9E187C-8B26-4542-92FC-5799532A7D6A}" destId="{F89A3AC4-1BC4-4D22-AA08-D07449CA86CE}" srcOrd="13" destOrd="0" presId="urn:microsoft.com/office/officeart/2005/8/layout/target1"/>
    <dgm:cxn modelId="{50A6F3E0-AF48-384A-A638-D7B588F835F2}" type="presParOf" srcId="{AF9E187C-8B26-4542-92FC-5799532A7D6A}" destId="{FF8D856B-8BC5-47D4-AAAC-048F1C403653}" srcOrd="14" destOrd="0" presId="urn:microsoft.com/office/officeart/2005/8/layout/target1"/>
    <dgm:cxn modelId="{DE55D738-A6A5-C242-998D-D50CC676C260}" type="presParOf" srcId="{AF9E187C-8B26-4542-92FC-5799532A7D6A}" destId="{115F65D4-6959-4F70-AC30-6F8D2B0FE681}" srcOrd="15" destOrd="0" presId="urn:microsoft.com/office/officeart/2005/8/layout/target1"/>
    <dgm:cxn modelId="{9DB5349E-9471-2248-A2C1-54E57645D97B}" type="presParOf" srcId="{AF9E187C-8B26-4542-92FC-5799532A7D6A}" destId="{654412B0-935D-4862-8807-272DC7A14A7F}" srcOrd="16" destOrd="0" presId="urn:microsoft.com/office/officeart/2005/8/layout/target1"/>
    <dgm:cxn modelId="{3F6A11B2-43A9-E946-BBAF-DB06B5C6992F}" type="presParOf" srcId="{AF9E187C-8B26-4542-92FC-5799532A7D6A}" destId="{27BB5080-B0D9-4548-B8A1-464070330A0E}" srcOrd="17" destOrd="0" presId="urn:microsoft.com/office/officeart/2005/8/layout/target1"/>
    <dgm:cxn modelId="{A53C67FC-9581-8E4A-868A-799900D9E735}" type="presParOf" srcId="{AF9E187C-8B26-4542-92FC-5799532A7D6A}" destId="{08CD764C-3C43-4E67-BE61-79EC70CF6792}" srcOrd="18" destOrd="0" presId="urn:microsoft.com/office/officeart/2005/8/layout/target1"/>
    <dgm:cxn modelId="{173CEA57-2F5F-9646-B046-03DCBAE543A7}" type="presParOf" srcId="{AF9E187C-8B26-4542-92FC-5799532A7D6A}" destId="{D5F4FA6C-B464-4DAE-BEA5-6FE4D1156045}" srcOrd="19"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412B0-935D-4862-8807-272DC7A14A7F}">
      <dsp:nvSpPr>
        <dsp:cNvPr id="0" name=""/>
        <dsp:cNvSpPr/>
      </dsp:nvSpPr>
      <dsp:spPr>
        <a:xfrm>
          <a:off x="619123" y="980534"/>
          <a:ext cx="3371851" cy="337185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EBE5B8B-2CF5-409C-A131-02D78A18D046}">
      <dsp:nvSpPr>
        <dsp:cNvPr id="0" name=""/>
        <dsp:cNvSpPr/>
      </dsp:nvSpPr>
      <dsp:spPr>
        <a:xfrm>
          <a:off x="993680" y="1355090"/>
          <a:ext cx="2622738" cy="262273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BC3D03-FD95-452A-93E2-536A8A12E31C}">
      <dsp:nvSpPr>
        <dsp:cNvPr id="0" name=""/>
        <dsp:cNvSpPr/>
      </dsp:nvSpPr>
      <dsp:spPr>
        <a:xfrm>
          <a:off x="1368236" y="1729647"/>
          <a:ext cx="1873625" cy="187362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D038E23-7C5D-460A-9D2A-B75220C8BFEB}">
      <dsp:nvSpPr>
        <dsp:cNvPr id="0" name=""/>
        <dsp:cNvSpPr/>
      </dsp:nvSpPr>
      <dsp:spPr>
        <a:xfrm>
          <a:off x="1743074" y="2104484"/>
          <a:ext cx="1123950" cy="11239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8B6C7E2-546D-465D-88A9-386285B75E01}">
      <dsp:nvSpPr>
        <dsp:cNvPr id="0" name=""/>
        <dsp:cNvSpPr/>
      </dsp:nvSpPr>
      <dsp:spPr>
        <a:xfrm>
          <a:off x="2117630" y="2479041"/>
          <a:ext cx="374837" cy="37483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6AC9AAD-BDA3-441B-9253-1C6D99C56CF0}">
      <dsp:nvSpPr>
        <dsp:cNvPr id="0" name=""/>
        <dsp:cNvSpPr/>
      </dsp:nvSpPr>
      <dsp:spPr>
        <a:xfrm>
          <a:off x="4552950" y="143416"/>
          <a:ext cx="1685925"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t>You</a:t>
          </a:r>
        </a:p>
      </dsp:txBody>
      <dsp:txXfrm>
        <a:off x="4552950" y="143416"/>
        <a:ext cx="1685925" cy="595244"/>
      </dsp:txXfrm>
    </dsp:sp>
    <dsp:sp modelId="{8832EEBC-01FA-46A2-B3D2-2CDE7EFFF3C1}">
      <dsp:nvSpPr>
        <dsp:cNvPr id="0" name=""/>
        <dsp:cNvSpPr/>
      </dsp:nvSpPr>
      <dsp:spPr>
        <a:xfrm>
          <a:off x="4131469" y="441038"/>
          <a:ext cx="42148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2888F8-13FE-4C39-80B5-E05C75AE640C}">
      <dsp:nvSpPr>
        <dsp:cNvPr id="0" name=""/>
        <dsp:cNvSpPr/>
      </dsp:nvSpPr>
      <dsp:spPr>
        <a:xfrm rot="5400000">
          <a:off x="2104143" y="641944"/>
          <a:ext cx="2225421" cy="182360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7E5C00A-1E22-49B3-B8D8-08CCEAADF13B}">
      <dsp:nvSpPr>
        <dsp:cNvPr id="0" name=""/>
        <dsp:cNvSpPr/>
      </dsp:nvSpPr>
      <dsp:spPr>
        <a:xfrm>
          <a:off x="4552950" y="772828"/>
          <a:ext cx="1685925"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t>Personal</a:t>
          </a:r>
        </a:p>
      </dsp:txBody>
      <dsp:txXfrm>
        <a:off x="4552950" y="772828"/>
        <a:ext cx="1685925" cy="595244"/>
      </dsp:txXfrm>
    </dsp:sp>
    <dsp:sp modelId="{B24D28EC-2C75-4046-A375-064CC2298F11}">
      <dsp:nvSpPr>
        <dsp:cNvPr id="0" name=""/>
        <dsp:cNvSpPr/>
      </dsp:nvSpPr>
      <dsp:spPr>
        <a:xfrm>
          <a:off x="4131469" y="1070450"/>
          <a:ext cx="42148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7693A6E-14FF-4BFE-8F54-5E39859BD015}">
      <dsp:nvSpPr>
        <dsp:cNvPr id="0" name=""/>
        <dsp:cNvSpPr/>
      </dsp:nvSpPr>
      <dsp:spPr>
        <a:xfrm rot="5400000">
          <a:off x="2431156" y="1223532"/>
          <a:ext cx="1852944" cy="154543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4944425-DA85-4343-94D2-107F06D60B18}">
      <dsp:nvSpPr>
        <dsp:cNvPr id="0" name=""/>
        <dsp:cNvSpPr/>
      </dsp:nvSpPr>
      <dsp:spPr>
        <a:xfrm>
          <a:off x="4552950" y="1402240"/>
          <a:ext cx="1685925"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t>Ideology	</a:t>
          </a:r>
        </a:p>
      </dsp:txBody>
      <dsp:txXfrm>
        <a:off x="4552950" y="1402240"/>
        <a:ext cx="1685925" cy="595244"/>
      </dsp:txXfrm>
    </dsp:sp>
    <dsp:sp modelId="{EBB5FF05-CCE3-4462-ACD0-E896EE83D5BD}">
      <dsp:nvSpPr>
        <dsp:cNvPr id="0" name=""/>
        <dsp:cNvSpPr/>
      </dsp:nvSpPr>
      <dsp:spPr>
        <a:xfrm>
          <a:off x="4131469" y="1699862"/>
          <a:ext cx="42148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35B44BC-0F07-4988-8162-01513F84A8A0}">
      <dsp:nvSpPr>
        <dsp:cNvPr id="0" name=""/>
        <dsp:cNvSpPr/>
      </dsp:nvSpPr>
      <dsp:spPr>
        <a:xfrm rot="5400000">
          <a:off x="2751819" y="1781349"/>
          <a:ext cx="1461135" cy="129816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89A3AC4-1BC4-4D22-AA08-D07449CA86CE}">
      <dsp:nvSpPr>
        <dsp:cNvPr id="0" name=""/>
        <dsp:cNvSpPr/>
      </dsp:nvSpPr>
      <dsp:spPr>
        <a:xfrm>
          <a:off x="4552950" y="2018165"/>
          <a:ext cx="1685925"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a:t>Ax to Grind</a:t>
          </a:r>
        </a:p>
      </dsp:txBody>
      <dsp:txXfrm>
        <a:off x="4552950" y="2018165"/>
        <a:ext cx="1685925" cy="595244"/>
      </dsp:txXfrm>
    </dsp:sp>
    <dsp:sp modelId="{FF8D856B-8BC5-47D4-AAAC-048F1C403653}">
      <dsp:nvSpPr>
        <dsp:cNvPr id="0" name=""/>
        <dsp:cNvSpPr/>
      </dsp:nvSpPr>
      <dsp:spPr>
        <a:xfrm>
          <a:off x="4131469" y="2315787"/>
          <a:ext cx="42148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15F65D4-6959-4F70-AC30-6F8D2B0FE681}">
      <dsp:nvSpPr>
        <dsp:cNvPr id="0" name=""/>
        <dsp:cNvSpPr/>
      </dsp:nvSpPr>
      <dsp:spPr>
        <a:xfrm rot="5400000">
          <a:off x="3071021" y="2370299"/>
          <a:ext cx="1114958" cy="10059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7BB5080-B0D9-4548-B8A1-464070330A0E}">
      <dsp:nvSpPr>
        <dsp:cNvPr id="0" name=""/>
        <dsp:cNvSpPr/>
      </dsp:nvSpPr>
      <dsp:spPr>
        <a:xfrm>
          <a:off x="4552950" y="2616107"/>
          <a:ext cx="1685925" cy="59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31750" rIns="31750" bIns="31750" numCol="1" spcCol="1270" anchor="ctr" anchorCtr="0">
          <a:noAutofit/>
        </a:bodyPr>
        <a:lstStyle/>
        <a:p>
          <a:pPr marL="0" lvl="0" indent="0" algn="l" defTabSz="1111250">
            <a:lnSpc>
              <a:spcPct val="90000"/>
            </a:lnSpc>
            <a:spcBef>
              <a:spcPct val="0"/>
            </a:spcBef>
            <a:spcAft>
              <a:spcPct val="35000"/>
            </a:spcAft>
            <a:buNone/>
          </a:pPr>
          <a:r>
            <a:rPr lang="en-US" sz="2500" kern="1200" dirty="0"/>
            <a:t>Power</a:t>
          </a:r>
        </a:p>
      </dsp:txBody>
      <dsp:txXfrm>
        <a:off x="4552950" y="2616107"/>
        <a:ext cx="1685925" cy="595244"/>
      </dsp:txXfrm>
    </dsp:sp>
    <dsp:sp modelId="{08CD764C-3C43-4E67-BE61-79EC70CF6792}">
      <dsp:nvSpPr>
        <dsp:cNvPr id="0" name=""/>
        <dsp:cNvSpPr/>
      </dsp:nvSpPr>
      <dsp:spPr>
        <a:xfrm>
          <a:off x="4131469" y="2913729"/>
          <a:ext cx="421481"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5F4FA6C-B464-4DAE-BEA5-6FE4D1156045}">
      <dsp:nvSpPr>
        <dsp:cNvPr id="0" name=""/>
        <dsp:cNvSpPr/>
      </dsp:nvSpPr>
      <dsp:spPr>
        <a:xfrm rot="5400000">
          <a:off x="3372802" y="2941828"/>
          <a:ext cx="786765" cy="73056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573A32-1FED-400C-A44A-2DB427922119}">
      <dsp:nvSpPr>
        <dsp:cNvPr id="0" name=""/>
        <dsp:cNvSpPr/>
      </dsp:nvSpPr>
      <dsp:spPr>
        <a:xfrm>
          <a:off x="1008209" y="219520"/>
          <a:ext cx="1744789" cy="1745055"/>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7BC1D1-DCDC-4302-A048-838F8827E154}">
      <dsp:nvSpPr>
        <dsp:cNvPr id="0" name=""/>
        <dsp:cNvSpPr/>
      </dsp:nvSpPr>
      <dsp:spPr>
        <a:xfrm>
          <a:off x="1393865" y="849538"/>
          <a:ext cx="969545" cy="48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Fundraising</a:t>
          </a:r>
        </a:p>
      </dsp:txBody>
      <dsp:txXfrm>
        <a:off x="1393865" y="849538"/>
        <a:ext cx="969545" cy="484656"/>
      </dsp:txXfrm>
    </dsp:sp>
    <dsp:sp modelId="{7A73281E-D049-4894-8384-B6A57B5AF484}">
      <dsp:nvSpPr>
        <dsp:cNvPr id="0" name=""/>
        <dsp:cNvSpPr/>
      </dsp:nvSpPr>
      <dsp:spPr>
        <a:xfrm>
          <a:off x="523600" y="1222184"/>
          <a:ext cx="1744789" cy="1745055"/>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3050D-31B2-4A3D-AF70-6421F61FEA91}">
      <dsp:nvSpPr>
        <dsp:cNvPr id="0" name=""/>
        <dsp:cNvSpPr/>
      </dsp:nvSpPr>
      <dsp:spPr>
        <a:xfrm>
          <a:off x="911222" y="1858001"/>
          <a:ext cx="969545" cy="48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Organizing</a:t>
          </a:r>
        </a:p>
      </dsp:txBody>
      <dsp:txXfrm>
        <a:off x="911222" y="1858001"/>
        <a:ext cx="969545" cy="484656"/>
      </dsp:txXfrm>
    </dsp:sp>
    <dsp:sp modelId="{37706BA9-67EE-45BD-9863-26604A1BAF7B}">
      <dsp:nvSpPr>
        <dsp:cNvPr id="0" name=""/>
        <dsp:cNvSpPr/>
      </dsp:nvSpPr>
      <dsp:spPr>
        <a:xfrm>
          <a:off x="1132392" y="2344833"/>
          <a:ext cx="1499044" cy="1499645"/>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726462-87D2-4F7B-B967-43E6E3C800A7}">
      <dsp:nvSpPr>
        <dsp:cNvPr id="0" name=""/>
        <dsp:cNvSpPr/>
      </dsp:nvSpPr>
      <dsp:spPr>
        <a:xfrm>
          <a:off x="1396159" y="2867915"/>
          <a:ext cx="969545" cy="484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Asking</a:t>
          </a:r>
        </a:p>
      </dsp:txBody>
      <dsp:txXfrm>
        <a:off x="1396159" y="2867915"/>
        <a:ext cx="969545" cy="4846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F3B990-393C-E047-A6E9-C3FA1BD3095A}">
      <dsp:nvSpPr>
        <dsp:cNvPr id="0" name=""/>
        <dsp:cNvSpPr/>
      </dsp:nvSpPr>
      <dsp:spPr>
        <a:xfrm>
          <a:off x="346434" y="50653"/>
          <a:ext cx="7536731" cy="1096052"/>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73998" numCol="1" spcCol="1270" anchor="ctr" anchorCtr="0">
          <a:noAutofit/>
        </a:bodyPr>
        <a:lstStyle/>
        <a:p>
          <a:pPr marL="0" lvl="0" indent="0" algn="l" defTabSz="844550">
            <a:lnSpc>
              <a:spcPct val="90000"/>
            </a:lnSpc>
            <a:spcBef>
              <a:spcPct val="0"/>
            </a:spcBef>
            <a:spcAft>
              <a:spcPct val="35000"/>
            </a:spcAft>
            <a:buNone/>
          </a:pPr>
          <a:r>
            <a:rPr lang="en-US" sz="1900" kern="1200"/>
            <a:t>Ask questions about what the donor cares about</a:t>
          </a:r>
        </a:p>
      </dsp:txBody>
      <dsp:txXfrm>
        <a:off x="346434" y="324666"/>
        <a:ext cx="7262718" cy="548026"/>
      </dsp:txXfrm>
    </dsp:sp>
    <dsp:sp modelId="{8381E981-8B5A-3C4B-B247-07164AD08E84}">
      <dsp:nvSpPr>
        <dsp:cNvPr id="0" name=""/>
        <dsp:cNvSpPr/>
      </dsp:nvSpPr>
      <dsp:spPr>
        <a:xfrm>
          <a:off x="346434" y="894452"/>
          <a:ext cx="1392938" cy="2012527"/>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Tell the donor OFA mission statement, the work you are doing locally, and how it advances what they care about.</a:t>
          </a:r>
        </a:p>
      </dsp:txBody>
      <dsp:txXfrm>
        <a:off x="346434" y="894452"/>
        <a:ext cx="1392938" cy="2012527"/>
      </dsp:txXfrm>
    </dsp:sp>
    <dsp:sp modelId="{1614E0C9-91EB-5042-B637-144266C6A0CE}">
      <dsp:nvSpPr>
        <dsp:cNvPr id="0" name=""/>
        <dsp:cNvSpPr/>
      </dsp:nvSpPr>
      <dsp:spPr>
        <a:xfrm>
          <a:off x="1739222" y="416144"/>
          <a:ext cx="6143943" cy="1096052"/>
        </a:xfrm>
        <a:prstGeom prst="rightArrow">
          <a:avLst>
            <a:gd name="adj1" fmla="val 50000"/>
            <a:gd name="adj2" fmla="val 5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73998" numCol="1" spcCol="1270" anchor="ctr" anchorCtr="0">
          <a:noAutofit/>
        </a:bodyPr>
        <a:lstStyle/>
        <a:p>
          <a:pPr marL="0" lvl="0" indent="0" algn="l" defTabSz="844550">
            <a:lnSpc>
              <a:spcPct val="90000"/>
            </a:lnSpc>
            <a:spcBef>
              <a:spcPct val="0"/>
            </a:spcBef>
            <a:spcAft>
              <a:spcPct val="35000"/>
            </a:spcAft>
            <a:buNone/>
          </a:pPr>
          <a:r>
            <a:rPr lang="en-US" sz="1900" kern="1200"/>
            <a:t>Share your personal story</a:t>
          </a:r>
        </a:p>
      </dsp:txBody>
      <dsp:txXfrm>
        <a:off x="1739222" y="690157"/>
        <a:ext cx="5869930" cy="548026"/>
      </dsp:txXfrm>
    </dsp:sp>
    <dsp:sp modelId="{51A203D6-3637-7B40-89C7-CD803E48CBDE}">
      <dsp:nvSpPr>
        <dsp:cNvPr id="0" name=""/>
        <dsp:cNvSpPr/>
      </dsp:nvSpPr>
      <dsp:spPr>
        <a:xfrm>
          <a:off x="1739222" y="1259944"/>
          <a:ext cx="1392938" cy="2012527"/>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Give the donor reasons why they should give and the impact it will make.</a:t>
          </a:r>
        </a:p>
      </dsp:txBody>
      <dsp:txXfrm>
        <a:off x="1739222" y="1259944"/>
        <a:ext cx="1392938" cy="2012527"/>
      </dsp:txXfrm>
    </dsp:sp>
    <dsp:sp modelId="{4B745867-DFB8-4545-9EDB-E0CE7D2C325E}">
      <dsp:nvSpPr>
        <dsp:cNvPr id="0" name=""/>
        <dsp:cNvSpPr/>
      </dsp:nvSpPr>
      <dsp:spPr>
        <a:xfrm>
          <a:off x="3132010" y="781636"/>
          <a:ext cx="4751155" cy="1096052"/>
        </a:xfrm>
        <a:prstGeom prst="rightArrow">
          <a:avLst>
            <a:gd name="adj1" fmla="val 50000"/>
            <a:gd name="adj2" fmla="val 5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73998" numCol="1" spcCol="1270" anchor="ctr" anchorCtr="0">
          <a:noAutofit/>
        </a:bodyPr>
        <a:lstStyle/>
        <a:p>
          <a:pPr marL="0" lvl="0" indent="0" algn="l" defTabSz="844550">
            <a:lnSpc>
              <a:spcPct val="90000"/>
            </a:lnSpc>
            <a:spcBef>
              <a:spcPct val="0"/>
            </a:spcBef>
            <a:spcAft>
              <a:spcPct val="35000"/>
            </a:spcAft>
            <a:buNone/>
          </a:pPr>
          <a:r>
            <a:rPr lang="en-US" sz="1900" kern="1200"/>
            <a:t>Give concrete accomplishments</a:t>
          </a:r>
        </a:p>
      </dsp:txBody>
      <dsp:txXfrm>
        <a:off x="3132010" y="1055649"/>
        <a:ext cx="4477142" cy="548026"/>
      </dsp:txXfrm>
    </dsp:sp>
    <dsp:sp modelId="{23FEE6B2-5DDA-664C-96FB-8B1FDDAAF59B}">
      <dsp:nvSpPr>
        <dsp:cNvPr id="0" name=""/>
        <dsp:cNvSpPr/>
      </dsp:nvSpPr>
      <dsp:spPr>
        <a:xfrm>
          <a:off x="3132010" y="1625436"/>
          <a:ext cx="1392938" cy="2012527"/>
        </a:xfrm>
        <a:prstGeom prst="rect">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t>Share how funds will be used, and especially how they will help your local chapter.</a:t>
          </a:r>
        </a:p>
      </dsp:txBody>
      <dsp:txXfrm>
        <a:off x="3132010" y="1625436"/>
        <a:ext cx="1392938" cy="2012527"/>
      </dsp:txXfrm>
    </dsp:sp>
    <dsp:sp modelId="{0EFBD8EC-5921-C74D-9719-B22E118D2B3F}">
      <dsp:nvSpPr>
        <dsp:cNvPr id="0" name=""/>
        <dsp:cNvSpPr/>
      </dsp:nvSpPr>
      <dsp:spPr>
        <a:xfrm>
          <a:off x="4525551" y="1147127"/>
          <a:ext cx="3357614" cy="1096052"/>
        </a:xfrm>
        <a:prstGeom prst="rightArrow">
          <a:avLst>
            <a:gd name="adj1" fmla="val 50000"/>
            <a:gd name="adj2" fmla="val 5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73998" numCol="1" spcCol="1270" anchor="ctr" anchorCtr="0">
          <a:noAutofit/>
        </a:bodyPr>
        <a:lstStyle/>
        <a:p>
          <a:pPr marL="0" lvl="0" indent="0" algn="l" defTabSz="844550">
            <a:lnSpc>
              <a:spcPct val="90000"/>
            </a:lnSpc>
            <a:spcBef>
              <a:spcPct val="0"/>
            </a:spcBef>
            <a:spcAft>
              <a:spcPct val="35000"/>
            </a:spcAft>
            <a:buNone/>
          </a:pPr>
          <a:r>
            <a:rPr lang="en-US" sz="1900" kern="1200"/>
            <a:t>Share what we do together </a:t>
          </a:r>
        </a:p>
      </dsp:txBody>
      <dsp:txXfrm>
        <a:off x="4525551" y="1421140"/>
        <a:ext cx="3083601" cy="548026"/>
      </dsp:txXfrm>
    </dsp:sp>
    <dsp:sp modelId="{61B02D33-693A-D248-A804-F56D2DCE2CE7}">
      <dsp:nvSpPr>
        <dsp:cNvPr id="0" name=""/>
        <dsp:cNvSpPr/>
      </dsp:nvSpPr>
      <dsp:spPr>
        <a:xfrm>
          <a:off x="4525551" y="1990927"/>
          <a:ext cx="1392938" cy="2012527"/>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Explain the goal for the fundraiser or fundraising cycle.</a:t>
          </a:r>
        </a:p>
      </dsp:txBody>
      <dsp:txXfrm>
        <a:off x="4525551" y="1990927"/>
        <a:ext cx="1392938" cy="2012527"/>
      </dsp:txXfrm>
    </dsp:sp>
    <dsp:sp modelId="{3D4A2BE9-5786-8A4C-9C48-61BA511E7D14}">
      <dsp:nvSpPr>
        <dsp:cNvPr id="0" name=""/>
        <dsp:cNvSpPr/>
      </dsp:nvSpPr>
      <dsp:spPr>
        <a:xfrm>
          <a:off x="5918339" y="1512619"/>
          <a:ext cx="1964826" cy="1096052"/>
        </a:xfrm>
        <a:prstGeom prst="rightArrow">
          <a:avLst>
            <a:gd name="adj1" fmla="val 50000"/>
            <a:gd name="adj2" fmla="val 5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254000" bIns="173998" numCol="1" spcCol="1270" anchor="ctr" anchorCtr="0">
          <a:noAutofit/>
        </a:bodyPr>
        <a:lstStyle/>
        <a:p>
          <a:pPr marL="0" lvl="0" indent="0" algn="l" defTabSz="844550">
            <a:lnSpc>
              <a:spcPct val="90000"/>
            </a:lnSpc>
            <a:spcBef>
              <a:spcPct val="0"/>
            </a:spcBef>
            <a:spcAft>
              <a:spcPct val="35000"/>
            </a:spcAft>
            <a:buNone/>
          </a:pPr>
          <a:r>
            <a:rPr lang="en-US" sz="1900" kern="1200"/>
            <a:t>Join our team</a:t>
          </a:r>
        </a:p>
      </dsp:txBody>
      <dsp:txXfrm>
        <a:off x="5918339" y="1786632"/>
        <a:ext cx="1690813" cy="548026"/>
      </dsp:txXfrm>
    </dsp:sp>
    <dsp:sp modelId="{0FEFD6C2-50DA-4D48-BDFC-5CBE9DC3143B}">
      <dsp:nvSpPr>
        <dsp:cNvPr id="0" name=""/>
        <dsp:cNvSpPr/>
      </dsp:nvSpPr>
      <dsp:spPr>
        <a:xfrm>
          <a:off x="5918339" y="2356419"/>
          <a:ext cx="1392938" cy="2012527"/>
        </a:xfrm>
        <a:prstGeom prst="rect">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Ask for a specific amount.  If unsuccessful, ask what amount the donor can afford.</a:t>
          </a:r>
        </a:p>
      </dsp:txBody>
      <dsp:txXfrm>
        <a:off x="5918339" y="2356419"/>
        <a:ext cx="1392938" cy="2012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412B0-935D-4862-8807-272DC7A14A7F}">
      <dsp:nvSpPr>
        <dsp:cNvPr id="0" name=""/>
        <dsp:cNvSpPr/>
      </dsp:nvSpPr>
      <dsp:spPr>
        <a:xfrm>
          <a:off x="-91380" y="811572"/>
          <a:ext cx="2790826" cy="279082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EBE5B8B-2CF5-409C-A131-02D78A18D046}">
      <dsp:nvSpPr>
        <dsp:cNvPr id="0" name=""/>
        <dsp:cNvSpPr/>
      </dsp:nvSpPr>
      <dsp:spPr>
        <a:xfrm>
          <a:off x="218634" y="1121586"/>
          <a:ext cx="2170797" cy="2170797"/>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BC3D03-FD95-452A-93E2-536A8A12E31C}">
      <dsp:nvSpPr>
        <dsp:cNvPr id="0" name=""/>
        <dsp:cNvSpPr/>
      </dsp:nvSpPr>
      <dsp:spPr>
        <a:xfrm>
          <a:off x="528648" y="1431600"/>
          <a:ext cx="1550769" cy="1550769"/>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D038E23-7C5D-460A-9D2A-B75220C8BFEB}">
      <dsp:nvSpPr>
        <dsp:cNvPr id="0" name=""/>
        <dsp:cNvSpPr/>
      </dsp:nvSpPr>
      <dsp:spPr>
        <a:xfrm>
          <a:off x="838895" y="1741847"/>
          <a:ext cx="930275" cy="93027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8B6C7E2-546D-465D-88A9-386285B75E01}">
      <dsp:nvSpPr>
        <dsp:cNvPr id="0" name=""/>
        <dsp:cNvSpPr/>
      </dsp:nvSpPr>
      <dsp:spPr>
        <a:xfrm>
          <a:off x="1148909" y="2051862"/>
          <a:ext cx="310246" cy="310246"/>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6AC9AAD-BDA3-441B-9253-1C6D99C56CF0}">
      <dsp:nvSpPr>
        <dsp:cNvPr id="0" name=""/>
        <dsp:cNvSpPr/>
      </dsp:nvSpPr>
      <dsp:spPr>
        <a:xfrm>
          <a:off x="3164584" y="118703"/>
          <a:ext cx="1395413" cy="49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You</a:t>
          </a:r>
        </a:p>
      </dsp:txBody>
      <dsp:txXfrm>
        <a:off x="3164584" y="118703"/>
        <a:ext cx="1395413" cy="492673"/>
      </dsp:txXfrm>
    </dsp:sp>
    <dsp:sp modelId="{8832EEBC-01FA-46A2-B3D2-2CDE7EFFF3C1}">
      <dsp:nvSpPr>
        <dsp:cNvPr id="0" name=""/>
        <dsp:cNvSpPr/>
      </dsp:nvSpPr>
      <dsp:spPr>
        <a:xfrm>
          <a:off x="2815730" y="365040"/>
          <a:ext cx="34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2888F8-13FE-4C39-80B5-E05C75AE640C}">
      <dsp:nvSpPr>
        <dsp:cNvPr id="0" name=""/>
        <dsp:cNvSpPr/>
      </dsp:nvSpPr>
      <dsp:spPr>
        <a:xfrm rot="5400000">
          <a:off x="1137746" y="531326"/>
          <a:ext cx="1841945" cy="150937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7E5C00A-1E22-49B3-B8D8-08CCEAADF13B}">
      <dsp:nvSpPr>
        <dsp:cNvPr id="0" name=""/>
        <dsp:cNvSpPr/>
      </dsp:nvSpPr>
      <dsp:spPr>
        <a:xfrm>
          <a:off x="2883401" y="710316"/>
          <a:ext cx="1957778" cy="3513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rgbClr val="FF0000"/>
              </a:solidFill>
            </a:rPr>
            <a:t>Personal</a:t>
          </a:r>
        </a:p>
      </dsp:txBody>
      <dsp:txXfrm>
        <a:off x="2883401" y="710316"/>
        <a:ext cx="1957778" cy="351355"/>
      </dsp:txXfrm>
    </dsp:sp>
    <dsp:sp modelId="{B24D28EC-2C75-4046-A375-064CC2298F11}">
      <dsp:nvSpPr>
        <dsp:cNvPr id="0" name=""/>
        <dsp:cNvSpPr/>
      </dsp:nvSpPr>
      <dsp:spPr>
        <a:xfrm>
          <a:off x="2815730" y="885994"/>
          <a:ext cx="34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7693A6E-14FF-4BFE-8F54-5E39859BD015}">
      <dsp:nvSpPr>
        <dsp:cNvPr id="0" name=""/>
        <dsp:cNvSpPr/>
      </dsp:nvSpPr>
      <dsp:spPr>
        <a:xfrm rot="5400000">
          <a:off x="1408410" y="1012697"/>
          <a:ext cx="1533652" cy="127912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4944425-DA85-4343-94D2-107F06D60B18}">
      <dsp:nvSpPr>
        <dsp:cNvPr id="0" name=""/>
        <dsp:cNvSpPr/>
      </dsp:nvSpPr>
      <dsp:spPr>
        <a:xfrm>
          <a:off x="3164584" y="1160611"/>
          <a:ext cx="1395413" cy="49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Ideology	</a:t>
          </a:r>
        </a:p>
      </dsp:txBody>
      <dsp:txXfrm>
        <a:off x="3164584" y="1160611"/>
        <a:ext cx="1395413" cy="492673"/>
      </dsp:txXfrm>
    </dsp:sp>
    <dsp:sp modelId="{EBB5FF05-CCE3-4462-ACD0-E896EE83D5BD}">
      <dsp:nvSpPr>
        <dsp:cNvPr id="0" name=""/>
        <dsp:cNvSpPr/>
      </dsp:nvSpPr>
      <dsp:spPr>
        <a:xfrm>
          <a:off x="2815730" y="1406948"/>
          <a:ext cx="34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35B44BC-0F07-4988-8162-01513F84A8A0}">
      <dsp:nvSpPr>
        <dsp:cNvPr id="0" name=""/>
        <dsp:cNvSpPr/>
      </dsp:nvSpPr>
      <dsp:spPr>
        <a:xfrm rot="5400000">
          <a:off x="1673817" y="1474393"/>
          <a:ext cx="1209358" cy="1074468"/>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89A3AC4-1BC4-4D22-AA08-D07449CA86CE}">
      <dsp:nvSpPr>
        <dsp:cNvPr id="0" name=""/>
        <dsp:cNvSpPr/>
      </dsp:nvSpPr>
      <dsp:spPr>
        <a:xfrm>
          <a:off x="3164584" y="1670402"/>
          <a:ext cx="1395413" cy="49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a:t>Ax to Grind</a:t>
          </a:r>
        </a:p>
      </dsp:txBody>
      <dsp:txXfrm>
        <a:off x="3164584" y="1670402"/>
        <a:ext cx="1395413" cy="492673"/>
      </dsp:txXfrm>
    </dsp:sp>
    <dsp:sp modelId="{FF8D856B-8BC5-47D4-AAAC-048F1C403653}">
      <dsp:nvSpPr>
        <dsp:cNvPr id="0" name=""/>
        <dsp:cNvSpPr/>
      </dsp:nvSpPr>
      <dsp:spPr>
        <a:xfrm>
          <a:off x="2815730" y="1916739"/>
          <a:ext cx="34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15F65D4-6959-4F70-AC30-6F8D2B0FE681}">
      <dsp:nvSpPr>
        <dsp:cNvPr id="0" name=""/>
        <dsp:cNvSpPr/>
      </dsp:nvSpPr>
      <dsp:spPr>
        <a:xfrm rot="5400000">
          <a:off x="1938015" y="1961858"/>
          <a:ext cx="922833" cy="83259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7BB5080-B0D9-4548-B8A1-464070330A0E}">
      <dsp:nvSpPr>
        <dsp:cNvPr id="0" name=""/>
        <dsp:cNvSpPr/>
      </dsp:nvSpPr>
      <dsp:spPr>
        <a:xfrm>
          <a:off x="3164584" y="2165309"/>
          <a:ext cx="1395413" cy="492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kern="1200" dirty="0"/>
            <a:t>Power</a:t>
          </a:r>
        </a:p>
      </dsp:txBody>
      <dsp:txXfrm>
        <a:off x="3164584" y="2165309"/>
        <a:ext cx="1395413" cy="492673"/>
      </dsp:txXfrm>
    </dsp:sp>
    <dsp:sp modelId="{08CD764C-3C43-4E67-BE61-79EC70CF6792}">
      <dsp:nvSpPr>
        <dsp:cNvPr id="0" name=""/>
        <dsp:cNvSpPr/>
      </dsp:nvSpPr>
      <dsp:spPr>
        <a:xfrm>
          <a:off x="2815730" y="2411646"/>
          <a:ext cx="34885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5F4FA6C-B464-4DAE-BEA5-6FE4D1156045}">
      <dsp:nvSpPr>
        <dsp:cNvPr id="0" name=""/>
        <dsp:cNvSpPr/>
      </dsp:nvSpPr>
      <dsp:spPr>
        <a:xfrm rot="5400000">
          <a:off x="2187794" y="2434903"/>
          <a:ext cx="651192" cy="604679"/>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412B0-935D-4862-8807-272DC7A14A7F}">
      <dsp:nvSpPr>
        <dsp:cNvPr id="0" name=""/>
        <dsp:cNvSpPr/>
      </dsp:nvSpPr>
      <dsp:spPr>
        <a:xfrm>
          <a:off x="89690" y="947295"/>
          <a:ext cx="3257550" cy="32575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7EBE5B8B-2CF5-409C-A131-02D78A18D046}">
      <dsp:nvSpPr>
        <dsp:cNvPr id="0" name=""/>
        <dsp:cNvSpPr/>
      </dsp:nvSpPr>
      <dsp:spPr>
        <a:xfrm>
          <a:off x="451550" y="1309155"/>
          <a:ext cx="2533830" cy="25338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9BC3D03-FD95-452A-93E2-536A8A12E31C}">
      <dsp:nvSpPr>
        <dsp:cNvPr id="0" name=""/>
        <dsp:cNvSpPr/>
      </dsp:nvSpPr>
      <dsp:spPr>
        <a:xfrm>
          <a:off x="813409" y="1671014"/>
          <a:ext cx="1810111" cy="18101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D038E23-7C5D-460A-9D2A-B75220C8BFEB}">
      <dsp:nvSpPr>
        <dsp:cNvPr id="0" name=""/>
        <dsp:cNvSpPr/>
      </dsp:nvSpPr>
      <dsp:spPr>
        <a:xfrm>
          <a:off x="1175540" y="2033145"/>
          <a:ext cx="1085850" cy="108585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8B6C7E2-546D-465D-88A9-386285B75E01}">
      <dsp:nvSpPr>
        <dsp:cNvPr id="0" name=""/>
        <dsp:cNvSpPr/>
      </dsp:nvSpPr>
      <dsp:spPr>
        <a:xfrm>
          <a:off x="1537400" y="2395005"/>
          <a:ext cx="362130" cy="3621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36AC9AAD-BDA3-441B-9253-1C6D99C56CF0}">
      <dsp:nvSpPr>
        <dsp:cNvPr id="0" name=""/>
        <dsp:cNvSpPr/>
      </dsp:nvSpPr>
      <dsp:spPr>
        <a:xfrm>
          <a:off x="3890165" y="138554"/>
          <a:ext cx="1628775" cy="57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You</a:t>
          </a:r>
        </a:p>
      </dsp:txBody>
      <dsp:txXfrm>
        <a:off x="3890165" y="138554"/>
        <a:ext cx="1628775" cy="575066"/>
      </dsp:txXfrm>
    </dsp:sp>
    <dsp:sp modelId="{8832EEBC-01FA-46A2-B3D2-2CDE7EFFF3C1}">
      <dsp:nvSpPr>
        <dsp:cNvPr id="0" name=""/>
        <dsp:cNvSpPr/>
      </dsp:nvSpPr>
      <dsp:spPr>
        <a:xfrm>
          <a:off x="3482972" y="426087"/>
          <a:ext cx="407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A2888F8-13FE-4C39-80B5-E05C75AE640C}">
      <dsp:nvSpPr>
        <dsp:cNvPr id="0" name=""/>
        <dsp:cNvSpPr/>
      </dsp:nvSpPr>
      <dsp:spPr>
        <a:xfrm rot="5400000">
          <a:off x="1524370" y="620183"/>
          <a:ext cx="2149983" cy="1761791"/>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97E5C00A-1E22-49B3-B8D8-08CCEAADF13B}">
      <dsp:nvSpPr>
        <dsp:cNvPr id="0" name=""/>
        <dsp:cNvSpPr/>
      </dsp:nvSpPr>
      <dsp:spPr>
        <a:xfrm>
          <a:off x="3856808" y="823120"/>
          <a:ext cx="1423321" cy="422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26670" rIns="26670" bIns="26670" numCol="1" spcCol="1270" anchor="ctr" anchorCtr="0">
          <a:noAutofit/>
        </a:bodyPr>
        <a:lstStyle/>
        <a:p>
          <a:pPr marL="0" lvl="0" indent="0" algn="l" defTabSz="933450">
            <a:lnSpc>
              <a:spcPct val="90000"/>
            </a:lnSpc>
            <a:spcBef>
              <a:spcPct val="0"/>
            </a:spcBef>
            <a:spcAft>
              <a:spcPct val="35000"/>
            </a:spcAft>
            <a:buNone/>
          </a:pPr>
          <a:r>
            <a:rPr lang="en-US" sz="2100" b="0" kern="1200" dirty="0">
              <a:solidFill>
                <a:schemeClr val="tx1"/>
              </a:solidFill>
            </a:rPr>
            <a:t>Personal</a:t>
          </a:r>
        </a:p>
      </dsp:txBody>
      <dsp:txXfrm>
        <a:off x="3856808" y="823120"/>
        <a:ext cx="1423321" cy="422087"/>
      </dsp:txXfrm>
    </dsp:sp>
    <dsp:sp modelId="{B24D28EC-2C75-4046-A375-064CC2298F11}">
      <dsp:nvSpPr>
        <dsp:cNvPr id="0" name=""/>
        <dsp:cNvSpPr/>
      </dsp:nvSpPr>
      <dsp:spPr>
        <a:xfrm>
          <a:off x="3482972" y="1034163"/>
          <a:ext cx="407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7693A6E-14FF-4BFE-8F54-5E39859BD015}">
      <dsp:nvSpPr>
        <dsp:cNvPr id="0" name=""/>
        <dsp:cNvSpPr/>
      </dsp:nvSpPr>
      <dsp:spPr>
        <a:xfrm rot="5400000">
          <a:off x="1840298" y="1182056"/>
          <a:ext cx="1790132" cy="1493043"/>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4944425-DA85-4343-94D2-107F06D60B18}">
      <dsp:nvSpPr>
        <dsp:cNvPr id="0" name=""/>
        <dsp:cNvSpPr/>
      </dsp:nvSpPr>
      <dsp:spPr>
        <a:xfrm>
          <a:off x="3710772" y="1379477"/>
          <a:ext cx="1987561" cy="52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40640" rIns="40640" bIns="40640" numCol="1" spcCol="1270" anchor="ctr" anchorCtr="0">
          <a:noAutofit/>
        </a:bodyPr>
        <a:lstStyle/>
        <a:p>
          <a:pPr marL="0" lvl="0" indent="0" algn="l" defTabSz="1422400">
            <a:lnSpc>
              <a:spcPct val="90000"/>
            </a:lnSpc>
            <a:spcBef>
              <a:spcPct val="0"/>
            </a:spcBef>
            <a:spcAft>
              <a:spcPct val="35000"/>
            </a:spcAft>
            <a:buNone/>
          </a:pPr>
          <a:r>
            <a:rPr lang="en-US" sz="3200" kern="1200" dirty="0">
              <a:solidFill>
                <a:srgbClr val="FF0000"/>
              </a:solidFill>
            </a:rPr>
            <a:t>Ideology	</a:t>
          </a:r>
        </a:p>
      </dsp:txBody>
      <dsp:txXfrm>
        <a:off x="3710772" y="1379477"/>
        <a:ext cx="1987561" cy="525524"/>
      </dsp:txXfrm>
    </dsp:sp>
    <dsp:sp modelId="{EBB5FF05-CCE3-4462-ACD0-E896EE83D5BD}">
      <dsp:nvSpPr>
        <dsp:cNvPr id="0" name=""/>
        <dsp:cNvSpPr/>
      </dsp:nvSpPr>
      <dsp:spPr>
        <a:xfrm>
          <a:off x="3482972" y="1642239"/>
          <a:ext cx="407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35B44BC-0F07-4988-8162-01513F84A8A0}">
      <dsp:nvSpPr>
        <dsp:cNvPr id="0" name=""/>
        <dsp:cNvSpPr/>
      </dsp:nvSpPr>
      <dsp:spPr>
        <a:xfrm rot="5400000">
          <a:off x="2150091" y="1720963"/>
          <a:ext cx="1411605" cy="125415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89A3AC4-1BC4-4D22-AA08-D07449CA86CE}">
      <dsp:nvSpPr>
        <dsp:cNvPr id="0" name=""/>
        <dsp:cNvSpPr/>
      </dsp:nvSpPr>
      <dsp:spPr>
        <a:xfrm>
          <a:off x="3890165" y="1949752"/>
          <a:ext cx="1628775" cy="57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a:t>Ax to Grind</a:t>
          </a:r>
        </a:p>
      </dsp:txBody>
      <dsp:txXfrm>
        <a:off x="3890165" y="1949752"/>
        <a:ext cx="1628775" cy="575066"/>
      </dsp:txXfrm>
    </dsp:sp>
    <dsp:sp modelId="{FF8D856B-8BC5-47D4-AAAC-048F1C403653}">
      <dsp:nvSpPr>
        <dsp:cNvPr id="0" name=""/>
        <dsp:cNvSpPr/>
      </dsp:nvSpPr>
      <dsp:spPr>
        <a:xfrm>
          <a:off x="3482972" y="2237285"/>
          <a:ext cx="407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115F65D4-6959-4F70-AC30-6F8D2B0FE681}">
      <dsp:nvSpPr>
        <dsp:cNvPr id="0" name=""/>
        <dsp:cNvSpPr/>
      </dsp:nvSpPr>
      <dsp:spPr>
        <a:xfrm rot="5400000">
          <a:off x="2458472" y="2289949"/>
          <a:ext cx="1077163" cy="97183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27BB5080-B0D9-4548-B8A1-464070330A0E}">
      <dsp:nvSpPr>
        <dsp:cNvPr id="0" name=""/>
        <dsp:cNvSpPr/>
      </dsp:nvSpPr>
      <dsp:spPr>
        <a:xfrm>
          <a:off x="3890165" y="2527424"/>
          <a:ext cx="1628775" cy="575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30480" rIns="30480" bIns="30480" numCol="1" spcCol="1270" anchor="ctr" anchorCtr="0">
          <a:noAutofit/>
        </a:bodyPr>
        <a:lstStyle/>
        <a:p>
          <a:pPr marL="0" lvl="0" indent="0" algn="l" defTabSz="1066800">
            <a:lnSpc>
              <a:spcPct val="90000"/>
            </a:lnSpc>
            <a:spcBef>
              <a:spcPct val="0"/>
            </a:spcBef>
            <a:spcAft>
              <a:spcPct val="35000"/>
            </a:spcAft>
            <a:buNone/>
          </a:pPr>
          <a:r>
            <a:rPr lang="en-US" sz="2400" kern="1200" dirty="0"/>
            <a:t>Power</a:t>
          </a:r>
        </a:p>
      </dsp:txBody>
      <dsp:txXfrm>
        <a:off x="3890165" y="2527424"/>
        <a:ext cx="1628775" cy="575066"/>
      </dsp:txXfrm>
    </dsp:sp>
    <dsp:sp modelId="{08CD764C-3C43-4E67-BE61-79EC70CF6792}">
      <dsp:nvSpPr>
        <dsp:cNvPr id="0" name=""/>
        <dsp:cNvSpPr/>
      </dsp:nvSpPr>
      <dsp:spPr>
        <a:xfrm>
          <a:off x="3482972" y="2814957"/>
          <a:ext cx="40719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5F4FA6C-B464-4DAE-BEA5-6FE4D1156045}">
      <dsp:nvSpPr>
        <dsp:cNvPr id="0" name=""/>
        <dsp:cNvSpPr/>
      </dsp:nvSpPr>
      <dsp:spPr>
        <a:xfrm rot="5400000">
          <a:off x="2750023" y="2842103"/>
          <a:ext cx="760095" cy="70580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323" cy="461010"/>
          </a:xfrm>
          <a:prstGeom prst="rect">
            <a:avLst/>
          </a:prstGeom>
        </p:spPr>
        <p:txBody>
          <a:bodyPr vert="horz" lIns="92362" tIns="46181" rIns="92362" bIns="46181" rtlCol="0"/>
          <a:lstStyle>
            <a:lvl1pPr algn="l">
              <a:defRPr sz="1200"/>
            </a:lvl1pPr>
          </a:lstStyle>
          <a:p>
            <a:endParaRPr lang="en-US" dirty="0"/>
          </a:p>
        </p:txBody>
      </p:sp>
      <p:sp>
        <p:nvSpPr>
          <p:cNvPr id="3" name="Date Placeholder 2"/>
          <p:cNvSpPr>
            <a:spLocks noGrp="1"/>
          </p:cNvSpPr>
          <p:nvPr>
            <p:ph type="dt" sz="quarter" idx="1"/>
          </p:nvPr>
        </p:nvSpPr>
        <p:spPr>
          <a:xfrm>
            <a:off x="3934971" y="0"/>
            <a:ext cx="3010323" cy="461010"/>
          </a:xfrm>
          <a:prstGeom prst="rect">
            <a:avLst/>
          </a:prstGeom>
        </p:spPr>
        <p:txBody>
          <a:bodyPr vert="horz" lIns="92362" tIns="46181" rIns="92362" bIns="46181" rtlCol="0"/>
          <a:lstStyle>
            <a:lvl1pPr algn="r">
              <a:defRPr sz="1200"/>
            </a:lvl1pPr>
          </a:lstStyle>
          <a:p>
            <a:fld id="{16E95F94-848E-4F2D-B0E2-34977443EBCC}" type="datetimeFigureOut">
              <a:rPr lang="en-US" smtClean="0"/>
              <a:t>3/3/19</a:t>
            </a:fld>
            <a:endParaRPr lang="en-US" dirty="0"/>
          </a:p>
        </p:txBody>
      </p:sp>
      <p:sp>
        <p:nvSpPr>
          <p:cNvPr id="4" name="Footer Placeholder 3"/>
          <p:cNvSpPr>
            <a:spLocks noGrp="1"/>
          </p:cNvSpPr>
          <p:nvPr>
            <p:ph type="ftr" sz="quarter" idx="2"/>
          </p:nvPr>
        </p:nvSpPr>
        <p:spPr>
          <a:xfrm>
            <a:off x="2" y="8757592"/>
            <a:ext cx="3010323" cy="461010"/>
          </a:xfrm>
          <a:prstGeom prst="rect">
            <a:avLst/>
          </a:prstGeom>
        </p:spPr>
        <p:txBody>
          <a:bodyPr vert="horz" lIns="92362" tIns="46181" rIns="92362" bIns="4618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4971" y="8757592"/>
            <a:ext cx="3010323" cy="461010"/>
          </a:xfrm>
          <a:prstGeom prst="rect">
            <a:avLst/>
          </a:prstGeom>
        </p:spPr>
        <p:txBody>
          <a:bodyPr vert="horz" lIns="92362" tIns="46181" rIns="92362" bIns="46181" rtlCol="0" anchor="b"/>
          <a:lstStyle>
            <a:lvl1pPr algn="r">
              <a:defRPr sz="1200"/>
            </a:lvl1pPr>
          </a:lstStyle>
          <a:p>
            <a:fld id="{779775F8-72D4-499D-AB95-7455A17A9810}" type="slidenum">
              <a:rPr lang="en-US" smtClean="0"/>
              <a:t>‹#›</a:t>
            </a:fld>
            <a:endParaRPr lang="en-US" dirty="0"/>
          </a:p>
        </p:txBody>
      </p:sp>
    </p:spTree>
    <p:extLst>
      <p:ext uri="{BB962C8B-B14F-4D97-AF65-F5344CB8AC3E}">
        <p14:creationId xmlns:p14="http://schemas.microsoft.com/office/powerpoint/2010/main" val="1998541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0323" cy="461010"/>
          </a:xfrm>
          <a:prstGeom prst="rect">
            <a:avLst/>
          </a:prstGeom>
        </p:spPr>
        <p:txBody>
          <a:bodyPr vert="horz" lIns="92362" tIns="46181" rIns="92362" bIns="46181" rtlCol="0"/>
          <a:lstStyle>
            <a:lvl1pPr algn="l">
              <a:defRPr sz="1200"/>
            </a:lvl1pPr>
          </a:lstStyle>
          <a:p>
            <a:endParaRPr lang="en-US" dirty="0"/>
          </a:p>
        </p:txBody>
      </p:sp>
      <p:sp>
        <p:nvSpPr>
          <p:cNvPr id="3" name="Date Placeholder 2"/>
          <p:cNvSpPr>
            <a:spLocks noGrp="1"/>
          </p:cNvSpPr>
          <p:nvPr>
            <p:ph type="dt" idx="1"/>
          </p:nvPr>
        </p:nvSpPr>
        <p:spPr>
          <a:xfrm>
            <a:off x="3934971" y="0"/>
            <a:ext cx="3010323" cy="461010"/>
          </a:xfrm>
          <a:prstGeom prst="rect">
            <a:avLst/>
          </a:prstGeom>
        </p:spPr>
        <p:txBody>
          <a:bodyPr vert="horz" lIns="92362" tIns="46181" rIns="92362" bIns="46181" rtlCol="0"/>
          <a:lstStyle>
            <a:lvl1pPr algn="r">
              <a:defRPr sz="1200"/>
            </a:lvl1pPr>
          </a:lstStyle>
          <a:p>
            <a:fld id="{5DB6A7FC-BA7D-4721-AB51-32D0B58C7648}" type="datetimeFigureOut">
              <a:rPr lang="en-US" smtClean="0"/>
              <a:pPr/>
              <a:t>3/3/19</a:t>
            </a:fld>
            <a:endParaRPr lang="en-US" dirty="0"/>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62" tIns="46181" rIns="92362" bIns="46181" rtlCol="0" anchor="ctr"/>
          <a:lstStyle/>
          <a:p>
            <a:endParaRPr lang="en-US" dirty="0"/>
          </a:p>
        </p:txBody>
      </p:sp>
      <p:sp>
        <p:nvSpPr>
          <p:cNvPr id="5" name="Notes Placeholder 4"/>
          <p:cNvSpPr>
            <a:spLocks noGrp="1"/>
          </p:cNvSpPr>
          <p:nvPr>
            <p:ph type="body" sz="quarter" idx="3"/>
          </p:nvPr>
        </p:nvSpPr>
        <p:spPr>
          <a:xfrm>
            <a:off x="694690" y="4379597"/>
            <a:ext cx="5557520" cy="4149090"/>
          </a:xfrm>
          <a:prstGeom prst="rect">
            <a:avLst/>
          </a:prstGeom>
        </p:spPr>
        <p:txBody>
          <a:bodyPr vert="horz" lIns="92362" tIns="46181" rIns="92362" bIns="461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57592"/>
            <a:ext cx="3010323" cy="461010"/>
          </a:xfrm>
          <a:prstGeom prst="rect">
            <a:avLst/>
          </a:prstGeom>
        </p:spPr>
        <p:txBody>
          <a:bodyPr vert="horz" lIns="92362" tIns="46181" rIns="92362" bIns="461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1" y="8757592"/>
            <a:ext cx="3010323" cy="461010"/>
          </a:xfrm>
          <a:prstGeom prst="rect">
            <a:avLst/>
          </a:prstGeom>
        </p:spPr>
        <p:txBody>
          <a:bodyPr vert="horz" lIns="92362" tIns="46181" rIns="92362" bIns="46181" rtlCol="0" anchor="b"/>
          <a:lstStyle>
            <a:lvl1pPr algn="r">
              <a:defRPr sz="1200"/>
            </a:lvl1pPr>
          </a:lstStyle>
          <a:p>
            <a:fld id="{C274625E-BD2B-41CA-9801-85E7424BBEF2}" type="slidenum">
              <a:rPr lang="en-US" smtClean="0"/>
              <a:pPr/>
              <a:t>‹#›</a:t>
            </a:fld>
            <a:endParaRPr lang="en-US" dirty="0"/>
          </a:p>
        </p:txBody>
      </p:sp>
    </p:spTree>
    <p:extLst>
      <p:ext uri="{BB962C8B-B14F-4D97-AF65-F5344CB8AC3E}">
        <p14:creationId xmlns:p14="http://schemas.microsoft.com/office/powerpoint/2010/main" val="349494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licensed under the Creative Commons Attribution-</a:t>
            </a:r>
            <a:r>
              <a:rPr lang="en-US" dirty="0" err="1"/>
              <a:t>NonCommercial</a:t>
            </a:r>
            <a:r>
              <a:rPr lang="en-US" dirty="0"/>
              <a:t> 4.0 International License. To view a copy of this license, visit http://</a:t>
            </a:r>
            <a:r>
              <a:rPr lang="en-US" dirty="0" err="1"/>
              <a:t>creativecommons.org</a:t>
            </a:r>
            <a:r>
              <a:rPr lang="en-US" dirty="0"/>
              <a:t>/licenses/by-</a:t>
            </a:r>
            <a:r>
              <a:rPr lang="en-US" dirty="0" err="1"/>
              <a:t>nc</a:t>
            </a:r>
            <a:r>
              <a:rPr lang="en-US"/>
              <a:t>/4.0/ or send a letter to Creative Commons, PO Box 1866, Mountain View, CA 94042, USA</a:t>
            </a:r>
            <a:endParaRPr lang="en-US" sz="1200" b="0" i="0" u="none" strike="noStrike" cap="none">
              <a:solidFill>
                <a:schemeClr val="dk1"/>
              </a:solidFill>
              <a:latin typeface="+mn-lt"/>
              <a:ea typeface="Calibri"/>
              <a:cs typeface="Calibri"/>
              <a:sym typeface="Calibri"/>
            </a:endParaRPr>
          </a:p>
          <a:p>
            <a:endParaRPr lang="en-US" dirty="0"/>
          </a:p>
          <a:p>
            <a:endParaRPr lang="en-US" dirty="0"/>
          </a:p>
          <a:p>
            <a:r>
              <a:rPr lang="en-US" dirty="0"/>
              <a:t>Use</a:t>
            </a:r>
            <a:r>
              <a:rPr lang="en-US" baseline="0" dirty="0"/>
              <a:t> this pencil whenever a slide needs customization!</a:t>
            </a:r>
            <a:endParaRPr lang="en-US" dirty="0"/>
          </a:p>
        </p:txBody>
      </p:sp>
      <p:sp>
        <p:nvSpPr>
          <p:cNvPr id="4" name="Slide Number Placeholder 3"/>
          <p:cNvSpPr>
            <a:spLocks noGrp="1"/>
          </p:cNvSpPr>
          <p:nvPr>
            <p:ph type="sldNum" sz="quarter" idx="10"/>
          </p:nvPr>
        </p:nvSpPr>
        <p:spPr/>
        <p:txBody>
          <a:bodyPr/>
          <a:lstStyle/>
          <a:p>
            <a:fld id="{C274625E-BD2B-41CA-9801-85E7424BBEF2}" type="slidenum">
              <a:rPr lang="en-US" smtClean="0"/>
              <a:pPr/>
              <a:t>1</a:t>
            </a:fld>
            <a:endParaRPr lang="en-US" dirty="0"/>
          </a:p>
        </p:txBody>
      </p:sp>
    </p:spTree>
    <p:extLst>
      <p:ext uri="{BB962C8B-B14F-4D97-AF65-F5344CB8AC3E}">
        <p14:creationId xmlns:p14="http://schemas.microsoft.com/office/powerpoint/2010/main" val="399433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2"/>
                </a:solidFill>
                <a:latin typeface="Gotham-Bold"/>
                <a:ea typeface="Gotham-Bold"/>
                <a:cs typeface="Gotham-Bold"/>
              </a:rPr>
              <a:t>0:31 – 0:40</a:t>
            </a:r>
            <a:r>
              <a:rPr lang="en-US" sz="2800" dirty="0">
                <a:solidFill>
                  <a:schemeClr val="tx2"/>
                </a:solidFill>
                <a:latin typeface="Gotham-Bold"/>
                <a:ea typeface="Gotham-Bold"/>
                <a:cs typeface="Gotham-Bold"/>
              </a:rPr>
              <a:t>	</a:t>
            </a:r>
            <a:r>
              <a:rPr lang="en-US" sz="2800" b="1" dirty="0">
                <a:solidFill>
                  <a:schemeClr val="tx2"/>
                </a:solidFill>
                <a:latin typeface="+mn-lt"/>
                <a:cs typeface="Calibri"/>
              </a:rPr>
              <a:t>The Anatomy of a Hard Ask</a:t>
            </a:r>
          </a:p>
          <a:p>
            <a:pPr eaLnBrk="1" hangingPunct="1">
              <a:buFontTx/>
              <a:buNone/>
            </a:pPr>
            <a:r>
              <a:rPr lang="en-US" sz="2800" dirty="0">
                <a:solidFill>
                  <a:schemeClr val="tx2"/>
                </a:solidFill>
                <a:latin typeface="Gotham-Bold"/>
                <a:ea typeface="Gotham-Bold"/>
                <a:cs typeface="Gotham-Bold"/>
              </a:rPr>
              <a:t>	0:31</a:t>
            </a:r>
            <a:r>
              <a:rPr lang="en-US" sz="2800" baseline="0" dirty="0">
                <a:solidFill>
                  <a:schemeClr val="tx2"/>
                </a:solidFill>
                <a:latin typeface="Gotham-Bold"/>
                <a:ea typeface="Gotham-Bold"/>
                <a:cs typeface="Gotham-Bold"/>
              </a:rPr>
              <a:t> – 0:33 </a:t>
            </a:r>
            <a:r>
              <a:rPr lang="en-US" sz="2800" dirty="0">
                <a:solidFill>
                  <a:schemeClr val="tx2"/>
                </a:solidFill>
                <a:latin typeface="Gotham-Bold"/>
                <a:ea typeface="Gotham-Bold"/>
                <a:cs typeface="Gotham-Bold"/>
              </a:rPr>
              <a:t>Fundraising is Organizing</a:t>
            </a:r>
            <a:r>
              <a:rPr lang="en-US" sz="2800" baseline="0" dirty="0">
                <a:solidFill>
                  <a:schemeClr val="tx2"/>
                </a:solidFill>
                <a:latin typeface="Gotham-Bold"/>
                <a:ea typeface="Gotham-Bold"/>
                <a:cs typeface="Gotham-Bold"/>
              </a:rPr>
              <a:t> is Asking</a:t>
            </a:r>
            <a:br>
              <a:rPr lang="en-US" sz="2800" dirty="0">
                <a:solidFill>
                  <a:schemeClr val="tx2"/>
                </a:solidFill>
                <a:latin typeface="Gotham-Bold"/>
                <a:ea typeface="Gotham-Bold"/>
                <a:cs typeface="Gotham-Bold"/>
              </a:rPr>
            </a:br>
            <a:endParaRPr lang="en-US" sz="2800" dirty="0">
              <a:solidFill>
                <a:schemeClr val="tx2"/>
              </a:solidFill>
              <a:latin typeface="Gotham-Bold"/>
              <a:ea typeface="Gotham-Bold"/>
              <a:cs typeface="Gotham-Bold"/>
            </a:endParaRPr>
          </a:p>
          <a:p>
            <a:pPr eaLnBrk="1" hangingPunct="1">
              <a:buFontTx/>
              <a:buNone/>
            </a:pPr>
            <a:r>
              <a:rPr lang="en-US" sz="2800" b="1" dirty="0">
                <a:solidFill>
                  <a:schemeClr val="tx2"/>
                </a:solidFill>
                <a:latin typeface="Gotham-Bold"/>
                <a:ea typeface="Gotham-Bold"/>
                <a:cs typeface="Gotham-Bold"/>
              </a:rPr>
              <a:t>[Slide</a:t>
            </a:r>
            <a:r>
              <a:rPr lang="en-US" sz="2800" b="1" baseline="0" dirty="0">
                <a:solidFill>
                  <a:schemeClr val="tx2"/>
                </a:solidFill>
                <a:latin typeface="Gotham-Bold"/>
                <a:ea typeface="Gotham-Bold"/>
                <a:cs typeface="Gotham-Bold"/>
              </a:rPr>
              <a:t> 10]</a:t>
            </a:r>
          </a:p>
          <a:p>
            <a:pPr eaLnBrk="1" hangingPunct="1">
              <a:buFontTx/>
              <a:buNone/>
            </a:pPr>
            <a:endParaRPr lang="en-US" sz="2800" baseline="0" dirty="0">
              <a:solidFill>
                <a:schemeClr val="tx2"/>
              </a:solidFill>
              <a:latin typeface="Gotham-Bold"/>
              <a:ea typeface="Gotham-Bold"/>
              <a:cs typeface="Gotham-Bold"/>
            </a:endParaRPr>
          </a:p>
          <a:p>
            <a:pPr eaLnBrk="1" hangingPunct="1">
              <a:buFontTx/>
              <a:buNone/>
            </a:pPr>
            <a:r>
              <a:rPr lang="en-US" sz="2800" dirty="0">
                <a:solidFill>
                  <a:schemeClr val="tx2"/>
                </a:solidFill>
                <a:latin typeface="Gotham-Bold"/>
                <a:ea typeface="Gotham-Bold"/>
                <a:cs typeface="Gotham-Bold"/>
              </a:rPr>
              <a:t>Whether you are asking for:</a:t>
            </a:r>
          </a:p>
          <a:p>
            <a:pPr lvl="2" eaLnBrk="1" hangingPunct="1">
              <a:buFont typeface="Courier New" pitchFamily="49" charset="0"/>
              <a:buChar char="o"/>
            </a:pPr>
            <a:r>
              <a:rPr lang="en-US" dirty="0">
                <a:solidFill>
                  <a:schemeClr val="tx2"/>
                </a:solidFill>
                <a:latin typeface="Gotham-Book"/>
                <a:ea typeface="MS PGothic" pitchFamily="34" charset="-128"/>
                <a:cs typeface="Gotham-Book"/>
              </a:rPr>
              <a:t>one-on-ones</a:t>
            </a:r>
          </a:p>
          <a:p>
            <a:pPr lvl="2" eaLnBrk="1" hangingPunct="1">
              <a:buFont typeface="Courier New" pitchFamily="49" charset="0"/>
              <a:buChar char="o"/>
            </a:pPr>
            <a:r>
              <a:rPr lang="en-US" dirty="0">
                <a:solidFill>
                  <a:schemeClr val="tx2"/>
                </a:solidFill>
                <a:latin typeface="Gotham-Book"/>
                <a:ea typeface="MS PGothic" pitchFamily="34" charset="-128"/>
                <a:cs typeface="Gotham-Book"/>
              </a:rPr>
              <a:t>house meetings</a:t>
            </a:r>
          </a:p>
          <a:p>
            <a:pPr lvl="2" eaLnBrk="1" hangingPunct="1">
              <a:buFont typeface="Courier New" pitchFamily="49" charset="0"/>
              <a:buChar char="o"/>
            </a:pPr>
            <a:r>
              <a:rPr lang="en-US" dirty="0">
                <a:solidFill>
                  <a:schemeClr val="tx2"/>
                </a:solidFill>
                <a:latin typeface="Gotham-Book"/>
                <a:ea typeface="MS PGothic" pitchFamily="34" charset="-128"/>
                <a:cs typeface="Gotham-Book"/>
              </a:rPr>
              <a:t>phone banks</a:t>
            </a:r>
          </a:p>
          <a:p>
            <a:pPr lvl="2" eaLnBrk="1" hangingPunct="1">
              <a:buFont typeface="Courier New" pitchFamily="49" charset="0"/>
              <a:buChar char="o"/>
            </a:pPr>
            <a:r>
              <a:rPr lang="en-US" dirty="0">
                <a:solidFill>
                  <a:schemeClr val="tx2"/>
                </a:solidFill>
                <a:latin typeface="Gotham-Book"/>
                <a:ea typeface="MS PGothic" pitchFamily="34" charset="-128"/>
                <a:cs typeface="Gotham-Book"/>
              </a:rPr>
              <a:t>housing</a:t>
            </a:r>
          </a:p>
          <a:p>
            <a:pPr lvl="2" eaLnBrk="1" hangingPunct="1">
              <a:buFont typeface="Courier New" pitchFamily="49" charset="0"/>
              <a:buChar char="o"/>
            </a:pPr>
            <a:r>
              <a:rPr lang="en-US" dirty="0">
                <a:solidFill>
                  <a:schemeClr val="tx2"/>
                </a:solidFill>
                <a:latin typeface="Gotham-Book"/>
                <a:ea typeface="MS PGothic" pitchFamily="34" charset="-128"/>
                <a:cs typeface="Gotham-Book"/>
              </a:rPr>
              <a:t>or any of the other things we ask for as organizers, there is one truth above all others:</a:t>
            </a:r>
          </a:p>
          <a:p>
            <a:pPr lvl="2" eaLnBrk="1" hangingPunct="1">
              <a:buFont typeface="Courier New" pitchFamily="49" charset="0"/>
              <a:buNone/>
            </a:pPr>
            <a:endParaRPr lang="en-US" sz="2800" dirty="0">
              <a:solidFill>
                <a:schemeClr val="tx2"/>
              </a:solidFill>
              <a:latin typeface="Gotham-Book"/>
              <a:ea typeface="MS PGothic" pitchFamily="34" charset="-128"/>
              <a:cs typeface="Gotham-Bold"/>
            </a:endParaRPr>
          </a:p>
          <a:p>
            <a:pPr lvl="2" eaLnBrk="1" hangingPunct="1">
              <a:buFont typeface="Courier New" pitchFamily="49" charset="0"/>
              <a:buNone/>
            </a:pPr>
            <a:r>
              <a:rPr lang="en-US" sz="2800" dirty="0">
                <a:solidFill>
                  <a:srgbClr val="FF0000"/>
                </a:solidFill>
                <a:latin typeface="Gotham-Bold"/>
                <a:ea typeface="Gotham-Bold"/>
                <a:cs typeface="Gotham-Bold"/>
              </a:rPr>
              <a:t>In sum: You get what you ask for, and not much</a:t>
            </a:r>
            <a:r>
              <a:rPr lang="en-US" sz="2800" baseline="0" dirty="0">
                <a:solidFill>
                  <a:srgbClr val="FF0000"/>
                </a:solidFill>
                <a:latin typeface="Gotham-Bold"/>
                <a:ea typeface="Gotham-Bold"/>
                <a:cs typeface="Gotham-Bold"/>
              </a:rPr>
              <a:t> </a:t>
            </a:r>
            <a:r>
              <a:rPr lang="en-US" sz="2800" dirty="0">
                <a:solidFill>
                  <a:srgbClr val="FF0000"/>
                </a:solidFill>
                <a:latin typeface="Gotham-Bold"/>
                <a:ea typeface="Gotham-Bold"/>
                <a:cs typeface="Gotham-Bold"/>
              </a:rPr>
              <a:t>of what you don’t ask for. A</a:t>
            </a:r>
            <a:r>
              <a:rPr lang="en-US" sz="2800" baseline="0" dirty="0">
                <a:solidFill>
                  <a:srgbClr val="FF0000"/>
                </a:solidFill>
                <a:latin typeface="Gotham-Bold"/>
                <a:ea typeface="Gotham-Bold"/>
                <a:cs typeface="Gotham-Bold"/>
              </a:rPr>
              <a:t> hard fundraising ask is just like a hard press ask. It’s just like a hard volunteer ask. </a:t>
            </a:r>
            <a:endParaRPr lang="en-US" sz="2800" dirty="0">
              <a:solidFill>
                <a:srgbClr val="FF0000"/>
              </a:solidFill>
              <a:latin typeface="Gotham-Bold"/>
              <a:ea typeface="Gotham-Bold"/>
              <a:cs typeface="Gotham-Bold"/>
            </a:endParaRPr>
          </a:p>
          <a:p>
            <a:endParaRPr lang="en-US" dirty="0"/>
          </a:p>
        </p:txBody>
      </p:sp>
      <p:sp>
        <p:nvSpPr>
          <p:cNvPr id="4" name="Slide Number Placeholder 3"/>
          <p:cNvSpPr>
            <a:spLocks noGrp="1"/>
          </p:cNvSpPr>
          <p:nvPr>
            <p:ph type="sldNum" sz="quarter" idx="10"/>
          </p:nvPr>
        </p:nvSpPr>
        <p:spPr/>
        <p:txBody>
          <a:bodyPr/>
          <a:lstStyle/>
          <a:p>
            <a:fld id="{C274625E-BD2B-41CA-9801-85E7424BBEF2}" type="slidenum">
              <a:rPr lang="en-US" smtClean="0"/>
              <a:pPr/>
              <a:t>10</a:t>
            </a:fld>
            <a:endParaRPr lang="en-US" dirty="0"/>
          </a:p>
        </p:txBody>
      </p:sp>
    </p:spTree>
    <p:extLst>
      <p:ext uri="{BB962C8B-B14F-4D97-AF65-F5344CB8AC3E}">
        <p14:creationId xmlns:p14="http://schemas.microsoft.com/office/powerpoint/2010/main" val="18841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Gotham-Bold"/>
                <a:ea typeface="Gotham-Bold"/>
                <a:cs typeface="Gotham-Bold"/>
              </a:rPr>
              <a:t>0:31 – 0:40</a:t>
            </a:r>
            <a:r>
              <a:rPr lang="en-US" sz="1200" dirty="0">
                <a:solidFill>
                  <a:schemeClr val="tx2"/>
                </a:solidFill>
                <a:latin typeface="Gotham-Bold"/>
                <a:ea typeface="Gotham-Bold"/>
                <a:cs typeface="Gotham-Bold"/>
              </a:rPr>
              <a:t>	</a:t>
            </a:r>
            <a:r>
              <a:rPr lang="en-US" sz="1200" b="1" dirty="0">
                <a:solidFill>
                  <a:schemeClr val="tx2"/>
                </a:solidFill>
                <a:latin typeface="+mn-lt"/>
                <a:cs typeface="Calibri"/>
              </a:rPr>
              <a:t>The Anatomy of a Hard Ask</a:t>
            </a:r>
          </a:p>
          <a:p>
            <a:r>
              <a:rPr lang="en-US" sz="1200" kern="1200" dirty="0">
                <a:solidFill>
                  <a:schemeClr val="tx1"/>
                </a:solidFill>
                <a:effectLst/>
                <a:latin typeface="+mn-lt"/>
                <a:ea typeface="+mn-ea"/>
                <a:cs typeface="+mn-cs"/>
              </a:rPr>
              <a:t>	0:33 – 0:38	Steps for GFR conversations</a:t>
            </a:r>
          </a:p>
          <a:p>
            <a:endParaRPr lang="en-US" sz="1200" kern="1200" dirty="0">
              <a:solidFill>
                <a:schemeClr val="tx1"/>
              </a:solidFill>
              <a:effectLst/>
              <a:latin typeface="+mn-lt"/>
              <a:ea typeface="+mn-ea"/>
              <a:cs typeface="+mn-cs"/>
            </a:endParaRPr>
          </a:p>
          <a:p>
            <a:pPr marL="0" lvl="0" indent="0">
              <a:buFont typeface="Arial"/>
              <a:buNone/>
            </a:pPr>
            <a:r>
              <a:rPr lang="en-US" sz="1200" b="1" kern="1200" dirty="0">
                <a:solidFill>
                  <a:schemeClr val="tx1"/>
                </a:solidFill>
                <a:effectLst/>
                <a:latin typeface="+mn-lt"/>
                <a:ea typeface="+mn-ea"/>
                <a:cs typeface="+mn-cs"/>
              </a:rPr>
              <a:t>[Slide 11 + handout: Making a successful ask] </a:t>
            </a:r>
          </a:p>
          <a:p>
            <a:pPr marL="0" lvl="0" indent="0">
              <a:buFont typeface="Arial"/>
              <a:buNone/>
            </a:pPr>
            <a:r>
              <a:rPr lang="en-US" sz="1200" kern="1200" dirty="0">
                <a:solidFill>
                  <a:schemeClr val="tx1"/>
                </a:solidFill>
                <a:effectLst/>
                <a:latin typeface="+mn-lt"/>
                <a:ea typeface="+mn-ea"/>
                <a:cs typeface="+mn-cs"/>
              </a:rPr>
              <a:t>So, just like you’ve learned best practices for how to structure a conversation in organizing, we can identify similar best practices for how to have fundraising conversations.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Starting with the red box, the first step is to tell the donor about the OFA mission statement, the work you are doing locally with OFA, and how it advances what the donor cares about.  As the red arrow says, this is a really important time to start asking the donors leading questions about how they feel about policy issues or the President’s policy agenda, because it can give you insight into how to frame OFA’s work in the context of the donor’s values and interests.</a:t>
            </a:r>
          </a:p>
          <a:p>
            <a:pPr marL="171450" lvl="0" indent="-171450">
              <a:buFont typeface="Arial"/>
              <a:buChar char="•"/>
            </a:pPr>
            <a:r>
              <a:rPr lang="en-US" sz="1200" kern="1200" dirty="0">
                <a:solidFill>
                  <a:schemeClr val="tx1"/>
                </a:solidFill>
                <a:effectLst/>
                <a:latin typeface="+mn-lt"/>
                <a:ea typeface="+mn-ea"/>
                <a:cs typeface="+mn-cs"/>
              </a:rPr>
              <a:t>The next step, seen in the green box, is to give the donor reasons why they should give, and the impact it will make.  This is a great time to start weaving in your personal story because the donor is more likely to care about the policy issue if he hears about how it impacts a real person, and especially the real person they are talking to!</a:t>
            </a:r>
          </a:p>
          <a:p>
            <a:pPr marL="171450" lvl="0" indent="-171450">
              <a:buFont typeface="Arial"/>
              <a:buChar char="•"/>
            </a:pPr>
            <a:r>
              <a:rPr lang="en-US" sz="1200" kern="1200" dirty="0">
                <a:solidFill>
                  <a:schemeClr val="tx1"/>
                </a:solidFill>
                <a:effectLst/>
                <a:latin typeface="+mn-lt"/>
                <a:ea typeface="+mn-ea"/>
                <a:cs typeface="+mn-cs"/>
              </a:rPr>
              <a:t>After that, let’s move to the purple box.  Here you give the donor context about how their donation will be used.  Especially let it know the impact their donation will have on the state and local OFA organization.  This is a good time to share OFA’s concrete accomplishments in issue organizing, prioritizing local accomplishments of your chapter and team. This will make your donor realize he’s making an investment that’s going to pay off with results!</a:t>
            </a:r>
          </a:p>
          <a:p>
            <a:pPr marL="171450" lvl="0" indent="-171450">
              <a:buFont typeface="Arial"/>
              <a:buChar char="•"/>
            </a:pPr>
            <a:r>
              <a:rPr lang="en-US" sz="1200" kern="1200" dirty="0">
                <a:solidFill>
                  <a:schemeClr val="tx1"/>
                </a:solidFill>
                <a:effectLst/>
                <a:latin typeface="+mn-lt"/>
                <a:ea typeface="+mn-ea"/>
                <a:cs typeface="+mn-cs"/>
              </a:rPr>
              <a:t>Looking now at the blue box, the next part of your conversation should explain the goal for the fundraiser or fundraising cycle you’re working on.  This puts your donation ask in context and lets your donor know that his donation will work with many others to build to a substantial goal.  Together, many small donors can raise a lot of funds!</a:t>
            </a:r>
          </a:p>
          <a:p>
            <a:pPr marL="171450" lvl="0" indent="-171450">
              <a:buFont typeface="Arial"/>
              <a:buChar char="•"/>
            </a:pPr>
            <a:r>
              <a:rPr lang="en-US" sz="1200" kern="1200" dirty="0">
                <a:solidFill>
                  <a:schemeClr val="tx1"/>
                </a:solidFill>
                <a:effectLst/>
                <a:latin typeface="+mn-lt"/>
                <a:ea typeface="+mn-ea"/>
                <a:cs typeface="+mn-cs"/>
              </a:rPr>
              <a:t>Finally, note at the orange box, your conversation should end with an ask for a specific amount.  Ask the donor for an amount you think they’ll be able to give, based on what you know of their history.  If they say that’s too much, ask for a smaller amount.  If that is also too much, ask them what amount they can afford to invest in OFA.  No amount is too small, and everyone who donates is joining the OFA team and contributing to our success as an organization.</a:t>
            </a:r>
          </a:p>
          <a:p>
            <a:pPr marL="171450" lvl="0" indent="-171450">
              <a:buFont typeface="Arial"/>
              <a:buChar char="•"/>
            </a:pPr>
            <a:r>
              <a:rPr lang="en-US" sz="1200" kern="1200" dirty="0">
                <a:solidFill>
                  <a:schemeClr val="tx1"/>
                </a:solidFill>
                <a:effectLst/>
                <a:latin typeface="+mn-lt"/>
                <a:ea typeface="+mn-ea"/>
                <a:cs typeface="+mn-cs"/>
              </a:rPr>
              <a:t>Think of this grid not as a script or a pitch, but as a through-line to your conversation.  You should be asking questions and engaging the prospective donor in a back-and-forth conversation throughout your ask.  These are points to hit as you guide your conversation, but not bullet points in a monologue!</a:t>
            </a:r>
          </a:p>
          <a:p>
            <a:pPr marL="17145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11</a:t>
            </a:fld>
            <a:endParaRPr lang="en-US" dirty="0"/>
          </a:p>
        </p:txBody>
      </p:sp>
    </p:spTree>
    <p:extLst>
      <p:ext uri="{BB962C8B-B14F-4D97-AF65-F5344CB8AC3E}">
        <p14:creationId xmlns:p14="http://schemas.microsoft.com/office/powerpoint/2010/main" val="2491365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sz="1200" b="1" dirty="0">
                <a:solidFill>
                  <a:schemeClr val="tx2"/>
                </a:solidFill>
                <a:latin typeface="Gotham-Bold"/>
                <a:ea typeface="Gotham-Bold"/>
                <a:cs typeface="Gotham-Bold"/>
              </a:rPr>
              <a:t>0:31 – 0:40</a:t>
            </a:r>
            <a:r>
              <a:rPr lang="en-US" sz="1200" dirty="0">
                <a:solidFill>
                  <a:schemeClr val="tx2"/>
                </a:solidFill>
                <a:latin typeface="Gotham-Bold"/>
                <a:ea typeface="Gotham-Bold"/>
                <a:cs typeface="Gotham-Bold"/>
              </a:rPr>
              <a:t>	</a:t>
            </a:r>
            <a:r>
              <a:rPr lang="en-US" sz="1200" b="1" dirty="0">
                <a:solidFill>
                  <a:schemeClr val="tx2"/>
                </a:solidFill>
                <a:latin typeface="+mn-lt"/>
                <a:cs typeface="Calibri"/>
              </a:rPr>
              <a:t>The Anatomy of a Hard Ask</a:t>
            </a:r>
          </a:p>
          <a:p>
            <a:pPr marL="0" indent="0">
              <a:buFont typeface="Arial"/>
              <a:buNone/>
            </a:pP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00:38 – 00:40 </a:t>
            </a:r>
            <a:r>
              <a:rPr lang="en-US" sz="1200" b="0" kern="1200" baseline="0" dirty="0">
                <a:solidFill>
                  <a:schemeClr val="tx1"/>
                </a:solidFill>
                <a:effectLst/>
                <a:latin typeface="+mn-lt"/>
                <a:ea typeface="+mn-ea"/>
                <a:cs typeface="+mn-cs"/>
              </a:rPr>
              <a:t>Best Practices </a:t>
            </a:r>
            <a:r>
              <a:rPr lang="en-US" sz="1200" kern="1200" baseline="0" dirty="0">
                <a:solidFill>
                  <a:schemeClr val="tx1"/>
                </a:solidFill>
                <a:effectLst/>
                <a:latin typeface="+mn-lt"/>
                <a:ea typeface="+mn-ea"/>
                <a:cs typeface="+mn-cs"/>
              </a:rPr>
              <a:t>of Any Ask</a:t>
            </a:r>
            <a:endParaRPr lang="en-US" sz="1200" b="1" kern="1200" dirty="0">
              <a:solidFill>
                <a:schemeClr val="tx1"/>
              </a:solidFill>
              <a:effectLst/>
              <a:latin typeface="+mn-lt"/>
              <a:ea typeface="+mn-ea"/>
              <a:cs typeface="+mn-cs"/>
            </a:endParaRPr>
          </a:p>
          <a:p>
            <a:pPr marL="0" indent="0">
              <a:buFont typeface="Arial"/>
              <a:buNone/>
            </a:pPr>
            <a:endParaRPr lang="en-US" sz="1200" b="1" kern="1200" dirty="0">
              <a:solidFill>
                <a:schemeClr val="tx1"/>
              </a:solidFill>
              <a:effectLst/>
              <a:latin typeface="+mn-lt"/>
              <a:ea typeface="+mn-ea"/>
              <a:cs typeface="+mn-cs"/>
            </a:endParaRPr>
          </a:p>
          <a:p>
            <a:pPr marL="0" indent="0">
              <a:buFont typeface="Arial"/>
              <a:buNone/>
            </a:pPr>
            <a:r>
              <a:rPr lang="en-US" sz="1200" b="1" kern="1200" dirty="0">
                <a:solidFill>
                  <a:schemeClr val="tx1"/>
                </a:solidFill>
                <a:effectLst/>
                <a:latin typeface="+mn-lt"/>
                <a:ea typeface="+mn-ea"/>
                <a:cs typeface="+mn-cs"/>
              </a:rPr>
              <a:t>[Slide 12]</a:t>
            </a:r>
            <a:br>
              <a:rPr lang="en-US" sz="1200" kern="1200" baseline="0" dirty="0">
                <a:solidFill>
                  <a:schemeClr val="tx1"/>
                </a:solidFill>
                <a:effectLst/>
                <a:latin typeface="+mn-lt"/>
                <a:ea typeface="+mn-ea"/>
                <a:cs typeface="+mn-cs"/>
              </a:rPr>
            </a:br>
            <a:br>
              <a:rPr lang="en-US" sz="1200" kern="1200" baseline="0" dirty="0">
                <a:solidFill>
                  <a:schemeClr val="tx1"/>
                </a:solidFill>
                <a:effectLst/>
                <a:latin typeface="+mn-lt"/>
                <a:ea typeface="+mn-ea"/>
                <a:cs typeface="+mn-cs"/>
              </a:rPr>
            </a:br>
            <a:r>
              <a:rPr lang="en-US" sz="1200" kern="1200" baseline="0" dirty="0">
                <a:solidFill>
                  <a:schemeClr val="tx1"/>
                </a:solidFill>
                <a:effectLst/>
                <a:latin typeface="+mn-lt"/>
                <a:ea typeface="+mn-ea"/>
                <a:cs typeface="+mn-cs"/>
              </a:rPr>
              <a:t>So we have these bullets here that are best practices for making any kind of ask. </a:t>
            </a:r>
          </a:p>
          <a:p>
            <a:pPr marL="0" indent="0">
              <a:buFont typeface="Arial"/>
              <a:buNone/>
            </a:pPr>
            <a:endParaRPr lang="en-US" sz="1200" kern="1200" baseline="0" dirty="0">
              <a:solidFill>
                <a:schemeClr val="tx1"/>
              </a:solidFill>
              <a:effectLst/>
              <a:latin typeface="+mn-lt"/>
              <a:ea typeface="+mn-ea"/>
              <a:cs typeface="+mn-cs"/>
            </a:endParaRPr>
          </a:p>
          <a:p>
            <a:pPr marL="0" indent="0">
              <a:buFont typeface="Arial"/>
              <a:buNone/>
            </a:pPr>
            <a:r>
              <a:rPr lang="en-US" sz="1200" kern="1200" baseline="0" dirty="0">
                <a:solidFill>
                  <a:schemeClr val="tx1"/>
                </a:solidFill>
                <a:effectLst/>
                <a:latin typeface="+mn-lt"/>
                <a:ea typeface="+mn-ea"/>
                <a:cs typeface="+mn-cs"/>
              </a:rPr>
              <a:t>[Give an example of a weak volunteer ask that your audience may be familiar with in your state. Then, ask your audience why it was bad and how it could be better. Have them draw on the bullets above to make your ask stronger.]</a:t>
            </a:r>
            <a:br>
              <a:rPr lang="en-US" sz="12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514350" indent="-514350">
              <a:spcBef>
                <a:spcPts val="2400"/>
              </a:spcBef>
              <a:buFont typeface="+mj-lt"/>
              <a:buAutoNum type="arabicPeriod"/>
            </a:pPr>
            <a:r>
              <a:rPr lang="en-US" sz="1200" dirty="0">
                <a:solidFill>
                  <a:srgbClr val="1F497D"/>
                </a:solidFill>
                <a:cs typeface="Calibri"/>
              </a:rPr>
              <a:t>Know Your Audience</a:t>
            </a:r>
          </a:p>
          <a:p>
            <a:pPr marL="514350" indent="-514350">
              <a:spcBef>
                <a:spcPts val="2400"/>
              </a:spcBef>
              <a:buFont typeface="+mj-lt"/>
              <a:buAutoNum type="arabicPeriod"/>
            </a:pPr>
            <a:r>
              <a:rPr lang="en-US" sz="1200" dirty="0">
                <a:solidFill>
                  <a:srgbClr val="1F497D"/>
                </a:solidFill>
                <a:cs typeface="Calibri"/>
              </a:rPr>
              <a:t>Pick an Effective Attitude</a:t>
            </a:r>
          </a:p>
          <a:p>
            <a:pPr marL="514350" indent="-514350">
              <a:spcBef>
                <a:spcPts val="2400"/>
              </a:spcBef>
              <a:buFont typeface="+mj-lt"/>
              <a:buAutoNum type="arabicPeriod"/>
            </a:pPr>
            <a:r>
              <a:rPr lang="en-US" sz="1200" dirty="0">
                <a:solidFill>
                  <a:srgbClr val="1F497D"/>
                </a:solidFill>
                <a:cs typeface="Calibri"/>
              </a:rPr>
              <a:t>Build Urgency</a:t>
            </a:r>
          </a:p>
          <a:p>
            <a:pPr marL="514350" indent="-514350">
              <a:spcBef>
                <a:spcPts val="2400"/>
              </a:spcBef>
              <a:buFont typeface="+mj-lt"/>
              <a:buAutoNum type="arabicPeriod"/>
            </a:pPr>
            <a:r>
              <a:rPr lang="en-US" sz="1200" dirty="0">
                <a:solidFill>
                  <a:srgbClr val="1F497D"/>
                </a:solidFill>
                <a:cs typeface="Calibri"/>
              </a:rPr>
              <a:t>Use Strong Language</a:t>
            </a:r>
          </a:p>
          <a:p>
            <a:pPr marL="514350" indent="-514350">
              <a:spcBef>
                <a:spcPts val="2400"/>
              </a:spcBef>
              <a:buFont typeface="+mj-lt"/>
              <a:buAutoNum type="arabicPeriod"/>
            </a:pPr>
            <a:r>
              <a:rPr lang="en-US" sz="1200" dirty="0">
                <a:solidFill>
                  <a:srgbClr val="1F497D"/>
                </a:solidFill>
                <a:cs typeface="Calibri"/>
              </a:rPr>
              <a:t>Ask for Something Specific</a:t>
            </a:r>
          </a:p>
          <a:p>
            <a:pPr marL="514350" indent="-514350">
              <a:spcBef>
                <a:spcPts val="2400"/>
              </a:spcBef>
              <a:buFont typeface="+mj-lt"/>
              <a:buAutoNum type="arabicPeriod"/>
            </a:pPr>
            <a:r>
              <a:rPr lang="en-US" sz="1200" dirty="0">
                <a:solidFill>
                  <a:srgbClr val="1F497D"/>
                </a:solidFill>
                <a:cs typeface="Calibri"/>
              </a:rPr>
              <a:t>WAIT for an answer</a:t>
            </a:r>
          </a:p>
          <a:p>
            <a:pPr marL="514350" indent="-514350">
              <a:spcBef>
                <a:spcPts val="2400"/>
              </a:spcBef>
              <a:buFont typeface="+mj-lt"/>
              <a:buAutoNum type="arabicPeriod"/>
            </a:pPr>
            <a:r>
              <a:rPr lang="en-US" sz="1200" dirty="0">
                <a:solidFill>
                  <a:srgbClr val="1F497D"/>
                </a:solidFill>
                <a:cs typeface="Calibri"/>
              </a:rPr>
              <a:t>Be Persistent</a:t>
            </a:r>
          </a:p>
          <a:p>
            <a:pPr marL="17145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12</a:t>
            </a:fld>
            <a:endParaRPr lang="en-US" dirty="0"/>
          </a:p>
        </p:txBody>
      </p:sp>
    </p:spTree>
    <p:extLst>
      <p:ext uri="{BB962C8B-B14F-4D97-AF65-F5344CB8AC3E}">
        <p14:creationId xmlns:p14="http://schemas.microsoft.com/office/powerpoint/2010/main" val="46896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spcBef>
                <a:spcPct val="0"/>
              </a:spcBef>
              <a:buFont typeface="Arial" pitchFamily="34" charset="0"/>
              <a:buNone/>
            </a:pPr>
            <a:endParaRPr lang="en-US"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13</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15</a:t>
            </a:fld>
            <a:endParaRPr lang="en-US" dirty="0"/>
          </a:p>
        </p:txBody>
      </p:sp>
    </p:spTree>
    <p:extLst>
      <p:ext uri="{BB962C8B-B14F-4D97-AF65-F5344CB8AC3E}">
        <p14:creationId xmlns:p14="http://schemas.microsoft.com/office/powerpoint/2010/main" val="4689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16</a:t>
            </a:fld>
            <a:endParaRPr lang="en-US" dirty="0"/>
          </a:p>
        </p:txBody>
      </p:sp>
    </p:spTree>
    <p:extLst>
      <p:ext uri="{BB962C8B-B14F-4D97-AF65-F5344CB8AC3E}">
        <p14:creationId xmlns:p14="http://schemas.microsoft.com/office/powerpoint/2010/main" val="46896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17</a:t>
            </a:fld>
            <a:endParaRPr lang="en-US" dirty="0"/>
          </a:p>
        </p:txBody>
      </p:sp>
    </p:spTree>
    <p:extLst>
      <p:ext uri="{BB962C8B-B14F-4D97-AF65-F5344CB8AC3E}">
        <p14:creationId xmlns:p14="http://schemas.microsoft.com/office/powerpoint/2010/main" val="4689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18</a:t>
            </a:fld>
            <a:endParaRPr lang="en-US" dirty="0"/>
          </a:p>
        </p:txBody>
      </p:sp>
    </p:spTree>
    <p:extLst>
      <p:ext uri="{BB962C8B-B14F-4D97-AF65-F5344CB8AC3E}">
        <p14:creationId xmlns:p14="http://schemas.microsoft.com/office/powerpoint/2010/main" val="46896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1" kern="1200" baseline="0" dirty="0">
                <a:solidFill>
                  <a:schemeClr val="tx1"/>
                </a:solidFill>
                <a:effectLst/>
                <a:latin typeface="+mn-lt"/>
                <a:ea typeface="+mn-ea"/>
                <a:cs typeface="+mn-cs"/>
              </a:rPr>
              <a:t>00:42 – 00:60 Practice your Fundraising Conversation, </a:t>
            </a:r>
          </a:p>
          <a:p>
            <a:r>
              <a:rPr lang="en-US" sz="1200" b="1"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0:50 – 0:60	Debrief</a:t>
            </a:r>
          </a:p>
          <a:p>
            <a:endParaRPr lang="en-US" sz="1200" b="0" kern="1200" dirty="0">
              <a:solidFill>
                <a:schemeClr val="tx1"/>
              </a:solidFill>
              <a:effectLst/>
              <a:latin typeface="+mn-lt"/>
              <a:ea typeface="+mn-ea"/>
              <a:cs typeface="+mn-cs"/>
            </a:endParaRPr>
          </a:p>
          <a:p>
            <a:pPr marL="0" indent="0">
              <a:buFont typeface="Arial" pitchFamily="34" charset="0"/>
              <a:buNone/>
            </a:pPr>
            <a:r>
              <a:rPr lang="en-US" sz="1200" b="1" kern="1200" dirty="0">
                <a:solidFill>
                  <a:schemeClr val="tx1"/>
                </a:solidFill>
                <a:effectLst/>
                <a:latin typeface="+mn-lt"/>
                <a:ea typeface="+mn-ea"/>
                <a:cs typeface="+mn-cs"/>
              </a:rPr>
              <a:t>[Slide 16]</a:t>
            </a:r>
            <a:r>
              <a:rPr lang="en-US" sz="1200" b="1" kern="1200" baseline="0" dirty="0">
                <a:solidFill>
                  <a:schemeClr val="tx1"/>
                </a:solidFill>
                <a:effectLst/>
                <a:latin typeface="+mn-lt"/>
                <a:ea typeface="+mn-ea"/>
                <a:cs typeface="+mn-cs"/>
              </a:rPr>
              <a:t> </a:t>
            </a:r>
            <a:br>
              <a:rPr lang="en-US" sz="1200" b="1" kern="1200" baseline="0" dirty="0">
                <a:solidFill>
                  <a:schemeClr val="tx1"/>
                </a:solidFill>
                <a:effectLst/>
                <a:latin typeface="+mn-lt"/>
                <a:ea typeface="+mn-ea"/>
                <a:cs typeface="+mn-cs"/>
              </a:rPr>
            </a:br>
            <a:endParaRPr lang="en-US" sz="1200" b="0" kern="1200" baseline="0" dirty="0">
              <a:solidFill>
                <a:schemeClr val="tx1"/>
              </a:solidFill>
              <a:effectLst/>
              <a:latin typeface="+mn-lt"/>
              <a:ea typeface="+mn-ea"/>
              <a:cs typeface="+mn-cs"/>
            </a:endParaRPr>
          </a:p>
          <a:p>
            <a:pPr marL="171450" indent="-171450">
              <a:buFont typeface="Arial" pitchFamily="34" charset="0"/>
              <a:buChar char="•"/>
            </a:pPr>
            <a:r>
              <a:rPr lang="en-US" sz="1200" b="0" kern="1200" baseline="0" dirty="0">
                <a:solidFill>
                  <a:schemeClr val="tx1"/>
                </a:solidFill>
                <a:effectLst/>
                <a:latin typeface="+mn-lt"/>
                <a:ea typeface="+mn-ea"/>
                <a:cs typeface="+mn-cs"/>
              </a:rPr>
              <a:t>Before we debrief, who had a partner that made a really great ask in the first scenario – when making an ask of a donor in the Personal Circle?</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	[When someone is nominated, have the pair go up to the front of the room and re-enact their conversation]</a:t>
            </a:r>
          </a:p>
          <a:p>
            <a:endParaRPr lang="en-US" sz="1200" b="0" kern="1200" baseline="0" dirty="0">
              <a:solidFill>
                <a:schemeClr val="tx1"/>
              </a:solidFill>
              <a:effectLst/>
              <a:latin typeface="+mn-lt"/>
              <a:ea typeface="+mn-ea"/>
              <a:cs typeface="+mn-cs"/>
            </a:endParaRPr>
          </a:p>
          <a:p>
            <a:pPr marL="171450" indent="-171450">
              <a:buFont typeface="Arial" pitchFamily="34" charset="0"/>
              <a:buChar char="•"/>
            </a:pPr>
            <a:r>
              <a:rPr lang="en-US" sz="1200" b="0" kern="1200" baseline="0" dirty="0">
                <a:solidFill>
                  <a:schemeClr val="tx1"/>
                </a:solidFill>
                <a:effectLst/>
                <a:latin typeface="+mn-lt"/>
                <a:ea typeface="+mn-ea"/>
                <a:cs typeface="+mn-cs"/>
              </a:rPr>
              <a:t>Who had a partner that made a really great ask in the second scenario – when making an ask of a donor in the Ideological Circle?</a:t>
            </a:r>
          </a:p>
          <a:p>
            <a:endParaRPr lang="en-US"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	[When someone is nominated, have the pair go up to the front of the room and re-enact their conversation]</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OK. Great. Thank you for sharing!</a:t>
            </a:r>
          </a:p>
          <a:p>
            <a:endParaRPr lang="en-US" sz="1200" b="0" kern="1200" baseline="0" dirty="0">
              <a:solidFill>
                <a:schemeClr val="tx1"/>
              </a:solidFill>
              <a:effectLst/>
              <a:latin typeface="+mn-lt"/>
              <a:ea typeface="+mn-ea"/>
              <a:cs typeface="+mn-cs"/>
            </a:endParaRPr>
          </a:p>
          <a:p>
            <a:pPr marL="171450" lvl="0" indent="-171450">
              <a:buFont typeface="Arial"/>
              <a:buChar char="•"/>
            </a:pPr>
            <a:r>
              <a:rPr lang="en-US" sz="1200" b="0" kern="1200" baseline="0" dirty="0">
                <a:solidFill>
                  <a:schemeClr val="tx1"/>
                </a:solidFill>
                <a:effectLst/>
                <a:latin typeface="+mn-lt"/>
                <a:ea typeface="+mn-ea"/>
                <a:cs typeface="+mn-cs"/>
              </a:rPr>
              <a:t>Let’s have an open conversation. How did you feel when you were being asked to donate?</a:t>
            </a:r>
          </a:p>
          <a:p>
            <a:pPr marL="171450" lvl="0" indent="-171450">
              <a:buFont typeface="Arial"/>
              <a:buChar char="•"/>
            </a:pPr>
            <a:r>
              <a:rPr lang="en-US" sz="1200" b="0" kern="1200" baseline="0" dirty="0">
                <a:solidFill>
                  <a:schemeClr val="tx1"/>
                </a:solidFill>
                <a:effectLst/>
                <a:latin typeface="+mn-lt"/>
                <a:ea typeface="+mn-ea"/>
                <a:cs typeface="+mn-cs"/>
              </a:rPr>
              <a:t>Was it more difficult to say no when the person making a hard ask hit all of these points? </a:t>
            </a:r>
          </a:p>
          <a:p>
            <a:pPr marL="171450" lvl="0" indent="-171450">
              <a:buFont typeface="Arial"/>
              <a:buChar char="•"/>
            </a:pPr>
            <a:r>
              <a:rPr lang="en-US" sz="1200" b="0" kern="1200" baseline="0" dirty="0">
                <a:solidFill>
                  <a:schemeClr val="tx1"/>
                </a:solidFill>
                <a:effectLst/>
                <a:latin typeface="+mn-lt"/>
                <a:ea typeface="+mn-ea"/>
                <a:cs typeface="+mn-cs"/>
              </a:rPr>
              <a:t>What are some of the points you feel you need to work on in order to make a great, hard fundraising ask?</a:t>
            </a:r>
            <a:br>
              <a:rPr lang="en-US" sz="1200" b="0" kern="1200" baseline="0" dirty="0">
                <a:solidFill>
                  <a:schemeClr val="tx1"/>
                </a:solidFill>
                <a:effectLst/>
                <a:latin typeface="+mn-lt"/>
                <a:ea typeface="+mn-ea"/>
                <a:cs typeface="+mn-cs"/>
              </a:rPr>
            </a:br>
            <a:endParaRPr lang="en-US" sz="1200" b="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a:solidFill>
                  <a:schemeClr val="tx1"/>
                </a:solidFill>
                <a:effectLst/>
                <a:latin typeface="+mn-lt"/>
                <a:ea typeface="+mn-ea"/>
                <a:cs typeface="+mn-cs"/>
              </a:rPr>
              <a:t>0:05 – 0:10</a:t>
            </a:r>
            <a:r>
              <a:rPr lang="en-US" sz="1200" b="1" kern="1200" baseline="0" dirty="0">
                <a:solidFill>
                  <a:schemeClr val="tx1"/>
                </a:solidFill>
                <a:effectLst/>
                <a:latin typeface="+mn-lt"/>
                <a:ea typeface="+mn-ea"/>
                <a:cs typeface="+mn-cs"/>
              </a:rPr>
              <a:t> Grassroots Fundraising Overview</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is grassroots fundraising important? </a:t>
            </a:r>
            <a:br>
              <a:rPr lang="en-US" sz="1200" kern="1200" dirty="0">
                <a:solidFill>
                  <a:schemeClr val="tx1"/>
                </a:solidFill>
                <a:effectLst/>
                <a:latin typeface="+mn-lt"/>
                <a:ea typeface="+mn-ea"/>
                <a:cs typeface="+mn-cs"/>
              </a:rPr>
            </a:br>
            <a:endParaRPr lang="en-US" sz="11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2]</a:t>
            </a:r>
            <a:r>
              <a:rPr lang="en-US" sz="1200" kern="1200" dirty="0">
                <a:solidFill>
                  <a:schemeClr val="tx1"/>
                </a:solidFill>
                <a:effectLst/>
                <a:latin typeface="+mn-lt"/>
                <a:ea typeface="+mn-ea"/>
                <a:cs typeface="+mn-cs"/>
              </a:rPr>
              <a:t> Put</a:t>
            </a:r>
            <a:r>
              <a:rPr lang="en-US" sz="1200" kern="1200" baseline="0" dirty="0">
                <a:solidFill>
                  <a:schemeClr val="tx1"/>
                </a:solidFill>
                <a:effectLst/>
                <a:latin typeface="+mn-lt"/>
                <a:ea typeface="+mn-ea"/>
                <a:cs typeface="+mn-cs"/>
              </a:rPr>
              <a:t> simply, grassroots fundraising will allow us to run successful organizing programs in your state. But who</a:t>
            </a:r>
            <a:r>
              <a:rPr lang="en-US" sz="1200" kern="1200" dirty="0">
                <a:solidFill>
                  <a:schemeClr val="tx1"/>
                </a:solidFill>
                <a:effectLst/>
                <a:latin typeface="+mn-lt"/>
                <a:ea typeface="+mn-ea"/>
                <a:cs typeface="+mn-cs"/>
              </a:rPr>
              <a:t> can think of a few other reasons why including grassroots fundraising as part</a:t>
            </a:r>
            <a:r>
              <a:rPr lang="en-US" sz="1200" kern="1200" baseline="0" dirty="0">
                <a:solidFill>
                  <a:schemeClr val="tx1"/>
                </a:solidFill>
                <a:effectLst/>
                <a:latin typeface="+mn-lt"/>
                <a:ea typeface="+mn-ea"/>
                <a:cs typeface="+mn-cs"/>
              </a:rPr>
              <a:t> of our field program might be important? </a:t>
            </a:r>
            <a:br>
              <a:rPr lang="en-US" sz="1200" kern="1200" baseline="0" dirty="0">
                <a:solidFill>
                  <a:schemeClr val="tx1"/>
                </a:solidFill>
                <a:effectLst/>
                <a:latin typeface="+mn-lt"/>
                <a:ea typeface="+mn-ea"/>
                <a:cs typeface="+mn-cs"/>
              </a:rPr>
            </a:br>
            <a:br>
              <a:rPr lang="en-US" sz="1200" kern="1200" baseline="0" dirty="0">
                <a:solidFill>
                  <a:schemeClr val="tx1"/>
                </a:solidFill>
                <a:effectLst/>
                <a:latin typeface="+mn-lt"/>
                <a:ea typeface="+mn-ea"/>
                <a:cs typeface="+mn-cs"/>
              </a:rPr>
            </a:br>
            <a:r>
              <a:rPr lang="en-US" sz="1200" kern="1200" dirty="0">
                <a:solidFill>
                  <a:schemeClr val="tx1"/>
                </a:solidFill>
                <a:effectLst/>
                <a:latin typeface="+mn-lt"/>
                <a:ea typeface="+mn-ea"/>
                <a:cs typeface="+mn-cs"/>
              </a:rPr>
              <a:t>[Take responses from a few of the audience about why GRF is important.  Seek to elicit the below responses: </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Expands our donor base to people who wouldn’t otherwise give</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Gives local community ownership over organizing</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Demonstrates popular support</a:t>
            </a:r>
            <a:endParaRPr lang="en-US" sz="1100" kern="1200" dirty="0">
              <a:solidFill>
                <a:schemeClr val="tx1"/>
              </a:solidFill>
              <a:effectLst/>
              <a:latin typeface="+mn-lt"/>
              <a:ea typeface="+mn-ea"/>
              <a:cs typeface="+mn-cs"/>
            </a:endParaRPr>
          </a:p>
          <a:p>
            <a:pPr marL="628650" lvl="1" indent="-171450">
              <a:buFont typeface="Arial"/>
              <a:buChar char="•"/>
            </a:pPr>
            <a:r>
              <a:rPr lang="en-US" sz="1200" kern="1200" dirty="0">
                <a:solidFill>
                  <a:schemeClr val="tx1"/>
                </a:solidFill>
                <a:effectLst/>
                <a:latin typeface="+mn-lt"/>
                <a:ea typeface="+mn-ea"/>
                <a:cs typeface="+mn-cs"/>
              </a:rPr>
              <a:t>Opens other paths for engagement with OFA]</a:t>
            </a:r>
          </a:p>
          <a:p>
            <a:pPr marL="628650" lvl="1" indent="-171450">
              <a:buFont typeface="Arial"/>
              <a:buChar char="•"/>
            </a:pPr>
            <a:endParaRPr lang="en-US" sz="11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Great.</a:t>
            </a:r>
            <a:r>
              <a:rPr lang="en-US" sz="1200" kern="1200" baseline="0" dirty="0">
                <a:solidFill>
                  <a:schemeClr val="tx1"/>
                </a:solidFill>
                <a:effectLst/>
                <a:latin typeface="+mn-lt"/>
                <a:ea typeface="+mn-ea"/>
                <a:cs typeface="+mn-cs"/>
              </a:rPr>
              <a:t> A key point that you just mentioned is that grassroots fundraising opens other paths for engagement with OFA. Think of the jungle gym on the slide – we can approach it from a number of different ways, right? Unlike a slide, people can come on from different sides at the same time. So while some people will take action with OFA by attending a rally, others will take action with OFA by making a financial contribution or hosting a fundraiser.</a:t>
            </a:r>
          </a:p>
          <a:p>
            <a:pPr marL="171450" lvl="0" indent="-171450">
              <a:buFont typeface="Arial"/>
              <a:buChar char="•"/>
            </a:pPr>
            <a:endParaRPr lang="en-US" sz="1200" kern="1200" baseline="0" dirty="0">
              <a:solidFill>
                <a:schemeClr val="tx1"/>
              </a:solidFill>
              <a:effectLst/>
              <a:latin typeface="+mn-lt"/>
              <a:ea typeface="+mn-ea"/>
              <a:cs typeface="+mn-cs"/>
            </a:endParaRPr>
          </a:p>
          <a:p>
            <a:pPr marL="171450" indent="-171450">
              <a:spcBef>
                <a:spcPts val="2400"/>
              </a:spcBef>
              <a:buFont typeface="Arial" pitchFamily="34" charset="0"/>
              <a:buChar char="•"/>
            </a:pPr>
            <a:r>
              <a:rPr lang="en-US" sz="1100" dirty="0">
                <a:solidFill>
                  <a:srgbClr val="1F497D"/>
                </a:solidFill>
                <a:cs typeface="Calibri"/>
              </a:rPr>
              <a:t>One of</a:t>
            </a:r>
            <a:r>
              <a:rPr lang="en-US" sz="1100" baseline="0" dirty="0">
                <a:solidFill>
                  <a:srgbClr val="1F497D"/>
                </a:solidFill>
                <a:cs typeface="Calibri"/>
              </a:rPr>
              <a:t> the</a:t>
            </a:r>
            <a:r>
              <a:rPr lang="en-US" sz="1100" dirty="0">
                <a:solidFill>
                  <a:srgbClr val="1F497D"/>
                </a:solidFill>
                <a:cs typeface="Calibri"/>
              </a:rPr>
              <a:t> biggest barriers to</a:t>
            </a:r>
            <a:r>
              <a:rPr lang="en-US" sz="1100" baseline="0" dirty="0">
                <a:solidFill>
                  <a:srgbClr val="1F497D"/>
                </a:solidFill>
                <a:cs typeface="Calibri"/>
              </a:rPr>
              <a:t> leading a successful grassroots fundraising program </a:t>
            </a:r>
            <a:r>
              <a:rPr lang="en-US" sz="1100" dirty="0">
                <a:solidFill>
                  <a:srgbClr val="1F497D"/>
                </a:solidFill>
                <a:cs typeface="Calibri"/>
              </a:rPr>
              <a:t>is the</a:t>
            </a:r>
            <a:r>
              <a:rPr lang="en-US" sz="1100" baseline="0" dirty="0">
                <a:solidFill>
                  <a:srgbClr val="1F497D"/>
                </a:solidFill>
                <a:cs typeface="Calibri"/>
              </a:rPr>
              <a:t> </a:t>
            </a:r>
            <a:r>
              <a:rPr lang="en-US" sz="1100" dirty="0">
                <a:solidFill>
                  <a:srgbClr val="1F497D"/>
                </a:solidFill>
                <a:cs typeface="Calibri"/>
              </a:rPr>
              <a:t>taboo about asking for money</a:t>
            </a:r>
            <a:r>
              <a:rPr lang="en-US" sz="1100" baseline="0" dirty="0">
                <a:solidFill>
                  <a:srgbClr val="1F497D"/>
                </a:solidFill>
                <a:cs typeface="Calibri"/>
              </a:rPr>
              <a:t> --</a:t>
            </a:r>
            <a:r>
              <a:rPr lang="en-US" sz="1100" dirty="0">
                <a:solidFill>
                  <a:srgbClr val="1F497D"/>
                </a:solidFill>
                <a:cs typeface="Calibri"/>
              </a:rPr>
              <a:t> It’s important to note that this is a learned behavior. We can overcome this barrier by recognizing that people give when they are asked. People who give money are going to give it somewhere, so it is up to us to invite them to give to OFA and become involved in</a:t>
            </a:r>
            <a:r>
              <a:rPr lang="en-US" sz="1100" baseline="0" dirty="0">
                <a:solidFill>
                  <a:srgbClr val="1F497D"/>
                </a:solidFill>
                <a:cs typeface="Calibri"/>
              </a:rPr>
              <a:t> our work. We have nothing to lose by making a hard ask so long as we maintain our principles of </a:t>
            </a:r>
            <a:r>
              <a:rPr lang="en-US" sz="1100" baseline="0">
                <a:solidFill>
                  <a:srgbClr val="1F497D"/>
                </a:solidFill>
                <a:cs typeface="Calibri"/>
              </a:rPr>
              <a:t>RESPECT.EMPOWER.INCLUDE.ACT.With</a:t>
            </a:r>
            <a:r>
              <a:rPr lang="en-US" sz="1100" baseline="0" dirty="0">
                <a:solidFill>
                  <a:srgbClr val="1F497D"/>
                </a:solidFill>
                <a:cs typeface="Calibri"/>
              </a:rPr>
              <a:t> that being said, let’s jump into our goals for this session.</a:t>
            </a:r>
          </a:p>
          <a:p>
            <a:pPr>
              <a:spcBef>
                <a:spcPts val="2400"/>
              </a:spcBef>
            </a:pPr>
            <a:endParaRPr lang="en-US" sz="1100" dirty="0">
              <a:solidFill>
                <a:srgbClr val="1F497D"/>
              </a:solidFill>
              <a:latin typeface="+mn-lt"/>
              <a:cs typeface="Calibri"/>
            </a:endParaRPr>
          </a:p>
          <a:p>
            <a:pPr marL="171450" lvl="0" indent="-171450">
              <a:buFont typeface="Arial"/>
              <a:buChar char="•"/>
            </a:pPr>
            <a:endParaRPr lang="en-US" sz="1100" kern="1200" dirty="0">
              <a:solidFill>
                <a:schemeClr val="tx1"/>
              </a:solidFill>
              <a:effectLst/>
              <a:latin typeface="+mn-lt"/>
              <a:ea typeface="+mn-ea"/>
              <a:cs typeface="+mn-cs"/>
            </a:endParaRPr>
          </a:p>
          <a:p>
            <a:pPr marL="171450" indent="-171450">
              <a:buFont typeface="Arial"/>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2</a:t>
            </a:fld>
            <a:endParaRPr lang="en-US" dirty="0"/>
          </a:p>
        </p:txBody>
      </p:sp>
    </p:spTree>
    <p:extLst>
      <p:ext uri="{BB962C8B-B14F-4D97-AF65-F5344CB8AC3E}">
        <p14:creationId xmlns:p14="http://schemas.microsoft.com/office/powerpoint/2010/main" val="2738375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0:60 – 0:61	Agenda review</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a:buChar char="•"/>
            </a:pPr>
            <a:r>
              <a:rPr lang="en-US" sz="1200" b="1" kern="1200" dirty="0">
                <a:solidFill>
                  <a:schemeClr val="tx1"/>
                </a:solidFill>
                <a:effectLst/>
                <a:latin typeface="+mn-lt"/>
                <a:ea typeface="+mn-ea"/>
                <a:cs typeface="+mn-cs"/>
              </a:rPr>
              <a:t>[Slide 16] </a:t>
            </a:r>
            <a:r>
              <a:rPr lang="en-US" sz="1200" kern="1200" dirty="0">
                <a:solidFill>
                  <a:schemeClr val="tx1"/>
                </a:solidFill>
                <a:effectLst/>
                <a:latin typeface="+mn-lt"/>
                <a:ea typeface="+mn-ea"/>
                <a:cs typeface="+mn-cs"/>
              </a:rPr>
              <a:t>So now that we know the motivation</a:t>
            </a:r>
            <a:r>
              <a:rPr lang="en-US" sz="1200" kern="1200" baseline="0" dirty="0">
                <a:solidFill>
                  <a:schemeClr val="tx1"/>
                </a:solidFill>
                <a:effectLst/>
                <a:latin typeface="+mn-lt"/>
                <a:ea typeface="+mn-ea"/>
                <a:cs typeface="+mn-cs"/>
              </a:rPr>
              <a:t> behind our prospective donors and have practiced, let’s go over our key takeaways.</a:t>
            </a:r>
            <a:endParaRPr lang="en-US" baseline="0" dirty="0"/>
          </a:p>
          <a:p>
            <a:pPr marL="171450" indent="-171450">
              <a:spcBef>
                <a:spcPct val="0"/>
              </a:spcBef>
              <a:buFont typeface="Arial" pitchFamily="34" charset="0"/>
              <a:buChar char="•"/>
            </a:pPr>
            <a:endParaRPr lang="en-US" baseline="0" dirty="0"/>
          </a:p>
          <a:p>
            <a:pPr marL="0" indent="0">
              <a:spcBef>
                <a:spcPct val="0"/>
              </a:spcBef>
              <a:buFont typeface="Arial" pitchFamily="34" charset="0"/>
              <a:buNone/>
            </a:pPr>
            <a:endParaRPr lang="en-US"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20</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a:solidFill>
                  <a:schemeClr val="tx1"/>
                </a:solidFill>
                <a:effectLst/>
                <a:latin typeface="+mn-lt"/>
                <a:ea typeface="+mn-ea"/>
                <a:cs typeface="+mn-cs"/>
              </a:rPr>
              <a:t>0:61 – 0:65 Key Takeaways</a:t>
            </a:r>
          </a:p>
          <a:p>
            <a:endParaRPr lang="en-US" sz="1100" b="1"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[Slide 18]</a:t>
            </a:r>
          </a:p>
          <a:p>
            <a:pPr marL="514350" lvl="0" indent="-514350">
              <a:buFont typeface="Arial"/>
              <a:buChar char="•"/>
            </a:pPr>
            <a:r>
              <a:rPr lang="en-US" sz="1100" dirty="0">
                <a:solidFill>
                  <a:srgbClr val="1F497D"/>
                </a:solidFill>
              </a:rPr>
              <a:t>Making a hard grassroots fundraising ask is just like making a hard organizing ask</a:t>
            </a:r>
          </a:p>
          <a:p>
            <a:pPr marL="514350" lvl="0" indent="-514350">
              <a:buFont typeface="Arial"/>
              <a:buChar char="•"/>
            </a:pPr>
            <a:r>
              <a:rPr lang="en-US" sz="1100" dirty="0">
                <a:solidFill>
                  <a:srgbClr val="1F497D"/>
                </a:solidFill>
              </a:rPr>
              <a:t>We have nothing to lose by making a hard ask when we remember to Respect. Empower. Include. Act.</a:t>
            </a:r>
          </a:p>
          <a:p>
            <a:pPr marL="514350" lvl="0" indent="-514350">
              <a:buFont typeface="Arial"/>
              <a:buChar char="•"/>
            </a:pPr>
            <a:r>
              <a:rPr lang="en-US" sz="1100" dirty="0">
                <a:solidFill>
                  <a:srgbClr val="1F497D"/>
                </a:solidFill>
              </a:rPr>
              <a:t>The success and growth of our organization depends on our ability to make a hard ask. Donors will not give if we do not ask. </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Consider</a:t>
            </a:r>
            <a:r>
              <a:rPr lang="en-US" sz="1100" kern="1200" baseline="0" dirty="0">
                <a:solidFill>
                  <a:schemeClr val="tx1"/>
                </a:solidFill>
                <a:effectLst/>
                <a:latin typeface="+mn-lt"/>
                <a:ea typeface="+mn-ea"/>
                <a:cs typeface="+mn-cs"/>
              </a:rPr>
              <a:t> this: What is the worst thing that can happen?</a:t>
            </a:r>
          </a:p>
          <a:p>
            <a:endParaRPr lang="en-US" sz="1100" kern="1200" baseline="0" dirty="0">
              <a:solidFill>
                <a:schemeClr val="tx1"/>
              </a:solidFill>
              <a:effectLst/>
              <a:latin typeface="+mn-lt"/>
              <a:ea typeface="+mn-ea"/>
              <a:cs typeface="+mn-cs"/>
            </a:endParaRPr>
          </a:p>
          <a:p>
            <a:r>
              <a:rPr lang="en-US" sz="1100" kern="1200" baseline="0" dirty="0">
                <a:solidFill>
                  <a:schemeClr val="tx1"/>
                </a:solidFill>
                <a:effectLst/>
                <a:latin typeface="+mn-lt"/>
                <a:ea typeface="+mn-ea"/>
                <a:cs typeface="+mn-cs"/>
              </a:rPr>
              <a:t>Now consider what you and the organization stand to gain from a simple, direct, and effective ask.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21</a:t>
            </a:fld>
            <a:endParaRPr lang="en-US" dirty="0"/>
          </a:p>
        </p:txBody>
      </p:sp>
    </p:spTree>
    <p:extLst>
      <p:ext uri="{BB962C8B-B14F-4D97-AF65-F5344CB8AC3E}">
        <p14:creationId xmlns:p14="http://schemas.microsoft.com/office/powerpoint/2010/main" val="3306890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b="1" kern="1200" dirty="0">
                <a:solidFill>
                  <a:schemeClr val="tx1"/>
                </a:solidFill>
                <a:effectLst/>
                <a:latin typeface="+mn-lt"/>
                <a:ea typeface="+mn-ea"/>
                <a:cs typeface="+mn-cs"/>
              </a:rPr>
              <a:t>0:10 – 0:12	Introduce session and goals</a:t>
            </a:r>
          </a:p>
          <a:p>
            <a:endParaRPr lang="en-US" sz="1100" b="1" kern="1200" dirty="0">
              <a:solidFill>
                <a:schemeClr val="tx1"/>
              </a:solidFill>
              <a:effectLst/>
              <a:latin typeface="+mn-lt"/>
              <a:ea typeface="+mn-ea"/>
              <a:cs typeface="+mn-cs"/>
            </a:endParaRPr>
          </a:p>
          <a:p>
            <a:pPr marL="0" lvl="0" indent="0">
              <a:buFont typeface="Arial"/>
              <a:buNone/>
            </a:pPr>
            <a:r>
              <a:rPr lang="en-US" sz="1100" b="1" kern="1200" dirty="0">
                <a:solidFill>
                  <a:schemeClr val="tx1"/>
                </a:solidFill>
                <a:effectLst/>
                <a:latin typeface="+mn-lt"/>
                <a:ea typeface="+mn-ea"/>
                <a:cs typeface="+mn-cs"/>
              </a:rPr>
              <a:t>[Slide 3] </a:t>
            </a:r>
            <a:br>
              <a:rPr lang="en-US" sz="1100" b="1" kern="1200" dirty="0">
                <a:solidFill>
                  <a:schemeClr val="tx1"/>
                </a:solidFill>
                <a:effectLst/>
                <a:latin typeface="+mn-lt"/>
                <a:ea typeface="+mn-ea"/>
                <a:cs typeface="+mn-cs"/>
              </a:rPr>
            </a:br>
            <a:endParaRPr lang="en-US" sz="1100" b="1" kern="1200" dirty="0">
              <a:solidFill>
                <a:schemeClr val="tx1"/>
              </a:solidFill>
              <a:effectLst/>
              <a:latin typeface="+mn-lt"/>
              <a:ea typeface="+mn-ea"/>
              <a:cs typeface="+mn-cs"/>
            </a:endParaRPr>
          </a:p>
          <a:p>
            <a:pPr marL="171450" lvl="0" indent="-171450">
              <a:buFont typeface="Arial" pitchFamily="34" charset="0"/>
              <a:buChar char="•"/>
            </a:pPr>
            <a:r>
              <a:rPr lang="en-US" sz="1100" b="0" kern="1200" dirty="0">
                <a:solidFill>
                  <a:schemeClr val="tx1"/>
                </a:solidFill>
                <a:effectLst/>
                <a:latin typeface="+mn-lt"/>
                <a:ea typeface="+mn-ea"/>
                <a:cs typeface="+mn-cs"/>
              </a:rPr>
              <a:t>The most efficient </a:t>
            </a:r>
            <a:r>
              <a:rPr lang="en-US" sz="1100" b="0" kern="1200" baseline="0" dirty="0">
                <a:solidFill>
                  <a:schemeClr val="tx1"/>
                </a:solidFill>
                <a:effectLst/>
                <a:latin typeface="+mn-lt"/>
                <a:ea typeface="+mn-ea"/>
                <a:cs typeface="+mn-cs"/>
              </a:rPr>
              <a:t>way to fundraise for any cause is to include a “hard” ask when soliciting supporters. </a:t>
            </a:r>
            <a:r>
              <a:rPr lang="en-US" sz="1100" kern="1200" dirty="0">
                <a:solidFill>
                  <a:schemeClr val="tx1"/>
                </a:solidFill>
                <a:effectLst/>
                <a:latin typeface="+mn-lt"/>
                <a:ea typeface="+mn-ea"/>
                <a:cs typeface="+mn-cs"/>
              </a:rPr>
              <a:t>At the end of this session our goal is that you [read from slide]:</a:t>
            </a:r>
          </a:p>
          <a:p>
            <a:pPr marL="171450" lvl="0" indent="-171450">
              <a:buFont typeface="Arial"/>
              <a:buChar char="•"/>
            </a:pPr>
            <a:r>
              <a:rPr lang="en-US" sz="1100" kern="1200" dirty="0">
                <a:solidFill>
                  <a:schemeClr val="tx1"/>
                </a:solidFill>
                <a:effectLst/>
                <a:latin typeface="+mn-lt"/>
                <a:ea typeface="+mn-ea"/>
                <a:cs typeface="+mn-cs"/>
              </a:rPr>
              <a:t>Understand the importance of Grassroots Fundraising</a:t>
            </a:r>
            <a:r>
              <a:rPr lang="en-US" sz="1100" kern="1200" baseline="0" dirty="0">
                <a:solidFill>
                  <a:schemeClr val="tx1"/>
                </a:solidFill>
                <a:effectLst/>
                <a:latin typeface="+mn-lt"/>
                <a:ea typeface="+mn-ea"/>
                <a:cs typeface="+mn-cs"/>
              </a:rPr>
              <a:t> to our organizing work</a:t>
            </a:r>
            <a:endParaRPr lang="en-US" sz="1100" kern="1200" dirty="0">
              <a:solidFill>
                <a:schemeClr val="tx1"/>
              </a:solidFill>
              <a:effectLst/>
              <a:latin typeface="+mn-lt"/>
              <a:ea typeface="+mn-ea"/>
              <a:cs typeface="+mn-cs"/>
            </a:endParaRPr>
          </a:p>
          <a:p>
            <a:pPr marL="171450" lvl="0" indent="-171450">
              <a:buFont typeface="Arial"/>
              <a:buChar char="•"/>
            </a:pPr>
            <a:r>
              <a:rPr lang="en-US" sz="1100" kern="1200" dirty="0">
                <a:solidFill>
                  <a:schemeClr val="tx1"/>
                </a:solidFill>
                <a:effectLst/>
                <a:latin typeface="+mn-lt"/>
                <a:ea typeface="+mn-ea"/>
                <a:cs typeface="+mn-cs"/>
              </a:rPr>
              <a:t>Learn</a:t>
            </a:r>
            <a:r>
              <a:rPr lang="en-US" sz="1100" kern="1200" baseline="0" dirty="0">
                <a:solidFill>
                  <a:schemeClr val="tx1"/>
                </a:solidFill>
                <a:effectLst/>
                <a:latin typeface="+mn-lt"/>
                <a:ea typeface="+mn-ea"/>
                <a:cs typeface="+mn-cs"/>
              </a:rPr>
              <a:t> best practices to making a hard ask.</a:t>
            </a:r>
          </a:p>
          <a:p>
            <a:pPr marL="171450" lvl="0" indent="-171450">
              <a:buFont typeface="Arial"/>
              <a:buChar char="•"/>
            </a:pPr>
            <a:r>
              <a:rPr lang="en-US" sz="1100" kern="1200" dirty="0">
                <a:solidFill>
                  <a:schemeClr val="tx1"/>
                </a:solidFill>
                <a:effectLst/>
                <a:latin typeface="+mn-lt"/>
                <a:ea typeface="+mn-ea"/>
                <a:cs typeface="+mn-cs"/>
              </a:rPr>
              <a:t>Feel comfortable making a hard ask and are</a:t>
            </a:r>
            <a:r>
              <a:rPr lang="en-US" sz="1100" kern="1200" baseline="0" dirty="0">
                <a:solidFill>
                  <a:schemeClr val="tx1"/>
                </a:solidFill>
                <a:effectLst/>
                <a:latin typeface="+mn-lt"/>
                <a:ea typeface="+mn-ea"/>
                <a:cs typeface="+mn-cs"/>
              </a:rPr>
              <a:t> ready to start raising money to help your state achieve its goals</a:t>
            </a:r>
          </a:p>
          <a:p>
            <a:pPr marL="171450" lvl="0" indent="-171450">
              <a:buFont typeface="Arial"/>
              <a:buChar char="•"/>
            </a:pPr>
            <a:endParaRPr lang="en-US" sz="1100" kern="1200" dirty="0">
              <a:solidFill>
                <a:schemeClr val="tx1"/>
              </a:solidFill>
              <a:effectLst/>
              <a:latin typeface="+mn-lt"/>
              <a:ea typeface="+mn-ea"/>
              <a:cs typeface="+mn-cs"/>
            </a:endParaRP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3</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0:12 – 0:13	Agenda review</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lvl="0" indent="0">
              <a:buFont typeface="Arial"/>
              <a:buNone/>
            </a:pPr>
            <a:r>
              <a:rPr lang="en-US" sz="1200" b="1" kern="1200" dirty="0">
                <a:solidFill>
                  <a:schemeClr val="tx1"/>
                </a:solidFill>
                <a:effectLst/>
                <a:latin typeface="+mn-lt"/>
                <a:ea typeface="+mn-ea"/>
                <a:cs typeface="+mn-cs"/>
              </a:rPr>
              <a:t>[Slide 4] </a:t>
            </a:r>
          </a:p>
          <a:p>
            <a:pPr marL="0" lvl="0" indent="0">
              <a:buFont typeface="Arial"/>
              <a:buNone/>
            </a:pPr>
            <a:endParaRPr lang="en-US" sz="1200" b="1"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So let’s go over what we’re going to do in this session.</a:t>
            </a:r>
          </a:p>
          <a:p>
            <a:pPr marL="171450" indent="-171450">
              <a:spcBef>
                <a:spcPct val="0"/>
              </a:spcBef>
              <a:buFont typeface="Arial" pitchFamily="34" charset="0"/>
              <a:buChar char="•"/>
            </a:pPr>
            <a:r>
              <a:rPr lang="en-US" baseline="0" dirty="0"/>
              <a:t>After we get through introductions, we’ll go through a brief overview of Grassroots Fundraising and its place in our state programs.</a:t>
            </a:r>
          </a:p>
          <a:p>
            <a:pPr marL="171450" indent="-171450">
              <a:spcBef>
                <a:spcPct val="0"/>
              </a:spcBef>
              <a:buFont typeface="Arial" pitchFamily="34" charset="0"/>
              <a:buChar char="•"/>
            </a:pPr>
            <a:r>
              <a:rPr lang="en-US" baseline="0" dirty="0"/>
              <a:t>We’ll put fundraising in context by discussing the “Circles of Benefit” and why people donate to different causes</a:t>
            </a:r>
          </a:p>
          <a:p>
            <a:pPr marL="171450" indent="-171450">
              <a:spcBef>
                <a:spcPct val="0"/>
              </a:spcBef>
              <a:buFont typeface="Arial" pitchFamily="34" charset="0"/>
              <a:buChar char="•"/>
            </a:pPr>
            <a:r>
              <a:rPr lang="en-US" baseline="0" dirty="0"/>
              <a:t>We’ll dive deep into making a hard ask.</a:t>
            </a:r>
          </a:p>
          <a:p>
            <a:pPr marL="171450" indent="-171450">
              <a:spcBef>
                <a:spcPct val="0"/>
              </a:spcBef>
              <a:buFont typeface="Arial" pitchFamily="34" charset="0"/>
              <a:buChar char="•"/>
            </a:pPr>
            <a:r>
              <a:rPr lang="en-US" baseline="0" dirty="0"/>
              <a:t>Practice fundraising conversations with a hard ask.</a:t>
            </a:r>
          </a:p>
          <a:p>
            <a:pPr marL="171450" indent="-171450">
              <a:spcBef>
                <a:spcPct val="0"/>
              </a:spcBef>
              <a:buFont typeface="Arial" pitchFamily="34" charset="0"/>
              <a:buChar char="•"/>
            </a:pPr>
            <a:r>
              <a:rPr lang="en-US" baseline="0" dirty="0"/>
              <a:t>And then we’ll debrief and wrap up.</a:t>
            </a:r>
          </a:p>
          <a:p>
            <a:pPr marL="171450" indent="-171450">
              <a:spcBef>
                <a:spcPct val="0"/>
              </a:spcBef>
              <a:buFont typeface="Arial" pitchFamily="34" charset="0"/>
              <a:buChar char="•"/>
            </a:pPr>
            <a:endParaRPr lang="en-US" baseline="0" dirty="0"/>
          </a:p>
          <a:p>
            <a:pPr marL="0" indent="0">
              <a:spcBef>
                <a:spcPct val="0"/>
              </a:spcBef>
              <a:buFont typeface="Arial" pitchFamily="34" charset="0"/>
              <a:buNone/>
            </a:pPr>
            <a:r>
              <a:rPr lang="en-US" baseline="0" dirty="0"/>
              <a:t>Ok, let’s jump in! </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4</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0:14 – 0:15	Agenda review</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lvl="0" indent="0">
              <a:buFont typeface="Arial"/>
              <a:buNone/>
            </a:pPr>
            <a:r>
              <a:rPr lang="en-US" sz="1200" b="1" kern="1200" dirty="0">
                <a:solidFill>
                  <a:schemeClr val="tx1"/>
                </a:solidFill>
                <a:effectLst/>
                <a:latin typeface="+mn-lt"/>
                <a:ea typeface="+mn-ea"/>
                <a:cs typeface="+mn-cs"/>
              </a:rPr>
              <a:t>[Slide 5]</a:t>
            </a:r>
          </a:p>
          <a:p>
            <a:pPr marL="0" lvl="0" indent="0">
              <a:buFont typeface="Arial"/>
              <a:buNone/>
            </a:pPr>
            <a:endParaRPr lang="en-US" sz="1200" b="1" kern="1200" baseline="0" dirty="0">
              <a:solidFill>
                <a:schemeClr val="tx1"/>
              </a:solidFill>
              <a:effectLst/>
              <a:latin typeface="+mn-lt"/>
              <a:ea typeface="+mn-ea"/>
              <a:cs typeface="+mn-cs"/>
            </a:endParaRPr>
          </a:p>
          <a:p>
            <a:pPr marL="0" lvl="0" indent="0">
              <a:buFont typeface="Arial"/>
              <a:buNone/>
            </a:pPr>
            <a:r>
              <a:rPr lang="en-US" sz="1200" b="0" kern="1200" baseline="0" dirty="0">
                <a:solidFill>
                  <a:schemeClr val="tx1"/>
                </a:solidFill>
                <a:effectLst/>
                <a:latin typeface="+mn-lt"/>
                <a:ea typeface="+mn-ea"/>
                <a:cs typeface="+mn-cs"/>
              </a:rPr>
              <a:t>So now that we’re past Introductions and Goals, let’s jump into the “Circles of Benefit” which will help us better understand prospective donors. Adding context to prospective donors will, of course, help us make a hard ask.</a:t>
            </a:r>
            <a:endParaRPr lang="en-US" b="0"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5</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1" kern="1200" dirty="0">
                <a:solidFill>
                  <a:schemeClr val="tx1"/>
                </a:solidFill>
                <a:effectLst/>
                <a:latin typeface="+mn-lt"/>
                <a:ea typeface="+mn-ea"/>
                <a:cs typeface="+mn-cs"/>
              </a:rPr>
              <a:t>0:15 – 0:30 Circles of Benefit</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1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0:15 – 0:18</a:t>
            </a:r>
            <a:r>
              <a:rPr lang="en-US" sz="1200" kern="1200" baseline="0" dirty="0">
                <a:solidFill>
                  <a:schemeClr val="tx1"/>
                </a:solidFill>
                <a:effectLst/>
                <a:latin typeface="+mn-lt"/>
                <a:ea typeface="+mn-ea"/>
                <a:cs typeface="+mn-cs"/>
              </a:rPr>
              <a:t> Why do people donate? </a:t>
            </a:r>
            <a:endParaRPr lang="en-US" sz="1200" b="1" kern="1200" dirty="0">
              <a:solidFill>
                <a:schemeClr val="tx1"/>
              </a:solidFill>
              <a:effectLst/>
              <a:latin typeface="+mn-lt"/>
              <a:ea typeface="+mn-ea"/>
              <a:cs typeface="+mn-cs"/>
            </a:endParaRPr>
          </a:p>
          <a:p>
            <a:pPr marL="171450" lvl="0" indent="-171450">
              <a:buFont typeface="Arial"/>
              <a:buChar char="•"/>
            </a:pPr>
            <a:endParaRPr lang="en-US" sz="1200" b="1" kern="1200" dirty="0">
              <a:solidFill>
                <a:schemeClr val="tx1"/>
              </a:solidFill>
              <a:effectLst/>
              <a:latin typeface="+mn-lt"/>
              <a:ea typeface="+mn-ea"/>
              <a:cs typeface="+mn-cs"/>
            </a:endParaRPr>
          </a:p>
          <a:p>
            <a:pPr marL="0" lvl="0" indent="0">
              <a:buFont typeface="Arial"/>
              <a:buNone/>
            </a:pPr>
            <a:r>
              <a:rPr lang="en-US" sz="1200" b="1" kern="1200" dirty="0">
                <a:solidFill>
                  <a:schemeClr val="tx1"/>
                </a:solidFill>
                <a:effectLst/>
                <a:latin typeface="+mn-lt"/>
                <a:ea typeface="+mn-ea"/>
                <a:cs typeface="+mn-cs"/>
              </a:rPr>
              <a:t>[Slide 6]</a:t>
            </a:r>
          </a:p>
          <a:p>
            <a:pPr marL="0" lvl="0" indent="0">
              <a:buFont typeface="Arial"/>
              <a:buNone/>
            </a:pPr>
            <a:r>
              <a:rPr lang="en-US" sz="1200" b="1" kern="1200" dirty="0">
                <a:solidFill>
                  <a:schemeClr val="tx1"/>
                </a:solidFill>
                <a:effectLst/>
                <a:latin typeface="+mn-lt"/>
                <a:ea typeface="+mn-ea"/>
                <a:cs typeface="+mn-cs"/>
              </a:rPr>
              <a:t> </a:t>
            </a:r>
          </a:p>
          <a:p>
            <a:pPr marL="171450" lvl="0" indent="-171450">
              <a:buFont typeface="Arial"/>
              <a:buChar char="•"/>
            </a:pPr>
            <a:r>
              <a:rPr lang="en-US" sz="1200" kern="1200" dirty="0">
                <a:solidFill>
                  <a:schemeClr val="tx1"/>
                </a:solidFill>
                <a:effectLst/>
                <a:latin typeface="+mn-lt"/>
                <a:ea typeface="+mn-ea"/>
                <a:cs typeface="+mn-cs"/>
              </a:rPr>
              <a:t>In order for</a:t>
            </a:r>
            <a:r>
              <a:rPr lang="en-US" sz="1200" kern="1200" baseline="0" dirty="0">
                <a:solidFill>
                  <a:schemeClr val="tx1"/>
                </a:solidFill>
                <a:effectLst/>
                <a:latin typeface="+mn-lt"/>
                <a:ea typeface="+mn-ea"/>
                <a:cs typeface="+mn-cs"/>
              </a:rPr>
              <a:t> us to know how to ask for support, we first need to first think about the reasons why someone might contribute to an organization – any organization. </a:t>
            </a:r>
          </a:p>
          <a:p>
            <a:pPr marL="171450" lvl="0" indent="-171450">
              <a:buFont typeface="Arial"/>
              <a:buChar char="•"/>
            </a:pPr>
            <a:r>
              <a:rPr lang="en-US" sz="1200" kern="1200" dirty="0">
                <a:solidFill>
                  <a:schemeClr val="tx1"/>
                </a:solidFill>
                <a:effectLst/>
                <a:latin typeface="+mn-lt"/>
                <a:ea typeface="+mn-ea"/>
                <a:cs typeface="+mn-cs"/>
              </a:rPr>
              <a:t>Let’s popcorn</a:t>
            </a:r>
            <a:r>
              <a:rPr lang="en-US" sz="1200" kern="1200" baseline="0" dirty="0">
                <a:solidFill>
                  <a:schemeClr val="tx1"/>
                </a:solidFill>
                <a:effectLst/>
                <a:latin typeface="+mn-lt"/>
                <a:ea typeface="+mn-ea"/>
                <a:cs typeface="+mn-cs"/>
              </a:rPr>
              <a:t> style this. What are some reasons why you might donate to an organization?</a:t>
            </a:r>
          </a:p>
          <a:p>
            <a:pPr marL="0" lvl="0" indent="0">
              <a:buFont typeface="Arial"/>
              <a:buNone/>
            </a:pPr>
            <a:endParaRPr lang="en-US" sz="1200" kern="1200" dirty="0">
              <a:solidFill>
                <a:schemeClr val="tx1"/>
              </a:solidFill>
              <a:effectLst/>
              <a:latin typeface="+mn-lt"/>
              <a:ea typeface="+mn-ea"/>
              <a:cs typeface="+mn-cs"/>
            </a:endParaRPr>
          </a:p>
          <a:p>
            <a:pPr marL="0" lvl="0" indent="0">
              <a:buFont typeface="Arial"/>
              <a:buNone/>
            </a:pPr>
            <a:r>
              <a:rPr lang="en-US" sz="1200" kern="1200" dirty="0">
                <a:solidFill>
                  <a:schemeClr val="tx1"/>
                </a:solidFill>
                <a:effectLst/>
                <a:latin typeface="+mn-lt"/>
                <a:ea typeface="+mn-ea"/>
                <a:cs typeface="+mn-cs"/>
              </a:rPr>
              <a:t>[Take responses from a few of the audience about why GRF is important.  Seek to elicit the following</a:t>
            </a:r>
            <a:r>
              <a:rPr lang="en-US" sz="1200" kern="1200" baseline="0" dirty="0">
                <a:solidFill>
                  <a:schemeClr val="tx1"/>
                </a:solidFill>
                <a:effectLst/>
                <a:latin typeface="+mn-lt"/>
                <a:ea typeface="+mn-ea"/>
                <a:cs typeface="+mn-cs"/>
              </a:rPr>
              <a:t> responses:</a:t>
            </a:r>
          </a:p>
          <a:p>
            <a:pPr marL="1085850" lvl="2" indent="-171450">
              <a:buFont typeface="Arial" pitchFamily="34" charset="0"/>
              <a:buChar char="•"/>
            </a:pPr>
            <a:r>
              <a:rPr lang="en-US" sz="1200" kern="1200" baseline="0" dirty="0">
                <a:solidFill>
                  <a:schemeClr val="tx1"/>
                </a:solidFill>
                <a:effectLst/>
                <a:latin typeface="+mn-lt"/>
                <a:ea typeface="+mn-ea"/>
                <a:cs typeface="+mn-cs"/>
              </a:rPr>
              <a:t>Because they’re inspired by someone  or an something</a:t>
            </a:r>
          </a:p>
          <a:p>
            <a:pPr marL="1085850" lvl="2" indent="-171450">
              <a:buFont typeface="Arial" pitchFamily="34" charset="0"/>
              <a:buChar char="•"/>
            </a:pPr>
            <a:r>
              <a:rPr lang="en-US" sz="1200" kern="1200" baseline="0" dirty="0">
                <a:solidFill>
                  <a:schemeClr val="tx1"/>
                </a:solidFill>
                <a:effectLst/>
                <a:latin typeface="+mn-lt"/>
                <a:ea typeface="+mn-ea"/>
                <a:cs typeface="+mn-cs"/>
              </a:rPr>
              <a:t>Because they believe in your cause</a:t>
            </a:r>
          </a:p>
          <a:p>
            <a:pPr marL="1085850" lvl="2" indent="-171450">
              <a:buFont typeface="Arial" pitchFamily="34" charset="0"/>
              <a:buChar char="•"/>
            </a:pPr>
            <a:r>
              <a:rPr lang="en-US" sz="1200" kern="1200" baseline="0" dirty="0">
                <a:solidFill>
                  <a:schemeClr val="tx1"/>
                </a:solidFill>
                <a:effectLst/>
                <a:latin typeface="+mn-lt"/>
                <a:ea typeface="+mn-ea"/>
                <a:cs typeface="+mn-cs"/>
              </a:rPr>
              <a:t>Because they disagree with your opposition</a:t>
            </a:r>
          </a:p>
          <a:p>
            <a:pPr marL="1085850" lvl="2" indent="-171450">
              <a:buFont typeface="Arial" pitchFamily="34" charset="0"/>
              <a:buChar char="•"/>
            </a:pPr>
            <a:r>
              <a:rPr lang="en-US" sz="1200" kern="1200" baseline="0" dirty="0">
                <a:solidFill>
                  <a:schemeClr val="tx1"/>
                </a:solidFill>
                <a:effectLst/>
                <a:latin typeface="+mn-lt"/>
                <a:ea typeface="+mn-ea"/>
                <a:cs typeface="+mn-cs"/>
              </a:rPr>
              <a:t>To be part of a community</a:t>
            </a:r>
          </a:p>
          <a:p>
            <a:pPr marL="1085850" lvl="2" indent="-171450">
              <a:buFont typeface="Arial" pitchFamily="34" charset="0"/>
              <a:buChar char="•"/>
            </a:pPr>
            <a:r>
              <a:rPr lang="en-US" sz="1200" kern="1200" baseline="0" dirty="0">
                <a:solidFill>
                  <a:schemeClr val="tx1"/>
                </a:solidFill>
                <a:effectLst/>
                <a:latin typeface="+mn-lt"/>
                <a:ea typeface="+mn-ea"/>
                <a:cs typeface="+mn-cs"/>
              </a:rPr>
              <a:t>To receive recognition</a:t>
            </a:r>
          </a:p>
          <a:p>
            <a:pPr marL="914400" lvl="2" indent="0">
              <a:buFont typeface="Arial" pitchFamily="34" charset="0"/>
              <a:buNone/>
            </a:pPr>
            <a:r>
              <a:rPr lang="en-US" sz="1200" b="1" i="1" kern="1200" baseline="0" dirty="0">
                <a:solidFill>
                  <a:schemeClr val="tx1"/>
                </a:solidFill>
                <a:effectLst/>
                <a:latin typeface="+mn-lt"/>
                <a:ea typeface="+mn-ea"/>
                <a:cs typeface="+mn-cs"/>
              </a:rPr>
              <a:t>AND most importantly</a:t>
            </a:r>
          </a:p>
          <a:p>
            <a:pPr marL="1085850" lvl="2" indent="-171450">
              <a:buFont typeface="Arial" pitchFamily="34" charset="0"/>
              <a:buChar char="•"/>
            </a:pPr>
            <a:r>
              <a:rPr lang="en-US" sz="1200" kern="1200" baseline="0" dirty="0">
                <a:solidFill>
                  <a:schemeClr val="tx1"/>
                </a:solidFill>
                <a:effectLst/>
                <a:latin typeface="+mn-lt"/>
                <a:ea typeface="+mn-ea"/>
                <a:cs typeface="+mn-cs"/>
              </a:rPr>
              <a:t>Because they’re asked to. ]</a:t>
            </a:r>
          </a:p>
          <a:p>
            <a:pPr marL="914400" lvl="2" indent="0">
              <a:buFont typeface="Arial" pitchFamily="34" charset="0"/>
              <a:buNone/>
            </a:pP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Great!</a:t>
            </a:r>
            <a:r>
              <a:rPr lang="en-US" sz="1200" kern="1200" baseline="0" dirty="0">
                <a:solidFill>
                  <a:schemeClr val="tx1"/>
                </a:solidFill>
                <a:effectLst/>
                <a:latin typeface="+mn-lt"/>
                <a:ea typeface="+mn-ea"/>
                <a:cs typeface="+mn-cs"/>
              </a:rPr>
              <a:t> This is really at the core of why anyone would contribute to any organization, charity, campaign, etc. </a:t>
            </a:r>
            <a:endParaRPr lang="en-US" sz="1200" kern="1200" dirty="0">
              <a:solidFill>
                <a:schemeClr val="tx1"/>
              </a:solidFill>
              <a:effectLst/>
              <a:latin typeface="+mn-lt"/>
              <a:ea typeface="+mn-ea"/>
              <a:cs typeface="+mn-cs"/>
            </a:endParaRPr>
          </a:p>
          <a:p>
            <a:pPr>
              <a:spcBef>
                <a:spcPct val="0"/>
              </a:spcBef>
            </a:pPr>
            <a:endParaRPr lang="en-US"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6</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1" kern="1200" dirty="0">
                <a:solidFill>
                  <a:schemeClr val="tx1"/>
                </a:solidFill>
                <a:effectLst/>
                <a:latin typeface="+mn-lt"/>
                <a:ea typeface="+mn-ea"/>
                <a:cs typeface="+mn-cs"/>
              </a:rPr>
              <a:t>0:15 – 0:30 Circles of Benefit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0:18 – 0:25</a:t>
            </a:r>
            <a:r>
              <a:rPr lang="en-US" sz="1200" kern="1200" baseline="0" dirty="0">
                <a:solidFill>
                  <a:schemeClr val="tx1"/>
                </a:solidFill>
                <a:effectLst/>
                <a:latin typeface="+mn-lt"/>
                <a:ea typeface="+mn-ea"/>
                <a:cs typeface="+mn-cs"/>
              </a:rPr>
              <a:t> Circles of Benefit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[Slide 7]</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EMILY’s List has a diagram to help candidates put prospective donors into context. It ‘s a great diagram and is applicable to our grassroots fundraising at OFA. As a volunteer fundraiser, YOU can put yourself at the center of the diagram.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few key things to note:</a:t>
            </a:r>
          </a:p>
          <a:p>
            <a:pPr marL="171450" indent="-171450">
              <a:buFont typeface="Arial" pitchFamily="34" charset="0"/>
              <a:buChar char="•"/>
            </a:pPr>
            <a:r>
              <a:rPr lang="en-US" sz="1200" kern="1200" dirty="0">
                <a:solidFill>
                  <a:schemeClr val="tx1"/>
                </a:solidFill>
                <a:effectLst/>
                <a:latin typeface="+mn-lt"/>
                <a:ea typeface="+mn-ea"/>
                <a:cs typeface="+mn-cs"/>
              </a:rPr>
              <a:t>The kinds of donors who give – and when they give – is determined by the kind of donor they are. So what does this mean? Picture yourself at the center of this diagram. You are the fundraiser. And donors</a:t>
            </a:r>
            <a:r>
              <a:rPr lang="en-US" sz="1200" kern="1200" baseline="0" dirty="0">
                <a:solidFill>
                  <a:schemeClr val="tx1"/>
                </a:solidFill>
                <a:effectLst/>
                <a:latin typeface="+mn-lt"/>
                <a:ea typeface="+mn-ea"/>
                <a:cs typeface="+mn-cs"/>
              </a:rPr>
              <a:t> are all broken into these different circles or categories. </a:t>
            </a:r>
          </a:p>
          <a:p>
            <a:pPr marL="628650" lvl="1" indent="-171450">
              <a:buFont typeface="Arial" pitchFamily="34" charset="0"/>
              <a:buChar char="•"/>
            </a:pPr>
            <a:r>
              <a:rPr lang="en-US" sz="1200" kern="1200" baseline="0" dirty="0">
                <a:solidFill>
                  <a:schemeClr val="tx1"/>
                </a:solidFill>
                <a:effectLst/>
                <a:latin typeface="+mn-lt"/>
                <a:ea typeface="+mn-ea"/>
                <a:cs typeface="+mn-cs"/>
              </a:rPr>
              <a:t>Personal – Your personal contacts.</a:t>
            </a:r>
          </a:p>
          <a:p>
            <a:pPr marL="628650" lvl="1" indent="-171450">
              <a:buFont typeface="Arial" pitchFamily="34" charset="0"/>
              <a:buChar char="•"/>
            </a:pPr>
            <a:r>
              <a:rPr lang="en-US" sz="1200" kern="1200" baseline="0" dirty="0">
                <a:solidFill>
                  <a:schemeClr val="tx1"/>
                </a:solidFill>
                <a:effectLst/>
                <a:latin typeface="+mn-lt"/>
                <a:ea typeface="+mn-ea"/>
                <a:cs typeface="+mn-cs"/>
              </a:rPr>
              <a:t>Ideology – People that care about your organization’s mission. </a:t>
            </a:r>
          </a:p>
          <a:p>
            <a:pPr marL="628650" lvl="1" indent="-171450">
              <a:buFont typeface="Arial" pitchFamily="34" charset="0"/>
              <a:buChar char="•"/>
            </a:pPr>
            <a:r>
              <a:rPr lang="en-US" sz="1200" kern="1200" baseline="0" dirty="0">
                <a:solidFill>
                  <a:schemeClr val="tx1"/>
                </a:solidFill>
                <a:effectLst/>
                <a:latin typeface="+mn-lt"/>
                <a:ea typeface="+mn-ea"/>
                <a:cs typeface="+mn-cs"/>
              </a:rPr>
              <a:t>Ax to Grind – People or organizations that care about stopping your opposition.</a:t>
            </a:r>
          </a:p>
          <a:p>
            <a:pPr marL="628650" lvl="1" indent="-171450">
              <a:buFont typeface="Arial" pitchFamily="34" charset="0"/>
              <a:buChar char="•"/>
            </a:pPr>
            <a:r>
              <a:rPr lang="en-US" sz="1200" kern="1200" baseline="0" dirty="0">
                <a:solidFill>
                  <a:schemeClr val="tx1"/>
                </a:solidFill>
                <a:effectLst/>
                <a:latin typeface="+mn-lt"/>
                <a:ea typeface="+mn-ea"/>
                <a:cs typeface="+mn-cs"/>
              </a:rPr>
              <a:t>Power – Institutional organizations that have a formal solicitation process.</a:t>
            </a:r>
          </a:p>
          <a:p>
            <a:pPr marL="457200" lvl="1" indent="0">
              <a:buFont typeface="Arial" pitchFamily="34" charset="0"/>
              <a:buNone/>
            </a:pPr>
            <a:r>
              <a:rPr lang="en-US" sz="1200" kern="1200" baseline="0" dirty="0">
                <a:solidFill>
                  <a:schemeClr val="tx1"/>
                </a:solidFill>
                <a:effectLst/>
                <a:latin typeface="+mn-lt"/>
                <a:ea typeface="+mn-ea"/>
                <a:cs typeface="+mn-cs"/>
              </a:rPr>
              <a:t>What this means is that the donors closest to you, require less resources and less convincing, so they are likely to contribute to your cause faster than all of these other groups. Why? Because they care about you and want to support YOU.</a:t>
            </a:r>
            <a:br>
              <a:rPr lang="en-US" sz="12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indent="-171450">
              <a:buFont typeface="Arial" pitchFamily="34" charset="0"/>
              <a:buChar char="•"/>
            </a:pPr>
            <a:r>
              <a:rPr lang="en-US" sz="1200" kern="1200" dirty="0">
                <a:solidFill>
                  <a:schemeClr val="tx1"/>
                </a:solidFill>
                <a:effectLst/>
                <a:latin typeface="+mn-lt"/>
                <a:ea typeface="+mn-ea"/>
                <a:cs typeface="+mn-cs"/>
              </a:rPr>
              <a:t>For instance, if</a:t>
            </a:r>
            <a:r>
              <a:rPr lang="en-US" sz="1200" kern="1200" baseline="0" dirty="0">
                <a:solidFill>
                  <a:schemeClr val="tx1"/>
                </a:solidFill>
                <a:effectLst/>
                <a:latin typeface="+mn-lt"/>
                <a:ea typeface="+mn-ea"/>
                <a:cs typeface="+mn-cs"/>
              </a:rPr>
              <a:t> I asked a personal contact like my older brother for a donation, he is more likely to give quickly because when I convey the importance of his gift and the urgency behind giving now, he will likely go ahead and do it. When he donates, he’ll be doing it because he cares about </a:t>
            </a:r>
            <a:r>
              <a:rPr lang="en-US" sz="1200" b="1" kern="1200" baseline="0" dirty="0">
                <a:solidFill>
                  <a:schemeClr val="tx1"/>
                </a:solidFill>
                <a:effectLst/>
                <a:latin typeface="+mn-lt"/>
                <a:ea typeface="+mn-ea"/>
                <a:cs typeface="+mn-cs"/>
              </a:rPr>
              <a:t>me</a:t>
            </a:r>
            <a:r>
              <a:rPr lang="en-US" sz="1200" kern="1200" baseline="0" dirty="0">
                <a:solidFill>
                  <a:schemeClr val="tx1"/>
                </a:solidFill>
                <a:effectLst/>
                <a:latin typeface="+mn-lt"/>
                <a:ea typeface="+mn-ea"/>
                <a:cs typeface="+mn-cs"/>
              </a:rPr>
              <a:t> and he will do it quickly because he knows it will help </a:t>
            </a:r>
            <a:r>
              <a:rPr lang="en-US" sz="1200" b="1" kern="1200" baseline="0" dirty="0">
                <a:solidFill>
                  <a:schemeClr val="tx1"/>
                </a:solidFill>
                <a:effectLst/>
                <a:latin typeface="+mn-lt"/>
                <a:ea typeface="+mn-ea"/>
                <a:cs typeface="+mn-cs"/>
              </a:rPr>
              <a:t>me</a:t>
            </a:r>
            <a:r>
              <a:rPr lang="en-US" sz="1200" kern="1200" baseline="0" dirty="0">
                <a:solidFill>
                  <a:schemeClr val="tx1"/>
                </a:solidFill>
                <a:effectLst/>
                <a:latin typeface="+mn-lt"/>
                <a:ea typeface="+mn-ea"/>
                <a:cs typeface="+mn-cs"/>
              </a:rPr>
              <a:t>. </a:t>
            </a:r>
          </a:p>
          <a:p>
            <a:pPr marL="171450" indent="-171450">
              <a:buFont typeface="Arial" pitchFamily="34" charset="0"/>
              <a:buChar char="•"/>
            </a:pPr>
            <a:r>
              <a:rPr lang="en-US" sz="1200" kern="1200" baseline="0" dirty="0">
                <a:solidFill>
                  <a:schemeClr val="tx1"/>
                </a:solidFill>
                <a:effectLst/>
                <a:latin typeface="+mn-lt"/>
                <a:ea typeface="+mn-ea"/>
                <a:cs typeface="+mn-cs"/>
              </a:rPr>
              <a:t>Someone that I don’t know personally, but that I know cares about the cause, will likely require more convincing. You will need to provide concrete examples about your team’s work and why that work moves the cause forward. </a:t>
            </a:r>
            <a:br>
              <a:rPr lang="en-US" sz="12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indent="0">
              <a:buFont typeface="Arial" pitchFamily="34" charset="0"/>
              <a:buNone/>
            </a:pPr>
            <a:r>
              <a:rPr lang="en-US" sz="1200" kern="1200" dirty="0">
                <a:solidFill>
                  <a:schemeClr val="tx1"/>
                </a:solidFill>
                <a:effectLst/>
                <a:latin typeface="+mn-lt"/>
                <a:ea typeface="+mn-ea"/>
                <a:cs typeface="+mn-cs"/>
              </a:rPr>
              <a:t>With limited resources,</a:t>
            </a:r>
            <a:r>
              <a:rPr lang="en-US" sz="1200" kern="1200" baseline="0" dirty="0">
                <a:solidFill>
                  <a:schemeClr val="tx1"/>
                </a:solidFill>
                <a:effectLst/>
                <a:latin typeface="+mn-lt"/>
                <a:ea typeface="+mn-ea"/>
                <a:cs typeface="+mn-cs"/>
              </a:rPr>
              <a:t> we will be most successful as grassroots fundraisers if we focus on the Personal circle and the Ideology circle. Other departments at OFA HQ are responsible for these other groups.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7</a:t>
            </a:fld>
            <a:endParaRPr lang="en-US" dirty="0"/>
          </a:p>
        </p:txBody>
      </p:sp>
    </p:spTree>
    <p:extLst>
      <p:ext uri="{BB962C8B-B14F-4D97-AF65-F5344CB8AC3E}">
        <p14:creationId xmlns:p14="http://schemas.microsoft.com/office/powerpoint/2010/main" val="3373849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0:15 – 0:30 Circles of Benefit</a:t>
            </a:r>
          </a:p>
          <a:p>
            <a:r>
              <a:rPr lang="en-US" sz="2800" b="0" kern="1200" dirty="0">
                <a:solidFill>
                  <a:schemeClr val="tx1"/>
                </a:solidFill>
                <a:effectLst/>
                <a:latin typeface="+mn-lt"/>
                <a:ea typeface="+mn-ea"/>
                <a:cs typeface="+mn-cs"/>
              </a:rPr>
              <a:t>	0:25 – 0:30	Personal &amp; Ideological</a:t>
            </a:r>
            <a:r>
              <a:rPr lang="en-US" sz="2800" b="0" kern="1200" baseline="0" dirty="0">
                <a:solidFill>
                  <a:schemeClr val="tx1"/>
                </a:solidFill>
                <a:effectLst/>
                <a:latin typeface="+mn-lt"/>
                <a:ea typeface="+mn-ea"/>
                <a:cs typeface="+mn-cs"/>
              </a:rPr>
              <a:t> Circles</a:t>
            </a:r>
          </a:p>
          <a:p>
            <a:endParaRPr lang="en-US" sz="2800" kern="1200" dirty="0">
              <a:solidFill>
                <a:schemeClr val="tx1"/>
              </a:solidFill>
              <a:effectLst/>
              <a:latin typeface="+mn-lt"/>
              <a:ea typeface="+mn-ea"/>
              <a:cs typeface="+mn-cs"/>
            </a:endParaRPr>
          </a:p>
          <a:p>
            <a:pPr marL="0" lvl="0" indent="0">
              <a:buFont typeface="Arial"/>
              <a:buNone/>
            </a:pPr>
            <a:r>
              <a:rPr lang="en-US" sz="2800" b="1" kern="1200" dirty="0">
                <a:solidFill>
                  <a:schemeClr val="tx1"/>
                </a:solidFill>
                <a:effectLst/>
                <a:latin typeface="+mn-lt"/>
                <a:ea typeface="+mn-ea"/>
                <a:cs typeface="+mn-cs"/>
              </a:rPr>
              <a:t>[Slide 8] </a:t>
            </a:r>
          </a:p>
          <a:p>
            <a:pPr marL="171450" lvl="0" indent="-171450">
              <a:buFont typeface="Arial"/>
              <a:buChar char="•"/>
            </a:pPr>
            <a:endParaRPr lang="en-US" sz="2800" b="1" kern="1200" dirty="0">
              <a:solidFill>
                <a:schemeClr val="tx1"/>
              </a:solidFill>
              <a:effectLst/>
              <a:latin typeface="+mn-lt"/>
              <a:ea typeface="+mn-ea"/>
              <a:cs typeface="+mn-cs"/>
            </a:endParaRPr>
          </a:p>
          <a:p>
            <a:pPr marL="171450" lvl="0" indent="-171450">
              <a:buFont typeface="Arial"/>
              <a:buChar char="•"/>
            </a:pPr>
            <a:r>
              <a:rPr lang="en-US" sz="2800" kern="1200" dirty="0">
                <a:solidFill>
                  <a:schemeClr val="tx1"/>
                </a:solidFill>
                <a:effectLst/>
                <a:latin typeface="+mn-lt"/>
                <a:ea typeface="+mn-ea"/>
                <a:cs typeface="+mn-cs"/>
              </a:rPr>
              <a:t>What kind of people would fall into the personal category? Remember, these are people that will likely give first. </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[Have an assistant come up and jot down responses from the group onto two sheets of butcher paper</a:t>
            </a:r>
            <a:r>
              <a:rPr lang="en-US" sz="2800" kern="1200" baseline="0" dirty="0">
                <a:solidFill>
                  <a:schemeClr val="tx1"/>
                </a:solidFill>
                <a:effectLst/>
                <a:latin typeface="+mn-lt"/>
                <a:ea typeface="+mn-ea"/>
                <a:cs typeface="+mn-cs"/>
              </a:rPr>
              <a:t> – 1 for personal circle and 2 for the ideological circle]</a:t>
            </a:r>
          </a:p>
          <a:p>
            <a:endParaRPr lang="en-US" sz="2800" kern="1200" baseline="0" dirty="0">
              <a:solidFill>
                <a:schemeClr val="tx1"/>
              </a:solidFill>
              <a:effectLst/>
              <a:latin typeface="+mn-lt"/>
              <a:ea typeface="+mn-ea"/>
              <a:cs typeface="+mn-cs"/>
            </a:endParaRPr>
          </a:p>
          <a:p>
            <a:r>
              <a:rPr lang="en-US" sz="2800" kern="1200" baseline="0" dirty="0">
                <a:solidFill>
                  <a:schemeClr val="tx1"/>
                </a:solidFill>
                <a:effectLst/>
                <a:latin typeface="+mn-lt"/>
                <a:ea typeface="+mn-ea"/>
                <a:cs typeface="+mn-cs"/>
              </a:rPr>
              <a:t>First Circle of Benefit: Personal </a:t>
            </a:r>
          </a:p>
          <a:p>
            <a:r>
              <a:rPr lang="en-US" sz="2800" kern="1200" dirty="0">
                <a:solidFill>
                  <a:schemeClr val="tx1"/>
                </a:solidFill>
                <a:effectLst/>
                <a:latin typeface="+mn-lt"/>
                <a:ea typeface="+mn-ea"/>
                <a:cs typeface="+mn-cs"/>
              </a:rPr>
              <a:t>Take</a:t>
            </a:r>
            <a:r>
              <a:rPr lang="en-US" sz="2800" kern="1200" baseline="0" dirty="0">
                <a:solidFill>
                  <a:schemeClr val="tx1"/>
                </a:solidFill>
                <a:effectLst/>
                <a:latin typeface="+mn-lt"/>
                <a:ea typeface="+mn-ea"/>
                <a:cs typeface="+mn-cs"/>
              </a:rPr>
              <a:t> a few responses and try to elicit the following:</a:t>
            </a:r>
          </a:p>
          <a:p>
            <a:pPr marL="171450" indent="-171450">
              <a:buFont typeface="Arial" pitchFamily="34" charset="0"/>
              <a:buChar char="•"/>
            </a:pPr>
            <a:r>
              <a:rPr lang="en-US" sz="2800" kern="1200" dirty="0">
                <a:solidFill>
                  <a:schemeClr val="tx1"/>
                </a:solidFill>
                <a:effectLst/>
                <a:latin typeface="+mn-lt"/>
                <a:ea typeface="+mn-ea"/>
                <a:cs typeface="+mn-cs"/>
              </a:rPr>
              <a:t>Family and friends</a:t>
            </a:r>
          </a:p>
          <a:p>
            <a:pPr marL="171450" indent="-171450">
              <a:buFont typeface="Arial" pitchFamily="34" charset="0"/>
              <a:buChar char="•"/>
            </a:pPr>
            <a:r>
              <a:rPr lang="en-US" sz="2800" kern="1200" dirty="0">
                <a:solidFill>
                  <a:schemeClr val="tx1"/>
                </a:solidFill>
                <a:effectLst/>
                <a:latin typeface="+mn-lt"/>
                <a:ea typeface="+mn-ea"/>
                <a:cs typeface="+mn-cs"/>
              </a:rPr>
              <a:t>Friends of family and friends</a:t>
            </a:r>
          </a:p>
          <a:p>
            <a:pPr marL="171450" indent="-171450">
              <a:buFont typeface="Arial" pitchFamily="34" charset="0"/>
              <a:buChar char="•"/>
            </a:pPr>
            <a:r>
              <a:rPr lang="en-US" sz="2800" kern="1200" dirty="0">
                <a:solidFill>
                  <a:schemeClr val="tx1"/>
                </a:solidFill>
                <a:effectLst/>
                <a:latin typeface="+mn-lt"/>
                <a:ea typeface="+mn-ea"/>
                <a:cs typeface="+mn-cs"/>
              </a:rPr>
              <a:t>Holiday list</a:t>
            </a:r>
          </a:p>
          <a:p>
            <a:pPr marL="171450" indent="-171450">
              <a:buFont typeface="Arial" pitchFamily="34" charset="0"/>
              <a:buChar char="•"/>
            </a:pPr>
            <a:r>
              <a:rPr lang="en-US" sz="2800" kern="1200" dirty="0">
                <a:solidFill>
                  <a:schemeClr val="tx1"/>
                </a:solidFill>
                <a:effectLst/>
                <a:latin typeface="+mn-lt"/>
                <a:ea typeface="+mn-ea"/>
                <a:cs typeface="+mn-cs"/>
              </a:rPr>
              <a:t>Neighbors</a:t>
            </a:r>
          </a:p>
          <a:p>
            <a:pPr marL="171450" indent="-171450">
              <a:buFont typeface="Arial" pitchFamily="34" charset="0"/>
              <a:buChar char="•"/>
            </a:pPr>
            <a:r>
              <a:rPr lang="en-US" sz="2800" kern="1200" dirty="0">
                <a:solidFill>
                  <a:schemeClr val="tx1"/>
                </a:solidFill>
                <a:effectLst/>
                <a:latin typeface="+mn-lt"/>
                <a:ea typeface="+mn-ea"/>
                <a:cs typeface="+mn-cs"/>
              </a:rPr>
              <a:t>Former employers, employees, colleagues</a:t>
            </a:r>
          </a:p>
          <a:p>
            <a:pPr marL="171450" indent="-171450">
              <a:buFont typeface="Arial" pitchFamily="34" charset="0"/>
              <a:buChar char="•"/>
            </a:pPr>
            <a:r>
              <a:rPr lang="en-US" sz="2800" kern="1200" dirty="0">
                <a:solidFill>
                  <a:schemeClr val="tx1"/>
                </a:solidFill>
                <a:effectLst/>
                <a:latin typeface="+mn-lt"/>
                <a:ea typeface="+mn-ea"/>
                <a:cs typeface="+mn-cs"/>
              </a:rPr>
              <a:t>Fellow parishioners</a:t>
            </a:r>
          </a:p>
          <a:p>
            <a:pPr marL="171450" indent="-171450">
              <a:buFont typeface="Arial" pitchFamily="34" charset="0"/>
              <a:buChar char="•"/>
            </a:pPr>
            <a:r>
              <a:rPr lang="en-US" sz="2800" kern="1200" dirty="0">
                <a:solidFill>
                  <a:schemeClr val="tx1"/>
                </a:solidFill>
                <a:effectLst/>
                <a:latin typeface="+mn-lt"/>
                <a:ea typeface="+mn-ea"/>
                <a:cs typeface="+mn-cs"/>
              </a:rPr>
              <a:t>Alumni</a:t>
            </a:r>
          </a:p>
          <a:p>
            <a:endParaRPr lang="en-US" sz="2800" kern="1200" dirty="0">
              <a:solidFill>
                <a:schemeClr val="tx1"/>
              </a:solidFill>
              <a:effectLst/>
              <a:latin typeface="+mn-lt"/>
              <a:ea typeface="+mn-ea"/>
              <a:cs typeface="+mn-cs"/>
            </a:endParaRPr>
          </a:p>
          <a:p>
            <a:r>
              <a:rPr lang="en-US" sz="2800" kern="1200" dirty="0">
                <a:solidFill>
                  <a:schemeClr val="tx1"/>
                </a:solidFill>
                <a:effectLst/>
                <a:latin typeface="+mn-lt"/>
                <a:ea typeface="+mn-ea"/>
                <a:cs typeface="+mn-cs"/>
              </a:rPr>
              <a:t>Second Circle of Benefit: Ideological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kind of people would make up the second?</a:t>
            </a:r>
          </a:p>
          <a:p>
            <a:pPr marL="0" marR="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Take</a:t>
            </a:r>
            <a:r>
              <a:rPr lang="en-US" sz="2800" kern="1200" baseline="0" dirty="0">
                <a:solidFill>
                  <a:schemeClr val="tx1"/>
                </a:solidFill>
                <a:effectLst/>
                <a:latin typeface="+mn-lt"/>
                <a:ea typeface="+mn-ea"/>
                <a:cs typeface="+mn-cs"/>
              </a:rPr>
              <a:t> a few responses and try to elicit the following:</a:t>
            </a:r>
          </a:p>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baseline="0" dirty="0">
                <a:solidFill>
                  <a:schemeClr val="tx1"/>
                </a:solidFill>
                <a:effectLst/>
                <a:latin typeface="+mn-lt"/>
                <a:ea typeface="+mn-ea"/>
                <a:cs typeface="+mn-cs"/>
              </a:rPr>
              <a:t>Donors</a:t>
            </a:r>
          </a:p>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baseline="0" dirty="0">
                <a:solidFill>
                  <a:schemeClr val="tx1"/>
                </a:solidFill>
                <a:effectLst/>
                <a:latin typeface="+mn-lt"/>
                <a:ea typeface="+mn-ea"/>
                <a:cs typeface="+mn-cs"/>
              </a:rPr>
              <a:t>Activists</a:t>
            </a:r>
          </a:p>
          <a:p>
            <a:pPr marL="457200" marR="0" indent="-4572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kern="1200" baseline="0" dirty="0">
                <a:solidFill>
                  <a:schemeClr val="tx1"/>
                </a:solidFill>
                <a:effectLst/>
                <a:latin typeface="+mn-lt"/>
                <a:ea typeface="+mn-ea"/>
                <a:cs typeface="+mn-cs"/>
              </a:rPr>
              <a:t>Members of allied organizations</a:t>
            </a:r>
          </a:p>
          <a:p>
            <a:endParaRPr lang="en-US" sz="2800" kern="1200" dirty="0">
              <a:solidFill>
                <a:schemeClr val="tx1"/>
              </a:solidFill>
              <a:effectLst/>
              <a:latin typeface="+mn-lt"/>
              <a:ea typeface="+mn-ea"/>
              <a:cs typeface="+mn-cs"/>
            </a:endParaRPr>
          </a:p>
          <a:p>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274625E-BD2B-41CA-9801-85E7424BBEF2}" type="slidenum">
              <a:rPr lang="en-US" smtClean="0"/>
              <a:pPr/>
              <a:t>8</a:t>
            </a:fld>
            <a:endParaRPr lang="en-US" dirty="0"/>
          </a:p>
        </p:txBody>
      </p:sp>
    </p:spTree>
    <p:extLst>
      <p:ext uri="{BB962C8B-B14F-4D97-AF65-F5344CB8AC3E}">
        <p14:creationId xmlns:p14="http://schemas.microsoft.com/office/powerpoint/2010/main" val="18841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0:30 – 0:31	Agenda review</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0" lvl="0" indent="0">
              <a:buFont typeface="Arial"/>
              <a:buNone/>
            </a:pPr>
            <a:r>
              <a:rPr lang="en-US" sz="1200" b="1" kern="1200" dirty="0">
                <a:solidFill>
                  <a:schemeClr val="tx1"/>
                </a:solidFill>
                <a:effectLst/>
                <a:latin typeface="+mn-lt"/>
                <a:ea typeface="+mn-ea"/>
                <a:cs typeface="+mn-cs"/>
              </a:rPr>
              <a:t>[Slide 9] </a:t>
            </a:r>
          </a:p>
          <a:p>
            <a:pPr marL="171450" lvl="0" indent="-171450">
              <a:buFont typeface="Arial"/>
              <a:buChar char="•"/>
            </a:pPr>
            <a:endParaRPr lang="en-US" sz="1200" b="1" kern="1200" dirty="0">
              <a:solidFill>
                <a:schemeClr val="tx1"/>
              </a:solidFill>
              <a:effectLst/>
              <a:latin typeface="+mn-lt"/>
              <a:ea typeface="+mn-ea"/>
              <a:cs typeface="+mn-cs"/>
            </a:endParaRPr>
          </a:p>
          <a:p>
            <a:pPr marL="171450" lvl="0" indent="-171450">
              <a:buFont typeface="Arial"/>
              <a:buChar char="•"/>
            </a:pPr>
            <a:r>
              <a:rPr lang="en-US" sz="1200" kern="1200" dirty="0">
                <a:solidFill>
                  <a:schemeClr val="tx1"/>
                </a:solidFill>
                <a:effectLst/>
                <a:latin typeface="+mn-lt"/>
                <a:ea typeface="+mn-ea"/>
                <a:cs typeface="+mn-cs"/>
              </a:rPr>
              <a:t>So now that we know the motivation</a:t>
            </a:r>
            <a:r>
              <a:rPr lang="en-US" sz="1200" kern="1200" baseline="0" dirty="0">
                <a:solidFill>
                  <a:schemeClr val="tx1"/>
                </a:solidFill>
                <a:effectLst/>
                <a:latin typeface="+mn-lt"/>
                <a:ea typeface="+mn-ea"/>
                <a:cs typeface="+mn-cs"/>
              </a:rPr>
              <a:t> behind our prospective donors, let’s talk about making a great hard ask for support. </a:t>
            </a:r>
            <a:endParaRPr lang="en-US" baseline="0" dirty="0"/>
          </a:p>
          <a:p>
            <a:pPr marL="171450" indent="-171450">
              <a:spcBef>
                <a:spcPct val="0"/>
              </a:spcBef>
              <a:buFont typeface="Arial" pitchFamily="34" charset="0"/>
              <a:buChar char="•"/>
            </a:pPr>
            <a:endParaRPr lang="en-US" baseline="0" dirty="0"/>
          </a:p>
          <a:p>
            <a:pPr marL="0" indent="0">
              <a:spcBef>
                <a:spcPct val="0"/>
              </a:spcBef>
              <a:buFont typeface="Arial" pitchFamily="34" charset="0"/>
              <a:buNone/>
            </a:pPr>
            <a:endParaRPr lang="en-US" baseline="0" dirty="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865F22-8EEA-4E2B-93CA-7888827729D7}" type="slidenum">
              <a:rPr lang="en-US">
                <a:solidFill>
                  <a:srgbClr val="FFFFFF"/>
                </a:solidFill>
                <a:ea typeface="ＭＳ Ｐゴシック" pitchFamily="-72" charset="-128"/>
                <a:cs typeface="ＭＳ Ｐゴシック" pitchFamily="-72" charset="-128"/>
              </a:rPr>
              <a:pPr fontAlgn="base">
                <a:spcBef>
                  <a:spcPct val="0"/>
                </a:spcBef>
                <a:spcAft>
                  <a:spcPct val="0"/>
                </a:spcAft>
              </a:pPr>
              <a:t>9</a:t>
            </a:fld>
            <a:endParaRPr lang="en-US">
              <a:solidFill>
                <a:srgbClr val="FFFFFF"/>
              </a:solidFill>
              <a:ea typeface="ＭＳ Ｐゴシック" pitchFamily="-72" charset="-128"/>
              <a:cs typeface="ＭＳ Ｐゴシック" pitchFamily="-7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838200" y="3886200"/>
            <a:ext cx="7391400" cy="1219200"/>
          </a:xfrm>
        </p:spPr>
        <p:txBody>
          <a:bodyPr>
            <a:noAutofit/>
          </a:bodyPr>
          <a:lstStyle>
            <a:lvl1pPr algn="ctr">
              <a:defRPr sz="3600">
                <a:solidFill>
                  <a:srgbClr val="FFFFFF"/>
                </a:solidFill>
                <a:latin typeface="+mj-lt"/>
              </a:defRPr>
            </a:lvl1pPr>
          </a:lstStyle>
          <a:p>
            <a:r>
              <a:rPr lang="en-US" dirty="0"/>
              <a:t>Click to edit Master title style</a:t>
            </a:r>
            <a:br>
              <a:rPr lang="en-US" dirty="0"/>
            </a:br>
            <a:endParaRPr lang="en-US" dirty="0"/>
          </a:p>
        </p:txBody>
      </p:sp>
      <p:sp>
        <p:nvSpPr>
          <p:cNvPr id="6" name="Text Placeholder 5"/>
          <p:cNvSpPr>
            <a:spLocks noGrp="1"/>
          </p:cNvSpPr>
          <p:nvPr>
            <p:ph type="body" sz="quarter" idx="10"/>
          </p:nvPr>
        </p:nvSpPr>
        <p:spPr>
          <a:xfrm>
            <a:off x="838200" y="5181600"/>
            <a:ext cx="7391400" cy="1219200"/>
          </a:xfrm>
        </p:spPr>
        <p:txBody>
          <a:bodyPr>
            <a:normAutofit/>
          </a:bodyPr>
          <a:lstStyle>
            <a:lvl1pPr algn="ctr">
              <a:buNone/>
              <a:defRPr sz="3000" b="1">
                <a:solidFill>
                  <a:srgbClr val="C0DBE7"/>
                </a:solidFill>
              </a:defRPr>
            </a:lvl1pPr>
            <a:lvl2pPr>
              <a:buNone/>
              <a:defRPr/>
            </a:lvl2pPr>
          </a:lstStyle>
          <a:p>
            <a:pPr lvl="0"/>
            <a:endParaRPr lang="en-US" dirty="0"/>
          </a:p>
        </p:txBody>
      </p:sp>
      <p:sp>
        <p:nvSpPr>
          <p:cNvPr id="13" name="Rectangle 12"/>
          <p:cNvSpPr/>
          <p:nvPr userDrawn="1"/>
        </p:nvSpPr>
        <p:spPr>
          <a:xfrm>
            <a:off x="0" y="6248400"/>
            <a:ext cx="9144000" cy="445008"/>
          </a:xfrm>
          <a:prstGeom prst="rect">
            <a:avLst/>
          </a:prstGeom>
          <a:solidFill>
            <a:srgbClr val="00446A"/>
          </a:solidFill>
          <a:ln>
            <a:solidFill>
              <a:srgbClr val="00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6617208"/>
            <a:ext cx="91440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0" y="6693408"/>
            <a:ext cx="9144000" cy="164592"/>
          </a:xfrm>
          <a:prstGeom prst="rect">
            <a:avLst/>
          </a:prstGeom>
          <a:solidFill>
            <a:srgbClr val="C2DBE8"/>
          </a:solidFill>
          <a:ln>
            <a:solidFill>
              <a:srgbClr val="C2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042912-FL-logo-alt3.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4543" r="4589" b="72970"/>
          <a:stretch/>
        </p:blipFill>
        <p:spPr>
          <a:xfrm>
            <a:off x="-1" y="1404492"/>
            <a:ext cx="9144001" cy="156730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0D4343-0553-46F2-9C81-9490D6A30289}" type="datetime1">
              <a:rPr lang="en-US" smtClean="0"/>
              <a:pPr/>
              <a:t>3/3/19</a:t>
            </a:fld>
            <a:endParaRPr lang="en-US" dirty="0"/>
          </a:p>
        </p:txBody>
      </p:sp>
      <p:sp>
        <p:nvSpPr>
          <p:cNvPr id="6" name="Slide Number Placeholder 5"/>
          <p:cNvSpPr>
            <a:spLocks noGrp="1"/>
          </p:cNvSpPr>
          <p:nvPr>
            <p:ph type="sldNum" sz="quarter" idx="12"/>
          </p:nvPr>
        </p:nvSpPr>
        <p:spPr/>
        <p:txBody>
          <a:bodyPr/>
          <a:lstStyle/>
          <a:p>
            <a:fld id="{51A0968B-E52D-48FA-AFA4-A19DF3D2143C}" type="slidenum">
              <a:rPr lang="en-US" smtClean="0"/>
              <a:pPr/>
              <a:t>‹#›</a:t>
            </a:fld>
            <a:endParaRPr lang="en-US" dirty="0"/>
          </a:p>
        </p:txBody>
      </p:sp>
      <p:pic>
        <p:nvPicPr>
          <p:cNvPr id="7" name="Picture 6"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616C52E-B87F-4F77-AC49-DE23E8D220D4}" type="datetime1">
              <a:rPr lang="en-US" smtClean="0"/>
              <a:pPr/>
              <a:t>3/3/19</a:t>
            </a:fld>
            <a:endParaRPr lang="en-US" dirty="0"/>
          </a:p>
        </p:txBody>
      </p:sp>
      <p:sp>
        <p:nvSpPr>
          <p:cNvPr id="6" name="Slide Number Placeholder 5"/>
          <p:cNvSpPr>
            <a:spLocks noGrp="1"/>
          </p:cNvSpPr>
          <p:nvPr>
            <p:ph type="sldNum" sz="quarter" idx="12"/>
          </p:nvPr>
        </p:nvSpPr>
        <p:spPr/>
        <p:txBody>
          <a:bodyPr/>
          <a:lstStyle/>
          <a:p>
            <a:fld id="{51A0968B-E52D-48FA-AFA4-A19DF3D2143C}" type="slidenum">
              <a:rPr lang="en-US" smtClean="0"/>
              <a:pPr/>
              <a:t>‹#›</a:t>
            </a:fld>
            <a:endParaRPr lang="en-US" dirty="0"/>
          </a:p>
        </p:txBody>
      </p:sp>
      <p:pic>
        <p:nvPicPr>
          <p:cNvPr id="7" name="Picture 6"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90600"/>
            <a:ext cx="9144000" cy="228600"/>
          </a:xfrm>
          <a:prstGeom prst="rect">
            <a:avLst/>
          </a:prstGeom>
          <a:solidFill>
            <a:srgbClr val="00446A"/>
          </a:solidFill>
          <a:ln>
            <a:solidFill>
              <a:srgbClr val="0044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76200"/>
            <a:ext cx="8229600" cy="1143000"/>
          </a:xfrm>
        </p:spPr>
        <p:txBody>
          <a:bodyPr>
            <a:normAutofit/>
          </a:bodyPr>
          <a:lstStyle>
            <a:lvl1pPr>
              <a:defRPr sz="2600">
                <a:solidFill>
                  <a:srgbClr val="00446A"/>
                </a:solidFill>
                <a:latin typeface="+mj-lt"/>
              </a:defRPr>
            </a:lvl1pPr>
          </a:lstStyle>
          <a:p>
            <a:r>
              <a:rPr lang="en-US" dirty="0"/>
              <a:t>Click </a:t>
            </a:r>
            <a:r>
              <a:rPr lang="en-US" dirty="0" err="1"/>
              <a:t>ato</a:t>
            </a:r>
            <a:r>
              <a:rPr lang="en-US" dirty="0"/>
              <a:t> edit Master title style</a:t>
            </a:r>
            <a:br>
              <a:rPr lang="en-US" dirty="0"/>
            </a:br>
            <a:r>
              <a:rPr lang="en-US" dirty="0" err="1"/>
              <a:t>ajdsklfjasdklfjlajklsdfakljfd</a:t>
            </a:r>
            <a:endParaRPr lang="en-US" dirty="0"/>
          </a:p>
        </p:txBody>
      </p:sp>
      <p:sp>
        <p:nvSpPr>
          <p:cNvPr id="6" name="Slide Number Placeholder 5"/>
          <p:cNvSpPr>
            <a:spLocks noGrp="1"/>
          </p:cNvSpPr>
          <p:nvPr>
            <p:ph type="sldNum" sz="quarter" idx="12"/>
          </p:nvPr>
        </p:nvSpPr>
        <p:spPr>
          <a:xfrm>
            <a:off x="6553200" y="6492240"/>
            <a:ext cx="2133600" cy="320040"/>
          </a:xfrm>
        </p:spPr>
        <p:txBody>
          <a:bodyPr/>
          <a:lstStyle>
            <a:lvl1pPr>
              <a:defRPr>
                <a:latin typeface="+mj-lt"/>
              </a:defRPr>
            </a:lvl1pPr>
          </a:lstStyle>
          <a:p>
            <a:fld id="{51A0968B-E52D-48FA-AFA4-A19DF3D2143C}" type="slidenum">
              <a:rPr lang="en-US" smtClean="0"/>
              <a:pPr/>
              <a:t>‹#›</a:t>
            </a:fld>
            <a:endParaRPr lang="en-US" dirty="0"/>
          </a:p>
        </p:txBody>
      </p:sp>
      <p:sp>
        <p:nvSpPr>
          <p:cNvPr id="3" name="Content Placeholder 2"/>
          <p:cNvSpPr>
            <a:spLocks noGrp="1"/>
          </p:cNvSpPr>
          <p:nvPr>
            <p:ph idx="1"/>
          </p:nvPr>
        </p:nvSpPr>
        <p:spPr>
          <a:xfrm>
            <a:off x="457200" y="1524000"/>
            <a:ext cx="8229600" cy="4419600"/>
          </a:xfrm>
        </p:spPr>
        <p:txBody>
          <a:bodyPr>
            <a:normAutofit/>
          </a:bodyPr>
          <a:lstStyle>
            <a:lvl1pPr marL="231775" indent="-231775">
              <a:defRPr sz="1800" b="1">
                <a:solidFill>
                  <a:schemeClr val="tx1">
                    <a:lumMod val="75000"/>
                    <a:lumOff val="25000"/>
                  </a:schemeClr>
                </a:solidFill>
                <a:latin typeface="+mj-lt"/>
              </a:defRPr>
            </a:lvl1pPr>
            <a:lvl2pPr>
              <a:buFont typeface="Courier New" pitchFamily="49" charset="0"/>
              <a:buChar char="o"/>
              <a:defRPr sz="1800">
                <a:solidFill>
                  <a:schemeClr val="tx1">
                    <a:lumMod val="75000"/>
                    <a:lumOff val="25000"/>
                  </a:schemeClr>
                </a:solidFill>
                <a:latin typeface="+mj-lt"/>
              </a:defRPr>
            </a:lvl2pPr>
            <a:lvl3pPr>
              <a:defRPr sz="1800">
                <a:solidFill>
                  <a:schemeClr val="tx1">
                    <a:lumMod val="75000"/>
                    <a:lumOff val="25000"/>
                  </a:schemeClr>
                </a:solidFill>
                <a:latin typeface="+mj-lt"/>
              </a:defRPr>
            </a:lvl3pPr>
            <a:lvl4pPr>
              <a:defRPr sz="1800">
                <a:solidFill>
                  <a:schemeClr val="tx1">
                    <a:lumMod val="75000"/>
                    <a:lumOff val="25000"/>
                  </a:schemeClr>
                </a:solidFill>
                <a:latin typeface="+mj-lt"/>
              </a:defRPr>
            </a:lvl4pPr>
            <a:lvl5pPr>
              <a:defRPr sz="1800">
                <a:solidFill>
                  <a:schemeClr val="tx1">
                    <a:lumMod val="75000"/>
                    <a:lumOff val="25000"/>
                  </a:schemeClr>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1143000"/>
            <a:ext cx="9144000" cy="45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1203960"/>
            <a:ext cx="9144000" cy="45720"/>
          </a:xfrm>
          <a:prstGeom prst="rect">
            <a:avLst/>
          </a:prstGeom>
          <a:solidFill>
            <a:srgbClr val="C2DBE8"/>
          </a:solidFill>
          <a:ln>
            <a:solidFill>
              <a:srgbClr val="C2DB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p:cNvSpPr txBox="1">
            <a:spLocks/>
          </p:cNvSpPr>
          <p:nvPr userDrawn="1"/>
        </p:nvSpPr>
        <p:spPr>
          <a:xfrm>
            <a:off x="304800" y="6492240"/>
            <a:ext cx="2346960" cy="320040"/>
          </a:xfrm>
          <a:prstGeom prst="rect">
            <a:avLst/>
          </a:prstGeom>
        </p:spPr>
        <p:txBody>
          <a:bodyPr vert="horz" lIns="101858" tIns="50929" rIns="101858" bIns="50929" rtlCol="0" anchor="ctr"/>
          <a:lstStyle>
            <a:lvl1pPr algn="r">
              <a:defRPr sz="1100">
                <a:ln>
                  <a:noFill/>
                </a:ln>
                <a:solidFill>
                  <a:schemeClr val="tx1">
                    <a:tint val="75000"/>
                  </a:schemeClr>
                </a:solidFill>
                <a:latin typeface="Calibri"/>
                <a:cs typeface="Calibri"/>
              </a:defRPr>
            </a:lvl1pPr>
          </a:lstStyle>
          <a:p>
            <a:pPr marL="0" marR="0" lvl="0" indent="0" algn="l" defTabSz="50929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tint val="75000"/>
                  </a:schemeClr>
                </a:solidFill>
                <a:effectLst/>
                <a:uLnTx/>
                <a:uFillTx/>
                <a:latin typeface="+mj-lt"/>
                <a:ea typeface="+mn-ea"/>
                <a:cs typeface="Calibri"/>
              </a:rPr>
              <a:t>Proprietary and Confidential</a:t>
            </a:r>
          </a:p>
        </p:txBody>
      </p:sp>
      <p:pic>
        <p:nvPicPr>
          <p:cNvPr id="12" name="Picture 11"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8936E4C-FF79-4DBA-8F4C-357DA1A9FBA8}" type="datetime1">
              <a:rPr lang="en-US" smtClean="0"/>
              <a:pPr/>
              <a:t>3/3/19</a:t>
            </a:fld>
            <a:endParaRPr lang="en-US" dirty="0"/>
          </a:p>
        </p:txBody>
      </p:sp>
      <p:sp>
        <p:nvSpPr>
          <p:cNvPr id="6" name="Slide Number Placeholder 5"/>
          <p:cNvSpPr>
            <a:spLocks noGrp="1"/>
          </p:cNvSpPr>
          <p:nvPr>
            <p:ph type="sldNum" sz="quarter" idx="12"/>
          </p:nvPr>
        </p:nvSpPr>
        <p:spPr/>
        <p:txBody>
          <a:bodyPr/>
          <a:lstStyle/>
          <a:p>
            <a:fld id="{51A0968B-E52D-48FA-AFA4-A19DF3D2143C}" type="slidenum">
              <a:rPr lang="en-US" smtClean="0"/>
              <a:pPr/>
              <a:t>‹#›</a:t>
            </a:fld>
            <a:endParaRPr lang="en-US" dirty="0"/>
          </a:p>
        </p:txBody>
      </p:sp>
      <p:pic>
        <p:nvPicPr>
          <p:cNvPr id="8" name="Picture 7"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918E37E-62F2-4360-9446-04F9C3C62934}" type="datetime1">
              <a:rPr lang="en-US" smtClean="0"/>
              <a:pPr/>
              <a:t>3/3/19</a:t>
            </a:fld>
            <a:endParaRPr lang="en-US" dirty="0"/>
          </a:p>
        </p:txBody>
      </p:sp>
      <p:sp>
        <p:nvSpPr>
          <p:cNvPr id="7" name="Slide Number Placeholder 6"/>
          <p:cNvSpPr>
            <a:spLocks noGrp="1"/>
          </p:cNvSpPr>
          <p:nvPr>
            <p:ph type="sldNum" sz="quarter" idx="12"/>
          </p:nvPr>
        </p:nvSpPr>
        <p:spPr/>
        <p:txBody>
          <a:bodyPr/>
          <a:lstStyle/>
          <a:p>
            <a:fld id="{51A0968B-E52D-48FA-AFA4-A19DF3D2143C}" type="slidenum">
              <a:rPr lang="en-US" smtClean="0"/>
              <a:pPr/>
              <a:t>‹#›</a:t>
            </a:fld>
            <a:endParaRPr lang="en-US" dirty="0"/>
          </a:p>
        </p:txBody>
      </p:sp>
      <p:pic>
        <p:nvPicPr>
          <p:cNvPr id="9" name="Picture 8"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08AB4DA-6517-4428-A1EB-5405FB7A1D04}" type="datetime1">
              <a:rPr lang="en-US" smtClean="0"/>
              <a:pPr/>
              <a:t>3/3/19</a:t>
            </a:fld>
            <a:endParaRPr lang="en-US" dirty="0"/>
          </a:p>
        </p:txBody>
      </p:sp>
      <p:sp>
        <p:nvSpPr>
          <p:cNvPr id="9" name="Slide Number Placeholder 8"/>
          <p:cNvSpPr>
            <a:spLocks noGrp="1"/>
          </p:cNvSpPr>
          <p:nvPr>
            <p:ph type="sldNum" sz="quarter" idx="12"/>
          </p:nvPr>
        </p:nvSpPr>
        <p:spPr/>
        <p:txBody>
          <a:bodyPr/>
          <a:lstStyle/>
          <a:p>
            <a:fld id="{51A0968B-E52D-48FA-AFA4-A19DF3D2143C}" type="slidenum">
              <a:rPr lang="en-US" smtClean="0"/>
              <a:pPr/>
              <a:t>‹#›</a:t>
            </a:fld>
            <a:endParaRPr lang="en-US" dirty="0"/>
          </a:p>
        </p:txBody>
      </p:sp>
      <p:pic>
        <p:nvPicPr>
          <p:cNvPr id="11" name="Picture 10"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FD2128C-7779-4A2A-BBB6-276E477F352A}" type="datetime1">
              <a:rPr lang="en-US" smtClean="0"/>
              <a:pPr/>
              <a:t>3/3/19</a:t>
            </a:fld>
            <a:endParaRPr lang="en-US" dirty="0"/>
          </a:p>
        </p:txBody>
      </p:sp>
      <p:sp>
        <p:nvSpPr>
          <p:cNvPr id="5" name="Slide Number Placeholder 4"/>
          <p:cNvSpPr>
            <a:spLocks noGrp="1"/>
          </p:cNvSpPr>
          <p:nvPr>
            <p:ph type="sldNum" sz="quarter" idx="12"/>
          </p:nvPr>
        </p:nvSpPr>
        <p:spPr/>
        <p:txBody>
          <a:bodyPr/>
          <a:lstStyle/>
          <a:p>
            <a:fld id="{51A0968B-E52D-48FA-AFA4-A19DF3D2143C}" type="slidenum">
              <a:rPr lang="en-US" smtClean="0"/>
              <a:pPr/>
              <a:t>‹#›</a:t>
            </a:fld>
            <a:endParaRPr lang="en-US" dirty="0"/>
          </a:p>
        </p:txBody>
      </p:sp>
      <p:pic>
        <p:nvPicPr>
          <p:cNvPr id="7" name="Picture 6"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BCC4AFA-DA1D-47CA-92A1-D6A3BD4562E2}" type="datetime1">
              <a:rPr lang="en-US" smtClean="0"/>
              <a:pPr/>
              <a:t>3/3/19</a:t>
            </a:fld>
            <a:endParaRPr lang="en-US" dirty="0"/>
          </a:p>
        </p:txBody>
      </p:sp>
      <p:sp>
        <p:nvSpPr>
          <p:cNvPr id="4" name="Slide Number Placeholder 3"/>
          <p:cNvSpPr>
            <a:spLocks noGrp="1"/>
          </p:cNvSpPr>
          <p:nvPr>
            <p:ph type="sldNum" sz="quarter" idx="12"/>
          </p:nvPr>
        </p:nvSpPr>
        <p:spPr/>
        <p:txBody>
          <a:bodyPr/>
          <a:lstStyle/>
          <a:p>
            <a:fld id="{51A0968B-E52D-48FA-AFA4-A19DF3D2143C}" type="slidenum">
              <a:rPr lang="en-US" smtClean="0"/>
              <a:pPr/>
              <a:t>‹#›</a:t>
            </a:fld>
            <a:endParaRPr lang="en-US" dirty="0"/>
          </a:p>
        </p:txBody>
      </p:sp>
      <p:pic>
        <p:nvPicPr>
          <p:cNvPr id="6" name="Picture 5"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AA749E7-A4B4-4986-9A9A-A190CE27C087}" type="datetime1">
              <a:rPr lang="en-US" smtClean="0"/>
              <a:pPr/>
              <a:t>3/3/19</a:t>
            </a:fld>
            <a:endParaRPr lang="en-US" dirty="0"/>
          </a:p>
        </p:txBody>
      </p:sp>
      <p:sp>
        <p:nvSpPr>
          <p:cNvPr id="7" name="Slide Number Placeholder 6"/>
          <p:cNvSpPr>
            <a:spLocks noGrp="1"/>
          </p:cNvSpPr>
          <p:nvPr>
            <p:ph type="sldNum" sz="quarter" idx="12"/>
          </p:nvPr>
        </p:nvSpPr>
        <p:spPr/>
        <p:txBody>
          <a:bodyPr/>
          <a:lstStyle/>
          <a:p>
            <a:fld id="{51A0968B-E52D-48FA-AFA4-A19DF3D2143C}" type="slidenum">
              <a:rPr lang="en-US" smtClean="0"/>
              <a:pPr/>
              <a:t>‹#›</a:t>
            </a:fld>
            <a:endParaRPr lang="en-US" dirty="0"/>
          </a:p>
        </p:txBody>
      </p:sp>
      <p:pic>
        <p:nvPicPr>
          <p:cNvPr id="9" name="Picture 8"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C71DD62-2D18-425B-BB00-FED8815D80D5}" type="datetime1">
              <a:rPr lang="en-US" smtClean="0"/>
              <a:pPr/>
              <a:t>3/3/19</a:t>
            </a:fld>
            <a:endParaRPr lang="en-US" dirty="0"/>
          </a:p>
        </p:txBody>
      </p:sp>
      <p:sp>
        <p:nvSpPr>
          <p:cNvPr id="7" name="Slide Number Placeholder 6"/>
          <p:cNvSpPr>
            <a:spLocks noGrp="1"/>
          </p:cNvSpPr>
          <p:nvPr>
            <p:ph type="sldNum" sz="quarter" idx="12"/>
          </p:nvPr>
        </p:nvSpPr>
        <p:spPr/>
        <p:txBody>
          <a:bodyPr/>
          <a:lstStyle/>
          <a:p>
            <a:fld id="{51A0968B-E52D-48FA-AFA4-A19DF3D2143C}" type="slidenum">
              <a:rPr lang="en-US" smtClean="0"/>
              <a:pPr/>
              <a:t>‹#›</a:t>
            </a:fld>
            <a:endParaRPr lang="en-US" dirty="0"/>
          </a:p>
        </p:txBody>
      </p:sp>
      <p:pic>
        <p:nvPicPr>
          <p:cNvPr id="9" name="Picture 8" descr="OFA_logo-icon_only-print-3colo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43400" y="6324600"/>
            <a:ext cx="457200" cy="4572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492240"/>
            <a:ext cx="2133600" cy="320040"/>
          </a:xfrm>
          <a:prstGeom prst="rect">
            <a:avLst/>
          </a:prstGeom>
        </p:spPr>
        <p:txBody>
          <a:bodyPr vert="horz" lIns="91440" tIns="45720" rIns="91440" bIns="45720" rtlCol="0" anchor="ctr"/>
          <a:lstStyle>
            <a:lvl1pPr algn="r">
              <a:defRPr sz="1100">
                <a:solidFill>
                  <a:schemeClr val="tx1">
                    <a:tint val="75000"/>
                  </a:schemeClr>
                </a:solidFill>
                <a:latin typeface="+mj-lt"/>
              </a:defRPr>
            </a:lvl1pPr>
          </a:lstStyle>
          <a:p>
            <a:fld id="{51A0968B-E52D-48FA-AFA4-A19DF3D214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6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76600"/>
            <a:ext cx="7467600" cy="1295400"/>
          </a:xfrm>
        </p:spPr>
        <p:txBody>
          <a:bodyPr anchor="ctr"/>
          <a:lstStyle/>
          <a:p>
            <a:r>
              <a:rPr lang="en-US" dirty="0">
                <a:solidFill>
                  <a:srgbClr val="00446A"/>
                </a:solidFill>
              </a:rPr>
              <a:t>Grassroots Fundraising:</a:t>
            </a:r>
            <a:br>
              <a:rPr lang="en-US" dirty="0">
                <a:solidFill>
                  <a:srgbClr val="00446A"/>
                </a:solidFill>
              </a:rPr>
            </a:br>
            <a:r>
              <a:rPr lang="en-US" dirty="0">
                <a:solidFill>
                  <a:srgbClr val="00446A"/>
                </a:solidFill>
              </a:rPr>
              <a:t>Making a Hard Ask</a:t>
            </a:r>
          </a:p>
        </p:txBody>
      </p:sp>
      <p:sp>
        <p:nvSpPr>
          <p:cNvPr id="3" name="Text Placeholder 2"/>
          <p:cNvSpPr>
            <a:spLocks noGrp="1"/>
          </p:cNvSpPr>
          <p:nvPr>
            <p:ph type="body" sz="quarter" idx="10"/>
          </p:nvPr>
        </p:nvSpPr>
        <p:spPr>
          <a:xfrm>
            <a:off x="838200" y="4572000"/>
            <a:ext cx="7391400" cy="1219200"/>
          </a:xfrm>
        </p:spPr>
        <p:txBody>
          <a:bodyPr/>
          <a:lstStyle/>
          <a:p>
            <a:r>
              <a:rPr lang="en-US" dirty="0">
                <a:solidFill>
                  <a:schemeClr val="tx2">
                    <a:lumMod val="60000"/>
                    <a:lumOff val="40000"/>
                  </a:schemeClr>
                </a:solidFill>
              </a:rPr>
              <a:t>Trainer, Role</a:t>
            </a:r>
          </a:p>
          <a:p>
            <a:r>
              <a:rPr lang="en-US" dirty="0">
                <a:solidFill>
                  <a:schemeClr val="tx2">
                    <a:lumMod val="60000"/>
                    <a:lumOff val="40000"/>
                  </a:schemeClr>
                </a:solidFill>
              </a:rPr>
              <a:t>@</a:t>
            </a:r>
            <a:r>
              <a:rPr lang="en-US" dirty="0" err="1">
                <a:solidFill>
                  <a:schemeClr val="tx2">
                    <a:lumMod val="60000"/>
                    <a:lumOff val="40000"/>
                  </a:schemeClr>
                </a:solidFill>
              </a:rPr>
              <a:t>TwitterHandle</a:t>
            </a:r>
            <a:endParaRPr lang="en-US" dirty="0">
              <a:solidFill>
                <a:schemeClr val="tx2">
                  <a:lumMod val="60000"/>
                  <a:lumOff val="40000"/>
                </a:schemeClr>
              </a:solidFill>
            </a:endParaRPr>
          </a:p>
          <a:p>
            <a:endParaRPr lang="en-US" dirty="0">
              <a:solidFill>
                <a:schemeClr val="tx2">
                  <a:lumMod val="60000"/>
                  <a:lumOff val="40000"/>
                </a:schemeClr>
              </a:solidFill>
            </a:endParaRPr>
          </a:p>
        </p:txBody>
      </p:sp>
      <p:pic>
        <p:nvPicPr>
          <p:cNvPr id="4" name="Picture 3"/>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8075613" y="710076"/>
            <a:ext cx="607476" cy="4471524"/>
          </a:xfrm>
          <a:prstGeom prst="rect">
            <a:avLst/>
          </a:prstGeom>
        </p:spPr>
      </p:pic>
      <p:pic>
        <p:nvPicPr>
          <p:cNvPr id="5" name="Picture 4" descr="A drawing of a face&#10;&#10;Description automatically generated">
            <a:extLst>
              <a:ext uri="{FF2B5EF4-FFF2-40B4-BE49-F238E27FC236}">
                <a16:creationId xmlns:a16="http://schemas.microsoft.com/office/drawing/2014/main" id="{A50541F8-0D72-B248-9A36-38F1D1A46FD7}"/>
              </a:ext>
            </a:extLst>
          </p:cNvPr>
          <p:cNvPicPr>
            <a:picLocks noChangeAspect="1"/>
          </p:cNvPicPr>
          <p:nvPr/>
        </p:nvPicPr>
        <p:blipFill>
          <a:blip r:embed="rId4"/>
          <a:stretch>
            <a:fillRect/>
          </a:stretch>
        </p:blipFill>
        <p:spPr>
          <a:xfrm>
            <a:off x="304800" y="5791200"/>
            <a:ext cx="1219200" cy="419100"/>
          </a:xfrm>
          <a:prstGeom prst="rect">
            <a:avLst/>
          </a:prstGeom>
        </p:spPr>
      </p:pic>
    </p:spTree>
    <p:extLst>
      <p:ext uri="{BB962C8B-B14F-4D97-AF65-F5344CB8AC3E}">
        <p14:creationId xmlns:p14="http://schemas.microsoft.com/office/powerpoint/2010/main" val="1433123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normAutofit/>
          </a:bodyPr>
          <a:lstStyle/>
          <a:p>
            <a:r>
              <a:rPr lang="en-US" sz="3000" dirty="0"/>
              <a:t>Fundraising = Organizing = Asking</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10</a:t>
            </a:fld>
            <a:endParaRPr lang="en-US" dirty="0"/>
          </a:p>
        </p:txBody>
      </p:sp>
      <p:sp>
        <p:nvSpPr>
          <p:cNvPr id="4" name="Content Placeholder 3"/>
          <p:cNvSpPr>
            <a:spLocks noGrp="1"/>
          </p:cNvSpPr>
          <p:nvPr>
            <p:ph idx="1"/>
          </p:nvPr>
        </p:nvSpPr>
        <p:spPr>
          <a:xfrm>
            <a:off x="3733800" y="1676400"/>
            <a:ext cx="4800600" cy="4191000"/>
          </a:xfrm>
        </p:spPr>
        <p:txBody>
          <a:bodyPr>
            <a:noAutofit/>
          </a:bodyPr>
          <a:lstStyle/>
          <a:p>
            <a:pPr marL="0" indent="0">
              <a:buNone/>
            </a:pPr>
            <a:r>
              <a:rPr lang="en-US" sz="2600" dirty="0">
                <a:solidFill>
                  <a:srgbClr val="1F497D"/>
                </a:solidFill>
              </a:rPr>
              <a:t>Asking is:</a:t>
            </a:r>
          </a:p>
          <a:p>
            <a:r>
              <a:rPr lang="en-US" sz="2600" b="0" dirty="0">
                <a:solidFill>
                  <a:srgbClr val="1F497D"/>
                </a:solidFill>
              </a:rPr>
              <a:t>a key organizing tactic</a:t>
            </a:r>
          </a:p>
          <a:p>
            <a:r>
              <a:rPr lang="en-US" sz="2600" b="0" dirty="0">
                <a:solidFill>
                  <a:srgbClr val="1F497D"/>
                </a:solidFill>
              </a:rPr>
              <a:t>deliberate, specific, confident and not apologetic</a:t>
            </a:r>
            <a:br>
              <a:rPr lang="en-US" sz="2600" b="0" dirty="0">
                <a:solidFill>
                  <a:srgbClr val="1F497D"/>
                </a:solidFill>
              </a:rPr>
            </a:br>
            <a:endParaRPr lang="en-US" sz="2600" b="0" dirty="0">
              <a:solidFill>
                <a:srgbClr val="1F497D"/>
              </a:solidFill>
            </a:endParaRPr>
          </a:p>
          <a:p>
            <a:pPr marL="0" indent="0">
              <a:buNone/>
            </a:pPr>
            <a:r>
              <a:rPr lang="en-US" sz="2600" dirty="0">
                <a:solidFill>
                  <a:srgbClr val="1F497D"/>
                </a:solidFill>
              </a:rPr>
              <a:t>Asking is about presenting an opportunity to be a part of our organization</a:t>
            </a:r>
          </a:p>
          <a:p>
            <a:endParaRPr lang="en-US" sz="2600" b="0" dirty="0">
              <a:solidFill>
                <a:srgbClr val="1F497D"/>
              </a:solidFill>
            </a:endParaRPr>
          </a:p>
        </p:txBody>
      </p:sp>
      <p:graphicFrame>
        <p:nvGraphicFramePr>
          <p:cNvPr id="2" name="Diagram 1"/>
          <p:cNvGraphicFramePr/>
          <p:nvPr>
            <p:extLst>
              <p:ext uri="{D42A27DB-BD31-4B8C-83A1-F6EECF244321}">
                <p14:modId xmlns:p14="http://schemas.microsoft.com/office/powerpoint/2010/main" val="980837996"/>
              </p:ext>
            </p:extLst>
          </p:nvPr>
        </p:nvGraphicFramePr>
        <p:xfrm>
          <a:off x="457200" y="1600200"/>
          <a:ext cx="3276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83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The Anatomy of a Great Ask</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11</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8816814"/>
              </p:ext>
            </p:extLst>
          </p:nvPr>
        </p:nvGraphicFramePr>
        <p:xfrm>
          <a:off x="457200" y="15240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3408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0"/>
            <a:ext cx="8229600" cy="1143000"/>
          </a:xfrm>
        </p:spPr>
        <p:txBody>
          <a:bodyPr>
            <a:normAutofit/>
          </a:bodyPr>
          <a:lstStyle/>
          <a:p>
            <a:pPr>
              <a:spcBef>
                <a:spcPts val="2400"/>
              </a:spcBef>
            </a:pPr>
            <a:r>
              <a:rPr lang="en-US" sz="3000" dirty="0">
                <a:solidFill>
                  <a:srgbClr val="1F497D"/>
                </a:solidFill>
                <a:cs typeface="Calibri"/>
              </a:rPr>
              <a:t>Best Practices of any Ask</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12</a:t>
            </a:fld>
            <a:endParaRPr lang="en-US" dirty="0"/>
          </a:p>
        </p:txBody>
      </p:sp>
      <p:sp>
        <p:nvSpPr>
          <p:cNvPr id="10" name="TextBox 9"/>
          <p:cNvSpPr txBox="1"/>
          <p:nvPr/>
        </p:nvSpPr>
        <p:spPr>
          <a:xfrm>
            <a:off x="457200" y="1447800"/>
            <a:ext cx="8229600" cy="5201424"/>
          </a:xfrm>
          <a:prstGeom prst="rect">
            <a:avLst/>
          </a:prstGeom>
          <a:noFill/>
        </p:spPr>
        <p:txBody>
          <a:bodyPr wrap="square" rtlCol="0">
            <a:spAutoFit/>
          </a:bodyPr>
          <a:lstStyle/>
          <a:p>
            <a:pPr marL="514350" indent="-514350">
              <a:spcBef>
                <a:spcPts val="2400"/>
              </a:spcBef>
              <a:buFont typeface="+mj-lt"/>
              <a:buAutoNum type="arabicPeriod"/>
            </a:pPr>
            <a:r>
              <a:rPr lang="en-US" sz="2400" dirty="0">
                <a:solidFill>
                  <a:srgbClr val="1F497D"/>
                </a:solidFill>
                <a:cs typeface="Calibri"/>
              </a:rPr>
              <a:t>Know Your Audience</a:t>
            </a:r>
          </a:p>
          <a:p>
            <a:pPr marL="514350" indent="-514350">
              <a:spcBef>
                <a:spcPts val="2400"/>
              </a:spcBef>
              <a:buFont typeface="+mj-lt"/>
              <a:buAutoNum type="arabicPeriod"/>
            </a:pPr>
            <a:r>
              <a:rPr lang="en-US" sz="2400" dirty="0">
                <a:solidFill>
                  <a:srgbClr val="1F497D"/>
                </a:solidFill>
                <a:cs typeface="Calibri"/>
              </a:rPr>
              <a:t>Pick an Effective Attitude</a:t>
            </a:r>
          </a:p>
          <a:p>
            <a:pPr marL="514350" indent="-514350">
              <a:spcBef>
                <a:spcPts val="2400"/>
              </a:spcBef>
              <a:buFont typeface="+mj-lt"/>
              <a:buAutoNum type="arabicPeriod"/>
            </a:pPr>
            <a:r>
              <a:rPr lang="en-US" sz="2400" dirty="0">
                <a:solidFill>
                  <a:srgbClr val="1F497D"/>
                </a:solidFill>
                <a:cs typeface="Calibri"/>
              </a:rPr>
              <a:t>Build Urgency</a:t>
            </a:r>
          </a:p>
          <a:p>
            <a:pPr marL="514350" indent="-514350">
              <a:spcBef>
                <a:spcPts val="2400"/>
              </a:spcBef>
              <a:buFont typeface="+mj-lt"/>
              <a:buAutoNum type="arabicPeriod"/>
            </a:pPr>
            <a:r>
              <a:rPr lang="en-US" sz="2400" dirty="0">
                <a:solidFill>
                  <a:srgbClr val="1F497D"/>
                </a:solidFill>
                <a:cs typeface="Calibri"/>
              </a:rPr>
              <a:t>Use Strong Language</a:t>
            </a:r>
          </a:p>
          <a:p>
            <a:pPr marL="514350" indent="-514350">
              <a:spcBef>
                <a:spcPts val="2400"/>
              </a:spcBef>
              <a:buFont typeface="+mj-lt"/>
              <a:buAutoNum type="arabicPeriod"/>
            </a:pPr>
            <a:r>
              <a:rPr lang="en-US" sz="2400" dirty="0">
                <a:solidFill>
                  <a:srgbClr val="1F497D"/>
                </a:solidFill>
                <a:cs typeface="Calibri"/>
              </a:rPr>
              <a:t>Ask for Something Specific</a:t>
            </a:r>
          </a:p>
          <a:p>
            <a:pPr marL="514350" indent="-514350">
              <a:spcBef>
                <a:spcPts val="2400"/>
              </a:spcBef>
              <a:buFont typeface="+mj-lt"/>
              <a:buAutoNum type="arabicPeriod"/>
            </a:pPr>
            <a:r>
              <a:rPr lang="en-US" sz="2400" dirty="0">
                <a:solidFill>
                  <a:srgbClr val="1F497D"/>
                </a:solidFill>
                <a:cs typeface="Calibri"/>
              </a:rPr>
              <a:t>WAIT for an answer</a:t>
            </a:r>
          </a:p>
          <a:p>
            <a:pPr marL="514350" indent="-514350">
              <a:spcBef>
                <a:spcPts val="2400"/>
              </a:spcBef>
              <a:buFont typeface="+mj-lt"/>
              <a:buAutoNum type="arabicPeriod"/>
            </a:pPr>
            <a:r>
              <a:rPr lang="en-US" sz="2400" dirty="0">
                <a:solidFill>
                  <a:srgbClr val="1F497D"/>
                </a:solidFill>
                <a:cs typeface="Calibri"/>
              </a:rPr>
              <a:t>Be Persistent</a:t>
            </a:r>
          </a:p>
          <a:p>
            <a:pPr marL="514350" indent="-514350">
              <a:spcBef>
                <a:spcPts val="2400"/>
              </a:spcBef>
              <a:buFont typeface="+mj-lt"/>
              <a:buAutoNum type="arabicPeriod"/>
            </a:pPr>
            <a:endParaRPr lang="en-US" sz="2400" dirty="0">
              <a:solidFill>
                <a:srgbClr val="1F497D"/>
              </a:solidFill>
              <a:latin typeface="Calibri"/>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133600"/>
            <a:ext cx="3778962" cy="3061635"/>
          </a:xfrm>
          <a:prstGeom prst="rect">
            <a:avLst/>
          </a:prstGeom>
        </p:spPr>
      </p:pic>
    </p:spTree>
    <p:extLst>
      <p:ext uri="{BB962C8B-B14F-4D97-AF65-F5344CB8AC3E}">
        <p14:creationId xmlns:p14="http://schemas.microsoft.com/office/powerpoint/2010/main" val="273097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a:bodyPr>
          <a:lstStyle/>
          <a:p>
            <a:r>
              <a:rPr lang="en-US" sz="3000" dirty="0"/>
              <a:t>Agenda slide</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13</a:t>
            </a:fld>
            <a:endParaRPr lang="en-US">
              <a:ea typeface="ＭＳ Ｐゴシック" pitchFamily="-72" charset="-128"/>
              <a:cs typeface="ＭＳ Ｐゴシック" pitchFamily="-72" charset="-128"/>
            </a:endParaRPr>
          </a:p>
        </p:txBody>
      </p:sp>
      <p:sp>
        <p:nvSpPr>
          <p:cNvPr id="2" name="TextBox 1"/>
          <p:cNvSpPr txBox="1"/>
          <p:nvPr/>
        </p:nvSpPr>
        <p:spPr>
          <a:xfrm>
            <a:off x="677144" y="1631419"/>
            <a:ext cx="7704856" cy="2831544"/>
          </a:xfrm>
          <a:prstGeom prst="rect">
            <a:avLst/>
          </a:prstGeom>
          <a:noFill/>
        </p:spPr>
        <p:txBody>
          <a:bodyPr wrap="square" rtlCol="0">
            <a:spAutoFit/>
          </a:bodyPr>
          <a:lstStyle/>
          <a:p>
            <a:pPr marL="514350" indent="-514350">
              <a:lnSpc>
                <a:spcPct val="50000"/>
              </a:lnSpc>
              <a:spcBef>
                <a:spcPts val="2400"/>
              </a:spcBef>
              <a:buAutoNum type="romanUcPeriod"/>
            </a:pPr>
            <a:r>
              <a:rPr lang="en-US" sz="2600" dirty="0">
                <a:solidFill>
                  <a:schemeClr val="tx2"/>
                </a:solidFill>
                <a:latin typeface="Calibri"/>
                <a:cs typeface="Calibri"/>
              </a:rPr>
              <a:t>Welcome and Introductions</a:t>
            </a:r>
          </a:p>
          <a:p>
            <a:pPr marL="514350" indent="-514350">
              <a:lnSpc>
                <a:spcPct val="50000"/>
              </a:lnSpc>
              <a:spcBef>
                <a:spcPts val="2400"/>
              </a:spcBef>
              <a:buAutoNum type="romanUcPeriod"/>
            </a:pPr>
            <a:r>
              <a:rPr lang="en-US" sz="2600" dirty="0">
                <a:solidFill>
                  <a:schemeClr val="tx2"/>
                </a:solidFill>
                <a:latin typeface="Calibri"/>
                <a:cs typeface="Calibri"/>
              </a:rPr>
              <a:t>Grassroots Fundraising Overview</a:t>
            </a:r>
          </a:p>
          <a:p>
            <a:pPr marL="514350" indent="-514350">
              <a:lnSpc>
                <a:spcPct val="50000"/>
              </a:lnSpc>
              <a:spcBef>
                <a:spcPts val="2400"/>
              </a:spcBef>
              <a:buAutoNum type="romanUcPeriod"/>
            </a:pPr>
            <a:r>
              <a:rPr lang="en-US" sz="2600" dirty="0">
                <a:solidFill>
                  <a:schemeClr val="tx2"/>
                </a:solidFill>
                <a:latin typeface="Calibri"/>
                <a:cs typeface="Calibri"/>
              </a:rPr>
              <a:t>Circles of Benefit</a:t>
            </a:r>
          </a:p>
          <a:p>
            <a:pPr marL="514350" indent="-514350">
              <a:lnSpc>
                <a:spcPct val="50000"/>
              </a:lnSpc>
              <a:spcBef>
                <a:spcPts val="2400"/>
              </a:spcBef>
              <a:buAutoNum type="romanUcPeriod"/>
            </a:pPr>
            <a:r>
              <a:rPr lang="en-US" sz="2600" dirty="0">
                <a:solidFill>
                  <a:schemeClr val="tx2"/>
                </a:solidFill>
                <a:latin typeface="Calibri"/>
                <a:cs typeface="Calibri"/>
              </a:rPr>
              <a:t>The Anatomy of a Hard Ask</a:t>
            </a:r>
          </a:p>
          <a:p>
            <a:pPr marL="514350" indent="-514350">
              <a:lnSpc>
                <a:spcPct val="50000"/>
              </a:lnSpc>
              <a:spcBef>
                <a:spcPts val="2400"/>
              </a:spcBef>
              <a:buAutoNum type="romanUcPeriod"/>
            </a:pPr>
            <a:r>
              <a:rPr lang="en-US" sz="2600" b="1" dirty="0">
                <a:solidFill>
                  <a:schemeClr val="tx2"/>
                </a:solidFill>
                <a:latin typeface="Calibri"/>
                <a:cs typeface="Calibri"/>
              </a:rPr>
              <a:t>Practice Rounds</a:t>
            </a:r>
          </a:p>
          <a:p>
            <a:pPr marL="514350" indent="-514350">
              <a:lnSpc>
                <a:spcPct val="50000"/>
              </a:lnSpc>
              <a:spcBef>
                <a:spcPts val="2400"/>
              </a:spcBef>
              <a:buAutoNum type="romanUcPeriod"/>
            </a:pPr>
            <a:r>
              <a:rPr lang="en-US" sz="2600" dirty="0">
                <a:solidFill>
                  <a:schemeClr val="tx2"/>
                </a:solidFill>
                <a:latin typeface="Calibri"/>
                <a:cs typeface="Calibri"/>
              </a:rPr>
              <a:t>Debrief and Closing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015" y="2514780"/>
            <a:ext cx="2304785" cy="2666820"/>
          </a:xfrm>
          <a:prstGeom prst="rect">
            <a:avLst/>
          </a:prstGeom>
        </p:spPr>
      </p:pic>
    </p:spTree>
    <p:extLst>
      <p:ext uri="{BB962C8B-B14F-4D97-AF65-F5344CB8AC3E}">
        <p14:creationId xmlns:p14="http://schemas.microsoft.com/office/powerpoint/2010/main" val="1963833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73529">
            <a:off x="2490637" y="1432925"/>
            <a:ext cx="5124450" cy="4867275"/>
          </a:xfrm>
          <a:prstGeom prst="rect">
            <a:avLst/>
          </a:prstGeom>
        </p:spPr>
      </p:pic>
      <p:sp>
        <p:nvSpPr>
          <p:cNvPr id="3" name="Slide Number Placeholder 2"/>
          <p:cNvSpPr>
            <a:spLocks noGrp="1"/>
          </p:cNvSpPr>
          <p:nvPr>
            <p:ph type="sldNum" sz="quarter" idx="12"/>
          </p:nvPr>
        </p:nvSpPr>
        <p:spPr/>
        <p:txBody>
          <a:bodyPr/>
          <a:lstStyle/>
          <a:p>
            <a:fld id="{51A0968B-E52D-48FA-AFA4-A19DF3D2143C}" type="slidenum">
              <a:rPr lang="en-US" smtClean="0"/>
              <a:pPr/>
              <a:t>14</a:t>
            </a:fld>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75124">
            <a:off x="827789" y="1298167"/>
            <a:ext cx="5133975" cy="4867275"/>
          </a:xfrm>
          <a:prstGeom prst="rect">
            <a:avLst/>
          </a:prstGeom>
        </p:spPr>
      </p:pic>
      <p:sp>
        <p:nvSpPr>
          <p:cNvPr id="8" name="Title 1"/>
          <p:cNvSpPr>
            <a:spLocks noGrp="1"/>
          </p:cNvSpPr>
          <p:nvPr>
            <p:ph type="title"/>
          </p:nvPr>
        </p:nvSpPr>
        <p:spPr>
          <a:xfrm>
            <a:off x="76200" y="0"/>
            <a:ext cx="8229600" cy="1143000"/>
          </a:xfrm>
        </p:spPr>
        <p:txBody>
          <a:bodyPr>
            <a:normAutofit/>
          </a:bodyPr>
          <a:lstStyle/>
          <a:p>
            <a:r>
              <a:rPr lang="en-US" sz="3000" dirty="0"/>
              <a:t>Practice Your Fundraising Conversation</a:t>
            </a:r>
          </a:p>
        </p:txBody>
      </p:sp>
      <p:sp>
        <p:nvSpPr>
          <p:cNvPr id="9" name="TextBox 8"/>
          <p:cNvSpPr txBox="1"/>
          <p:nvPr/>
        </p:nvSpPr>
        <p:spPr>
          <a:xfrm>
            <a:off x="3505200" y="3200400"/>
            <a:ext cx="1981200" cy="1754326"/>
          </a:xfrm>
          <a:prstGeom prst="rect">
            <a:avLst/>
          </a:prstGeom>
          <a:noFill/>
        </p:spPr>
        <p:txBody>
          <a:bodyPr wrap="square" rtlCol="0">
            <a:spAutoFit/>
          </a:bodyPr>
          <a:lstStyle/>
          <a:p>
            <a:pPr algn="ctr"/>
            <a:r>
              <a:rPr lang="en-US" sz="3600" b="1" dirty="0">
                <a:solidFill>
                  <a:schemeClr val="bg1"/>
                </a:solidFill>
              </a:rPr>
              <a:t>Let’s Practice	</a:t>
            </a:r>
          </a:p>
        </p:txBody>
      </p:sp>
    </p:spTree>
    <p:extLst>
      <p:ext uri="{BB962C8B-B14F-4D97-AF65-F5344CB8AC3E}">
        <p14:creationId xmlns:p14="http://schemas.microsoft.com/office/powerpoint/2010/main" val="491980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0"/>
            <a:ext cx="8229600" cy="1143000"/>
          </a:xfrm>
        </p:spPr>
        <p:txBody>
          <a:bodyPr>
            <a:normAutofit/>
          </a:bodyPr>
          <a:lstStyle/>
          <a:p>
            <a:pPr>
              <a:spcBef>
                <a:spcPts val="2400"/>
              </a:spcBef>
            </a:pPr>
            <a:r>
              <a:rPr lang="en-US" sz="3000" dirty="0">
                <a:solidFill>
                  <a:srgbClr val="1F497D"/>
                </a:solidFill>
                <a:cs typeface="Calibri"/>
              </a:rPr>
              <a:t>Scenario 1: Personal Circle</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15</a:t>
            </a:fld>
            <a:endParaRPr lang="en-US" dirty="0"/>
          </a:p>
        </p:txBody>
      </p:sp>
      <p:graphicFrame>
        <p:nvGraphicFramePr>
          <p:cNvPr id="7" name="Diagram 6"/>
          <p:cNvGraphicFramePr/>
          <p:nvPr>
            <p:extLst>
              <p:ext uri="{D42A27DB-BD31-4B8C-83A1-F6EECF244321}">
                <p14:modId xmlns:p14="http://schemas.microsoft.com/office/powerpoint/2010/main" val="3881531073"/>
              </p:ext>
            </p:extLst>
          </p:nvPr>
        </p:nvGraphicFramePr>
        <p:xfrm>
          <a:off x="3962400" y="1828800"/>
          <a:ext cx="4749800" cy="3721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a:spLocks noGrp="1"/>
          </p:cNvSpPr>
          <p:nvPr>
            <p:ph idx="1"/>
          </p:nvPr>
        </p:nvSpPr>
        <p:spPr>
          <a:xfrm>
            <a:off x="685800" y="1752600"/>
            <a:ext cx="2971800" cy="4191000"/>
          </a:xfrm>
        </p:spPr>
        <p:txBody>
          <a:bodyPr>
            <a:noAutofit/>
          </a:bodyPr>
          <a:lstStyle/>
          <a:p>
            <a:pPr marL="0" indent="0">
              <a:buNone/>
            </a:pPr>
            <a:r>
              <a:rPr lang="en-US" sz="2600" b="0" dirty="0">
                <a:solidFill>
                  <a:srgbClr val="1F497D"/>
                </a:solidFill>
              </a:rPr>
              <a:t>The volunteer fundraiser will be calling a family member.  The volunteer fundraiser wants to help [your state] meet a fundraising goal at the end of the month.</a:t>
            </a:r>
          </a:p>
        </p:txBody>
      </p:sp>
      <p:pic>
        <p:nvPicPr>
          <p:cNvPr id="11" name="Picture 10"/>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93015">
            <a:off x="3825682" y="-246454"/>
            <a:ext cx="990600" cy="7291632"/>
          </a:xfrm>
          <a:prstGeom prst="rect">
            <a:avLst/>
          </a:prstGeom>
        </p:spPr>
      </p:pic>
    </p:spTree>
    <p:extLst>
      <p:ext uri="{BB962C8B-B14F-4D97-AF65-F5344CB8AC3E}">
        <p14:creationId xmlns:p14="http://schemas.microsoft.com/office/powerpoint/2010/main" val="234001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0"/>
            <a:ext cx="8229600" cy="1143000"/>
          </a:xfrm>
        </p:spPr>
        <p:txBody>
          <a:bodyPr>
            <a:normAutofit/>
          </a:bodyPr>
          <a:lstStyle/>
          <a:p>
            <a:pPr>
              <a:spcBef>
                <a:spcPts val="2400"/>
              </a:spcBef>
            </a:pPr>
            <a:r>
              <a:rPr lang="en-US" sz="3000" dirty="0">
                <a:solidFill>
                  <a:srgbClr val="1F497D"/>
                </a:solidFill>
                <a:cs typeface="Calibri"/>
              </a:rPr>
              <a:t>Best Practices of any Ask</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16</a:t>
            </a:fld>
            <a:endParaRPr lang="en-US" dirty="0"/>
          </a:p>
        </p:txBody>
      </p:sp>
      <p:sp>
        <p:nvSpPr>
          <p:cNvPr id="10" name="TextBox 9"/>
          <p:cNvSpPr txBox="1"/>
          <p:nvPr/>
        </p:nvSpPr>
        <p:spPr>
          <a:xfrm>
            <a:off x="457200" y="1447800"/>
            <a:ext cx="8229600" cy="5201424"/>
          </a:xfrm>
          <a:prstGeom prst="rect">
            <a:avLst/>
          </a:prstGeom>
          <a:noFill/>
        </p:spPr>
        <p:txBody>
          <a:bodyPr wrap="square" rtlCol="0">
            <a:spAutoFit/>
          </a:bodyPr>
          <a:lstStyle/>
          <a:p>
            <a:pPr marL="514350" indent="-514350">
              <a:spcBef>
                <a:spcPts val="2400"/>
              </a:spcBef>
              <a:buFont typeface="+mj-lt"/>
              <a:buAutoNum type="arabicPeriod"/>
            </a:pPr>
            <a:r>
              <a:rPr lang="en-US" sz="2400" dirty="0">
                <a:solidFill>
                  <a:srgbClr val="1F497D"/>
                </a:solidFill>
                <a:cs typeface="Calibri"/>
              </a:rPr>
              <a:t>Know Your Audience</a:t>
            </a:r>
          </a:p>
          <a:p>
            <a:pPr marL="514350" indent="-514350">
              <a:spcBef>
                <a:spcPts val="2400"/>
              </a:spcBef>
              <a:buFont typeface="+mj-lt"/>
              <a:buAutoNum type="arabicPeriod"/>
            </a:pPr>
            <a:r>
              <a:rPr lang="en-US" sz="2400" dirty="0">
                <a:solidFill>
                  <a:srgbClr val="1F497D"/>
                </a:solidFill>
                <a:cs typeface="Calibri"/>
              </a:rPr>
              <a:t>Pick an Effective Attitude</a:t>
            </a:r>
          </a:p>
          <a:p>
            <a:pPr marL="514350" indent="-514350">
              <a:spcBef>
                <a:spcPts val="2400"/>
              </a:spcBef>
              <a:buFont typeface="+mj-lt"/>
              <a:buAutoNum type="arabicPeriod"/>
            </a:pPr>
            <a:r>
              <a:rPr lang="en-US" sz="2400" dirty="0">
                <a:solidFill>
                  <a:srgbClr val="1F497D"/>
                </a:solidFill>
                <a:cs typeface="Calibri"/>
              </a:rPr>
              <a:t>Build Urgency</a:t>
            </a:r>
          </a:p>
          <a:p>
            <a:pPr marL="514350" indent="-514350">
              <a:spcBef>
                <a:spcPts val="2400"/>
              </a:spcBef>
              <a:buFont typeface="+mj-lt"/>
              <a:buAutoNum type="arabicPeriod"/>
            </a:pPr>
            <a:r>
              <a:rPr lang="en-US" sz="2400" dirty="0">
                <a:solidFill>
                  <a:srgbClr val="1F497D"/>
                </a:solidFill>
                <a:cs typeface="Calibri"/>
              </a:rPr>
              <a:t>Use Strong Language</a:t>
            </a:r>
          </a:p>
          <a:p>
            <a:pPr marL="514350" indent="-514350">
              <a:spcBef>
                <a:spcPts val="2400"/>
              </a:spcBef>
              <a:buFont typeface="+mj-lt"/>
              <a:buAutoNum type="arabicPeriod"/>
            </a:pPr>
            <a:r>
              <a:rPr lang="en-US" sz="2400" dirty="0">
                <a:solidFill>
                  <a:srgbClr val="1F497D"/>
                </a:solidFill>
                <a:cs typeface="Calibri"/>
              </a:rPr>
              <a:t>Ask for Something Specific</a:t>
            </a:r>
          </a:p>
          <a:p>
            <a:pPr marL="514350" indent="-514350">
              <a:spcBef>
                <a:spcPts val="2400"/>
              </a:spcBef>
              <a:buFont typeface="+mj-lt"/>
              <a:buAutoNum type="arabicPeriod"/>
            </a:pPr>
            <a:r>
              <a:rPr lang="en-US" sz="2400" dirty="0">
                <a:solidFill>
                  <a:srgbClr val="1F497D"/>
                </a:solidFill>
                <a:cs typeface="Calibri"/>
              </a:rPr>
              <a:t>WAIT for an answer</a:t>
            </a:r>
          </a:p>
          <a:p>
            <a:pPr marL="514350" indent="-514350">
              <a:spcBef>
                <a:spcPts val="2400"/>
              </a:spcBef>
              <a:buFont typeface="+mj-lt"/>
              <a:buAutoNum type="arabicPeriod"/>
            </a:pPr>
            <a:r>
              <a:rPr lang="en-US" sz="2400" dirty="0">
                <a:solidFill>
                  <a:srgbClr val="1F497D"/>
                </a:solidFill>
                <a:cs typeface="Calibri"/>
              </a:rPr>
              <a:t>Be Persistent</a:t>
            </a:r>
          </a:p>
          <a:p>
            <a:pPr marL="514350" indent="-514350">
              <a:spcBef>
                <a:spcPts val="2400"/>
              </a:spcBef>
              <a:buFont typeface="+mj-lt"/>
              <a:buAutoNum type="arabicPeriod"/>
            </a:pPr>
            <a:endParaRPr lang="en-US" sz="2400" dirty="0">
              <a:solidFill>
                <a:srgbClr val="1F497D"/>
              </a:solidFill>
              <a:latin typeface="Calibri"/>
              <a:cs typeface="Calibri"/>
            </a:endParaRPr>
          </a:p>
        </p:txBody>
      </p:sp>
    </p:spTree>
    <p:extLst>
      <p:ext uri="{BB962C8B-B14F-4D97-AF65-F5344CB8AC3E}">
        <p14:creationId xmlns:p14="http://schemas.microsoft.com/office/powerpoint/2010/main" val="2030614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0"/>
            <a:ext cx="8229600" cy="1143000"/>
          </a:xfrm>
        </p:spPr>
        <p:txBody>
          <a:bodyPr>
            <a:normAutofit/>
          </a:bodyPr>
          <a:lstStyle/>
          <a:p>
            <a:pPr>
              <a:spcBef>
                <a:spcPts val="2400"/>
              </a:spcBef>
            </a:pPr>
            <a:r>
              <a:rPr lang="en-US" sz="3000" dirty="0">
                <a:solidFill>
                  <a:srgbClr val="1F497D"/>
                </a:solidFill>
                <a:cs typeface="Calibri"/>
              </a:rPr>
              <a:t>Scenario 2: Ideology</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17</a:t>
            </a:fld>
            <a:endParaRPr lang="en-US" dirty="0"/>
          </a:p>
        </p:txBody>
      </p:sp>
      <p:graphicFrame>
        <p:nvGraphicFramePr>
          <p:cNvPr id="7" name="Diagram 6"/>
          <p:cNvGraphicFramePr/>
          <p:nvPr>
            <p:extLst>
              <p:ext uri="{D42A27DB-BD31-4B8C-83A1-F6EECF244321}">
                <p14:modId xmlns:p14="http://schemas.microsoft.com/office/powerpoint/2010/main" val="1917741950"/>
              </p:ext>
            </p:extLst>
          </p:nvPr>
        </p:nvGraphicFramePr>
        <p:xfrm>
          <a:off x="3352799" y="1828800"/>
          <a:ext cx="57880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a:spLocks noGrp="1"/>
          </p:cNvSpPr>
          <p:nvPr>
            <p:ph idx="1"/>
          </p:nvPr>
        </p:nvSpPr>
        <p:spPr>
          <a:xfrm>
            <a:off x="685800" y="1752600"/>
            <a:ext cx="2971800" cy="4191000"/>
          </a:xfrm>
        </p:spPr>
        <p:txBody>
          <a:bodyPr>
            <a:noAutofit/>
          </a:bodyPr>
          <a:lstStyle/>
          <a:p>
            <a:pPr marL="0" indent="0">
              <a:buNone/>
            </a:pPr>
            <a:r>
              <a:rPr lang="en-US" sz="2600" b="0" dirty="0">
                <a:solidFill>
                  <a:srgbClr val="1F497D"/>
                </a:solidFill>
              </a:rPr>
              <a:t>The volunteer fundraiser will be calling a past campaign donor.  This past donor gave every month to the campaign.  There is a fundraising goal at the end of the month.</a:t>
            </a:r>
          </a:p>
        </p:txBody>
      </p:sp>
      <p:pic>
        <p:nvPicPr>
          <p:cNvPr id="11" name="Picture 10"/>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rot="2193015">
            <a:off x="3825682" y="-246454"/>
            <a:ext cx="990600" cy="7291632"/>
          </a:xfrm>
          <a:prstGeom prst="rect">
            <a:avLst/>
          </a:prstGeom>
        </p:spPr>
      </p:pic>
    </p:spTree>
    <p:extLst>
      <p:ext uri="{BB962C8B-B14F-4D97-AF65-F5344CB8AC3E}">
        <p14:creationId xmlns:p14="http://schemas.microsoft.com/office/powerpoint/2010/main" val="356626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76200" y="0"/>
            <a:ext cx="8229600" cy="1143000"/>
          </a:xfrm>
        </p:spPr>
        <p:txBody>
          <a:bodyPr>
            <a:normAutofit/>
          </a:bodyPr>
          <a:lstStyle/>
          <a:p>
            <a:pPr>
              <a:spcBef>
                <a:spcPts val="2400"/>
              </a:spcBef>
            </a:pPr>
            <a:r>
              <a:rPr lang="en-US" sz="3000" dirty="0">
                <a:solidFill>
                  <a:srgbClr val="1F497D"/>
                </a:solidFill>
                <a:cs typeface="Calibri"/>
              </a:rPr>
              <a:t>Best Practices of any Ask</a:t>
            </a:r>
          </a:p>
        </p:txBody>
      </p:sp>
      <p:sp>
        <p:nvSpPr>
          <p:cNvPr id="3" name="Slide Number Placeholder 2"/>
          <p:cNvSpPr>
            <a:spLocks noGrp="1"/>
          </p:cNvSpPr>
          <p:nvPr>
            <p:ph type="sldNum" sz="quarter" idx="12"/>
          </p:nvPr>
        </p:nvSpPr>
        <p:spPr/>
        <p:txBody>
          <a:bodyPr/>
          <a:lstStyle/>
          <a:p>
            <a:fld id="{51A0968B-E52D-48FA-AFA4-A19DF3D2143C}" type="slidenum">
              <a:rPr lang="en-US" smtClean="0"/>
              <a:pPr/>
              <a:t>18</a:t>
            </a:fld>
            <a:endParaRPr lang="en-US" dirty="0"/>
          </a:p>
        </p:txBody>
      </p:sp>
      <p:sp>
        <p:nvSpPr>
          <p:cNvPr id="10" name="TextBox 9"/>
          <p:cNvSpPr txBox="1"/>
          <p:nvPr/>
        </p:nvSpPr>
        <p:spPr>
          <a:xfrm>
            <a:off x="457200" y="1447800"/>
            <a:ext cx="8229600" cy="5201424"/>
          </a:xfrm>
          <a:prstGeom prst="rect">
            <a:avLst/>
          </a:prstGeom>
          <a:noFill/>
        </p:spPr>
        <p:txBody>
          <a:bodyPr wrap="square" rtlCol="0">
            <a:spAutoFit/>
          </a:bodyPr>
          <a:lstStyle/>
          <a:p>
            <a:pPr marL="514350" indent="-514350">
              <a:spcBef>
                <a:spcPts val="2400"/>
              </a:spcBef>
              <a:buFont typeface="+mj-lt"/>
              <a:buAutoNum type="arabicPeriod"/>
            </a:pPr>
            <a:r>
              <a:rPr lang="en-US" sz="2400" dirty="0">
                <a:solidFill>
                  <a:srgbClr val="1F497D"/>
                </a:solidFill>
                <a:cs typeface="Calibri"/>
              </a:rPr>
              <a:t>Know Your Audience</a:t>
            </a:r>
          </a:p>
          <a:p>
            <a:pPr marL="514350" indent="-514350">
              <a:spcBef>
                <a:spcPts val="2400"/>
              </a:spcBef>
              <a:buFont typeface="+mj-lt"/>
              <a:buAutoNum type="arabicPeriod"/>
            </a:pPr>
            <a:r>
              <a:rPr lang="en-US" sz="2400" dirty="0">
                <a:solidFill>
                  <a:srgbClr val="1F497D"/>
                </a:solidFill>
                <a:cs typeface="Calibri"/>
              </a:rPr>
              <a:t>Pick an Effective Attitude</a:t>
            </a:r>
          </a:p>
          <a:p>
            <a:pPr marL="514350" indent="-514350">
              <a:spcBef>
                <a:spcPts val="2400"/>
              </a:spcBef>
              <a:buFont typeface="+mj-lt"/>
              <a:buAutoNum type="arabicPeriod"/>
            </a:pPr>
            <a:r>
              <a:rPr lang="en-US" sz="2400" dirty="0">
                <a:solidFill>
                  <a:srgbClr val="1F497D"/>
                </a:solidFill>
                <a:cs typeface="Calibri"/>
              </a:rPr>
              <a:t>Build Urgency</a:t>
            </a:r>
          </a:p>
          <a:p>
            <a:pPr marL="514350" indent="-514350">
              <a:spcBef>
                <a:spcPts val="2400"/>
              </a:spcBef>
              <a:buFont typeface="+mj-lt"/>
              <a:buAutoNum type="arabicPeriod"/>
            </a:pPr>
            <a:r>
              <a:rPr lang="en-US" sz="2400" dirty="0">
                <a:solidFill>
                  <a:srgbClr val="1F497D"/>
                </a:solidFill>
                <a:cs typeface="Calibri"/>
              </a:rPr>
              <a:t>Use Strong Language</a:t>
            </a:r>
          </a:p>
          <a:p>
            <a:pPr marL="514350" indent="-514350">
              <a:spcBef>
                <a:spcPts val="2400"/>
              </a:spcBef>
              <a:buFont typeface="+mj-lt"/>
              <a:buAutoNum type="arabicPeriod"/>
            </a:pPr>
            <a:r>
              <a:rPr lang="en-US" sz="2400" dirty="0">
                <a:solidFill>
                  <a:srgbClr val="1F497D"/>
                </a:solidFill>
                <a:cs typeface="Calibri"/>
              </a:rPr>
              <a:t>Ask for Something Specific</a:t>
            </a:r>
          </a:p>
          <a:p>
            <a:pPr marL="514350" indent="-514350">
              <a:spcBef>
                <a:spcPts val="2400"/>
              </a:spcBef>
              <a:buFont typeface="+mj-lt"/>
              <a:buAutoNum type="arabicPeriod"/>
            </a:pPr>
            <a:r>
              <a:rPr lang="en-US" sz="2400" dirty="0">
                <a:solidFill>
                  <a:srgbClr val="1F497D"/>
                </a:solidFill>
                <a:cs typeface="Calibri"/>
              </a:rPr>
              <a:t>WAIT for an answer</a:t>
            </a:r>
          </a:p>
          <a:p>
            <a:pPr marL="514350" indent="-514350">
              <a:spcBef>
                <a:spcPts val="2400"/>
              </a:spcBef>
              <a:buFont typeface="+mj-lt"/>
              <a:buAutoNum type="arabicPeriod"/>
            </a:pPr>
            <a:r>
              <a:rPr lang="en-US" sz="2400" dirty="0">
                <a:solidFill>
                  <a:srgbClr val="1F497D"/>
                </a:solidFill>
                <a:cs typeface="Calibri"/>
              </a:rPr>
              <a:t>Be Persistent</a:t>
            </a:r>
          </a:p>
          <a:p>
            <a:pPr marL="514350" indent="-514350">
              <a:spcBef>
                <a:spcPts val="2400"/>
              </a:spcBef>
              <a:buFont typeface="+mj-lt"/>
              <a:buAutoNum type="arabicPeriod"/>
            </a:pPr>
            <a:endParaRPr lang="en-US" sz="2400" dirty="0">
              <a:solidFill>
                <a:srgbClr val="1F497D"/>
              </a:solidFill>
              <a:latin typeface="Calibri"/>
              <a:cs typeface="Calibri"/>
            </a:endParaRPr>
          </a:p>
        </p:txBody>
      </p:sp>
    </p:spTree>
    <p:extLst>
      <p:ext uri="{BB962C8B-B14F-4D97-AF65-F5344CB8AC3E}">
        <p14:creationId xmlns:p14="http://schemas.microsoft.com/office/powerpoint/2010/main" val="3114202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1A0968B-E52D-48FA-AFA4-A19DF3D2143C}" type="slidenum">
              <a:rPr lang="en-US" smtClean="0"/>
              <a:pPr/>
              <a:t>19</a:t>
            </a:fld>
            <a:endParaRPr lang="en-US" dirty="0"/>
          </a:p>
        </p:txBody>
      </p:sp>
      <p:sp>
        <p:nvSpPr>
          <p:cNvPr id="8" name="Title 1"/>
          <p:cNvSpPr>
            <a:spLocks noGrp="1"/>
          </p:cNvSpPr>
          <p:nvPr>
            <p:ph type="title"/>
          </p:nvPr>
        </p:nvSpPr>
        <p:spPr>
          <a:xfrm>
            <a:off x="76200" y="0"/>
            <a:ext cx="8229600" cy="1143000"/>
          </a:xfrm>
        </p:spPr>
        <p:txBody>
          <a:bodyPr>
            <a:normAutofit/>
          </a:bodyPr>
          <a:lstStyle/>
          <a:p>
            <a:r>
              <a:rPr lang="en-US" sz="3000" dirty="0"/>
              <a:t>Debrief Your Fundraising Conversation</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438" y="1447800"/>
            <a:ext cx="5191125" cy="4572000"/>
          </a:xfrm>
          <a:prstGeom prst="rect">
            <a:avLst/>
          </a:prstGeom>
        </p:spPr>
      </p:pic>
    </p:spTree>
    <p:extLst>
      <p:ext uri="{BB962C8B-B14F-4D97-AF65-F5344CB8AC3E}">
        <p14:creationId xmlns:p14="http://schemas.microsoft.com/office/powerpoint/2010/main" val="291573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Why Grassroots Fundraising?</a:t>
            </a:r>
          </a:p>
        </p:txBody>
      </p:sp>
      <p:sp>
        <p:nvSpPr>
          <p:cNvPr id="3" name="Slide Number Placeholder 2"/>
          <p:cNvSpPr>
            <a:spLocks noGrp="1"/>
          </p:cNvSpPr>
          <p:nvPr>
            <p:ph type="sldNum" sz="quarter" idx="12"/>
          </p:nvPr>
        </p:nvSpPr>
        <p:spPr/>
        <p:txBody>
          <a:bodyPr/>
          <a:lstStyle/>
          <a:p>
            <a:fld id="{51A0968B-E52D-48FA-AFA4-A19DF3D2143C}" type="slidenum">
              <a:rPr lang="en-US" smtClean="0"/>
              <a:pPr/>
              <a:t>2</a:t>
            </a:fld>
            <a:endParaRPr lang="en-US" dirty="0"/>
          </a:p>
        </p:txBody>
      </p:sp>
      <p:pic>
        <p:nvPicPr>
          <p:cNvPr id="5" name="Content Placeholder 4"/>
          <p:cNvPicPr>
            <a:picLocks noGrp="1" noChangeAspect="1"/>
          </p:cNvPicPr>
          <p:nvPr>
            <p:ph idx="1"/>
          </p:nvPr>
        </p:nvPicPr>
        <p:blipFill>
          <a:blip r:embed="rId3"/>
          <a:stretch>
            <a:fillRect/>
          </a:stretch>
        </p:blipFill>
        <p:spPr>
          <a:xfrm>
            <a:off x="1244885" y="1524000"/>
            <a:ext cx="6654229" cy="4419600"/>
          </a:xfrm>
          <a:prstGeom prst="rect">
            <a:avLst/>
          </a:prstGeom>
        </p:spPr>
      </p:pic>
    </p:spTree>
    <p:extLst>
      <p:ext uri="{BB962C8B-B14F-4D97-AF65-F5344CB8AC3E}">
        <p14:creationId xmlns:p14="http://schemas.microsoft.com/office/powerpoint/2010/main" val="2000305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a:bodyPr>
          <a:lstStyle/>
          <a:p>
            <a:r>
              <a:rPr lang="en-US" sz="3000" dirty="0"/>
              <a:t>Agenda slide</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20</a:t>
            </a:fld>
            <a:endParaRPr lang="en-US">
              <a:ea typeface="ＭＳ Ｐゴシック" pitchFamily="-72" charset="-128"/>
              <a:cs typeface="ＭＳ Ｐゴシック" pitchFamily="-72" charset="-128"/>
            </a:endParaRPr>
          </a:p>
        </p:txBody>
      </p:sp>
      <p:sp>
        <p:nvSpPr>
          <p:cNvPr id="2" name="TextBox 1"/>
          <p:cNvSpPr txBox="1"/>
          <p:nvPr/>
        </p:nvSpPr>
        <p:spPr>
          <a:xfrm>
            <a:off x="677144" y="1631419"/>
            <a:ext cx="7704856" cy="2831544"/>
          </a:xfrm>
          <a:prstGeom prst="rect">
            <a:avLst/>
          </a:prstGeom>
          <a:noFill/>
        </p:spPr>
        <p:txBody>
          <a:bodyPr wrap="square" rtlCol="0">
            <a:spAutoFit/>
          </a:bodyPr>
          <a:lstStyle/>
          <a:p>
            <a:pPr marL="514350" indent="-514350">
              <a:lnSpc>
                <a:spcPct val="50000"/>
              </a:lnSpc>
              <a:spcBef>
                <a:spcPts val="2400"/>
              </a:spcBef>
              <a:buAutoNum type="romanUcPeriod"/>
            </a:pPr>
            <a:r>
              <a:rPr lang="en-US" sz="2600" dirty="0">
                <a:solidFill>
                  <a:schemeClr val="tx2"/>
                </a:solidFill>
                <a:latin typeface="Calibri"/>
                <a:cs typeface="Calibri"/>
              </a:rPr>
              <a:t>Welcome and Introductions</a:t>
            </a:r>
          </a:p>
          <a:p>
            <a:pPr marL="514350" indent="-514350">
              <a:lnSpc>
                <a:spcPct val="50000"/>
              </a:lnSpc>
              <a:spcBef>
                <a:spcPts val="2400"/>
              </a:spcBef>
              <a:buAutoNum type="romanUcPeriod"/>
            </a:pPr>
            <a:r>
              <a:rPr lang="en-US" sz="2600" dirty="0">
                <a:solidFill>
                  <a:schemeClr val="tx2"/>
                </a:solidFill>
                <a:latin typeface="Calibri"/>
                <a:cs typeface="Calibri"/>
              </a:rPr>
              <a:t>Grassroots Fundraising Overview</a:t>
            </a:r>
          </a:p>
          <a:p>
            <a:pPr marL="514350" indent="-514350">
              <a:lnSpc>
                <a:spcPct val="50000"/>
              </a:lnSpc>
              <a:spcBef>
                <a:spcPts val="2400"/>
              </a:spcBef>
              <a:buAutoNum type="romanUcPeriod"/>
            </a:pPr>
            <a:r>
              <a:rPr lang="en-US" sz="2600" dirty="0">
                <a:solidFill>
                  <a:schemeClr val="tx2"/>
                </a:solidFill>
                <a:latin typeface="Calibri"/>
                <a:cs typeface="Calibri"/>
              </a:rPr>
              <a:t>Circles of Benefit</a:t>
            </a:r>
          </a:p>
          <a:p>
            <a:pPr marL="514350" indent="-514350">
              <a:lnSpc>
                <a:spcPct val="50000"/>
              </a:lnSpc>
              <a:spcBef>
                <a:spcPts val="2400"/>
              </a:spcBef>
              <a:buAutoNum type="romanUcPeriod"/>
            </a:pPr>
            <a:r>
              <a:rPr lang="en-US" sz="2600" dirty="0">
                <a:solidFill>
                  <a:schemeClr val="tx2"/>
                </a:solidFill>
                <a:latin typeface="Calibri"/>
                <a:cs typeface="Calibri"/>
              </a:rPr>
              <a:t>The Anatomy of a Hard Ask</a:t>
            </a:r>
          </a:p>
          <a:p>
            <a:pPr marL="514350" indent="-514350">
              <a:lnSpc>
                <a:spcPct val="50000"/>
              </a:lnSpc>
              <a:spcBef>
                <a:spcPts val="2400"/>
              </a:spcBef>
              <a:buAutoNum type="romanUcPeriod"/>
            </a:pPr>
            <a:r>
              <a:rPr lang="en-US" sz="2600" dirty="0">
                <a:solidFill>
                  <a:schemeClr val="tx2"/>
                </a:solidFill>
                <a:latin typeface="Calibri"/>
                <a:cs typeface="Calibri"/>
              </a:rPr>
              <a:t>Practice Rounds</a:t>
            </a:r>
          </a:p>
          <a:p>
            <a:pPr marL="514350" indent="-514350">
              <a:lnSpc>
                <a:spcPct val="50000"/>
              </a:lnSpc>
              <a:spcBef>
                <a:spcPts val="2400"/>
              </a:spcBef>
              <a:buAutoNum type="romanUcPeriod"/>
            </a:pPr>
            <a:r>
              <a:rPr lang="en-US" sz="2600" b="1" dirty="0">
                <a:solidFill>
                  <a:schemeClr val="tx2"/>
                </a:solidFill>
                <a:latin typeface="Calibri"/>
                <a:cs typeface="Calibri"/>
              </a:rPr>
              <a:t>Debrief and Closing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015" y="2514780"/>
            <a:ext cx="2304785" cy="2666820"/>
          </a:xfrm>
          <a:prstGeom prst="rect">
            <a:avLst/>
          </a:prstGeom>
        </p:spPr>
      </p:pic>
    </p:spTree>
    <p:extLst>
      <p:ext uri="{BB962C8B-B14F-4D97-AF65-F5344CB8AC3E}">
        <p14:creationId xmlns:p14="http://schemas.microsoft.com/office/powerpoint/2010/main" val="2934211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229600" cy="1143000"/>
          </a:xfrm>
        </p:spPr>
        <p:txBody>
          <a:bodyPr>
            <a:normAutofit/>
          </a:bodyPr>
          <a:lstStyle/>
          <a:p>
            <a:r>
              <a:rPr lang="en-US" sz="3000" dirty="0"/>
              <a:t>Key Takeaways</a:t>
            </a:r>
          </a:p>
        </p:txBody>
      </p:sp>
      <p:sp>
        <p:nvSpPr>
          <p:cNvPr id="3" name="Slide Number Placeholder 2"/>
          <p:cNvSpPr>
            <a:spLocks noGrp="1"/>
          </p:cNvSpPr>
          <p:nvPr>
            <p:ph type="sldNum" sz="quarter" idx="12"/>
          </p:nvPr>
        </p:nvSpPr>
        <p:spPr/>
        <p:txBody>
          <a:bodyPr/>
          <a:lstStyle/>
          <a:p>
            <a:fld id="{51A0968B-E52D-48FA-AFA4-A19DF3D2143C}" type="slidenum">
              <a:rPr lang="en-US" smtClean="0"/>
              <a:pPr/>
              <a:t>21</a:t>
            </a:fld>
            <a:endParaRPr lang="en-US" dirty="0"/>
          </a:p>
        </p:txBody>
      </p:sp>
      <p:sp>
        <p:nvSpPr>
          <p:cNvPr id="7" name="TextBox 6"/>
          <p:cNvSpPr txBox="1"/>
          <p:nvPr/>
        </p:nvSpPr>
        <p:spPr>
          <a:xfrm>
            <a:off x="533400" y="1676400"/>
            <a:ext cx="8153400" cy="4154984"/>
          </a:xfrm>
          <a:prstGeom prst="rect">
            <a:avLst/>
          </a:prstGeom>
          <a:noFill/>
        </p:spPr>
        <p:txBody>
          <a:bodyPr wrap="square" rtlCol="0">
            <a:spAutoFit/>
          </a:bodyPr>
          <a:lstStyle/>
          <a:p>
            <a:pPr marL="514350" lvl="0" indent="-514350">
              <a:buFont typeface="Arial"/>
              <a:buChar char="•"/>
            </a:pPr>
            <a:r>
              <a:rPr lang="en-US" sz="2400" dirty="0">
                <a:solidFill>
                  <a:srgbClr val="1F497D"/>
                </a:solidFill>
              </a:rPr>
              <a:t>Making a hard grassroots fundraising ask is just like making a hard organizing ask</a:t>
            </a:r>
          </a:p>
          <a:p>
            <a:pPr lvl="0"/>
            <a:endParaRPr lang="en-US" sz="2400" dirty="0">
              <a:solidFill>
                <a:srgbClr val="1F497D"/>
              </a:solidFill>
            </a:endParaRPr>
          </a:p>
          <a:p>
            <a:pPr marL="514350" lvl="0" indent="-514350">
              <a:buFont typeface="Arial"/>
              <a:buChar char="•"/>
            </a:pPr>
            <a:r>
              <a:rPr lang="en-US" sz="2400" dirty="0">
                <a:solidFill>
                  <a:srgbClr val="1F497D"/>
                </a:solidFill>
              </a:rPr>
              <a:t>We have nothing to lose by making a hard ask when we remember to Respect. Empower. Include. Act.</a:t>
            </a:r>
          </a:p>
          <a:p>
            <a:pPr marL="514350" lvl="0" indent="-514350">
              <a:buFont typeface="Arial"/>
              <a:buChar char="•"/>
            </a:pPr>
            <a:endParaRPr lang="en-US" sz="2400" dirty="0">
              <a:solidFill>
                <a:srgbClr val="1F497D"/>
              </a:solidFill>
            </a:endParaRPr>
          </a:p>
          <a:p>
            <a:pPr marL="514350" lvl="0" indent="-514350">
              <a:buFont typeface="Arial"/>
              <a:buChar char="•"/>
            </a:pPr>
            <a:r>
              <a:rPr lang="en-US" sz="2400" dirty="0">
                <a:solidFill>
                  <a:srgbClr val="1F497D"/>
                </a:solidFill>
              </a:rPr>
              <a:t>The success and growth of our organization depends on our ability to make a hard ask. Donors will not give if we do not ask. </a:t>
            </a:r>
          </a:p>
          <a:p>
            <a:pPr marL="514350" lvl="0" indent="-514350">
              <a:buFont typeface="Arial"/>
              <a:buChar char="•"/>
            </a:pPr>
            <a:endParaRPr lang="en-US" sz="2400" dirty="0">
              <a:solidFill>
                <a:srgbClr val="1F497D"/>
              </a:solidFill>
            </a:endParaRPr>
          </a:p>
          <a:p>
            <a:pPr marL="514350" lvl="0" indent="-514350">
              <a:buFont typeface="Arial"/>
              <a:buChar char="•"/>
            </a:pPr>
            <a:endParaRPr lang="en-US" sz="2400" dirty="0">
              <a:solidFill>
                <a:srgbClr val="1F497D"/>
              </a:solidFill>
            </a:endParaRPr>
          </a:p>
        </p:txBody>
      </p:sp>
    </p:spTree>
    <p:extLst>
      <p:ext uri="{BB962C8B-B14F-4D97-AF65-F5344CB8AC3E}">
        <p14:creationId xmlns:p14="http://schemas.microsoft.com/office/powerpoint/2010/main" val="259748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76200" y="0"/>
            <a:ext cx="8229600" cy="1143000"/>
          </a:xfrm>
        </p:spPr>
        <p:txBody>
          <a:bodyPr>
            <a:normAutofit/>
          </a:bodyPr>
          <a:lstStyle/>
          <a:p>
            <a:r>
              <a:rPr lang="en-US" sz="3000" dirty="0"/>
              <a:t>Goals</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3</a:t>
            </a:fld>
            <a:endParaRPr lang="en-US">
              <a:ea typeface="ＭＳ Ｐゴシック" pitchFamily="-72" charset="-128"/>
              <a:cs typeface="ＭＳ Ｐゴシック" pitchFamily="-72" charset="-128"/>
            </a:endParaRPr>
          </a:p>
        </p:txBody>
      </p:sp>
      <p:sp>
        <p:nvSpPr>
          <p:cNvPr id="2" name="TextBox 1"/>
          <p:cNvSpPr txBox="1"/>
          <p:nvPr/>
        </p:nvSpPr>
        <p:spPr>
          <a:xfrm>
            <a:off x="448544" y="1524000"/>
            <a:ext cx="8085856" cy="2308324"/>
          </a:xfrm>
          <a:prstGeom prst="rect">
            <a:avLst/>
          </a:prstGeom>
          <a:noFill/>
        </p:spPr>
        <p:txBody>
          <a:bodyPr wrap="square" rtlCol="0">
            <a:spAutoFit/>
          </a:bodyPr>
          <a:lstStyle/>
          <a:p>
            <a:pPr marL="514350" lvl="0" indent="-514350">
              <a:buFont typeface="Arial"/>
              <a:buChar char="•"/>
            </a:pPr>
            <a:r>
              <a:rPr lang="en-US" sz="2400" dirty="0">
                <a:solidFill>
                  <a:srgbClr val="1F497D"/>
                </a:solidFill>
              </a:rPr>
              <a:t>Understand the importance of grassroots fundraising to our organizing work</a:t>
            </a:r>
          </a:p>
          <a:p>
            <a:pPr marL="514350" lvl="0" indent="-514350">
              <a:buFont typeface="Arial"/>
              <a:buChar char="•"/>
            </a:pPr>
            <a:endParaRPr lang="en-US" sz="2400" dirty="0">
              <a:solidFill>
                <a:srgbClr val="1F497D"/>
              </a:solidFill>
            </a:endParaRPr>
          </a:p>
          <a:p>
            <a:pPr marL="514350" lvl="0" indent="-514350">
              <a:buFont typeface="Arial"/>
              <a:buChar char="•"/>
            </a:pPr>
            <a:r>
              <a:rPr lang="en-US" sz="2400" dirty="0">
                <a:solidFill>
                  <a:srgbClr val="1F497D"/>
                </a:solidFill>
              </a:rPr>
              <a:t>Learn best practices for making a hard fundraising ask</a:t>
            </a:r>
          </a:p>
          <a:p>
            <a:pPr marL="514350" lvl="0" indent="-514350">
              <a:buFont typeface="Arial"/>
              <a:buChar char="•"/>
            </a:pPr>
            <a:endParaRPr lang="en-US" sz="2400" dirty="0">
              <a:solidFill>
                <a:srgbClr val="1F497D"/>
              </a:solidFill>
            </a:endParaRPr>
          </a:p>
          <a:p>
            <a:pPr marL="514350" lvl="0" indent="-514350">
              <a:buFont typeface="Arial"/>
              <a:buChar char="•"/>
            </a:pPr>
            <a:r>
              <a:rPr lang="en-US" sz="2400" dirty="0">
                <a:solidFill>
                  <a:srgbClr val="1F497D"/>
                </a:solidFill>
              </a:rPr>
              <a:t>Feel prepared when you make a hard fundraising ask </a:t>
            </a:r>
          </a:p>
        </p:txBody>
      </p:sp>
    </p:spTree>
    <p:extLst>
      <p:ext uri="{BB962C8B-B14F-4D97-AF65-F5344CB8AC3E}">
        <p14:creationId xmlns:p14="http://schemas.microsoft.com/office/powerpoint/2010/main" val="3414666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a:bodyPr>
          <a:lstStyle/>
          <a:p>
            <a:r>
              <a:rPr lang="en-US" sz="3000" dirty="0"/>
              <a:t>Agenda slide</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4</a:t>
            </a:fld>
            <a:endParaRPr lang="en-US">
              <a:ea typeface="ＭＳ Ｐゴシック" pitchFamily="-72" charset="-128"/>
              <a:cs typeface="ＭＳ Ｐゴシック" pitchFamily="-72" charset="-128"/>
            </a:endParaRPr>
          </a:p>
        </p:txBody>
      </p:sp>
      <p:sp>
        <p:nvSpPr>
          <p:cNvPr id="2" name="TextBox 1"/>
          <p:cNvSpPr txBox="1"/>
          <p:nvPr/>
        </p:nvSpPr>
        <p:spPr>
          <a:xfrm>
            <a:off x="677144" y="1631419"/>
            <a:ext cx="7704856" cy="2323713"/>
          </a:xfrm>
          <a:prstGeom prst="rect">
            <a:avLst/>
          </a:prstGeom>
          <a:noFill/>
        </p:spPr>
        <p:txBody>
          <a:bodyPr wrap="square" rtlCol="0">
            <a:spAutoFit/>
          </a:bodyPr>
          <a:lstStyle/>
          <a:p>
            <a:pPr marL="514350" indent="-514350">
              <a:lnSpc>
                <a:spcPct val="50000"/>
              </a:lnSpc>
              <a:spcBef>
                <a:spcPts val="2400"/>
              </a:spcBef>
              <a:buAutoNum type="romanUcPeriod"/>
            </a:pPr>
            <a:r>
              <a:rPr lang="en-US" sz="2600" dirty="0">
                <a:solidFill>
                  <a:schemeClr val="tx2"/>
                </a:solidFill>
                <a:latin typeface="Calibri"/>
                <a:cs typeface="Calibri"/>
              </a:rPr>
              <a:t>Introductions &amp; Goals</a:t>
            </a:r>
          </a:p>
          <a:p>
            <a:pPr marL="514350" indent="-514350">
              <a:lnSpc>
                <a:spcPct val="50000"/>
              </a:lnSpc>
              <a:spcBef>
                <a:spcPts val="2400"/>
              </a:spcBef>
              <a:buAutoNum type="romanUcPeriod"/>
            </a:pPr>
            <a:r>
              <a:rPr lang="en-US" sz="2600" dirty="0">
                <a:solidFill>
                  <a:schemeClr val="tx2"/>
                </a:solidFill>
                <a:latin typeface="Calibri"/>
                <a:cs typeface="Calibri"/>
              </a:rPr>
              <a:t>Circles of Benefit</a:t>
            </a:r>
          </a:p>
          <a:p>
            <a:pPr marL="514350" indent="-514350">
              <a:lnSpc>
                <a:spcPct val="50000"/>
              </a:lnSpc>
              <a:spcBef>
                <a:spcPts val="2400"/>
              </a:spcBef>
              <a:buAutoNum type="romanUcPeriod"/>
            </a:pPr>
            <a:r>
              <a:rPr lang="en-US" sz="2600" dirty="0">
                <a:solidFill>
                  <a:schemeClr val="tx2"/>
                </a:solidFill>
                <a:latin typeface="Calibri"/>
                <a:cs typeface="Calibri"/>
              </a:rPr>
              <a:t>The Anatomy of a Hard Ask</a:t>
            </a:r>
          </a:p>
          <a:p>
            <a:pPr marL="514350" indent="-514350">
              <a:lnSpc>
                <a:spcPct val="50000"/>
              </a:lnSpc>
              <a:spcBef>
                <a:spcPts val="2400"/>
              </a:spcBef>
              <a:buAutoNum type="romanUcPeriod"/>
            </a:pPr>
            <a:r>
              <a:rPr lang="en-US" sz="2600" dirty="0">
                <a:solidFill>
                  <a:schemeClr val="tx2"/>
                </a:solidFill>
                <a:latin typeface="Calibri"/>
                <a:cs typeface="Calibri"/>
              </a:rPr>
              <a:t>Practice Rounds</a:t>
            </a:r>
          </a:p>
          <a:p>
            <a:pPr marL="514350" indent="-514350">
              <a:lnSpc>
                <a:spcPct val="50000"/>
              </a:lnSpc>
              <a:spcBef>
                <a:spcPts val="2400"/>
              </a:spcBef>
              <a:buAutoNum type="romanUcPeriod"/>
            </a:pPr>
            <a:r>
              <a:rPr lang="en-US" sz="2600" dirty="0">
                <a:solidFill>
                  <a:schemeClr val="tx2"/>
                </a:solidFill>
                <a:latin typeface="Calibri"/>
                <a:cs typeface="Calibri"/>
              </a:rPr>
              <a:t>Debrief and Closing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015" y="2514780"/>
            <a:ext cx="2304785" cy="2666820"/>
          </a:xfrm>
          <a:prstGeom prst="rect">
            <a:avLst/>
          </a:prstGeom>
        </p:spPr>
      </p:pic>
    </p:spTree>
    <p:extLst>
      <p:ext uri="{BB962C8B-B14F-4D97-AF65-F5344CB8AC3E}">
        <p14:creationId xmlns:p14="http://schemas.microsoft.com/office/powerpoint/2010/main" val="1830107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a:bodyPr>
          <a:lstStyle/>
          <a:p>
            <a:r>
              <a:rPr lang="en-US" sz="3000" dirty="0"/>
              <a:t>Agenda slide</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5</a:t>
            </a:fld>
            <a:endParaRPr lang="en-US">
              <a:ea typeface="ＭＳ Ｐゴシック" pitchFamily="-72" charset="-128"/>
              <a:cs typeface="ＭＳ Ｐゴシック" pitchFamily="-72" charset="-128"/>
            </a:endParaRPr>
          </a:p>
        </p:txBody>
      </p:sp>
      <p:sp>
        <p:nvSpPr>
          <p:cNvPr id="2" name="TextBox 1"/>
          <p:cNvSpPr txBox="1"/>
          <p:nvPr/>
        </p:nvSpPr>
        <p:spPr>
          <a:xfrm>
            <a:off x="677144" y="1631419"/>
            <a:ext cx="7704856" cy="2323713"/>
          </a:xfrm>
          <a:prstGeom prst="rect">
            <a:avLst/>
          </a:prstGeom>
          <a:noFill/>
        </p:spPr>
        <p:txBody>
          <a:bodyPr wrap="square" rtlCol="0">
            <a:spAutoFit/>
          </a:bodyPr>
          <a:lstStyle/>
          <a:p>
            <a:pPr marL="514350" indent="-514350">
              <a:lnSpc>
                <a:spcPct val="50000"/>
              </a:lnSpc>
              <a:spcBef>
                <a:spcPts val="2400"/>
              </a:spcBef>
              <a:buAutoNum type="romanUcPeriod"/>
            </a:pPr>
            <a:r>
              <a:rPr lang="en-US" sz="2600" dirty="0">
                <a:solidFill>
                  <a:schemeClr val="tx2"/>
                </a:solidFill>
                <a:latin typeface="Calibri"/>
                <a:cs typeface="Calibri"/>
              </a:rPr>
              <a:t>Introductions and Goals</a:t>
            </a:r>
          </a:p>
          <a:p>
            <a:pPr marL="514350" indent="-514350">
              <a:lnSpc>
                <a:spcPct val="50000"/>
              </a:lnSpc>
              <a:spcBef>
                <a:spcPts val="2400"/>
              </a:spcBef>
              <a:buAutoNum type="romanUcPeriod"/>
            </a:pPr>
            <a:r>
              <a:rPr lang="en-US" sz="2600" b="1" dirty="0">
                <a:solidFill>
                  <a:schemeClr val="tx2"/>
                </a:solidFill>
                <a:latin typeface="Calibri"/>
                <a:cs typeface="Calibri"/>
              </a:rPr>
              <a:t>Circles of Benefit</a:t>
            </a:r>
          </a:p>
          <a:p>
            <a:pPr marL="514350" indent="-514350">
              <a:lnSpc>
                <a:spcPct val="50000"/>
              </a:lnSpc>
              <a:spcBef>
                <a:spcPts val="2400"/>
              </a:spcBef>
              <a:buAutoNum type="romanUcPeriod"/>
            </a:pPr>
            <a:r>
              <a:rPr lang="en-US" sz="2600" dirty="0">
                <a:solidFill>
                  <a:schemeClr val="tx2"/>
                </a:solidFill>
                <a:latin typeface="Calibri"/>
                <a:cs typeface="Calibri"/>
              </a:rPr>
              <a:t>The Anatomy of a Hard Ask</a:t>
            </a:r>
          </a:p>
          <a:p>
            <a:pPr marL="514350" indent="-514350">
              <a:lnSpc>
                <a:spcPct val="50000"/>
              </a:lnSpc>
              <a:spcBef>
                <a:spcPts val="2400"/>
              </a:spcBef>
              <a:buAutoNum type="romanUcPeriod"/>
            </a:pPr>
            <a:r>
              <a:rPr lang="en-US" sz="2600" dirty="0">
                <a:solidFill>
                  <a:schemeClr val="tx2"/>
                </a:solidFill>
                <a:latin typeface="Calibri"/>
                <a:cs typeface="Calibri"/>
              </a:rPr>
              <a:t>Practice Rounds</a:t>
            </a:r>
          </a:p>
          <a:p>
            <a:pPr marL="514350" indent="-514350">
              <a:lnSpc>
                <a:spcPct val="50000"/>
              </a:lnSpc>
              <a:spcBef>
                <a:spcPts val="2400"/>
              </a:spcBef>
              <a:buAutoNum type="romanUcPeriod"/>
            </a:pPr>
            <a:r>
              <a:rPr lang="en-US" sz="2600" dirty="0">
                <a:solidFill>
                  <a:schemeClr val="tx2"/>
                </a:solidFill>
                <a:latin typeface="Calibri"/>
                <a:cs typeface="Calibri"/>
              </a:rPr>
              <a:t>Debrief and Closing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015" y="2514780"/>
            <a:ext cx="2304785" cy="2666820"/>
          </a:xfrm>
          <a:prstGeom prst="rect">
            <a:avLst/>
          </a:prstGeom>
        </p:spPr>
      </p:pic>
    </p:spTree>
    <p:extLst>
      <p:ext uri="{BB962C8B-B14F-4D97-AF65-F5344CB8AC3E}">
        <p14:creationId xmlns:p14="http://schemas.microsoft.com/office/powerpoint/2010/main" val="3212952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normAutofit/>
          </a:bodyPr>
          <a:lstStyle/>
          <a:p>
            <a:r>
              <a:rPr lang="en-US" sz="3000" dirty="0"/>
              <a:t>Why do people donate?</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6</a:t>
            </a:fld>
            <a:endParaRPr lang="en-US">
              <a:ea typeface="ＭＳ Ｐゴシック" pitchFamily="-72" charset="-128"/>
              <a:cs typeface="ＭＳ Ｐゴシック" pitchFamily="-72" charset="-128"/>
            </a:endParaRPr>
          </a:p>
        </p:txBody>
      </p:sp>
      <p:sp>
        <p:nvSpPr>
          <p:cNvPr id="2" name="TextBox 1"/>
          <p:cNvSpPr txBox="1"/>
          <p:nvPr/>
        </p:nvSpPr>
        <p:spPr>
          <a:xfrm>
            <a:off x="457200" y="1447800"/>
            <a:ext cx="8534400" cy="4431983"/>
          </a:xfrm>
          <a:prstGeom prst="rect">
            <a:avLst/>
          </a:prstGeom>
          <a:noFill/>
        </p:spPr>
        <p:txBody>
          <a:bodyPr wrap="square" rtlCol="0">
            <a:spAutoFit/>
          </a:bodyPr>
          <a:lstStyle/>
          <a:p>
            <a:pPr marL="514350" indent="-514350">
              <a:spcBef>
                <a:spcPts val="2400"/>
              </a:spcBef>
              <a:buFont typeface="Arial"/>
              <a:buChar char="•"/>
            </a:pPr>
            <a:r>
              <a:rPr lang="en-US" sz="2600" dirty="0">
                <a:solidFill>
                  <a:srgbClr val="1F497D"/>
                </a:solidFill>
                <a:cs typeface="Calibri"/>
              </a:rPr>
              <a:t>Because they’re inspired by a specific person on your team or by a specific action</a:t>
            </a:r>
          </a:p>
          <a:p>
            <a:pPr marL="514350" indent="-514350">
              <a:spcBef>
                <a:spcPts val="2400"/>
              </a:spcBef>
              <a:buFont typeface="Arial"/>
              <a:buChar char="•"/>
            </a:pPr>
            <a:r>
              <a:rPr lang="en-US" sz="2600" dirty="0">
                <a:solidFill>
                  <a:srgbClr val="1F497D"/>
                </a:solidFill>
                <a:latin typeface="Calibri"/>
                <a:cs typeface="Calibri"/>
              </a:rPr>
              <a:t>Because they believe in what your organization stands for</a:t>
            </a:r>
          </a:p>
          <a:p>
            <a:pPr marL="514350" indent="-514350">
              <a:spcBef>
                <a:spcPts val="2400"/>
              </a:spcBef>
              <a:buFont typeface="Arial"/>
              <a:buChar char="•"/>
            </a:pPr>
            <a:r>
              <a:rPr lang="en-US" sz="2600" dirty="0">
                <a:solidFill>
                  <a:srgbClr val="1F497D"/>
                </a:solidFill>
                <a:latin typeface="Calibri"/>
                <a:cs typeface="Calibri"/>
              </a:rPr>
              <a:t>Because they disagree with your opposition</a:t>
            </a:r>
          </a:p>
          <a:p>
            <a:pPr marL="514350" indent="-514350">
              <a:spcBef>
                <a:spcPts val="2400"/>
              </a:spcBef>
              <a:buFont typeface="Arial"/>
              <a:buChar char="•"/>
            </a:pPr>
            <a:r>
              <a:rPr lang="en-US" sz="2600" dirty="0">
                <a:solidFill>
                  <a:srgbClr val="1F497D"/>
                </a:solidFill>
                <a:latin typeface="Calibri"/>
                <a:cs typeface="Calibri"/>
              </a:rPr>
              <a:t>They want to be part of a community</a:t>
            </a:r>
          </a:p>
          <a:p>
            <a:pPr marL="514350" indent="-514350">
              <a:spcBef>
                <a:spcPts val="2400"/>
              </a:spcBef>
              <a:buFont typeface="Arial"/>
              <a:buChar char="•"/>
            </a:pPr>
            <a:r>
              <a:rPr lang="en-US" sz="2600" dirty="0">
                <a:solidFill>
                  <a:srgbClr val="1F497D"/>
                </a:solidFill>
                <a:latin typeface="Calibri"/>
                <a:cs typeface="Calibri"/>
              </a:rPr>
              <a:t>To receive recognition</a:t>
            </a:r>
          </a:p>
          <a:p>
            <a:pPr marL="514350" indent="-514350">
              <a:spcBef>
                <a:spcPts val="2400"/>
              </a:spcBef>
              <a:buFont typeface="Arial"/>
              <a:buChar char="•"/>
            </a:pPr>
            <a:r>
              <a:rPr lang="en-US" sz="2600" b="1" dirty="0">
                <a:solidFill>
                  <a:srgbClr val="FF0000"/>
                </a:solidFill>
                <a:cs typeface="Calibri"/>
              </a:rPr>
              <a:t>Because they’re asked to.</a:t>
            </a:r>
            <a:endParaRPr lang="en-US" sz="2600" dirty="0">
              <a:solidFill>
                <a:srgbClr val="1F497D"/>
              </a:solidFill>
              <a:latin typeface="Calibri"/>
              <a:cs typeface="Calibri"/>
            </a:endParaRPr>
          </a:p>
        </p:txBody>
      </p:sp>
    </p:spTree>
    <p:extLst>
      <p:ext uri="{BB962C8B-B14F-4D97-AF65-F5344CB8AC3E}">
        <p14:creationId xmlns:p14="http://schemas.microsoft.com/office/powerpoint/2010/main" val="31809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Circles of Benefit</a:t>
            </a:r>
          </a:p>
        </p:txBody>
      </p:sp>
      <p:sp>
        <p:nvSpPr>
          <p:cNvPr id="3" name="Slide Number Placeholder 2"/>
          <p:cNvSpPr>
            <a:spLocks noGrp="1"/>
          </p:cNvSpPr>
          <p:nvPr>
            <p:ph type="sldNum" sz="quarter" idx="12"/>
          </p:nvPr>
        </p:nvSpPr>
        <p:spPr/>
        <p:txBody>
          <a:bodyPr/>
          <a:lstStyle/>
          <a:p>
            <a:fld id="{51A0968B-E52D-48FA-AFA4-A19DF3D2143C}" type="slidenum">
              <a:rPr lang="en-US" smtClean="0"/>
              <a:pPr/>
              <a:t>7</a:t>
            </a:fld>
            <a:endParaRPr lang="en-US" dirty="0"/>
          </a:p>
        </p:txBody>
      </p:sp>
      <p:graphicFrame>
        <p:nvGraphicFramePr>
          <p:cNvPr id="8" name="Diagram 7"/>
          <p:cNvGraphicFramePr/>
          <p:nvPr>
            <p:extLst>
              <p:ext uri="{D42A27DB-BD31-4B8C-83A1-F6EECF244321}">
                <p14:modId xmlns:p14="http://schemas.microsoft.com/office/powerpoint/2010/main" val="1249285934"/>
              </p:ext>
            </p:extLst>
          </p:nvPr>
        </p:nvGraphicFramePr>
        <p:xfrm>
          <a:off x="2514600" y="1409698"/>
          <a:ext cx="6858000" cy="4495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Straight Arrow Connector 9"/>
          <p:cNvCxnSpPr/>
          <p:nvPr/>
        </p:nvCxnSpPr>
        <p:spPr>
          <a:xfrm flipV="1">
            <a:off x="2306599" y="1600200"/>
            <a:ext cx="0" cy="236220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06599" y="3962399"/>
            <a:ext cx="0" cy="249555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67449" y="3685400"/>
            <a:ext cx="3924301" cy="553998"/>
          </a:xfrm>
          <a:prstGeom prst="rect">
            <a:avLst/>
          </a:prstGeom>
          <a:noFill/>
        </p:spPr>
        <p:txBody>
          <a:bodyPr wrap="square" rtlCol="0">
            <a:spAutoFit/>
          </a:bodyPr>
          <a:lstStyle/>
          <a:p>
            <a:pPr algn="ctr"/>
            <a:r>
              <a:rPr lang="en-US" sz="3000" dirty="0"/>
              <a:t>TIME &amp; RESOURCES</a:t>
            </a:r>
          </a:p>
        </p:txBody>
      </p:sp>
    </p:spTree>
    <p:extLst>
      <p:ext uri="{BB962C8B-B14F-4D97-AF65-F5344CB8AC3E}">
        <p14:creationId xmlns:p14="http://schemas.microsoft.com/office/powerpoint/2010/main" val="451791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1143000"/>
          </a:xfrm>
        </p:spPr>
        <p:txBody>
          <a:bodyPr>
            <a:normAutofit/>
          </a:bodyPr>
          <a:lstStyle/>
          <a:p>
            <a:r>
              <a:rPr lang="en-US" sz="3000" dirty="0"/>
              <a:t>Personal &amp; Ideological Circles</a:t>
            </a:r>
          </a:p>
        </p:txBody>
      </p:sp>
      <p:sp>
        <p:nvSpPr>
          <p:cNvPr id="3" name="Slide Number Placeholder 2"/>
          <p:cNvSpPr>
            <a:spLocks noGrp="1"/>
          </p:cNvSpPr>
          <p:nvPr>
            <p:ph type="sldNum" sz="quarter" idx="12"/>
          </p:nvPr>
        </p:nvSpPr>
        <p:spPr/>
        <p:txBody>
          <a:bodyPr/>
          <a:lstStyle/>
          <a:p>
            <a:fld id="{51A0968B-E52D-48FA-AFA4-A19DF3D2143C}" type="slidenum">
              <a:rPr lang="en-US" smtClean="0"/>
              <a:pPr/>
              <a:t>8</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557336"/>
            <a:ext cx="4095553" cy="4191000"/>
          </a:xfrm>
          <a:prstGeom prst="rect">
            <a:avLst/>
          </a:prstGeom>
        </p:spPr>
      </p:pic>
    </p:spTree>
    <p:extLst>
      <p:ext uri="{BB962C8B-B14F-4D97-AF65-F5344CB8AC3E}">
        <p14:creationId xmlns:p14="http://schemas.microsoft.com/office/powerpoint/2010/main" val="3213405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0"/>
            <a:ext cx="8229600" cy="1143000"/>
          </a:xfrm>
        </p:spPr>
        <p:txBody>
          <a:bodyPr>
            <a:normAutofit/>
          </a:bodyPr>
          <a:lstStyle/>
          <a:p>
            <a:r>
              <a:rPr lang="en-US" sz="3000" dirty="0"/>
              <a:t>Agenda slide</a:t>
            </a:r>
          </a:p>
        </p:txBody>
      </p:sp>
      <p:sp>
        <p:nvSpPr>
          <p:cNvPr id="3789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B17B14-E799-4612-9016-3CF9CA47AD0C}" type="slidenum">
              <a:rPr lang="en-US">
                <a:ea typeface="ＭＳ Ｐゴシック" pitchFamily="-72" charset="-128"/>
                <a:cs typeface="ＭＳ Ｐゴシック" pitchFamily="-72" charset="-128"/>
              </a:rPr>
              <a:pPr fontAlgn="base">
                <a:spcBef>
                  <a:spcPct val="0"/>
                </a:spcBef>
                <a:spcAft>
                  <a:spcPct val="0"/>
                </a:spcAft>
              </a:pPr>
              <a:t>9</a:t>
            </a:fld>
            <a:endParaRPr lang="en-US">
              <a:ea typeface="ＭＳ Ｐゴシック" pitchFamily="-72" charset="-128"/>
              <a:cs typeface="ＭＳ Ｐゴシック" pitchFamily="-72" charset="-128"/>
            </a:endParaRPr>
          </a:p>
        </p:txBody>
      </p:sp>
      <p:sp>
        <p:nvSpPr>
          <p:cNvPr id="2" name="TextBox 1"/>
          <p:cNvSpPr txBox="1"/>
          <p:nvPr/>
        </p:nvSpPr>
        <p:spPr>
          <a:xfrm>
            <a:off x="677144" y="1631419"/>
            <a:ext cx="7704856" cy="2361672"/>
          </a:xfrm>
          <a:prstGeom prst="rect">
            <a:avLst/>
          </a:prstGeom>
          <a:noFill/>
        </p:spPr>
        <p:txBody>
          <a:bodyPr wrap="square" rtlCol="0">
            <a:spAutoFit/>
          </a:bodyPr>
          <a:lstStyle/>
          <a:p>
            <a:pPr marL="514350" indent="-514350">
              <a:lnSpc>
                <a:spcPct val="50000"/>
              </a:lnSpc>
              <a:spcBef>
                <a:spcPts val="2400"/>
              </a:spcBef>
              <a:buAutoNum type="romanUcPeriod"/>
            </a:pPr>
            <a:r>
              <a:rPr lang="en-US" sz="2600" dirty="0">
                <a:solidFill>
                  <a:schemeClr val="tx2"/>
                </a:solidFill>
                <a:latin typeface="Calibri"/>
                <a:cs typeface="Calibri"/>
              </a:rPr>
              <a:t>Welcome and Introductions</a:t>
            </a:r>
          </a:p>
          <a:p>
            <a:pPr marL="514350" indent="-514350">
              <a:lnSpc>
                <a:spcPct val="50000"/>
              </a:lnSpc>
              <a:spcBef>
                <a:spcPts val="2400"/>
              </a:spcBef>
              <a:buAutoNum type="romanUcPeriod"/>
            </a:pPr>
            <a:r>
              <a:rPr lang="en-US" sz="2600" dirty="0">
                <a:solidFill>
                  <a:schemeClr val="tx2"/>
                </a:solidFill>
                <a:latin typeface="Calibri"/>
                <a:cs typeface="Calibri"/>
              </a:rPr>
              <a:t>Circles of Benefit</a:t>
            </a:r>
          </a:p>
          <a:p>
            <a:pPr marL="514350" indent="-514350">
              <a:lnSpc>
                <a:spcPct val="50000"/>
              </a:lnSpc>
              <a:spcBef>
                <a:spcPts val="2400"/>
              </a:spcBef>
              <a:buAutoNum type="romanUcPeriod"/>
            </a:pPr>
            <a:r>
              <a:rPr lang="en-US" sz="2600" b="1" dirty="0">
                <a:solidFill>
                  <a:schemeClr val="tx2"/>
                </a:solidFill>
                <a:latin typeface="Calibri"/>
                <a:cs typeface="Calibri"/>
              </a:rPr>
              <a:t>The Anatomy of a Hard Ask</a:t>
            </a:r>
          </a:p>
          <a:p>
            <a:pPr marL="514350" indent="-514350">
              <a:lnSpc>
                <a:spcPct val="50000"/>
              </a:lnSpc>
              <a:spcBef>
                <a:spcPts val="2400"/>
              </a:spcBef>
              <a:buAutoNum type="romanUcPeriod"/>
            </a:pPr>
            <a:r>
              <a:rPr lang="en-US" sz="2600" dirty="0">
                <a:solidFill>
                  <a:schemeClr val="tx2"/>
                </a:solidFill>
                <a:latin typeface="Calibri"/>
                <a:cs typeface="Calibri"/>
              </a:rPr>
              <a:t>Practice Rounds</a:t>
            </a:r>
          </a:p>
          <a:p>
            <a:pPr marL="514350" indent="-514350">
              <a:lnSpc>
                <a:spcPct val="50000"/>
              </a:lnSpc>
              <a:spcBef>
                <a:spcPts val="2400"/>
              </a:spcBef>
              <a:buAutoNum type="romanUcPeriod"/>
            </a:pPr>
            <a:r>
              <a:rPr lang="en-US" sz="2600" dirty="0">
                <a:solidFill>
                  <a:schemeClr val="tx2"/>
                </a:solidFill>
                <a:latin typeface="Calibri"/>
                <a:cs typeface="Calibri"/>
              </a:rPr>
              <a:t>Debrief and Closing</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2015" y="2514780"/>
            <a:ext cx="2304785" cy="2666820"/>
          </a:xfrm>
          <a:prstGeom prst="rect">
            <a:avLst/>
          </a:prstGeom>
        </p:spPr>
      </p:pic>
    </p:spTree>
    <p:extLst>
      <p:ext uri="{BB962C8B-B14F-4D97-AF65-F5344CB8AC3E}">
        <p14:creationId xmlns:p14="http://schemas.microsoft.com/office/powerpoint/2010/main" val="1835661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27632</TotalTime>
  <Words>856</Words>
  <Application>Microsoft Macintosh PowerPoint</Application>
  <PresentationFormat>On-screen Show (4:3)</PresentationFormat>
  <Paragraphs>332</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Courier New</vt:lpstr>
      <vt:lpstr>Gotham-Bold</vt:lpstr>
      <vt:lpstr>Gotham-Book</vt:lpstr>
      <vt:lpstr>Office Theme</vt:lpstr>
      <vt:lpstr>Grassroots Fundraising: Making a Hard Ask</vt:lpstr>
      <vt:lpstr>Why Grassroots Fundraising?</vt:lpstr>
      <vt:lpstr>Goals</vt:lpstr>
      <vt:lpstr>Agenda slide</vt:lpstr>
      <vt:lpstr>Agenda slide</vt:lpstr>
      <vt:lpstr>Why do people donate?</vt:lpstr>
      <vt:lpstr>Circles of Benefit</vt:lpstr>
      <vt:lpstr>Personal &amp; Ideological Circles</vt:lpstr>
      <vt:lpstr>Agenda slide</vt:lpstr>
      <vt:lpstr>Fundraising = Organizing = Asking</vt:lpstr>
      <vt:lpstr>The Anatomy of a Great Ask</vt:lpstr>
      <vt:lpstr>Best Practices of any Ask</vt:lpstr>
      <vt:lpstr>Agenda slide</vt:lpstr>
      <vt:lpstr>Practice Your Fundraising Conversation</vt:lpstr>
      <vt:lpstr>Scenario 1: Personal Circle</vt:lpstr>
      <vt:lpstr>Best Practices of any Ask</vt:lpstr>
      <vt:lpstr>Scenario 2: Ideology</vt:lpstr>
      <vt:lpstr>Best Practices of any Ask</vt:lpstr>
      <vt:lpstr>Debrief Your Fundraising Conversation</vt:lpstr>
      <vt:lpstr>Agenda slide</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beattym;BSchenck@barackobama.com</dc:creator>
  <cp:lastModifiedBy>Microsoft Office User</cp:lastModifiedBy>
  <cp:revision>1222</cp:revision>
  <cp:lastPrinted>2012-03-22T19:47:25Z</cp:lastPrinted>
  <dcterms:created xsi:type="dcterms:W3CDTF">2011-03-30T13:57:21Z</dcterms:created>
  <dcterms:modified xsi:type="dcterms:W3CDTF">2019-03-04T00:03:16Z</dcterms:modified>
</cp:coreProperties>
</file>