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67"/>
  </p:notesMasterIdLst>
  <p:sldIdLst>
    <p:sldId id="526" r:id="rId2"/>
    <p:sldId id="527" r:id="rId3"/>
    <p:sldId id="528" r:id="rId4"/>
    <p:sldId id="532" r:id="rId5"/>
    <p:sldId id="531" r:id="rId6"/>
    <p:sldId id="479" r:id="rId7"/>
    <p:sldId id="285" r:id="rId8"/>
    <p:sldId id="482" r:id="rId9"/>
    <p:sldId id="537" r:id="rId10"/>
    <p:sldId id="534" r:id="rId11"/>
    <p:sldId id="533" r:id="rId12"/>
    <p:sldId id="485" r:id="rId13"/>
    <p:sldId id="486" r:id="rId14"/>
    <p:sldId id="536" r:id="rId15"/>
    <p:sldId id="535" r:id="rId16"/>
    <p:sldId id="488" r:id="rId17"/>
    <p:sldId id="539" r:id="rId18"/>
    <p:sldId id="490" r:id="rId19"/>
    <p:sldId id="540" r:id="rId20"/>
    <p:sldId id="491" r:id="rId21"/>
    <p:sldId id="541" r:id="rId22"/>
    <p:sldId id="492" r:id="rId23"/>
    <p:sldId id="542" r:id="rId24"/>
    <p:sldId id="425" r:id="rId25"/>
    <p:sldId id="543" r:id="rId26"/>
    <p:sldId id="497" r:id="rId27"/>
    <p:sldId id="538" r:id="rId28"/>
    <p:sldId id="454" r:id="rId29"/>
    <p:sldId id="418" r:id="rId30"/>
    <p:sldId id="423" r:id="rId31"/>
    <p:sldId id="524" r:id="rId32"/>
    <p:sldId id="544" r:id="rId33"/>
    <p:sldId id="525" r:id="rId34"/>
    <p:sldId id="498" r:id="rId35"/>
    <p:sldId id="545" r:id="rId36"/>
    <p:sldId id="499" r:id="rId37"/>
    <p:sldId id="500" r:id="rId38"/>
    <p:sldId id="546" r:id="rId39"/>
    <p:sldId id="501" r:id="rId40"/>
    <p:sldId id="547" r:id="rId41"/>
    <p:sldId id="502" r:id="rId42"/>
    <p:sldId id="548" r:id="rId43"/>
    <p:sldId id="503" r:id="rId44"/>
    <p:sldId id="549" r:id="rId45"/>
    <p:sldId id="504" r:id="rId46"/>
    <p:sldId id="550" r:id="rId47"/>
    <p:sldId id="505" r:id="rId48"/>
    <p:sldId id="551" r:id="rId49"/>
    <p:sldId id="506" r:id="rId50"/>
    <p:sldId id="552" r:id="rId51"/>
    <p:sldId id="553" r:id="rId52"/>
    <p:sldId id="507" r:id="rId53"/>
    <p:sldId id="554" r:id="rId54"/>
    <p:sldId id="508" r:id="rId55"/>
    <p:sldId id="555" r:id="rId56"/>
    <p:sldId id="462" r:id="rId57"/>
    <p:sldId id="510" r:id="rId58"/>
    <p:sldId id="435" r:id="rId59"/>
    <p:sldId id="556" r:id="rId60"/>
    <p:sldId id="511" r:id="rId61"/>
    <p:sldId id="557" r:id="rId62"/>
    <p:sldId id="512" r:id="rId63"/>
    <p:sldId id="558" r:id="rId64"/>
    <p:sldId id="559" r:id="rId65"/>
    <p:sldId id="401" r:id="rId6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 Wile" initials="TW [4]" lastIdx="1" clrIdx="0"/>
  <p:cmAuthor id="2" name="Traci Wile" initials="TW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2"/>
    <p:restoredTop sz="81790"/>
  </p:normalViewPr>
  <p:slideViewPr>
    <p:cSldViewPr snapToObjects="1" showGuides="1">
      <p:cViewPr varScale="1">
        <p:scale>
          <a:sx n="86" d="100"/>
          <a:sy n="86" d="100"/>
        </p:scale>
        <p:origin x="127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rtl="0" latinLnBrk="0"/>
            <a:r>
              <a:rPr lang="en-US" sz="1200" b="0" i="0" u="none" strike="noStrike" kern="1200" cap="none" dirty="0">
                <a:solidFill>
                  <a:schemeClr val="dk1"/>
                </a:solidFill>
                <a:effectLst/>
                <a:latin typeface="Calibri"/>
                <a:ea typeface="Calibri"/>
                <a:cs typeface="Calibri"/>
                <a:sym typeface="Calibri"/>
              </a:rPr>
              <a:t>This work is licensed under the Creative Commons Attribution-</a:t>
            </a:r>
            <a:r>
              <a:rPr lang="en-US" sz="1200" b="0" i="0" u="none" strike="noStrike" kern="1200" cap="none" dirty="0" err="1">
                <a:solidFill>
                  <a:schemeClr val="dk1"/>
                </a:solidFill>
                <a:effectLst/>
                <a:latin typeface="Calibri"/>
                <a:ea typeface="Calibri"/>
                <a:cs typeface="Calibri"/>
                <a:sym typeface="Calibri"/>
              </a:rPr>
              <a:t>NonCommercial</a:t>
            </a:r>
            <a:r>
              <a:rPr lang="en-US" sz="1200" b="0" i="0" u="none" strike="noStrike" kern="1200" cap="none" dirty="0">
                <a:solidFill>
                  <a:schemeClr val="dk1"/>
                </a:solidFill>
                <a:effectLst/>
                <a:latin typeface="Calibri"/>
                <a:ea typeface="Calibri"/>
                <a:cs typeface="Calibri"/>
                <a:sym typeface="Calibri"/>
              </a:rPr>
              <a:t> 4.0 International License. To view a copy of this license, visit http://</a:t>
            </a:r>
            <a:r>
              <a:rPr lang="en-US" sz="1200" b="0" i="0" u="none" strike="noStrike" kern="1200" cap="none" dirty="0" err="1">
                <a:solidFill>
                  <a:schemeClr val="dk1"/>
                </a:solidFill>
                <a:effectLst/>
                <a:latin typeface="Calibri"/>
                <a:ea typeface="Calibri"/>
                <a:cs typeface="Calibri"/>
                <a:sym typeface="Calibri"/>
              </a:rPr>
              <a:t>creativecommons.org</a:t>
            </a:r>
            <a:r>
              <a:rPr lang="en-US" sz="1200" b="0" i="0" u="none" strike="noStrike" kern="1200" cap="none" dirty="0">
                <a:solidFill>
                  <a:schemeClr val="dk1"/>
                </a:solidFill>
                <a:effectLst/>
                <a:latin typeface="Calibri"/>
                <a:ea typeface="Calibri"/>
                <a:cs typeface="Calibri"/>
                <a:sym typeface="Calibri"/>
              </a:rPr>
              <a:t>/licenses/by-</a:t>
            </a:r>
            <a:r>
              <a:rPr lang="en-US" sz="1200" b="0" i="0" u="none" strike="noStrike" kern="1200" cap="none" dirty="0" err="1">
                <a:solidFill>
                  <a:schemeClr val="dk1"/>
                </a:solidFill>
                <a:effectLst/>
                <a:latin typeface="Calibri"/>
                <a:ea typeface="Calibri"/>
                <a:cs typeface="Calibri"/>
                <a:sym typeface="Calibri"/>
              </a:rPr>
              <a:t>nc</a:t>
            </a:r>
            <a:r>
              <a:rPr lang="en-US" sz="1200" b="0" i="0" u="none" strike="noStrike" kern="1200" cap="none" dirty="0">
                <a:solidFill>
                  <a:schemeClr val="dk1"/>
                </a:solidFill>
                <a:effectLst/>
                <a:latin typeface="Calibri"/>
                <a:ea typeface="Calibri"/>
                <a:cs typeface="Calibri"/>
                <a:sym typeface="Calibri"/>
              </a:rPr>
              <a:t>/4.0/ or send a letter to Creative Commons, PO Box 1866, Mountain View, CA 94042, USA.</a:t>
            </a:r>
          </a:p>
          <a:p>
            <a:br>
              <a:rPr lang="en-US"/>
            </a:b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123677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audience and write on a piece of butcher paper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39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223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audience and write on a piece of butcher paper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30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208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audience and write on a piece of butcher paper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922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2275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28</a:t>
            </a:fld>
            <a:endParaRPr lang="en-US"/>
          </a:p>
        </p:txBody>
      </p:sp>
    </p:spTree>
    <p:extLst>
      <p:ext uri="{BB962C8B-B14F-4D97-AF65-F5344CB8AC3E}">
        <p14:creationId xmlns:p14="http://schemas.microsoft.com/office/powerpoint/2010/main" val="460953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079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493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467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05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59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10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2138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3535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7779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1306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758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428217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uFillTx/>
                <a:latin typeface="Calibri"/>
                <a:ea typeface="Calibri"/>
                <a:cs typeface="Calibri"/>
                <a:sym typeface="Calibri"/>
              </a:rPr>
              <a:t>58</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760719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3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 we go through this training, don’t be shy and tweet throughout the</a:t>
            </a:r>
            <a:r>
              <a:rPr lang="en-US" sz="1200" b="0" i="0" u="none" strike="noStrike" cap="none" baseline="0" dirty="0">
                <a:solidFill>
                  <a:schemeClr val="dk1"/>
                </a:solidFill>
                <a:latin typeface="Calibri"/>
                <a:ea typeface="Calibri"/>
                <a:cs typeface="Calibri"/>
                <a:sym typeface="Calibri"/>
              </a:rPr>
              <a:t> session using our hashtag. Let us know </a:t>
            </a:r>
            <a:r>
              <a:rPr lang="en-US" sz="1200" b="0" i="0" u="none" strike="noStrike" cap="none" dirty="0">
                <a:solidFill>
                  <a:schemeClr val="dk1"/>
                </a:solidFill>
                <a:latin typeface="Calibri"/>
                <a:ea typeface="Calibri"/>
                <a:cs typeface="Calibri"/>
                <a:sym typeface="Calibri"/>
              </a:rPr>
              <a:t>what you are taking away from this training, what is</a:t>
            </a:r>
            <a:r>
              <a:rPr lang="en-US" sz="1200" b="0" i="0" u="none" strike="noStrike" cap="none" baseline="0" dirty="0">
                <a:solidFill>
                  <a:schemeClr val="dk1"/>
                </a:solidFill>
                <a:latin typeface="Calibri"/>
                <a:ea typeface="Calibri"/>
                <a:cs typeface="Calibri"/>
                <a:sym typeface="Calibri"/>
              </a:rPr>
              <a:t> motivating you to organize, and follow me on twitter at @</a:t>
            </a:r>
            <a:r>
              <a:rPr lang="en-US" sz="1200" b="0" i="0" u="none" strike="noStrike" cap="none" baseline="0" dirty="0" err="1">
                <a:solidFill>
                  <a:schemeClr val="dk1"/>
                </a:solidFill>
                <a:latin typeface="Calibri"/>
                <a:ea typeface="Calibri"/>
                <a:cs typeface="Calibri"/>
                <a:sym typeface="Calibri"/>
              </a:rPr>
              <a:t>GriffenSaul</a:t>
            </a:r>
            <a:r>
              <a:rPr lang="en-US" sz="1200" b="0" i="0" u="none" strike="noStrike" cap="none" baseline="0"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a:t>
            </a:fld>
            <a:endParaRPr lang="en-US" sz="1200">
              <a:latin typeface="Calibri"/>
              <a:ea typeface="Calibri"/>
              <a:cs typeface="Calibri"/>
              <a:sym typeface="Calibri"/>
            </a:endParaRPr>
          </a:p>
        </p:txBody>
      </p:sp>
    </p:spTree>
    <p:extLst>
      <p:ext uri="{BB962C8B-B14F-4D97-AF65-F5344CB8AC3E}">
        <p14:creationId xmlns:p14="http://schemas.microsoft.com/office/powerpoint/2010/main" val="1199424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uFillTx/>
                <a:latin typeface="Calibri"/>
                <a:ea typeface="Calibri"/>
                <a:cs typeface="Calibri"/>
                <a:sym typeface="Calibri"/>
              </a:rPr>
              <a:t>60</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211051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0038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uFillTx/>
                <a:latin typeface="Calibri"/>
                <a:ea typeface="Calibri"/>
                <a:cs typeface="Calibri"/>
                <a:sym typeface="Calibri"/>
              </a:rPr>
              <a:t>62</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823924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518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Take some time to share your thoughts with the group. What did you come up with? What was challenging? What did you or</a:t>
            </a:r>
            <a:r>
              <a:rPr lang="en-US" sz="1200" b="0" i="0" u="none" strike="noStrike" cap="none" baseline="0" dirty="0">
                <a:solidFill>
                  <a:schemeClr val="dk1"/>
                </a:solidFill>
                <a:latin typeface="Arial"/>
                <a:ea typeface="Arial"/>
                <a:cs typeface="Arial"/>
                <a:sym typeface="Arial"/>
              </a:rPr>
              <a:t> your partner do well? </a:t>
            </a:r>
            <a:endParaRPr lang="en-US" sz="1200" b="0" i="0" u="none" strike="noStrike" cap="none" dirty="0">
              <a:solidFill>
                <a:schemeClr val="dk1"/>
              </a:solidFill>
              <a:latin typeface="Arial"/>
              <a:ea typeface="Arial"/>
              <a:cs typeface="Arial"/>
              <a:sym typeface="Arial"/>
            </a:endParaRPr>
          </a:p>
        </p:txBody>
      </p:sp>
      <p:sp>
        <p:nvSpPr>
          <p:cNvPr id="191" name="Shape 1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028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u="none" strike="noStrike" kern="1200" cap="none" dirty="0">
              <a:solidFill>
                <a:schemeClr val="tx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65</a:t>
            </a:fld>
            <a:endParaRPr lang="en-US"/>
          </a:p>
        </p:txBody>
      </p:sp>
    </p:spTree>
    <p:extLst>
      <p:ext uri="{BB962C8B-B14F-4D97-AF65-F5344CB8AC3E}">
        <p14:creationId xmlns:p14="http://schemas.microsoft.com/office/powerpoint/2010/main" val="311079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9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92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844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7</a:t>
            </a:fld>
            <a:endParaRPr lang="en-US"/>
          </a:p>
        </p:txBody>
      </p:sp>
    </p:spTree>
    <p:extLst>
      <p:ext uri="{BB962C8B-B14F-4D97-AF65-F5344CB8AC3E}">
        <p14:creationId xmlns:p14="http://schemas.microsoft.com/office/powerpoint/2010/main" val="6785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Ask the audience and write on a piece of butcher paper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21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6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F9194"/>
                </a:solidFill>
                <a:latin typeface="Calibri"/>
                <a:ea typeface="Calibri"/>
                <a:cs typeface="Calibri"/>
                <a:sym typeface="Calibri"/>
              </a:r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19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D9D9D9"/>
                </a:solidFill>
                <a:latin typeface="Open Sans"/>
                <a:ea typeface="Open Sans"/>
                <a:cs typeface="Open Sans"/>
                <a:sym typeface="Open Sans"/>
              </a:rPr>
              <a:t>February 12, 2017  |  </a:t>
            </a:r>
            <a:fld id="{00000000-1234-1234-1234-123412341234}" type="slidenum">
              <a:rPr lang="en-US" sz="1200" b="0" i="0" u="none" strike="noStrike" cap="none">
                <a:solidFill>
                  <a:srgbClr val="D9D9D9"/>
                </a:solidFill>
                <a:latin typeface="Open Sans"/>
                <a:ea typeface="Open Sans"/>
                <a:cs typeface="Open Sans"/>
                <a:sym typeface="Open Sans"/>
              </a:rPr>
              <a:t>‹#›</a:t>
            </a:fld>
            <a:endParaRPr lang="en-US" sz="1200" b="0" i="0" u="none" strike="noStrike" cap="none">
              <a:solidFill>
                <a:srgbClr val="D9D9D9"/>
              </a:solidFill>
              <a:latin typeface="Open Sans"/>
              <a:ea typeface="Open Sans"/>
              <a:cs typeface="Open Sans"/>
              <a:sym typeface="Open Sans"/>
            </a:endParaRPr>
          </a:p>
        </p:txBody>
      </p:sp>
    </p:spTree>
    <p:extLst>
      <p:ext uri="{BB962C8B-B14F-4D97-AF65-F5344CB8AC3E}">
        <p14:creationId xmlns:p14="http://schemas.microsoft.com/office/powerpoint/2010/main" val="57061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47225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uFillTx/>
            </a:endParaRPr>
          </a:p>
        </p:txBody>
      </p:sp>
    </p:spTree>
    <p:extLst>
      <p:ext uri="{BB962C8B-B14F-4D97-AF65-F5344CB8AC3E}">
        <p14:creationId xmlns:p14="http://schemas.microsoft.com/office/powerpoint/2010/main" val="1058778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66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9194"/>
                </a:solidFill>
                <a:latin typeface="Calibri"/>
                <a:ea typeface="Calibri"/>
                <a:cs typeface="Calibri"/>
                <a:sym typeface="Calibri"/>
              </a:rPr>
              <a:t>‹#›</a:t>
            </a:fld>
            <a:endParaRPr lang="en-US" sz="1200" b="0" i="0" u="none" strike="noStrike" cap="none">
              <a:solidFill>
                <a:srgbClr val="8F919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2" r:id="rId4"/>
    <p:sldLayoutId id="2147483697" r:id="rId5"/>
    <p:sldLayoutId id="2147483698" r:id="rId6"/>
    <p:sldLayoutId id="2147483699" r:id="rId7"/>
    <p:sldLayoutId id="214748370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1"/>
        <p:cNvGrpSpPr/>
        <p:nvPr/>
      </p:nvGrpSpPr>
      <p:grpSpPr>
        <a:xfrm>
          <a:off x="0" y="0"/>
          <a:ext cx="0" cy="0"/>
          <a:chOff x="0" y="0"/>
          <a:chExt cx="0" cy="0"/>
        </a:xfrm>
      </p:grpSpPr>
      <p:pic>
        <p:nvPicPr>
          <p:cNvPr id="10" name="Picture 9"/>
          <p:cNvPicPr>
            <a:picLocks noChangeAspect="1"/>
          </p:cNvPicPr>
          <p:nvPr/>
        </p:nvPicPr>
        <p:blipFill rotWithShape="1">
          <a:blip r:embed="rId3">
            <a:alphaModFix amt="20000"/>
            <a:extLst>
              <a:ext uri="{28A0092B-C50C-407E-A947-70E740481C1C}">
                <a14:useLocalDpi xmlns:a14="http://schemas.microsoft.com/office/drawing/2010/main" val="0"/>
              </a:ext>
            </a:extLst>
          </a:blip>
          <a:srcRect b="15625"/>
          <a:stretch/>
        </p:blipFill>
        <p:spPr>
          <a:xfrm>
            <a:off x="0" y="0"/>
            <a:ext cx="12216539" cy="6858000"/>
          </a:xfrm>
          <a:prstGeom prst="rect">
            <a:avLst/>
          </a:prstGeom>
        </p:spPr>
      </p:pic>
      <p:sp>
        <p:nvSpPr>
          <p:cNvPr id="133" name="Shape 133"/>
          <p:cNvSpPr txBox="1"/>
          <p:nvPr/>
        </p:nvSpPr>
        <p:spPr>
          <a:xfrm>
            <a:off x="514349" y="2717229"/>
            <a:ext cx="11163300" cy="912188"/>
          </a:xfrm>
          <a:prstGeom prst="rect">
            <a:avLst/>
          </a:prstGeom>
          <a:noFill/>
          <a:ln>
            <a:noFill/>
          </a:ln>
        </p:spPr>
        <p:txBody>
          <a:bodyPr lIns="91425" tIns="45700" rIns="91425" bIns="45700" anchor="t" anchorCtr="0">
            <a:noAutofit/>
          </a:bodyPr>
          <a:lstStyle/>
          <a:p>
            <a:pPr algn="ctr">
              <a:lnSpc>
                <a:spcPct val="90000"/>
              </a:lnSpc>
              <a:buSzPct val="25000"/>
            </a:pPr>
            <a:r>
              <a:rPr lang="en-US" sz="2400" b="1" spc="300" dirty="0">
                <a:solidFill>
                  <a:srgbClr val="00B3DC"/>
                </a:solidFill>
                <a:latin typeface="Gilroy ExtraBold" charset="0"/>
                <a:ea typeface="Gilroy ExtraBold" charset="0"/>
                <a:cs typeface="Gilroy ExtraBold" charset="0"/>
              </a:rPr>
              <a:t>CAMPAIGN ORGANIZING BOOT CAMP</a:t>
            </a:r>
          </a:p>
          <a:p>
            <a:pPr algn="ctr">
              <a:lnSpc>
                <a:spcPct val="90000"/>
              </a:lnSpc>
              <a:buSzPct val="25000"/>
            </a:pPr>
            <a:r>
              <a:rPr lang="en-US" sz="6500" b="1" dirty="0">
                <a:solidFill>
                  <a:srgbClr val="FFFFFF"/>
                </a:solidFill>
                <a:latin typeface="Gilroy ExtraBold" charset="0"/>
                <a:ea typeface="Gilroy ExtraBold" charset="0"/>
                <a:cs typeface="Gilroy ExtraBold" charset="0"/>
              </a:rPr>
              <a:t>Staging locations</a:t>
            </a:r>
          </a:p>
        </p:txBody>
      </p:sp>
      <p:sp>
        <p:nvSpPr>
          <p:cNvPr id="8" name="Shape 133"/>
          <p:cNvSpPr txBox="1"/>
          <p:nvPr/>
        </p:nvSpPr>
        <p:spPr>
          <a:xfrm>
            <a:off x="514350" y="5117628"/>
            <a:ext cx="11163300" cy="832901"/>
          </a:xfrm>
          <a:prstGeom prst="rect">
            <a:avLst/>
          </a:prstGeom>
          <a:noFill/>
          <a:ln>
            <a:noFill/>
          </a:ln>
        </p:spPr>
        <p:txBody>
          <a:bodyPr lIns="91425" tIns="45700" rIns="91425" bIns="45700" anchor="t" anchorCtr="0">
            <a:noAutofit/>
          </a:bodyPr>
          <a:lstStyle/>
          <a:p>
            <a:pPr algn="ctr">
              <a:buSzPct val="25000"/>
            </a:pPr>
            <a:r>
              <a:rPr lang="en-US" sz="2400" b="1" dirty="0">
                <a:solidFill>
                  <a:srgbClr val="FFFFFF"/>
                </a:solidFill>
                <a:latin typeface="Source Sans Pro" charset="0"/>
                <a:ea typeface="Source Sans Pro" charset="0"/>
                <a:cs typeface="Source Sans Pro" charset="0"/>
              </a:rPr>
              <a:t>Bobby Brady-Sharp </a:t>
            </a:r>
            <a:r>
              <a:rPr lang="en-US" sz="2400" dirty="0">
                <a:solidFill>
                  <a:srgbClr val="00C4FF"/>
                </a:solidFill>
                <a:latin typeface="Source Sans Pro" charset="0"/>
                <a:ea typeface="Source Sans Pro" charset="0"/>
                <a:cs typeface="Source Sans Pro" charset="0"/>
              </a:rPr>
              <a:t>/ OFA Field Director / </a:t>
            </a:r>
            <a:r>
              <a:rPr lang="en-US" sz="2400" kern="1200" dirty="0">
                <a:solidFill>
                  <a:srgbClr val="00B3DC"/>
                </a:solidFill>
                <a:latin typeface="Calibri" panose="020F0502020204030204"/>
                <a:ea typeface=""/>
                <a:cs typeface=""/>
              </a:rPr>
              <a:t>@</a:t>
            </a:r>
            <a:r>
              <a:rPr lang="en-US" sz="2400" kern="1200" dirty="0" err="1">
                <a:solidFill>
                  <a:srgbClr val="00B3DC"/>
                </a:solidFill>
                <a:latin typeface="Calibri" panose="020F0502020204030204"/>
                <a:ea typeface=""/>
                <a:cs typeface=""/>
              </a:rPr>
              <a:t>bobbyhtx</a:t>
            </a:r>
            <a:endParaRPr lang="en-US" sz="2400" kern="1200" dirty="0">
              <a:solidFill>
                <a:srgbClr val="00B3DC"/>
              </a:solidFill>
              <a:latin typeface="Source Sans Pro" charset="0"/>
              <a:ea typeface="Source Sans Pro" charset="0"/>
              <a:cs typeface="Source Sans Pro" charset="0"/>
            </a:endParaRPr>
          </a:p>
          <a:p>
            <a:pPr algn="ctr">
              <a:buSzPct val="25000"/>
            </a:pPr>
            <a:endParaRPr lang="en-US" sz="2400" dirty="0">
              <a:solidFill>
                <a:srgbClr val="00C4FF"/>
              </a:solidFill>
              <a:latin typeface="Source Sans Pro" charset="0"/>
              <a:ea typeface="Source Sans Pro" charset="0"/>
              <a:cs typeface="Source Sans Pro" charset="0"/>
            </a:endParaRPr>
          </a:p>
        </p:txBody>
      </p:sp>
      <p:pic>
        <p:nvPicPr>
          <p:cNvPr id="9" name="Shape 16"/>
          <p:cNvPicPr preferRelativeResize="0"/>
          <p:nvPr/>
        </p:nvPicPr>
        <p:blipFill rotWithShape="1">
          <a:blip r:embed="rId4">
            <a:alphaModFix amt="63000"/>
          </a:blip>
          <a:srcRect/>
          <a:stretch/>
        </p:blipFill>
        <p:spPr>
          <a:xfrm>
            <a:off x="11093823" y="6323022"/>
            <a:ext cx="869466" cy="337334"/>
          </a:xfrm>
          <a:prstGeom prst="rect">
            <a:avLst/>
          </a:prstGeom>
          <a:noFill/>
          <a:ln>
            <a:noFill/>
          </a:ln>
        </p:spPr>
      </p:pic>
      <p:pic>
        <p:nvPicPr>
          <p:cNvPr id="6" name="Picture 5" descr="A drawing of a face&#10;&#10;Description automatically generated">
            <a:extLst>
              <a:ext uri="{FF2B5EF4-FFF2-40B4-BE49-F238E27FC236}">
                <a16:creationId xmlns:a16="http://schemas.microsoft.com/office/drawing/2014/main" id="{DB7FC21F-BFD1-B540-9107-F5DC3A32A5F0}"/>
              </a:ext>
            </a:extLst>
          </p:cNvPr>
          <p:cNvPicPr>
            <a:picLocks noChangeAspect="1"/>
          </p:cNvPicPr>
          <p:nvPr/>
        </p:nvPicPr>
        <p:blipFill>
          <a:blip r:embed="rId5"/>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160004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214435"/>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Get-out-the-vote</a:t>
            </a:r>
            <a:endParaRPr dirty="0">
              <a:uFillTx/>
            </a:endParaRPr>
          </a:p>
        </p:txBody>
      </p:sp>
      <p:sp>
        <p:nvSpPr>
          <p:cNvPr id="404" name="TextBox 7"/>
          <p:cNvSpPr txBox="1">
            <a:spLocks/>
          </p:cNvSpPr>
          <p:nvPr/>
        </p:nvSpPr>
        <p:spPr>
          <a:xfrm>
            <a:off x="6266688" y="1117151"/>
            <a:ext cx="5468112" cy="1569660"/>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solidFill>
                  <a:schemeClr val="accent3"/>
                </a:solidFill>
              </a:rPr>
              <a:t>It is a </a:t>
            </a:r>
            <a:r>
              <a:rPr lang="en-US" i="1" dirty="0">
                <a:solidFill>
                  <a:schemeClr val="accent3"/>
                </a:solidFill>
              </a:rPr>
              <a:t>formalized</a:t>
            </a:r>
            <a:r>
              <a:rPr lang="en-US" dirty="0">
                <a:solidFill>
                  <a:schemeClr val="accent3"/>
                </a:solidFill>
              </a:rPr>
              <a:t> campaign that includes vote-by-mail, early vote, and election day </a:t>
            </a: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36422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214435"/>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Get-out-the-vote</a:t>
            </a:r>
            <a:endParaRPr dirty="0">
              <a:uFillTx/>
            </a:endParaRPr>
          </a:p>
        </p:txBody>
      </p:sp>
      <p:sp>
        <p:nvSpPr>
          <p:cNvPr id="404" name="TextBox 7"/>
          <p:cNvSpPr txBox="1">
            <a:spLocks/>
          </p:cNvSpPr>
          <p:nvPr/>
        </p:nvSpPr>
        <p:spPr>
          <a:xfrm>
            <a:off x="6266688" y="1117151"/>
            <a:ext cx="5468112" cy="3785652"/>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solidFill>
                  <a:schemeClr val="tx2">
                    <a:lumMod val="50000"/>
                  </a:schemeClr>
                </a:solidFill>
              </a:rPr>
              <a:t>It is a </a:t>
            </a:r>
            <a:r>
              <a:rPr lang="en-US" i="1" dirty="0">
                <a:solidFill>
                  <a:schemeClr val="tx2">
                    <a:lumMod val="50000"/>
                  </a:schemeClr>
                </a:solidFill>
              </a:rPr>
              <a:t>formalized</a:t>
            </a:r>
            <a:r>
              <a:rPr lang="en-US" dirty="0">
                <a:solidFill>
                  <a:schemeClr val="tx2">
                    <a:lumMod val="50000"/>
                  </a:schemeClr>
                </a:solidFill>
              </a:rPr>
              <a:t> campaign that includes vote-by-mail, early vote, and election day </a:t>
            </a:r>
            <a:endParaRPr lang="en-US" dirty="0">
              <a:solidFill>
                <a:schemeClr val="tx2">
                  <a:lumMod val="50000"/>
                </a:schemeClr>
              </a:solidFill>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solidFill>
                <a:schemeClr val="tx2">
                  <a:lumMod val="50000"/>
                </a:schemeClr>
              </a:solidFill>
            </a:endParaRPr>
          </a:p>
          <a:p>
            <a:pPr marL="342900" indent="-342900">
              <a:buSzPct val="100000"/>
              <a:buFont typeface="Arial"/>
              <a:buChar char="•"/>
              <a:defRPr sz="2400">
                <a:uFillTx/>
                <a:latin typeface="Source Sans Pro"/>
                <a:ea typeface="Source Sans Pro"/>
                <a:cs typeface="Source Sans Pro"/>
                <a:sym typeface="Source Sans Pro"/>
              </a:defRPr>
            </a:pPr>
            <a:r>
              <a:rPr lang="en-US" dirty="0">
                <a:solidFill>
                  <a:schemeClr val="accent3"/>
                </a:solidFill>
                <a:uFillTx/>
              </a:rPr>
              <a:t>Depending on your community, it lasts anywhere from the </a:t>
            </a:r>
            <a:r>
              <a:rPr lang="en-US" i="1" dirty="0">
                <a:solidFill>
                  <a:schemeClr val="accent3"/>
                </a:solidFill>
                <a:uFillTx/>
              </a:rPr>
              <a:t>final 4 days of the election</a:t>
            </a:r>
            <a:r>
              <a:rPr lang="en-US" dirty="0">
                <a:solidFill>
                  <a:schemeClr val="accent3"/>
                </a:solidFill>
                <a:uFillTx/>
              </a:rPr>
              <a:t> to the </a:t>
            </a:r>
            <a:r>
              <a:rPr lang="en-US" dirty="0">
                <a:solidFill>
                  <a:schemeClr val="accent3"/>
                </a:solidFill>
              </a:rPr>
              <a:t>entire last two months</a:t>
            </a:r>
            <a:endParaRPr lang="en-US" dirty="0">
              <a:solidFill>
                <a:schemeClr val="accent3"/>
              </a:solidFill>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29168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214435"/>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Get-out-the-vote</a:t>
            </a:r>
            <a:endParaRPr dirty="0">
              <a:uFillTx/>
            </a:endParaRPr>
          </a:p>
        </p:txBody>
      </p:sp>
      <p:sp>
        <p:nvSpPr>
          <p:cNvPr id="404" name="TextBox 7"/>
          <p:cNvSpPr txBox="1">
            <a:spLocks/>
          </p:cNvSpPr>
          <p:nvPr/>
        </p:nvSpPr>
        <p:spPr>
          <a:xfrm>
            <a:off x="6266688" y="1117151"/>
            <a:ext cx="5468112" cy="5262979"/>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solidFill>
                  <a:schemeClr val="tx2">
                    <a:lumMod val="50000"/>
                  </a:schemeClr>
                </a:solidFill>
              </a:rPr>
              <a:t>It is a </a:t>
            </a:r>
            <a:r>
              <a:rPr lang="en-US" i="1" dirty="0">
                <a:solidFill>
                  <a:schemeClr val="tx2">
                    <a:lumMod val="50000"/>
                  </a:schemeClr>
                </a:solidFill>
              </a:rPr>
              <a:t>formalized</a:t>
            </a:r>
            <a:r>
              <a:rPr lang="en-US" dirty="0">
                <a:solidFill>
                  <a:schemeClr val="tx2">
                    <a:lumMod val="50000"/>
                  </a:schemeClr>
                </a:solidFill>
              </a:rPr>
              <a:t> campaign that includes vote-by-mail, early vote, and election day </a:t>
            </a:r>
          </a:p>
          <a:p>
            <a:pPr marL="342900" indent="-342900">
              <a:buSzPct val="100000"/>
              <a:buFont typeface="Arial"/>
              <a:buChar char="•"/>
              <a:defRPr sz="2400">
                <a:uFillTx/>
                <a:latin typeface="Source Sans Pro"/>
                <a:ea typeface="Source Sans Pro"/>
                <a:cs typeface="Source Sans Pro"/>
                <a:sym typeface="Source Sans Pro"/>
              </a:defRPr>
            </a:pPr>
            <a:endParaRPr lang="en-US" dirty="0">
              <a:solidFill>
                <a:schemeClr val="tx2">
                  <a:lumMod val="50000"/>
                </a:schemeClr>
              </a:solidFill>
              <a:uFillTx/>
            </a:endParaRPr>
          </a:p>
          <a:p>
            <a:pPr marL="342900" indent="-342900">
              <a:buSzPct val="100000"/>
              <a:buFont typeface="Arial"/>
              <a:buChar char="•"/>
              <a:defRPr sz="2400">
                <a:uFillTx/>
                <a:latin typeface="Source Sans Pro"/>
                <a:ea typeface="Source Sans Pro"/>
                <a:cs typeface="Source Sans Pro"/>
                <a:sym typeface="Source Sans Pro"/>
              </a:defRPr>
            </a:pPr>
            <a:r>
              <a:rPr lang="en-US" dirty="0">
                <a:solidFill>
                  <a:schemeClr val="tx2">
                    <a:lumMod val="50000"/>
                  </a:schemeClr>
                </a:solidFill>
                <a:uFillTx/>
              </a:rPr>
              <a:t>Depending on your community, it lasts anywhere from the </a:t>
            </a:r>
            <a:r>
              <a:rPr lang="en-US" i="1" dirty="0">
                <a:solidFill>
                  <a:schemeClr val="tx2">
                    <a:lumMod val="50000"/>
                  </a:schemeClr>
                </a:solidFill>
                <a:uFillTx/>
              </a:rPr>
              <a:t>final 4 days of the election</a:t>
            </a:r>
            <a:r>
              <a:rPr lang="en-US" dirty="0">
                <a:solidFill>
                  <a:schemeClr val="tx2">
                    <a:lumMod val="50000"/>
                  </a:schemeClr>
                </a:solidFill>
                <a:uFillTx/>
              </a:rPr>
              <a:t> to the </a:t>
            </a:r>
            <a:r>
              <a:rPr lang="en-US" dirty="0">
                <a:solidFill>
                  <a:schemeClr val="tx2">
                    <a:lumMod val="50000"/>
                  </a:schemeClr>
                </a:solidFill>
              </a:rPr>
              <a:t>entire last two months</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The most important tactics are vote-planning and voter education—through canvassing and </a:t>
            </a:r>
            <a:r>
              <a:rPr lang="en-US" dirty="0" err="1"/>
              <a:t>phonebanking</a:t>
            </a:r>
            <a:endParaRPr lang="en-US" dirty="0"/>
          </a:p>
          <a:p>
            <a:pPr marL="342900" indent="-342900">
              <a:buSzPct val="100000"/>
              <a:buFont typeface="Arial"/>
              <a:buChar char="•"/>
              <a:defRPr sz="2400">
                <a:uFillTx/>
                <a:latin typeface="Source Sans Pro"/>
                <a:ea typeface="Source Sans Pro"/>
                <a:cs typeface="Source Sans Pro"/>
                <a:sym typeface="Source Sans Pro"/>
              </a:defRPr>
            </a:pPr>
            <a:endParaRPr lang="en-US" dirty="0">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45403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CEFAA-C9A7-AF4F-AE01-4274CE1EB2BE}"/>
              </a:ext>
            </a:extLst>
          </p:cNvPr>
          <p:cNvSpPr txBox="1"/>
          <p:nvPr/>
        </p:nvSpPr>
        <p:spPr>
          <a:xfrm>
            <a:off x="0" y="2421404"/>
            <a:ext cx="12192000" cy="1938992"/>
          </a:xfrm>
          <a:prstGeom prst="rect">
            <a:avLst/>
          </a:prstGeom>
          <a:noFill/>
        </p:spPr>
        <p:txBody>
          <a:bodyPr wrap="square" rtlCol="0">
            <a:spAutoFit/>
          </a:bodyPr>
          <a:lstStyle/>
          <a:p>
            <a:pPr algn="ctr"/>
            <a:r>
              <a:rPr lang="en-US" sz="6000" b="1" dirty="0">
                <a:solidFill>
                  <a:schemeClr val="bg1"/>
                </a:solidFill>
                <a:latin typeface="Gilroy ExtraBold" pitchFamily="2" charset="77"/>
              </a:rPr>
              <a:t>What is a GOTV staging location?</a:t>
            </a:r>
          </a:p>
        </p:txBody>
      </p:sp>
      <p:pic>
        <p:nvPicPr>
          <p:cNvPr id="3"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pic>
        <p:nvPicPr>
          <p:cNvPr id="4" name="Picture 3">
            <a:extLst>
              <a:ext uri="{FF2B5EF4-FFF2-40B4-BE49-F238E27FC236}">
                <a16:creationId xmlns:a16="http://schemas.microsoft.com/office/drawing/2014/main" id="{8C526AEC-C4CB-7A44-B7E7-A5708744EF6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1804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3004076"/>
            <a:ext cx="11036968" cy="849848"/>
          </a:xfrm>
          <a:prstGeom prst="rect">
            <a:avLst/>
          </a:prstGeom>
          <a:noFill/>
        </p:spPr>
        <p:txBody>
          <a:bodyPr wrap="square" rtlCol="0">
            <a:spAutoFit/>
          </a:bodyPr>
          <a:lstStyle/>
          <a:p>
            <a:pPr algn="ctr">
              <a:lnSpc>
                <a:spcPct val="80000"/>
              </a:lnSpc>
            </a:pPr>
            <a:r>
              <a:rPr lang="en-US" sz="6000" b="1" dirty="0">
                <a:solidFill>
                  <a:srgbClr val="00B4DC"/>
                </a:solidFill>
                <a:latin typeface="Gilroy ExtraBold" charset="0"/>
                <a:ea typeface="Gilroy ExtraBold" charset="0"/>
                <a:cs typeface="Gilroy ExtraBold" charset="0"/>
              </a:rPr>
              <a:t>Pause for group share</a:t>
            </a:r>
          </a:p>
        </p:txBody>
      </p:sp>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2243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214435"/>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Staging locations</a:t>
            </a:r>
            <a:endParaRPr dirty="0">
              <a:uFillTx/>
            </a:endParaRPr>
          </a:p>
        </p:txBody>
      </p:sp>
      <p:sp>
        <p:nvSpPr>
          <p:cNvPr id="404" name="TextBox 7"/>
          <p:cNvSpPr txBox="1">
            <a:spLocks/>
          </p:cNvSpPr>
          <p:nvPr/>
        </p:nvSpPr>
        <p:spPr>
          <a:xfrm>
            <a:off x="6266688" y="1117151"/>
            <a:ext cx="5315712" cy="5632311"/>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Are temporary field offices for a campaign—either at a home, business, or public space</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Used to launch GOTV voter contact activities—canvassing and </a:t>
            </a:r>
            <a:r>
              <a:rPr lang="en-US" dirty="0" err="1"/>
              <a:t>phonebanking</a:t>
            </a:r>
            <a:endParaRPr lang="en-US" dirty="0"/>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Operated by a team of volunteers</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Provides a location close to voters you want to talk to</a:t>
            </a:r>
          </a:p>
          <a:p>
            <a:pPr marL="342900" indent="-342900">
              <a:buSzPct val="100000"/>
              <a:buFont typeface="Arial"/>
              <a:buChar char="•"/>
              <a:defRPr sz="2400">
                <a:uFillTx/>
                <a:latin typeface="Source Sans Pro"/>
                <a:ea typeface="Source Sans Pro"/>
                <a:cs typeface="Source Sans Pro"/>
                <a:sym typeface="Source Sans Pro"/>
              </a:defRPr>
            </a:pPr>
            <a:endParaRPr lang="en-US" dirty="0">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34017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CEFAA-C9A7-AF4F-AE01-4274CE1EB2BE}"/>
              </a:ext>
            </a:extLst>
          </p:cNvPr>
          <p:cNvSpPr txBox="1"/>
          <p:nvPr/>
        </p:nvSpPr>
        <p:spPr>
          <a:xfrm>
            <a:off x="464949" y="2421404"/>
            <a:ext cx="10926306" cy="1938992"/>
          </a:xfrm>
          <a:prstGeom prst="rect">
            <a:avLst/>
          </a:prstGeom>
          <a:noFill/>
        </p:spPr>
        <p:txBody>
          <a:bodyPr wrap="square" rtlCol="0">
            <a:spAutoFit/>
          </a:bodyPr>
          <a:lstStyle/>
          <a:p>
            <a:pPr algn="ctr"/>
            <a:r>
              <a:rPr lang="en-US" sz="6000" b="1">
                <a:solidFill>
                  <a:schemeClr val="bg1"/>
                </a:solidFill>
                <a:latin typeface="Gilroy ExtraBold" pitchFamily="2" charset="77"/>
              </a:rPr>
              <a:t>What are some roles at a staging location?</a:t>
            </a:r>
            <a:endParaRPr lang="en-US" sz="6000" b="1" dirty="0">
              <a:solidFill>
                <a:schemeClr val="bg1"/>
              </a:solidFill>
              <a:latin typeface="Gilroy ExtraBold" pitchFamily="2" charset="77"/>
            </a:endParaRPr>
          </a:p>
        </p:txBody>
      </p:sp>
      <p:pic>
        <p:nvPicPr>
          <p:cNvPr id="3"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2900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3004076"/>
            <a:ext cx="11036968" cy="849848"/>
          </a:xfrm>
          <a:prstGeom prst="rect">
            <a:avLst/>
          </a:prstGeom>
          <a:noFill/>
        </p:spPr>
        <p:txBody>
          <a:bodyPr wrap="square" rtlCol="0">
            <a:spAutoFit/>
          </a:bodyPr>
          <a:lstStyle/>
          <a:p>
            <a:pPr algn="ctr">
              <a:lnSpc>
                <a:spcPct val="80000"/>
              </a:lnSpc>
            </a:pPr>
            <a:r>
              <a:rPr lang="en-US" sz="6000" b="1" dirty="0">
                <a:solidFill>
                  <a:srgbClr val="00B4DC"/>
                </a:solidFill>
                <a:latin typeface="Gilroy ExtraBold" charset="0"/>
                <a:ea typeface="Gilroy ExtraBold" charset="0"/>
                <a:cs typeface="Gilroy ExtraBold" charset="0"/>
              </a:rPr>
              <a:t>Pause for group share</a:t>
            </a:r>
          </a:p>
        </p:txBody>
      </p:sp>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3480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827328"/>
            <a:ext cx="9978012" cy="1203343"/>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8800" dirty="0">
                <a:uFillTx/>
              </a:rPr>
              <a:t>Canvass Captain</a:t>
            </a:r>
            <a:endParaRPr sz="8800" dirty="0">
              <a:uFillTx/>
            </a:endParaRPr>
          </a:p>
        </p:txBody>
      </p:sp>
    </p:spTree>
    <p:extLst>
      <p:ext uri="{BB962C8B-B14F-4D97-AF65-F5344CB8AC3E}">
        <p14:creationId xmlns:p14="http://schemas.microsoft.com/office/powerpoint/2010/main" val="1126685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214435"/>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Canvass Captain</a:t>
            </a:r>
            <a:endParaRPr dirty="0">
              <a:uFillTx/>
            </a:endParaRPr>
          </a:p>
        </p:txBody>
      </p:sp>
      <p:sp>
        <p:nvSpPr>
          <p:cNvPr id="404" name="TextBox 7"/>
          <p:cNvSpPr txBox="1">
            <a:spLocks/>
          </p:cNvSpPr>
          <p:nvPr/>
        </p:nvSpPr>
        <p:spPr>
          <a:xfrm>
            <a:off x="6266688" y="1117151"/>
            <a:ext cx="5315712" cy="3416320"/>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Responsible for training all canvassers who come through the staging location</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Point-of-contact between canvassers in the field and the staging location</a:t>
            </a:r>
          </a:p>
          <a:p>
            <a:pPr marL="342900" indent="-342900">
              <a:buSzPct val="100000"/>
              <a:buFont typeface="Arial"/>
              <a:buChar char="•"/>
              <a:defRPr sz="2400">
                <a:uFillTx/>
                <a:latin typeface="Source Sans Pro"/>
                <a:ea typeface="Source Sans Pro"/>
                <a:cs typeface="Source Sans Pro"/>
                <a:sym typeface="Source Sans Pro"/>
              </a:defRPr>
            </a:pPr>
            <a:endParaRPr lang="en-US" dirty="0">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77787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431"/>
          <a:stretch/>
        </p:blipFill>
        <p:spPr>
          <a:xfrm>
            <a:off x="-166011" y="-695486"/>
            <a:ext cx="12358011" cy="7553486"/>
          </a:xfrm>
          <a:prstGeom prst="rect">
            <a:avLst/>
          </a:prstGeom>
        </p:spPr>
      </p:pic>
      <p:sp>
        <p:nvSpPr>
          <p:cNvPr id="9" name="TextBox 8"/>
          <p:cNvSpPr txBox="1"/>
          <p:nvPr/>
        </p:nvSpPr>
        <p:spPr>
          <a:xfrm>
            <a:off x="8014350" y="4727320"/>
            <a:ext cx="5548132" cy="584775"/>
          </a:xfrm>
          <a:prstGeom prst="rect">
            <a:avLst/>
          </a:prstGeom>
          <a:noFill/>
        </p:spPr>
        <p:txBody>
          <a:bodyPr wrap="square" rtlCol="0">
            <a:spAutoFit/>
          </a:bodyPr>
          <a:lstStyle/>
          <a:p>
            <a:r>
              <a:rPr lang="en-US" sz="3200" b="1" kern="1200" dirty="0">
                <a:solidFill>
                  <a:srgbClr val="FFFFFF"/>
                </a:solidFill>
                <a:latin typeface="Gilroy ExtraBold" charset="0"/>
                <a:ea typeface="Gilroy ExtraBold" charset="0"/>
                <a:cs typeface="Gilroy ExtraBold" charset="0"/>
              </a:rPr>
              <a:t>Bobby Brady-Sharp</a:t>
            </a:r>
          </a:p>
        </p:txBody>
      </p:sp>
      <p:sp>
        <p:nvSpPr>
          <p:cNvPr id="4" name="TextBox 3"/>
          <p:cNvSpPr txBox="1"/>
          <p:nvPr/>
        </p:nvSpPr>
        <p:spPr>
          <a:xfrm>
            <a:off x="8014350" y="5164614"/>
            <a:ext cx="5548132" cy="830997"/>
          </a:xfrm>
          <a:prstGeom prst="rect">
            <a:avLst/>
          </a:prstGeom>
          <a:noFill/>
        </p:spPr>
        <p:txBody>
          <a:bodyPr wrap="square" rtlCol="0">
            <a:spAutoFit/>
          </a:bodyPr>
          <a:lstStyle/>
          <a:p>
            <a:r>
              <a:rPr lang="en-US" sz="2400" kern="1200" dirty="0">
                <a:solidFill>
                  <a:srgbClr val="00B3DC"/>
                </a:solidFill>
                <a:latin typeface="Calibri" panose="020F0502020204030204"/>
                <a:ea typeface=""/>
                <a:cs typeface=""/>
              </a:rPr>
              <a:t>OFA Field Director</a:t>
            </a:r>
          </a:p>
          <a:p>
            <a:r>
              <a:rPr lang="en-US" sz="2400" kern="1200" dirty="0">
                <a:solidFill>
                  <a:srgbClr val="00B3DC"/>
                </a:solidFill>
                <a:latin typeface="Calibri" panose="020F0502020204030204"/>
                <a:ea typeface=""/>
                <a:cs typeface=""/>
              </a:rPr>
              <a:t>@</a:t>
            </a:r>
            <a:r>
              <a:rPr lang="en-US" sz="2400" kern="1200" dirty="0" err="1">
                <a:solidFill>
                  <a:srgbClr val="00B3DC"/>
                </a:solidFill>
                <a:latin typeface="Calibri" panose="020F0502020204030204"/>
                <a:ea typeface=""/>
                <a:cs typeface=""/>
              </a:rPr>
              <a:t>bobbyhtx</a:t>
            </a:r>
            <a:endParaRPr lang="en-US" sz="2400" kern="1200" dirty="0">
              <a:solidFill>
                <a:srgbClr val="00B3DC"/>
              </a:solidFill>
              <a:latin typeface="Source Sans Pro" charset="0"/>
              <a:ea typeface="Source Sans Pro" charset="0"/>
              <a:cs typeface="Source Sans Pro" charset="0"/>
            </a:endParaRP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3060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827328"/>
            <a:ext cx="9978012" cy="1203343"/>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8800" dirty="0">
                <a:uFillTx/>
              </a:rPr>
              <a:t>Packet Captain</a:t>
            </a:r>
            <a:endParaRPr sz="8800" dirty="0">
              <a:uFillTx/>
            </a:endParaRPr>
          </a:p>
        </p:txBody>
      </p:sp>
    </p:spTree>
    <p:extLst>
      <p:ext uri="{BB962C8B-B14F-4D97-AF65-F5344CB8AC3E}">
        <p14:creationId xmlns:p14="http://schemas.microsoft.com/office/powerpoint/2010/main" val="11972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172713" cy="1200329"/>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Packet Captain</a:t>
            </a:r>
            <a:endParaRPr dirty="0">
              <a:uFillTx/>
            </a:endParaRPr>
          </a:p>
        </p:txBody>
      </p:sp>
      <p:sp>
        <p:nvSpPr>
          <p:cNvPr id="404" name="TextBox 7"/>
          <p:cNvSpPr txBox="1">
            <a:spLocks/>
          </p:cNvSpPr>
          <p:nvPr/>
        </p:nvSpPr>
        <p:spPr>
          <a:xfrm>
            <a:off x="6266688" y="1117151"/>
            <a:ext cx="5315712" cy="4893647"/>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Ensures that all canvass packets are prepared with the correct literature</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Ensures packets are being checked-out and check-in, and are being tracked in an organized way</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Reports to the staging location director for priority of how packets should be prioritized</a:t>
            </a:r>
          </a:p>
          <a:p>
            <a:pPr marL="342900" indent="-342900">
              <a:buSzPct val="100000"/>
              <a:buFont typeface="Arial"/>
              <a:buChar char="•"/>
              <a:defRPr sz="2400">
                <a:uFillTx/>
                <a:latin typeface="Source Sans Pro"/>
                <a:ea typeface="Source Sans Pro"/>
                <a:cs typeface="Source Sans Pro"/>
                <a:sym typeface="Source Sans Pro"/>
              </a:defRPr>
            </a:pPr>
            <a:endParaRPr lang="en-US" dirty="0">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3779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827328"/>
            <a:ext cx="9978012" cy="1203343"/>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8800" dirty="0">
                <a:uFillTx/>
              </a:rPr>
              <a:t>Comfort </a:t>
            </a:r>
            <a:r>
              <a:rPr lang="en-US" sz="8800" dirty="0"/>
              <a:t>C</a:t>
            </a:r>
            <a:r>
              <a:rPr lang="en-US" sz="8800" dirty="0">
                <a:uFillTx/>
              </a:rPr>
              <a:t>aptain</a:t>
            </a:r>
            <a:endParaRPr sz="8800" dirty="0">
              <a:uFillTx/>
            </a:endParaRPr>
          </a:p>
        </p:txBody>
      </p:sp>
    </p:spTree>
    <p:extLst>
      <p:ext uri="{BB962C8B-B14F-4D97-AF65-F5344CB8AC3E}">
        <p14:creationId xmlns:p14="http://schemas.microsoft.com/office/powerpoint/2010/main" val="2956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172713" cy="1200329"/>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Comfort Captain</a:t>
            </a:r>
            <a:endParaRPr dirty="0">
              <a:uFillTx/>
            </a:endParaRPr>
          </a:p>
        </p:txBody>
      </p:sp>
      <p:sp>
        <p:nvSpPr>
          <p:cNvPr id="404" name="TextBox 7"/>
          <p:cNvSpPr txBox="1">
            <a:spLocks/>
          </p:cNvSpPr>
          <p:nvPr/>
        </p:nvSpPr>
        <p:spPr>
          <a:xfrm>
            <a:off x="6266688" y="1117151"/>
            <a:ext cx="5315712" cy="3046988"/>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Helps recruit donations and distributes food, water/beverages, and comfort items (ponchos, etc..)  to canvassers throughout the shift and throughout the day</a:t>
            </a:r>
          </a:p>
          <a:p>
            <a:pPr marL="342900" indent="-342900">
              <a:buSzPct val="100000"/>
              <a:buFont typeface="Arial"/>
              <a:buChar char="•"/>
              <a:defRPr sz="2400">
                <a:uFillTx/>
                <a:latin typeface="Source Sans Pro"/>
                <a:ea typeface="Source Sans Pro"/>
                <a:cs typeface="Source Sans Pro"/>
                <a:sym typeface="Source Sans Pro"/>
              </a:defRPr>
            </a:pPr>
            <a:endParaRPr lang="en-US" dirty="0">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2767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438400"/>
            <a:ext cx="9978012" cy="2286716"/>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8800" dirty="0">
                <a:uFillTx/>
              </a:rPr>
              <a:t>Staging Location Director</a:t>
            </a:r>
            <a:endParaRPr sz="8800" dirty="0">
              <a:uFillTx/>
            </a:endParaRPr>
          </a:p>
        </p:txBody>
      </p:sp>
    </p:spTree>
    <p:extLst>
      <p:ext uri="{BB962C8B-B14F-4D97-AF65-F5344CB8AC3E}">
        <p14:creationId xmlns:p14="http://schemas.microsoft.com/office/powerpoint/2010/main" val="1523423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172713" cy="1754326"/>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uFillTx/>
              </a:rPr>
              <a:t>Staging Location Director</a:t>
            </a:r>
            <a:endParaRPr dirty="0">
              <a:uFillTx/>
            </a:endParaRPr>
          </a:p>
        </p:txBody>
      </p:sp>
      <p:sp>
        <p:nvSpPr>
          <p:cNvPr id="404" name="TextBox 7"/>
          <p:cNvSpPr txBox="1">
            <a:spLocks/>
          </p:cNvSpPr>
          <p:nvPr/>
        </p:nvSpPr>
        <p:spPr>
          <a:xfrm>
            <a:off x="6266688" y="1117151"/>
            <a:ext cx="5315712" cy="4524315"/>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Carries responsibility for all GOTV activities through the staging location</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Manages volunteers who lead voter contact activities (Canvass captain/Packet captain), logistical support activities (comfort captain)</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Is the contact for the staging location to campaigns</a:t>
            </a:r>
            <a:endParaRPr lang="en-US" dirty="0">
              <a:uFillTx/>
            </a:endParaRP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205404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CEFAA-C9A7-AF4F-AE01-4274CE1EB2BE}"/>
              </a:ext>
            </a:extLst>
          </p:cNvPr>
          <p:cNvSpPr txBox="1"/>
          <p:nvPr/>
        </p:nvSpPr>
        <p:spPr>
          <a:xfrm>
            <a:off x="632847" y="2136338"/>
            <a:ext cx="10926306" cy="2585323"/>
          </a:xfrm>
          <a:prstGeom prst="rect">
            <a:avLst/>
          </a:prstGeom>
          <a:noFill/>
        </p:spPr>
        <p:txBody>
          <a:bodyPr wrap="square" rtlCol="0">
            <a:spAutoFit/>
          </a:bodyPr>
          <a:lstStyle/>
          <a:p>
            <a:pPr algn="ctr"/>
            <a:r>
              <a:rPr lang="en-US" sz="5400" b="1" dirty="0">
                <a:solidFill>
                  <a:schemeClr val="bg1"/>
                </a:solidFill>
                <a:latin typeface="Gilroy ExtraBold" pitchFamily="2" charset="77"/>
              </a:rPr>
              <a:t>Who has worked at a great staging location? What made it great? How about not so great?</a:t>
            </a:r>
          </a:p>
        </p:txBody>
      </p:sp>
      <p:pic>
        <p:nvPicPr>
          <p:cNvPr id="3" name="Picture 2">
            <a:extLst>
              <a:ext uri="{FF2B5EF4-FFF2-40B4-BE49-F238E27FC236}">
                <a16:creationId xmlns:a16="http://schemas.microsoft.com/office/drawing/2014/main" id="{8C526AEC-C4CB-7A44-B7E7-A5708744EF6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80955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3004076"/>
            <a:ext cx="11036968" cy="849848"/>
          </a:xfrm>
          <a:prstGeom prst="rect">
            <a:avLst/>
          </a:prstGeom>
          <a:noFill/>
        </p:spPr>
        <p:txBody>
          <a:bodyPr wrap="square" rtlCol="0">
            <a:spAutoFit/>
          </a:bodyPr>
          <a:lstStyle/>
          <a:p>
            <a:pPr algn="ctr">
              <a:lnSpc>
                <a:spcPct val="80000"/>
              </a:lnSpc>
            </a:pPr>
            <a:r>
              <a:rPr lang="en-US" sz="6000" b="1" dirty="0">
                <a:solidFill>
                  <a:srgbClr val="00B4DC"/>
                </a:solidFill>
                <a:latin typeface="Gilroy ExtraBold" charset="0"/>
                <a:ea typeface="Gilroy ExtraBold" charset="0"/>
                <a:cs typeface="Gilroy ExtraBold" charset="0"/>
              </a:rPr>
              <a:t>Pause for group share</a:t>
            </a:r>
          </a:p>
        </p:txBody>
      </p:sp>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4447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824" y="1229920"/>
            <a:ext cx="4517136" cy="698333"/>
          </a:xfrm>
          <a:prstGeom prst="rect">
            <a:avLst/>
          </a:prstGeom>
          <a:noFill/>
        </p:spPr>
        <p:txBody>
          <a:bodyPr wrap="square" rtlCol="0">
            <a:spAutoFit/>
          </a:bodyPr>
          <a:lstStyle/>
          <a:p>
            <a:pPr>
              <a:lnSpc>
                <a:spcPct val="80000"/>
              </a:lnSpc>
            </a:pPr>
            <a:r>
              <a:rPr lang="en-US" sz="4800" b="1" dirty="0">
                <a:solidFill>
                  <a:srgbClr val="00B4DC"/>
                </a:solidFill>
                <a:latin typeface="Gilroy ExtraBold" charset="0"/>
                <a:ea typeface="Gilroy ExtraBold" charset="0"/>
                <a:cs typeface="Gilroy ExtraBold" charset="0"/>
              </a:rPr>
              <a:t>Agenda</a:t>
            </a:r>
          </a:p>
        </p:txBody>
      </p:sp>
      <p:sp>
        <p:nvSpPr>
          <p:cNvPr id="3" name="Rectangle 2"/>
          <p:cNvSpPr/>
          <p:nvPr/>
        </p:nvSpPr>
        <p:spPr>
          <a:xfrm>
            <a:off x="5518926" y="1928253"/>
            <a:ext cx="5844017"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7841" y="1284784"/>
            <a:ext cx="6393562" cy="2677656"/>
          </a:xfrm>
          <a:prstGeom prst="rect">
            <a:avLst/>
          </a:prstGeom>
          <a:noFill/>
        </p:spPr>
        <p:txBody>
          <a:bodyPr wrap="square" rtlCol="0">
            <a:spAutoFit/>
          </a:bodyPr>
          <a:lstStyle/>
          <a:p>
            <a:pPr fontAlgn="ctr"/>
            <a:r>
              <a:rPr lang="en-US" sz="2400" dirty="0">
                <a:solidFill>
                  <a:schemeClr val="accent3"/>
                </a:solidFill>
                <a:latin typeface="Source Sans Pro" charset="0"/>
                <a:ea typeface="Source Sans Pro" charset="0"/>
                <a:cs typeface="Source Sans Pro" charset="0"/>
              </a:rPr>
              <a:t>Intro to staging locations</a:t>
            </a:r>
          </a:p>
          <a:p>
            <a:pPr fontAlgn="ctr"/>
            <a:endParaRPr lang="en-US" sz="2400" b="1" dirty="0">
              <a:solidFill>
                <a:schemeClr val="accent3"/>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12 rules for a great staging location</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Simulations!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Debrief</a:t>
            </a:r>
          </a:p>
        </p:txBody>
      </p:sp>
      <p:pic>
        <p:nvPicPr>
          <p:cNvPr id="6" name="Picture 5">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25953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2"/>
          <p:cNvSpPr>
            <a:spLocks/>
          </p:cNvSpPr>
          <p:nvPr/>
        </p:nvSpPr>
        <p:spPr>
          <a:xfrm>
            <a:off x="0" y="-1238248"/>
            <a:ext cx="12192000" cy="8096248"/>
          </a:xfrm>
          <a:prstGeom prst="rect">
            <a:avLst/>
          </a:prstGeom>
          <a:solidFill>
            <a:srgbClr val="3B444D"/>
          </a:solidFill>
          <a:ln w="12700">
            <a:miter lim="400000"/>
          </a:ln>
        </p:spPr>
        <p:txBody>
          <a:bodyPr lIns="45719" rIns="45719" anchor="ctr"/>
          <a:lstStyle/>
          <a:p>
            <a:pPr algn="ctr">
              <a:defRPr>
                <a:solidFill>
                  <a:srgbClr val="FFFFFF"/>
                </a:solidFill>
                <a:uFillTx/>
              </a:defRPr>
            </a:pPr>
            <a:endParaRPr>
              <a:uFillTx/>
            </a:endParaRPr>
          </a:p>
        </p:txBody>
      </p:sp>
      <p:pic>
        <p:nvPicPr>
          <p:cNvPr id="196" name="Picture 1" descr="Picture 1"/>
          <p:cNvPicPr>
            <a:picLocks noChangeAspect="1"/>
          </p:cNvPicPr>
          <p:nvPr/>
        </p:nvPicPr>
        <p:blipFill>
          <a:blip r:embed="rId2">
            <a:alphaModFix amt="15000"/>
          </a:blip>
          <a:stretch>
            <a:fillRect/>
          </a:stretch>
        </p:blipFill>
        <p:spPr>
          <a:xfrm>
            <a:off x="0" y="-1238248"/>
            <a:ext cx="12192000" cy="8096248"/>
          </a:xfrm>
          <a:prstGeom prst="rect">
            <a:avLst/>
          </a:prstGeom>
          <a:ln w="12700">
            <a:miter lim="400000"/>
          </a:ln>
        </p:spPr>
      </p:pic>
      <p:sp>
        <p:nvSpPr>
          <p:cNvPr id="197" name="TextBox 4"/>
          <p:cNvSpPr txBox="1">
            <a:spLocks/>
          </p:cNvSpPr>
          <p:nvPr/>
        </p:nvSpPr>
        <p:spPr>
          <a:xfrm>
            <a:off x="0" y="2667000"/>
            <a:ext cx="12192000" cy="1738105"/>
          </a:xfrm>
          <a:prstGeom prst="rect">
            <a:avLst/>
          </a:prstGeom>
          <a:ln w="12700">
            <a:miter lim="400000"/>
          </a:ln>
        </p:spPr>
        <p:txBody>
          <a:bodyPr lIns="45719" rIns="45719">
            <a:spAutoFit/>
          </a:bodyPr>
          <a:lstStyle/>
          <a:p>
            <a:pPr algn="ctr">
              <a:lnSpc>
                <a:spcPct val="80000"/>
              </a:lnSpc>
              <a:defRPr sz="7500" b="1">
                <a:solidFill>
                  <a:srgbClr val="FFFFFF"/>
                </a:solidFill>
                <a:uFillTx/>
                <a:latin typeface="Gilroy ExtraBold"/>
                <a:ea typeface="Gilroy ExtraBold"/>
                <a:cs typeface="Gilroy ExtraBold"/>
                <a:sym typeface="Gilroy ExtraBold"/>
              </a:defRPr>
            </a:pPr>
            <a:r>
              <a:rPr lang="en-US" sz="6600" dirty="0">
                <a:uFillTx/>
              </a:rPr>
              <a:t>12 rules for great staging locations</a:t>
            </a:r>
            <a:endParaRPr sz="6600" dirty="0">
              <a:uFillTx/>
            </a:endParaRPr>
          </a:p>
        </p:txBody>
      </p:sp>
      <p:pic>
        <p:nvPicPr>
          <p:cNvPr id="5" name="Picture 4">
            <a:extLst>
              <a:ext uri="{FF2B5EF4-FFF2-40B4-BE49-F238E27FC236}">
                <a16:creationId xmlns:a16="http://schemas.microsoft.com/office/drawing/2014/main" id="{8C526AEC-C4CB-7A44-B7E7-A5708744EF6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721450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49"/>
        <p:cNvGrpSpPr/>
        <p:nvPr/>
      </p:nvGrpSpPr>
      <p:grpSpPr>
        <a:xfrm>
          <a:off x="0" y="0"/>
          <a:ext cx="0" cy="0"/>
          <a:chOff x="0" y="0"/>
          <a:chExt cx="0" cy="0"/>
        </a:xfrm>
      </p:grpSpPr>
      <p:sp>
        <p:nvSpPr>
          <p:cNvPr id="151" name="Shape 151"/>
          <p:cNvSpPr/>
          <p:nvPr/>
        </p:nvSpPr>
        <p:spPr>
          <a:xfrm>
            <a:off x="0" y="2439857"/>
            <a:ext cx="12191999" cy="2079884"/>
          </a:xfrm>
          <a:prstGeom prst="rect">
            <a:avLst/>
          </a:prstGeom>
          <a:noFill/>
          <a:ln>
            <a:noFill/>
          </a:ln>
        </p:spPr>
        <p:txBody>
          <a:bodyPr lIns="64275" tIns="32125" rIns="64275" bIns="32125" anchor="t" anchorCtr="0">
            <a:noAutofit/>
          </a:bodyPr>
          <a:lstStyle/>
          <a:p>
            <a:pPr algn="ctr">
              <a:lnSpc>
                <a:spcPct val="80000"/>
              </a:lnSpc>
              <a:buSzPct val="25000"/>
            </a:pPr>
            <a:r>
              <a:rPr lang="en-US" sz="8000" b="1" dirty="0">
                <a:solidFill>
                  <a:srgbClr val="FFFFFF"/>
                </a:solidFill>
                <a:latin typeface="Gilroy ExtraBold" charset="0"/>
                <a:ea typeface="Gilroy ExtraBold" charset="0"/>
                <a:cs typeface="Gilroy ExtraBold" charset="0"/>
              </a:rPr>
              <a:t>#</a:t>
            </a:r>
            <a:r>
              <a:rPr lang="en-US" sz="8000" b="1" dirty="0" err="1">
                <a:solidFill>
                  <a:srgbClr val="FFFFFF"/>
                </a:solidFill>
                <a:latin typeface="Gilroy ExtraBold" charset="0"/>
                <a:ea typeface="Gilroy ExtraBold" charset="0"/>
                <a:cs typeface="Gilroy ExtraBold" charset="0"/>
              </a:rPr>
              <a:t>OFAction</a:t>
            </a:r>
            <a:endParaRPr lang="en-US" sz="8000" b="1" dirty="0">
              <a:solidFill>
                <a:srgbClr val="FFFFFF"/>
              </a:solidFill>
              <a:latin typeface="Gilroy ExtraBold" charset="0"/>
              <a:ea typeface="Gilroy ExtraBold" charset="0"/>
              <a:cs typeface="Gilroy ExtraBold" charset="0"/>
            </a:endParaRPr>
          </a:p>
          <a:p>
            <a:pPr algn="ctr">
              <a:lnSpc>
                <a:spcPct val="80000"/>
              </a:lnSpc>
              <a:buSzPct val="25000"/>
            </a:pPr>
            <a:r>
              <a:rPr lang="en-US" sz="8000" b="1" dirty="0">
                <a:solidFill>
                  <a:srgbClr val="FFFFFF"/>
                </a:solidFill>
                <a:latin typeface="Gilroy ExtraBold" charset="0"/>
                <a:ea typeface="Gilroy ExtraBold" charset="0"/>
                <a:cs typeface="Gilroy ExtraBold" charset="0"/>
              </a:rPr>
              <a:t>#OrganizingFor18</a:t>
            </a:r>
          </a:p>
        </p:txBody>
      </p:sp>
      <p:pic>
        <p:nvPicPr>
          <p:cNvPr id="4" name="Picture 3"/>
          <p:cNvPicPr>
            <a:picLocks noChangeAspect="1"/>
          </p:cNvPicPr>
          <p:nvPr/>
        </p:nvPicPr>
        <p:blipFill>
          <a:blip r:embed="rId3">
            <a:alphaModFix amt="35000"/>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20676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7014" y="2709572"/>
            <a:ext cx="9978012" cy="1438855"/>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a:t>1. </a:t>
            </a:r>
            <a:r>
              <a:rPr lang="en-US" sz="5400" dirty="0">
                <a:uFillTx/>
              </a:rPr>
              <a:t>Your canvass location is like an assembly line</a:t>
            </a:r>
            <a:endParaRPr sz="5400" dirty="0">
              <a:uFillTx/>
            </a:endParaRPr>
          </a:p>
        </p:txBody>
      </p:sp>
      <p:sp>
        <p:nvSpPr>
          <p:cNvPr id="401" name="Rectangle 5"/>
          <p:cNvSpPr txBox="1">
            <a:spLocks/>
          </p:cNvSpPr>
          <p:nvPr/>
        </p:nvSpPr>
        <p:spPr>
          <a:xfrm>
            <a:off x="2029523" y="2124710"/>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172506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cxnSp>
        <p:nvCxnSpPr>
          <p:cNvPr id="3" name="Straight Arrow Connector 2"/>
          <p:cNvCxnSpPr/>
          <p:nvPr/>
        </p:nvCxnSpPr>
        <p:spPr>
          <a:xfrm flipV="1">
            <a:off x="8382000" y="5238428"/>
            <a:ext cx="823993" cy="867906"/>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17609" y="4237404"/>
            <a:ext cx="2464230" cy="830997"/>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1. Check-in table</a:t>
            </a:r>
          </a:p>
          <a:p>
            <a:pPr algn="ctr"/>
            <a:r>
              <a:rPr lang="en-US" sz="1600" b="1" dirty="0">
                <a:solidFill>
                  <a:schemeClr val="bg1"/>
                </a:solidFill>
                <a:latin typeface="Gilroy" charset="0"/>
                <a:ea typeface="Gilroy" charset="0"/>
                <a:cs typeface="Gilroy" charset="0"/>
              </a:rPr>
              <a:t>(everyone should stop here first!)</a:t>
            </a:r>
          </a:p>
        </p:txBody>
      </p:sp>
      <p:cxnSp>
        <p:nvCxnSpPr>
          <p:cNvPr id="11" name="Straight Arrow Connector 10"/>
          <p:cNvCxnSpPr/>
          <p:nvPr/>
        </p:nvCxnSpPr>
        <p:spPr>
          <a:xfrm flipV="1">
            <a:off x="9749724" y="3304896"/>
            <a:ext cx="0" cy="825516"/>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74989" y="2089689"/>
            <a:ext cx="2506850" cy="1077218"/>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2. Bullpen</a:t>
            </a:r>
          </a:p>
          <a:p>
            <a:pPr algn="ctr"/>
            <a:r>
              <a:rPr lang="en-US" sz="1600" b="1" dirty="0">
                <a:solidFill>
                  <a:schemeClr val="bg1"/>
                </a:solidFill>
                <a:latin typeface="Gilroy" charset="0"/>
                <a:ea typeface="Gilroy" charset="0"/>
                <a:cs typeface="Gilroy" charset="0"/>
              </a:rPr>
              <a:t>(this is where folks will wait for the next training)</a:t>
            </a:r>
          </a:p>
        </p:txBody>
      </p:sp>
      <p:cxnSp>
        <p:nvCxnSpPr>
          <p:cNvPr id="16" name="Straight Arrow Connector 15"/>
          <p:cNvCxnSpPr/>
          <p:nvPr/>
        </p:nvCxnSpPr>
        <p:spPr>
          <a:xfrm flipH="1" flipV="1">
            <a:off x="7808563" y="1239861"/>
            <a:ext cx="697423" cy="695849"/>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62960" y="738961"/>
            <a:ext cx="2978256" cy="584775"/>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3. Canvass training area</a:t>
            </a:r>
          </a:p>
          <a:p>
            <a:pPr algn="ctr"/>
            <a:endParaRPr lang="en-US" sz="1600" b="1" dirty="0">
              <a:solidFill>
                <a:schemeClr val="bg1"/>
              </a:solidFill>
              <a:latin typeface="Gilroy" charset="0"/>
              <a:ea typeface="Gilroy" charset="0"/>
              <a:cs typeface="Gilroy" charset="0"/>
            </a:endParaRPr>
          </a:p>
        </p:txBody>
      </p:sp>
      <p:cxnSp>
        <p:nvCxnSpPr>
          <p:cNvPr id="19" name="Straight Arrow Connector 18"/>
          <p:cNvCxnSpPr/>
          <p:nvPr/>
        </p:nvCxnSpPr>
        <p:spPr>
          <a:xfrm flipH="1">
            <a:off x="3622727" y="1239861"/>
            <a:ext cx="659971" cy="733664"/>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5399" y="2240346"/>
            <a:ext cx="2469398" cy="830997"/>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4. Materials table</a:t>
            </a:r>
          </a:p>
          <a:p>
            <a:pPr algn="ctr"/>
            <a:r>
              <a:rPr lang="en-US" sz="1600" b="1" dirty="0">
                <a:solidFill>
                  <a:schemeClr val="bg1"/>
                </a:solidFill>
                <a:latin typeface="Gilroy" charset="0"/>
                <a:ea typeface="Gilroy" charset="0"/>
                <a:cs typeface="Gilroy" charset="0"/>
              </a:rPr>
              <a:t>(packets, literature, pens, and supplies)</a:t>
            </a:r>
          </a:p>
        </p:txBody>
      </p:sp>
      <p:cxnSp>
        <p:nvCxnSpPr>
          <p:cNvPr id="31" name="Straight Arrow Connector 30"/>
          <p:cNvCxnSpPr/>
          <p:nvPr/>
        </p:nvCxnSpPr>
        <p:spPr>
          <a:xfrm>
            <a:off x="2667000" y="3219770"/>
            <a:ext cx="0" cy="995769"/>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95399" y="4338649"/>
            <a:ext cx="2464230" cy="584775"/>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5. Snacks/water station</a:t>
            </a:r>
          </a:p>
          <a:p>
            <a:pPr algn="ctr"/>
            <a:r>
              <a:rPr lang="en-US" sz="1600" b="1" dirty="0">
                <a:solidFill>
                  <a:schemeClr val="bg1"/>
                </a:solidFill>
                <a:latin typeface="Gilroy" charset="0"/>
                <a:ea typeface="Gilroy" charset="0"/>
                <a:cs typeface="Gilroy" charset="0"/>
              </a:rPr>
              <a:t>  </a:t>
            </a:r>
          </a:p>
        </p:txBody>
      </p:sp>
      <p:cxnSp>
        <p:nvCxnSpPr>
          <p:cNvPr id="34" name="Straight Arrow Connector 33"/>
          <p:cNvCxnSpPr/>
          <p:nvPr/>
        </p:nvCxnSpPr>
        <p:spPr>
          <a:xfrm>
            <a:off x="3151324" y="5042664"/>
            <a:ext cx="1054466" cy="1015579"/>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82698" y="6106334"/>
            <a:ext cx="1813301" cy="338554"/>
          </a:xfrm>
          <a:prstGeom prst="rect">
            <a:avLst/>
          </a:prstGeom>
          <a:solidFill>
            <a:schemeClr val="accent1"/>
          </a:solidFill>
        </p:spPr>
        <p:txBody>
          <a:bodyPr wrap="square" rtlCol="0">
            <a:spAutoFit/>
          </a:bodyPr>
          <a:lstStyle/>
          <a:p>
            <a:pPr algn="ctr"/>
            <a:r>
              <a:rPr lang="en-US" sz="1600" b="1" dirty="0">
                <a:solidFill>
                  <a:schemeClr val="bg1"/>
                </a:solidFill>
                <a:latin typeface="Gilroy" charset="0"/>
                <a:ea typeface="Gilroy" charset="0"/>
                <a:cs typeface="Gilroy" charset="0"/>
              </a:rPr>
              <a:t>EXIT</a:t>
            </a:r>
          </a:p>
        </p:txBody>
      </p:sp>
      <p:sp>
        <p:nvSpPr>
          <p:cNvPr id="37" name="TextBox 36"/>
          <p:cNvSpPr txBox="1"/>
          <p:nvPr/>
        </p:nvSpPr>
        <p:spPr>
          <a:xfrm>
            <a:off x="6387884" y="6106334"/>
            <a:ext cx="1813301" cy="338554"/>
          </a:xfrm>
          <a:prstGeom prst="rect">
            <a:avLst/>
          </a:prstGeom>
          <a:solidFill>
            <a:schemeClr val="accent1"/>
          </a:solidFill>
        </p:spPr>
        <p:txBody>
          <a:bodyPr wrap="square" rtlCol="0">
            <a:spAutoFit/>
          </a:bodyPr>
          <a:lstStyle/>
          <a:p>
            <a:pPr algn="ctr"/>
            <a:r>
              <a:rPr lang="en-US" sz="1600" b="1" dirty="0">
                <a:solidFill>
                  <a:schemeClr val="bg1"/>
                </a:solidFill>
                <a:latin typeface="Gilroy" charset="0"/>
                <a:ea typeface="Gilroy" charset="0"/>
                <a:cs typeface="Gilroy" charset="0"/>
              </a:rPr>
              <a:t>ENTER</a:t>
            </a:r>
          </a:p>
        </p:txBody>
      </p:sp>
      <p:cxnSp>
        <p:nvCxnSpPr>
          <p:cNvPr id="38" name="Straight Arrow Connector 37"/>
          <p:cNvCxnSpPr/>
          <p:nvPr/>
        </p:nvCxnSpPr>
        <p:spPr>
          <a:xfrm flipH="1" flipV="1">
            <a:off x="2286000" y="6261667"/>
            <a:ext cx="1730648" cy="17427"/>
          </a:xfrm>
          <a:prstGeom prst="straightConnector1">
            <a:avLst/>
          </a:prstGeom>
          <a:ln w="889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4800" y="5220277"/>
            <a:ext cx="1830737" cy="1323439"/>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6. Canvass breakdown</a:t>
            </a:r>
          </a:p>
          <a:p>
            <a:pPr algn="ctr"/>
            <a:r>
              <a:rPr lang="en-US" sz="1600" b="1" dirty="0">
                <a:solidFill>
                  <a:schemeClr val="bg1"/>
                </a:solidFill>
                <a:latin typeface="Gilroy" charset="0"/>
                <a:ea typeface="Gilroy" charset="0"/>
                <a:cs typeface="Gilroy" charset="0"/>
              </a:rPr>
              <a:t>(this is returning canvassers return their packets))</a:t>
            </a:r>
          </a:p>
        </p:txBody>
      </p:sp>
    </p:spTree>
    <p:extLst>
      <p:ext uri="{BB962C8B-B14F-4D97-AF65-F5344CB8AC3E}">
        <p14:creationId xmlns:p14="http://schemas.microsoft.com/office/powerpoint/2010/main" val="138795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cxnSp>
        <p:nvCxnSpPr>
          <p:cNvPr id="3" name="Straight Arrow Connector 2"/>
          <p:cNvCxnSpPr/>
          <p:nvPr/>
        </p:nvCxnSpPr>
        <p:spPr>
          <a:xfrm flipV="1">
            <a:off x="7848600" y="4800600"/>
            <a:ext cx="914400" cy="1081396"/>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17790" y="4093740"/>
            <a:ext cx="2506850" cy="584775"/>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5. Snacks/water station</a:t>
            </a:r>
          </a:p>
          <a:p>
            <a:pPr algn="ctr"/>
            <a:r>
              <a:rPr lang="en-US" sz="1600" b="1" dirty="0">
                <a:solidFill>
                  <a:schemeClr val="bg1"/>
                </a:solidFill>
                <a:latin typeface="Gilroy" charset="0"/>
                <a:ea typeface="Gilroy" charset="0"/>
                <a:cs typeface="Gilroy" charset="0"/>
              </a:rPr>
              <a:t> </a:t>
            </a:r>
          </a:p>
        </p:txBody>
      </p:sp>
      <p:cxnSp>
        <p:nvCxnSpPr>
          <p:cNvPr id="11" name="Straight Arrow Connector 10"/>
          <p:cNvCxnSpPr/>
          <p:nvPr/>
        </p:nvCxnSpPr>
        <p:spPr>
          <a:xfrm flipV="1">
            <a:off x="9332562" y="3042831"/>
            <a:ext cx="0" cy="825516"/>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17790" y="2143488"/>
            <a:ext cx="2506850" cy="830997"/>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4. Materials table</a:t>
            </a:r>
          </a:p>
          <a:p>
            <a:pPr algn="ctr"/>
            <a:r>
              <a:rPr lang="en-US" sz="1600" b="1" dirty="0">
                <a:solidFill>
                  <a:schemeClr val="bg1"/>
                </a:solidFill>
                <a:latin typeface="Gilroy" charset="0"/>
                <a:ea typeface="Gilroy" charset="0"/>
                <a:cs typeface="Gilroy" charset="0"/>
              </a:rPr>
              <a:t>(packets, literature, pens, and supplies)</a:t>
            </a:r>
          </a:p>
        </p:txBody>
      </p:sp>
      <p:cxnSp>
        <p:nvCxnSpPr>
          <p:cNvPr id="16" name="Straight Arrow Connector 15"/>
          <p:cNvCxnSpPr/>
          <p:nvPr/>
        </p:nvCxnSpPr>
        <p:spPr>
          <a:xfrm flipH="1" flipV="1">
            <a:off x="7351366" y="1122631"/>
            <a:ext cx="709044" cy="706169"/>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05761" y="621729"/>
            <a:ext cx="2978256" cy="584775"/>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3. Canvass training area</a:t>
            </a:r>
          </a:p>
          <a:p>
            <a:pPr algn="ctr"/>
            <a:endParaRPr lang="en-US" sz="1600" b="1" dirty="0">
              <a:solidFill>
                <a:schemeClr val="bg1"/>
              </a:solidFill>
              <a:latin typeface="Gilroy" charset="0"/>
              <a:ea typeface="Gilroy" charset="0"/>
              <a:cs typeface="Gilroy" charset="0"/>
            </a:endParaRPr>
          </a:p>
        </p:txBody>
      </p:sp>
      <p:cxnSp>
        <p:nvCxnSpPr>
          <p:cNvPr id="19" name="Straight Arrow Connector 18"/>
          <p:cNvCxnSpPr/>
          <p:nvPr/>
        </p:nvCxnSpPr>
        <p:spPr>
          <a:xfrm flipH="1">
            <a:off x="3048000" y="1122629"/>
            <a:ext cx="777500" cy="84982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8200" y="2144809"/>
            <a:ext cx="2721249" cy="830997"/>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2. Bullpen</a:t>
            </a:r>
          </a:p>
          <a:p>
            <a:pPr algn="ctr"/>
            <a:r>
              <a:rPr lang="en-US" sz="1600" b="1" dirty="0">
                <a:solidFill>
                  <a:schemeClr val="bg1"/>
                </a:solidFill>
                <a:latin typeface="Gilroy" charset="0"/>
                <a:ea typeface="Gilroy" charset="0"/>
                <a:cs typeface="Gilroy" charset="0"/>
              </a:rPr>
              <a:t>(this is where folks will wait for the next training)</a:t>
            </a:r>
          </a:p>
        </p:txBody>
      </p:sp>
      <p:cxnSp>
        <p:nvCxnSpPr>
          <p:cNvPr id="31" name="Straight Arrow Connector 30"/>
          <p:cNvCxnSpPr/>
          <p:nvPr/>
        </p:nvCxnSpPr>
        <p:spPr>
          <a:xfrm>
            <a:off x="2209801" y="3042831"/>
            <a:ext cx="0" cy="995769"/>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38199" y="4080252"/>
            <a:ext cx="2721249" cy="830997"/>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1. Check-in table</a:t>
            </a:r>
          </a:p>
          <a:p>
            <a:pPr algn="ctr"/>
            <a:r>
              <a:rPr lang="en-US" sz="1600" b="1" dirty="0">
                <a:solidFill>
                  <a:schemeClr val="bg1"/>
                </a:solidFill>
                <a:latin typeface="Gilroy" charset="0"/>
                <a:ea typeface="Gilroy" charset="0"/>
                <a:cs typeface="Gilroy" charset="0"/>
              </a:rPr>
              <a:t>(everyone should stop here first!)  </a:t>
            </a:r>
          </a:p>
        </p:txBody>
      </p:sp>
      <p:cxnSp>
        <p:nvCxnSpPr>
          <p:cNvPr id="34" name="Straight Arrow Connector 33"/>
          <p:cNvCxnSpPr/>
          <p:nvPr/>
        </p:nvCxnSpPr>
        <p:spPr>
          <a:xfrm>
            <a:off x="2680626" y="4979998"/>
            <a:ext cx="1054466" cy="1015579"/>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25499" y="5989102"/>
            <a:ext cx="1813301" cy="338554"/>
          </a:xfrm>
          <a:prstGeom prst="rect">
            <a:avLst/>
          </a:prstGeom>
          <a:solidFill>
            <a:schemeClr val="accent1"/>
          </a:solidFill>
        </p:spPr>
        <p:txBody>
          <a:bodyPr wrap="square" rtlCol="0">
            <a:spAutoFit/>
          </a:bodyPr>
          <a:lstStyle/>
          <a:p>
            <a:pPr algn="ctr"/>
            <a:r>
              <a:rPr lang="en-US" sz="1600" b="1" dirty="0">
                <a:solidFill>
                  <a:schemeClr val="bg1"/>
                </a:solidFill>
                <a:latin typeface="Gilroy" charset="0"/>
                <a:ea typeface="Gilroy" charset="0"/>
                <a:cs typeface="Gilroy" charset="0"/>
              </a:rPr>
              <a:t>ENTER</a:t>
            </a:r>
          </a:p>
        </p:txBody>
      </p:sp>
      <p:sp>
        <p:nvSpPr>
          <p:cNvPr id="37" name="TextBox 36"/>
          <p:cNvSpPr txBox="1"/>
          <p:nvPr/>
        </p:nvSpPr>
        <p:spPr>
          <a:xfrm>
            <a:off x="5930685" y="5989102"/>
            <a:ext cx="1813301" cy="338554"/>
          </a:xfrm>
          <a:prstGeom prst="rect">
            <a:avLst/>
          </a:prstGeom>
          <a:solidFill>
            <a:schemeClr val="accent1"/>
          </a:solidFill>
        </p:spPr>
        <p:txBody>
          <a:bodyPr wrap="square" rtlCol="0">
            <a:spAutoFit/>
          </a:bodyPr>
          <a:lstStyle/>
          <a:p>
            <a:pPr algn="ctr"/>
            <a:r>
              <a:rPr lang="en-US" sz="1600" b="1" dirty="0">
                <a:solidFill>
                  <a:schemeClr val="bg1"/>
                </a:solidFill>
                <a:latin typeface="Gilroy" charset="0"/>
                <a:ea typeface="Gilroy" charset="0"/>
                <a:cs typeface="Gilroy" charset="0"/>
              </a:rPr>
              <a:t>EXIT</a:t>
            </a:r>
          </a:p>
        </p:txBody>
      </p:sp>
      <p:cxnSp>
        <p:nvCxnSpPr>
          <p:cNvPr id="38" name="Straight Arrow Connector 37"/>
          <p:cNvCxnSpPr/>
          <p:nvPr/>
        </p:nvCxnSpPr>
        <p:spPr>
          <a:xfrm flipH="1" flipV="1">
            <a:off x="1828801" y="6144435"/>
            <a:ext cx="1730648" cy="17427"/>
          </a:xfrm>
          <a:prstGeom prst="straightConnector1">
            <a:avLst/>
          </a:prstGeom>
          <a:ln w="889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204058" y="5220277"/>
            <a:ext cx="1830737" cy="1323439"/>
          </a:xfrm>
          <a:prstGeom prst="rect">
            <a:avLst/>
          </a:prstGeom>
          <a:solidFill>
            <a:schemeClr val="bg2"/>
          </a:solidFill>
        </p:spPr>
        <p:txBody>
          <a:bodyPr wrap="square" rtlCol="0">
            <a:spAutoFit/>
          </a:bodyPr>
          <a:lstStyle/>
          <a:p>
            <a:pPr algn="ctr"/>
            <a:r>
              <a:rPr lang="en-US" sz="1600" b="1" dirty="0">
                <a:solidFill>
                  <a:schemeClr val="bg1"/>
                </a:solidFill>
                <a:latin typeface="Gilroy" charset="0"/>
                <a:ea typeface="Gilroy" charset="0"/>
                <a:cs typeface="Gilroy" charset="0"/>
              </a:rPr>
              <a:t>6. Canvass breakdown</a:t>
            </a:r>
          </a:p>
          <a:p>
            <a:pPr algn="ctr"/>
            <a:r>
              <a:rPr lang="en-US" sz="1600" b="1" dirty="0">
                <a:solidFill>
                  <a:schemeClr val="bg1"/>
                </a:solidFill>
                <a:latin typeface="Gilroy" charset="0"/>
                <a:ea typeface="Gilroy" charset="0"/>
                <a:cs typeface="Gilroy" charset="0"/>
              </a:rPr>
              <a:t>(this is returning canvassers return their packets))</a:t>
            </a:r>
          </a:p>
        </p:txBody>
      </p:sp>
      <p:cxnSp>
        <p:nvCxnSpPr>
          <p:cNvPr id="9" name="Straight Arrow Connector 8"/>
          <p:cNvCxnSpPr/>
          <p:nvPr/>
        </p:nvCxnSpPr>
        <p:spPr>
          <a:xfrm flipV="1">
            <a:off x="8017790" y="6144435"/>
            <a:ext cx="973810" cy="17427"/>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244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895600" y="457200"/>
            <a:ext cx="69342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77162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622550"/>
            <a:ext cx="9978012" cy="2103653"/>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2. Canvass launch should be separate from returning canvasser intake</a:t>
            </a:r>
            <a:endParaRPr sz="5400" dirty="0">
              <a:uFillTx/>
            </a:endParaRPr>
          </a:p>
        </p:txBody>
      </p:sp>
      <p:sp>
        <p:nvSpPr>
          <p:cNvPr id="401" name="Rectangle 5"/>
          <p:cNvSpPr txBox="1">
            <a:spLocks/>
          </p:cNvSpPr>
          <p:nvPr/>
        </p:nvSpPr>
        <p:spPr>
          <a:xfrm>
            <a:off x="2029523" y="2124710"/>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776227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754326"/>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Canvass launch separate from intake</a:t>
            </a:r>
          </a:p>
        </p:txBody>
      </p:sp>
      <p:sp>
        <p:nvSpPr>
          <p:cNvPr id="404" name="TextBox 7"/>
          <p:cNvSpPr txBox="1">
            <a:spLocks/>
          </p:cNvSpPr>
          <p:nvPr/>
        </p:nvSpPr>
        <p:spPr>
          <a:xfrm>
            <a:off x="6266688" y="1117151"/>
            <a:ext cx="5315712" cy="4154984"/>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If your space allows, you should have the intake of returning canvassers be outside or have a separate entrance than people coming into canvass.</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As volunteer numbers increase, canvassers returning from shifts and arriving for shifts coming through the same entrance can make things unorganized</a:t>
            </a:r>
          </a:p>
          <a:p>
            <a:pPr>
              <a:buSzPct val="100000"/>
              <a:defRPr sz="2400">
                <a:uFillTx/>
                <a:latin typeface="Source Sans Pro"/>
                <a:ea typeface="Source Sans Pro"/>
                <a:cs typeface="Source Sans Pro"/>
                <a:sym typeface="Source Sans Pro"/>
              </a:defRPr>
            </a:pPr>
            <a:r>
              <a:rPr lang="en-US" dirty="0"/>
              <a:t>	</a:t>
            </a:r>
            <a:endParaRPr dirty="0">
              <a:uFillTx/>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922825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622550"/>
            <a:ext cx="9978012" cy="2103653"/>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3. Phone bank locations should also be set-up like an assembly line</a:t>
            </a:r>
          </a:p>
        </p:txBody>
      </p:sp>
      <p:sp>
        <p:nvSpPr>
          <p:cNvPr id="401" name="Rectangle 5"/>
          <p:cNvSpPr txBox="1">
            <a:spLocks/>
          </p:cNvSpPr>
          <p:nvPr/>
        </p:nvSpPr>
        <p:spPr>
          <a:xfrm>
            <a:off x="2029523" y="2124710"/>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731949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622550"/>
            <a:ext cx="9978012" cy="2086725"/>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4. No couches or chairs in a canvass launch staging location area</a:t>
            </a:r>
            <a:endParaRPr sz="3600" dirty="0">
              <a:uFillTx/>
            </a:endParaRPr>
          </a:p>
        </p:txBody>
      </p:sp>
      <p:sp>
        <p:nvSpPr>
          <p:cNvPr id="401" name="Rectangle 5"/>
          <p:cNvSpPr txBox="1">
            <a:spLocks/>
          </p:cNvSpPr>
          <p:nvPr/>
        </p:nvSpPr>
        <p:spPr>
          <a:xfrm>
            <a:off x="2029523" y="2124710"/>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1110005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2322431"/>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No couches or chairs in canvassing locations</a:t>
            </a:r>
          </a:p>
        </p:txBody>
      </p:sp>
      <p:sp>
        <p:nvSpPr>
          <p:cNvPr id="404" name="TextBox 7"/>
          <p:cNvSpPr txBox="1">
            <a:spLocks/>
          </p:cNvSpPr>
          <p:nvPr/>
        </p:nvSpPr>
        <p:spPr>
          <a:xfrm>
            <a:off x="6266688" y="1117151"/>
            <a:ext cx="5315712" cy="3046988"/>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Your location should be designed for people to get in and out fast—chairs invite lounging.</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You can have chairs in the canvass breakdown area—but this should be a totally separate area than for arriving canvassers and the training area.</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688849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73" y="3393440"/>
            <a:ext cx="9978012" cy="774058"/>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5. Label everything</a:t>
            </a:r>
            <a:endParaRPr sz="3600" dirty="0">
              <a:uFillTx/>
            </a:endParaRPr>
          </a:p>
        </p:txBody>
      </p:sp>
      <p:sp>
        <p:nvSpPr>
          <p:cNvPr id="401" name="Rectangle 5"/>
          <p:cNvSpPr txBox="1">
            <a:spLocks/>
          </p:cNvSpPr>
          <p:nvPr/>
        </p:nvSpPr>
        <p:spPr>
          <a:xfrm>
            <a:off x="2029502" y="2895600"/>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81027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Goals for this session</a:t>
            </a:r>
          </a:p>
        </p:txBody>
      </p:sp>
      <p:sp>
        <p:nvSpPr>
          <p:cNvPr id="12" name="TextBox 11">
            <a:extLst>
              <a:ext uri="{FF2B5EF4-FFF2-40B4-BE49-F238E27FC236}">
                <a16:creationId xmlns:a16="http://schemas.microsoft.com/office/drawing/2014/main" id="{B8790EAC-9656-5C4F-972D-571EAED72788}"/>
              </a:ext>
            </a:extLst>
          </p:cNvPr>
          <p:cNvSpPr txBox="1"/>
          <p:nvPr/>
        </p:nvSpPr>
        <p:spPr>
          <a:xfrm>
            <a:off x="6512329" y="5142168"/>
            <a:ext cx="4743717" cy="461665"/>
          </a:xfrm>
          <a:prstGeom prst="rect">
            <a:avLst/>
          </a:prstGeom>
          <a:noFill/>
        </p:spPr>
        <p:txBody>
          <a:bodyPr wrap="square" rtlCol="0">
            <a:spAutoFit/>
          </a:bodyPr>
          <a:lstStyle/>
          <a:p>
            <a:endParaRPr lang="en-US" sz="2400" dirty="0">
              <a:latin typeface="Source Sans Pro" charset="0"/>
              <a:ea typeface="Source Sans Pro" charset="0"/>
              <a:cs typeface="Source Sans Pro" charset="0"/>
            </a:endParaRPr>
          </a:p>
        </p:txBody>
      </p:sp>
      <p:sp>
        <p:nvSpPr>
          <p:cNvPr id="7" name="Oval 6">
            <a:extLst>
              <a:ext uri="{FF2B5EF4-FFF2-40B4-BE49-F238E27FC236}">
                <a16:creationId xmlns:a16="http://schemas.microsoft.com/office/drawing/2014/main" id="{493260F6-C813-3E4E-824B-1C044CC066A6}"/>
              </a:ext>
            </a:extLst>
          </p:cNvPr>
          <p:cNvSpPr/>
          <p:nvPr/>
        </p:nvSpPr>
        <p:spPr>
          <a:xfrm>
            <a:off x="5849848" y="1103305"/>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ilroy ExtraBold" charset="0"/>
                <a:ea typeface="Gilroy ExtraBold" charset="0"/>
                <a:cs typeface="Gilroy ExtraBold" charset="0"/>
              </a:rPr>
              <a:t>1</a:t>
            </a:r>
          </a:p>
        </p:txBody>
      </p:sp>
      <p:sp>
        <p:nvSpPr>
          <p:cNvPr id="4" name="TextBox 3">
            <a:extLst>
              <a:ext uri="{FF2B5EF4-FFF2-40B4-BE49-F238E27FC236}">
                <a16:creationId xmlns:a16="http://schemas.microsoft.com/office/drawing/2014/main" id="{533CB976-5C59-B947-9CA9-68094403D231}"/>
              </a:ext>
            </a:extLst>
          </p:cNvPr>
          <p:cNvSpPr txBox="1"/>
          <p:nvPr/>
        </p:nvSpPr>
        <p:spPr>
          <a:xfrm>
            <a:off x="6512329" y="978830"/>
            <a:ext cx="5238946" cy="1569660"/>
          </a:xfrm>
          <a:prstGeom prst="rect">
            <a:avLst/>
          </a:prstGeom>
          <a:noFill/>
        </p:spPr>
        <p:txBody>
          <a:bodyPr wrap="square" rtlCol="0">
            <a:spAutoFit/>
          </a:bodyPr>
          <a:lstStyle/>
          <a:p>
            <a:r>
              <a:rPr lang="en-US" sz="2400" dirty="0">
                <a:latin typeface="Source Sans Pro" panose="020B0503030403020204" pitchFamily="34" charset="77"/>
              </a:rPr>
              <a:t>Identify and internalize best practices for running an effective staging location</a:t>
            </a:r>
          </a:p>
          <a:p>
            <a:endParaRPr lang="en-US" sz="2400" dirty="0">
              <a:latin typeface="Source Sans Pro" panose="020B0503030403020204" pitchFamily="34" charset="77"/>
            </a:endParaRPr>
          </a:p>
        </p:txBody>
      </p:sp>
      <p:pic>
        <p:nvPicPr>
          <p:cNvPr id="8" name="Picture 7">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40172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214435"/>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Label everything</a:t>
            </a:r>
          </a:p>
        </p:txBody>
      </p:sp>
      <p:sp>
        <p:nvSpPr>
          <p:cNvPr id="404" name="TextBox 7"/>
          <p:cNvSpPr txBox="1">
            <a:spLocks/>
          </p:cNvSpPr>
          <p:nvPr/>
        </p:nvSpPr>
        <p:spPr>
          <a:xfrm>
            <a:off x="6266688" y="1117151"/>
            <a:ext cx="5315712" cy="4154984"/>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Volunteers entering your staging location may not know the flow of where things are so over-label everything!</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This includes: entrances and exits, having clear arrows on the floors/walls to show the flow, labeling what each station’s purpose is, and have large nametags for your director, trainers, and sign-in.</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2080357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3056945"/>
            <a:ext cx="9978012" cy="1438855"/>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6. Practice—and practice seriously</a:t>
            </a:r>
            <a:endParaRPr sz="3600" dirty="0">
              <a:uFillTx/>
            </a:endParaRPr>
          </a:p>
        </p:txBody>
      </p:sp>
      <p:sp>
        <p:nvSpPr>
          <p:cNvPr id="401" name="Rectangle 5"/>
          <p:cNvSpPr txBox="1">
            <a:spLocks/>
          </p:cNvSpPr>
          <p:nvPr/>
        </p:nvSpPr>
        <p:spPr>
          <a:xfrm>
            <a:off x="2029523" y="2559105"/>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2027752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660437"/>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Practice</a:t>
            </a:r>
          </a:p>
        </p:txBody>
      </p:sp>
      <p:sp>
        <p:nvSpPr>
          <p:cNvPr id="404" name="TextBox 7"/>
          <p:cNvSpPr txBox="1">
            <a:spLocks/>
          </p:cNvSpPr>
          <p:nvPr/>
        </p:nvSpPr>
        <p:spPr>
          <a:xfrm>
            <a:off x="6266688" y="1117151"/>
            <a:ext cx="5315712" cy="5632311"/>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A good GOTV operation means practicing the way it operates and debriefing your practice at least twice beforehand.</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That means you should begin practicing by running your own canvasses now!</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Local campaigns will announce their staging location and dry-run needs, so look to them for guidance.</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endParaRPr lang="en-US" dirty="0"/>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672077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3056945"/>
            <a:ext cx="9978012" cy="1438855"/>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7. Always follow the chain of command!</a:t>
            </a:r>
            <a:endParaRPr sz="3600" dirty="0">
              <a:uFillTx/>
            </a:endParaRPr>
          </a:p>
        </p:txBody>
      </p:sp>
      <p:sp>
        <p:nvSpPr>
          <p:cNvPr id="401" name="Rectangle 5"/>
          <p:cNvSpPr txBox="1">
            <a:spLocks/>
          </p:cNvSpPr>
          <p:nvPr/>
        </p:nvSpPr>
        <p:spPr>
          <a:xfrm>
            <a:off x="2029523" y="2559105"/>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1894269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214435"/>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Chain of command</a:t>
            </a:r>
          </a:p>
        </p:txBody>
      </p:sp>
      <p:sp>
        <p:nvSpPr>
          <p:cNvPr id="404" name="TextBox 7"/>
          <p:cNvSpPr txBox="1">
            <a:spLocks/>
          </p:cNvSpPr>
          <p:nvPr/>
        </p:nvSpPr>
        <p:spPr>
          <a:xfrm>
            <a:off x="6266688" y="1117151"/>
            <a:ext cx="5315712" cy="5262979"/>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Chain of command at a staging location exists for a reason—even if you’re tempted to break it…don’t!</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This is how problems, mistakes, and miscommunication happen. Your staging location team should know beforehand who should respond to what requests</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For example, your canvass trainer cannot get stuck distributing yard signs.</a:t>
            </a:r>
          </a:p>
          <a:p>
            <a:pPr marL="342900" indent="-342900">
              <a:buSzPct val="100000"/>
              <a:buFont typeface="Arial"/>
              <a:buChar char="•"/>
              <a:defRPr sz="2400">
                <a:uFillTx/>
                <a:latin typeface="Source Sans Pro"/>
                <a:ea typeface="Source Sans Pro"/>
                <a:cs typeface="Source Sans Pro"/>
                <a:sym typeface="Source Sans Pro"/>
              </a:defRPr>
            </a:pPr>
            <a:endParaRPr lang="en-US" dirty="0"/>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569279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3416942"/>
            <a:ext cx="9978012" cy="774058"/>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8. Learn from each day</a:t>
            </a:r>
            <a:endParaRPr sz="3600" dirty="0">
              <a:uFillTx/>
            </a:endParaRPr>
          </a:p>
        </p:txBody>
      </p:sp>
      <p:sp>
        <p:nvSpPr>
          <p:cNvPr id="401" name="Rectangle 5"/>
          <p:cNvSpPr txBox="1">
            <a:spLocks/>
          </p:cNvSpPr>
          <p:nvPr/>
        </p:nvSpPr>
        <p:spPr>
          <a:xfrm>
            <a:off x="2029523" y="2919102"/>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3852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214435"/>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Learn from each day</a:t>
            </a:r>
          </a:p>
        </p:txBody>
      </p:sp>
      <p:sp>
        <p:nvSpPr>
          <p:cNvPr id="404" name="TextBox 7"/>
          <p:cNvSpPr txBox="1">
            <a:spLocks/>
          </p:cNvSpPr>
          <p:nvPr/>
        </p:nvSpPr>
        <p:spPr>
          <a:xfrm>
            <a:off x="6266688" y="1117151"/>
            <a:ext cx="5315712" cy="4524315"/>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Learn from your dry-runs! You should have an intentional debrief meeting to discuss what worked and what did not.</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Learn from each day you’re implementing GOTV. The staging location team should gather each day to assess what worked and make any needed changes. Assess how the flow of the location went, training, and organization.</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582270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2707640"/>
            <a:ext cx="9978012" cy="2086725"/>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9. Confirmation calls, confirmation calls</a:t>
            </a:r>
            <a:r>
              <a:rPr lang="mr-IN" sz="5400" dirty="0">
                <a:uFillTx/>
              </a:rPr>
              <a:t>…</a:t>
            </a:r>
            <a:r>
              <a:rPr lang="en-US" sz="5400" dirty="0">
                <a:uFillTx/>
              </a:rPr>
              <a:t>and more confirmation calls!</a:t>
            </a:r>
            <a:endParaRPr sz="3600" dirty="0">
              <a:uFillTx/>
            </a:endParaRPr>
          </a:p>
        </p:txBody>
      </p:sp>
      <p:sp>
        <p:nvSpPr>
          <p:cNvPr id="401" name="Rectangle 5"/>
          <p:cNvSpPr txBox="1">
            <a:spLocks/>
          </p:cNvSpPr>
          <p:nvPr/>
        </p:nvSpPr>
        <p:spPr>
          <a:xfrm>
            <a:off x="2029523" y="2209800"/>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383413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214435"/>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Confirmation calls</a:t>
            </a:r>
          </a:p>
        </p:txBody>
      </p:sp>
      <p:sp>
        <p:nvSpPr>
          <p:cNvPr id="404" name="TextBox 7"/>
          <p:cNvSpPr txBox="1">
            <a:spLocks/>
          </p:cNvSpPr>
          <p:nvPr/>
        </p:nvSpPr>
        <p:spPr>
          <a:xfrm>
            <a:off x="6266688" y="1117151"/>
            <a:ext cx="5315712" cy="2308324"/>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You should be confirming canvassers the day before and the day of.</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Even if canvassers don’t show up, you should call canvassers and try and re-shift them that day.</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608373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3056945"/>
            <a:ext cx="9978012" cy="1438855"/>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10. Great training = great canvassers</a:t>
            </a:r>
            <a:endParaRPr sz="3600" dirty="0">
              <a:uFillTx/>
            </a:endParaRPr>
          </a:p>
        </p:txBody>
      </p:sp>
      <p:sp>
        <p:nvSpPr>
          <p:cNvPr id="401" name="Rectangle 5"/>
          <p:cNvSpPr txBox="1">
            <a:spLocks/>
          </p:cNvSpPr>
          <p:nvPr/>
        </p:nvSpPr>
        <p:spPr>
          <a:xfrm>
            <a:off x="2029523" y="2559105"/>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194359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Goals for this session</a:t>
            </a:r>
          </a:p>
        </p:txBody>
      </p:sp>
      <p:sp>
        <p:nvSpPr>
          <p:cNvPr id="3" name="Oval 2"/>
          <p:cNvSpPr/>
          <p:nvPr/>
        </p:nvSpPr>
        <p:spPr>
          <a:xfrm>
            <a:off x="5849848" y="2590800"/>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ilroy ExtraBold" charset="0"/>
                <a:ea typeface="Gilroy ExtraBold" charset="0"/>
                <a:cs typeface="Gilroy ExtraBold" charset="0"/>
              </a:rPr>
              <a:t>2</a:t>
            </a:r>
          </a:p>
        </p:txBody>
      </p:sp>
      <p:sp>
        <p:nvSpPr>
          <p:cNvPr id="7" name="Oval 6">
            <a:extLst>
              <a:ext uri="{FF2B5EF4-FFF2-40B4-BE49-F238E27FC236}">
                <a16:creationId xmlns:a16="http://schemas.microsoft.com/office/drawing/2014/main" id="{493260F6-C813-3E4E-824B-1C044CC066A6}"/>
              </a:ext>
            </a:extLst>
          </p:cNvPr>
          <p:cNvSpPr/>
          <p:nvPr/>
        </p:nvSpPr>
        <p:spPr>
          <a:xfrm>
            <a:off x="5849848" y="1103305"/>
            <a:ext cx="344495" cy="34449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ilroy ExtraBold" charset="0"/>
                <a:ea typeface="Gilroy ExtraBold" charset="0"/>
                <a:cs typeface="Gilroy ExtraBold" charset="0"/>
              </a:rPr>
              <a:t>1</a:t>
            </a:r>
          </a:p>
        </p:txBody>
      </p:sp>
      <p:sp>
        <p:nvSpPr>
          <p:cNvPr id="4" name="TextBox 3">
            <a:extLst>
              <a:ext uri="{FF2B5EF4-FFF2-40B4-BE49-F238E27FC236}">
                <a16:creationId xmlns:a16="http://schemas.microsoft.com/office/drawing/2014/main" id="{533CB976-5C59-B947-9CA9-68094403D231}"/>
              </a:ext>
            </a:extLst>
          </p:cNvPr>
          <p:cNvSpPr txBox="1"/>
          <p:nvPr/>
        </p:nvSpPr>
        <p:spPr>
          <a:xfrm>
            <a:off x="6512329" y="978830"/>
            <a:ext cx="5238946" cy="2308324"/>
          </a:xfrm>
          <a:prstGeom prst="rect">
            <a:avLst/>
          </a:prstGeom>
          <a:noFill/>
        </p:spPr>
        <p:txBody>
          <a:bodyPr wrap="square" rtlCol="0">
            <a:spAutoFit/>
          </a:bodyPr>
          <a:lstStyle/>
          <a:p>
            <a:r>
              <a:rPr lang="en-US" sz="2400" dirty="0">
                <a:solidFill>
                  <a:schemeClr val="tx2">
                    <a:lumMod val="50000"/>
                  </a:schemeClr>
                </a:solidFill>
                <a:latin typeface="Source Sans Pro" panose="020B0503030403020204" pitchFamily="34" charset="77"/>
              </a:rPr>
              <a:t>Identify and internalize best practices for running an effective staging location</a:t>
            </a:r>
          </a:p>
          <a:p>
            <a:endParaRPr lang="en-US" sz="2400" dirty="0">
              <a:latin typeface="Source Sans Pro" panose="020B0503030403020204" pitchFamily="34" charset="77"/>
            </a:endParaRPr>
          </a:p>
          <a:p>
            <a:r>
              <a:rPr lang="en-US" sz="2400" dirty="0">
                <a:latin typeface="Source Sans Pro" charset="0"/>
                <a:ea typeface="Source Sans Pro" charset="0"/>
                <a:cs typeface="Source Sans Pro" charset="0"/>
              </a:rPr>
              <a:t>Recognize the importance of a well-run staging location for success</a:t>
            </a:r>
          </a:p>
        </p:txBody>
      </p:sp>
      <p:pic>
        <p:nvPicPr>
          <p:cNvPr id="8" name="Picture 7">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33461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754326"/>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Great training = great canvassers</a:t>
            </a:r>
          </a:p>
        </p:txBody>
      </p:sp>
      <p:sp>
        <p:nvSpPr>
          <p:cNvPr id="404" name="TextBox 7"/>
          <p:cNvSpPr txBox="1">
            <a:spLocks/>
          </p:cNvSpPr>
          <p:nvPr/>
        </p:nvSpPr>
        <p:spPr>
          <a:xfrm>
            <a:off x="6266688" y="1117151"/>
            <a:ext cx="5315712" cy="4524315"/>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Staging location trainers should be trained well in advance to train effectively.</a:t>
            </a:r>
            <a:endParaRPr lang="en-US" b="1" i="1" dirty="0"/>
          </a:p>
          <a:p>
            <a:pPr marL="342900" indent="-342900">
              <a:buSzPct val="100000"/>
              <a:buFont typeface="Arial"/>
              <a:buChar char="•"/>
              <a:defRPr sz="2400">
                <a:uFillTx/>
                <a:latin typeface="Source Sans Pro"/>
                <a:ea typeface="Source Sans Pro"/>
                <a:cs typeface="Source Sans Pro"/>
                <a:sym typeface="Source Sans Pro"/>
              </a:defRPr>
            </a:pPr>
            <a:endParaRPr lang="en-US" b="1" i="1" dirty="0"/>
          </a:p>
          <a:p>
            <a:pPr marL="342900" indent="-342900">
              <a:buSzPct val="100000"/>
              <a:buFont typeface="Arial"/>
              <a:buChar char="•"/>
              <a:defRPr sz="2400">
                <a:uFillTx/>
                <a:latin typeface="Source Sans Pro"/>
                <a:ea typeface="Source Sans Pro"/>
                <a:cs typeface="Source Sans Pro"/>
                <a:sym typeface="Source Sans Pro"/>
              </a:defRPr>
            </a:pPr>
            <a:r>
              <a:rPr lang="en-US" dirty="0"/>
              <a:t>This is very important during GOTV and should happen with every single shift.</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Trainings should last no more than 15-20 minutes at most (but your campaigns will give more guidance on this).</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597766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754326"/>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Great training = great canvassers</a:t>
            </a:r>
          </a:p>
        </p:txBody>
      </p:sp>
      <p:sp>
        <p:nvSpPr>
          <p:cNvPr id="404" name="TextBox 7"/>
          <p:cNvSpPr txBox="1">
            <a:spLocks/>
          </p:cNvSpPr>
          <p:nvPr/>
        </p:nvSpPr>
        <p:spPr>
          <a:xfrm>
            <a:off x="6266688" y="1117151"/>
            <a:ext cx="5315712" cy="5262979"/>
          </a:xfrm>
          <a:prstGeom prst="rect">
            <a:avLst/>
          </a:prstGeom>
          <a:ln w="12700">
            <a:miter lim="400000"/>
          </a:ln>
        </p:spPr>
        <p:txBody>
          <a:bodyPr wrap="square" lIns="45719" rIns="45719">
            <a:spAutoFit/>
          </a:bodyPr>
          <a:lstStyle/>
          <a:p>
            <a:pPr lvl="1">
              <a:buSzPct val="100000"/>
              <a:defRPr sz="2400">
                <a:uFillTx/>
                <a:latin typeface="Source Sans Pro"/>
                <a:ea typeface="Source Sans Pro"/>
                <a:cs typeface="Source Sans Pro"/>
                <a:sym typeface="Source Sans Pro"/>
              </a:defRPr>
            </a:pPr>
            <a:r>
              <a:rPr lang="en-US" dirty="0"/>
              <a:t>Trainings should include:</a:t>
            </a:r>
          </a:p>
          <a:p>
            <a:pPr lvl="1">
              <a:buSzPct val="100000"/>
              <a:defRPr sz="2400">
                <a:uFillTx/>
                <a:latin typeface="Source Sans Pro"/>
                <a:ea typeface="Source Sans Pro"/>
                <a:cs typeface="Source Sans Pro"/>
                <a:sym typeface="Source Sans Pro"/>
              </a:defRPr>
            </a:pPr>
            <a:endParaRPr lang="en-US" dirty="0"/>
          </a:p>
          <a:p>
            <a:pPr marL="342900" lvl="1" indent="-342900">
              <a:buSzPct val="100000"/>
              <a:buFont typeface="Arial" charset="0"/>
              <a:buChar char="•"/>
              <a:defRPr sz="2400">
                <a:uFillTx/>
                <a:latin typeface="Source Sans Pro"/>
                <a:ea typeface="Source Sans Pro"/>
                <a:cs typeface="Source Sans Pro"/>
                <a:sym typeface="Source Sans Pro"/>
              </a:defRPr>
            </a:pPr>
            <a:r>
              <a:rPr lang="en-US" dirty="0"/>
              <a:t>Introductions</a:t>
            </a:r>
          </a:p>
          <a:p>
            <a:pPr marL="342900" lvl="1" indent="-342900">
              <a:buSzPct val="100000"/>
              <a:buFont typeface="Arial" charset="0"/>
              <a:buChar char="•"/>
              <a:defRPr sz="2400">
                <a:uFillTx/>
                <a:latin typeface="Source Sans Pro"/>
                <a:ea typeface="Source Sans Pro"/>
                <a:cs typeface="Source Sans Pro"/>
                <a:sym typeface="Source Sans Pro"/>
              </a:defRPr>
            </a:pPr>
            <a:endParaRPr lang="en-US" dirty="0"/>
          </a:p>
          <a:p>
            <a:pPr marL="342900" lvl="1" indent="-342900">
              <a:buSzPct val="100000"/>
              <a:buFont typeface="Arial" charset="0"/>
              <a:buChar char="•"/>
              <a:defRPr sz="2400">
                <a:uFillTx/>
                <a:latin typeface="Source Sans Pro"/>
                <a:ea typeface="Source Sans Pro"/>
                <a:cs typeface="Source Sans Pro"/>
                <a:sym typeface="Source Sans Pro"/>
              </a:defRPr>
            </a:pPr>
            <a:r>
              <a:rPr lang="en-US" dirty="0"/>
              <a:t>Why the work we’re doing is important</a:t>
            </a:r>
          </a:p>
          <a:p>
            <a:pPr marL="342900" lvl="1" indent="-342900">
              <a:buSzPct val="100000"/>
              <a:buFont typeface="Arial" charset="0"/>
              <a:buChar char="•"/>
              <a:defRPr sz="2400">
                <a:uFillTx/>
                <a:latin typeface="Source Sans Pro"/>
                <a:ea typeface="Source Sans Pro"/>
                <a:cs typeface="Source Sans Pro"/>
                <a:sym typeface="Source Sans Pro"/>
              </a:defRPr>
            </a:pPr>
            <a:endParaRPr lang="en-US" dirty="0"/>
          </a:p>
          <a:p>
            <a:pPr marL="342900" lvl="1" indent="-342900">
              <a:buSzPct val="100000"/>
              <a:buFont typeface="Arial" charset="0"/>
              <a:buChar char="•"/>
              <a:defRPr sz="2400">
                <a:uFillTx/>
                <a:latin typeface="Source Sans Pro"/>
                <a:ea typeface="Source Sans Pro"/>
                <a:cs typeface="Source Sans Pro"/>
                <a:sym typeface="Source Sans Pro"/>
              </a:defRPr>
            </a:pPr>
            <a:r>
              <a:rPr lang="en-US" dirty="0"/>
              <a:t>Overview of script (have a blow-up script on the wall!)</a:t>
            </a:r>
          </a:p>
          <a:p>
            <a:pPr marL="342900" lvl="1" indent="-342900">
              <a:buSzPct val="100000"/>
              <a:buFont typeface="Arial" charset="0"/>
              <a:buChar char="•"/>
              <a:defRPr sz="2400">
                <a:uFillTx/>
                <a:latin typeface="Source Sans Pro"/>
                <a:ea typeface="Source Sans Pro"/>
                <a:cs typeface="Source Sans Pro"/>
                <a:sym typeface="Source Sans Pro"/>
              </a:defRPr>
            </a:pPr>
            <a:endParaRPr lang="en-US" dirty="0"/>
          </a:p>
          <a:p>
            <a:pPr marL="342900" lvl="1" indent="-342900">
              <a:buSzPct val="100000"/>
              <a:buFont typeface="Arial" charset="0"/>
              <a:buChar char="•"/>
              <a:defRPr sz="2400">
                <a:uFillTx/>
                <a:latin typeface="Source Sans Pro"/>
                <a:ea typeface="Source Sans Pro"/>
                <a:cs typeface="Source Sans Pro"/>
                <a:sym typeface="Source Sans Pro"/>
              </a:defRPr>
            </a:pPr>
            <a:r>
              <a:rPr lang="en-US" dirty="0"/>
              <a:t>Role-play conversations</a:t>
            </a:r>
          </a:p>
          <a:p>
            <a:pPr marL="342900" lvl="1" indent="-342900">
              <a:buSzPct val="100000"/>
              <a:buFont typeface="Arial" charset="0"/>
              <a:buChar char="•"/>
              <a:defRPr sz="2400">
                <a:uFillTx/>
                <a:latin typeface="Source Sans Pro"/>
                <a:ea typeface="Source Sans Pro"/>
                <a:cs typeface="Source Sans Pro"/>
                <a:sym typeface="Source Sans Pro"/>
              </a:defRPr>
            </a:pPr>
            <a:endParaRPr lang="en-US" dirty="0"/>
          </a:p>
          <a:p>
            <a:pPr marL="342900" lvl="1" indent="-342900">
              <a:buSzPct val="100000"/>
              <a:buFont typeface="Arial" charset="0"/>
              <a:buChar char="•"/>
              <a:defRPr sz="2400">
                <a:uFillTx/>
                <a:latin typeface="Source Sans Pro"/>
                <a:ea typeface="Source Sans Pro"/>
                <a:cs typeface="Source Sans Pro"/>
                <a:sym typeface="Source Sans Pro"/>
              </a:defRPr>
            </a:pPr>
            <a:r>
              <a:rPr lang="en-US" dirty="0"/>
              <a:t>Important reminders and best practices</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834061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3469640"/>
            <a:ext cx="9978012" cy="774058"/>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11. Be “like a duck on water”</a:t>
            </a:r>
            <a:endParaRPr sz="3600" dirty="0">
              <a:uFillTx/>
            </a:endParaRPr>
          </a:p>
        </p:txBody>
      </p:sp>
      <p:sp>
        <p:nvSpPr>
          <p:cNvPr id="401" name="Rectangle 5"/>
          <p:cNvSpPr txBox="1">
            <a:spLocks/>
          </p:cNvSpPr>
          <p:nvPr/>
        </p:nvSpPr>
        <p:spPr>
          <a:xfrm>
            <a:off x="2029523" y="2971800"/>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174119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1214435"/>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“Duck on water”</a:t>
            </a:r>
          </a:p>
        </p:txBody>
      </p:sp>
      <p:sp>
        <p:nvSpPr>
          <p:cNvPr id="404" name="TextBox 7"/>
          <p:cNvSpPr txBox="1">
            <a:spLocks/>
          </p:cNvSpPr>
          <p:nvPr/>
        </p:nvSpPr>
        <p:spPr>
          <a:xfrm>
            <a:off x="6266688" y="1117151"/>
            <a:ext cx="5315712" cy="2677656"/>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No matter how busy things or how stressed you feel—always act calm. You’re the barometer!</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Focus on your body language, tone of voice, speed of movement as you go through the day.</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977058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0" name="TextBox 3"/>
          <p:cNvSpPr txBox="1">
            <a:spLocks/>
          </p:cNvSpPr>
          <p:nvPr/>
        </p:nvSpPr>
        <p:spPr>
          <a:xfrm>
            <a:off x="1106994" y="3073872"/>
            <a:ext cx="9978012" cy="1421928"/>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5400" dirty="0">
                <a:uFillTx/>
              </a:rPr>
              <a:t>12. Have fun, and make it fun for others!</a:t>
            </a:r>
            <a:endParaRPr sz="3600" dirty="0">
              <a:uFillTx/>
            </a:endParaRPr>
          </a:p>
        </p:txBody>
      </p:sp>
      <p:sp>
        <p:nvSpPr>
          <p:cNvPr id="401" name="Rectangle 5"/>
          <p:cNvSpPr txBox="1">
            <a:spLocks/>
          </p:cNvSpPr>
          <p:nvPr/>
        </p:nvSpPr>
        <p:spPr>
          <a:xfrm>
            <a:off x="2029523" y="2576032"/>
            <a:ext cx="8132995"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uFillTx/>
              </a:rPr>
              <a:t>12 RULES FOR GREAT STAGING LOCATIONS</a:t>
            </a:r>
            <a:endParaRPr dirty="0">
              <a:uFillTx/>
            </a:endParaRPr>
          </a:p>
        </p:txBody>
      </p:sp>
    </p:spTree>
    <p:extLst>
      <p:ext uri="{BB962C8B-B14F-4D97-AF65-F5344CB8AC3E}">
        <p14:creationId xmlns:p14="http://schemas.microsoft.com/office/powerpoint/2010/main" val="1500066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01313" cy="660437"/>
          </a:xfrm>
          <a:prstGeom prst="rect">
            <a:avLst/>
          </a:prstGeom>
          <a:ln w="12700">
            <a:miter lim="400000"/>
          </a:ln>
        </p:spPr>
        <p:txBody>
          <a:bodyPr wrap="square"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t>Have fun!</a:t>
            </a:r>
          </a:p>
        </p:txBody>
      </p:sp>
      <p:sp>
        <p:nvSpPr>
          <p:cNvPr id="404" name="TextBox 7"/>
          <p:cNvSpPr txBox="1">
            <a:spLocks/>
          </p:cNvSpPr>
          <p:nvPr/>
        </p:nvSpPr>
        <p:spPr>
          <a:xfrm>
            <a:off x="6266688" y="1117151"/>
            <a:ext cx="5315712" cy="2308324"/>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dirty="0"/>
              <a:t>Volunteer experience is equally, and if not more important, during GOTV. Make sure you’re focusing on making people feel good about volunteering.</a:t>
            </a:r>
          </a:p>
          <a:p>
            <a:pPr marL="342900" indent="-342900">
              <a:buSzPct val="100000"/>
              <a:buFont typeface="Arial"/>
              <a:buChar char="•"/>
              <a:defRPr sz="2400">
                <a:uFillTx/>
                <a:latin typeface="Source Sans Pro"/>
                <a:ea typeface="Source Sans Pro"/>
                <a:cs typeface="Source Sans Pro"/>
                <a:sym typeface="Source Sans Pro"/>
              </a:defRPr>
            </a:pPr>
            <a:endParaRPr lang="en-US" dirty="0"/>
          </a:p>
          <a:p>
            <a:pPr marL="342900" indent="-342900">
              <a:buSzPct val="100000"/>
              <a:buFont typeface="Arial"/>
              <a:buChar char="•"/>
              <a:defRPr sz="2400">
                <a:uFillTx/>
                <a:latin typeface="Source Sans Pro"/>
                <a:ea typeface="Source Sans Pro"/>
                <a:cs typeface="Source Sans Pro"/>
                <a:sym typeface="Source Sans Pro"/>
              </a:defRPr>
            </a:pPr>
            <a:r>
              <a:rPr lang="en-US" dirty="0"/>
              <a:t>Have fun!</a:t>
            </a: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2136001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9" name="Picture 2" descr="Picture 2"/>
          <p:cNvPicPr>
            <a:picLocks noChangeAspect="1"/>
          </p:cNvPicPr>
          <p:nvPr/>
        </p:nvPicPr>
        <p:blipFill>
          <a:blip r:embed="rId2">
            <a:alphaModFix amt="20000"/>
          </a:blip>
          <a:srcRect l="13669" t="13669" b="13562"/>
          <a:stretch>
            <a:fillRect/>
          </a:stretch>
        </p:blipFill>
        <p:spPr>
          <a:xfrm>
            <a:off x="0" y="-1"/>
            <a:ext cx="12192000" cy="6858001"/>
          </a:xfrm>
          <a:prstGeom prst="rect">
            <a:avLst/>
          </a:prstGeom>
          <a:ln w="12700">
            <a:miter lim="400000"/>
          </a:ln>
        </p:spPr>
      </p:pic>
      <p:sp>
        <p:nvSpPr>
          <p:cNvPr id="240" name="TextBox 8"/>
          <p:cNvSpPr txBox="1">
            <a:spLocks/>
          </p:cNvSpPr>
          <p:nvPr/>
        </p:nvSpPr>
        <p:spPr>
          <a:xfrm>
            <a:off x="1371600" y="2385637"/>
            <a:ext cx="9770390" cy="2086725"/>
          </a:xfrm>
          <a:prstGeom prst="rect">
            <a:avLst/>
          </a:prstGeom>
          <a:ln w="12700">
            <a:miter lim="400000"/>
          </a:ln>
        </p:spPr>
        <p:txBody>
          <a:bodyPr wrap="square" lIns="45719" rIns="45719">
            <a:spAutoFit/>
          </a:bodyPr>
          <a:lstStyle>
            <a:lvl1pPr algn="ctr">
              <a:lnSpc>
                <a:spcPct val="90000"/>
              </a:lnSpc>
              <a:defRPr sz="8000" b="1">
                <a:solidFill>
                  <a:srgbClr val="FFFFFF"/>
                </a:solidFill>
                <a:uFillTx/>
                <a:latin typeface="Gilroy ExtraBold"/>
                <a:ea typeface="Gilroy ExtraBold"/>
                <a:cs typeface="Gilroy ExtraBold"/>
                <a:sym typeface="Gilroy ExtraBold"/>
              </a:defRPr>
            </a:lvl1pPr>
          </a:lstStyle>
          <a:p>
            <a:r>
              <a:rPr lang="en-US" sz="7200" dirty="0"/>
              <a:t>Staging locations </a:t>
            </a:r>
            <a:r>
              <a:rPr lang="mr-IN" sz="7200" dirty="0"/>
              <a:t>–</a:t>
            </a:r>
            <a:endParaRPr lang="en-US" sz="7200" dirty="0"/>
          </a:p>
          <a:p>
            <a:r>
              <a:rPr lang="en-US" sz="7200" dirty="0"/>
              <a:t>What would you do?</a:t>
            </a:r>
            <a:endParaRPr lang="en-US" sz="7200" dirty="0">
              <a:uFillTx/>
            </a:endParaRPr>
          </a:p>
        </p:txBody>
      </p:sp>
      <p:pic>
        <p:nvPicPr>
          <p:cNvPr id="241"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135103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9" name="Rectangle 8"/>
          <p:cNvSpPr>
            <a:spLocks noChangeArrowheads="1"/>
          </p:cNvSpPr>
          <p:nvPr/>
        </p:nvSpPr>
        <p:spPr bwMode="auto">
          <a:xfrm>
            <a:off x="1006998" y="1151072"/>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rgbClr val="EE2F4B"/>
                </a:solidFill>
                <a:latin typeface="Gilroy ExtraBold" charset="0"/>
                <a:ea typeface="Gilroy ExtraBold" charset="0"/>
                <a:cs typeface="Gilroy ExtraBold" charset="0"/>
              </a:rPr>
              <a:t>20 minutes</a:t>
            </a:r>
          </a:p>
        </p:txBody>
      </p:sp>
      <p:sp>
        <p:nvSpPr>
          <p:cNvPr id="10" name="TextBox 9"/>
          <p:cNvSpPr txBox="1"/>
          <p:nvPr/>
        </p:nvSpPr>
        <p:spPr>
          <a:xfrm>
            <a:off x="5490313" y="1311492"/>
            <a:ext cx="5630928" cy="2677656"/>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Take 2 minutes and split into groups of 2-4</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For each scenario, your group should discuss and make a list of how you would react to the situation. </a:t>
            </a:r>
          </a:p>
          <a:p>
            <a:endParaRPr lang="en-US" sz="2400" dirty="0">
              <a:solidFill>
                <a:srgbClr val="3B444D"/>
              </a:solidFill>
              <a:latin typeface="Source Sans Pro" charset="0"/>
              <a:ea typeface="Source Sans Pro" charset="0"/>
              <a:cs typeface="Source Sans Pro" charset="0"/>
            </a:endParaRPr>
          </a:p>
          <a:p>
            <a:endParaRPr lang="en-US" sz="2400" dirty="0">
              <a:solidFill>
                <a:srgbClr val="3B444D"/>
              </a:solidFill>
              <a:latin typeface="Source Sans Pro" charset="0"/>
              <a:ea typeface="Source Sans Pro" charset="0"/>
              <a:cs typeface="Source Sans Pro" charset="0"/>
            </a:endParaRPr>
          </a:p>
        </p:txBody>
      </p:sp>
      <p:sp>
        <p:nvSpPr>
          <p:cNvPr id="11" name="Oval 10"/>
          <p:cNvSpPr/>
          <p:nvPr/>
        </p:nvSpPr>
        <p:spPr>
          <a:xfrm>
            <a:off x="5042043" y="1364040"/>
            <a:ext cx="344495" cy="344495"/>
          </a:xfrm>
          <a:prstGeom prst="ellipse">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12" name="Oval 11"/>
          <p:cNvSpPr/>
          <p:nvPr/>
        </p:nvSpPr>
        <p:spPr>
          <a:xfrm>
            <a:off x="5042042" y="2133600"/>
            <a:ext cx="344495" cy="344495"/>
          </a:xfrm>
          <a:prstGeom prst="ellipse">
            <a:avLst/>
          </a:prstGeom>
          <a:solidFill>
            <a:srgbClr val="EE2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Tree>
    <p:extLst>
      <p:ext uri="{BB962C8B-B14F-4D97-AF65-F5344CB8AC3E}">
        <p14:creationId xmlns:p14="http://schemas.microsoft.com/office/powerpoint/2010/main" val="777329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p:cNvSpPr>
          <p:nvPr/>
        </p:nvSpPr>
        <p:spPr>
          <a:xfrm>
            <a:off x="1858735" y="349865"/>
            <a:ext cx="8851175" cy="923330"/>
          </a:xfrm>
          <a:prstGeom prst="rect">
            <a:avLst/>
          </a:prstGeom>
          <a:noFill/>
        </p:spPr>
        <p:txBody>
          <a:bodyPr wrap="square" rtlCol="0">
            <a:spAutoFit/>
          </a:bodyPr>
          <a:lstStyle/>
          <a:p>
            <a:pPr algn="ctr">
              <a:lnSpc>
                <a:spcPct val="90000"/>
              </a:lnSpc>
            </a:pPr>
            <a:r>
              <a:rPr lang="en-US" sz="6000" b="1" dirty="0">
                <a:solidFill>
                  <a:schemeClr val="bg1"/>
                </a:solidFill>
                <a:uFillTx/>
                <a:latin typeface="Gilroy ExtraBold" charset="0"/>
                <a:ea typeface="Gilroy ExtraBold" charset="0"/>
                <a:cs typeface="Gilroy ExtraBold" charset="0"/>
              </a:rPr>
              <a:t>Scenario 1:  </a:t>
            </a:r>
          </a:p>
        </p:txBody>
      </p:sp>
      <p:pic>
        <p:nvPicPr>
          <p:cNvPr id="4" name="Picture 3"/>
          <p:cNvPicPr>
            <a:picLocks noChangeAspect="1"/>
          </p:cNvPicPr>
          <p:nvPr/>
        </p:nvPicPr>
        <p:blipFill>
          <a:blip r:embed="rId3">
            <a:alphaModFix amt="35000"/>
          </a:blip>
          <a:stretch>
            <a:fillRect/>
          </a:stretch>
        </p:blipFill>
        <p:spPr>
          <a:xfrm>
            <a:off x="11362943" y="6417000"/>
            <a:ext cx="653212" cy="253432"/>
          </a:xfrm>
          <a:prstGeom prst="rect">
            <a:avLst/>
          </a:prstGeom>
          <a:effectLst/>
        </p:spPr>
      </p:pic>
      <p:sp>
        <p:nvSpPr>
          <p:cNvPr id="5" name="Rectangle 4"/>
          <p:cNvSpPr>
            <a:spLocks noChangeArrowheads="1"/>
          </p:cNvSpPr>
          <p:nvPr/>
        </p:nvSpPr>
        <p:spPr bwMode="auto">
          <a:xfrm>
            <a:off x="392623" y="1270860"/>
            <a:ext cx="11623532" cy="4782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800" b="1" dirty="0">
                <a:solidFill>
                  <a:schemeClr val="bg1"/>
                </a:solidFill>
                <a:latin typeface="Source Sans Pro" charset="0"/>
                <a:ea typeface="Source Sans Pro" charset="0"/>
                <a:cs typeface="Source Sans Pro" charset="0"/>
              </a:rPr>
              <a:t>You open your staging location at 9AM to intake volunteers for your first  canvass shift. You are pleasantly surprised that your recruitment over the last week has resulted in a huge amount of volunteers showing up. Unfortunately, you’re not quite prepared!</a:t>
            </a:r>
          </a:p>
          <a:p>
            <a:endParaRPr lang="en-US" altLang="en-US" sz="2800" b="1"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The canvassers have overrun the staging location—no one is signed in!</a:t>
            </a: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The trainer is not able to get the group’s attention.</a:t>
            </a: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Some walk lists have yet to be printed, and volunteers are commenting on how unorganized it is and begin to leave.</a:t>
            </a:r>
          </a:p>
          <a:p>
            <a:pPr algn="ctr"/>
            <a:endParaRPr lang="en-US" altLang="en-US" sz="2800" b="1" dirty="0">
              <a:solidFill>
                <a:schemeClr val="bg1"/>
              </a:solidFill>
              <a:latin typeface="Source Sans Pro" charset="0"/>
              <a:ea typeface="Source Sans Pro" charset="0"/>
              <a:cs typeface="Source Sans Pro" charset="0"/>
            </a:endParaRPr>
          </a:p>
          <a:p>
            <a:pPr algn="ctr"/>
            <a:r>
              <a:rPr lang="en-US" altLang="en-US" sz="2800" b="1" dirty="0">
                <a:solidFill>
                  <a:schemeClr val="accent2"/>
                </a:solidFill>
                <a:latin typeface="Source Sans Pro" charset="0"/>
                <a:ea typeface="Source Sans Pro" charset="0"/>
                <a:cs typeface="Source Sans Pro" charset="0"/>
              </a:rPr>
              <a:t>WHAT WOULD YOU DO?</a:t>
            </a:r>
          </a:p>
        </p:txBody>
      </p:sp>
    </p:spTree>
    <p:extLst>
      <p:ext uri="{BB962C8B-B14F-4D97-AF65-F5344CB8AC3E}">
        <p14:creationId xmlns:p14="http://schemas.microsoft.com/office/powerpoint/2010/main" val="702729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288" y="2939635"/>
            <a:ext cx="12192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7200" b="1" dirty="0">
                <a:solidFill>
                  <a:schemeClr val="bg2"/>
                </a:solidFill>
                <a:latin typeface="Gilroy ExtraBold" charset="0"/>
                <a:ea typeface="Gilroy ExtraBold" charset="0"/>
                <a:cs typeface="Gilroy ExtraBold" charset="0"/>
              </a:rPr>
              <a:t>Pause </a:t>
            </a:r>
            <a:r>
              <a:rPr lang="en-US" sz="7200" b="1">
                <a:solidFill>
                  <a:schemeClr val="bg2"/>
                </a:solidFill>
                <a:latin typeface="Gilroy ExtraBold" charset="0"/>
                <a:ea typeface="Gilroy ExtraBold" charset="0"/>
                <a:cs typeface="Gilroy ExtraBold" charset="0"/>
              </a:rPr>
              <a:t>for scenario 1</a:t>
            </a:r>
            <a:endParaRPr lang="en-US" sz="7200" b="1" dirty="0">
              <a:solidFill>
                <a:schemeClr val="bg2"/>
              </a:solidFill>
              <a:latin typeface="Gilroy ExtraBold" charset="0"/>
              <a:ea typeface="Gilroy ExtraBold" charset="0"/>
              <a:cs typeface="Gilroy ExtraBold" charset="0"/>
            </a:endParaRPr>
          </a:p>
        </p:txBody>
      </p:sp>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6506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Goals for this session</a:t>
            </a:r>
          </a:p>
        </p:txBody>
      </p:sp>
      <p:sp>
        <p:nvSpPr>
          <p:cNvPr id="3" name="Oval 2"/>
          <p:cNvSpPr/>
          <p:nvPr/>
        </p:nvSpPr>
        <p:spPr>
          <a:xfrm>
            <a:off x="5849848" y="2590800"/>
            <a:ext cx="344495" cy="34449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ilroy ExtraBold" charset="0"/>
                <a:ea typeface="Gilroy ExtraBold" charset="0"/>
                <a:cs typeface="Gilroy ExtraBold" charset="0"/>
              </a:rPr>
              <a:t>2</a:t>
            </a:r>
          </a:p>
        </p:txBody>
      </p:sp>
      <p:sp>
        <p:nvSpPr>
          <p:cNvPr id="12" name="TextBox 11">
            <a:extLst>
              <a:ext uri="{FF2B5EF4-FFF2-40B4-BE49-F238E27FC236}">
                <a16:creationId xmlns:a16="http://schemas.microsoft.com/office/drawing/2014/main" id="{B8790EAC-9656-5C4F-972D-571EAED72788}"/>
              </a:ext>
            </a:extLst>
          </p:cNvPr>
          <p:cNvSpPr txBox="1"/>
          <p:nvPr/>
        </p:nvSpPr>
        <p:spPr>
          <a:xfrm>
            <a:off x="6512329" y="5142168"/>
            <a:ext cx="4743717" cy="461665"/>
          </a:xfrm>
          <a:prstGeom prst="rect">
            <a:avLst/>
          </a:prstGeom>
          <a:noFill/>
        </p:spPr>
        <p:txBody>
          <a:bodyPr wrap="square" rtlCol="0">
            <a:spAutoFit/>
          </a:bodyPr>
          <a:lstStyle/>
          <a:p>
            <a:endParaRPr lang="en-US" sz="2400" dirty="0">
              <a:latin typeface="Source Sans Pro" charset="0"/>
              <a:ea typeface="Source Sans Pro" charset="0"/>
              <a:cs typeface="Source Sans Pro" charset="0"/>
            </a:endParaRPr>
          </a:p>
        </p:txBody>
      </p:sp>
      <p:sp>
        <p:nvSpPr>
          <p:cNvPr id="13" name="Oval 12">
            <a:extLst>
              <a:ext uri="{FF2B5EF4-FFF2-40B4-BE49-F238E27FC236}">
                <a16:creationId xmlns:a16="http://schemas.microsoft.com/office/drawing/2014/main" id="{49BE0BAF-BDA1-ED4E-A31E-2D198AC68F55}"/>
              </a:ext>
            </a:extLst>
          </p:cNvPr>
          <p:cNvSpPr/>
          <p:nvPr/>
        </p:nvSpPr>
        <p:spPr>
          <a:xfrm>
            <a:off x="5849848" y="3642808"/>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7" name="Oval 6">
            <a:extLst>
              <a:ext uri="{FF2B5EF4-FFF2-40B4-BE49-F238E27FC236}">
                <a16:creationId xmlns:a16="http://schemas.microsoft.com/office/drawing/2014/main" id="{493260F6-C813-3E4E-824B-1C044CC066A6}"/>
              </a:ext>
            </a:extLst>
          </p:cNvPr>
          <p:cNvSpPr/>
          <p:nvPr/>
        </p:nvSpPr>
        <p:spPr>
          <a:xfrm>
            <a:off x="5849848" y="1103305"/>
            <a:ext cx="344495" cy="34449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ilroy ExtraBold" charset="0"/>
                <a:ea typeface="Gilroy ExtraBold" charset="0"/>
                <a:cs typeface="Gilroy ExtraBold" charset="0"/>
              </a:rPr>
              <a:t>1</a:t>
            </a:r>
          </a:p>
        </p:txBody>
      </p:sp>
      <p:sp>
        <p:nvSpPr>
          <p:cNvPr id="4" name="TextBox 3">
            <a:extLst>
              <a:ext uri="{FF2B5EF4-FFF2-40B4-BE49-F238E27FC236}">
                <a16:creationId xmlns:a16="http://schemas.microsoft.com/office/drawing/2014/main" id="{533CB976-5C59-B947-9CA9-68094403D231}"/>
              </a:ext>
            </a:extLst>
          </p:cNvPr>
          <p:cNvSpPr txBox="1"/>
          <p:nvPr/>
        </p:nvSpPr>
        <p:spPr>
          <a:xfrm>
            <a:off x="6512329" y="978830"/>
            <a:ext cx="5238946" cy="3785652"/>
          </a:xfrm>
          <a:prstGeom prst="rect">
            <a:avLst/>
          </a:prstGeom>
          <a:noFill/>
        </p:spPr>
        <p:txBody>
          <a:bodyPr wrap="square" rtlCol="0">
            <a:spAutoFit/>
          </a:bodyPr>
          <a:lstStyle/>
          <a:p>
            <a:r>
              <a:rPr lang="en-US" sz="2400" dirty="0">
                <a:solidFill>
                  <a:schemeClr val="tx2">
                    <a:lumMod val="50000"/>
                  </a:schemeClr>
                </a:solidFill>
                <a:latin typeface="Source Sans Pro" panose="020B0503030403020204" pitchFamily="34" charset="77"/>
              </a:rPr>
              <a:t>Identify and internalize best practices for running an effective staging location</a:t>
            </a:r>
          </a:p>
          <a:p>
            <a:endParaRPr lang="en-US" sz="2400" dirty="0">
              <a:solidFill>
                <a:schemeClr val="tx2">
                  <a:lumMod val="50000"/>
                </a:schemeClr>
              </a:solidFill>
              <a:latin typeface="Source Sans Pro" panose="020B0503030403020204" pitchFamily="34" charset="77"/>
            </a:endParaRPr>
          </a:p>
          <a:p>
            <a:r>
              <a:rPr lang="en-US" sz="2400" dirty="0">
                <a:solidFill>
                  <a:schemeClr val="tx2">
                    <a:lumMod val="50000"/>
                  </a:schemeClr>
                </a:solidFill>
                <a:latin typeface="Source Sans Pro" charset="0"/>
                <a:ea typeface="Source Sans Pro" charset="0"/>
                <a:cs typeface="Source Sans Pro" charset="0"/>
              </a:rPr>
              <a:t>Recognize the importance of a well-run staging location for success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prepared to lead a get-out-the-vote canvass in your community this year</a:t>
            </a:r>
          </a:p>
        </p:txBody>
      </p:sp>
      <p:pic>
        <p:nvPicPr>
          <p:cNvPr id="8" name="Picture 7">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38213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p:cNvSpPr>
          <p:nvPr/>
        </p:nvSpPr>
        <p:spPr>
          <a:xfrm>
            <a:off x="1858735" y="349865"/>
            <a:ext cx="8851175" cy="923330"/>
          </a:xfrm>
          <a:prstGeom prst="rect">
            <a:avLst/>
          </a:prstGeom>
          <a:noFill/>
        </p:spPr>
        <p:txBody>
          <a:bodyPr wrap="square" rtlCol="0">
            <a:spAutoFit/>
          </a:bodyPr>
          <a:lstStyle/>
          <a:p>
            <a:pPr algn="ctr">
              <a:lnSpc>
                <a:spcPct val="90000"/>
              </a:lnSpc>
            </a:pPr>
            <a:r>
              <a:rPr lang="en-US" sz="6000" b="1" dirty="0">
                <a:solidFill>
                  <a:schemeClr val="bg1"/>
                </a:solidFill>
                <a:uFillTx/>
                <a:latin typeface="Gilroy ExtraBold" charset="0"/>
                <a:ea typeface="Gilroy ExtraBold" charset="0"/>
                <a:cs typeface="Gilroy ExtraBold" charset="0"/>
              </a:rPr>
              <a:t>Scenario 2:  </a:t>
            </a:r>
          </a:p>
        </p:txBody>
      </p:sp>
      <p:pic>
        <p:nvPicPr>
          <p:cNvPr id="4" name="Picture 3"/>
          <p:cNvPicPr>
            <a:picLocks noChangeAspect="1"/>
          </p:cNvPicPr>
          <p:nvPr/>
        </p:nvPicPr>
        <p:blipFill>
          <a:blip r:embed="rId3">
            <a:alphaModFix amt="35000"/>
          </a:blip>
          <a:stretch>
            <a:fillRect/>
          </a:stretch>
        </p:blipFill>
        <p:spPr>
          <a:xfrm>
            <a:off x="11362943" y="6417000"/>
            <a:ext cx="653212" cy="253432"/>
          </a:xfrm>
          <a:prstGeom prst="rect">
            <a:avLst/>
          </a:prstGeom>
          <a:effectLst/>
        </p:spPr>
      </p:pic>
      <p:sp>
        <p:nvSpPr>
          <p:cNvPr id="5" name="Rectangle 4"/>
          <p:cNvSpPr>
            <a:spLocks noChangeArrowheads="1"/>
          </p:cNvSpPr>
          <p:nvPr/>
        </p:nvSpPr>
        <p:spPr bwMode="auto">
          <a:xfrm>
            <a:off x="392623" y="1270860"/>
            <a:ext cx="11406753" cy="4782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800" b="1" dirty="0">
                <a:solidFill>
                  <a:schemeClr val="bg1"/>
                </a:solidFill>
                <a:latin typeface="Source Sans Pro" charset="0"/>
                <a:ea typeface="Source Sans Pro" charset="0"/>
                <a:cs typeface="Source Sans Pro" charset="0"/>
              </a:rPr>
              <a:t>You open your staging location at 9AM to intake volunteers for your first  canvass shift. Even though you recruited 15 canvass shifts, only 1 person shows up.</a:t>
            </a:r>
          </a:p>
          <a:p>
            <a:endParaRPr lang="en-US" altLang="en-US" sz="2800" b="1"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The staging location is all prepared and ready.</a:t>
            </a: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Your trainer and packet captain are ready to go.</a:t>
            </a: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The canvasser who shows up is worried because they thought they would have someone to partner up with—they’ve never done this before.</a:t>
            </a:r>
          </a:p>
          <a:p>
            <a:pPr algn="ctr"/>
            <a:endParaRPr lang="en-US" altLang="en-US" sz="2800" b="1" dirty="0">
              <a:solidFill>
                <a:schemeClr val="bg1"/>
              </a:solidFill>
              <a:latin typeface="Source Sans Pro" charset="0"/>
              <a:ea typeface="Source Sans Pro" charset="0"/>
              <a:cs typeface="Source Sans Pro" charset="0"/>
            </a:endParaRPr>
          </a:p>
          <a:p>
            <a:pPr algn="ctr"/>
            <a:r>
              <a:rPr lang="en-US" altLang="en-US" sz="2800" b="1" dirty="0">
                <a:solidFill>
                  <a:schemeClr val="accent2"/>
                </a:solidFill>
                <a:latin typeface="Source Sans Pro" charset="0"/>
                <a:ea typeface="Source Sans Pro" charset="0"/>
                <a:cs typeface="Source Sans Pro" charset="0"/>
              </a:rPr>
              <a:t>WHAT WOULD YOU DO?</a:t>
            </a:r>
          </a:p>
        </p:txBody>
      </p:sp>
    </p:spTree>
    <p:extLst>
      <p:ext uri="{BB962C8B-B14F-4D97-AF65-F5344CB8AC3E}">
        <p14:creationId xmlns:p14="http://schemas.microsoft.com/office/powerpoint/2010/main" val="458649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288" y="2939635"/>
            <a:ext cx="12192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7200" b="1" dirty="0">
                <a:solidFill>
                  <a:schemeClr val="bg2"/>
                </a:solidFill>
                <a:latin typeface="Gilroy ExtraBold" charset="0"/>
                <a:ea typeface="Gilroy ExtraBold" charset="0"/>
                <a:cs typeface="Gilroy ExtraBold" charset="0"/>
              </a:rPr>
              <a:t>Pause for scenario 2</a:t>
            </a:r>
          </a:p>
        </p:txBody>
      </p:sp>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45447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a:spLocks/>
          </p:cNvSpPr>
          <p:nvPr/>
        </p:nvSpPr>
        <p:spPr>
          <a:xfrm>
            <a:off x="1858735" y="349865"/>
            <a:ext cx="8851175" cy="923330"/>
          </a:xfrm>
          <a:prstGeom prst="rect">
            <a:avLst/>
          </a:prstGeom>
          <a:noFill/>
        </p:spPr>
        <p:txBody>
          <a:bodyPr wrap="square" rtlCol="0">
            <a:spAutoFit/>
          </a:bodyPr>
          <a:lstStyle/>
          <a:p>
            <a:pPr algn="ctr">
              <a:lnSpc>
                <a:spcPct val="90000"/>
              </a:lnSpc>
            </a:pPr>
            <a:r>
              <a:rPr lang="en-US" sz="6000" b="1" dirty="0">
                <a:solidFill>
                  <a:schemeClr val="bg1"/>
                </a:solidFill>
                <a:uFillTx/>
                <a:latin typeface="Gilroy ExtraBold" charset="0"/>
                <a:ea typeface="Gilroy ExtraBold" charset="0"/>
                <a:cs typeface="Gilroy ExtraBold" charset="0"/>
              </a:rPr>
              <a:t>Scenario </a:t>
            </a:r>
            <a:r>
              <a:rPr lang="en-US" sz="6000" b="1" dirty="0">
                <a:solidFill>
                  <a:schemeClr val="bg1"/>
                </a:solidFill>
                <a:latin typeface="Gilroy ExtraBold" charset="0"/>
                <a:ea typeface="Gilroy ExtraBold" charset="0"/>
                <a:cs typeface="Gilroy ExtraBold" charset="0"/>
              </a:rPr>
              <a:t>3</a:t>
            </a:r>
            <a:r>
              <a:rPr lang="en-US" sz="6000" b="1" dirty="0">
                <a:solidFill>
                  <a:schemeClr val="bg1"/>
                </a:solidFill>
                <a:uFillTx/>
                <a:latin typeface="Gilroy ExtraBold" charset="0"/>
                <a:ea typeface="Gilroy ExtraBold" charset="0"/>
                <a:cs typeface="Gilroy ExtraBold" charset="0"/>
              </a:rPr>
              <a:t>:  </a:t>
            </a:r>
          </a:p>
        </p:txBody>
      </p:sp>
      <p:pic>
        <p:nvPicPr>
          <p:cNvPr id="4" name="Picture 3"/>
          <p:cNvPicPr>
            <a:picLocks noChangeAspect="1"/>
          </p:cNvPicPr>
          <p:nvPr/>
        </p:nvPicPr>
        <p:blipFill>
          <a:blip r:embed="rId3">
            <a:alphaModFix amt="35000"/>
          </a:blip>
          <a:stretch>
            <a:fillRect/>
          </a:stretch>
        </p:blipFill>
        <p:spPr>
          <a:xfrm>
            <a:off x="11362943" y="6417000"/>
            <a:ext cx="653212" cy="253432"/>
          </a:xfrm>
          <a:prstGeom prst="rect">
            <a:avLst/>
          </a:prstGeom>
          <a:effectLst/>
        </p:spPr>
      </p:pic>
      <p:sp>
        <p:nvSpPr>
          <p:cNvPr id="5" name="Rectangle 4"/>
          <p:cNvSpPr>
            <a:spLocks noChangeArrowheads="1"/>
          </p:cNvSpPr>
          <p:nvPr/>
        </p:nvSpPr>
        <p:spPr bwMode="auto">
          <a:xfrm>
            <a:off x="392623" y="1270860"/>
            <a:ext cx="11406753" cy="5213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800" b="1" dirty="0">
                <a:solidFill>
                  <a:schemeClr val="bg1"/>
                </a:solidFill>
                <a:latin typeface="Source Sans Pro" charset="0"/>
                <a:ea typeface="Source Sans Pro" charset="0"/>
                <a:cs typeface="Source Sans Pro" charset="0"/>
              </a:rPr>
              <a:t>Everything is prepared and you’re expecting 30 people who have confirmed their canvass shift. A bunch of volunteers come in and begin training</a:t>
            </a:r>
            <a:r>
              <a:rPr lang="mr-IN" altLang="en-US" sz="2800" b="1" dirty="0">
                <a:solidFill>
                  <a:schemeClr val="bg1"/>
                </a:solidFill>
                <a:latin typeface="Source Sans Pro" charset="0"/>
                <a:ea typeface="Source Sans Pro" charset="0"/>
                <a:cs typeface="Source Sans Pro" charset="0"/>
              </a:rPr>
              <a:t>…</a:t>
            </a:r>
            <a:r>
              <a:rPr lang="en-US" altLang="en-US" sz="2800" b="1" dirty="0">
                <a:solidFill>
                  <a:schemeClr val="bg1"/>
                </a:solidFill>
                <a:latin typeface="Source Sans Pro" charset="0"/>
                <a:ea typeface="Source Sans Pro" charset="0"/>
                <a:cs typeface="Source Sans Pro" charset="0"/>
              </a:rPr>
              <a:t>but then some other volunteers come in late and begin to interrupt the training.</a:t>
            </a:r>
          </a:p>
          <a:p>
            <a:endParaRPr lang="en-US" altLang="en-US" sz="2800" b="1"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One volunteer interrupts the training to begin talking specifically about really nuanced and in-the-weeds policy surrounding climate change and how it applies to the state of the midterms.</a:t>
            </a:r>
          </a:p>
          <a:p>
            <a:pPr marL="457200" indent="-457200">
              <a:buFont typeface="Arial" charset="0"/>
              <a:buChar char="•"/>
            </a:pPr>
            <a:r>
              <a:rPr lang="en-US" altLang="en-US" sz="2800" b="1" dirty="0">
                <a:solidFill>
                  <a:schemeClr val="bg1"/>
                </a:solidFill>
                <a:latin typeface="Source Sans Pro" charset="0"/>
                <a:ea typeface="Source Sans Pro" charset="0"/>
                <a:cs typeface="Source Sans Pro" charset="0"/>
              </a:rPr>
              <a:t>Another volunteer simply wants to deliver yard signs and begins telling the group that canvassing just isn’t effective.</a:t>
            </a:r>
          </a:p>
          <a:p>
            <a:pPr algn="ctr"/>
            <a:endParaRPr lang="en-US" altLang="en-US" sz="2800" b="1" dirty="0">
              <a:solidFill>
                <a:schemeClr val="bg1"/>
              </a:solidFill>
              <a:latin typeface="Source Sans Pro" charset="0"/>
              <a:ea typeface="Source Sans Pro" charset="0"/>
              <a:cs typeface="Source Sans Pro" charset="0"/>
            </a:endParaRPr>
          </a:p>
          <a:p>
            <a:pPr algn="ctr"/>
            <a:r>
              <a:rPr lang="en-US" altLang="en-US" sz="2800" b="1" dirty="0">
                <a:solidFill>
                  <a:schemeClr val="accent2"/>
                </a:solidFill>
                <a:latin typeface="Source Sans Pro" charset="0"/>
                <a:ea typeface="Source Sans Pro" charset="0"/>
                <a:cs typeface="Source Sans Pro" charset="0"/>
              </a:rPr>
              <a:t>WHAT WOULD YOU DO?</a:t>
            </a:r>
          </a:p>
        </p:txBody>
      </p:sp>
    </p:spTree>
    <p:extLst>
      <p:ext uri="{BB962C8B-B14F-4D97-AF65-F5344CB8AC3E}">
        <p14:creationId xmlns:p14="http://schemas.microsoft.com/office/powerpoint/2010/main" val="1259568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288" y="2939635"/>
            <a:ext cx="12192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7200" b="1" dirty="0">
                <a:solidFill>
                  <a:schemeClr val="bg2"/>
                </a:solidFill>
                <a:latin typeface="Gilroy ExtraBold" charset="0"/>
                <a:ea typeface="Gilroy ExtraBold" charset="0"/>
                <a:cs typeface="Gilroy ExtraBold" charset="0"/>
              </a:rPr>
              <a:t>Pause for scenario 3</a:t>
            </a:r>
          </a:p>
        </p:txBody>
      </p:sp>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36567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a:alphaModFix/>
          </a:blip>
          <a:srcRect l="27716" r="18761"/>
          <a:stretch/>
        </p:blipFill>
        <p:spPr>
          <a:xfrm>
            <a:off x="0" y="0"/>
            <a:ext cx="5498432" cy="6858000"/>
          </a:xfrm>
          <a:prstGeom prst="rect">
            <a:avLst/>
          </a:prstGeom>
          <a:noFill/>
          <a:ln>
            <a:noFill/>
          </a:ln>
        </p:spPr>
      </p:pic>
      <p:sp>
        <p:nvSpPr>
          <p:cNvPr id="194" name="Shape 194"/>
          <p:cNvSpPr txBox="1"/>
          <p:nvPr/>
        </p:nvSpPr>
        <p:spPr>
          <a:xfrm>
            <a:off x="6508552" y="1723101"/>
            <a:ext cx="6099732" cy="1879635"/>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buSzPct val="25000"/>
              <a:buNone/>
            </a:pPr>
            <a:r>
              <a:rPr lang="en-US" sz="7200" b="1" dirty="0">
                <a:solidFill>
                  <a:schemeClr val="tx1"/>
                </a:solidFill>
                <a:latin typeface="Gilroy ExtraBold" charset="0"/>
                <a:ea typeface="Gilroy ExtraBold" charset="0"/>
                <a:cs typeface="Gilroy ExtraBold" charset="0"/>
              </a:rPr>
              <a:t>What </a:t>
            </a:r>
          </a:p>
          <a:p>
            <a:pPr marL="0" marR="0" lvl="0" indent="0" algn="l" rtl="0">
              <a:lnSpc>
                <a:spcPct val="70000"/>
              </a:lnSpc>
              <a:spcBef>
                <a:spcPts val="0"/>
              </a:spcBef>
              <a:buSzPct val="25000"/>
              <a:buNone/>
            </a:pPr>
            <a:r>
              <a:rPr lang="en-US" sz="7200" b="1" dirty="0">
                <a:solidFill>
                  <a:schemeClr val="tx1"/>
                </a:solidFill>
                <a:latin typeface="Gilroy ExtraBold" charset="0"/>
                <a:ea typeface="Gilroy ExtraBold" charset="0"/>
                <a:cs typeface="Gilroy ExtraBold" charset="0"/>
              </a:rPr>
              <a:t>did you </a:t>
            </a:r>
          </a:p>
          <a:p>
            <a:pPr marL="0" marR="0" lvl="0" indent="0" algn="l" rtl="0">
              <a:lnSpc>
                <a:spcPct val="70000"/>
              </a:lnSpc>
              <a:spcBef>
                <a:spcPts val="0"/>
              </a:spcBef>
              <a:buSzPct val="25000"/>
              <a:buNone/>
            </a:pPr>
            <a:r>
              <a:rPr lang="en-US" sz="7200" b="1" dirty="0">
                <a:solidFill>
                  <a:schemeClr val="tx1"/>
                </a:solidFill>
                <a:latin typeface="Gilroy ExtraBold" charset="0"/>
                <a:ea typeface="Gilroy ExtraBold" charset="0"/>
                <a:cs typeface="Gilroy ExtraBold" charset="0"/>
              </a:rPr>
              <a:t>come up </a:t>
            </a:r>
          </a:p>
          <a:p>
            <a:pPr marL="0" marR="0" lvl="0" indent="0" algn="l" rtl="0">
              <a:lnSpc>
                <a:spcPct val="70000"/>
              </a:lnSpc>
              <a:spcBef>
                <a:spcPts val="0"/>
              </a:spcBef>
              <a:buSzPct val="25000"/>
              <a:buNone/>
            </a:pPr>
            <a:r>
              <a:rPr lang="en-US" sz="7200" b="1" dirty="0">
                <a:solidFill>
                  <a:schemeClr val="tx1"/>
                </a:solidFill>
                <a:latin typeface="Gilroy ExtraBold" charset="0"/>
                <a:ea typeface="Gilroy ExtraBold" charset="0"/>
                <a:cs typeface="Gilroy ExtraBold" charset="0"/>
              </a:rPr>
              <a:t>with?</a:t>
            </a:r>
            <a:endParaRPr lang="en-US" sz="7200" b="1" dirty="0">
              <a:solidFill>
                <a:schemeClr val="tx1"/>
              </a:solidFill>
              <a:latin typeface="Gilroy ExtraBold" charset="0"/>
              <a:ea typeface="Gilroy ExtraBold" charset="0"/>
              <a:cs typeface="Gilroy ExtraBold" charset="0"/>
              <a:sym typeface="Arial"/>
            </a:endParaRPr>
          </a:p>
        </p:txBody>
      </p:sp>
      <p:sp>
        <p:nvSpPr>
          <p:cNvPr id="195" name="Shape 195"/>
          <p:cNvSpPr txBox="1"/>
          <p:nvPr/>
        </p:nvSpPr>
        <p:spPr>
          <a:xfrm>
            <a:off x="6567599" y="5149516"/>
            <a:ext cx="6040685" cy="181152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tx1"/>
                </a:solidFill>
                <a:latin typeface="Source Sans Pro"/>
                <a:ea typeface="Source Sans Pro"/>
                <a:cs typeface="Source Sans Pro"/>
                <a:sym typeface="Source Sans Pro"/>
              </a:rPr>
              <a:t>Share your </a:t>
            </a:r>
            <a:r>
              <a:rPr lang="en-US" sz="2000" dirty="0">
                <a:solidFill>
                  <a:schemeClr val="tx1"/>
                </a:solidFill>
                <a:latin typeface="Source Sans Pro"/>
                <a:ea typeface="Source Sans Pro"/>
                <a:cs typeface="Source Sans Pro"/>
                <a:sym typeface="Source Sans Pro"/>
              </a:rPr>
              <a:t>thoughts out loud! </a:t>
            </a:r>
          </a:p>
        </p:txBody>
      </p:sp>
      <p:sp>
        <p:nvSpPr>
          <p:cNvPr id="2" name="Rectangle 1"/>
          <p:cNvSpPr/>
          <p:nvPr/>
        </p:nvSpPr>
        <p:spPr>
          <a:xfrm>
            <a:off x="6508552" y="892818"/>
            <a:ext cx="3790288" cy="477054"/>
          </a:xfrm>
          <a:prstGeom prst="rect">
            <a:avLst/>
          </a:prstGeom>
        </p:spPr>
        <p:txBody>
          <a:bodyPr wrap="square">
            <a:spAutoFit/>
          </a:bodyPr>
          <a:lstStyle/>
          <a:p>
            <a:r>
              <a:rPr lang="en-US" sz="2500" b="1" spc="300" dirty="0">
                <a:solidFill>
                  <a:schemeClr val="dk2"/>
                </a:solidFill>
                <a:latin typeface="Gilroy ExtraBold" charset="0"/>
                <a:ea typeface="Gilroy ExtraBold" charset="0"/>
                <a:cs typeface="Gilroy ExtraBold" charset="0"/>
              </a:rPr>
              <a:t>REPORT-BACK: </a:t>
            </a:r>
            <a:endParaRPr lang="en-US" sz="2500" spc="300" dirty="0"/>
          </a:p>
        </p:txBody>
      </p:sp>
      <p:pic>
        <p:nvPicPr>
          <p:cNvPr id="6" name="Picture 5">
            <a:extLst>
              <a:ext uri="{FF2B5EF4-FFF2-40B4-BE49-F238E27FC236}">
                <a16:creationId xmlns:a16="http://schemas.microsoft.com/office/drawing/2014/main" id="{D6B1E8F5-A0D9-6542-9B83-BFF12DEA463C}"/>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57353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459504"/>
            <a:ext cx="12192000" cy="1938992"/>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Thank you!</a:t>
            </a:r>
          </a:p>
        </p:txBody>
      </p:sp>
      <p:pic>
        <p:nvPicPr>
          <p:cNvPr id="8" name="Picture 7">
            <a:extLst>
              <a:ext uri="{FF2B5EF4-FFF2-40B4-BE49-F238E27FC236}">
                <a16:creationId xmlns:a16="http://schemas.microsoft.com/office/drawing/2014/main" id="{8C526AEC-C4CB-7A44-B7E7-A5708744EF6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2880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824" y="1229920"/>
            <a:ext cx="4517136" cy="698333"/>
          </a:xfrm>
          <a:prstGeom prst="rect">
            <a:avLst/>
          </a:prstGeom>
          <a:noFill/>
        </p:spPr>
        <p:txBody>
          <a:bodyPr wrap="square" rtlCol="0">
            <a:spAutoFit/>
          </a:bodyPr>
          <a:lstStyle/>
          <a:p>
            <a:pPr>
              <a:lnSpc>
                <a:spcPct val="80000"/>
              </a:lnSpc>
            </a:pPr>
            <a:r>
              <a:rPr lang="en-US" sz="4800" b="1" dirty="0">
                <a:solidFill>
                  <a:srgbClr val="00B4DC"/>
                </a:solidFill>
                <a:latin typeface="Gilroy ExtraBold" charset="0"/>
                <a:ea typeface="Gilroy ExtraBold" charset="0"/>
                <a:cs typeface="Gilroy ExtraBold" charset="0"/>
              </a:rPr>
              <a:t>Agenda</a:t>
            </a:r>
          </a:p>
        </p:txBody>
      </p:sp>
      <p:sp>
        <p:nvSpPr>
          <p:cNvPr id="3" name="Rectangle 2"/>
          <p:cNvSpPr/>
          <p:nvPr/>
        </p:nvSpPr>
        <p:spPr>
          <a:xfrm>
            <a:off x="5486592" y="1237002"/>
            <a:ext cx="5844017"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7841" y="1284784"/>
            <a:ext cx="6393562" cy="2677656"/>
          </a:xfrm>
          <a:prstGeom prst="rect">
            <a:avLst/>
          </a:prstGeom>
          <a:noFill/>
        </p:spPr>
        <p:txBody>
          <a:bodyPr wrap="square" rtlCol="0">
            <a:spAutoFit/>
          </a:bodyPr>
          <a:lstStyle/>
          <a:p>
            <a:pPr fontAlgn="ctr"/>
            <a:r>
              <a:rPr lang="en-US" sz="2400" b="1" dirty="0">
                <a:solidFill>
                  <a:schemeClr val="bg1"/>
                </a:solidFill>
                <a:latin typeface="Source Sans Pro" charset="0"/>
                <a:ea typeface="Source Sans Pro" charset="0"/>
                <a:cs typeface="Source Sans Pro" charset="0"/>
              </a:rPr>
              <a:t>Intro to staging locations</a:t>
            </a:r>
          </a:p>
          <a:p>
            <a:pPr fontAlgn="ctr"/>
            <a:endParaRPr lang="en-US" sz="2400" b="1"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12 rules for a great staging location</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Simulations!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Debrief</a:t>
            </a:r>
          </a:p>
        </p:txBody>
      </p:sp>
      <p:pic>
        <p:nvPicPr>
          <p:cNvPr id="6" name="Picture 5">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8751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5CEFAA-C9A7-AF4F-AE01-4274CE1EB2BE}"/>
              </a:ext>
            </a:extLst>
          </p:cNvPr>
          <p:cNvSpPr txBox="1"/>
          <p:nvPr/>
        </p:nvSpPr>
        <p:spPr>
          <a:xfrm>
            <a:off x="0" y="2421404"/>
            <a:ext cx="12192000" cy="1938992"/>
          </a:xfrm>
          <a:prstGeom prst="rect">
            <a:avLst/>
          </a:prstGeom>
          <a:noFill/>
        </p:spPr>
        <p:txBody>
          <a:bodyPr wrap="square" rtlCol="0">
            <a:spAutoFit/>
          </a:bodyPr>
          <a:lstStyle/>
          <a:p>
            <a:pPr algn="ctr"/>
            <a:r>
              <a:rPr lang="en-US" sz="6000" b="1" dirty="0">
                <a:solidFill>
                  <a:schemeClr val="bg1"/>
                </a:solidFill>
                <a:latin typeface="Gilroy ExtraBold" pitchFamily="2" charset="77"/>
              </a:rPr>
              <a:t>First of all</a:t>
            </a:r>
            <a:r>
              <a:rPr lang="mr-IN" sz="6000" b="1" dirty="0">
                <a:solidFill>
                  <a:schemeClr val="bg1"/>
                </a:solidFill>
                <a:latin typeface="Gilroy ExtraBold" pitchFamily="2" charset="77"/>
              </a:rPr>
              <a:t>…</a:t>
            </a:r>
            <a:r>
              <a:rPr lang="en-US" sz="6000" b="1" dirty="0">
                <a:solidFill>
                  <a:schemeClr val="bg1"/>
                </a:solidFill>
                <a:latin typeface="Gilroy ExtraBold" pitchFamily="2" charset="77"/>
              </a:rPr>
              <a:t>what is GOTV, or “get-out-the-vote”?</a:t>
            </a:r>
          </a:p>
        </p:txBody>
      </p:sp>
      <p:pic>
        <p:nvPicPr>
          <p:cNvPr id="3"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213702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16" y="3004076"/>
            <a:ext cx="11036968" cy="849848"/>
          </a:xfrm>
          <a:prstGeom prst="rect">
            <a:avLst/>
          </a:prstGeom>
          <a:noFill/>
        </p:spPr>
        <p:txBody>
          <a:bodyPr wrap="square" rtlCol="0">
            <a:spAutoFit/>
          </a:bodyPr>
          <a:lstStyle/>
          <a:p>
            <a:pPr algn="ctr">
              <a:lnSpc>
                <a:spcPct val="80000"/>
              </a:lnSpc>
            </a:pPr>
            <a:r>
              <a:rPr lang="en-US" sz="6000" b="1" dirty="0">
                <a:solidFill>
                  <a:srgbClr val="00B4DC"/>
                </a:solidFill>
                <a:latin typeface="Gilroy ExtraBold" charset="0"/>
                <a:ea typeface="Gilroy ExtraBold" charset="0"/>
                <a:cs typeface="Gilroy ExtraBold" charset="0"/>
              </a:rPr>
              <a:t>Pause for group share</a:t>
            </a:r>
          </a:p>
        </p:txBody>
      </p:sp>
      <p:pic>
        <p:nvPicPr>
          <p:cNvPr id="3" name="Picture 2">
            <a:extLst>
              <a:ext uri="{FF2B5EF4-FFF2-40B4-BE49-F238E27FC236}">
                <a16:creationId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63387461"/>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47822</TotalTime>
  <Words>1890</Words>
  <Application>Microsoft Macintosh PowerPoint</Application>
  <PresentationFormat>Widescreen</PresentationFormat>
  <Paragraphs>308</Paragraphs>
  <Slides>65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Gill Sans</vt:lpstr>
      <vt:lpstr>Gilroy</vt:lpstr>
      <vt:lpstr>Gilroy ExtraBold</vt:lpstr>
      <vt:lpstr>Open Sans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351</cp:revision>
  <cp:lastPrinted>2018-07-19T20:03:09Z</cp:lastPrinted>
  <dcterms:modified xsi:type="dcterms:W3CDTF">2019-02-20T21:45:08Z</dcterms:modified>
</cp:coreProperties>
</file>