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8" r:id="rId2"/>
    <p:sldId id="259" r:id="rId3"/>
    <p:sldId id="260" r:id="rId4"/>
    <p:sldId id="464" r:id="rId5"/>
    <p:sldId id="451" r:id="rId6"/>
    <p:sldId id="262" r:id="rId7"/>
    <p:sldId id="263" r:id="rId8"/>
    <p:sldId id="479" r:id="rId9"/>
    <p:sldId id="483" r:id="rId10"/>
    <p:sldId id="484" r:id="rId11"/>
    <p:sldId id="485" r:id="rId12"/>
    <p:sldId id="493" r:id="rId13"/>
    <p:sldId id="481" r:id="rId14"/>
    <p:sldId id="480" r:id="rId15"/>
    <p:sldId id="482" r:id="rId16"/>
    <p:sldId id="503" r:id="rId17"/>
    <p:sldId id="504" r:id="rId18"/>
    <p:sldId id="465" r:id="rId19"/>
    <p:sldId id="486" r:id="rId20"/>
    <p:sldId id="487" r:id="rId21"/>
    <p:sldId id="488" r:id="rId22"/>
    <p:sldId id="489" r:id="rId23"/>
    <p:sldId id="490" r:id="rId24"/>
    <p:sldId id="502" r:id="rId25"/>
    <p:sldId id="476" r:id="rId26"/>
    <p:sldId id="491" r:id="rId27"/>
    <p:sldId id="277" r:id="rId28"/>
    <p:sldId id="492" r:id="rId29"/>
    <p:sldId id="494" r:id="rId30"/>
    <p:sldId id="473" r:id="rId31"/>
    <p:sldId id="474" r:id="rId32"/>
    <p:sldId id="265" r:id="rId33"/>
    <p:sldId id="266" r:id="rId34"/>
    <p:sldId id="267" r:id="rId35"/>
    <p:sldId id="268" r:id="rId36"/>
    <p:sldId id="495" r:id="rId37"/>
    <p:sldId id="279" r:id="rId38"/>
    <p:sldId id="456" r:id="rId39"/>
    <p:sldId id="339" r:id="rId40"/>
    <p:sldId id="340" r:id="rId41"/>
    <p:sldId id="341" r:id="rId42"/>
    <p:sldId id="462" r:id="rId43"/>
    <p:sldId id="496" r:id="rId44"/>
    <p:sldId id="497" r:id="rId45"/>
    <p:sldId id="498" r:id="rId46"/>
    <p:sldId id="499" r:id="rId47"/>
    <p:sldId id="500" r:id="rId48"/>
    <p:sldId id="461" r:id="rId49"/>
    <p:sldId id="501" r:id="rId50"/>
    <p:sldId id="463" r:id="rId51"/>
    <p:sldId id="298" r:id="rId52"/>
    <p:sldId id="30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Inerney" initials="MM [9]" lastIdx="1" clrIdx="6"/>
  <p:cmAuthor id="1" name="Chelsey Wininger" initials="CW [6]" lastIdx="1" clrIdx="0"/>
  <p:cmAuthor id="2" name="Chelsey Wininger" initials="CW [8]" lastIdx="1" clrIdx="1"/>
  <p:cmAuthor id="3" name="Mary McInerney" initials="MM [6]" lastIdx="1" clrIdx="2"/>
  <p:cmAuthor id="4" name="Chelsey Wininger" initials="CW [7]" lastIdx="1" clrIdx="3"/>
  <p:cmAuthor id="5" name="Chelsey Wininger" initials="CW" lastIdx="1" clrIdx="4"/>
  <p:cmAuthor id="6" name="Mary McInerney" initials="MM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2"/>
    <p:restoredTop sz="95833"/>
  </p:normalViewPr>
  <p:slideViewPr>
    <p:cSldViewPr snapToGrid="0" snapToObjects="1">
      <p:cViewPr varScale="1">
        <p:scale>
          <a:sx n="92" d="100"/>
          <a:sy n="92" d="100"/>
        </p:scale>
        <p:origin x="192" y="408"/>
      </p:cViewPr>
      <p:guideLst>
        <p:guide orient="horz" pos="2160"/>
        <p:guide pos="3840"/>
      </p:guideLst>
    </p:cSldViewPr>
  </p:slideViewPr>
  <p:outlineViewPr>
    <p:cViewPr>
      <p:scale>
        <a:sx n="33" d="100"/>
        <a:sy n="33" d="100"/>
      </p:scale>
      <p:origin x="0" y="-2592"/>
    </p:cViewPr>
  </p:outlineViewPr>
  <p:notesTextViewPr>
    <p:cViewPr>
      <p:scale>
        <a:sx n="1" d="1"/>
        <a:sy n="1" d="1"/>
      </p:scale>
      <p:origin x="0" y="-1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4FCF48-A6A6-7D4C-939C-C8A05BC61727}" type="datetimeFigureOut">
              <a:rPr lang="en-US" smtClean="0"/>
              <a:t>2/23/19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D40AB4-1DD3-704D-883D-099C62806320}" type="slidenum">
              <a:rPr lang="en-US" smtClean="0"/>
              <a:t>‹#›</a:t>
            </a:fld>
            <a:endParaRPr lang="en-US"/>
          </a:p>
        </p:txBody>
      </p:sp>
    </p:spTree>
    <p:extLst>
      <p:ext uri="{BB962C8B-B14F-4D97-AF65-F5344CB8AC3E}">
        <p14:creationId xmlns:p14="http://schemas.microsoft.com/office/powerpoint/2010/main" val="19363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92415-740E-CD41-844A-96E06BFEA124}" type="datetimeFigureOut">
              <a:rPr lang="en-US" smtClean="0"/>
              <a:t>2/23/19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F8F3-F612-A546-BC8D-58FC4B225C0E}" type="slidenum">
              <a:rPr lang="en-US" smtClean="0"/>
              <a:t>‹#›</a:t>
            </a:fld>
            <a:endParaRPr lang="en-US"/>
          </a:p>
        </p:txBody>
      </p:sp>
    </p:spTree>
    <p:extLst>
      <p:ext uri="{BB962C8B-B14F-4D97-AF65-F5344CB8AC3E}">
        <p14:creationId xmlns:p14="http://schemas.microsoft.com/office/powerpoint/2010/main" val="58725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547AF8F3-F612-A546-BC8D-58FC4B225C0E}" type="slidenum">
              <a:rPr lang="en-US" smtClean="0"/>
              <a:t>1</a:t>
            </a:fld>
            <a:endParaRPr lang="en-US"/>
          </a:p>
        </p:txBody>
      </p:sp>
    </p:spTree>
    <p:extLst>
      <p:ext uri="{BB962C8B-B14F-4D97-AF65-F5344CB8AC3E}">
        <p14:creationId xmlns:p14="http://schemas.microsoft.com/office/powerpoint/2010/main" val="300804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36</a:t>
            </a:fld>
            <a:endParaRPr lang="en-US"/>
          </a:p>
        </p:txBody>
      </p:sp>
    </p:spTree>
    <p:extLst>
      <p:ext uri="{BB962C8B-B14F-4D97-AF65-F5344CB8AC3E}">
        <p14:creationId xmlns:p14="http://schemas.microsoft.com/office/powerpoint/2010/main" val="74961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37</a:t>
            </a:fld>
            <a:endParaRPr lang="en-US"/>
          </a:p>
        </p:txBody>
      </p:sp>
    </p:spTree>
    <p:extLst>
      <p:ext uri="{BB962C8B-B14F-4D97-AF65-F5344CB8AC3E}">
        <p14:creationId xmlns:p14="http://schemas.microsoft.com/office/powerpoint/2010/main" val="112851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38</a:t>
            </a:fld>
            <a:endParaRPr lang="en-US"/>
          </a:p>
        </p:txBody>
      </p:sp>
    </p:spTree>
    <p:extLst>
      <p:ext uri="{BB962C8B-B14F-4D97-AF65-F5344CB8AC3E}">
        <p14:creationId xmlns:p14="http://schemas.microsoft.com/office/powerpoint/2010/main" val="64045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anything though, we believe</a:t>
            </a:r>
            <a:r>
              <a:rPr lang="en-US" baseline="0" dirty="0"/>
              <a:t> that you have to see yourself as part of the community you want to improve/organize </a:t>
            </a:r>
            <a:r>
              <a:rPr lang="mr-IN" baseline="0" dirty="0"/>
              <a:t>–</a:t>
            </a:r>
            <a:r>
              <a:rPr lang="en-US" baseline="0" dirty="0"/>
              <a:t> this is the only way you will know the needs, the resources, who is missing from the table</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39</a:t>
            </a:fld>
            <a:endParaRPr lang="en-US"/>
          </a:p>
        </p:txBody>
      </p:sp>
    </p:spTree>
    <p:extLst>
      <p:ext uri="{BB962C8B-B14F-4D97-AF65-F5344CB8AC3E}">
        <p14:creationId xmlns:p14="http://schemas.microsoft.com/office/powerpoint/2010/main" val="53203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40</a:t>
            </a:fld>
            <a:endParaRPr lang="en-US"/>
          </a:p>
        </p:txBody>
      </p:sp>
    </p:spTree>
    <p:extLst>
      <p:ext uri="{BB962C8B-B14F-4D97-AF65-F5344CB8AC3E}">
        <p14:creationId xmlns:p14="http://schemas.microsoft.com/office/powerpoint/2010/main" val="67890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43</a:t>
            </a:fld>
            <a:endParaRPr lang="en-US"/>
          </a:p>
        </p:txBody>
      </p:sp>
    </p:spTree>
    <p:extLst>
      <p:ext uri="{BB962C8B-B14F-4D97-AF65-F5344CB8AC3E}">
        <p14:creationId xmlns:p14="http://schemas.microsoft.com/office/powerpoint/2010/main" val="950698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49</a:t>
            </a:fld>
            <a:endParaRPr lang="en-US"/>
          </a:p>
        </p:txBody>
      </p:sp>
    </p:spTree>
    <p:extLst>
      <p:ext uri="{BB962C8B-B14F-4D97-AF65-F5344CB8AC3E}">
        <p14:creationId xmlns:p14="http://schemas.microsoft.com/office/powerpoint/2010/main" val="74742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a:t>
            </a:r>
            <a:r>
              <a:rPr lang="en-US" baseline="0" dirty="0"/>
              <a:t> facts </a:t>
            </a:r>
            <a:r>
              <a:rPr lang="mr-IN" baseline="0" dirty="0"/>
              <a:t>–</a:t>
            </a:r>
            <a:endParaRPr lang="en-US" baseline="0" dirty="0"/>
          </a:p>
          <a:p>
            <a:endParaRPr lang="en-US" baseline="0" dirty="0"/>
          </a:p>
          <a:p>
            <a:r>
              <a:rPr lang="en-US" baseline="0" dirty="0"/>
              <a:t>I’m from Jupiter Florida </a:t>
            </a:r>
          </a:p>
          <a:p>
            <a:r>
              <a:rPr lang="en-US" baseline="0" dirty="0"/>
              <a:t>Master’s in WGS</a:t>
            </a:r>
          </a:p>
          <a:p>
            <a:r>
              <a:rPr lang="en-US" baseline="0" dirty="0"/>
              <a:t>Before coming to OFA </a:t>
            </a:r>
            <a:r>
              <a:rPr lang="mr-IN" baseline="0" dirty="0"/>
              <a:t>–</a:t>
            </a:r>
            <a:r>
              <a:rPr lang="en-US" baseline="0" dirty="0"/>
              <a:t> I organized young people in CPS; worked in the education </a:t>
            </a:r>
            <a:r>
              <a:rPr lang="en-US" baseline="0" dirty="0" err="1"/>
              <a:t>dept</a:t>
            </a:r>
            <a:r>
              <a:rPr lang="en-US" baseline="0" dirty="0"/>
              <a:t> of IHMEC; worked as a researcher for DePaul university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3</a:t>
            </a:fld>
            <a:endParaRPr lang="en-US"/>
          </a:p>
        </p:txBody>
      </p:sp>
    </p:spTree>
    <p:extLst>
      <p:ext uri="{BB962C8B-B14F-4D97-AF65-F5344CB8AC3E}">
        <p14:creationId xmlns:p14="http://schemas.microsoft.com/office/powerpoint/2010/main" val="74854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 facts!</a:t>
            </a:r>
          </a:p>
        </p:txBody>
      </p:sp>
      <p:sp>
        <p:nvSpPr>
          <p:cNvPr id="4" name="Slide Number Placeholder 3"/>
          <p:cNvSpPr>
            <a:spLocks noGrp="1"/>
          </p:cNvSpPr>
          <p:nvPr>
            <p:ph type="sldNum" sz="quarter" idx="10"/>
          </p:nvPr>
        </p:nvSpPr>
        <p:spPr/>
        <p:txBody>
          <a:bodyPr/>
          <a:lstStyle/>
          <a:p>
            <a:fld id="{547AF8F3-F612-A546-BC8D-58FC4B225C0E}" type="slidenum">
              <a:rPr lang="en-US" smtClean="0"/>
              <a:t>4</a:t>
            </a:fld>
            <a:endParaRPr lang="en-US"/>
          </a:p>
        </p:txBody>
      </p:sp>
    </p:spTree>
    <p:extLst>
      <p:ext uri="{BB962C8B-B14F-4D97-AF65-F5344CB8AC3E}">
        <p14:creationId xmlns:p14="http://schemas.microsoft.com/office/powerpoint/2010/main" val="64149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6</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12</a:t>
            </a:fld>
            <a:endParaRPr lang="en-US"/>
          </a:p>
        </p:txBody>
      </p:sp>
    </p:spTree>
    <p:extLst>
      <p:ext uri="{BB962C8B-B14F-4D97-AF65-F5344CB8AC3E}">
        <p14:creationId xmlns:p14="http://schemas.microsoft.com/office/powerpoint/2010/main" val="171926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93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15</a:t>
            </a:fld>
            <a:endParaRPr lang="en-US" sz="1200">
              <a:latin typeface="Calibri"/>
              <a:ea typeface="Calibri"/>
              <a:cs typeface="Calibri"/>
              <a:sym typeface="Calibri"/>
            </a:endParaRPr>
          </a:p>
        </p:txBody>
      </p:sp>
    </p:spTree>
    <p:extLst>
      <p:ext uri="{BB962C8B-B14F-4D97-AF65-F5344CB8AC3E}">
        <p14:creationId xmlns:p14="http://schemas.microsoft.com/office/powerpoint/2010/main" val="10449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86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29</a:t>
            </a:fld>
            <a:endParaRPr lang="en-US"/>
          </a:p>
        </p:txBody>
      </p:sp>
    </p:spTree>
    <p:extLst>
      <p:ext uri="{BB962C8B-B14F-4D97-AF65-F5344CB8AC3E}">
        <p14:creationId xmlns:p14="http://schemas.microsoft.com/office/powerpoint/2010/main" val="87980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7623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11471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30333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20195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4392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33218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9302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69826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t>2/23/19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88892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t>2/23/19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86252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t>2/23/19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98188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22508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09286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t>2/23/19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t>‹#›</a:t>
            </a:fld>
            <a:endParaRPr lang="en-US"/>
          </a:p>
        </p:txBody>
      </p:sp>
    </p:spTree>
    <p:extLst>
      <p:ext uri="{BB962C8B-B14F-4D97-AF65-F5344CB8AC3E}">
        <p14:creationId xmlns:p14="http://schemas.microsoft.com/office/powerpoint/2010/main" val="76651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fa.us/get-trained/fellows-2018-spring-fellows/"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hyperlink" Target="mailto:fellows@ofa.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fellows@ofa.us" TargetMode="Externa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96706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pic>
        <p:nvPicPr>
          <p:cNvPr id="5" name="Picture 4" descr="A drawing of a face&#10;&#10;Description automatically generated">
            <a:extLst>
              <a:ext uri="{FF2B5EF4-FFF2-40B4-BE49-F238E27FC236}">
                <a16:creationId xmlns:a16="http://schemas.microsoft.com/office/drawing/2014/main" id="{40376C65-9A7D-1E46-A0CC-66799A3BD37B}"/>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6432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14186"/>
            <a:ext cx="12192000" cy="988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chemeClr val="bg1"/>
                </a:solidFill>
                <a:latin typeface="Gilroy ExtraBold" charset="0"/>
                <a:ea typeface="Gilroy ExtraBold" charset="0"/>
                <a:cs typeface="Gilroy ExtraBold" charset="0"/>
              </a:rPr>
              <a:t>Icebreaker: Let’s caucus</a:t>
            </a:r>
          </a:p>
        </p:txBody>
      </p:sp>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Rectangle 4"/>
          <p:cNvSpPr>
            <a:spLocks noChangeArrowheads="1"/>
          </p:cNvSpPr>
          <p:nvPr/>
        </p:nvSpPr>
        <p:spPr bwMode="auto">
          <a:xfrm>
            <a:off x="1454552" y="3940017"/>
            <a:ext cx="9282896" cy="196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Scenario 2:</a:t>
            </a:r>
          </a:p>
          <a:p>
            <a:pPr algn="ctr"/>
            <a:endParaRPr lang="en-US" altLang="en-US" sz="2500" b="1"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1.) I prefer coffee.</a:t>
            </a:r>
          </a:p>
          <a:p>
            <a:r>
              <a:rPr lang="en-US" altLang="en-US" sz="2500" dirty="0">
                <a:solidFill>
                  <a:schemeClr val="tx1"/>
                </a:solidFill>
                <a:latin typeface="Source Sans Pro" charset="0"/>
                <a:ea typeface="Source Sans Pro" charset="0"/>
                <a:cs typeface="Source Sans Pro" charset="0"/>
              </a:rPr>
              <a:t>2.) I prefer tea.</a:t>
            </a:r>
          </a:p>
          <a:p>
            <a:r>
              <a:rPr lang="en-US" altLang="en-US" sz="2500" dirty="0">
                <a:solidFill>
                  <a:schemeClr val="tx1"/>
                </a:solidFill>
                <a:latin typeface="Source Sans Pro" charset="0"/>
                <a:ea typeface="Source Sans Pro" charset="0"/>
                <a:cs typeface="Source Sans Pro" charset="0"/>
              </a:rPr>
              <a:t>3.) Undecided. </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5468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14186"/>
            <a:ext cx="12192000" cy="988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chemeClr val="bg1"/>
                </a:solidFill>
                <a:latin typeface="Gilroy ExtraBold" charset="0"/>
                <a:ea typeface="Gilroy ExtraBold" charset="0"/>
                <a:cs typeface="Gilroy ExtraBold" charset="0"/>
              </a:rPr>
              <a:t>Icebreaker: Let’s caucus</a:t>
            </a:r>
          </a:p>
        </p:txBody>
      </p:sp>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Rectangle 4"/>
          <p:cNvSpPr>
            <a:spLocks noChangeArrowheads="1"/>
          </p:cNvSpPr>
          <p:nvPr/>
        </p:nvSpPr>
        <p:spPr bwMode="auto">
          <a:xfrm>
            <a:off x="1454552" y="3940017"/>
            <a:ext cx="9282896" cy="196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Scenario 3:</a:t>
            </a:r>
          </a:p>
          <a:p>
            <a:pPr algn="ctr"/>
            <a:endParaRPr lang="en-US" altLang="en-US" sz="2500" b="1"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1.) I prefer ketchup as a condiment. </a:t>
            </a:r>
          </a:p>
          <a:p>
            <a:r>
              <a:rPr lang="en-US" altLang="en-US" sz="2500" dirty="0">
                <a:solidFill>
                  <a:schemeClr val="tx1"/>
                </a:solidFill>
                <a:latin typeface="Source Sans Pro" charset="0"/>
                <a:ea typeface="Source Sans Pro" charset="0"/>
                <a:cs typeface="Source Sans Pro" charset="0"/>
              </a:rPr>
              <a:t>2.) I prefer mustard as  a condiment. </a:t>
            </a:r>
          </a:p>
          <a:p>
            <a:r>
              <a:rPr lang="en-US" altLang="en-US" sz="2500" dirty="0">
                <a:solidFill>
                  <a:schemeClr val="tx1"/>
                </a:solidFill>
                <a:latin typeface="Source Sans Pro" charset="0"/>
                <a:ea typeface="Source Sans Pro" charset="0"/>
                <a:cs typeface="Source Sans Pro" charset="0"/>
              </a:rPr>
              <a:t>3.) Undecided. </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145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35" name="Rectangle 34"/>
          <p:cNvSpPr/>
          <p:nvPr/>
        </p:nvSpPr>
        <p:spPr>
          <a:xfrm>
            <a:off x="5946845" y="318794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9" name="Rectangle 8"/>
          <p:cNvSpPr/>
          <p:nvPr/>
        </p:nvSpPr>
        <p:spPr>
          <a:xfrm>
            <a:off x="5946844" y="249768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rgbClr val="FFFFFF"/>
                </a:solidFill>
                <a:latin typeface="Source Sans Pro" charset="0"/>
                <a:ea typeface="Source Sans Pro" charset="0"/>
                <a:cs typeface="Source Sans Pro" charset="0"/>
              </a:rPr>
              <a:t>Framing the learning journey</a:t>
            </a:r>
          </a:p>
        </p:txBody>
      </p:sp>
    </p:spTree>
    <p:extLst>
      <p:ext uri="{BB962C8B-B14F-4D97-AF65-F5344CB8AC3E}">
        <p14:creationId xmlns:p14="http://schemas.microsoft.com/office/powerpoint/2010/main" val="168274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8" y="1151078"/>
            <a:ext cx="401839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a:solidFill>
                  <a:srgbClr val="00B4DC"/>
                </a:solidFill>
                <a:latin typeface="Gilroy ExtraBold" charset="0"/>
                <a:ea typeface="Gilroy ExtraBold" charset="0"/>
                <a:cs typeface="Gilroy ExtraBold" charset="0"/>
              </a:rPr>
              <a:t>You’re joining something </a:t>
            </a:r>
            <a:r>
              <a:rPr lang="en-US" sz="4500" b="1" dirty="0">
                <a:solidFill>
                  <a:srgbClr val="00B4DC"/>
                </a:solidFill>
                <a:latin typeface="Gilroy ExtraBold" charset="0"/>
                <a:ea typeface="Gilroy ExtraBold" charset="0"/>
                <a:cs typeface="Gilroy ExtraBold" charset="0"/>
              </a:rPr>
              <a:t>big. </a:t>
            </a:r>
          </a:p>
        </p:txBody>
      </p:sp>
      <p:sp>
        <p:nvSpPr>
          <p:cNvPr id="6" name="TextBox 5"/>
          <p:cNvSpPr txBox="1"/>
          <p:nvPr/>
        </p:nvSpPr>
        <p:spPr>
          <a:xfrm>
            <a:off x="6155267" y="1193023"/>
            <a:ext cx="5297597" cy="4154984"/>
          </a:xfrm>
          <a:prstGeom prst="rect">
            <a:avLst/>
          </a:prstGeom>
          <a:noFill/>
        </p:spPr>
        <p:txBody>
          <a:bodyPr wrap="square" rtlCol="0">
            <a:spAutoFit/>
          </a:bodyPr>
          <a:lstStyle/>
          <a:p>
            <a:pPr marL="342900" indent="-342900">
              <a:buFont typeface="Arial" charset="0"/>
              <a:buChar char="•"/>
            </a:pPr>
            <a:r>
              <a:rPr lang="en-US" sz="2400" dirty="0">
                <a:solidFill>
                  <a:schemeClr val="tx1"/>
                </a:solidFill>
                <a:latin typeface="Source Sans Pro" charset="0"/>
                <a:ea typeface="Source Sans Pro" charset="0"/>
                <a:cs typeface="Source Sans Pro" charset="0"/>
              </a:rPr>
              <a:t>We accepted nearly 400 applicants from across the country for </a:t>
            </a:r>
            <a:r>
              <a:rPr lang="en-US" sz="2400" dirty="0">
                <a:latin typeface="Source Sans Pro" charset="0"/>
                <a:ea typeface="Source Sans Pro" charset="0"/>
                <a:cs typeface="Source Sans Pro" charset="0"/>
              </a:rPr>
              <a:t>the</a:t>
            </a:r>
            <a:r>
              <a:rPr lang="en-US" sz="2400" dirty="0">
                <a:solidFill>
                  <a:schemeClr val="tx1"/>
                </a:solidFill>
                <a:latin typeface="Source Sans Pro" charset="0"/>
                <a:ea typeface="Source Sans Pro" charset="0"/>
                <a:cs typeface="Source Sans Pro" charset="0"/>
              </a:rPr>
              <a:t> spring fellowship.</a:t>
            </a:r>
            <a:endParaRPr lang="en-US" sz="2400" dirty="0">
              <a:latin typeface="Source Sans Pro" charset="0"/>
              <a:ea typeface="Source Sans Pro" charset="0"/>
              <a:cs typeface="Source Sans Pro" charset="0"/>
            </a:endParaRPr>
          </a:p>
          <a:p>
            <a:pPr marL="342900" indent="-342900">
              <a:buFont typeface="Arial" charset="0"/>
              <a:buChar char="•"/>
            </a:pPr>
            <a:endParaRPr 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sz="2400" dirty="0">
                <a:solidFill>
                  <a:schemeClr val="tx1"/>
                </a:solidFill>
                <a:latin typeface="Source Sans Pro" charset="0"/>
                <a:ea typeface="Source Sans Pro" charset="0"/>
                <a:cs typeface="Source Sans Pro" charset="0"/>
              </a:rPr>
              <a:t>Fellows represent 43 states.</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solidFill>
                  <a:schemeClr val="tx1"/>
                </a:solidFill>
                <a:latin typeface="Source Sans Pro" charset="0"/>
                <a:ea typeface="Source Sans Pro" charset="0"/>
                <a:cs typeface="Source Sans Pro" charset="0"/>
              </a:rPr>
              <a:t>Over 45% of fellows are new to organizing (less than 1 year of experience).</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endParaRPr lang="en-US" sz="24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226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0" y="2967335"/>
            <a:ext cx="12192000" cy="923330"/>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State map </a:t>
            </a:r>
            <a:r>
              <a:rPr lang="mr-IN" sz="6000" b="1" dirty="0">
                <a:solidFill>
                  <a:schemeClr val="bg1"/>
                </a:solidFill>
                <a:latin typeface="Gilroy ExtraBold" charset="0"/>
                <a:ea typeface="Gilroy ExtraBold" charset="0"/>
                <a:cs typeface="Gilroy ExtraBold" charset="0"/>
              </a:rPr>
              <a:t>–</a:t>
            </a:r>
            <a:r>
              <a:rPr lang="en-US" sz="6000" b="1" dirty="0">
                <a:solidFill>
                  <a:schemeClr val="bg1"/>
                </a:solidFill>
                <a:latin typeface="Gilroy ExtraBold" charset="0"/>
                <a:ea typeface="Gilroy ExtraBold" charset="0"/>
                <a:cs typeface="Gilroy ExtraBold" charset="0"/>
              </a:rPr>
              <a:t> fellows stats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74" y="410955"/>
            <a:ext cx="10407052" cy="6036089"/>
          </a:xfrm>
          <a:prstGeom prst="rect">
            <a:avLst/>
          </a:prstGeom>
        </p:spPr>
      </p:pic>
    </p:spTree>
    <p:extLst>
      <p:ext uri="{BB962C8B-B14F-4D97-AF65-F5344CB8AC3E}">
        <p14:creationId xmlns:p14="http://schemas.microsoft.com/office/powerpoint/2010/main" val="36765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165040"/>
            <a:ext cx="12192000" cy="2529923"/>
          </a:xfrm>
          <a:prstGeom prst="rect">
            <a:avLst/>
          </a:prstGeom>
          <a:noFill/>
        </p:spPr>
        <p:txBody>
          <a:bodyPr wrap="square" rtlCol="0">
            <a:spAutoFit/>
          </a:bodyPr>
          <a:lstStyle/>
          <a:p>
            <a:pPr algn="ctr">
              <a:lnSpc>
                <a:spcPct val="90000"/>
              </a:lnSpc>
            </a:pPr>
            <a:r>
              <a:rPr lang="en-US" sz="8800" b="1" dirty="0">
                <a:solidFill>
                  <a:srgbClr val="FFFFFF"/>
                </a:solidFill>
                <a:latin typeface="Gilroy ExtraBold" charset="0"/>
                <a:ea typeface="Gilroy ExtraBold" charset="0"/>
                <a:cs typeface="Gilroy ExtraBold" charset="0"/>
              </a:rPr>
              <a:t>Tweet today using </a:t>
            </a:r>
            <a:r>
              <a:rPr lang="en-US" sz="8800" b="1" dirty="0">
                <a:solidFill>
                  <a:schemeClr val="accent2"/>
                </a:solidFill>
                <a:latin typeface="Gilroy ExtraBold" charset="0"/>
                <a:ea typeface="Gilroy ExtraBold" charset="0"/>
                <a:cs typeface="Gilroy ExtraBold" charset="0"/>
              </a:rPr>
              <a:t>#</a:t>
            </a:r>
            <a:r>
              <a:rPr lang="en-US" sz="8800" b="1" dirty="0" err="1">
                <a:solidFill>
                  <a:schemeClr val="accent2"/>
                </a:solidFill>
                <a:latin typeface="Gilroy ExtraBold" charset="0"/>
                <a:ea typeface="Gilroy ExtraBold" charset="0"/>
                <a:cs typeface="Gilroy ExtraBold" charset="0"/>
              </a:rPr>
              <a:t>OFAFellows</a:t>
            </a:r>
            <a:endParaRPr lang="en-US" sz="8800" b="1" dirty="0">
              <a:solidFill>
                <a:schemeClr val="accent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83288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25785"/>
            <a:ext cx="12192000" cy="1006429"/>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OFA’s core purpose</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5748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468737"/>
            <a:ext cx="12192000" cy="1920526"/>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To create a more accessible and </a:t>
            </a:r>
            <a:r>
              <a:rPr lang="en-US" sz="6600" b="1">
                <a:solidFill>
                  <a:srgbClr val="FFFFFF"/>
                </a:solidFill>
                <a:latin typeface="Gilroy ExtraBold" charset="0"/>
                <a:ea typeface="Gilroy ExtraBold" charset="0"/>
                <a:cs typeface="Gilroy ExtraBold" charset="0"/>
              </a:rPr>
              <a:t>participatory democracy</a:t>
            </a:r>
            <a:endParaRPr lang="en-US" sz="6600" b="1" dirty="0">
              <a:solidFill>
                <a:srgbClr val="FFFFFF"/>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40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27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86242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1196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73456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17000"/>
            <a:extLst>
              <a:ext uri="{28A0092B-C50C-407E-A947-70E740481C1C}">
                <a14:useLocalDpi xmlns:a14="http://schemas.microsoft.com/office/drawing/2010/main" val="0"/>
              </a:ext>
            </a:extLst>
          </a:blip>
          <a:srcRect l="26862" t="28984" b="9382"/>
          <a:stretch/>
        </p:blipFill>
        <p:spPr>
          <a:xfrm>
            <a:off x="0" y="0"/>
            <a:ext cx="12192000" cy="6858000"/>
          </a:xfrm>
          <a:prstGeom prst="rect">
            <a:avLst/>
          </a:prstGeom>
        </p:spPr>
      </p:pic>
      <p:sp>
        <p:nvSpPr>
          <p:cNvPr id="9" name="TextBox 8"/>
          <p:cNvSpPr txBox="1"/>
          <p:nvPr/>
        </p:nvSpPr>
        <p:spPr>
          <a:xfrm>
            <a:off x="0" y="2282847"/>
            <a:ext cx="12192000" cy="1962525"/>
          </a:xfrm>
          <a:prstGeom prst="rect">
            <a:avLst/>
          </a:prstGeom>
          <a:noFill/>
        </p:spPr>
        <p:txBody>
          <a:bodyPr wrap="square" rtlCol="0">
            <a:spAutoFit/>
          </a:bodyPr>
          <a:lstStyle/>
          <a:p>
            <a:pPr algn="ctr">
              <a:lnSpc>
                <a:spcPct val="80000"/>
              </a:lnSpc>
            </a:pPr>
            <a:r>
              <a:rPr lang="en-US" sz="7500" b="1" dirty="0">
                <a:solidFill>
                  <a:schemeClr val="bg1"/>
                </a:solidFill>
                <a:latin typeface="Gilroy ExtraBold" charset="0"/>
                <a:ea typeface="Gilroy ExtraBold" charset="0"/>
                <a:cs typeface="Gilroy ExtraBold" charset="0"/>
              </a:rPr>
              <a:t>OFA Community </a:t>
            </a:r>
          </a:p>
          <a:p>
            <a:pPr algn="ctr">
              <a:lnSpc>
                <a:spcPct val="80000"/>
              </a:lnSpc>
            </a:pPr>
            <a:r>
              <a:rPr lang="en-US" sz="7500" b="1" dirty="0">
                <a:solidFill>
                  <a:schemeClr val="bg1"/>
                </a:solidFill>
                <a:latin typeface="Gilroy ExtraBold" charset="0"/>
                <a:ea typeface="Gilroy ExtraBold" charset="0"/>
                <a:cs typeface="Gilroy ExtraBold" charset="0"/>
              </a:rPr>
              <a:t>Engagement Fellowship</a:t>
            </a:r>
          </a:p>
        </p:txBody>
      </p:sp>
      <p:sp>
        <p:nvSpPr>
          <p:cNvPr id="4" name="TextBox 3"/>
          <p:cNvSpPr txBox="1"/>
          <p:nvPr/>
        </p:nvSpPr>
        <p:spPr>
          <a:xfrm>
            <a:off x="0" y="4245372"/>
            <a:ext cx="12192000" cy="523220"/>
          </a:xfrm>
          <a:prstGeom prst="rect">
            <a:avLst/>
          </a:prstGeom>
          <a:noFill/>
        </p:spPr>
        <p:txBody>
          <a:bodyPr wrap="square" rtlCol="0">
            <a:spAutoFit/>
          </a:bodyPr>
          <a:lstStyle/>
          <a:p>
            <a:pPr algn="ctr"/>
            <a:r>
              <a:rPr lang="en-US" sz="2800" b="1" dirty="0">
                <a:solidFill>
                  <a:schemeClr val="accent2"/>
                </a:solidFill>
                <a:latin typeface="Gilroy ExtraBold" charset="0"/>
                <a:ea typeface="Gilroy ExtraBold" charset="0"/>
                <a:cs typeface="Gilroy ExtraBold" charset="0"/>
              </a:rPr>
              <a:t>Spring 2018 / #</a:t>
            </a:r>
            <a:r>
              <a:rPr lang="en-US" sz="2800" b="1" dirty="0" err="1">
                <a:solidFill>
                  <a:schemeClr val="accent2"/>
                </a:solidFill>
                <a:latin typeface="Gilroy ExtraBold" charset="0"/>
                <a:ea typeface="Gilroy ExtraBold" charset="0"/>
                <a:cs typeface="Gilroy ExtraBold" charset="0"/>
              </a:rPr>
              <a:t>OFAFellows</a:t>
            </a:r>
            <a:endParaRPr lang="en-US" sz="2800" b="1" dirty="0">
              <a:solidFill>
                <a:schemeClr val="accent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spTree>
    <p:extLst>
      <p:ext uri="{BB962C8B-B14F-4D97-AF65-F5344CB8AC3E}">
        <p14:creationId xmlns:p14="http://schemas.microsoft.com/office/powerpoint/2010/main" val="80650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196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81914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2735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Cultivating community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201165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3504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Cultivating community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Building coalitions and partnerships</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201777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659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Cultivating community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Building coalitions and partnerships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a:t>
            </a:r>
            <a:r>
              <a:rPr lang="en-US" altLang="en-US" sz="2500" dirty="0">
                <a:solidFill>
                  <a:schemeClr val="tx1"/>
                </a:solidFill>
                <a:latin typeface="Source Sans Pro" charset="0"/>
                <a:ea typeface="Source Sans Pro" charset="0"/>
                <a:cs typeface="Source Sans Pro" charset="0"/>
              </a:rPr>
              <a:t>   Tying it all together</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80386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476887"/>
            <a:ext cx="12192000" cy="1920526"/>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2018 is an incredibly important year</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0023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791049"/>
            <a:ext cx="12192000" cy="1228606"/>
          </a:xfrm>
          <a:prstGeom prst="rect">
            <a:avLst/>
          </a:prstGeom>
          <a:noFill/>
        </p:spPr>
        <p:txBody>
          <a:bodyPr wrap="square" rtlCol="0">
            <a:spAutoFit/>
          </a:bodyPr>
          <a:lstStyle/>
          <a:p>
            <a:pPr algn="ctr">
              <a:lnSpc>
                <a:spcPct val="80000"/>
              </a:lnSpc>
            </a:pPr>
            <a:r>
              <a:rPr lang="en-US" sz="9000" b="1" dirty="0">
                <a:solidFill>
                  <a:schemeClr val="bg1"/>
                </a:solidFill>
                <a:latin typeface="Gilroy ExtraBold" charset="0"/>
                <a:ea typeface="Gilroy ExtraBold" charset="0"/>
                <a:cs typeface="Gilroy ExtraBold" charset="0"/>
              </a:rPr>
              <a:t>Fellows projects</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6470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79708" y="867674"/>
            <a:ext cx="40183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Fellows projects</a:t>
            </a:r>
          </a:p>
        </p:txBody>
      </p:sp>
      <p:sp>
        <p:nvSpPr>
          <p:cNvPr id="6" name="TextBox 5"/>
          <p:cNvSpPr txBox="1"/>
          <p:nvPr/>
        </p:nvSpPr>
        <p:spPr>
          <a:xfrm>
            <a:off x="4452080" y="837694"/>
            <a:ext cx="6964180" cy="5008149"/>
          </a:xfrm>
          <a:prstGeom prst="rect">
            <a:avLst/>
          </a:prstGeom>
          <a:noFill/>
        </p:spPr>
        <p:txBody>
          <a:bodyPr wrap="square" rtlCol="0">
            <a:spAutoFit/>
          </a:bodyPr>
          <a:lstStyle/>
          <a:p>
            <a:pPr marL="342900" indent="-342900">
              <a:buFont typeface="Arial" charset="0"/>
              <a:buChar char="•"/>
            </a:pPr>
            <a:r>
              <a:rPr lang="en-US" sz="2400" dirty="0"/>
              <a:t>Fellows will identify a root problem facing their community, and will strategize how to make an impact and address these challenges</a:t>
            </a:r>
            <a:r>
              <a:rPr lang="en-US" sz="2400"/>
              <a:t>. </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solidFill>
                  <a:schemeClr val="tx1"/>
                </a:solidFill>
                <a:latin typeface="Source Sans Pro" charset="0"/>
                <a:ea typeface="Source Sans Pro" charset="0"/>
                <a:cs typeface="Source Sans Pro" charset="0"/>
              </a:rPr>
              <a:t>The weekly assignments will help fellows build towards this final project. </a:t>
            </a:r>
            <a:r>
              <a:rPr lang="en-US" sz="2400" dirty="0"/>
              <a:t>By program’s end, fellows will be ready to take their first steps towards implementing this plan, which typically will be an outreach or mobilizing event to raise awareness or take action on the addressing the issue.</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The scale and scope should reflect the capacity of your team. </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715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983354"/>
            <a:ext cx="12192000" cy="14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What are you most eager to learn </a:t>
            </a:r>
          </a:p>
          <a:p>
            <a:pPr algn="ctr"/>
            <a:r>
              <a:rPr lang="en-US" sz="4500" b="1" dirty="0">
                <a:solidFill>
                  <a:schemeClr val="bg1"/>
                </a:solidFill>
                <a:latin typeface="Gilroy ExtraBold" charset="0"/>
                <a:ea typeface="Gilroy ExtraBold" charset="0"/>
                <a:cs typeface="Gilroy ExtraBold" charset="0"/>
              </a:rPr>
              <a:t>about during the fellowship?</a:t>
            </a:r>
          </a:p>
        </p:txBody>
      </p:sp>
      <p:grpSp>
        <p:nvGrpSpPr>
          <p:cNvPr id="2" name="Group 1"/>
          <p:cNvGrpSpPr/>
          <p:nvPr/>
        </p:nvGrpSpPr>
        <p:grpSpPr>
          <a:xfrm>
            <a:off x="2395889" y="4424733"/>
            <a:ext cx="7496474" cy="1246889"/>
            <a:chOff x="-641522" y="4480501"/>
            <a:chExt cx="7496474" cy="1246889"/>
          </a:xfrm>
        </p:grpSpPr>
        <p:sp>
          <p:nvSpPr>
            <p:cNvPr id="13" name="TextBox 12">
              <a:hlinkClick r:id="rId2"/>
            </p:cNvPr>
            <p:cNvSpPr txBox="1"/>
            <p:nvPr/>
          </p:nvSpPr>
          <p:spPr>
            <a:xfrm>
              <a:off x="-641522" y="5277751"/>
              <a:ext cx="7496474"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 and tweet using #</a:t>
              </a:r>
              <a:r>
                <a:rPr lang="en-US" sz="2500" dirty="0" err="1">
                  <a:solidFill>
                    <a:schemeClr val="bg2">
                      <a:lumMod val="25000"/>
                    </a:schemeClr>
                  </a:solidFill>
                  <a:latin typeface="Source Sans Pro" charset="0"/>
                  <a:ea typeface="Source Sans Pro" charset="0"/>
                  <a:cs typeface="Source Sans Pro" charset="0"/>
                </a:rPr>
                <a:t>OFAFellows</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19322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983354"/>
            <a:ext cx="12192000" cy="14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What are you most nervous about in the fellowship?</a:t>
            </a:r>
          </a:p>
        </p:txBody>
      </p:sp>
      <p:grpSp>
        <p:nvGrpSpPr>
          <p:cNvPr id="2" name="Group 1"/>
          <p:cNvGrpSpPr/>
          <p:nvPr/>
        </p:nvGrpSpPr>
        <p:grpSpPr>
          <a:xfrm>
            <a:off x="3866469" y="4424733"/>
            <a:ext cx="4459061" cy="1246889"/>
            <a:chOff x="829058" y="4480501"/>
            <a:chExt cx="4459061" cy="1246889"/>
          </a:xfrm>
        </p:grpSpPr>
        <p:sp>
          <p:nvSpPr>
            <p:cNvPr id="13" name="TextBox 12">
              <a:hlinkClick r:id="rId2"/>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2610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35" name="Rectangle 34"/>
          <p:cNvSpPr/>
          <p:nvPr/>
        </p:nvSpPr>
        <p:spPr>
          <a:xfrm>
            <a:off x="5946845" y="318794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2"/>
            <a:ext cx="497626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rgbClr val="FFFFFF"/>
                </a:solidFill>
                <a:latin typeface="Source Sans Pro" charset="0"/>
                <a:ea typeface="Source Sans Pro" charset="0"/>
                <a:cs typeface="Source Sans Pro" charset="0"/>
              </a:rPr>
              <a:t>Your fellowship resources </a:t>
            </a:r>
          </a:p>
        </p:txBody>
      </p:sp>
    </p:spTree>
    <p:extLst>
      <p:ext uri="{BB962C8B-B14F-4D97-AF65-F5344CB8AC3E}">
        <p14:creationId xmlns:p14="http://schemas.microsoft.com/office/powerpoint/2010/main" val="3225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812801"/>
            <a:ext cx="12414250" cy="8276167"/>
          </a:xfrm>
          <a:prstGeom prst="rect">
            <a:avLst/>
          </a:prstGeom>
        </p:spPr>
      </p:pic>
      <p:sp>
        <p:nvSpPr>
          <p:cNvPr id="7" name="TextBox 6"/>
          <p:cNvSpPr txBox="1"/>
          <p:nvPr/>
        </p:nvSpPr>
        <p:spPr>
          <a:xfrm>
            <a:off x="763924" y="5152269"/>
            <a:ext cx="6204034" cy="597343"/>
          </a:xfrm>
          <a:prstGeom prst="rect">
            <a:avLst/>
          </a:prstGeom>
          <a:noFill/>
        </p:spPr>
        <p:txBody>
          <a:bodyPr wrap="square" rtlCol="0">
            <a:spAutoFit/>
          </a:bodyPr>
          <a:lstStyle/>
          <a:p>
            <a:pPr>
              <a:lnSpc>
                <a:spcPct val="80000"/>
              </a:lnSpc>
            </a:pPr>
            <a:r>
              <a:rPr lang="en-US" sz="4000" b="1" dirty="0">
                <a:solidFill>
                  <a:schemeClr val="bg1"/>
                </a:solidFill>
                <a:latin typeface="Gilroy ExtraBold" charset="0"/>
                <a:ea typeface="Gilroy ExtraBold" charset="0"/>
                <a:cs typeface="Gilroy ExtraBold" charset="0"/>
              </a:rPr>
              <a:t>Alexis </a:t>
            </a:r>
            <a:r>
              <a:rPr lang="en-US" sz="4000" b="1" dirty="0" err="1">
                <a:solidFill>
                  <a:schemeClr val="bg1"/>
                </a:solidFill>
                <a:latin typeface="Gilroy ExtraBold" charset="0"/>
                <a:ea typeface="Gilroy ExtraBold" charset="0"/>
                <a:cs typeface="Gilroy ExtraBold" charset="0"/>
              </a:rPr>
              <a:t>Conavay</a:t>
            </a:r>
            <a:endParaRPr lang="en-US" sz="4000" b="1" dirty="0">
              <a:solidFill>
                <a:schemeClr val="bg1"/>
              </a:solidFill>
              <a:latin typeface="Gilroy ExtraBold" charset="0"/>
              <a:ea typeface="Gilroy ExtraBold" charset="0"/>
              <a:cs typeface="Gilroy ExtraBold" charset="0"/>
            </a:endParaRPr>
          </a:p>
        </p:txBody>
      </p:sp>
      <p:sp>
        <p:nvSpPr>
          <p:cNvPr id="8" name="TextBox 7"/>
          <p:cNvSpPr txBox="1"/>
          <p:nvPr/>
        </p:nvSpPr>
        <p:spPr>
          <a:xfrm>
            <a:off x="767302" y="5603798"/>
            <a:ext cx="5069715" cy="769441"/>
          </a:xfrm>
          <a:prstGeom prst="rect">
            <a:avLst/>
          </a:prstGeom>
          <a:noFill/>
        </p:spPr>
        <p:txBody>
          <a:bodyPr wrap="square" rtlCol="0">
            <a:spAutoFit/>
          </a:bodyPr>
          <a:lstStyle/>
          <a:p>
            <a:r>
              <a:rPr lang="en-US" sz="2200" b="1" dirty="0">
                <a:solidFill>
                  <a:schemeClr val="tx2"/>
                </a:solidFill>
                <a:latin typeface="Gilroy" charset="0"/>
                <a:ea typeface="Gilroy" charset="0"/>
                <a:cs typeface="Gilroy" charset="0"/>
              </a:rPr>
              <a:t>@</a:t>
            </a:r>
            <a:r>
              <a:rPr lang="en-US" sz="2200" b="1" dirty="0" err="1">
                <a:solidFill>
                  <a:schemeClr val="tx2"/>
                </a:solidFill>
                <a:latin typeface="Gilroy" charset="0"/>
                <a:ea typeface="Gilroy" charset="0"/>
                <a:cs typeface="Gilroy" charset="0"/>
              </a:rPr>
              <a:t>AlexConavay</a:t>
            </a:r>
            <a:endParaRPr lang="en-US" sz="2200" b="1" dirty="0">
              <a:solidFill>
                <a:schemeClr val="tx2"/>
              </a:solidFill>
              <a:latin typeface="Gilroy" charset="0"/>
              <a:ea typeface="Gilroy" charset="0"/>
              <a:cs typeface="Gilroy" charset="0"/>
            </a:endParaRPr>
          </a:p>
          <a:p>
            <a:r>
              <a:rPr lang="en-US" sz="2200" b="1" dirty="0">
                <a:solidFill>
                  <a:schemeClr val="tx2"/>
                </a:solidFill>
                <a:latin typeface="Gilroy" charset="0"/>
                <a:ea typeface="Gilroy" charset="0"/>
                <a:cs typeface="Gilroy" charset="0"/>
              </a:rPr>
              <a:t>Organizing Project Manager</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51369" y="6972585"/>
            <a:ext cx="653212" cy="253432"/>
          </a:xfrm>
          <a:prstGeom prst="rect">
            <a:avLst/>
          </a:prstGeom>
          <a:effectLst/>
        </p:spPr>
      </p:pic>
    </p:spTree>
    <p:extLst>
      <p:ext uri="{BB962C8B-B14F-4D97-AF65-F5344CB8AC3E}">
        <p14:creationId xmlns:p14="http://schemas.microsoft.com/office/powerpoint/2010/main" val="1937243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773436"/>
            <a:ext cx="12192000" cy="1255728"/>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Fellows program webpage:</a:t>
            </a:r>
          </a:p>
          <a:p>
            <a:pPr algn="ctr">
              <a:lnSpc>
                <a:spcPct val="90000"/>
              </a:lnSpc>
            </a:pPr>
            <a:r>
              <a:rPr lang="en-US" sz="2400" b="1" dirty="0">
                <a:solidFill>
                  <a:schemeClr val="accent2"/>
                </a:solidFill>
                <a:latin typeface="Gilroy ExtraBold" charset="0"/>
                <a:ea typeface="Gilroy ExtraBold" charset="0"/>
                <a:cs typeface="Gilroy ExtraBold" charset="0"/>
                <a:hlinkClick r:id="rId2"/>
              </a:rPr>
              <a:t>https://www.ofa.us/get-trained/fellows-2018-spring-fellows/</a:t>
            </a:r>
            <a:endParaRPr lang="en-US" sz="2400" b="1" dirty="0">
              <a:solidFill>
                <a:schemeClr val="accent2"/>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10463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344087"/>
            <a:ext cx="12192000" cy="2169825"/>
          </a:xfrm>
          <a:prstGeom prst="rect">
            <a:avLst/>
          </a:prstGeom>
          <a:noFill/>
        </p:spPr>
        <p:txBody>
          <a:bodyPr wrap="square" rtlCol="0">
            <a:spAutoFit/>
          </a:bodyPr>
          <a:lstStyle/>
          <a:p>
            <a:pPr algn="ctr">
              <a:lnSpc>
                <a:spcPct val="90000"/>
              </a:lnSpc>
            </a:pPr>
            <a:r>
              <a:rPr lang="en-US" sz="7500" b="1" dirty="0">
                <a:solidFill>
                  <a:schemeClr val="bg1"/>
                </a:solidFill>
                <a:latin typeface="Gilroy ExtraBold" charset="0"/>
                <a:ea typeface="Gilroy ExtraBold" charset="0"/>
                <a:cs typeface="Gilroy ExtraBold" charset="0"/>
              </a:rPr>
              <a:t>Want to talk to us?</a:t>
            </a:r>
          </a:p>
          <a:p>
            <a:pPr algn="ctr">
              <a:lnSpc>
                <a:spcPct val="90000"/>
              </a:lnSpc>
            </a:pPr>
            <a:r>
              <a:rPr lang="en-US" sz="7500" b="1" dirty="0" err="1">
                <a:solidFill>
                  <a:schemeClr val="accent2"/>
                </a:solidFill>
                <a:latin typeface="Gilroy ExtraBold" charset="0"/>
                <a:ea typeface="Gilroy ExtraBold" charset="0"/>
                <a:cs typeface="Gilroy ExtraBold" charset="0"/>
              </a:rPr>
              <a:t>fellows@ofa.us</a:t>
            </a:r>
            <a:endParaRPr lang="en-US" sz="7500" b="1" dirty="0">
              <a:solidFill>
                <a:schemeClr val="accent2"/>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009416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37287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sp>
        <p:nvSpPr>
          <p:cNvPr id="3" name="Rectangle 2"/>
          <p:cNvSpPr/>
          <p:nvPr/>
        </p:nvSpPr>
        <p:spPr>
          <a:xfrm>
            <a:off x="5449873" y="1028630"/>
            <a:ext cx="6096000" cy="1107996"/>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emails </a:t>
            </a:r>
            <a:r>
              <a:rPr lang="en-US" altLang="en-US" sz="2200" dirty="0">
                <a:latin typeface="Source Sans Pro" charset="0"/>
                <a:ea typeface="Source Sans Pro" charset="0"/>
                <a:cs typeface="Source Sans Pro" charset="0"/>
                <a:hlinkClick r:id="rId3"/>
              </a:rPr>
              <a:t>fellows@ofa.us</a:t>
            </a:r>
            <a:r>
              <a:rPr lang="en-US" altLang="en-US" sz="2200" dirty="0">
                <a:latin typeface="Source Sans Pro" charset="0"/>
                <a:ea typeface="Source Sans Pro" charset="0"/>
                <a:cs typeface="Source Sans Pro" charset="0"/>
              </a:rPr>
              <a:t> (and your Fellows Leader, if you have one).</a:t>
            </a:r>
          </a:p>
        </p:txBody>
      </p:sp>
      <p:pic>
        <p:nvPicPr>
          <p:cNvPr id="6" name="Picture 5"/>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72856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sp>
        <p:nvSpPr>
          <p:cNvPr id="3" name="Rectangle 2"/>
          <p:cNvSpPr/>
          <p:nvPr/>
        </p:nvSpPr>
        <p:spPr>
          <a:xfrm>
            <a:off x="5449873" y="1028630"/>
            <a:ext cx="6096000" cy="1107996"/>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emails </a:t>
            </a:r>
            <a:r>
              <a:rPr lang="en-US" altLang="en-US" sz="2200" dirty="0">
                <a:latin typeface="Source Sans Pro" charset="0"/>
                <a:ea typeface="Source Sans Pro" charset="0"/>
                <a:cs typeface="Source Sans Pro" charset="0"/>
                <a:hlinkClick r:id="rId3"/>
              </a:rPr>
              <a:t>fellows@ofa.us</a:t>
            </a:r>
            <a:r>
              <a:rPr lang="en-US" altLang="en-US" sz="2200" dirty="0">
                <a:latin typeface="Source Sans Pro" charset="0"/>
                <a:ea typeface="Source Sans Pro" charset="0"/>
                <a:cs typeface="Source Sans Pro" charset="0"/>
              </a:rPr>
              <a:t> (and your Fellows Leader, if you have one)</a:t>
            </a:r>
          </a:p>
        </p:txBody>
      </p:sp>
      <p:sp>
        <p:nvSpPr>
          <p:cNvPr id="6" name="Rectangle 5"/>
          <p:cNvSpPr/>
          <p:nvPr/>
        </p:nvSpPr>
        <p:spPr>
          <a:xfrm>
            <a:off x="5449873" y="2662494"/>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880" y="2662494"/>
            <a:ext cx="776116" cy="638071"/>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4414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89" y="4035446"/>
            <a:ext cx="731323" cy="492291"/>
          </a:xfrm>
          <a:prstGeom prst="rect">
            <a:avLst/>
          </a:prstGeom>
        </p:spPr>
      </p:pic>
      <p:sp>
        <p:nvSpPr>
          <p:cNvPr id="3" name="Rectangle 2"/>
          <p:cNvSpPr/>
          <p:nvPr/>
        </p:nvSpPr>
        <p:spPr>
          <a:xfrm>
            <a:off x="5449873" y="1028630"/>
            <a:ext cx="6096000" cy="1107996"/>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emails </a:t>
            </a:r>
            <a:r>
              <a:rPr lang="en-US" altLang="en-US" sz="2200" dirty="0">
                <a:latin typeface="Source Sans Pro" charset="0"/>
                <a:ea typeface="Source Sans Pro" charset="0"/>
                <a:cs typeface="Source Sans Pro" charset="0"/>
                <a:hlinkClick r:id="rId4"/>
              </a:rPr>
              <a:t>fellows@ofa.us</a:t>
            </a:r>
            <a:r>
              <a:rPr lang="en-US" altLang="en-US" sz="2200" dirty="0">
                <a:latin typeface="Source Sans Pro" charset="0"/>
                <a:ea typeface="Source Sans Pro" charset="0"/>
                <a:cs typeface="Source Sans Pro" charset="0"/>
              </a:rPr>
              <a:t> (and your Fellows Leader, if you have one)</a:t>
            </a:r>
          </a:p>
        </p:txBody>
      </p:sp>
      <p:sp>
        <p:nvSpPr>
          <p:cNvPr id="6" name="Rectangle 5"/>
          <p:cNvSpPr/>
          <p:nvPr/>
        </p:nvSpPr>
        <p:spPr>
          <a:xfrm>
            <a:off x="5449873" y="2662494"/>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sp>
        <p:nvSpPr>
          <p:cNvPr id="7" name="Rectangle 6"/>
          <p:cNvSpPr/>
          <p:nvPr/>
        </p:nvSpPr>
        <p:spPr>
          <a:xfrm>
            <a:off x="5449873" y="3931531"/>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A recording of this video will be available on the Fellows website following this training.</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5880" y="2662494"/>
            <a:ext cx="776116" cy="638071"/>
          </a:xfrm>
          <a:prstGeom prst="rect">
            <a:avLst/>
          </a:prstGeom>
        </p:spPr>
      </p:pic>
      <p:pic>
        <p:nvPicPr>
          <p:cNvPr id="10" name="Picture 9"/>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15556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89" y="4035446"/>
            <a:ext cx="731323" cy="4922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71" y="5262617"/>
            <a:ext cx="734441" cy="746836"/>
          </a:xfrm>
          <a:prstGeom prst="rect">
            <a:avLst/>
          </a:prstGeom>
        </p:spPr>
      </p:pic>
      <p:sp>
        <p:nvSpPr>
          <p:cNvPr id="3" name="Rectangle 2"/>
          <p:cNvSpPr/>
          <p:nvPr/>
        </p:nvSpPr>
        <p:spPr>
          <a:xfrm>
            <a:off x="5449873" y="1028630"/>
            <a:ext cx="6096000" cy="1107996"/>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emails </a:t>
            </a:r>
            <a:r>
              <a:rPr lang="en-US" altLang="en-US" sz="2200" dirty="0">
                <a:latin typeface="Source Sans Pro" charset="0"/>
                <a:ea typeface="Source Sans Pro" charset="0"/>
                <a:cs typeface="Source Sans Pro" charset="0"/>
                <a:hlinkClick r:id="rId5"/>
              </a:rPr>
              <a:t>fellows@ofa.us</a:t>
            </a:r>
            <a:r>
              <a:rPr lang="en-US" altLang="en-US" sz="2200" dirty="0">
                <a:latin typeface="Source Sans Pro" charset="0"/>
                <a:ea typeface="Source Sans Pro" charset="0"/>
                <a:cs typeface="Source Sans Pro" charset="0"/>
              </a:rPr>
              <a:t> (and your Fellows Leader, if you have one).</a:t>
            </a:r>
          </a:p>
        </p:txBody>
      </p:sp>
      <p:sp>
        <p:nvSpPr>
          <p:cNvPr id="6" name="Rectangle 5"/>
          <p:cNvSpPr/>
          <p:nvPr/>
        </p:nvSpPr>
        <p:spPr>
          <a:xfrm>
            <a:off x="5449873" y="2662494"/>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sp>
        <p:nvSpPr>
          <p:cNvPr id="7" name="Rectangle 6"/>
          <p:cNvSpPr/>
          <p:nvPr/>
        </p:nvSpPr>
        <p:spPr>
          <a:xfrm>
            <a:off x="5449873" y="3931531"/>
            <a:ext cx="6096000" cy="769441"/>
          </a:xfrm>
          <a:prstGeom prst="rect">
            <a:avLst/>
          </a:prstGeom>
        </p:spPr>
        <p:txBody>
          <a:bodyPr>
            <a:spAutoFit/>
          </a:bodyPr>
          <a:lstStyle/>
          <a:p>
            <a:r>
              <a:rPr lang="en-US" altLang="en-US" sz="2200" dirty="0">
                <a:latin typeface="Source Sans Pro" charset="0"/>
                <a:ea typeface="Source Sans Pro" charset="0"/>
                <a:cs typeface="Source Sans Pro" charset="0"/>
              </a:rPr>
              <a:t>A recording of this video will be available on the Fellows website following this training.</a:t>
            </a:r>
          </a:p>
        </p:txBody>
      </p:sp>
      <p:sp>
        <p:nvSpPr>
          <p:cNvPr id="8" name="Rectangle 7"/>
          <p:cNvSpPr/>
          <p:nvPr/>
        </p:nvSpPr>
        <p:spPr>
          <a:xfrm>
            <a:off x="5485779" y="5478263"/>
            <a:ext cx="3243196" cy="430887"/>
          </a:xfrm>
          <a:prstGeom prst="rect">
            <a:avLst/>
          </a:prstGeom>
        </p:spPr>
        <p:txBody>
          <a:bodyPr wrap="none">
            <a:spAutoFit/>
          </a:bodyPr>
          <a:lstStyle/>
          <a:p>
            <a:r>
              <a:rPr lang="en-US" altLang="en-US" sz="2200" dirty="0">
                <a:latin typeface="Source Sans Pro" charset="0"/>
                <a:ea typeface="Source Sans Pro" charset="0"/>
                <a:cs typeface="Source Sans Pro" charset="0"/>
              </a:rPr>
              <a:t>Tweet using #</a:t>
            </a:r>
            <a:r>
              <a:rPr lang="en-US" altLang="en-US" sz="2200" dirty="0" err="1">
                <a:latin typeface="Source Sans Pro" charset="0"/>
                <a:ea typeface="Source Sans Pro" charset="0"/>
                <a:cs typeface="Source Sans Pro" charset="0"/>
              </a:rPr>
              <a:t>OFAFellows</a:t>
            </a:r>
            <a:r>
              <a:rPr lang="en-US" altLang="en-US" sz="2200" dirty="0">
                <a:latin typeface="Source Sans Pro" charset="0"/>
                <a:ea typeface="Source Sans Pro" charset="0"/>
                <a:cs typeface="Source Sans Pro" charset="0"/>
              </a:rPr>
              <a:t>.</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880" y="2662494"/>
            <a:ext cx="776116" cy="638071"/>
          </a:xfrm>
          <a:prstGeom prst="rect">
            <a:avLst/>
          </a:prstGeom>
        </p:spPr>
      </p:pic>
      <p:pic>
        <p:nvPicPr>
          <p:cNvPr id="14" name="Picture 13"/>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77377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0"/>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 </a:t>
            </a:r>
          </a:p>
        </p:txBody>
      </p:sp>
      <p:sp>
        <p:nvSpPr>
          <p:cNvPr id="16" name="Rectangle 15"/>
          <p:cNvSpPr/>
          <p:nvPr/>
        </p:nvSpPr>
        <p:spPr>
          <a:xfrm>
            <a:off x="5946843" y="3187943"/>
            <a:ext cx="5267497"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Seeing ourselves as change-makers</a:t>
            </a:r>
          </a:p>
        </p:txBody>
      </p:sp>
    </p:spTree>
    <p:extLst>
      <p:ext uri="{BB962C8B-B14F-4D97-AF65-F5344CB8AC3E}">
        <p14:creationId xmlns:p14="http://schemas.microsoft.com/office/powerpoint/2010/main" val="1357378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l="29386" r="30655"/>
          <a:stretch/>
        </p:blipFill>
        <p:spPr>
          <a:xfrm>
            <a:off x="8069177" y="0"/>
            <a:ext cx="4122822" cy="6858000"/>
          </a:xfrm>
          <a:prstGeom prst="rect">
            <a:avLst/>
          </a:prstGeom>
        </p:spPr>
      </p:pic>
      <p:pic>
        <p:nvPicPr>
          <p:cNvPr id="6" name="Picture 5"/>
          <p:cNvPicPr>
            <a:picLocks noChangeAspect="1"/>
          </p:cNvPicPr>
          <p:nvPr/>
        </p:nvPicPr>
        <p:blipFill rotWithShape="1">
          <a:blip r:embed="rId4">
            <a:alphaModFix amt="35000"/>
            <a:extLst>
              <a:ext uri="{28A0092B-C50C-407E-A947-70E740481C1C}">
                <a14:useLocalDpi xmlns:a14="http://schemas.microsoft.com/office/drawing/2010/main" val="0"/>
              </a:ext>
            </a:extLst>
          </a:blip>
          <a:srcRect l="27916" t="25214" r="29430"/>
          <a:stretch/>
        </p:blipFill>
        <p:spPr>
          <a:xfrm>
            <a:off x="3914274" y="0"/>
            <a:ext cx="4154903" cy="6858000"/>
          </a:xfrm>
          <a:prstGeom prst="rect">
            <a:avLst/>
          </a:prstGeom>
        </p:spPr>
      </p:pic>
      <p:pic>
        <p:nvPicPr>
          <p:cNvPr id="7" name="Picture 6"/>
          <p:cNvPicPr>
            <a:picLocks noChangeAspect="1"/>
          </p:cNvPicPr>
          <p:nvPr/>
        </p:nvPicPr>
        <p:blipFill rotWithShape="1">
          <a:blip r:embed="rId5">
            <a:alphaModFix amt="35000"/>
            <a:extLst>
              <a:ext uri="{28A0092B-C50C-407E-A947-70E740481C1C}">
                <a14:useLocalDpi xmlns:a14="http://schemas.microsoft.com/office/drawing/2010/main" val="0"/>
              </a:ext>
            </a:extLst>
          </a:blip>
          <a:srcRect l="31379" t="5000" r="39726" b="5000"/>
          <a:stretch/>
        </p:blipFill>
        <p:spPr>
          <a:xfrm>
            <a:off x="0" y="0"/>
            <a:ext cx="3914274" cy="6858000"/>
          </a:xfrm>
          <a:prstGeom prst="rect">
            <a:avLst/>
          </a:prstGeom>
        </p:spPr>
      </p:pic>
      <p:sp>
        <p:nvSpPr>
          <p:cNvPr id="3" name="Rectangle 2"/>
          <p:cNvSpPr/>
          <p:nvPr/>
        </p:nvSpPr>
        <p:spPr>
          <a:xfrm>
            <a:off x="687238" y="4998591"/>
            <a:ext cx="10817524" cy="1323439"/>
          </a:xfrm>
          <a:prstGeom prst="rect">
            <a:avLst/>
          </a:prstGeom>
        </p:spPr>
        <p:txBody>
          <a:bodyPr wrap="square">
            <a:spAutoFit/>
          </a:bodyPr>
          <a:lstStyle/>
          <a:p>
            <a:pPr algn="ctr"/>
            <a:r>
              <a:rPr lang="en-US" sz="4000" b="1" dirty="0">
                <a:solidFill>
                  <a:schemeClr val="bg1"/>
                </a:solidFill>
                <a:latin typeface="Gilroy ExtraBold" charset="0"/>
                <a:ea typeface="Gilroy ExtraBold" charset="0"/>
                <a:cs typeface="Gilroy ExtraBold" charset="0"/>
              </a:rPr>
              <a:t>How are these leaders different </a:t>
            </a:r>
            <a:r>
              <a:rPr lang="en-US" sz="4000" b="1">
                <a:solidFill>
                  <a:schemeClr val="bg1"/>
                </a:solidFill>
                <a:latin typeface="Gilroy ExtraBold" charset="0"/>
                <a:ea typeface="Gilroy ExtraBold" charset="0"/>
                <a:cs typeface="Gilroy ExtraBold" charset="0"/>
              </a:rPr>
              <a:t>and </a:t>
            </a:r>
          </a:p>
          <a:p>
            <a:pPr algn="ctr"/>
            <a:r>
              <a:rPr lang="en-US" sz="4000" b="1" dirty="0">
                <a:solidFill>
                  <a:schemeClr val="bg1"/>
                </a:solidFill>
                <a:latin typeface="Gilroy ExtraBold" charset="0"/>
                <a:ea typeface="Gilroy ExtraBold" charset="0"/>
                <a:cs typeface="Gilroy ExtraBold" charset="0"/>
              </a:rPr>
              <a:t>what do they have in common?</a:t>
            </a:r>
          </a:p>
        </p:txBody>
      </p:sp>
      <p:pic>
        <p:nvPicPr>
          <p:cNvPr id="9" name="Picture 8"/>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11330238" y="6463299"/>
            <a:ext cx="653212" cy="253432"/>
          </a:xfrm>
          <a:prstGeom prst="rect">
            <a:avLst/>
          </a:prstGeom>
          <a:effectLst/>
        </p:spPr>
      </p:pic>
    </p:spTree>
    <p:extLst>
      <p:ext uri="{BB962C8B-B14F-4D97-AF65-F5344CB8AC3E}">
        <p14:creationId xmlns:p14="http://schemas.microsoft.com/office/powerpoint/2010/main" val="679053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l="29386" r="30655"/>
          <a:stretch/>
        </p:blipFill>
        <p:spPr>
          <a:xfrm>
            <a:off x="8069177" y="0"/>
            <a:ext cx="4122822" cy="6858000"/>
          </a:xfrm>
          <a:prstGeom prst="rect">
            <a:avLst/>
          </a:prstGeom>
        </p:spPr>
      </p:pic>
      <p:pic>
        <p:nvPicPr>
          <p:cNvPr id="6" name="Picture 5"/>
          <p:cNvPicPr>
            <a:picLocks noChangeAspect="1"/>
          </p:cNvPicPr>
          <p:nvPr/>
        </p:nvPicPr>
        <p:blipFill rotWithShape="1">
          <a:blip r:embed="rId4">
            <a:alphaModFix amt="35000"/>
            <a:extLst>
              <a:ext uri="{28A0092B-C50C-407E-A947-70E740481C1C}">
                <a14:useLocalDpi xmlns:a14="http://schemas.microsoft.com/office/drawing/2010/main" val="0"/>
              </a:ext>
            </a:extLst>
          </a:blip>
          <a:srcRect l="27916" t="25214" r="29430"/>
          <a:stretch/>
        </p:blipFill>
        <p:spPr>
          <a:xfrm>
            <a:off x="3914274" y="0"/>
            <a:ext cx="4154903" cy="6858000"/>
          </a:xfrm>
          <a:prstGeom prst="rect">
            <a:avLst/>
          </a:prstGeom>
        </p:spPr>
      </p:pic>
      <p:pic>
        <p:nvPicPr>
          <p:cNvPr id="7" name="Picture 6"/>
          <p:cNvPicPr>
            <a:picLocks noChangeAspect="1"/>
          </p:cNvPicPr>
          <p:nvPr/>
        </p:nvPicPr>
        <p:blipFill rotWithShape="1">
          <a:blip r:embed="rId5">
            <a:alphaModFix amt="35000"/>
            <a:extLst>
              <a:ext uri="{28A0092B-C50C-407E-A947-70E740481C1C}">
                <a14:useLocalDpi xmlns:a14="http://schemas.microsoft.com/office/drawing/2010/main" val="0"/>
              </a:ext>
            </a:extLst>
          </a:blip>
          <a:srcRect l="31379" t="5000" r="39726" b="5000"/>
          <a:stretch/>
        </p:blipFill>
        <p:spPr>
          <a:xfrm>
            <a:off x="0" y="0"/>
            <a:ext cx="3914274" cy="6858000"/>
          </a:xfrm>
          <a:prstGeom prst="rect">
            <a:avLst/>
          </a:prstGeom>
        </p:spPr>
      </p:pic>
      <p:sp>
        <p:nvSpPr>
          <p:cNvPr id="3" name="Rectangle 2"/>
          <p:cNvSpPr/>
          <p:nvPr/>
        </p:nvSpPr>
        <p:spPr>
          <a:xfrm>
            <a:off x="0" y="5004844"/>
            <a:ext cx="12191999" cy="707886"/>
          </a:xfrm>
          <a:prstGeom prst="rect">
            <a:avLst/>
          </a:prstGeom>
        </p:spPr>
        <p:txBody>
          <a:bodyPr wrap="square">
            <a:spAutoFit/>
          </a:bodyPr>
          <a:lstStyle/>
          <a:p>
            <a:pPr algn="ctr"/>
            <a:r>
              <a:rPr lang="en-US" sz="4000" b="1" dirty="0">
                <a:solidFill>
                  <a:schemeClr val="bg1"/>
                </a:solidFill>
                <a:latin typeface="Gilroy ExtraBold" charset="0"/>
                <a:ea typeface="Gilroy ExtraBold" charset="0"/>
                <a:cs typeface="Gilroy ExtraBold" charset="0"/>
              </a:rPr>
              <a:t>They were organizers!</a:t>
            </a:r>
          </a:p>
        </p:txBody>
      </p:sp>
      <p:pic>
        <p:nvPicPr>
          <p:cNvPr id="8" name="Picture 7"/>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11330238" y="6440150"/>
            <a:ext cx="653212" cy="253432"/>
          </a:xfrm>
          <a:prstGeom prst="rect">
            <a:avLst/>
          </a:prstGeom>
          <a:effectLst/>
        </p:spPr>
      </p:pic>
    </p:spTree>
    <p:extLst>
      <p:ext uri="{BB962C8B-B14F-4D97-AF65-F5344CB8AC3E}">
        <p14:creationId xmlns:p14="http://schemas.microsoft.com/office/powerpoint/2010/main" val="1290547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280402"/>
            <a:ext cx="12192000" cy="2327176"/>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Organizers are change-</a:t>
            </a:r>
          </a:p>
          <a:p>
            <a:pPr algn="ctr">
              <a:lnSpc>
                <a:spcPct val="80000"/>
              </a:lnSpc>
            </a:pPr>
            <a:r>
              <a:rPr lang="en-US" sz="6000" b="1" dirty="0">
                <a:solidFill>
                  <a:schemeClr val="bg1"/>
                </a:solidFill>
                <a:latin typeface="Gilroy ExtraBold" charset="0"/>
                <a:ea typeface="Gilroy ExtraBold" charset="0"/>
                <a:cs typeface="Gilroy ExtraBold" charset="0"/>
              </a:rPr>
              <a:t>makers. They are leaders </a:t>
            </a:r>
          </a:p>
          <a:p>
            <a:pPr algn="ctr">
              <a:lnSpc>
                <a:spcPct val="80000"/>
              </a:lnSpc>
            </a:pPr>
            <a:r>
              <a:rPr lang="en-US" sz="6000" b="1" dirty="0">
                <a:solidFill>
                  <a:schemeClr val="bg1"/>
                </a:solidFill>
                <a:latin typeface="Gilroy ExtraBold" charset="0"/>
                <a:ea typeface="Gilroy ExtraBold" charset="0"/>
                <a:cs typeface="Gilroy ExtraBold" charset="0"/>
              </a:rPr>
              <a:t>who take action.</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2287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8517"/>
            <a:ext cx="12192000" cy="8092889"/>
          </a:xfrm>
          <a:prstGeom prst="rect">
            <a:avLst/>
          </a:prstGeom>
        </p:spPr>
      </p:pic>
      <p:sp>
        <p:nvSpPr>
          <p:cNvPr id="9" name="TextBox 8"/>
          <p:cNvSpPr txBox="1"/>
          <p:nvPr/>
        </p:nvSpPr>
        <p:spPr>
          <a:xfrm>
            <a:off x="8160152" y="4841891"/>
            <a:ext cx="5853540" cy="707886"/>
          </a:xfrm>
          <a:prstGeom prst="rect">
            <a:avLst/>
          </a:prstGeom>
          <a:noFill/>
        </p:spPr>
        <p:txBody>
          <a:bodyPr wrap="square" rtlCol="0">
            <a:spAutoFit/>
          </a:bodyPr>
          <a:lstStyle/>
          <a:p>
            <a:r>
              <a:rPr lang="en-US" sz="4000" b="1" dirty="0">
                <a:solidFill>
                  <a:schemeClr val="bg1"/>
                </a:solidFill>
                <a:latin typeface="Gilroy ExtraBold" charset="0"/>
                <a:ea typeface="Gilroy ExtraBold" charset="0"/>
                <a:cs typeface="Gilroy ExtraBold" charset="0"/>
              </a:rPr>
              <a:t>Kevin Lane</a:t>
            </a:r>
          </a:p>
        </p:txBody>
      </p:sp>
      <p:pic>
        <p:nvPicPr>
          <p:cNvPr id="4" name="Picture 3"/>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TextBox 4"/>
          <p:cNvSpPr txBox="1"/>
          <p:nvPr/>
        </p:nvSpPr>
        <p:spPr>
          <a:xfrm>
            <a:off x="8160152" y="5483000"/>
            <a:ext cx="5069715" cy="769441"/>
          </a:xfrm>
          <a:prstGeom prst="rect">
            <a:avLst/>
          </a:prstGeom>
          <a:noFill/>
        </p:spPr>
        <p:txBody>
          <a:bodyPr wrap="square" rtlCol="0">
            <a:spAutoFit/>
          </a:bodyPr>
          <a:lstStyle/>
          <a:p>
            <a:r>
              <a:rPr lang="en-US" sz="2200" b="1" dirty="0">
                <a:solidFill>
                  <a:schemeClr val="tx2"/>
                </a:solidFill>
                <a:latin typeface="Gilroy" charset="0"/>
                <a:ea typeface="Gilroy" charset="0"/>
                <a:cs typeface="Gilroy" charset="0"/>
              </a:rPr>
              <a:t>@klane228</a:t>
            </a:r>
          </a:p>
          <a:p>
            <a:r>
              <a:rPr lang="en-US" sz="2200" b="1" dirty="0">
                <a:solidFill>
                  <a:schemeClr val="tx2"/>
                </a:solidFill>
                <a:latin typeface="Gilroy" charset="0"/>
                <a:ea typeface="Gilroy" charset="0"/>
                <a:cs typeface="Gilroy" charset="0"/>
              </a:rPr>
              <a:t>Training Project Manager</a:t>
            </a:r>
          </a:p>
        </p:txBody>
      </p:sp>
    </p:spTree>
    <p:extLst>
      <p:ext uri="{BB962C8B-B14F-4D97-AF65-F5344CB8AC3E}">
        <p14:creationId xmlns:p14="http://schemas.microsoft.com/office/powerpoint/2010/main" val="598276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4" name="Picture 3"/>
          <p:cNvPicPr>
            <a:picLocks noChangeAspect="1"/>
          </p:cNvPicPr>
          <p:nvPr/>
        </p:nvPicPr>
        <p:blipFill>
          <a:blip r:embed="rId4"/>
          <a:stretch>
            <a:fillRect/>
          </a:stretch>
        </p:blipFill>
        <p:spPr>
          <a:xfrm>
            <a:off x="-449179" y="-7219"/>
            <a:ext cx="13076608" cy="6865219"/>
          </a:xfrm>
          <a:prstGeom prst="rect">
            <a:avLst/>
          </a:prstGeom>
        </p:spPr>
      </p:pic>
    </p:spTree>
    <p:extLst>
      <p:ext uri="{BB962C8B-B14F-4D97-AF65-F5344CB8AC3E}">
        <p14:creationId xmlns:p14="http://schemas.microsoft.com/office/powerpoint/2010/main" val="1425733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208581"/>
            <a:ext cx="12192000" cy="4247317"/>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We utilize everything </a:t>
            </a:r>
          </a:p>
          <a:p>
            <a:pPr algn="ctr">
              <a:lnSpc>
                <a:spcPct val="90000"/>
              </a:lnSpc>
            </a:pPr>
            <a:r>
              <a:rPr lang="en-US" sz="6000" b="1" dirty="0">
                <a:solidFill>
                  <a:schemeClr val="bg1"/>
                </a:solidFill>
                <a:latin typeface="Gilroy ExtraBold" charset="0"/>
                <a:ea typeface="Gilroy ExtraBold" charset="0"/>
                <a:cs typeface="Gilroy ExtraBold" charset="0"/>
              </a:rPr>
              <a:t>we have to organize.</a:t>
            </a:r>
          </a:p>
          <a:p>
            <a:pPr algn="ctr">
              <a:lnSpc>
                <a:spcPct val="90000"/>
              </a:lnSpc>
            </a:pPr>
            <a:endParaRPr lang="en-US" sz="6000" b="1" dirty="0">
              <a:solidFill>
                <a:schemeClr val="bg1"/>
              </a:solidFill>
              <a:latin typeface="Gilroy ExtraBold" charset="0"/>
              <a:ea typeface="Gilroy ExtraBold" charset="0"/>
              <a:cs typeface="Gilroy ExtraBold" charset="0"/>
            </a:endParaRPr>
          </a:p>
          <a:p>
            <a:pPr algn="ctr">
              <a:lnSpc>
                <a:spcPct val="90000"/>
              </a:lnSpc>
            </a:pPr>
            <a:r>
              <a:rPr lang="en-US" sz="6000" b="1" dirty="0">
                <a:solidFill>
                  <a:schemeClr val="bg1"/>
                </a:solidFill>
                <a:latin typeface="Gilroy ExtraBold" charset="0"/>
                <a:ea typeface="Gilroy ExtraBold" charset="0"/>
                <a:cs typeface="Gilroy ExtraBold" charset="0"/>
              </a:rPr>
              <a:t>There are many entry </a:t>
            </a:r>
          </a:p>
          <a:p>
            <a:pPr algn="ctr">
              <a:lnSpc>
                <a:spcPct val="90000"/>
              </a:lnSpc>
            </a:pPr>
            <a:r>
              <a:rPr lang="en-US" sz="6000" b="1" dirty="0">
                <a:solidFill>
                  <a:schemeClr val="bg1"/>
                </a:solidFill>
                <a:latin typeface="Gilroy ExtraBold" charset="0"/>
                <a:ea typeface="Gilroy ExtraBold" charset="0"/>
                <a:cs typeface="Gilroy ExtraBold" charset="0"/>
              </a:rPr>
              <a:t>points to organizing.</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45566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502036"/>
            <a:ext cx="12192000" cy="2488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3500" b="1" dirty="0">
                <a:solidFill>
                  <a:schemeClr val="bg1"/>
                </a:solidFill>
                <a:latin typeface="Gilroy ExtraBold" charset="0"/>
                <a:ea typeface="Gilroy ExtraBold" charset="0"/>
                <a:cs typeface="Gilroy ExtraBold" charset="0"/>
              </a:rPr>
              <a:t>What qualities do you possess that make </a:t>
            </a:r>
          </a:p>
          <a:p>
            <a:pPr algn="ctr">
              <a:lnSpc>
                <a:spcPct val="90000"/>
              </a:lnSpc>
            </a:pPr>
            <a:r>
              <a:rPr lang="en-US" sz="3500" b="1" dirty="0">
                <a:solidFill>
                  <a:schemeClr val="bg1"/>
                </a:solidFill>
                <a:latin typeface="Gilroy ExtraBold" charset="0"/>
                <a:ea typeface="Gilroy ExtraBold" charset="0"/>
                <a:cs typeface="Gilroy ExtraBold" charset="0"/>
              </a:rPr>
              <a:t>you a good organizer? </a:t>
            </a:r>
          </a:p>
          <a:p>
            <a:pPr algn="ctr">
              <a:lnSpc>
                <a:spcPct val="90000"/>
              </a:lnSpc>
            </a:pPr>
            <a:endParaRPr lang="en-US" sz="3500" b="1" dirty="0">
              <a:solidFill>
                <a:schemeClr val="bg1"/>
              </a:solidFill>
              <a:latin typeface="Gilroy ExtraBold" charset="0"/>
              <a:ea typeface="Gilroy ExtraBold" charset="0"/>
              <a:cs typeface="Gilroy ExtraBold" charset="0"/>
            </a:endParaRPr>
          </a:p>
          <a:p>
            <a:pPr algn="ctr">
              <a:lnSpc>
                <a:spcPct val="90000"/>
              </a:lnSpc>
            </a:pPr>
            <a:r>
              <a:rPr lang="en-US" sz="3500" b="1" dirty="0">
                <a:solidFill>
                  <a:schemeClr val="bg1"/>
                </a:solidFill>
                <a:latin typeface="Gilroy ExtraBold" charset="0"/>
                <a:ea typeface="Gilroy ExtraBold" charset="0"/>
                <a:cs typeface="Gilroy ExtraBold" charset="0"/>
              </a:rPr>
              <a:t>What skills do you have that makes you able </a:t>
            </a:r>
          </a:p>
          <a:p>
            <a:pPr algn="ctr">
              <a:lnSpc>
                <a:spcPct val="90000"/>
              </a:lnSpc>
            </a:pPr>
            <a:r>
              <a:rPr lang="en-US" sz="3500" b="1" dirty="0">
                <a:solidFill>
                  <a:schemeClr val="bg1"/>
                </a:solidFill>
                <a:latin typeface="Gilroy ExtraBold" charset="0"/>
                <a:ea typeface="Gilroy ExtraBold" charset="0"/>
                <a:cs typeface="Gilroy ExtraBold" charset="0"/>
              </a:rPr>
              <a:t>to address the health of your community?</a:t>
            </a:r>
          </a:p>
        </p:txBody>
      </p:sp>
      <p:grpSp>
        <p:nvGrpSpPr>
          <p:cNvPr id="2" name="Group 1"/>
          <p:cNvGrpSpPr/>
          <p:nvPr/>
        </p:nvGrpSpPr>
        <p:grpSpPr>
          <a:xfrm>
            <a:off x="3866469" y="4424734"/>
            <a:ext cx="4459061" cy="1246889"/>
            <a:chOff x="829058" y="4480501"/>
            <a:chExt cx="4459061" cy="1246889"/>
          </a:xfrm>
        </p:grpSpPr>
        <p:sp>
          <p:nvSpPr>
            <p:cNvPr id="13" name="TextBox 12">
              <a:hlinkClick r:id="rId2"/>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54083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0"/>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 </a:t>
            </a:r>
          </a:p>
        </p:txBody>
      </p:sp>
      <p:sp>
        <p:nvSpPr>
          <p:cNvPr id="16" name="Rectangle 15"/>
          <p:cNvSpPr/>
          <p:nvPr/>
        </p:nvSpPr>
        <p:spPr>
          <a:xfrm>
            <a:off x="5946843" y="3187943"/>
            <a:ext cx="5267497"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17" name="Rectangle 16"/>
          <p:cNvSpPr/>
          <p:nvPr/>
        </p:nvSpPr>
        <p:spPr>
          <a:xfrm>
            <a:off x="5946842" y="3891146"/>
            <a:ext cx="5267497"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Identifying root challenges</a:t>
            </a:r>
          </a:p>
        </p:txBody>
      </p:sp>
    </p:spTree>
    <p:extLst>
      <p:ext uri="{BB962C8B-B14F-4D97-AF65-F5344CB8AC3E}">
        <p14:creationId xmlns:p14="http://schemas.microsoft.com/office/powerpoint/2010/main" val="1955497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830997"/>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Tree>
    <p:extLst>
      <p:ext uri="{BB962C8B-B14F-4D97-AF65-F5344CB8AC3E}">
        <p14:creationId xmlns:p14="http://schemas.microsoft.com/office/powerpoint/2010/main" val="618583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1938992"/>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Tree>
    <p:extLst>
      <p:ext uri="{BB962C8B-B14F-4D97-AF65-F5344CB8AC3E}">
        <p14:creationId xmlns:p14="http://schemas.microsoft.com/office/powerpoint/2010/main" val="1946673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3046988"/>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Why do they lack these resources? Why are they facing these challenges?</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7" name="Oval 26"/>
          <p:cNvSpPr/>
          <p:nvPr/>
        </p:nvSpPr>
        <p:spPr>
          <a:xfrm>
            <a:off x="1666260" y="409552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827345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3785652"/>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Why do they lack these resources? Why are they facing these challenges?</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can we do about it? What resources do we have?</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7" name="Oval 26"/>
          <p:cNvSpPr/>
          <p:nvPr/>
        </p:nvSpPr>
        <p:spPr>
          <a:xfrm>
            <a:off x="1666260" y="409552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9" name="Oval 28"/>
          <p:cNvSpPr/>
          <p:nvPr/>
        </p:nvSpPr>
        <p:spPr>
          <a:xfrm>
            <a:off x="1666260" y="518453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24288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794514"/>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bg1"/>
                </a:solidFill>
                <a:latin typeface="Gilroy ExtraBold" charset="0"/>
                <a:ea typeface="Gilroy ExtraBold" charset="0"/>
                <a:cs typeface="Gilroy ExtraBold" charset="0"/>
              </a:rPr>
              <a:t>What is a problem you want to address </a:t>
            </a:r>
          </a:p>
          <a:p>
            <a:pPr algn="ctr"/>
            <a:r>
              <a:rPr lang="en-US" sz="4000" b="1" dirty="0">
                <a:solidFill>
                  <a:schemeClr val="bg1"/>
                </a:solidFill>
                <a:latin typeface="Gilroy ExtraBold" charset="0"/>
                <a:ea typeface="Gilroy ExtraBold" charset="0"/>
                <a:cs typeface="Gilroy ExtraBold" charset="0"/>
              </a:rPr>
              <a:t>in your community? Who is missing from </a:t>
            </a:r>
          </a:p>
          <a:p>
            <a:pPr algn="ctr"/>
            <a:r>
              <a:rPr lang="en-US" sz="4000" b="1" dirty="0">
                <a:solidFill>
                  <a:schemeClr val="bg1"/>
                </a:solidFill>
                <a:latin typeface="Gilroy ExtraBold" charset="0"/>
                <a:ea typeface="Gilroy ExtraBold" charset="0"/>
                <a:cs typeface="Gilroy ExtraBold" charset="0"/>
              </a:rPr>
              <a:t>the conversation?</a:t>
            </a:r>
          </a:p>
        </p:txBody>
      </p:sp>
      <p:grpSp>
        <p:nvGrpSpPr>
          <p:cNvPr id="2" name="Group 1"/>
          <p:cNvGrpSpPr/>
          <p:nvPr/>
        </p:nvGrpSpPr>
        <p:grpSpPr>
          <a:xfrm>
            <a:off x="3866469" y="4424734"/>
            <a:ext cx="4459061" cy="1246889"/>
            <a:chOff x="829058" y="4480501"/>
            <a:chExt cx="4459061" cy="1246889"/>
          </a:xfrm>
        </p:grpSpPr>
        <p:sp>
          <p:nvSpPr>
            <p:cNvPr id="13" name="TextBox 12">
              <a:hlinkClick r:id="rId2"/>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6160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Intro and welcome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
        <p:nvSpPr>
          <p:cNvPr id="14" name="Rectangle 13"/>
          <p:cNvSpPr/>
          <p:nvPr/>
        </p:nvSpPr>
        <p:spPr>
          <a:xfrm>
            <a:off x="5946844" y="1807417"/>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15" name="Rectangle 14"/>
          <p:cNvSpPr/>
          <p:nvPr/>
        </p:nvSpPr>
        <p:spPr>
          <a:xfrm>
            <a:off x="5946843" y="2497680"/>
            <a:ext cx="497626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 </a:t>
            </a:r>
          </a:p>
        </p:txBody>
      </p:sp>
      <p:sp>
        <p:nvSpPr>
          <p:cNvPr id="16" name="Rectangle 15"/>
          <p:cNvSpPr/>
          <p:nvPr/>
        </p:nvSpPr>
        <p:spPr>
          <a:xfrm>
            <a:off x="5946843" y="3187943"/>
            <a:ext cx="5267497"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17" name="Rectangle 16"/>
          <p:cNvSpPr/>
          <p:nvPr/>
        </p:nvSpPr>
        <p:spPr>
          <a:xfrm>
            <a:off x="5946842" y="3891146"/>
            <a:ext cx="5267497"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18" name="Rectangle 17"/>
          <p:cNvSpPr/>
          <p:nvPr/>
        </p:nvSpPr>
        <p:spPr>
          <a:xfrm>
            <a:off x="5946842" y="4581409"/>
            <a:ext cx="5267497"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Debrief and close</a:t>
            </a:r>
          </a:p>
        </p:txBody>
      </p:sp>
    </p:spTree>
    <p:extLst>
      <p:ext uri="{BB962C8B-B14F-4D97-AF65-F5344CB8AC3E}">
        <p14:creationId xmlns:p14="http://schemas.microsoft.com/office/powerpoint/2010/main" val="141129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17152"/>
            <a:ext cx="5096255" cy="4154984"/>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Develop a sense of belonging with each other, OFA, and the communities we are forming. </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Align on the purpose, scale, and scope for the Fellowship, and the resources you’ll have at your disposal. </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A</a:t>
            </a:r>
            <a:r>
              <a:rPr lang="en-US" sz="2400" dirty="0"/>
              <a:t>nalyze root problems in our community and propose a way to address it.</a:t>
            </a:r>
            <a:endParaRPr lang="en-US" sz="2400" dirty="0">
              <a:latin typeface="Source Sans Pro" charset="0"/>
              <a:ea typeface="Source Sans Pro" charset="0"/>
              <a:cs typeface="Source Sans Pro" charset="0"/>
            </a:endParaRP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68005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413389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83062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29176"/>
            <a:ext cx="12192000" cy="911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5500" b="1" dirty="0">
                <a:solidFill>
                  <a:schemeClr val="bg1"/>
                </a:solidFill>
                <a:latin typeface="Gilroy ExtraBold" charset="0"/>
                <a:ea typeface="Gilroy ExtraBold" charset="0"/>
                <a:cs typeface="Gilroy ExtraBold" charset="0"/>
              </a:rPr>
              <a:t>What questions do you have?</a:t>
            </a:r>
          </a:p>
        </p:txBody>
      </p:sp>
      <p:grpSp>
        <p:nvGrpSpPr>
          <p:cNvPr id="2" name="Group 1"/>
          <p:cNvGrpSpPr/>
          <p:nvPr/>
        </p:nvGrpSpPr>
        <p:grpSpPr>
          <a:xfrm>
            <a:off x="3866469" y="4441986"/>
            <a:ext cx="4459061" cy="1246889"/>
            <a:chOff x="829058" y="4480501"/>
            <a:chExt cx="4459061" cy="1246889"/>
          </a:xfrm>
        </p:grpSpPr>
        <p:sp>
          <p:nvSpPr>
            <p:cNvPr id="13" name="TextBox 12">
              <a:hlinkClick r:id="rId2"/>
            </p:cNvPr>
            <p:cNvSpPr txBox="1"/>
            <p:nvPr/>
          </p:nvSpPr>
          <p:spPr>
            <a:xfrm>
              <a:off x="829058"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31" y="4480501"/>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21751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277" y="635299"/>
            <a:ext cx="11123271" cy="1815882"/>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Weekly assignment: </a:t>
            </a:r>
          </a:p>
          <a:p>
            <a:pPr algn="ctr">
              <a:lnSpc>
                <a:spcPct val="80000"/>
              </a:lnSpc>
            </a:pPr>
            <a:r>
              <a:rPr lang="en-US" sz="4000" b="1" dirty="0">
                <a:solidFill>
                  <a:schemeClr val="tx2"/>
                </a:solidFill>
                <a:latin typeface="Gilroy ExtraBold" charset="0"/>
                <a:ea typeface="Gilroy ExtraBold" charset="0"/>
                <a:cs typeface="Gilroy ExtraBold" charset="0"/>
              </a:rPr>
              <a:t>Due Wednesday, April 4</a:t>
            </a:r>
          </a:p>
          <a:p>
            <a:pPr algn="ctr">
              <a:lnSpc>
                <a:spcPct val="80000"/>
              </a:lnSpc>
            </a:pPr>
            <a:endParaRPr lang="en-US" sz="2000" dirty="0">
              <a:latin typeface="Source Sans Pro" charset="0"/>
              <a:ea typeface="Source Sans Pro" charset="0"/>
              <a:cs typeface="Source Sans Pro" charset="0"/>
            </a:endParaRPr>
          </a:p>
          <a:p>
            <a:pPr algn="ctr">
              <a:lnSpc>
                <a:spcPct val="80000"/>
              </a:lnSpc>
            </a:pPr>
            <a:r>
              <a:rPr lang="en-US" sz="2000" b="1" dirty="0">
                <a:latin typeface="Source Sans Pro" charset="0"/>
                <a:ea typeface="Source Sans Pro" charset="0"/>
                <a:cs typeface="Source Sans Pro" charset="0"/>
              </a:rPr>
              <a:t>https://</a:t>
            </a:r>
            <a:r>
              <a:rPr lang="en-US" sz="2000" b="1" dirty="0" err="1">
                <a:latin typeface="Source Sans Pro" charset="0"/>
                <a:ea typeface="Source Sans Pro" charset="0"/>
                <a:cs typeface="Source Sans Pro" charset="0"/>
              </a:rPr>
              <a:t>www.ofa.us</a:t>
            </a:r>
            <a:r>
              <a:rPr lang="en-US" sz="2000" b="1" dirty="0">
                <a:latin typeface="Source Sans Pro" charset="0"/>
                <a:ea typeface="Source Sans Pro" charset="0"/>
                <a:cs typeface="Source Sans Pro" charset="0"/>
              </a:rPr>
              <a:t>/get-trained/fellows-2018-spring-fellowship/</a:t>
            </a:r>
          </a:p>
          <a:p>
            <a:pPr algn="ctr">
              <a:lnSpc>
                <a:spcPct val="80000"/>
              </a:lnSpc>
            </a:pPr>
            <a:endParaRPr lang="en-US" sz="2000" dirty="0">
              <a:latin typeface="Source Sans Pro" charset="0"/>
              <a:ea typeface="Source Sans Pro" charset="0"/>
              <a:cs typeface="Source Sans Pro" charset="0"/>
            </a:endParaRPr>
          </a:p>
        </p:txBody>
      </p:sp>
      <p:sp>
        <p:nvSpPr>
          <p:cNvPr id="8" name="TextBox 7"/>
          <p:cNvSpPr txBox="1"/>
          <p:nvPr/>
        </p:nvSpPr>
        <p:spPr>
          <a:xfrm>
            <a:off x="1925896" y="2451181"/>
            <a:ext cx="9437047" cy="3046988"/>
          </a:xfrm>
          <a:prstGeom prst="rect">
            <a:avLst/>
          </a:prstGeom>
          <a:noFill/>
        </p:spPr>
        <p:txBody>
          <a:bodyPr wrap="square" rtlCol="0">
            <a:spAutoFit/>
          </a:bodyPr>
          <a:lstStyle/>
          <a:p>
            <a:r>
              <a:rPr lang="en-US" sz="2400" dirty="0">
                <a:latin typeface="Source Sans Pro" charset="0"/>
                <a:ea typeface="Source Sans Pro" charset="0"/>
                <a:cs typeface="Source Sans Pro" charset="0"/>
              </a:rPr>
              <a:t>What is a problem that’s affecting the health of your community?</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is an issue that can make an impact on this problem?</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your indicators of success around making progress on this issue?</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With this in mind </a:t>
            </a:r>
            <a:r>
              <a:rPr lang="mr-IN" sz="2400" dirty="0">
                <a:latin typeface="Source Sans Pro" charset="0"/>
                <a:ea typeface="Source Sans Pro" charset="0"/>
                <a:cs typeface="Source Sans Pro" charset="0"/>
              </a:rPr>
              <a:t>–</a:t>
            </a:r>
            <a:r>
              <a:rPr lang="en-US" sz="2400" dirty="0">
                <a:latin typeface="Source Sans Pro" charset="0"/>
                <a:ea typeface="Source Sans Pro" charset="0"/>
                <a:cs typeface="Source Sans Pro" charset="0"/>
              </a:rPr>
              <a:t> what type of capstone project do you think best fits the problem you’re trying to address?</a:t>
            </a:r>
          </a:p>
        </p:txBody>
      </p:sp>
      <p:sp>
        <p:nvSpPr>
          <p:cNvPr id="9" name="Oval 8"/>
          <p:cNvSpPr/>
          <p:nvPr/>
        </p:nvSpPr>
        <p:spPr>
          <a:xfrm>
            <a:off x="1413595" y="2544457"/>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2" name="Oval 11"/>
          <p:cNvSpPr/>
          <p:nvPr/>
        </p:nvSpPr>
        <p:spPr>
          <a:xfrm>
            <a:off x="1413595" y="3254526"/>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3" name="Oval 12"/>
          <p:cNvSpPr/>
          <p:nvPr/>
        </p:nvSpPr>
        <p:spPr>
          <a:xfrm>
            <a:off x="1413595" y="3990859"/>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4" name="Oval 13"/>
          <p:cNvSpPr/>
          <p:nvPr/>
        </p:nvSpPr>
        <p:spPr>
          <a:xfrm>
            <a:off x="1413595" y="4727408"/>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83395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97616"/>
            <a:ext cx="12192000" cy="265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80000"/>
              </a:lnSpc>
            </a:pPr>
            <a:r>
              <a:rPr lang="en-US" sz="6000" b="1" dirty="0">
                <a:solidFill>
                  <a:schemeClr val="tx2"/>
                </a:solidFill>
                <a:latin typeface="Gilroy ExtraBold" charset="0"/>
                <a:ea typeface="Gilroy ExtraBold" charset="0"/>
                <a:cs typeface="Gilroy ExtraBold" charset="0"/>
              </a:rPr>
              <a:t>Thanks for joining the call!</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Please fill out the evaluation on today’s training using the link below.</a:t>
            </a:r>
          </a:p>
          <a:p>
            <a:pPr algn="ctr">
              <a:lnSpc>
                <a:spcPct val="80000"/>
              </a:lnSpc>
            </a:pPr>
            <a:endParaRPr lang="en-US" sz="26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3130283" y="5394132"/>
            <a:ext cx="5931432" cy="394147"/>
          </a:xfrm>
          <a:prstGeom prst="rect">
            <a:avLst/>
          </a:prstGeom>
        </p:spPr>
        <p:txBody>
          <a:bodyPr wrap="none">
            <a:spAutoFit/>
          </a:bodyPr>
          <a:lstStyle/>
          <a:p>
            <a:pPr algn="ctr">
              <a:lnSpc>
                <a:spcPct val="80000"/>
              </a:lnSpc>
            </a:pPr>
            <a:r>
              <a:rPr lang="en-US" sz="2400" b="1" dirty="0">
                <a:latin typeface="Source Sans Pro" charset="0"/>
                <a:ea typeface="Source Sans Pro" charset="0"/>
                <a:cs typeface="Source Sans Pro" charset="0"/>
              </a:rPr>
              <a:t>Email </a:t>
            </a:r>
            <a:r>
              <a:rPr lang="en-US" sz="2400" b="1" dirty="0">
                <a:latin typeface="Source Sans Pro" charset="0"/>
                <a:ea typeface="Source Sans Pro" charset="0"/>
                <a:cs typeface="Source Sans Pro" charset="0"/>
                <a:hlinkClick r:id="rId3"/>
              </a:rPr>
              <a:t>fellows@ofa.us</a:t>
            </a:r>
            <a:r>
              <a:rPr lang="en-US" sz="2400" b="1" dirty="0">
                <a:latin typeface="Source Sans Pro" charset="0"/>
                <a:ea typeface="Source Sans Pro" charset="0"/>
                <a:cs typeface="Source Sans Pro" charset="0"/>
              </a:rPr>
              <a:t> with any questions. </a:t>
            </a:r>
          </a:p>
        </p:txBody>
      </p:sp>
      <p:sp>
        <p:nvSpPr>
          <p:cNvPr id="3" name="Rectangle 2"/>
          <p:cNvSpPr/>
          <p:nvPr/>
        </p:nvSpPr>
        <p:spPr>
          <a:xfrm>
            <a:off x="3809957" y="3562740"/>
            <a:ext cx="4572085" cy="707886"/>
          </a:xfrm>
          <a:prstGeom prst="rect">
            <a:avLst/>
          </a:prstGeom>
        </p:spPr>
        <p:txBody>
          <a:bodyPr wrap="none">
            <a:spAutoFit/>
          </a:bodyPr>
          <a:lstStyle/>
          <a:p>
            <a:pPr algn="ctr"/>
            <a:r>
              <a:rPr lang="en-US" sz="4000" b="1" u="sng" dirty="0" err="1">
                <a:latin typeface="Source Sans Pro" charset="0"/>
                <a:ea typeface="Source Sans Pro" charset="0"/>
                <a:cs typeface="Source Sans Pro" charset="0"/>
              </a:rPr>
              <a:t>bit.ly</a:t>
            </a:r>
            <a:r>
              <a:rPr lang="en-US" sz="4000" b="1" u="sng" dirty="0">
                <a:latin typeface="Source Sans Pro" charset="0"/>
                <a:ea typeface="Source Sans Pro" charset="0"/>
                <a:cs typeface="Source Sans Pro" charset="0"/>
              </a:rPr>
              <a:t>/Spring1-2018</a:t>
            </a:r>
          </a:p>
        </p:txBody>
      </p:sp>
    </p:spTree>
    <p:extLst>
      <p:ext uri="{BB962C8B-B14F-4D97-AF65-F5344CB8AC3E}">
        <p14:creationId xmlns:p14="http://schemas.microsoft.com/office/powerpoint/2010/main" val="8076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6844" y="1117152"/>
            <a:ext cx="497626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rgbClr val="FFFFFF"/>
                </a:solidFill>
                <a:latin typeface="Source Sans Pro" charset="0"/>
                <a:ea typeface="Source Sans Pro" charset="0"/>
                <a:cs typeface="Source Sans Pro" charset="0"/>
              </a:rPr>
              <a:t>Intro and welcome</a:t>
            </a:r>
          </a:p>
        </p:txBody>
      </p:sp>
      <p:sp>
        <p:nvSpPr>
          <p:cNvPr id="23" name="Rectangle 22"/>
          <p:cNvSpPr/>
          <p:nvPr/>
        </p:nvSpPr>
        <p:spPr>
          <a:xfrm>
            <a:off x="5946844" y="387821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Identifying root challenges</a:t>
            </a:r>
          </a:p>
        </p:txBody>
      </p:sp>
      <p:sp>
        <p:nvSpPr>
          <p:cNvPr id="35" name="Rectangle 34"/>
          <p:cNvSpPr/>
          <p:nvPr/>
        </p:nvSpPr>
        <p:spPr>
          <a:xfrm>
            <a:off x="5946845" y="318794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Seeing ourselves as change-makers</a:t>
            </a:r>
          </a:p>
        </p:txBody>
      </p:sp>
      <p:sp>
        <p:nvSpPr>
          <p:cNvPr id="6" name="Rectangle 5"/>
          <p:cNvSpPr/>
          <p:nvPr/>
        </p:nvSpPr>
        <p:spPr>
          <a:xfrm>
            <a:off x="5946845" y="180741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Framing the learning journey</a:t>
            </a:r>
          </a:p>
        </p:txBody>
      </p:sp>
      <p:sp>
        <p:nvSpPr>
          <p:cNvPr id="9" name="Rectangle 8"/>
          <p:cNvSpPr/>
          <p:nvPr/>
        </p:nvSpPr>
        <p:spPr>
          <a:xfrm>
            <a:off x="5946844" y="2497682"/>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Your fellowship resources</a:t>
            </a:r>
          </a:p>
        </p:txBody>
      </p:sp>
      <p:sp>
        <p:nvSpPr>
          <p:cNvPr id="10" name="Rectangle 9"/>
          <p:cNvSpPr/>
          <p:nvPr/>
        </p:nvSpPr>
        <p:spPr>
          <a:xfrm>
            <a:off x="5946844" y="456847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TextBox 12"/>
          <p:cNvSpPr txBox="1"/>
          <p:nvPr/>
        </p:nvSpPr>
        <p:spPr>
          <a:xfrm>
            <a:off x="1085088" y="1117152"/>
            <a:ext cx="2827155" cy="660437"/>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Agenda</a:t>
            </a:r>
          </a:p>
        </p:txBody>
      </p:sp>
    </p:spTree>
    <p:extLst>
      <p:ext uri="{BB962C8B-B14F-4D97-AF65-F5344CB8AC3E}">
        <p14:creationId xmlns:p14="http://schemas.microsoft.com/office/powerpoint/2010/main" val="29944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54552" y="4424733"/>
            <a:ext cx="9282896" cy="90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2800" dirty="0">
                <a:solidFill>
                  <a:schemeClr val="tx1"/>
                </a:solidFill>
                <a:latin typeface="Source Sans Pro" charset="0"/>
                <a:ea typeface="Source Sans Pro" charset="0"/>
                <a:cs typeface="Source Sans Pro" charset="0"/>
              </a:rPr>
              <a:t>In the chat box, share your name, where you live, and which issues you are most passionate about. </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5" name="Rectangle 4"/>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0" y="983354"/>
            <a:ext cx="12192000" cy="14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9000" b="1" dirty="0">
                <a:solidFill>
                  <a:schemeClr val="bg1"/>
                </a:solidFill>
                <a:latin typeface="Gilroy ExtraBold" charset="0"/>
                <a:ea typeface="Gilroy ExtraBold" charset="0"/>
                <a:cs typeface="Gilroy ExtraBold" charset="0"/>
              </a:rPr>
              <a:t>Share out!</a:t>
            </a:r>
          </a:p>
        </p:txBody>
      </p:sp>
    </p:spTree>
    <p:extLst>
      <p:ext uri="{BB962C8B-B14F-4D97-AF65-F5344CB8AC3E}">
        <p14:creationId xmlns:p14="http://schemas.microsoft.com/office/powerpoint/2010/main" val="21395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2928686"/>
            <a:ext cx="12192000" cy="988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chemeClr val="bg1"/>
                </a:solidFill>
                <a:latin typeface="Gilroy ExtraBold" charset="0"/>
                <a:ea typeface="Gilroy ExtraBold" charset="0"/>
                <a:cs typeface="Gilroy ExtraBold" charset="0"/>
              </a:rPr>
              <a:t>Icebreaker: Let’s caucus</a:t>
            </a:r>
          </a:p>
        </p:txBody>
      </p:sp>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45399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14186"/>
            <a:ext cx="12192000" cy="988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chemeClr val="bg1"/>
                </a:solidFill>
                <a:latin typeface="Gilroy ExtraBold" charset="0"/>
                <a:ea typeface="Gilroy ExtraBold" charset="0"/>
                <a:cs typeface="Gilroy ExtraBold" charset="0"/>
              </a:rPr>
              <a:t>Icebreaker: Let’s caucus</a:t>
            </a:r>
          </a:p>
        </p:txBody>
      </p:sp>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Rectangle 4"/>
          <p:cNvSpPr>
            <a:spLocks noChangeArrowheads="1"/>
          </p:cNvSpPr>
          <p:nvPr/>
        </p:nvSpPr>
        <p:spPr bwMode="auto">
          <a:xfrm>
            <a:off x="1454552" y="3940017"/>
            <a:ext cx="9282896" cy="196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Scenario 1:</a:t>
            </a:r>
          </a:p>
          <a:p>
            <a:pPr algn="ctr"/>
            <a:endParaRPr lang="en-US" altLang="en-US" sz="2500" b="1"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1.) I prefer hiking in the mountains.</a:t>
            </a:r>
          </a:p>
          <a:p>
            <a:r>
              <a:rPr lang="en-US" altLang="en-US" sz="2500" dirty="0">
                <a:solidFill>
                  <a:schemeClr val="tx1"/>
                </a:solidFill>
                <a:latin typeface="Source Sans Pro" charset="0"/>
                <a:ea typeface="Source Sans Pro" charset="0"/>
                <a:cs typeface="Source Sans Pro" charset="0"/>
              </a:rPr>
              <a:t>2.) I prefer relaxing on the beach.</a:t>
            </a:r>
          </a:p>
          <a:p>
            <a:r>
              <a:rPr lang="en-US" altLang="en-US" sz="2500" dirty="0">
                <a:solidFill>
                  <a:schemeClr val="tx1"/>
                </a:solidFill>
                <a:latin typeface="Source Sans Pro" charset="0"/>
                <a:ea typeface="Source Sans Pro" charset="0"/>
                <a:cs typeface="Source Sans Pro" charset="0"/>
              </a:rPr>
              <a:t>3.) Undecided. </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5890985"/>
      </p:ext>
    </p:extLst>
  </p:cSld>
  <p:clrMapOvr>
    <a:masterClrMapping/>
  </p:clrMapOvr>
</p:sld>
</file>

<file path=ppt/theme/theme1.xml><?xml version="1.0" encoding="utf-8"?>
<a:theme xmlns:a="http://schemas.openxmlformats.org/drawingml/2006/main" name="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10509</TotalTime>
  <Words>1688</Words>
  <Application>Microsoft Macintosh PowerPoint</Application>
  <PresentationFormat>Widescreen</PresentationFormat>
  <Paragraphs>276</Paragraphs>
  <Slides>52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Gill Sans</vt:lpstr>
      <vt:lpstr>Gilroy</vt:lpstr>
      <vt:lpstr>Gilroy ExtraBold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McInerney</dc:creator>
  <cp:lastModifiedBy>Microsoft Office User</cp:lastModifiedBy>
  <cp:revision>114</cp:revision>
  <cp:lastPrinted>2018-03-27T21:11:11Z</cp:lastPrinted>
  <dcterms:created xsi:type="dcterms:W3CDTF">2017-06-21T18:55:39Z</dcterms:created>
  <dcterms:modified xsi:type="dcterms:W3CDTF">2019-02-24T05:57:57Z</dcterms:modified>
</cp:coreProperties>
</file>