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Lst>
  <p:notesMasterIdLst>
    <p:notesMasterId r:id="rId24"/>
  </p:notesMasterIdLst>
  <p:sldIdLst>
    <p:sldId id="268" r:id="rId2"/>
    <p:sldId id="271" r:id="rId3"/>
    <p:sldId id="269" r:id="rId4"/>
    <p:sldId id="295" r:id="rId5"/>
    <p:sldId id="296" r:id="rId6"/>
    <p:sldId id="274" r:id="rId7"/>
    <p:sldId id="297" r:id="rId8"/>
    <p:sldId id="275" r:id="rId9"/>
    <p:sldId id="298" r:id="rId10"/>
    <p:sldId id="299" r:id="rId11"/>
    <p:sldId id="300" r:id="rId12"/>
    <p:sldId id="292" r:id="rId13"/>
    <p:sldId id="276" r:id="rId14"/>
    <p:sldId id="301" r:id="rId15"/>
    <p:sldId id="302" r:id="rId16"/>
    <p:sldId id="293" r:id="rId17"/>
    <p:sldId id="303" r:id="rId18"/>
    <p:sldId id="304" r:id="rId19"/>
    <p:sldId id="305" r:id="rId20"/>
    <p:sldId id="290" r:id="rId21"/>
    <p:sldId id="285" r:id="rId22"/>
    <p:sldId id="28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50000" autoAdjust="0"/>
  </p:normalViewPr>
  <p:slideViewPr>
    <p:cSldViewPr snapToObjects="1">
      <p:cViewPr varScale="1">
        <p:scale>
          <a:sx n="48" d="100"/>
          <a:sy n="48" d="100"/>
        </p:scale>
        <p:origin x="218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05B75-504A-9945-9C9B-83D5C06787C0}" type="datetimeFigureOut">
              <a:rPr lang="en-US" smtClean="0"/>
              <a:pPr/>
              <a:t>3/3/19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229462-0E9C-6342-9ED1-215EFBF2BCEC}" type="slidenum">
              <a:rPr lang="en-US" smtClean="0"/>
              <a:pPr/>
              <a:t>‹#›</a:t>
            </a:fld>
            <a:endParaRPr lang="en-US"/>
          </a:p>
        </p:txBody>
      </p:sp>
    </p:spTree>
    <p:extLst>
      <p:ext uri="{BB962C8B-B14F-4D97-AF65-F5344CB8AC3E}">
        <p14:creationId xmlns:p14="http://schemas.microsoft.com/office/powerpoint/2010/main" val="242140750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This work is licensed under the Creative Commons Attribution-</a:t>
            </a:r>
            <a:r>
              <a:rPr lang="en-US" dirty="0" err="1"/>
              <a:t>NonCommercial</a:t>
            </a:r>
            <a:r>
              <a:rPr lang="en-US" dirty="0"/>
              <a:t> 4.0 International License. To view a copy of this license, visit http://</a:t>
            </a:r>
            <a:r>
              <a:rPr lang="en-US" dirty="0" err="1"/>
              <a:t>creativecommons.org</a:t>
            </a:r>
            <a:r>
              <a:rPr lang="en-US" dirty="0"/>
              <a:t>/licenses/by-</a:t>
            </a:r>
            <a:r>
              <a:rPr lang="en-US" dirty="0" err="1"/>
              <a:t>nc</a:t>
            </a:r>
            <a:r>
              <a:rPr lang="en-US"/>
              <a:t>/4.0/ or send a letter to Creative Commons, PO Box 1866, Mountain View, CA 94042, USA</a:t>
            </a:r>
            <a:endParaRPr lang="en-US" sz="1200" b="0" i="0" u="none" strike="noStrike" cap="none">
              <a:solidFill>
                <a:schemeClr val="dk1"/>
              </a:solidFill>
              <a:latin typeface="+mn-lt"/>
              <a:ea typeface="Calibri"/>
              <a:cs typeface="Calibri"/>
              <a:sym typeface="Calibri"/>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0:00 – 0:06	Introduction, Goals &amp; Agenda</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0:00 – 0:03	Personal Story Introduction</a:t>
            </a:r>
          </a:p>
          <a:p>
            <a:pPr lvl="0"/>
            <a:r>
              <a:rPr lang="en-US" sz="1200" b="1" kern="1200" dirty="0">
                <a:solidFill>
                  <a:schemeClr val="tx1"/>
                </a:solidFill>
                <a:effectLst/>
                <a:latin typeface="+mn-lt"/>
                <a:ea typeface="+mn-ea"/>
                <a:cs typeface="+mn-cs"/>
              </a:rPr>
              <a:t>[Slide 1]</a:t>
            </a:r>
            <a:r>
              <a:rPr lang="en-US" sz="1200" kern="1200" dirty="0">
                <a:solidFill>
                  <a:schemeClr val="tx1"/>
                </a:solidFill>
                <a:effectLst/>
                <a:latin typeface="+mn-lt"/>
                <a:ea typeface="+mn-ea"/>
                <a:cs typeface="+mn-cs"/>
              </a:rPr>
              <a:t> [Trainer should tell a 2-minute version of his or her personal story, tying it back to the value of grassroots organizing and relationship-building as an integral part of that.] </a:t>
            </a:r>
          </a:p>
          <a:p>
            <a:pPr lvl="0"/>
            <a:r>
              <a:rPr lang="en-US" sz="1200" kern="1200" dirty="0">
                <a:solidFill>
                  <a:schemeClr val="tx1"/>
                </a:solidFill>
                <a:effectLst/>
                <a:latin typeface="+mn-lt"/>
                <a:ea typeface="+mn-ea"/>
                <a:cs typeface="+mn-cs"/>
              </a:rPr>
              <a:t>Today we’re going to learn about one of the greatest and most effective tools for any organizer: one-on-one meetings.</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a:t>
            </a:fld>
            <a:endParaRPr lang="en-US"/>
          </a:p>
        </p:txBody>
      </p:sp>
    </p:spTree>
    <p:extLst>
      <p:ext uri="{BB962C8B-B14F-4D97-AF65-F5344CB8AC3E}">
        <p14:creationId xmlns:p14="http://schemas.microsoft.com/office/powerpoint/2010/main" val="474202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[Slide 10]</a:t>
            </a:r>
            <a:r>
              <a:rPr lang="en-US" sz="1200" kern="1200" dirty="0">
                <a:solidFill>
                  <a:schemeClr val="tx1"/>
                </a:solidFill>
                <a:effectLst/>
                <a:latin typeface="+mn-lt"/>
                <a:ea typeface="+mn-ea"/>
                <a:cs typeface="+mn-cs"/>
              </a:rPr>
              <a:t> We now know that we hold 1:1s to build relationships, relationships are central to organizing, and we build relationships by asking people the right questions and identifying our common ground.</a:t>
            </a:r>
          </a:p>
          <a:p>
            <a:pPr lvl="0"/>
            <a:r>
              <a:rPr lang="en-US" sz="1200" kern="1200" dirty="0">
                <a:solidFill>
                  <a:schemeClr val="tx1"/>
                </a:solidFill>
                <a:effectLst/>
                <a:latin typeface="+mn-lt"/>
                <a:ea typeface="+mn-ea"/>
                <a:cs typeface="+mn-cs"/>
              </a:rPr>
              <a:t>Let’s get into the weeds a bit more about the mechanics of 1:1s: What types of 1:1s we hold, when we hold them, and what the typical agenda for a 1:1 is.</a:t>
            </a:r>
          </a:p>
          <a:p>
            <a:pPr lvl="0"/>
            <a:r>
              <a:rPr lang="en-US" sz="1200" kern="1200" dirty="0">
                <a:solidFill>
                  <a:schemeClr val="tx1"/>
                </a:solidFill>
                <a:effectLst/>
                <a:latin typeface="+mn-lt"/>
                <a:ea typeface="+mn-ea"/>
                <a:cs typeface="+mn-cs"/>
              </a:rPr>
              <a:t>There are three types of 1:1s that we hold as organizers, and if you think about this in terms of friendships or romantic relationships, we probably develop them the same way!</a:t>
            </a:r>
          </a:p>
          <a:p>
            <a:pPr lvl="0"/>
            <a:r>
              <a:rPr lang="en-US" sz="1200" kern="1200" dirty="0">
                <a:solidFill>
                  <a:schemeClr val="tx1"/>
                </a:solidFill>
                <a:effectLst/>
                <a:latin typeface="+mn-lt"/>
                <a:ea typeface="+mn-ea"/>
                <a:cs typeface="+mn-cs"/>
              </a:rPr>
              <a:t>Introductory 1:1s:  Your first chance to meet someone, identify shared interests, make an ask and agree on some next steps. These are the type we are really going to dig deep into today.</a:t>
            </a:r>
          </a:p>
          <a:p>
            <a:pPr lvl="0"/>
            <a:r>
              <a:rPr lang="en-US" sz="1200" kern="1200" dirty="0">
                <a:solidFill>
                  <a:schemeClr val="tx1"/>
                </a:solidFill>
                <a:effectLst/>
                <a:latin typeface="+mn-lt"/>
                <a:ea typeface="+mn-ea"/>
                <a:cs typeface="+mn-cs"/>
              </a:rPr>
              <a:t>Maintenance 1:1s:  The purpose of these meetings are to deepen your relationship with your volunteer leader or coalition partner, check in on their challenges and needs, update each other on progress, develop further shared strategy and tactics, and determine next steps.</a:t>
            </a:r>
          </a:p>
          <a:p>
            <a:r>
              <a:rPr lang="en-US" sz="1200" kern="1200" dirty="0">
                <a:solidFill>
                  <a:schemeClr val="tx1"/>
                </a:solidFill>
                <a:effectLst/>
                <a:latin typeface="+mn-lt"/>
                <a:ea typeface="+mn-ea"/>
                <a:cs typeface="+mn-cs"/>
              </a:rPr>
              <a:t>Escalation 1:1s: These are not used as frequently, but are essential to developing leadership. Like the marriage proposals of the organizing world, relationship escalation 1:1s happen when you need to smoothly ask someone to take on more responsibility within the organization.</a:t>
            </a:r>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10</a:t>
            </a:fld>
            <a:endParaRPr lang="en-US"/>
          </a:p>
        </p:txBody>
      </p:sp>
    </p:spTree>
    <p:extLst>
      <p:ext uri="{BB962C8B-B14F-4D97-AF65-F5344CB8AC3E}">
        <p14:creationId xmlns:p14="http://schemas.microsoft.com/office/powerpoint/2010/main" val="3186930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[Slide 11] </a:t>
            </a:r>
            <a:r>
              <a:rPr lang="en-US" sz="1200" kern="1200" dirty="0">
                <a:solidFill>
                  <a:schemeClr val="tx1"/>
                </a:solidFill>
                <a:effectLst/>
                <a:latin typeface="+mn-lt"/>
                <a:ea typeface="+mn-ea"/>
                <a:cs typeface="+mn-cs"/>
              </a:rPr>
              <a:t>In addition to the different types of 1:1 we hold, we’ll also need to be aware of the simple logistics of a 1:1.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the timing. A typical 1:1 should last between 30 and 45 minutes. Not a whole lot shorter, not a lot longer.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Location is critical. Choose a place that is quiet, sit-down and distraction-free, like a café or an office.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Every 1:1 is a firm time commitment from the person you’re talking to. Get a time and a place; don’t just invite the person to “drop by” without a scheduled time.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One organizing pro-tip: group your 1:1 meetings in blocks to maximize the amount you’re able to have in one block of time.</a:t>
            </a:r>
            <a:endParaRPr lang="en-US" sz="11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11</a:t>
            </a:fld>
            <a:endParaRPr lang="en-US"/>
          </a:p>
        </p:txBody>
      </p:sp>
    </p:spTree>
    <p:extLst>
      <p:ext uri="{BB962C8B-B14F-4D97-AF65-F5344CB8AC3E}">
        <p14:creationId xmlns:p14="http://schemas.microsoft.com/office/powerpoint/2010/main" val="513460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0:25 – 0:31	Building Your 1:1 Meeting</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12]</a:t>
            </a:r>
            <a:r>
              <a:rPr lang="en-US" sz="1200" kern="1200" dirty="0">
                <a:solidFill>
                  <a:schemeClr val="tx1"/>
                </a:solidFill>
                <a:effectLst/>
                <a:latin typeface="+mn-lt"/>
                <a:ea typeface="+mn-ea"/>
                <a:cs typeface="+mn-cs"/>
              </a:rPr>
              <a:t> Taking a look at our sample agenda on the slide here, we have a more clear picture of the key points we want to make sure to touch on when conducting 1:1s.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Every 1:1 should start with the organizer explaining the purpose of the meeting. This part of the conversation might sound something like, “When I talked to you on the phone…”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Once expectations for the conversation are set with the purpose clearly laid out, the most effective way to build a connection with the person on the other side of the table is to share your story. You’ll learn about personal stories in another module, but it’s the best way to immediately build trust. Remember, this is a two-way street, so probe for them to share their personal story – or at least why they decided to come sit down with you and consider getting involved.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Next, remember that this meeting is an opportunity to bring the volunteer into the fold by sharing the strategy of this movement with them. How does out work help you achieve your shared vision?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Finally – and most importantly – every 1:1 meeting builds to support the final component: the hard ask. You want to make a direct ask for something concrete. Connect your ask to the strategy and shared vision you outlined earlier in the meeting. A successful 1:1 ends with a commitment that includes a specific date, time and goal for that action.</a:t>
            </a:r>
            <a:endParaRPr lang="en-US" sz="11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12</a:t>
            </a:fld>
            <a:endParaRPr lang="en-US"/>
          </a:p>
        </p:txBody>
      </p:sp>
    </p:spTree>
    <p:extLst>
      <p:ext uri="{BB962C8B-B14F-4D97-AF65-F5344CB8AC3E}">
        <p14:creationId xmlns:p14="http://schemas.microsoft.com/office/powerpoint/2010/main" val="1894206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0:31 – 0:36	Volunteer Recruitment using 1:1s: Best Practices</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13]</a:t>
            </a:r>
            <a:r>
              <a:rPr lang="en-US" sz="1200" kern="1200" dirty="0">
                <a:solidFill>
                  <a:schemeClr val="tx1"/>
                </a:solidFill>
                <a:effectLst/>
                <a:latin typeface="+mn-lt"/>
                <a:ea typeface="+mn-ea"/>
                <a:cs typeface="+mn-cs"/>
              </a:rPr>
              <a:t> When conducting these 1:1s, we want to keep a few best practices in mind to help increase our chances of success.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First, establish a personal connection by sharing your personal story.</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Make sure to give your ask some context. Why should the volunteer get involved now vs. next month? In the realm of issue organizing, communicating urgency is tough, but so important!</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Present a challenge. Share your goal with the volunteer. So, how many calls do you need to make? How many letters to the editor do you and your team need to write? How many events do you need to hold. Most importantly, tell them why those goals are important.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Present a solution that involves them getting involved. What’s our challenge? We need to make 1,000 phone calls. What’s the solution? The volunteer comes and makes 150 of those calls.</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Finally, remember to always be specific, direct and action-oriented with your ask. Make a commitment to a specific action at a specific time &amp; place.</a:t>
            </a:r>
            <a:endParaRPr lang="en-US" sz="1100" kern="1200" dirty="0">
              <a:solidFill>
                <a:schemeClr val="tx1"/>
              </a:solidFill>
              <a:effectLst/>
              <a:latin typeface="+mn-lt"/>
              <a:ea typeface="+mn-ea"/>
              <a:cs typeface="+mn-cs"/>
            </a:endParaRP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13</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4175222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[Slide 14]</a:t>
            </a:r>
            <a:r>
              <a:rPr lang="en-US" sz="1200" kern="1200" dirty="0">
                <a:solidFill>
                  <a:schemeClr val="tx1"/>
                </a:solidFill>
                <a:effectLst/>
                <a:latin typeface="+mn-lt"/>
                <a:ea typeface="+mn-ea"/>
                <a:cs typeface="+mn-cs"/>
              </a:rPr>
              <a:t> In order for any ask to be effective, we all have to be mindful and precise about the language we use to make them more likely to say yes. What does that language sound like? [Facilitator should bring up one participant and read each of the asks out loud to them and ask them how they feel after each. The goal is to demonstrate that a hard ask (on the right of the slide) is more effective in persuading a prospective volunteer to take the action you’re asking of them.]</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14</a:t>
            </a:fld>
            <a:endParaRPr lang="en-US"/>
          </a:p>
        </p:txBody>
      </p:sp>
    </p:spTree>
    <p:extLst>
      <p:ext uri="{BB962C8B-B14F-4D97-AF65-F5344CB8AC3E}">
        <p14:creationId xmlns:p14="http://schemas.microsoft.com/office/powerpoint/2010/main" val="4226688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0:36 – 0:45	Practice &amp; Discussion</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0:36 – 0:38	Breakout Instructions</a:t>
            </a:r>
          </a:p>
          <a:p>
            <a:pPr lvl="0"/>
            <a:r>
              <a:rPr lang="en-US" sz="1200" b="1" kern="1200" dirty="0">
                <a:solidFill>
                  <a:schemeClr val="tx1"/>
                </a:solidFill>
                <a:effectLst/>
                <a:latin typeface="+mn-lt"/>
                <a:ea typeface="+mn-ea"/>
                <a:cs typeface="+mn-cs"/>
              </a:rPr>
              <a:t>[Slide 15]</a:t>
            </a:r>
            <a:r>
              <a:rPr lang="en-US" sz="1200" kern="1200" dirty="0">
                <a:solidFill>
                  <a:schemeClr val="tx1"/>
                </a:solidFill>
                <a:effectLst/>
                <a:latin typeface="+mn-lt"/>
                <a:ea typeface="+mn-ea"/>
                <a:cs typeface="+mn-cs"/>
              </a:rPr>
              <a:t> Now that we’ve modeled a 1:1 and gone through the mechanics of an ideal 1:1, we’re going to get some practice!</a:t>
            </a:r>
          </a:p>
          <a:p>
            <a:pPr>
              <a:spcBef>
                <a:spcPct val="0"/>
              </a:spcBef>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15</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122155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[Slide 16]</a:t>
            </a:r>
            <a:r>
              <a:rPr lang="en-US" sz="1200" kern="1200" dirty="0">
                <a:solidFill>
                  <a:schemeClr val="tx1"/>
                </a:solidFill>
                <a:effectLst/>
                <a:latin typeface="+mn-lt"/>
                <a:ea typeface="+mn-ea"/>
                <a:cs typeface="+mn-cs"/>
              </a:rPr>
              <a:t> [Facilitator should ask volunteers to read the scenario out loud. Break the large group into pairs and practice with the scenario on the slide]</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16</a:t>
            </a:fld>
            <a:endParaRPr lang="en-US"/>
          </a:p>
        </p:txBody>
      </p:sp>
    </p:spTree>
    <p:extLst>
      <p:ext uri="{BB962C8B-B14F-4D97-AF65-F5344CB8AC3E}">
        <p14:creationId xmlns:p14="http://schemas.microsoft.com/office/powerpoint/2010/main" val="1732360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0:38 – 0:45	Practice in Pairs + Debrief</a:t>
            </a:r>
          </a:p>
          <a:p>
            <a:pPr lvl="0"/>
            <a:r>
              <a:rPr lang="en-US" sz="1200" b="1" kern="1200" dirty="0">
                <a:solidFill>
                  <a:schemeClr val="tx1"/>
                </a:solidFill>
                <a:effectLst/>
                <a:latin typeface="+mn-lt"/>
                <a:ea typeface="+mn-ea"/>
                <a:cs typeface="+mn-cs"/>
              </a:rPr>
              <a:t>[Slide 17]</a:t>
            </a:r>
            <a:r>
              <a:rPr lang="en-US" sz="1200" kern="1200" dirty="0">
                <a:solidFill>
                  <a:schemeClr val="tx1"/>
                </a:solidFill>
                <a:effectLst/>
                <a:latin typeface="+mn-lt"/>
                <a:ea typeface="+mn-ea"/>
                <a:cs typeface="+mn-cs"/>
              </a:rPr>
              <a:t> To help guide your 1:1 practice, here’s a refresher on the agenda. Get into pairs. One participant should role play Nancy, the other should role-play the organizer making the hard ask and conducting the 1:1.</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17</a:t>
            </a:fld>
            <a:endParaRPr lang="en-US"/>
          </a:p>
        </p:txBody>
      </p:sp>
    </p:spTree>
    <p:extLst>
      <p:ext uri="{BB962C8B-B14F-4D97-AF65-F5344CB8AC3E}">
        <p14:creationId xmlns:p14="http://schemas.microsoft.com/office/powerpoint/2010/main" val="17868789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[Slide 18]</a:t>
            </a:r>
            <a:r>
              <a:rPr lang="en-US" sz="1200" kern="1200" dirty="0">
                <a:solidFill>
                  <a:schemeClr val="tx1"/>
                </a:solidFill>
                <a:effectLst/>
                <a:latin typeface="+mn-lt"/>
                <a:ea typeface="+mn-ea"/>
                <a:cs typeface="+mn-cs"/>
              </a:rPr>
              <a:t> [Facilitator should bring participants back together] What did everyone think of that exercise? What went well? What did you struggle with? Were there any best practices you or your partner thought of after doing this exercise that you’d like to share with the group?</a:t>
            </a:r>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18</a:t>
            </a:fld>
            <a:endParaRPr lang="en-US"/>
          </a:p>
        </p:txBody>
      </p:sp>
    </p:spTree>
    <p:extLst>
      <p:ext uri="{BB962C8B-B14F-4D97-AF65-F5344CB8AC3E}">
        <p14:creationId xmlns:p14="http://schemas.microsoft.com/office/powerpoint/2010/main" val="661081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0:45 – 1:00	Debrief and Q/A</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0:45 – 0:46	Data Entry</a:t>
            </a:r>
          </a:p>
          <a:p>
            <a:pPr lvl="0"/>
            <a:r>
              <a:rPr lang="en-US" sz="1200" b="1" kern="1200" dirty="0">
                <a:solidFill>
                  <a:schemeClr val="tx1"/>
                </a:solidFill>
                <a:effectLst/>
                <a:latin typeface="+mn-lt"/>
                <a:ea typeface="+mn-ea"/>
                <a:cs typeface="+mn-cs"/>
              </a:rPr>
              <a:t>[Slide 19]</a:t>
            </a:r>
            <a:r>
              <a:rPr lang="en-US" sz="1200" kern="1200" dirty="0">
                <a:solidFill>
                  <a:schemeClr val="tx1"/>
                </a:solidFill>
                <a:effectLst/>
                <a:latin typeface="+mn-lt"/>
                <a:ea typeface="+mn-ea"/>
                <a:cs typeface="+mn-cs"/>
              </a:rPr>
              <a:t> We’re just wrapping up for the day and we want to get everyone a chance to have their question answered. </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19</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122155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0:03 – 0:06 Session Goals and Agenda</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2] </a:t>
            </a:r>
            <a:r>
              <a:rPr lang="en-US" sz="1200" kern="1200" dirty="0">
                <a:solidFill>
                  <a:schemeClr val="tx1"/>
                </a:solidFill>
                <a:effectLst/>
                <a:latin typeface="+mn-lt"/>
                <a:ea typeface="+mn-ea"/>
                <a:cs typeface="+mn-cs"/>
              </a:rPr>
              <a:t>By the end of this session, you will be able to…</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Define one-on-one meetings (1:1s) in an organizing context</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Discuss why we hold 1:1 meetings as organizers</a:t>
            </a: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Review the mechanics of 1:1 meetings</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Introduce you to the “Hard Ask” as a component of 1:1 meetings</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Practice and debrief!</a:t>
            </a:r>
            <a:endParaRPr lang="en-US" sz="1100" kern="1200" dirty="0">
              <a:solidFill>
                <a:schemeClr val="tx1"/>
              </a:solidFill>
              <a:effectLst/>
              <a:latin typeface="+mn-lt"/>
              <a:ea typeface="+mn-ea"/>
              <a:cs typeface="+mn-cs"/>
            </a:endParaRPr>
          </a:p>
          <a:p>
            <a:pPr>
              <a:spcBef>
                <a:spcPct val="0"/>
              </a:spcBef>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2</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3471685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[Slide 20]</a:t>
            </a:r>
            <a:r>
              <a:rPr lang="en-US" sz="1200" kern="1200" dirty="0">
                <a:solidFill>
                  <a:schemeClr val="tx1"/>
                </a:solidFill>
                <a:effectLst/>
                <a:latin typeface="+mn-lt"/>
                <a:ea typeface="+mn-ea"/>
                <a:cs typeface="+mn-cs"/>
              </a:rPr>
              <a:t> Before we debrief, I want to make a plug for data entry. We like to say that if it isn’t in VAN, it didn’t happen. It’s important to track 1:1s in VAN using form view in </a:t>
            </a:r>
            <a:r>
              <a:rPr lang="en-US" sz="1200" kern="1200" dirty="0" err="1">
                <a:solidFill>
                  <a:schemeClr val="tx1"/>
                </a:solidFill>
                <a:effectLst/>
                <a:latin typeface="+mn-lt"/>
                <a:ea typeface="+mn-ea"/>
                <a:cs typeface="+mn-cs"/>
              </a:rPr>
              <a:t>MyCampaign</a:t>
            </a:r>
            <a:r>
              <a:rPr lang="en-US" sz="1200" kern="1200" dirty="0">
                <a:solidFill>
                  <a:schemeClr val="tx1"/>
                </a:solidFill>
                <a:effectLst/>
                <a:latin typeface="+mn-lt"/>
                <a:ea typeface="+mn-ea"/>
                <a:cs typeface="+mn-cs"/>
              </a:rPr>
              <a:t>. It’s the only sure way to make sure we’re tracking these critical conversations.</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20</a:t>
            </a:fld>
            <a:endParaRPr lang="en-US"/>
          </a:p>
        </p:txBody>
      </p:sp>
    </p:spTree>
    <p:extLst>
      <p:ext uri="{BB962C8B-B14F-4D97-AF65-F5344CB8AC3E}">
        <p14:creationId xmlns:p14="http://schemas.microsoft.com/office/powerpoint/2010/main" val="4250352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sz="1100" dirty="0"/>
          </a:p>
          <a:p>
            <a:r>
              <a:rPr lang="en-US" sz="1200" kern="1200" dirty="0">
                <a:solidFill>
                  <a:schemeClr val="tx1"/>
                </a:solidFill>
                <a:effectLst/>
                <a:latin typeface="+mn-lt"/>
                <a:ea typeface="+mn-ea"/>
                <a:cs typeface="+mn-cs"/>
              </a:rPr>
              <a:t>0:46 – 1:00	Question and Answer</a:t>
            </a:r>
          </a:p>
          <a:p>
            <a:pPr lvl="0"/>
            <a:r>
              <a:rPr lang="en-US" sz="1200" b="1" kern="1200" dirty="0">
                <a:solidFill>
                  <a:schemeClr val="tx1"/>
                </a:solidFill>
                <a:effectLst/>
                <a:latin typeface="+mn-lt"/>
                <a:ea typeface="+mn-ea"/>
                <a:cs typeface="+mn-cs"/>
              </a:rPr>
              <a:t>[Slide 21]</a:t>
            </a:r>
            <a:r>
              <a:rPr lang="en-US" sz="1200" kern="1200" dirty="0">
                <a:solidFill>
                  <a:schemeClr val="tx1"/>
                </a:solidFill>
                <a:effectLst/>
                <a:latin typeface="+mn-lt"/>
                <a:ea typeface="+mn-ea"/>
                <a:cs typeface="+mn-cs"/>
              </a:rPr>
              <a:t> We probably won’t get to all of your questions, but we’ll take a few and place the rest in a “parking lot” of questions we can hopefully follow-up with later on – after this training.</a:t>
            </a:r>
          </a:p>
          <a:p>
            <a:endParaRPr lang="en-US" dirty="0"/>
          </a:p>
        </p:txBody>
      </p:sp>
      <p:sp>
        <p:nvSpPr>
          <p:cNvPr id="4" name="Slide Number Placeholder 3"/>
          <p:cNvSpPr>
            <a:spLocks noGrp="1"/>
          </p:cNvSpPr>
          <p:nvPr>
            <p:ph type="sldNum" sz="quarter" idx="10"/>
          </p:nvPr>
        </p:nvSpPr>
        <p:spPr/>
        <p:txBody>
          <a:bodyPr/>
          <a:lstStyle/>
          <a:p>
            <a:fld id="{C274625E-BD2B-41CA-9801-85E7424BBEF2}" type="slidenum">
              <a:rPr lang="en-US" smtClean="0"/>
              <a:pPr/>
              <a:t>21</a:t>
            </a:fld>
            <a:endParaRPr lang="en-US" dirty="0"/>
          </a:p>
        </p:txBody>
      </p:sp>
    </p:spTree>
    <p:extLst>
      <p:ext uri="{BB962C8B-B14F-4D97-AF65-F5344CB8AC3E}">
        <p14:creationId xmlns:p14="http://schemas.microsoft.com/office/powerpoint/2010/main" val="468962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[Slide 21]</a:t>
            </a:r>
            <a:r>
              <a:rPr lang="en-US" sz="1200" kern="1200" dirty="0">
                <a:solidFill>
                  <a:schemeClr val="tx1"/>
                </a:solidFill>
                <a:effectLst/>
                <a:latin typeface="+mn-lt"/>
                <a:ea typeface="+mn-ea"/>
                <a:cs typeface="+mn-cs"/>
              </a:rPr>
              <a:t> Thank you!</a:t>
            </a:r>
          </a:p>
        </p:txBody>
      </p:sp>
      <p:sp>
        <p:nvSpPr>
          <p:cNvPr id="4" name="Slide Number Placeholder 3"/>
          <p:cNvSpPr>
            <a:spLocks noGrp="1"/>
          </p:cNvSpPr>
          <p:nvPr>
            <p:ph type="sldNum" sz="quarter" idx="10"/>
          </p:nvPr>
        </p:nvSpPr>
        <p:spPr/>
        <p:txBody>
          <a:bodyPr/>
          <a:lstStyle/>
          <a:p>
            <a:fld id="{08229462-0E9C-6342-9ED1-215EFBF2BCEC}" type="slidenum">
              <a:rPr lang="en-US" smtClean="0"/>
              <a:pPr/>
              <a:t>22</a:t>
            </a:fld>
            <a:endParaRPr lang="en-US"/>
          </a:p>
        </p:txBody>
      </p:sp>
    </p:spTree>
    <p:extLst>
      <p:ext uri="{BB962C8B-B14F-4D97-AF65-F5344CB8AC3E}">
        <p14:creationId xmlns:p14="http://schemas.microsoft.com/office/powerpoint/2010/main" val="4279985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3]</a:t>
            </a:r>
            <a:r>
              <a:rPr lang="en-US" sz="1200" kern="1200" dirty="0">
                <a:solidFill>
                  <a:schemeClr val="tx1"/>
                </a:solidFill>
                <a:effectLst/>
                <a:latin typeface="+mn-lt"/>
                <a:ea typeface="+mn-ea"/>
                <a:cs typeface="+mn-cs"/>
              </a:rPr>
              <a:t> And so, to accomplish these goals, let’s take a look at our agenda…</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We’re just about to finish up our introduction</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Then we’re going to define what we mean when we say, “one-on-one”</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After that, we’ll break down the specific mechanics, or makeup, of a standard 1:1 meeting. </a:t>
            </a:r>
            <a:endParaRPr lang="en-US" sz="1100" kern="1200" dirty="0">
              <a:solidFill>
                <a:schemeClr val="tx1"/>
              </a:solidFill>
              <a:effectLst/>
              <a:latin typeface="+mn-lt"/>
              <a:ea typeface="+mn-ea"/>
              <a:cs typeface="+mn-cs"/>
            </a:endParaRPr>
          </a:p>
          <a:p>
            <a:pPr lvl="1"/>
            <a:r>
              <a:rPr lang="en-US" sz="1200" kern="1200" dirty="0">
                <a:solidFill>
                  <a:schemeClr val="tx1"/>
                </a:solidFill>
                <a:effectLst/>
                <a:latin typeface="+mn-lt"/>
                <a:ea typeface="+mn-ea"/>
                <a:cs typeface="+mn-cs"/>
              </a:rPr>
              <a:t>Then, it wouldn’t be an OFA training if we didn’t give everyone a chance to learn by doing. We’re going to get into pairs and practice our 1:1s and hard asks with our partners. Sound good?</a:t>
            </a:r>
            <a:endParaRPr lang="en-US" sz="11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[Animation Cue] </a:t>
            </a:r>
            <a:r>
              <a:rPr lang="en-US" sz="1200" kern="1200" dirty="0">
                <a:solidFill>
                  <a:schemeClr val="tx1"/>
                </a:solidFill>
                <a:effectLst/>
                <a:latin typeface="+mn-lt"/>
                <a:ea typeface="+mn-ea"/>
                <a:cs typeface="+mn-cs"/>
              </a:rPr>
              <a:t>With that, let’s dive into our first session of the day.</a:t>
            </a: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3</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122155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0:06 – 0:21	Defining a One-on-One Meeting</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0:06 – 0:10 Discussion: What is a 1:1?</a:t>
            </a:r>
          </a:p>
          <a:p>
            <a:pPr lvl="0"/>
            <a:r>
              <a:rPr lang="en-US" sz="1200" b="1" kern="1200" dirty="0">
                <a:solidFill>
                  <a:schemeClr val="tx1"/>
                </a:solidFill>
                <a:effectLst/>
                <a:latin typeface="+mn-lt"/>
                <a:ea typeface="+mn-ea"/>
                <a:cs typeface="+mn-cs"/>
              </a:rPr>
              <a:t>[Slide 4] </a:t>
            </a:r>
            <a:r>
              <a:rPr lang="en-US" sz="1200" kern="1200" dirty="0">
                <a:solidFill>
                  <a:schemeClr val="tx1"/>
                </a:solidFill>
                <a:effectLst/>
                <a:latin typeface="+mn-lt"/>
                <a:ea typeface="+mn-ea"/>
                <a:cs typeface="+mn-cs"/>
              </a:rPr>
              <a:t>Let’s start by spit-balling some ideas for what – without ever having heard of a 1:1 – you would guess a 1:1 meeting is. What do you think? [Best practice: give audience at least 5 seconds before breaking the silence by clarifying/rephrasing question. Repeat back and encourage answers that describe a 1:1 as any of the following: Face-to-Face, scheduled in advance, deliberate/purposeful, educational, personal, etc.] </a:t>
            </a:r>
          </a:p>
          <a:p>
            <a:pPr lvl="0"/>
            <a:r>
              <a:rPr lang="en-US" sz="1200" kern="1200" dirty="0">
                <a:solidFill>
                  <a:schemeClr val="tx1"/>
                </a:solidFill>
                <a:effectLst/>
                <a:latin typeface="+mn-lt"/>
                <a:ea typeface="+mn-ea"/>
                <a:cs typeface="+mn-cs"/>
              </a:rPr>
              <a:t>Excellent. And why would we want to connect with others one-on-one instead of bigger groups like this one? [Correct: they’re more personal, fewer distractions, dedicated, purposeful – many of the same things that define a 1:1. We also want to build relationships – the title gives this away, but it’s okay]</a:t>
            </a:r>
          </a:p>
        </p:txBody>
      </p:sp>
      <p:sp>
        <p:nvSpPr>
          <p:cNvPr id="4" name="Slide Number Placeholder 3"/>
          <p:cNvSpPr>
            <a:spLocks noGrp="1"/>
          </p:cNvSpPr>
          <p:nvPr>
            <p:ph type="sldNum" sz="quarter" idx="10"/>
          </p:nvPr>
        </p:nvSpPr>
        <p:spPr/>
        <p:txBody>
          <a:bodyPr/>
          <a:lstStyle/>
          <a:p>
            <a:fld id="{08229462-0E9C-6342-9ED1-215EFBF2BCEC}" type="slidenum">
              <a:rPr lang="en-US" smtClean="0"/>
              <a:pPr/>
              <a:t>4</a:t>
            </a:fld>
            <a:endParaRPr lang="en-US"/>
          </a:p>
        </p:txBody>
      </p:sp>
    </p:spTree>
    <p:extLst>
      <p:ext uri="{BB962C8B-B14F-4D97-AF65-F5344CB8AC3E}">
        <p14:creationId xmlns:p14="http://schemas.microsoft.com/office/powerpoint/2010/main" val="1187398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a:solidFill>
                  <a:schemeClr val="tx1"/>
                </a:solidFill>
                <a:effectLst/>
                <a:latin typeface="+mn-lt"/>
                <a:ea typeface="+mn-ea"/>
                <a:cs typeface="+mn-cs"/>
              </a:rPr>
              <a:t>0:10 – 0:17 What a 1:1 is/What a 1:1 isn’t.</a:t>
            </a:r>
            <a:endParaRPr lang="en-US" sz="1100" kern="1200" dirty="0">
              <a:solidFill>
                <a:schemeClr val="tx1"/>
              </a:solidFill>
              <a:effectLst/>
              <a:latin typeface="+mn-lt"/>
              <a:ea typeface="+mn-ea"/>
              <a:cs typeface="+mn-cs"/>
            </a:endParaRPr>
          </a:p>
          <a:p>
            <a:pPr lvl="0"/>
            <a:r>
              <a:rPr lang="en-US" sz="1200" b="1" kern="1200" dirty="0">
                <a:solidFill>
                  <a:schemeClr val="tx1"/>
                </a:solidFill>
                <a:effectLst/>
                <a:latin typeface="+mn-lt"/>
                <a:ea typeface="+mn-ea"/>
                <a:cs typeface="+mn-cs"/>
              </a:rPr>
              <a:t>[Slide 5]</a:t>
            </a:r>
            <a:r>
              <a:rPr lang="en-US" sz="1200" kern="1200" dirty="0">
                <a:solidFill>
                  <a:schemeClr val="tx1"/>
                </a:solidFill>
                <a:effectLst/>
                <a:latin typeface="+mn-lt"/>
                <a:ea typeface="+mn-ea"/>
                <a:cs typeface="+mn-cs"/>
              </a:rPr>
              <a:t> When thinking about 1:1s, how do you think of them as different from the times we see a friend at the supermarket and ask them to come to a </a:t>
            </a:r>
            <a:r>
              <a:rPr lang="en-US" sz="1200" kern="1200" dirty="0" err="1">
                <a:solidFill>
                  <a:schemeClr val="tx1"/>
                </a:solidFill>
                <a:effectLst/>
                <a:latin typeface="+mn-lt"/>
                <a:ea typeface="+mn-ea"/>
                <a:cs typeface="+mn-cs"/>
              </a:rPr>
              <a:t>phonebank</a:t>
            </a:r>
            <a:r>
              <a:rPr lang="en-US" sz="1200" kern="1200" dirty="0">
                <a:solidFill>
                  <a:schemeClr val="tx1"/>
                </a:solidFill>
                <a:effectLst/>
                <a:latin typeface="+mn-lt"/>
                <a:ea typeface="+mn-ea"/>
                <a:cs typeface="+mn-cs"/>
              </a:rPr>
              <a:t> next week?  [Probe for answers like: not deliberate, distractions of grocery store, short, not structured and there are other things to talk about, etc.]</a:t>
            </a:r>
            <a:endParaRPr lang="en-US" sz="11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OFA defines a 1:1 using five key criteria.</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First, they’re face to face. 1:1s are conducted in person at either someone’s home, an office, or a quiet public space such as a coffee shop. Why not over the phone?</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They’re also scheduled in advance for 30-45 uninterrupted minutes.</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a:t>
            </a:r>
            <a:r>
              <a:rPr lang="en-US" sz="1200" kern="1200" dirty="0">
                <a:solidFill>
                  <a:schemeClr val="tx1"/>
                </a:solidFill>
                <a:effectLst/>
                <a:latin typeface="+mn-lt"/>
                <a:ea typeface="+mn-ea"/>
                <a:cs typeface="+mn-cs"/>
              </a:rPr>
              <a:t> They’re also purposeful. What do you think that means? That’s right, they have an agenda and a purpose. They’re not about chit-chat, but rather about introducing, maintaining or escalating a volunteer. They involve probing discussion that leads to tangible commitments. They’re also an opportunity to make volunteers feel like part of OFA’s overarching strategy on the key issues we’re organizing around. It’s the best way to get them bought into our mission.</a:t>
            </a:r>
            <a:endParaRPr lang="en-US" sz="1100" kern="1200" dirty="0">
              <a:solidFill>
                <a:schemeClr val="tx1"/>
              </a:solidFill>
              <a:effectLst/>
              <a:latin typeface="+mn-lt"/>
              <a:ea typeface="+mn-ea"/>
              <a:cs typeface="+mn-cs"/>
            </a:endParaRPr>
          </a:p>
          <a:p>
            <a:pPr lvl="1"/>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Then, they’re educational. You have two ears and one mouth, which means you should listen more than you talk. Absorb where the other person is coming from patiently. Then think about how to guide the conversation toward your ask. </a:t>
            </a:r>
            <a:endParaRPr lang="en-US" sz="11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[Animation] </a:t>
            </a:r>
            <a:r>
              <a:rPr lang="en-US" sz="1200" kern="1200" dirty="0">
                <a:solidFill>
                  <a:schemeClr val="tx1"/>
                </a:solidFill>
                <a:effectLst/>
                <a:latin typeface="+mn-lt"/>
                <a:ea typeface="+mn-ea"/>
                <a:cs typeface="+mn-cs"/>
              </a:rPr>
              <a:t>Lastly – and most importantly – they involve rigorous follow-up. The onus is on the organizer to follow-up with the volunteer after the 1:1 meeting, to be sure that they are engaged in future events or following through with the commitments they made during the 1:1 meeting.</a:t>
            </a:r>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5</a:t>
            </a:fld>
            <a:endParaRPr lang="en-US"/>
          </a:p>
        </p:txBody>
      </p:sp>
    </p:spTree>
    <p:extLst>
      <p:ext uri="{BB962C8B-B14F-4D97-AF65-F5344CB8AC3E}">
        <p14:creationId xmlns:p14="http://schemas.microsoft.com/office/powerpoint/2010/main" val="35216273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kern="1200" dirty="0">
                <a:solidFill>
                  <a:schemeClr val="tx1"/>
                </a:solidFill>
                <a:effectLst/>
                <a:latin typeface="+mn-lt"/>
                <a:ea typeface="+mn-ea"/>
                <a:cs typeface="+mn-cs"/>
              </a:rPr>
              <a:t>0:17 – 0:21	Why hold 1:1s?	</a:t>
            </a:r>
          </a:p>
          <a:p>
            <a:pPr lvl="0"/>
            <a:r>
              <a:rPr lang="en-US" sz="1200" b="1" kern="1200" dirty="0">
                <a:solidFill>
                  <a:schemeClr val="tx1"/>
                </a:solidFill>
                <a:effectLst/>
                <a:latin typeface="+mn-lt"/>
                <a:ea typeface="+mn-ea"/>
                <a:cs typeface="+mn-cs"/>
              </a:rPr>
              <a:t>[Slide 6]</a:t>
            </a:r>
            <a:r>
              <a:rPr lang="en-US" sz="1200" kern="1200" dirty="0">
                <a:solidFill>
                  <a:schemeClr val="tx1"/>
                </a:solidFill>
                <a:effectLst/>
                <a:latin typeface="+mn-lt"/>
                <a:ea typeface="+mn-ea"/>
                <a:cs typeface="+mn-cs"/>
              </a:rPr>
              <a:t> What does this look like in practice? </a:t>
            </a:r>
          </a:p>
          <a:p>
            <a:r>
              <a:rPr lang="en-US" sz="1200" b="1" kern="1200" dirty="0">
                <a:solidFill>
                  <a:schemeClr val="tx1"/>
                </a:solidFill>
                <a:effectLst/>
                <a:latin typeface="+mn-lt"/>
                <a:ea typeface="+mn-ea"/>
                <a:cs typeface="+mn-cs"/>
              </a:rPr>
              <a:t>[Animation Cue] </a:t>
            </a:r>
            <a:r>
              <a:rPr lang="en-US" sz="1200" kern="1200" dirty="0">
                <a:solidFill>
                  <a:schemeClr val="tx1"/>
                </a:solidFill>
                <a:effectLst/>
                <a:latin typeface="+mn-lt"/>
                <a:ea typeface="+mn-ea"/>
                <a:cs typeface="+mn-cs"/>
              </a:rPr>
              <a:t>To start, let’s take a look at a few hard asks to demonstrate how a 1:1 meeting leads to stronger chapters and teams and more volunteers at your events. Is there a volunteer in the audience who can read the first example? [Ask different volunteers to read each. Then ask the audience why those asks are effective.]</a:t>
            </a: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6</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2993300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b="1" kern="1200" dirty="0">
                <a:solidFill>
                  <a:schemeClr val="tx1"/>
                </a:solidFill>
                <a:effectLst/>
                <a:latin typeface="+mn-lt"/>
                <a:ea typeface="+mn-ea"/>
                <a:cs typeface="+mn-cs"/>
              </a:rPr>
              <a:t>[Slide 7]</a:t>
            </a:r>
            <a:r>
              <a:rPr lang="en-US" sz="1200" kern="1200" dirty="0">
                <a:solidFill>
                  <a:schemeClr val="tx1"/>
                </a:solidFill>
                <a:effectLst/>
                <a:latin typeface="+mn-lt"/>
                <a:ea typeface="+mn-ea"/>
                <a:cs typeface="+mn-cs"/>
              </a:rPr>
              <a:t> Now we’re going to take a few minutes to model a 1:1. [Don’t ask for a volunteer – narrow down to a specific month, asking if any volunteer has a birthday close to that month. If multiple, narrow to a week and then to a day until you’ve narrowed it down to one person. Ask the volunteer to come to the front of the room to join facilitator for a fishbowl modeling of an abbreviated 1:1] </a:t>
            </a:r>
          </a:p>
          <a:p>
            <a:pPr lvl="0"/>
            <a:r>
              <a:rPr lang="en-US" sz="1200" kern="1200" dirty="0">
                <a:solidFill>
                  <a:schemeClr val="tx1"/>
                </a:solidFill>
                <a:effectLst/>
                <a:latin typeface="+mn-lt"/>
                <a:ea typeface="+mn-ea"/>
                <a:cs typeface="+mn-cs"/>
              </a:rPr>
              <a:t>[Practice this to the extent possible. Facilitator should be prepared for volunteers who are harder nuts to crack, or on the flip side, are overly talkative and possibly distracting. Model the mechanics of a 1:1 that are in the section to follow. They are: Describe purpose, share stories, connection, connect to strategy, hard ask] </a:t>
            </a:r>
          </a:p>
          <a:p>
            <a:pPr lvl="0"/>
            <a:r>
              <a:rPr lang="en-US" sz="1200" kern="1200" dirty="0">
                <a:solidFill>
                  <a:schemeClr val="tx1"/>
                </a:solidFill>
                <a:effectLst/>
                <a:latin typeface="+mn-lt"/>
                <a:ea typeface="+mn-ea"/>
                <a:cs typeface="+mn-cs"/>
              </a:rPr>
              <a:t>[Have audience give volunteer a round of applause, and have him/her return to his/her seat. Pull participants’ attention back to front of the room]</a:t>
            </a:r>
          </a:p>
          <a:p>
            <a:endParaRPr lang="en-US" dirty="0"/>
          </a:p>
        </p:txBody>
      </p:sp>
      <p:sp>
        <p:nvSpPr>
          <p:cNvPr id="4" name="Slide Number Placeholder 3"/>
          <p:cNvSpPr>
            <a:spLocks noGrp="1"/>
          </p:cNvSpPr>
          <p:nvPr>
            <p:ph type="sldNum" sz="quarter" idx="10"/>
          </p:nvPr>
        </p:nvSpPr>
        <p:spPr/>
        <p:txBody>
          <a:bodyPr/>
          <a:lstStyle/>
          <a:p>
            <a:fld id="{08229462-0E9C-6342-9ED1-215EFBF2BCEC}" type="slidenum">
              <a:rPr lang="en-US" smtClean="0"/>
              <a:pPr/>
              <a:t>7</a:t>
            </a:fld>
            <a:endParaRPr lang="en-US"/>
          </a:p>
        </p:txBody>
      </p:sp>
    </p:spTree>
    <p:extLst>
      <p:ext uri="{BB962C8B-B14F-4D97-AF65-F5344CB8AC3E}">
        <p14:creationId xmlns:p14="http://schemas.microsoft.com/office/powerpoint/2010/main" val="3657379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b="1" kern="1200" dirty="0">
                <a:solidFill>
                  <a:schemeClr val="tx1"/>
                </a:solidFill>
                <a:effectLst/>
                <a:latin typeface="+mn-lt"/>
                <a:ea typeface="+mn-ea"/>
                <a:cs typeface="+mn-cs"/>
              </a:rPr>
              <a:t>[Slide 8]</a:t>
            </a:r>
            <a:r>
              <a:rPr lang="en-US" sz="1200" kern="1200" dirty="0">
                <a:solidFill>
                  <a:schemeClr val="tx1"/>
                </a:solidFill>
                <a:effectLst/>
                <a:latin typeface="+mn-lt"/>
                <a:ea typeface="+mn-ea"/>
                <a:cs typeface="+mn-cs"/>
              </a:rPr>
              <a:t> What just happened? How did that go? Describe our conversation step-by-step. What was effective? What could have been better?</a:t>
            </a:r>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8</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4178295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z="1200" b="1" kern="1200" dirty="0">
                <a:solidFill>
                  <a:schemeClr val="tx1"/>
                </a:solidFill>
                <a:effectLst/>
                <a:latin typeface="+mn-lt"/>
                <a:ea typeface="+mn-ea"/>
                <a:cs typeface="+mn-cs"/>
              </a:rPr>
              <a:t>0:21 – 0:36	Mechanics of a 1:1</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0:21 – 0:25	Basics: Introductory 1:1</a:t>
            </a:r>
          </a:p>
          <a:p>
            <a:pPr lvl="0"/>
            <a:r>
              <a:rPr lang="en-US" sz="1200" b="1" kern="1200" dirty="0">
                <a:solidFill>
                  <a:schemeClr val="tx1"/>
                </a:solidFill>
                <a:effectLst/>
                <a:latin typeface="+mn-lt"/>
                <a:ea typeface="+mn-ea"/>
                <a:cs typeface="+mn-cs"/>
              </a:rPr>
              <a:t> [Slide 9]</a:t>
            </a:r>
            <a:r>
              <a:rPr lang="en-US" sz="1200" kern="1200" dirty="0">
                <a:solidFill>
                  <a:schemeClr val="tx1"/>
                </a:solidFill>
                <a:effectLst/>
                <a:latin typeface="+mn-lt"/>
                <a:ea typeface="+mn-ea"/>
                <a:cs typeface="+mn-cs"/>
              </a:rPr>
              <a:t> Every 1:1 conversation should follow the same basic structure. You just saw it modeled, but let’s dive a little deeper into the mechanics of a 1:1 conversation.</a:t>
            </a:r>
          </a:p>
          <a:p>
            <a:pPr>
              <a:spcBef>
                <a:spcPct val="0"/>
              </a:spcBef>
            </a:pPr>
            <a:endParaRPr lang="en-US" dirty="0"/>
          </a:p>
        </p:txBody>
      </p:sp>
      <p:sp>
        <p:nvSpPr>
          <p:cNvPr id="389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4865F22-8EEA-4E2B-93CA-7888827729D7}" type="slidenum">
              <a:rPr lang="en-US">
                <a:solidFill>
                  <a:srgbClr val="FFFFFF"/>
                </a:solidFill>
                <a:ea typeface="ＭＳ Ｐゴシック" pitchFamily="-72" charset="-128"/>
                <a:cs typeface="ＭＳ Ｐゴシック" pitchFamily="-72" charset="-128"/>
              </a:rPr>
              <a:pPr fontAlgn="base">
                <a:spcBef>
                  <a:spcPct val="0"/>
                </a:spcBef>
                <a:spcAft>
                  <a:spcPct val="0"/>
                </a:spcAft>
              </a:pPr>
              <a:t>9</a:t>
            </a:fld>
            <a:endParaRPr lang="en-US">
              <a:solidFill>
                <a:srgbClr val="FFFFFF"/>
              </a:solidFill>
              <a:ea typeface="ＭＳ Ｐゴシック" pitchFamily="-72" charset="-128"/>
              <a:cs typeface="ＭＳ Ｐゴシック" pitchFamily="-72" charset="-128"/>
            </a:endParaRPr>
          </a:p>
        </p:txBody>
      </p:sp>
    </p:spTree>
    <p:extLst>
      <p:ext uri="{BB962C8B-B14F-4D97-AF65-F5344CB8AC3E}">
        <p14:creationId xmlns:p14="http://schemas.microsoft.com/office/powerpoint/2010/main" val="11221552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12" name="Title 7"/>
          <p:cNvSpPr>
            <a:spLocks noGrp="1"/>
          </p:cNvSpPr>
          <p:nvPr>
            <p:ph type="title" hasCustomPrompt="1"/>
          </p:nvPr>
        </p:nvSpPr>
        <p:spPr>
          <a:xfrm>
            <a:off x="838200" y="3886200"/>
            <a:ext cx="7391400" cy="1219200"/>
          </a:xfrm>
        </p:spPr>
        <p:txBody>
          <a:bodyPr>
            <a:noAutofit/>
          </a:bodyPr>
          <a:lstStyle>
            <a:lvl1pPr algn="ctr">
              <a:defRPr sz="3600">
                <a:solidFill>
                  <a:srgbClr val="FFFFFF"/>
                </a:solidFill>
                <a:latin typeface="+mj-lt"/>
              </a:defRPr>
            </a:lvl1pPr>
          </a:lstStyle>
          <a:p>
            <a:r>
              <a:rPr lang="en-US" dirty="0"/>
              <a:t>Click to edit Master title style</a:t>
            </a:r>
            <a:br>
              <a:rPr lang="en-US" dirty="0"/>
            </a:br>
            <a:endParaRPr lang="en-US" dirty="0"/>
          </a:p>
        </p:txBody>
      </p:sp>
      <p:sp>
        <p:nvSpPr>
          <p:cNvPr id="6" name="Text Placeholder 5"/>
          <p:cNvSpPr>
            <a:spLocks noGrp="1"/>
          </p:cNvSpPr>
          <p:nvPr>
            <p:ph type="body" sz="quarter" idx="10"/>
          </p:nvPr>
        </p:nvSpPr>
        <p:spPr>
          <a:xfrm>
            <a:off x="838200" y="5181600"/>
            <a:ext cx="7391400" cy="1219200"/>
          </a:xfrm>
        </p:spPr>
        <p:txBody>
          <a:bodyPr>
            <a:normAutofit/>
          </a:bodyPr>
          <a:lstStyle>
            <a:lvl1pPr algn="ctr">
              <a:buNone/>
              <a:defRPr sz="3000" b="1">
                <a:solidFill>
                  <a:srgbClr val="C0DBE7"/>
                </a:solidFill>
              </a:defRPr>
            </a:lvl1pPr>
            <a:lvl2pPr>
              <a:buNone/>
              <a:defRPr/>
            </a:lvl2pPr>
          </a:lstStyle>
          <a:p>
            <a:pPr lvl="0"/>
            <a:endParaRPr lang="en-US" dirty="0"/>
          </a:p>
        </p:txBody>
      </p:sp>
      <p:sp>
        <p:nvSpPr>
          <p:cNvPr id="13" name="Rectangle 12"/>
          <p:cNvSpPr/>
          <p:nvPr userDrawn="1"/>
        </p:nvSpPr>
        <p:spPr>
          <a:xfrm>
            <a:off x="0" y="6248400"/>
            <a:ext cx="9144000" cy="445008"/>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6617208"/>
            <a:ext cx="91440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6693408"/>
            <a:ext cx="9144000" cy="164592"/>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descr="042912-FL-logo-alt3.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4543" r="4589" b="72970"/>
          <a:stretch/>
        </p:blipFill>
        <p:spPr>
          <a:xfrm>
            <a:off x="-1" y="1404492"/>
            <a:ext cx="9144001" cy="156730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0" y="990600"/>
            <a:ext cx="9144000" cy="228600"/>
          </a:xfrm>
          <a:prstGeom prst="rect">
            <a:avLst/>
          </a:prstGeom>
          <a:solidFill>
            <a:srgbClr val="00446A"/>
          </a:solidFill>
          <a:ln>
            <a:solidFill>
              <a:srgbClr val="0044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457200" y="76200"/>
            <a:ext cx="8229600" cy="1143000"/>
          </a:xfrm>
        </p:spPr>
        <p:txBody>
          <a:bodyPr>
            <a:normAutofit/>
          </a:bodyPr>
          <a:lstStyle>
            <a:lvl1pPr>
              <a:defRPr sz="2600">
                <a:solidFill>
                  <a:srgbClr val="00446A"/>
                </a:solidFill>
                <a:latin typeface="+mj-lt"/>
              </a:defRPr>
            </a:lvl1pPr>
          </a:lstStyle>
          <a:p>
            <a:r>
              <a:rPr lang="en-US" dirty="0"/>
              <a:t>Click </a:t>
            </a:r>
            <a:r>
              <a:rPr lang="en-US" dirty="0" err="1"/>
              <a:t>ato</a:t>
            </a:r>
            <a:r>
              <a:rPr lang="en-US" dirty="0"/>
              <a:t> edit Master title style</a:t>
            </a:r>
            <a:br>
              <a:rPr lang="en-US" dirty="0"/>
            </a:br>
            <a:r>
              <a:rPr lang="en-US" dirty="0" err="1"/>
              <a:t>ajdsklfjasdklfjlajklsdfakljfd</a:t>
            </a:r>
            <a:endParaRPr lang="en-US" dirty="0"/>
          </a:p>
        </p:txBody>
      </p:sp>
      <p:sp>
        <p:nvSpPr>
          <p:cNvPr id="6" name="Slide Number Placeholder 5"/>
          <p:cNvSpPr>
            <a:spLocks noGrp="1"/>
          </p:cNvSpPr>
          <p:nvPr>
            <p:ph type="sldNum" sz="quarter" idx="12"/>
          </p:nvPr>
        </p:nvSpPr>
        <p:spPr>
          <a:xfrm>
            <a:off x="6553200" y="6492240"/>
            <a:ext cx="2133600" cy="320040"/>
          </a:xfrm>
        </p:spPr>
        <p:txBody>
          <a:bodyPr/>
          <a:lstStyle>
            <a:lvl1pPr>
              <a:defRPr>
                <a:latin typeface="+mj-lt"/>
              </a:defRPr>
            </a:lvl1pPr>
          </a:lstStyle>
          <a:p>
            <a:fld id="{51A0968B-E52D-48FA-AFA4-A19DF3D2143C}" type="slidenum">
              <a:rPr lang="en-US" smtClean="0"/>
              <a:pPr/>
              <a:t>‹#›</a:t>
            </a:fld>
            <a:endParaRPr lang="en-US" dirty="0"/>
          </a:p>
        </p:txBody>
      </p:sp>
      <p:sp>
        <p:nvSpPr>
          <p:cNvPr id="3" name="Content Placeholder 2"/>
          <p:cNvSpPr>
            <a:spLocks noGrp="1"/>
          </p:cNvSpPr>
          <p:nvPr>
            <p:ph idx="1"/>
          </p:nvPr>
        </p:nvSpPr>
        <p:spPr>
          <a:xfrm>
            <a:off x="457200" y="1524000"/>
            <a:ext cx="8229600" cy="4419600"/>
          </a:xfrm>
        </p:spPr>
        <p:txBody>
          <a:bodyPr>
            <a:normAutofit/>
          </a:bodyPr>
          <a:lstStyle>
            <a:lvl1pPr marL="231775" indent="-231775">
              <a:defRPr sz="1800" b="1">
                <a:solidFill>
                  <a:schemeClr val="tx1">
                    <a:lumMod val="75000"/>
                    <a:lumOff val="25000"/>
                  </a:schemeClr>
                </a:solidFill>
                <a:latin typeface="+mj-lt"/>
              </a:defRPr>
            </a:lvl1pPr>
            <a:lvl2pPr>
              <a:buFont typeface="Courier New" pitchFamily="49" charset="0"/>
              <a:buChar char="o"/>
              <a:defRPr sz="1800">
                <a:solidFill>
                  <a:schemeClr val="tx1">
                    <a:lumMod val="75000"/>
                    <a:lumOff val="25000"/>
                  </a:schemeClr>
                </a:solidFill>
                <a:latin typeface="+mj-lt"/>
              </a:defRPr>
            </a:lvl2pPr>
            <a:lvl3pPr>
              <a:defRPr sz="1800">
                <a:solidFill>
                  <a:schemeClr val="tx1">
                    <a:lumMod val="75000"/>
                    <a:lumOff val="25000"/>
                  </a:schemeClr>
                </a:solidFill>
                <a:latin typeface="+mj-lt"/>
              </a:defRPr>
            </a:lvl3pPr>
            <a:lvl4pPr>
              <a:defRPr sz="1800">
                <a:solidFill>
                  <a:schemeClr val="tx1">
                    <a:lumMod val="75000"/>
                    <a:lumOff val="25000"/>
                  </a:schemeClr>
                </a:solidFill>
                <a:latin typeface="+mj-lt"/>
              </a:defRPr>
            </a:lvl4pPr>
            <a:lvl5pPr>
              <a:defRPr sz="1800">
                <a:solidFill>
                  <a:schemeClr val="tx1">
                    <a:lumMod val="75000"/>
                    <a:lumOff val="25000"/>
                  </a:schemeClr>
                </a:solidFill>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1143000"/>
            <a:ext cx="9144000" cy="457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0" y="1203960"/>
            <a:ext cx="9144000" cy="45720"/>
          </a:xfrm>
          <a:prstGeom prst="rect">
            <a:avLst/>
          </a:prstGeom>
          <a:solidFill>
            <a:srgbClr val="C2DBE8"/>
          </a:solidFill>
          <a:ln>
            <a:solidFill>
              <a:srgbClr val="C2DB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5"/>
          <p:cNvSpPr txBox="1">
            <a:spLocks/>
          </p:cNvSpPr>
          <p:nvPr userDrawn="1"/>
        </p:nvSpPr>
        <p:spPr>
          <a:xfrm>
            <a:off x="304800" y="6492240"/>
            <a:ext cx="2346960" cy="320040"/>
          </a:xfrm>
          <a:prstGeom prst="rect">
            <a:avLst/>
          </a:prstGeom>
        </p:spPr>
        <p:txBody>
          <a:bodyPr vert="horz" lIns="101858" tIns="50929" rIns="101858" bIns="50929" rtlCol="0" anchor="ctr"/>
          <a:lstStyle>
            <a:lvl1pPr algn="r">
              <a:defRPr sz="1100">
                <a:ln>
                  <a:noFill/>
                </a:ln>
                <a:solidFill>
                  <a:schemeClr val="tx1">
                    <a:tint val="75000"/>
                  </a:schemeClr>
                </a:solidFill>
                <a:latin typeface="Calibri"/>
                <a:cs typeface="Calibri"/>
              </a:defRPr>
            </a:lvl1pPr>
          </a:lstStyle>
          <a:p>
            <a:pPr marL="0" marR="0" lvl="0" indent="0" algn="l" defTabSz="509292"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chemeClr val="tx1">
                    <a:tint val="75000"/>
                  </a:schemeClr>
                </a:solidFill>
                <a:effectLst/>
                <a:uLnTx/>
                <a:uFillTx/>
                <a:latin typeface="+mj-lt"/>
                <a:ea typeface="+mn-ea"/>
                <a:cs typeface="Calibri"/>
              </a:rPr>
              <a:t>Proprietary and Confidential</a:t>
            </a:r>
          </a:p>
        </p:txBody>
      </p:sp>
      <p:pic>
        <p:nvPicPr>
          <p:cNvPr id="12" name="Picture 11" descr="OFA_logo-icon_only-print-3colo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43400" y="6324600"/>
            <a:ext cx="457200" cy="457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6553200" y="6492240"/>
            <a:ext cx="2133600" cy="320040"/>
          </a:xfrm>
          <a:prstGeom prst="rect">
            <a:avLst/>
          </a:prstGeom>
        </p:spPr>
        <p:txBody>
          <a:bodyPr vert="horz" lIns="91440" tIns="45720" rIns="91440" bIns="45720" rtlCol="0" anchor="ctr"/>
          <a:lstStyle>
            <a:lvl1pPr algn="r">
              <a:defRPr sz="1100">
                <a:solidFill>
                  <a:schemeClr val="tx1">
                    <a:tint val="75000"/>
                  </a:schemeClr>
                </a:solidFill>
                <a:latin typeface="+mj-lt"/>
              </a:defRPr>
            </a:lvl1pPr>
          </a:lstStyle>
          <a:p>
            <a:fld id="{51A0968B-E52D-48FA-AFA4-A19DF3D2143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Lst>
  <p:hf hdr="0" ftr="0" dt="0"/>
  <p:txStyles>
    <p:titleStyle>
      <a:lvl1pPr algn="l" defTabSz="914400" rtl="0" eaLnBrk="1" latinLnBrk="0" hangingPunct="1">
        <a:spcBef>
          <a:spcPct val="0"/>
        </a:spcBef>
        <a:buNone/>
        <a:defRPr sz="26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86200"/>
            <a:ext cx="7924800" cy="685800"/>
          </a:xfrm>
        </p:spPr>
        <p:txBody>
          <a:bodyPr/>
          <a:lstStyle/>
          <a:p>
            <a:r>
              <a:rPr lang="en-US" dirty="0">
                <a:solidFill>
                  <a:srgbClr val="00446A"/>
                </a:solidFill>
              </a:rPr>
              <a:t>Intro to One-on-One Meetings</a:t>
            </a:r>
          </a:p>
        </p:txBody>
      </p:sp>
      <p:sp>
        <p:nvSpPr>
          <p:cNvPr id="3" name="Text Placeholder 2"/>
          <p:cNvSpPr>
            <a:spLocks noGrp="1"/>
          </p:cNvSpPr>
          <p:nvPr>
            <p:ph type="body" sz="quarter" idx="10"/>
          </p:nvPr>
        </p:nvSpPr>
        <p:spPr>
          <a:xfrm>
            <a:off x="838200" y="4572000"/>
            <a:ext cx="7391400" cy="1219200"/>
          </a:xfrm>
        </p:spPr>
        <p:txBody>
          <a:bodyPr/>
          <a:lstStyle/>
          <a:p>
            <a:r>
              <a:rPr lang="en-US" dirty="0">
                <a:solidFill>
                  <a:schemeClr val="tx2">
                    <a:lumMod val="60000"/>
                    <a:lumOff val="40000"/>
                  </a:schemeClr>
                </a:solidFill>
              </a:rPr>
              <a:t>Trainer, Trainer Role</a:t>
            </a:r>
          </a:p>
          <a:p>
            <a:r>
              <a:rPr lang="en-US" dirty="0">
                <a:solidFill>
                  <a:schemeClr val="tx2">
                    <a:lumMod val="60000"/>
                    <a:lumOff val="40000"/>
                  </a:schemeClr>
                </a:solidFill>
              </a:rPr>
              <a:t>@</a:t>
            </a:r>
            <a:r>
              <a:rPr lang="en-US" dirty="0" err="1">
                <a:solidFill>
                  <a:schemeClr val="tx2">
                    <a:lumMod val="60000"/>
                    <a:lumOff val="40000"/>
                  </a:schemeClr>
                </a:solidFill>
              </a:rPr>
              <a:t>twitterhandle</a:t>
            </a:r>
            <a:endParaRPr lang="en-US" dirty="0">
              <a:solidFill>
                <a:schemeClr val="tx2">
                  <a:lumMod val="60000"/>
                  <a:lumOff val="40000"/>
                </a:schemeClr>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812715">
            <a:off x="3962400" y="685800"/>
            <a:ext cx="814518" cy="5995524"/>
          </a:xfrm>
          <a:prstGeom prst="rect">
            <a:avLst/>
          </a:prstGeom>
        </p:spPr>
      </p:pic>
      <p:pic>
        <p:nvPicPr>
          <p:cNvPr id="5" name="Picture 4" descr="A drawing of a face&#10;&#10;Description automatically generated">
            <a:extLst>
              <a:ext uri="{FF2B5EF4-FFF2-40B4-BE49-F238E27FC236}">
                <a16:creationId xmlns:a16="http://schemas.microsoft.com/office/drawing/2014/main" id="{5E4DD84F-6747-0742-BE79-E030A326C7DC}"/>
              </a:ext>
            </a:extLst>
          </p:cNvPr>
          <p:cNvPicPr>
            <a:picLocks noChangeAspect="1"/>
          </p:cNvPicPr>
          <p:nvPr/>
        </p:nvPicPr>
        <p:blipFill>
          <a:blip r:embed="rId4"/>
          <a:stretch>
            <a:fillRect/>
          </a:stretch>
        </p:blipFill>
        <p:spPr>
          <a:xfrm>
            <a:off x="304800" y="5791200"/>
            <a:ext cx="1219200" cy="419100"/>
          </a:xfrm>
          <a:prstGeom prst="rect">
            <a:avLst/>
          </a:prstGeom>
        </p:spPr>
      </p:pic>
    </p:spTree>
    <p:extLst>
      <p:ext uri="{BB962C8B-B14F-4D97-AF65-F5344CB8AC3E}">
        <p14:creationId xmlns:p14="http://schemas.microsoft.com/office/powerpoint/2010/main" val="134918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There are three types of 1:1</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10</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17600"/>
            <a:ext cx="8229600" cy="462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0861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Logistics of a 1:1 Meeting</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11</a:t>
            </a:fld>
            <a:endParaRPr lang="en-US" dirty="0"/>
          </a:p>
        </p:txBody>
      </p:sp>
      <p:sp>
        <p:nvSpPr>
          <p:cNvPr id="7" name="Content Placeholder 2"/>
          <p:cNvSpPr txBox="1">
            <a:spLocks/>
          </p:cNvSpPr>
          <p:nvPr/>
        </p:nvSpPr>
        <p:spPr bwMode="auto">
          <a:xfrm>
            <a:off x="441960" y="1371600"/>
            <a:ext cx="6705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91440" rIns="91440" bIns="45720" numCol="1" anchor="t" anchorCtr="0" compatLnSpc="1">
            <a:prstTxWarp prst="textNoShape">
              <a:avLst/>
            </a:prstTxWarp>
            <a:noAutofit/>
          </a:bodyPr>
          <a:lst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000">
                <a:solidFill>
                  <a:srgbClr val="000000"/>
                </a:solidFill>
                <a:latin typeface="+mn-lt"/>
                <a:ea typeface="Arial Unicode MS" charset="0"/>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sz="2000">
                <a:solidFill>
                  <a:srgbClr val="000000"/>
                </a:solidFill>
                <a:latin typeface="+mn-lt"/>
                <a:ea typeface="Arial Unicode MS" charset="0"/>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2000">
                <a:solidFill>
                  <a:srgbClr val="000000"/>
                </a:solidFill>
                <a:latin typeface="+mn-lt"/>
                <a:ea typeface="Arial Unicode MS" charset="0"/>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a:lstStyle>
          <a:p>
            <a:pPr marL="342900" marR="0" lvl="0" indent="-342900" algn="l" defTabSz="457200" rtl="0" eaLnBrk="0" fontAlgn="base" latinLnBrk="0" hangingPunct="0">
              <a:lnSpc>
                <a:spcPct val="93000"/>
              </a:lnSpc>
              <a:spcBef>
                <a:spcPct val="0"/>
              </a:spcBef>
              <a:spcAft>
                <a:spcPts val="0"/>
              </a:spcAft>
              <a:buClr>
                <a:srgbClr val="000000"/>
              </a:buClr>
              <a:buSzPct val="100000"/>
              <a:buFont typeface="Arial" pitchFamily="34" charset="0"/>
              <a:buChar char="•"/>
              <a:tabLst/>
              <a:defRPr/>
            </a:pPr>
            <a:r>
              <a:rPr kumimoji="0" lang="en-US" sz="2000" b="1"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Timing: </a:t>
            </a:r>
          </a:p>
          <a:p>
            <a:pPr marL="800100" marR="0" lvl="1" indent="-342900" algn="l" defTabSz="457200" rtl="0" eaLnBrk="0" fontAlgn="base" latinLnBrk="0" hangingPunct="0">
              <a:lnSpc>
                <a:spcPct val="93000"/>
              </a:lnSpc>
              <a:spcBef>
                <a:spcPct val="0"/>
              </a:spcBef>
              <a:spcAft>
                <a:spcPts val="0"/>
              </a:spcAft>
              <a:buClr>
                <a:srgbClr val="000000"/>
              </a:buClr>
              <a:buSzPct val="100000"/>
              <a:buFont typeface="Courier New" pitchFamily="49" charset="0"/>
              <a:buChar char="o"/>
              <a:tabLst/>
              <a:defRPr/>
            </a:pP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30 minutes – 45 </a:t>
            </a:r>
            <a:r>
              <a:rPr kumimoji="0" lang="en-US" sz="2000" b="0" i="0" u="none" strike="noStrike" kern="0" cap="none" spc="0" normalizeH="0" baseline="0" noProof="0" dirty="0" err="1">
                <a:ln>
                  <a:noFill/>
                </a:ln>
                <a:solidFill>
                  <a:schemeClr val="tx2">
                    <a:lumMod val="75000"/>
                  </a:schemeClr>
                </a:solidFill>
                <a:effectLst/>
                <a:uLnTx/>
                <a:uFillTx/>
                <a:latin typeface="Calibri"/>
                <a:ea typeface="Arial Unicode MS" charset="0"/>
                <a:cs typeface="Arial Unicode MS"/>
              </a:rPr>
              <a:t>mins</a:t>
            </a: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 long</a:t>
            </a:r>
          </a:p>
          <a:p>
            <a:pPr marL="457200" marR="0" lvl="1" indent="0" algn="l" defTabSz="457200" rtl="0" eaLnBrk="0" fontAlgn="base" latinLnBrk="0" hangingPunct="0">
              <a:lnSpc>
                <a:spcPct val="93000"/>
              </a:lnSpc>
              <a:spcBef>
                <a:spcPct val="0"/>
              </a:spcBef>
              <a:spcAft>
                <a:spcPts val="0"/>
              </a:spcAft>
              <a:buClr>
                <a:srgbClr val="000000"/>
              </a:buClr>
              <a:buSzPct val="100000"/>
              <a:buFont typeface="Times New Roman" pitchFamily="18" charset="0"/>
              <a:buNone/>
              <a:tabLst/>
              <a:defRPr/>
            </a:pPr>
            <a:endPar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endParaRPr>
          </a:p>
          <a:p>
            <a:pPr marL="342900" marR="0" lvl="0" indent="-342900" algn="l" defTabSz="457200" rtl="0" eaLnBrk="0" fontAlgn="base" latinLnBrk="0" hangingPunct="0">
              <a:lnSpc>
                <a:spcPct val="93000"/>
              </a:lnSpc>
              <a:spcBef>
                <a:spcPct val="0"/>
              </a:spcBef>
              <a:spcAft>
                <a:spcPts val="0"/>
              </a:spcAft>
              <a:buClr>
                <a:srgbClr val="000000"/>
              </a:buClr>
              <a:buSzPct val="100000"/>
              <a:buFont typeface="Arial" pitchFamily="34" charset="0"/>
              <a:buChar char="•"/>
              <a:tabLst/>
              <a:defRPr/>
            </a:pPr>
            <a:r>
              <a:rPr kumimoji="0" lang="en-US" sz="2000" b="1"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Location: </a:t>
            </a:r>
          </a:p>
          <a:p>
            <a:pPr marL="800100" marR="0" lvl="1" indent="-342900" algn="l" defTabSz="457200" rtl="0" eaLnBrk="0" fontAlgn="base" latinLnBrk="0" hangingPunct="0">
              <a:lnSpc>
                <a:spcPct val="93000"/>
              </a:lnSpc>
              <a:spcBef>
                <a:spcPct val="0"/>
              </a:spcBef>
              <a:spcAft>
                <a:spcPts val="0"/>
              </a:spcAft>
              <a:buClr>
                <a:srgbClr val="000000"/>
              </a:buClr>
              <a:buSzPct val="100000"/>
              <a:buFont typeface="Courier New" pitchFamily="49" charset="0"/>
              <a:buChar char="o"/>
              <a:tabLst/>
              <a:defRPr/>
            </a:pP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In a quiet, sit-down location (café, office)</a:t>
            </a:r>
          </a:p>
          <a:p>
            <a:pPr marL="457200" marR="0" lvl="1" indent="0" algn="l" defTabSz="457200" rtl="0" eaLnBrk="0" fontAlgn="base" latinLnBrk="0" hangingPunct="0">
              <a:lnSpc>
                <a:spcPct val="93000"/>
              </a:lnSpc>
              <a:spcBef>
                <a:spcPct val="0"/>
              </a:spcBef>
              <a:spcAft>
                <a:spcPts val="0"/>
              </a:spcAft>
              <a:buClr>
                <a:srgbClr val="000000"/>
              </a:buClr>
              <a:buSzPct val="100000"/>
              <a:buFont typeface="Times New Roman" pitchFamily="18" charset="0"/>
              <a:buNone/>
              <a:tabLst/>
              <a:defRPr/>
            </a:pPr>
            <a:endPar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endParaRPr>
          </a:p>
          <a:p>
            <a:pPr marL="342900" marR="0" lvl="0" indent="-342900" algn="l" defTabSz="457200" rtl="0" eaLnBrk="0" fontAlgn="base" latinLnBrk="0" hangingPunct="0">
              <a:lnSpc>
                <a:spcPct val="93000"/>
              </a:lnSpc>
              <a:spcBef>
                <a:spcPct val="0"/>
              </a:spcBef>
              <a:spcAft>
                <a:spcPts val="0"/>
              </a:spcAft>
              <a:buClr>
                <a:srgbClr val="000000"/>
              </a:buClr>
              <a:buSzPct val="100000"/>
              <a:buFont typeface="Arial" pitchFamily="34" charset="0"/>
              <a:buChar char="•"/>
              <a:tabLst/>
              <a:defRPr/>
            </a:pPr>
            <a:r>
              <a:rPr kumimoji="0" lang="en-US" sz="2000" b="1"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Firm Commitment:</a:t>
            </a:r>
          </a:p>
          <a:p>
            <a:pPr marL="800100" marR="0" lvl="1" indent="-342900" algn="l" defTabSz="457200" rtl="0" eaLnBrk="0" fontAlgn="base" latinLnBrk="0" hangingPunct="0">
              <a:lnSpc>
                <a:spcPct val="93000"/>
              </a:lnSpc>
              <a:spcBef>
                <a:spcPct val="0"/>
              </a:spcBef>
              <a:spcAft>
                <a:spcPts val="0"/>
              </a:spcAft>
              <a:buClr>
                <a:srgbClr val="000000"/>
              </a:buClr>
              <a:buSzPct val="100000"/>
              <a:buFont typeface="Courier New" pitchFamily="49" charset="0"/>
              <a:buChar char="o"/>
              <a:tabLst/>
              <a:defRPr/>
            </a:pP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Get a time and a place; don’t just invite the person to “drop by” without a scheduled time</a:t>
            </a:r>
          </a:p>
          <a:p>
            <a:pPr marL="457200" marR="0" lvl="1" indent="0" algn="l" defTabSz="457200" rtl="0" eaLnBrk="0" fontAlgn="base" latinLnBrk="0" hangingPunct="0">
              <a:lnSpc>
                <a:spcPct val="93000"/>
              </a:lnSpc>
              <a:spcBef>
                <a:spcPct val="0"/>
              </a:spcBef>
              <a:spcAft>
                <a:spcPts val="0"/>
              </a:spcAft>
              <a:buClr>
                <a:srgbClr val="000000"/>
              </a:buClr>
              <a:buSzPct val="100000"/>
              <a:buFont typeface="Times New Roman" pitchFamily="18" charset="0"/>
              <a:buNone/>
              <a:tabLst/>
              <a:defRPr/>
            </a:pPr>
            <a:endPar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endParaRPr>
          </a:p>
          <a:p>
            <a:pPr marL="342900" marR="0" lvl="0" indent="-342900" algn="l" defTabSz="457200" rtl="0" eaLnBrk="0" fontAlgn="base" latinLnBrk="0" hangingPunct="0">
              <a:lnSpc>
                <a:spcPct val="93000"/>
              </a:lnSpc>
              <a:spcBef>
                <a:spcPct val="0"/>
              </a:spcBef>
              <a:spcAft>
                <a:spcPts val="0"/>
              </a:spcAft>
              <a:buClr>
                <a:srgbClr val="000000"/>
              </a:buClr>
              <a:buSzPct val="100000"/>
              <a:buFont typeface="Arial" pitchFamily="34" charset="0"/>
              <a:buChar char="•"/>
              <a:tabLst/>
              <a:defRPr/>
            </a:pPr>
            <a:r>
              <a:rPr kumimoji="0" lang="en-US" sz="2000" b="1"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Confirmation: </a:t>
            </a:r>
          </a:p>
          <a:p>
            <a:pPr marL="800100" marR="0" lvl="1" indent="-342900" algn="l" defTabSz="457200" rtl="0" eaLnBrk="0" fontAlgn="base" latinLnBrk="0" hangingPunct="0">
              <a:lnSpc>
                <a:spcPct val="93000"/>
              </a:lnSpc>
              <a:spcBef>
                <a:spcPct val="0"/>
              </a:spcBef>
              <a:spcAft>
                <a:spcPts val="0"/>
              </a:spcAft>
              <a:buClr>
                <a:srgbClr val="000000"/>
              </a:buClr>
              <a:buSzPct val="100000"/>
              <a:buFont typeface="Courier New" pitchFamily="49" charset="0"/>
              <a:buChar char="o"/>
              <a:tabLst/>
              <a:defRPr/>
            </a:pP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Give them a call the day before</a:t>
            </a:r>
          </a:p>
          <a:p>
            <a:pPr marL="457200" marR="0" lvl="1" indent="0" algn="l" defTabSz="457200" rtl="0" eaLnBrk="0" fontAlgn="base" latinLnBrk="0" hangingPunct="0">
              <a:lnSpc>
                <a:spcPct val="93000"/>
              </a:lnSpc>
              <a:spcBef>
                <a:spcPct val="0"/>
              </a:spcBef>
              <a:spcAft>
                <a:spcPts val="0"/>
              </a:spcAft>
              <a:buClr>
                <a:srgbClr val="000000"/>
              </a:buClr>
              <a:buSzPct val="100000"/>
              <a:buFont typeface="Times New Roman" pitchFamily="18" charset="0"/>
              <a:buNone/>
              <a:tabLst/>
              <a:defRPr/>
            </a:pPr>
            <a:endPar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endParaRPr>
          </a:p>
          <a:p>
            <a:pPr marL="342900" marR="0" lvl="0" indent="-342900" algn="l" defTabSz="457200" rtl="0" eaLnBrk="0" fontAlgn="base" latinLnBrk="0" hangingPunct="0">
              <a:lnSpc>
                <a:spcPct val="93000"/>
              </a:lnSpc>
              <a:spcBef>
                <a:spcPct val="0"/>
              </a:spcBef>
              <a:spcAft>
                <a:spcPts val="0"/>
              </a:spcAft>
              <a:buClr>
                <a:srgbClr val="000000"/>
              </a:buClr>
              <a:buSzPct val="100000"/>
              <a:buFont typeface="Arial" pitchFamily="34" charset="0"/>
              <a:buChar char="•"/>
              <a:tabLst/>
              <a:defRPr/>
            </a:pPr>
            <a:r>
              <a:rPr kumimoji="0" lang="en-US" sz="2000" b="1"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Grouping: </a:t>
            </a:r>
          </a:p>
          <a:p>
            <a:pPr marL="800100" marR="0" lvl="1" indent="-342900" algn="l" defTabSz="457200" rtl="0" eaLnBrk="0" fontAlgn="base" latinLnBrk="0" hangingPunct="0">
              <a:lnSpc>
                <a:spcPct val="93000"/>
              </a:lnSpc>
              <a:spcBef>
                <a:spcPct val="0"/>
              </a:spcBef>
              <a:spcAft>
                <a:spcPts val="0"/>
              </a:spcAft>
              <a:buClr>
                <a:srgbClr val="000000"/>
              </a:buClr>
              <a:buSzPct val="100000"/>
              <a:buFont typeface="Courier New" pitchFamily="49" charset="0"/>
              <a:buChar char="o"/>
              <a:tabLst/>
              <a:defRPr/>
            </a:pPr>
            <a:r>
              <a:rPr kumimoji="0" lang="en-US" sz="2000" b="0" i="0"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rPr>
              <a:t>Schedule your 1:1s in blocks to maximize the amount you’re able to have</a:t>
            </a:r>
            <a:endParaRPr kumimoji="0" lang="en-US" sz="2000" b="0" i="1" u="none" strike="noStrike" kern="0" cap="none" spc="0" normalizeH="0" baseline="0" noProof="0" dirty="0">
              <a:ln>
                <a:noFill/>
              </a:ln>
              <a:solidFill>
                <a:schemeClr val="tx2">
                  <a:lumMod val="75000"/>
                </a:schemeClr>
              </a:solidFill>
              <a:effectLst/>
              <a:uLnTx/>
              <a:uFillTx/>
              <a:latin typeface="Calibri"/>
              <a:ea typeface="Arial Unicode MS" charset="0"/>
              <a:cs typeface="Arial Unicode MS"/>
            </a:endParaRPr>
          </a:p>
          <a:p>
            <a:pPr marL="228600" marR="0" lvl="0" indent="-228600" algn="l" defTabSz="457200" rtl="0" eaLnBrk="0" fontAlgn="base" latinLnBrk="0" hangingPunct="0">
              <a:lnSpc>
                <a:spcPct val="93000"/>
              </a:lnSpc>
              <a:spcBef>
                <a:spcPct val="0"/>
              </a:spcBef>
              <a:spcAft>
                <a:spcPts val="0"/>
              </a:spcAft>
              <a:buClr>
                <a:srgbClr val="000000"/>
              </a:buClr>
              <a:buSzPct val="100000"/>
              <a:buFont typeface="Times New Roman" pitchFamily="18" charset="0"/>
              <a:buNone/>
              <a:tabLst/>
              <a:defRPr/>
            </a:pPr>
            <a:endParaRPr kumimoji="0" lang="en-US" sz="2400" b="0" i="0" u="none" strike="noStrike" kern="0" cap="none" spc="0" normalizeH="0" baseline="0" noProof="0" dirty="0">
              <a:ln>
                <a:noFill/>
              </a:ln>
              <a:solidFill>
                <a:srgbClr val="000000"/>
              </a:solidFill>
              <a:effectLst/>
              <a:uLnTx/>
              <a:uFillTx/>
              <a:latin typeface="Calibri"/>
              <a:ea typeface="Arial Unicode MS" charset="0"/>
              <a:cs typeface="Arial Unicode MS"/>
            </a:endParaRPr>
          </a:p>
          <a:p>
            <a:pPr marL="342900" marR="0" lvl="0" indent="-342900" algn="l" defTabSz="457200" rtl="0" eaLnBrk="0" fontAlgn="base" latinLnBrk="0" hangingPunct="0">
              <a:lnSpc>
                <a:spcPct val="93000"/>
              </a:lnSpc>
              <a:spcBef>
                <a:spcPct val="0"/>
              </a:spcBef>
              <a:spcAft>
                <a:spcPts val="1425"/>
              </a:spcAft>
              <a:buClr>
                <a:srgbClr val="000000"/>
              </a:buClr>
              <a:buSzPct val="100000"/>
              <a:buFont typeface="Times New Roman" pitchFamily="18" charset="0"/>
              <a:buNone/>
              <a:tabLst/>
              <a:defRPr/>
            </a:pPr>
            <a:endParaRPr kumimoji="0" lang="en-US" sz="2000" b="0" i="0" u="none" strike="noStrike" kern="0" cap="none" spc="0" normalizeH="0" baseline="0" noProof="0" dirty="0">
              <a:ln>
                <a:noFill/>
              </a:ln>
              <a:solidFill>
                <a:srgbClr val="000000"/>
              </a:solidFill>
              <a:effectLst/>
              <a:uLnTx/>
              <a:uFillTx/>
              <a:latin typeface="Calibri"/>
              <a:ea typeface="Arial Unicode MS" charset="0"/>
              <a:cs typeface="Arial Unicode MS"/>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47560" y="1371600"/>
            <a:ext cx="1918825" cy="2236050"/>
          </a:xfrm>
          <a:prstGeom prst="rect">
            <a:avLst/>
          </a:prstGeom>
        </p:spPr>
      </p:pic>
    </p:spTree>
    <p:extLst>
      <p:ext uri="{BB962C8B-B14F-4D97-AF65-F5344CB8AC3E}">
        <p14:creationId xmlns:p14="http://schemas.microsoft.com/office/powerpoint/2010/main" val="171202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Sample Agenda for a 1:1 Meeting</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12</a:t>
            </a:fld>
            <a:endParaRPr lang="en-US" dirty="0"/>
          </a:p>
        </p:txBody>
      </p:sp>
      <p:sp>
        <p:nvSpPr>
          <p:cNvPr id="5" name="Rectangle 4"/>
          <p:cNvSpPr/>
          <p:nvPr/>
        </p:nvSpPr>
        <p:spPr>
          <a:xfrm>
            <a:off x="609018" y="1524000"/>
            <a:ext cx="2490216" cy="860718"/>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Explain purpose of the meeting</a:t>
            </a:r>
          </a:p>
        </p:txBody>
      </p:sp>
      <p:sp>
        <p:nvSpPr>
          <p:cNvPr id="8" name="Rectangle 7"/>
          <p:cNvSpPr/>
          <p:nvPr/>
        </p:nvSpPr>
        <p:spPr>
          <a:xfrm>
            <a:off x="609018" y="2575218"/>
            <a:ext cx="2490216" cy="876299"/>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Bef>
                <a:spcPct val="20000"/>
              </a:spcBef>
              <a:spcAft>
                <a:spcPct val="0"/>
              </a:spcAft>
              <a:buFont typeface="Arial" charset="0"/>
              <a:buNone/>
              <a:defRPr/>
            </a:pPr>
            <a:r>
              <a:rPr lang="en-US" sz="2000" b="1" dirty="0">
                <a:solidFill>
                  <a:schemeClr val="tx1"/>
                </a:solidFill>
                <a:latin typeface="Helvetica" pitchFamily="34" charset="0"/>
                <a:cs typeface="Helvetica" pitchFamily="34" charset="0"/>
              </a:rPr>
              <a:t>Personal Story</a:t>
            </a:r>
          </a:p>
        </p:txBody>
      </p:sp>
      <p:sp>
        <p:nvSpPr>
          <p:cNvPr id="10" name="Rectangle 9"/>
          <p:cNvSpPr/>
          <p:nvPr/>
        </p:nvSpPr>
        <p:spPr>
          <a:xfrm>
            <a:off x="609018" y="3581399"/>
            <a:ext cx="2490216" cy="807036"/>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Make Connection</a:t>
            </a:r>
            <a:endParaRPr lang="en-US" sz="1700" b="1" dirty="0">
              <a:solidFill>
                <a:schemeClr val="tx1"/>
              </a:solidFill>
              <a:latin typeface="Helvetica" pitchFamily="34" charset="0"/>
              <a:cs typeface="Helvetica" pitchFamily="34" charset="0"/>
            </a:endParaRPr>
          </a:p>
        </p:txBody>
      </p:sp>
      <p:sp>
        <p:nvSpPr>
          <p:cNvPr id="12" name="Rectangle 11"/>
          <p:cNvSpPr/>
          <p:nvPr/>
        </p:nvSpPr>
        <p:spPr>
          <a:xfrm>
            <a:off x="609018" y="4571999"/>
            <a:ext cx="2490216" cy="838200"/>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Share the Strategy</a:t>
            </a:r>
            <a:endParaRPr lang="en-US" sz="1700" b="1" dirty="0">
              <a:solidFill>
                <a:schemeClr val="tx1"/>
              </a:solidFill>
              <a:latin typeface="Helvetica" pitchFamily="34" charset="0"/>
              <a:cs typeface="Helvetica" pitchFamily="34" charset="0"/>
            </a:endParaRPr>
          </a:p>
        </p:txBody>
      </p:sp>
      <p:sp>
        <p:nvSpPr>
          <p:cNvPr id="14" name="Rectangle 13"/>
          <p:cNvSpPr/>
          <p:nvPr/>
        </p:nvSpPr>
        <p:spPr>
          <a:xfrm>
            <a:off x="609018" y="5562600"/>
            <a:ext cx="2490216" cy="662573"/>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Ask</a:t>
            </a:r>
            <a:endParaRPr lang="en-US" b="1" dirty="0">
              <a:solidFill>
                <a:schemeClr val="tx1"/>
              </a:solidFill>
              <a:latin typeface="Helvetica" pitchFamily="34" charset="0"/>
              <a:cs typeface="Helvetica" pitchFamily="34" charset="0"/>
            </a:endParaRPr>
          </a:p>
        </p:txBody>
      </p:sp>
      <p:sp>
        <p:nvSpPr>
          <p:cNvPr id="16" name="Content Placeholder 2"/>
          <p:cNvSpPr txBox="1">
            <a:spLocks/>
          </p:cNvSpPr>
          <p:nvPr/>
        </p:nvSpPr>
        <p:spPr bwMode="auto">
          <a:xfrm>
            <a:off x="3211908" y="1553750"/>
            <a:ext cx="5398692" cy="860718"/>
          </a:xfrm>
          <a:prstGeom prst="rect">
            <a:avLst/>
          </a:prstGeom>
          <a:solidFill>
            <a:srgbClr val="0070C0">
              <a:alpha val="41000"/>
            </a:srgbClr>
          </a:solidFill>
          <a:ln w="9525">
            <a:noFill/>
            <a:miter lim="800000"/>
            <a:headEnd/>
            <a:tailEnd/>
          </a:ln>
        </p:spPr>
        <p:txBody>
          <a:bodyPr anchor="ctr"/>
          <a:lstStyle/>
          <a:p>
            <a:pPr lvl="0">
              <a:lnSpc>
                <a:spcPct val="100000"/>
              </a:lnSpc>
              <a:spcAft>
                <a:spcPts val="0"/>
              </a:spcAft>
            </a:pPr>
            <a:r>
              <a:rPr lang="en-US" i="1" dirty="0"/>
              <a:t>“When I talked to you on the phone…”</a:t>
            </a:r>
          </a:p>
        </p:txBody>
      </p:sp>
      <p:sp>
        <p:nvSpPr>
          <p:cNvPr id="17" name="Content Placeholder 2"/>
          <p:cNvSpPr txBox="1">
            <a:spLocks/>
          </p:cNvSpPr>
          <p:nvPr/>
        </p:nvSpPr>
        <p:spPr bwMode="auto">
          <a:xfrm>
            <a:off x="3211908" y="2552701"/>
            <a:ext cx="5398692" cy="876299"/>
          </a:xfrm>
          <a:prstGeom prst="rect">
            <a:avLst/>
          </a:prstGeom>
          <a:solidFill>
            <a:srgbClr val="0070C0">
              <a:alpha val="41000"/>
            </a:srgbClr>
          </a:solidFill>
          <a:ln w="9525">
            <a:noFill/>
            <a:miter lim="800000"/>
            <a:headEnd/>
            <a:tailEnd/>
          </a:ln>
        </p:spPr>
        <p:txBody>
          <a:bodyPr anchor="ctr"/>
          <a:lstStyle/>
          <a:p>
            <a:pPr lvl="0">
              <a:lnSpc>
                <a:spcPct val="100000"/>
              </a:lnSpc>
              <a:spcAft>
                <a:spcPts val="0"/>
              </a:spcAft>
            </a:pPr>
            <a:r>
              <a:rPr lang="en-US" dirty="0"/>
              <a:t>Share your Story</a:t>
            </a:r>
          </a:p>
        </p:txBody>
      </p:sp>
      <p:sp>
        <p:nvSpPr>
          <p:cNvPr id="18" name="Content Placeholder 2"/>
          <p:cNvSpPr txBox="1">
            <a:spLocks/>
          </p:cNvSpPr>
          <p:nvPr/>
        </p:nvSpPr>
        <p:spPr bwMode="auto">
          <a:xfrm>
            <a:off x="3211908" y="3552984"/>
            <a:ext cx="5398692" cy="904716"/>
          </a:xfrm>
          <a:prstGeom prst="rect">
            <a:avLst/>
          </a:prstGeom>
          <a:solidFill>
            <a:srgbClr val="0070C0">
              <a:alpha val="41000"/>
            </a:srgbClr>
          </a:solidFill>
          <a:ln w="9525">
            <a:noFill/>
            <a:miter lim="800000"/>
            <a:headEnd/>
            <a:tailEnd/>
          </a:ln>
        </p:spPr>
        <p:txBody>
          <a:bodyPr/>
          <a:lstStyle/>
          <a:p>
            <a:pPr lvl="0" eaLnBrk="0" fontAlgn="base" hangingPunct="0"/>
            <a:r>
              <a:rPr lang="en-US" dirty="0"/>
              <a:t>Tease out their story.  What do you have in common?  What is your shared vision?</a:t>
            </a:r>
          </a:p>
          <a:p>
            <a:pPr eaLnBrk="0" fontAlgn="base" hangingPunct="0"/>
            <a:endParaRPr lang="en-US" sz="1600" dirty="0">
              <a:solidFill>
                <a:srgbClr val="404040"/>
              </a:solidFill>
            </a:endParaRPr>
          </a:p>
          <a:p>
            <a:pPr eaLnBrk="0" fontAlgn="base" hangingPunct="0"/>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p:txBody>
      </p:sp>
      <p:sp>
        <p:nvSpPr>
          <p:cNvPr id="19" name="Content Placeholder 2"/>
          <p:cNvSpPr txBox="1">
            <a:spLocks/>
          </p:cNvSpPr>
          <p:nvPr/>
        </p:nvSpPr>
        <p:spPr bwMode="auto">
          <a:xfrm>
            <a:off x="3230236" y="4602071"/>
            <a:ext cx="5398692" cy="819150"/>
          </a:xfrm>
          <a:prstGeom prst="rect">
            <a:avLst/>
          </a:prstGeom>
          <a:solidFill>
            <a:srgbClr val="0070C0">
              <a:alpha val="41000"/>
            </a:srgbClr>
          </a:solidFill>
          <a:ln w="9525">
            <a:noFill/>
            <a:miter lim="800000"/>
            <a:headEnd/>
            <a:tailEnd/>
          </a:ln>
        </p:spPr>
        <p:txBody>
          <a:bodyPr anchor="ctr"/>
          <a:lstStyle/>
          <a:p>
            <a:pPr lvl="0" indent="-228600">
              <a:spcBef>
                <a:spcPts val="0"/>
              </a:spcBef>
            </a:pPr>
            <a:r>
              <a:rPr lang="en-US" dirty="0"/>
              <a:t>How does our work help you achieve your shared vision?</a:t>
            </a:r>
          </a:p>
        </p:txBody>
      </p:sp>
      <p:sp>
        <p:nvSpPr>
          <p:cNvPr id="20" name="Content Placeholder 2"/>
          <p:cNvSpPr txBox="1">
            <a:spLocks/>
          </p:cNvSpPr>
          <p:nvPr/>
        </p:nvSpPr>
        <p:spPr bwMode="auto">
          <a:xfrm>
            <a:off x="3210616" y="5576161"/>
            <a:ext cx="5398692" cy="684934"/>
          </a:xfrm>
          <a:prstGeom prst="rect">
            <a:avLst/>
          </a:prstGeom>
          <a:solidFill>
            <a:srgbClr val="0070C0">
              <a:alpha val="41000"/>
            </a:srgbClr>
          </a:solidFill>
          <a:ln w="9525">
            <a:noFill/>
            <a:miter lim="800000"/>
            <a:headEnd/>
            <a:tailEnd/>
          </a:ln>
        </p:spPr>
        <p:txBody>
          <a:bodyPr/>
          <a:lstStyle/>
          <a:p>
            <a:pPr lvl="0" indent="-228600">
              <a:spcBef>
                <a:spcPts val="0"/>
              </a:spcBef>
            </a:pPr>
            <a:r>
              <a:rPr lang="en-US" dirty="0"/>
              <a:t>Connect Ask to strategy and shared vision. Phone Bank/Team Meeting/Other Event</a:t>
            </a:r>
          </a:p>
        </p:txBody>
      </p:sp>
    </p:spTree>
    <p:extLst>
      <p:ext uri="{BB962C8B-B14F-4D97-AF65-F5344CB8AC3E}">
        <p14:creationId xmlns:p14="http://schemas.microsoft.com/office/powerpoint/2010/main" val="1732336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
        <p:nvSpPr>
          <p:cNvPr id="6" name="Title 1"/>
          <p:cNvSpPr>
            <a:spLocks noGrp="1"/>
          </p:cNvSpPr>
          <p:nvPr>
            <p:ph type="title"/>
          </p:nvPr>
        </p:nvSpPr>
        <p:spPr>
          <a:xfrm>
            <a:off x="457200" y="0"/>
            <a:ext cx="8229600" cy="1143000"/>
          </a:xfrm>
        </p:spPr>
        <p:txBody>
          <a:bodyPr>
            <a:normAutofit/>
          </a:bodyPr>
          <a:lstStyle/>
          <a:p>
            <a:r>
              <a:rPr lang="en-US" sz="3000" dirty="0"/>
              <a:t>Introductory 1:1 – Volunteer Recruitment</a:t>
            </a:r>
          </a:p>
        </p:txBody>
      </p:sp>
      <p:sp>
        <p:nvSpPr>
          <p:cNvPr id="5" name="Text Placeholder 2"/>
          <p:cNvSpPr txBox="1">
            <a:spLocks/>
          </p:cNvSpPr>
          <p:nvPr/>
        </p:nvSpPr>
        <p:spPr>
          <a:xfrm>
            <a:off x="457200" y="1295400"/>
            <a:ext cx="8153400" cy="5257800"/>
          </a:xfrm>
          <a:prstGeom prst="rect">
            <a:avLst/>
          </a:prstGeom>
        </p:spPr>
        <p:txBody>
          <a:bodyPr/>
          <a:lstStyle/>
          <a:p>
            <a:pPr marL="0" marR="0" lvl="0" indent="0" algn="l" defTabSz="457200" rtl="0" eaLnBrk="1" fontAlgn="auto" latinLnBrk="0" hangingPunct="1">
              <a:spcAft>
                <a:spcPts val="0"/>
              </a:spcAft>
              <a:buClrTx/>
              <a:buSzTx/>
              <a:buFont typeface="Arial"/>
              <a:buNone/>
              <a:tabLst>
                <a:tab pos="627063" algn="ctr"/>
              </a:tabLst>
              <a:defRPr/>
            </a:pPr>
            <a:r>
              <a:rPr kumimoji="0" lang="en-US" sz="2600" b="0" i="0" u="none" strike="noStrike" kern="1200" cap="none" spc="0" normalizeH="0" baseline="0" noProof="0" dirty="0">
                <a:ln>
                  <a:noFill/>
                </a:ln>
                <a:solidFill>
                  <a:srgbClr val="094163"/>
                </a:solidFill>
                <a:effectLst/>
                <a:uLnTx/>
                <a:uFillTx/>
                <a:latin typeface="Calibri"/>
                <a:ea typeface="+mn-ea"/>
                <a:cs typeface="Calibri"/>
              </a:rPr>
              <a:t>Establish a </a:t>
            </a:r>
            <a:r>
              <a:rPr kumimoji="0" lang="en-US" sz="2600" b="1" i="0" u="none" strike="noStrike" kern="1200" cap="none" spc="0" normalizeH="0" baseline="0" noProof="0" dirty="0">
                <a:ln>
                  <a:noFill/>
                </a:ln>
                <a:solidFill>
                  <a:srgbClr val="094163"/>
                </a:solidFill>
                <a:effectLst/>
                <a:uLnTx/>
                <a:uFillTx/>
                <a:latin typeface="Calibri"/>
                <a:ea typeface="+mn-ea"/>
                <a:cs typeface="Calibri"/>
              </a:rPr>
              <a:t>personal connection </a:t>
            </a:r>
            <a:r>
              <a:rPr lang="en-US" sz="2600" dirty="0">
                <a:solidFill>
                  <a:srgbClr val="094163"/>
                </a:solidFill>
                <a:latin typeface="Calibri"/>
                <a:cs typeface="Calibri"/>
              </a:rPr>
              <a:t>by sharing your story</a:t>
            </a:r>
          </a:p>
          <a:p>
            <a:pPr marL="0" marR="0" lvl="0" indent="0" algn="l" defTabSz="457200" rtl="0" eaLnBrk="1" fontAlgn="auto" latinLnBrk="0" hangingPunct="1">
              <a:spcAft>
                <a:spcPts val="0"/>
              </a:spcAft>
              <a:buClrTx/>
              <a:buSzTx/>
              <a:buFont typeface="Arial"/>
              <a:buNone/>
              <a:tabLst>
                <a:tab pos="627063" algn="ctr"/>
              </a:tabLst>
              <a:defRPr/>
            </a:pPr>
            <a:endParaRPr kumimoji="0" lang="en-US" sz="1200" b="1" i="0" u="none" strike="noStrike" kern="1200" cap="none" spc="0" normalizeH="0" baseline="0" noProof="0" dirty="0">
              <a:ln>
                <a:noFill/>
              </a:ln>
              <a:solidFill>
                <a:srgbClr val="094163"/>
              </a:solidFill>
              <a:effectLst/>
              <a:uLnTx/>
              <a:uFillTx/>
              <a:latin typeface="Calibri"/>
              <a:ea typeface="+mn-ea"/>
              <a:cs typeface="Calibri"/>
            </a:endParaRPr>
          </a:p>
          <a:p>
            <a:pPr marL="0" marR="0" lvl="0" indent="0" algn="l" defTabSz="457200" rtl="0" eaLnBrk="1" fontAlgn="auto" latinLnBrk="0" hangingPunct="1">
              <a:spcAft>
                <a:spcPts val="0"/>
              </a:spcAft>
              <a:buClrTx/>
              <a:buSzTx/>
              <a:buFont typeface="Arial"/>
              <a:buNone/>
              <a:tabLst>
                <a:tab pos="627063" algn="ctr"/>
              </a:tabLst>
              <a:defRPr/>
            </a:pPr>
            <a:r>
              <a:rPr kumimoji="0" lang="en-US" sz="2600" b="0" i="0" u="none" strike="noStrike" kern="1200" cap="none" spc="0" normalizeH="0" baseline="0" noProof="0" dirty="0">
                <a:ln>
                  <a:noFill/>
                </a:ln>
                <a:solidFill>
                  <a:srgbClr val="094163"/>
                </a:solidFill>
                <a:effectLst/>
                <a:uLnTx/>
                <a:uFillTx/>
                <a:latin typeface="Calibri"/>
                <a:ea typeface="+mn-ea"/>
                <a:cs typeface="Calibri"/>
              </a:rPr>
              <a:t>Give your ASK </a:t>
            </a:r>
            <a:r>
              <a:rPr kumimoji="0" lang="en-US" sz="2600" b="1" i="0" u="none" strike="noStrike" kern="1200" cap="none" spc="0" normalizeH="0" baseline="0" noProof="0" dirty="0">
                <a:ln>
                  <a:noFill/>
                </a:ln>
                <a:solidFill>
                  <a:srgbClr val="094163"/>
                </a:solidFill>
                <a:effectLst/>
                <a:uLnTx/>
                <a:uFillTx/>
                <a:latin typeface="Calibri"/>
                <a:ea typeface="+mn-ea"/>
                <a:cs typeface="Calibri"/>
              </a:rPr>
              <a:t>context</a:t>
            </a:r>
            <a:r>
              <a:rPr kumimoji="0" lang="en-US" sz="2600" b="0" i="0" u="none" strike="noStrike" kern="1200" cap="none" spc="0" normalizeH="0" baseline="0" noProof="0" dirty="0">
                <a:ln>
                  <a:noFill/>
                </a:ln>
                <a:solidFill>
                  <a:srgbClr val="094163"/>
                </a:solidFill>
                <a:effectLst/>
                <a:uLnTx/>
                <a:uFillTx/>
                <a:latin typeface="Calibri"/>
                <a:ea typeface="+mn-ea"/>
                <a:cs typeface="Calibri"/>
              </a:rPr>
              <a:t>. What is your group up to?</a:t>
            </a:r>
          </a:p>
          <a:p>
            <a:pPr marL="0" marR="0" lvl="0" indent="0" algn="l" defTabSz="457200" rtl="0" eaLnBrk="1" fontAlgn="auto" latinLnBrk="0" hangingPunct="1">
              <a:spcAft>
                <a:spcPts val="0"/>
              </a:spcAft>
              <a:buClrTx/>
              <a:buSzTx/>
              <a:buFont typeface="Arial"/>
              <a:buNone/>
              <a:tabLst>
                <a:tab pos="627063" algn="ctr"/>
              </a:tabLst>
              <a:defRPr/>
            </a:pPr>
            <a:endParaRPr kumimoji="0" lang="en-US" sz="1200" b="0" i="0" u="none" strike="noStrike" kern="1200" cap="none" spc="0" normalizeH="0" baseline="0" noProof="0" dirty="0">
              <a:ln>
                <a:noFill/>
              </a:ln>
              <a:solidFill>
                <a:srgbClr val="094163"/>
              </a:solidFill>
              <a:effectLst/>
              <a:uLnTx/>
              <a:uFillTx/>
              <a:latin typeface="Calibri"/>
              <a:ea typeface="+mn-ea"/>
              <a:cs typeface="Calibri"/>
            </a:endParaRPr>
          </a:p>
          <a:p>
            <a:pPr marL="0" marR="0" lvl="0" indent="0" algn="l" defTabSz="457200" rtl="0" eaLnBrk="1" fontAlgn="auto" latinLnBrk="0" hangingPunct="1">
              <a:spcAft>
                <a:spcPts val="0"/>
              </a:spcAft>
              <a:buClrTx/>
              <a:buSzTx/>
              <a:buFont typeface="Arial"/>
              <a:buNone/>
              <a:tabLst>
                <a:tab pos="627063" algn="ctr"/>
              </a:tabLst>
              <a:defRPr/>
            </a:pPr>
            <a:r>
              <a:rPr kumimoji="0" lang="en-US" sz="2600" i="0" u="none" strike="noStrike" kern="1200" cap="none" spc="0" normalizeH="0" baseline="0" noProof="0" dirty="0">
                <a:ln>
                  <a:noFill/>
                </a:ln>
                <a:solidFill>
                  <a:srgbClr val="094163"/>
                </a:solidFill>
                <a:effectLst/>
                <a:uLnTx/>
                <a:uFillTx/>
                <a:latin typeface="Calibri"/>
                <a:ea typeface="+mn-ea"/>
                <a:cs typeface="Calibri"/>
              </a:rPr>
              <a:t>Create a sense of </a:t>
            </a:r>
            <a:r>
              <a:rPr kumimoji="0" lang="en-US" sz="2600" b="1" i="0" u="none" strike="noStrike" kern="1200" cap="none" spc="0" normalizeH="0" baseline="0" noProof="0" dirty="0">
                <a:ln>
                  <a:noFill/>
                </a:ln>
                <a:solidFill>
                  <a:srgbClr val="094163"/>
                </a:solidFill>
                <a:effectLst/>
                <a:uLnTx/>
                <a:uFillTx/>
                <a:latin typeface="Calibri"/>
                <a:ea typeface="+mn-ea"/>
                <a:cs typeface="Calibri"/>
              </a:rPr>
              <a:t>urgency: </a:t>
            </a:r>
            <a:r>
              <a:rPr kumimoji="0" lang="en-US" sz="2600" b="0" i="0" u="none" strike="noStrike" kern="1200" cap="none" spc="0" normalizeH="0" baseline="0" noProof="0" dirty="0">
                <a:ln>
                  <a:noFill/>
                </a:ln>
                <a:solidFill>
                  <a:srgbClr val="094163"/>
                </a:solidFill>
                <a:effectLst/>
                <a:uLnTx/>
                <a:uFillTx/>
                <a:latin typeface="Calibri"/>
                <a:ea typeface="+mn-ea"/>
                <a:cs typeface="Calibri"/>
              </a:rPr>
              <a:t>Why now and not next month?</a:t>
            </a:r>
          </a:p>
          <a:p>
            <a:pPr marL="0" marR="0" lvl="0" indent="0" algn="l" defTabSz="457200" rtl="0" eaLnBrk="1" fontAlgn="auto" latinLnBrk="0" hangingPunct="1">
              <a:spcAft>
                <a:spcPts val="0"/>
              </a:spcAft>
              <a:buClrTx/>
              <a:buSzTx/>
              <a:buFont typeface="Arial"/>
              <a:buNone/>
              <a:tabLst>
                <a:tab pos="627063" algn="ctr"/>
              </a:tabLst>
              <a:defRPr/>
            </a:pPr>
            <a:endParaRPr kumimoji="0" lang="en-US" sz="1200" b="0" i="0" u="none" strike="noStrike" kern="1200" cap="none" spc="0" normalizeH="0" baseline="0" noProof="0" dirty="0">
              <a:ln>
                <a:noFill/>
              </a:ln>
              <a:solidFill>
                <a:srgbClr val="094163"/>
              </a:solidFill>
              <a:effectLst/>
              <a:uLnTx/>
              <a:uFillTx/>
              <a:latin typeface="Calibri"/>
              <a:ea typeface="+mn-ea"/>
              <a:cs typeface="Calibri"/>
            </a:endParaRPr>
          </a:p>
          <a:p>
            <a:pPr marL="0" marR="0" lvl="0" indent="0" algn="l" defTabSz="457200" rtl="0" eaLnBrk="1" fontAlgn="auto" latinLnBrk="0" hangingPunct="1">
              <a:spcAft>
                <a:spcPts val="0"/>
              </a:spcAft>
              <a:buClrTx/>
              <a:buSzTx/>
              <a:buFont typeface="Arial"/>
              <a:buNone/>
              <a:tabLst>
                <a:tab pos="627063" algn="ctr"/>
              </a:tabLst>
              <a:defRPr/>
            </a:pPr>
            <a:r>
              <a:rPr kumimoji="0" lang="en-US" sz="2600" i="0" u="none" strike="noStrike" kern="1200" cap="none" spc="0" normalizeH="0" baseline="0" noProof="0" dirty="0">
                <a:ln>
                  <a:noFill/>
                </a:ln>
                <a:solidFill>
                  <a:srgbClr val="094163"/>
                </a:solidFill>
                <a:effectLst/>
                <a:uLnTx/>
                <a:uFillTx/>
                <a:latin typeface="Calibri"/>
                <a:ea typeface="+mn-ea"/>
                <a:cs typeface="Calibri"/>
              </a:rPr>
              <a:t>Present</a:t>
            </a:r>
            <a:r>
              <a:rPr kumimoji="0" lang="en-US" sz="2600" i="0" u="none" strike="noStrike" kern="1200" cap="none" spc="0" normalizeH="0" noProof="0" dirty="0">
                <a:ln>
                  <a:noFill/>
                </a:ln>
                <a:solidFill>
                  <a:srgbClr val="094163"/>
                </a:solidFill>
                <a:effectLst/>
                <a:uLnTx/>
                <a:uFillTx/>
                <a:latin typeface="Calibri"/>
                <a:ea typeface="+mn-ea"/>
                <a:cs typeface="Calibri"/>
              </a:rPr>
              <a:t> a </a:t>
            </a:r>
            <a:r>
              <a:rPr kumimoji="0" lang="en-US" sz="2600" b="1" i="0" u="none" strike="noStrike" kern="1200" cap="none" spc="0" normalizeH="0" noProof="0" dirty="0">
                <a:ln>
                  <a:noFill/>
                </a:ln>
                <a:solidFill>
                  <a:srgbClr val="094163"/>
                </a:solidFill>
                <a:effectLst/>
                <a:uLnTx/>
                <a:uFillTx/>
                <a:latin typeface="Calibri"/>
                <a:ea typeface="+mn-ea"/>
                <a:cs typeface="Calibri"/>
              </a:rPr>
              <a:t>challenge: </a:t>
            </a:r>
            <a:r>
              <a:rPr kumimoji="0" lang="en-US" sz="2600" b="0" i="0" u="none" strike="noStrike" kern="1200" cap="none" spc="0" normalizeH="0" baseline="0" noProof="0" dirty="0">
                <a:ln>
                  <a:noFill/>
                </a:ln>
                <a:solidFill>
                  <a:srgbClr val="094163"/>
                </a:solidFill>
                <a:effectLst/>
                <a:uLnTx/>
                <a:uFillTx/>
                <a:latin typeface="Calibri"/>
                <a:ea typeface="+mn-ea"/>
                <a:cs typeface="Calibri"/>
              </a:rPr>
              <a:t>Share your </a:t>
            </a:r>
            <a:r>
              <a:rPr kumimoji="0" lang="en-US" sz="2600" i="0" u="none" strike="noStrike" kern="1200" cap="none" spc="0" normalizeH="0" baseline="0" noProof="0" dirty="0">
                <a:ln>
                  <a:noFill/>
                </a:ln>
                <a:solidFill>
                  <a:srgbClr val="094163"/>
                </a:solidFill>
                <a:effectLst/>
                <a:uLnTx/>
                <a:uFillTx/>
                <a:latin typeface="Calibri"/>
                <a:ea typeface="+mn-ea"/>
                <a:cs typeface="Calibri"/>
              </a:rPr>
              <a:t>goal</a:t>
            </a:r>
            <a:r>
              <a:rPr kumimoji="0" lang="en-US" sz="2600" b="0" i="0" u="none" strike="noStrike" kern="1200" cap="none" spc="0" normalizeH="0" baseline="0" noProof="0" dirty="0">
                <a:ln>
                  <a:noFill/>
                </a:ln>
                <a:solidFill>
                  <a:srgbClr val="094163"/>
                </a:solidFill>
                <a:effectLst/>
                <a:uLnTx/>
                <a:uFillTx/>
                <a:latin typeface="Calibri"/>
                <a:ea typeface="+mn-ea"/>
                <a:cs typeface="Calibri"/>
              </a:rPr>
              <a:t>! (How</a:t>
            </a:r>
            <a:r>
              <a:rPr kumimoji="0" lang="en-US" sz="2600" b="0" i="0" u="none" strike="noStrike" kern="1200" cap="none" spc="0" normalizeH="0" noProof="0" dirty="0">
                <a:ln>
                  <a:noFill/>
                </a:ln>
                <a:solidFill>
                  <a:srgbClr val="094163"/>
                </a:solidFill>
                <a:effectLst/>
                <a:uLnTx/>
                <a:uFillTx/>
                <a:latin typeface="Calibri"/>
                <a:ea typeface="+mn-ea"/>
                <a:cs typeface="Calibri"/>
              </a:rPr>
              <a:t> many </a:t>
            </a:r>
            <a:r>
              <a:rPr lang="en-US" sz="2600" dirty="0">
                <a:solidFill>
                  <a:srgbClr val="094163"/>
                </a:solidFill>
                <a:latin typeface="Calibri"/>
                <a:cs typeface="Calibri"/>
              </a:rPr>
              <a:t>calls do you need to make? How many letters to the editor do you need to write? How many events do you need to hold?)</a:t>
            </a:r>
          </a:p>
          <a:p>
            <a:pPr marL="0" marR="0" lvl="0" indent="0" algn="l" defTabSz="457200" rtl="0" eaLnBrk="1" fontAlgn="auto" latinLnBrk="0" hangingPunct="1">
              <a:spcAft>
                <a:spcPts val="0"/>
              </a:spcAft>
              <a:buClrTx/>
              <a:buSzTx/>
              <a:buFont typeface="Arial"/>
              <a:buNone/>
              <a:tabLst>
                <a:tab pos="627063" algn="ctr"/>
              </a:tabLst>
              <a:defRPr/>
            </a:pPr>
            <a:endParaRPr kumimoji="0" lang="en-US" sz="1200" b="0" i="0" u="none" strike="noStrike" kern="1200" cap="none" spc="0" normalizeH="0" baseline="0" noProof="0" dirty="0">
              <a:ln>
                <a:noFill/>
              </a:ln>
              <a:solidFill>
                <a:srgbClr val="094163"/>
              </a:solidFill>
              <a:effectLst/>
              <a:uLnTx/>
              <a:uFillTx/>
              <a:latin typeface="Calibri"/>
              <a:ea typeface="+mn-ea"/>
              <a:cs typeface="Calibri"/>
            </a:endParaRPr>
          </a:p>
          <a:p>
            <a:pPr marL="0" marR="0" lvl="0" indent="0" algn="l" defTabSz="457200" rtl="0" eaLnBrk="1" fontAlgn="auto" latinLnBrk="0" hangingPunct="1">
              <a:spcAft>
                <a:spcPts val="0"/>
              </a:spcAft>
              <a:buClrTx/>
              <a:buSzTx/>
              <a:buFont typeface="Arial"/>
              <a:buNone/>
              <a:tabLst>
                <a:tab pos="627063" algn="ctr"/>
              </a:tabLst>
              <a:defRPr/>
            </a:pPr>
            <a:r>
              <a:rPr kumimoji="0" lang="en-US" sz="2600" i="0" u="none" strike="noStrike" kern="1200" cap="none" spc="0" normalizeH="0" baseline="0" noProof="0" dirty="0">
                <a:ln>
                  <a:noFill/>
                </a:ln>
                <a:solidFill>
                  <a:srgbClr val="094163"/>
                </a:solidFill>
                <a:effectLst/>
                <a:uLnTx/>
                <a:uFillTx/>
                <a:latin typeface="Calibri"/>
                <a:ea typeface="+mn-ea"/>
                <a:cs typeface="Calibri"/>
              </a:rPr>
              <a:t>Present a </a:t>
            </a:r>
            <a:r>
              <a:rPr kumimoji="0" lang="en-US" sz="2600" b="1" i="0" u="none" strike="noStrike" kern="1200" cap="none" spc="0" normalizeH="0" baseline="0" noProof="0" dirty="0">
                <a:ln>
                  <a:noFill/>
                </a:ln>
                <a:solidFill>
                  <a:srgbClr val="094163"/>
                </a:solidFill>
                <a:effectLst/>
                <a:uLnTx/>
                <a:uFillTx/>
                <a:latin typeface="Calibri"/>
                <a:ea typeface="+mn-ea"/>
                <a:cs typeface="Calibri"/>
              </a:rPr>
              <a:t>solution: </a:t>
            </a:r>
            <a:r>
              <a:rPr kumimoji="0" lang="en-US" sz="2600" b="0" i="0" u="none" strike="noStrike" kern="1200" cap="none" spc="0" normalizeH="0" baseline="0" noProof="0" dirty="0">
                <a:ln>
                  <a:noFill/>
                </a:ln>
                <a:solidFill>
                  <a:srgbClr val="094163"/>
                </a:solidFill>
                <a:effectLst/>
                <a:uLnTx/>
                <a:uFillTx/>
                <a:latin typeface="Calibri"/>
                <a:ea typeface="+mn-ea"/>
                <a:cs typeface="Calibri"/>
              </a:rPr>
              <a:t>The volunteer is always the solution.</a:t>
            </a:r>
          </a:p>
          <a:p>
            <a:pPr marL="0" marR="0" lvl="0" indent="0" algn="l" defTabSz="457200" rtl="0" eaLnBrk="1" fontAlgn="auto" latinLnBrk="0" hangingPunct="1">
              <a:spcAft>
                <a:spcPts val="0"/>
              </a:spcAft>
              <a:buClrTx/>
              <a:buSzTx/>
              <a:buFont typeface="Arial"/>
              <a:buNone/>
              <a:tabLst>
                <a:tab pos="627063" algn="ctr"/>
              </a:tabLst>
              <a:defRPr/>
            </a:pPr>
            <a:endParaRPr kumimoji="0" lang="en-US" sz="1200" b="0" i="0" u="none" strike="noStrike" kern="1200" cap="none" spc="0" normalizeH="0" baseline="0" noProof="0" dirty="0">
              <a:ln>
                <a:noFill/>
              </a:ln>
              <a:solidFill>
                <a:srgbClr val="094163"/>
              </a:solidFill>
              <a:effectLst/>
              <a:uLnTx/>
              <a:uFillTx/>
              <a:latin typeface="Calibri"/>
              <a:ea typeface="+mn-ea"/>
              <a:cs typeface="Calibri"/>
            </a:endParaRPr>
          </a:p>
          <a:p>
            <a:pPr marL="0" marR="0" lvl="0" indent="0" algn="l" defTabSz="457200" rtl="0" eaLnBrk="1" fontAlgn="auto" latinLnBrk="0" hangingPunct="1">
              <a:spcAft>
                <a:spcPts val="0"/>
              </a:spcAft>
              <a:buClrTx/>
              <a:buSzTx/>
              <a:buFont typeface="Arial"/>
              <a:buNone/>
              <a:tabLst>
                <a:tab pos="627063" algn="ctr"/>
              </a:tabLst>
              <a:defRPr/>
            </a:pPr>
            <a:r>
              <a:rPr kumimoji="0" lang="en-US" sz="2600" i="0" u="none" strike="noStrike" kern="1200" cap="none" spc="0" normalizeH="0" baseline="0" noProof="0" dirty="0">
                <a:ln>
                  <a:noFill/>
                </a:ln>
                <a:solidFill>
                  <a:srgbClr val="094163"/>
                </a:solidFill>
                <a:effectLst/>
                <a:uLnTx/>
                <a:uFillTx/>
                <a:latin typeface="Calibri"/>
                <a:ea typeface="+mn-ea"/>
                <a:cs typeface="Calibri"/>
              </a:rPr>
              <a:t>Be specific, direct, and action oriented</a:t>
            </a:r>
            <a:r>
              <a:rPr kumimoji="0" lang="en-US" sz="2600" b="1" i="0" u="none" strike="noStrike" kern="1200" cap="none" spc="0" normalizeH="0" baseline="0" noProof="0" dirty="0">
                <a:ln>
                  <a:noFill/>
                </a:ln>
                <a:solidFill>
                  <a:srgbClr val="094163"/>
                </a:solidFill>
                <a:effectLst/>
                <a:uLnTx/>
                <a:uFillTx/>
                <a:latin typeface="Calibri"/>
                <a:ea typeface="+mn-ea"/>
                <a:cs typeface="Calibri"/>
              </a:rPr>
              <a:t>:</a:t>
            </a:r>
            <a:r>
              <a:rPr kumimoji="0" lang="en-US" sz="2600" b="1" i="0" u="none" strike="noStrike" kern="1200" cap="none" spc="0" normalizeH="0" noProof="0" dirty="0">
                <a:ln>
                  <a:noFill/>
                </a:ln>
                <a:solidFill>
                  <a:srgbClr val="094163"/>
                </a:solidFill>
                <a:effectLst/>
                <a:uLnTx/>
                <a:uFillTx/>
                <a:latin typeface="Calibri"/>
                <a:ea typeface="+mn-ea"/>
                <a:cs typeface="Calibri"/>
              </a:rPr>
              <a:t> </a:t>
            </a:r>
            <a:r>
              <a:rPr kumimoji="0" lang="en-US" sz="2600" b="0" i="0" u="none" strike="noStrike" kern="1200" cap="none" spc="0" normalizeH="0" baseline="0" noProof="0" dirty="0">
                <a:ln>
                  <a:noFill/>
                </a:ln>
                <a:solidFill>
                  <a:srgbClr val="094163"/>
                </a:solidFill>
                <a:effectLst/>
                <a:uLnTx/>
                <a:uFillTx/>
                <a:latin typeface="Calibri"/>
                <a:ea typeface="+mn-ea"/>
                <a:cs typeface="Calibri"/>
              </a:rPr>
              <a:t>Ask for a </a:t>
            </a:r>
            <a:r>
              <a:rPr kumimoji="0" lang="en-US" sz="2600" b="1" i="0" u="none" strike="noStrike" kern="1200" cap="none" spc="0" normalizeH="0" baseline="0" noProof="0" dirty="0">
                <a:ln>
                  <a:noFill/>
                </a:ln>
                <a:solidFill>
                  <a:srgbClr val="094163"/>
                </a:solidFill>
                <a:effectLst/>
                <a:uLnTx/>
                <a:uFillTx/>
                <a:latin typeface="Calibri"/>
                <a:ea typeface="+mn-ea"/>
                <a:cs typeface="Calibri"/>
              </a:rPr>
              <a:t>commitment </a:t>
            </a:r>
            <a:r>
              <a:rPr kumimoji="0" lang="en-US" sz="2600" b="0" i="0" u="none" strike="noStrike" kern="1200" cap="none" spc="0" normalizeH="0" baseline="0" noProof="0" dirty="0">
                <a:ln>
                  <a:noFill/>
                </a:ln>
                <a:solidFill>
                  <a:srgbClr val="094163"/>
                </a:solidFill>
                <a:effectLst/>
                <a:uLnTx/>
                <a:uFillTx/>
                <a:latin typeface="Calibri"/>
                <a:ea typeface="+mn-ea"/>
                <a:cs typeface="Calibri"/>
              </a:rPr>
              <a:t>to a specific action at a specific time</a:t>
            </a:r>
            <a:r>
              <a:rPr kumimoji="0" lang="en-US" sz="2600" b="0" i="0" u="none" strike="noStrike" kern="1200" cap="none" spc="0" normalizeH="0" noProof="0" dirty="0">
                <a:ln>
                  <a:noFill/>
                </a:ln>
                <a:solidFill>
                  <a:srgbClr val="094163"/>
                </a:solidFill>
                <a:effectLst/>
                <a:uLnTx/>
                <a:uFillTx/>
                <a:latin typeface="Calibri"/>
                <a:ea typeface="+mn-ea"/>
                <a:cs typeface="Calibri"/>
              </a:rPr>
              <a:t> &amp; </a:t>
            </a:r>
            <a:r>
              <a:rPr kumimoji="0" lang="en-US" sz="2600" b="0" i="0" u="none" strike="noStrike" kern="1200" cap="none" spc="0" normalizeH="0" baseline="0" noProof="0" dirty="0">
                <a:ln>
                  <a:noFill/>
                </a:ln>
                <a:solidFill>
                  <a:srgbClr val="094163"/>
                </a:solidFill>
                <a:effectLst/>
                <a:uLnTx/>
                <a:uFillTx/>
                <a:latin typeface="Calibri"/>
                <a:ea typeface="+mn-ea"/>
                <a:cs typeface="Calibri"/>
              </a:rPr>
              <a:t>place.</a:t>
            </a:r>
          </a:p>
          <a:p>
            <a:pPr marL="0" marR="0" lvl="0" indent="0" algn="l" defTabSz="457200" rtl="0" eaLnBrk="1" fontAlgn="auto" latinLnBrk="0" hangingPunct="1">
              <a:lnSpc>
                <a:spcPct val="100000"/>
              </a:lnSpc>
              <a:spcBef>
                <a:spcPct val="20000"/>
              </a:spcBef>
              <a:spcAft>
                <a:spcPts val="0"/>
              </a:spcAft>
              <a:buClrTx/>
              <a:buSzTx/>
              <a:buFont typeface="Arial"/>
              <a:buNone/>
              <a:tabLst>
                <a:tab pos="627063" algn="ctr"/>
              </a:tabLst>
              <a:defRPr/>
            </a:pPr>
            <a:endParaRPr kumimoji="0" lang="en-US" sz="2600" b="0" i="0" u="none" strike="noStrike" kern="1200" cap="none" spc="0" normalizeH="0" baseline="0" noProof="0" dirty="0">
              <a:ln>
                <a:noFill/>
              </a:ln>
              <a:solidFill>
                <a:srgbClr val="094163"/>
              </a:solidFill>
              <a:effectLst/>
              <a:uLnTx/>
              <a:uFillTx/>
              <a:latin typeface="Calibri"/>
              <a:ea typeface="+mn-ea"/>
              <a:cs typeface="Calibri"/>
            </a:endParaRPr>
          </a:p>
        </p:txBody>
      </p:sp>
    </p:spTree>
    <p:extLst>
      <p:ext uri="{BB962C8B-B14F-4D97-AF65-F5344CB8AC3E}">
        <p14:creationId xmlns:p14="http://schemas.microsoft.com/office/powerpoint/2010/main" val="3180986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Choosing Language Carefully</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14</a:t>
            </a:fld>
            <a:endParaRPr lang="en-US" dirty="0"/>
          </a:p>
        </p:txBody>
      </p:sp>
      <p:sp>
        <p:nvSpPr>
          <p:cNvPr id="14" name="Content Placeholder 3"/>
          <p:cNvSpPr txBox="1">
            <a:spLocks/>
          </p:cNvSpPr>
          <p:nvPr/>
        </p:nvSpPr>
        <p:spPr>
          <a:xfrm>
            <a:off x="4800600" y="2322203"/>
            <a:ext cx="1988128" cy="3987570"/>
          </a:xfrm>
          <a:prstGeom prst="rect">
            <a:avLst/>
          </a:prstGeom>
        </p:spPr>
        <p:txBody>
          <a:bodyPr/>
          <a:lstStyle>
            <a:lvl1pPr marL="342900" indent="-342900" algn="l" defTabSz="457200" rtl="0" eaLnBrk="0" fontAlgn="base" hangingPunct="0">
              <a:lnSpc>
                <a:spcPct val="93000"/>
              </a:lnSpc>
              <a:spcBef>
                <a:spcPct val="0"/>
              </a:spcBef>
              <a:spcAft>
                <a:spcPts val="1425"/>
              </a:spcAft>
              <a:buClr>
                <a:srgbClr val="000000"/>
              </a:buClr>
              <a:buSzPct val="100000"/>
              <a:buFont typeface="Times New Roman" pitchFamily="18" charset="0"/>
              <a:defRPr sz="2000">
                <a:solidFill>
                  <a:srgbClr val="000000"/>
                </a:solidFill>
                <a:latin typeface="+mn-lt"/>
                <a:ea typeface="Arial Unicode MS" charset="0"/>
                <a:cs typeface="+mn-cs"/>
              </a:defRPr>
            </a:lvl1pPr>
            <a:lvl2pPr marL="742950" indent="-285750" algn="l" defTabSz="457200" rtl="0" eaLnBrk="0" fontAlgn="base" hangingPunct="0">
              <a:lnSpc>
                <a:spcPct val="93000"/>
              </a:lnSpc>
              <a:spcBef>
                <a:spcPct val="0"/>
              </a:spcBef>
              <a:spcAft>
                <a:spcPts val="1138"/>
              </a:spcAft>
              <a:buClr>
                <a:srgbClr val="000000"/>
              </a:buClr>
              <a:buSzPct val="100000"/>
              <a:buFont typeface="Times New Roman" pitchFamily="18" charset="0"/>
              <a:defRPr sz="2000">
                <a:solidFill>
                  <a:srgbClr val="000000"/>
                </a:solidFill>
                <a:latin typeface="+mn-lt"/>
                <a:ea typeface="Arial Unicode MS" charset="0"/>
                <a:cs typeface="+mn-cs"/>
              </a:defRPr>
            </a:lvl2pPr>
            <a:lvl3pPr marL="1143000" indent="-228600" algn="l" defTabSz="457200" rtl="0" eaLnBrk="0" fontAlgn="base" hangingPunct="0">
              <a:lnSpc>
                <a:spcPct val="93000"/>
              </a:lnSpc>
              <a:spcBef>
                <a:spcPct val="0"/>
              </a:spcBef>
              <a:spcAft>
                <a:spcPts val="850"/>
              </a:spcAft>
              <a:buClr>
                <a:srgbClr val="000000"/>
              </a:buClr>
              <a:buSzPct val="100000"/>
              <a:buFont typeface="Times New Roman" pitchFamily="18" charset="0"/>
              <a:defRPr sz="2000">
                <a:solidFill>
                  <a:srgbClr val="000000"/>
                </a:solidFill>
                <a:latin typeface="+mn-lt"/>
                <a:ea typeface="Arial Unicode MS" charset="0"/>
                <a:cs typeface="+mn-cs"/>
              </a:defRPr>
            </a:lvl3pPr>
            <a:lvl4pPr marL="1600200" indent="-228600" algn="l" defTabSz="457200"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Arial Unicode MS" charset="0"/>
                <a:cs typeface="+mn-cs"/>
              </a:defRPr>
            </a:lvl4pPr>
            <a:lvl5pPr marL="2057400" indent="-228600" algn="l" defTabSz="457200"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Arial Unicode MS" charset="0"/>
                <a:cs typeface="+mn-cs"/>
              </a:defRPr>
            </a:lvl5pPr>
            <a:lvl6pPr marL="25146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a:lstStyle>
          <a:p>
            <a:pPr marL="0" indent="0"/>
            <a:r>
              <a:rPr lang="en-US" b="1" dirty="0">
                <a:solidFill>
                  <a:srgbClr val="000000">
                    <a:lumMod val="75000"/>
                  </a:srgbClr>
                </a:solidFill>
                <a:latin typeface="Helvetica" pitchFamily="34" charset="0"/>
                <a:cs typeface="Helvetica" pitchFamily="34" charset="0"/>
              </a:rPr>
              <a:t>John, can I count on you to come to a </a:t>
            </a:r>
            <a:r>
              <a:rPr lang="en-US" b="1" dirty="0" err="1">
                <a:solidFill>
                  <a:srgbClr val="000000">
                    <a:lumMod val="75000"/>
                  </a:srgbClr>
                </a:solidFill>
                <a:latin typeface="Helvetica" pitchFamily="34" charset="0"/>
                <a:cs typeface="Helvetica" pitchFamily="34" charset="0"/>
              </a:rPr>
              <a:t>phonebank</a:t>
            </a:r>
            <a:r>
              <a:rPr lang="en-US" b="1" dirty="0">
                <a:solidFill>
                  <a:srgbClr val="000000">
                    <a:lumMod val="75000"/>
                  </a:srgbClr>
                </a:solidFill>
                <a:latin typeface="Helvetica" pitchFamily="34" charset="0"/>
                <a:cs typeface="Helvetica" pitchFamily="34" charset="0"/>
              </a:rPr>
              <a:t> this Friday at 6pm?</a:t>
            </a:r>
          </a:p>
          <a:p>
            <a:endParaRPr lang="en-US" dirty="0">
              <a:solidFill>
                <a:srgbClr val="000000">
                  <a:lumMod val="75000"/>
                </a:srgbClr>
              </a:solidFill>
              <a:latin typeface="Helvetica" pitchFamily="34" charset="0"/>
              <a:cs typeface="Helvetica" pitchFamily="34" charset="0"/>
            </a:endParaRPr>
          </a:p>
          <a:p>
            <a:endParaRPr lang="en-US" dirty="0">
              <a:solidFill>
                <a:srgbClr val="000000">
                  <a:lumMod val="75000"/>
                </a:srgbClr>
              </a:solidFill>
              <a:latin typeface="Helvetica" pitchFamily="34" charset="0"/>
              <a:cs typeface="Helvetica" pitchFamily="34" charset="0"/>
            </a:endParaRPr>
          </a:p>
        </p:txBody>
      </p:sp>
      <p:sp>
        <p:nvSpPr>
          <p:cNvPr id="15" name="Content Placeholder 3"/>
          <p:cNvSpPr txBox="1">
            <a:spLocks/>
          </p:cNvSpPr>
          <p:nvPr/>
        </p:nvSpPr>
        <p:spPr>
          <a:xfrm>
            <a:off x="2644355" y="2265311"/>
            <a:ext cx="1974272" cy="2622177"/>
          </a:xfrm>
          <a:prstGeom prst="rect">
            <a:avLst/>
          </a:prstGeom>
        </p:spPr>
        <p:txBody>
          <a:bodyPr vert="horz" wrap="square" lIns="91407" tIns="45704" rIns="91407" bIns="45704" rtlCol="0">
            <a:normAutofit/>
          </a:bodyPr>
          <a:lstStyle>
            <a:lvl1pPr marL="0" indent="0" algn="l" defTabSz="509292" rtl="0" eaLnBrk="1" latinLnBrk="0" hangingPunct="1">
              <a:lnSpc>
                <a:spcPct val="85000"/>
              </a:lnSpc>
              <a:spcBef>
                <a:spcPts val="0"/>
              </a:spcBef>
              <a:spcAft>
                <a:spcPts val="599"/>
              </a:spcAft>
              <a:buFontTx/>
              <a:buNone/>
              <a:defRPr sz="2600" b="1" kern="1200">
                <a:solidFill>
                  <a:srgbClr val="005999"/>
                </a:solidFill>
                <a:latin typeface="Helvetica"/>
                <a:ea typeface="+mn-ea"/>
                <a:cs typeface="Helvetica"/>
              </a:defRPr>
            </a:lvl1pPr>
            <a:lvl2pPr marL="0" indent="0" algn="l" defTabSz="509292" rtl="0" eaLnBrk="1" latinLnBrk="0" hangingPunct="1">
              <a:lnSpc>
                <a:spcPct val="85000"/>
              </a:lnSpc>
              <a:spcBef>
                <a:spcPct val="20000"/>
              </a:spcBef>
              <a:spcAft>
                <a:spcPts val="1200"/>
              </a:spcAft>
              <a:buFontTx/>
              <a:buNone/>
              <a:defRPr sz="2000" kern="1200">
                <a:solidFill>
                  <a:schemeClr val="tx1">
                    <a:lumMod val="75000"/>
                    <a:lumOff val="25000"/>
                  </a:schemeClr>
                </a:solidFill>
                <a:latin typeface="Helvetica"/>
                <a:ea typeface="+mn-ea"/>
                <a:cs typeface="Helvetica"/>
              </a:defRPr>
            </a:lvl2pPr>
            <a:lvl3pPr marL="376665" indent="-244035" algn="l" defTabSz="509292" rtl="0" eaLnBrk="1" latinLnBrk="0" hangingPunct="1">
              <a:lnSpc>
                <a:spcPct val="85000"/>
              </a:lnSpc>
              <a:spcBef>
                <a:spcPct val="20000"/>
              </a:spcBef>
              <a:spcAft>
                <a:spcPts val="1200"/>
              </a:spcAft>
              <a:buFont typeface="Wingdings" charset="2"/>
              <a:buChar char="§"/>
              <a:defRPr sz="2000" kern="1200">
                <a:solidFill>
                  <a:srgbClr val="404040"/>
                </a:solidFill>
                <a:latin typeface="Helvetica"/>
                <a:ea typeface="+mn-ea"/>
                <a:cs typeface="Helvetica"/>
              </a:defRPr>
            </a:lvl3pPr>
            <a:lvl4pPr marL="376665" indent="0" algn="l" defTabSz="509292" rtl="0" eaLnBrk="1" latinLnBrk="0" hangingPunct="1">
              <a:lnSpc>
                <a:spcPct val="85000"/>
              </a:lnSpc>
              <a:spcBef>
                <a:spcPct val="20000"/>
              </a:spcBef>
              <a:spcAft>
                <a:spcPts val="1200"/>
              </a:spcAft>
              <a:buFontTx/>
              <a:buNone/>
              <a:defRPr sz="2000" kern="1200">
                <a:solidFill>
                  <a:schemeClr val="tx1">
                    <a:lumMod val="50000"/>
                    <a:lumOff val="50000"/>
                  </a:schemeClr>
                </a:solidFill>
                <a:latin typeface="Helvetica"/>
                <a:ea typeface="+mn-ea"/>
                <a:cs typeface="Helvetica"/>
              </a:defRPr>
            </a:lvl4pPr>
            <a:lvl5pPr marL="576490" indent="-199827" algn="l" defTabSz="509292" rtl="0" eaLnBrk="1" latinLnBrk="0" hangingPunct="1">
              <a:lnSpc>
                <a:spcPct val="85000"/>
              </a:lnSpc>
              <a:spcBef>
                <a:spcPct val="20000"/>
              </a:spcBef>
              <a:spcAft>
                <a:spcPts val="1200"/>
              </a:spcAft>
              <a:buFont typeface="Wingdings" charset="2"/>
              <a:buChar char="§"/>
              <a:defRPr sz="2000" kern="1200">
                <a:solidFill>
                  <a:schemeClr val="tx1">
                    <a:lumMod val="50000"/>
                    <a:lumOff val="50000"/>
                  </a:schemeClr>
                </a:solidFill>
                <a:latin typeface="Helvetica"/>
                <a:ea typeface="+mn-ea"/>
                <a:cs typeface="Helvetica"/>
              </a:defRPr>
            </a:lvl5pPr>
            <a:lvl6pPr marL="2801112" indent="-254646" algn="l" defTabSz="509292" rtl="0" eaLnBrk="1" latinLnBrk="0" hangingPunct="1">
              <a:spcBef>
                <a:spcPct val="20000"/>
              </a:spcBef>
              <a:buFont typeface="Arial"/>
              <a:buChar char="•"/>
              <a:defRPr sz="2200" kern="1200">
                <a:solidFill>
                  <a:schemeClr val="tx1"/>
                </a:solidFill>
                <a:latin typeface="+mn-lt"/>
                <a:ea typeface="+mn-ea"/>
                <a:cs typeface="+mn-cs"/>
              </a:defRPr>
            </a:lvl6pPr>
            <a:lvl7pPr marL="3310406" indent="-254646" algn="l" defTabSz="509292" rtl="0" eaLnBrk="1" latinLnBrk="0" hangingPunct="1">
              <a:spcBef>
                <a:spcPct val="20000"/>
              </a:spcBef>
              <a:buFont typeface="Arial"/>
              <a:buChar char="•"/>
              <a:defRPr sz="2200" kern="1200">
                <a:solidFill>
                  <a:schemeClr val="tx1"/>
                </a:solidFill>
                <a:latin typeface="+mn-lt"/>
                <a:ea typeface="+mn-ea"/>
                <a:cs typeface="+mn-cs"/>
              </a:defRPr>
            </a:lvl7pPr>
            <a:lvl8pPr marL="3819698" indent="-254646" algn="l" defTabSz="509292" rtl="0" eaLnBrk="1" latinLnBrk="0" hangingPunct="1">
              <a:spcBef>
                <a:spcPct val="20000"/>
              </a:spcBef>
              <a:buFont typeface="Arial"/>
              <a:buChar char="•"/>
              <a:defRPr sz="2200" kern="1200">
                <a:solidFill>
                  <a:schemeClr val="tx1"/>
                </a:solidFill>
                <a:latin typeface="+mn-lt"/>
                <a:ea typeface="+mn-ea"/>
                <a:cs typeface="+mn-cs"/>
              </a:defRPr>
            </a:lvl8pPr>
            <a:lvl9pPr marL="4328992" indent="-254646" algn="l" defTabSz="509292" rtl="0" eaLnBrk="1" latinLnBrk="0" hangingPunct="1">
              <a:spcBef>
                <a:spcPct val="20000"/>
              </a:spcBef>
              <a:buFont typeface="Arial"/>
              <a:buChar char="•"/>
              <a:defRPr sz="2200" kern="1200">
                <a:solidFill>
                  <a:schemeClr val="tx1"/>
                </a:solidFill>
                <a:latin typeface="+mn-lt"/>
                <a:ea typeface="+mn-ea"/>
                <a:cs typeface="+mn-cs"/>
              </a:defRPr>
            </a:lvl9pPr>
          </a:lstStyle>
          <a:p>
            <a:r>
              <a:rPr lang="en-US" sz="2000" dirty="0">
                <a:solidFill>
                  <a:srgbClr val="000000">
                    <a:lumMod val="75000"/>
                  </a:srgbClr>
                </a:solidFill>
                <a:latin typeface="Helvetica" pitchFamily="34" charset="0"/>
                <a:cs typeface="Helvetica" pitchFamily="34" charset="0"/>
              </a:rPr>
              <a:t>“John, will you come to a </a:t>
            </a:r>
            <a:r>
              <a:rPr lang="en-US" sz="2000" dirty="0" err="1">
                <a:solidFill>
                  <a:srgbClr val="000000">
                    <a:lumMod val="75000"/>
                  </a:srgbClr>
                </a:solidFill>
                <a:latin typeface="Helvetica" pitchFamily="34" charset="0"/>
                <a:cs typeface="Helvetica" pitchFamily="34" charset="0"/>
              </a:rPr>
              <a:t>phonebank</a:t>
            </a:r>
            <a:r>
              <a:rPr lang="en-US" sz="2000" dirty="0">
                <a:solidFill>
                  <a:srgbClr val="000000">
                    <a:lumMod val="75000"/>
                  </a:srgbClr>
                </a:solidFill>
                <a:latin typeface="Helvetica" pitchFamily="34" charset="0"/>
                <a:cs typeface="Helvetica" pitchFamily="34" charset="0"/>
              </a:rPr>
              <a:t> sometime?”</a:t>
            </a:r>
          </a:p>
          <a:p>
            <a:endParaRPr lang="en-US" sz="2000" dirty="0">
              <a:solidFill>
                <a:srgbClr val="000000">
                  <a:lumMod val="75000"/>
                </a:srgbClr>
              </a:solidFill>
              <a:latin typeface="Helvetica" pitchFamily="34" charset="0"/>
              <a:cs typeface="Helvetica" pitchFamily="34" charset="0"/>
            </a:endParaRPr>
          </a:p>
          <a:p>
            <a:endParaRPr lang="en-US" sz="2000" dirty="0">
              <a:solidFill>
                <a:srgbClr val="000000">
                  <a:lumMod val="75000"/>
                </a:srgbClr>
              </a:solidFill>
              <a:latin typeface="Helvetica" pitchFamily="34" charset="0"/>
              <a:cs typeface="Helvetica" pitchFamily="34" charset="0"/>
            </a:endParaRPr>
          </a:p>
        </p:txBody>
      </p:sp>
      <p:sp>
        <p:nvSpPr>
          <p:cNvPr id="16" name="TextBox 15"/>
          <p:cNvSpPr txBox="1"/>
          <p:nvPr/>
        </p:nvSpPr>
        <p:spPr>
          <a:xfrm>
            <a:off x="6815371" y="2265311"/>
            <a:ext cx="1871429" cy="3129847"/>
          </a:xfrm>
          <a:prstGeom prst="rect">
            <a:avLst/>
          </a:prstGeom>
          <a:noFill/>
        </p:spPr>
        <p:txBody>
          <a:bodyPr wrap="square" lIns="82058" tIns="41029" rIns="82058" bIns="41029" rtlCol="0">
            <a:spAutoFit/>
          </a:bodyPr>
          <a:lstStyle/>
          <a:p>
            <a:pPr defTabSz="914400"/>
            <a:r>
              <a:rPr lang="en-US" b="1" dirty="0">
                <a:solidFill>
                  <a:srgbClr val="000000">
                    <a:lumMod val="75000"/>
                  </a:srgbClr>
                </a:solidFill>
                <a:latin typeface="Helvetica" pitchFamily="34" charset="0"/>
                <a:cs typeface="Helvetica" pitchFamily="34" charset="0"/>
              </a:rPr>
              <a:t>John, I want to give you the exciting opportunity to </a:t>
            </a:r>
            <a:r>
              <a:rPr lang="en-US" b="1" dirty="0" err="1">
                <a:solidFill>
                  <a:srgbClr val="000000">
                    <a:lumMod val="75000"/>
                  </a:srgbClr>
                </a:solidFill>
                <a:latin typeface="Helvetica" pitchFamily="34" charset="0"/>
                <a:cs typeface="Helvetica" pitchFamily="34" charset="0"/>
              </a:rPr>
              <a:t>phonebank</a:t>
            </a:r>
            <a:r>
              <a:rPr lang="en-US" b="1" dirty="0">
                <a:solidFill>
                  <a:srgbClr val="000000">
                    <a:lumMod val="75000"/>
                  </a:srgbClr>
                </a:solidFill>
                <a:latin typeface="Helvetica" pitchFamily="34" charset="0"/>
                <a:cs typeface="Helvetica" pitchFamily="34" charset="0"/>
              </a:rPr>
              <a:t> on Wednesday at 5pm or Thursday at 6pm! Can I count on you? </a:t>
            </a:r>
          </a:p>
          <a:p>
            <a:pPr defTabSz="914400"/>
            <a:endParaRPr lang="en-US" dirty="0">
              <a:solidFill>
                <a:srgbClr val="000000">
                  <a:lumMod val="75000"/>
                </a:srgbClr>
              </a:solidFill>
              <a:latin typeface="Helvetica" pitchFamily="34" charset="0"/>
              <a:cs typeface="Helvetica" pitchFamily="34" charset="0"/>
            </a:endParaRPr>
          </a:p>
        </p:txBody>
      </p:sp>
      <p:sp>
        <p:nvSpPr>
          <p:cNvPr id="17" name="TextBox 16"/>
          <p:cNvSpPr txBox="1"/>
          <p:nvPr/>
        </p:nvSpPr>
        <p:spPr>
          <a:xfrm>
            <a:off x="1039091" y="1389268"/>
            <a:ext cx="6927273" cy="636857"/>
          </a:xfrm>
          <a:prstGeom prst="rect">
            <a:avLst/>
          </a:prstGeom>
          <a:noFill/>
        </p:spPr>
        <p:txBody>
          <a:bodyPr wrap="square" lIns="82058" tIns="41029" rIns="82058" bIns="41029" rtlCol="0">
            <a:spAutoFit/>
          </a:bodyPr>
          <a:lstStyle/>
          <a:p>
            <a:pPr algn="ctr" defTabSz="914400"/>
            <a:r>
              <a:rPr lang="en-US" b="1" i="1" dirty="0">
                <a:solidFill>
                  <a:srgbClr val="000000">
                    <a:lumMod val="75000"/>
                  </a:srgbClr>
                </a:solidFill>
                <a:latin typeface="Helvetica" pitchFamily="34" charset="0"/>
                <a:cs typeface="Helvetica" pitchFamily="34" charset="0"/>
              </a:rPr>
              <a:t>Which ask are you more likely to say yes to? </a:t>
            </a:r>
          </a:p>
          <a:p>
            <a:pPr defTabSz="914400"/>
            <a:endParaRPr lang="en-US" b="1" dirty="0">
              <a:solidFill>
                <a:srgbClr val="000000">
                  <a:lumMod val="75000"/>
                </a:srgbClr>
              </a:solidFill>
              <a:latin typeface="Helvetica" pitchFamily="34" charset="0"/>
              <a:cs typeface="Helvetica" pitchFamily="34" charset="0"/>
            </a:endParaRPr>
          </a:p>
        </p:txBody>
      </p:sp>
      <p:cxnSp>
        <p:nvCxnSpPr>
          <p:cNvPr id="18" name="Straight Connector 17"/>
          <p:cNvCxnSpPr/>
          <p:nvPr/>
        </p:nvCxnSpPr>
        <p:spPr>
          <a:xfrm>
            <a:off x="2493818" y="1949824"/>
            <a:ext cx="0" cy="2937664"/>
          </a:xfrm>
          <a:prstGeom prst="line">
            <a:avLst/>
          </a:prstGeom>
          <a:noFill/>
          <a:ln w="25400" cap="flat" cmpd="sng" algn="ctr">
            <a:solidFill>
              <a:srgbClr val="00CC99"/>
            </a:solidFill>
            <a:prstDash val="solid"/>
          </a:ln>
          <a:effectLst>
            <a:outerShdw blurRad="40000" dist="20000" dir="5400000" rotWithShape="0">
              <a:srgbClr val="000000">
                <a:alpha val="38000"/>
              </a:srgbClr>
            </a:outerShdw>
          </a:effectLst>
        </p:spPr>
      </p:cxnSp>
      <p:sp>
        <p:nvSpPr>
          <p:cNvPr id="19" name="Left-Right Arrow 18"/>
          <p:cNvSpPr/>
          <p:nvPr/>
        </p:nvSpPr>
        <p:spPr>
          <a:xfrm>
            <a:off x="623455" y="4979828"/>
            <a:ext cx="7758545" cy="1163688"/>
          </a:xfrm>
          <a:prstGeom prst="leftRightArrow">
            <a:avLst/>
          </a:prstGeom>
          <a:gradFill rotWithShape="1">
            <a:gsLst>
              <a:gs pos="0">
                <a:srgbClr val="3333CC">
                  <a:tint val="50000"/>
                  <a:satMod val="300000"/>
                </a:srgbClr>
              </a:gs>
              <a:gs pos="35000">
                <a:srgbClr val="3333CC">
                  <a:tint val="37000"/>
                  <a:satMod val="300000"/>
                </a:srgbClr>
              </a:gs>
              <a:gs pos="100000">
                <a:srgbClr val="3333CC">
                  <a:tint val="15000"/>
                  <a:satMod val="350000"/>
                </a:srgbClr>
              </a:gs>
            </a:gsLst>
            <a:lin ang="16200000" scaled="1"/>
          </a:gradFill>
          <a:ln w="9525" cap="flat" cmpd="sng" algn="ctr">
            <a:solidFill>
              <a:srgbClr val="3333CC">
                <a:shade val="95000"/>
                <a:satMod val="105000"/>
              </a:srgbClr>
            </a:solidFill>
            <a:prstDash val="solid"/>
          </a:ln>
          <a:effectLst>
            <a:outerShdw blurRad="40000" dist="20000" dir="5400000" rotWithShape="0">
              <a:srgbClr val="000000">
                <a:alpha val="38000"/>
              </a:srgbClr>
            </a:outerShdw>
          </a:effectLst>
        </p:spPr>
        <p:txBody>
          <a:bodyPr lIns="82058" tIns="41029" rIns="82058" bIns="41029"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Calibri"/>
                <a:ea typeface="+mn-ea"/>
                <a:cs typeface="Arial Unicode MS"/>
              </a:rPr>
              <a:t>Soft Ask						           Hard Ask</a:t>
            </a:r>
          </a:p>
        </p:txBody>
      </p:sp>
      <p:cxnSp>
        <p:nvCxnSpPr>
          <p:cNvPr id="20" name="Straight Connector 19"/>
          <p:cNvCxnSpPr/>
          <p:nvPr/>
        </p:nvCxnSpPr>
        <p:spPr>
          <a:xfrm>
            <a:off x="415636" y="1949824"/>
            <a:ext cx="8271164" cy="0"/>
          </a:xfrm>
          <a:prstGeom prst="line">
            <a:avLst/>
          </a:prstGeom>
          <a:noFill/>
          <a:ln w="25400" cap="flat" cmpd="sng" algn="ctr">
            <a:solidFill>
              <a:srgbClr val="00CC99"/>
            </a:solidFill>
            <a:prstDash val="solid"/>
          </a:ln>
          <a:effectLst>
            <a:outerShdw blurRad="40000" dist="20000" dir="5400000" rotWithShape="0">
              <a:srgbClr val="000000">
                <a:alpha val="38000"/>
              </a:srgbClr>
            </a:outerShdw>
          </a:effectLst>
        </p:spPr>
      </p:cxnSp>
      <p:cxnSp>
        <p:nvCxnSpPr>
          <p:cNvPr id="21" name="Straight Connector 20"/>
          <p:cNvCxnSpPr/>
          <p:nvPr/>
        </p:nvCxnSpPr>
        <p:spPr>
          <a:xfrm>
            <a:off x="4502727" y="1980855"/>
            <a:ext cx="0" cy="2937664"/>
          </a:xfrm>
          <a:prstGeom prst="line">
            <a:avLst/>
          </a:prstGeom>
          <a:noFill/>
          <a:ln w="25400" cap="flat" cmpd="sng" algn="ctr">
            <a:solidFill>
              <a:srgbClr val="00CC99"/>
            </a:solidFill>
            <a:prstDash val="solid"/>
          </a:ln>
          <a:effectLst>
            <a:outerShdw blurRad="40000" dist="20000" dir="5400000" rotWithShape="0">
              <a:srgbClr val="000000">
                <a:alpha val="38000"/>
              </a:srgbClr>
            </a:outerShdw>
          </a:effectLst>
        </p:spPr>
      </p:cxnSp>
      <p:cxnSp>
        <p:nvCxnSpPr>
          <p:cNvPr id="22" name="Straight Connector 21"/>
          <p:cNvCxnSpPr/>
          <p:nvPr/>
        </p:nvCxnSpPr>
        <p:spPr>
          <a:xfrm>
            <a:off x="6751426" y="1980854"/>
            <a:ext cx="0" cy="2937664"/>
          </a:xfrm>
          <a:prstGeom prst="line">
            <a:avLst/>
          </a:prstGeom>
          <a:noFill/>
          <a:ln w="25400" cap="flat" cmpd="sng" algn="ctr">
            <a:solidFill>
              <a:srgbClr val="00CC99"/>
            </a:solidFill>
            <a:prstDash val="solid"/>
          </a:ln>
          <a:effectLst>
            <a:outerShdw blurRad="40000" dist="20000" dir="5400000" rotWithShape="0">
              <a:srgbClr val="000000">
                <a:alpha val="38000"/>
              </a:srgbClr>
            </a:outerShdw>
          </a:effectLst>
        </p:spPr>
      </p:cxnSp>
      <p:sp>
        <p:nvSpPr>
          <p:cNvPr id="24" name="TextBox 23"/>
          <p:cNvSpPr txBox="1"/>
          <p:nvPr/>
        </p:nvSpPr>
        <p:spPr>
          <a:xfrm>
            <a:off x="415636" y="1949824"/>
            <a:ext cx="2078182" cy="3960844"/>
          </a:xfrm>
          <a:prstGeom prst="rect">
            <a:avLst/>
          </a:prstGeom>
          <a:noFill/>
        </p:spPr>
        <p:txBody>
          <a:bodyPr wrap="square" lIns="82058" tIns="41029" rIns="82058" bIns="41029" rtlCol="0">
            <a:spAutoFit/>
          </a:bodyPr>
          <a:lstStyle/>
          <a:p>
            <a:pPr defTabSz="914400"/>
            <a:endParaRPr lang="en-US" b="1" dirty="0">
              <a:solidFill>
                <a:srgbClr val="000000">
                  <a:lumMod val="75000"/>
                </a:srgbClr>
              </a:solidFill>
              <a:latin typeface="Helvetica" pitchFamily="34" charset="0"/>
              <a:cs typeface="Helvetica" pitchFamily="34" charset="0"/>
            </a:endParaRPr>
          </a:p>
          <a:p>
            <a:pPr defTabSz="914400"/>
            <a:r>
              <a:rPr lang="en-US" b="1" dirty="0">
                <a:solidFill>
                  <a:srgbClr val="000000">
                    <a:lumMod val="75000"/>
                  </a:srgbClr>
                </a:solidFill>
                <a:latin typeface="Helvetica" pitchFamily="34" charset="0"/>
                <a:cs typeface="Helvetica" pitchFamily="34" charset="0"/>
              </a:rPr>
              <a:t>“John, is there any possible way I could get you to do me the favor of attending just this one </a:t>
            </a:r>
            <a:r>
              <a:rPr lang="en-US" b="1" dirty="0" err="1">
                <a:solidFill>
                  <a:srgbClr val="000000">
                    <a:lumMod val="75000"/>
                  </a:srgbClr>
                </a:solidFill>
                <a:latin typeface="Helvetica" pitchFamily="34" charset="0"/>
                <a:cs typeface="Helvetica" pitchFamily="34" charset="0"/>
              </a:rPr>
              <a:t>phonebank</a:t>
            </a:r>
            <a:r>
              <a:rPr lang="en-US" b="1" dirty="0">
                <a:solidFill>
                  <a:srgbClr val="000000">
                    <a:lumMod val="75000"/>
                  </a:srgbClr>
                </a:solidFill>
                <a:latin typeface="Helvetica" pitchFamily="34" charset="0"/>
                <a:cs typeface="Helvetica" pitchFamily="34" charset="0"/>
              </a:rPr>
              <a:t> at some point down the line?”</a:t>
            </a:r>
          </a:p>
          <a:p>
            <a:pPr defTabSz="914400"/>
            <a:endParaRPr lang="en-US" dirty="0">
              <a:solidFill>
                <a:srgbClr val="000000">
                  <a:lumMod val="75000"/>
                </a:srgbClr>
              </a:solidFill>
              <a:latin typeface="Helvetica" pitchFamily="34" charset="0"/>
              <a:cs typeface="Helvetica" pitchFamily="34" charset="0"/>
            </a:endParaRPr>
          </a:p>
          <a:p>
            <a:pPr defTabSz="914400"/>
            <a:endParaRPr lang="en-US" dirty="0">
              <a:solidFill>
                <a:srgbClr val="000000">
                  <a:lumMod val="75000"/>
                </a:srgbClr>
              </a:solidFill>
              <a:latin typeface="Helvetica" pitchFamily="34" charset="0"/>
              <a:cs typeface="Helvetica" pitchFamily="34" charset="0"/>
            </a:endParaRPr>
          </a:p>
          <a:p>
            <a:pPr defTabSz="914400"/>
            <a:endParaRPr lang="en-US" dirty="0">
              <a:solidFill>
                <a:srgbClr val="000000">
                  <a:lumMod val="75000"/>
                </a:srgbClr>
              </a:solidFill>
              <a:latin typeface="Helvetica" pitchFamily="34" charset="0"/>
              <a:cs typeface="Helvetica" pitchFamily="34" charset="0"/>
            </a:endParaRPr>
          </a:p>
          <a:p>
            <a:pPr defTabSz="914400"/>
            <a:endParaRPr lang="en-US" dirty="0">
              <a:solidFill>
                <a:srgbClr val="000000">
                  <a:lumMod val="75000"/>
                </a:srgbClr>
              </a:solidFill>
              <a:latin typeface="Helvetica" pitchFamily="34" charset="0"/>
              <a:cs typeface="Helvetica" pitchFamily="34" charset="0"/>
            </a:endParaRPr>
          </a:p>
        </p:txBody>
      </p:sp>
    </p:spTree>
    <p:extLst>
      <p:ext uri="{BB962C8B-B14F-4D97-AF65-F5344CB8AC3E}">
        <p14:creationId xmlns:p14="http://schemas.microsoft.com/office/powerpoint/2010/main" val="978159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
        <p:nvSpPr>
          <p:cNvPr id="2" name="TextBox 1"/>
          <p:cNvSpPr txBox="1"/>
          <p:nvPr/>
        </p:nvSpPr>
        <p:spPr>
          <a:xfrm>
            <a:off x="457200" y="2057400"/>
            <a:ext cx="7704856" cy="2323713"/>
          </a:xfrm>
          <a:prstGeom prst="rect">
            <a:avLst/>
          </a:prstGeom>
          <a:noFill/>
        </p:spPr>
        <p:txBody>
          <a:bodyPr wrap="square" rtlCol="0">
            <a:spAutoFit/>
          </a:bodyPr>
          <a:lstStyle/>
          <a:p>
            <a:pPr marL="514350" indent="-514350">
              <a:lnSpc>
                <a:spcPct val="50000"/>
              </a:lnSpc>
              <a:spcBef>
                <a:spcPts val="2400"/>
              </a:spcBef>
              <a:buAutoNum type="romanUcPeriod"/>
            </a:pPr>
            <a:r>
              <a:rPr lang="en-US" sz="2600" dirty="0">
                <a:solidFill>
                  <a:schemeClr val="tx2"/>
                </a:solidFill>
                <a:latin typeface="Calibri"/>
                <a:cs typeface="Calibri"/>
              </a:rPr>
              <a:t>Introduction, Goals &amp; Agenda</a:t>
            </a:r>
          </a:p>
          <a:p>
            <a:pPr marL="514350" indent="-514350">
              <a:lnSpc>
                <a:spcPct val="50000"/>
              </a:lnSpc>
              <a:spcBef>
                <a:spcPts val="2400"/>
              </a:spcBef>
              <a:buAutoNum type="romanUcPeriod"/>
            </a:pPr>
            <a:r>
              <a:rPr lang="en-US" sz="2600" dirty="0">
                <a:solidFill>
                  <a:schemeClr val="tx2"/>
                </a:solidFill>
                <a:latin typeface="Calibri"/>
                <a:cs typeface="Calibri"/>
              </a:rPr>
              <a:t>Defining a One-on-One Meeting</a:t>
            </a:r>
          </a:p>
          <a:p>
            <a:pPr marL="514350" indent="-514350">
              <a:lnSpc>
                <a:spcPct val="50000"/>
              </a:lnSpc>
              <a:spcBef>
                <a:spcPts val="2400"/>
              </a:spcBef>
              <a:buAutoNum type="romanUcPeriod"/>
            </a:pPr>
            <a:r>
              <a:rPr lang="en-US" sz="2600" dirty="0">
                <a:solidFill>
                  <a:schemeClr val="tx2"/>
                </a:solidFill>
                <a:latin typeface="Calibri"/>
                <a:cs typeface="Calibri"/>
              </a:rPr>
              <a:t>Mechanics of a 1:1</a:t>
            </a:r>
          </a:p>
          <a:p>
            <a:pPr marL="514350" indent="-514350">
              <a:lnSpc>
                <a:spcPct val="50000"/>
              </a:lnSpc>
              <a:spcBef>
                <a:spcPts val="2400"/>
              </a:spcBef>
              <a:buAutoNum type="romanUcPeriod"/>
            </a:pPr>
            <a:r>
              <a:rPr lang="en-US" sz="2600" dirty="0">
                <a:solidFill>
                  <a:schemeClr val="tx2"/>
                </a:solidFill>
                <a:latin typeface="Calibri"/>
                <a:cs typeface="Calibri"/>
              </a:rPr>
              <a:t>Practice and Discussion</a:t>
            </a:r>
          </a:p>
          <a:p>
            <a:pPr marL="514350" indent="-514350">
              <a:lnSpc>
                <a:spcPct val="50000"/>
              </a:lnSpc>
              <a:spcBef>
                <a:spcPts val="2400"/>
              </a:spcBef>
              <a:buAutoNum type="romanUcPeriod"/>
            </a:pPr>
            <a:r>
              <a:rPr lang="en-US" sz="2600" dirty="0">
                <a:solidFill>
                  <a:schemeClr val="tx2"/>
                </a:solidFill>
                <a:latin typeface="Calibri"/>
                <a:cs typeface="Calibri"/>
              </a:rPr>
              <a:t>Debrief and Q/A</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2015" y="2514780"/>
            <a:ext cx="2304785" cy="2666820"/>
          </a:xfrm>
          <a:prstGeom prst="rect">
            <a:avLst/>
          </a:prstGeom>
        </p:spPr>
      </p:pic>
      <p:sp>
        <p:nvSpPr>
          <p:cNvPr id="8" name="Title 1"/>
          <p:cNvSpPr>
            <a:spLocks noGrp="1"/>
          </p:cNvSpPr>
          <p:nvPr>
            <p:ph type="title"/>
          </p:nvPr>
        </p:nvSpPr>
        <p:spPr>
          <a:xfrm>
            <a:off x="457200" y="0"/>
            <a:ext cx="8229600" cy="1143000"/>
          </a:xfrm>
        </p:spPr>
        <p:txBody>
          <a:bodyPr>
            <a:normAutofit/>
          </a:bodyPr>
          <a:lstStyle/>
          <a:p>
            <a:r>
              <a:rPr lang="en-US" sz="3000" dirty="0"/>
              <a:t>Agenda</a:t>
            </a:r>
          </a:p>
        </p:txBody>
      </p:sp>
    </p:spTree>
    <p:extLst>
      <p:ext uri="{BB962C8B-B14F-4D97-AF65-F5344CB8AC3E}">
        <p14:creationId xmlns:p14="http://schemas.microsoft.com/office/powerpoint/2010/main" val="35843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mph" presetSubtype="0" nodeType="afterEffect">
                                  <p:stCondLst>
                                    <p:cond delay="0"/>
                                  </p:stCondLst>
                                  <p:iterate type="lt">
                                    <p:tmAbs val="25"/>
                                  </p:iterate>
                                  <p:childTnLst>
                                    <p:set>
                                      <p:cBhvr override="childStyle">
                                        <p:cTn id="6" dur="indefinite"/>
                                        <p:tgtEl>
                                          <p:spTgt spid="2">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dirty="0"/>
              <a:t>Practice </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16</a:t>
            </a:fld>
            <a:endParaRPr lang="en-US" dirty="0"/>
          </a:p>
        </p:txBody>
      </p:sp>
      <p:sp>
        <p:nvSpPr>
          <p:cNvPr id="4" name="Content Placeholder 3"/>
          <p:cNvSpPr>
            <a:spLocks noGrp="1"/>
          </p:cNvSpPr>
          <p:nvPr>
            <p:ph idx="1"/>
          </p:nvPr>
        </p:nvSpPr>
        <p:spPr/>
        <p:txBody>
          <a:bodyPr/>
          <a:lstStyle/>
          <a:p>
            <a:endParaRPr lang="en-US"/>
          </a:p>
        </p:txBody>
      </p:sp>
      <p:grpSp>
        <p:nvGrpSpPr>
          <p:cNvPr id="6" name="Group 5"/>
          <p:cNvGrpSpPr/>
          <p:nvPr/>
        </p:nvGrpSpPr>
        <p:grpSpPr>
          <a:xfrm>
            <a:off x="480060" y="4940138"/>
            <a:ext cx="8153400" cy="1098227"/>
            <a:chOff x="0" y="3345986"/>
            <a:chExt cx="8153400" cy="1098227"/>
          </a:xfrm>
          <a:solidFill>
            <a:schemeClr val="tx2">
              <a:lumMod val="60000"/>
              <a:lumOff val="40000"/>
            </a:schemeClr>
          </a:solidFill>
        </p:grpSpPr>
        <p:sp>
          <p:nvSpPr>
            <p:cNvPr id="13" name="Rectangle 12"/>
            <p:cNvSpPr/>
            <p:nvPr/>
          </p:nvSpPr>
          <p:spPr>
            <a:xfrm>
              <a:off x="0" y="3345986"/>
              <a:ext cx="8153400" cy="1098227"/>
            </a:xfrm>
            <a:prstGeom prst="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14" name="Rectangle 13"/>
            <p:cNvSpPr/>
            <p:nvPr/>
          </p:nvSpPr>
          <p:spPr>
            <a:xfrm>
              <a:off x="0" y="3345986"/>
              <a:ext cx="8153400" cy="109822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dirty="0"/>
                <a:t>When you’re done, share two things that went well and two things that could have gone better.</a:t>
              </a:r>
            </a:p>
          </p:txBody>
        </p:sp>
      </p:grpSp>
      <p:grpSp>
        <p:nvGrpSpPr>
          <p:cNvPr id="7" name="Group 6"/>
          <p:cNvGrpSpPr/>
          <p:nvPr/>
        </p:nvGrpSpPr>
        <p:grpSpPr>
          <a:xfrm>
            <a:off x="480060" y="3267538"/>
            <a:ext cx="8153400" cy="1689073"/>
            <a:chOff x="0" y="1673386"/>
            <a:chExt cx="8153400" cy="1689073"/>
          </a:xfrm>
          <a:solidFill>
            <a:schemeClr val="tx2">
              <a:lumMod val="60000"/>
              <a:lumOff val="40000"/>
            </a:schemeClr>
          </a:solidFill>
        </p:grpSpPr>
        <p:sp>
          <p:nvSpPr>
            <p:cNvPr id="11" name="Up Arrow Callout 10"/>
            <p:cNvSpPr/>
            <p:nvPr/>
          </p:nvSpPr>
          <p:spPr>
            <a:xfrm rot="10800000">
              <a:off x="0" y="1673386"/>
              <a:ext cx="8153400" cy="1689073"/>
            </a:xfrm>
            <a:prstGeom prst="upArrowCallout">
              <a:avLst/>
            </a:prstGeom>
            <a:grpFill/>
          </p:spPr>
          <p:style>
            <a:lnRef idx="2">
              <a:schemeClr val="lt1">
                <a:hueOff val="0"/>
                <a:satOff val="0"/>
                <a:lumOff val="0"/>
                <a:alphaOff val="0"/>
              </a:schemeClr>
            </a:lnRef>
            <a:fillRef idx="1">
              <a:schemeClr val="accent6">
                <a:alpha val="90000"/>
                <a:hueOff val="0"/>
                <a:satOff val="0"/>
                <a:lumOff val="0"/>
                <a:alphaOff val="-20000"/>
              </a:schemeClr>
            </a:fillRef>
            <a:effectRef idx="0">
              <a:schemeClr val="accent6">
                <a:alpha val="90000"/>
                <a:hueOff val="0"/>
                <a:satOff val="0"/>
                <a:lumOff val="0"/>
                <a:alphaOff val="-20000"/>
              </a:schemeClr>
            </a:effectRef>
            <a:fontRef idx="minor">
              <a:schemeClr val="lt1"/>
            </a:fontRef>
          </p:style>
        </p:sp>
        <p:sp>
          <p:nvSpPr>
            <p:cNvPr id="12" name="Up Arrow Callout 6"/>
            <p:cNvSpPr/>
            <p:nvPr/>
          </p:nvSpPr>
          <p:spPr>
            <a:xfrm rot="21600000">
              <a:off x="0" y="1673386"/>
              <a:ext cx="8153400" cy="109750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dirty="0"/>
                <a:t>In pairs, role play your introductory 1:1 with Nancy—then switch roles. How will you use your personal story and shared vision to motivate her to action? What parts of our strategy will you share with her? </a:t>
              </a:r>
            </a:p>
          </p:txBody>
        </p:sp>
      </p:grpSp>
      <p:grpSp>
        <p:nvGrpSpPr>
          <p:cNvPr id="8" name="Group 7"/>
          <p:cNvGrpSpPr/>
          <p:nvPr/>
        </p:nvGrpSpPr>
        <p:grpSpPr>
          <a:xfrm>
            <a:off x="480060" y="1594937"/>
            <a:ext cx="8153400" cy="1689073"/>
            <a:chOff x="0" y="785"/>
            <a:chExt cx="8153400" cy="1689073"/>
          </a:xfrm>
          <a:solidFill>
            <a:schemeClr val="tx2">
              <a:lumMod val="60000"/>
              <a:lumOff val="40000"/>
            </a:schemeClr>
          </a:solidFill>
        </p:grpSpPr>
        <p:sp>
          <p:nvSpPr>
            <p:cNvPr id="9" name="Up Arrow Callout 8"/>
            <p:cNvSpPr/>
            <p:nvPr/>
          </p:nvSpPr>
          <p:spPr>
            <a:xfrm rot="10800000">
              <a:off x="0" y="785"/>
              <a:ext cx="8153400" cy="1689073"/>
            </a:xfrm>
            <a:prstGeom prst="upArrowCallout">
              <a:avLst/>
            </a:prstGeom>
            <a:grpFill/>
          </p:spPr>
          <p:style>
            <a:lnRef idx="2">
              <a:schemeClr val="lt1">
                <a:hueOff val="0"/>
                <a:satOff val="0"/>
                <a:lumOff val="0"/>
                <a:alphaOff val="0"/>
              </a:schemeClr>
            </a:lnRef>
            <a:fillRef idx="1">
              <a:schemeClr val="accent6">
                <a:alpha val="90000"/>
                <a:hueOff val="0"/>
                <a:satOff val="0"/>
                <a:lumOff val="0"/>
                <a:alphaOff val="-40000"/>
              </a:schemeClr>
            </a:fillRef>
            <a:effectRef idx="0">
              <a:schemeClr val="accent6">
                <a:alpha val="90000"/>
                <a:hueOff val="0"/>
                <a:satOff val="0"/>
                <a:lumOff val="0"/>
                <a:alphaOff val="-40000"/>
              </a:schemeClr>
            </a:effectRef>
            <a:fontRef idx="minor">
              <a:schemeClr val="lt1"/>
            </a:fontRef>
          </p:style>
        </p:sp>
        <p:sp>
          <p:nvSpPr>
            <p:cNvPr id="10" name="Up Arrow Callout 8"/>
            <p:cNvSpPr/>
            <p:nvPr/>
          </p:nvSpPr>
          <p:spPr>
            <a:xfrm rot="21600000">
              <a:off x="0" y="785"/>
              <a:ext cx="8153400" cy="109750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US" sz="1900" kern="1200" dirty="0"/>
                <a:t>You are meeting Nancy, who you came across calling through phone-banking. She has attended one press conference but is retired and now looking for more. You want her to host a house meeting to begin to build a neighborhood team.</a:t>
              </a:r>
            </a:p>
          </p:txBody>
        </p:sp>
      </p:grpSp>
    </p:spTree>
    <p:extLst>
      <p:ext uri="{BB962C8B-B14F-4D97-AF65-F5344CB8AC3E}">
        <p14:creationId xmlns:p14="http://schemas.microsoft.com/office/powerpoint/2010/main" val="79595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Agenda Refresher</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17</a:t>
            </a:fld>
            <a:endParaRPr lang="en-US" dirty="0"/>
          </a:p>
        </p:txBody>
      </p:sp>
      <p:sp>
        <p:nvSpPr>
          <p:cNvPr id="5" name="Rectangle 4"/>
          <p:cNvSpPr/>
          <p:nvPr/>
        </p:nvSpPr>
        <p:spPr>
          <a:xfrm>
            <a:off x="609018" y="1524000"/>
            <a:ext cx="2490216" cy="860718"/>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Explain purpose of the meeting</a:t>
            </a:r>
          </a:p>
        </p:txBody>
      </p:sp>
      <p:sp>
        <p:nvSpPr>
          <p:cNvPr id="6" name="Rectangle 5"/>
          <p:cNvSpPr/>
          <p:nvPr/>
        </p:nvSpPr>
        <p:spPr>
          <a:xfrm>
            <a:off x="609018" y="2575218"/>
            <a:ext cx="2490216" cy="876299"/>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Bef>
                <a:spcPct val="20000"/>
              </a:spcBef>
              <a:spcAft>
                <a:spcPct val="0"/>
              </a:spcAft>
              <a:buFont typeface="Arial" charset="0"/>
              <a:buNone/>
              <a:defRPr/>
            </a:pPr>
            <a:r>
              <a:rPr lang="en-US" sz="2000" b="1" dirty="0">
                <a:solidFill>
                  <a:schemeClr val="tx1"/>
                </a:solidFill>
                <a:latin typeface="Helvetica" pitchFamily="34" charset="0"/>
                <a:cs typeface="Helvetica" pitchFamily="34" charset="0"/>
              </a:rPr>
              <a:t>Personal Story</a:t>
            </a:r>
          </a:p>
        </p:txBody>
      </p:sp>
      <p:sp>
        <p:nvSpPr>
          <p:cNvPr id="7" name="Rectangle 6"/>
          <p:cNvSpPr/>
          <p:nvPr/>
        </p:nvSpPr>
        <p:spPr>
          <a:xfrm>
            <a:off x="609018" y="3581399"/>
            <a:ext cx="2490216" cy="807036"/>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Make Connection</a:t>
            </a:r>
            <a:endParaRPr lang="en-US" sz="1700" b="1" dirty="0">
              <a:solidFill>
                <a:schemeClr val="tx1"/>
              </a:solidFill>
              <a:latin typeface="Helvetica" pitchFamily="34" charset="0"/>
              <a:cs typeface="Helvetica" pitchFamily="34" charset="0"/>
            </a:endParaRPr>
          </a:p>
        </p:txBody>
      </p:sp>
      <p:sp>
        <p:nvSpPr>
          <p:cNvPr id="8" name="Rectangle 7"/>
          <p:cNvSpPr/>
          <p:nvPr/>
        </p:nvSpPr>
        <p:spPr>
          <a:xfrm>
            <a:off x="609018" y="4571999"/>
            <a:ext cx="2490216" cy="838200"/>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Share the Strategy</a:t>
            </a:r>
            <a:endParaRPr lang="en-US" sz="1700" b="1" dirty="0">
              <a:solidFill>
                <a:schemeClr val="tx1"/>
              </a:solidFill>
              <a:latin typeface="Helvetica" pitchFamily="34" charset="0"/>
              <a:cs typeface="Helvetica" pitchFamily="34" charset="0"/>
            </a:endParaRPr>
          </a:p>
        </p:txBody>
      </p:sp>
      <p:sp>
        <p:nvSpPr>
          <p:cNvPr id="9" name="Rectangle 8"/>
          <p:cNvSpPr/>
          <p:nvPr/>
        </p:nvSpPr>
        <p:spPr>
          <a:xfrm>
            <a:off x="609018" y="5562600"/>
            <a:ext cx="2490216" cy="662573"/>
          </a:xfrm>
          <a:prstGeom prst="rect">
            <a:avLst/>
          </a:prstGeom>
          <a:solidFill>
            <a:srgbClr val="DFDFDF"/>
          </a:solidFill>
          <a:ln>
            <a:solidFill>
              <a:schemeClr val="bg1">
                <a:lumMod val="50000"/>
              </a:schemeClr>
            </a:solidFill>
          </a:ln>
          <a:effectLst>
            <a:outerShdw blurRad="38100" dist="635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eaLnBrk="0" fontAlgn="base" hangingPunct="0">
              <a:spcAft>
                <a:spcPct val="0"/>
              </a:spcAft>
              <a:buFont typeface="Arial" charset="0"/>
              <a:buNone/>
              <a:defRPr/>
            </a:pPr>
            <a:r>
              <a:rPr lang="en-US" sz="2000" b="1" dirty="0">
                <a:solidFill>
                  <a:schemeClr val="tx1"/>
                </a:solidFill>
                <a:latin typeface="Helvetica" pitchFamily="34" charset="0"/>
                <a:cs typeface="Helvetica" pitchFamily="34" charset="0"/>
              </a:rPr>
              <a:t>Ask</a:t>
            </a:r>
            <a:endParaRPr lang="en-US" b="1" dirty="0">
              <a:solidFill>
                <a:schemeClr val="tx1"/>
              </a:solidFill>
              <a:latin typeface="Helvetica" pitchFamily="34" charset="0"/>
              <a:cs typeface="Helvetica" pitchFamily="34" charset="0"/>
            </a:endParaRPr>
          </a:p>
        </p:txBody>
      </p:sp>
      <p:sp>
        <p:nvSpPr>
          <p:cNvPr id="10" name="Content Placeholder 2"/>
          <p:cNvSpPr txBox="1">
            <a:spLocks/>
          </p:cNvSpPr>
          <p:nvPr/>
        </p:nvSpPr>
        <p:spPr bwMode="auto">
          <a:xfrm>
            <a:off x="3211908" y="1553750"/>
            <a:ext cx="5398692" cy="860718"/>
          </a:xfrm>
          <a:prstGeom prst="rect">
            <a:avLst/>
          </a:prstGeom>
          <a:solidFill>
            <a:srgbClr val="0070C0">
              <a:alpha val="41000"/>
            </a:srgbClr>
          </a:solidFill>
          <a:ln w="9525">
            <a:noFill/>
            <a:miter lim="800000"/>
            <a:headEnd/>
            <a:tailEnd/>
          </a:ln>
        </p:spPr>
        <p:txBody>
          <a:bodyPr anchor="ctr"/>
          <a:lstStyle/>
          <a:p>
            <a:pPr lvl="0">
              <a:lnSpc>
                <a:spcPct val="100000"/>
              </a:lnSpc>
              <a:spcAft>
                <a:spcPts val="0"/>
              </a:spcAft>
            </a:pPr>
            <a:r>
              <a:rPr lang="en-US" i="1" dirty="0"/>
              <a:t>“When I talked to you on the phone…”</a:t>
            </a:r>
          </a:p>
        </p:txBody>
      </p:sp>
      <p:sp>
        <p:nvSpPr>
          <p:cNvPr id="11" name="Content Placeholder 2"/>
          <p:cNvSpPr txBox="1">
            <a:spLocks/>
          </p:cNvSpPr>
          <p:nvPr/>
        </p:nvSpPr>
        <p:spPr bwMode="auto">
          <a:xfrm>
            <a:off x="3211908" y="2552701"/>
            <a:ext cx="5398692" cy="876299"/>
          </a:xfrm>
          <a:prstGeom prst="rect">
            <a:avLst/>
          </a:prstGeom>
          <a:solidFill>
            <a:srgbClr val="0070C0">
              <a:alpha val="41000"/>
            </a:srgbClr>
          </a:solidFill>
          <a:ln w="9525">
            <a:noFill/>
            <a:miter lim="800000"/>
            <a:headEnd/>
            <a:tailEnd/>
          </a:ln>
        </p:spPr>
        <p:txBody>
          <a:bodyPr anchor="ctr"/>
          <a:lstStyle/>
          <a:p>
            <a:pPr lvl="0">
              <a:lnSpc>
                <a:spcPct val="100000"/>
              </a:lnSpc>
              <a:spcAft>
                <a:spcPts val="0"/>
              </a:spcAft>
            </a:pPr>
            <a:r>
              <a:rPr lang="en-US" dirty="0"/>
              <a:t>Share your Story</a:t>
            </a:r>
          </a:p>
        </p:txBody>
      </p:sp>
      <p:sp>
        <p:nvSpPr>
          <p:cNvPr id="12" name="Content Placeholder 2"/>
          <p:cNvSpPr txBox="1">
            <a:spLocks/>
          </p:cNvSpPr>
          <p:nvPr/>
        </p:nvSpPr>
        <p:spPr bwMode="auto">
          <a:xfrm>
            <a:off x="3211908" y="3552984"/>
            <a:ext cx="5398692" cy="904716"/>
          </a:xfrm>
          <a:prstGeom prst="rect">
            <a:avLst/>
          </a:prstGeom>
          <a:solidFill>
            <a:srgbClr val="0070C0">
              <a:alpha val="41000"/>
            </a:srgbClr>
          </a:solidFill>
          <a:ln w="9525">
            <a:noFill/>
            <a:miter lim="800000"/>
            <a:headEnd/>
            <a:tailEnd/>
          </a:ln>
        </p:spPr>
        <p:txBody>
          <a:bodyPr/>
          <a:lstStyle/>
          <a:p>
            <a:pPr lvl="0" eaLnBrk="0" fontAlgn="base" hangingPunct="0"/>
            <a:r>
              <a:rPr lang="en-US" dirty="0"/>
              <a:t>Tease out their story.  What do you have in common?  What is your shared vision?</a:t>
            </a:r>
          </a:p>
          <a:p>
            <a:pPr eaLnBrk="0" fontAlgn="base" hangingPunct="0"/>
            <a:endParaRPr lang="en-US" sz="1600" dirty="0">
              <a:solidFill>
                <a:srgbClr val="404040"/>
              </a:solidFill>
            </a:endParaRPr>
          </a:p>
          <a:p>
            <a:pPr eaLnBrk="0" fontAlgn="base" hangingPunct="0"/>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a:p>
            <a:pPr marL="228600" indent="-228600" eaLnBrk="0" fontAlgn="base" hangingPunct="0">
              <a:buFont typeface="Arial" charset="0"/>
              <a:buChar char="•"/>
            </a:pPr>
            <a:endParaRPr lang="en-US" sz="1600" dirty="0">
              <a:solidFill>
                <a:prstClr val="black">
                  <a:lumMod val="75000"/>
                  <a:lumOff val="25000"/>
                </a:prstClr>
              </a:solidFill>
            </a:endParaRPr>
          </a:p>
        </p:txBody>
      </p:sp>
      <p:sp>
        <p:nvSpPr>
          <p:cNvPr id="13" name="Content Placeholder 2"/>
          <p:cNvSpPr txBox="1">
            <a:spLocks/>
          </p:cNvSpPr>
          <p:nvPr/>
        </p:nvSpPr>
        <p:spPr bwMode="auto">
          <a:xfrm>
            <a:off x="3230236" y="4602071"/>
            <a:ext cx="5398692" cy="819150"/>
          </a:xfrm>
          <a:prstGeom prst="rect">
            <a:avLst/>
          </a:prstGeom>
          <a:solidFill>
            <a:srgbClr val="0070C0">
              <a:alpha val="41000"/>
            </a:srgbClr>
          </a:solidFill>
          <a:ln w="9525">
            <a:noFill/>
            <a:miter lim="800000"/>
            <a:headEnd/>
            <a:tailEnd/>
          </a:ln>
        </p:spPr>
        <p:txBody>
          <a:bodyPr anchor="ctr"/>
          <a:lstStyle/>
          <a:p>
            <a:pPr lvl="0" indent="-228600">
              <a:spcBef>
                <a:spcPts val="0"/>
              </a:spcBef>
            </a:pPr>
            <a:r>
              <a:rPr lang="en-US" dirty="0"/>
              <a:t>How does our work help you achieve your shared vision?</a:t>
            </a:r>
          </a:p>
        </p:txBody>
      </p:sp>
      <p:sp>
        <p:nvSpPr>
          <p:cNvPr id="14" name="Content Placeholder 2"/>
          <p:cNvSpPr txBox="1">
            <a:spLocks/>
          </p:cNvSpPr>
          <p:nvPr/>
        </p:nvSpPr>
        <p:spPr bwMode="auto">
          <a:xfrm>
            <a:off x="3210616" y="5576161"/>
            <a:ext cx="5398692" cy="684934"/>
          </a:xfrm>
          <a:prstGeom prst="rect">
            <a:avLst/>
          </a:prstGeom>
          <a:solidFill>
            <a:srgbClr val="0070C0">
              <a:alpha val="41000"/>
            </a:srgbClr>
          </a:solidFill>
          <a:ln w="9525">
            <a:noFill/>
            <a:miter lim="800000"/>
            <a:headEnd/>
            <a:tailEnd/>
          </a:ln>
        </p:spPr>
        <p:txBody>
          <a:bodyPr/>
          <a:lstStyle/>
          <a:p>
            <a:pPr lvl="0" indent="-228600">
              <a:spcBef>
                <a:spcPts val="0"/>
              </a:spcBef>
            </a:pPr>
            <a:r>
              <a:rPr lang="en-US" dirty="0"/>
              <a:t>Connect Ask to strategy and shared vision. Phone Bank/Team Meeting/Other Event</a:t>
            </a:r>
          </a:p>
        </p:txBody>
      </p:sp>
    </p:spTree>
    <p:extLst>
      <p:ext uri="{BB962C8B-B14F-4D97-AF65-F5344CB8AC3E}">
        <p14:creationId xmlns:p14="http://schemas.microsoft.com/office/powerpoint/2010/main" val="444267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Group Discussion</a:t>
            </a:r>
          </a:p>
        </p:txBody>
      </p:sp>
      <p:sp>
        <p:nvSpPr>
          <p:cNvPr id="3" name="Slide Number Placeholder 2"/>
          <p:cNvSpPr>
            <a:spLocks noGrp="1"/>
          </p:cNvSpPr>
          <p:nvPr>
            <p:ph type="sldNum" sz="quarter" idx="12"/>
          </p:nvPr>
        </p:nvSpPr>
        <p:spPr/>
        <p:txBody>
          <a:bodyPr/>
          <a:lstStyle/>
          <a:p>
            <a:fld id="{51A0968B-E52D-48FA-AFA4-A19DF3D2143C}" type="slidenum">
              <a:rPr lang="en-US" smtClean="0"/>
              <a:pPr/>
              <a:t>18</a:t>
            </a:fld>
            <a:endParaRPr lang="en-US" dirty="0"/>
          </a:p>
        </p:txBody>
      </p:sp>
      <p:sp>
        <p:nvSpPr>
          <p:cNvPr id="5" name="Content Placeholder 2"/>
          <p:cNvSpPr txBox="1">
            <a:spLocks/>
          </p:cNvSpPr>
          <p:nvPr/>
        </p:nvSpPr>
        <p:spPr>
          <a:xfrm>
            <a:off x="1143000" y="1524000"/>
            <a:ext cx="7239000" cy="441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solidFill>
                  <a:schemeClr val="tx2">
                    <a:lumMod val="75000"/>
                  </a:schemeClr>
                </a:solidFill>
              </a:rPr>
              <a:t>What went well?</a:t>
            </a:r>
          </a:p>
          <a:p>
            <a:pPr>
              <a:buFont typeface="Arial" pitchFamily="34" charset="0"/>
              <a:buNone/>
            </a:pPr>
            <a:endParaRPr lang="en-US" sz="2400" dirty="0">
              <a:solidFill>
                <a:schemeClr val="tx2">
                  <a:lumMod val="75000"/>
                </a:schemeClr>
              </a:solidFill>
            </a:endParaRPr>
          </a:p>
          <a:p>
            <a:r>
              <a:rPr lang="en-US" sz="2400" dirty="0">
                <a:solidFill>
                  <a:schemeClr val="tx2">
                    <a:lumMod val="75000"/>
                  </a:schemeClr>
                </a:solidFill>
              </a:rPr>
              <a:t>What did you struggle with?</a:t>
            </a:r>
          </a:p>
          <a:p>
            <a:pPr>
              <a:buFont typeface="Arial" pitchFamily="34" charset="0"/>
              <a:buNone/>
            </a:pPr>
            <a:endParaRPr lang="en-US" sz="2400" dirty="0">
              <a:solidFill>
                <a:schemeClr val="tx2">
                  <a:lumMod val="75000"/>
                </a:schemeClr>
              </a:solidFill>
            </a:endParaRPr>
          </a:p>
          <a:p>
            <a:r>
              <a:rPr lang="en-US" sz="2400" dirty="0">
                <a:solidFill>
                  <a:schemeClr val="tx2">
                    <a:lumMod val="75000"/>
                  </a:schemeClr>
                </a:solidFill>
              </a:rPr>
              <a:t>Best Practices?</a:t>
            </a:r>
          </a:p>
          <a:p>
            <a:endParaRPr lang="en-US" dirty="0"/>
          </a:p>
        </p:txBody>
      </p:sp>
      <p:pic>
        <p:nvPicPr>
          <p:cNvPr id="6" name="Picture 5"/>
          <p:cNvPicPr>
            <a:picLocks noChangeAspect="1"/>
          </p:cNvPicPr>
          <p:nvPr/>
        </p:nvPicPr>
        <p:blipFill>
          <a:blip r:embed="rId3"/>
          <a:stretch>
            <a:fillRect/>
          </a:stretch>
        </p:blipFill>
        <p:spPr>
          <a:xfrm>
            <a:off x="5372759" y="3276600"/>
            <a:ext cx="2994001" cy="2301240"/>
          </a:xfrm>
          <a:prstGeom prst="rect">
            <a:avLst/>
          </a:prstGeom>
        </p:spPr>
      </p:pic>
    </p:spTree>
    <p:extLst>
      <p:ext uri="{BB962C8B-B14F-4D97-AF65-F5344CB8AC3E}">
        <p14:creationId xmlns:p14="http://schemas.microsoft.com/office/powerpoint/2010/main" val="3928914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
        <p:nvSpPr>
          <p:cNvPr id="2" name="TextBox 1"/>
          <p:cNvSpPr txBox="1"/>
          <p:nvPr/>
        </p:nvSpPr>
        <p:spPr>
          <a:xfrm>
            <a:off x="457200" y="2057400"/>
            <a:ext cx="7704856" cy="2323713"/>
          </a:xfrm>
          <a:prstGeom prst="rect">
            <a:avLst/>
          </a:prstGeom>
          <a:noFill/>
        </p:spPr>
        <p:txBody>
          <a:bodyPr wrap="square" rtlCol="0">
            <a:spAutoFit/>
          </a:bodyPr>
          <a:lstStyle/>
          <a:p>
            <a:pPr marL="514350" indent="-514350">
              <a:lnSpc>
                <a:spcPct val="50000"/>
              </a:lnSpc>
              <a:spcBef>
                <a:spcPts val="2400"/>
              </a:spcBef>
              <a:buAutoNum type="romanUcPeriod"/>
            </a:pPr>
            <a:r>
              <a:rPr lang="en-US" sz="2600" dirty="0">
                <a:solidFill>
                  <a:schemeClr val="tx2"/>
                </a:solidFill>
                <a:latin typeface="Calibri"/>
                <a:cs typeface="Calibri"/>
              </a:rPr>
              <a:t>Introduction, Goals &amp; Agenda</a:t>
            </a:r>
          </a:p>
          <a:p>
            <a:pPr marL="514350" indent="-514350">
              <a:lnSpc>
                <a:spcPct val="50000"/>
              </a:lnSpc>
              <a:spcBef>
                <a:spcPts val="2400"/>
              </a:spcBef>
              <a:buAutoNum type="romanUcPeriod"/>
            </a:pPr>
            <a:r>
              <a:rPr lang="en-US" sz="2600" dirty="0">
                <a:solidFill>
                  <a:schemeClr val="tx2"/>
                </a:solidFill>
                <a:latin typeface="Calibri"/>
                <a:cs typeface="Calibri"/>
              </a:rPr>
              <a:t>Defining a One-on-One Meeting</a:t>
            </a:r>
          </a:p>
          <a:p>
            <a:pPr marL="514350" indent="-514350">
              <a:lnSpc>
                <a:spcPct val="50000"/>
              </a:lnSpc>
              <a:spcBef>
                <a:spcPts val="2400"/>
              </a:spcBef>
              <a:buAutoNum type="romanUcPeriod"/>
            </a:pPr>
            <a:r>
              <a:rPr lang="en-US" sz="2600" dirty="0">
                <a:solidFill>
                  <a:schemeClr val="tx2"/>
                </a:solidFill>
                <a:latin typeface="Calibri"/>
                <a:cs typeface="Calibri"/>
              </a:rPr>
              <a:t>Mechanics of a 1:1</a:t>
            </a:r>
          </a:p>
          <a:p>
            <a:pPr marL="514350" indent="-514350">
              <a:lnSpc>
                <a:spcPct val="50000"/>
              </a:lnSpc>
              <a:spcBef>
                <a:spcPts val="2400"/>
              </a:spcBef>
              <a:buAutoNum type="romanUcPeriod"/>
            </a:pPr>
            <a:r>
              <a:rPr lang="en-US" sz="2600" dirty="0">
                <a:solidFill>
                  <a:schemeClr val="tx2"/>
                </a:solidFill>
                <a:latin typeface="Calibri"/>
                <a:cs typeface="Calibri"/>
              </a:rPr>
              <a:t>Practice and Discussion</a:t>
            </a:r>
          </a:p>
          <a:p>
            <a:pPr marL="514350" indent="-514350">
              <a:lnSpc>
                <a:spcPct val="50000"/>
              </a:lnSpc>
              <a:spcBef>
                <a:spcPts val="2400"/>
              </a:spcBef>
              <a:buAutoNum type="romanUcPeriod"/>
            </a:pPr>
            <a:r>
              <a:rPr lang="en-US" sz="2600" dirty="0">
                <a:solidFill>
                  <a:schemeClr val="tx2"/>
                </a:solidFill>
                <a:latin typeface="Calibri"/>
                <a:cs typeface="Calibri"/>
              </a:rPr>
              <a:t>Debrief and Q/A</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2015" y="2514780"/>
            <a:ext cx="2304785" cy="2666820"/>
          </a:xfrm>
          <a:prstGeom prst="rect">
            <a:avLst/>
          </a:prstGeom>
        </p:spPr>
      </p:pic>
      <p:sp>
        <p:nvSpPr>
          <p:cNvPr id="8" name="Title 1"/>
          <p:cNvSpPr>
            <a:spLocks noGrp="1"/>
          </p:cNvSpPr>
          <p:nvPr>
            <p:ph type="title"/>
          </p:nvPr>
        </p:nvSpPr>
        <p:spPr>
          <a:xfrm>
            <a:off x="457200" y="0"/>
            <a:ext cx="8229600" cy="1143000"/>
          </a:xfrm>
        </p:spPr>
        <p:txBody>
          <a:bodyPr>
            <a:normAutofit/>
          </a:bodyPr>
          <a:lstStyle/>
          <a:p>
            <a:r>
              <a:rPr lang="en-US" sz="3000" dirty="0"/>
              <a:t>Agenda</a:t>
            </a:r>
          </a:p>
        </p:txBody>
      </p:sp>
    </p:spTree>
    <p:extLst>
      <p:ext uri="{BB962C8B-B14F-4D97-AF65-F5344CB8AC3E}">
        <p14:creationId xmlns:p14="http://schemas.microsoft.com/office/powerpoint/2010/main" val="228272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mph" presetSubtype="0" nodeType="afterEffect">
                                  <p:stCondLst>
                                    <p:cond delay="0"/>
                                  </p:stCondLst>
                                  <p:iterate type="lt">
                                    <p:tmAbs val="25"/>
                                  </p:iterate>
                                  <p:childTnLst>
                                    <p:set>
                                      <p:cBhvr override="childStyle">
                                        <p:cTn id="6" dur="indefinite"/>
                                        <p:tgtEl>
                                          <p:spTgt spid="2">
                                            <p:txEl>
                                              <p:pRg st="4" end="4"/>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
        <p:nvSpPr>
          <p:cNvPr id="2" name="TextBox 1"/>
          <p:cNvSpPr txBox="1"/>
          <p:nvPr/>
        </p:nvSpPr>
        <p:spPr>
          <a:xfrm>
            <a:off x="1066800" y="1447800"/>
            <a:ext cx="7620000" cy="3416320"/>
          </a:xfrm>
          <a:prstGeom prst="rect">
            <a:avLst/>
          </a:prstGeom>
          <a:noFill/>
        </p:spPr>
        <p:txBody>
          <a:bodyPr wrap="square" rtlCol="0">
            <a:spAutoFit/>
          </a:bodyPr>
          <a:lstStyle/>
          <a:p>
            <a:pPr>
              <a:spcBef>
                <a:spcPts val="2400"/>
              </a:spcBef>
            </a:pPr>
            <a:r>
              <a:rPr lang="en-US" sz="2600" dirty="0">
                <a:solidFill>
                  <a:srgbClr val="1F497D"/>
                </a:solidFill>
                <a:cs typeface="Calibri"/>
              </a:rPr>
              <a:t>Define One-on-one meetings (1:1s) in an organizing context</a:t>
            </a:r>
          </a:p>
          <a:p>
            <a:pPr>
              <a:spcBef>
                <a:spcPts val="2400"/>
              </a:spcBef>
            </a:pPr>
            <a:r>
              <a:rPr lang="en-US" sz="2600" dirty="0">
                <a:solidFill>
                  <a:srgbClr val="1F497D"/>
                </a:solidFill>
                <a:cs typeface="Calibri"/>
              </a:rPr>
              <a:t>Discuss why we hold 1:1 meetings  as organizers</a:t>
            </a:r>
          </a:p>
          <a:p>
            <a:pPr>
              <a:spcBef>
                <a:spcPts val="2400"/>
              </a:spcBef>
            </a:pPr>
            <a:r>
              <a:rPr lang="en-US" sz="2600" dirty="0">
                <a:solidFill>
                  <a:srgbClr val="1F497D"/>
                </a:solidFill>
                <a:cs typeface="Calibri"/>
              </a:rPr>
              <a:t>Review the mechanics of 1:1 meetings</a:t>
            </a:r>
          </a:p>
          <a:p>
            <a:pPr>
              <a:spcBef>
                <a:spcPts val="2400"/>
              </a:spcBef>
            </a:pPr>
            <a:r>
              <a:rPr lang="en-US" sz="2600" dirty="0">
                <a:solidFill>
                  <a:srgbClr val="1F497D"/>
                </a:solidFill>
                <a:cs typeface="Calibri"/>
              </a:rPr>
              <a:t>Introduce you to the “Hard Ask” as a component of 1:1 meetings</a:t>
            </a:r>
          </a:p>
        </p:txBody>
      </p:sp>
      <p:sp>
        <p:nvSpPr>
          <p:cNvPr id="6" name="Title 1"/>
          <p:cNvSpPr>
            <a:spLocks noGrp="1"/>
          </p:cNvSpPr>
          <p:nvPr>
            <p:ph type="title"/>
          </p:nvPr>
        </p:nvSpPr>
        <p:spPr>
          <a:xfrm>
            <a:off x="457200" y="0"/>
            <a:ext cx="8229600" cy="1143000"/>
          </a:xfrm>
        </p:spPr>
        <p:txBody>
          <a:bodyPr>
            <a:normAutofit/>
          </a:bodyPr>
          <a:lstStyle/>
          <a:p>
            <a:r>
              <a:rPr lang="en-US" sz="3000" dirty="0"/>
              <a:t>Goals for this session</a:t>
            </a:r>
          </a:p>
        </p:txBody>
      </p:sp>
      <p:sp>
        <p:nvSpPr>
          <p:cNvPr id="7" name="Oval 6"/>
          <p:cNvSpPr/>
          <p:nvPr/>
        </p:nvSpPr>
        <p:spPr>
          <a:xfrm>
            <a:off x="472440" y="1524000"/>
            <a:ext cx="457200" cy="457200"/>
          </a:xfrm>
          <a:prstGeom prst="ellipse">
            <a:avLst/>
          </a:prstGeom>
          <a:solidFill>
            <a:srgbClr val="73AF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latin typeface="Helvetica"/>
                <a:cs typeface="Helvetica"/>
              </a:rPr>
              <a:t>1</a:t>
            </a:r>
          </a:p>
        </p:txBody>
      </p:sp>
      <p:sp>
        <p:nvSpPr>
          <p:cNvPr id="8" name="Oval 7"/>
          <p:cNvSpPr/>
          <p:nvPr/>
        </p:nvSpPr>
        <p:spPr>
          <a:xfrm>
            <a:off x="472440" y="2606040"/>
            <a:ext cx="457200" cy="457200"/>
          </a:xfrm>
          <a:prstGeom prst="ellipse">
            <a:avLst/>
          </a:prstGeom>
          <a:solidFill>
            <a:srgbClr val="73AF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latin typeface="Helvetica"/>
                <a:cs typeface="Helvetica"/>
              </a:rPr>
              <a:t>2</a:t>
            </a:r>
          </a:p>
        </p:txBody>
      </p:sp>
      <p:sp>
        <p:nvSpPr>
          <p:cNvPr id="9" name="Oval 8"/>
          <p:cNvSpPr/>
          <p:nvPr/>
        </p:nvSpPr>
        <p:spPr>
          <a:xfrm>
            <a:off x="472440" y="3281303"/>
            <a:ext cx="457200" cy="457200"/>
          </a:xfrm>
          <a:prstGeom prst="ellipse">
            <a:avLst/>
          </a:prstGeom>
          <a:solidFill>
            <a:srgbClr val="73AF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latin typeface="Helvetica"/>
                <a:cs typeface="Helvetica"/>
              </a:rPr>
              <a:t>3</a:t>
            </a:r>
          </a:p>
        </p:txBody>
      </p:sp>
      <p:sp>
        <p:nvSpPr>
          <p:cNvPr id="10" name="Oval 9"/>
          <p:cNvSpPr/>
          <p:nvPr/>
        </p:nvSpPr>
        <p:spPr>
          <a:xfrm>
            <a:off x="472440" y="4038600"/>
            <a:ext cx="457200" cy="457200"/>
          </a:xfrm>
          <a:prstGeom prst="ellipse">
            <a:avLst/>
          </a:prstGeom>
          <a:solidFill>
            <a:srgbClr val="73AFC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latin typeface="Helvetica"/>
                <a:cs typeface="Helvetica"/>
              </a:rPr>
              <a:t>4</a:t>
            </a:r>
          </a:p>
        </p:txBody>
      </p:sp>
    </p:spTree>
    <p:extLst>
      <p:ext uri="{BB962C8B-B14F-4D97-AF65-F5344CB8AC3E}">
        <p14:creationId xmlns:p14="http://schemas.microsoft.com/office/powerpoint/2010/main" val="3180986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solidFill>
                  <a:srgbClr val="002060"/>
                </a:solidFill>
                <a:cs typeface="Helvetica" pitchFamily="34" charset="0"/>
              </a:rPr>
              <a:t>Keeping track of 1:1 meetings</a:t>
            </a:r>
            <a:br>
              <a:rPr lang="en-US" sz="3000" dirty="0">
                <a:solidFill>
                  <a:srgbClr val="002060"/>
                </a:solidFill>
                <a:cs typeface="Helvetica" pitchFamily="34" charset="0"/>
              </a:rPr>
            </a:br>
            <a:endParaRPr lang="en-US" sz="3000" dirty="0">
              <a:solidFill>
                <a:srgbClr val="002060"/>
              </a:solidFill>
            </a:endParaRPr>
          </a:p>
        </p:txBody>
      </p:sp>
      <p:sp>
        <p:nvSpPr>
          <p:cNvPr id="3" name="Slide Number Placeholder 2"/>
          <p:cNvSpPr>
            <a:spLocks noGrp="1"/>
          </p:cNvSpPr>
          <p:nvPr>
            <p:ph type="sldNum" sz="quarter" idx="12"/>
          </p:nvPr>
        </p:nvSpPr>
        <p:spPr/>
        <p:txBody>
          <a:bodyPr/>
          <a:lstStyle/>
          <a:p>
            <a:fld id="{51A0968B-E52D-48FA-AFA4-A19DF3D2143C}" type="slidenum">
              <a:rPr lang="en-US" smtClean="0"/>
              <a:pPr/>
              <a:t>20</a:t>
            </a:fld>
            <a:endParaRPr lang="en-US" dirty="0"/>
          </a:p>
        </p:txBody>
      </p:sp>
      <p:sp>
        <p:nvSpPr>
          <p:cNvPr id="4" name="Content Placeholder 3"/>
          <p:cNvSpPr>
            <a:spLocks noGrp="1"/>
          </p:cNvSpPr>
          <p:nvPr>
            <p:ph idx="1"/>
          </p:nvPr>
        </p:nvSpPr>
        <p:spPr/>
        <p:txBody>
          <a:bodyPr/>
          <a:lstStyle/>
          <a:p>
            <a:endParaRPr lang="en-US" dirty="0"/>
          </a:p>
        </p:txBody>
      </p:sp>
      <p:sp>
        <p:nvSpPr>
          <p:cNvPr id="5" name="Title 1"/>
          <p:cNvSpPr txBox="1">
            <a:spLocks/>
          </p:cNvSpPr>
          <p:nvPr/>
        </p:nvSpPr>
        <p:spPr>
          <a:xfrm>
            <a:off x="457200" y="480563"/>
            <a:ext cx="8229600" cy="990600"/>
          </a:xfrm>
          <a:prstGeom prst="rect">
            <a:avLst/>
          </a:prstGeom>
        </p:spPr>
        <p:txBody>
          <a:bodyPr anchor="t">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900" b="1" dirty="0">
              <a:solidFill>
                <a:schemeClr val="accent5">
                  <a:lumMod val="25000"/>
                </a:schemeClr>
              </a:solidFill>
              <a:latin typeface="Helvetica" pitchFamily="34" charset="0"/>
              <a:cs typeface="Helvetica" pitchFamily="34" charset="0"/>
            </a:endParaRPr>
          </a:p>
        </p:txBody>
      </p:sp>
      <p:sp>
        <p:nvSpPr>
          <p:cNvPr id="8" name="Rectangle 7"/>
          <p:cNvSpPr/>
          <p:nvPr/>
        </p:nvSpPr>
        <p:spPr>
          <a:xfrm>
            <a:off x="620712" y="1471163"/>
            <a:ext cx="2362200" cy="2590800"/>
          </a:xfrm>
          <a:prstGeom prst="rect">
            <a:avLst/>
          </a:prstGeom>
          <a:solidFill>
            <a:srgbClr val="FFFFFF"/>
          </a:solidFill>
          <a:ln w="76200" cmpd="sng">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3200" b="1" dirty="0">
                <a:solidFill>
                  <a:srgbClr val="094163"/>
                </a:solidFill>
                <a:latin typeface="+mj-lt"/>
                <a:cs typeface="Helvetica"/>
              </a:rPr>
              <a:t>Form View in My Campaign</a:t>
            </a:r>
          </a:p>
        </p:txBody>
      </p:sp>
      <p:pic>
        <p:nvPicPr>
          <p:cNvPr id="1027" name="Picture 3" descr="C:\Users\Local User\AppData\Local\Microsoft\Windows\Temporary Internet Files\Content.Outlook\8QZCDBRT\Screen Shot 2013-09-06 at 1 05 00 A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18452" y="1676400"/>
            <a:ext cx="4552192" cy="384807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65184" y="4080223"/>
            <a:ext cx="2706757" cy="397834"/>
          </a:xfrm>
          <a:prstGeom prst="rect">
            <a:avLst/>
          </a:prstGeom>
        </p:spPr>
      </p:pic>
    </p:spTree>
    <p:extLst>
      <p:ext uri="{BB962C8B-B14F-4D97-AF65-F5344CB8AC3E}">
        <p14:creationId xmlns:p14="http://schemas.microsoft.com/office/powerpoint/2010/main" val="27860651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51A0968B-E52D-48FA-AFA4-A19DF3D2143C}" type="slidenum">
              <a:rPr lang="en-US" smtClean="0"/>
              <a:pPr/>
              <a:t>21</a:t>
            </a:fld>
            <a:endParaRPr lang="en-US" dirty="0"/>
          </a:p>
        </p:txBody>
      </p:sp>
      <p:sp>
        <p:nvSpPr>
          <p:cNvPr id="9" name="Title 1"/>
          <p:cNvSpPr>
            <a:spLocks noGrp="1"/>
          </p:cNvSpPr>
          <p:nvPr>
            <p:ph type="title"/>
          </p:nvPr>
        </p:nvSpPr>
        <p:spPr>
          <a:xfrm>
            <a:off x="457200" y="0"/>
            <a:ext cx="8229600" cy="1143000"/>
          </a:xfrm>
        </p:spPr>
        <p:txBody>
          <a:bodyPr>
            <a:normAutofit/>
          </a:bodyPr>
          <a:lstStyle/>
          <a:p>
            <a:r>
              <a:rPr lang="en-US" sz="3000" dirty="0"/>
              <a:t>Q &amp; A</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4600" y="1600200"/>
            <a:ext cx="5377868" cy="4357035"/>
          </a:xfrm>
          <a:prstGeom prst="rect">
            <a:avLst/>
          </a:prstGeom>
        </p:spPr>
      </p:pic>
    </p:spTree>
    <p:extLst>
      <p:ext uri="{BB962C8B-B14F-4D97-AF65-F5344CB8AC3E}">
        <p14:creationId xmlns:p14="http://schemas.microsoft.com/office/powerpoint/2010/main" val="3175224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7600"/>
            <a:ext cx="7391400" cy="685800"/>
          </a:xfrm>
        </p:spPr>
        <p:txBody>
          <a:bodyPr/>
          <a:lstStyle/>
          <a:p>
            <a:r>
              <a:rPr lang="en-US" dirty="0">
                <a:solidFill>
                  <a:srgbClr val="00446A"/>
                </a:solidFill>
              </a:rPr>
              <a:t>Thank you!</a:t>
            </a:r>
          </a:p>
        </p:txBody>
      </p:sp>
    </p:spTree>
    <p:extLst>
      <p:ext uri="{BB962C8B-B14F-4D97-AF65-F5344CB8AC3E}">
        <p14:creationId xmlns:p14="http://schemas.microsoft.com/office/powerpoint/2010/main" val="107567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
        <p:nvSpPr>
          <p:cNvPr id="2" name="TextBox 1"/>
          <p:cNvSpPr txBox="1"/>
          <p:nvPr/>
        </p:nvSpPr>
        <p:spPr>
          <a:xfrm>
            <a:off x="457200" y="2057400"/>
            <a:ext cx="7704856" cy="2323713"/>
          </a:xfrm>
          <a:prstGeom prst="rect">
            <a:avLst/>
          </a:prstGeom>
          <a:noFill/>
        </p:spPr>
        <p:txBody>
          <a:bodyPr wrap="square" rtlCol="0">
            <a:spAutoFit/>
          </a:bodyPr>
          <a:lstStyle/>
          <a:p>
            <a:pPr marL="514350" indent="-514350">
              <a:lnSpc>
                <a:spcPct val="50000"/>
              </a:lnSpc>
              <a:spcBef>
                <a:spcPts val="2400"/>
              </a:spcBef>
              <a:buAutoNum type="romanUcPeriod"/>
            </a:pPr>
            <a:r>
              <a:rPr lang="en-US" sz="2600" dirty="0">
                <a:solidFill>
                  <a:schemeClr val="tx2"/>
                </a:solidFill>
                <a:latin typeface="Calibri"/>
                <a:cs typeface="Calibri"/>
              </a:rPr>
              <a:t>Introduction, Goals &amp; Agenda</a:t>
            </a:r>
          </a:p>
          <a:p>
            <a:pPr marL="514350" indent="-514350">
              <a:lnSpc>
                <a:spcPct val="50000"/>
              </a:lnSpc>
              <a:spcBef>
                <a:spcPts val="2400"/>
              </a:spcBef>
              <a:buAutoNum type="romanUcPeriod"/>
            </a:pPr>
            <a:r>
              <a:rPr lang="en-US" sz="2600" dirty="0">
                <a:solidFill>
                  <a:schemeClr val="tx2"/>
                </a:solidFill>
                <a:latin typeface="Calibri"/>
                <a:cs typeface="Calibri"/>
              </a:rPr>
              <a:t>Defining a One-on-One Meeting</a:t>
            </a:r>
          </a:p>
          <a:p>
            <a:pPr marL="514350" indent="-514350">
              <a:lnSpc>
                <a:spcPct val="50000"/>
              </a:lnSpc>
              <a:spcBef>
                <a:spcPts val="2400"/>
              </a:spcBef>
              <a:buAutoNum type="romanUcPeriod"/>
            </a:pPr>
            <a:r>
              <a:rPr lang="en-US" sz="2600" dirty="0">
                <a:solidFill>
                  <a:schemeClr val="tx2"/>
                </a:solidFill>
                <a:latin typeface="Calibri"/>
                <a:cs typeface="Calibri"/>
              </a:rPr>
              <a:t>Mechanics of a 1:1</a:t>
            </a:r>
          </a:p>
          <a:p>
            <a:pPr marL="514350" indent="-514350">
              <a:lnSpc>
                <a:spcPct val="50000"/>
              </a:lnSpc>
              <a:spcBef>
                <a:spcPts val="2400"/>
              </a:spcBef>
              <a:buAutoNum type="romanUcPeriod"/>
            </a:pPr>
            <a:r>
              <a:rPr lang="en-US" sz="2600" dirty="0">
                <a:solidFill>
                  <a:schemeClr val="tx2"/>
                </a:solidFill>
                <a:latin typeface="Calibri"/>
                <a:cs typeface="Calibri"/>
              </a:rPr>
              <a:t>Practice and Discussion</a:t>
            </a:r>
          </a:p>
          <a:p>
            <a:pPr marL="514350" indent="-514350">
              <a:lnSpc>
                <a:spcPct val="50000"/>
              </a:lnSpc>
              <a:spcBef>
                <a:spcPts val="2400"/>
              </a:spcBef>
              <a:buAutoNum type="romanUcPeriod"/>
            </a:pPr>
            <a:r>
              <a:rPr lang="en-US" sz="2600" dirty="0">
                <a:solidFill>
                  <a:schemeClr val="tx2"/>
                </a:solidFill>
                <a:latin typeface="Calibri"/>
                <a:cs typeface="Calibri"/>
              </a:rPr>
              <a:t>Debrief and Q/A</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2015" y="2514780"/>
            <a:ext cx="2304785" cy="2666820"/>
          </a:xfrm>
          <a:prstGeom prst="rect">
            <a:avLst/>
          </a:prstGeom>
        </p:spPr>
      </p:pic>
      <p:sp>
        <p:nvSpPr>
          <p:cNvPr id="8" name="Title 1"/>
          <p:cNvSpPr>
            <a:spLocks noGrp="1"/>
          </p:cNvSpPr>
          <p:nvPr>
            <p:ph type="title"/>
          </p:nvPr>
        </p:nvSpPr>
        <p:spPr>
          <a:xfrm>
            <a:off x="457200" y="0"/>
            <a:ext cx="8229600" cy="1143000"/>
          </a:xfrm>
        </p:spPr>
        <p:txBody>
          <a:bodyPr>
            <a:normAutofit/>
          </a:bodyPr>
          <a:lstStyle/>
          <a:p>
            <a:r>
              <a:rPr lang="en-US" sz="3000" dirty="0"/>
              <a:t>Agenda</a:t>
            </a:r>
          </a:p>
        </p:txBody>
      </p:sp>
    </p:spTree>
    <p:extLst>
      <p:ext uri="{BB962C8B-B14F-4D97-AF65-F5344CB8AC3E}">
        <p14:creationId xmlns:p14="http://schemas.microsoft.com/office/powerpoint/2010/main" val="183010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2500"/>
                                        <p:tgtEl>
                                          <p:spTgt spid="2">
                                            <p:txEl>
                                              <p:pRg st="1" end="1"/>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1143000"/>
          </a:xfrm>
        </p:spPr>
        <p:txBody>
          <a:bodyPr>
            <a:normAutofit/>
          </a:bodyPr>
          <a:lstStyle/>
          <a:p>
            <a:r>
              <a:rPr lang="en-US" sz="3000" dirty="0"/>
              <a:t>Building Relationships Through One-on-Ones (1:1s)</a:t>
            </a:r>
          </a:p>
        </p:txBody>
      </p:sp>
      <p:sp>
        <p:nvSpPr>
          <p:cNvPr id="3" name="Slide Number Placeholder 2"/>
          <p:cNvSpPr>
            <a:spLocks noGrp="1"/>
          </p:cNvSpPr>
          <p:nvPr>
            <p:ph type="sldNum" sz="quarter" idx="12"/>
          </p:nvPr>
        </p:nvSpPr>
        <p:spPr/>
        <p:txBody>
          <a:bodyPr/>
          <a:lstStyle/>
          <a:p>
            <a:fld id="{51A0968B-E52D-48FA-AFA4-A19DF3D2143C}" type="slidenum">
              <a:rPr lang="en-US" smtClean="0"/>
              <a:pPr/>
              <a:t>4</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881222"/>
            <a:ext cx="2133600" cy="3060989"/>
          </a:xfrm>
          <a:prstGeom prst="rect">
            <a:avLst/>
          </a:prstGeom>
        </p:spPr>
      </p:pic>
      <p:sp>
        <p:nvSpPr>
          <p:cNvPr id="5" name="TextBox 4"/>
          <p:cNvSpPr txBox="1"/>
          <p:nvPr/>
        </p:nvSpPr>
        <p:spPr>
          <a:xfrm>
            <a:off x="3810000" y="1857446"/>
            <a:ext cx="4876800" cy="3108543"/>
          </a:xfrm>
          <a:prstGeom prst="rect">
            <a:avLst/>
          </a:prstGeom>
          <a:noFill/>
        </p:spPr>
        <p:txBody>
          <a:bodyPr wrap="square" rtlCol="0">
            <a:spAutoFit/>
          </a:bodyPr>
          <a:lstStyle/>
          <a:p>
            <a:r>
              <a:rPr lang="en-US" sz="2800" dirty="0">
                <a:solidFill>
                  <a:srgbClr val="094163"/>
                </a:solidFill>
                <a:cs typeface="Calibri"/>
              </a:rPr>
              <a:t>What do you think 1:1 meetings are?</a:t>
            </a:r>
          </a:p>
          <a:p>
            <a:endParaRPr lang="en-US" sz="2800" dirty="0">
              <a:solidFill>
                <a:srgbClr val="094163"/>
              </a:solidFill>
              <a:cs typeface="Calibri"/>
            </a:endParaRPr>
          </a:p>
          <a:p>
            <a:endParaRPr lang="en-US" sz="2800" dirty="0">
              <a:solidFill>
                <a:srgbClr val="094163"/>
              </a:solidFill>
              <a:cs typeface="Calibri"/>
            </a:endParaRPr>
          </a:p>
          <a:p>
            <a:r>
              <a:rPr lang="en-US" sz="2800" dirty="0">
                <a:solidFill>
                  <a:srgbClr val="094163"/>
                </a:solidFill>
                <a:cs typeface="Calibri"/>
              </a:rPr>
              <a:t>Why would we want to connect with others 1:1 instead of in bigger groups?</a:t>
            </a:r>
          </a:p>
        </p:txBody>
      </p:sp>
    </p:spTree>
    <p:extLst>
      <p:ext uri="{BB962C8B-B14F-4D97-AF65-F5344CB8AC3E}">
        <p14:creationId xmlns:p14="http://schemas.microsoft.com/office/powerpoint/2010/main" val="6364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
            <a:ext cx="8229600" cy="1143000"/>
          </a:xfrm>
        </p:spPr>
        <p:txBody>
          <a:bodyPr>
            <a:normAutofit/>
          </a:bodyPr>
          <a:lstStyle/>
          <a:p>
            <a:r>
              <a:rPr lang="en-US" sz="3000" dirty="0"/>
              <a:t>Five key traits of a 1:1</a:t>
            </a:r>
          </a:p>
        </p:txBody>
      </p:sp>
      <p:sp>
        <p:nvSpPr>
          <p:cNvPr id="3" name="Slide Number Placeholder 2"/>
          <p:cNvSpPr>
            <a:spLocks noGrp="1"/>
          </p:cNvSpPr>
          <p:nvPr>
            <p:ph type="sldNum" sz="quarter" idx="12"/>
          </p:nvPr>
        </p:nvSpPr>
        <p:spPr/>
        <p:txBody>
          <a:bodyPr/>
          <a:lstStyle/>
          <a:p>
            <a:fld id="{51A0968B-E52D-48FA-AFA4-A19DF3D2143C}" type="slidenum">
              <a:rPr lang="en-US" smtClean="0"/>
              <a:pPr/>
              <a:t>5</a:t>
            </a:fld>
            <a:endParaRPr lang="en-US" dirty="0"/>
          </a:p>
        </p:txBody>
      </p:sp>
      <p:sp>
        <p:nvSpPr>
          <p:cNvPr id="4" name="Content Placeholder 3"/>
          <p:cNvSpPr>
            <a:spLocks noGrp="1"/>
          </p:cNvSpPr>
          <p:nvPr>
            <p:ph idx="1"/>
          </p:nvPr>
        </p:nvSpPr>
        <p:spPr>
          <a:xfrm>
            <a:off x="457200" y="1524000"/>
            <a:ext cx="5105400" cy="4419600"/>
          </a:xfrm>
        </p:spPr>
        <p:txBody>
          <a:bodyPr>
            <a:normAutofit fontScale="92500" lnSpcReduction="10000"/>
          </a:bodyPr>
          <a:lstStyle/>
          <a:p>
            <a:pPr>
              <a:spcAft>
                <a:spcPts val="3600"/>
              </a:spcAft>
            </a:pPr>
            <a:r>
              <a:rPr lang="en-US" sz="2600" dirty="0">
                <a:solidFill>
                  <a:schemeClr val="tx2">
                    <a:lumMod val="75000"/>
                  </a:schemeClr>
                </a:solidFill>
              </a:rPr>
              <a:t>Face-to-Face</a:t>
            </a:r>
          </a:p>
          <a:p>
            <a:pPr>
              <a:spcAft>
                <a:spcPts val="3600"/>
              </a:spcAft>
            </a:pPr>
            <a:r>
              <a:rPr lang="en-US" sz="2600" dirty="0">
                <a:solidFill>
                  <a:schemeClr val="tx2">
                    <a:lumMod val="75000"/>
                  </a:schemeClr>
                </a:solidFill>
              </a:rPr>
              <a:t>Scheduled</a:t>
            </a:r>
          </a:p>
          <a:p>
            <a:pPr>
              <a:spcAft>
                <a:spcPts val="3600"/>
              </a:spcAft>
            </a:pPr>
            <a:r>
              <a:rPr lang="en-US" sz="2600" dirty="0">
                <a:solidFill>
                  <a:schemeClr val="tx2">
                    <a:lumMod val="75000"/>
                  </a:schemeClr>
                </a:solidFill>
              </a:rPr>
              <a:t>Purposeful</a:t>
            </a:r>
          </a:p>
          <a:p>
            <a:pPr>
              <a:spcAft>
                <a:spcPts val="3600"/>
              </a:spcAft>
            </a:pPr>
            <a:r>
              <a:rPr lang="en-US" sz="2600" dirty="0">
                <a:solidFill>
                  <a:schemeClr val="tx2">
                    <a:lumMod val="75000"/>
                  </a:schemeClr>
                </a:solidFill>
              </a:rPr>
              <a:t>Educational</a:t>
            </a:r>
          </a:p>
          <a:p>
            <a:pPr>
              <a:spcAft>
                <a:spcPts val="3600"/>
              </a:spcAft>
            </a:pPr>
            <a:r>
              <a:rPr lang="en-US" sz="2600" dirty="0">
                <a:solidFill>
                  <a:schemeClr val="tx2">
                    <a:lumMod val="75000"/>
                  </a:schemeClr>
                </a:solidFill>
              </a:rPr>
              <a:t>Rigorous Follow-Up</a:t>
            </a:r>
          </a:p>
          <a:p>
            <a:pPr marL="0" indent="0">
              <a:buNone/>
            </a:pPr>
            <a:endParaRPr lang="en-US" sz="2600" dirty="0">
              <a:solidFill>
                <a:schemeClr val="tx2">
                  <a:lumMod val="75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8002" y="1905000"/>
            <a:ext cx="4588318" cy="3048000"/>
          </a:xfrm>
          <a:prstGeom prst="rect">
            <a:avLst/>
          </a:prstGeom>
        </p:spPr>
      </p:pic>
    </p:spTree>
    <p:extLst>
      <p:ext uri="{BB962C8B-B14F-4D97-AF65-F5344CB8AC3E}">
        <p14:creationId xmlns:p14="http://schemas.microsoft.com/office/powerpoint/2010/main" val="3001134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par>
                                <p:cTn id="11" presetID="9" presetClass="emph" presetSubtype="0" nodeType="withEffect">
                                  <p:stCondLst>
                                    <p:cond delay="0"/>
                                  </p:stCondLst>
                                  <p:childTnLst>
                                    <p:set>
                                      <p:cBhvr rctx="PPT">
                                        <p:cTn id="12" dur="indefinite"/>
                                        <p:tgtEl>
                                          <p:spTgt spid="4">
                                            <p:txEl>
                                              <p:pRg st="0" end="0"/>
                                            </p:txEl>
                                          </p:spTgt>
                                        </p:tgtEl>
                                        <p:attrNameLst>
                                          <p:attrName>style.opacity</p:attrName>
                                        </p:attrNameLst>
                                      </p:cBhvr>
                                      <p:to>
                                        <p:strVal val="0.5"/>
                                      </p:to>
                                    </p:set>
                                    <p:animEffect filter="image" prLst="opacity: 0.5">
                                      <p:cBhvr rctx="IE">
                                        <p:cTn id="13" dur="indefinite"/>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childTnLst>
                                </p:cTn>
                              </p:par>
                              <p:par>
                                <p:cTn id="18" presetID="9" presetClass="emph" presetSubtype="0" nodeType="withEffect">
                                  <p:stCondLst>
                                    <p:cond delay="0"/>
                                  </p:stCondLst>
                                  <p:childTnLst>
                                    <p:set>
                                      <p:cBhvr rctx="PPT">
                                        <p:cTn id="19" dur="indefinite"/>
                                        <p:tgtEl>
                                          <p:spTgt spid="4">
                                            <p:txEl>
                                              <p:pRg st="1" end="1"/>
                                            </p:txEl>
                                          </p:spTgt>
                                        </p:tgtEl>
                                        <p:attrNameLst>
                                          <p:attrName>style.opacity</p:attrName>
                                        </p:attrNameLst>
                                      </p:cBhvr>
                                      <p:to>
                                        <p:strVal val="0.5"/>
                                      </p:to>
                                    </p:set>
                                    <p:animEffect filter="image" prLst="opacity: 0.5">
                                      <p:cBhvr rctx="IE">
                                        <p:cTn id="20" dur="indefinite"/>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par>
                                <p:cTn id="25" presetID="9" presetClass="emph" presetSubtype="0" nodeType="withEffect">
                                  <p:stCondLst>
                                    <p:cond delay="0"/>
                                  </p:stCondLst>
                                  <p:childTnLst>
                                    <p:set>
                                      <p:cBhvr rctx="PPT">
                                        <p:cTn id="26" dur="indefinite"/>
                                        <p:tgtEl>
                                          <p:spTgt spid="4">
                                            <p:txEl>
                                              <p:pRg st="2" end="2"/>
                                            </p:txEl>
                                          </p:spTgt>
                                        </p:tgtEl>
                                        <p:attrNameLst>
                                          <p:attrName>style.opacity</p:attrName>
                                        </p:attrNameLst>
                                      </p:cBhvr>
                                      <p:to>
                                        <p:strVal val="0.5"/>
                                      </p:to>
                                    </p:set>
                                    <p:animEffect filter="image" prLst="opacity: 0.5">
                                      <p:cBhvr rctx="IE">
                                        <p:cTn id="27" dur="indefinite"/>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childTnLst>
                                </p:cTn>
                              </p:par>
                              <p:par>
                                <p:cTn id="32" presetID="9" presetClass="emph" presetSubtype="0" nodeType="withEffect">
                                  <p:stCondLst>
                                    <p:cond delay="0"/>
                                  </p:stCondLst>
                                  <p:childTnLst>
                                    <p:set>
                                      <p:cBhvr rctx="PPT">
                                        <p:cTn id="33" dur="indefinite"/>
                                        <p:tgtEl>
                                          <p:spTgt spid="4">
                                            <p:txEl>
                                              <p:pRg st="3" end="3"/>
                                            </p:txEl>
                                          </p:spTgt>
                                        </p:tgtEl>
                                        <p:attrNameLst>
                                          <p:attrName>style.opacity</p:attrName>
                                        </p:attrNameLst>
                                      </p:cBhvr>
                                      <p:to>
                                        <p:strVal val="0.5"/>
                                      </p:to>
                                    </p:set>
                                    <p:animEffect filter="image" prLst="opacity: 0.5">
                                      <p:cBhvr rctx="IE">
                                        <p:cTn id="34" dur="indefinite"/>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00"/>
            <a:ext cx="8763000" cy="5311710"/>
          </a:xfrm>
          <a:prstGeom prst="rect">
            <a:avLst/>
          </a:prstGeom>
          <a:noFill/>
        </p:spPr>
        <p:txBody>
          <a:bodyPr wrap="square" rtlCol="0">
            <a:spAutoFit/>
          </a:bodyPr>
          <a:lstStyle/>
          <a:p>
            <a:pPr>
              <a:spcBef>
                <a:spcPts val="2400"/>
              </a:spcBef>
            </a:pPr>
            <a:r>
              <a:rPr lang="en-US" sz="2400" dirty="0">
                <a:solidFill>
                  <a:schemeClr val="tx2"/>
                </a:solidFill>
                <a:cs typeface="Calibri"/>
              </a:rPr>
              <a:t>“Now that we have gotten to know each other  and I’ve told you a bit about our work, I would love to see you at one of our phone-banks. Are you free Wednesday at 7 or Thursday at 8pm?”</a:t>
            </a:r>
          </a:p>
          <a:p>
            <a:pPr>
              <a:spcBef>
                <a:spcPts val="2400"/>
              </a:spcBef>
            </a:pPr>
            <a:r>
              <a:rPr lang="en-US" sz="2400" dirty="0">
                <a:solidFill>
                  <a:schemeClr val="tx2"/>
                </a:solidFill>
                <a:cs typeface="Calibri"/>
              </a:rPr>
              <a:t>“Hearing your story, I really feel like we are impassioned about politics for the same reasons, and I would love to continue to work with you. Can I count on you to come register voters with me next Sunday at 2pm?”</a:t>
            </a:r>
          </a:p>
          <a:p>
            <a:pPr>
              <a:spcBef>
                <a:spcPts val="2400"/>
              </a:spcBef>
            </a:pPr>
            <a:r>
              <a:rPr lang="en-US" sz="2400" dirty="0">
                <a:solidFill>
                  <a:schemeClr val="tx2"/>
                </a:solidFill>
                <a:cs typeface="Calibri"/>
              </a:rPr>
              <a:t>“I like that we both care about immigration reform. We’re only going to be able to pass immigration reform if we organize now to pass it. I need a go-getter like you in my team. When’s a good time for us to co-host a house meeting?”</a:t>
            </a:r>
          </a:p>
          <a:p>
            <a:pPr>
              <a:lnSpc>
                <a:spcPct val="50000"/>
              </a:lnSpc>
              <a:spcBef>
                <a:spcPts val="2400"/>
              </a:spcBef>
            </a:pPr>
            <a:endParaRPr lang="en-US" sz="2800" dirty="0">
              <a:solidFill>
                <a:schemeClr val="tx2"/>
              </a:solidFill>
              <a:latin typeface="Calibri"/>
              <a:cs typeface="Calibri"/>
            </a:endParaRPr>
          </a:p>
        </p:txBody>
      </p:sp>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
        <p:nvSpPr>
          <p:cNvPr id="6" name="Title 1"/>
          <p:cNvSpPr>
            <a:spLocks noGrp="1"/>
          </p:cNvSpPr>
          <p:nvPr>
            <p:ph type="title"/>
          </p:nvPr>
        </p:nvSpPr>
        <p:spPr>
          <a:xfrm>
            <a:off x="457200" y="0"/>
            <a:ext cx="8229600" cy="1143000"/>
          </a:xfrm>
        </p:spPr>
        <p:txBody>
          <a:bodyPr>
            <a:normAutofit/>
          </a:bodyPr>
          <a:lstStyle/>
          <a:p>
            <a:r>
              <a:rPr lang="en-US" sz="3000" dirty="0"/>
              <a:t>Modeling a 1:1 Meeting </a:t>
            </a:r>
          </a:p>
        </p:txBody>
      </p:sp>
    </p:spTree>
    <p:extLst>
      <p:ext uri="{BB962C8B-B14F-4D97-AF65-F5344CB8AC3E}">
        <p14:creationId xmlns:p14="http://schemas.microsoft.com/office/powerpoint/2010/main" val="2036824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Modeling a 1:1 Conversation</a:t>
            </a:r>
          </a:p>
        </p:txBody>
      </p:sp>
      <p:sp>
        <p:nvSpPr>
          <p:cNvPr id="3" name="Slide Number Placeholder 2"/>
          <p:cNvSpPr>
            <a:spLocks noGrp="1"/>
          </p:cNvSpPr>
          <p:nvPr>
            <p:ph type="sldNum" sz="quarter" idx="12"/>
          </p:nvPr>
        </p:nvSpPr>
        <p:spPr/>
        <p:txBody>
          <a:bodyPr/>
          <a:lstStyle/>
          <a:p>
            <a:fld id="{51A0968B-E52D-48FA-AFA4-A19DF3D2143C}" type="slidenum">
              <a:rPr lang="en-US" smtClean="0"/>
              <a:pPr/>
              <a:t>7</a:t>
            </a:fld>
            <a:endParaRPr lang="en-US" dirty="0"/>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2121" r="32113"/>
          <a:stretch/>
        </p:blipFill>
        <p:spPr>
          <a:xfrm>
            <a:off x="1645920" y="1539240"/>
            <a:ext cx="2018498" cy="4495800"/>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32121" r="32113"/>
          <a:stretch/>
        </p:blipFill>
        <p:spPr>
          <a:xfrm>
            <a:off x="5379720" y="1539240"/>
            <a:ext cx="2018498" cy="4495800"/>
          </a:xfrm>
          <a:prstGeom prst="rect">
            <a:avLst/>
          </a:prstGeom>
        </p:spPr>
      </p:pic>
    </p:spTree>
    <p:extLst>
      <p:ext uri="{BB962C8B-B14F-4D97-AF65-F5344CB8AC3E}">
        <p14:creationId xmlns:p14="http://schemas.microsoft.com/office/powerpoint/2010/main" val="419258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
        <p:nvSpPr>
          <p:cNvPr id="6" name="Title 1"/>
          <p:cNvSpPr>
            <a:spLocks noGrp="1"/>
          </p:cNvSpPr>
          <p:nvPr>
            <p:ph type="title"/>
          </p:nvPr>
        </p:nvSpPr>
        <p:spPr>
          <a:xfrm>
            <a:off x="457200" y="0"/>
            <a:ext cx="8229600" cy="1143000"/>
          </a:xfrm>
        </p:spPr>
        <p:txBody>
          <a:bodyPr>
            <a:normAutofit/>
          </a:bodyPr>
          <a:lstStyle/>
          <a:p>
            <a:r>
              <a:rPr lang="en-US" sz="3000" dirty="0"/>
              <a:t>Fishbowl Debrief</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2304" y="1828800"/>
            <a:ext cx="2739392" cy="3815812"/>
          </a:xfrm>
          <a:prstGeom prst="rect">
            <a:avLst/>
          </a:prstGeom>
        </p:spPr>
      </p:pic>
    </p:spTree>
    <p:extLst>
      <p:ext uri="{BB962C8B-B14F-4D97-AF65-F5344CB8AC3E}">
        <p14:creationId xmlns:p14="http://schemas.microsoft.com/office/powerpoint/2010/main" val="203682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FB17B14-E799-4612-9016-3CF9CA47AD0C}"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
        <p:nvSpPr>
          <p:cNvPr id="2" name="TextBox 1"/>
          <p:cNvSpPr txBox="1"/>
          <p:nvPr/>
        </p:nvSpPr>
        <p:spPr>
          <a:xfrm>
            <a:off x="457200" y="2057400"/>
            <a:ext cx="7704856" cy="2323713"/>
          </a:xfrm>
          <a:prstGeom prst="rect">
            <a:avLst/>
          </a:prstGeom>
          <a:noFill/>
        </p:spPr>
        <p:txBody>
          <a:bodyPr wrap="square" rtlCol="0">
            <a:spAutoFit/>
          </a:bodyPr>
          <a:lstStyle/>
          <a:p>
            <a:pPr marL="514350" indent="-514350">
              <a:lnSpc>
                <a:spcPct val="50000"/>
              </a:lnSpc>
              <a:spcBef>
                <a:spcPts val="2400"/>
              </a:spcBef>
              <a:buAutoNum type="romanUcPeriod"/>
            </a:pPr>
            <a:r>
              <a:rPr lang="en-US" sz="2600" dirty="0">
                <a:solidFill>
                  <a:schemeClr val="tx2"/>
                </a:solidFill>
                <a:latin typeface="Calibri"/>
                <a:cs typeface="Calibri"/>
              </a:rPr>
              <a:t>Introduction, Goals &amp; Agenda</a:t>
            </a:r>
          </a:p>
          <a:p>
            <a:pPr marL="514350" indent="-514350">
              <a:lnSpc>
                <a:spcPct val="50000"/>
              </a:lnSpc>
              <a:spcBef>
                <a:spcPts val="2400"/>
              </a:spcBef>
              <a:buAutoNum type="romanUcPeriod"/>
            </a:pPr>
            <a:r>
              <a:rPr lang="en-US" sz="2600" dirty="0">
                <a:solidFill>
                  <a:schemeClr val="tx2"/>
                </a:solidFill>
                <a:latin typeface="Calibri"/>
                <a:cs typeface="Calibri"/>
              </a:rPr>
              <a:t>Defining a One-on-One Meeting</a:t>
            </a:r>
          </a:p>
          <a:p>
            <a:pPr marL="514350" indent="-514350">
              <a:lnSpc>
                <a:spcPct val="50000"/>
              </a:lnSpc>
              <a:spcBef>
                <a:spcPts val="2400"/>
              </a:spcBef>
              <a:buAutoNum type="romanUcPeriod"/>
            </a:pPr>
            <a:r>
              <a:rPr lang="en-US" sz="2600" dirty="0">
                <a:solidFill>
                  <a:schemeClr val="tx2"/>
                </a:solidFill>
                <a:latin typeface="Calibri"/>
                <a:cs typeface="Calibri"/>
              </a:rPr>
              <a:t>Mechanics of a 1:1</a:t>
            </a:r>
          </a:p>
          <a:p>
            <a:pPr marL="514350" indent="-514350">
              <a:lnSpc>
                <a:spcPct val="50000"/>
              </a:lnSpc>
              <a:spcBef>
                <a:spcPts val="2400"/>
              </a:spcBef>
              <a:buAutoNum type="romanUcPeriod"/>
            </a:pPr>
            <a:r>
              <a:rPr lang="en-US" sz="2600" dirty="0">
                <a:solidFill>
                  <a:schemeClr val="tx2"/>
                </a:solidFill>
                <a:latin typeface="Calibri"/>
                <a:cs typeface="Calibri"/>
              </a:rPr>
              <a:t>Practice and Discussion</a:t>
            </a:r>
          </a:p>
          <a:p>
            <a:pPr marL="514350" indent="-514350">
              <a:lnSpc>
                <a:spcPct val="50000"/>
              </a:lnSpc>
              <a:spcBef>
                <a:spcPts val="2400"/>
              </a:spcBef>
              <a:buAutoNum type="romanUcPeriod"/>
            </a:pPr>
            <a:r>
              <a:rPr lang="en-US" sz="2600" dirty="0">
                <a:solidFill>
                  <a:schemeClr val="tx2"/>
                </a:solidFill>
                <a:latin typeface="Calibri"/>
                <a:cs typeface="Calibri"/>
              </a:rPr>
              <a:t>Debrief and Q/A</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2015" y="2514780"/>
            <a:ext cx="2304785" cy="2666820"/>
          </a:xfrm>
          <a:prstGeom prst="rect">
            <a:avLst/>
          </a:prstGeom>
        </p:spPr>
      </p:pic>
      <p:sp>
        <p:nvSpPr>
          <p:cNvPr id="8" name="Title 1"/>
          <p:cNvSpPr>
            <a:spLocks noGrp="1"/>
          </p:cNvSpPr>
          <p:nvPr>
            <p:ph type="title"/>
          </p:nvPr>
        </p:nvSpPr>
        <p:spPr>
          <a:xfrm>
            <a:off x="457200" y="0"/>
            <a:ext cx="8229600" cy="1143000"/>
          </a:xfrm>
        </p:spPr>
        <p:txBody>
          <a:bodyPr>
            <a:normAutofit/>
          </a:bodyPr>
          <a:lstStyle/>
          <a:p>
            <a:r>
              <a:rPr lang="en-US" sz="3000" dirty="0"/>
              <a:t>Agenda</a:t>
            </a:r>
          </a:p>
        </p:txBody>
      </p:sp>
    </p:spTree>
    <p:extLst>
      <p:ext uri="{BB962C8B-B14F-4D97-AF65-F5344CB8AC3E}">
        <p14:creationId xmlns:p14="http://schemas.microsoft.com/office/powerpoint/2010/main" val="2404343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mph" presetSubtype="0" nodeType="afterEffect">
                                  <p:stCondLst>
                                    <p:cond delay="0"/>
                                  </p:stCondLst>
                                  <p:iterate type="lt">
                                    <p:tmAbs val="25"/>
                                  </p:iterate>
                                  <p:childTnLst>
                                    <p:set>
                                      <p:cBhvr override="childStyle">
                                        <p:cTn id="6" dur="indefinite"/>
                                        <p:tgtEl>
                                          <p:spTgt spid="2">
                                            <p:txEl>
                                              <p:pRg st="2" end="2"/>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2333</TotalTime>
  <Words>2423</Words>
  <Application>Microsoft Macintosh PowerPoint</Application>
  <PresentationFormat>On-screen Show (4:3)</PresentationFormat>
  <Paragraphs>257</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Courier New</vt:lpstr>
      <vt:lpstr>Helvetica</vt:lpstr>
      <vt:lpstr>Times New Roman</vt:lpstr>
      <vt:lpstr>1_Office Theme</vt:lpstr>
      <vt:lpstr>Intro to One-on-One Meetings</vt:lpstr>
      <vt:lpstr>Goals for this session</vt:lpstr>
      <vt:lpstr>Agenda</vt:lpstr>
      <vt:lpstr>Building Relationships Through One-on-Ones (1:1s)</vt:lpstr>
      <vt:lpstr>Five key traits of a 1:1</vt:lpstr>
      <vt:lpstr>Modeling a 1:1 Meeting </vt:lpstr>
      <vt:lpstr>Modeling a 1:1 Conversation</vt:lpstr>
      <vt:lpstr>Fishbowl Debrief</vt:lpstr>
      <vt:lpstr>Agenda</vt:lpstr>
      <vt:lpstr>There are three types of 1:1</vt:lpstr>
      <vt:lpstr>Logistics of a 1:1 Meeting</vt:lpstr>
      <vt:lpstr>Sample Agenda for a 1:1 Meeting</vt:lpstr>
      <vt:lpstr>Introductory 1:1 – Volunteer Recruitment</vt:lpstr>
      <vt:lpstr>Choosing Language Carefully</vt:lpstr>
      <vt:lpstr>Agenda</vt:lpstr>
      <vt:lpstr>Practice </vt:lpstr>
      <vt:lpstr>Agenda Refresher</vt:lpstr>
      <vt:lpstr>Group Discussion</vt:lpstr>
      <vt:lpstr>Agenda</vt:lpstr>
      <vt:lpstr>Keeping track of 1:1 meetings </vt:lpstr>
      <vt:lpstr>Q &amp; A</vt:lpstr>
      <vt:lpstr>Thank you!</vt:lpstr>
    </vt:vector>
  </TitlesOfParts>
  <Company>Harvard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1:1s</dc:title>
  <dc:creator>Jyoti Jasrasaria</dc:creator>
  <cp:lastModifiedBy>Microsoft Office User</cp:lastModifiedBy>
  <cp:revision>35</cp:revision>
  <dcterms:created xsi:type="dcterms:W3CDTF">2013-04-10T03:33:39Z</dcterms:created>
  <dcterms:modified xsi:type="dcterms:W3CDTF">2019-03-03T23:39:53Z</dcterms:modified>
</cp:coreProperties>
</file>