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9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0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9" r:id="rId1"/>
    <p:sldMasterId id="2147483683" r:id="rId2"/>
    <p:sldMasterId id="2147483696" r:id="rId3"/>
    <p:sldMasterId id="2147483717" r:id="rId4"/>
    <p:sldMasterId id="2147483735" r:id="rId5"/>
    <p:sldMasterId id="2147483748" r:id="rId6"/>
    <p:sldMasterId id="2147483763" r:id="rId7"/>
    <p:sldMasterId id="2147483779" r:id="rId8"/>
    <p:sldMasterId id="2147483795" r:id="rId9"/>
    <p:sldMasterId id="2147483811" r:id="rId10"/>
    <p:sldMasterId id="2147483825" r:id="rId11"/>
  </p:sldMasterIdLst>
  <p:notesMasterIdLst>
    <p:notesMasterId r:id="rId70"/>
  </p:notesMasterIdLst>
  <p:handoutMasterIdLst>
    <p:handoutMasterId r:id="rId71"/>
  </p:handoutMasterIdLst>
  <p:sldIdLst>
    <p:sldId id="372" r:id="rId12"/>
    <p:sldId id="405" r:id="rId13"/>
    <p:sldId id="332" r:id="rId14"/>
    <p:sldId id="495" r:id="rId15"/>
    <p:sldId id="406" r:id="rId16"/>
    <p:sldId id="284" r:id="rId17"/>
    <p:sldId id="285" r:id="rId18"/>
    <p:sldId id="441" r:id="rId19"/>
    <p:sldId id="445" r:id="rId20"/>
    <p:sldId id="447" r:id="rId21"/>
    <p:sldId id="448" r:id="rId22"/>
    <p:sldId id="449" r:id="rId23"/>
    <p:sldId id="442" r:id="rId24"/>
    <p:sldId id="451" r:id="rId25"/>
    <p:sldId id="452" r:id="rId26"/>
    <p:sldId id="453" r:id="rId27"/>
    <p:sldId id="454" r:id="rId28"/>
    <p:sldId id="489" r:id="rId29"/>
    <p:sldId id="493" r:id="rId30"/>
    <p:sldId id="492" r:id="rId31"/>
    <p:sldId id="494" r:id="rId32"/>
    <p:sldId id="458" r:id="rId33"/>
    <p:sldId id="460" r:id="rId34"/>
    <p:sldId id="461" r:id="rId35"/>
    <p:sldId id="462" r:id="rId36"/>
    <p:sldId id="463" r:id="rId37"/>
    <p:sldId id="464" r:id="rId38"/>
    <p:sldId id="465" r:id="rId39"/>
    <p:sldId id="490" r:id="rId40"/>
    <p:sldId id="491" r:id="rId41"/>
    <p:sldId id="459" r:id="rId42"/>
    <p:sldId id="467" r:id="rId43"/>
    <p:sldId id="468" r:id="rId44"/>
    <p:sldId id="469" r:id="rId45"/>
    <p:sldId id="470" r:id="rId46"/>
    <p:sldId id="471" r:id="rId47"/>
    <p:sldId id="472" r:id="rId48"/>
    <p:sldId id="473" r:id="rId49"/>
    <p:sldId id="486" r:id="rId50"/>
    <p:sldId id="474" r:id="rId51"/>
    <p:sldId id="475" r:id="rId52"/>
    <p:sldId id="476" r:id="rId53"/>
    <p:sldId id="477" r:id="rId54"/>
    <p:sldId id="281" r:id="rId55"/>
    <p:sldId id="478" r:id="rId56"/>
    <p:sldId id="479" r:id="rId57"/>
    <p:sldId id="480" r:id="rId58"/>
    <p:sldId id="483" r:id="rId59"/>
    <p:sldId id="484" r:id="rId60"/>
    <p:sldId id="485" r:id="rId61"/>
    <p:sldId id="487" r:id="rId62"/>
    <p:sldId id="488" r:id="rId63"/>
    <p:sldId id="481" r:id="rId64"/>
    <p:sldId id="359" r:id="rId65"/>
    <p:sldId id="437" r:id="rId66"/>
    <p:sldId id="438" r:id="rId67"/>
    <p:sldId id="439" r:id="rId68"/>
    <p:sldId id="360" r:id="rId6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aci Wile" initials="TW [4]" lastIdx="1" clrIdx="0"/>
  <p:cmAuthor id="2" name="Traci Wile" initials="TW [2]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81"/>
    <p:restoredTop sz="93364"/>
  </p:normalViewPr>
  <p:slideViewPr>
    <p:cSldViewPr snapToGrid="0" snapToObjects="1" showGuides="1">
      <p:cViewPr varScale="1">
        <p:scale>
          <a:sx n="96" d="100"/>
          <a:sy n="96" d="100"/>
        </p:scale>
        <p:origin x="176" y="248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-56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5.xml"/><Relationship Id="rId21" Type="http://schemas.openxmlformats.org/officeDocument/2006/relationships/slide" Target="slides/slide10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63" Type="http://schemas.openxmlformats.org/officeDocument/2006/relationships/slide" Target="slides/slide52.xml"/><Relationship Id="rId68" Type="http://schemas.openxmlformats.org/officeDocument/2006/relationships/slide" Target="slides/slide5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slide" Target="slides/slide42.xml"/><Relationship Id="rId58" Type="http://schemas.openxmlformats.org/officeDocument/2006/relationships/slide" Target="slides/slide47.xml"/><Relationship Id="rId66" Type="http://schemas.openxmlformats.org/officeDocument/2006/relationships/slide" Target="slides/slide55.xml"/><Relationship Id="rId7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0.xml"/><Relationship Id="rId19" Type="http://schemas.openxmlformats.org/officeDocument/2006/relationships/slide" Target="slides/slide8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slide" Target="slides/slide45.xml"/><Relationship Id="rId64" Type="http://schemas.openxmlformats.org/officeDocument/2006/relationships/slide" Target="slides/slide53.xml"/><Relationship Id="rId69" Type="http://schemas.openxmlformats.org/officeDocument/2006/relationships/slide" Target="slides/slide58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0.xml"/><Relationship Id="rId72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slide" Target="slides/slide48.xml"/><Relationship Id="rId67" Type="http://schemas.openxmlformats.org/officeDocument/2006/relationships/slide" Target="slides/slide56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54" Type="http://schemas.openxmlformats.org/officeDocument/2006/relationships/slide" Target="slides/slide43.xml"/><Relationship Id="rId62" Type="http://schemas.openxmlformats.org/officeDocument/2006/relationships/slide" Target="slides/slide51.xml"/><Relationship Id="rId70" Type="http://schemas.openxmlformats.org/officeDocument/2006/relationships/notesMaster" Target="notesMasters/notesMaster1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slide" Target="slides/slide46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60" Type="http://schemas.openxmlformats.org/officeDocument/2006/relationships/slide" Target="slides/slide49.xml"/><Relationship Id="rId65" Type="http://schemas.openxmlformats.org/officeDocument/2006/relationships/slide" Target="slides/slide54.xml"/><Relationship Id="rId73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39" Type="http://schemas.openxmlformats.org/officeDocument/2006/relationships/slide" Target="slides/slide28.xml"/><Relationship Id="rId34" Type="http://schemas.openxmlformats.org/officeDocument/2006/relationships/slide" Target="slides/slide23.xml"/><Relationship Id="rId50" Type="http://schemas.openxmlformats.org/officeDocument/2006/relationships/slide" Target="slides/slide39.xml"/><Relationship Id="rId55" Type="http://schemas.openxmlformats.org/officeDocument/2006/relationships/slide" Target="slides/slide44.xml"/><Relationship Id="rId76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7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D98404-9E3A-CE4D-B512-2A74192B95C7}" type="datetimeFigureOut">
              <a:rPr lang="en-US" smtClean="0"/>
              <a:t>2/23/19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F103C2-5BF7-334C-B273-6ECC36693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7843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399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3" Type="http://schemas.openxmlformats.org/officeDocument/2006/relationships/hyperlink" Target="mailto:organizing@ofa.us" TargetMode="External"/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work is licensed under the Creative Commons Attribution-</a:t>
            </a:r>
            <a:r>
              <a:rPr lang="en-US" dirty="0" err="1"/>
              <a:t>NonCommercial</a:t>
            </a:r>
            <a:r>
              <a:rPr lang="en-US" dirty="0"/>
              <a:t> 4.0 International License. To view a copy of this license, visit http://</a:t>
            </a:r>
            <a:r>
              <a:rPr lang="en-US" dirty="0" err="1"/>
              <a:t>creativecommons.org</a:t>
            </a:r>
            <a:r>
              <a:rPr lang="en-US" dirty="0"/>
              <a:t>/licenses/by-</a:t>
            </a:r>
            <a:r>
              <a:rPr lang="en-US" dirty="0" err="1"/>
              <a:t>nc</a:t>
            </a:r>
            <a:r>
              <a:rPr lang="en-US"/>
              <a:t>/4.0/ or send a letter to Creative Commons, PO Box 1866, Mountain View, CA 94042, USA</a:t>
            </a:r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53112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C4B64-BDA6-634E-BD2A-D5BD70F96A9C}" type="slidenum">
              <a:rPr lang="en-US" smtClean="0">
                <a:solidFill>
                  <a:prstClr val="black"/>
                </a:solidFill>
                <a:latin typeface="Calibri" panose="020F0502020204030204"/>
              </a:rPr>
              <a:pPr/>
              <a:t>21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667957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C4B64-BDA6-634E-BD2A-D5BD70F96A9C}" type="slidenum">
              <a:rPr lang="en-US" smtClean="0">
                <a:solidFill>
                  <a:prstClr val="black"/>
                </a:solidFill>
                <a:latin typeface="Calibri" panose="020F0502020204030204"/>
              </a:rPr>
              <a:pPr/>
              <a:t>23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261666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C4B64-BDA6-634E-BD2A-D5BD70F96A9C}" type="slidenum">
              <a:rPr lang="en-US" smtClean="0">
                <a:solidFill>
                  <a:prstClr val="black"/>
                </a:solidFill>
                <a:latin typeface="Calibri" panose="020F0502020204030204"/>
              </a:rPr>
              <a:pPr/>
              <a:t>24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214101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C4B64-BDA6-634E-BD2A-D5BD70F96A9C}" type="slidenum">
              <a:rPr lang="en-US" smtClean="0">
                <a:solidFill>
                  <a:prstClr val="black"/>
                </a:solidFill>
                <a:latin typeface="Calibri" panose="020F0502020204030204"/>
              </a:rPr>
              <a:pPr/>
              <a:t>25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818890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C4B64-BDA6-634E-BD2A-D5BD70F96A9C}" type="slidenum">
              <a:rPr lang="en-US" smtClean="0">
                <a:solidFill>
                  <a:prstClr val="black"/>
                </a:solidFill>
                <a:latin typeface="Calibri" panose="020F0502020204030204"/>
              </a:rPr>
              <a:pPr/>
              <a:t>26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9923482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C4B64-BDA6-634E-BD2A-D5BD70F96A9C}" type="slidenum">
              <a:rPr lang="en-US" smtClean="0">
                <a:solidFill>
                  <a:prstClr val="black"/>
                </a:solidFill>
                <a:latin typeface="Calibri" panose="020F0502020204030204"/>
              </a:rPr>
              <a:pPr/>
              <a:t>27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215665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7:10- 7:11</a:t>
            </a:r>
            <a:r>
              <a:rPr lang="en-US" baseline="0" dirty="0"/>
              <a:t> (1 MINUTE)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[LIZ]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09D58-CE17-5F49-889D-9F08C930C319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7501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C4B64-BDA6-634E-BD2A-D5BD70F96A9C}" type="slidenum">
              <a:rPr lang="en-US" smtClean="0">
                <a:solidFill>
                  <a:prstClr val="black"/>
                </a:solidFill>
                <a:latin typeface="Calibri" panose="020F0502020204030204"/>
              </a:rPr>
              <a:pPr/>
              <a:t>34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477254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C4B64-BDA6-634E-BD2A-D5BD70F96A9C}" type="slidenum">
              <a:rPr lang="en-US" smtClean="0">
                <a:solidFill>
                  <a:prstClr val="black"/>
                </a:solidFill>
                <a:latin typeface="Calibri" panose="020F0502020204030204"/>
              </a:rPr>
              <a:pPr/>
              <a:t>35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74709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C4B64-BDA6-634E-BD2A-D5BD70F96A9C}" type="slidenum">
              <a:rPr lang="en-US" smtClean="0">
                <a:solidFill>
                  <a:prstClr val="black"/>
                </a:solidFill>
                <a:latin typeface="Calibri" panose="020F0502020204030204"/>
              </a:rPr>
              <a:pPr/>
              <a:t>36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75495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Shape 13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5205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C4B64-BDA6-634E-BD2A-D5BD70F96A9C}" type="slidenum">
              <a:rPr lang="en-US" smtClean="0">
                <a:solidFill>
                  <a:prstClr val="black"/>
                </a:solidFill>
                <a:latin typeface="Calibri" panose="020F0502020204030204"/>
              </a:rPr>
              <a:pPr/>
              <a:t>37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479925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C4B64-BDA6-634E-BD2A-D5BD70F96A9C}" type="slidenum">
              <a:rPr lang="en-US" smtClean="0">
                <a:solidFill>
                  <a:prstClr val="black"/>
                </a:solidFill>
                <a:latin typeface="Calibri" panose="020F0502020204030204"/>
              </a:rPr>
              <a:pPr/>
              <a:t>38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980668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than anything though, we believe</a:t>
            </a:r>
            <a:r>
              <a:rPr lang="en-US" baseline="0" dirty="0"/>
              <a:t> that you have to see yourself as part of the community you want to improve/organize </a:t>
            </a:r>
            <a:r>
              <a:rPr lang="mr-IN" baseline="0" dirty="0"/>
              <a:t>–</a:t>
            </a:r>
            <a:r>
              <a:rPr lang="en-US" baseline="0" dirty="0"/>
              <a:t> this is the only way you will know the needs, the resources, who is missing from the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AF8F3-F612-A546-BC8D-58FC4B225C0E}" type="slidenum">
              <a:rPr lang="en-US" smtClean="0">
                <a:solidFill>
                  <a:prstClr val="black"/>
                </a:solidFill>
                <a:latin typeface="Calibri" panose="020F0502020204030204"/>
              </a:rPr>
              <a:pPr/>
              <a:t>39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34833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Whitney Book"/>
              </a:rPr>
              <a:t>Coercion</a:t>
            </a:r>
            <a:r>
              <a:rPr lang="en-US" baseline="0" dirty="0">
                <a:latin typeface="Whitney Book"/>
              </a:rPr>
              <a:t> induces change, while leadership influences change</a:t>
            </a:r>
            <a:endParaRPr lang="en-US" dirty="0">
              <a:latin typeface="Whitney Book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57154-F5D8-F841-9FF1-EA98BB7FEB20}" type="slidenum">
              <a:rPr lang="en-US" smtClean="0">
                <a:solidFill>
                  <a:prstClr val="black"/>
                </a:solidFill>
                <a:latin typeface="Calibri" panose="020F0502020204030204"/>
              </a:rPr>
              <a:pPr/>
              <a:t>41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181844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Whitney Book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57154-F5D8-F841-9FF1-EA98BB7FEB20}" type="slidenum">
              <a:rPr lang="en-US" smtClean="0">
                <a:solidFill>
                  <a:prstClr val="black"/>
                </a:solidFill>
                <a:latin typeface="Calibri" panose="020F0502020204030204"/>
              </a:rPr>
              <a:pPr/>
              <a:t>42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140819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C4B64-BDA6-634E-BD2A-D5BD70F96A9C}" type="slidenum">
              <a:rPr lang="en-US" smtClean="0">
                <a:solidFill>
                  <a:prstClr val="black"/>
                </a:solidFill>
                <a:latin typeface="Calibri" panose="020F0502020204030204"/>
              </a:rPr>
              <a:pPr/>
              <a:t>43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9892254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5" name="Shape 37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100" dirty="0">
                <a:latin typeface="Source Sans Pro Regular" charset="0"/>
                <a:ea typeface="Source Sans Pro Regular" charset="0"/>
                <a:cs typeface="Source Sans Pro Regular" charset="0"/>
                <a:sym typeface="Arial"/>
              </a:rPr>
              <a:t>7:47- 7:53</a:t>
            </a:r>
            <a:r>
              <a:rPr lang="en-US" sz="1100" baseline="0" dirty="0">
                <a:latin typeface="Source Sans Pro Regular" charset="0"/>
                <a:ea typeface="Source Sans Pro Regular" charset="0"/>
                <a:cs typeface="Source Sans Pro Regular" charset="0"/>
                <a:sym typeface="Arial"/>
              </a:rPr>
              <a:t> [6 minutes]</a:t>
            </a: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1100" baseline="0" dirty="0">
              <a:latin typeface="Source Sans Pro Regular" charset="0"/>
              <a:ea typeface="Source Sans Pro Regular" charset="0"/>
              <a:cs typeface="Source Sans Pro Regular" charset="0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100" baseline="0" dirty="0">
                <a:latin typeface="Source Sans Pro Regular" charset="0"/>
                <a:ea typeface="Source Sans Pro Regular" charset="0"/>
                <a:cs typeface="Source Sans Pro Regular" charset="0"/>
                <a:sym typeface="Arial"/>
              </a:rPr>
              <a:t>It’s ok if that takes a second </a:t>
            </a:r>
            <a:r>
              <a:rPr lang="mr-IN" sz="1100" baseline="0" dirty="0">
                <a:latin typeface="Source Sans Pro Regular" charset="0"/>
                <a:ea typeface="Source Sans Pro Regular" charset="0"/>
                <a:cs typeface="Source Sans Pro Regular" charset="0"/>
                <a:sym typeface="Arial"/>
              </a:rPr>
              <a:t>–</a:t>
            </a:r>
            <a:r>
              <a:rPr lang="en-US" sz="1100" baseline="0" dirty="0">
                <a:latin typeface="Source Sans Pro Regular" charset="0"/>
                <a:ea typeface="Source Sans Pro Regular" charset="0"/>
                <a:cs typeface="Source Sans Pro Regular" charset="0"/>
                <a:sym typeface="Arial"/>
              </a:rPr>
              <a:t> this is hard! Really think about the FIRST time that happened because that was when you likely </a:t>
            </a:r>
            <a:r>
              <a:rPr lang="en-US" sz="1100" baseline="0" dirty="0" err="1">
                <a:latin typeface="Source Sans Pro Regular" charset="0"/>
                <a:ea typeface="Source Sans Pro Regular" charset="0"/>
                <a:cs typeface="Source Sans Pro Regular" charset="0"/>
                <a:sym typeface="Arial"/>
              </a:rPr>
              <a:t>solified</a:t>
            </a:r>
            <a:r>
              <a:rPr lang="en-US" sz="1100" baseline="0" dirty="0">
                <a:latin typeface="Source Sans Pro Regular" charset="0"/>
                <a:ea typeface="Source Sans Pro Regular" charset="0"/>
                <a:cs typeface="Source Sans Pro Regular" charset="0"/>
                <a:sym typeface="Arial"/>
              </a:rPr>
              <a:t> your belief around a particular value.</a:t>
            </a: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1100" baseline="0" dirty="0">
              <a:latin typeface="Source Sans Pro Regular" charset="0"/>
              <a:ea typeface="Source Sans Pro Regular" charset="0"/>
              <a:cs typeface="Source Sans Pro Regular" charset="0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100" baseline="0" dirty="0">
                <a:latin typeface="Source Sans Pro Regular" charset="0"/>
                <a:ea typeface="Source Sans Pro Regular" charset="0"/>
                <a:cs typeface="Source Sans Pro Regular" charset="0"/>
                <a:sym typeface="Arial"/>
              </a:rPr>
              <a:t>This is hard and takes a lot of practice, so some </a:t>
            </a: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1100" baseline="0" dirty="0">
              <a:latin typeface="Source Sans Pro Regular" charset="0"/>
              <a:ea typeface="Source Sans Pro Regular" charset="0"/>
              <a:cs typeface="Source Sans Pro Regular" charset="0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100" baseline="0" dirty="0">
                <a:latin typeface="Source Sans Pro Regular" charset="0"/>
                <a:ea typeface="Source Sans Pro Regular" charset="0"/>
                <a:cs typeface="Source Sans Pro Regular" charset="0"/>
                <a:sym typeface="Arial"/>
              </a:rPr>
              <a:t>This is very personal, so if you feel comfortable sharing, we would love to </a:t>
            </a:r>
            <a:r>
              <a:rPr lang="en-US" sz="1100" baseline="0" dirty="0" err="1">
                <a:latin typeface="Source Sans Pro Regular" charset="0"/>
                <a:ea typeface="Source Sans Pro Regular" charset="0"/>
                <a:cs typeface="Source Sans Pro Regular" charset="0"/>
                <a:sym typeface="Arial"/>
              </a:rPr>
              <a:t>thear</a:t>
            </a:r>
            <a:endParaRPr lang="en-US" sz="1100" dirty="0">
              <a:latin typeface="Source Sans Pro Regular" charset="0"/>
              <a:ea typeface="Source Sans Pro Regular" charset="0"/>
              <a:cs typeface="Source Sans Pro Regular" charset="0"/>
              <a:sym typeface="Arial"/>
            </a:endParaRPr>
          </a:p>
        </p:txBody>
      </p:sp>
      <p:sp>
        <p:nvSpPr>
          <p:cNvPr id="376" name="Shape 37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44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804768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7:10- 7:11</a:t>
            </a:r>
            <a:r>
              <a:rPr lang="en-US" baseline="0" dirty="0"/>
              <a:t> (1 MINUTE)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[LIZ]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09D58-CE17-5F49-889D-9F08C930C319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88965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than anything though, we believe</a:t>
            </a:r>
            <a:r>
              <a:rPr lang="en-US" baseline="0" dirty="0"/>
              <a:t> that you have to see yourself as part of the community you want to improve/organize </a:t>
            </a:r>
            <a:r>
              <a:rPr lang="mr-IN" baseline="0" dirty="0"/>
              <a:t>–</a:t>
            </a:r>
            <a:r>
              <a:rPr lang="en-US" baseline="0" dirty="0"/>
              <a:t> this is the only way you will know the needs, the resources, who is missing from the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AF8F3-F612-A546-BC8D-58FC4B225C0E}" type="slidenum">
              <a:rPr lang="en-US" smtClean="0">
                <a:solidFill>
                  <a:prstClr val="black"/>
                </a:solidFill>
                <a:latin typeface="Calibri" panose="020F0502020204030204"/>
              </a:rPr>
              <a:pPr/>
              <a:t>46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6911426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C4B64-BDA6-634E-BD2A-D5BD70F96A9C}" type="slidenum">
              <a:rPr lang="en-US" smtClean="0">
                <a:solidFill>
                  <a:prstClr val="black"/>
                </a:solidFill>
                <a:latin typeface="Calibri" panose="020F0502020204030204"/>
              </a:rPr>
              <a:pPr/>
              <a:t>47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85133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Over the span </a:t>
            </a:r>
            <a:r>
              <a:rPr lang="en-US" sz="1200" b="0" i="0" u="none" strike="noStrike" kern="1200" cap="none" baseline="0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of this week hundreds of fellows will be starting this journey along with you! Using social media to share out your learning and what you are excited about is a great way to build connections that span the country. It is also a super great way to show your personal networks what you’re working on. Who knows, maybe someone will be inspired by you and begin their own organizing journey!</a:t>
            </a:r>
            <a:endParaRPr lang="en-US" b="0" dirty="0"/>
          </a:p>
          <a:p>
            <a:pPr lvl="1" rtl="0" fontAlgn="base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en-US" smtClea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5</a:t>
            </a:fld>
            <a:endParaRPr lang="en-US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794879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than anything though, we believe</a:t>
            </a:r>
            <a:r>
              <a:rPr lang="en-US" baseline="0" dirty="0"/>
              <a:t> that you have to see yourself as part of the community you want to improve/organize </a:t>
            </a:r>
            <a:r>
              <a:rPr lang="mr-IN" baseline="0" dirty="0"/>
              <a:t>–</a:t>
            </a:r>
            <a:r>
              <a:rPr lang="en-US" baseline="0" dirty="0"/>
              <a:t> this is the only way you will know the needs, the resources, who is missing from the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AF8F3-F612-A546-BC8D-58FC4B225C0E}" type="slidenum">
              <a:rPr lang="en-US" smtClean="0">
                <a:solidFill>
                  <a:prstClr val="black"/>
                </a:solidFill>
                <a:latin typeface="Calibri" panose="020F0502020204030204"/>
              </a:rPr>
              <a:pPr/>
              <a:t>48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3107980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than anything though, we believe</a:t>
            </a:r>
            <a:r>
              <a:rPr lang="en-US" baseline="0" dirty="0"/>
              <a:t> that you have to see yourself as part of the community you want to improve/organize </a:t>
            </a:r>
            <a:r>
              <a:rPr lang="mr-IN" baseline="0" dirty="0"/>
              <a:t>–</a:t>
            </a:r>
            <a:r>
              <a:rPr lang="en-US" baseline="0" dirty="0"/>
              <a:t> this is the only way you will know the needs, the resources, who is missing from the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AF8F3-F612-A546-BC8D-58FC4B225C0E}" type="slidenum">
              <a:rPr lang="en-US" smtClean="0">
                <a:solidFill>
                  <a:prstClr val="black"/>
                </a:solidFill>
                <a:latin typeface="Calibri" panose="020F0502020204030204"/>
              </a:rPr>
              <a:pPr/>
              <a:t>49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5051698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than anything though, we believe</a:t>
            </a:r>
            <a:r>
              <a:rPr lang="en-US" baseline="0" dirty="0"/>
              <a:t> that you have to see yourself as part of the community you want to improve/organize </a:t>
            </a:r>
            <a:r>
              <a:rPr lang="mr-IN" baseline="0" dirty="0"/>
              <a:t>–</a:t>
            </a:r>
            <a:r>
              <a:rPr lang="en-US" baseline="0" dirty="0"/>
              <a:t> this is the only way you will know the needs, the resources, who is missing from the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AF8F3-F612-A546-BC8D-58FC4B225C0E}" type="slidenum">
              <a:rPr lang="en-US" smtClean="0">
                <a:solidFill>
                  <a:prstClr val="black"/>
                </a:solidFill>
                <a:latin typeface="Calibri" panose="020F0502020204030204"/>
              </a:rPr>
              <a:pPr/>
              <a:t>50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543830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5" name="Shape 37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100" dirty="0">
                <a:latin typeface="Source Sans Pro Regular" charset="0"/>
                <a:ea typeface="Source Sans Pro Regular" charset="0"/>
                <a:cs typeface="Source Sans Pro Regular" charset="0"/>
                <a:sym typeface="Arial"/>
              </a:rPr>
              <a:t>7:47- 7:53</a:t>
            </a:r>
            <a:r>
              <a:rPr lang="en-US" sz="1100" baseline="0" dirty="0">
                <a:latin typeface="Source Sans Pro Regular" charset="0"/>
                <a:ea typeface="Source Sans Pro Regular" charset="0"/>
                <a:cs typeface="Source Sans Pro Regular" charset="0"/>
                <a:sym typeface="Arial"/>
              </a:rPr>
              <a:t> [6 minutes]</a:t>
            </a: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1100" baseline="0" dirty="0">
              <a:latin typeface="Source Sans Pro Regular" charset="0"/>
              <a:ea typeface="Source Sans Pro Regular" charset="0"/>
              <a:cs typeface="Source Sans Pro Regular" charset="0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100" baseline="0" dirty="0">
                <a:latin typeface="Source Sans Pro Regular" charset="0"/>
                <a:ea typeface="Source Sans Pro Regular" charset="0"/>
                <a:cs typeface="Source Sans Pro Regular" charset="0"/>
                <a:sym typeface="Arial"/>
              </a:rPr>
              <a:t>It’s ok if that takes a second </a:t>
            </a:r>
            <a:r>
              <a:rPr lang="mr-IN" sz="1100" baseline="0" dirty="0">
                <a:latin typeface="Source Sans Pro Regular" charset="0"/>
                <a:ea typeface="Source Sans Pro Regular" charset="0"/>
                <a:cs typeface="Source Sans Pro Regular" charset="0"/>
                <a:sym typeface="Arial"/>
              </a:rPr>
              <a:t>–</a:t>
            </a:r>
            <a:r>
              <a:rPr lang="en-US" sz="1100" baseline="0" dirty="0">
                <a:latin typeface="Source Sans Pro Regular" charset="0"/>
                <a:ea typeface="Source Sans Pro Regular" charset="0"/>
                <a:cs typeface="Source Sans Pro Regular" charset="0"/>
                <a:sym typeface="Arial"/>
              </a:rPr>
              <a:t> this is hard! Really think about the FIRST time that happened because that was when you likely </a:t>
            </a:r>
            <a:r>
              <a:rPr lang="en-US" sz="1100" baseline="0" dirty="0" err="1">
                <a:latin typeface="Source Sans Pro Regular" charset="0"/>
                <a:ea typeface="Source Sans Pro Regular" charset="0"/>
                <a:cs typeface="Source Sans Pro Regular" charset="0"/>
                <a:sym typeface="Arial"/>
              </a:rPr>
              <a:t>solified</a:t>
            </a:r>
            <a:r>
              <a:rPr lang="en-US" sz="1100" baseline="0" dirty="0">
                <a:latin typeface="Source Sans Pro Regular" charset="0"/>
                <a:ea typeface="Source Sans Pro Regular" charset="0"/>
                <a:cs typeface="Source Sans Pro Regular" charset="0"/>
                <a:sym typeface="Arial"/>
              </a:rPr>
              <a:t> your belief around a particular value.</a:t>
            </a: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1100" baseline="0" dirty="0">
              <a:latin typeface="Source Sans Pro Regular" charset="0"/>
              <a:ea typeface="Source Sans Pro Regular" charset="0"/>
              <a:cs typeface="Source Sans Pro Regular" charset="0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100" baseline="0" dirty="0">
                <a:latin typeface="Source Sans Pro Regular" charset="0"/>
                <a:ea typeface="Source Sans Pro Regular" charset="0"/>
                <a:cs typeface="Source Sans Pro Regular" charset="0"/>
                <a:sym typeface="Arial"/>
              </a:rPr>
              <a:t>This is hard and takes a lot of practice, so some </a:t>
            </a: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1100" baseline="0" dirty="0">
              <a:latin typeface="Source Sans Pro Regular" charset="0"/>
              <a:ea typeface="Source Sans Pro Regular" charset="0"/>
              <a:cs typeface="Source Sans Pro Regular" charset="0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100" baseline="0" dirty="0">
                <a:latin typeface="Source Sans Pro Regular" charset="0"/>
                <a:ea typeface="Source Sans Pro Regular" charset="0"/>
                <a:cs typeface="Source Sans Pro Regular" charset="0"/>
                <a:sym typeface="Arial"/>
              </a:rPr>
              <a:t>This is very personal, so if you feel comfortable sharing, we would love to </a:t>
            </a:r>
            <a:r>
              <a:rPr lang="en-US" sz="1100" baseline="0" dirty="0" err="1">
                <a:latin typeface="Source Sans Pro Regular" charset="0"/>
                <a:ea typeface="Source Sans Pro Regular" charset="0"/>
                <a:cs typeface="Source Sans Pro Regular" charset="0"/>
                <a:sym typeface="Arial"/>
              </a:rPr>
              <a:t>thear</a:t>
            </a:r>
            <a:endParaRPr lang="en-US" sz="1100" dirty="0">
              <a:latin typeface="Source Sans Pro Regular" charset="0"/>
              <a:ea typeface="Source Sans Pro Regular" charset="0"/>
              <a:cs typeface="Source Sans Pro Regular" charset="0"/>
              <a:sym typeface="Arial"/>
            </a:endParaRPr>
          </a:p>
        </p:txBody>
      </p:sp>
      <p:sp>
        <p:nvSpPr>
          <p:cNvPr id="376" name="Shape 37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51</a:t>
            </a:fld>
            <a:endParaRPr lang="en-US" sz="12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5245583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5" name="Shape 37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100" dirty="0">
                <a:latin typeface="Source Sans Pro Regular" charset="0"/>
                <a:ea typeface="Source Sans Pro Regular" charset="0"/>
                <a:cs typeface="Source Sans Pro Regular" charset="0"/>
                <a:sym typeface="Arial"/>
              </a:rPr>
              <a:t>7:47- 7:53</a:t>
            </a:r>
            <a:r>
              <a:rPr lang="en-US" sz="1100" baseline="0" dirty="0">
                <a:latin typeface="Source Sans Pro Regular" charset="0"/>
                <a:ea typeface="Source Sans Pro Regular" charset="0"/>
                <a:cs typeface="Source Sans Pro Regular" charset="0"/>
                <a:sym typeface="Arial"/>
              </a:rPr>
              <a:t> [6 minutes]</a:t>
            </a: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1100" baseline="0" dirty="0">
              <a:latin typeface="Source Sans Pro Regular" charset="0"/>
              <a:ea typeface="Source Sans Pro Regular" charset="0"/>
              <a:cs typeface="Source Sans Pro Regular" charset="0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100" baseline="0" dirty="0">
                <a:latin typeface="Source Sans Pro Regular" charset="0"/>
                <a:ea typeface="Source Sans Pro Regular" charset="0"/>
                <a:cs typeface="Source Sans Pro Regular" charset="0"/>
                <a:sym typeface="Arial"/>
              </a:rPr>
              <a:t>It’s ok if that takes a second </a:t>
            </a:r>
            <a:r>
              <a:rPr lang="mr-IN" sz="1100" baseline="0" dirty="0">
                <a:latin typeface="Source Sans Pro Regular" charset="0"/>
                <a:ea typeface="Source Sans Pro Regular" charset="0"/>
                <a:cs typeface="Source Sans Pro Regular" charset="0"/>
                <a:sym typeface="Arial"/>
              </a:rPr>
              <a:t>–</a:t>
            </a:r>
            <a:r>
              <a:rPr lang="en-US" sz="1100" baseline="0" dirty="0">
                <a:latin typeface="Source Sans Pro Regular" charset="0"/>
                <a:ea typeface="Source Sans Pro Regular" charset="0"/>
                <a:cs typeface="Source Sans Pro Regular" charset="0"/>
                <a:sym typeface="Arial"/>
              </a:rPr>
              <a:t> this is hard! Really think about the FIRST time that happened because that was when you likely </a:t>
            </a:r>
            <a:r>
              <a:rPr lang="en-US" sz="1100" baseline="0" dirty="0" err="1">
                <a:latin typeface="Source Sans Pro Regular" charset="0"/>
                <a:ea typeface="Source Sans Pro Regular" charset="0"/>
                <a:cs typeface="Source Sans Pro Regular" charset="0"/>
                <a:sym typeface="Arial"/>
              </a:rPr>
              <a:t>solified</a:t>
            </a:r>
            <a:r>
              <a:rPr lang="en-US" sz="1100" baseline="0" dirty="0">
                <a:latin typeface="Source Sans Pro Regular" charset="0"/>
                <a:ea typeface="Source Sans Pro Regular" charset="0"/>
                <a:cs typeface="Source Sans Pro Regular" charset="0"/>
                <a:sym typeface="Arial"/>
              </a:rPr>
              <a:t> your belief around a particular value.</a:t>
            </a: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1100" baseline="0" dirty="0">
              <a:latin typeface="Source Sans Pro Regular" charset="0"/>
              <a:ea typeface="Source Sans Pro Regular" charset="0"/>
              <a:cs typeface="Source Sans Pro Regular" charset="0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100" baseline="0" dirty="0">
                <a:latin typeface="Source Sans Pro Regular" charset="0"/>
                <a:ea typeface="Source Sans Pro Regular" charset="0"/>
                <a:cs typeface="Source Sans Pro Regular" charset="0"/>
                <a:sym typeface="Arial"/>
              </a:rPr>
              <a:t>This is hard and takes a lot of practice, so some </a:t>
            </a: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1100" baseline="0" dirty="0">
              <a:latin typeface="Source Sans Pro Regular" charset="0"/>
              <a:ea typeface="Source Sans Pro Regular" charset="0"/>
              <a:cs typeface="Source Sans Pro Regular" charset="0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100" baseline="0" dirty="0">
                <a:latin typeface="Source Sans Pro Regular" charset="0"/>
                <a:ea typeface="Source Sans Pro Regular" charset="0"/>
                <a:cs typeface="Source Sans Pro Regular" charset="0"/>
                <a:sym typeface="Arial"/>
              </a:rPr>
              <a:t>This is very personal, so if you feel comfortable sharing, we would love to </a:t>
            </a:r>
            <a:r>
              <a:rPr lang="en-US" sz="1100" baseline="0" dirty="0" err="1">
                <a:latin typeface="Source Sans Pro Regular" charset="0"/>
                <a:ea typeface="Source Sans Pro Regular" charset="0"/>
                <a:cs typeface="Source Sans Pro Regular" charset="0"/>
                <a:sym typeface="Arial"/>
              </a:rPr>
              <a:t>thear</a:t>
            </a:r>
            <a:endParaRPr lang="en-US" sz="1100" dirty="0">
              <a:latin typeface="Source Sans Pro Regular" charset="0"/>
              <a:ea typeface="Source Sans Pro Regular" charset="0"/>
              <a:cs typeface="Source Sans Pro Regular" charset="0"/>
              <a:sym typeface="Arial"/>
            </a:endParaRPr>
          </a:p>
        </p:txBody>
      </p:sp>
      <p:sp>
        <p:nvSpPr>
          <p:cNvPr id="376" name="Shape 37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52</a:t>
            </a:fld>
            <a:endParaRPr lang="en-US" sz="12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201855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7:10- 7:11</a:t>
            </a:r>
            <a:r>
              <a:rPr lang="en-US" baseline="0" dirty="0"/>
              <a:t> (1 MINUTE)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[LIZ]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09D58-CE17-5F49-889D-9F08C930C319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37786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 MINUTES</a:t>
            </a:r>
          </a:p>
          <a:p>
            <a:endParaRPr lang="en-US" dirty="0"/>
          </a:p>
          <a:p>
            <a:r>
              <a:rPr lang="en-US" dirty="0"/>
              <a:t>ADRIENNE</a:t>
            </a:r>
          </a:p>
          <a:p>
            <a:endParaRPr lang="en-US" dirty="0"/>
          </a:p>
          <a:p>
            <a:r>
              <a:rPr lang="en-US" dirty="0"/>
              <a:t>[TRACI pulls</a:t>
            </a:r>
            <a:r>
              <a:rPr lang="en-US" baseline="0" dirty="0"/>
              <a:t> out some responses from the chat box]</a:t>
            </a:r>
            <a:endParaRPr lang="en-US" dirty="0"/>
          </a:p>
          <a:p>
            <a:pPr marL="0" marR="0" indent="0" algn="l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C4B64-BDA6-634E-BD2A-D5BD70F96A9C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8006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 algn="l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C4B64-BDA6-634E-BD2A-D5BD70F96A9C}" type="slidenum">
              <a:rPr lang="en-US" smtClean="0">
                <a:solidFill>
                  <a:prstClr val="black"/>
                </a:solidFill>
                <a:latin typeface="Calibri" panose="020F0502020204030204"/>
              </a:rPr>
              <a:pPr/>
              <a:t>55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99157850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AF8F3-F612-A546-BC8D-58FC4B225C0E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63910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MINUTE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TRACI + ADRIENNE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OFA -- TRACI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lang="en-US" sz="1200" dirty="0">
                <a:latin typeface="Source Sans Pro" charset="0"/>
                <a:ea typeface="Source Sans Pro" charset="0"/>
                <a:cs typeface="Source Sans Pro" charset="0"/>
              </a:rPr>
              <a:t>1)</a:t>
            </a:r>
            <a:r>
              <a:rPr lang="en-US" sz="1200" baseline="0" dirty="0">
                <a:latin typeface="Source Sans Pro" charset="0"/>
                <a:ea typeface="Source Sans Pro" charset="0"/>
                <a:cs typeface="Source Sans Pro" charset="0"/>
              </a:rPr>
              <a:t> </a:t>
            </a:r>
            <a:r>
              <a:rPr lang="en-US" sz="1200" dirty="0">
                <a:latin typeface="Source Sans Pro" charset="0"/>
                <a:ea typeface="Source Sans Pro" charset="0"/>
                <a:cs typeface="Source Sans Pro" charset="0"/>
              </a:rPr>
              <a:t>December 7: Redistricting call with NDRC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lang="en-US" sz="1200" dirty="0">
                <a:latin typeface="Source Sans Pro" charset="0"/>
                <a:ea typeface="Source Sans Pro" charset="0"/>
                <a:cs typeface="Source Sans Pro" charset="0"/>
              </a:rPr>
              <a:t>2)</a:t>
            </a:r>
            <a:r>
              <a:rPr lang="en-US" sz="1200" baseline="0" dirty="0">
                <a:latin typeface="Source Sans Pro" charset="0"/>
                <a:ea typeface="Source Sans Pro" charset="0"/>
                <a:cs typeface="Source Sans Pro" charset="0"/>
              </a:rPr>
              <a:t> MLK DAY OF SERVICE = VR: </a:t>
            </a:r>
            <a:r>
              <a:rPr lang="en-US" sz="1200" dirty="0">
                <a:latin typeface="Source Sans Pro" charset="0"/>
                <a:ea typeface="Source Sans Pro" charset="0"/>
                <a:cs typeface="Source Sans Pro" charset="0"/>
              </a:rPr>
              <a:t>Email </a:t>
            </a:r>
            <a:r>
              <a:rPr lang="en-US" sz="1200" dirty="0">
                <a:latin typeface="Source Sans Pro" charset="0"/>
                <a:ea typeface="Source Sans Pro" charset="0"/>
                <a:cs typeface="Source Sans Pro" charset="0"/>
                <a:hlinkClick r:id="rId3"/>
              </a:rPr>
              <a:t>organizing@ofa.us</a:t>
            </a:r>
            <a:r>
              <a:rPr lang="en-US" sz="1200" dirty="0">
                <a:latin typeface="Source Sans Pro" charset="0"/>
                <a:ea typeface="Source Sans Pro" charset="0"/>
                <a:cs typeface="Source Sans Pro" charset="0"/>
              </a:rPr>
              <a:t> if you would like to get involved with voter registration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3) JOIN</a:t>
            </a:r>
            <a:r>
              <a:rPr lang="en-US" sz="1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NEXT CALL</a:t>
            </a:r>
            <a:endParaRPr lang="en-US"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Link</a:t>
            </a:r>
            <a:r>
              <a:rPr lang="en-US" sz="1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to put in chat box: https://</a:t>
            </a:r>
            <a:r>
              <a:rPr lang="en-US" sz="12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zoom.us</a:t>
            </a:r>
            <a:r>
              <a:rPr lang="en-US" sz="1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/webinar/register/WN_tUkjIhBnTGSSGPhQ1MQgaQ </a:t>
            </a:r>
            <a:endParaRPr lang="en-US"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en-US" sz="1200" b="0" i="0" u="none" strike="noStrike" kern="1200" cap="none" dirty="0">
              <a:solidFill>
                <a:schemeClr val="tx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93216-BC50-744F-9422-411E30A57A25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7818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7:09- 7:10</a:t>
            </a:r>
            <a:r>
              <a:rPr lang="en-US" baseline="0" dirty="0"/>
              <a:t> (1 MINUTE)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[LIZ]</a:t>
            </a:r>
          </a:p>
          <a:p>
            <a:endParaRPr lang="en-US" dirty="0"/>
          </a:p>
          <a:p>
            <a:r>
              <a:rPr lang="en-US" dirty="0"/>
              <a:t>Note-</a:t>
            </a:r>
            <a:r>
              <a:rPr lang="en-US" baseline="0" dirty="0"/>
              <a:t>-- this is a TYPE of personal story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521246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7:10- 7:11</a:t>
            </a:r>
            <a:r>
              <a:rPr lang="en-US" baseline="0" dirty="0"/>
              <a:t> (1 MINUTE)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[LIZ]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09D58-CE17-5F49-889D-9F08C930C31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542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sites.hks.harvard.edu</a:t>
            </a:r>
            <a:r>
              <a:rPr lang="en-US" dirty="0"/>
              <a:t>/m-</a:t>
            </a:r>
            <a:r>
              <a:rPr lang="en-US" dirty="0" err="1"/>
              <a:t>rcbg</a:t>
            </a:r>
            <a:r>
              <a:rPr lang="en-US" dirty="0"/>
              <a:t>/CSRI/publications/workingpaper_3_moore_khagram.pdf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AF8F3-F612-A546-BC8D-58FC4B225C0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9692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Elected</a:t>
            </a:r>
            <a:r>
              <a:rPr lang="en-US" baseline="0" dirty="0"/>
              <a:t> officials and other decision makers are constantly surrounded by messages from people asking them to take one stand or another on an issue. They receive these messages through a variety of mediums and from a variety of voices. </a:t>
            </a:r>
          </a:p>
          <a:p>
            <a:endParaRPr lang="en-US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Decision makers are surrounded by many issue ecosystems every day. If you and your partner organizations are not part of an issue ecosystem around a decision maker, the opposition is filling that space with their message or the issue is not on the target’s radar.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09D58-CE17-5F49-889D-9F08C930C319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2274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7:10- 7:11</a:t>
            </a:r>
            <a:r>
              <a:rPr lang="en-US" baseline="0" dirty="0"/>
              <a:t> (1 MINUTE)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[LIZ]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09D58-CE17-5F49-889D-9F08C930C31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6849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C4B64-BDA6-634E-BD2A-D5BD70F96A9C}" type="slidenum">
              <a:rPr lang="en-US" smtClean="0">
                <a:solidFill>
                  <a:prstClr val="black"/>
                </a:solidFill>
                <a:latin typeface="Calibri" panose="020F0502020204030204"/>
              </a:rPr>
              <a:pPr/>
              <a:t>19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71431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5871-EDC2-4D41-AD58-6E9C7A32599C}" type="datetimeFigureOut">
              <a:rPr lang="en-US" smtClean="0">
                <a:solidFill>
                  <a:srgbClr val="3B444D">
                    <a:tint val="75000"/>
                  </a:srgbClr>
                </a:solidFill>
              </a:rPr>
              <a:pPr/>
              <a:t>2/23/19</a:t>
            </a:fld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04D35-9779-114F-AB4C-6C4FF1B352B7}" type="slidenum">
              <a:rPr lang="en-US" smtClean="0">
                <a:solidFill>
                  <a:srgbClr val="3B444D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6D873-74C2-2640-B9AD-918029F598DE}" type="datetimeFigureOut">
              <a:rPr lang="en-US" smtClean="0">
                <a:solidFill>
                  <a:srgbClr val="3B444D">
                    <a:tint val="75000"/>
                  </a:srgbClr>
                </a:solidFill>
              </a:rPr>
              <a:pPr/>
              <a:t>2/23/19</a:t>
            </a:fld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39DEE-8339-8A4A-9908-442819D15C55}" type="slidenum">
              <a:rPr lang="en-US" smtClean="0">
                <a:solidFill>
                  <a:srgbClr val="3B444D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6D873-74C2-2640-B9AD-918029F598DE}" type="datetimeFigureOut">
              <a:rPr lang="en-US" smtClean="0">
                <a:solidFill>
                  <a:srgbClr val="3B444D">
                    <a:tint val="75000"/>
                  </a:srgbClr>
                </a:solidFill>
              </a:rPr>
              <a:pPr/>
              <a:t>2/23/19</a:t>
            </a:fld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39DEE-8339-8A4A-9908-442819D15C55}" type="slidenum">
              <a:rPr lang="en-US" smtClean="0">
                <a:solidFill>
                  <a:srgbClr val="3B444D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6D873-74C2-2640-B9AD-918029F598DE}" type="datetimeFigureOut">
              <a:rPr lang="en-US" smtClean="0">
                <a:solidFill>
                  <a:srgbClr val="3B444D">
                    <a:tint val="75000"/>
                  </a:srgbClr>
                </a:solidFill>
              </a:rPr>
              <a:pPr/>
              <a:t>2/23/19</a:t>
            </a:fld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39DEE-8339-8A4A-9908-442819D15C55}" type="slidenum">
              <a:rPr lang="en-US" smtClean="0">
                <a:solidFill>
                  <a:srgbClr val="3B444D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6D873-74C2-2640-B9AD-918029F598DE}" type="datetimeFigureOut">
              <a:rPr lang="en-US" smtClean="0">
                <a:solidFill>
                  <a:srgbClr val="3B444D">
                    <a:tint val="75000"/>
                  </a:srgbClr>
                </a:solidFill>
              </a:rPr>
              <a:pPr/>
              <a:t>2/23/19</a:t>
            </a:fld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39DEE-8339-8A4A-9908-442819D15C55}" type="slidenum">
              <a:rPr lang="en-US" smtClean="0">
                <a:solidFill>
                  <a:srgbClr val="3B444D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6D873-74C2-2640-B9AD-918029F598DE}" type="datetimeFigureOut">
              <a:rPr lang="en-US" smtClean="0">
                <a:solidFill>
                  <a:srgbClr val="3B444D">
                    <a:tint val="75000"/>
                  </a:srgbClr>
                </a:solidFill>
              </a:rPr>
              <a:pPr/>
              <a:t>2/23/19</a:t>
            </a:fld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39DEE-8339-8A4A-9908-442819D15C55}" type="slidenum">
              <a:rPr lang="en-US" smtClean="0">
                <a:solidFill>
                  <a:srgbClr val="3B444D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6D873-74C2-2640-B9AD-918029F598DE}" type="datetimeFigureOut">
              <a:rPr lang="en-US" smtClean="0">
                <a:solidFill>
                  <a:srgbClr val="3B444D">
                    <a:tint val="75000"/>
                  </a:srgbClr>
                </a:solidFill>
              </a:rPr>
              <a:pPr/>
              <a:t>2/23/19</a:t>
            </a:fld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39DEE-8339-8A4A-9908-442819D15C55}" type="slidenum">
              <a:rPr lang="en-US" smtClean="0">
                <a:solidFill>
                  <a:srgbClr val="3B444D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6D873-74C2-2640-B9AD-918029F598DE}" type="datetimeFigureOut">
              <a:rPr lang="en-US" smtClean="0">
                <a:solidFill>
                  <a:srgbClr val="3B444D">
                    <a:tint val="75000"/>
                  </a:srgbClr>
                </a:solidFill>
              </a:rPr>
              <a:pPr/>
              <a:t>2/23/19</a:t>
            </a:fld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39DEE-8339-8A4A-9908-442819D15C55}" type="slidenum">
              <a:rPr lang="en-US" smtClean="0">
                <a:solidFill>
                  <a:srgbClr val="3B444D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6D873-74C2-2640-B9AD-918029F598DE}" type="datetimeFigureOut">
              <a:rPr lang="en-US" smtClean="0">
                <a:solidFill>
                  <a:srgbClr val="3B444D">
                    <a:tint val="75000"/>
                  </a:srgbClr>
                </a:solidFill>
              </a:rPr>
              <a:pPr/>
              <a:t>2/23/19</a:t>
            </a:fld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39DEE-8339-8A4A-9908-442819D15C55}" type="slidenum">
              <a:rPr lang="en-US" smtClean="0">
                <a:solidFill>
                  <a:srgbClr val="3B444D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1" cy="253431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5871-EDC2-4D41-AD58-6E9C7A32599C}" type="datetimeFigureOut">
              <a:rPr lang="en-US" smtClean="0">
                <a:solidFill>
                  <a:srgbClr val="3B444D">
                    <a:tint val="75000"/>
                  </a:srgbClr>
                </a:solidFill>
              </a:rPr>
              <a:pPr/>
              <a:t>2/23/19</a:t>
            </a:fld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04D35-9779-114F-AB4C-6C4FF1B352B7}" type="slidenum">
              <a:rPr lang="en-US" smtClean="0">
                <a:solidFill>
                  <a:srgbClr val="3B444D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5871-EDC2-4D41-AD58-6E9C7A32599C}" type="datetimeFigureOut">
              <a:rPr lang="en-US" smtClean="0">
                <a:solidFill>
                  <a:srgbClr val="3B444D">
                    <a:tint val="75000"/>
                  </a:srgbClr>
                </a:solidFill>
              </a:rPr>
              <a:pPr/>
              <a:t>2/23/19</a:t>
            </a:fld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04D35-9779-114F-AB4C-6C4FF1B352B7}" type="slidenum">
              <a:rPr lang="en-US" smtClean="0">
                <a:solidFill>
                  <a:srgbClr val="3B444D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5871-EDC2-4D41-AD58-6E9C7A32599C}" type="datetimeFigureOut">
              <a:rPr lang="en-US" smtClean="0">
                <a:solidFill>
                  <a:srgbClr val="3B444D">
                    <a:tint val="75000"/>
                  </a:srgbClr>
                </a:solidFill>
              </a:rPr>
              <a:pPr/>
              <a:t>2/23/19</a:t>
            </a:fld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04D35-9779-114F-AB4C-6C4FF1B352B7}" type="slidenum">
              <a:rPr lang="en-US" smtClean="0">
                <a:solidFill>
                  <a:srgbClr val="3B444D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5871-EDC2-4D41-AD58-6E9C7A32599C}" type="datetimeFigureOut">
              <a:rPr lang="en-US" smtClean="0">
                <a:solidFill>
                  <a:srgbClr val="3B444D">
                    <a:tint val="75000"/>
                  </a:srgbClr>
                </a:solidFill>
              </a:rPr>
              <a:pPr/>
              <a:t>2/23/19</a:t>
            </a:fld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04D35-9779-114F-AB4C-6C4FF1B352B7}" type="slidenum">
              <a:rPr lang="en-US" smtClean="0">
                <a:solidFill>
                  <a:srgbClr val="3B444D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5871-EDC2-4D41-AD58-6E9C7A32599C}" type="datetimeFigureOut">
              <a:rPr lang="en-US" smtClean="0">
                <a:solidFill>
                  <a:srgbClr val="3B444D">
                    <a:tint val="75000"/>
                  </a:srgbClr>
                </a:solidFill>
              </a:rPr>
              <a:pPr/>
              <a:t>2/23/19</a:t>
            </a:fld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04D35-9779-114F-AB4C-6C4FF1B352B7}" type="slidenum">
              <a:rPr lang="en-US" smtClean="0">
                <a:solidFill>
                  <a:srgbClr val="3B444D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5871-EDC2-4D41-AD58-6E9C7A32599C}" type="datetimeFigureOut">
              <a:rPr lang="en-US" smtClean="0">
                <a:solidFill>
                  <a:srgbClr val="3B444D">
                    <a:tint val="75000"/>
                  </a:srgbClr>
                </a:solidFill>
              </a:rPr>
              <a:pPr/>
              <a:t>2/23/19</a:t>
            </a:fld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04D35-9779-114F-AB4C-6C4FF1B352B7}" type="slidenum">
              <a:rPr lang="en-US" smtClean="0">
                <a:solidFill>
                  <a:srgbClr val="3B444D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5871-EDC2-4D41-AD58-6E9C7A32599C}" type="datetimeFigureOut">
              <a:rPr lang="en-US" smtClean="0">
                <a:solidFill>
                  <a:srgbClr val="3B444D">
                    <a:tint val="75000"/>
                  </a:srgbClr>
                </a:solidFill>
              </a:rPr>
              <a:pPr/>
              <a:t>2/23/19</a:t>
            </a:fld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04D35-9779-114F-AB4C-6C4FF1B352B7}" type="slidenum">
              <a:rPr lang="en-US" smtClean="0">
                <a:solidFill>
                  <a:srgbClr val="3B444D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5871-EDC2-4D41-AD58-6E9C7A32599C}" type="datetimeFigureOut">
              <a:rPr lang="en-US" smtClean="0">
                <a:solidFill>
                  <a:srgbClr val="3B444D">
                    <a:tint val="75000"/>
                  </a:srgbClr>
                </a:solidFill>
              </a:rPr>
              <a:pPr/>
              <a:t>2/23/19</a:t>
            </a:fld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04D35-9779-114F-AB4C-6C4FF1B352B7}" type="slidenum">
              <a:rPr lang="en-US" smtClean="0">
                <a:solidFill>
                  <a:srgbClr val="3B444D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5871-EDC2-4D41-AD58-6E9C7A32599C}" type="datetimeFigureOut">
              <a:rPr lang="en-US" smtClean="0">
                <a:solidFill>
                  <a:srgbClr val="3B444D">
                    <a:tint val="75000"/>
                  </a:srgbClr>
                </a:solidFill>
              </a:rPr>
              <a:pPr/>
              <a:t>2/23/19</a:t>
            </a:fld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04D35-9779-114F-AB4C-6C4FF1B352B7}" type="slidenum">
              <a:rPr lang="en-US" smtClean="0">
                <a:solidFill>
                  <a:srgbClr val="3B444D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5871-EDC2-4D41-AD58-6E9C7A32599C}" type="datetimeFigureOut">
              <a:rPr lang="en-US" smtClean="0">
                <a:solidFill>
                  <a:srgbClr val="3B444D">
                    <a:tint val="75000"/>
                  </a:srgbClr>
                </a:solidFill>
              </a:rPr>
              <a:pPr/>
              <a:t>2/23/19</a:t>
            </a:fld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04D35-9779-114F-AB4C-6C4FF1B352B7}" type="slidenum">
              <a:rPr lang="en-US" smtClean="0">
                <a:solidFill>
                  <a:srgbClr val="3B444D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5871-EDC2-4D41-AD58-6E9C7A32599C}" type="datetimeFigureOut">
              <a:rPr lang="en-US" smtClean="0">
                <a:solidFill>
                  <a:srgbClr val="3B444D">
                    <a:tint val="75000"/>
                  </a:srgbClr>
                </a:solidFill>
              </a:rPr>
              <a:pPr/>
              <a:t>2/23/19</a:t>
            </a:fld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04D35-9779-114F-AB4C-6C4FF1B352B7}" type="slidenum">
              <a:rPr lang="en-US" smtClean="0">
                <a:solidFill>
                  <a:srgbClr val="3B444D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5871-EDC2-4D41-AD58-6E9C7A32599C}" type="datetimeFigureOut">
              <a:rPr lang="en-US" smtClean="0">
                <a:solidFill>
                  <a:srgbClr val="3B444D">
                    <a:tint val="75000"/>
                  </a:srgbClr>
                </a:solidFill>
              </a:rPr>
              <a:pPr/>
              <a:t>2/23/19</a:t>
            </a:fld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04D35-9779-114F-AB4C-6C4FF1B352B7}" type="slidenum">
              <a:rPr lang="en-US" smtClean="0">
                <a:solidFill>
                  <a:srgbClr val="3B444D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5871-EDC2-4D41-AD58-6E9C7A32599C}" type="datetimeFigureOut">
              <a:rPr lang="en-US" smtClean="0">
                <a:solidFill>
                  <a:srgbClr val="3B444D">
                    <a:tint val="75000"/>
                  </a:srgbClr>
                </a:solidFill>
              </a:rPr>
              <a:pPr/>
              <a:t>2/23/19</a:t>
            </a:fld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04D35-9779-114F-AB4C-6C4FF1B352B7}" type="slidenum">
              <a:rPr lang="en-US" smtClean="0">
                <a:solidFill>
                  <a:srgbClr val="3B444D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6D873-74C2-2640-B9AD-918029F598DE}" type="datetimeFigureOut">
              <a:rPr lang="en-US" smtClean="0">
                <a:solidFill>
                  <a:srgbClr val="3B444D">
                    <a:tint val="75000"/>
                  </a:srgbClr>
                </a:solidFill>
              </a:rPr>
              <a:pPr/>
              <a:t>2/23/19</a:t>
            </a:fld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39DEE-8339-8A4A-9908-442819D15C55}" type="slidenum">
              <a:rPr lang="en-US" smtClean="0">
                <a:solidFill>
                  <a:srgbClr val="3B444D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6D873-74C2-2640-B9AD-918029F598DE}" type="datetimeFigureOut">
              <a:rPr lang="en-US" smtClean="0">
                <a:solidFill>
                  <a:srgbClr val="3B444D">
                    <a:tint val="75000"/>
                  </a:srgbClr>
                </a:solidFill>
              </a:rPr>
              <a:pPr/>
              <a:t>2/23/19</a:t>
            </a:fld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39DEE-8339-8A4A-9908-442819D15C55}" type="slidenum">
              <a:rPr lang="en-US" smtClean="0">
                <a:solidFill>
                  <a:srgbClr val="3B444D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6D873-74C2-2640-B9AD-918029F598DE}" type="datetimeFigureOut">
              <a:rPr lang="en-US" smtClean="0">
                <a:solidFill>
                  <a:srgbClr val="3B444D">
                    <a:tint val="75000"/>
                  </a:srgbClr>
                </a:solidFill>
              </a:rPr>
              <a:pPr/>
              <a:t>2/23/19</a:t>
            </a:fld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39DEE-8339-8A4A-9908-442819D15C55}" type="slidenum">
              <a:rPr lang="en-US" smtClean="0">
                <a:solidFill>
                  <a:srgbClr val="3B444D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6D873-74C2-2640-B9AD-918029F598DE}" type="datetimeFigureOut">
              <a:rPr lang="en-US" smtClean="0">
                <a:solidFill>
                  <a:srgbClr val="3B444D">
                    <a:tint val="75000"/>
                  </a:srgbClr>
                </a:solidFill>
              </a:rPr>
              <a:pPr/>
              <a:t>2/23/19</a:t>
            </a:fld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39DEE-8339-8A4A-9908-442819D15C55}" type="slidenum">
              <a:rPr lang="en-US" smtClean="0">
                <a:solidFill>
                  <a:srgbClr val="3B444D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6D873-74C2-2640-B9AD-918029F598DE}" type="datetimeFigureOut">
              <a:rPr lang="en-US" smtClean="0">
                <a:solidFill>
                  <a:srgbClr val="3B444D">
                    <a:tint val="75000"/>
                  </a:srgbClr>
                </a:solidFill>
              </a:rPr>
              <a:pPr/>
              <a:t>2/23/19</a:t>
            </a:fld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39DEE-8339-8A4A-9908-442819D15C55}" type="slidenum">
              <a:rPr lang="en-US" smtClean="0">
                <a:solidFill>
                  <a:srgbClr val="3B444D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6D873-74C2-2640-B9AD-918029F598DE}" type="datetimeFigureOut">
              <a:rPr lang="en-US" smtClean="0">
                <a:solidFill>
                  <a:srgbClr val="3B444D">
                    <a:tint val="75000"/>
                  </a:srgbClr>
                </a:solidFill>
              </a:rPr>
              <a:pPr/>
              <a:t>2/23/19</a:t>
            </a:fld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39DEE-8339-8A4A-9908-442819D15C55}" type="slidenum">
              <a:rPr lang="en-US" smtClean="0">
                <a:solidFill>
                  <a:srgbClr val="3B444D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6D873-74C2-2640-B9AD-918029F598DE}" type="datetimeFigureOut">
              <a:rPr lang="en-US" smtClean="0">
                <a:solidFill>
                  <a:srgbClr val="3B444D">
                    <a:tint val="75000"/>
                  </a:srgbClr>
                </a:solidFill>
              </a:rPr>
              <a:pPr/>
              <a:t>2/23/19</a:t>
            </a:fld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39DEE-8339-8A4A-9908-442819D15C55}" type="slidenum">
              <a:rPr lang="en-US" smtClean="0">
                <a:solidFill>
                  <a:srgbClr val="3B444D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5871-EDC2-4D41-AD58-6E9C7A32599C}" type="datetimeFigureOut">
              <a:rPr lang="en-US" smtClean="0">
                <a:solidFill>
                  <a:srgbClr val="3B444D">
                    <a:tint val="75000"/>
                  </a:srgbClr>
                </a:solidFill>
              </a:rPr>
              <a:pPr/>
              <a:t>2/23/19</a:t>
            </a:fld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04D35-9779-114F-AB4C-6C4FF1B352B7}" type="slidenum">
              <a:rPr lang="en-US" smtClean="0">
                <a:solidFill>
                  <a:srgbClr val="3B444D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6D873-74C2-2640-B9AD-918029F598DE}" type="datetimeFigureOut">
              <a:rPr lang="en-US" smtClean="0">
                <a:solidFill>
                  <a:srgbClr val="3B444D">
                    <a:tint val="75000"/>
                  </a:srgbClr>
                </a:solidFill>
              </a:rPr>
              <a:pPr/>
              <a:t>2/23/19</a:t>
            </a:fld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39DEE-8339-8A4A-9908-442819D15C55}" type="slidenum">
              <a:rPr lang="en-US" smtClean="0">
                <a:solidFill>
                  <a:srgbClr val="3B444D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6D873-74C2-2640-B9AD-918029F598DE}" type="datetimeFigureOut">
              <a:rPr lang="en-US" smtClean="0">
                <a:solidFill>
                  <a:srgbClr val="3B444D">
                    <a:tint val="75000"/>
                  </a:srgbClr>
                </a:solidFill>
              </a:rPr>
              <a:pPr/>
              <a:t>2/23/19</a:t>
            </a:fld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39DEE-8339-8A4A-9908-442819D15C55}" type="slidenum">
              <a:rPr lang="en-US" smtClean="0">
                <a:solidFill>
                  <a:srgbClr val="3B444D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6D873-74C2-2640-B9AD-918029F598DE}" type="datetimeFigureOut">
              <a:rPr lang="en-US" smtClean="0">
                <a:solidFill>
                  <a:srgbClr val="3B444D">
                    <a:tint val="75000"/>
                  </a:srgbClr>
                </a:solidFill>
              </a:rPr>
              <a:pPr/>
              <a:t>2/23/19</a:t>
            </a:fld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39DEE-8339-8A4A-9908-442819D15C55}" type="slidenum">
              <a:rPr lang="en-US" smtClean="0">
                <a:solidFill>
                  <a:srgbClr val="3B444D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6D873-74C2-2640-B9AD-918029F598DE}" type="datetimeFigureOut">
              <a:rPr lang="en-US" smtClean="0">
                <a:solidFill>
                  <a:srgbClr val="3B444D">
                    <a:tint val="75000"/>
                  </a:srgbClr>
                </a:solidFill>
              </a:rPr>
              <a:pPr/>
              <a:t>2/23/19</a:t>
            </a:fld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39DEE-8339-8A4A-9908-442819D15C55}" type="slidenum">
              <a:rPr lang="en-US" smtClean="0">
                <a:solidFill>
                  <a:srgbClr val="3B444D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5871-EDC2-4D41-AD58-6E9C7A32599C}" type="datetimeFigureOut">
              <a:rPr lang="en-US" smtClean="0">
                <a:solidFill>
                  <a:srgbClr val="3B444D">
                    <a:tint val="75000"/>
                  </a:srgbClr>
                </a:solidFill>
              </a:rPr>
              <a:pPr/>
              <a:t>2/23/19</a:t>
            </a:fld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04D35-9779-114F-AB4C-6C4FF1B352B7}" type="slidenum">
              <a:rPr lang="en-US" smtClean="0">
                <a:solidFill>
                  <a:srgbClr val="3B444D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5871-EDC2-4D41-AD58-6E9C7A32599C}" type="datetimeFigureOut">
              <a:rPr lang="en-US" smtClean="0">
                <a:solidFill>
                  <a:srgbClr val="3B444D">
                    <a:tint val="75000"/>
                  </a:srgbClr>
                </a:solidFill>
              </a:rPr>
              <a:pPr/>
              <a:t>2/23/19</a:t>
            </a:fld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04D35-9779-114F-AB4C-6C4FF1B352B7}" type="slidenum">
              <a:rPr lang="en-US" smtClean="0">
                <a:solidFill>
                  <a:srgbClr val="3B444D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5871-EDC2-4D41-AD58-6E9C7A32599C}" type="datetimeFigureOut">
              <a:rPr lang="en-US" smtClean="0">
                <a:solidFill>
                  <a:srgbClr val="3B444D">
                    <a:tint val="75000"/>
                  </a:srgbClr>
                </a:solidFill>
              </a:rPr>
              <a:pPr/>
              <a:t>2/23/19</a:t>
            </a:fld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04D35-9779-114F-AB4C-6C4FF1B352B7}" type="slidenum">
              <a:rPr lang="en-US" smtClean="0">
                <a:solidFill>
                  <a:srgbClr val="3B444D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5871-EDC2-4D41-AD58-6E9C7A32599C}" type="datetimeFigureOut">
              <a:rPr lang="en-US" smtClean="0">
                <a:solidFill>
                  <a:srgbClr val="3B444D">
                    <a:tint val="75000"/>
                  </a:srgbClr>
                </a:solidFill>
              </a:rPr>
              <a:pPr/>
              <a:t>2/23/19</a:t>
            </a:fld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04D35-9779-114F-AB4C-6C4FF1B352B7}" type="slidenum">
              <a:rPr lang="en-US" smtClean="0">
                <a:solidFill>
                  <a:srgbClr val="3B444D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5871-EDC2-4D41-AD58-6E9C7A32599C}" type="datetimeFigureOut">
              <a:rPr lang="en-US" smtClean="0">
                <a:solidFill>
                  <a:srgbClr val="3B444D">
                    <a:tint val="75000"/>
                  </a:srgbClr>
                </a:solidFill>
              </a:rPr>
              <a:pPr/>
              <a:t>2/23/19</a:t>
            </a:fld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04D35-9779-114F-AB4C-6C4FF1B352B7}" type="slidenum">
              <a:rPr lang="en-US" smtClean="0">
                <a:solidFill>
                  <a:srgbClr val="3B444D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ctrTitle"/>
          </p:nvPr>
        </p:nvSpPr>
        <p:spPr>
          <a:xfrm>
            <a:off x="1524000" y="112236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F919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F919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F9194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F91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5871-EDC2-4D41-AD58-6E9C7A32599C}" type="datetimeFigureOut">
              <a:rPr lang="en-US" smtClean="0">
                <a:solidFill>
                  <a:srgbClr val="3B444D">
                    <a:tint val="75000"/>
                  </a:srgbClr>
                </a:solidFill>
              </a:rPr>
              <a:pPr/>
              <a:t>2/23/19</a:t>
            </a:fld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04D35-9779-114F-AB4C-6C4FF1B352B7}" type="slidenum">
              <a:rPr lang="en-US" smtClean="0">
                <a:solidFill>
                  <a:srgbClr val="3B444D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5871-EDC2-4D41-AD58-6E9C7A32599C}" type="datetimeFigureOut">
              <a:rPr lang="en-US" smtClean="0">
                <a:solidFill>
                  <a:srgbClr val="3B444D">
                    <a:tint val="75000"/>
                  </a:srgbClr>
                </a:solidFill>
              </a:rPr>
              <a:pPr/>
              <a:t>2/23/19</a:t>
            </a:fld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04D35-9779-114F-AB4C-6C4FF1B352B7}" type="slidenum">
              <a:rPr lang="en-US" smtClean="0">
                <a:solidFill>
                  <a:srgbClr val="3B444D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5871-EDC2-4D41-AD58-6E9C7A32599C}" type="datetimeFigureOut">
              <a:rPr lang="en-US" smtClean="0">
                <a:solidFill>
                  <a:srgbClr val="3B444D">
                    <a:tint val="75000"/>
                  </a:srgbClr>
                </a:solidFill>
              </a:rPr>
              <a:pPr/>
              <a:t>2/23/19</a:t>
            </a:fld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04D35-9779-114F-AB4C-6C4FF1B352B7}" type="slidenum">
              <a:rPr lang="en-US" smtClean="0">
                <a:solidFill>
                  <a:srgbClr val="3B444D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5871-EDC2-4D41-AD58-6E9C7A32599C}" type="datetimeFigureOut">
              <a:rPr lang="en-US" smtClean="0">
                <a:solidFill>
                  <a:srgbClr val="3B444D">
                    <a:tint val="75000"/>
                  </a:srgbClr>
                </a:solidFill>
              </a:rPr>
              <a:pPr/>
              <a:t>2/23/19</a:t>
            </a:fld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04D35-9779-114F-AB4C-6C4FF1B352B7}" type="slidenum">
              <a:rPr lang="en-US" smtClean="0">
                <a:solidFill>
                  <a:srgbClr val="3B444D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5871-EDC2-4D41-AD58-6E9C7A32599C}" type="datetimeFigureOut">
              <a:rPr lang="en-US" smtClean="0">
                <a:solidFill>
                  <a:srgbClr val="3B444D">
                    <a:tint val="75000"/>
                  </a:srgbClr>
                </a:solidFill>
              </a:rPr>
              <a:pPr/>
              <a:t>2/23/19</a:t>
            </a:fld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04D35-9779-114F-AB4C-6C4FF1B352B7}" type="slidenum">
              <a:rPr lang="en-US" smtClean="0">
                <a:solidFill>
                  <a:srgbClr val="3B444D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5871-EDC2-4D41-AD58-6E9C7A32599C}" type="datetimeFigureOut">
              <a:rPr lang="en-US" smtClean="0">
                <a:solidFill>
                  <a:srgbClr val="3B444D">
                    <a:tint val="75000"/>
                  </a:srgbClr>
                </a:solidFill>
              </a:rPr>
              <a:pPr/>
              <a:t>2/23/19</a:t>
            </a:fld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04D35-9779-114F-AB4C-6C4FF1B352B7}" type="slidenum">
              <a:rPr lang="en-US" smtClean="0">
                <a:solidFill>
                  <a:srgbClr val="3B444D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5871-EDC2-4D41-AD58-6E9C7A32599C}" type="datetimeFigureOut">
              <a:rPr lang="en-US" smtClean="0">
                <a:solidFill>
                  <a:srgbClr val="3B444D">
                    <a:tint val="75000"/>
                  </a:srgbClr>
                </a:solidFill>
              </a:rPr>
              <a:pPr/>
              <a:t>2/23/19</a:t>
            </a:fld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04D35-9779-114F-AB4C-6C4FF1B352B7}" type="slidenum">
              <a:rPr lang="en-US" smtClean="0">
                <a:solidFill>
                  <a:srgbClr val="3B444D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5871-EDC2-4D41-AD58-6E9C7A32599C}" type="datetimeFigureOut">
              <a:rPr lang="en-US" smtClean="0">
                <a:solidFill>
                  <a:srgbClr val="3B444D">
                    <a:tint val="75000"/>
                  </a:srgbClr>
                </a:solidFill>
              </a:rPr>
              <a:pPr/>
              <a:t>2/23/19</a:t>
            </a:fld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04D35-9779-114F-AB4C-6C4FF1B352B7}" type="slidenum">
              <a:rPr lang="en-US" smtClean="0">
                <a:solidFill>
                  <a:srgbClr val="3B444D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5871-EDC2-4D41-AD58-6E9C7A32599C}" type="datetimeFigureOut">
              <a:rPr lang="en-US" smtClean="0">
                <a:solidFill>
                  <a:srgbClr val="3B444D">
                    <a:tint val="75000"/>
                  </a:srgbClr>
                </a:solidFill>
              </a:rPr>
              <a:pPr/>
              <a:t>2/23/19</a:t>
            </a:fld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04D35-9779-114F-AB4C-6C4FF1B352B7}" type="slidenum">
              <a:rPr lang="en-US" smtClean="0">
                <a:solidFill>
                  <a:srgbClr val="3B444D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6D873-74C2-2640-B9AD-918029F598DE}" type="datetimeFigureOut">
              <a:rPr lang="en-US" smtClean="0">
                <a:solidFill>
                  <a:srgbClr val="3B444D">
                    <a:tint val="75000"/>
                  </a:srgbClr>
                </a:solidFill>
              </a:rPr>
              <a:pPr/>
              <a:t>2/23/19</a:t>
            </a:fld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39DEE-8339-8A4A-9908-442819D15C55}" type="slidenum">
              <a:rPr lang="en-US" smtClean="0">
                <a:solidFill>
                  <a:srgbClr val="3B444D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</p:spTree>
    <p:extLst/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6D873-74C2-2640-B9AD-918029F598DE}" type="datetimeFigureOut">
              <a:rPr lang="en-US" smtClean="0">
                <a:solidFill>
                  <a:srgbClr val="3B444D">
                    <a:tint val="75000"/>
                  </a:srgbClr>
                </a:solidFill>
              </a:rPr>
              <a:pPr/>
              <a:t>2/23/19</a:t>
            </a:fld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39DEE-8339-8A4A-9908-442819D15C55}" type="slidenum">
              <a:rPr lang="en-US" smtClean="0">
                <a:solidFill>
                  <a:srgbClr val="3B444D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</p:spTree>
    <p:extLst/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6D873-74C2-2640-B9AD-918029F598DE}" type="datetimeFigureOut">
              <a:rPr lang="en-US" smtClean="0">
                <a:solidFill>
                  <a:srgbClr val="3B444D">
                    <a:tint val="75000"/>
                  </a:srgbClr>
                </a:solidFill>
              </a:rPr>
              <a:pPr/>
              <a:t>2/23/19</a:t>
            </a:fld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39DEE-8339-8A4A-9908-442819D15C55}" type="slidenum">
              <a:rPr lang="en-US" smtClean="0">
                <a:solidFill>
                  <a:srgbClr val="3B444D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</p:spTree>
    <p:extLst/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6D873-74C2-2640-B9AD-918029F598DE}" type="datetimeFigureOut">
              <a:rPr lang="en-US" smtClean="0">
                <a:solidFill>
                  <a:srgbClr val="3B444D">
                    <a:tint val="75000"/>
                  </a:srgbClr>
                </a:solidFill>
              </a:rPr>
              <a:pPr/>
              <a:t>2/23/19</a:t>
            </a:fld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39DEE-8339-8A4A-9908-442819D15C55}" type="slidenum">
              <a:rPr lang="en-US" smtClean="0">
                <a:solidFill>
                  <a:srgbClr val="3B444D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</p:spTree>
    <p:extLst/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6D873-74C2-2640-B9AD-918029F598DE}" type="datetimeFigureOut">
              <a:rPr lang="en-US" smtClean="0">
                <a:solidFill>
                  <a:srgbClr val="3B444D">
                    <a:tint val="75000"/>
                  </a:srgbClr>
                </a:solidFill>
              </a:rPr>
              <a:pPr/>
              <a:t>2/23/19</a:t>
            </a:fld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39DEE-8339-8A4A-9908-442819D15C55}" type="slidenum">
              <a:rPr lang="en-US" smtClean="0">
                <a:solidFill>
                  <a:srgbClr val="3B444D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</p:spTree>
    <p:extLst/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6D873-74C2-2640-B9AD-918029F598DE}" type="datetimeFigureOut">
              <a:rPr lang="en-US" smtClean="0">
                <a:solidFill>
                  <a:srgbClr val="3B444D">
                    <a:tint val="75000"/>
                  </a:srgbClr>
                </a:solidFill>
              </a:rPr>
              <a:pPr/>
              <a:t>2/23/19</a:t>
            </a:fld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39DEE-8339-8A4A-9908-442819D15C55}" type="slidenum">
              <a:rPr lang="en-US" smtClean="0">
                <a:solidFill>
                  <a:srgbClr val="3B444D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</p:spTree>
    <p:extLst/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6D873-74C2-2640-B9AD-918029F598DE}" type="datetimeFigureOut">
              <a:rPr lang="en-US" smtClean="0">
                <a:solidFill>
                  <a:srgbClr val="3B444D">
                    <a:tint val="75000"/>
                  </a:srgbClr>
                </a:solidFill>
              </a:rPr>
              <a:pPr/>
              <a:t>2/23/19</a:t>
            </a:fld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39DEE-8339-8A4A-9908-442819D15C55}" type="slidenum">
              <a:rPr lang="en-US" smtClean="0">
                <a:solidFill>
                  <a:srgbClr val="3B444D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</p:spTree>
    <p:extLst/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6D873-74C2-2640-B9AD-918029F598DE}" type="datetimeFigureOut">
              <a:rPr lang="en-US" smtClean="0">
                <a:solidFill>
                  <a:srgbClr val="3B444D">
                    <a:tint val="75000"/>
                  </a:srgbClr>
                </a:solidFill>
              </a:rPr>
              <a:pPr/>
              <a:t>2/23/19</a:t>
            </a:fld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39DEE-8339-8A4A-9908-442819D15C55}" type="slidenum">
              <a:rPr lang="en-US" smtClean="0">
                <a:solidFill>
                  <a:srgbClr val="3B444D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</p:spTree>
    <p:extLst/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6D873-74C2-2640-B9AD-918029F598DE}" type="datetimeFigureOut">
              <a:rPr lang="en-US" smtClean="0">
                <a:solidFill>
                  <a:srgbClr val="3B444D">
                    <a:tint val="75000"/>
                  </a:srgbClr>
                </a:solidFill>
              </a:rPr>
              <a:pPr/>
              <a:t>2/23/19</a:t>
            </a:fld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39DEE-8339-8A4A-9908-442819D15C55}" type="slidenum">
              <a:rPr lang="en-US" smtClean="0">
                <a:solidFill>
                  <a:srgbClr val="3B444D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</p:spTree>
    <p:extLst/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6D873-74C2-2640-B9AD-918029F598DE}" type="datetimeFigureOut">
              <a:rPr lang="en-US" smtClean="0">
                <a:solidFill>
                  <a:srgbClr val="3B444D">
                    <a:tint val="75000"/>
                  </a:srgbClr>
                </a:solidFill>
              </a:rPr>
              <a:pPr/>
              <a:t>2/23/19</a:t>
            </a:fld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39DEE-8339-8A4A-9908-442819D15C55}" type="slidenum">
              <a:rPr lang="en-US" smtClean="0">
                <a:solidFill>
                  <a:srgbClr val="3B444D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71950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6D873-74C2-2640-B9AD-918029F598DE}" type="datetimeFigureOut">
              <a:rPr lang="en-US" smtClean="0">
                <a:solidFill>
                  <a:srgbClr val="3B444D">
                    <a:tint val="75000"/>
                  </a:srgbClr>
                </a:solidFill>
              </a:rPr>
              <a:pPr/>
              <a:t>2/23/19</a:t>
            </a:fld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39DEE-8339-8A4A-9908-442819D15C55}" type="slidenum">
              <a:rPr lang="en-US" smtClean="0">
                <a:solidFill>
                  <a:srgbClr val="3B444D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</p:spTree>
    <p:extLst/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1" cy="253431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5871-EDC2-4D41-AD58-6E9C7A32599C}" type="datetimeFigureOut">
              <a:rPr lang="en-US" smtClean="0">
                <a:solidFill>
                  <a:srgbClr val="3B444D">
                    <a:tint val="75000"/>
                  </a:srgbClr>
                </a:solidFill>
              </a:rPr>
              <a:pPr/>
              <a:t>2/23/19</a:t>
            </a:fld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04D35-9779-114F-AB4C-6C4FF1B352B7}" type="slidenum">
              <a:rPr lang="en-US" smtClean="0">
                <a:solidFill>
                  <a:srgbClr val="3B444D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</p:spTree>
    <p:extLst/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5871-EDC2-4D41-AD58-6E9C7A32599C}" type="datetimeFigureOut">
              <a:rPr lang="en-US" smtClean="0">
                <a:solidFill>
                  <a:srgbClr val="3B444D">
                    <a:tint val="75000"/>
                  </a:srgbClr>
                </a:solidFill>
              </a:rPr>
              <a:pPr/>
              <a:t>2/23/19</a:t>
            </a:fld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04D35-9779-114F-AB4C-6C4FF1B352B7}" type="slidenum">
              <a:rPr lang="en-US" smtClean="0">
                <a:solidFill>
                  <a:srgbClr val="3B444D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</p:spTree>
    <p:extLst/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5871-EDC2-4D41-AD58-6E9C7A32599C}" type="datetimeFigureOut">
              <a:rPr lang="en-US" smtClean="0">
                <a:solidFill>
                  <a:srgbClr val="3B444D">
                    <a:tint val="75000"/>
                  </a:srgbClr>
                </a:solidFill>
              </a:rPr>
              <a:pPr/>
              <a:t>2/23/19</a:t>
            </a:fld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04D35-9779-114F-AB4C-6C4FF1B352B7}" type="slidenum">
              <a:rPr lang="en-US" smtClean="0">
                <a:solidFill>
                  <a:srgbClr val="3B444D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</p:spTree>
    <p:extLst/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5871-EDC2-4D41-AD58-6E9C7A32599C}" type="datetimeFigureOut">
              <a:rPr lang="en-US" smtClean="0">
                <a:solidFill>
                  <a:srgbClr val="3B444D">
                    <a:tint val="75000"/>
                  </a:srgbClr>
                </a:solidFill>
              </a:rPr>
              <a:pPr/>
              <a:t>2/23/19</a:t>
            </a:fld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04D35-9779-114F-AB4C-6C4FF1B352B7}" type="slidenum">
              <a:rPr lang="en-US" smtClean="0">
                <a:solidFill>
                  <a:srgbClr val="3B444D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</p:spTree>
    <p:extLst/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5871-EDC2-4D41-AD58-6E9C7A32599C}" type="datetimeFigureOut">
              <a:rPr lang="en-US" smtClean="0">
                <a:solidFill>
                  <a:srgbClr val="3B444D">
                    <a:tint val="75000"/>
                  </a:srgbClr>
                </a:solidFill>
              </a:rPr>
              <a:pPr/>
              <a:t>2/23/19</a:t>
            </a:fld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04D35-9779-114F-AB4C-6C4FF1B352B7}" type="slidenum">
              <a:rPr lang="en-US" smtClean="0">
                <a:solidFill>
                  <a:srgbClr val="3B444D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756828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5871-EDC2-4D41-AD58-6E9C7A32599C}" type="datetimeFigureOut">
              <a:rPr lang="en-US" smtClean="0">
                <a:solidFill>
                  <a:srgbClr val="3B444D">
                    <a:tint val="75000"/>
                  </a:srgbClr>
                </a:solidFill>
              </a:rPr>
              <a:pPr/>
              <a:t>2/23/19</a:t>
            </a:fld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04D35-9779-114F-AB4C-6C4FF1B352B7}" type="slidenum">
              <a:rPr lang="en-US" smtClean="0">
                <a:solidFill>
                  <a:srgbClr val="3B444D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</p:spTree>
    <p:extLst/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5871-EDC2-4D41-AD58-6E9C7A32599C}" type="datetimeFigureOut">
              <a:rPr lang="en-US" smtClean="0">
                <a:solidFill>
                  <a:srgbClr val="3B444D">
                    <a:tint val="75000"/>
                  </a:srgbClr>
                </a:solidFill>
              </a:rPr>
              <a:pPr/>
              <a:t>2/23/19</a:t>
            </a:fld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04D35-9779-114F-AB4C-6C4FF1B352B7}" type="slidenum">
              <a:rPr lang="en-US" smtClean="0">
                <a:solidFill>
                  <a:srgbClr val="3B444D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</p:spTree>
    <p:extLst/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5871-EDC2-4D41-AD58-6E9C7A32599C}" type="datetimeFigureOut">
              <a:rPr lang="en-US" smtClean="0">
                <a:solidFill>
                  <a:srgbClr val="3B444D">
                    <a:tint val="75000"/>
                  </a:srgbClr>
                </a:solidFill>
              </a:rPr>
              <a:pPr/>
              <a:t>2/23/19</a:t>
            </a:fld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04D35-9779-114F-AB4C-6C4FF1B352B7}" type="slidenum">
              <a:rPr lang="en-US" smtClean="0">
                <a:solidFill>
                  <a:srgbClr val="3B444D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</p:spTree>
    <p:extLst/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5871-EDC2-4D41-AD58-6E9C7A32599C}" type="datetimeFigureOut">
              <a:rPr lang="en-US" smtClean="0">
                <a:solidFill>
                  <a:srgbClr val="3B444D">
                    <a:tint val="75000"/>
                  </a:srgbClr>
                </a:solidFill>
              </a:rPr>
              <a:pPr/>
              <a:t>2/23/19</a:t>
            </a:fld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04D35-9779-114F-AB4C-6C4FF1B352B7}" type="slidenum">
              <a:rPr lang="en-US" smtClean="0">
                <a:solidFill>
                  <a:srgbClr val="3B444D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</p:spTree>
    <p:extLst/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5871-EDC2-4D41-AD58-6E9C7A32599C}" type="datetimeFigureOut">
              <a:rPr lang="en-US" smtClean="0">
                <a:solidFill>
                  <a:srgbClr val="3B444D">
                    <a:tint val="75000"/>
                  </a:srgbClr>
                </a:solidFill>
              </a:rPr>
              <a:pPr/>
              <a:t>2/23/19</a:t>
            </a:fld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04D35-9779-114F-AB4C-6C4FF1B352B7}" type="slidenum">
              <a:rPr lang="en-US" smtClean="0">
                <a:solidFill>
                  <a:srgbClr val="3B444D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</p:spTree>
    <p:extLst/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5871-EDC2-4D41-AD58-6E9C7A32599C}" type="datetimeFigureOut">
              <a:rPr lang="en-US" smtClean="0">
                <a:solidFill>
                  <a:srgbClr val="3B444D">
                    <a:tint val="75000"/>
                  </a:srgbClr>
                </a:solidFill>
              </a:rPr>
              <a:pPr/>
              <a:t>2/23/19</a:t>
            </a:fld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04D35-9779-114F-AB4C-6C4FF1B352B7}" type="slidenum">
              <a:rPr lang="en-US" smtClean="0">
                <a:solidFill>
                  <a:srgbClr val="3B444D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</p:spTree>
    <p:extLst/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5871-EDC2-4D41-AD58-6E9C7A32599C}" type="datetimeFigureOut">
              <a:rPr lang="en-US" smtClean="0">
                <a:solidFill>
                  <a:srgbClr val="3B444D">
                    <a:tint val="75000"/>
                  </a:srgbClr>
                </a:solidFill>
              </a:rPr>
              <a:pPr/>
              <a:t>2/23/19</a:t>
            </a:fld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04D35-9779-114F-AB4C-6C4FF1B352B7}" type="slidenum">
              <a:rPr lang="en-US" smtClean="0">
                <a:solidFill>
                  <a:srgbClr val="3B444D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</p:spTree>
    <p:extLst/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5871-EDC2-4D41-AD58-6E9C7A32599C}" type="datetimeFigureOut">
              <a:rPr lang="en-US" smtClean="0">
                <a:solidFill>
                  <a:srgbClr val="3B444D">
                    <a:tint val="75000"/>
                  </a:srgbClr>
                </a:solidFill>
              </a:rPr>
              <a:pPr/>
              <a:t>2/23/19</a:t>
            </a:fld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04D35-9779-114F-AB4C-6C4FF1B352B7}" type="slidenum">
              <a:rPr lang="en-US" smtClean="0">
                <a:solidFill>
                  <a:srgbClr val="3B444D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</p:spTree>
    <p:extLst/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5871-EDC2-4D41-AD58-6E9C7A32599C}" type="datetimeFigureOut">
              <a:rPr lang="en-US" smtClean="0">
                <a:solidFill>
                  <a:srgbClr val="3B444D">
                    <a:tint val="75000"/>
                  </a:srgbClr>
                </a:solidFill>
              </a:rPr>
              <a:pPr/>
              <a:t>2/23/19</a:t>
            </a:fld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04D35-9779-114F-AB4C-6C4FF1B352B7}" type="slidenum">
              <a:rPr lang="en-US" smtClean="0">
                <a:solidFill>
                  <a:srgbClr val="3B444D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5871-EDC2-4D41-AD58-6E9C7A32599C}" type="datetimeFigureOut">
              <a:rPr lang="en-US" smtClean="0">
                <a:solidFill>
                  <a:srgbClr val="3B444D">
                    <a:tint val="75000"/>
                  </a:srgbClr>
                </a:solidFill>
              </a:rPr>
              <a:pPr/>
              <a:t>2/23/19</a:t>
            </a:fld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04D35-9779-114F-AB4C-6C4FF1B352B7}" type="slidenum">
              <a:rPr lang="en-US" smtClean="0">
                <a:solidFill>
                  <a:srgbClr val="3B444D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</p:spTree>
    <p:extLst/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5871-EDC2-4D41-AD58-6E9C7A32599C}" type="datetimeFigureOut">
              <a:rPr lang="en-US" smtClean="0">
                <a:solidFill>
                  <a:srgbClr val="3B444D">
                    <a:tint val="75000"/>
                  </a:srgbClr>
                </a:solidFill>
              </a:rPr>
              <a:pPr/>
              <a:t>2/23/19</a:t>
            </a:fld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04D35-9779-114F-AB4C-6C4FF1B352B7}" type="slidenum">
              <a:rPr lang="en-US" smtClean="0">
                <a:solidFill>
                  <a:srgbClr val="3B444D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</p:spTree>
    <p:extLst/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5871-EDC2-4D41-AD58-6E9C7A32599C}" type="datetimeFigureOut">
              <a:rPr lang="en-US" smtClean="0">
                <a:solidFill>
                  <a:srgbClr val="3B444D">
                    <a:tint val="75000"/>
                  </a:srgbClr>
                </a:solidFill>
              </a:rPr>
              <a:pPr/>
              <a:t>2/23/19</a:t>
            </a:fld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04D35-9779-114F-AB4C-6C4FF1B352B7}" type="slidenum">
              <a:rPr lang="en-US" smtClean="0">
                <a:solidFill>
                  <a:srgbClr val="3B444D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</p:spTree>
    <p:extLst/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5871-EDC2-4D41-AD58-6E9C7A32599C}" type="datetimeFigureOut">
              <a:rPr lang="en-US" smtClean="0">
                <a:solidFill>
                  <a:srgbClr val="3B444D">
                    <a:tint val="75000"/>
                  </a:srgbClr>
                </a:solidFill>
              </a:rPr>
              <a:pPr/>
              <a:t>2/23/19</a:t>
            </a:fld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04D35-9779-114F-AB4C-6C4FF1B352B7}" type="slidenum">
              <a:rPr lang="en-US" smtClean="0">
                <a:solidFill>
                  <a:srgbClr val="3B444D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</p:spTree>
    <p:extLst/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5871-EDC2-4D41-AD58-6E9C7A32599C}" type="datetimeFigureOut">
              <a:rPr lang="en-US" smtClean="0">
                <a:solidFill>
                  <a:srgbClr val="3B444D">
                    <a:tint val="75000"/>
                  </a:srgbClr>
                </a:solidFill>
              </a:rPr>
              <a:pPr/>
              <a:t>2/23/19</a:t>
            </a:fld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04D35-9779-114F-AB4C-6C4FF1B352B7}" type="slidenum">
              <a:rPr lang="en-US" smtClean="0">
                <a:solidFill>
                  <a:srgbClr val="3B444D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</p:spTree>
    <p:extLst/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5871-EDC2-4D41-AD58-6E9C7A32599C}" type="datetimeFigureOut">
              <a:rPr lang="en-US" smtClean="0">
                <a:solidFill>
                  <a:srgbClr val="3B444D">
                    <a:tint val="75000"/>
                  </a:srgbClr>
                </a:solidFill>
              </a:rPr>
              <a:pPr/>
              <a:t>2/23/19</a:t>
            </a:fld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04D35-9779-114F-AB4C-6C4FF1B352B7}" type="slidenum">
              <a:rPr lang="en-US" smtClean="0">
                <a:solidFill>
                  <a:srgbClr val="3B444D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</p:spTree>
    <p:extLst/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5871-EDC2-4D41-AD58-6E9C7A32599C}" type="datetimeFigureOut">
              <a:rPr lang="en-US" smtClean="0">
                <a:solidFill>
                  <a:srgbClr val="3B444D">
                    <a:tint val="75000"/>
                  </a:srgbClr>
                </a:solidFill>
              </a:rPr>
              <a:pPr/>
              <a:t>2/23/19</a:t>
            </a:fld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04D35-9779-114F-AB4C-6C4FF1B352B7}" type="slidenum">
              <a:rPr lang="en-US" smtClean="0">
                <a:solidFill>
                  <a:srgbClr val="3B444D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</p:spTree>
    <p:extLst/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5871-EDC2-4D41-AD58-6E9C7A32599C}" type="datetimeFigureOut">
              <a:rPr lang="en-US" smtClean="0">
                <a:solidFill>
                  <a:srgbClr val="3B444D">
                    <a:tint val="75000"/>
                  </a:srgbClr>
                </a:solidFill>
              </a:rPr>
              <a:pPr/>
              <a:t>2/23/19</a:t>
            </a:fld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04D35-9779-114F-AB4C-6C4FF1B352B7}" type="slidenum">
              <a:rPr lang="en-US" smtClean="0">
                <a:solidFill>
                  <a:srgbClr val="3B444D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</p:spTree>
    <p:extLst/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5871-EDC2-4D41-AD58-6E9C7A32599C}" type="datetimeFigureOut">
              <a:rPr lang="en-US" smtClean="0">
                <a:solidFill>
                  <a:srgbClr val="3B444D">
                    <a:tint val="75000"/>
                  </a:srgbClr>
                </a:solidFill>
              </a:rPr>
              <a:pPr/>
              <a:t>2/23/19</a:t>
            </a:fld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04D35-9779-114F-AB4C-6C4FF1B352B7}" type="slidenum">
              <a:rPr lang="en-US" smtClean="0">
                <a:solidFill>
                  <a:srgbClr val="3B444D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</p:spTree>
    <p:extLst/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69999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6D873-74C2-2640-B9AD-918029F598DE}" type="datetimeFigureOut">
              <a:rPr lang="en-US" smtClean="0">
                <a:solidFill>
                  <a:srgbClr val="3B444D">
                    <a:tint val="75000"/>
                  </a:srgbClr>
                </a:solidFill>
              </a:rPr>
              <a:pPr/>
              <a:t>2/23/19</a:t>
            </a:fld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39DEE-8339-8A4A-9908-442819D15C55}" type="slidenum">
              <a:rPr lang="en-US" smtClean="0">
                <a:solidFill>
                  <a:srgbClr val="3B444D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5871-EDC2-4D41-AD58-6E9C7A32599C}" type="datetimeFigureOut">
              <a:rPr lang="en-US" smtClean="0">
                <a:solidFill>
                  <a:srgbClr val="3B444D">
                    <a:tint val="75000"/>
                  </a:srgbClr>
                </a:solidFill>
              </a:rPr>
              <a:pPr/>
              <a:t>2/23/19</a:t>
            </a:fld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04D35-9779-114F-AB4C-6C4FF1B352B7}" type="slidenum">
              <a:rPr lang="en-US" smtClean="0">
                <a:solidFill>
                  <a:srgbClr val="3B444D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</p:spTree>
    <p:extLst/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6D873-74C2-2640-B9AD-918029F598DE}" type="datetimeFigureOut">
              <a:rPr lang="en-US" smtClean="0">
                <a:solidFill>
                  <a:srgbClr val="3B444D">
                    <a:tint val="75000"/>
                  </a:srgbClr>
                </a:solidFill>
              </a:rPr>
              <a:pPr/>
              <a:t>2/23/19</a:t>
            </a:fld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39DEE-8339-8A4A-9908-442819D15C55}" type="slidenum">
              <a:rPr lang="en-US" smtClean="0">
                <a:solidFill>
                  <a:srgbClr val="3B444D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</p:spTree>
    <p:extLst/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6D873-74C2-2640-B9AD-918029F598DE}" type="datetimeFigureOut">
              <a:rPr lang="en-US" smtClean="0">
                <a:solidFill>
                  <a:srgbClr val="3B444D">
                    <a:tint val="75000"/>
                  </a:srgbClr>
                </a:solidFill>
              </a:rPr>
              <a:pPr/>
              <a:t>2/23/19</a:t>
            </a:fld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39DEE-8339-8A4A-9908-442819D15C55}" type="slidenum">
              <a:rPr lang="en-US" smtClean="0">
                <a:solidFill>
                  <a:srgbClr val="3B444D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</p:spTree>
    <p:extLst/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6D873-74C2-2640-B9AD-918029F598DE}" type="datetimeFigureOut">
              <a:rPr lang="en-US" smtClean="0">
                <a:solidFill>
                  <a:srgbClr val="3B444D">
                    <a:tint val="75000"/>
                  </a:srgbClr>
                </a:solidFill>
              </a:rPr>
              <a:pPr/>
              <a:t>2/23/19</a:t>
            </a:fld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39DEE-8339-8A4A-9908-442819D15C55}" type="slidenum">
              <a:rPr lang="en-US" smtClean="0">
                <a:solidFill>
                  <a:srgbClr val="3B444D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</p:spTree>
    <p:extLst/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6D873-74C2-2640-B9AD-918029F598DE}" type="datetimeFigureOut">
              <a:rPr lang="en-US" smtClean="0">
                <a:solidFill>
                  <a:srgbClr val="3B444D">
                    <a:tint val="75000"/>
                  </a:srgbClr>
                </a:solidFill>
              </a:rPr>
              <a:pPr/>
              <a:t>2/23/19</a:t>
            </a:fld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39DEE-8339-8A4A-9908-442819D15C55}" type="slidenum">
              <a:rPr lang="en-US" smtClean="0">
                <a:solidFill>
                  <a:srgbClr val="3B444D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</p:spTree>
    <p:extLst/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6D873-74C2-2640-B9AD-918029F598DE}" type="datetimeFigureOut">
              <a:rPr lang="en-US" smtClean="0">
                <a:solidFill>
                  <a:srgbClr val="3B444D">
                    <a:tint val="75000"/>
                  </a:srgbClr>
                </a:solidFill>
              </a:rPr>
              <a:pPr/>
              <a:t>2/23/19</a:t>
            </a:fld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39DEE-8339-8A4A-9908-442819D15C55}" type="slidenum">
              <a:rPr lang="en-US" smtClean="0">
                <a:solidFill>
                  <a:srgbClr val="3B444D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</p:spTree>
    <p:extLst/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6D873-74C2-2640-B9AD-918029F598DE}" type="datetimeFigureOut">
              <a:rPr lang="en-US" smtClean="0">
                <a:solidFill>
                  <a:srgbClr val="3B444D">
                    <a:tint val="75000"/>
                  </a:srgbClr>
                </a:solidFill>
              </a:rPr>
              <a:pPr/>
              <a:t>2/23/19</a:t>
            </a:fld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39DEE-8339-8A4A-9908-442819D15C55}" type="slidenum">
              <a:rPr lang="en-US" smtClean="0">
                <a:solidFill>
                  <a:srgbClr val="3B444D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</p:spTree>
    <p:extLst/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6D873-74C2-2640-B9AD-918029F598DE}" type="datetimeFigureOut">
              <a:rPr lang="en-US" smtClean="0">
                <a:solidFill>
                  <a:srgbClr val="3B444D">
                    <a:tint val="75000"/>
                  </a:srgbClr>
                </a:solidFill>
              </a:rPr>
              <a:pPr/>
              <a:t>2/23/19</a:t>
            </a:fld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39DEE-8339-8A4A-9908-442819D15C55}" type="slidenum">
              <a:rPr lang="en-US" smtClean="0">
                <a:solidFill>
                  <a:srgbClr val="3B444D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</p:spTree>
    <p:extLst/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6D873-74C2-2640-B9AD-918029F598DE}" type="datetimeFigureOut">
              <a:rPr lang="en-US" smtClean="0">
                <a:solidFill>
                  <a:srgbClr val="3B444D">
                    <a:tint val="75000"/>
                  </a:srgbClr>
                </a:solidFill>
              </a:rPr>
              <a:pPr/>
              <a:t>2/23/19</a:t>
            </a:fld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39DEE-8339-8A4A-9908-442819D15C55}" type="slidenum">
              <a:rPr lang="en-US" smtClean="0">
                <a:solidFill>
                  <a:srgbClr val="3B444D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</p:spTree>
    <p:extLst/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6D873-74C2-2640-B9AD-918029F598DE}" type="datetimeFigureOut">
              <a:rPr lang="en-US" smtClean="0">
                <a:solidFill>
                  <a:srgbClr val="3B444D">
                    <a:tint val="75000"/>
                  </a:srgbClr>
                </a:solidFill>
              </a:rPr>
              <a:pPr/>
              <a:t>2/23/19</a:t>
            </a:fld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39DEE-8339-8A4A-9908-442819D15C55}" type="slidenum">
              <a:rPr lang="en-US" smtClean="0">
                <a:solidFill>
                  <a:srgbClr val="3B444D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</p:spTree>
    <p:extLst/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6D873-74C2-2640-B9AD-918029F598DE}" type="datetimeFigureOut">
              <a:rPr lang="en-US" smtClean="0">
                <a:solidFill>
                  <a:srgbClr val="3B444D">
                    <a:tint val="75000"/>
                  </a:srgbClr>
                </a:solidFill>
              </a:rPr>
              <a:pPr/>
              <a:t>2/23/19</a:t>
            </a:fld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39DEE-8339-8A4A-9908-442819D15C55}" type="slidenum">
              <a:rPr lang="en-US" smtClean="0">
                <a:solidFill>
                  <a:srgbClr val="3B444D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5871-EDC2-4D41-AD58-6E9C7A32599C}" type="datetimeFigureOut">
              <a:rPr lang="en-US" smtClean="0">
                <a:solidFill>
                  <a:srgbClr val="3B444D">
                    <a:tint val="75000"/>
                  </a:srgbClr>
                </a:solidFill>
              </a:rPr>
              <a:pPr/>
              <a:t>2/23/19</a:t>
            </a:fld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04D35-9779-114F-AB4C-6C4FF1B352B7}" type="slidenum">
              <a:rPr lang="en-US" smtClean="0">
                <a:solidFill>
                  <a:srgbClr val="3B444D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</p:spTree>
    <p:extLst/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1" cy="253431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6D873-74C2-2640-B9AD-918029F598DE}" type="datetimeFigureOut">
              <a:rPr lang="en-US" smtClean="0">
                <a:solidFill>
                  <a:srgbClr val="3B444D">
                    <a:tint val="75000"/>
                  </a:srgbClr>
                </a:solidFill>
              </a:rPr>
              <a:pPr/>
              <a:t>2/23/19</a:t>
            </a:fld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39DEE-8339-8A4A-9908-442819D15C55}" type="slidenum">
              <a:rPr lang="en-US" smtClean="0">
                <a:solidFill>
                  <a:srgbClr val="3B444D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</p:spTree>
    <p:extLst/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6D873-74C2-2640-B9AD-918029F598DE}" type="datetimeFigureOut">
              <a:rPr lang="en-US" smtClean="0">
                <a:solidFill>
                  <a:srgbClr val="3B444D">
                    <a:tint val="75000"/>
                  </a:srgbClr>
                </a:solidFill>
              </a:rPr>
              <a:pPr/>
              <a:t>2/23/19</a:t>
            </a:fld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39DEE-8339-8A4A-9908-442819D15C55}" type="slidenum">
              <a:rPr lang="en-US" smtClean="0">
                <a:solidFill>
                  <a:srgbClr val="3B444D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</p:spTree>
    <p:extLst/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6D873-74C2-2640-B9AD-918029F598DE}" type="datetimeFigureOut">
              <a:rPr lang="en-US" smtClean="0">
                <a:solidFill>
                  <a:srgbClr val="3B444D">
                    <a:tint val="75000"/>
                  </a:srgbClr>
                </a:solidFill>
              </a:rPr>
              <a:pPr/>
              <a:t>2/23/19</a:t>
            </a:fld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39DEE-8339-8A4A-9908-442819D15C55}" type="slidenum">
              <a:rPr lang="en-US" smtClean="0">
                <a:solidFill>
                  <a:srgbClr val="3B444D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</p:spTree>
    <p:extLst/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6D873-74C2-2640-B9AD-918029F598DE}" type="datetimeFigureOut">
              <a:rPr lang="en-US" smtClean="0">
                <a:solidFill>
                  <a:srgbClr val="3B444D">
                    <a:tint val="75000"/>
                  </a:srgbClr>
                </a:solidFill>
              </a:rPr>
              <a:pPr/>
              <a:t>2/23/19</a:t>
            </a:fld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39DEE-8339-8A4A-9908-442819D15C55}" type="slidenum">
              <a:rPr lang="en-US" smtClean="0">
                <a:solidFill>
                  <a:srgbClr val="3B444D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</p:spTree>
    <p:extLst/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6D873-74C2-2640-B9AD-918029F598DE}" type="datetimeFigureOut">
              <a:rPr lang="en-US" smtClean="0">
                <a:solidFill>
                  <a:srgbClr val="3B444D">
                    <a:tint val="75000"/>
                  </a:srgbClr>
                </a:solidFill>
              </a:rPr>
              <a:pPr/>
              <a:t>2/23/19</a:t>
            </a:fld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39DEE-8339-8A4A-9908-442819D15C55}" type="slidenum">
              <a:rPr lang="en-US" smtClean="0">
                <a:solidFill>
                  <a:srgbClr val="3B444D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</p:spTree>
    <p:extLst/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6D873-74C2-2640-B9AD-918029F598DE}" type="datetimeFigureOut">
              <a:rPr lang="en-US" smtClean="0">
                <a:solidFill>
                  <a:srgbClr val="3B444D">
                    <a:tint val="75000"/>
                  </a:srgbClr>
                </a:solidFill>
              </a:rPr>
              <a:pPr/>
              <a:t>2/23/19</a:t>
            </a:fld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39DEE-8339-8A4A-9908-442819D15C55}" type="slidenum">
              <a:rPr lang="en-US" smtClean="0">
                <a:solidFill>
                  <a:srgbClr val="3B444D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</p:spTree>
    <p:extLst/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6D873-74C2-2640-B9AD-918029F598DE}" type="datetimeFigureOut">
              <a:rPr lang="en-US" smtClean="0">
                <a:solidFill>
                  <a:srgbClr val="3B444D">
                    <a:tint val="75000"/>
                  </a:srgbClr>
                </a:solidFill>
              </a:rPr>
              <a:pPr/>
              <a:t>2/23/19</a:t>
            </a:fld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39DEE-8339-8A4A-9908-442819D15C55}" type="slidenum">
              <a:rPr lang="en-US" smtClean="0">
                <a:solidFill>
                  <a:srgbClr val="3B444D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5871-EDC2-4D41-AD58-6E9C7A32599C}" type="datetimeFigureOut">
              <a:rPr lang="en-US" smtClean="0">
                <a:solidFill>
                  <a:srgbClr val="3B444D">
                    <a:tint val="75000"/>
                  </a:srgbClr>
                </a:solidFill>
              </a:rPr>
              <a:pPr/>
              <a:t>2/23/19</a:t>
            </a:fld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04D35-9779-114F-AB4C-6C4FF1B352B7}" type="slidenum">
              <a:rPr lang="en-US" smtClean="0">
                <a:solidFill>
                  <a:srgbClr val="3B444D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</p:spTree>
    <p:extLst/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6D873-74C2-2640-B9AD-918029F598DE}" type="datetimeFigureOut">
              <a:rPr lang="en-US" smtClean="0">
                <a:solidFill>
                  <a:srgbClr val="3B444D">
                    <a:tint val="75000"/>
                  </a:srgbClr>
                </a:solidFill>
              </a:rPr>
              <a:pPr/>
              <a:t>2/23/19</a:t>
            </a:fld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39DEE-8339-8A4A-9908-442819D15C55}" type="slidenum">
              <a:rPr lang="en-US" smtClean="0">
                <a:solidFill>
                  <a:srgbClr val="3B444D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</p:spTree>
    <p:extLst/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6D873-74C2-2640-B9AD-918029F598DE}" type="datetimeFigureOut">
              <a:rPr lang="en-US" smtClean="0">
                <a:solidFill>
                  <a:srgbClr val="3B444D">
                    <a:tint val="75000"/>
                  </a:srgbClr>
                </a:solidFill>
              </a:rPr>
              <a:pPr/>
              <a:t>2/23/19</a:t>
            </a:fld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39DEE-8339-8A4A-9908-442819D15C55}" type="slidenum">
              <a:rPr lang="en-US" smtClean="0">
                <a:solidFill>
                  <a:srgbClr val="3B444D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</p:spTree>
    <p:extLst/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6D873-74C2-2640-B9AD-918029F598DE}" type="datetimeFigureOut">
              <a:rPr lang="en-US" smtClean="0">
                <a:solidFill>
                  <a:srgbClr val="3B444D">
                    <a:tint val="75000"/>
                  </a:srgbClr>
                </a:solidFill>
              </a:rPr>
              <a:pPr/>
              <a:t>2/23/19</a:t>
            </a:fld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39DEE-8339-8A4A-9908-442819D15C55}" type="slidenum">
              <a:rPr lang="en-US" smtClean="0">
                <a:solidFill>
                  <a:srgbClr val="3B444D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</p:spTree>
    <p:extLst/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6D873-74C2-2640-B9AD-918029F598DE}" type="datetimeFigureOut">
              <a:rPr lang="en-US" smtClean="0">
                <a:solidFill>
                  <a:srgbClr val="3B444D">
                    <a:tint val="75000"/>
                  </a:srgbClr>
                </a:solidFill>
              </a:rPr>
              <a:pPr/>
              <a:t>2/23/19</a:t>
            </a:fld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39DEE-8339-8A4A-9908-442819D15C55}" type="slidenum">
              <a:rPr lang="en-US" smtClean="0">
                <a:solidFill>
                  <a:srgbClr val="3B444D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</p:spTree>
    <p:extLst/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1" cy="253431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6D873-74C2-2640-B9AD-918029F598DE}" type="datetimeFigureOut">
              <a:rPr lang="en-US" smtClean="0">
                <a:solidFill>
                  <a:srgbClr val="3B444D">
                    <a:tint val="75000"/>
                  </a:srgbClr>
                </a:solidFill>
              </a:rPr>
              <a:pPr/>
              <a:t>2/23/19</a:t>
            </a:fld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39DEE-8339-8A4A-9908-442819D15C55}" type="slidenum">
              <a:rPr lang="en-US" smtClean="0">
                <a:solidFill>
                  <a:srgbClr val="3B444D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</p:spTree>
    <p:extLst/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6D873-74C2-2640-B9AD-918029F598DE}" type="datetimeFigureOut">
              <a:rPr lang="en-US" smtClean="0">
                <a:solidFill>
                  <a:srgbClr val="3B444D">
                    <a:tint val="75000"/>
                  </a:srgbClr>
                </a:solidFill>
              </a:rPr>
              <a:pPr/>
              <a:t>2/23/19</a:t>
            </a:fld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39DEE-8339-8A4A-9908-442819D15C55}" type="slidenum">
              <a:rPr lang="en-US" smtClean="0">
                <a:solidFill>
                  <a:srgbClr val="3B444D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</p:spTree>
    <p:extLst/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6D873-74C2-2640-B9AD-918029F598DE}" type="datetimeFigureOut">
              <a:rPr lang="en-US" smtClean="0">
                <a:solidFill>
                  <a:srgbClr val="3B444D">
                    <a:tint val="75000"/>
                  </a:srgbClr>
                </a:solidFill>
              </a:rPr>
              <a:pPr/>
              <a:t>2/23/19</a:t>
            </a:fld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39DEE-8339-8A4A-9908-442819D15C55}" type="slidenum">
              <a:rPr lang="en-US" smtClean="0">
                <a:solidFill>
                  <a:srgbClr val="3B444D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B444D">
                  <a:tint val="75000"/>
                </a:srgbClr>
              </a:solidFill>
            </a:endParaRPr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slideLayout" Target="../slideLayouts/slideLayout95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Relationship Id="rId14" Type="http://schemas.openxmlformats.org/officeDocument/2006/relationships/slideLayout" Target="../slideLayouts/slideLayout9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5" Type="http://schemas.openxmlformats.org/officeDocument/2006/relationships/theme" Target="../theme/theme9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slideLayout" Target="../slideLayouts/slideLayout1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F919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F919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F9194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F91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71" r:id="rId4"/>
    <p:sldLayoutId id="214748367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C5871-EDC2-4D41-AD58-6E9C7A32599C}" type="datetimeFigureOut">
              <a:rPr lang="en-US" kern="1200" smtClean="0">
                <a:solidFill>
                  <a:srgbClr val="3B444D">
                    <a:tint val="75000"/>
                  </a:srgbClr>
                </a:solidFill>
                <a:latin typeface="Calibri" panose="020F0502020204030204"/>
                <a:ea typeface=""/>
                <a:cs typeface=""/>
              </a:rPr>
              <a:pPr/>
              <a:t>2/23/19</a:t>
            </a:fld>
            <a:endParaRPr lang="en-US" kern="1200">
              <a:solidFill>
                <a:srgbClr val="3B444D">
                  <a:tint val="75000"/>
                </a:srgbClr>
              </a:solidFill>
              <a:latin typeface="Calibri" panose="020F0502020204030204"/>
              <a:ea typeface=""/>
              <a:cs typeface="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kern="1200">
              <a:solidFill>
                <a:srgbClr val="3B444D">
                  <a:tint val="75000"/>
                </a:srgbClr>
              </a:solidFill>
              <a:latin typeface="Calibri" panose="020F0502020204030204"/>
              <a:ea typeface=""/>
              <a:cs typeface="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04D35-9779-114F-AB4C-6C4FF1B352B7}" type="slidenum">
              <a:rPr lang="en-US" kern="1200" smtClean="0">
                <a:solidFill>
                  <a:srgbClr val="3B444D">
                    <a:tint val="75000"/>
                  </a:srgbClr>
                </a:solidFill>
                <a:latin typeface="Calibri" panose="020F0502020204030204"/>
                <a:ea typeface=""/>
                <a:cs typeface=""/>
              </a:rPr>
              <a:pPr/>
              <a:t>‹#›</a:t>
            </a:fld>
            <a:endParaRPr lang="en-US" kern="1200">
              <a:solidFill>
                <a:srgbClr val="3B444D">
                  <a:tint val="75000"/>
                </a:srgbClr>
              </a:solidFill>
              <a:latin typeface="Calibri" panose="020F050202020403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475024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  <p:sldLayoutId id="214748382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6D873-74C2-2640-B9AD-918029F598DE}" type="datetimeFigureOut">
              <a:rPr lang="en-US" kern="1200" smtClean="0">
                <a:solidFill>
                  <a:srgbClr val="3B444D">
                    <a:tint val="75000"/>
                  </a:srgbClr>
                </a:solidFill>
                <a:latin typeface="Calibri" panose="020F0502020204030204"/>
                <a:ea typeface=""/>
                <a:cs typeface=""/>
              </a:rPr>
              <a:pPr/>
              <a:t>2/23/19</a:t>
            </a:fld>
            <a:endParaRPr lang="en-US" kern="1200">
              <a:solidFill>
                <a:srgbClr val="3B444D">
                  <a:tint val="75000"/>
                </a:srgbClr>
              </a:solidFill>
              <a:latin typeface="Calibri" panose="020F0502020204030204"/>
              <a:ea typeface=""/>
              <a:cs typeface="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kern="1200">
              <a:solidFill>
                <a:srgbClr val="3B444D">
                  <a:tint val="75000"/>
                </a:srgbClr>
              </a:solidFill>
              <a:latin typeface="Calibri" panose="020F0502020204030204"/>
              <a:ea typeface=""/>
              <a:cs typeface="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39DEE-8339-8A4A-9908-442819D15C55}" type="slidenum">
              <a:rPr lang="en-US" kern="1200" smtClean="0">
                <a:solidFill>
                  <a:srgbClr val="3B444D">
                    <a:tint val="75000"/>
                  </a:srgbClr>
                </a:solidFill>
                <a:latin typeface="Calibri" panose="020F0502020204030204"/>
                <a:ea typeface=""/>
                <a:cs typeface=""/>
              </a:rPr>
              <a:pPr/>
              <a:t>‹#›</a:t>
            </a:fld>
            <a:endParaRPr lang="en-US" kern="1200">
              <a:solidFill>
                <a:srgbClr val="3B444D">
                  <a:tint val="75000"/>
                </a:srgbClr>
              </a:solidFill>
              <a:latin typeface="Calibri" panose="020F050202020403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71474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C5871-EDC2-4D41-AD58-6E9C7A32599C}" type="datetimeFigureOut">
              <a:rPr lang="en-US" kern="1200" smtClean="0">
                <a:solidFill>
                  <a:srgbClr val="3B444D">
                    <a:tint val="75000"/>
                  </a:srgbClr>
                </a:solidFill>
                <a:latin typeface="Calibri" panose="020F0502020204030204"/>
                <a:ea typeface=""/>
                <a:cs typeface=""/>
              </a:rPr>
              <a:pPr/>
              <a:t>2/23/19</a:t>
            </a:fld>
            <a:endParaRPr lang="en-US" kern="1200">
              <a:solidFill>
                <a:srgbClr val="3B444D">
                  <a:tint val="75000"/>
                </a:srgbClr>
              </a:solidFill>
              <a:latin typeface="Calibri" panose="020F0502020204030204"/>
              <a:ea typeface=""/>
              <a:cs typeface="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kern="1200">
              <a:solidFill>
                <a:srgbClr val="3B444D">
                  <a:tint val="75000"/>
                </a:srgbClr>
              </a:solidFill>
              <a:latin typeface="Calibri" panose="020F0502020204030204"/>
              <a:ea typeface=""/>
              <a:cs typeface="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04D35-9779-114F-AB4C-6C4FF1B352B7}" type="slidenum">
              <a:rPr lang="en-US" kern="1200" smtClean="0">
                <a:solidFill>
                  <a:srgbClr val="3B444D">
                    <a:tint val="75000"/>
                  </a:srgbClr>
                </a:solidFill>
                <a:latin typeface="Calibri" panose="020F0502020204030204"/>
                <a:ea typeface=""/>
                <a:cs typeface=""/>
              </a:rPr>
              <a:pPr/>
              <a:t>‹#›</a:t>
            </a:fld>
            <a:endParaRPr lang="en-US" kern="1200">
              <a:solidFill>
                <a:srgbClr val="3B444D">
                  <a:tint val="75000"/>
                </a:srgbClr>
              </a:solidFill>
              <a:latin typeface="Calibri" panose="020F050202020403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602482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C5871-EDC2-4D41-AD58-6E9C7A32599C}" type="datetimeFigureOut">
              <a:rPr lang="en-US" kern="1200" smtClean="0">
                <a:solidFill>
                  <a:srgbClr val="3B444D">
                    <a:tint val="75000"/>
                  </a:srgbClr>
                </a:solidFill>
                <a:latin typeface="Calibri" panose="020F0502020204030204"/>
                <a:ea typeface=""/>
                <a:cs typeface=""/>
              </a:rPr>
              <a:pPr/>
              <a:t>2/23/19</a:t>
            </a:fld>
            <a:endParaRPr lang="en-US" kern="1200">
              <a:solidFill>
                <a:srgbClr val="3B444D">
                  <a:tint val="75000"/>
                </a:srgbClr>
              </a:solidFill>
              <a:latin typeface="Calibri" panose="020F0502020204030204"/>
              <a:ea typeface=""/>
              <a:cs typeface="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kern="1200">
              <a:solidFill>
                <a:srgbClr val="3B444D">
                  <a:tint val="75000"/>
                </a:srgbClr>
              </a:solidFill>
              <a:latin typeface="Calibri" panose="020F0502020204030204"/>
              <a:ea typeface=""/>
              <a:cs typeface="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04D35-9779-114F-AB4C-6C4FF1B352B7}" type="slidenum">
              <a:rPr lang="en-US" kern="1200" smtClean="0">
                <a:solidFill>
                  <a:srgbClr val="3B444D">
                    <a:tint val="75000"/>
                  </a:srgbClr>
                </a:solidFill>
                <a:latin typeface="Calibri" panose="020F0502020204030204"/>
                <a:ea typeface=""/>
                <a:cs typeface=""/>
              </a:rPr>
              <a:pPr/>
              <a:t>‹#›</a:t>
            </a:fld>
            <a:endParaRPr lang="en-US" kern="1200">
              <a:solidFill>
                <a:srgbClr val="3B444D">
                  <a:tint val="75000"/>
                </a:srgbClr>
              </a:solidFill>
              <a:latin typeface="Calibri" panose="020F050202020403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284375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6D873-74C2-2640-B9AD-918029F598DE}" type="datetimeFigureOut">
              <a:rPr lang="en-US" kern="1200" smtClean="0">
                <a:solidFill>
                  <a:srgbClr val="3B444D">
                    <a:tint val="75000"/>
                  </a:srgbClr>
                </a:solidFill>
                <a:latin typeface="Calibri" panose="020F0502020204030204"/>
                <a:ea typeface=""/>
                <a:cs typeface=""/>
              </a:rPr>
              <a:pPr/>
              <a:t>2/23/19</a:t>
            </a:fld>
            <a:endParaRPr lang="en-US" kern="1200">
              <a:solidFill>
                <a:srgbClr val="3B444D">
                  <a:tint val="75000"/>
                </a:srgbClr>
              </a:solidFill>
              <a:latin typeface="Calibri" panose="020F0502020204030204"/>
              <a:ea typeface=""/>
              <a:cs typeface="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kern="1200">
              <a:solidFill>
                <a:srgbClr val="3B444D">
                  <a:tint val="75000"/>
                </a:srgbClr>
              </a:solidFill>
              <a:latin typeface="Calibri" panose="020F0502020204030204"/>
              <a:ea typeface=""/>
              <a:cs typeface="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39DEE-8339-8A4A-9908-442819D15C55}" type="slidenum">
              <a:rPr lang="en-US" kern="1200" smtClean="0">
                <a:solidFill>
                  <a:srgbClr val="3B444D">
                    <a:tint val="75000"/>
                  </a:srgbClr>
                </a:solidFill>
                <a:latin typeface="Calibri" panose="020F0502020204030204"/>
                <a:ea typeface=""/>
                <a:cs typeface=""/>
              </a:rPr>
              <a:pPr/>
              <a:t>‹#›</a:t>
            </a:fld>
            <a:endParaRPr lang="en-US" kern="1200">
              <a:solidFill>
                <a:srgbClr val="3B444D">
                  <a:tint val="75000"/>
                </a:srgbClr>
              </a:solidFill>
              <a:latin typeface="Calibri" panose="020F050202020403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316718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30" r:id="rId12"/>
    <p:sldLayoutId id="2147483731" r:id="rId13"/>
    <p:sldLayoutId id="2147483732" r:id="rId14"/>
    <p:sldLayoutId id="214748373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C5871-EDC2-4D41-AD58-6E9C7A32599C}" type="datetimeFigureOut">
              <a:rPr lang="en-US" kern="1200" smtClean="0">
                <a:solidFill>
                  <a:srgbClr val="3B444D">
                    <a:tint val="75000"/>
                  </a:srgbClr>
                </a:solidFill>
                <a:latin typeface="Calibri" panose="020F0502020204030204"/>
                <a:ea typeface=""/>
                <a:cs typeface=""/>
              </a:rPr>
              <a:pPr/>
              <a:t>2/23/19</a:t>
            </a:fld>
            <a:endParaRPr lang="en-US" kern="1200">
              <a:solidFill>
                <a:srgbClr val="3B444D">
                  <a:tint val="75000"/>
                </a:srgbClr>
              </a:solidFill>
              <a:latin typeface="Calibri" panose="020F0502020204030204"/>
              <a:ea typeface=""/>
              <a:cs typeface="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kern="1200">
              <a:solidFill>
                <a:srgbClr val="3B444D">
                  <a:tint val="75000"/>
                </a:srgbClr>
              </a:solidFill>
              <a:latin typeface="Calibri" panose="020F0502020204030204"/>
              <a:ea typeface=""/>
              <a:cs typeface="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04D35-9779-114F-AB4C-6C4FF1B352B7}" type="slidenum">
              <a:rPr lang="en-US" kern="1200" smtClean="0">
                <a:solidFill>
                  <a:srgbClr val="3B444D">
                    <a:tint val="75000"/>
                  </a:srgbClr>
                </a:solidFill>
                <a:latin typeface="Calibri" panose="020F0502020204030204"/>
                <a:ea typeface=""/>
                <a:cs typeface=""/>
              </a:rPr>
              <a:pPr/>
              <a:t>‹#›</a:t>
            </a:fld>
            <a:endParaRPr lang="en-US" kern="1200">
              <a:solidFill>
                <a:srgbClr val="3B444D">
                  <a:tint val="75000"/>
                </a:srgbClr>
              </a:solidFill>
              <a:latin typeface="Calibri" panose="020F050202020403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50011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C5871-EDC2-4D41-AD58-6E9C7A32599C}" type="datetimeFigureOut">
              <a:rPr lang="en-US" kern="1200" smtClean="0">
                <a:solidFill>
                  <a:srgbClr val="3B444D">
                    <a:tint val="75000"/>
                  </a:srgbClr>
                </a:solidFill>
                <a:latin typeface="Calibri" panose="020F0502020204030204"/>
                <a:ea typeface=""/>
                <a:cs typeface=""/>
              </a:rPr>
              <a:pPr/>
              <a:t>2/23/19</a:t>
            </a:fld>
            <a:endParaRPr lang="en-US" kern="1200">
              <a:solidFill>
                <a:srgbClr val="3B444D">
                  <a:tint val="75000"/>
                </a:srgbClr>
              </a:solidFill>
              <a:latin typeface="Calibri" panose="020F0502020204030204"/>
              <a:ea typeface=""/>
              <a:cs typeface="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kern="1200">
              <a:solidFill>
                <a:srgbClr val="3B444D">
                  <a:tint val="75000"/>
                </a:srgbClr>
              </a:solidFill>
              <a:latin typeface="Calibri" panose="020F0502020204030204"/>
              <a:ea typeface=""/>
              <a:cs typeface="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04D35-9779-114F-AB4C-6C4FF1B352B7}" type="slidenum">
              <a:rPr lang="en-US" kern="1200" smtClean="0">
                <a:solidFill>
                  <a:srgbClr val="3B444D">
                    <a:tint val="75000"/>
                  </a:srgbClr>
                </a:solidFill>
                <a:latin typeface="Calibri" panose="020F0502020204030204"/>
                <a:ea typeface=""/>
                <a:cs typeface=""/>
              </a:rPr>
              <a:pPr/>
              <a:t>‹#›</a:t>
            </a:fld>
            <a:endParaRPr lang="en-US" kern="1200">
              <a:solidFill>
                <a:srgbClr val="3B444D">
                  <a:tint val="75000"/>
                </a:srgbClr>
              </a:solidFill>
              <a:latin typeface="Calibri" panose="020F050202020403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570817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6D873-74C2-2640-B9AD-918029F598DE}" type="datetimeFigureOut">
              <a:rPr lang="en-US" kern="1200" smtClean="0">
                <a:solidFill>
                  <a:srgbClr val="3B444D">
                    <a:tint val="75000"/>
                  </a:srgbClr>
                </a:solidFill>
                <a:latin typeface="Calibri" panose="020F0502020204030204"/>
                <a:ea typeface=""/>
                <a:cs typeface=""/>
              </a:rPr>
              <a:pPr/>
              <a:t>2/23/19</a:t>
            </a:fld>
            <a:endParaRPr lang="en-US" kern="1200">
              <a:solidFill>
                <a:srgbClr val="3B444D">
                  <a:tint val="75000"/>
                </a:srgbClr>
              </a:solidFill>
              <a:latin typeface="Calibri" panose="020F0502020204030204"/>
              <a:ea typeface=""/>
              <a:cs typeface="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kern="1200">
              <a:solidFill>
                <a:srgbClr val="3B444D">
                  <a:tint val="75000"/>
                </a:srgbClr>
              </a:solidFill>
              <a:latin typeface="Calibri" panose="020F0502020204030204"/>
              <a:ea typeface=""/>
              <a:cs typeface="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39DEE-8339-8A4A-9908-442819D15C55}" type="slidenum">
              <a:rPr lang="en-US" kern="1200" smtClean="0">
                <a:solidFill>
                  <a:srgbClr val="3B444D">
                    <a:tint val="75000"/>
                  </a:srgbClr>
                </a:solidFill>
                <a:latin typeface="Calibri" panose="020F0502020204030204"/>
                <a:ea typeface=""/>
                <a:cs typeface=""/>
              </a:rPr>
              <a:pPr/>
              <a:t>‹#›</a:t>
            </a:fld>
            <a:endParaRPr lang="en-US" kern="1200">
              <a:solidFill>
                <a:srgbClr val="3B444D">
                  <a:tint val="75000"/>
                </a:srgbClr>
              </a:solidFill>
              <a:latin typeface="Calibri" panose="020F050202020403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152401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7" r:id="rId13"/>
    <p:sldLayoutId id="2147483778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6D873-74C2-2640-B9AD-918029F598DE}" type="datetimeFigureOut">
              <a:rPr lang="en-US" kern="1200" smtClean="0">
                <a:solidFill>
                  <a:srgbClr val="3B444D">
                    <a:tint val="75000"/>
                  </a:srgbClr>
                </a:solidFill>
                <a:latin typeface="Calibri" panose="020F0502020204030204"/>
                <a:ea typeface=""/>
                <a:cs typeface=""/>
              </a:rPr>
              <a:pPr/>
              <a:t>2/23/19</a:t>
            </a:fld>
            <a:endParaRPr lang="en-US" kern="1200">
              <a:solidFill>
                <a:srgbClr val="3B444D">
                  <a:tint val="75000"/>
                </a:srgbClr>
              </a:solidFill>
              <a:latin typeface="Calibri" panose="020F0502020204030204"/>
              <a:ea typeface=""/>
              <a:cs typeface="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kern="1200">
              <a:solidFill>
                <a:srgbClr val="3B444D">
                  <a:tint val="75000"/>
                </a:srgbClr>
              </a:solidFill>
              <a:latin typeface="Calibri" panose="020F0502020204030204"/>
              <a:ea typeface=""/>
              <a:cs typeface="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39DEE-8339-8A4A-9908-442819D15C55}" type="slidenum">
              <a:rPr lang="en-US" kern="1200" smtClean="0">
                <a:solidFill>
                  <a:srgbClr val="3B444D">
                    <a:tint val="75000"/>
                  </a:srgbClr>
                </a:solidFill>
                <a:latin typeface="Calibri" panose="020F0502020204030204"/>
                <a:ea typeface=""/>
                <a:cs typeface=""/>
              </a:rPr>
              <a:pPr/>
              <a:t>‹#›</a:t>
            </a:fld>
            <a:endParaRPr lang="en-US" kern="1200">
              <a:solidFill>
                <a:srgbClr val="3B444D">
                  <a:tint val="75000"/>
                </a:srgbClr>
              </a:solidFill>
              <a:latin typeface="Calibri" panose="020F050202020403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634007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3" r:id="rId13"/>
    <p:sldLayoutId id="214748379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6D873-74C2-2640-B9AD-918029F598DE}" type="datetimeFigureOut">
              <a:rPr lang="en-US" kern="1200" smtClean="0">
                <a:solidFill>
                  <a:srgbClr val="3B444D">
                    <a:tint val="75000"/>
                  </a:srgbClr>
                </a:solidFill>
                <a:latin typeface="Calibri" panose="020F0502020204030204"/>
                <a:ea typeface=""/>
                <a:cs typeface=""/>
              </a:rPr>
              <a:pPr/>
              <a:t>2/23/19</a:t>
            </a:fld>
            <a:endParaRPr lang="en-US" kern="1200">
              <a:solidFill>
                <a:srgbClr val="3B444D">
                  <a:tint val="75000"/>
                </a:srgbClr>
              </a:solidFill>
              <a:latin typeface="Calibri" panose="020F0502020204030204"/>
              <a:ea typeface=""/>
              <a:cs typeface="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kern="1200">
              <a:solidFill>
                <a:srgbClr val="3B444D">
                  <a:tint val="75000"/>
                </a:srgbClr>
              </a:solidFill>
              <a:latin typeface="Calibri" panose="020F0502020204030204"/>
              <a:ea typeface=""/>
              <a:cs typeface="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39DEE-8339-8A4A-9908-442819D15C55}" type="slidenum">
              <a:rPr lang="en-US" kern="1200" smtClean="0">
                <a:solidFill>
                  <a:srgbClr val="3B444D">
                    <a:tint val="75000"/>
                  </a:srgbClr>
                </a:solidFill>
                <a:latin typeface="Calibri" panose="020F0502020204030204"/>
                <a:ea typeface=""/>
                <a:cs typeface=""/>
              </a:rPr>
              <a:pPr/>
              <a:t>‹#›</a:t>
            </a:fld>
            <a:endParaRPr lang="en-US" kern="1200">
              <a:solidFill>
                <a:srgbClr val="3B444D">
                  <a:tint val="75000"/>
                </a:srgbClr>
              </a:solidFill>
              <a:latin typeface="Calibri" panose="020F050202020403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508405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  <p:sldLayoutId id="2147483809" r:id="rId13"/>
    <p:sldLayoutId id="2147483810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3XNqUTflioSlkxMCAV9ML98pG8zj-7_uYBQ6YzjJKws/edit#gid=1496810796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1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1.xml"/><Relationship Id="rId4" Type="http://schemas.openxmlformats.org/officeDocument/2006/relationships/image" Target="../media/image19.tif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1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3XNqUTflioSlkxMCAV9ML98pG8zj-7_uYBQ6YzjJKws/edit#gid=1496810796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1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3XNqUTflioSlkxMCAV9ML98pG8zj-7_uYBQ6YzjJKws/edit#gid=1496810796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18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3XNqUTflioSlkxMCAV9ML98pG8zj-7_uYBQ6YzjJKws/edit#gid=1496810796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1.png"/><Relationship Id="rId4" Type="http://schemas.openxmlformats.org/officeDocument/2006/relationships/image" Target="../media/image18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mailto:fellows@ofa.u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1853191"/>
            <a:ext cx="121920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Welcome</a:t>
            </a:r>
          </a:p>
          <a:p>
            <a:pPr algn="ctr"/>
            <a:r>
              <a:rPr lang="en-US" sz="3200" dirty="0">
                <a:solidFill>
                  <a:schemeClr val="bg2"/>
                </a:solidFill>
                <a:latin typeface="Gilroy ExtraBold" charset="0"/>
                <a:ea typeface="Gilroy ExtraBold" charset="0"/>
                <a:cs typeface="Gilroy ExtraBold" charset="0"/>
              </a:rPr>
              <a:t>We will begin at 7:30 pm Central Time.</a:t>
            </a:r>
          </a:p>
          <a:p>
            <a:pPr algn="ctr"/>
            <a:endParaRPr lang="en-US" sz="3200" b="1" dirty="0">
              <a:solidFill>
                <a:schemeClr val="bg1"/>
              </a:solidFill>
              <a:latin typeface="Gilroy ExtraBold" charset="0"/>
              <a:ea typeface="Gilroy ExtraBold" charset="0"/>
              <a:cs typeface="Gilroy ExtraBold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2" cy="253432"/>
          </a:xfrm>
          <a:prstGeom prst="rect">
            <a:avLst/>
          </a:prstGeom>
          <a:effectLst/>
        </p:spPr>
      </p:pic>
      <p:pic>
        <p:nvPicPr>
          <p:cNvPr id="4" name="Picture 3" descr="A drawing of a face&#10;&#10;Description automatically generated">
            <a:extLst>
              <a:ext uri="{FF2B5EF4-FFF2-40B4-BE49-F238E27FC236}">
                <a16:creationId xmlns:a16="http://schemas.microsoft.com/office/drawing/2014/main" id="{51E33E2D-E09B-7640-9C35-8FF374285F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49" y="6251332"/>
            <a:ext cx="12192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9883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1" cy="253431"/>
          </a:xfrm>
          <a:prstGeom prst="rect">
            <a:avLst/>
          </a:prstGeom>
        </p:spPr>
      </p:pic>
      <p:sp>
        <p:nvSpPr>
          <p:cNvPr id="2" name="Triangle 1"/>
          <p:cNvSpPr>
            <a:spLocks noChangeAspect="1"/>
          </p:cNvSpPr>
          <p:nvPr/>
        </p:nvSpPr>
        <p:spPr>
          <a:xfrm>
            <a:off x="4149756" y="1691529"/>
            <a:ext cx="3872286" cy="3466274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496454" y="745660"/>
            <a:ext cx="3199091" cy="569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0" tIns="32145" rIns="64290" bIns="32145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4000" b="1" dirty="0">
                <a:solidFill>
                  <a:schemeClr val="tx1"/>
                </a:solidFill>
                <a:latin typeface="Gilroy ExtraBold" charset="0"/>
                <a:ea typeface="Gilroy ExtraBold" charset="0"/>
                <a:cs typeface="Gilroy ExtraBold" charset="0"/>
              </a:rPr>
              <a:t>Public value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688758" y="5554980"/>
            <a:ext cx="3021930" cy="1062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0" tIns="32145" rIns="64290" bIns="32145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4000" b="1" dirty="0">
                <a:solidFill>
                  <a:schemeClr val="tx1"/>
                </a:solidFill>
                <a:latin typeface="Gilroy ExtraBold" charset="0"/>
                <a:ea typeface="Gilroy ExtraBold" charset="0"/>
                <a:cs typeface="Gilroy ExtraBold" charset="0"/>
              </a:rPr>
              <a:t>Operational capacity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646723" y="5554980"/>
            <a:ext cx="2770840" cy="1062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0" tIns="32145" rIns="64290" bIns="32145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4000" b="1" dirty="0">
                <a:solidFill>
                  <a:schemeClr val="tx1"/>
                </a:solidFill>
                <a:latin typeface="Gilroy ExtraBold" charset="0"/>
                <a:ea typeface="Gilroy ExtraBold" charset="0"/>
                <a:cs typeface="Gilroy ExtraBold" charset="0"/>
              </a:rPr>
              <a:t>Legitimacy &amp; support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940339" y="3424666"/>
            <a:ext cx="2311322" cy="663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0" tIns="32145" rIns="64290" bIns="32145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2400" b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Strategic triangle</a:t>
            </a:r>
          </a:p>
        </p:txBody>
      </p:sp>
    </p:spTree>
    <p:extLst>
      <p:ext uri="{BB962C8B-B14F-4D97-AF65-F5344CB8AC3E}">
        <p14:creationId xmlns:p14="http://schemas.microsoft.com/office/powerpoint/2010/main" val="4153279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1" cy="2534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85087" y="1117152"/>
            <a:ext cx="42813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500" b="1" dirty="0">
                <a:solidFill>
                  <a:srgbClr val="00B3DC"/>
                </a:solidFill>
                <a:latin typeface="Gilroy ExtraBold" charset="0"/>
                <a:ea typeface="Gilroy ExtraBold" charset="0"/>
                <a:cs typeface="Gilroy ExtraBold" charset="0"/>
              </a:rPr>
              <a:t>Goal, strategy, tactics, framework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66688" y="1141536"/>
            <a:ext cx="454761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3B444D"/>
                </a:solidFill>
                <a:latin typeface="Source Sans Pro" charset="0"/>
                <a:ea typeface="Source Sans Pro" charset="0"/>
                <a:cs typeface="Source Sans Pro" charset="0"/>
              </a:rPr>
              <a:t>An achievable, measurable, and problem-solving goal.</a:t>
            </a:r>
          </a:p>
          <a:p>
            <a:endParaRPr lang="en-US" sz="2400" dirty="0">
              <a:solidFill>
                <a:srgbClr val="3B444D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endParaRPr lang="en-US" sz="2400" dirty="0">
              <a:solidFill>
                <a:srgbClr val="3B444D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en-US" sz="2400" dirty="0">
                <a:solidFill>
                  <a:srgbClr val="3B444D"/>
                </a:solidFill>
                <a:latin typeface="Source Sans Pro" charset="0"/>
                <a:ea typeface="Source Sans Pro" charset="0"/>
                <a:cs typeface="Source Sans Pro" charset="0"/>
              </a:rPr>
              <a:t>A strategy that provides the roadmap for success. </a:t>
            </a:r>
          </a:p>
          <a:p>
            <a:endParaRPr lang="en-US" sz="2400" dirty="0">
              <a:solidFill>
                <a:srgbClr val="3B444D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endParaRPr lang="en-US" sz="2400" dirty="0">
              <a:solidFill>
                <a:srgbClr val="3B444D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en-US" sz="2400" dirty="0">
                <a:solidFill>
                  <a:srgbClr val="3B444D"/>
                </a:solidFill>
                <a:latin typeface="Source Sans Pro" charset="0"/>
                <a:ea typeface="Source Sans Pro" charset="0"/>
                <a:cs typeface="Source Sans Pro" charset="0"/>
              </a:rPr>
              <a:t>Effective tactics that accomplish your goal through the strategy you’ve developed. </a:t>
            </a:r>
          </a:p>
        </p:txBody>
      </p:sp>
      <p:sp>
        <p:nvSpPr>
          <p:cNvPr id="9" name="Oval 8"/>
          <p:cNvSpPr/>
          <p:nvPr/>
        </p:nvSpPr>
        <p:spPr>
          <a:xfrm>
            <a:off x="5818418" y="1210127"/>
            <a:ext cx="344495" cy="344495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FFFFF"/>
                </a:solidFill>
                <a:latin typeface="Gilroy ExtraBold" charset="0"/>
                <a:ea typeface="Gilroy ExtraBold" charset="0"/>
                <a:cs typeface="Gilroy ExtraBold" charset="0"/>
              </a:rPr>
              <a:t>1</a:t>
            </a:r>
          </a:p>
        </p:txBody>
      </p:sp>
      <p:sp>
        <p:nvSpPr>
          <p:cNvPr id="10" name="Oval 9"/>
          <p:cNvSpPr/>
          <p:nvPr/>
        </p:nvSpPr>
        <p:spPr>
          <a:xfrm>
            <a:off x="5819125" y="2670331"/>
            <a:ext cx="344495" cy="344495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FFFFF"/>
                </a:solidFill>
                <a:latin typeface="Gilroy ExtraBold" charset="0"/>
                <a:ea typeface="Gilroy ExtraBold" charset="0"/>
                <a:cs typeface="Gilroy ExtraBold" charset="0"/>
              </a:rPr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5818418" y="4130535"/>
            <a:ext cx="344495" cy="344495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FFFFF"/>
                </a:solidFill>
                <a:latin typeface="Gilroy ExtraBold" charset="0"/>
                <a:ea typeface="Gilroy ExtraBold" charset="0"/>
                <a:cs typeface="Gilroy ExtraBold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0800270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0" y="878462"/>
            <a:ext cx="121920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4500" b="1" dirty="0">
                <a:solidFill>
                  <a:srgbClr val="00B4DC"/>
                </a:solidFill>
                <a:latin typeface="Gilroy ExtraBold" charset="0"/>
                <a:ea typeface="Gilroy ExtraBold" charset="0"/>
                <a:cs typeface="Gilroy ExtraBold" charset="0"/>
              </a:rPr>
              <a:t>An issue ecosystem is the environment </a:t>
            </a:r>
          </a:p>
          <a:p>
            <a:pPr algn="ctr">
              <a:lnSpc>
                <a:spcPct val="90000"/>
              </a:lnSpc>
            </a:pPr>
            <a:r>
              <a:rPr lang="en-US" sz="4500" b="1" dirty="0">
                <a:solidFill>
                  <a:srgbClr val="00B4DC"/>
                </a:solidFill>
                <a:latin typeface="Gilroy ExtraBold" charset="0"/>
                <a:ea typeface="Gilroy ExtraBold" charset="0"/>
                <a:cs typeface="Gilroy ExtraBold" charset="0"/>
              </a:rPr>
              <a:t>surrounding a decision maker.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366935" y="931353"/>
            <a:ext cx="18466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3B444D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717" y="3608515"/>
            <a:ext cx="1277958" cy="105065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642" y="3410792"/>
            <a:ext cx="1298161" cy="111631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522" y="3510180"/>
            <a:ext cx="1197138" cy="121734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611" y="3539496"/>
            <a:ext cx="1470471" cy="115871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353" y="3240283"/>
            <a:ext cx="1140519" cy="15172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1764" y="3442480"/>
            <a:ext cx="1151678" cy="126280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816" y="3418497"/>
            <a:ext cx="1178807" cy="113088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1" cy="25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530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7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1" cy="25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2266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486592" y="1941538"/>
            <a:ext cx="4421906" cy="5917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77841" y="1284784"/>
            <a:ext cx="639356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sz="2400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Recap of previous week</a:t>
            </a:r>
          </a:p>
          <a:p>
            <a:pPr fontAlgn="ctr"/>
            <a:endParaRPr lang="en-US" sz="2400" b="1" dirty="0">
              <a:solidFill>
                <a:srgbClr val="23303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pPr fontAlgn="ctr"/>
            <a:r>
              <a:rPr lang="en-US" sz="2400" b="1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Archetypes of leadership</a:t>
            </a:r>
          </a:p>
          <a:p>
            <a:pPr fontAlgn="ctr"/>
            <a:endParaRPr lang="en-US" sz="2400" dirty="0">
              <a:solidFill>
                <a:srgbClr val="23303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pPr fontAlgn="ctr"/>
            <a:r>
              <a:rPr lang="en-US" sz="2400" dirty="0">
                <a:solidFill>
                  <a:srgbClr val="233031"/>
                </a:solidFill>
                <a:latin typeface="Source Sans Pro" charset="0"/>
                <a:ea typeface="Source Sans Pro" charset="0"/>
                <a:cs typeface="Source Sans Pro" charset="0"/>
              </a:rPr>
              <a:t>Leadership vs. management</a:t>
            </a:r>
          </a:p>
          <a:p>
            <a:pPr fontAlgn="ctr"/>
            <a:endParaRPr lang="en-US" sz="2400" dirty="0">
              <a:solidFill>
                <a:srgbClr val="23303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pPr fontAlgn="ctr"/>
            <a:r>
              <a:rPr lang="en-US" sz="2400" dirty="0">
                <a:solidFill>
                  <a:srgbClr val="233031"/>
                </a:solidFill>
                <a:latin typeface="Source Sans Pro" charset="0"/>
                <a:ea typeface="Source Sans Pro" charset="0"/>
                <a:cs typeface="Source Sans Pro" charset="0"/>
              </a:rPr>
              <a:t>Being a leader in organizing</a:t>
            </a:r>
          </a:p>
          <a:p>
            <a:pPr fontAlgn="ctr"/>
            <a:endParaRPr lang="en-US" sz="2400" dirty="0">
              <a:solidFill>
                <a:srgbClr val="23303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pPr fontAlgn="ctr"/>
            <a:r>
              <a:rPr lang="en-US" sz="2400" dirty="0">
                <a:solidFill>
                  <a:srgbClr val="233031"/>
                </a:solidFill>
                <a:latin typeface="Source Sans Pro" charset="0"/>
                <a:ea typeface="Source Sans Pro" charset="0"/>
                <a:cs typeface="Source Sans Pro" charset="0"/>
              </a:rPr>
              <a:t>Debrief &amp; next steps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122949" y="1151078"/>
            <a:ext cx="3321036" cy="6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1pPr>
            <a:lvl2pPr marL="742950" indent="-28575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2pPr>
            <a:lvl3pPr marL="11430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3pPr>
            <a:lvl4pPr marL="16002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4pPr>
            <a:lvl5pPr marL="20574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5pPr>
            <a:lvl6pPr marL="25146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6pPr>
            <a:lvl7pPr marL="29718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7pPr>
            <a:lvl8pPr marL="34290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8pPr>
            <a:lvl9pPr marL="38862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>
              <a:lnSpc>
                <a:spcPct val="80000"/>
              </a:lnSpc>
              <a:spcBef>
                <a:spcPts val="0"/>
              </a:spcBef>
              <a:buFont typeface="Gill Sans" charset="0"/>
              <a:buNone/>
            </a:pPr>
            <a:r>
              <a:rPr lang="en-US" sz="4500" b="1" dirty="0">
                <a:solidFill>
                  <a:srgbClr val="00B4DC"/>
                </a:solidFill>
                <a:latin typeface="Gilroy ExtraBold" charset="0"/>
                <a:ea typeface="Gilroy ExtraBold" charset="0"/>
                <a:cs typeface="Gilroy ExtraBold" charset="0"/>
              </a:rPr>
              <a:t>Agenda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1" cy="25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1680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6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2409677"/>
            <a:ext cx="12192000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8500" b="1" kern="1200" dirty="0">
                <a:solidFill>
                  <a:srgbClr val="FFFFFF"/>
                </a:solidFill>
                <a:latin typeface="Gilroy ExtraBold" charset="0"/>
                <a:ea typeface="Gilroy ExtraBold" charset="0"/>
                <a:cs typeface="Gilroy ExtraBold" charset="0"/>
              </a:rPr>
              <a:t>Archetypes of </a:t>
            </a:r>
          </a:p>
          <a:p>
            <a:pPr algn="ctr">
              <a:lnSpc>
                <a:spcPct val="90000"/>
              </a:lnSpc>
            </a:pPr>
            <a:r>
              <a:rPr lang="en-US" sz="8500" b="1" kern="1200" dirty="0">
                <a:solidFill>
                  <a:srgbClr val="FFFFFF"/>
                </a:solidFill>
                <a:latin typeface="Gilroy ExtraBold" charset="0"/>
                <a:ea typeface="Gilroy ExtraBold" charset="0"/>
                <a:cs typeface="Gilroy ExtraBold" charset="0"/>
              </a:rPr>
              <a:t>leadership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2" cy="2534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643764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85088" y="1117152"/>
            <a:ext cx="41940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500" b="1" kern="1200" dirty="0">
                <a:solidFill>
                  <a:schemeClr val="tx2"/>
                </a:solidFill>
                <a:latin typeface="Gilroy ExtraBold" charset="0"/>
                <a:ea typeface="Gilroy ExtraBold" charset="0"/>
                <a:cs typeface="Gilroy ExtraBold" charset="0"/>
              </a:rPr>
              <a:t>There are many definitions</a:t>
            </a:r>
            <a:r>
              <a:rPr lang="mr-IN" sz="4500" b="1" kern="1200" dirty="0">
                <a:solidFill>
                  <a:schemeClr val="tx2"/>
                </a:solidFill>
                <a:latin typeface="Gilroy ExtraBold" charset="0"/>
                <a:ea typeface="Gilroy ExtraBold" charset="0"/>
                <a:cs typeface="Gilroy ExtraBold" charset="0"/>
              </a:rPr>
              <a:t>…</a:t>
            </a:r>
            <a:r>
              <a:rPr lang="en-US" sz="4500" b="1" kern="1200" dirty="0">
                <a:solidFill>
                  <a:schemeClr val="tx2"/>
                </a:solidFill>
                <a:latin typeface="Gilroy ExtraBold" charset="0"/>
                <a:ea typeface="Gilroy ExtraBold" charset="0"/>
                <a:cs typeface="Gilroy ExtraBold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66688" y="1117152"/>
            <a:ext cx="485049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kern="1200" dirty="0">
                <a:solidFill>
                  <a:srgbClr val="3B444D"/>
                </a:solidFill>
                <a:latin typeface="Source Sans Pro" charset="0"/>
                <a:ea typeface="Source Sans Pro" charset="0"/>
                <a:cs typeface="Source Sans Pro" charset="0"/>
              </a:rPr>
              <a:t>In the past 60 years, as many as </a:t>
            </a:r>
          </a:p>
          <a:p>
            <a:r>
              <a:rPr lang="en-US" sz="2400" kern="1200" dirty="0">
                <a:solidFill>
                  <a:srgbClr val="3B444D"/>
                </a:solidFill>
                <a:latin typeface="Source Sans Pro" charset="0"/>
                <a:ea typeface="Source Sans Pro" charset="0"/>
                <a:cs typeface="Source Sans Pro" charset="0"/>
              </a:rPr>
              <a:t>65 different classification systems have been developed to define leadership (Fleishman, et. Al, 1991)</a:t>
            </a:r>
          </a:p>
          <a:p>
            <a:endParaRPr lang="en-US" sz="2400" kern="1200" dirty="0">
              <a:solidFill>
                <a:srgbClr val="3B444D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endParaRPr lang="en-US" sz="2400" kern="1200" dirty="0">
              <a:solidFill>
                <a:srgbClr val="3B444D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endParaRPr lang="en-US" sz="2400" kern="1200" dirty="0">
              <a:solidFill>
                <a:srgbClr val="3B444D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1" cy="25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337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755139" y="1391700"/>
            <a:ext cx="5607804" cy="3366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1951" tIns="20976" rIns="41951" bIns="20976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marL="342900" indent="-342900">
              <a:buFont typeface="Arial" charset="0"/>
              <a:buChar char="•"/>
            </a:pPr>
            <a:r>
              <a:rPr lang="en-US" altLang="en-US" sz="2400" kern="1200" dirty="0">
                <a:solidFill>
                  <a:srgbClr val="3B444D"/>
                </a:solidFill>
                <a:latin typeface="Source Sans Pro" charset="0"/>
                <a:ea typeface="Source Sans Pro" charset="0"/>
                <a:cs typeface="Source Sans Pro" charset="0"/>
              </a:rPr>
              <a:t>List the top five leaders you admire on a piece of paper.</a:t>
            </a:r>
          </a:p>
          <a:p>
            <a:pPr marL="342900" indent="-342900">
              <a:buFont typeface="Arial" charset="0"/>
              <a:buChar char="•"/>
            </a:pPr>
            <a:endParaRPr lang="en-US" altLang="en-US" sz="2400" kern="1200" dirty="0">
              <a:solidFill>
                <a:srgbClr val="3B444D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altLang="en-US" sz="2400" kern="1200" dirty="0">
                <a:solidFill>
                  <a:srgbClr val="3B444D"/>
                </a:solidFill>
                <a:latin typeface="Source Sans Pro" charset="0"/>
                <a:ea typeface="Source Sans Pro" charset="0"/>
                <a:cs typeface="Source Sans Pro" charset="0"/>
              </a:rPr>
              <a:t>Identify why you chose these five leaders—think:</a:t>
            </a:r>
          </a:p>
          <a:p>
            <a:pPr marL="1085850" lvl="1" indent="-342900">
              <a:buFont typeface="Arial" charset="0"/>
              <a:buChar char="•"/>
            </a:pPr>
            <a:r>
              <a:rPr lang="en-US" altLang="en-US" sz="2400" kern="1200" dirty="0">
                <a:solidFill>
                  <a:srgbClr val="3B444D"/>
                </a:solidFill>
                <a:latin typeface="Source Sans Pro" charset="0"/>
                <a:ea typeface="Source Sans Pro" charset="0"/>
                <a:cs typeface="Source Sans Pro" charset="0"/>
              </a:rPr>
              <a:t>Attributes</a:t>
            </a:r>
          </a:p>
          <a:p>
            <a:pPr marL="1085850" lvl="1" indent="-342900">
              <a:buFont typeface="Arial" charset="0"/>
              <a:buChar char="•"/>
            </a:pPr>
            <a:r>
              <a:rPr lang="en-US" altLang="en-US" sz="2400" kern="1200" dirty="0">
                <a:solidFill>
                  <a:srgbClr val="3B444D"/>
                </a:solidFill>
                <a:latin typeface="Source Sans Pro" charset="0"/>
                <a:ea typeface="Source Sans Pro" charset="0"/>
                <a:cs typeface="Source Sans Pro" charset="0"/>
              </a:rPr>
              <a:t>Demographics</a:t>
            </a:r>
          </a:p>
          <a:p>
            <a:pPr marL="1085850" lvl="1" indent="-342900">
              <a:buFont typeface="Arial" charset="0"/>
              <a:buChar char="•"/>
            </a:pPr>
            <a:r>
              <a:rPr lang="en-US" altLang="en-US" sz="2400" kern="1200" dirty="0">
                <a:solidFill>
                  <a:srgbClr val="3B444D"/>
                </a:solidFill>
                <a:latin typeface="Source Sans Pro" charset="0"/>
                <a:ea typeface="Source Sans Pro" charset="0"/>
                <a:cs typeface="Source Sans Pro" charset="0"/>
              </a:rPr>
              <a:t>What makes them a good leader?</a:t>
            </a:r>
          </a:p>
          <a:p>
            <a:pPr marL="342900" indent="-342900">
              <a:buFont typeface="Arial" charset="0"/>
              <a:buChar char="•"/>
            </a:pPr>
            <a:endParaRPr lang="en-US" altLang="en-US" sz="2400" b="1" kern="1200" dirty="0">
              <a:solidFill>
                <a:srgbClr val="3B444D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1" cy="253431"/>
          </a:xfrm>
          <a:prstGeom prst="rect">
            <a:avLst/>
          </a:prstGeom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006998" y="1391700"/>
            <a:ext cx="2866506" cy="680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0" tIns="32145" rIns="64290" bIns="32145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r>
              <a:rPr lang="en-US" sz="4000" b="1" kern="1200" dirty="0">
                <a:solidFill>
                  <a:schemeClr val="tx2"/>
                </a:solidFill>
                <a:latin typeface="Gilroy ExtraBold" charset="0"/>
                <a:ea typeface="Gilroy ExtraBold" charset="0"/>
                <a:cs typeface="Gilroy ExtraBold" charset="0"/>
              </a:rPr>
              <a:t>3 minutes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06998" y="2072171"/>
            <a:ext cx="2500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800" b="1" kern="1200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Reflection and writing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76041" y="35881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kern="1200" dirty="0">
              <a:solidFill>
                <a:srgbClr val="3B444D"/>
              </a:solidFill>
              <a:latin typeface="Calibri" panose="020F0502020204030204"/>
              <a:ea typeface=""/>
              <a:cs typeface="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76041" y="57846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kern="1200" dirty="0">
              <a:solidFill>
                <a:srgbClr val="3B444D"/>
              </a:solidFill>
              <a:latin typeface="Calibri" panose="020F050202020403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8939459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kern="120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2473212"/>
            <a:ext cx="12192000" cy="1726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0" tIns="32145" rIns="64290" bIns="32145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/>
            <a:r>
              <a:rPr lang="en-US" sz="5400" b="1" kern="1200" dirty="0">
                <a:solidFill>
                  <a:srgbClr val="FFFFFF"/>
                </a:solidFill>
                <a:latin typeface="Gilroy ExtraBold" charset="0"/>
                <a:ea typeface="Gilroy ExtraBold" charset="0"/>
                <a:cs typeface="Gilroy ExtraBold" charset="0"/>
              </a:rPr>
              <a:t>What values are present in </a:t>
            </a:r>
          </a:p>
          <a:p>
            <a:pPr algn="ctr"/>
            <a:r>
              <a:rPr lang="en-US" sz="5400" b="1" kern="1200" dirty="0">
                <a:solidFill>
                  <a:srgbClr val="FFFFFF"/>
                </a:solidFill>
                <a:latin typeface="Gilroy ExtraBold" charset="0"/>
                <a:ea typeface="Gilroy ExtraBold" charset="0"/>
                <a:cs typeface="Gilroy ExtraBold" charset="0"/>
              </a:rPr>
              <a:t>your list of leaders?</a:t>
            </a:r>
          </a:p>
        </p:txBody>
      </p:sp>
      <p:cxnSp>
        <p:nvCxnSpPr>
          <p:cNvPr id="16" name="Straight Connector 15"/>
          <p:cNvCxnSpPr>
            <a:stCxn id="6" idx="2"/>
          </p:cNvCxnSpPr>
          <p:nvPr/>
        </p:nvCxnSpPr>
        <p:spPr>
          <a:xfrm>
            <a:off x="6096000" y="6858000"/>
            <a:ext cx="0" cy="12379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2" cy="2534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810506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1766489"/>
            <a:ext cx="1219199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ct val="80000"/>
              </a:lnSpc>
            </a:pPr>
            <a:r>
              <a:rPr lang="en-US" sz="5500" b="1" kern="1200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FDR</a:t>
            </a:r>
          </a:p>
          <a:p>
            <a:pPr algn="ctr" defTabSz="457200">
              <a:lnSpc>
                <a:spcPct val="80000"/>
              </a:lnSpc>
            </a:pPr>
            <a:r>
              <a:rPr lang="en-US" sz="5500" b="1" kern="1200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Fannie Lou Hamer</a:t>
            </a:r>
          </a:p>
          <a:p>
            <a:pPr algn="ctr" defTabSz="457200">
              <a:lnSpc>
                <a:spcPct val="80000"/>
              </a:lnSpc>
            </a:pPr>
            <a:r>
              <a:rPr lang="en-US" sz="5500" b="1" kern="1200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Bobby Kennedy</a:t>
            </a:r>
          </a:p>
          <a:p>
            <a:pPr algn="ctr" defTabSz="457200">
              <a:lnSpc>
                <a:spcPct val="80000"/>
              </a:lnSpc>
            </a:pPr>
            <a:r>
              <a:rPr lang="en-US" sz="5500" b="1" kern="1200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Cesar Chavez </a:t>
            </a:r>
          </a:p>
          <a:p>
            <a:pPr algn="ctr" defTabSz="457200">
              <a:lnSpc>
                <a:spcPct val="80000"/>
              </a:lnSpc>
            </a:pPr>
            <a:r>
              <a:rPr lang="en-US" sz="5500" b="1" kern="1200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Nelson Mandela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2" cy="2534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999568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alphaModFix amt="1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62" t="28984" b="938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2447737"/>
            <a:ext cx="12192000" cy="1962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7500" b="1" kern="1200" dirty="0">
                <a:solidFill>
                  <a:srgbClr val="FFFFFF"/>
                </a:solidFill>
                <a:latin typeface="Gilroy ExtraBold" charset="0"/>
                <a:ea typeface="Gilroy ExtraBold" charset="0"/>
                <a:cs typeface="Gilroy ExtraBold" charset="0"/>
              </a:rPr>
              <a:t>OFA Community </a:t>
            </a:r>
          </a:p>
          <a:p>
            <a:pPr algn="ctr">
              <a:lnSpc>
                <a:spcPct val="80000"/>
              </a:lnSpc>
            </a:pPr>
            <a:r>
              <a:rPr lang="en-US" sz="7500" b="1" kern="1200" dirty="0">
                <a:solidFill>
                  <a:srgbClr val="FFFFFF"/>
                </a:solidFill>
                <a:latin typeface="Gilroy ExtraBold" charset="0"/>
                <a:ea typeface="Gilroy ExtraBold" charset="0"/>
                <a:cs typeface="Gilroy ExtraBold" charset="0"/>
              </a:rPr>
              <a:t>Engagement Fellowship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4410262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kern="1200" dirty="0">
                <a:solidFill>
                  <a:srgbClr val="F6DC31"/>
                </a:solidFill>
                <a:latin typeface="Gilroy ExtraBold" charset="0"/>
                <a:ea typeface="Gilroy ExtraBold" charset="0"/>
                <a:cs typeface="Gilroy ExtraBold" charset="0"/>
              </a:rPr>
              <a:t>Spring 2018 / #</a:t>
            </a:r>
            <a:r>
              <a:rPr lang="en-US" sz="2800" b="1" kern="1200" dirty="0" err="1">
                <a:solidFill>
                  <a:srgbClr val="F6DC31"/>
                </a:solidFill>
                <a:latin typeface="Gilroy ExtraBold" charset="0"/>
                <a:ea typeface="Gilroy ExtraBold" charset="0"/>
                <a:cs typeface="Gilroy ExtraBold" charset="0"/>
              </a:rPr>
              <a:t>OFAFellows</a:t>
            </a:r>
            <a:endParaRPr lang="en-US" sz="2800" b="1" kern="1200" dirty="0">
              <a:solidFill>
                <a:srgbClr val="F6DC31"/>
              </a:solidFill>
              <a:latin typeface="Gilroy ExtraBold" charset="0"/>
              <a:ea typeface="Gilroy ExtraBold" charset="0"/>
              <a:cs typeface="Gilroy ExtraBold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2" cy="2534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3297335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kern="120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2473212"/>
            <a:ext cx="12192000" cy="1726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0" tIns="32145" rIns="64290" bIns="32145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/>
            <a:r>
              <a:rPr lang="en-US" sz="5400" b="1" kern="1200" dirty="0">
                <a:solidFill>
                  <a:srgbClr val="FFFFFF"/>
                </a:solidFill>
                <a:latin typeface="Gilroy ExtraBold" charset="0"/>
                <a:ea typeface="Gilroy ExtraBold" charset="0"/>
                <a:cs typeface="Gilroy ExtraBold" charset="0"/>
              </a:rPr>
              <a:t>What potential leadership </a:t>
            </a:r>
          </a:p>
          <a:p>
            <a:pPr algn="ctr"/>
            <a:r>
              <a:rPr lang="en-US" sz="5400" b="1" kern="1200" dirty="0">
                <a:solidFill>
                  <a:srgbClr val="FFFFFF"/>
                </a:solidFill>
                <a:latin typeface="Gilroy ExtraBold" charset="0"/>
                <a:ea typeface="Gilroy ExtraBold" charset="0"/>
                <a:cs typeface="Gilroy ExtraBold" charset="0"/>
              </a:rPr>
              <a:t>blind-spots do you see? </a:t>
            </a:r>
          </a:p>
        </p:txBody>
      </p:sp>
      <p:cxnSp>
        <p:nvCxnSpPr>
          <p:cNvPr id="16" name="Straight Connector 15"/>
          <p:cNvCxnSpPr>
            <a:stCxn id="6" idx="2"/>
          </p:cNvCxnSpPr>
          <p:nvPr/>
        </p:nvCxnSpPr>
        <p:spPr>
          <a:xfrm>
            <a:off x="6096000" y="6858000"/>
            <a:ext cx="0" cy="12379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2" cy="2534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8951726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1766489"/>
            <a:ext cx="1219199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ct val="80000"/>
              </a:lnSpc>
            </a:pPr>
            <a:r>
              <a:rPr lang="en-US" sz="5500" b="1" kern="1200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FDR</a:t>
            </a:r>
          </a:p>
          <a:p>
            <a:pPr algn="ctr" defTabSz="457200">
              <a:lnSpc>
                <a:spcPct val="80000"/>
              </a:lnSpc>
            </a:pPr>
            <a:r>
              <a:rPr lang="en-US" sz="5500" b="1" kern="1200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Fannie Lou Hamer</a:t>
            </a:r>
          </a:p>
          <a:p>
            <a:pPr algn="ctr" defTabSz="457200">
              <a:lnSpc>
                <a:spcPct val="80000"/>
              </a:lnSpc>
            </a:pPr>
            <a:r>
              <a:rPr lang="en-US" sz="5500" b="1" kern="1200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Bobby Kennedy</a:t>
            </a:r>
          </a:p>
          <a:p>
            <a:pPr algn="ctr" defTabSz="457200">
              <a:lnSpc>
                <a:spcPct val="80000"/>
              </a:lnSpc>
            </a:pPr>
            <a:r>
              <a:rPr lang="en-US" sz="5500" b="1" kern="1200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Cesar Chavez </a:t>
            </a:r>
          </a:p>
          <a:p>
            <a:pPr algn="ctr" defTabSz="457200">
              <a:lnSpc>
                <a:spcPct val="80000"/>
              </a:lnSpc>
            </a:pPr>
            <a:r>
              <a:rPr lang="en-US" sz="5500" b="1" kern="1200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Nelson Mandela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2" cy="2534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3514460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kern="120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2413251"/>
            <a:ext cx="12192000" cy="1911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0" tIns="32145" rIns="64290" bIns="32145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/>
            <a:r>
              <a:rPr lang="en-US" sz="12000" b="1" kern="1200" dirty="0">
                <a:solidFill>
                  <a:srgbClr val="FFFFFF"/>
                </a:solidFill>
                <a:latin typeface="Gilroy ExtraBold" charset="0"/>
                <a:ea typeface="Gilroy ExtraBold" charset="0"/>
                <a:cs typeface="Gilroy ExtraBold" charset="0"/>
              </a:rPr>
              <a:t>Debrief</a:t>
            </a:r>
          </a:p>
        </p:txBody>
      </p:sp>
      <p:cxnSp>
        <p:nvCxnSpPr>
          <p:cNvPr id="16" name="Straight Connector 15"/>
          <p:cNvCxnSpPr>
            <a:stCxn id="6" idx="2"/>
          </p:cNvCxnSpPr>
          <p:nvPr/>
        </p:nvCxnSpPr>
        <p:spPr>
          <a:xfrm>
            <a:off x="6096000" y="6858000"/>
            <a:ext cx="0" cy="12379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2" cy="2534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0295538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26129" y="1456734"/>
            <a:ext cx="881289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ct val="80000"/>
              </a:lnSpc>
            </a:pPr>
            <a:r>
              <a:rPr lang="en-US" sz="6000" b="1" kern="1200" dirty="0">
                <a:solidFill>
                  <a:schemeClr val="accent2"/>
                </a:solidFill>
                <a:latin typeface="Gilroy ExtraBold" charset="0"/>
                <a:ea typeface="Gilroy ExtraBold" charset="0"/>
                <a:cs typeface="Gilroy ExtraBold" charset="0"/>
              </a:rPr>
              <a:t>Archetype: </a:t>
            </a:r>
          </a:p>
          <a:p>
            <a:pPr defTabSz="457200">
              <a:lnSpc>
                <a:spcPct val="80000"/>
              </a:lnSpc>
            </a:pPr>
            <a:r>
              <a:rPr lang="en-US" sz="6000" b="1" kern="1200" dirty="0">
                <a:solidFill>
                  <a:srgbClr val="FFFFFF"/>
                </a:solidFill>
                <a:latin typeface="Gilroy ExtraBold" charset="0"/>
                <a:ea typeface="Gilroy ExtraBold" charset="0"/>
                <a:cs typeface="Gilroy ExtraBold" charset="0"/>
              </a:rPr>
              <a:t>A recurrent symbol or motif of something, particularly in reference to your thoughts.</a:t>
            </a:r>
            <a:endParaRPr lang="en-US" sz="4000" b="1" kern="1200" dirty="0">
              <a:solidFill>
                <a:prstClr val="white"/>
              </a:solidFill>
              <a:latin typeface="Gilroy ExtraBold" charset="0"/>
              <a:ea typeface="Gilroy ExtraBold" charset="0"/>
              <a:cs typeface="Gilroy ExtraBold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2" cy="2534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7435612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482289" y="1529304"/>
            <a:ext cx="922742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ct val="80000"/>
              </a:lnSpc>
            </a:pPr>
            <a:r>
              <a:rPr lang="en-US" sz="6000" b="1" kern="1200" dirty="0">
                <a:solidFill>
                  <a:schemeClr val="accent2"/>
                </a:solidFill>
                <a:latin typeface="Gilroy ExtraBold" charset="0"/>
                <a:ea typeface="Gilroy ExtraBold" charset="0"/>
                <a:cs typeface="Gilroy ExtraBold" charset="0"/>
              </a:rPr>
              <a:t>Stereotype:</a:t>
            </a:r>
          </a:p>
          <a:p>
            <a:pPr defTabSz="457200">
              <a:lnSpc>
                <a:spcPct val="80000"/>
              </a:lnSpc>
            </a:pPr>
            <a:r>
              <a:rPr lang="en-US" sz="6000" b="1" kern="1200" dirty="0">
                <a:solidFill>
                  <a:srgbClr val="FFFFFF"/>
                </a:solidFill>
                <a:latin typeface="Gilroy ExtraBold" charset="0"/>
                <a:ea typeface="Gilroy ExtraBold" charset="0"/>
                <a:cs typeface="Gilroy ExtraBold" charset="0"/>
              </a:rPr>
              <a:t>A widely held but fixed and oversimplified image or idea of a particular type of person or thing.</a:t>
            </a:r>
            <a:endParaRPr lang="en-US" sz="4000" b="1" kern="1200" dirty="0">
              <a:solidFill>
                <a:prstClr val="white"/>
              </a:solidFill>
              <a:latin typeface="Gilroy ExtraBold" charset="0"/>
              <a:ea typeface="Gilroy ExtraBold" charset="0"/>
              <a:cs typeface="Gilroy ExtraBold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2" cy="2534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9016465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3040652"/>
            <a:ext cx="12191999" cy="786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ct val="80000"/>
              </a:lnSpc>
            </a:pPr>
            <a:r>
              <a:rPr lang="en-US" sz="5500" b="1" kern="1200" dirty="0">
                <a:solidFill>
                  <a:schemeClr val="accent2"/>
                </a:solidFill>
                <a:latin typeface="Gilroy ExtraBold" charset="0"/>
                <a:ea typeface="Gilroy ExtraBold" charset="0"/>
                <a:cs typeface="Gilroy ExtraBold" charset="0"/>
              </a:rPr>
              <a:t>Archetype</a:t>
            </a:r>
            <a:r>
              <a:rPr lang="en-US" sz="5500" b="1" kern="1200" dirty="0">
                <a:solidFill>
                  <a:srgbClr val="ADDD47"/>
                </a:solidFill>
                <a:latin typeface="Gilroy ExtraBold" charset="0"/>
                <a:ea typeface="Gilroy ExtraBold" charset="0"/>
                <a:cs typeface="Gilroy ExtraBold" charset="0"/>
              </a:rPr>
              <a:t> </a:t>
            </a:r>
            <a:r>
              <a:rPr lang="en-US" sz="5500" b="1" kern="1200" dirty="0">
                <a:solidFill>
                  <a:srgbClr val="FFFFFF"/>
                </a:solidFill>
                <a:latin typeface="Gilroy ExtraBold" charset="0"/>
                <a:ea typeface="Gilroy ExtraBold" charset="0"/>
                <a:cs typeface="Gilroy ExtraBold" charset="0"/>
              </a:rPr>
              <a:t>of a plumber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2" cy="2534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0173709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3040652"/>
            <a:ext cx="12191999" cy="786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ct val="80000"/>
              </a:lnSpc>
            </a:pPr>
            <a:r>
              <a:rPr lang="en-US" sz="5500" b="1" kern="1200" dirty="0">
                <a:solidFill>
                  <a:schemeClr val="accent2"/>
                </a:solidFill>
                <a:latin typeface="Gilroy ExtraBold" charset="0"/>
                <a:ea typeface="Gilroy ExtraBold" charset="0"/>
                <a:cs typeface="Gilroy ExtraBold" charset="0"/>
              </a:rPr>
              <a:t>Archetype </a:t>
            </a:r>
            <a:r>
              <a:rPr lang="en-US" sz="5500" b="1" kern="1200" dirty="0">
                <a:solidFill>
                  <a:srgbClr val="FFFFFF"/>
                </a:solidFill>
                <a:latin typeface="Gilroy ExtraBold" charset="0"/>
                <a:ea typeface="Gilroy ExtraBold" charset="0"/>
                <a:cs typeface="Gilroy ExtraBold" charset="0"/>
              </a:rPr>
              <a:t>of a teacher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2" cy="2534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7418628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3025693"/>
            <a:ext cx="12192000" cy="786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ct val="80000"/>
              </a:lnSpc>
            </a:pPr>
            <a:r>
              <a:rPr lang="en-US" sz="5500" b="1" kern="1200" dirty="0">
                <a:solidFill>
                  <a:schemeClr val="accent2"/>
                </a:solidFill>
                <a:latin typeface="Gilroy ExtraBold" charset="0"/>
                <a:ea typeface="Gilroy ExtraBold" charset="0"/>
                <a:cs typeface="Gilroy ExtraBold" charset="0"/>
              </a:rPr>
              <a:t>Archetype </a:t>
            </a:r>
            <a:r>
              <a:rPr lang="en-US" sz="5500" b="1" kern="1200" dirty="0">
                <a:solidFill>
                  <a:srgbClr val="FFFFFF"/>
                </a:solidFill>
                <a:latin typeface="Gilroy ExtraBold" charset="0"/>
                <a:ea typeface="Gilroy ExtraBold" charset="0"/>
                <a:cs typeface="Gilroy ExtraBold" charset="0"/>
              </a:rPr>
              <a:t>of a businessperson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2" cy="2534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0391359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951708" y="1391700"/>
            <a:ext cx="5997944" cy="1889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1951" tIns="20976" rIns="41951" bIns="20976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marL="342900" indent="-342900">
              <a:buFont typeface="Arial" charset="0"/>
              <a:buChar char="•"/>
            </a:pPr>
            <a:r>
              <a:rPr lang="en-US" altLang="en-US" sz="2400" kern="1200" dirty="0">
                <a:solidFill>
                  <a:srgbClr val="3B444D"/>
                </a:solidFill>
                <a:latin typeface="Source Sans Pro" charset="0"/>
                <a:ea typeface="Source Sans Pro" charset="0"/>
                <a:cs typeface="Source Sans Pro" charset="0"/>
              </a:rPr>
              <a:t>On a notepad, write down your answers to these questions:</a:t>
            </a:r>
          </a:p>
          <a:p>
            <a:pPr marL="342900" indent="-342900">
              <a:buFont typeface="Arial" charset="0"/>
              <a:buChar char="•"/>
            </a:pPr>
            <a:endParaRPr lang="en-US" altLang="en-US" sz="2400" kern="1200" dirty="0">
              <a:solidFill>
                <a:srgbClr val="3B444D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pPr marL="1085850" lvl="1" indent="-342900">
              <a:buFont typeface="Arial" charset="0"/>
              <a:buChar char="•"/>
            </a:pPr>
            <a:r>
              <a:rPr lang="en-US" altLang="en-US" sz="2400" kern="1200" dirty="0">
                <a:solidFill>
                  <a:srgbClr val="3B444D"/>
                </a:solidFill>
                <a:latin typeface="Source Sans Pro" charset="0"/>
                <a:ea typeface="Source Sans Pro" charset="0"/>
                <a:cs typeface="Source Sans Pro" charset="0"/>
              </a:rPr>
              <a:t>What is your archetype of leadership?</a:t>
            </a:r>
          </a:p>
          <a:p>
            <a:pPr marL="342900" indent="-342900">
              <a:buFont typeface="Arial" charset="0"/>
              <a:buChar char="•"/>
            </a:pPr>
            <a:endParaRPr lang="en-US" altLang="en-US" sz="2400" b="1" kern="1200" dirty="0">
              <a:solidFill>
                <a:srgbClr val="3B444D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1" cy="253431"/>
          </a:xfrm>
          <a:prstGeom prst="rect">
            <a:avLst/>
          </a:prstGeom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006998" y="1391700"/>
            <a:ext cx="2866506" cy="680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0" tIns="32145" rIns="64290" bIns="32145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r>
              <a:rPr lang="en-US" sz="4000" b="1" kern="1200" dirty="0">
                <a:solidFill>
                  <a:schemeClr val="tx2"/>
                </a:solidFill>
                <a:latin typeface="Gilroy ExtraBold" charset="0"/>
                <a:ea typeface="Gilroy ExtraBold" charset="0"/>
                <a:cs typeface="Gilroy ExtraBold" charset="0"/>
              </a:rPr>
              <a:t>2 minutes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06998" y="2072171"/>
            <a:ext cx="2500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800" b="1" kern="1200" dirty="0">
                <a:solidFill>
                  <a:srgbClr val="3B444D"/>
                </a:solidFill>
                <a:latin typeface="Source Sans Pro" charset="0"/>
                <a:ea typeface="Source Sans Pro" charset="0"/>
                <a:cs typeface="Source Sans Pro" charset="0"/>
              </a:rPr>
              <a:t>Individual reflection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76041" y="35881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kern="1200" dirty="0">
              <a:solidFill>
                <a:srgbClr val="3B444D"/>
              </a:solidFill>
              <a:latin typeface="Calibri" panose="020F0502020204030204"/>
              <a:ea typeface=""/>
              <a:cs typeface="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76041" y="57846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kern="1200" dirty="0">
              <a:solidFill>
                <a:srgbClr val="3B444D"/>
              </a:solidFill>
              <a:latin typeface="Calibri" panose="020F050202020403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5130296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951708" y="1391700"/>
            <a:ext cx="5997944" cy="2997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1951" tIns="20976" rIns="41951" bIns="20976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marL="342900" indent="-342900">
              <a:buFont typeface="Arial" charset="0"/>
              <a:buChar char="•"/>
            </a:pPr>
            <a:r>
              <a:rPr lang="en-US" altLang="en-US" sz="2400" kern="1200" dirty="0">
                <a:solidFill>
                  <a:srgbClr val="3B444D"/>
                </a:solidFill>
                <a:latin typeface="Source Sans Pro" charset="0"/>
                <a:ea typeface="Source Sans Pro" charset="0"/>
                <a:cs typeface="Source Sans Pro" charset="0"/>
              </a:rPr>
              <a:t>On a notepad, write down your answers to these questions:</a:t>
            </a:r>
          </a:p>
          <a:p>
            <a:pPr marL="342900" indent="-342900">
              <a:buFont typeface="Arial" charset="0"/>
              <a:buChar char="•"/>
            </a:pPr>
            <a:endParaRPr lang="en-US" altLang="en-US" sz="2400" kern="1200" dirty="0">
              <a:solidFill>
                <a:srgbClr val="3B444D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pPr marL="1085850" lvl="1" indent="-342900">
              <a:buFont typeface="Arial" charset="0"/>
              <a:buChar char="•"/>
            </a:pPr>
            <a:r>
              <a:rPr lang="en-US" altLang="en-US" sz="2400" kern="1200" dirty="0">
                <a:solidFill>
                  <a:srgbClr val="3B444D"/>
                </a:solidFill>
                <a:latin typeface="Source Sans Pro" charset="0"/>
                <a:ea typeface="Source Sans Pro" charset="0"/>
                <a:cs typeface="Source Sans Pro" charset="0"/>
              </a:rPr>
              <a:t>What is your archetype of leadership?</a:t>
            </a:r>
          </a:p>
          <a:p>
            <a:pPr marL="1085850" lvl="1" indent="-342900">
              <a:buFont typeface="Arial" charset="0"/>
              <a:buChar char="•"/>
            </a:pPr>
            <a:endParaRPr lang="en-US" altLang="en-US" sz="2400" kern="1200" dirty="0">
              <a:solidFill>
                <a:srgbClr val="3B444D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pPr marL="1085850" lvl="1" indent="-342900">
              <a:buFont typeface="Arial" charset="0"/>
              <a:buChar char="•"/>
            </a:pPr>
            <a:r>
              <a:rPr lang="en-US" altLang="en-US" sz="2400" kern="1200" dirty="0">
                <a:solidFill>
                  <a:srgbClr val="3B444D"/>
                </a:solidFill>
                <a:latin typeface="Source Sans Pro" charset="0"/>
                <a:ea typeface="Source Sans Pro" charset="0"/>
                <a:cs typeface="Source Sans Pro" charset="0"/>
              </a:rPr>
              <a:t>How does your leadership archetype differ from you?</a:t>
            </a:r>
          </a:p>
          <a:p>
            <a:pPr marL="342900" indent="-342900">
              <a:buFont typeface="Arial" charset="0"/>
              <a:buChar char="•"/>
            </a:pPr>
            <a:endParaRPr lang="en-US" altLang="en-US" sz="2400" b="1" kern="1200" dirty="0">
              <a:solidFill>
                <a:srgbClr val="3B444D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1" cy="253431"/>
          </a:xfrm>
          <a:prstGeom prst="rect">
            <a:avLst/>
          </a:prstGeom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006998" y="1391700"/>
            <a:ext cx="2866506" cy="680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0" tIns="32145" rIns="64290" bIns="32145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r>
              <a:rPr lang="en-US" sz="4000" b="1" kern="1200" dirty="0">
                <a:solidFill>
                  <a:schemeClr val="tx2"/>
                </a:solidFill>
                <a:latin typeface="Gilroy ExtraBold" charset="0"/>
                <a:ea typeface="Gilroy ExtraBold" charset="0"/>
                <a:cs typeface="Gilroy ExtraBold" charset="0"/>
              </a:rPr>
              <a:t>2 minutes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06998" y="2072171"/>
            <a:ext cx="2500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800" b="1" kern="1200" dirty="0">
                <a:solidFill>
                  <a:srgbClr val="3B444D"/>
                </a:solidFill>
                <a:latin typeface="Source Sans Pro" charset="0"/>
                <a:ea typeface="Source Sans Pro" charset="0"/>
                <a:cs typeface="Source Sans Pro" charset="0"/>
              </a:rPr>
              <a:t>Individual reflection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76041" y="35881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kern="1200" dirty="0">
              <a:solidFill>
                <a:srgbClr val="3B444D"/>
              </a:solidFill>
              <a:latin typeface="Calibri" panose="020F0502020204030204"/>
              <a:ea typeface=""/>
              <a:cs typeface="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76041" y="57846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kern="1200" dirty="0">
              <a:solidFill>
                <a:srgbClr val="3B444D"/>
              </a:solidFill>
              <a:latin typeface="Calibri" panose="020F050202020403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316830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hape 132"/>
          <p:cNvPicPr preferRelativeResize="0"/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20" r="12294" b="10369"/>
          <a:stretch/>
        </p:blipFill>
        <p:spPr>
          <a:xfrm>
            <a:off x="-1" y="0"/>
            <a:ext cx="121920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sp>
        <p:nvSpPr>
          <p:cNvPr id="133" name="Shape 133"/>
          <p:cNvSpPr txBox="1"/>
          <p:nvPr/>
        </p:nvSpPr>
        <p:spPr>
          <a:xfrm>
            <a:off x="514350" y="2972906"/>
            <a:ext cx="11163300" cy="9121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SzPct val="25000"/>
              <a:buNone/>
            </a:pPr>
            <a:r>
              <a:rPr lang="en-US" sz="7000" b="1" u="none" strike="noStrike" cap="none" dirty="0">
                <a:solidFill>
                  <a:schemeClr val="lt1"/>
                </a:solidFill>
                <a:latin typeface="Gilroy ExtraBold" charset="0"/>
                <a:ea typeface="Gilroy ExtraBold" charset="0"/>
                <a:cs typeface="Gilroy ExtraBold" charset="0"/>
                <a:sym typeface="Arial"/>
              </a:rPr>
              <a:t>Leadership in action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2" cy="2534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7615376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951708" y="1391700"/>
            <a:ext cx="5997944" cy="4474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1951" tIns="20976" rIns="41951" bIns="20976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marL="342900" indent="-342900">
              <a:buFont typeface="Arial" charset="0"/>
              <a:buChar char="•"/>
            </a:pPr>
            <a:r>
              <a:rPr lang="en-US" altLang="en-US" sz="2400" kern="1200" dirty="0">
                <a:solidFill>
                  <a:srgbClr val="3B444D"/>
                </a:solidFill>
                <a:latin typeface="Source Sans Pro" charset="0"/>
                <a:ea typeface="Source Sans Pro" charset="0"/>
                <a:cs typeface="Source Sans Pro" charset="0"/>
              </a:rPr>
              <a:t>On a notepad, write down your answers to these questions:</a:t>
            </a:r>
          </a:p>
          <a:p>
            <a:pPr marL="342900" indent="-342900">
              <a:buFont typeface="Arial" charset="0"/>
              <a:buChar char="•"/>
            </a:pPr>
            <a:endParaRPr lang="en-US" altLang="en-US" sz="2400" kern="1200" dirty="0">
              <a:solidFill>
                <a:srgbClr val="3B444D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pPr marL="1085850" lvl="1" indent="-342900">
              <a:buFont typeface="Arial" charset="0"/>
              <a:buChar char="•"/>
            </a:pPr>
            <a:r>
              <a:rPr lang="en-US" altLang="en-US" sz="2400" kern="1200" dirty="0">
                <a:solidFill>
                  <a:srgbClr val="3B444D"/>
                </a:solidFill>
                <a:latin typeface="Source Sans Pro" charset="0"/>
                <a:ea typeface="Source Sans Pro" charset="0"/>
                <a:cs typeface="Source Sans Pro" charset="0"/>
              </a:rPr>
              <a:t>What is your archetype of leadership?</a:t>
            </a:r>
          </a:p>
          <a:p>
            <a:pPr marL="1085850" lvl="1" indent="-342900">
              <a:buFont typeface="Arial" charset="0"/>
              <a:buChar char="•"/>
            </a:pPr>
            <a:endParaRPr lang="en-US" altLang="en-US" sz="2400" kern="1200" dirty="0">
              <a:solidFill>
                <a:srgbClr val="3B444D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pPr marL="1085850" lvl="1" indent="-342900">
              <a:buFont typeface="Arial" charset="0"/>
              <a:buChar char="•"/>
            </a:pPr>
            <a:r>
              <a:rPr lang="en-US" altLang="en-US" sz="2400" kern="1200" dirty="0">
                <a:solidFill>
                  <a:srgbClr val="3B444D"/>
                </a:solidFill>
                <a:latin typeface="Source Sans Pro" charset="0"/>
                <a:ea typeface="Source Sans Pro" charset="0"/>
                <a:cs typeface="Source Sans Pro" charset="0"/>
              </a:rPr>
              <a:t>How does your leadership archetype differ from you?</a:t>
            </a:r>
          </a:p>
          <a:p>
            <a:pPr marL="1085850" lvl="1" indent="-342900">
              <a:buFont typeface="Arial" charset="0"/>
              <a:buChar char="•"/>
            </a:pPr>
            <a:endParaRPr lang="en-US" altLang="en-US" sz="2400" kern="1200" dirty="0">
              <a:solidFill>
                <a:srgbClr val="3B444D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pPr marL="1085850" lvl="1" indent="-342900">
              <a:buFont typeface="Arial" charset="0"/>
              <a:buChar char="•"/>
            </a:pPr>
            <a:r>
              <a:rPr lang="en-US" altLang="en-US" sz="2400" kern="1200" dirty="0">
                <a:solidFill>
                  <a:srgbClr val="3B444D"/>
                </a:solidFill>
                <a:latin typeface="Source Sans Pro" charset="0"/>
                <a:ea typeface="Source Sans Pro" charset="0"/>
                <a:cs typeface="Source Sans Pro" charset="0"/>
              </a:rPr>
              <a:t>Give an example of someone who has challenged your archetype.</a:t>
            </a:r>
          </a:p>
          <a:p>
            <a:pPr marL="1085850" lvl="1" indent="-342900">
              <a:buFont typeface="Arial" charset="0"/>
              <a:buChar char="•"/>
            </a:pPr>
            <a:endParaRPr lang="en-US" altLang="en-US" sz="2400" kern="1200" dirty="0">
              <a:solidFill>
                <a:srgbClr val="3B444D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pPr marL="342900" indent="-342900">
              <a:buFont typeface="Arial" charset="0"/>
              <a:buChar char="•"/>
            </a:pPr>
            <a:endParaRPr lang="en-US" altLang="en-US" sz="2400" b="1" kern="1200" dirty="0">
              <a:solidFill>
                <a:srgbClr val="3B444D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1" cy="253431"/>
          </a:xfrm>
          <a:prstGeom prst="rect">
            <a:avLst/>
          </a:prstGeom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006998" y="1391700"/>
            <a:ext cx="2866506" cy="680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0" tIns="32145" rIns="64290" bIns="32145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r>
              <a:rPr lang="en-US" sz="4000" b="1" kern="1200" dirty="0">
                <a:solidFill>
                  <a:schemeClr val="tx2"/>
                </a:solidFill>
                <a:latin typeface="Gilroy ExtraBold" charset="0"/>
                <a:ea typeface="Gilroy ExtraBold" charset="0"/>
                <a:cs typeface="Gilroy ExtraBold" charset="0"/>
              </a:rPr>
              <a:t>2 minutes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06998" y="2072171"/>
            <a:ext cx="2500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800" b="1" kern="1200" dirty="0">
                <a:solidFill>
                  <a:srgbClr val="3B444D"/>
                </a:solidFill>
                <a:latin typeface="Source Sans Pro" charset="0"/>
                <a:ea typeface="Source Sans Pro" charset="0"/>
                <a:cs typeface="Source Sans Pro" charset="0"/>
              </a:rPr>
              <a:t>Individual reflection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76041" y="35881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kern="1200" dirty="0">
              <a:solidFill>
                <a:srgbClr val="3B444D"/>
              </a:solidFill>
              <a:latin typeface="Calibri" panose="020F0502020204030204"/>
              <a:ea typeface=""/>
              <a:cs typeface="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76041" y="57846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kern="1200" dirty="0">
              <a:solidFill>
                <a:srgbClr val="3B444D"/>
              </a:solidFill>
              <a:latin typeface="Calibri" panose="020F050202020403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1454327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486592" y="2691044"/>
            <a:ext cx="4421906" cy="5917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77841" y="1284784"/>
            <a:ext cx="639356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sz="2400" dirty="0">
                <a:solidFill>
                  <a:srgbClr val="3B444D"/>
                </a:solidFill>
                <a:latin typeface="Source Sans Pro" charset="0"/>
                <a:ea typeface="Source Sans Pro" charset="0"/>
                <a:cs typeface="Source Sans Pro" charset="0"/>
              </a:rPr>
              <a:t>Recap of previous week</a:t>
            </a:r>
          </a:p>
          <a:p>
            <a:pPr fontAlgn="ctr"/>
            <a:endParaRPr lang="en-US" sz="2400" b="1" dirty="0">
              <a:solidFill>
                <a:srgbClr val="23303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pPr fontAlgn="ctr"/>
            <a:r>
              <a:rPr lang="en-US" sz="2400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Archetypes of leadership</a:t>
            </a:r>
          </a:p>
          <a:p>
            <a:pPr fontAlgn="ctr"/>
            <a:endParaRPr lang="en-US" sz="2400" dirty="0">
              <a:solidFill>
                <a:srgbClr val="23303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pPr fontAlgn="ctr"/>
            <a:r>
              <a:rPr lang="en-US" sz="2400" b="1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Leadership vs. management</a:t>
            </a:r>
          </a:p>
          <a:p>
            <a:pPr fontAlgn="ctr"/>
            <a:endParaRPr lang="en-US" sz="2400" dirty="0">
              <a:solidFill>
                <a:srgbClr val="23303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pPr fontAlgn="ctr"/>
            <a:r>
              <a:rPr lang="en-US" sz="2400" dirty="0">
                <a:solidFill>
                  <a:srgbClr val="233031"/>
                </a:solidFill>
                <a:latin typeface="Source Sans Pro" charset="0"/>
                <a:ea typeface="Source Sans Pro" charset="0"/>
                <a:cs typeface="Source Sans Pro" charset="0"/>
              </a:rPr>
              <a:t>Being a leader in organizing</a:t>
            </a:r>
          </a:p>
          <a:p>
            <a:pPr fontAlgn="ctr"/>
            <a:endParaRPr lang="en-US" sz="2400" dirty="0">
              <a:solidFill>
                <a:srgbClr val="23303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pPr fontAlgn="ctr"/>
            <a:r>
              <a:rPr lang="en-US" sz="2400" dirty="0">
                <a:solidFill>
                  <a:srgbClr val="233031"/>
                </a:solidFill>
                <a:latin typeface="Source Sans Pro" charset="0"/>
                <a:ea typeface="Source Sans Pro" charset="0"/>
                <a:cs typeface="Source Sans Pro" charset="0"/>
              </a:rPr>
              <a:t>Debrief &amp; next steps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122949" y="1151078"/>
            <a:ext cx="3321036" cy="6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1pPr>
            <a:lvl2pPr marL="742950" indent="-28575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2pPr>
            <a:lvl3pPr marL="11430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3pPr>
            <a:lvl4pPr marL="16002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4pPr>
            <a:lvl5pPr marL="20574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5pPr>
            <a:lvl6pPr marL="25146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6pPr>
            <a:lvl7pPr marL="29718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7pPr>
            <a:lvl8pPr marL="34290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8pPr>
            <a:lvl9pPr marL="38862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>
              <a:lnSpc>
                <a:spcPct val="80000"/>
              </a:lnSpc>
              <a:spcBef>
                <a:spcPts val="0"/>
              </a:spcBef>
              <a:buFont typeface="Gill Sans" charset="0"/>
              <a:buNone/>
            </a:pPr>
            <a:r>
              <a:rPr lang="en-US" sz="4500" b="1" dirty="0">
                <a:solidFill>
                  <a:srgbClr val="00B4DC"/>
                </a:solidFill>
                <a:latin typeface="Gilroy ExtraBold" charset="0"/>
                <a:ea typeface="Gilroy ExtraBold" charset="0"/>
                <a:cs typeface="Gilroy ExtraBold" charset="0"/>
              </a:rPr>
              <a:t>Agenda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1" cy="25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336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6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2454688"/>
            <a:ext cx="12192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500" b="1" kern="1200" dirty="0">
                <a:solidFill>
                  <a:srgbClr val="FFFFFF"/>
                </a:solidFill>
                <a:latin typeface="Gilroy ExtraBold" charset="0"/>
                <a:ea typeface="Gilroy ExtraBold" charset="0"/>
                <a:cs typeface="Gilroy ExtraBold" charset="0"/>
              </a:rPr>
              <a:t>What leadership is </a:t>
            </a:r>
          </a:p>
          <a:p>
            <a:pPr algn="ctr"/>
            <a:r>
              <a:rPr lang="en-US" sz="7500" b="1" kern="1200" dirty="0">
                <a:solidFill>
                  <a:schemeClr val="tx2"/>
                </a:solidFill>
                <a:latin typeface="Gilroy ExtraBold" charset="0"/>
                <a:ea typeface="Gilroy ExtraBold" charset="0"/>
                <a:cs typeface="Gilroy ExtraBold" charset="0"/>
              </a:rPr>
              <a:t>(</a:t>
            </a:r>
            <a:r>
              <a:rPr lang="en-US" sz="7500" b="1" i="1" kern="1200" dirty="0">
                <a:solidFill>
                  <a:schemeClr val="tx2"/>
                </a:solidFill>
                <a:latin typeface="Gilroy ExtraBold" charset="0"/>
                <a:ea typeface="Gilroy ExtraBold" charset="0"/>
                <a:cs typeface="Gilroy ExtraBold" charset="0"/>
              </a:rPr>
              <a:t>and is not)</a:t>
            </a:r>
            <a:endParaRPr lang="en-US" sz="7500" b="1" kern="1200" dirty="0">
              <a:solidFill>
                <a:schemeClr val="tx2"/>
              </a:solidFill>
              <a:latin typeface="Gilroy ExtraBold" charset="0"/>
              <a:ea typeface="Gilroy ExtraBold" charset="0"/>
              <a:cs typeface="Gilroy ExtraBold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2" cy="2534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0739628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-12379"/>
            <a:ext cx="12192000" cy="68703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kern="120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5343" y="2551837"/>
            <a:ext cx="105013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6000" kern="1200">
                <a:solidFill>
                  <a:srgbClr val="FFFFFF"/>
                </a:solidFill>
                <a:latin typeface="Gilroy ExtraBold" charset="0"/>
                <a:ea typeface="Gilroy ExtraBold" charset="0"/>
                <a:cs typeface="Gilroy ExtraBold" charset="0"/>
              </a:rPr>
              <a:t>Our conception of </a:t>
            </a:r>
            <a:r>
              <a:rPr lang="en-US" sz="6000" kern="1200" dirty="0">
                <a:solidFill>
                  <a:srgbClr val="FFFFFF"/>
                </a:solidFill>
                <a:latin typeface="Gilroy ExtraBold" charset="0"/>
                <a:ea typeface="Gilroy ExtraBold" charset="0"/>
                <a:cs typeface="Gilroy ExtraBold" charset="0"/>
              </a:rPr>
              <a:t>what leadership is </a:t>
            </a:r>
            <a:r>
              <a:rPr lang="en-US" sz="6000" kern="1200" dirty="0">
                <a:solidFill>
                  <a:schemeClr val="accent2"/>
                </a:solidFill>
                <a:latin typeface="Gilroy ExtraBold" charset="0"/>
                <a:ea typeface="Gilroy ExtraBold" charset="0"/>
                <a:cs typeface="Gilroy ExtraBold" charset="0"/>
              </a:rPr>
              <a:t>can be limiting.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2" cy="2534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2870833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681910" y="1643803"/>
            <a:ext cx="91110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ct val="80000"/>
              </a:lnSpc>
            </a:pPr>
            <a:r>
              <a:rPr lang="en-US" sz="6000" b="1" kern="1200" dirty="0">
                <a:solidFill>
                  <a:schemeClr val="accent2"/>
                </a:solidFill>
                <a:latin typeface="Gilroy ExtraBold" charset="0"/>
                <a:ea typeface="Gilroy ExtraBold" charset="0"/>
                <a:cs typeface="Gilroy ExtraBold" charset="0"/>
              </a:rPr>
              <a:t>Assigned Leadership: </a:t>
            </a:r>
          </a:p>
          <a:p>
            <a:pPr defTabSz="457200">
              <a:lnSpc>
                <a:spcPct val="80000"/>
              </a:lnSpc>
            </a:pPr>
            <a:r>
              <a:rPr lang="en-US" sz="6000" b="1" kern="1200" dirty="0">
                <a:solidFill>
                  <a:srgbClr val="FFFFFF"/>
                </a:solidFill>
                <a:latin typeface="Gilroy ExtraBold" charset="0"/>
                <a:ea typeface="Gilroy ExtraBold" charset="0"/>
                <a:cs typeface="Gilroy ExtraBold" charset="0"/>
              </a:rPr>
              <a:t>Leadership that is based on occupying a position in an organization.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2" cy="253432"/>
          </a:xfrm>
          <a:prstGeom prst="rect">
            <a:avLst/>
          </a:prstGeom>
          <a:effectLst/>
        </p:spPr>
      </p:pic>
      <p:sp>
        <p:nvSpPr>
          <p:cNvPr id="2" name="Rectangle 1"/>
          <p:cNvSpPr/>
          <p:nvPr/>
        </p:nvSpPr>
        <p:spPr>
          <a:xfrm>
            <a:off x="1681910" y="5105831"/>
            <a:ext cx="5694188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lnSpc>
                <a:spcPct val="80000"/>
              </a:lnSpc>
            </a:pPr>
            <a:r>
              <a:rPr lang="en-US" sz="1800" b="1" i="1" kern="1200">
                <a:solidFill>
                  <a:srgbClr val="FFFFFF"/>
                </a:solidFill>
                <a:latin typeface="Gilroy ExtraBold" charset="0"/>
                <a:ea typeface="Gilroy ExtraBold" charset="0"/>
                <a:cs typeface="Gilroy ExtraBold" charset="0"/>
              </a:rPr>
              <a:t>(</a:t>
            </a:r>
            <a:r>
              <a:rPr lang="en-US" sz="1800" b="1" i="1" kern="1200" dirty="0" err="1">
                <a:solidFill>
                  <a:srgbClr val="FFFFFF"/>
                </a:solidFill>
                <a:latin typeface="Gilroy ExtraBold" charset="0"/>
                <a:ea typeface="Gilroy ExtraBold" charset="0"/>
                <a:cs typeface="Gilroy ExtraBold" charset="0"/>
              </a:rPr>
              <a:t>Northouse</a:t>
            </a:r>
            <a:r>
              <a:rPr lang="en-US" sz="1800" b="1" i="1" kern="1200" dirty="0">
                <a:solidFill>
                  <a:srgbClr val="FFFFFF"/>
                </a:solidFill>
                <a:latin typeface="Gilroy ExtraBold" charset="0"/>
                <a:ea typeface="Gilroy ExtraBold" charset="0"/>
                <a:cs typeface="Gilroy ExtraBold" charset="0"/>
              </a:rPr>
              <a:t>, ”Leadership: Theory and Practice”, 08)</a:t>
            </a:r>
            <a:endParaRPr lang="en-US" sz="1800" b="1" i="1" kern="1200" dirty="0">
              <a:solidFill>
                <a:prstClr val="white"/>
              </a:solidFill>
              <a:latin typeface="Gilroy ExtraBold" charset="0"/>
              <a:ea typeface="Gilroy ExtraBold" charset="0"/>
              <a:cs typeface="Gilroy Extra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325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10683" y="1328910"/>
            <a:ext cx="877063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ct val="80000"/>
              </a:lnSpc>
            </a:pPr>
            <a:r>
              <a:rPr lang="en-US" sz="6000" b="1" kern="1200" dirty="0">
                <a:solidFill>
                  <a:schemeClr val="accent2"/>
                </a:solidFill>
                <a:latin typeface="Gilroy ExtraBold" charset="0"/>
                <a:ea typeface="Gilroy ExtraBold" charset="0"/>
                <a:cs typeface="Gilroy ExtraBold" charset="0"/>
              </a:rPr>
              <a:t>Emergent Leadership: </a:t>
            </a:r>
          </a:p>
          <a:p>
            <a:pPr defTabSz="457200">
              <a:lnSpc>
                <a:spcPct val="80000"/>
              </a:lnSpc>
            </a:pPr>
            <a:r>
              <a:rPr lang="en-US" sz="6000" b="1" kern="1200" dirty="0">
                <a:solidFill>
                  <a:srgbClr val="FFFFFF"/>
                </a:solidFill>
                <a:latin typeface="Gilroy ExtraBold" charset="0"/>
                <a:ea typeface="Gilroy ExtraBold" charset="0"/>
                <a:cs typeface="Gilroy ExtraBold" charset="0"/>
              </a:rPr>
              <a:t>Perceiving an individual as the most influential member of a group, regardless of their title.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2" cy="253432"/>
          </a:xfrm>
          <a:prstGeom prst="rect">
            <a:avLst/>
          </a:prstGeom>
          <a:effectLst/>
        </p:spPr>
      </p:pic>
      <p:sp>
        <p:nvSpPr>
          <p:cNvPr id="2" name="Rectangle 1"/>
          <p:cNvSpPr/>
          <p:nvPr/>
        </p:nvSpPr>
        <p:spPr>
          <a:xfrm>
            <a:off x="1710683" y="5405634"/>
            <a:ext cx="5694188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lnSpc>
                <a:spcPct val="80000"/>
              </a:lnSpc>
            </a:pPr>
            <a:r>
              <a:rPr lang="en-US" sz="1800" b="1" i="1" kern="1200" dirty="0">
                <a:solidFill>
                  <a:srgbClr val="FFFFFF"/>
                </a:solidFill>
                <a:latin typeface="Gilroy ExtraBold" charset="0"/>
                <a:ea typeface="Gilroy ExtraBold" charset="0"/>
                <a:cs typeface="Gilroy ExtraBold" charset="0"/>
              </a:rPr>
              <a:t>(</a:t>
            </a:r>
            <a:r>
              <a:rPr lang="en-US" sz="1800" b="1" i="1" kern="1200" dirty="0" err="1">
                <a:solidFill>
                  <a:srgbClr val="FFFFFF"/>
                </a:solidFill>
                <a:latin typeface="Gilroy ExtraBold" charset="0"/>
                <a:ea typeface="Gilroy ExtraBold" charset="0"/>
                <a:cs typeface="Gilroy ExtraBold" charset="0"/>
              </a:rPr>
              <a:t>Northouse</a:t>
            </a:r>
            <a:r>
              <a:rPr lang="en-US" sz="1800" b="1" i="1" kern="1200" dirty="0">
                <a:solidFill>
                  <a:srgbClr val="FFFFFF"/>
                </a:solidFill>
                <a:latin typeface="Gilroy ExtraBold" charset="0"/>
                <a:ea typeface="Gilroy ExtraBold" charset="0"/>
                <a:cs typeface="Gilroy ExtraBold" charset="0"/>
              </a:rPr>
              <a:t>, ”Leadership: Theory and Practice”, 08)</a:t>
            </a:r>
            <a:endParaRPr lang="en-US" sz="1800" b="1" i="1" kern="1200" dirty="0">
              <a:solidFill>
                <a:prstClr val="white"/>
              </a:solidFill>
              <a:latin typeface="Gilroy ExtraBold" charset="0"/>
              <a:ea typeface="Gilroy ExtraBold" charset="0"/>
              <a:cs typeface="Gilroy Extra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2285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078071" y="-47104"/>
            <a:ext cx="6113929" cy="69051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kern="120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929" y="-47104"/>
            <a:ext cx="6078071" cy="69051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kern="1200">
              <a:solidFill>
                <a:schemeClr val="tx2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367035" y="562192"/>
            <a:ext cx="5536000" cy="633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0" tIns="32145" rIns="64290" bIns="32145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4500" b="1" kern="1200" dirty="0">
                <a:solidFill>
                  <a:srgbClr val="FFFFFF"/>
                </a:solidFill>
                <a:latin typeface="Gilroy ExtraBold" charset="0"/>
                <a:ea typeface="Gilroy ExtraBold" charset="0"/>
                <a:cs typeface="Gilroy ExtraBold" charset="0"/>
              </a:rPr>
              <a:t>Leadership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70354" y="558795"/>
            <a:ext cx="5337361" cy="633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0" tIns="32145" rIns="64290" bIns="32145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4500" b="1" kern="1200" dirty="0">
                <a:solidFill>
                  <a:srgbClr val="FFFFFF"/>
                </a:solidFill>
                <a:latin typeface="Gilroy ExtraBold" charset="0"/>
                <a:ea typeface="Gilroy ExtraBold" charset="0"/>
                <a:cs typeface="Gilroy ExtraBold" charset="0"/>
              </a:rPr>
              <a:t>Management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2" cy="2534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520743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078071" y="-47104"/>
            <a:ext cx="6113929" cy="69051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kern="120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" y="-47104"/>
            <a:ext cx="6096000" cy="69051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kern="12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367035" y="562192"/>
            <a:ext cx="5536000" cy="633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0" tIns="32145" rIns="64290" bIns="32145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4500" b="1" kern="1200" dirty="0">
                <a:solidFill>
                  <a:srgbClr val="FFFFFF"/>
                </a:solidFill>
                <a:latin typeface="Gilroy ExtraBold" charset="0"/>
                <a:ea typeface="Gilroy ExtraBold" charset="0"/>
                <a:cs typeface="Gilroy ExtraBold" charset="0"/>
              </a:rPr>
              <a:t>Leadership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24754" y="2079075"/>
            <a:ext cx="5282283" cy="3735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1951" tIns="20976" rIns="41951" bIns="20976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marL="571500" indent="-571500">
              <a:buFont typeface="Arial" charset="0"/>
              <a:buChar char="•"/>
            </a:pPr>
            <a:r>
              <a:rPr lang="en-US" altLang="en-US" sz="2400" kern="1200" dirty="0">
                <a:solidFill>
                  <a:srgbClr val="FFFFFF"/>
                </a:solidFill>
                <a:latin typeface="Source Sans Pro" charset="0"/>
                <a:ea typeface="Source Sans Pro" charset="0"/>
                <a:cs typeface="Source Sans Pro" charset="0"/>
              </a:rPr>
              <a:t>Impersonal about goals</a:t>
            </a:r>
          </a:p>
          <a:p>
            <a:pPr marL="571500" indent="-571500">
              <a:buFont typeface="Arial" charset="0"/>
              <a:buChar char="•"/>
            </a:pPr>
            <a:endParaRPr lang="en-US" altLang="en-US" sz="2400" kern="1200" dirty="0">
              <a:solidFill>
                <a:srgbClr val="FFFFFF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pPr marL="571500" indent="-571500">
              <a:buFont typeface="Arial" charset="0"/>
              <a:buChar char="•"/>
            </a:pPr>
            <a:r>
              <a:rPr lang="en-US" altLang="en-US" sz="2400" kern="1200" dirty="0">
                <a:solidFill>
                  <a:srgbClr val="FFFFFF"/>
                </a:solidFill>
                <a:latin typeface="Source Sans Pro" charset="0"/>
                <a:ea typeface="Source Sans Pro" charset="0"/>
                <a:cs typeface="Source Sans Pro" charset="0"/>
              </a:rPr>
              <a:t>Relate more in-line with role</a:t>
            </a:r>
          </a:p>
          <a:p>
            <a:pPr marL="571500" indent="-571500">
              <a:buFont typeface="Arial" charset="0"/>
              <a:buChar char="•"/>
            </a:pPr>
            <a:endParaRPr lang="en-US" altLang="en-US" sz="2400" kern="1200" dirty="0">
              <a:solidFill>
                <a:srgbClr val="FFFFFF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pPr marL="571500" indent="-571500">
              <a:buFont typeface="Arial" charset="0"/>
              <a:buChar char="•"/>
            </a:pPr>
            <a:r>
              <a:rPr lang="en-US" altLang="en-US" sz="2400" kern="1200" dirty="0">
                <a:solidFill>
                  <a:srgbClr val="FFFFFF"/>
                </a:solidFill>
                <a:latin typeface="Source Sans Pro" charset="0"/>
                <a:ea typeface="Source Sans Pro" charset="0"/>
                <a:cs typeface="Source Sans Pro" charset="0"/>
              </a:rPr>
              <a:t>Authority granted from above (authorized)</a:t>
            </a:r>
          </a:p>
          <a:p>
            <a:pPr marL="571500" indent="-571500">
              <a:buFont typeface="Arial" charset="0"/>
              <a:buChar char="•"/>
            </a:pPr>
            <a:endParaRPr lang="en-US" altLang="en-US" sz="2400" kern="1200" dirty="0">
              <a:solidFill>
                <a:srgbClr val="FFFFFF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pPr marL="571500" indent="-571500">
              <a:buFont typeface="Arial" charset="0"/>
              <a:buChar char="•"/>
            </a:pPr>
            <a:r>
              <a:rPr lang="en-US" altLang="en-US" sz="2400" kern="1200" dirty="0">
                <a:solidFill>
                  <a:srgbClr val="FFFFFF"/>
                </a:solidFill>
                <a:latin typeface="Source Sans Pro" charset="0"/>
                <a:ea typeface="Source Sans Pro" charset="0"/>
                <a:cs typeface="Source Sans Pro" charset="0"/>
              </a:rPr>
              <a:t>Transactional</a:t>
            </a:r>
          </a:p>
          <a:p>
            <a:pPr marL="571500" indent="-571500">
              <a:buFont typeface="Arial" charset="0"/>
              <a:buChar char="•"/>
            </a:pPr>
            <a:endParaRPr lang="en-US" altLang="en-US" sz="2400" kern="1200" dirty="0">
              <a:solidFill>
                <a:srgbClr val="FFFFFF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pPr marL="571500" indent="-571500">
              <a:buFont typeface="Arial" charset="0"/>
              <a:buChar char="•"/>
            </a:pPr>
            <a:r>
              <a:rPr lang="en-US" altLang="en-US" sz="2400" kern="1200" dirty="0">
                <a:solidFill>
                  <a:srgbClr val="FFFFFF"/>
                </a:solidFill>
                <a:latin typeface="Source Sans Pro" charset="0"/>
                <a:ea typeface="Source Sans Pro" charset="0"/>
                <a:cs typeface="Source Sans Pro" charset="0"/>
              </a:rPr>
              <a:t>Conditional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70354" y="558795"/>
            <a:ext cx="5337361" cy="914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0" tIns="32145" rIns="64290" bIns="32145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4500" b="1" kern="1200" dirty="0">
                <a:solidFill>
                  <a:srgbClr val="FFFFFF"/>
                </a:solidFill>
                <a:latin typeface="Gilroy ExtraBold" charset="0"/>
                <a:ea typeface="Gilroy ExtraBold" charset="0"/>
                <a:cs typeface="Gilroy ExtraBold" charset="0"/>
              </a:rPr>
              <a:t>Management</a:t>
            </a:r>
          </a:p>
          <a:p>
            <a:pPr algn="ctr">
              <a:lnSpc>
                <a:spcPct val="80000"/>
              </a:lnSpc>
            </a:pPr>
            <a:r>
              <a:rPr lang="en-US" sz="2400" b="1" kern="1200" dirty="0">
                <a:solidFill>
                  <a:srgbClr val="FFFFFF"/>
                </a:solidFill>
                <a:latin typeface="Gilroy ExtraBold" charset="0"/>
                <a:ea typeface="Gilroy ExtraBold" charset="0"/>
                <a:cs typeface="Gilroy ExtraBold" charset="0"/>
              </a:rPr>
              <a:t>(Abraham </a:t>
            </a:r>
            <a:r>
              <a:rPr lang="en-US" sz="2400" b="1" kern="1200" dirty="0" err="1">
                <a:solidFill>
                  <a:srgbClr val="FFFFFF"/>
                </a:solidFill>
                <a:latin typeface="Gilroy ExtraBold" charset="0"/>
                <a:ea typeface="Gilroy ExtraBold" charset="0"/>
                <a:cs typeface="Gilroy ExtraBold" charset="0"/>
              </a:rPr>
              <a:t>Zaleznik</a:t>
            </a:r>
            <a:r>
              <a:rPr lang="en-US" sz="2400" b="1" kern="1200" dirty="0">
                <a:solidFill>
                  <a:srgbClr val="FFFFFF"/>
                </a:solidFill>
                <a:latin typeface="Gilroy ExtraBold" charset="0"/>
                <a:ea typeface="Gilroy ExtraBold" charset="0"/>
                <a:cs typeface="Gilroy ExtraBold" charset="0"/>
              </a:rPr>
              <a:t>, 1977)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2" cy="2534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4695934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078071" y="-47104"/>
            <a:ext cx="6113929" cy="69051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kern="120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" y="-47104"/>
            <a:ext cx="6096000" cy="69051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kern="12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367035" y="562192"/>
            <a:ext cx="5536000" cy="921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0" tIns="32145" rIns="64290" bIns="32145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4500" b="1" kern="1200" dirty="0">
                <a:solidFill>
                  <a:srgbClr val="FFFFFF"/>
                </a:solidFill>
                <a:latin typeface="Gilroy ExtraBold" charset="0"/>
                <a:ea typeface="Gilroy ExtraBold" charset="0"/>
                <a:cs typeface="Gilroy ExtraBold" charset="0"/>
              </a:rPr>
              <a:t>Leadership</a:t>
            </a:r>
          </a:p>
          <a:p>
            <a:pPr algn="ctr">
              <a:lnSpc>
                <a:spcPct val="80000"/>
              </a:lnSpc>
            </a:pPr>
            <a:r>
              <a:rPr lang="en-US" sz="2400" b="1" kern="1200" dirty="0">
                <a:solidFill>
                  <a:srgbClr val="FFFFFF"/>
                </a:solidFill>
                <a:latin typeface="Gilroy ExtraBold" charset="0"/>
                <a:ea typeface="Gilroy ExtraBold" charset="0"/>
                <a:cs typeface="Gilroy ExtraBold" charset="0"/>
              </a:rPr>
              <a:t>(Abraham </a:t>
            </a:r>
            <a:r>
              <a:rPr lang="en-US" sz="2400" b="1" kern="1200" dirty="0" err="1">
                <a:solidFill>
                  <a:srgbClr val="FFFFFF"/>
                </a:solidFill>
                <a:latin typeface="Gilroy ExtraBold" charset="0"/>
                <a:ea typeface="Gilroy ExtraBold" charset="0"/>
                <a:cs typeface="Gilroy ExtraBold" charset="0"/>
              </a:rPr>
              <a:t>Zaleznik</a:t>
            </a:r>
            <a:r>
              <a:rPr lang="en-US" sz="2400" b="1" kern="1200" dirty="0">
                <a:solidFill>
                  <a:srgbClr val="FFFFFF"/>
                </a:solidFill>
                <a:latin typeface="Gilroy ExtraBold" charset="0"/>
                <a:ea typeface="Gilroy ExtraBold" charset="0"/>
                <a:cs typeface="Gilroy ExtraBold" charset="0"/>
              </a:rPr>
              <a:t>, 1977)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671914" y="2079075"/>
            <a:ext cx="4944172" cy="2997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1951" tIns="20976" rIns="41951" bIns="20976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marL="571500" indent="-571500">
              <a:buFont typeface="Arial" charset="0"/>
              <a:buChar char="•"/>
            </a:pPr>
            <a:r>
              <a:rPr lang="en-US" altLang="en-US" sz="2400" kern="1200" dirty="0">
                <a:solidFill>
                  <a:srgbClr val="FFFFFF"/>
                </a:solidFill>
                <a:latin typeface="Source Sans Pro" charset="0"/>
                <a:ea typeface="Source Sans Pro" charset="0"/>
                <a:cs typeface="Source Sans Pro" charset="0"/>
              </a:rPr>
              <a:t>Personal about org goals</a:t>
            </a:r>
          </a:p>
          <a:p>
            <a:pPr marL="571500" indent="-571500">
              <a:buFont typeface="Arial" charset="0"/>
              <a:buChar char="•"/>
            </a:pPr>
            <a:endParaRPr lang="en-US" altLang="en-US" sz="2400" kern="1200" dirty="0">
              <a:solidFill>
                <a:srgbClr val="FFFFFF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pPr marL="571500" indent="-571500">
              <a:buFont typeface="Arial" charset="0"/>
              <a:buChar char="•"/>
            </a:pPr>
            <a:r>
              <a:rPr lang="en-US" altLang="en-US" sz="2400" kern="1200" dirty="0">
                <a:solidFill>
                  <a:srgbClr val="FFFFFF"/>
                </a:solidFill>
                <a:latin typeface="Source Sans Pro" charset="0"/>
                <a:ea typeface="Source Sans Pro" charset="0"/>
                <a:cs typeface="Source Sans Pro" charset="0"/>
              </a:rPr>
              <a:t>Relate more intuitively</a:t>
            </a:r>
          </a:p>
          <a:p>
            <a:pPr marL="571500" indent="-571500">
              <a:buFont typeface="Arial" charset="0"/>
              <a:buChar char="•"/>
            </a:pPr>
            <a:endParaRPr lang="en-US" altLang="en-US" sz="2400" kern="1200" dirty="0">
              <a:solidFill>
                <a:srgbClr val="FFFFFF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pPr marL="571500" indent="-571500">
              <a:buFont typeface="Arial" charset="0"/>
              <a:buChar char="•"/>
            </a:pPr>
            <a:r>
              <a:rPr lang="en-US" altLang="en-US" sz="2400" kern="1200" dirty="0">
                <a:solidFill>
                  <a:srgbClr val="FFFFFF"/>
                </a:solidFill>
                <a:latin typeface="Source Sans Pro" charset="0"/>
                <a:ea typeface="Source Sans Pro" charset="0"/>
                <a:cs typeface="Source Sans Pro" charset="0"/>
              </a:rPr>
              <a:t>Authority granted from below from within</a:t>
            </a:r>
          </a:p>
          <a:p>
            <a:pPr marL="571500" indent="-571500">
              <a:buFont typeface="Arial" charset="0"/>
              <a:buChar char="•"/>
            </a:pPr>
            <a:endParaRPr lang="en-US" altLang="en-US" sz="2400" kern="1200" dirty="0">
              <a:solidFill>
                <a:srgbClr val="FFFFFF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pPr marL="571500" indent="-571500">
              <a:buFont typeface="Arial" charset="0"/>
              <a:buChar char="•"/>
            </a:pPr>
            <a:r>
              <a:rPr lang="en-US" altLang="en-US" sz="2400" kern="1200" dirty="0">
                <a:solidFill>
                  <a:srgbClr val="FFFFFF"/>
                </a:solidFill>
                <a:latin typeface="Source Sans Pro" charset="0"/>
                <a:ea typeface="Source Sans Pro" charset="0"/>
                <a:cs typeface="Source Sans Pro" charset="0"/>
              </a:rPr>
              <a:t>Persistent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70354" y="558795"/>
            <a:ext cx="5337361" cy="914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0" tIns="32145" rIns="64290" bIns="32145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4500" b="1" kern="1200" dirty="0">
                <a:solidFill>
                  <a:srgbClr val="FFFFFF"/>
                </a:solidFill>
                <a:latin typeface="Gilroy ExtraBold" charset="0"/>
                <a:ea typeface="Gilroy ExtraBold" charset="0"/>
                <a:cs typeface="Gilroy ExtraBold" charset="0"/>
              </a:rPr>
              <a:t>Management</a:t>
            </a:r>
          </a:p>
          <a:p>
            <a:pPr algn="ctr">
              <a:lnSpc>
                <a:spcPct val="80000"/>
              </a:lnSpc>
            </a:pPr>
            <a:r>
              <a:rPr lang="en-US" sz="2400" b="1" kern="1200" dirty="0">
                <a:solidFill>
                  <a:srgbClr val="FFFFFF"/>
                </a:solidFill>
                <a:latin typeface="Gilroy ExtraBold" charset="0"/>
                <a:ea typeface="Gilroy ExtraBold" charset="0"/>
                <a:cs typeface="Gilroy ExtraBold" charset="0"/>
              </a:rPr>
              <a:t>(Abraham </a:t>
            </a:r>
            <a:r>
              <a:rPr lang="en-US" sz="2400" b="1" kern="1200" dirty="0" err="1">
                <a:solidFill>
                  <a:srgbClr val="FFFFFF"/>
                </a:solidFill>
                <a:latin typeface="Gilroy ExtraBold" charset="0"/>
                <a:ea typeface="Gilroy ExtraBold" charset="0"/>
                <a:cs typeface="Gilroy ExtraBold" charset="0"/>
              </a:rPr>
              <a:t>Zaleznik</a:t>
            </a:r>
            <a:r>
              <a:rPr lang="en-US" sz="2400" b="1" kern="1200" dirty="0">
                <a:solidFill>
                  <a:srgbClr val="FFFFFF"/>
                </a:solidFill>
                <a:latin typeface="Gilroy ExtraBold" charset="0"/>
                <a:ea typeface="Gilroy ExtraBold" charset="0"/>
                <a:cs typeface="Gilroy ExtraBold" charset="0"/>
              </a:rPr>
              <a:t>, 1977)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2" cy="253432"/>
          </a:xfrm>
          <a:prstGeom prst="rect">
            <a:avLst/>
          </a:prstGeom>
          <a:effectLst/>
        </p:spPr>
      </p:pic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524754" y="2079075"/>
            <a:ext cx="5282283" cy="3735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1951" tIns="20976" rIns="41951" bIns="20976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marL="571500" indent="-571500">
              <a:buFont typeface="Arial" charset="0"/>
              <a:buChar char="•"/>
            </a:pPr>
            <a:r>
              <a:rPr lang="en-US" altLang="en-US" sz="2400" kern="1200" dirty="0">
                <a:solidFill>
                  <a:srgbClr val="FFFFFF"/>
                </a:solidFill>
                <a:latin typeface="Source Sans Pro" charset="0"/>
                <a:ea typeface="Source Sans Pro" charset="0"/>
                <a:cs typeface="Source Sans Pro" charset="0"/>
              </a:rPr>
              <a:t>Impersonal about goals</a:t>
            </a:r>
          </a:p>
          <a:p>
            <a:pPr marL="571500" indent="-571500">
              <a:buFont typeface="Arial" charset="0"/>
              <a:buChar char="•"/>
            </a:pPr>
            <a:endParaRPr lang="en-US" altLang="en-US" sz="2400" kern="1200" dirty="0">
              <a:solidFill>
                <a:srgbClr val="FFFFFF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pPr marL="571500" indent="-571500">
              <a:buFont typeface="Arial" charset="0"/>
              <a:buChar char="•"/>
            </a:pPr>
            <a:r>
              <a:rPr lang="en-US" altLang="en-US" sz="2400" kern="1200" dirty="0">
                <a:solidFill>
                  <a:srgbClr val="FFFFFF"/>
                </a:solidFill>
                <a:latin typeface="Source Sans Pro" charset="0"/>
                <a:ea typeface="Source Sans Pro" charset="0"/>
                <a:cs typeface="Source Sans Pro" charset="0"/>
              </a:rPr>
              <a:t>Relate more in-line with role</a:t>
            </a:r>
          </a:p>
          <a:p>
            <a:pPr marL="571500" indent="-571500">
              <a:buFont typeface="Arial" charset="0"/>
              <a:buChar char="•"/>
            </a:pPr>
            <a:endParaRPr lang="en-US" altLang="en-US" sz="2400" kern="1200" dirty="0">
              <a:solidFill>
                <a:srgbClr val="FFFFFF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pPr marL="571500" indent="-571500">
              <a:buFont typeface="Arial" charset="0"/>
              <a:buChar char="•"/>
            </a:pPr>
            <a:r>
              <a:rPr lang="en-US" altLang="en-US" sz="2400" kern="1200" dirty="0">
                <a:solidFill>
                  <a:srgbClr val="FFFFFF"/>
                </a:solidFill>
                <a:latin typeface="Source Sans Pro" charset="0"/>
                <a:ea typeface="Source Sans Pro" charset="0"/>
                <a:cs typeface="Source Sans Pro" charset="0"/>
              </a:rPr>
              <a:t>Authority granted from above (authorized)</a:t>
            </a:r>
          </a:p>
          <a:p>
            <a:pPr marL="571500" indent="-571500">
              <a:buFont typeface="Arial" charset="0"/>
              <a:buChar char="•"/>
            </a:pPr>
            <a:endParaRPr lang="en-US" altLang="en-US" sz="2400" kern="1200" dirty="0">
              <a:solidFill>
                <a:srgbClr val="FFFFFF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pPr marL="571500" indent="-571500">
              <a:buFont typeface="Arial" charset="0"/>
              <a:buChar char="•"/>
            </a:pPr>
            <a:r>
              <a:rPr lang="en-US" altLang="en-US" sz="2400" kern="1200" dirty="0">
                <a:solidFill>
                  <a:srgbClr val="FFFFFF"/>
                </a:solidFill>
                <a:latin typeface="Source Sans Pro" charset="0"/>
                <a:ea typeface="Source Sans Pro" charset="0"/>
                <a:cs typeface="Source Sans Pro" charset="0"/>
              </a:rPr>
              <a:t>Transactional</a:t>
            </a:r>
          </a:p>
          <a:p>
            <a:pPr marL="571500" indent="-571500">
              <a:buFont typeface="Arial" charset="0"/>
              <a:buChar char="•"/>
            </a:pPr>
            <a:endParaRPr lang="en-US" altLang="en-US" sz="2400" kern="1200" dirty="0">
              <a:solidFill>
                <a:srgbClr val="FFFFFF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pPr marL="571500" indent="-571500">
              <a:buFont typeface="Arial" charset="0"/>
              <a:buChar char="•"/>
            </a:pPr>
            <a:r>
              <a:rPr lang="en-US" altLang="en-US" sz="2400" kern="1200" dirty="0">
                <a:solidFill>
                  <a:srgbClr val="FFFFFF"/>
                </a:solidFill>
                <a:latin typeface="Source Sans Pro" charset="0"/>
                <a:ea typeface="Source Sans Pro" charset="0"/>
                <a:cs typeface="Source Sans Pro" charset="0"/>
              </a:rPr>
              <a:t>Conditional</a:t>
            </a:r>
          </a:p>
        </p:txBody>
      </p:sp>
    </p:spTree>
    <p:extLst>
      <p:ext uri="{BB962C8B-B14F-4D97-AF65-F5344CB8AC3E}">
        <p14:creationId xmlns:p14="http://schemas.microsoft.com/office/powerpoint/2010/main" val="5376546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2165760"/>
            <a:ext cx="12192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7000" b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“You manage things; </a:t>
            </a:r>
          </a:p>
          <a:p>
            <a:pPr algn="ctr">
              <a:lnSpc>
                <a:spcPct val="80000"/>
              </a:lnSpc>
            </a:pPr>
            <a:r>
              <a:rPr lang="en-US" sz="7000" b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you lead people.”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2" cy="253432"/>
          </a:xfrm>
          <a:prstGeom prst="rect">
            <a:avLst/>
          </a:prstGeom>
          <a:effectLst/>
        </p:spPr>
      </p:pic>
      <p:sp>
        <p:nvSpPr>
          <p:cNvPr id="2" name="Rectangle 1"/>
          <p:cNvSpPr/>
          <p:nvPr/>
        </p:nvSpPr>
        <p:spPr>
          <a:xfrm>
            <a:off x="2785672" y="4513775"/>
            <a:ext cx="6620656" cy="264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b="1" spc="300" dirty="0">
                <a:solidFill>
                  <a:schemeClr val="tx2"/>
                </a:solidFill>
                <a:latin typeface="Gilroy ExtraBold" charset="0"/>
                <a:ea typeface="Gilroy ExtraBold" charset="0"/>
                <a:cs typeface="Gilroy ExtraBold" charset="0"/>
              </a:rPr>
              <a:t>GRACE MURRAY HOPPER / U.S. NAVY REAR ADMIRAL</a:t>
            </a:r>
            <a:endParaRPr lang="en-US" b="1" kern="1200" spc="300" dirty="0">
              <a:solidFill>
                <a:schemeClr val="tx2"/>
              </a:solidFill>
              <a:latin typeface="Gilroy ExtraBold" charset="0"/>
              <a:ea typeface="Gilroy ExtraBold" charset="0"/>
              <a:cs typeface="Gilroy Extra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57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31"/>
          <a:stretch/>
        </p:blipFill>
        <p:spPr>
          <a:xfrm>
            <a:off x="-1933731" y="-1775955"/>
            <a:ext cx="14125731" cy="863395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014350" y="4727320"/>
            <a:ext cx="55481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kern="1200" dirty="0">
                <a:solidFill>
                  <a:srgbClr val="FFFFFF"/>
                </a:solidFill>
                <a:latin typeface="Gilroy ExtraBold" charset="0"/>
                <a:ea typeface="Gilroy ExtraBold" charset="0"/>
                <a:cs typeface="Gilroy ExtraBold" charset="0"/>
              </a:rPr>
              <a:t>Bobby Brady-Sharp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14350" y="5164614"/>
            <a:ext cx="5548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kern="1200" dirty="0">
                <a:solidFill>
                  <a:srgbClr val="00B3DC"/>
                </a:solidFill>
                <a:latin typeface="Calibri" panose="020F0502020204030204"/>
                <a:ea typeface=""/>
                <a:cs typeface=""/>
              </a:rPr>
              <a:t>Field Director, @</a:t>
            </a:r>
            <a:r>
              <a:rPr lang="en-US" sz="2400" kern="1200" dirty="0" err="1">
                <a:solidFill>
                  <a:srgbClr val="00B3DC"/>
                </a:solidFill>
                <a:latin typeface="Calibri" panose="020F0502020204030204"/>
                <a:ea typeface=""/>
                <a:cs typeface=""/>
              </a:rPr>
              <a:t>bobbyhtx</a:t>
            </a:r>
            <a:endParaRPr lang="en-US" sz="2400" kern="1200" dirty="0">
              <a:solidFill>
                <a:srgbClr val="00B3DC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2" cy="2534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175786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-12379"/>
            <a:ext cx="12192000" cy="68703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kern="120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857607"/>
            <a:ext cx="12192000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7500" kern="1200" dirty="0">
                <a:solidFill>
                  <a:srgbClr val="FFFFFF"/>
                </a:solidFill>
                <a:latin typeface="Gilroy ExtraBold" charset="0"/>
                <a:ea typeface="Gilroy ExtraBold" charset="0"/>
                <a:cs typeface="Gilroy ExtraBold" charset="0"/>
              </a:rPr>
              <a:t>Leadership is </a:t>
            </a:r>
            <a:r>
              <a:rPr lang="en-US" sz="7500" i="1" kern="1200" dirty="0">
                <a:solidFill>
                  <a:srgbClr val="FFFFFF"/>
                </a:solidFill>
                <a:latin typeface="Gilroy ExtraBold" charset="0"/>
                <a:ea typeface="Gilroy ExtraBold" charset="0"/>
                <a:cs typeface="Gilroy ExtraBold" charset="0"/>
              </a:rPr>
              <a:t>not</a:t>
            </a:r>
            <a:r>
              <a:rPr lang="mr-IN" sz="7500" i="1" kern="1200" dirty="0">
                <a:solidFill>
                  <a:srgbClr val="FFFFFF"/>
                </a:solidFill>
                <a:latin typeface="Gilroy ExtraBold" charset="0"/>
                <a:ea typeface="Gilroy ExtraBold" charset="0"/>
                <a:cs typeface="Gilroy ExtraBold" charset="0"/>
              </a:rPr>
              <a:t>…</a:t>
            </a:r>
            <a:endParaRPr lang="en-US" sz="7500" kern="1200" dirty="0">
              <a:solidFill>
                <a:srgbClr val="FFFFFF"/>
              </a:solidFill>
              <a:latin typeface="Gilroy ExtraBold" charset="0"/>
              <a:ea typeface="Gilroy ExtraBold" charset="0"/>
              <a:cs typeface="Gilroy ExtraBold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2" cy="2534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0874386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573012" y="2551837"/>
            <a:ext cx="42169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500" b="1" kern="1200" dirty="0">
                <a:solidFill>
                  <a:srgbClr val="3B444D"/>
                </a:solidFill>
                <a:latin typeface="Gilroy ExtraBold" charset="0"/>
                <a:ea typeface="Gilroy ExtraBold" charset="0"/>
                <a:cs typeface="Gilroy ExtraBold" charset="0"/>
              </a:rPr>
              <a:t>Coercive or</a:t>
            </a:r>
          </a:p>
          <a:p>
            <a:pPr>
              <a:lnSpc>
                <a:spcPct val="80000"/>
              </a:lnSpc>
            </a:pPr>
            <a:r>
              <a:rPr lang="en-US" sz="4500" b="1" kern="1200" dirty="0">
                <a:solidFill>
                  <a:srgbClr val="3B444D"/>
                </a:solidFill>
                <a:latin typeface="Gilroy ExtraBold" charset="0"/>
                <a:ea typeface="Gilroy ExtraBold" charset="0"/>
                <a:cs typeface="Gilroy ExtraBold" charset="0"/>
              </a:rPr>
              <a:t>telling people what to do.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r="31711"/>
          <a:stretch/>
        </p:blipFill>
        <p:spPr>
          <a:xfrm>
            <a:off x="0" y="0"/>
            <a:ext cx="52778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931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452605"/>
            <a:ext cx="1219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7500" b="1" kern="1200" dirty="0">
                <a:solidFill>
                  <a:srgbClr val="3B444D"/>
                </a:solidFill>
                <a:latin typeface="Gilroy ExtraBold" charset="0"/>
                <a:ea typeface="Gilroy ExtraBold" charset="0"/>
                <a:cs typeface="Gilroy ExtraBold" charset="0"/>
              </a:rPr>
              <a:t>Trait-based or </a:t>
            </a:r>
          </a:p>
          <a:p>
            <a:pPr algn="ctr">
              <a:lnSpc>
                <a:spcPct val="80000"/>
              </a:lnSpc>
            </a:pPr>
            <a:r>
              <a:rPr lang="en-US" sz="7500" b="1" kern="1200" dirty="0">
                <a:solidFill>
                  <a:srgbClr val="3B444D"/>
                </a:solidFill>
                <a:latin typeface="Gilroy ExtraBold" charset="0"/>
                <a:ea typeface="Gilroy ExtraBold" charset="0"/>
                <a:cs typeface="Gilroy ExtraBold" charset="0"/>
              </a:rPr>
              <a:t>born that way.</a:t>
            </a:r>
          </a:p>
        </p:txBody>
      </p:sp>
    </p:spTree>
    <p:extLst>
      <p:ext uri="{BB962C8B-B14F-4D97-AF65-F5344CB8AC3E}">
        <p14:creationId xmlns:p14="http://schemas.microsoft.com/office/powerpoint/2010/main" val="14890129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030367" y="1551938"/>
            <a:ext cx="817433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ct val="80000"/>
              </a:lnSpc>
            </a:pPr>
            <a:r>
              <a:rPr lang="en-US" sz="6000" b="1" kern="1200" dirty="0">
                <a:solidFill>
                  <a:schemeClr val="accent2"/>
                </a:solidFill>
                <a:latin typeface="Gilroy ExtraBold" charset="0"/>
                <a:ea typeface="Gilroy ExtraBold" charset="0"/>
                <a:cs typeface="Gilroy ExtraBold" charset="0"/>
              </a:rPr>
              <a:t>Leadership </a:t>
            </a:r>
            <a:r>
              <a:rPr lang="en-US" sz="6000" b="1" kern="1200" dirty="0">
                <a:solidFill>
                  <a:srgbClr val="FFFFFF"/>
                </a:solidFill>
                <a:latin typeface="Gilroy ExtraBold" charset="0"/>
                <a:ea typeface="Gilroy ExtraBold" charset="0"/>
                <a:cs typeface="Gilroy ExtraBold" charset="0"/>
              </a:rPr>
              <a:t>is a process by which an individual uses influence with a group for positive change.</a:t>
            </a:r>
            <a:endParaRPr lang="en-US" sz="4000" b="1" kern="1200" dirty="0">
              <a:solidFill>
                <a:srgbClr val="FFFFFF"/>
              </a:solidFill>
              <a:latin typeface="Gilroy ExtraBold" charset="0"/>
              <a:ea typeface="Gilroy ExtraBold" charset="0"/>
              <a:cs typeface="Gilroy ExtraBold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2" cy="2534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8325816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2379"/>
            <a:ext cx="12192000" cy="344137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095181" y="921369"/>
            <a:ext cx="63293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buClr>
                <a:schemeClr val="dk1"/>
              </a:buClr>
              <a:buSzPct val="25000"/>
            </a:pPr>
            <a:r>
              <a:rPr lang="en-US" sz="2400" dirty="0">
                <a:solidFill>
                  <a:schemeClr val="bg1"/>
                </a:solidFill>
                <a:latin typeface="Source Sans Pro Regular" charset="0"/>
                <a:ea typeface="Source Sans Pro Regular" charset="0"/>
                <a:cs typeface="Source Sans Pro Regular" charset="0"/>
              </a:rPr>
              <a:t>  	</a:t>
            </a:r>
            <a:r>
              <a:rPr lang="en-US" sz="2400" b="1" dirty="0">
                <a:solidFill>
                  <a:schemeClr val="bg1"/>
                </a:solidFill>
                <a:latin typeface="Source Sans Pro Regular" charset="0"/>
                <a:ea typeface="Source Sans Pro Regular" charset="0"/>
                <a:cs typeface="Source Sans Pro Regular" charset="0"/>
              </a:rPr>
              <a:t>Question: </a:t>
            </a:r>
            <a:r>
              <a:rPr lang="en-US" sz="2400" dirty="0">
                <a:solidFill>
                  <a:schemeClr val="bg1"/>
                </a:solidFill>
                <a:latin typeface="Source Sans Pro Regular" charset="0"/>
                <a:ea typeface="Source Sans Pro Regular" charset="0"/>
                <a:cs typeface="Source Sans Pro Regular" charset="0"/>
              </a:rPr>
              <a:t>How do you define the difference between leadership and management? What examples can you point to in your own life or experience?</a:t>
            </a:r>
          </a:p>
        </p:txBody>
      </p:sp>
      <p:sp>
        <p:nvSpPr>
          <p:cNvPr id="9" name="TextBox 8">
            <a:hlinkClick r:id="rId3"/>
          </p:cNvPr>
          <p:cNvSpPr txBox="1"/>
          <p:nvPr/>
        </p:nvSpPr>
        <p:spPr>
          <a:xfrm>
            <a:off x="1768840" y="5222256"/>
            <a:ext cx="9218950" cy="418861"/>
          </a:xfrm>
          <a:prstGeom prst="rect">
            <a:avLst/>
          </a:prstGeom>
          <a:noFill/>
        </p:spPr>
        <p:txBody>
          <a:bodyPr wrap="square" lIns="64290" tIns="32145" rIns="64290" bIns="32145" rtlCol="0">
            <a:spAutoFit/>
          </a:bodyPr>
          <a:lstStyle/>
          <a:p>
            <a:pPr algn="ctr"/>
            <a:r>
              <a:rPr lang="en-US" sz="2300" dirty="0">
                <a:solidFill>
                  <a:srgbClr val="050000"/>
                </a:solidFill>
                <a:latin typeface="Source Sans Pro" charset="0"/>
                <a:ea typeface="Source Sans Pro" charset="0"/>
                <a:cs typeface="Source Sans Pro" charset="0"/>
              </a:rPr>
              <a:t>Type in the chat box to share your thoughts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916" y="4485436"/>
            <a:ext cx="870168" cy="585755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-215153" y="3429000"/>
            <a:ext cx="12707471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71255" y="1002229"/>
            <a:ext cx="4950995" cy="1214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1pPr>
            <a:lvl2pPr marL="742950" indent="-28575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2pPr>
            <a:lvl3pPr marL="11430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3pPr>
            <a:lvl4pPr marL="16002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4pPr>
            <a:lvl5pPr marL="20574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5pPr>
            <a:lvl6pPr marL="25146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6pPr>
            <a:lvl7pPr marL="29718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7pPr>
            <a:lvl8pPr marL="34290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8pPr>
            <a:lvl9pPr marL="38862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4500" b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Now it’s </a:t>
            </a:r>
          </a:p>
          <a:p>
            <a:pPr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4500" b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your turn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1" cy="25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91182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486592" y="3440549"/>
            <a:ext cx="4421906" cy="5917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77841" y="1284784"/>
            <a:ext cx="639356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sz="2400" dirty="0">
                <a:solidFill>
                  <a:srgbClr val="3B444D"/>
                </a:solidFill>
                <a:latin typeface="Source Sans Pro" charset="0"/>
                <a:ea typeface="Source Sans Pro" charset="0"/>
                <a:cs typeface="Source Sans Pro" charset="0"/>
              </a:rPr>
              <a:t>Recap of previous week</a:t>
            </a:r>
          </a:p>
          <a:p>
            <a:pPr fontAlgn="ctr"/>
            <a:endParaRPr lang="en-US" sz="2400" b="1" dirty="0">
              <a:solidFill>
                <a:srgbClr val="23303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pPr fontAlgn="ctr"/>
            <a:r>
              <a:rPr lang="en-US" sz="2400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Archetypes of leadership</a:t>
            </a:r>
          </a:p>
          <a:p>
            <a:pPr fontAlgn="ctr"/>
            <a:endParaRPr lang="en-US" sz="2400" dirty="0">
              <a:solidFill>
                <a:srgbClr val="23303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pPr fontAlgn="ctr"/>
            <a:r>
              <a:rPr lang="en-US" sz="2400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Leadership vs. management</a:t>
            </a:r>
          </a:p>
          <a:p>
            <a:pPr fontAlgn="ctr"/>
            <a:endParaRPr lang="en-US" sz="2400" dirty="0">
              <a:solidFill>
                <a:srgbClr val="23303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pPr fontAlgn="ctr"/>
            <a:r>
              <a:rPr lang="en-US" sz="2400" b="1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Being a leader in organizing</a:t>
            </a:r>
          </a:p>
          <a:p>
            <a:pPr fontAlgn="ctr"/>
            <a:endParaRPr lang="en-US" sz="2400" dirty="0">
              <a:solidFill>
                <a:srgbClr val="23303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pPr fontAlgn="ctr"/>
            <a:r>
              <a:rPr lang="en-US" sz="2400" dirty="0">
                <a:solidFill>
                  <a:srgbClr val="233031"/>
                </a:solidFill>
                <a:latin typeface="Source Sans Pro" charset="0"/>
                <a:ea typeface="Source Sans Pro" charset="0"/>
                <a:cs typeface="Source Sans Pro" charset="0"/>
              </a:rPr>
              <a:t>Debrief &amp; next steps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122949" y="1151078"/>
            <a:ext cx="3321036" cy="6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1pPr>
            <a:lvl2pPr marL="742950" indent="-28575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2pPr>
            <a:lvl3pPr marL="11430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3pPr>
            <a:lvl4pPr marL="16002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4pPr>
            <a:lvl5pPr marL="20574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5pPr>
            <a:lvl6pPr marL="25146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6pPr>
            <a:lvl7pPr marL="29718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7pPr>
            <a:lvl8pPr marL="34290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8pPr>
            <a:lvl9pPr marL="38862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>
              <a:lnSpc>
                <a:spcPct val="80000"/>
              </a:lnSpc>
              <a:spcBef>
                <a:spcPts val="0"/>
              </a:spcBef>
              <a:buFont typeface="Gill Sans" charset="0"/>
              <a:buNone/>
            </a:pPr>
            <a:r>
              <a:rPr lang="en-US" sz="4500" b="1" dirty="0">
                <a:solidFill>
                  <a:srgbClr val="00B4DC"/>
                </a:solidFill>
                <a:latin typeface="Gilroy ExtraBold" charset="0"/>
                <a:ea typeface="Gilroy ExtraBold" charset="0"/>
                <a:cs typeface="Gilroy ExtraBold" charset="0"/>
              </a:rPr>
              <a:t>Agenda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1" cy="25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9443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2284494"/>
            <a:ext cx="12192000" cy="2327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6000" b="1" kern="1200" dirty="0">
                <a:solidFill>
                  <a:srgbClr val="FFFFFF"/>
                </a:solidFill>
                <a:latin typeface="Gilroy ExtraBold" charset="0"/>
                <a:ea typeface="Gilroy ExtraBold" charset="0"/>
                <a:cs typeface="Gilroy ExtraBold" charset="0"/>
              </a:rPr>
              <a:t>Organizers are change-</a:t>
            </a:r>
          </a:p>
          <a:p>
            <a:pPr algn="ctr">
              <a:lnSpc>
                <a:spcPct val="80000"/>
              </a:lnSpc>
            </a:pPr>
            <a:r>
              <a:rPr lang="en-US" sz="6000" b="1" kern="1200" dirty="0">
                <a:solidFill>
                  <a:srgbClr val="FFFFFF"/>
                </a:solidFill>
                <a:latin typeface="Gilroy ExtraBold" charset="0"/>
                <a:ea typeface="Gilroy ExtraBold" charset="0"/>
                <a:cs typeface="Gilroy ExtraBold" charset="0"/>
              </a:rPr>
              <a:t>makers. They are leaders </a:t>
            </a:r>
          </a:p>
          <a:p>
            <a:pPr algn="ctr">
              <a:lnSpc>
                <a:spcPct val="80000"/>
              </a:lnSpc>
            </a:pPr>
            <a:r>
              <a:rPr lang="en-US" sz="6000" b="1" kern="1200" dirty="0">
                <a:solidFill>
                  <a:srgbClr val="FFFFFF"/>
                </a:solidFill>
                <a:latin typeface="Gilroy ExtraBold" charset="0"/>
                <a:ea typeface="Gilroy ExtraBold" charset="0"/>
                <a:cs typeface="Gilroy ExtraBold" charset="0"/>
              </a:rPr>
              <a:t>who take action.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2" cy="2534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8176895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2" cy="253432"/>
          </a:xfrm>
          <a:prstGeom prst="rect">
            <a:avLst/>
          </a:prstGeom>
          <a:effectLst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49179" y="-7219"/>
            <a:ext cx="13076608" cy="686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86985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1925919"/>
            <a:ext cx="12192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5500" b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“As we look ahead into the </a:t>
            </a:r>
          </a:p>
          <a:p>
            <a:pPr algn="ctr">
              <a:lnSpc>
                <a:spcPct val="80000"/>
              </a:lnSpc>
            </a:pPr>
            <a:r>
              <a:rPr lang="en-US" sz="5500" b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next century, leaders will be </a:t>
            </a:r>
          </a:p>
          <a:p>
            <a:pPr algn="ctr">
              <a:lnSpc>
                <a:spcPct val="80000"/>
              </a:lnSpc>
            </a:pPr>
            <a:r>
              <a:rPr lang="en-US" sz="5500" b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those who empower others.”</a:t>
            </a:r>
            <a:endParaRPr lang="en-US" sz="5500" b="1" kern="1200" dirty="0">
              <a:solidFill>
                <a:schemeClr val="bg1"/>
              </a:solidFill>
              <a:latin typeface="Gilroy ExtraBold" charset="0"/>
              <a:ea typeface="Gilroy ExtraBold" charset="0"/>
              <a:cs typeface="Gilroy ExtraBold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2" cy="253432"/>
          </a:xfrm>
          <a:prstGeom prst="rect">
            <a:avLst/>
          </a:prstGeom>
          <a:effectLst/>
        </p:spPr>
      </p:pic>
      <p:sp>
        <p:nvSpPr>
          <p:cNvPr id="2" name="Rectangle 1"/>
          <p:cNvSpPr/>
          <p:nvPr/>
        </p:nvSpPr>
        <p:spPr>
          <a:xfrm>
            <a:off x="5344031" y="4634746"/>
            <a:ext cx="1503938" cy="2646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b="1" kern="1200" spc="300">
                <a:solidFill>
                  <a:schemeClr val="tx2"/>
                </a:solidFill>
                <a:latin typeface="Gilroy ExtraBold" charset="0"/>
                <a:ea typeface="Gilroy ExtraBold" charset="0"/>
                <a:cs typeface="Gilroy ExtraBold" charset="0"/>
              </a:rPr>
              <a:t>BILL </a:t>
            </a:r>
            <a:r>
              <a:rPr lang="en-US" b="1" kern="1200" spc="300" dirty="0">
                <a:solidFill>
                  <a:schemeClr val="tx2"/>
                </a:solidFill>
                <a:latin typeface="Gilroy ExtraBold" charset="0"/>
                <a:ea typeface="Gilroy ExtraBold" charset="0"/>
                <a:cs typeface="Gilroy ExtraBold" charset="0"/>
              </a:rPr>
              <a:t>GATES</a:t>
            </a:r>
          </a:p>
        </p:txBody>
      </p:sp>
    </p:spTree>
    <p:extLst>
      <p:ext uri="{BB962C8B-B14F-4D97-AF65-F5344CB8AC3E}">
        <p14:creationId xmlns:p14="http://schemas.microsoft.com/office/powerpoint/2010/main" val="197647457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1558755"/>
            <a:ext cx="12192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5000" b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“If your actions create a legacy </a:t>
            </a:r>
          </a:p>
          <a:p>
            <a:pPr algn="ctr">
              <a:lnSpc>
                <a:spcPct val="80000"/>
              </a:lnSpc>
            </a:pPr>
            <a:r>
              <a:rPr lang="en-US" sz="5000" b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that inspires others to dream </a:t>
            </a:r>
          </a:p>
          <a:p>
            <a:pPr algn="ctr">
              <a:lnSpc>
                <a:spcPct val="80000"/>
              </a:lnSpc>
            </a:pPr>
            <a:r>
              <a:rPr lang="en-US" sz="5000" b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more, learn more, do more and </a:t>
            </a:r>
          </a:p>
          <a:p>
            <a:pPr algn="ctr">
              <a:lnSpc>
                <a:spcPct val="80000"/>
              </a:lnSpc>
            </a:pPr>
            <a:r>
              <a:rPr lang="en-US" sz="5000" b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become more, then, you are an excellent leader.”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2" cy="253432"/>
          </a:xfrm>
          <a:prstGeom prst="rect">
            <a:avLst/>
          </a:prstGeom>
          <a:effectLst/>
        </p:spPr>
      </p:pic>
      <p:sp>
        <p:nvSpPr>
          <p:cNvPr id="2" name="Rectangle 1"/>
          <p:cNvSpPr/>
          <p:nvPr/>
        </p:nvSpPr>
        <p:spPr>
          <a:xfrm>
            <a:off x="5124419" y="5169257"/>
            <a:ext cx="1943161" cy="269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b="1" kern="1200" spc="300" dirty="0">
                <a:solidFill>
                  <a:schemeClr val="tx2"/>
                </a:solidFill>
                <a:latin typeface="Gilroy ExtraBold" charset="0"/>
                <a:ea typeface="Gilroy ExtraBold" charset="0"/>
                <a:cs typeface="Gilroy ExtraBold" charset="0"/>
              </a:rPr>
              <a:t>DOLLY PARTON</a:t>
            </a:r>
          </a:p>
        </p:txBody>
      </p:sp>
    </p:spTree>
    <p:extLst>
      <p:ext uri="{BB962C8B-B14F-4D97-AF65-F5344CB8AC3E}">
        <p14:creationId xmlns:p14="http://schemas.microsoft.com/office/powerpoint/2010/main" val="772359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818406"/>
            <a:ext cx="12192000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8800" b="1" kern="1200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#</a:t>
            </a:r>
            <a:r>
              <a:rPr lang="en-US" sz="8800" b="1" kern="1200" dirty="0" err="1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OFAFellows</a:t>
            </a:r>
            <a:endParaRPr lang="en-US" sz="8800" b="1" kern="1200" dirty="0">
              <a:solidFill>
                <a:schemeClr val="bg1"/>
              </a:solidFill>
              <a:latin typeface="Gilroy ExtraBold" charset="0"/>
              <a:ea typeface="Gilroy ExtraBold" charset="0"/>
              <a:cs typeface="Gilroy ExtraBold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2" cy="2534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14746404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1925918"/>
            <a:ext cx="12192000" cy="2327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6000" b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“Leadership is a series </a:t>
            </a:r>
          </a:p>
          <a:p>
            <a:pPr algn="ctr">
              <a:lnSpc>
                <a:spcPct val="80000"/>
              </a:lnSpc>
            </a:pPr>
            <a:r>
              <a:rPr lang="en-US" sz="6000" b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of behaviors rather than </a:t>
            </a:r>
          </a:p>
          <a:p>
            <a:pPr algn="ctr">
              <a:lnSpc>
                <a:spcPct val="80000"/>
              </a:lnSpc>
            </a:pPr>
            <a:r>
              <a:rPr lang="en-US" sz="6000" b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a role for heroes.”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2" cy="253432"/>
          </a:xfrm>
          <a:prstGeom prst="rect">
            <a:avLst/>
          </a:prstGeom>
          <a:effectLst/>
        </p:spPr>
      </p:pic>
      <p:sp>
        <p:nvSpPr>
          <p:cNvPr id="2" name="Rectangle 1"/>
          <p:cNvSpPr/>
          <p:nvPr/>
        </p:nvSpPr>
        <p:spPr>
          <a:xfrm>
            <a:off x="4729279" y="4660761"/>
            <a:ext cx="2733441" cy="269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b="1" kern="1200" spc="300">
                <a:solidFill>
                  <a:schemeClr val="tx2"/>
                </a:solidFill>
                <a:latin typeface="Gilroy ExtraBold" charset="0"/>
                <a:ea typeface="Gilroy ExtraBold" charset="0"/>
                <a:cs typeface="Gilroy ExtraBold" charset="0"/>
              </a:rPr>
              <a:t>MARGARET </a:t>
            </a:r>
            <a:r>
              <a:rPr lang="en-US" b="1" kern="1200" spc="300" dirty="0">
                <a:solidFill>
                  <a:schemeClr val="tx2"/>
                </a:solidFill>
                <a:latin typeface="Gilroy ExtraBold" charset="0"/>
                <a:ea typeface="Gilroy ExtraBold" charset="0"/>
                <a:cs typeface="Gilroy ExtraBold" charset="0"/>
              </a:rPr>
              <a:t>WHEATLEY</a:t>
            </a:r>
          </a:p>
        </p:txBody>
      </p:sp>
    </p:spTree>
    <p:extLst>
      <p:ext uri="{BB962C8B-B14F-4D97-AF65-F5344CB8AC3E}">
        <p14:creationId xmlns:p14="http://schemas.microsoft.com/office/powerpoint/2010/main" val="84164575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2379"/>
            <a:ext cx="12192000" cy="344137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95181" y="921369"/>
            <a:ext cx="63293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3B444D"/>
              </a:buClr>
              <a:buSzPct val="25000"/>
            </a:pPr>
            <a:r>
              <a:rPr lang="en-US" sz="2800" dirty="0">
                <a:solidFill>
                  <a:srgbClr val="FFFFFF"/>
                </a:solidFill>
                <a:latin typeface="Source Sans Pro Regular" charset="0"/>
                <a:ea typeface="Source Sans Pro Regular" charset="0"/>
                <a:cs typeface="Source Sans Pro Regular" charset="0"/>
              </a:rPr>
              <a:t>  	</a:t>
            </a:r>
            <a:r>
              <a:rPr lang="en-US" sz="2800" b="1" dirty="0">
                <a:solidFill>
                  <a:srgbClr val="FFFFFF"/>
                </a:solidFill>
                <a:latin typeface="Source Sans Pro Regular" charset="0"/>
                <a:ea typeface="Source Sans Pro Regular" charset="0"/>
                <a:cs typeface="Source Sans Pro Regular" charset="0"/>
              </a:rPr>
              <a:t>Question: </a:t>
            </a:r>
            <a:r>
              <a:rPr lang="en-US" sz="2800" dirty="0">
                <a:solidFill>
                  <a:srgbClr val="FFFFFF"/>
                </a:solidFill>
                <a:latin typeface="Source Sans Pro Regular" charset="0"/>
                <a:ea typeface="Source Sans Pro Regular" charset="0"/>
                <a:cs typeface="Source Sans Pro Regular" charset="0"/>
              </a:rPr>
              <a:t>How do we inspire others to follow us?</a:t>
            </a:r>
          </a:p>
        </p:txBody>
      </p:sp>
      <p:sp>
        <p:nvSpPr>
          <p:cNvPr id="9" name="TextBox 8">
            <a:hlinkClick r:id="rId3"/>
          </p:cNvPr>
          <p:cNvSpPr txBox="1"/>
          <p:nvPr/>
        </p:nvSpPr>
        <p:spPr>
          <a:xfrm>
            <a:off x="1768840" y="5222256"/>
            <a:ext cx="9218950" cy="418861"/>
          </a:xfrm>
          <a:prstGeom prst="rect">
            <a:avLst/>
          </a:prstGeom>
          <a:noFill/>
        </p:spPr>
        <p:txBody>
          <a:bodyPr wrap="square" lIns="64290" tIns="32145" rIns="64290" bIns="32145" rtlCol="0">
            <a:spAutoFit/>
          </a:bodyPr>
          <a:lstStyle/>
          <a:p>
            <a:pPr algn="ctr"/>
            <a:r>
              <a:rPr lang="en-US" sz="2300" dirty="0">
                <a:solidFill>
                  <a:srgbClr val="050000"/>
                </a:solidFill>
                <a:latin typeface="Source Sans Pro" charset="0"/>
                <a:ea typeface="Source Sans Pro" charset="0"/>
                <a:cs typeface="Source Sans Pro" charset="0"/>
              </a:rPr>
              <a:t>Type in the chat box to share your thoughts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916" y="4485436"/>
            <a:ext cx="870168" cy="585755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-215153" y="3429000"/>
            <a:ext cx="12707471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71255" y="1002229"/>
            <a:ext cx="4950995" cy="1214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1pPr>
            <a:lvl2pPr marL="742950" indent="-28575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2pPr>
            <a:lvl3pPr marL="11430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3pPr>
            <a:lvl4pPr marL="16002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4pPr>
            <a:lvl5pPr marL="20574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5pPr>
            <a:lvl6pPr marL="25146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6pPr>
            <a:lvl7pPr marL="29718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7pPr>
            <a:lvl8pPr marL="34290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8pPr>
            <a:lvl9pPr marL="38862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>
              <a:lnSpc>
                <a:spcPct val="80000"/>
              </a:lnSpc>
              <a:spcBef>
                <a:spcPts val="0"/>
              </a:spcBef>
              <a:buFont typeface="Gill Sans" charset="0"/>
              <a:buNone/>
            </a:pPr>
            <a:r>
              <a:rPr lang="en-US" sz="4500" b="1" dirty="0">
                <a:solidFill>
                  <a:srgbClr val="FFFFFF"/>
                </a:solidFill>
                <a:latin typeface="Gilroy ExtraBold" charset="0"/>
                <a:ea typeface="Gilroy ExtraBold" charset="0"/>
                <a:cs typeface="Gilroy ExtraBold" charset="0"/>
              </a:rPr>
              <a:t>Now it’s 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Gill Sans" charset="0"/>
              <a:buNone/>
            </a:pPr>
            <a:r>
              <a:rPr lang="en-US" sz="4500" b="1" dirty="0">
                <a:solidFill>
                  <a:srgbClr val="FFFFFF"/>
                </a:solidFill>
                <a:latin typeface="Gilroy ExtraBold" charset="0"/>
                <a:ea typeface="Gilroy ExtraBold" charset="0"/>
                <a:cs typeface="Gilroy ExtraBold" charset="0"/>
              </a:rPr>
              <a:t>your turn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1" cy="25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35293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2379"/>
            <a:ext cx="12192000" cy="344137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95181" y="921369"/>
            <a:ext cx="63293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3B444D"/>
              </a:buClr>
              <a:buSzPct val="25000"/>
            </a:pPr>
            <a:r>
              <a:rPr lang="en-US" sz="2800" dirty="0">
                <a:solidFill>
                  <a:srgbClr val="FFFFFF"/>
                </a:solidFill>
                <a:latin typeface="Source Sans Pro Regular" charset="0"/>
                <a:ea typeface="Source Sans Pro Regular" charset="0"/>
                <a:cs typeface="Source Sans Pro Regular" charset="0"/>
              </a:rPr>
              <a:t>  	</a:t>
            </a:r>
            <a:r>
              <a:rPr lang="en-US" sz="2800" b="1" dirty="0">
                <a:solidFill>
                  <a:srgbClr val="FFFFFF"/>
                </a:solidFill>
                <a:latin typeface="Source Sans Pro Regular" charset="0"/>
                <a:ea typeface="Source Sans Pro Regular" charset="0"/>
                <a:cs typeface="Source Sans Pro Regular" charset="0"/>
              </a:rPr>
              <a:t>Question: </a:t>
            </a:r>
            <a:r>
              <a:rPr lang="en-US" sz="2800" dirty="0">
                <a:solidFill>
                  <a:srgbClr val="FFFFFF"/>
                </a:solidFill>
                <a:latin typeface="Source Sans Pro Regular" charset="0"/>
                <a:ea typeface="Source Sans Pro Regular" charset="0"/>
                <a:cs typeface="Source Sans Pro Regular" charset="0"/>
              </a:rPr>
              <a:t>What are the types and examples of leadership you see exemplified in your community?</a:t>
            </a:r>
          </a:p>
        </p:txBody>
      </p:sp>
      <p:sp>
        <p:nvSpPr>
          <p:cNvPr id="9" name="TextBox 8">
            <a:hlinkClick r:id="rId3"/>
          </p:cNvPr>
          <p:cNvSpPr txBox="1"/>
          <p:nvPr/>
        </p:nvSpPr>
        <p:spPr>
          <a:xfrm>
            <a:off x="1768840" y="5222256"/>
            <a:ext cx="9218950" cy="418861"/>
          </a:xfrm>
          <a:prstGeom prst="rect">
            <a:avLst/>
          </a:prstGeom>
          <a:noFill/>
        </p:spPr>
        <p:txBody>
          <a:bodyPr wrap="square" lIns="64290" tIns="32145" rIns="64290" bIns="32145" rtlCol="0">
            <a:spAutoFit/>
          </a:bodyPr>
          <a:lstStyle/>
          <a:p>
            <a:pPr algn="ctr"/>
            <a:r>
              <a:rPr lang="en-US" sz="2300" dirty="0">
                <a:solidFill>
                  <a:srgbClr val="050000"/>
                </a:solidFill>
                <a:latin typeface="Source Sans Pro" charset="0"/>
                <a:ea typeface="Source Sans Pro" charset="0"/>
                <a:cs typeface="Source Sans Pro" charset="0"/>
              </a:rPr>
              <a:t>Type in the chat box to share your thoughts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916" y="4485436"/>
            <a:ext cx="870168" cy="585755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-215153" y="3429000"/>
            <a:ext cx="12707471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71255" y="1002229"/>
            <a:ext cx="4950995" cy="1214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1pPr>
            <a:lvl2pPr marL="742950" indent="-28575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2pPr>
            <a:lvl3pPr marL="11430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3pPr>
            <a:lvl4pPr marL="16002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4pPr>
            <a:lvl5pPr marL="20574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5pPr>
            <a:lvl6pPr marL="25146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6pPr>
            <a:lvl7pPr marL="29718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7pPr>
            <a:lvl8pPr marL="34290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8pPr>
            <a:lvl9pPr marL="38862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>
              <a:lnSpc>
                <a:spcPct val="80000"/>
              </a:lnSpc>
              <a:spcBef>
                <a:spcPts val="0"/>
              </a:spcBef>
              <a:buFont typeface="Gill Sans" charset="0"/>
              <a:buNone/>
            </a:pPr>
            <a:r>
              <a:rPr lang="en-US" sz="4500" b="1" dirty="0">
                <a:solidFill>
                  <a:srgbClr val="FFFFFF"/>
                </a:solidFill>
                <a:latin typeface="Gilroy ExtraBold" charset="0"/>
                <a:ea typeface="Gilroy ExtraBold" charset="0"/>
                <a:cs typeface="Gilroy ExtraBold" charset="0"/>
              </a:rPr>
              <a:t>Now it’s 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Gill Sans" charset="0"/>
              <a:buNone/>
            </a:pPr>
            <a:r>
              <a:rPr lang="en-US" sz="4500" b="1" dirty="0">
                <a:solidFill>
                  <a:srgbClr val="FFFFFF"/>
                </a:solidFill>
                <a:latin typeface="Gilroy ExtraBold" charset="0"/>
                <a:ea typeface="Gilroy ExtraBold" charset="0"/>
                <a:cs typeface="Gilroy ExtraBold" charset="0"/>
              </a:rPr>
              <a:t>your turn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1" cy="25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7607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486592" y="4145086"/>
            <a:ext cx="4421906" cy="5917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77841" y="1284784"/>
            <a:ext cx="639356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sz="2400" dirty="0">
                <a:solidFill>
                  <a:srgbClr val="3B444D"/>
                </a:solidFill>
                <a:latin typeface="Source Sans Pro" charset="0"/>
                <a:ea typeface="Source Sans Pro" charset="0"/>
                <a:cs typeface="Source Sans Pro" charset="0"/>
              </a:rPr>
              <a:t>Recap of previous week</a:t>
            </a:r>
          </a:p>
          <a:p>
            <a:pPr fontAlgn="ctr"/>
            <a:endParaRPr lang="en-US" sz="2400" b="1" dirty="0">
              <a:solidFill>
                <a:srgbClr val="23303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pPr fontAlgn="ctr"/>
            <a:r>
              <a:rPr lang="en-US" sz="2400" dirty="0">
                <a:solidFill>
                  <a:srgbClr val="3B444D"/>
                </a:solidFill>
                <a:latin typeface="Source Sans Pro" charset="0"/>
                <a:ea typeface="Source Sans Pro" charset="0"/>
                <a:cs typeface="Source Sans Pro" charset="0"/>
              </a:rPr>
              <a:t>Archetypes of leadership</a:t>
            </a:r>
          </a:p>
          <a:p>
            <a:pPr fontAlgn="ctr"/>
            <a:endParaRPr lang="en-US" sz="2400" dirty="0">
              <a:solidFill>
                <a:srgbClr val="23303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pPr fontAlgn="ctr"/>
            <a:r>
              <a:rPr lang="en-US" sz="2400" dirty="0">
                <a:solidFill>
                  <a:srgbClr val="3B444D"/>
                </a:solidFill>
                <a:latin typeface="Source Sans Pro" charset="0"/>
                <a:ea typeface="Source Sans Pro" charset="0"/>
                <a:cs typeface="Source Sans Pro" charset="0"/>
              </a:rPr>
              <a:t>Leadership vs. management</a:t>
            </a:r>
          </a:p>
          <a:p>
            <a:pPr fontAlgn="ctr"/>
            <a:endParaRPr lang="en-US" sz="2400" dirty="0">
              <a:solidFill>
                <a:srgbClr val="23303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pPr fontAlgn="ctr"/>
            <a:r>
              <a:rPr lang="en-US" sz="2400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Being a leader in organizing</a:t>
            </a:r>
          </a:p>
          <a:p>
            <a:pPr fontAlgn="ctr"/>
            <a:endParaRPr lang="en-US" sz="2400" dirty="0">
              <a:solidFill>
                <a:srgbClr val="23303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pPr fontAlgn="ctr"/>
            <a:r>
              <a:rPr lang="en-US" sz="2400" b="1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Debrief &amp; next steps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122949" y="1151078"/>
            <a:ext cx="3321036" cy="6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1pPr>
            <a:lvl2pPr marL="742950" indent="-28575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2pPr>
            <a:lvl3pPr marL="11430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3pPr>
            <a:lvl4pPr marL="16002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4pPr>
            <a:lvl5pPr marL="20574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5pPr>
            <a:lvl6pPr marL="25146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6pPr>
            <a:lvl7pPr marL="29718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7pPr>
            <a:lvl8pPr marL="34290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8pPr>
            <a:lvl9pPr marL="38862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>
              <a:lnSpc>
                <a:spcPct val="80000"/>
              </a:lnSpc>
              <a:spcBef>
                <a:spcPts val="0"/>
              </a:spcBef>
              <a:buFont typeface="Gill Sans" charset="0"/>
              <a:buNone/>
            </a:pPr>
            <a:r>
              <a:rPr lang="en-US" sz="4500" b="1" dirty="0">
                <a:solidFill>
                  <a:srgbClr val="00B4DC"/>
                </a:solidFill>
                <a:latin typeface="Gilroy ExtraBold" charset="0"/>
                <a:ea typeface="Gilroy ExtraBold" charset="0"/>
                <a:cs typeface="Gilroy ExtraBold" charset="0"/>
              </a:rPr>
              <a:t>Agenda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1" cy="25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13557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2379"/>
            <a:ext cx="12192000" cy="3479479"/>
          </a:xfrm>
          <a:prstGeom prst="rect">
            <a:avLst/>
          </a:prstGeom>
          <a:solidFill>
            <a:srgbClr val="00B4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773514"/>
            <a:ext cx="12192000" cy="1911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0" tIns="32145" rIns="64290" bIns="32145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/>
            <a:r>
              <a:rPr lang="en-US" sz="12000" b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Debrief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74295" y="4289218"/>
            <a:ext cx="10043409" cy="1765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1951" tIns="20976" rIns="41951" bIns="20976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en-US" sz="2800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How does our archetype of leadership affect who we define it?</a:t>
            </a:r>
          </a:p>
          <a:p>
            <a:pPr algn="ctr">
              <a:lnSpc>
                <a:spcPct val="80000"/>
              </a:lnSpc>
            </a:pPr>
            <a:endParaRPr lang="en-US" altLang="en-US" sz="2800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pPr algn="ctr">
              <a:lnSpc>
                <a:spcPct val="80000"/>
              </a:lnSpc>
            </a:pPr>
            <a:r>
              <a:rPr lang="en-US" altLang="en-US" sz="2800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What is the difference between leadership and management?</a:t>
            </a:r>
          </a:p>
          <a:p>
            <a:pPr algn="ctr">
              <a:lnSpc>
                <a:spcPct val="80000"/>
              </a:lnSpc>
            </a:pPr>
            <a:endParaRPr lang="en-US" altLang="en-US" sz="2800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pPr algn="ctr">
              <a:lnSpc>
                <a:spcPct val="80000"/>
              </a:lnSpc>
            </a:pPr>
            <a:r>
              <a:rPr lang="en-US" altLang="en-US" sz="2800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How do we become the leaders we want to be?</a:t>
            </a:r>
          </a:p>
        </p:txBody>
      </p:sp>
      <p:pic>
        <p:nvPicPr>
          <p:cNvPr id="6" name="Shape 90" descr="SwingLeft_Logo_White.png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301735" y="6147718"/>
            <a:ext cx="1594300" cy="512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1" cy="25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26297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2379"/>
            <a:ext cx="12192000" cy="344137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kern="12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1214186"/>
            <a:ext cx="12192000" cy="988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0" tIns="32145" rIns="64290" bIns="32145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/>
            <a:r>
              <a:rPr lang="en-US" sz="6000" b="1" kern="1200" dirty="0">
                <a:solidFill>
                  <a:srgbClr val="FFFFFF"/>
                </a:solidFill>
                <a:latin typeface="Gilroy ExtraBold" charset="0"/>
                <a:ea typeface="Gilroy ExtraBold" charset="0"/>
                <a:cs typeface="Gilroy ExtraBold" charset="0"/>
              </a:rPr>
              <a:t>What are your key takeaways?</a:t>
            </a:r>
          </a:p>
        </p:txBody>
      </p:sp>
      <p:sp>
        <p:nvSpPr>
          <p:cNvPr id="15" name="TextBox 14">
            <a:hlinkClick r:id="rId3"/>
          </p:cNvPr>
          <p:cNvSpPr txBox="1"/>
          <p:nvPr/>
        </p:nvSpPr>
        <p:spPr>
          <a:xfrm>
            <a:off x="2932606" y="5362506"/>
            <a:ext cx="6326787" cy="834359"/>
          </a:xfrm>
          <a:prstGeom prst="rect">
            <a:avLst/>
          </a:prstGeom>
          <a:noFill/>
        </p:spPr>
        <p:txBody>
          <a:bodyPr wrap="square" lIns="64290" tIns="32145" rIns="64290" bIns="32145" rtlCol="0">
            <a:spAutoFit/>
          </a:bodyPr>
          <a:lstStyle/>
          <a:p>
            <a:pPr algn="ctr"/>
            <a:r>
              <a:rPr lang="en-US" sz="2500" kern="1200" dirty="0">
                <a:solidFill>
                  <a:srgbClr val="C6D0D7">
                    <a:lumMod val="25000"/>
                  </a:srgbClr>
                </a:solidFill>
                <a:latin typeface="Source Sans Pro" charset="0"/>
                <a:ea typeface="Source Sans Pro" charset="0"/>
                <a:cs typeface="Source Sans Pro" charset="0"/>
              </a:rPr>
              <a:t>Type in the chat and </a:t>
            </a:r>
            <a:r>
              <a:rPr lang="en-US" sz="2500" kern="1200">
                <a:solidFill>
                  <a:srgbClr val="C6D0D7">
                    <a:lumMod val="25000"/>
                  </a:srgbClr>
                </a:solidFill>
                <a:latin typeface="Source Sans Pro" charset="0"/>
                <a:ea typeface="Source Sans Pro" charset="0"/>
                <a:cs typeface="Source Sans Pro" charset="0"/>
              </a:rPr>
              <a:t>tweet using #</a:t>
            </a:r>
            <a:r>
              <a:rPr lang="en-US" sz="2500" kern="1200" dirty="0" err="1">
                <a:solidFill>
                  <a:srgbClr val="C6D0D7">
                    <a:lumMod val="25000"/>
                  </a:srgbClr>
                </a:solidFill>
                <a:latin typeface="Source Sans Pro" charset="0"/>
                <a:ea typeface="Source Sans Pro" charset="0"/>
                <a:cs typeface="Source Sans Pro" charset="0"/>
              </a:rPr>
              <a:t>OFAFellows</a:t>
            </a:r>
            <a:endParaRPr lang="en-US" sz="2500" kern="1200" dirty="0">
              <a:solidFill>
                <a:srgbClr val="C6D0D7">
                  <a:lumMod val="25000"/>
                </a:srgbClr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pPr algn="ctr"/>
            <a:endParaRPr lang="en-US" sz="2500" kern="1200" dirty="0">
              <a:solidFill>
                <a:srgbClr val="ED5340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916" y="4520055"/>
            <a:ext cx="870168" cy="585755"/>
          </a:xfrm>
          <a:prstGeom prst="rect">
            <a:avLst/>
          </a:prstGeom>
        </p:spPr>
      </p:pic>
      <p:cxnSp>
        <p:nvCxnSpPr>
          <p:cNvPr id="4" name="Straight Connector 3"/>
          <p:cNvCxnSpPr>
            <a:stCxn id="2" idx="2"/>
          </p:cNvCxnSpPr>
          <p:nvPr/>
        </p:nvCxnSpPr>
        <p:spPr>
          <a:xfrm>
            <a:off x="6096000" y="3429000"/>
            <a:ext cx="0" cy="34290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1" cy="25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2702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66277" y="635299"/>
            <a:ext cx="1112327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000" b="1" dirty="0">
                <a:solidFill>
                  <a:schemeClr val="tx2"/>
                </a:solidFill>
                <a:latin typeface="Gilroy ExtraBold" charset="0"/>
                <a:ea typeface="Gilroy ExtraBold" charset="0"/>
                <a:cs typeface="Gilroy ExtraBold" charset="0"/>
              </a:rPr>
              <a:t>Weekly assignment: </a:t>
            </a:r>
          </a:p>
          <a:p>
            <a:pPr algn="ctr">
              <a:lnSpc>
                <a:spcPct val="80000"/>
              </a:lnSpc>
            </a:pPr>
            <a:r>
              <a:rPr lang="en-US" sz="4000" b="1" dirty="0">
                <a:solidFill>
                  <a:schemeClr val="tx2"/>
                </a:solidFill>
                <a:latin typeface="Gilroy ExtraBold" charset="0"/>
                <a:ea typeface="Gilroy ExtraBold" charset="0"/>
                <a:cs typeface="Gilroy ExtraBold" charset="0"/>
              </a:rPr>
              <a:t>Due Wednesday, April 18</a:t>
            </a:r>
          </a:p>
          <a:p>
            <a:pPr algn="ctr">
              <a:lnSpc>
                <a:spcPct val="80000"/>
              </a:lnSpc>
            </a:pPr>
            <a:endParaRPr lang="en-US" sz="2000" dirty="0">
              <a:latin typeface="Source Sans Pro" charset="0"/>
              <a:ea typeface="Source Sans Pro" charset="0"/>
              <a:cs typeface="Source Sans Pro" charset="0"/>
            </a:endParaRPr>
          </a:p>
          <a:p>
            <a:pPr algn="ctr">
              <a:lnSpc>
                <a:spcPct val="80000"/>
              </a:lnSpc>
            </a:pPr>
            <a:r>
              <a:rPr lang="en-US" sz="2000" b="1" dirty="0">
                <a:latin typeface="Source Sans Pro" charset="0"/>
                <a:ea typeface="Source Sans Pro" charset="0"/>
                <a:cs typeface="Source Sans Pro" charset="0"/>
              </a:rPr>
              <a:t>https://</a:t>
            </a:r>
            <a:r>
              <a:rPr lang="en-US" sz="2000" b="1" dirty="0" err="1">
                <a:latin typeface="Source Sans Pro" charset="0"/>
                <a:ea typeface="Source Sans Pro" charset="0"/>
                <a:cs typeface="Source Sans Pro" charset="0"/>
              </a:rPr>
              <a:t>www.ofa.us</a:t>
            </a:r>
            <a:r>
              <a:rPr lang="en-US" sz="2000" b="1" dirty="0">
                <a:latin typeface="Source Sans Pro" charset="0"/>
                <a:ea typeface="Source Sans Pro" charset="0"/>
                <a:cs typeface="Source Sans Pro" charset="0"/>
              </a:rPr>
              <a:t>/get-trained/fellows-2018-spring-fellowship/</a:t>
            </a:r>
          </a:p>
          <a:p>
            <a:pPr algn="ctr">
              <a:lnSpc>
                <a:spcPct val="80000"/>
              </a:lnSpc>
            </a:pPr>
            <a:endParaRPr lang="en-US" sz="2000" dirty="0"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25896" y="2544457"/>
            <a:ext cx="9437047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200" dirty="0">
                <a:latin typeface="Source Sans Pro" charset="0"/>
                <a:ea typeface="Source Sans Pro" charset="0"/>
                <a:cs typeface="Source Sans Pro" charset="0"/>
              </a:rPr>
              <a:t>How will you or your fellows group take on leadership in the community?</a:t>
            </a:r>
          </a:p>
          <a:p>
            <a:pPr fontAlgn="base"/>
            <a:endParaRPr lang="en-US" sz="2200" dirty="0">
              <a:latin typeface="Source Sans Pro" charset="0"/>
              <a:ea typeface="Source Sans Pro" charset="0"/>
              <a:cs typeface="Source Sans Pro" charset="0"/>
            </a:endParaRPr>
          </a:p>
          <a:p>
            <a:pPr fontAlgn="base"/>
            <a:r>
              <a:rPr lang="en-US" sz="2200" dirty="0">
                <a:latin typeface="Source Sans Pro" charset="0"/>
                <a:ea typeface="Source Sans Pro" charset="0"/>
                <a:cs typeface="Source Sans Pro" charset="0"/>
              </a:rPr>
              <a:t>What is your definition of leadership? How are you thinking about it in terms of the issue you are working on?</a:t>
            </a:r>
          </a:p>
          <a:p>
            <a:endParaRPr lang="en-US" sz="2200" dirty="0"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en-US" sz="2200" dirty="0">
                <a:latin typeface="Source Sans Pro" charset="0"/>
                <a:ea typeface="Source Sans Pro" charset="0"/>
                <a:cs typeface="Source Sans Pro" charset="0"/>
              </a:rPr>
              <a:t>How do you want to personally grow as leader in the community?</a:t>
            </a:r>
          </a:p>
          <a:p>
            <a:endParaRPr lang="en-US" sz="2200" dirty="0"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en-US" sz="2200" dirty="0">
                <a:latin typeface="Source Sans Pro" charset="0"/>
                <a:ea typeface="Source Sans Pro" charset="0"/>
                <a:cs typeface="Source Sans Pro" charset="0"/>
              </a:rPr>
              <a:t>Optional: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800" dirty="0">
                <a:latin typeface="Source Sans Pro" charset="0"/>
                <a:ea typeface="Source Sans Pro" charset="0"/>
                <a:cs typeface="Source Sans Pro" charset="0"/>
              </a:rPr>
              <a:t>Interview someone that you consider a leader with specific questions around leadership.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800" dirty="0">
                <a:latin typeface="Source Sans Pro" charset="0"/>
                <a:ea typeface="Source Sans Pro" charset="0"/>
                <a:cs typeface="Source Sans Pro" charset="0"/>
              </a:rPr>
              <a:t>Go to a place that is a leader in your community (example: city council) How does leadership play out in that space?</a:t>
            </a:r>
          </a:p>
        </p:txBody>
      </p:sp>
      <p:sp>
        <p:nvSpPr>
          <p:cNvPr id="9" name="Oval 8"/>
          <p:cNvSpPr/>
          <p:nvPr/>
        </p:nvSpPr>
        <p:spPr>
          <a:xfrm>
            <a:off x="1458565" y="2627194"/>
            <a:ext cx="347241" cy="350871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Gilroy ExtraBold" charset="0"/>
                <a:ea typeface="Gilroy ExtraBold" charset="0"/>
                <a:cs typeface="Gilroy ExtraBold" charset="0"/>
              </a:rPr>
              <a:t>1</a:t>
            </a:r>
          </a:p>
        </p:txBody>
      </p:sp>
      <p:sp>
        <p:nvSpPr>
          <p:cNvPr id="12" name="Oval 11"/>
          <p:cNvSpPr/>
          <p:nvPr/>
        </p:nvSpPr>
        <p:spPr>
          <a:xfrm>
            <a:off x="1456907" y="3263486"/>
            <a:ext cx="347241" cy="34726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Gilroy ExtraBold" charset="0"/>
                <a:ea typeface="Gilroy ExtraBold" charset="0"/>
                <a:cs typeface="Gilroy ExtraBold" charset="0"/>
              </a:rPr>
              <a:t>2</a:t>
            </a:r>
          </a:p>
        </p:txBody>
      </p:sp>
      <p:sp>
        <p:nvSpPr>
          <p:cNvPr id="13" name="Oval 12"/>
          <p:cNvSpPr/>
          <p:nvPr/>
        </p:nvSpPr>
        <p:spPr>
          <a:xfrm>
            <a:off x="1456906" y="4278603"/>
            <a:ext cx="347241" cy="34887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Gilroy ExtraBold" charset="0"/>
                <a:ea typeface="Gilroy ExtraBold" charset="0"/>
                <a:cs typeface="Gilroy ExtraBold" charset="0"/>
              </a:rPr>
              <a:t>3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1" cy="25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90245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1197616"/>
            <a:ext cx="12192000" cy="265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1951" tIns="20976" rIns="41951" bIns="20976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>
              <a:lnSpc>
                <a:spcPct val="80000"/>
              </a:lnSpc>
            </a:pPr>
            <a:endParaRPr lang="en-US" sz="2000" b="1" dirty="0">
              <a:solidFill>
                <a:schemeClr val="tx2"/>
              </a:solidFill>
              <a:latin typeface="Gilroy ExtraBold" charset="0"/>
              <a:ea typeface="Gilroy ExtraBold" charset="0"/>
              <a:cs typeface="Gilroy ExtraBold" charset="0"/>
            </a:endParaRPr>
          </a:p>
          <a:p>
            <a:pPr algn="ctr">
              <a:lnSpc>
                <a:spcPct val="80000"/>
              </a:lnSpc>
            </a:pPr>
            <a:r>
              <a:rPr lang="en-US" sz="6000" b="1" dirty="0">
                <a:solidFill>
                  <a:schemeClr val="tx2"/>
                </a:solidFill>
                <a:latin typeface="Gilroy ExtraBold" charset="0"/>
                <a:ea typeface="Gilroy ExtraBold" charset="0"/>
                <a:cs typeface="Gilroy ExtraBold" charset="0"/>
              </a:rPr>
              <a:t>Thanks for joining the call!</a:t>
            </a:r>
          </a:p>
          <a:p>
            <a:pPr algn="ctr">
              <a:lnSpc>
                <a:spcPct val="80000"/>
              </a:lnSpc>
            </a:pPr>
            <a:endParaRPr lang="en-US" sz="4000" b="1" dirty="0">
              <a:solidFill>
                <a:schemeClr val="tx2"/>
              </a:solidFill>
              <a:latin typeface="Gilroy ExtraBold" charset="0"/>
              <a:ea typeface="Gilroy ExtraBold" charset="0"/>
              <a:cs typeface="Gilroy ExtraBold" charset="0"/>
            </a:endParaRPr>
          </a:p>
          <a:p>
            <a:pPr algn="ctr">
              <a:lnSpc>
                <a:spcPct val="80000"/>
              </a:lnSpc>
            </a:pPr>
            <a:endParaRPr lang="en-US" sz="4000" b="1" dirty="0">
              <a:solidFill>
                <a:schemeClr val="tx2"/>
              </a:solidFill>
              <a:latin typeface="Gilroy ExtraBold" charset="0"/>
              <a:ea typeface="Gilroy ExtraBold" charset="0"/>
              <a:cs typeface="Gilroy ExtraBold" charset="0"/>
            </a:endParaRPr>
          </a:p>
          <a:p>
            <a:pPr algn="ctr">
              <a:lnSpc>
                <a:spcPct val="80000"/>
              </a:lnSpc>
            </a:pPr>
            <a:r>
              <a:rPr lang="en-US" sz="2600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Please fill out the evaluation on today’s training using the link below.</a:t>
            </a:r>
          </a:p>
          <a:p>
            <a:pPr algn="ctr">
              <a:lnSpc>
                <a:spcPct val="80000"/>
              </a:lnSpc>
            </a:pPr>
            <a:endParaRPr lang="en-US" sz="2600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1" cy="25343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130283" y="5394132"/>
            <a:ext cx="5931432" cy="3941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400" b="1" dirty="0">
                <a:latin typeface="Source Sans Pro" charset="0"/>
                <a:ea typeface="Source Sans Pro" charset="0"/>
                <a:cs typeface="Source Sans Pro" charset="0"/>
              </a:rPr>
              <a:t>Email </a:t>
            </a:r>
            <a:r>
              <a:rPr lang="en-US" sz="2400" b="1" dirty="0">
                <a:latin typeface="Source Sans Pro" charset="0"/>
                <a:ea typeface="Source Sans Pro" charset="0"/>
                <a:cs typeface="Source Sans Pro" charset="0"/>
                <a:hlinkClick r:id="rId3"/>
              </a:rPr>
              <a:t>fellows@ofa.us</a:t>
            </a:r>
            <a:r>
              <a:rPr lang="en-US" sz="2400" b="1" dirty="0">
                <a:latin typeface="Source Sans Pro" charset="0"/>
                <a:ea typeface="Source Sans Pro" charset="0"/>
                <a:cs typeface="Source Sans Pro" charset="0"/>
              </a:rPr>
              <a:t> with any questions. </a:t>
            </a:r>
          </a:p>
        </p:txBody>
      </p:sp>
      <p:sp>
        <p:nvSpPr>
          <p:cNvPr id="3" name="Rectangle 2"/>
          <p:cNvSpPr/>
          <p:nvPr/>
        </p:nvSpPr>
        <p:spPr>
          <a:xfrm>
            <a:off x="3809958" y="3562740"/>
            <a:ext cx="45720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u="sng" dirty="0" err="1">
                <a:latin typeface="Source Sans Pro" charset="0"/>
                <a:ea typeface="Source Sans Pro" charset="0"/>
                <a:cs typeface="Source Sans Pro" charset="0"/>
              </a:rPr>
              <a:t>bit.ly</a:t>
            </a:r>
            <a:r>
              <a:rPr lang="en-US" sz="4000" b="1" u="sng" dirty="0">
                <a:latin typeface="Source Sans Pro" charset="0"/>
                <a:ea typeface="Source Sans Pro" charset="0"/>
                <a:cs typeface="Source Sans Pro" charset="0"/>
              </a:rPr>
              <a:t>/Spring3-2018</a:t>
            </a:r>
          </a:p>
        </p:txBody>
      </p:sp>
    </p:spTree>
    <p:extLst>
      <p:ext uri="{BB962C8B-B14F-4D97-AF65-F5344CB8AC3E}">
        <p14:creationId xmlns:p14="http://schemas.microsoft.com/office/powerpoint/2010/main" val="1128272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480410"/>
            <a:ext cx="121920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0" b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Thank you!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2" cy="2534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314345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122949" y="1151078"/>
            <a:ext cx="3321036" cy="1214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1pPr>
            <a:lvl2pPr marL="742950" indent="-28575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2pPr>
            <a:lvl3pPr marL="11430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3pPr>
            <a:lvl4pPr marL="16002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4pPr>
            <a:lvl5pPr marL="20574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5pPr>
            <a:lvl6pPr marL="25146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6pPr>
            <a:lvl7pPr marL="29718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7pPr>
            <a:lvl8pPr marL="34290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8pPr>
            <a:lvl9pPr marL="38862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4500" b="1" dirty="0">
                <a:solidFill>
                  <a:srgbClr val="00B4DC"/>
                </a:solidFill>
                <a:latin typeface="Gilroy ExtraBold" charset="0"/>
                <a:ea typeface="Gilroy ExtraBold" charset="0"/>
                <a:cs typeface="Gilroy ExtraBold" charset="0"/>
              </a:rPr>
              <a:t>Goals for</a:t>
            </a:r>
          </a:p>
          <a:p>
            <a:pPr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4500" b="1" dirty="0">
                <a:solidFill>
                  <a:srgbClr val="00B4DC"/>
                </a:solidFill>
                <a:latin typeface="Gilroy ExtraBold" charset="0"/>
                <a:ea typeface="Gilroy ExtraBold" charset="0"/>
                <a:cs typeface="Gilroy ExtraBold" charset="0"/>
              </a:rPr>
              <a:t>today</a:t>
            </a:r>
          </a:p>
        </p:txBody>
      </p:sp>
      <p:sp>
        <p:nvSpPr>
          <p:cNvPr id="3" name="Oval 2"/>
          <p:cNvSpPr/>
          <p:nvPr/>
        </p:nvSpPr>
        <p:spPr>
          <a:xfrm>
            <a:off x="5811753" y="1084737"/>
            <a:ext cx="344495" cy="344495"/>
          </a:xfrm>
          <a:prstGeom prst="ellipse">
            <a:avLst/>
          </a:prstGeom>
          <a:solidFill>
            <a:srgbClr val="00B4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Gilroy ExtraBold" charset="0"/>
                <a:ea typeface="Gilroy ExtraBold" charset="0"/>
                <a:cs typeface="Gilroy ExtraBold" charset="0"/>
              </a:rPr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32452" y="1029021"/>
            <a:ext cx="45669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>
                <a:latin typeface="Source Sans Pro" charset="0"/>
                <a:ea typeface="Source Sans Pro" charset="0"/>
                <a:cs typeface="Source Sans Pro" charset="0"/>
              </a:rPr>
              <a:t>Develop self-awareness and knowledge about our conceptions of leadership.</a:t>
            </a:r>
          </a:p>
        </p:txBody>
      </p:sp>
      <p:sp>
        <p:nvSpPr>
          <p:cNvPr id="7" name="Oval 6"/>
          <p:cNvSpPr/>
          <p:nvPr/>
        </p:nvSpPr>
        <p:spPr>
          <a:xfrm>
            <a:off x="5811753" y="2914491"/>
            <a:ext cx="344495" cy="344495"/>
          </a:xfrm>
          <a:prstGeom prst="ellipse">
            <a:avLst/>
          </a:prstGeom>
          <a:solidFill>
            <a:srgbClr val="00B4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Gilroy ExtraBold" charset="0"/>
                <a:ea typeface="Gilroy ExtraBold" charset="0"/>
                <a:cs typeface="Gilroy ExtraBold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32451" y="2858627"/>
            <a:ext cx="45669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>
                <a:latin typeface="Source Sans Pro" charset="0"/>
                <a:ea typeface="Source Sans Pro" charset="0"/>
                <a:cs typeface="Source Sans Pro" charset="0"/>
              </a:rPr>
              <a:t>Identify areas that, based on our conceptions, highlight how we want to grow as a leader.</a:t>
            </a:r>
          </a:p>
        </p:txBody>
      </p:sp>
      <p:sp>
        <p:nvSpPr>
          <p:cNvPr id="9" name="Oval 8"/>
          <p:cNvSpPr/>
          <p:nvPr/>
        </p:nvSpPr>
        <p:spPr>
          <a:xfrm>
            <a:off x="5814253" y="4744246"/>
            <a:ext cx="344495" cy="344495"/>
          </a:xfrm>
          <a:prstGeom prst="ellipse">
            <a:avLst/>
          </a:prstGeom>
          <a:solidFill>
            <a:srgbClr val="00B4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Gilroy ExtraBold" charset="0"/>
                <a:ea typeface="Gilroy ExtraBold" charset="0"/>
                <a:cs typeface="Gilroy ExtraBold" charset="0"/>
              </a:rPr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34951" y="4688233"/>
            <a:ext cx="45669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>
                <a:latin typeface="Source Sans Pro" charset="0"/>
                <a:ea typeface="Source Sans Pro" charset="0"/>
                <a:cs typeface="Source Sans Pro" charset="0"/>
              </a:rPr>
              <a:t>Be able to apply new ideas of leadership in our organizing and issue work.</a:t>
            </a:r>
          </a:p>
          <a:p>
            <a:endParaRPr lang="en-US" sz="2400" dirty="0">
              <a:latin typeface="Source Sans Pro" charset="0"/>
              <a:ea typeface="Source Sans Pro" charset="0"/>
              <a:cs typeface="Source Sans Pro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1" cy="25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192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486592" y="1237002"/>
            <a:ext cx="4421906" cy="5917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577841" y="1284784"/>
            <a:ext cx="639356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sz="2400" b="1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Recap of previous week</a:t>
            </a:r>
          </a:p>
          <a:p>
            <a:pPr fontAlgn="ctr"/>
            <a:endParaRPr lang="en-US" sz="2400" b="1" dirty="0">
              <a:solidFill>
                <a:schemeClr val="accent3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pPr fontAlgn="ctr"/>
            <a:r>
              <a:rPr lang="en-US" sz="2400" dirty="0">
                <a:solidFill>
                  <a:schemeClr val="accent3"/>
                </a:solidFill>
                <a:latin typeface="Source Sans Pro" charset="0"/>
                <a:ea typeface="Source Sans Pro" charset="0"/>
                <a:cs typeface="Source Sans Pro" charset="0"/>
              </a:rPr>
              <a:t>Archetypes of leadership</a:t>
            </a:r>
          </a:p>
          <a:p>
            <a:pPr fontAlgn="ctr"/>
            <a:endParaRPr lang="en-US" sz="2400" dirty="0">
              <a:solidFill>
                <a:schemeClr val="accent3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pPr fontAlgn="ctr"/>
            <a:r>
              <a:rPr lang="en-US" sz="2400" dirty="0">
                <a:solidFill>
                  <a:schemeClr val="accent3"/>
                </a:solidFill>
                <a:latin typeface="Source Sans Pro" charset="0"/>
                <a:ea typeface="Source Sans Pro" charset="0"/>
                <a:cs typeface="Source Sans Pro" charset="0"/>
              </a:rPr>
              <a:t>Leadership vs. management</a:t>
            </a:r>
          </a:p>
          <a:p>
            <a:pPr fontAlgn="ctr"/>
            <a:endParaRPr lang="en-US" sz="2400" dirty="0">
              <a:solidFill>
                <a:schemeClr val="accent3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pPr fontAlgn="ctr"/>
            <a:r>
              <a:rPr lang="en-US" sz="2400" dirty="0">
                <a:solidFill>
                  <a:schemeClr val="accent3"/>
                </a:solidFill>
                <a:latin typeface="Source Sans Pro" charset="0"/>
                <a:ea typeface="Source Sans Pro" charset="0"/>
                <a:cs typeface="Source Sans Pro" charset="0"/>
              </a:rPr>
              <a:t>Being a leader in organizing</a:t>
            </a:r>
          </a:p>
          <a:p>
            <a:pPr fontAlgn="ctr"/>
            <a:endParaRPr lang="en-US" sz="2400" dirty="0">
              <a:solidFill>
                <a:schemeClr val="accent3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pPr fontAlgn="ctr"/>
            <a:r>
              <a:rPr lang="en-US" sz="2400" dirty="0">
                <a:solidFill>
                  <a:schemeClr val="accent3"/>
                </a:solidFill>
                <a:latin typeface="Source Sans Pro" charset="0"/>
                <a:ea typeface="Source Sans Pro" charset="0"/>
                <a:cs typeface="Source Sans Pro" charset="0"/>
              </a:rPr>
              <a:t>Debrief &amp; next steps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122949" y="1151078"/>
            <a:ext cx="3321036" cy="6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1pPr>
            <a:lvl2pPr marL="742950" indent="-28575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2pPr>
            <a:lvl3pPr marL="11430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3pPr>
            <a:lvl4pPr marL="16002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4pPr>
            <a:lvl5pPr marL="2057400" indent="-228600">
              <a:spcBef>
                <a:spcPts val="3800"/>
              </a:spcBef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5pPr>
            <a:lvl6pPr marL="25146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6pPr>
            <a:lvl7pPr marL="29718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7pPr>
            <a:lvl8pPr marL="34290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8pPr>
            <a:lvl9pPr marL="3886200" indent="-22860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rgbClr val="56565A"/>
                </a:solidFill>
                <a:latin typeface="Arial" panose="020B0604020202020204" pitchFamily="34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4500" b="1" dirty="0">
                <a:solidFill>
                  <a:srgbClr val="00B4DC"/>
                </a:solidFill>
                <a:latin typeface="Gilroy ExtraBold" charset="0"/>
                <a:ea typeface="Gilroy ExtraBold" charset="0"/>
                <a:cs typeface="Gilroy ExtraBold" charset="0"/>
              </a:rPr>
              <a:t>Agenda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1" cy="25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515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12379"/>
            <a:ext cx="12192000" cy="687037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kern="120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2934876"/>
            <a:ext cx="12192000" cy="988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0" tIns="32145" rIns="64290" bIns="32145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/>
            <a:r>
              <a:rPr lang="en-US" sz="6000" b="1" kern="1200" dirty="0">
                <a:solidFill>
                  <a:srgbClr val="FFFFFF"/>
                </a:solidFill>
                <a:latin typeface="Gilroy ExtraBold" charset="0"/>
                <a:ea typeface="Gilroy ExtraBold" charset="0"/>
                <a:cs typeface="Gilroy ExtraBold" charset="0"/>
              </a:rPr>
              <a:t>Week 2: Key takeaways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2" cy="2534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876233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2317220"/>
            <a:ext cx="12192000" cy="2299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0" tIns="32145" rIns="64290" bIns="32145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6000" b="1" dirty="0">
                <a:solidFill>
                  <a:schemeClr val="tx2"/>
                </a:solidFill>
                <a:latin typeface="Gilroy ExtraBold" charset="0"/>
                <a:ea typeface="Gilroy ExtraBold" charset="0"/>
                <a:cs typeface="Gilroy ExtraBold" charset="0"/>
              </a:rPr>
              <a:t>We must address the </a:t>
            </a:r>
          </a:p>
          <a:p>
            <a:pPr algn="ctr">
              <a:lnSpc>
                <a:spcPct val="80000"/>
              </a:lnSpc>
            </a:pPr>
            <a:r>
              <a:rPr lang="en-US" sz="6000" b="1" dirty="0">
                <a:solidFill>
                  <a:schemeClr val="tx2"/>
                </a:solidFill>
                <a:latin typeface="Gilroy ExtraBold" charset="0"/>
                <a:ea typeface="Gilroy ExtraBold" charset="0"/>
                <a:cs typeface="Gilroy ExtraBold" charset="0"/>
              </a:rPr>
              <a:t>root challenge if we are </a:t>
            </a:r>
          </a:p>
          <a:p>
            <a:pPr algn="ctr">
              <a:lnSpc>
                <a:spcPct val="80000"/>
              </a:lnSpc>
            </a:pPr>
            <a:r>
              <a:rPr lang="en-US" sz="6000" b="1" dirty="0">
                <a:solidFill>
                  <a:schemeClr val="tx2"/>
                </a:solidFill>
                <a:latin typeface="Gilroy ExtraBold" charset="0"/>
                <a:ea typeface="Gilroy ExtraBold" charset="0"/>
                <a:cs typeface="Gilroy ExtraBold" charset="0"/>
              </a:rPr>
              <a:t>to affect change.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1" cy="25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484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A - Standard">
      <a:dk1>
        <a:srgbClr val="3B444D"/>
      </a:dk1>
      <a:lt1>
        <a:srgbClr val="FFFFFF"/>
      </a:lt1>
      <a:dk2>
        <a:srgbClr val="00B3DC"/>
      </a:dk2>
      <a:lt2>
        <a:srgbClr val="C6D0D7"/>
      </a:lt2>
      <a:accent1>
        <a:srgbClr val="EE2F4B"/>
      </a:accent1>
      <a:accent2>
        <a:srgbClr val="F6DC31"/>
      </a:accent2>
      <a:accent3>
        <a:srgbClr val="233031"/>
      </a:accent3>
      <a:accent4>
        <a:srgbClr val="00B3DC"/>
      </a:accent4>
      <a:accent5>
        <a:srgbClr val="75D7E3"/>
      </a:accent5>
      <a:accent6>
        <a:srgbClr val="ADDD47"/>
      </a:accent6>
      <a:hlink>
        <a:srgbClr val="00B3DC"/>
      </a:hlink>
      <a:folHlink>
        <a:srgbClr val="00B3D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4_Office Theme">
  <a:themeElements>
    <a:clrScheme name="Custom 1">
      <a:dk1>
        <a:srgbClr val="3B444D"/>
      </a:dk1>
      <a:lt1>
        <a:srgbClr val="FFFFFF"/>
      </a:lt1>
      <a:dk2>
        <a:srgbClr val="00B3DC"/>
      </a:dk2>
      <a:lt2>
        <a:srgbClr val="C6D0D7"/>
      </a:lt2>
      <a:accent1>
        <a:srgbClr val="EE2F4B"/>
      </a:accent1>
      <a:accent2>
        <a:srgbClr val="F6DC31"/>
      </a:accent2>
      <a:accent3>
        <a:srgbClr val="233031"/>
      </a:accent3>
      <a:accent4>
        <a:srgbClr val="00B3DC"/>
      </a:accent4>
      <a:accent5>
        <a:srgbClr val="00B2DB"/>
      </a:accent5>
      <a:accent6>
        <a:srgbClr val="ADDD47"/>
      </a:accent6>
      <a:hlink>
        <a:srgbClr val="00B3DC"/>
      </a:hlink>
      <a:folHlink>
        <a:srgbClr val="00B3DC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0_Office Theme">
  <a:themeElements>
    <a:clrScheme name="OFA - Standard">
      <a:dk1>
        <a:srgbClr val="3B444D"/>
      </a:dk1>
      <a:lt1>
        <a:srgbClr val="FFFFFF"/>
      </a:lt1>
      <a:dk2>
        <a:srgbClr val="00B3DC"/>
      </a:dk2>
      <a:lt2>
        <a:srgbClr val="C6D0D7"/>
      </a:lt2>
      <a:accent1>
        <a:srgbClr val="EE2F4B"/>
      </a:accent1>
      <a:accent2>
        <a:srgbClr val="F6DC31"/>
      </a:accent2>
      <a:accent3>
        <a:srgbClr val="233031"/>
      </a:accent3>
      <a:accent4>
        <a:srgbClr val="00B3DC"/>
      </a:accent4>
      <a:accent5>
        <a:srgbClr val="75D7E3"/>
      </a:accent5>
      <a:accent6>
        <a:srgbClr val="ADDD47"/>
      </a:accent6>
      <a:hlink>
        <a:srgbClr val="00B3DC"/>
      </a:hlink>
      <a:folHlink>
        <a:srgbClr val="00B3DC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Custom 1">
      <a:dk1>
        <a:srgbClr val="3B444D"/>
      </a:dk1>
      <a:lt1>
        <a:srgbClr val="FFFFFF"/>
      </a:lt1>
      <a:dk2>
        <a:srgbClr val="00B3DC"/>
      </a:dk2>
      <a:lt2>
        <a:srgbClr val="C6D0D7"/>
      </a:lt2>
      <a:accent1>
        <a:srgbClr val="EE2F4B"/>
      </a:accent1>
      <a:accent2>
        <a:srgbClr val="F6DC31"/>
      </a:accent2>
      <a:accent3>
        <a:srgbClr val="233031"/>
      </a:accent3>
      <a:accent4>
        <a:srgbClr val="00B3DC"/>
      </a:accent4>
      <a:accent5>
        <a:srgbClr val="00B2DB"/>
      </a:accent5>
      <a:accent6>
        <a:srgbClr val="ADDD47"/>
      </a:accent6>
      <a:hlink>
        <a:srgbClr val="00B3DC"/>
      </a:hlink>
      <a:folHlink>
        <a:srgbClr val="00B3DC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Custom 1">
      <a:dk1>
        <a:srgbClr val="3B444D"/>
      </a:dk1>
      <a:lt1>
        <a:srgbClr val="FFFFFF"/>
      </a:lt1>
      <a:dk2>
        <a:srgbClr val="00B3DC"/>
      </a:dk2>
      <a:lt2>
        <a:srgbClr val="C6D0D7"/>
      </a:lt2>
      <a:accent1>
        <a:srgbClr val="EE2F4B"/>
      </a:accent1>
      <a:accent2>
        <a:srgbClr val="F6DC31"/>
      </a:accent2>
      <a:accent3>
        <a:srgbClr val="233031"/>
      </a:accent3>
      <a:accent4>
        <a:srgbClr val="00B3DC"/>
      </a:accent4>
      <a:accent5>
        <a:srgbClr val="00B2DB"/>
      </a:accent5>
      <a:accent6>
        <a:srgbClr val="ADDD47"/>
      </a:accent6>
      <a:hlink>
        <a:srgbClr val="00B3DC"/>
      </a:hlink>
      <a:folHlink>
        <a:srgbClr val="00B3DC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OFA - Standard">
      <a:dk1>
        <a:srgbClr val="3B444D"/>
      </a:dk1>
      <a:lt1>
        <a:srgbClr val="FFFFFF"/>
      </a:lt1>
      <a:dk2>
        <a:srgbClr val="00B3DC"/>
      </a:dk2>
      <a:lt2>
        <a:srgbClr val="C6D0D7"/>
      </a:lt2>
      <a:accent1>
        <a:srgbClr val="EE2F4B"/>
      </a:accent1>
      <a:accent2>
        <a:srgbClr val="F6DC31"/>
      </a:accent2>
      <a:accent3>
        <a:srgbClr val="233031"/>
      </a:accent3>
      <a:accent4>
        <a:srgbClr val="00B3DC"/>
      </a:accent4>
      <a:accent5>
        <a:srgbClr val="75D7E3"/>
      </a:accent5>
      <a:accent6>
        <a:srgbClr val="ADDD47"/>
      </a:accent6>
      <a:hlink>
        <a:srgbClr val="00B3DC"/>
      </a:hlink>
      <a:folHlink>
        <a:srgbClr val="00B3DC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Office Theme">
  <a:themeElements>
    <a:clrScheme name="Custom 1">
      <a:dk1>
        <a:srgbClr val="3B444D"/>
      </a:dk1>
      <a:lt1>
        <a:srgbClr val="FFFFFF"/>
      </a:lt1>
      <a:dk2>
        <a:srgbClr val="00B3DC"/>
      </a:dk2>
      <a:lt2>
        <a:srgbClr val="C6D0D7"/>
      </a:lt2>
      <a:accent1>
        <a:srgbClr val="EE2F4B"/>
      </a:accent1>
      <a:accent2>
        <a:srgbClr val="F6DC31"/>
      </a:accent2>
      <a:accent3>
        <a:srgbClr val="233031"/>
      </a:accent3>
      <a:accent4>
        <a:srgbClr val="00B3DC"/>
      </a:accent4>
      <a:accent5>
        <a:srgbClr val="00B2DB"/>
      </a:accent5>
      <a:accent6>
        <a:srgbClr val="ADDD47"/>
      </a:accent6>
      <a:hlink>
        <a:srgbClr val="00B3DC"/>
      </a:hlink>
      <a:folHlink>
        <a:srgbClr val="00B3DC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7_Office Theme">
  <a:themeElements>
    <a:clrScheme name="Custom 1">
      <a:dk1>
        <a:srgbClr val="3B444D"/>
      </a:dk1>
      <a:lt1>
        <a:srgbClr val="FFFFFF"/>
      </a:lt1>
      <a:dk2>
        <a:srgbClr val="00B3DC"/>
      </a:dk2>
      <a:lt2>
        <a:srgbClr val="C6D0D7"/>
      </a:lt2>
      <a:accent1>
        <a:srgbClr val="EE2F4B"/>
      </a:accent1>
      <a:accent2>
        <a:srgbClr val="F6DC31"/>
      </a:accent2>
      <a:accent3>
        <a:srgbClr val="233031"/>
      </a:accent3>
      <a:accent4>
        <a:srgbClr val="00B3DC"/>
      </a:accent4>
      <a:accent5>
        <a:srgbClr val="00B2DB"/>
      </a:accent5>
      <a:accent6>
        <a:srgbClr val="ADDD47"/>
      </a:accent6>
      <a:hlink>
        <a:srgbClr val="00B3DC"/>
      </a:hlink>
      <a:folHlink>
        <a:srgbClr val="00B3DC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8_Office Theme">
  <a:themeElements>
    <a:clrScheme name="OFA - Standard">
      <a:dk1>
        <a:srgbClr val="3B444D"/>
      </a:dk1>
      <a:lt1>
        <a:srgbClr val="FFFFFF"/>
      </a:lt1>
      <a:dk2>
        <a:srgbClr val="00B3DC"/>
      </a:dk2>
      <a:lt2>
        <a:srgbClr val="C6D0D7"/>
      </a:lt2>
      <a:accent1>
        <a:srgbClr val="EE2F4B"/>
      </a:accent1>
      <a:accent2>
        <a:srgbClr val="F6DC31"/>
      </a:accent2>
      <a:accent3>
        <a:srgbClr val="233031"/>
      </a:accent3>
      <a:accent4>
        <a:srgbClr val="00B3DC"/>
      </a:accent4>
      <a:accent5>
        <a:srgbClr val="75D7E3"/>
      </a:accent5>
      <a:accent6>
        <a:srgbClr val="ADDD47"/>
      </a:accent6>
      <a:hlink>
        <a:srgbClr val="00B3DC"/>
      </a:hlink>
      <a:folHlink>
        <a:srgbClr val="00B3DC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9_Office Theme">
  <a:themeElements>
    <a:clrScheme name="OFA - Standard">
      <a:dk1>
        <a:srgbClr val="3B444D"/>
      </a:dk1>
      <a:lt1>
        <a:srgbClr val="FFFFFF"/>
      </a:lt1>
      <a:dk2>
        <a:srgbClr val="00B3DC"/>
      </a:dk2>
      <a:lt2>
        <a:srgbClr val="C6D0D7"/>
      </a:lt2>
      <a:accent1>
        <a:srgbClr val="EE2F4B"/>
      </a:accent1>
      <a:accent2>
        <a:srgbClr val="F6DC31"/>
      </a:accent2>
      <a:accent3>
        <a:srgbClr val="233031"/>
      </a:accent3>
      <a:accent4>
        <a:srgbClr val="00B3DC"/>
      </a:accent4>
      <a:accent5>
        <a:srgbClr val="75D7E3"/>
      </a:accent5>
      <a:accent6>
        <a:srgbClr val="ADDD47"/>
      </a:accent6>
      <a:hlink>
        <a:srgbClr val="00B3DC"/>
      </a:hlink>
      <a:folHlink>
        <a:srgbClr val="00B3DC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_Office Theme">
  <a:themeElements>
    <a:clrScheme name="OFA - Standard">
      <a:dk1>
        <a:srgbClr val="3B444D"/>
      </a:dk1>
      <a:lt1>
        <a:srgbClr val="FFFFFF"/>
      </a:lt1>
      <a:dk2>
        <a:srgbClr val="00B3DC"/>
      </a:dk2>
      <a:lt2>
        <a:srgbClr val="C6D0D7"/>
      </a:lt2>
      <a:accent1>
        <a:srgbClr val="EE2F4B"/>
      </a:accent1>
      <a:accent2>
        <a:srgbClr val="F6DC31"/>
      </a:accent2>
      <a:accent3>
        <a:srgbClr val="233031"/>
      </a:accent3>
      <a:accent4>
        <a:srgbClr val="00B3DC"/>
      </a:accent4>
      <a:accent5>
        <a:srgbClr val="75D7E3"/>
      </a:accent5>
      <a:accent6>
        <a:srgbClr val="ADDD47"/>
      </a:accent6>
      <a:hlink>
        <a:srgbClr val="00B3DC"/>
      </a:hlink>
      <a:folHlink>
        <a:srgbClr val="00B3DC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13404</TotalTime>
  <Words>1920</Words>
  <Application>Microsoft Macintosh PowerPoint</Application>
  <PresentationFormat>Widescreen</PresentationFormat>
  <Paragraphs>367</Paragraphs>
  <Slides>58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58</vt:i4>
      </vt:variant>
    </vt:vector>
  </HeadingPairs>
  <TitlesOfParts>
    <vt:vector size="77" baseType="lpstr">
      <vt:lpstr>Arial</vt:lpstr>
      <vt:lpstr>Calibri</vt:lpstr>
      <vt:lpstr>Calibri Light</vt:lpstr>
      <vt:lpstr>Gill Sans</vt:lpstr>
      <vt:lpstr>Gilroy ExtraBold</vt:lpstr>
      <vt:lpstr>Source Sans Pro</vt:lpstr>
      <vt:lpstr>Source Sans Pro Regular</vt:lpstr>
      <vt:lpstr>Whitney Book</vt:lpstr>
      <vt:lpstr>Office Theme</vt:lpstr>
      <vt:lpstr>2_Office Theme</vt:lpstr>
      <vt:lpstr>3_Office Theme</vt:lpstr>
      <vt:lpstr>5_Office Theme</vt:lpstr>
      <vt:lpstr>6_Office Theme</vt:lpstr>
      <vt:lpstr>7_Office Theme</vt:lpstr>
      <vt:lpstr>8_Office Theme</vt:lpstr>
      <vt:lpstr>9_Office Theme</vt:lpstr>
      <vt:lpstr>1_Office Theme</vt:lpstr>
      <vt:lpstr>4_Office Theme</vt:lpstr>
      <vt:lpstr>10_Office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Office User</cp:lastModifiedBy>
  <cp:revision>249</cp:revision>
  <cp:lastPrinted>2018-04-11T21:45:19Z</cp:lastPrinted>
  <dcterms:modified xsi:type="dcterms:W3CDTF">2019-02-24T05:58:04Z</dcterms:modified>
</cp:coreProperties>
</file>