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9" r:id="rId1"/>
    <p:sldMasterId id="2147483670" r:id="rId2"/>
  </p:sldMasterIdLst>
  <p:notesMasterIdLst>
    <p:notesMasterId r:id="rId89"/>
  </p:notesMasterIdLst>
  <p:sldIdLst>
    <p:sldId id="331" r:id="rId3"/>
    <p:sldId id="368" r:id="rId4"/>
    <p:sldId id="375" r:id="rId5"/>
    <p:sldId id="367" r:id="rId6"/>
    <p:sldId id="414" r:id="rId7"/>
    <p:sldId id="416" r:id="rId8"/>
    <p:sldId id="417" r:id="rId9"/>
    <p:sldId id="438" r:id="rId10"/>
    <p:sldId id="282" r:id="rId11"/>
    <p:sldId id="283" r:id="rId12"/>
    <p:sldId id="292" r:id="rId13"/>
    <p:sldId id="439" r:id="rId14"/>
    <p:sldId id="488" r:id="rId15"/>
    <p:sldId id="526" r:id="rId16"/>
    <p:sldId id="510" r:id="rId17"/>
    <p:sldId id="441" r:id="rId18"/>
    <p:sldId id="527" r:id="rId19"/>
    <p:sldId id="445" r:id="rId20"/>
    <p:sldId id="449" r:id="rId21"/>
    <p:sldId id="425" r:id="rId22"/>
    <p:sldId id="446" r:id="rId23"/>
    <p:sldId id="447" r:id="rId24"/>
    <p:sldId id="448" r:id="rId25"/>
    <p:sldId id="515" r:id="rId26"/>
    <p:sldId id="451" r:id="rId27"/>
    <p:sldId id="452" r:id="rId28"/>
    <p:sldId id="453" r:id="rId29"/>
    <p:sldId id="454" r:id="rId30"/>
    <p:sldId id="455" r:id="rId31"/>
    <p:sldId id="456" r:id="rId32"/>
    <p:sldId id="457" r:id="rId33"/>
    <p:sldId id="458" r:id="rId34"/>
    <p:sldId id="512" r:id="rId35"/>
    <p:sldId id="513" r:id="rId36"/>
    <p:sldId id="514" r:id="rId37"/>
    <p:sldId id="450" r:id="rId38"/>
    <p:sldId id="516" r:id="rId39"/>
    <p:sldId id="517" r:id="rId40"/>
    <p:sldId id="518" r:id="rId41"/>
    <p:sldId id="519" r:id="rId42"/>
    <p:sldId id="521" r:id="rId43"/>
    <p:sldId id="420" r:id="rId44"/>
    <p:sldId id="459" r:id="rId45"/>
    <p:sldId id="460" r:id="rId46"/>
    <p:sldId id="462" r:id="rId47"/>
    <p:sldId id="461" r:id="rId48"/>
    <p:sldId id="472" r:id="rId49"/>
    <p:sldId id="473" r:id="rId50"/>
    <p:sldId id="474" r:id="rId51"/>
    <p:sldId id="475" r:id="rId52"/>
    <p:sldId id="476" r:id="rId53"/>
    <p:sldId id="490" r:id="rId54"/>
    <p:sldId id="522" r:id="rId55"/>
    <p:sldId id="491" r:id="rId56"/>
    <p:sldId id="423" r:id="rId57"/>
    <p:sldId id="463" r:id="rId58"/>
    <p:sldId id="464" r:id="rId59"/>
    <p:sldId id="465" r:id="rId60"/>
    <p:sldId id="466" r:id="rId61"/>
    <p:sldId id="478" r:id="rId62"/>
    <p:sldId id="479" r:id="rId63"/>
    <p:sldId id="480" r:id="rId64"/>
    <p:sldId id="481" r:id="rId65"/>
    <p:sldId id="482" r:id="rId66"/>
    <p:sldId id="406" r:id="rId67"/>
    <p:sldId id="483" r:id="rId68"/>
    <p:sldId id="484" r:id="rId69"/>
    <p:sldId id="523" r:id="rId70"/>
    <p:sldId id="498" r:id="rId71"/>
    <p:sldId id="467" r:id="rId72"/>
    <p:sldId id="468" r:id="rId73"/>
    <p:sldId id="501" r:id="rId74"/>
    <p:sldId id="500" r:id="rId75"/>
    <p:sldId id="502" r:id="rId76"/>
    <p:sldId id="494" r:id="rId77"/>
    <p:sldId id="503" r:id="rId78"/>
    <p:sldId id="499" r:id="rId79"/>
    <p:sldId id="469" r:id="rId80"/>
    <p:sldId id="528" r:id="rId81"/>
    <p:sldId id="470" r:id="rId82"/>
    <p:sldId id="504" r:id="rId83"/>
    <p:sldId id="524" r:id="rId84"/>
    <p:sldId id="505" r:id="rId85"/>
    <p:sldId id="506" r:id="rId86"/>
    <p:sldId id="382" r:id="rId87"/>
    <p:sldId id="525" r:id="rId8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7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63"/>
    <p:restoredTop sz="91049"/>
  </p:normalViewPr>
  <p:slideViewPr>
    <p:cSldViewPr snapToGrid="0" snapToObjects="1" showGuides="1">
      <p:cViewPr varScale="1">
        <p:scale>
          <a:sx n="97" d="100"/>
          <a:sy n="97" d="100"/>
        </p:scale>
        <p:origin x="1616" y="192"/>
      </p:cViewPr>
      <p:guideLst>
        <p:guide orient="horz" pos="2184"/>
        <p:guide pos="3840"/>
      </p:guideLst>
    </p:cSldViewPr>
  </p:slideViewPr>
  <p:outlineViewPr>
    <p:cViewPr>
      <p:scale>
        <a:sx n="33" d="100"/>
        <a:sy n="33" d="100"/>
      </p:scale>
      <p:origin x="0" y="0"/>
    </p:cViewPr>
  </p:outlineViewPr>
  <p:notesTextViewPr>
    <p:cViewPr>
      <p:scale>
        <a:sx n="125" d="100"/>
        <a:sy n="125" d="100"/>
      </p:scale>
      <p:origin x="0" y="-4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notesMaster" Target="notesMasters/notesMaster1.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press.uchicago.edu/ucp/books/book/chicago/M/bo5186375.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bit.ly/ofa18"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ct val="25000"/>
              <a:buFontTx/>
              <a:buNone/>
              <a:tabLst/>
              <a:defRPr/>
            </a:pPr>
            <a:r>
              <a:rPr lang="en-US" dirty="0"/>
              <a:t>This work is licensed under the Creative Commons Attribution-</a:t>
            </a:r>
            <a:r>
              <a:rPr lang="en-US" dirty="0" err="1"/>
              <a:t>NonCommercial</a:t>
            </a:r>
            <a:r>
              <a:rPr lang="en-US" dirty="0"/>
              <a:t> 4.0 International License. To view a copy of this license, visit http://</a:t>
            </a:r>
            <a:r>
              <a:rPr lang="en-US" dirty="0" err="1"/>
              <a:t>creativecommons.org</a:t>
            </a:r>
            <a:r>
              <a:rPr lang="en-US" dirty="0"/>
              <a:t>/licenses/by-</a:t>
            </a:r>
            <a:r>
              <a:rPr lang="en-US" dirty="0" err="1"/>
              <a:t>nc</a:t>
            </a:r>
            <a:r>
              <a:rPr lang="en-US" dirty="0"/>
              <a:t>/4.0/ or send a letter to Creative Commons, PO Box 1866, Mountain View, CA 94042, USA.</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966449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11</a:t>
            </a:fld>
            <a:endParaRPr lang="en-US"/>
          </a:p>
        </p:txBody>
      </p:sp>
    </p:spTree>
    <p:extLst>
      <p:ext uri="{BB962C8B-B14F-4D97-AF65-F5344CB8AC3E}">
        <p14:creationId xmlns:p14="http://schemas.microsoft.com/office/powerpoint/2010/main" val="18007841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The sociologist </a:t>
            </a:r>
            <a:r>
              <a:rPr lang="en-US" sz="1200" b="0" i="0" u="none" strike="noStrike" kern="1200" cap="none" dirty="0" err="1">
                <a:solidFill>
                  <a:schemeClr val="dk1"/>
                </a:solidFill>
                <a:effectLst/>
                <a:latin typeface="Calibri"/>
                <a:ea typeface="Calibri"/>
                <a:cs typeface="Calibri"/>
                <a:sym typeface="Calibri"/>
              </a:rPr>
              <a:t>Ziad</a:t>
            </a:r>
            <a:r>
              <a:rPr lang="en-US" sz="1200" b="0" i="0" u="none" strike="noStrike" kern="1200" cap="none" dirty="0">
                <a:solidFill>
                  <a:schemeClr val="dk1"/>
                </a:solidFill>
                <a:effectLst/>
                <a:latin typeface="Calibri"/>
                <a:ea typeface="Calibri"/>
                <a:cs typeface="Calibri"/>
                <a:sym typeface="Calibri"/>
              </a:rPr>
              <a:t> Munson </a:t>
            </a:r>
            <a:r>
              <a:rPr lang="en-US" sz="1200" b="0" i="0" u="sng" strike="noStrike" kern="1200" cap="none" dirty="0">
                <a:solidFill>
                  <a:schemeClr val="dk1"/>
                </a:solidFill>
                <a:effectLst/>
                <a:latin typeface="Calibri"/>
                <a:ea typeface="Calibri"/>
                <a:cs typeface="Calibri"/>
                <a:sym typeface="Calibri"/>
                <a:hlinkClick r:id="rId3"/>
              </a:rPr>
              <a:t>has found</a:t>
            </a:r>
            <a:r>
              <a:rPr lang="en-US" sz="1200" b="0" i="0" u="none" strike="noStrike" kern="1200" cap="none" dirty="0">
                <a:solidFill>
                  <a:schemeClr val="dk1"/>
                </a:solidFill>
                <a:effectLst/>
                <a:latin typeface="Calibri"/>
                <a:ea typeface="Calibri"/>
                <a:cs typeface="Calibri"/>
                <a:sym typeface="Calibri"/>
              </a:rPr>
              <a:t> that almost half of the activists on the front lines of the anti-abortion movement — those who protest outside abortion clinics — were not anti-abortion when they attended their first event. They </a:t>
            </a:r>
            <a:r>
              <a:rPr lang="en-US" sz="1200" b="1" i="0" u="none" strike="noStrike" kern="1200" cap="none" dirty="0">
                <a:solidFill>
                  <a:schemeClr val="dk1"/>
                </a:solidFill>
                <a:effectLst/>
                <a:latin typeface="Calibri"/>
                <a:ea typeface="Calibri"/>
                <a:cs typeface="Calibri"/>
                <a:sym typeface="Calibri"/>
              </a:rPr>
              <a:t>attended because a friend asked them, they had just joined a new church, or they retired and had more free time. They stayed, however, because at these events, they found things we all want: friends, responsibility, a sense that what they are doing matters.</a:t>
            </a:r>
            <a:r>
              <a:rPr lang="en-US" sz="1200" b="0" i="0" u="none" strike="noStrike" kern="1200" cap="none" dirty="0">
                <a:solidFill>
                  <a:schemeClr val="dk1"/>
                </a:solidFill>
                <a:effectLst/>
                <a:latin typeface="Calibri"/>
                <a:ea typeface="Calibri"/>
                <a:cs typeface="Calibri"/>
                <a:sym typeface="Calibri"/>
              </a:rPr>
              <a:t> By finding fellowship and responsibility, these people changed not only their views on abortion but also their commitment to act.</a:t>
            </a:r>
          </a:p>
          <a:p>
            <a:pPr lvl="1" rtl="0" fontAlgn="base"/>
            <a:r>
              <a:rPr lang="en-US" sz="1200" b="0" i="0" u="none" strike="noStrike" kern="1200" cap="none" dirty="0">
                <a:solidFill>
                  <a:schemeClr val="dk1"/>
                </a:solidFill>
                <a:effectLst/>
                <a:latin typeface="Calibri"/>
                <a:ea typeface="Calibri"/>
                <a:cs typeface="Calibri"/>
                <a:sym typeface="Calibri"/>
              </a:rPr>
              <a:t>However, studies have also found that people with polarized views also concede the nuance of their beliefs after a few questions, much more than they initially let on</a:t>
            </a:r>
            <a:endParaRPr lang="en-US" sz="1200" b="0" i="1" u="none" strike="noStrike" kern="1200" cap="none" dirty="0">
              <a:solidFill>
                <a:schemeClr val="dk1"/>
              </a:solidFill>
              <a:effectLst/>
              <a:latin typeface="Calibri"/>
              <a:ea typeface="Calibri"/>
              <a:cs typeface="Calibri"/>
              <a:sym typeface="Calibri"/>
            </a:endParaRPr>
          </a:p>
          <a:p>
            <a:pPr lvl="1" rtl="0" fontAlgn="base"/>
            <a:r>
              <a:rPr lang="en-US" sz="1200" b="0" i="0" u="none" strike="noStrike" kern="1200" cap="none" dirty="0">
                <a:solidFill>
                  <a:schemeClr val="dk1"/>
                </a:solidFill>
                <a:effectLst/>
                <a:latin typeface="Calibri"/>
                <a:ea typeface="Calibri"/>
                <a:cs typeface="Calibri"/>
                <a:sym typeface="Calibri"/>
              </a:rPr>
              <a:t>We know this intuitively - there are many beliefs that we hold that go against our actions- for instance, I deeply believe in doing everything I can to combat excessive waste.. However, I bought a drink today and it came with a straw, and I know that straws are polluting the ocean.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633253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13</a:t>
            </a:fld>
            <a:endParaRPr lang="en-US"/>
          </a:p>
        </p:txBody>
      </p:sp>
    </p:spTree>
    <p:extLst>
      <p:ext uri="{BB962C8B-B14F-4D97-AF65-F5344CB8AC3E}">
        <p14:creationId xmlns:p14="http://schemas.microsoft.com/office/powerpoint/2010/main" val="1659115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14</a:t>
            </a:fld>
            <a:endParaRPr lang="en-US"/>
          </a:p>
        </p:txBody>
      </p:sp>
    </p:spTree>
    <p:extLst>
      <p:ext uri="{BB962C8B-B14F-4D97-AF65-F5344CB8AC3E}">
        <p14:creationId xmlns:p14="http://schemas.microsoft.com/office/powerpoint/2010/main" val="9345366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charset="0"/>
              <a:buNone/>
              <a:tabLst/>
              <a:defRP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15</a:t>
            </a:fld>
            <a:endParaRPr lang="en-US"/>
          </a:p>
        </p:txBody>
      </p:sp>
    </p:spTree>
    <p:extLst>
      <p:ext uri="{BB962C8B-B14F-4D97-AF65-F5344CB8AC3E}">
        <p14:creationId xmlns:p14="http://schemas.microsoft.com/office/powerpoint/2010/main" val="2020739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16</a:t>
            </a:fld>
            <a:endParaRPr lang="en-US"/>
          </a:p>
        </p:txBody>
      </p:sp>
    </p:spTree>
    <p:extLst>
      <p:ext uri="{BB962C8B-B14F-4D97-AF65-F5344CB8AC3E}">
        <p14:creationId xmlns:p14="http://schemas.microsoft.com/office/powerpoint/2010/main" val="10579154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We’ve often heard that you feel very connected in the </a:t>
            </a:r>
            <a:r>
              <a:rPr lang="en-US" sz="1200" b="0" i="0" u="none" strike="noStrike" cap="none" dirty="0" err="1">
                <a:solidFill>
                  <a:schemeClr val="dk1"/>
                </a:solidFill>
                <a:latin typeface="Calibri"/>
                <a:ea typeface="Calibri"/>
                <a:cs typeface="Calibri"/>
                <a:sym typeface="Calibri"/>
              </a:rPr>
              <a:t>chatbox</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There</a:t>
            </a:r>
            <a:r>
              <a:rPr lang="en-US" sz="1200" b="0" i="0" u="none" strike="noStrike" cap="none" baseline="0" dirty="0">
                <a:solidFill>
                  <a:schemeClr val="dk1"/>
                </a:solidFill>
                <a:latin typeface="Calibri"/>
                <a:ea typeface="Calibri"/>
                <a:cs typeface="Calibri"/>
                <a:sym typeface="Calibri"/>
              </a:rPr>
              <a:t> are hundreds of people on this call </a:t>
            </a:r>
            <a:r>
              <a:rPr lang="mr-IN" sz="1200" b="0" i="0" u="none" strike="noStrike" cap="none" baseline="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tweeting your key takeaways is a great way to continue to meet others from all across the country and stay connected.</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17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55208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19</a:t>
            </a:fld>
            <a:endParaRPr lang="en-US"/>
          </a:p>
        </p:txBody>
      </p:sp>
    </p:spTree>
    <p:extLst>
      <p:ext uri="{BB962C8B-B14F-4D97-AF65-F5344CB8AC3E}">
        <p14:creationId xmlns:p14="http://schemas.microsoft.com/office/powerpoint/2010/main" val="66292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474715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cap="none" dirty="0">
                <a:solidFill>
                  <a:schemeClr val="dk1"/>
                </a:solidFill>
                <a:effectLst/>
                <a:latin typeface="Calibri"/>
                <a:ea typeface="Calibri"/>
                <a:cs typeface="Calibri"/>
                <a:sym typeface="Calibri"/>
              </a:rPr>
              <a:t>We are not counselors (most of us- shout out to counselors that are on the call). This framework isn’t taking the place of professional counseling, nor is it saying that we should act as counselors when we talk to people</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29</a:t>
            </a:fld>
            <a:endParaRPr lang="en-US"/>
          </a:p>
        </p:txBody>
      </p:sp>
    </p:spTree>
    <p:extLst>
      <p:ext uri="{BB962C8B-B14F-4D97-AF65-F5344CB8AC3E}">
        <p14:creationId xmlns:p14="http://schemas.microsoft.com/office/powerpoint/2010/main" val="6280101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130046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If you’d like to follow along, here</a:t>
            </a:r>
            <a:r>
              <a:rPr lang="en-US" baseline="0" dirty="0"/>
              <a:t> is a guided worksheet to use. We will also email this out in our recap after this training. </a:t>
            </a: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2</a:t>
            </a:fld>
            <a:endParaRPr lang="en-US"/>
          </a:p>
        </p:txBody>
      </p:sp>
    </p:spTree>
    <p:extLst>
      <p:ext uri="{BB962C8B-B14F-4D97-AF65-F5344CB8AC3E}">
        <p14:creationId xmlns:p14="http://schemas.microsoft.com/office/powerpoint/2010/main" val="3240531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sz="1200" b="0" i="1" u="none" strike="noStrike" kern="1200" cap="none" dirty="0">
                <a:solidFill>
                  <a:schemeClr val="dk1"/>
                </a:solidFill>
                <a:effectLst/>
                <a:latin typeface="Calibri"/>
                <a:ea typeface="Calibri"/>
                <a:cs typeface="Calibri"/>
                <a:sym typeface="Calibri"/>
              </a:rPr>
              <a:t>However, most of us here on this call are seeking deep change in our country- we desire to see more people voting, more people civically engaged in their communities, more communities being represented by people who vote the way that their constituents put them in office to vote</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30</a:t>
            </a:fld>
            <a:endParaRPr lang="en-US"/>
          </a:p>
        </p:txBody>
      </p:sp>
    </p:spTree>
    <p:extLst>
      <p:ext uri="{BB962C8B-B14F-4D97-AF65-F5344CB8AC3E}">
        <p14:creationId xmlns:p14="http://schemas.microsoft.com/office/powerpoint/2010/main" val="1736240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sz="1200" b="0" i="1" u="none" strike="noStrike" kern="1200" cap="none" dirty="0">
                <a:solidFill>
                  <a:schemeClr val="dk1"/>
                </a:solidFill>
                <a:effectLst/>
                <a:latin typeface="Calibri"/>
                <a:ea typeface="Calibri"/>
                <a:cs typeface="Calibri"/>
                <a:sym typeface="Calibri"/>
              </a:rPr>
              <a:t>However, most of us here on this call are seeking deep change in our country- we desire to see more people voting, more people civically engaged in their communities, more communities being represented by people who vote the way that their constituents put them in office to vote</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31</a:t>
            </a:fld>
            <a:endParaRPr lang="en-US"/>
          </a:p>
        </p:txBody>
      </p:sp>
    </p:spTree>
    <p:extLst>
      <p:ext uri="{BB962C8B-B14F-4D97-AF65-F5344CB8AC3E}">
        <p14:creationId xmlns:p14="http://schemas.microsoft.com/office/powerpoint/2010/main" val="1235865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32</a:t>
            </a:fld>
            <a:endParaRPr lang="en-US"/>
          </a:p>
        </p:txBody>
      </p:sp>
    </p:spTree>
    <p:extLst>
      <p:ext uri="{BB962C8B-B14F-4D97-AF65-F5344CB8AC3E}">
        <p14:creationId xmlns:p14="http://schemas.microsoft.com/office/powerpoint/2010/main" val="14862530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36</a:t>
            </a:fld>
            <a:endParaRPr lang="en-US"/>
          </a:p>
        </p:txBody>
      </p:sp>
    </p:spTree>
    <p:extLst>
      <p:ext uri="{BB962C8B-B14F-4D97-AF65-F5344CB8AC3E}">
        <p14:creationId xmlns:p14="http://schemas.microsoft.com/office/powerpoint/2010/main" val="15262463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And at OFA,</a:t>
            </a:r>
            <a:r>
              <a:rPr lang="en-US" baseline="0" dirty="0"/>
              <a:t> we do that by applying an old mantra that pretty much guides every interaction we have, REIO. This why you might see our organization choosing different tactics than others. </a:t>
            </a:r>
          </a:p>
          <a:p>
            <a:endParaRPr lang="en-US" baseline="0" dirty="0"/>
          </a:p>
          <a:p>
            <a:r>
              <a:rPr lang="en-US" b="0" baseline="0" dirty="0"/>
              <a:t>1. RESPECT -- We take a respectful approach to everything we do, including talking to our elected officials. When we’re respectful, our concerns are taken more seriously. We make sure that we’re respectful of people’s time for those who engage in our organization. We’re not asking folks to do things that we don’t think will actually help move the needle forward or will actually help you build your organization. It means that we respect everyone who comes into this organization, no matter how they get here. Not everyone is a die-hard democrat or progressive, but they still have a place here.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EMPOWER </a:t>
            </a:r>
            <a:r>
              <a:rPr lang="mr-IN" b="0" baseline="0" dirty="0"/>
              <a:t>–</a:t>
            </a:r>
            <a:r>
              <a:rPr lang="en-US" b="0" baseline="0" dirty="0"/>
              <a:t> that means that we make sure that we’re not just asking people to take actions, but that we’re training and supporting folks to be leaders in their communities. That doesn’t necessarily mean that you have to be in charge of running everything, but maybe when you talk with your friends, your family, and your neighbors about issues, that you know what those issues are about, you know what’s at stake, and you’re empowered to be a leader in that way.</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INCLUDE -- We include anyone and everyone who wants to make a difference in the progressive movement. OFA welcomes you, no matter your skill level or income. It is our job to find the ways that people can give—whether they have 5 hours or 5 minutes—whether they have lots of resources or none—everyone has a place in this organization and everyone has a role to play in working to make their communities better.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will receive all of our training and coaching at no cost to you. And, it doesn’t matter if you’ve never taken action before or if you’re a seasoned community organizer, we have a place for everyone at OFA. </a:t>
            </a:r>
          </a:p>
          <a:p>
            <a:endParaRPr lang="en-US" b="0" dirty="0"/>
          </a:p>
          <a:p>
            <a:r>
              <a:rPr lang="en-US" b="0" baseline="0" dirty="0"/>
              <a:t>4. Organize! </a:t>
            </a:r>
            <a:r>
              <a:rPr lang="mr-IN" b="0" baseline="0" dirty="0"/>
              <a:t>–</a:t>
            </a:r>
            <a:r>
              <a:rPr lang="en-US" b="0" baseline="0" dirty="0"/>
              <a:t> We’re not just building all of this infrastructure so we can fight today’s fights, but so that we’re here for the long term. Because we know that some of these fights will take years or even decades of work. </a:t>
            </a:r>
          </a:p>
          <a:p>
            <a:endParaRPr lang="en-US" b="1" baseline="0" dirty="0"/>
          </a:p>
          <a:p>
            <a:r>
              <a:rPr lang="en-US" b="1" baseline="0" dirty="0"/>
              <a:t>We organize because that is how we build long term power. </a:t>
            </a:r>
            <a:endParaRPr lang="en-US" b="1"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37</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2364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And at OFA,</a:t>
            </a:r>
            <a:r>
              <a:rPr lang="en-US" baseline="0" dirty="0"/>
              <a:t> we do that by applying an old mantra that pretty much guides every interaction we have, REIO. This why you might see our organization choosing different tactics than others. </a:t>
            </a:r>
          </a:p>
          <a:p>
            <a:endParaRPr lang="en-US" baseline="0" dirty="0"/>
          </a:p>
          <a:p>
            <a:r>
              <a:rPr lang="en-US" b="0" baseline="0" dirty="0"/>
              <a:t>1. RESPECT -- We take a respectful approach to everything we do, including talking to our elected officials. When we’re respectful, our concerns are taken more seriously. We make sure that we’re respectful of people’s time for those who engage in our organization. We’re not asking folks to do things that we don’t think will actually help move the needle forward or will actually help you build your organization. It means that we respect everyone who comes into this organization, no matter how they get here. Not everyone is a die-hard democrat or progressive, but they still have a place here.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EMPOWER </a:t>
            </a:r>
            <a:r>
              <a:rPr lang="mr-IN" b="0" baseline="0" dirty="0"/>
              <a:t>–</a:t>
            </a:r>
            <a:r>
              <a:rPr lang="en-US" b="0" baseline="0" dirty="0"/>
              <a:t> that means that we make sure that we’re not just asking people to take actions, but that we’re training and supporting folks to be leaders in their communities. That doesn’t necessarily mean that you have to be in charge of running everything, but maybe when you talk with your friends, your family, and your neighbors about issues, that you know what those issues are about, you know what’s at stake, and you’re empowered to be a leader in that way.</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INCLUDE -- We include anyone and everyone who wants to make a difference in the progressive movement. OFA welcomes you, no matter your skill level or income. It is our job to find the ways that people can give—whether they have 5 hours or 5 minutes—whether they have lots of resources or none—everyone has a place in this organization and everyone has a role to play in working to make their communities better.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will receive all of our training and coaching at no cost to you. And, it doesn’t matter if you’ve never taken action before or if you’re a seasoned community organizer, we have a place for everyone at OFA. </a:t>
            </a:r>
          </a:p>
          <a:p>
            <a:endParaRPr lang="en-US" b="0" dirty="0"/>
          </a:p>
          <a:p>
            <a:r>
              <a:rPr lang="en-US" b="0" baseline="0" dirty="0"/>
              <a:t>4. Organize! </a:t>
            </a:r>
            <a:r>
              <a:rPr lang="mr-IN" b="0" baseline="0" dirty="0"/>
              <a:t>–</a:t>
            </a:r>
            <a:r>
              <a:rPr lang="en-US" b="0" baseline="0" dirty="0"/>
              <a:t> We’re not just building all of this infrastructure so we can fight today’s fights, but so that we’re here for the long term. Because we know that some of these fights will take years or even decades of work. </a:t>
            </a:r>
          </a:p>
          <a:p>
            <a:endParaRPr lang="en-US" b="1" baseline="0" dirty="0"/>
          </a:p>
          <a:p>
            <a:r>
              <a:rPr lang="en-US" b="1" baseline="0" dirty="0"/>
              <a:t>We organize because that is how we build long term power. </a:t>
            </a:r>
            <a:endParaRPr lang="en-US" b="1"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6056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And at OFA,</a:t>
            </a:r>
            <a:r>
              <a:rPr lang="en-US" baseline="0" dirty="0"/>
              <a:t> we do that by applying an old mantra that pretty much guides every interaction we have, REIO. This why you might see our organization choosing different tactics than others. </a:t>
            </a:r>
          </a:p>
          <a:p>
            <a:endParaRPr lang="en-US" baseline="0" dirty="0"/>
          </a:p>
          <a:p>
            <a:r>
              <a:rPr lang="en-US" b="0" baseline="0" dirty="0"/>
              <a:t>1. RESPECT -- We take a respectful approach to everything we do, including talking to our elected officials. When we’re respectful, our concerns are taken more seriously. We make sure that we’re respectful of people’s time for those who engage in our organization. We’re not asking folks to do things that we don’t think will actually help move the needle forward or will actually help you build your organization. It means that we respect everyone who comes into this organization, no matter how they get here. Not everyone is a die-hard democrat or progressive, but they still have a place here.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EMPOWER </a:t>
            </a:r>
            <a:r>
              <a:rPr lang="mr-IN" b="0" baseline="0" dirty="0"/>
              <a:t>–</a:t>
            </a:r>
            <a:r>
              <a:rPr lang="en-US" b="0" baseline="0" dirty="0"/>
              <a:t> that means that we make sure that we’re not just asking people to take actions, but that we’re training and supporting folks to be leaders in their communities. That doesn’t necessarily mean that you have to be in charge of running everything, but maybe when you talk with your friends, your family, and your neighbors about issues, that you know what those issues are about, you know what’s at stake, and you’re empowered to be a leader in that way.</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INCLUDE -- We include anyone and everyone who wants to make a difference in the progressive movement. OFA welcomes you, no matter your skill level or income. It is our job to find the ways that people can give—whether they have 5 hours or 5 minutes—whether they have lots of resources or none—everyone has a place in this organization and everyone has a role to play in working to make their communities better.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will receive all of our training and coaching at no cost to you. And, it doesn’t matter if you’ve never taken action before or if you’re a seasoned community organizer, we have a place for everyone at OFA. </a:t>
            </a:r>
          </a:p>
          <a:p>
            <a:endParaRPr lang="en-US" b="0" dirty="0"/>
          </a:p>
          <a:p>
            <a:r>
              <a:rPr lang="en-US" b="0" baseline="0" dirty="0"/>
              <a:t>4. Organize! </a:t>
            </a:r>
            <a:r>
              <a:rPr lang="mr-IN" b="0" baseline="0" dirty="0"/>
              <a:t>–</a:t>
            </a:r>
            <a:r>
              <a:rPr lang="en-US" b="0" baseline="0" dirty="0"/>
              <a:t> We’re not just building all of this infrastructure so we can fight today’s fights, but so that we’re here for the long term. Because we know that some of these fights will take years or even decades of work. </a:t>
            </a:r>
          </a:p>
          <a:p>
            <a:endParaRPr lang="en-US" b="1" baseline="0" dirty="0"/>
          </a:p>
          <a:p>
            <a:r>
              <a:rPr lang="en-US" b="1" baseline="0" dirty="0"/>
              <a:t>We organize because that is how we build long term power. </a:t>
            </a:r>
            <a:endParaRPr lang="en-US" b="1"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39</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207939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And at OFA,</a:t>
            </a:r>
            <a:r>
              <a:rPr lang="en-US" baseline="0" dirty="0"/>
              <a:t> we do that by applying an old mantra that pretty much guides every interaction we have, REIO. This why you might see our organization choosing different tactics than others. </a:t>
            </a:r>
          </a:p>
          <a:p>
            <a:endParaRPr lang="en-US" baseline="0" dirty="0"/>
          </a:p>
          <a:p>
            <a:r>
              <a:rPr lang="en-US" b="0" baseline="0" dirty="0"/>
              <a:t>1. RESPECT -- We take a respectful approach to everything we do, including talking to our elected officials. When we’re respectful, our concerns are taken more seriously. We make sure that we’re respectful of people’s time for those who engage in our organization. We’re not asking folks to do things that we don’t think will actually help move the needle forward or will actually help you build your organization. It means that we respect everyone who comes into this organization, no matter how they get here. Not everyone is a die-hard democrat or progressive, but they still have a place here.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EMPOWER </a:t>
            </a:r>
            <a:r>
              <a:rPr lang="mr-IN" b="0" baseline="0" dirty="0"/>
              <a:t>–</a:t>
            </a:r>
            <a:r>
              <a:rPr lang="en-US" b="0" baseline="0" dirty="0"/>
              <a:t> that means that we make sure that we’re not just asking people to take actions, but that we’re training and supporting folks to be leaders in their communities. That doesn’t necessarily mean that you have to be in charge of running everything, but maybe when you talk with your friends, your family, and your neighbors about issues, that you know what those issues are about, you know what’s at stake, and you’re empowered to be a leader in that way.</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INCLUDE -- We include anyone and everyone who wants to make a difference in the progressive movement. OFA welcomes you, no matter your skill level or income. It is our job to find the ways that people can give—whether they have 5 hours or 5 minutes—whether they have lots of resources or none—everyone has a place in this organization and everyone has a role to play in working to make their communities better.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will receive all of our training and coaching at no cost to you. And, it doesn’t matter if you’ve never taken action before or if you’re a seasoned community organizer, we have a place for everyone at OFA. </a:t>
            </a:r>
          </a:p>
          <a:p>
            <a:endParaRPr lang="en-US" b="0" dirty="0"/>
          </a:p>
          <a:p>
            <a:r>
              <a:rPr lang="en-US" b="0" baseline="0" dirty="0"/>
              <a:t>4. Organize! </a:t>
            </a:r>
            <a:r>
              <a:rPr lang="mr-IN" b="0" baseline="0" dirty="0"/>
              <a:t>–</a:t>
            </a:r>
            <a:r>
              <a:rPr lang="en-US" b="0" baseline="0" dirty="0"/>
              <a:t> We’re not just building all of this infrastructure so we can fight today’s fights, but so that we’re here for the long term. Because we know that some of these fights will take years or even decades of work. </a:t>
            </a:r>
          </a:p>
          <a:p>
            <a:endParaRPr lang="en-US" b="1" baseline="0" dirty="0"/>
          </a:p>
          <a:p>
            <a:r>
              <a:rPr lang="en-US" b="1" baseline="0" dirty="0"/>
              <a:t>We organize because that is how we build long term power. </a:t>
            </a:r>
            <a:endParaRPr lang="en-US" b="1"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40</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55860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r>
              <a:rPr lang="en-US" dirty="0"/>
              <a:t>And at OFA,</a:t>
            </a:r>
            <a:r>
              <a:rPr lang="en-US" baseline="0" dirty="0"/>
              <a:t> we do that by applying an old mantra that pretty much guides every interaction we have, REIO. This why you might see our organization choosing different tactics than others. </a:t>
            </a:r>
          </a:p>
          <a:p>
            <a:endParaRPr lang="en-US" baseline="0" dirty="0"/>
          </a:p>
          <a:p>
            <a:r>
              <a:rPr lang="en-US" b="0" baseline="0" dirty="0"/>
              <a:t>1. RESPECT -- We take a respectful approach to everything we do, including talking to our elected officials. When we’re respectful, our concerns are taken more seriously. We make sure that we’re respectful of people’s time for those who engage in our organization. We’re not asking folks to do things that we don’t think will actually help move the needle forward or will actually help you build your organization. It means that we respect everyone who comes into this organization, no matter how they get here. Not everyone is a die-hard democrat or progressive, but they still have a place here. </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2. EMPOWER </a:t>
            </a:r>
            <a:r>
              <a:rPr lang="mr-IN" b="0" baseline="0" dirty="0"/>
              <a:t>–</a:t>
            </a:r>
            <a:r>
              <a:rPr lang="en-US" b="0" baseline="0" dirty="0"/>
              <a:t> that means that we make sure that we’re not just asking people to take actions, but that we’re training and supporting folks to be leaders in their communities. That doesn’t necessarily mean that you have to be in charge of running everything, but maybe when you talk with your friends, your family, and your neighbors about issues, that you know what those issues are about, you know what’s at stake, and you’re empowered to be a leader in that way.</a:t>
            </a:r>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3. INCLUDE -- We include anyone and everyone who wants to make a difference in the progressive movement. OFA welcomes you, no matter your skill level or income. It is our job to find the ways that people can give—whether they have 5 hours or 5 minutes—whether they have lots of resources or none—everyone has a place in this organization and everyone has a role to play in working to make their communities better. </a:t>
            </a:r>
            <a:endParaRPr lang="en-US" b="0" dirty="0"/>
          </a:p>
          <a:p>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r>
              <a:rPr lang="en-US" b="0" baseline="0" dirty="0"/>
              <a:t>You will receive all of our training and coaching at no cost to you. And, it doesn’t matter if you’ve never taken action before or if you’re a seasoned community organizer, we have a place for everyone at OFA. </a:t>
            </a:r>
          </a:p>
          <a:p>
            <a:endParaRPr lang="en-US" b="0" dirty="0"/>
          </a:p>
          <a:p>
            <a:r>
              <a:rPr lang="en-US" b="0" baseline="0" dirty="0"/>
              <a:t>4. Organize! </a:t>
            </a:r>
            <a:r>
              <a:rPr lang="mr-IN" b="0" baseline="0" dirty="0"/>
              <a:t>–</a:t>
            </a:r>
            <a:r>
              <a:rPr lang="en-US" b="0" baseline="0" dirty="0"/>
              <a:t> We’re not just building all of this infrastructure so we can fight today’s fights, but so that we’re here for the long term. Because we know that some of these fights will take years or even decades of work. </a:t>
            </a:r>
          </a:p>
          <a:p>
            <a:endParaRPr lang="en-US" b="1" baseline="0" dirty="0"/>
          </a:p>
          <a:p>
            <a:r>
              <a:rPr lang="en-US" b="1" baseline="0" dirty="0"/>
              <a:t>We organize because that is how we build long term power. </a:t>
            </a:r>
            <a:endParaRPr lang="en-US" b="1" dirty="0"/>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41</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46956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56C4B64-BDA6-634E-BD2A-D5BD70F96A9C}" type="slidenum">
              <a:rPr lang="en-US" smtClean="0"/>
              <a:t>42</a:t>
            </a:fld>
            <a:endParaRPr lang="en-US"/>
          </a:p>
        </p:txBody>
      </p:sp>
    </p:spTree>
    <p:extLst>
      <p:ext uri="{BB962C8B-B14F-4D97-AF65-F5344CB8AC3E}">
        <p14:creationId xmlns:p14="http://schemas.microsoft.com/office/powerpoint/2010/main" val="1421329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Here is where we’ve been and where</a:t>
            </a:r>
            <a:r>
              <a:rPr lang="en-US" baseline="0" dirty="0"/>
              <a:t> we are going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115604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r>
              <a:rPr lang="en-US" sz="1200" b="0" i="0" u="none" strike="noStrike" kern="1200" cap="none" dirty="0">
                <a:solidFill>
                  <a:schemeClr val="dk1"/>
                </a:solidFill>
                <a:effectLst/>
                <a:latin typeface="Calibri"/>
                <a:ea typeface="Calibri"/>
                <a:cs typeface="Calibri"/>
                <a:sym typeface="Calibri"/>
              </a:rPr>
              <a:t>We are not counselors (most of us- shout out to counselors that are on the call). This framework isn’t taking the place of professional counseling, nor is it saying that we should act as counselors when we talk to people</a:t>
            </a: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47</a:t>
            </a:fld>
            <a:endParaRPr lang="en-US"/>
          </a:p>
        </p:txBody>
      </p:sp>
    </p:spTree>
    <p:extLst>
      <p:ext uri="{BB962C8B-B14F-4D97-AF65-F5344CB8AC3E}">
        <p14:creationId xmlns:p14="http://schemas.microsoft.com/office/powerpoint/2010/main" val="9316000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Note: Even when reflections are inaccurate, though the act of correcting the listener, people clarify their thoughts and feelings and move the discussion forward</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8875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50</a:t>
            </a:fld>
            <a:endParaRPr lang="en-US"/>
          </a:p>
        </p:txBody>
      </p:sp>
    </p:spTree>
    <p:extLst>
      <p:ext uri="{BB962C8B-B14F-4D97-AF65-F5344CB8AC3E}">
        <p14:creationId xmlns:p14="http://schemas.microsoft.com/office/powerpoint/2010/main" val="59529480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51</a:t>
            </a:fld>
            <a:endParaRPr lang="en-US"/>
          </a:p>
        </p:txBody>
      </p:sp>
    </p:spTree>
    <p:extLst>
      <p:ext uri="{BB962C8B-B14F-4D97-AF65-F5344CB8AC3E}">
        <p14:creationId xmlns:p14="http://schemas.microsoft.com/office/powerpoint/2010/main" val="167491140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994921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56C4B64-BDA6-634E-BD2A-D5BD70F96A9C}" type="slidenum">
              <a:rPr lang="en-US" smtClean="0"/>
              <a:t>56</a:t>
            </a:fld>
            <a:endParaRPr lang="en-US"/>
          </a:p>
        </p:txBody>
      </p:sp>
    </p:spTree>
    <p:extLst>
      <p:ext uri="{BB962C8B-B14F-4D97-AF65-F5344CB8AC3E}">
        <p14:creationId xmlns:p14="http://schemas.microsoft.com/office/powerpoint/2010/main" val="999036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63</a:t>
            </a:fld>
            <a:endParaRPr lang="en-US"/>
          </a:p>
        </p:txBody>
      </p:sp>
    </p:spTree>
    <p:extLst>
      <p:ext uri="{BB962C8B-B14F-4D97-AF65-F5344CB8AC3E}">
        <p14:creationId xmlns:p14="http://schemas.microsoft.com/office/powerpoint/2010/main" val="12574678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effectLst/>
            </a:endParaRPr>
          </a:p>
          <a:p>
            <a:pPr lvl="2" rtl="0" fontAlgn="base"/>
            <a:r>
              <a:rPr lang="en-US" sz="1200" b="0" i="0" u="none" strike="noStrike" kern="1200" cap="none" dirty="0">
                <a:solidFill>
                  <a:schemeClr val="dk1"/>
                </a:solidFill>
                <a:effectLst/>
                <a:latin typeface="Calibri"/>
                <a:ea typeface="Calibri"/>
                <a:cs typeface="Calibri"/>
                <a:sym typeface="Calibri"/>
              </a:rPr>
              <a:t>Two techniques:</a:t>
            </a:r>
          </a:p>
          <a:p>
            <a:pPr lvl="3" rtl="0" fontAlgn="base"/>
            <a:r>
              <a:rPr lang="en-US" sz="1200" b="0" i="0" u="none" strike="noStrike" kern="1200" cap="none" dirty="0">
                <a:solidFill>
                  <a:schemeClr val="dk1"/>
                </a:solidFill>
                <a:effectLst/>
                <a:latin typeface="Calibri"/>
                <a:ea typeface="Calibri"/>
                <a:cs typeface="Calibri"/>
                <a:sym typeface="Calibri"/>
              </a:rPr>
              <a:t>Double sided </a:t>
            </a:r>
            <a:r>
              <a:rPr lang="en-US" sz="1200" b="0" i="0" u="none" strike="noStrike" kern="1200" cap="none" dirty="0" err="1">
                <a:solidFill>
                  <a:schemeClr val="dk1"/>
                </a:solidFill>
                <a:effectLst/>
                <a:latin typeface="Calibri"/>
                <a:ea typeface="Calibri"/>
                <a:cs typeface="Calibri"/>
                <a:sym typeface="Calibri"/>
              </a:rPr>
              <a:t>reflection“On</a:t>
            </a:r>
            <a:r>
              <a:rPr lang="en-US" sz="1200" b="0" i="0" u="none" strike="noStrike" kern="1200" cap="none" dirty="0">
                <a:solidFill>
                  <a:schemeClr val="dk1"/>
                </a:solidFill>
                <a:effectLst/>
                <a:latin typeface="Calibri"/>
                <a:ea typeface="Calibri"/>
                <a:cs typeface="Calibri"/>
                <a:sym typeface="Calibri"/>
              </a:rPr>
              <a:t> one hand you feel X, and on the other hand, you feel Y”</a:t>
            </a:r>
          </a:p>
          <a:p>
            <a:pPr lvl="3" rtl="0" fontAlgn="base"/>
            <a:r>
              <a:rPr lang="en-US" sz="1200" b="0" i="0" u="none" strike="noStrike" kern="1200" cap="none" dirty="0">
                <a:solidFill>
                  <a:schemeClr val="dk1"/>
                </a:solidFill>
                <a:effectLst/>
                <a:latin typeface="Calibri"/>
                <a:ea typeface="Calibri"/>
                <a:cs typeface="Calibri"/>
                <a:sym typeface="Calibri"/>
              </a:rPr>
              <a:t>Invert barrier: “Sounds like, in order to move forward, you might want to address barriers A, B, C”</a:t>
            </a:r>
          </a:p>
          <a:p>
            <a:pPr lvl="1" rtl="0" fontAlgn="base"/>
            <a:r>
              <a:rPr lang="en-US" sz="1200" b="0" i="0" u="none" strike="noStrike" kern="1200" cap="none" dirty="0">
                <a:solidFill>
                  <a:schemeClr val="dk1"/>
                </a:solidFill>
                <a:effectLst/>
                <a:latin typeface="Calibri"/>
                <a:ea typeface="Calibri"/>
                <a:cs typeface="Calibri"/>
                <a:sym typeface="Calibri"/>
              </a:rPr>
              <a:t>Goal of this phase: Be listening for values, be listening for how values are contradicting with actions, and begin surfacing them for people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442559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b="0" dirty="0">
              <a:effectLst/>
            </a:endParaRPr>
          </a:p>
          <a:p>
            <a:pPr lvl="2" rtl="0" fontAlgn="base"/>
            <a:r>
              <a:rPr lang="en-US" sz="1200" b="0" i="0" u="none" strike="noStrike" kern="1200" cap="none" dirty="0">
                <a:solidFill>
                  <a:schemeClr val="dk1"/>
                </a:solidFill>
                <a:effectLst/>
                <a:latin typeface="Calibri"/>
                <a:ea typeface="Calibri"/>
                <a:cs typeface="Calibri"/>
                <a:sym typeface="Calibri"/>
              </a:rPr>
              <a:t>Two techniques:</a:t>
            </a:r>
          </a:p>
          <a:p>
            <a:pPr lvl="3" rtl="0" fontAlgn="base"/>
            <a:r>
              <a:rPr lang="en-US" sz="1200" b="0" i="0" u="none" strike="noStrike" kern="1200" cap="none" dirty="0">
                <a:solidFill>
                  <a:schemeClr val="dk1"/>
                </a:solidFill>
                <a:effectLst/>
                <a:latin typeface="Calibri"/>
                <a:ea typeface="Calibri"/>
                <a:cs typeface="Calibri"/>
                <a:sym typeface="Calibri"/>
              </a:rPr>
              <a:t>Double sided </a:t>
            </a:r>
            <a:r>
              <a:rPr lang="en-US" sz="1200" b="0" i="0" u="none" strike="noStrike" kern="1200" cap="none" dirty="0" err="1">
                <a:solidFill>
                  <a:schemeClr val="dk1"/>
                </a:solidFill>
                <a:effectLst/>
                <a:latin typeface="Calibri"/>
                <a:ea typeface="Calibri"/>
                <a:cs typeface="Calibri"/>
                <a:sym typeface="Calibri"/>
              </a:rPr>
              <a:t>reflection“On</a:t>
            </a:r>
            <a:r>
              <a:rPr lang="en-US" sz="1200" b="0" i="0" u="none" strike="noStrike" kern="1200" cap="none" dirty="0">
                <a:solidFill>
                  <a:schemeClr val="dk1"/>
                </a:solidFill>
                <a:effectLst/>
                <a:latin typeface="Calibri"/>
                <a:ea typeface="Calibri"/>
                <a:cs typeface="Calibri"/>
                <a:sym typeface="Calibri"/>
              </a:rPr>
              <a:t> one hand you feel X, and on the other hand, you feel Y”</a:t>
            </a:r>
          </a:p>
          <a:p>
            <a:pPr lvl="3" rtl="0" fontAlgn="base"/>
            <a:r>
              <a:rPr lang="en-US" sz="1200" b="0" i="0" u="none" strike="noStrike" kern="1200" cap="none" dirty="0">
                <a:solidFill>
                  <a:schemeClr val="dk1"/>
                </a:solidFill>
                <a:effectLst/>
                <a:latin typeface="Calibri"/>
                <a:ea typeface="Calibri"/>
                <a:cs typeface="Calibri"/>
                <a:sym typeface="Calibri"/>
              </a:rPr>
              <a:t>Invert barrier: “Sounds like, in order to move forward, you might want to address barriers A, B, C”</a:t>
            </a:r>
          </a:p>
          <a:p>
            <a:pPr lvl="1" rtl="0" fontAlgn="base"/>
            <a:r>
              <a:rPr lang="en-US" sz="1200" b="0" i="0" u="none" strike="noStrike" kern="1200" cap="none" dirty="0">
                <a:solidFill>
                  <a:schemeClr val="dk1"/>
                </a:solidFill>
                <a:effectLst/>
                <a:latin typeface="Calibri"/>
                <a:ea typeface="Calibri"/>
                <a:cs typeface="Calibri"/>
                <a:sym typeface="Calibri"/>
              </a:rPr>
              <a:t>Goal of this phase: Be listening for values, be listening for how values are contradicting with actions, and begin surfacing them for people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822894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66</a:t>
            </a:fld>
            <a:endParaRPr lang="en-US"/>
          </a:p>
        </p:txBody>
      </p:sp>
    </p:spTree>
    <p:extLst>
      <p:ext uri="{BB962C8B-B14F-4D97-AF65-F5344CB8AC3E}">
        <p14:creationId xmlns:p14="http://schemas.microsoft.com/office/powerpoint/2010/main" val="1890859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We’ve often heard that you feel very connected in the </a:t>
            </a:r>
            <a:r>
              <a:rPr lang="en-US" sz="1200" b="0" i="0" u="none" strike="noStrike" cap="none" dirty="0" err="1">
                <a:solidFill>
                  <a:schemeClr val="dk1"/>
                </a:solidFill>
                <a:latin typeface="Calibri"/>
                <a:ea typeface="Calibri"/>
                <a:cs typeface="Calibri"/>
                <a:sym typeface="Calibri"/>
              </a:rPr>
              <a:t>chatbox</a:t>
            </a:r>
            <a:r>
              <a:rPr lang="en-US" sz="1200" b="0" i="0" u="none" strike="noStrike" cap="none" dirty="0">
                <a:solidFill>
                  <a:schemeClr val="dk1"/>
                </a:solidFill>
                <a:latin typeface="Calibri"/>
                <a:ea typeface="Calibri"/>
                <a:cs typeface="Calibri"/>
                <a:sym typeface="Calibri"/>
              </a:rPr>
              <a:t>.</a:t>
            </a:r>
          </a:p>
          <a:p>
            <a:pPr marL="0" marR="0" lvl="0" indent="0" algn="l" rtl="0">
              <a:spcBef>
                <a:spcPts val="0"/>
              </a:spcBef>
              <a:buSzPct val="25000"/>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SzPct val="25000"/>
              <a:buNone/>
            </a:pPr>
            <a:r>
              <a:rPr lang="en-US" sz="1200" b="0" i="0" u="none" strike="noStrike" cap="none" dirty="0">
                <a:solidFill>
                  <a:schemeClr val="dk1"/>
                </a:solidFill>
                <a:latin typeface="Calibri"/>
                <a:ea typeface="Calibri"/>
                <a:cs typeface="Calibri"/>
                <a:sym typeface="Calibri"/>
              </a:rPr>
              <a:t>There</a:t>
            </a:r>
            <a:r>
              <a:rPr lang="en-US" sz="1200" b="0" i="0" u="none" strike="noStrike" cap="none" baseline="0" dirty="0">
                <a:solidFill>
                  <a:schemeClr val="dk1"/>
                </a:solidFill>
                <a:latin typeface="Calibri"/>
                <a:ea typeface="Calibri"/>
                <a:cs typeface="Calibri"/>
                <a:sym typeface="Calibri"/>
              </a:rPr>
              <a:t> are hundreds of people on this call </a:t>
            </a:r>
            <a:r>
              <a:rPr lang="mr-IN" sz="1200" b="0" i="0" u="none" strike="noStrike" cap="none" baseline="0" dirty="0">
                <a:solidFill>
                  <a:schemeClr val="dk1"/>
                </a:solidFill>
                <a:latin typeface="Calibri"/>
                <a:ea typeface="Calibri"/>
                <a:cs typeface="Calibri"/>
                <a:sym typeface="Calibri"/>
              </a:rPr>
              <a:t>–</a:t>
            </a:r>
            <a:r>
              <a:rPr lang="en-US" sz="1200" b="0" i="0" u="none" strike="noStrike" cap="none" baseline="0" dirty="0">
                <a:solidFill>
                  <a:schemeClr val="dk1"/>
                </a:solidFill>
                <a:latin typeface="Calibri"/>
                <a:ea typeface="Calibri"/>
                <a:cs typeface="Calibri"/>
                <a:sym typeface="Calibri"/>
              </a:rPr>
              <a:t> tweeting your key takeaways is a great way to continue to meet others from all across the country and stay connected.</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8424530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67</a:t>
            </a:fld>
            <a:endParaRPr lang="en-US"/>
          </a:p>
        </p:txBody>
      </p:sp>
    </p:spTree>
    <p:extLst>
      <p:ext uri="{BB962C8B-B14F-4D97-AF65-F5344CB8AC3E}">
        <p14:creationId xmlns:p14="http://schemas.microsoft.com/office/powerpoint/2010/main" val="195664287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A56C4B64-BDA6-634E-BD2A-D5BD70F96A9C}" type="slidenum">
              <a:rPr lang="en-US" smtClean="0"/>
              <a:t>70</a:t>
            </a:fld>
            <a:endParaRPr lang="en-US"/>
          </a:p>
        </p:txBody>
      </p:sp>
    </p:spTree>
    <p:extLst>
      <p:ext uri="{BB962C8B-B14F-4D97-AF65-F5344CB8AC3E}">
        <p14:creationId xmlns:p14="http://schemas.microsoft.com/office/powerpoint/2010/main" val="2970362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5968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10920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664659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75</a:t>
            </a:fld>
            <a:endParaRPr lang="en-US"/>
          </a:p>
        </p:txBody>
      </p:sp>
    </p:spTree>
    <p:extLst>
      <p:ext uri="{BB962C8B-B14F-4D97-AF65-F5344CB8AC3E}">
        <p14:creationId xmlns:p14="http://schemas.microsoft.com/office/powerpoint/2010/main" val="10760215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charset="0"/>
              <a:buChar char="•"/>
            </a:pPr>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78</a:t>
            </a:fld>
            <a:endParaRPr lang="en-US"/>
          </a:p>
        </p:txBody>
      </p:sp>
    </p:spTree>
    <p:extLst>
      <p:ext uri="{BB962C8B-B14F-4D97-AF65-F5344CB8AC3E}">
        <p14:creationId xmlns:p14="http://schemas.microsoft.com/office/powerpoint/2010/main" val="70483289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BD93216-BC50-744F-9422-411E30A57A25}" type="slidenum">
              <a:rPr lang="en-US" smtClean="0"/>
              <a:t>80</a:t>
            </a:fld>
            <a:endParaRPr lang="en-US"/>
          </a:p>
        </p:txBody>
      </p:sp>
    </p:spTree>
    <p:extLst>
      <p:ext uri="{BB962C8B-B14F-4D97-AF65-F5344CB8AC3E}">
        <p14:creationId xmlns:p14="http://schemas.microsoft.com/office/powerpoint/2010/main" val="120016164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81</a:t>
            </a:fld>
            <a:endParaRPr lang="en-US"/>
          </a:p>
        </p:txBody>
      </p:sp>
    </p:spTree>
    <p:extLst>
      <p:ext uri="{BB962C8B-B14F-4D97-AF65-F5344CB8AC3E}">
        <p14:creationId xmlns:p14="http://schemas.microsoft.com/office/powerpoint/2010/main" val="7837015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285750" marR="0" indent="-285750" algn="l" defTabSz="130046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10"/>
          </p:nvPr>
        </p:nvSpPr>
        <p:spPr/>
        <p:txBody>
          <a:bodyPr/>
          <a:lstStyle/>
          <a:p>
            <a:fld id="{A56C4B64-BDA6-634E-BD2A-D5BD70F96A9C}" type="slidenum">
              <a:rPr lang="en-US" smtClean="0"/>
              <a:t>82</a:t>
            </a:fld>
            <a:endParaRPr lang="en-US"/>
          </a:p>
        </p:txBody>
      </p:sp>
    </p:spTree>
    <p:extLst>
      <p:ext uri="{BB962C8B-B14F-4D97-AF65-F5344CB8AC3E}">
        <p14:creationId xmlns:p14="http://schemas.microsoft.com/office/powerpoint/2010/main" val="14847175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Shape 85"/>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cap="none" dirty="0">
                <a:solidFill>
                  <a:schemeClr val="dk1"/>
                </a:solidFill>
                <a:effectLst/>
                <a:latin typeface="Calibri"/>
                <a:ea typeface="Calibri"/>
                <a:cs typeface="Calibri"/>
                <a:sym typeface="Calibri"/>
              </a:rPr>
              <a:t>Values questions -- on government regulations to benefits for the poor to racial discrimination </a:t>
            </a:r>
            <a:endParaRPr lang="en-US" dirty="0"/>
          </a:p>
          <a:p>
            <a:pPr lvl="0">
              <a:spcBef>
                <a:spcPts val="0"/>
              </a:spcBef>
              <a:buNone/>
            </a:pPr>
            <a:endParaRPr dirty="0"/>
          </a:p>
        </p:txBody>
      </p:sp>
      <p:sp>
        <p:nvSpPr>
          <p:cNvPr id="86" name="Shape 8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283123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sz="1200" b="0" i="0" u="none" strike="noStrike" kern="1200" cap="none" dirty="0">
              <a:solidFill>
                <a:schemeClr val="tx1"/>
              </a:solidFill>
              <a:effectLst/>
              <a:latin typeface="Calibri"/>
              <a:ea typeface="Calibri"/>
              <a:cs typeface="Calibri"/>
              <a:sym typeface="Calibri"/>
            </a:endParaRPr>
          </a:p>
        </p:txBody>
      </p:sp>
      <p:sp>
        <p:nvSpPr>
          <p:cNvPr id="4" name="Slide Number Placeholder 3"/>
          <p:cNvSpPr>
            <a:spLocks noGrp="1"/>
          </p:cNvSpPr>
          <p:nvPr>
            <p:ph type="sldNum" sz="quarter" idx="10"/>
          </p:nvPr>
        </p:nvSpPr>
        <p:spPr/>
        <p:txBody>
          <a:bodyPr/>
          <a:lstStyle/>
          <a:p>
            <a:fld id="{4BD93216-BC50-744F-9422-411E30A57A25}" type="slidenum">
              <a:rPr lang="en-US" smtClean="0"/>
              <a:t>83</a:t>
            </a:fld>
            <a:endParaRPr lang="en-US"/>
          </a:p>
        </p:txBody>
      </p:sp>
    </p:spTree>
    <p:extLst>
      <p:ext uri="{BB962C8B-B14F-4D97-AF65-F5344CB8AC3E}">
        <p14:creationId xmlns:p14="http://schemas.microsoft.com/office/powerpoint/2010/main" val="9334083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endParaRPr lang="en-US" b="0" dirty="0">
              <a:effectLst/>
            </a:endParaRPr>
          </a:p>
          <a:p>
            <a:pPr lvl="1" rtl="0" fontAlgn="base"/>
            <a:r>
              <a:rPr lang="en-US" sz="1200" b="0" i="0" u="none" strike="noStrike" kern="1200" cap="none" dirty="0">
                <a:solidFill>
                  <a:schemeClr val="dk1"/>
                </a:solidFill>
                <a:effectLst/>
                <a:latin typeface="Calibri"/>
                <a:ea typeface="Calibri"/>
                <a:cs typeface="Calibri"/>
                <a:sym typeface="Calibri"/>
              </a:rPr>
              <a:t>way to make our assumptions out on the surface in a way that can be analyzed </a:t>
            </a:r>
          </a:p>
          <a:p>
            <a:pPr lvl="1" rtl="0" fontAlgn="base"/>
            <a:r>
              <a:rPr lang="en-US" sz="1200" b="0" i="0" u="none" strike="noStrike" kern="1200" cap="none" dirty="0">
                <a:solidFill>
                  <a:schemeClr val="dk1"/>
                </a:solidFill>
                <a:effectLst/>
                <a:latin typeface="Calibri"/>
                <a:ea typeface="Calibri"/>
                <a:cs typeface="Calibri"/>
                <a:sym typeface="Calibri"/>
              </a:rPr>
              <a:t>Give date/time of next training </a:t>
            </a:r>
          </a:p>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021028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rtl="0" fontAlgn="base"/>
            <a:r>
              <a:rPr lang="en-US" sz="1200" b="0" i="0" u="none" strike="noStrike" kern="1200" cap="none" dirty="0">
                <a:solidFill>
                  <a:schemeClr val="dk1"/>
                </a:solidFill>
                <a:effectLst/>
                <a:latin typeface="Calibri"/>
                <a:ea typeface="Calibri"/>
                <a:cs typeface="Calibri"/>
                <a:sym typeface="Calibri"/>
              </a:rPr>
              <a:t>We will also run a Team’ 18 Leadership program, where you will have the opportunity to build volunteer teams on behalf of OFA. You will have the opportunity to coach, mentor, and develop organizers who live in target areas.</a:t>
            </a:r>
          </a:p>
          <a:p>
            <a:pPr rtl="0" fontAlgn="base"/>
            <a:br>
              <a:rPr lang="en-US" b="0" dirty="0">
                <a:effectLst/>
              </a:rPr>
            </a:br>
            <a:r>
              <a:rPr lang="en-US" sz="1200" b="0" i="0" u="none" strike="noStrike" kern="1200" cap="none" dirty="0">
                <a:solidFill>
                  <a:schemeClr val="dk1"/>
                </a:solidFill>
                <a:effectLst/>
                <a:latin typeface="Calibri"/>
                <a:ea typeface="Calibri"/>
                <a:cs typeface="Calibri"/>
                <a:sym typeface="Calibri"/>
              </a:rPr>
              <a:t>OFA will support you in your work by doing what we know best—providing training, coaching, and mentorship to make sure you are prepared to take on this fight.</a:t>
            </a:r>
          </a:p>
          <a:p>
            <a:br>
              <a:rPr lang="en-US" b="0" dirty="0">
                <a:effectLst/>
              </a:rPr>
            </a:br>
            <a:r>
              <a:rPr lang="en-US" sz="1200" b="0" i="0" u="none" strike="noStrike" kern="1200" cap="none" dirty="0">
                <a:solidFill>
                  <a:schemeClr val="dk1"/>
                </a:solidFill>
                <a:effectLst/>
                <a:latin typeface="Calibri"/>
                <a:ea typeface="Calibri"/>
                <a:cs typeface="Calibri"/>
                <a:sym typeface="Calibri"/>
              </a:rPr>
              <a:t>Sign-up to join Team ‘18 now!!:</a:t>
            </a:r>
            <a:r>
              <a:rPr lang="en-US" sz="1200" b="1" i="0" u="sng" strike="noStrike" kern="1200" cap="none" dirty="0">
                <a:solidFill>
                  <a:schemeClr val="dk1"/>
                </a:solidFill>
                <a:effectLst/>
                <a:latin typeface="Calibri"/>
                <a:ea typeface="Calibri"/>
                <a:cs typeface="Calibri"/>
                <a:sym typeface="Calibri"/>
                <a:hlinkClick r:id="rId3"/>
              </a:rPr>
              <a:t>http://bit.ly/ofa18</a:t>
            </a:r>
            <a:endParaRPr lang="en-US" sz="1200" b="1" i="0" u="sng" strike="noStrike" kern="1200" cap="none" dirty="0">
              <a:solidFill>
                <a:schemeClr val="dk1"/>
              </a:solidFill>
              <a:effectLst/>
              <a:latin typeface="Calibri"/>
              <a:ea typeface="Calibri"/>
              <a:cs typeface="Calibri"/>
              <a:sym typeface="Calibri"/>
            </a:endParaRPr>
          </a:p>
          <a:p>
            <a:endParaRPr lang="en-US" sz="1200" b="1" i="0" u="sng" strike="noStrike" kern="1200" cap="none" dirty="0">
              <a:solidFill>
                <a:schemeClr val="dk1"/>
              </a:solidFill>
              <a:effectLst/>
              <a:latin typeface="Calibri"/>
              <a:ea typeface="Calibri"/>
              <a:cs typeface="Calibri"/>
              <a:sym typeface="Calibri"/>
            </a:endParaRPr>
          </a:p>
          <a:p>
            <a:r>
              <a:rPr lang="en-US" sz="1200" b="1" i="0" u="sng" strike="noStrike" kern="1200" cap="none" dirty="0">
                <a:solidFill>
                  <a:schemeClr val="dk1"/>
                </a:solidFill>
                <a:effectLst/>
                <a:latin typeface="Calibri"/>
                <a:ea typeface="Calibri"/>
                <a:cs typeface="Calibri"/>
                <a:sym typeface="Calibri"/>
              </a:rPr>
              <a:t>Canvassing, phone banking, talking to family and friends </a:t>
            </a:r>
            <a:endParaRPr sz="1200" b="0" i="0" u="none" strike="noStrike" cap="none" dirty="0">
              <a:solidFill>
                <a:schemeClr val="dk1"/>
              </a:solidFill>
              <a:latin typeface="Calibri"/>
              <a:ea typeface="Calibri"/>
              <a:cs typeface="Calibri"/>
              <a:sym typeface="Calibri"/>
            </a:endParaRPr>
          </a:p>
        </p:txBody>
      </p:sp>
      <p:sp>
        <p:nvSpPr>
          <p:cNvPr id="148" name="Shape 14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85</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102235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effectLst/>
                <a:latin typeface="Calibri"/>
                <a:ea typeface="Calibri"/>
                <a:cs typeface="Calibri"/>
                <a:sym typeface="Calibri"/>
              </a:rPr>
              <a:t>Values questions -- on government regulations to benefits for the poor to racial discrimination </a:t>
            </a:r>
          </a:p>
          <a:p>
            <a:endParaRPr lang="en-US" sz="1200" b="0" i="0" u="none" strike="noStrike" kern="1200" cap="none" dirty="0">
              <a:solidFill>
                <a:schemeClr val="dk1"/>
              </a:solidFill>
              <a:effectLst/>
              <a:latin typeface="Calibri"/>
              <a:cs typeface="Calibri"/>
              <a:sym typeface="Calibri"/>
            </a:endParaRPr>
          </a:p>
          <a:p>
            <a:r>
              <a:rPr lang="en-US" sz="1200" b="0" i="0" u="none" strike="noStrike" kern="1200" cap="none" dirty="0">
                <a:solidFill>
                  <a:schemeClr val="dk1"/>
                </a:solidFill>
                <a:effectLst/>
                <a:latin typeface="Calibri"/>
                <a:ea typeface="Calibri"/>
                <a:cs typeface="Calibri"/>
                <a:sym typeface="Calibri"/>
              </a:rPr>
              <a:t>The gap between Democrats and Republicans continues to expand on questions about the role of government, race, immigration — even where they prefer to live. Each party has become more ideologically homogeneous, and more hostile toward the opinions of members of the other party.</a:t>
            </a:r>
          </a:p>
          <a:p>
            <a:br>
              <a:rPr lang="en-US" sz="1200" b="0" i="0" u="none" strike="noStrike" kern="1200" cap="none" dirty="0">
                <a:solidFill>
                  <a:schemeClr val="dk1"/>
                </a:solidFill>
                <a:effectLst/>
                <a:latin typeface="Calibri"/>
                <a:ea typeface="Calibri"/>
                <a:cs typeface="Calibri"/>
                <a:sym typeface="Calibri"/>
              </a:rPr>
            </a:br>
            <a:endParaRPr lang="en-US" sz="1200" b="0" i="0" u="none" strike="noStrike" kern="1200" cap="none" dirty="0">
              <a:solidFill>
                <a:schemeClr val="dk1"/>
              </a:solidFill>
              <a:effectLst/>
              <a:latin typeface="Calibri"/>
              <a:ea typeface="Calibri"/>
              <a:cs typeface="Calibri"/>
              <a:sym typeface="Calibri"/>
            </a:endParaRP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20529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Shape 12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9" name="Shape 12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dirty="0">
              <a:solidFill>
                <a:schemeClr val="dk1"/>
              </a:solidFill>
              <a:latin typeface="Calibri"/>
              <a:ea typeface="Calibri"/>
              <a:cs typeface="Calibri"/>
              <a:sym typeface="Calibri"/>
            </a:endParaRPr>
          </a:p>
        </p:txBody>
      </p:sp>
      <p:sp>
        <p:nvSpPr>
          <p:cNvPr id="130" name="Shape 13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8</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8095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Shape 9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lvl="0">
              <a:spcBef>
                <a:spcPts val="0"/>
              </a:spcBef>
              <a:buNone/>
            </a:pPr>
            <a:endParaRPr dirty="0"/>
          </a:p>
        </p:txBody>
      </p:sp>
      <p:sp>
        <p:nvSpPr>
          <p:cNvPr id="94" name="Shape 9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085760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BD93216-BC50-744F-9422-411E30A57A25}" type="slidenum">
              <a:rPr lang="en-US" smtClean="0"/>
              <a:t>10</a:t>
            </a:fld>
            <a:endParaRPr lang="en-US"/>
          </a:p>
        </p:txBody>
      </p:sp>
    </p:spTree>
    <p:extLst>
      <p:ext uri="{BB962C8B-B14F-4D97-AF65-F5344CB8AC3E}">
        <p14:creationId xmlns:p14="http://schemas.microsoft.com/office/powerpoint/2010/main" val="2123990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Slide">
    <p:spTree>
      <p:nvGrpSpPr>
        <p:cNvPr id="1" name="Shape 15"/>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Blank with white footer">
    <p:bg>
      <p:bgPr>
        <a:noFill/>
        <a:effectLst/>
      </p:bgPr>
    </p:bg>
    <p:spTree>
      <p:nvGrpSpPr>
        <p:cNvPr id="1" name="Shape 72"/>
        <p:cNvGrpSpPr/>
        <p:nvPr/>
      </p:nvGrpSpPr>
      <p:grpSpPr>
        <a:xfrm>
          <a:off x="0" y="0"/>
          <a:ext cx="0" cy="0"/>
          <a:chOff x="0" y="0"/>
          <a:chExt cx="0" cy="0"/>
        </a:xfrm>
      </p:grpSpPr>
      <p:cxnSp>
        <p:nvCxnSpPr>
          <p:cNvPr id="73" name="Shape 73"/>
          <p:cNvCxnSpPr/>
          <p:nvPr/>
        </p:nvCxnSpPr>
        <p:spPr>
          <a:xfrm>
            <a:off x="196400" y="6437525"/>
            <a:ext cx="11789100" cy="0"/>
          </a:xfrm>
          <a:prstGeom prst="straightConnector1">
            <a:avLst/>
          </a:prstGeom>
          <a:noFill/>
          <a:ln w="9525" cap="flat" cmpd="sng">
            <a:solidFill>
              <a:srgbClr val="FFFFFF"/>
            </a:solidFill>
            <a:prstDash val="solid"/>
            <a:round/>
            <a:headEnd type="none" w="lg" len="lg"/>
            <a:tailEnd type="none" w="lg" len="lg"/>
          </a:ln>
        </p:spPr>
      </p:cxnSp>
      <p:sp>
        <p:nvSpPr>
          <p:cNvPr id="74" name="Shape 74"/>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chemeClr val="lt1"/>
                </a:solidFill>
                <a:latin typeface="Open Sans"/>
                <a:ea typeface="Open Sans"/>
                <a:cs typeface="Open Sans"/>
                <a:sym typeface="Open Sans"/>
              </a:rPr>
              <a:t>Campaign Kick-Off  |  February 12, 2017  |  </a:t>
            </a:r>
            <a:fld id="{00000000-1234-1234-1234-123412341234}" type="slidenum">
              <a:rPr lang="en-US" sz="1200" b="0" i="0" u="none" strike="noStrike" cap="none">
                <a:solidFill>
                  <a:schemeClr val="lt1"/>
                </a:solidFill>
                <a:latin typeface="Open Sans"/>
                <a:ea typeface="Open Sans"/>
                <a:cs typeface="Open Sans"/>
                <a:sym typeface="Open Sans"/>
              </a:rPr>
              <a:t>‹#›</a:t>
            </a:fld>
            <a:endParaRPr lang="en-US" sz="1200" b="0" i="0" u="none" strike="noStrike" cap="none">
              <a:solidFill>
                <a:schemeClr val="lt1"/>
              </a:solidFill>
              <a:latin typeface="Open Sans"/>
              <a:ea typeface="Open Sans"/>
              <a:cs typeface="Open Sans"/>
              <a:sym typeface="Open Sans"/>
            </a:endParaRPr>
          </a:p>
        </p:txBody>
      </p:sp>
      <p:pic>
        <p:nvPicPr>
          <p:cNvPr id="75" name="Shape 75" descr="SwingLeft_Logo_White.png"/>
          <p:cNvPicPr preferRelativeResize="0"/>
          <p:nvPr/>
        </p:nvPicPr>
        <p:blipFill>
          <a:blip r:embed="rId2">
            <a:alphaModFix/>
          </a:blip>
          <a:stretch>
            <a:fillRect/>
          </a:stretch>
        </p:blipFill>
        <p:spPr>
          <a:xfrm>
            <a:off x="196400" y="6485000"/>
            <a:ext cx="925219" cy="2974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Large Title">
    <p:spTree>
      <p:nvGrpSpPr>
        <p:cNvPr id="1" name="Shape 77"/>
        <p:cNvGrpSpPr/>
        <p:nvPr/>
      </p:nvGrpSpPr>
      <p:grpSpPr>
        <a:xfrm>
          <a:off x="0" y="0"/>
          <a:ext cx="0" cy="0"/>
          <a:chOff x="0" y="0"/>
          <a:chExt cx="0" cy="0"/>
        </a:xfrm>
      </p:grpSpPr>
      <p:cxnSp>
        <p:nvCxnSpPr>
          <p:cNvPr id="78" name="Shape 78"/>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79" name="Shape 79"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80" name="Shape 80"/>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b="0" i="0" u="none" strike="noStrike" cap="none">
                <a:solidFill>
                  <a:srgbClr val="CCCCCC"/>
                </a:solidFill>
                <a:latin typeface="Open Sans"/>
                <a:ea typeface="Open Sans"/>
                <a:cs typeface="Open Sans"/>
                <a:sym typeface="Open Sans"/>
              </a:rPr>
              <a:t>‹#›</a:t>
            </a:fld>
            <a:endParaRPr lang="en-US" sz="1200" b="0" i="0" u="none" strike="noStrike" cap="none">
              <a:solidFill>
                <a:srgbClr val="CCCCCC"/>
              </a:solidFill>
              <a:latin typeface="Open Sans"/>
              <a:ea typeface="Open Sans"/>
              <a:cs typeface="Open Sans"/>
              <a:sym typeface="Open Sans"/>
            </a:endParaRPr>
          </a:p>
        </p:txBody>
      </p:sp>
      <p:sp>
        <p:nvSpPr>
          <p:cNvPr id="81" name="Shape 81"/>
          <p:cNvSpPr txBox="1">
            <a:spLocks noGrp="1"/>
          </p:cNvSpPr>
          <p:nvPr>
            <p:ph type="title"/>
          </p:nvPr>
        </p:nvSpPr>
        <p:spPr>
          <a:xfrm>
            <a:off x="1560200" y="474150"/>
            <a:ext cx="9071700" cy="1926000"/>
          </a:xfrm>
          <a:prstGeom prst="rect">
            <a:avLst/>
          </a:prstGeom>
        </p:spPr>
        <p:txBody>
          <a:bodyPr lIns="121900" tIns="121900" rIns="121900" bIns="121900" anchor="t" anchorCtr="0"/>
          <a:lstStyle>
            <a:lvl1pPr lvl="0" rtl="0">
              <a:spcBef>
                <a:spcPts val="0"/>
              </a:spcBef>
              <a:buNone/>
              <a:defRPr sz="4700" b="1">
                <a:solidFill>
                  <a:srgbClr val="002855"/>
                </a:solidFill>
                <a:latin typeface="Bitter"/>
                <a:ea typeface="Bitter"/>
                <a:cs typeface="Bitter"/>
                <a:sym typeface="Bitter"/>
              </a:defRPr>
            </a:lvl1pPr>
            <a:lvl2pPr lvl="1" rtl="0">
              <a:spcBef>
                <a:spcPts val="0"/>
              </a:spcBef>
              <a:buNone/>
              <a:defRPr sz="4700"/>
            </a:lvl2pPr>
            <a:lvl3pPr lvl="2" rtl="0">
              <a:spcBef>
                <a:spcPts val="0"/>
              </a:spcBef>
              <a:buNone/>
              <a:defRPr sz="4700"/>
            </a:lvl3pPr>
            <a:lvl4pPr lvl="3" rtl="0">
              <a:spcBef>
                <a:spcPts val="0"/>
              </a:spcBef>
              <a:buNone/>
              <a:defRPr sz="4700"/>
            </a:lvl4pPr>
            <a:lvl5pPr lvl="4" rtl="0">
              <a:spcBef>
                <a:spcPts val="0"/>
              </a:spcBef>
              <a:buNone/>
              <a:defRPr sz="4700"/>
            </a:lvl5pPr>
            <a:lvl6pPr lvl="5" rtl="0">
              <a:spcBef>
                <a:spcPts val="0"/>
              </a:spcBef>
              <a:buNone/>
              <a:defRPr sz="4700"/>
            </a:lvl6pPr>
            <a:lvl7pPr lvl="6" rtl="0">
              <a:spcBef>
                <a:spcPts val="0"/>
              </a:spcBef>
              <a:buNone/>
              <a:defRPr sz="4700"/>
            </a:lvl7pPr>
            <a:lvl8pPr lvl="7" rtl="0">
              <a:spcBef>
                <a:spcPts val="0"/>
              </a:spcBef>
              <a:buNone/>
              <a:defRPr sz="4700"/>
            </a:lvl8pPr>
            <a:lvl9pPr lvl="8" rtl="0">
              <a:spcBef>
                <a:spcPts val="0"/>
              </a:spcBef>
              <a:buNone/>
              <a:defRPr sz="4700"/>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Small Subtitle">
    <p:spTree>
      <p:nvGrpSpPr>
        <p:cNvPr id="1" name="Shape 82"/>
        <p:cNvGrpSpPr/>
        <p:nvPr/>
      </p:nvGrpSpPr>
      <p:grpSpPr>
        <a:xfrm>
          <a:off x="0" y="0"/>
          <a:ext cx="0" cy="0"/>
          <a:chOff x="0" y="0"/>
          <a:chExt cx="0" cy="0"/>
        </a:xfrm>
      </p:grpSpPr>
      <p:cxnSp>
        <p:nvCxnSpPr>
          <p:cNvPr id="83" name="Shape 83"/>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84" name="Shape 84"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85" name="Shape 85"/>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b="0" i="0" u="none" strike="noStrike" cap="none">
                <a:solidFill>
                  <a:srgbClr val="CCCCCC"/>
                </a:solidFill>
                <a:latin typeface="Open Sans"/>
                <a:ea typeface="Open Sans"/>
                <a:cs typeface="Open Sans"/>
                <a:sym typeface="Open Sans"/>
              </a:rPr>
              <a:t>‹#›</a:t>
            </a:fld>
            <a:endParaRPr lang="en-US" sz="1200" b="0" i="0" u="none" strike="noStrike" cap="none">
              <a:solidFill>
                <a:srgbClr val="CCCCCC"/>
              </a:solidFill>
              <a:latin typeface="Open Sans"/>
              <a:ea typeface="Open Sans"/>
              <a:cs typeface="Open Sans"/>
              <a:sym typeface="Open Sans"/>
            </a:endParaRPr>
          </a:p>
        </p:txBody>
      </p:sp>
      <p:sp>
        <p:nvSpPr>
          <p:cNvPr id="86" name="Shape 86"/>
          <p:cNvSpPr txBox="1">
            <a:spLocks noGrp="1"/>
          </p:cNvSpPr>
          <p:nvPr>
            <p:ph type="subTitle" idx="1"/>
          </p:nvPr>
        </p:nvSpPr>
        <p:spPr>
          <a:xfrm>
            <a:off x="-175633" y="0"/>
            <a:ext cx="11220900" cy="369900"/>
          </a:xfrm>
          <a:prstGeom prst="rect">
            <a:avLst/>
          </a:prstGeom>
        </p:spPr>
        <p:txBody>
          <a:bodyPr lIns="121900" tIns="121900" rIns="121900" bIns="121900" anchor="t" anchorCtr="0"/>
          <a:lstStyle>
            <a:lvl1pPr lvl="0" rtl="0">
              <a:spcBef>
                <a:spcPts val="0"/>
              </a:spcBef>
              <a:buNone/>
              <a:defRPr sz="1900" b="1">
                <a:solidFill>
                  <a:srgbClr val="002855"/>
                </a:solidFill>
                <a:latin typeface="Bitter"/>
                <a:ea typeface="Bitter"/>
                <a:cs typeface="Bitter"/>
                <a:sym typeface="Bitter"/>
              </a:defRPr>
            </a:lvl1pPr>
            <a:lvl2pPr lvl="1" rtl="0">
              <a:spcBef>
                <a:spcPts val="0"/>
              </a:spcBef>
              <a:buNone/>
              <a:defRPr sz="1900" b="1">
                <a:solidFill>
                  <a:srgbClr val="002855"/>
                </a:solidFill>
                <a:latin typeface="Bitter"/>
                <a:ea typeface="Bitter"/>
                <a:cs typeface="Bitter"/>
                <a:sym typeface="Bitter"/>
              </a:defRPr>
            </a:lvl2pPr>
            <a:lvl3pPr lvl="2" rtl="0">
              <a:spcBef>
                <a:spcPts val="0"/>
              </a:spcBef>
              <a:buNone/>
              <a:defRPr sz="1900" b="1">
                <a:solidFill>
                  <a:srgbClr val="002855"/>
                </a:solidFill>
                <a:latin typeface="Bitter"/>
                <a:ea typeface="Bitter"/>
                <a:cs typeface="Bitter"/>
                <a:sym typeface="Bitter"/>
              </a:defRPr>
            </a:lvl3pPr>
            <a:lvl4pPr lvl="3" rtl="0">
              <a:spcBef>
                <a:spcPts val="0"/>
              </a:spcBef>
              <a:buNone/>
              <a:defRPr sz="1900" b="1">
                <a:solidFill>
                  <a:srgbClr val="002855"/>
                </a:solidFill>
                <a:latin typeface="Bitter"/>
                <a:ea typeface="Bitter"/>
                <a:cs typeface="Bitter"/>
                <a:sym typeface="Bitter"/>
              </a:defRPr>
            </a:lvl4pPr>
            <a:lvl5pPr lvl="4" rtl="0">
              <a:spcBef>
                <a:spcPts val="0"/>
              </a:spcBef>
              <a:buNone/>
              <a:defRPr sz="1900" b="1">
                <a:solidFill>
                  <a:srgbClr val="002855"/>
                </a:solidFill>
                <a:latin typeface="Bitter"/>
                <a:ea typeface="Bitter"/>
                <a:cs typeface="Bitter"/>
                <a:sym typeface="Bitter"/>
              </a:defRPr>
            </a:lvl5pPr>
            <a:lvl6pPr lvl="5" rtl="0">
              <a:spcBef>
                <a:spcPts val="0"/>
              </a:spcBef>
              <a:buNone/>
              <a:defRPr sz="1900" b="1">
                <a:solidFill>
                  <a:srgbClr val="002855"/>
                </a:solidFill>
                <a:latin typeface="Bitter"/>
                <a:ea typeface="Bitter"/>
                <a:cs typeface="Bitter"/>
                <a:sym typeface="Bitter"/>
              </a:defRPr>
            </a:lvl6pPr>
            <a:lvl7pPr lvl="6" rtl="0">
              <a:spcBef>
                <a:spcPts val="0"/>
              </a:spcBef>
              <a:buNone/>
              <a:defRPr sz="1900" b="1">
                <a:solidFill>
                  <a:srgbClr val="002855"/>
                </a:solidFill>
                <a:latin typeface="Bitter"/>
                <a:ea typeface="Bitter"/>
                <a:cs typeface="Bitter"/>
                <a:sym typeface="Bitter"/>
              </a:defRPr>
            </a:lvl7pPr>
            <a:lvl8pPr lvl="7" rtl="0">
              <a:spcBef>
                <a:spcPts val="0"/>
              </a:spcBef>
              <a:buNone/>
              <a:defRPr sz="1900" b="1">
                <a:solidFill>
                  <a:srgbClr val="002855"/>
                </a:solidFill>
                <a:latin typeface="Bitter"/>
                <a:ea typeface="Bitter"/>
                <a:cs typeface="Bitter"/>
                <a:sym typeface="Bitter"/>
              </a:defRPr>
            </a:lvl8pPr>
            <a:lvl9pPr lvl="8" rtl="0">
              <a:spcBef>
                <a:spcPts val="0"/>
              </a:spcBef>
              <a:buNone/>
              <a:defRPr sz="1900" b="1">
                <a:solidFill>
                  <a:srgbClr val="002855"/>
                </a:solidFill>
                <a:latin typeface="Bitter"/>
                <a:ea typeface="Bitter"/>
                <a:cs typeface="Bitter"/>
                <a:sym typeface="Bitte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91"/>
        <p:cNvGrpSpPr/>
        <p:nvPr/>
      </p:nvGrpSpPr>
      <p:grpSpPr>
        <a:xfrm>
          <a:off x="0" y="0"/>
          <a:ext cx="0" cy="0"/>
          <a:chOff x="0" y="0"/>
          <a:chExt cx="0" cy="0"/>
        </a:xfrm>
      </p:grpSpPr>
      <p:sp>
        <p:nvSpPr>
          <p:cNvPr id="92" name="Shape 92"/>
          <p:cNvSpPr txBox="1">
            <a:spLocks noGrp="1"/>
          </p:cNvSpPr>
          <p:nvPr>
            <p:ph type="title"/>
          </p:nvPr>
        </p:nvSpPr>
        <p:spPr>
          <a:xfrm>
            <a:off x="609600" y="273050"/>
            <a:ext cx="4011300" cy="1161900"/>
          </a:xfrm>
          <a:prstGeom prst="rect">
            <a:avLst/>
          </a:prstGeom>
          <a:noFill/>
          <a:ln>
            <a:noFill/>
          </a:ln>
        </p:spPr>
        <p:txBody>
          <a:bodyPr lIns="121900" tIns="121900" rIns="121900" bIns="121900" anchor="b" anchorCtr="0"/>
          <a:lstStyle>
            <a:lvl1pPr marL="0" marR="0" lvl="0" indent="0" algn="l" rtl="0">
              <a:spcBef>
                <a:spcPts val="0"/>
              </a:spcBef>
              <a:buClr>
                <a:schemeClr val="dk1"/>
              </a:buClr>
              <a:buFont typeface="Calibri"/>
              <a:buNone/>
              <a:defRPr sz="27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93" name="Shape 93"/>
          <p:cNvSpPr txBox="1">
            <a:spLocks noGrp="1"/>
          </p:cNvSpPr>
          <p:nvPr>
            <p:ph type="body" idx="1"/>
          </p:nvPr>
        </p:nvSpPr>
        <p:spPr>
          <a:xfrm>
            <a:off x="4766733" y="273050"/>
            <a:ext cx="6815700" cy="58527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94" name="Shape 94"/>
          <p:cNvSpPr txBox="1">
            <a:spLocks noGrp="1"/>
          </p:cNvSpPr>
          <p:nvPr>
            <p:ph type="body" idx="2"/>
          </p:nvPr>
        </p:nvSpPr>
        <p:spPr>
          <a:xfrm>
            <a:off x="609600" y="1435100"/>
            <a:ext cx="4011300" cy="4691100"/>
          </a:xfrm>
          <a:prstGeom prst="rect">
            <a:avLst/>
          </a:prstGeom>
          <a:noFill/>
          <a:ln>
            <a:noFill/>
          </a:ln>
        </p:spPr>
        <p:txBody>
          <a:bodyPr lIns="121900" tIns="121900" rIns="121900" bIns="121900" anchor="t" anchorCtr="0"/>
          <a:lstStyle>
            <a:lvl1pPr marL="0" marR="0" lvl="0" indent="0" algn="l" rtl="0">
              <a:spcBef>
                <a:spcPts val="400"/>
              </a:spcBef>
              <a:buClr>
                <a:schemeClr val="dk1"/>
              </a:buClr>
              <a:buFont typeface="Arial"/>
              <a:buNone/>
              <a:defRPr sz="1900" b="0" i="0" u="none" strike="noStrike" cap="none">
                <a:solidFill>
                  <a:schemeClr val="dk1"/>
                </a:solidFill>
                <a:latin typeface="Calibri"/>
                <a:ea typeface="Calibri"/>
                <a:cs typeface="Calibri"/>
                <a:sym typeface="Calibri"/>
              </a:defRPr>
            </a:lvl1pPr>
            <a:lvl2pPr marL="609600" marR="0" lvl="1" indent="0" algn="l" rtl="0">
              <a:spcBef>
                <a:spcPts val="300"/>
              </a:spcBef>
              <a:buClr>
                <a:schemeClr val="dk1"/>
              </a:buClr>
              <a:buFont typeface="Arial"/>
              <a:buNone/>
              <a:defRPr sz="1600" b="0" i="0" u="none" strike="noStrike" cap="none">
                <a:solidFill>
                  <a:schemeClr val="dk1"/>
                </a:solidFill>
                <a:latin typeface="Calibri"/>
                <a:ea typeface="Calibri"/>
                <a:cs typeface="Calibri"/>
                <a:sym typeface="Calibri"/>
              </a:defRPr>
            </a:lvl2pPr>
            <a:lvl3pPr marL="1219200" marR="0" lvl="2" indent="0" algn="l" rtl="0">
              <a:spcBef>
                <a:spcPts val="300"/>
              </a:spcBef>
              <a:buClr>
                <a:schemeClr val="dk1"/>
              </a:buClr>
              <a:buFont typeface="Arial"/>
              <a:buNone/>
              <a:defRPr sz="1300" b="0" i="0" u="none" strike="noStrike" cap="none">
                <a:solidFill>
                  <a:schemeClr val="dk1"/>
                </a:solidFill>
                <a:latin typeface="Calibri"/>
                <a:ea typeface="Calibri"/>
                <a:cs typeface="Calibri"/>
                <a:sym typeface="Calibri"/>
              </a:defRPr>
            </a:lvl3pPr>
            <a:lvl4pPr marL="1828800" marR="0" lvl="3"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4pPr>
            <a:lvl5pPr marL="2438400" marR="0" lvl="4"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5pPr>
            <a:lvl6pPr marL="3048000" marR="0" lvl="5"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600" marR="0" lvl="6"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7200" marR="0" lvl="7"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800" marR="0" lvl="8"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95" name="Shape 95"/>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96" name="Shape 96"/>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9088900"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D9D9D9"/>
                </a:solidFill>
                <a:latin typeface="Bitter"/>
                <a:ea typeface="Bitter"/>
                <a:cs typeface="Bitter"/>
                <a:sym typeface="Bitter"/>
              </a:rPr>
              <a:t>‹#›</a:t>
            </a:fld>
            <a:endParaRPr lang="en-US" sz="1600" b="0" i="0" u="none" strike="noStrike" cap="none">
              <a:solidFill>
                <a:srgbClr val="D9D9D9"/>
              </a:solidFill>
              <a:latin typeface="Bitter"/>
              <a:ea typeface="Bitter"/>
              <a:cs typeface="Bitter"/>
              <a:sym typeface="Bitte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2389717" y="4800600"/>
            <a:ext cx="7315200" cy="566700"/>
          </a:xfrm>
          <a:prstGeom prst="rect">
            <a:avLst/>
          </a:prstGeom>
          <a:noFill/>
          <a:ln>
            <a:noFill/>
          </a:ln>
        </p:spPr>
        <p:txBody>
          <a:bodyPr lIns="121900" tIns="121900" rIns="121900" bIns="121900" anchor="b" anchorCtr="0"/>
          <a:lstStyle>
            <a:lvl1pPr marL="0" marR="0" lvl="0" indent="0" algn="l" rtl="0">
              <a:spcBef>
                <a:spcPts val="0"/>
              </a:spcBef>
              <a:buClr>
                <a:schemeClr val="dk1"/>
              </a:buClr>
              <a:buFont typeface="Calibri"/>
              <a:buNone/>
              <a:defRPr sz="27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00" name="Shape 100"/>
          <p:cNvSpPr>
            <a:spLocks noGrp="1"/>
          </p:cNvSpPr>
          <p:nvPr>
            <p:ph type="pic" idx="2"/>
          </p:nvPr>
        </p:nvSpPr>
        <p:spPr>
          <a:xfrm>
            <a:off x="2389717" y="612775"/>
            <a:ext cx="7315200" cy="4114800"/>
          </a:xfrm>
          <a:prstGeom prst="rect">
            <a:avLst/>
          </a:prstGeom>
          <a:noFill/>
          <a:ln>
            <a:noFill/>
          </a:ln>
        </p:spPr>
        <p:txBody>
          <a:bodyPr lIns="121900" tIns="121900" rIns="121900" bIns="121900" anchor="t" anchorCtr="0"/>
          <a:lstStyle>
            <a:lvl1pPr marL="0" marR="0" lvl="0" indent="0" algn="l" rtl="0">
              <a:spcBef>
                <a:spcPts val="900"/>
              </a:spcBef>
              <a:buClr>
                <a:schemeClr val="dk1"/>
              </a:buClr>
              <a:buSzPct val="44186"/>
              <a:buFont typeface="Arial"/>
              <a:buNone/>
              <a:defRPr sz="4300" b="0" i="0" u="none" strike="noStrike" cap="none">
                <a:solidFill>
                  <a:schemeClr val="dk1"/>
                </a:solidFill>
                <a:latin typeface="Calibri"/>
                <a:ea typeface="Calibri"/>
                <a:cs typeface="Calibri"/>
                <a:sym typeface="Calibri"/>
              </a:defRPr>
            </a:lvl1pPr>
            <a:lvl2pPr marL="609600" marR="0" lvl="1" indent="0" algn="l" rtl="0">
              <a:spcBef>
                <a:spcPts val="700"/>
              </a:spcBef>
              <a:buClr>
                <a:schemeClr val="dk1"/>
              </a:buClr>
              <a:buSzPct val="51351"/>
              <a:buFont typeface="Arial"/>
              <a:buNone/>
              <a:defRPr sz="3700" b="0" i="0" u="none" strike="noStrike" cap="none">
                <a:solidFill>
                  <a:schemeClr val="dk1"/>
                </a:solidFill>
                <a:latin typeface="Calibri"/>
                <a:ea typeface="Calibri"/>
                <a:cs typeface="Calibri"/>
                <a:sym typeface="Calibri"/>
              </a:defRPr>
            </a:lvl2pPr>
            <a:lvl3pPr marL="1219200" marR="0" lvl="2" indent="0" algn="l" rtl="0">
              <a:spcBef>
                <a:spcPts val="600"/>
              </a:spcBef>
              <a:buClr>
                <a:schemeClr val="dk1"/>
              </a:buClr>
              <a:buSzPct val="59375"/>
              <a:buFont typeface="Arial"/>
              <a:buNone/>
              <a:defRPr sz="3200" b="0" i="0" u="none" strike="noStrike" cap="none">
                <a:solidFill>
                  <a:schemeClr val="dk1"/>
                </a:solidFill>
                <a:latin typeface="Calibri"/>
                <a:ea typeface="Calibri"/>
                <a:cs typeface="Calibri"/>
                <a:sym typeface="Calibri"/>
              </a:defRPr>
            </a:lvl3pPr>
            <a:lvl4pPr marL="1828800" marR="0" lvl="3"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4pPr>
            <a:lvl5pPr marL="2438400" marR="0" lvl="4"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5pPr>
            <a:lvl6pPr marL="3048000" marR="0" lvl="5"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6pPr>
            <a:lvl7pPr marL="3657600" marR="0" lvl="6"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7pPr>
            <a:lvl8pPr marL="4267200" marR="0" lvl="7"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8pPr>
            <a:lvl9pPr marL="4876800" marR="0" lvl="8" indent="0" algn="l" rtl="0">
              <a:spcBef>
                <a:spcPts val="500"/>
              </a:spcBef>
              <a:buClr>
                <a:schemeClr val="dk1"/>
              </a:buClr>
              <a:buSzPct val="70370"/>
              <a:buFont typeface="Arial"/>
              <a:buNone/>
              <a:defRPr sz="27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body" idx="1"/>
          </p:nvPr>
        </p:nvSpPr>
        <p:spPr>
          <a:xfrm>
            <a:off x="2389717" y="5367337"/>
            <a:ext cx="7315200" cy="804900"/>
          </a:xfrm>
          <a:prstGeom prst="rect">
            <a:avLst/>
          </a:prstGeom>
          <a:noFill/>
          <a:ln>
            <a:noFill/>
          </a:ln>
        </p:spPr>
        <p:txBody>
          <a:bodyPr lIns="121900" tIns="121900" rIns="121900" bIns="121900" anchor="t" anchorCtr="0"/>
          <a:lstStyle>
            <a:lvl1pPr marL="0" marR="0" lvl="0" indent="0" algn="l" rtl="0">
              <a:spcBef>
                <a:spcPts val="400"/>
              </a:spcBef>
              <a:buClr>
                <a:schemeClr val="dk1"/>
              </a:buClr>
              <a:buFont typeface="Arial"/>
              <a:buNone/>
              <a:defRPr sz="1900" b="0" i="0" u="none" strike="noStrike" cap="none">
                <a:solidFill>
                  <a:schemeClr val="dk1"/>
                </a:solidFill>
                <a:latin typeface="Calibri"/>
                <a:ea typeface="Calibri"/>
                <a:cs typeface="Calibri"/>
                <a:sym typeface="Calibri"/>
              </a:defRPr>
            </a:lvl1pPr>
            <a:lvl2pPr marL="609600" marR="0" lvl="1" indent="0" algn="l" rtl="0">
              <a:spcBef>
                <a:spcPts val="300"/>
              </a:spcBef>
              <a:buClr>
                <a:schemeClr val="dk1"/>
              </a:buClr>
              <a:buFont typeface="Arial"/>
              <a:buNone/>
              <a:defRPr sz="1600" b="0" i="0" u="none" strike="noStrike" cap="none">
                <a:solidFill>
                  <a:schemeClr val="dk1"/>
                </a:solidFill>
                <a:latin typeface="Calibri"/>
                <a:ea typeface="Calibri"/>
                <a:cs typeface="Calibri"/>
                <a:sym typeface="Calibri"/>
              </a:defRPr>
            </a:lvl2pPr>
            <a:lvl3pPr marL="1219200" marR="0" lvl="2" indent="0" algn="l" rtl="0">
              <a:spcBef>
                <a:spcPts val="300"/>
              </a:spcBef>
              <a:buClr>
                <a:schemeClr val="dk1"/>
              </a:buClr>
              <a:buFont typeface="Arial"/>
              <a:buNone/>
              <a:defRPr sz="1300" b="0" i="0" u="none" strike="noStrike" cap="none">
                <a:solidFill>
                  <a:schemeClr val="dk1"/>
                </a:solidFill>
                <a:latin typeface="Calibri"/>
                <a:ea typeface="Calibri"/>
                <a:cs typeface="Calibri"/>
                <a:sym typeface="Calibri"/>
              </a:defRPr>
            </a:lvl3pPr>
            <a:lvl4pPr marL="1828800" marR="0" lvl="3"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4pPr>
            <a:lvl5pPr marL="2438400" marR="0" lvl="4"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5pPr>
            <a:lvl6pPr marL="3048000" marR="0" lvl="5"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6pPr>
            <a:lvl7pPr marL="3657600" marR="0" lvl="6"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7pPr>
            <a:lvl8pPr marL="4267200" marR="0" lvl="7"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8pPr>
            <a:lvl9pPr marL="4876800" marR="0" lvl="8" indent="0" algn="l" rtl="0">
              <a:spcBef>
                <a:spcPts val="200"/>
              </a:spcBef>
              <a:buClr>
                <a:schemeClr val="dk1"/>
              </a:buClr>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4" name="Shape 104"/>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105"/>
        <p:cNvGrpSpPr/>
        <p:nvPr/>
      </p:nvGrpSpPr>
      <p:grpSpPr>
        <a:xfrm>
          <a:off x="0" y="0"/>
          <a:ext cx="0" cy="0"/>
          <a:chOff x="0" y="0"/>
          <a:chExt cx="0" cy="0"/>
        </a:xfrm>
      </p:grpSpPr>
      <p:sp>
        <p:nvSpPr>
          <p:cNvPr id="106" name="Shape 106"/>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07" name="Shape 107"/>
          <p:cNvSpPr txBox="1">
            <a:spLocks noGrp="1"/>
          </p:cNvSpPr>
          <p:nvPr>
            <p:ph type="body" idx="1"/>
          </p:nvPr>
        </p:nvSpPr>
        <p:spPr>
          <a:xfrm rot="5400000">
            <a:off x="3832950" y="-1623150"/>
            <a:ext cx="4526100" cy="109728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08" name="Shape 108"/>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111"/>
        <p:cNvGrpSpPr/>
        <p:nvPr/>
      </p:nvGrpSpPr>
      <p:grpSpPr>
        <a:xfrm>
          <a:off x="0" y="0"/>
          <a:ext cx="0" cy="0"/>
          <a:chOff x="0" y="0"/>
          <a:chExt cx="0" cy="0"/>
        </a:xfrm>
      </p:grpSpPr>
      <p:sp>
        <p:nvSpPr>
          <p:cNvPr id="112" name="Shape 112"/>
          <p:cNvSpPr txBox="1">
            <a:spLocks noGrp="1"/>
          </p:cNvSpPr>
          <p:nvPr>
            <p:ph type="title"/>
          </p:nvPr>
        </p:nvSpPr>
        <p:spPr>
          <a:xfrm rot="5400000">
            <a:off x="7285050" y="1828787"/>
            <a:ext cx="5851500" cy="27432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113" name="Shape 113"/>
          <p:cNvSpPr txBox="1">
            <a:spLocks noGrp="1"/>
          </p:cNvSpPr>
          <p:nvPr>
            <p:ph type="body" idx="1"/>
          </p:nvPr>
        </p:nvSpPr>
        <p:spPr>
          <a:xfrm rot="5400000">
            <a:off x="1697000" y="-812862"/>
            <a:ext cx="5851500" cy="80265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14" name="Shape 114"/>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5" name="Shape 115"/>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116" name="Shape 116"/>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1_Slide">
    <p:spTree>
      <p:nvGrpSpPr>
        <p:cNvPr id="1" name="Shape 117"/>
        <p:cNvGrpSpPr/>
        <p:nvPr/>
      </p:nvGrpSpPr>
      <p:grpSpPr>
        <a:xfrm>
          <a:off x="0" y="0"/>
          <a:ext cx="0" cy="0"/>
          <a:chOff x="0" y="0"/>
          <a:chExt cx="0" cy="0"/>
        </a:xfrm>
      </p:grpSpPr>
      <p:sp>
        <p:nvSpPr>
          <p:cNvPr id="118" name="Shape 118"/>
          <p:cNvSpPr txBox="1">
            <a:spLocks noGrp="1"/>
          </p:cNvSpPr>
          <p:nvPr>
            <p:ph type="title"/>
          </p:nvPr>
        </p:nvSpPr>
        <p:spPr>
          <a:xfrm>
            <a:off x="668866" y="99059"/>
            <a:ext cx="10854300" cy="571500"/>
          </a:xfrm>
          <a:prstGeom prst="rect">
            <a:avLst/>
          </a:prstGeom>
          <a:noFill/>
          <a:ln>
            <a:noFill/>
          </a:ln>
        </p:spPr>
        <p:txBody>
          <a:bodyPr lIns="121900" tIns="121900" rIns="121900" bIns="121900" anchor="ctr" anchorCtr="0"/>
          <a:lstStyle>
            <a:lvl1pPr marL="0" marR="0" lvl="0" indent="0" algn="l" rtl="0">
              <a:lnSpc>
                <a:spcPct val="75000"/>
              </a:lnSpc>
              <a:spcBef>
                <a:spcPts val="900"/>
              </a:spcBef>
              <a:spcAft>
                <a:spcPts val="0"/>
              </a:spcAft>
              <a:buClr>
                <a:srgbClr val="000000"/>
              </a:buClr>
              <a:buFont typeface="Arial"/>
              <a:buNone/>
              <a:defRPr sz="1900" b="1" i="0" u="none" strike="noStrike" cap="none">
                <a:solidFill>
                  <a:schemeClr val="accent1"/>
                </a:solidFill>
                <a:latin typeface="Arial"/>
                <a:ea typeface="Arial"/>
                <a:cs typeface="Arial"/>
                <a:sym typeface="Arial"/>
              </a:defRPr>
            </a:lvl1pPr>
            <a:lvl2pPr marL="0" marR="0" lvl="1" indent="152400" algn="l" rtl="0">
              <a:lnSpc>
                <a:spcPct val="75000"/>
              </a:lnSpc>
              <a:spcBef>
                <a:spcPts val="900"/>
              </a:spcBef>
              <a:buFont typeface="Arial"/>
              <a:buNone/>
              <a:defRPr sz="900"/>
            </a:lvl2pPr>
            <a:lvl3pPr marL="0" marR="0" lvl="2" indent="292100" algn="l" rtl="0">
              <a:lnSpc>
                <a:spcPct val="75000"/>
              </a:lnSpc>
              <a:spcBef>
                <a:spcPts val="900"/>
              </a:spcBef>
              <a:buFont typeface="Arial"/>
              <a:buNone/>
              <a:defRPr sz="900"/>
            </a:lvl3pPr>
            <a:lvl4pPr marL="0" marR="0" lvl="3" indent="444500" algn="l" rtl="0">
              <a:lnSpc>
                <a:spcPct val="75000"/>
              </a:lnSpc>
              <a:spcBef>
                <a:spcPts val="900"/>
              </a:spcBef>
              <a:buFont typeface="Arial"/>
              <a:buNone/>
              <a:defRPr sz="900"/>
            </a:lvl4pPr>
            <a:lvl5pPr marL="0" marR="0" lvl="4" indent="596900" algn="l" rtl="0">
              <a:lnSpc>
                <a:spcPct val="75000"/>
              </a:lnSpc>
              <a:spcBef>
                <a:spcPts val="900"/>
              </a:spcBef>
              <a:buFont typeface="Arial"/>
              <a:buNone/>
              <a:defRPr sz="900"/>
            </a:lvl5pPr>
            <a:lvl6pPr marL="0" marR="0" lvl="5" indent="749300" algn="l" rtl="0">
              <a:lnSpc>
                <a:spcPct val="75000"/>
              </a:lnSpc>
              <a:spcBef>
                <a:spcPts val="900"/>
              </a:spcBef>
              <a:buFont typeface="Arial"/>
              <a:buNone/>
              <a:defRPr sz="900"/>
            </a:lvl6pPr>
            <a:lvl7pPr marL="0" marR="0" lvl="6" indent="876300" algn="l" rtl="0">
              <a:lnSpc>
                <a:spcPct val="75000"/>
              </a:lnSpc>
              <a:spcBef>
                <a:spcPts val="900"/>
              </a:spcBef>
              <a:buFont typeface="Arial"/>
              <a:buNone/>
              <a:defRPr sz="900"/>
            </a:lvl7pPr>
            <a:lvl8pPr marL="0" marR="0" lvl="7" indent="1028700" algn="l" rtl="0">
              <a:lnSpc>
                <a:spcPct val="75000"/>
              </a:lnSpc>
              <a:spcBef>
                <a:spcPts val="900"/>
              </a:spcBef>
              <a:buFont typeface="Arial"/>
              <a:buNone/>
              <a:defRPr sz="900"/>
            </a:lvl8pPr>
            <a:lvl9pPr marL="0" marR="0" lvl="8" indent="1181100" algn="l" rtl="0">
              <a:lnSpc>
                <a:spcPct val="75000"/>
              </a:lnSpc>
              <a:spcBef>
                <a:spcPts val="900"/>
              </a:spcBef>
              <a:buFont typeface="Arial"/>
              <a:buNone/>
              <a:defRPr sz="900"/>
            </a:lvl9pPr>
          </a:lstStyle>
          <a:p>
            <a:endParaRPr/>
          </a:p>
        </p:txBody>
      </p:sp>
      <p:sp>
        <p:nvSpPr>
          <p:cNvPr id="119" name="Shape 119"/>
          <p:cNvSpPr/>
          <p:nvPr/>
        </p:nvSpPr>
        <p:spPr>
          <a:xfrm>
            <a:off x="3640646" y="2176489"/>
            <a:ext cx="8120100" cy="1883700"/>
          </a:xfrm>
          <a:prstGeom prst="rect">
            <a:avLst/>
          </a:prstGeom>
          <a:noFill/>
          <a:ln>
            <a:noFill/>
          </a:ln>
        </p:spPr>
        <p:txBody>
          <a:bodyPr lIns="121900" tIns="60925" rIns="121900" bIns="60925" anchor="t" anchorCtr="0">
            <a:noAutofit/>
          </a:bodyPr>
          <a:lstStyle/>
          <a:p>
            <a:pPr marL="0" marR="0" lvl="0" indent="0" algn="l" rtl="0">
              <a:lnSpc>
                <a:spcPct val="100000"/>
              </a:lnSpc>
              <a:spcBef>
                <a:spcPts val="0"/>
              </a:spcBef>
              <a:spcAft>
                <a:spcPts val="0"/>
              </a:spcAft>
              <a:buClr>
                <a:srgbClr val="FFFFFF"/>
              </a:buClr>
              <a:buFont typeface="Arial"/>
              <a:buNone/>
            </a:pPr>
            <a:endParaRPr sz="6400" b="1" i="0" u="none" strike="noStrike" cap="none">
              <a:solidFill>
                <a:srgbClr val="FFFFFF"/>
              </a:solidFill>
              <a:latin typeface="Questrial"/>
              <a:ea typeface="Questrial"/>
              <a:cs typeface="Questrial"/>
              <a:sym typeface="Questrial"/>
            </a:endParaRPr>
          </a:p>
        </p:txBody>
      </p:sp>
      <p:sp>
        <p:nvSpPr>
          <p:cNvPr id="120" name="Shape 120"/>
          <p:cNvSpPr txBox="1">
            <a:spLocks noGrp="1"/>
          </p:cNvSpPr>
          <p:nvPr>
            <p:ph type="body" idx="1"/>
          </p:nvPr>
        </p:nvSpPr>
        <p:spPr>
          <a:xfrm>
            <a:off x="668865" y="1385276"/>
            <a:ext cx="10854300" cy="3280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2400" b="0" i="0" u="none" strike="noStrike" cap="none">
                <a:solidFill>
                  <a:schemeClr val="dk1"/>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121" name="Shape 121"/>
          <p:cNvSpPr txBox="1">
            <a:spLocks noGrp="1"/>
          </p:cNvSpPr>
          <p:nvPr>
            <p:ph type="body" idx="2"/>
          </p:nvPr>
        </p:nvSpPr>
        <p:spPr>
          <a:xfrm>
            <a:off x="668865" y="769800"/>
            <a:ext cx="10854300" cy="499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3200" b="0" i="0" u="none" strike="noStrike" cap="none">
                <a:solidFill>
                  <a:schemeClr val="dk2"/>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6_Slide">
    <p:spTree>
      <p:nvGrpSpPr>
        <p:cNvPr id="1" name="Shape 122"/>
        <p:cNvGrpSpPr/>
        <p:nvPr/>
      </p:nvGrpSpPr>
      <p:grpSpPr>
        <a:xfrm>
          <a:off x="0" y="0"/>
          <a:ext cx="0" cy="0"/>
          <a:chOff x="0" y="0"/>
          <a:chExt cx="0" cy="0"/>
        </a:xfrm>
      </p:grpSpPr>
      <p:sp>
        <p:nvSpPr>
          <p:cNvPr id="123" name="Shape 123"/>
          <p:cNvSpPr txBox="1">
            <a:spLocks noGrp="1"/>
          </p:cNvSpPr>
          <p:nvPr>
            <p:ph type="title"/>
          </p:nvPr>
        </p:nvSpPr>
        <p:spPr>
          <a:xfrm>
            <a:off x="668866" y="99059"/>
            <a:ext cx="10854300" cy="571500"/>
          </a:xfrm>
          <a:prstGeom prst="rect">
            <a:avLst/>
          </a:prstGeom>
          <a:noFill/>
          <a:ln>
            <a:noFill/>
          </a:ln>
        </p:spPr>
        <p:txBody>
          <a:bodyPr lIns="121900" tIns="121900" rIns="121900" bIns="121900" anchor="ctr" anchorCtr="0"/>
          <a:lstStyle>
            <a:lvl1pPr marL="0" marR="0" lvl="0" indent="0" algn="l" rtl="0">
              <a:lnSpc>
                <a:spcPct val="75000"/>
              </a:lnSpc>
              <a:spcBef>
                <a:spcPts val="900"/>
              </a:spcBef>
              <a:spcAft>
                <a:spcPts val="0"/>
              </a:spcAft>
              <a:buClr>
                <a:srgbClr val="000000"/>
              </a:buClr>
              <a:buFont typeface="Arial"/>
              <a:buNone/>
              <a:defRPr sz="1900" b="1" i="0" u="none" strike="noStrike" cap="none">
                <a:solidFill>
                  <a:schemeClr val="accent1"/>
                </a:solidFill>
                <a:latin typeface="Arial"/>
                <a:ea typeface="Arial"/>
                <a:cs typeface="Arial"/>
                <a:sym typeface="Arial"/>
              </a:defRPr>
            </a:lvl1pPr>
            <a:lvl2pPr marL="0" marR="0" lvl="1" indent="152400" algn="l" rtl="0">
              <a:lnSpc>
                <a:spcPct val="75000"/>
              </a:lnSpc>
              <a:spcBef>
                <a:spcPts val="900"/>
              </a:spcBef>
              <a:buFont typeface="Arial"/>
              <a:buNone/>
              <a:defRPr sz="900"/>
            </a:lvl2pPr>
            <a:lvl3pPr marL="0" marR="0" lvl="2" indent="292100" algn="l" rtl="0">
              <a:lnSpc>
                <a:spcPct val="75000"/>
              </a:lnSpc>
              <a:spcBef>
                <a:spcPts val="900"/>
              </a:spcBef>
              <a:buFont typeface="Arial"/>
              <a:buNone/>
              <a:defRPr sz="900"/>
            </a:lvl3pPr>
            <a:lvl4pPr marL="0" marR="0" lvl="3" indent="444500" algn="l" rtl="0">
              <a:lnSpc>
                <a:spcPct val="75000"/>
              </a:lnSpc>
              <a:spcBef>
                <a:spcPts val="900"/>
              </a:spcBef>
              <a:buFont typeface="Arial"/>
              <a:buNone/>
              <a:defRPr sz="900"/>
            </a:lvl4pPr>
            <a:lvl5pPr marL="0" marR="0" lvl="4" indent="596900" algn="l" rtl="0">
              <a:lnSpc>
                <a:spcPct val="75000"/>
              </a:lnSpc>
              <a:spcBef>
                <a:spcPts val="900"/>
              </a:spcBef>
              <a:buFont typeface="Arial"/>
              <a:buNone/>
              <a:defRPr sz="900"/>
            </a:lvl5pPr>
            <a:lvl6pPr marL="0" marR="0" lvl="5" indent="749300" algn="l" rtl="0">
              <a:lnSpc>
                <a:spcPct val="75000"/>
              </a:lnSpc>
              <a:spcBef>
                <a:spcPts val="900"/>
              </a:spcBef>
              <a:buFont typeface="Arial"/>
              <a:buNone/>
              <a:defRPr sz="900"/>
            </a:lvl6pPr>
            <a:lvl7pPr marL="0" marR="0" lvl="6" indent="876300" algn="l" rtl="0">
              <a:lnSpc>
                <a:spcPct val="75000"/>
              </a:lnSpc>
              <a:spcBef>
                <a:spcPts val="900"/>
              </a:spcBef>
              <a:buFont typeface="Arial"/>
              <a:buNone/>
              <a:defRPr sz="900"/>
            </a:lvl7pPr>
            <a:lvl8pPr marL="0" marR="0" lvl="7" indent="1028700" algn="l" rtl="0">
              <a:lnSpc>
                <a:spcPct val="75000"/>
              </a:lnSpc>
              <a:spcBef>
                <a:spcPts val="900"/>
              </a:spcBef>
              <a:buFont typeface="Arial"/>
              <a:buNone/>
              <a:defRPr sz="900"/>
            </a:lvl8pPr>
            <a:lvl9pPr marL="0" marR="0" lvl="8" indent="1181100" algn="l" rtl="0">
              <a:lnSpc>
                <a:spcPct val="75000"/>
              </a:lnSpc>
              <a:spcBef>
                <a:spcPts val="900"/>
              </a:spcBef>
              <a:buFont typeface="Arial"/>
              <a:buNone/>
              <a:defRPr sz="900"/>
            </a:lvl9pPr>
          </a:lstStyle>
          <a:p>
            <a:endParaRPr/>
          </a:p>
        </p:txBody>
      </p:sp>
      <p:sp>
        <p:nvSpPr>
          <p:cNvPr id="124" name="Shape 124"/>
          <p:cNvSpPr/>
          <p:nvPr/>
        </p:nvSpPr>
        <p:spPr>
          <a:xfrm>
            <a:off x="3640646" y="2176489"/>
            <a:ext cx="8120100" cy="1883700"/>
          </a:xfrm>
          <a:prstGeom prst="rect">
            <a:avLst/>
          </a:prstGeom>
          <a:noFill/>
          <a:ln>
            <a:noFill/>
          </a:ln>
        </p:spPr>
        <p:txBody>
          <a:bodyPr lIns="121900" tIns="60925" rIns="121900" bIns="60925" anchor="t" anchorCtr="0">
            <a:noAutofit/>
          </a:bodyPr>
          <a:lstStyle/>
          <a:p>
            <a:pPr marL="0" marR="0" lvl="0" indent="0" algn="l" rtl="0">
              <a:lnSpc>
                <a:spcPct val="100000"/>
              </a:lnSpc>
              <a:spcBef>
                <a:spcPts val="0"/>
              </a:spcBef>
              <a:spcAft>
                <a:spcPts val="0"/>
              </a:spcAft>
              <a:buClr>
                <a:srgbClr val="FFFFFF"/>
              </a:buClr>
              <a:buFont typeface="Arial"/>
              <a:buNone/>
            </a:pPr>
            <a:endParaRPr sz="6400" b="1" i="0" u="none" strike="noStrike" cap="none">
              <a:solidFill>
                <a:srgbClr val="FFFFFF"/>
              </a:solidFill>
              <a:latin typeface="Questrial"/>
              <a:ea typeface="Questrial"/>
              <a:cs typeface="Questrial"/>
              <a:sym typeface="Questrial"/>
            </a:endParaRPr>
          </a:p>
        </p:txBody>
      </p:sp>
      <p:sp>
        <p:nvSpPr>
          <p:cNvPr id="125" name="Shape 125"/>
          <p:cNvSpPr txBox="1">
            <a:spLocks noGrp="1"/>
          </p:cNvSpPr>
          <p:nvPr>
            <p:ph type="body" idx="1"/>
          </p:nvPr>
        </p:nvSpPr>
        <p:spPr>
          <a:xfrm>
            <a:off x="668865" y="1385276"/>
            <a:ext cx="10854300" cy="3280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2400" b="0" i="0" u="none" strike="noStrike" cap="none">
                <a:solidFill>
                  <a:schemeClr val="dk1"/>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
        <p:nvSpPr>
          <p:cNvPr id="126" name="Shape 126"/>
          <p:cNvSpPr txBox="1">
            <a:spLocks noGrp="1"/>
          </p:cNvSpPr>
          <p:nvPr>
            <p:ph type="body" idx="2"/>
          </p:nvPr>
        </p:nvSpPr>
        <p:spPr>
          <a:xfrm>
            <a:off x="668865" y="769800"/>
            <a:ext cx="10854300" cy="499500"/>
          </a:xfrm>
          <a:prstGeom prst="rect">
            <a:avLst/>
          </a:prstGeom>
          <a:noFill/>
          <a:ln>
            <a:noFill/>
          </a:ln>
        </p:spPr>
        <p:txBody>
          <a:bodyPr lIns="121900" tIns="121900" rIns="121900" bIns="121900" anchor="t" anchorCtr="0"/>
          <a:lstStyle>
            <a:lvl1pPr marL="0" marR="0" lvl="0" indent="0" algn="l" rtl="0">
              <a:lnSpc>
                <a:spcPct val="80000"/>
              </a:lnSpc>
              <a:spcBef>
                <a:spcPts val="700"/>
              </a:spcBef>
              <a:spcAft>
                <a:spcPts val="0"/>
              </a:spcAft>
              <a:buClr>
                <a:srgbClr val="000000"/>
              </a:buClr>
              <a:buFont typeface="Arial"/>
              <a:buNone/>
              <a:defRPr sz="3200" b="0" i="0" u="none" strike="noStrike" cap="none">
                <a:solidFill>
                  <a:schemeClr val="dk2"/>
                </a:solidFill>
                <a:latin typeface="Arial"/>
                <a:ea typeface="Arial"/>
                <a:cs typeface="Arial"/>
                <a:sym typeface="Arial"/>
              </a:defRPr>
            </a:lvl1pPr>
            <a:lvl2pPr marL="0" marR="0" lvl="1"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2pPr>
            <a:lvl3pPr marL="0" marR="0" lvl="2"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3pPr>
            <a:lvl4pPr marL="0" marR="0" lvl="3" indent="0" algn="l" rtl="0">
              <a:lnSpc>
                <a:spcPct val="90000"/>
              </a:lnSpc>
              <a:spcBef>
                <a:spcPts val="2500"/>
              </a:spcBef>
              <a:spcAft>
                <a:spcPts val="0"/>
              </a:spcAft>
              <a:buClr>
                <a:srgbClr val="424242"/>
              </a:buClr>
              <a:buFont typeface="Helvetica Neue"/>
              <a:buNone/>
              <a:defRPr sz="900" b="0" i="0" u="none" strike="noStrike" cap="none">
                <a:solidFill>
                  <a:srgbClr val="000000"/>
                </a:solidFill>
                <a:latin typeface="Arial"/>
                <a:ea typeface="Arial"/>
                <a:cs typeface="Arial"/>
                <a:sym typeface="Arial"/>
              </a:defRPr>
            </a:lvl4pPr>
            <a:lvl5pPr marL="0" marR="0" lvl="4" indent="0" algn="l" rtl="0">
              <a:lnSpc>
                <a:spcPct val="90000"/>
              </a:lnSpc>
              <a:spcBef>
                <a:spcPts val="25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5pPr>
            <a:lvl6pPr marL="0" marR="0" lvl="5"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6pPr>
            <a:lvl7pPr marL="0" marR="0" lvl="6"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7pPr>
            <a:lvl8pPr marL="0" marR="0" lvl="7"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8pPr>
            <a:lvl9pPr marL="0" marR="0" lvl="8" indent="0" algn="l" rtl="0">
              <a:lnSpc>
                <a:spcPct val="80000"/>
              </a:lnSpc>
              <a:spcBef>
                <a:spcPts val="700"/>
              </a:spcBef>
              <a:spcAft>
                <a:spcPts val="0"/>
              </a:spcAft>
              <a:buClr>
                <a:srgbClr val="000000"/>
              </a:buClr>
              <a:buFont typeface="Arial"/>
              <a:buNone/>
              <a:defRPr sz="9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7979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7"/>
        <p:cNvGrpSpPr/>
        <p:nvPr/>
      </p:nvGrpSpPr>
      <p:grpSpPr>
        <a:xfrm>
          <a:off x="0" y="0"/>
          <a:ext cx="0" cy="0"/>
          <a:chOff x="0" y="0"/>
          <a:chExt cx="0" cy="0"/>
        </a:xfrm>
      </p:grpSpPr>
      <p:sp>
        <p:nvSpPr>
          <p:cNvPr id="18" name="Shape 18"/>
          <p:cNvSpPr txBox="1">
            <a:spLocks noGrp="1"/>
          </p:cNvSpPr>
          <p:nvPr>
            <p:ph type="ctrTitle"/>
          </p:nvPr>
        </p:nvSpPr>
        <p:spPr>
          <a:xfrm>
            <a:off x="1524000" y="1122362"/>
            <a:ext cx="9144000" cy="2387600"/>
          </a:xfrm>
          <a:prstGeom prst="rect">
            <a:avLst/>
          </a:prstGeom>
          <a:noFill/>
          <a:ln>
            <a:noFill/>
          </a:ln>
        </p:spPr>
        <p:txBody>
          <a:bodyPr lIns="91425" tIns="91425" rIns="91425" bIns="91425" anchor="b" anchorCtr="0"/>
          <a:lstStyle>
            <a:lvl1pPr marL="0" marR="0" lvl="0" indent="0" algn="ctr" rtl="0">
              <a:lnSpc>
                <a:spcPct val="90000"/>
              </a:lnSpc>
              <a:spcBef>
                <a:spcPts val="0"/>
              </a:spcBef>
              <a:buClr>
                <a:schemeClr val="dk1"/>
              </a:buClr>
              <a:buFont typeface="Calibri"/>
              <a:buNone/>
              <a:defRPr sz="60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a:t>Click to edit Master title style</a:t>
            </a:r>
            <a:endParaRPr/>
          </a:p>
        </p:txBody>
      </p:sp>
      <p:sp>
        <p:nvSpPr>
          <p:cNvPr id="19" name="Shape 19"/>
          <p:cNvSpPr txBox="1">
            <a:spLocks noGrp="1"/>
          </p:cNvSpPr>
          <p:nvPr>
            <p:ph type="subTitle" idx="1"/>
          </p:nvPr>
        </p:nvSpPr>
        <p:spPr>
          <a:xfrm>
            <a:off x="1524000" y="3602037"/>
            <a:ext cx="9144000" cy="1655761"/>
          </a:xfrm>
          <a:prstGeom prst="rect">
            <a:avLst/>
          </a:prstGeom>
          <a:noFill/>
          <a:ln>
            <a:noFill/>
          </a:ln>
        </p:spPr>
        <p:txBody>
          <a:bodyPr lIns="91425" tIns="91425" rIns="91425" bIns="91425" anchor="t" anchorCtr="0"/>
          <a:lstStyle>
            <a:lvl1pPr marL="0" marR="0" lvl="0" indent="0" algn="ctr" rtl="0">
              <a:lnSpc>
                <a:spcPct val="90000"/>
              </a:lnSpc>
              <a:spcBef>
                <a:spcPts val="1000"/>
              </a:spcBef>
              <a:buClr>
                <a:schemeClr val="dk1"/>
              </a:buClr>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Font typeface="Arial"/>
              <a:buNone/>
              <a:defRPr sz="1600" b="0" i="0" u="none" strike="noStrike" cap="none">
                <a:solidFill>
                  <a:schemeClr val="dk1"/>
                </a:solidFill>
                <a:latin typeface="Calibri"/>
                <a:ea typeface="Calibri"/>
                <a:cs typeface="Calibri"/>
                <a:sym typeface="Calibri"/>
              </a:defRPr>
            </a:lvl9pPr>
          </a:lstStyle>
          <a:p>
            <a:r>
              <a:rPr lang="en-US"/>
              <a:t>Click to edit Master subtitle style</a:t>
            </a:r>
            <a:endParaRPr/>
          </a:p>
        </p:txBody>
      </p:sp>
      <p:sp>
        <p:nvSpPr>
          <p:cNvPr id="20" name="Shape 20"/>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1" name="Shape 21"/>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22" name="Shape 22"/>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a:solidFill>
                  <a:srgbClr val="8F9194"/>
                </a:solidFill>
                <a:latin typeface="Calibri"/>
                <a:ea typeface="Calibri"/>
                <a:cs typeface="Calibri"/>
                <a:sym typeface="Calibri"/>
              </a:rPr>
              <a:t>‹#›</a:t>
            </a:fld>
            <a:endParaRPr lang="en-US" sz="1200">
              <a:solidFill>
                <a:srgbClr val="8F9194"/>
              </a:solidFill>
              <a:latin typeface="Calibri"/>
              <a:ea typeface="Calibri"/>
              <a:cs typeface="Calibri"/>
              <a:sym typeface="Calibri"/>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54987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204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3"/>
          </a:xfrm>
          <a:prstGeom prst="rect">
            <a:avLst/>
          </a:prstGeom>
        </p:spPr>
        <p:txBody>
          <a:bodyPr/>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1095176" y="6404292"/>
            <a:ext cx="258624" cy="26924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605458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56843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extLst>
      <p:ext uri="{BB962C8B-B14F-4D97-AF65-F5344CB8AC3E}">
        <p14:creationId xmlns:p14="http://schemas.microsoft.com/office/powerpoint/2010/main" val="26742608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Shape 28"/>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34"/>
        <p:cNvGrpSpPr/>
        <p:nvPr/>
      </p:nvGrpSpPr>
      <p:grpSpPr>
        <a:xfrm>
          <a:off x="0" y="0"/>
          <a:ext cx="0" cy="0"/>
          <a:chOff x="0" y="0"/>
          <a:chExt cx="0" cy="0"/>
        </a:xfrm>
      </p:grpSpPr>
      <p:sp>
        <p:nvSpPr>
          <p:cNvPr id="35" name="Shape 35"/>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36" name="Shape 36"/>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sldNum" idx="12"/>
          </p:nvPr>
        </p:nvSpPr>
        <p:spPr>
          <a:xfrm>
            <a:off x="7646000" y="1563304"/>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D9D9D9"/>
                </a:solidFill>
                <a:latin typeface="Open Sans"/>
                <a:ea typeface="Open Sans"/>
                <a:cs typeface="Open Sans"/>
                <a:sym typeface="Open Sans"/>
              </a:rPr>
              <a:t>February 12, 2017  |  </a:t>
            </a:r>
            <a:fld id="{00000000-1234-1234-1234-123412341234}" type="slidenum">
              <a:rPr lang="en-US" sz="1200" b="0" i="0" u="none" strike="noStrike" cap="none">
                <a:solidFill>
                  <a:srgbClr val="D9D9D9"/>
                </a:solidFill>
                <a:latin typeface="Open Sans"/>
                <a:ea typeface="Open Sans"/>
                <a:cs typeface="Open Sans"/>
                <a:sym typeface="Open Sans"/>
              </a:rPr>
              <a:t>‹#›</a:t>
            </a:fld>
            <a:endParaRPr lang="en-US" sz="1200" b="0" i="0" u="none" strike="noStrike" cap="none">
              <a:solidFill>
                <a:srgbClr val="D9D9D9"/>
              </a:solidFill>
              <a:latin typeface="Open Sans"/>
              <a:ea typeface="Open Sans"/>
              <a:cs typeface="Open Sans"/>
              <a:sym typeface="Open San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40"/>
        <p:cNvGrpSpPr/>
        <p:nvPr/>
      </p:nvGrpSpPr>
      <p:grpSpPr>
        <a:xfrm>
          <a:off x="0" y="0"/>
          <a:ext cx="0" cy="0"/>
          <a:chOff x="0" y="0"/>
          <a:chExt cx="0" cy="0"/>
        </a:xfrm>
      </p:grpSpPr>
      <p:sp>
        <p:nvSpPr>
          <p:cNvPr id="41" name="Shape 41"/>
          <p:cNvSpPr txBox="1">
            <a:spLocks noGrp="1"/>
          </p:cNvSpPr>
          <p:nvPr>
            <p:ph type="title"/>
          </p:nvPr>
        </p:nvSpPr>
        <p:spPr>
          <a:xfrm>
            <a:off x="963083" y="4406900"/>
            <a:ext cx="10363200" cy="1362000"/>
          </a:xfrm>
          <a:prstGeom prst="rect">
            <a:avLst/>
          </a:prstGeom>
          <a:noFill/>
          <a:ln>
            <a:noFill/>
          </a:ln>
        </p:spPr>
        <p:txBody>
          <a:bodyPr lIns="121900" tIns="121900" rIns="121900" bIns="121900" anchor="t" anchorCtr="0"/>
          <a:lstStyle>
            <a:lvl1pPr marL="0" marR="0" lvl="0" indent="0" algn="l" rtl="0">
              <a:spcBef>
                <a:spcPts val="0"/>
              </a:spcBef>
              <a:buClr>
                <a:schemeClr val="dk1"/>
              </a:buClr>
              <a:buFont typeface="Calibri"/>
              <a:buNone/>
              <a:defRPr sz="5300" b="1"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42" name="Shape 42"/>
          <p:cNvSpPr txBox="1">
            <a:spLocks noGrp="1"/>
          </p:cNvSpPr>
          <p:nvPr>
            <p:ph type="body" idx="1"/>
          </p:nvPr>
        </p:nvSpPr>
        <p:spPr>
          <a:xfrm>
            <a:off x="963083" y="2906713"/>
            <a:ext cx="10363200" cy="1500300"/>
          </a:xfrm>
          <a:prstGeom prst="rect">
            <a:avLst/>
          </a:prstGeom>
          <a:noFill/>
          <a:ln>
            <a:noFill/>
          </a:ln>
        </p:spPr>
        <p:txBody>
          <a:bodyPr lIns="121900" tIns="121900" rIns="121900" bIns="121900" anchor="b" anchorCtr="0"/>
          <a:lstStyle>
            <a:lvl1pPr marL="0" marR="0" lvl="0" indent="0" algn="l" rtl="0">
              <a:spcBef>
                <a:spcPts val="500"/>
              </a:spcBef>
              <a:buClr>
                <a:srgbClr val="888888"/>
              </a:buClr>
              <a:buFont typeface="Arial"/>
              <a:buNone/>
              <a:defRPr sz="2700" b="0" i="0" u="none" strike="noStrike" cap="none">
                <a:solidFill>
                  <a:srgbClr val="888888"/>
                </a:solidFill>
                <a:latin typeface="Calibri"/>
                <a:ea typeface="Calibri"/>
                <a:cs typeface="Calibri"/>
                <a:sym typeface="Calibri"/>
              </a:defRPr>
            </a:lvl1pPr>
            <a:lvl2pPr marL="609600" marR="0" lvl="1" indent="0" algn="l" rtl="0">
              <a:spcBef>
                <a:spcPts val="500"/>
              </a:spcBef>
              <a:buClr>
                <a:srgbClr val="888888"/>
              </a:buClr>
              <a:buFont typeface="Arial"/>
              <a:buNone/>
              <a:defRPr sz="2400" b="0" i="0" u="none" strike="noStrike" cap="none">
                <a:solidFill>
                  <a:srgbClr val="888888"/>
                </a:solidFill>
                <a:latin typeface="Calibri"/>
                <a:ea typeface="Calibri"/>
                <a:cs typeface="Calibri"/>
                <a:sym typeface="Calibri"/>
              </a:defRPr>
            </a:lvl2pPr>
            <a:lvl3pPr marL="1219200" marR="0" lvl="2" indent="0" algn="l" rtl="0">
              <a:spcBef>
                <a:spcPts val="400"/>
              </a:spcBef>
              <a:buClr>
                <a:srgbClr val="888888"/>
              </a:buClr>
              <a:buFont typeface="Arial"/>
              <a:buNone/>
              <a:defRPr sz="2100" b="0" i="0" u="none" strike="noStrike" cap="none">
                <a:solidFill>
                  <a:srgbClr val="888888"/>
                </a:solidFill>
                <a:latin typeface="Calibri"/>
                <a:ea typeface="Calibri"/>
                <a:cs typeface="Calibri"/>
                <a:sym typeface="Calibri"/>
              </a:defRPr>
            </a:lvl3pPr>
            <a:lvl4pPr marL="1828800" marR="0" lvl="3"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4pPr>
            <a:lvl5pPr marL="2438400" marR="0" lvl="4"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5pPr>
            <a:lvl6pPr marL="3048000" marR="0" lvl="5"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6pPr>
            <a:lvl7pPr marL="3657600" marR="0" lvl="6"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7pPr>
            <a:lvl8pPr marL="4267200" marR="0" lvl="7"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8pPr>
            <a:lvl9pPr marL="4876800" marR="0" lvl="8" indent="0" algn="l" rtl="0">
              <a:spcBef>
                <a:spcPts val="400"/>
              </a:spcBef>
              <a:buClr>
                <a:srgbClr val="888888"/>
              </a:buClr>
              <a:buFont typeface="Arial"/>
              <a:buNone/>
              <a:defRPr sz="1900" b="0" i="0" u="none" strike="noStrike" cap="none">
                <a:solidFill>
                  <a:srgbClr val="888888"/>
                </a:solidFill>
                <a:latin typeface="Calibri"/>
                <a:ea typeface="Calibri"/>
                <a:cs typeface="Calibri"/>
                <a:sym typeface="Calibri"/>
              </a:defRPr>
            </a:lvl9pPr>
          </a:lstStyle>
          <a:p>
            <a:endParaRPr/>
          </a:p>
        </p:txBody>
      </p:sp>
      <p:sp>
        <p:nvSpPr>
          <p:cNvPr id="43" name="Shape 43"/>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55" name="Shape 55"/>
          <p:cNvSpPr txBox="1">
            <a:spLocks noGrp="1"/>
          </p:cNvSpPr>
          <p:nvPr>
            <p:ph type="body" idx="1"/>
          </p:nvPr>
        </p:nvSpPr>
        <p:spPr>
          <a:xfrm>
            <a:off x="609600" y="1535112"/>
            <a:ext cx="5386800" cy="639899"/>
          </a:xfrm>
          <a:prstGeom prst="rect">
            <a:avLst/>
          </a:prstGeom>
          <a:noFill/>
          <a:ln>
            <a:noFill/>
          </a:ln>
        </p:spPr>
        <p:txBody>
          <a:bodyPr lIns="121900" tIns="121900" rIns="121900" bIns="121900" anchor="b" anchorCtr="0"/>
          <a:lstStyle>
            <a:lvl1pPr marL="0" marR="0" lvl="0" indent="0" algn="l" rtl="0">
              <a:spcBef>
                <a:spcPts val="600"/>
              </a:spcBef>
              <a:buClr>
                <a:schemeClr val="dk1"/>
              </a:buClr>
              <a:buFont typeface="Arial"/>
              <a:buNone/>
              <a:defRPr sz="3200" b="1" i="0" u="none" strike="noStrike" cap="none">
                <a:solidFill>
                  <a:schemeClr val="dk1"/>
                </a:solidFill>
                <a:latin typeface="Calibri"/>
                <a:ea typeface="Calibri"/>
                <a:cs typeface="Calibri"/>
                <a:sym typeface="Calibri"/>
              </a:defRPr>
            </a:lvl1pPr>
            <a:lvl2pPr marL="609600" marR="0" lvl="1" indent="0" algn="l" rtl="0">
              <a:spcBef>
                <a:spcPts val="500"/>
              </a:spcBef>
              <a:buClr>
                <a:schemeClr val="dk1"/>
              </a:buClr>
              <a:buFont typeface="Arial"/>
              <a:buNone/>
              <a:defRPr sz="2700" b="1" i="0" u="none" strike="noStrike" cap="none">
                <a:solidFill>
                  <a:schemeClr val="dk1"/>
                </a:solidFill>
                <a:latin typeface="Calibri"/>
                <a:ea typeface="Calibri"/>
                <a:cs typeface="Calibri"/>
                <a:sym typeface="Calibri"/>
              </a:defRPr>
            </a:lvl2pPr>
            <a:lvl3pPr marL="1219200" marR="0" lvl="2" indent="0" algn="l" rtl="0">
              <a:spcBef>
                <a:spcPts val="500"/>
              </a:spcBef>
              <a:buClr>
                <a:schemeClr val="dk1"/>
              </a:buClr>
              <a:buFont typeface="Arial"/>
              <a:buNone/>
              <a:defRPr sz="2400" b="1" i="0" u="none" strike="noStrike" cap="none">
                <a:solidFill>
                  <a:schemeClr val="dk1"/>
                </a:solidFill>
                <a:latin typeface="Calibri"/>
                <a:ea typeface="Calibri"/>
                <a:cs typeface="Calibri"/>
                <a:sym typeface="Calibri"/>
              </a:defRPr>
            </a:lvl3pPr>
            <a:lvl4pPr marL="1828800" marR="0" lvl="3"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4pPr>
            <a:lvl5pPr marL="2438400" marR="0" lvl="4"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5pPr>
            <a:lvl6pPr marL="3048000" marR="0" lvl="5"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6pPr>
            <a:lvl7pPr marL="3657600" marR="0" lvl="6"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7pPr>
            <a:lvl8pPr marL="4267200" marR="0" lvl="7"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8pPr>
            <a:lvl9pPr marL="4876800" marR="0" lvl="8"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6" name="Shape 56"/>
          <p:cNvSpPr txBox="1">
            <a:spLocks noGrp="1"/>
          </p:cNvSpPr>
          <p:nvPr>
            <p:ph type="body" idx="2"/>
          </p:nvPr>
        </p:nvSpPr>
        <p:spPr>
          <a:xfrm>
            <a:off x="609600" y="2174875"/>
            <a:ext cx="5386800" cy="3951300"/>
          </a:xfrm>
          <a:prstGeom prst="rect">
            <a:avLst/>
          </a:prstGeom>
          <a:noFill/>
          <a:ln>
            <a:noFill/>
          </a:ln>
        </p:spPr>
        <p:txBody>
          <a:bodyPr lIns="121900" tIns="121900" rIns="121900" bIns="121900" anchor="t" anchorCtr="0"/>
          <a:lstStyle>
            <a:lvl1pPr marL="457200" marR="0" lvl="0" indent="-2540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90600" marR="0" lvl="1" indent="-2159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524000" marR="0" lvl="2"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2133600" marR="0" lvl="3"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743200" marR="0" lvl="4"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3352800" marR="0" lvl="5"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962400" marR="0" lvl="6"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4572000" marR="0" lvl="7"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5181600" marR="0" lvl="8"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57" name="Shape 57"/>
          <p:cNvSpPr txBox="1">
            <a:spLocks noGrp="1"/>
          </p:cNvSpPr>
          <p:nvPr>
            <p:ph type="body" idx="3"/>
          </p:nvPr>
        </p:nvSpPr>
        <p:spPr>
          <a:xfrm>
            <a:off x="6193366" y="1535112"/>
            <a:ext cx="5389200" cy="639899"/>
          </a:xfrm>
          <a:prstGeom prst="rect">
            <a:avLst/>
          </a:prstGeom>
          <a:noFill/>
          <a:ln>
            <a:noFill/>
          </a:ln>
        </p:spPr>
        <p:txBody>
          <a:bodyPr lIns="121900" tIns="121900" rIns="121900" bIns="121900" anchor="b" anchorCtr="0"/>
          <a:lstStyle>
            <a:lvl1pPr marL="0" marR="0" lvl="0" indent="0" algn="l" rtl="0">
              <a:spcBef>
                <a:spcPts val="600"/>
              </a:spcBef>
              <a:buClr>
                <a:schemeClr val="dk1"/>
              </a:buClr>
              <a:buFont typeface="Arial"/>
              <a:buNone/>
              <a:defRPr sz="3200" b="1" i="0" u="none" strike="noStrike" cap="none">
                <a:solidFill>
                  <a:schemeClr val="dk1"/>
                </a:solidFill>
                <a:latin typeface="Calibri"/>
                <a:ea typeface="Calibri"/>
                <a:cs typeface="Calibri"/>
                <a:sym typeface="Calibri"/>
              </a:defRPr>
            </a:lvl1pPr>
            <a:lvl2pPr marL="609600" marR="0" lvl="1" indent="0" algn="l" rtl="0">
              <a:spcBef>
                <a:spcPts val="500"/>
              </a:spcBef>
              <a:buClr>
                <a:schemeClr val="dk1"/>
              </a:buClr>
              <a:buFont typeface="Arial"/>
              <a:buNone/>
              <a:defRPr sz="2700" b="1" i="0" u="none" strike="noStrike" cap="none">
                <a:solidFill>
                  <a:schemeClr val="dk1"/>
                </a:solidFill>
                <a:latin typeface="Calibri"/>
                <a:ea typeface="Calibri"/>
                <a:cs typeface="Calibri"/>
                <a:sym typeface="Calibri"/>
              </a:defRPr>
            </a:lvl2pPr>
            <a:lvl3pPr marL="1219200" marR="0" lvl="2" indent="0" algn="l" rtl="0">
              <a:spcBef>
                <a:spcPts val="500"/>
              </a:spcBef>
              <a:buClr>
                <a:schemeClr val="dk1"/>
              </a:buClr>
              <a:buFont typeface="Arial"/>
              <a:buNone/>
              <a:defRPr sz="2400" b="1" i="0" u="none" strike="noStrike" cap="none">
                <a:solidFill>
                  <a:schemeClr val="dk1"/>
                </a:solidFill>
                <a:latin typeface="Calibri"/>
                <a:ea typeface="Calibri"/>
                <a:cs typeface="Calibri"/>
                <a:sym typeface="Calibri"/>
              </a:defRPr>
            </a:lvl3pPr>
            <a:lvl4pPr marL="1828800" marR="0" lvl="3"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4pPr>
            <a:lvl5pPr marL="2438400" marR="0" lvl="4"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5pPr>
            <a:lvl6pPr marL="3048000" marR="0" lvl="5"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6pPr>
            <a:lvl7pPr marL="3657600" marR="0" lvl="6"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7pPr>
            <a:lvl8pPr marL="4267200" marR="0" lvl="7"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8pPr>
            <a:lvl9pPr marL="4876800" marR="0" lvl="8" indent="0" algn="l" rtl="0">
              <a:spcBef>
                <a:spcPts val="400"/>
              </a:spcBef>
              <a:buClr>
                <a:schemeClr val="dk1"/>
              </a:buClr>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4"/>
          </p:nvPr>
        </p:nvSpPr>
        <p:spPr>
          <a:xfrm>
            <a:off x="6193366" y="2174875"/>
            <a:ext cx="5389200" cy="3951300"/>
          </a:xfrm>
          <a:prstGeom prst="rect">
            <a:avLst/>
          </a:prstGeom>
          <a:noFill/>
          <a:ln>
            <a:noFill/>
          </a:ln>
        </p:spPr>
        <p:txBody>
          <a:bodyPr lIns="121900" tIns="121900" rIns="121900" bIns="121900" anchor="t" anchorCtr="0"/>
          <a:lstStyle>
            <a:lvl1pPr marL="457200" marR="0" lvl="0" indent="-2540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990600" marR="0" lvl="1" indent="-2159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2pPr>
            <a:lvl3pPr marL="1524000" marR="0" lvl="2" indent="-152400" algn="l" rtl="0">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2133600" marR="0" lvl="3"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4pPr>
            <a:lvl5pPr marL="2743200" marR="0" lvl="4"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5pPr>
            <a:lvl6pPr marL="3352800" marR="0" lvl="5"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6pPr>
            <a:lvl7pPr marL="3962400" marR="0" lvl="6"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7pPr>
            <a:lvl8pPr marL="4572000" marR="0" lvl="7"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8pPr>
            <a:lvl9pPr marL="5181600" marR="0" lvl="8" indent="-165100" algn="l" rtl="0">
              <a:spcBef>
                <a:spcPts val="400"/>
              </a:spcBef>
              <a:buClr>
                <a:schemeClr val="dk1"/>
              </a:buClr>
              <a:buSzPct val="100000"/>
              <a:buFont typeface="Arial"/>
              <a:buChar char="•"/>
              <a:defRPr sz="21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None/>
              <a:defRPr sz="2400"/>
            </a:lvl2pPr>
            <a:lvl3pPr lvl="2" indent="0" rtl="0">
              <a:spcBef>
                <a:spcPts val="0"/>
              </a:spcBef>
              <a:buNone/>
              <a:defRPr sz="2400"/>
            </a:lvl3pPr>
            <a:lvl4pPr lvl="3" indent="0" rtl="0">
              <a:spcBef>
                <a:spcPts val="0"/>
              </a:spcBef>
              <a:buNone/>
              <a:defRPr sz="2400"/>
            </a:lvl4pPr>
            <a:lvl5pPr lvl="4" indent="0" rtl="0">
              <a:spcBef>
                <a:spcPts val="0"/>
              </a:spcBef>
              <a:buNone/>
              <a:defRPr sz="2400"/>
            </a:lvl5pPr>
            <a:lvl6pPr lvl="5" indent="0" rtl="0">
              <a:spcBef>
                <a:spcPts val="0"/>
              </a:spcBef>
              <a:buNone/>
              <a:defRPr sz="2400"/>
            </a:lvl6pPr>
            <a:lvl7pPr lvl="6" indent="0" rtl="0">
              <a:spcBef>
                <a:spcPts val="0"/>
              </a:spcBef>
              <a:buNone/>
              <a:defRPr sz="2400"/>
            </a:lvl7pPr>
            <a:lvl8pPr lvl="7" indent="0" rtl="0">
              <a:spcBef>
                <a:spcPts val="0"/>
              </a:spcBef>
              <a:buNone/>
              <a:defRPr sz="2400"/>
            </a:lvl8pPr>
            <a:lvl9pPr lvl="8" indent="0" rtl="0">
              <a:spcBef>
                <a:spcPts val="0"/>
              </a:spcBef>
              <a:buNone/>
              <a:defRPr sz="2400"/>
            </a:lvl9pPr>
          </a:lstStyle>
          <a:p>
            <a:endParaRPr/>
          </a:p>
        </p:txBody>
      </p:sp>
      <p:sp>
        <p:nvSpPr>
          <p:cNvPr id="64" name="Shape 64"/>
          <p:cNvSpPr txBox="1">
            <a:spLocks noGrp="1"/>
          </p:cNvSpPr>
          <p:nvPr>
            <p:ph type="dt" idx="10"/>
          </p:nvPr>
        </p:nvSpPr>
        <p:spPr>
          <a:xfrm>
            <a:off x="217000" y="6356400"/>
            <a:ext cx="2844900" cy="365100"/>
          </a:xfrm>
          <a:prstGeom prst="rect">
            <a:avLst/>
          </a:prstGeom>
          <a:noFill/>
          <a:ln>
            <a:noFill/>
          </a:ln>
        </p:spPr>
        <p:txBody>
          <a:bodyPr lIns="121900" tIns="121900" rIns="121900" bIns="121900" anchor="ctr" anchorCtr="0"/>
          <a:lstStyle>
            <a:lvl1pPr marL="0" marR="0" lvl="0" indent="0" algn="l"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ftr" idx="11"/>
          </p:nvPr>
        </p:nvSpPr>
        <p:spPr>
          <a:xfrm>
            <a:off x="4165600" y="6356350"/>
            <a:ext cx="3860700" cy="365100"/>
          </a:xfrm>
          <a:prstGeom prst="rect">
            <a:avLst/>
          </a:prstGeom>
          <a:noFill/>
          <a:ln>
            <a:noFill/>
          </a:ln>
        </p:spPr>
        <p:txBody>
          <a:bodyPr lIns="121900" tIns="121900" rIns="121900" bIns="121900" anchor="ctr" anchorCtr="0"/>
          <a:lstStyle>
            <a:lvl1pPr marL="0" marR="0" lvl="0" indent="0" algn="ctr" rtl="0">
              <a:spcBef>
                <a:spcPts val="0"/>
              </a:spcBef>
              <a:buSzPct val="118750"/>
              <a:buNone/>
              <a:defRPr sz="1600" b="0" i="0" u="none" strike="noStrike" cap="none">
                <a:solidFill>
                  <a:srgbClr val="888888"/>
                </a:solidFill>
                <a:latin typeface="Calibri"/>
                <a:ea typeface="Calibri"/>
                <a:cs typeface="Calibri"/>
                <a:sym typeface="Calibri"/>
              </a:defRPr>
            </a:lvl1pPr>
            <a:lvl2pPr marL="609600" marR="0" lvl="1" indent="0" algn="l" rtl="0">
              <a:spcBef>
                <a:spcPts val="0"/>
              </a:spcBef>
              <a:buSzPct val="79166"/>
              <a:buNone/>
              <a:defRPr sz="2400" b="0" i="0" u="none" strike="noStrike" cap="none">
                <a:solidFill>
                  <a:schemeClr val="dk1"/>
                </a:solidFill>
                <a:latin typeface="Calibri"/>
                <a:ea typeface="Calibri"/>
                <a:cs typeface="Calibri"/>
                <a:sym typeface="Calibri"/>
              </a:defRPr>
            </a:lvl2pPr>
            <a:lvl3pPr marL="1219200" marR="0" lvl="2" indent="0" algn="l" rtl="0">
              <a:spcBef>
                <a:spcPts val="0"/>
              </a:spcBef>
              <a:buSzPct val="79166"/>
              <a:buNone/>
              <a:defRPr sz="2400" b="0" i="0" u="none" strike="noStrike" cap="none">
                <a:solidFill>
                  <a:schemeClr val="dk1"/>
                </a:solidFill>
                <a:latin typeface="Calibri"/>
                <a:ea typeface="Calibri"/>
                <a:cs typeface="Calibri"/>
                <a:sym typeface="Calibri"/>
              </a:defRPr>
            </a:lvl3pPr>
            <a:lvl4pPr marL="1828800" marR="0" lvl="3" indent="0" algn="l" rtl="0">
              <a:spcBef>
                <a:spcPts val="0"/>
              </a:spcBef>
              <a:buSzPct val="79166"/>
              <a:buNone/>
              <a:defRPr sz="2400" b="0" i="0" u="none" strike="noStrike" cap="none">
                <a:solidFill>
                  <a:schemeClr val="dk1"/>
                </a:solidFill>
                <a:latin typeface="Calibri"/>
                <a:ea typeface="Calibri"/>
                <a:cs typeface="Calibri"/>
                <a:sym typeface="Calibri"/>
              </a:defRPr>
            </a:lvl4pPr>
            <a:lvl5pPr marL="2438400" marR="0" lvl="4" indent="0" algn="l" rtl="0">
              <a:spcBef>
                <a:spcPts val="0"/>
              </a:spcBef>
              <a:buSzPct val="79166"/>
              <a:buNone/>
              <a:defRPr sz="2400" b="0" i="0" u="none" strike="noStrike" cap="none">
                <a:solidFill>
                  <a:schemeClr val="dk1"/>
                </a:solidFill>
                <a:latin typeface="Calibri"/>
                <a:ea typeface="Calibri"/>
                <a:cs typeface="Calibri"/>
                <a:sym typeface="Calibri"/>
              </a:defRPr>
            </a:lvl5pPr>
            <a:lvl6pPr marL="3048000" marR="0" lvl="5" indent="0" algn="l" rtl="0">
              <a:spcBef>
                <a:spcPts val="0"/>
              </a:spcBef>
              <a:buSzPct val="79166"/>
              <a:buNone/>
              <a:defRPr sz="2400" b="0" i="0" u="none" strike="noStrike" cap="none">
                <a:solidFill>
                  <a:schemeClr val="dk1"/>
                </a:solidFill>
                <a:latin typeface="Calibri"/>
                <a:ea typeface="Calibri"/>
                <a:cs typeface="Calibri"/>
                <a:sym typeface="Calibri"/>
              </a:defRPr>
            </a:lvl6pPr>
            <a:lvl7pPr marL="3657600" marR="0" lvl="6" indent="0" algn="l" rtl="0">
              <a:spcBef>
                <a:spcPts val="0"/>
              </a:spcBef>
              <a:buSzPct val="79166"/>
              <a:buNone/>
              <a:defRPr sz="2400" b="0" i="0" u="none" strike="noStrike" cap="none">
                <a:solidFill>
                  <a:schemeClr val="dk1"/>
                </a:solidFill>
                <a:latin typeface="Calibri"/>
                <a:ea typeface="Calibri"/>
                <a:cs typeface="Calibri"/>
                <a:sym typeface="Calibri"/>
              </a:defRPr>
            </a:lvl7pPr>
            <a:lvl8pPr marL="4267200" marR="0" lvl="7" indent="0" algn="l" rtl="0">
              <a:spcBef>
                <a:spcPts val="0"/>
              </a:spcBef>
              <a:buSzPct val="79166"/>
              <a:buNone/>
              <a:defRPr sz="2400" b="0" i="0" u="none" strike="noStrike" cap="none">
                <a:solidFill>
                  <a:schemeClr val="dk1"/>
                </a:solidFill>
                <a:latin typeface="Calibri"/>
                <a:ea typeface="Calibri"/>
                <a:cs typeface="Calibri"/>
                <a:sym typeface="Calibri"/>
              </a:defRPr>
            </a:lvl8pPr>
            <a:lvl9pPr marL="4876800" marR="0" lvl="8" indent="0" algn="l" rtl="0">
              <a:spcBef>
                <a:spcPts val="0"/>
              </a:spcBef>
              <a:buSzPct val="79166"/>
              <a:buNone/>
              <a:defRPr sz="24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sldNum" idx="12"/>
          </p:nvPr>
        </p:nvSpPr>
        <p:spPr>
          <a:xfrm>
            <a:off x="9109533" y="6356350"/>
            <a:ext cx="2844900" cy="3651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fld id="{00000000-1234-1234-1234-123412341234}" type="slidenum">
              <a:rPr lang="en-US" sz="1600" b="0" i="0" u="none" strike="noStrike" cap="none">
                <a:solidFill>
                  <a:srgbClr val="888888"/>
                </a:solidFill>
                <a:latin typeface="Calibri"/>
                <a:ea typeface="Calibri"/>
                <a:cs typeface="Calibri"/>
                <a:sym typeface="Calibri"/>
              </a:rPr>
              <a:t>‹#›</a:t>
            </a:fld>
            <a:endParaRPr lang="en-US" sz="1600" b="0" i="0" u="none" strike="noStrike" cap="none">
              <a:solidFill>
                <a:srgbClr val="888888"/>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Blank with footer">
    <p:spTree>
      <p:nvGrpSpPr>
        <p:cNvPr id="1" name="Shape 67"/>
        <p:cNvGrpSpPr/>
        <p:nvPr/>
      </p:nvGrpSpPr>
      <p:grpSpPr>
        <a:xfrm>
          <a:off x="0" y="0"/>
          <a:ext cx="0" cy="0"/>
          <a:chOff x="0" y="0"/>
          <a:chExt cx="0" cy="0"/>
        </a:xfrm>
      </p:grpSpPr>
      <p:cxnSp>
        <p:nvCxnSpPr>
          <p:cNvPr id="68" name="Shape 68"/>
          <p:cNvCxnSpPr/>
          <p:nvPr/>
        </p:nvCxnSpPr>
        <p:spPr>
          <a:xfrm>
            <a:off x="196400" y="6437525"/>
            <a:ext cx="11789100" cy="0"/>
          </a:xfrm>
          <a:prstGeom prst="straightConnector1">
            <a:avLst/>
          </a:prstGeom>
          <a:noFill/>
          <a:ln w="9525" cap="flat" cmpd="sng">
            <a:solidFill>
              <a:srgbClr val="D9D9D9"/>
            </a:solidFill>
            <a:prstDash val="solid"/>
            <a:round/>
            <a:headEnd type="none" w="lg" len="lg"/>
            <a:tailEnd type="none" w="lg" len="lg"/>
          </a:ln>
        </p:spPr>
      </p:cxnSp>
      <p:pic>
        <p:nvPicPr>
          <p:cNvPr id="69" name="Shape 69" descr="SwingLeft_Logo_Color.png"/>
          <p:cNvPicPr preferRelativeResize="0"/>
          <p:nvPr/>
        </p:nvPicPr>
        <p:blipFill>
          <a:blip r:embed="rId2">
            <a:alphaModFix/>
          </a:blip>
          <a:stretch>
            <a:fillRect/>
          </a:stretch>
        </p:blipFill>
        <p:spPr>
          <a:xfrm>
            <a:off x="196384" y="6484988"/>
            <a:ext cx="926249" cy="297523"/>
          </a:xfrm>
          <a:prstGeom prst="rect">
            <a:avLst/>
          </a:prstGeom>
          <a:noFill/>
          <a:ln>
            <a:noFill/>
          </a:ln>
        </p:spPr>
      </p:pic>
      <p:sp>
        <p:nvSpPr>
          <p:cNvPr id="70" name="Shape 70"/>
          <p:cNvSpPr txBox="1">
            <a:spLocks noGrp="1"/>
          </p:cNvSpPr>
          <p:nvPr>
            <p:ph type="sldNum" idx="12"/>
          </p:nvPr>
        </p:nvSpPr>
        <p:spPr>
          <a:xfrm>
            <a:off x="7646000" y="6546000"/>
            <a:ext cx="4401600" cy="175500"/>
          </a:xfrm>
          <a:prstGeom prst="rect">
            <a:avLst/>
          </a:prstGeom>
          <a:noFill/>
          <a:ln>
            <a:noFill/>
          </a:ln>
        </p:spPr>
        <p:txBody>
          <a:bodyPr lIns="121900" tIns="60925" rIns="121900" bIns="60925" anchor="ctr" anchorCtr="0">
            <a:noAutofit/>
          </a:bodyPr>
          <a:lstStyle/>
          <a:p>
            <a:pPr marL="0" marR="0" lvl="0" indent="0" algn="r" rtl="0">
              <a:spcBef>
                <a:spcPts val="0"/>
              </a:spcBef>
              <a:buSzPct val="25000"/>
              <a:buNone/>
            </a:pPr>
            <a:r>
              <a:rPr lang="en-US" sz="1200">
                <a:solidFill>
                  <a:srgbClr val="CCCCCC"/>
                </a:solidFill>
                <a:latin typeface="Open Sans"/>
                <a:ea typeface="Open Sans"/>
                <a:cs typeface="Open Sans"/>
                <a:sym typeface="Open Sans"/>
              </a:rPr>
              <a:t>Campaign Kick-Off  |  February 12, 2017  |  </a:t>
            </a:r>
            <a:fld id="{00000000-1234-1234-1234-123412341234}" type="slidenum">
              <a:rPr lang="en-US" sz="1200" b="0" i="0" u="none" strike="noStrike" cap="none">
                <a:solidFill>
                  <a:srgbClr val="CCCCCC"/>
                </a:solidFill>
                <a:latin typeface="Open Sans"/>
                <a:ea typeface="Open Sans"/>
                <a:cs typeface="Open Sans"/>
                <a:sym typeface="Open Sans"/>
              </a:rPr>
              <a:t>‹#›</a:t>
            </a:fld>
            <a:endParaRPr lang="en-US" sz="1200" b="0" i="0" u="none" strike="noStrike" cap="none">
              <a:solidFill>
                <a:srgbClr val="CCCCCC"/>
              </a:solidFill>
              <a:latin typeface="Open Sans"/>
              <a:ea typeface="Open Sans"/>
              <a:cs typeface="Open Sans"/>
              <a:sym typeface="Open Sans"/>
            </a:endParaRPr>
          </a:p>
        </p:txBody>
      </p:sp>
      <p:sp>
        <p:nvSpPr>
          <p:cNvPr id="71" name="Shape 71"/>
          <p:cNvSpPr txBox="1">
            <a:spLocks noGrp="1"/>
          </p:cNvSpPr>
          <p:nvPr>
            <p:ph type="body" idx="1"/>
          </p:nvPr>
        </p:nvSpPr>
        <p:spPr>
          <a:xfrm>
            <a:off x="6337133" y="3222825"/>
            <a:ext cx="5064000" cy="390900"/>
          </a:xfrm>
          <a:prstGeom prst="rect">
            <a:avLst/>
          </a:prstGeom>
        </p:spPr>
        <p:txBody>
          <a:bodyPr lIns="121900" tIns="121900" rIns="121900" bIns="121900" anchor="ctr" anchorCtr="0"/>
          <a:lstStyle>
            <a:lvl1pPr lvl="0" rtl="0">
              <a:spcBef>
                <a:spcPts val="0"/>
              </a:spcBef>
              <a:buFont typeface="Open Sans"/>
              <a:defRPr>
                <a:latin typeface="Open Sans"/>
                <a:ea typeface="Open Sans"/>
                <a:cs typeface="Open Sans"/>
                <a:sym typeface="Open Sans"/>
              </a:defRPr>
            </a:lvl1pPr>
            <a:lvl2pPr lvl="1" rtl="0">
              <a:spcBef>
                <a:spcPts val="0"/>
              </a:spcBef>
              <a:buFont typeface="Open Sans"/>
              <a:defRPr>
                <a:latin typeface="Open Sans"/>
                <a:ea typeface="Open Sans"/>
                <a:cs typeface="Open Sans"/>
                <a:sym typeface="Open Sans"/>
              </a:defRPr>
            </a:lvl2pPr>
            <a:lvl3pPr lvl="2" rtl="0">
              <a:spcBef>
                <a:spcPts val="0"/>
              </a:spcBef>
              <a:buFont typeface="Open Sans"/>
              <a:defRPr>
                <a:latin typeface="Open Sans"/>
                <a:ea typeface="Open Sans"/>
                <a:cs typeface="Open Sans"/>
                <a:sym typeface="Open Sans"/>
              </a:defRPr>
            </a:lvl3pPr>
            <a:lvl4pPr lvl="3" rtl="0">
              <a:spcBef>
                <a:spcPts val="0"/>
              </a:spcBef>
              <a:buFont typeface="Open Sans"/>
              <a:defRPr>
                <a:latin typeface="Open Sans"/>
                <a:ea typeface="Open Sans"/>
                <a:cs typeface="Open Sans"/>
                <a:sym typeface="Open Sans"/>
              </a:defRPr>
            </a:lvl4pPr>
            <a:lvl5pPr lvl="4" rtl="0">
              <a:spcBef>
                <a:spcPts val="0"/>
              </a:spcBef>
              <a:buFont typeface="Open Sans"/>
              <a:defRPr>
                <a:latin typeface="Open Sans"/>
                <a:ea typeface="Open Sans"/>
                <a:cs typeface="Open Sans"/>
                <a:sym typeface="Open Sans"/>
              </a:defRPr>
            </a:lvl5pPr>
            <a:lvl6pPr lvl="5" rtl="0">
              <a:spcBef>
                <a:spcPts val="0"/>
              </a:spcBef>
              <a:buFont typeface="Open Sans"/>
              <a:defRPr>
                <a:latin typeface="Open Sans"/>
                <a:ea typeface="Open Sans"/>
                <a:cs typeface="Open Sans"/>
                <a:sym typeface="Open Sans"/>
              </a:defRPr>
            </a:lvl6pPr>
            <a:lvl7pPr lvl="6" rtl="0">
              <a:spcBef>
                <a:spcPts val="0"/>
              </a:spcBef>
              <a:buFont typeface="Open Sans"/>
              <a:defRPr>
                <a:latin typeface="Open Sans"/>
                <a:ea typeface="Open Sans"/>
                <a:cs typeface="Open Sans"/>
                <a:sym typeface="Open Sans"/>
              </a:defRPr>
            </a:lvl7pPr>
            <a:lvl8pPr lvl="7" rtl="0">
              <a:spcBef>
                <a:spcPts val="0"/>
              </a:spcBef>
              <a:buFont typeface="Open Sans"/>
              <a:defRPr>
                <a:latin typeface="Open Sans"/>
                <a:ea typeface="Open Sans"/>
                <a:cs typeface="Open Sans"/>
                <a:sym typeface="Open Sans"/>
              </a:defRPr>
            </a:lvl8pPr>
            <a:lvl9pPr lvl="8" rtl="0">
              <a:spcBef>
                <a:spcPts val="0"/>
              </a:spcBef>
              <a:buFont typeface="Open Sans"/>
              <a:defRPr>
                <a:latin typeface="Open Sans"/>
                <a:ea typeface="Open Sans"/>
                <a:cs typeface="Open Sans"/>
                <a:sym typeface="Open Sans"/>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3" Type="http://schemas.openxmlformats.org/officeDocument/2006/relationships/slideLayout" Target="../slideLayouts/slideLayout6.xml"/><Relationship Id="rId21"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slideLayout" Target="../slideLayouts/slideLayout18.xml"/><Relationship Id="rId10" Type="http://schemas.openxmlformats.org/officeDocument/2006/relationships/slideLayout" Target="../slideLayouts/slideLayout13.xml"/><Relationship Id="rId19" Type="http://schemas.openxmlformats.org/officeDocument/2006/relationships/slideLayout" Target="../slideLayouts/slideLayout2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838200" y="365125"/>
            <a:ext cx="10515599" cy="1325562"/>
          </a:xfrm>
          <a:prstGeom prst="rect">
            <a:avLst/>
          </a:prstGeom>
          <a:noFill/>
          <a:ln>
            <a:noFill/>
          </a:ln>
        </p:spPr>
        <p:txBody>
          <a:bodyPr lIns="91425" tIns="91425" rIns="91425" bIns="91425" anchor="ctr" anchorCtr="0"/>
          <a:lstStyle>
            <a:lvl1pPr marL="0" marR="0" lvl="0" indent="0" algn="l" rtl="0">
              <a:lnSpc>
                <a:spcPct val="90000"/>
              </a:lnSpc>
              <a:spcBef>
                <a:spcPts val="0"/>
              </a:spcBef>
              <a:buClr>
                <a:schemeClr val="dk1"/>
              </a:buClr>
              <a:buFont typeface="Calibri"/>
              <a:buNone/>
              <a:defRPr sz="4400" b="0" i="0" u="none" strike="noStrike" cap="none">
                <a:solidFill>
                  <a:schemeClr val="dk1"/>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1" name="Shape 11"/>
          <p:cNvSpPr txBox="1">
            <a:spLocks noGrp="1"/>
          </p:cNvSpPr>
          <p:nvPr>
            <p:ph type="body" idx="1"/>
          </p:nvPr>
        </p:nvSpPr>
        <p:spPr>
          <a:xfrm>
            <a:off x="838200" y="1825625"/>
            <a:ext cx="10515599" cy="4351338"/>
          </a:xfrm>
          <a:prstGeom prst="rect">
            <a:avLst/>
          </a:prstGeom>
          <a:noFill/>
          <a:ln>
            <a:noFill/>
          </a:ln>
        </p:spPr>
        <p:txBody>
          <a:bodyPr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Shape 12"/>
          <p:cNvSpPr txBox="1">
            <a:spLocks noGrp="1"/>
          </p:cNvSpPr>
          <p:nvPr>
            <p:ph type="dt" idx="10"/>
          </p:nvPr>
        </p:nvSpPr>
        <p:spPr>
          <a:xfrm>
            <a:off x="838200" y="6356350"/>
            <a:ext cx="2743199" cy="365125"/>
          </a:xfrm>
          <a:prstGeom prst="rect">
            <a:avLst/>
          </a:prstGeom>
          <a:noFill/>
          <a:ln>
            <a:noFill/>
          </a:ln>
        </p:spPr>
        <p:txBody>
          <a:bodyPr lIns="91425" tIns="91425" rIns="91425" bIns="91425" anchor="ctr" anchorCtr="0"/>
          <a:lstStyle>
            <a:lvl1pPr marL="0" marR="0" lvl="0" indent="0" algn="l"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3" name="Shape 13"/>
          <p:cNvSpPr txBox="1">
            <a:spLocks noGrp="1"/>
          </p:cNvSpPr>
          <p:nvPr>
            <p:ph type="ftr" idx="11"/>
          </p:nvPr>
        </p:nvSpPr>
        <p:spPr>
          <a:xfrm>
            <a:off x="4038600" y="6356350"/>
            <a:ext cx="4114800" cy="365125"/>
          </a:xfrm>
          <a:prstGeom prst="rect">
            <a:avLst/>
          </a:prstGeom>
          <a:noFill/>
          <a:ln>
            <a:noFill/>
          </a:ln>
        </p:spPr>
        <p:txBody>
          <a:bodyPr lIns="91425" tIns="91425" rIns="91425" bIns="91425" anchor="ctr" anchorCtr="0"/>
          <a:lstStyle>
            <a:lvl1pPr marL="0" marR="0" lvl="0" indent="0" algn="ctr" rtl="0">
              <a:spcBef>
                <a:spcPts val="0"/>
              </a:spcBef>
              <a:buNone/>
              <a:defRPr sz="1200" b="0" i="0" u="none" strike="noStrike" cap="none">
                <a:solidFill>
                  <a:srgbClr val="8F9194"/>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4" name="Shape 14"/>
          <p:cNvSpPr txBox="1">
            <a:spLocks noGrp="1"/>
          </p:cNvSpPr>
          <p:nvPr>
            <p:ph type="sldNum" idx="12"/>
          </p:nvPr>
        </p:nvSpPr>
        <p:spPr>
          <a:xfrm>
            <a:off x="8610600" y="6356350"/>
            <a:ext cx="2743199"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a:solidFill>
                  <a:srgbClr val="8F9194"/>
                </a:solidFill>
                <a:latin typeface="Calibri"/>
                <a:ea typeface="Calibri"/>
                <a:cs typeface="Calibri"/>
                <a:sym typeface="Calibri"/>
              </a:rPr>
              <a:t>‹#›</a:t>
            </a:fld>
            <a:endParaRPr lang="en-US" sz="1200" b="0" i="0" u="none" strike="noStrike" cap="none">
              <a:solidFill>
                <a:srgbClr val="8F9194"/>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86" r:id="rId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
        <p:cNvGrpSpPr/>
        <p:nvPr/>
      </p:nvGrpSpPr>
      <p:grpSpPr>
        <a:xfrm>
          <a:off x="0" y="0"/>
          <a:ext cx="0" cy="0"/>
          <a:chOff x="0" y="0"/>
          <a:chExt cx="0" cy="0"/>
        </a:xfrm>
      </p:grpSpPr>
      <p:sp>
        <p:nvSpPr>
          <p:cNvPr id="26" name="Shape 26"/>
          <p:cNvSpPr txBox="1">
            <a:spLocks noGrp="1"/>
          </p:cNvSpPr>
          <p:nvPr>
            <p:ph type="title"/>
          </p:nvPr>
        </p:nvSpPr>
        <p:spPr>
          <a:xfrm>
            <a:off x="609600" y="274637"/>
            <a:ext cx="10972800" cy="1143300"/>
          </a:xfrm>
          <a:prstGeom prst="rect">
            <a:avLst/>
          </a:prstGeom>
          <a:noFill/>
          <a:ln>
            <a:noFill/>
          </a:ln>
        </p:spPr>
        <p:txBody>
          <a:bodyPr lIns="121900" tIns="121900" rIns="121900" bIns="121900" anchor="ctr" anchorCtr="0"/>
          <a:lstStyle>
            <a:lvl1pPr marL="0" marR="0" lvl="0" indent="0" algn="ctr" rtl="0">
              <a:spcBef>
                <a:spcPts val="0"/>
              </a:spcBef>
              <a:buClr>
                <a:schemeClr val="dk1"/>
              </a:buClr>
              <a:buSzPct val="32203"/>
              <a:buFont typeface="Calibri"/>
              <a:buNone/>
              <a:defRPr sz="5900" b="0" i="0" u="none" strike="noStrike" cap="none">
                <a:solidFill>
                  <a:schemeClr val="dk1"/>
                </a:solidFill>
                <a:latin typeface="Calibri"/>
                <a:ea typeface="Calibri"/>
                <a:cs typeface="Calibri"/>
                <a:sym typeface="Calibri"/>
              </a:defRPr>
            </a:lvl1pPr>
            <a:lvl2pPr lvl="1" indent="0" rtl="0">
              <a:spcBef>
                <a:spcPts val="0"/>
              </a:spcBef>
              <a:buSzPct val="79166"/>
              <a:buNone/>
              <a:defRPr sz="2400"/>
            </a:lvl2pPr>
            <a:lvl3pPr lvl="2" indent="0" rtl="0">
              <a:spcBef>
                <a:spcPts val="0"/>
              </a:spcBef>
              <a:buSzPct val="79166"/>
              <a:buNone/>
              <a:defRPr sz="2400"/>
            </a:lvl3pPr>
            <a:lvl4pPr lvl="3" indent="0" rtl="0">
              <a:spcBef>
                <a:spcPts val="0"/>
              </a:spcBef>
              <a:buSzPct val="79166"/>
              <a:buNone/>
              <a:defRPr sz="2400"/>
            </a:lvl4pPr>
            <a:lvl5pPr lvl="4" indent="0" rtl="0">
              <a:spcBef>
                <a:spcPts val="0"/>
              </a:spcBef>
              <a:buSzPct val="79166"/>
              <a:buNone/>
              <a:defRPr sz="2400"/>
            </a:lvl5pPr>
            <a:lvl6pPr lvl="5" indent="0" rtl="0">
              <a:spcBef>
                <a:spcPts val="0"/>
              </a:spcBef>
              <a:buSzPct val="79166"/>
              <a:buNone/>
              <a:defRPr sz="2400"/>
            </a:lvl6pPr>
            <a:lvl7pPr lvl="6" indent="0" rtl="0">
              <a:spcBef>
                <a:spcPts val="0"/>
              </a:spcBef>
              <a:buSzPct val="79166"/>
              <a:buNone/>
              <a:defRPr sz="2400"/>
            </a:lvl7pPr>
            <a:lvl8pPr lvl="7" indent="0" rtl="0">
              <a:spcBef>
                <a:spcPts val="0"/>
              </a:spcBef>
              <a:buSzPct val="79166"/>
              <a:buNone/>
              <a:defRPr sz="2400"/>
            </a:lvl8pPr>
            <a:lvl9pPr lvl="8" indent="0" rtl="0">
              <a:spcBef>
                <a:spcPts val="0"/>
              </a:spcBef>
              <a:buSzPct val="79166"/>
              <a:buNone/>
              <a:defRPr sz="2400"/>
            </a:lvl9pPr>
          </a:lstStyle>
          <a:p>
            <a:endParaRPr/>
          </a:p>
        </p:txBody>
      </p:sp>
      <p:sp>
        <p:nvSpPr>
          <p:cNvPr id="27" name="Shape 27"/>
          <p:cNvSpPr txBox="1">
            <a:spLocks noGrp="1"/>
          </p:cNvSpPr>
          <p:nvPr>
            <p:ph type="body" idx="1"/>
          </p:nvPr>
        </p:nvSpPr>
        <p:spPr>
          <a:xfrm>
            <a:off x="609600" y="1600200"/>
            <a:ext cx="10972800" cy="4526100"/>
          </a:xfrm>
          <a:prstGeom prst="rect">
            <a:avLst/>
          </a:prstGeom>
          <a:noFill/>
          <a:ln>
            <a:noFill/>
          </a:ln>
        </p:spPr>
        <p:txBody>
          <a:bodyPr lIns="121900" tIns="121900" rIns="121900" bIns="121900" anchor="t" anchorCtr="0"/>
          <a:lstStyle>
            <a:lvl1pPr marL="457200" marR="0" lvl="0" indent="-190500" algn="l" rtl="0">
              <a:spcBef>
                <a:spcPts val="900"/>
              </a:spcBef>
              <a:buClr>
                <a:schemeClr val="dk1"/>
              </a:buClr>
              <a:buSzPct val="100000"/>
              <a:buFont typeface="Arial"/>
              <a:buChar char="•"/>
              <a:defRPr sz="4300" b="0" i="0" u="none" strike="noStrike" cap="none">
                <a:solidFill>
                  <a:schemeClr val="dk1"/>
                </a:solidFill>
                <a:latin typeface="Calibri"/>
                <a:ea typeface="Calibri"/>
                <a:cs typeface="Calibri"/>
                <a:sym typeface="Calibri"/>
              </a:defRPr>
            </a:lvl1pPr>
            <a:lvl2pPr marL="990600" marR="0" lvl="1" indent="-139700" algn="l" rtl="0">
              <a:spcBef>
                <a:spcPts val="700"/>
              </a:spcBef>
              <a:buClr>
                <a:schemeClr val="dk1"/>
              </a:buClr>
              <a:buSzPct val="100000"/>
              <a:buFont typeface="Arial"/>
              <a:buChar char="–"/>
              <a:defRPr sz="3700" b="0" i="0" u="none" strike="noStrike" cap="none">
                <a:solidFill>
                  <a:schemeClr val="dk1"/>
                </a:solidFill>
                <a:latin typeface="Calibri"/>
                <a:ea typeface="Calibri"/>
                <a:cs typeface="Calibri"/>
                <a:sym typeface="Calibri"/>
              </a:defRPr>
            </a:lvl2pPr>
            <a:lvl3pPr marL="1524000" marR="0" lvl="2" indent="-101600" algn="l" rtl="0">
              <a:spcBef>
                <a:spcPts val="6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3pPr>
            <a:lvl4pPr marL="2133600" marR="0" lvl="3"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4pPr>
            <a:lvl5pPr marL="2743200" marR="0" lvl="4"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5pPr>
            <a:lvl6pPr marL="3352800" marR="0" lvl="5"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6pPr>
            <a:lvl7pPr marL="3962400" marR="0" lvl="6"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7pPr>
            <a:lvl8pPr marL="4572000" marR="0" lvl="7"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8pPr>
            <a:lvl9pPr marL="5181600" marR="0" lvl="8" indent="-139700" algn="l" rtl="0">
              <a:spcBef>
                <a:spcPts val="500"/>
              </a:spcBef>
              <a:buClr>
                <a:schemeClr val="dk1"/>
              </a:buClr>
              <a:buSzPct val="100000"/>
              <a:buFont typeface="Arial"/>
              <a:buChar char="•"/>
              <a:defRPr sz="27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51" r:id="rId1"/>
    <p:sldLayoutId id="2147483652" r:id="rId2"/>
    <p:sldLayoutId id="2147483653" r:id="rId3"/>
    <p:sldLayoutId id="2147483655" r:id="rId4"/>
    <p:sldLayoutId id="2147483656" r:id="rId5"/>
    <p:sldLayoutId id="2147483657" r:id="rId6"/>
    <p:sldLayoutId id="2147483658" r:id="rId7"/>
    <p:sldLayoutId id="2147483660" r:id="rId8"/>
    <p:sldLayoutId id="2147483661" r:id="rId9"/>
    <p:sldLayoutId id="2147483663" r:id="rId10"/>
    <p:sldLayoutId id="2147483664" r:id="rId11"/>
    <p:sldLayoutId id="2147483665" r:id="rId12"/>
    <p:sldLayoutId id="2147483666" r:id="rId13"/>
    <p:sldLayoutId id="2147483667" r:id="rId14"/>
    <p:sldLayoutId id="2147483668" r:id="rId15"/>
    <p:sldLayoutId id="2147483671" r:id="rId16"/>
    <p:sldLayoutId id="2147483673" r:id="rId17"/>
    <p:sldLayoutId id="2147483676" r:id="rId18"/>
    <p:sldLayoutId id="2147483684" r:id="rId19"/>
    <p:sldLayoutId id="2147483685"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docs.google.com/spreadsheets/d/1XpUZyGe80mL3oh6fmvPuBBKFj55HPLqRhw8rsi4nGE0/edit#gid=1057968535" TargetMode="Externa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4.xml"/></Relationships>
</file>

<file path=ppt/slides/_rels/slide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4.png"/></Relationships>
</file>

<file path=ppt/slides/_rels/slide5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0.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5.png"/></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0.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7.png"/></Relationships>
</file>

<file path=ppt/slides/_rels/slide7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9.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1.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22.xml"/></Relationships>
</file>

<file path=ppt/slides/_rels/slide86.xml.rels><?xml version="1.0" encoding="UTF-8" standalone="yes"?>
<Relationships xmlns="http://schemas.openxmlformats.org/package/2006/relationships"><Relationship Id="rId2" Type="http://schemas.openxmlformats.org/officeDocument/2006/relationships/hyperlink" Target="https://docs.google.com/spreadsheets/d/1XpUZyGe80mL3oh6fmvPuBBKFj55HPLqRhw8rsi4nGE0/edit#gid=1057968535"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1" name="Shape 132"/>
          <p:cNvPicPr preferRelativeResize="0"/>
          <p:nvPr/>
        </p:nvPicPr>
        <p:blipFill rotWithShape="1">
          <a:blip r:embed="rId3">
            <a:alphaModFix amt="15000"/>
            <a:extLst>
              <a:ext uri="{28A0092B-C50C-407E-A947-70E740481C1C}">
                <a14:useLocalDpi xmlns:a14="http://schemas.microsoft.com/office/drawing/2010/main" val="0"/>
              </a:ext>
            </a:extLst>
          </a:blip>
          <a:srcRect b="10369"/>
          <a:stretch/>
        </p:blipFill>
        <p:spPr>
          <a:xfrm>
            <a:off x="0" y="0"/>
            <a:ext cx="12192000" cy="6858000"/>
          </a:xfrm>
          <a:prstGeom prst="rect">
            <a:avLst/>
          </a:prstGeom>
          <a:solidFill>
            <a:schemeClr val="tx1"/>
          </a:solidFill>
          <a:ln>
            <a:noFill/>
          </a:ln>
        </p:spPr>
      </p:pic>
      <p:sp>
        <p:nvSpPr>
          <p:cNvPr id="133" name="Shape 133"/>
          <p:cNvSpPr txBox="1"/>
          <p:nvPr/>
        </p:nvSpPr>
        <p:spPr>
          <a:xfrm>
            <a:off x="514349" y="2321483"/>
            <a:ext cx="11163300" cy="912188"/>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7000" b="1" u="none" strike="noStrike" cap="none" dirty="0">
                <a:solidFill>
                  <a:schemeClr val="lt1"/>
                </a:solidFill>
                <a:latin typeface="Gilroy ExtraBold" charset="0"/>
                <a:ea typeface="Gilroy ExtraBold" charset="0"/>
                <a:cs typeface="Gilroy ExtraBold" charset="0"/>
                <a:sym typeface="Arial"/>
              </a:rPr>
              <a:t>Effective conversations</a:t>
            </a:r>
          </a:p>
        </p:txBody>
      </p:sp>
      <p:sp>
        <p:nvSpPr>
          <p:cNvPr id="134" name="Shape 134"/>
          <p:cNvSpPr txBox="1"/>
          <p:nvPr/>
        </p:nvSpPr>
        <p:spPr>
          <a:xfrm>
            <a:off x="3319970" y="5305453"/>
            <a:ext cx="5552060" cy="369332"/>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1800" b="1" u="none" strike="noStrike" cap="none" dirty="0">
                <a:solidFill>
                  <a:schemeClr val="lt1"/>
                </a:solidFill>
                <a:latin typeface="Gilroy ExtraBold" charset="0"/>
                <a:ea typeface="Gilroy ExtraBold" charset="0"/>
                <a:cs typeface="Gilroy ExtraBold" charset="0"/>
                <a:sym typeface="Arial"/>
              </a:rPr>
              <a:t>We will begin the training at 8 p.m. ET / 7 p.m. CT</a:t>
            </a:r>
          </a:p>
        </p:txBody>
      </p:sp>
      <p:sp>
        <p:nvSpPr>
          <p:cNvPr id="8" name="Shape 133"/>
          <p:cNvSpPr txBox="1"/>
          <p:nvPr/>
        </p:nvSpPr>
        <p:spPr>
          <a:xfrm>
            <a:off x="612824" y="4364204"/>
            <a:ext cx="11163300" cy="832901"/>
          </a:xfrm>
          <a:prstGeom prst="rect">
            <a:avLst/>
          </a:prstGeom>
          <a:noFill/>
          <a:ln>
            <a:noFill/>
          </a:ln>
        </p:spPr>
        <p:txBody>
          <a:bodyPr lIns="91425" tIns="45700" rIns="91425" bIns="45700" anchor="t" anchorCtr="0">
            <a:noAutofit/>
          </a:bodyPr>
          <a:lstStyle/>
          <a:p>
            <a:pPr algn="ctr">
              <a:buSzPct val="25000"/>
            </a:pPr>
            <a:r>
              <a:rPr lang="en-US" sz="2400" b="1" dirty="0">
                <a:solidFill>
                  <a:schemeClr val="lt1"/>
                </a:solidFill>
                <a:latin typeface="Source Sans Pro" charset="0"/>
                <a:ea typeface="Source Sans Pro" charset="0"/>
                <a:cs typeface="Source Sans Pro" charset="0"/>
              </a:rPr>
              <a:t>Elizabeth Erickson </a:t>
            </a:r>
            <a:r>
              <a:rPr lang="en-US" sz="1800" dirty="0">
                <a:solidFill>
                  <a:srgbClr val="00C4FF"/>
                </a:solidFill>
                <a:latin typeface="Source Sans Pro" charset="0"/>
                <a:ea typeface="Source Sans Pro" charset="0"/>
                <a:cs typeface="Source Sans Pro" charset="0"/>
              </a:rPr>
              <a:t>OFA Training Director @</a:t>
            </a:r>
            <a:r>
              <a:rPr lang="en-US" sz="1800" dirty="0" err="1">
                <a:solidFill>
                  <a:srgbClr val="00C4FF"/>
                </a:solidFill>
                <a:latin typeface="Source Sans Pro" charset="0"/>
                <a:ea typeface="Source Sans Pro" charset="0"/>
                <a:cs typeface="Source Sans Pro" charset="0"/>
              </a:rPr>
              <a:t>LizzGErickson</a:t>
            </a:r>
            <a:r>
              <a:rPr lang="en-US" sz="1800" dirty="0">
                <a:solidFill>
                  <a:srgbClr val="00C4FF"/>
                </a:solidFill>
                <a:latin typeface="Source Sans Pro" charset="0"/>
                <a:ea typeface="Source Sans Pro" charset="0"/>
                <a:cs typeface="Source Sans Pro" charset="0"/>
              </a:rPr>
              <a:t>  </a:t>
            </a:r>
          </a:p>
          <a:p>
            <a:pPr lvl="0" algn="ctr">
              <a:buSzPct val="25000"/>
            </a:pPr>
            <a:r>
              <a:rPr lang="en-US" sz="2400" b="1" dirty="0">
                <a:solidFill>
                  <a:schemeClr val="lt1"/>
                </a:solidFill>
                <a:latin typeface="Source Sans Pro" charset="0"/>
                <a:ea typeface="Source Sans Pro" charset="0"/>
                <a:cs typeface="Source Sans Pro" charset="0"/>
              </a:rPr>
              <a:t>Alexis </a:t>
            </a:r>
            <a:r>
              <a:rPr lang="en-US" sz="2400" b="1" dirty="0" err="1">
                <a:solidFill>
                  <a:schemeClr val="lt1"/>
                </a:solidFill>
                <a:latin typeface="Source Sans Pro" charset="0"/>
                <a:ea typeface="Source Sans Pro" charset="0"/>
                <a:cs typeface="Source Sans Pro" charset="0"/>
              </a:rPr>
              <a:t>Conavay</a:t>
            </a:r>
            <a:r>
              <a:rPr lang="en-US" sz="2400" b="1" dirty="0">
                <a:solidFill>
                  <a:schemeClr val="lt1"/>
                </a:solidFill>
                <a:latin typeface="Source Sans Pro" charset="0"/>
                <a:ea typeface="Source Sans Pro" charset="0"/>
                <a:cs typeface="Source Sans Pro" charset="0"/>
              </a:rPr>
              <a:t> </a:t>
            </a:r>
            <a:r>
              <a:rPr lang="en-US" sz="1800" dirty="0">
                <a:solidFill>
                  <a:srgbClr val="00C4FF"/>
                </a:solidFill>
                <a:latin typeface="Source Sans Pro" charset="0"/>
                <a:ea typeface="Source Sans Pro" charset="0"/>
                <a:cs typeface="Source Sans Pro" charset="0"/>
              </a:rPr>
              <a:t>Training Manager @</a:t>
            </a:r>
            <a:r>
              <a:rPr lang="en-US" sz="1800" dirty="0" err="1">
                <a:solidFill>
                  <a:srgbClr val="00C4FF"/>
                </a:solidFill>
                <a:latin typeface="Source Sans Pro" charset="0"/>
                <a:ea typeface="Source Sans Pro" charset="0"/>
                <a:cs typeface="Source Sans Pro" charset="0"/>
              </a:rPr>
              <a:t>AlexConavay</a:t>
            </a:r>
            <a:endParaRPr lang="en-US" sz="1800" dirty="0">
              <a:solidFill>
                <a:srgbClr val="00C4FF"/>
              </a:solidFill>
              <a:latin typeface="Source Sans Pro" charset="0"/>
              <a:ea typeface="Source Sans Pro" charset="0"/>
              <a:cs typeface="Source Sans Pro" charset="0"/>
            </a:endParaRPr>
          </a:p>
          <a:p>
            <a:pPr lvl="0" algn="ctr">
              <a:buSzPct val="25000"/>
            </a:pPr>
            <a:endParaRPr lang="en-US" sz="1800" dirty="0">
              <a:solidFill>
                <a:srgbClr val="00C4FF"/>
              </a:solidFill>
              <a:latin typeface="Source Sans Pro" charset="0"/>
              <a:ea typeface="Source Sans Pro" charset="0"/>
              <a:cs typeface="Source Sans Pro" charset="0"/>
            </a:endParaRPr>
          </a:p>
        </p:txBody>
      </p:sp>
      <p:pic>
        <p:nvPicPr>
          <p:cNvPr id="9" name="Shape 16"/>
          <p:cNvPicPr preferRelativeResize="0"/>
          <p:nvPr/>
        </p:nvPicPr>
        <p:blipFill rotWithShape="1">
          <a:blip r:embed="rId4">
            <a:alphaModFix amt="63000"/>
          </a:blip>
          <a:srcRect/>
          <a:stretch/>
        </p:blipFill>
        <p:spPr>
          <a:xfrm>
            <a:off x="11093823" y="6323022"/>
            <a:ext cx="869466" cy="337334"/>
          </a:xfrm>
          <a:prstGeom prst="rect">
            <a:avLst/>
          </a:prstGeom>
          <a:noFill/>
          <a:ln>
            <a:noFill/>
          </a:ln>
        </p:spPr>
      </p:pic>
      <p:sp>
        <p:nvSpPr>
          <p:cNvPr id="10" name="Shape 133"/>
          <p:cNvSpPr txBox="1"/>
          <p:nvPr/>
        </p:nvSpPr>
        <p:spPr>
          <a:xfrm>
            <a:off x="514349" y="3159002"/>
            <a:ext cx="11163300" cy="912188"/>
          </a:xfrm>
          <a:prstGeom prst="rect">
            <a:avLst/>
          </a:prstGeom>
          <a:noFill/>
          <a:ln>
            <a:noFill/>
          </a:ln>
        </p:spPr>
        <p:txBody>
          <a:bodyPr lIns="91425" tIns="45700" rIns="91425" bIns="45700" anchor="t" anchorCtr="0">
            <a:noAutofit/>
          </a:bodyPr>
          <a:lstStyle/>
          <a:p>
            <a:pPr lvl="0" algn="ctr">
              <a:buSzPct val="25000"/>
            </a:pPr>
            <a:r>
              <a:rPr lang="en-US" sz="4500" b="1" dirty="0">
                <a:solidFill>
                  <a:schemeClr val="bg2"/>
                </a:solidFill>
                <a:latin typeface="Gilroy ExtraBold" charset="0"/>
                <a:ea typeface="Gilroy ExtraBold" charset="0"/>
                <a:cs typeface="Gilroy ExtraBold" charset="0"/>
              </a:rPr>
              <a:t>Part 4: Motivational Interviewing</a:t>
            </a:r>
          </a:p>
        </p:txBody>
      </p:sp>
      <p:pic>
        <p:nvPicPr>
          <p:cNvPr id="12" name="Picture 11" descr="A drawing of a face&#10;&#10;Description automatically generated">
            <a:extLst>
              <a:ext uri="{FF2B5EF4-FFF2-40B4-BE49-F238E27FC236}">
                <a16:creationId xmlns:a16="http://schemas.microsoft.com/office/drawing/2014/main" id="{81F9B922-29E6-F546-9C01-6F796E8EEA1C}"/>
              </a:ext>
            </a:extLst>
          </p:cNvPr>
          <p:cNvPicPr>
            <a:picLocks noChangeAspect="1"/>
          </p:cNvPicPr>
          <p:nvPr/>
        </p:nvPicPr>
        <p:blipFill>
          <a:blip r:embed="rId5"/>
          <a:stretch>
            <a:fillRect/>
          </a:stretch>
        </p:blipFill>
        <p:spPr>
          <a:xfrm>
            <a:off x="514349" y="6251332"/>
            <a:ext cx="1219200" cy="419100"/>
          </a:xfrm>
          <a:prstGeom prst="rect">
            <a:avLst/>
          </a:prstGeom>
        </p:spPr>
      </p:pic>
    </p:spTree>
    <p:extLst>
      <p:ext uri="{BB962C8B-B14F-4D97-AF65-F5344CB8AC3E}">
        <p14:creationId xmlns:p14="http://schemas.microsoft.com/office/powerpoint/2010/main" val="603830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0" y="1329141"/>
            <a:ext cx="3544659" cy="669414"/>
          </a:xfrm>
          <a:prstGeom prst="rect">
            <a:avLst/>
          </a:prstGeom>
          <a:solidFill>
            <a:schemeClr val="lt1"/>
          </a:solid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Agenda</a:t>
            </a:r>
          </a:p>
        </p:txBody>
      </p:sp>
      <p:sp>
        <p:nvSpPr>
          <p:cNvPr id="6" name="Rectangle 5"/>
          <p:cNvSpPr/>
          <p:nvPr/>
        </p:nvSpPr>
        <p:spPr>
          <a:xfrm>
            <a:off x="5822064" y="1399944"/>
            <a:ext cx="5092862" cy="596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b="1" dirty="0">
                <a:solidFill>
                  <a:schemeClr val="bg1"/>
                </a:solidFill>
                <a:latin typeface="Source Sans Pro" charset="0"/>
                <a:ea typeface="Source Sans Pro" charset="0"/>
                <a:cs typeface="Source Sans Pro" charset="0"/>
              </a:rPr>
              <a:t>What is motivational interviewing </a:t>
            </a:r>
          </a:p>
          <a:p>
            <a:pPr fontAlgn="ctr">
              <a:lnSpc>
                <a:spcPct val="150000"/>
              </a:lnSpc>
            </a:pPr>
            <a:r>
              <a:rPr lang="en-US" sz="2400" dirty="0">
                <a:solidFill>
                  <a:schemeClr val="accent3"/>
                </a:solidFill>
                <a:latin typeface="Source Sans Pro" charset="0"/>
                <a:ea typeface="Source Sans Pro" charset="0"/>
                <a:cs typeface="Source Sans Pro" charset="0"/>
              </a:rPr>
              <a:t>Motivational interviewing framing</a:t>
            </a:r>
          </a:p>
          <a:p>
            <a:pPr fontAlgn="ctr">
              <a:lnSpc>
                <a:spcPct val="150000"/>
              </a:lnSpc>
            </a:pPr>
            <a:r>
              <a:rPr lang="en-US" sz="2400" dirty="0">
                <a:latin typeface="Source Sans Pro" charset="0"/>
                <a:ea typeface="Source Sans Pro" charset="0"/>
                <a:cs typeface="Source Sans Pro" charset="0"/>
              </a:rPr>
              <a:t>Debrief</a:t>
            </a:r>
          </a:p>
          <a:p>
            <a:pPr fontAlgn="ctr">
              <a:lnSpc>
                <a:spcPct val="150000"/>
              </a:lnSpc>
            </a:pPr>
            <a:r>
              <a:rPr lang="en-US" sz="2400" dirty="0">
                <a:latin typeface="Source Sans Pro" charset="0"/>
                <a:ea typeface="Source Sans Pro" charset="0"/>
                <a:cs typeface="Source Sans Pro" charset="0"/>
              </a:rPr>
              <a:t>Close and next steps</a:t>
            </a:r>
          </a:p>
        </p:txBody>
      </p:sp>
    </p:spTree>
    <p:extLst>
      <p:ext uri="{BB962C8B-B14F-4D97-AF65-F5344CB8AC3E}">
        <p14:creationId xmlns:p14="http://schemas.microsoft.com/office/powerpoint/2010/main" val="1857309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367171"/>
            <a:ext cx="12192000" cy="1938992"/>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Research show that politics </a:t>
            </a:r>
          </a:p>
          <a:p>
            <a:pPr algn="ctr"/>
            <a:r>
              <a:rPr lang="en-US" sz="6000" b="1" dirty="0">
                <a:solidFill>
                  <a:schemeClr val="bg1"/>
                </a:solidFill>
                <a:latin typeface="Gilroy ExtraBold" charset="0"/>
                <a:ea typeface="Gilroy ExtraBold" charset="0"/>
                <a:cs typeface="Gilroy ExtraBold" charset="0"/>
              </a:rPr>
              <a:t>has become an </a:t>
            </a:r>
            <a:r>
              <a:rPr lang="en-US" sz="6000" b="1" dirty="0">
                <a:solidFill>
                  <a:schemeClr val="accent2"/>
                </a:solidFill>
                <a:latin typeface="Gilroy ExtraBold" charset="0"/>
                <a:ea typeface="Gilroy ExtraBold" charset="0"/>
                <a:cs typeface="Gilroy ExtraBold" charset="0"/>
              </a:rPr>
              <a:t>identity.</a:t>
            </a:r>
            <a:endParaRPr lang="en-US" sz="6000" b="1" dirty="0">
              <a:solidFill>
                <a:schemeClr val="bg1"/>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602940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alphaModFix amt="70000"/>
            <a:extLst>
              <a:ext uri="{28A0092B-C50C-407E-A947-70E740481C1C}">
                <a14:useLocalDpi xmlns:a14="http://schemas.microsoft.com/office/drawing/2010/main" val="0"/>
              </a:ext>
            </a:extLst>
          </a:blip>
          <a:stretch>
            <a:fillRect/>
          </a:stretch>
        </p:blipFill>
        <p:spPr>
          <a:xfrm>
            <a:off x="0" y="0"/>
            <a:ext cx="12192000" cy="8153400"/>
          </a:xfrm>
          <a:prstGeom prst="rect">
            <a:avLst/>
          </a:prstGeom>
          <a:solidFill>
            <a:schemeClr val="tx1"/>
          </a:solidFill>
        </p:spPr>
      </p:pic>
      <p:pic>
        <p:nvPicPr>
          <p:cNvPr id="181" name="Picture 4" descr="Picture 4"/>
          <p:cNvPicPr>
            <a:picLocks noChangeAspect="1"/>
          </p:cNvPicPr>
          <p:nvPr/>
        </p:nvPicPr>
        <p:blipFill>
          <a:blip r:embed="rId4">
            <a:alphaModFix amt="35000"/>
            <a:extLst/>
          </a:blip>
          <a:stretch>
            <a:fillRect/>
          </a:stretch>
        </p:blipFill>
        <p:spPr>
          <a:xfrm>
            <a:off x="11362942" y="6417000"/>
            <a:ext cx="653213" cy="253433"/>
          </a:xfrm>
          <a:prstGeom prst="rect">
            <a:avLst/>
          </a:prstGeom>
          <a:ln w="12700">
            <a:miter lim="400000"/>
          </a:ln>
        </p:spPr>
      </p:pic>
      <p:sp>
        <p:nvSpPr>
          <p:cNvPr id="6" name="– Morton Deutsch"/>
          <p:cNvSpPr txBox="1"/>
          <p:nvPr/>
        </p:nvSpPr>
        <p:spPr>
          <a:xfrm>
            <a:off x="1134255" y="4821722"/>
            <a:ext cx="2520881" cy="1138773"/>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defRPr sz="3000" b="1">
                <a:solidFill>
                  <a:schemeClr val="accent2"/>
                </a:solidFill>
                <a:latin typeface="Gilroy ExtraBold"/>
                <a:ea typeface="Gilroy ExtraBold"/>
                <a:cs typeface="Gilroy ExtraBold"/>
                <a:sym typeface="Gilroy ExtraBold"/>
              </a:defRPr>
            </a:pPr>
            <a:r>
              <a:rPr lang="en-US" sz="3200" dirty="0" err="1">
                <a:solidFill>
                  <a:schemeClr val="bg1"/>
                </a:solidFill>
              </a:rPr>
              <a:t>Ziad</a:t>
            </a:r>
            <a:r>
              <a:rPr lang="en-US" sz="3200" dirty="0">
                <a:solidFill>
                  <a:schemeClr val="bg1"/>
                </a:solidFill>
              </a:rPr>
              <a:t> Munson</a:t>
            </a:r>
          </a:p>
          <a:p>
            <a:pPr defTabSz="457200">
              <a:defRPr sz="3000" b="1">
                <a:solidFill>
                  <a:schemeClr val="accent2"/>
                </a:solidFill>
                <a:latin typeface="Gilroy ExtraBold"/>
                <a:ea typeface="Gilroy ExtraBold"/>
                <a:cs typeface="Gilroy ExtraBold"/>
                <a:sym typeface="Gilroy ExtraBold"/>
              </a:defRPr>
            </a:pPr>
            <a:r>
              <a:rPr lang="en-US" sz="1800" dirty="0">
                <a:solidFill>
                  <a:schemeClr val="tx2"/>
                </a:solidFill>
              </a:rPr>
              <a:t>Lehigh University</a:t>
            </a:r>
          </a:p>
          <a:p>
            <a:pPr defTabSz="457200">
              <a:defRPr sz="3000" b="1">
                <a:solidFill>
                  <a:schemeClr val="accent2"/>
                </a:solidFill>
                <a:latin typeface="Gilroy ExtraBold"/>
                <a:ea typeface="Gilroy ExtraBold"/>
                <a:cs typeface="Gilroy ExtraBold"/>
                <a:sym typeface="Gilroy ExtraBold"/>
              </a:defRPr>
            </a:pPr>
            <a:r>
              <a:rPr lang="en-US" sz="1800" dirty="0">
                <a:solidFill>
                  <a:schemeClr val="tx2"/>
                </a:solidFill>
              </a:rPr>
              <a:t>Sociologist</a:t>
            </a:r>
            <a:endParaRPr sz="1800" dirty="0">
              <a:solidFill>
                <a:schemeClr val="tx2"/>
              </a:solidFill>
            </a:endParaRPr>
          </a:p>
        </p:txBody>
      </p:sp>
    </p:spTree>
    <p:extLst>
      <p:ext uri="{BB962C8B-B14F-4D97-AF65-F5344CB8AC3E}">
        <p14:creationId xmlns:p14="http://schemas.microsoft.com/office/powerpoint/2010/main" val="359174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27899"/>
          <a:stretch/>
        </p:blipFill>
        <p:spPr>
          <a:xfrm>
            <a:off x="6144766" y="-1"/>
            <a:ext cx="6063351" cy="7015397"/>
          </a:xfrm>
          <a:prstGeom prst="rect">
            <a:avLst/>
          </a:prstGeom>
        </p:spPr>
      </p:pic>
      <p:sp>
        <p:nvSpPr>
          <p:cNvPr id="5" name="TextBox 4"/>
          <p:cNvSpPr txBox="1"/>
          <p:nvPr/>
        </p:nvSpPr>
        <p:spPr>
          <a:xfrm>
            <a:off x="868830" y="1415533"/>
            <a:ext cx="4752482" cy="3170099"/>
          </a:xfrm>
          <a:prstGeom prst="rect">
            <a:avLst/>
          </a:prstGeom>
          <a:noFill/>
        </p:spPr>
        <p:txBody>
          <a:bodyPr wrap="square" rtlCol="0">
            <a:spAutoFit/>
          </a:bodyPr>
          <a:lstStyle/>
          <a:p>
            <a:r>
              <a:rPr lang="en-US" sz="4000" b="1" dirty="0">
                <a:solidFill>
                  <a:schemeClr val="bg1"/>
                </a:solidFill>
                <a:latin typeface="Gilroy ExtraBold" charset="0"/>
                <a:ea typeface="Gilroy ExtraBold" charset="0"/>
                <a:cs typeface="Gilroy ExtraBold" charset="0"/>
              </a:rPr>
              <a:t>“</a:t>
            </a:r>
            <a:r>
              <a:rPr lang="mr-IN" sz="4000" b="1" dirty="0">
                <a:solidFill>
                  <a:schemeClr val="bg1"/>
                </a:solidFill>
                <a:latin typeface="Gilroy ExtraBold" charset="0"/>
                <a:ea typeface="Gilroy ExtraBold" charset="0"/>
                <a:cs typeface="Gilroy ExtraBold" charset="0"/>
              </a:rPr>
              <a:t>…</a:t>
            </a:r>
            <a:r>
              <a:rPr lang="en-US" sz="4000" b="1" dirty="0">
                <a:solidFill>
                  <a:schemeClr val="bg1"/>
                </a:solidFill>
                <a:latin typeface="Gilroy ExtraBold" charset="0"/>
                <a:ea typeface="Gilroy ExtraBold" charset="0"/>
                <a:cs typeface="Gilroy ExtraBold" charset="0"/>
              </a:rPr>
              <a:t> their views evolved after joining these gun groups. </a:t>
            </a:r>
            <a:r>
              <a:rPr lang="en-US" sz="4000" b="1" dirty="0">
                <a:solidFill>
                  <a:schemeClr val="accent2"/>
                </a:solidFill>
                <a:latin typeface="Gilroy ExtraBold" charset="0"/>
                <a:ea typeface="Gilroy ExtraBold" charset="0"/>
                <a:cs typeface="Gilroy ExtraBold" charset="0"/>
              </a:rPr>
              <a:t>So did their identities.”</a:t>
            </a:r>
          </a:p>
        </p:txBody>
      </p:sp>
      <p:sp>
        <p:nvSpPr>
          <p:cNvPr id="2" name="Rectangle 1"/>
          <p:cNvSpPr/>
          <p:nvPr/>
        </p:nvSpPr>
        <p:spPr>
          <a:xfrm>
            <a:off x="868830" y="4925703"/>
            <a:ext cx="1651414" cy="430887"/>
          </a:xfrm>
          <a:prstGeom prst="rect">
            <a:avLst/>
          </a:prstGeom>
        </p:spPr>
        <p:txBody>
          <a:bodyPr wrap="none">
            <a:spAutoFit/>
          </a:bodyPr>
          <a:lstStyle/>
          <a:p>
            <a:r>
              <a:rPr lang="en-US" sz="2200" b="1" dirty="0" err="1">
                <a:solidFill>
                  <a:schemeClr val="tx2"/>
                </a:solidFill>
                <a:latin typeface="Gilroy ExtraBold" charset="0"/>
                <a:ea typeface="Gilroy ExtraBold" charset="0"/>
                <a:cs typeface="Gilroy ExtraBold" charset="0"/>
              </a:rPr>
              <a:t>Hahrie</a:t>
            </a:r>
            <a:r>
              <a:rPr lang="en-US" sz="2200" b="1" dirty="0">
                <a:solidFill>
                  <a:schemeClr val="tx2"/>
                </a:solidFill>
                <a:latin typeface="Gilroy ExtraBold" charset="0"/>
                <a:ea typeface="Gilroy ExtraBold" charset="0"/>
                <a:cs typeface="Gilroy ExtraBold" charset="0"/>
              </a:rPr>
              <a:t> Han</a:t>
            </a:r>
          </a:p>
        </p:txBody>
      </p:sp>
    </p:spTree>
    <p:extLst>
      <p:ext uri="{BB962C8B-B14F-4D97-AF65-F5344CB8AC3E}">
        <p14:creationId xmlns:p14="http://schemas.microsoft.com/office/powerpoint/2010/main" val="8393128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367171"/>
            <a:ext cx="12192000" cy="2123658"/>
          </a:xfrm>
          <a:prstGeom prst="rect">
            <a:avLst/>
          </a:prstGeom>
          <a:noFill/>
        </p:spPr>
        <p:txBody>
          <a:bodyPr wrap="square" rtlCol="0">
            <a:spAutoFit/>
          </a:bodyPr>
          <a:lstStyle/>
          <a:p>
            <a:pPr algn="ctr"/>
            <a:r>
              <a:rPr lang="en-US" sz="6600" b="1" dirty="0">
                <a:solidFill>
                  <a:schemeClr val="bg1"/>
                </a:solidFill>
                <a:latin typeface="Gilroy ExtraBold" charset="0"/>
                <a:ea typeface="Gilroy ExtraBold" charset="0"/>
                <a:cs typeface="Gilroy ExtraBold" charset="0"/>
              </a:rPr>
              <a:t>Therefore, we have to </a:t>
            </a:r>
          </a:p>
          <a:p>
            <a:pPr algn="ctr"/>
            <a:r>
              <a:rPr lang="en-US" sz="6600" b="1" dirty="0">
                <a:solidFill>
                  <a:schemeClr val="bg1"/>
                </a:solidFill>
                <a:latin typeface="Gilroy ExtraBold" charset="0"/>
                <a:ea typeface="Gilroy ExtraBold" charset="0"/>
                <a:cs typeface="Gilroy ExtraBold" charset="0"/>
              </a:rPr>
              <a:t>be good listeners</a:t>
            </a:r>
            <a:r>
              <a:rPr lang="mr-IN" sz="6600" b="1" dirty="0">
                <a:solidFill>
                  <a:schemeClr val="bg1"/>
                </a:solidFill>
                <a:latin typeface="Gilroy ExtraBold" charset="0"/>
                <a:ea typeface="Gilroy ExtraBold" charset="0"/>
                <a:cs typeface="Gilroy ExtraBold" charset="0"/>
              </a:rPr>
              <a:t>…</a:t>
            </a:r>
            <a:endParaRPr lang="en-US" sz="6600" b="1" dirty="0">
              <a:solidFill>
                <a:schemeClr val="bg1"/>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643218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009239"/>
            <a:ext cx="12192000" cy="2862322"/>
          </a:xfrm>
          <a:prstGeom prst="rect">
            <a:avLst/>
          </a:prstGeom>
          <a:noFill/>
        </p:spPr>
        <p:txBody>
          <a:bodyPr wrap="square" rtlCol="0">
            <a:spAutoFit/>
          </a:bodyPr>
          <a:lstStyle/>
          <a:p>
            <a:pPr algn="ctr"/>
            <a:r>
              <a:rPr lang="mr-IN" sz="6000" b="1" dirty="0">
                <a:solidFill>
                  <a:schemeClr val="bg1"/>
                </a:solidFill>
                <a:latin typeface="Gilroy ExtraBold" charset="0"/>
                <a:ea typeface="Gilroy ExtraBold" charset="0"/>
                <a:cs typeface="Gilroy ExtraBold" charset="0"/>
              </a:rPr>
              <a:t>…</a:t>
            </a:r>
            <a:r>
              <a:rPr lang="en-US" sz="6000" b="1" dirty="0">
                <a:solidFill>
                  <a:schemeClr val="bg1"/>
                </a:solidFill>
                <a:latin typeface="Gilroy ExtraBold" charset="0"/>
                <a:ea typeface="Gilroy ExtraBold" charset="0"/>
                <a:cs typeface="Gilroy ExtraBold" charset="0"/>
              </a:rPr>
              <a:t>and ask questions that </a:t>
            </a:r>
          </a:p>
          <a:p>
            <a:pPr algn="ctr"/>
            <a:r>
              <a:rPr lang="en-US" sz="6000" b="1" dirty="0">
                <a:solidFill>
                  <a:schemeClr val="bg1"/>
                </a:solidFill>
                <a:latin typeface="Gilroy ExtraBold" charset="0"/>
                <a:ea typeface="Gilroy ExtraBold" charset="0"/>
                <a:cs typeface="Gilroy ExtraBold" charset="0"/>
              </a:rPr>
              <a:t>reveal biases and beliefs in </a:t>
            </a:r>
          </a:p>
          <a:p>
            <a:pPr algn="ctr"/>
            <a:r>
              <a:rPr lang="en-US" sz="6000" b="1" dirty="0">
                <a:solidFill>
                  <a:schemeClr val="bg1"/>
                </a:solidFill>
                <a:latin typeface="Gilroy ExtraBold" charset="0"/>
                <a:ea typeface="Gilroy ExtraBold" charset="0"/>
                <a:cs typeface="Gilroy ExtraBold" charset="0"/>
              </a:rPr>
              <a:t>a </a:t>
            </a:r>
            <a:r>
              <a:rPr lang="en-US" sz="6000" b="1" dirty="0">
                <a:solidFill>
                  <a:schemeClr val="accent2"/>
                </a:solidFill>
                <a:latin typeface="Gilroy ExtraBold" charset="0"/>
                <a:ea typeface="Gilroy ExtraBold" charset="0"/>
                <a:cs typeface="Gilroy ExtraBold" charset="0"/>
              </a:rPr>
              <a:t>nonjudgmental way</a:t>
            </a:r>
            <a:r>
              <a:rPr lang="en-US" sz="6000" b="1" dirty="0">
                <a:solidFill>
                  <a:schemeClr val="bg1"/>
                </a:solidFill>
                <a:latin typeface="Gilroy ExtraBold" charset="0"/>
                <a:ea typeface="Gilroy ExtraBold" charset="0"/>
                <a:cs typeface="Gilroy ExtraBold" charset="0"/>
              </a:rPr>
              <a:t>.</a:t>
            </a:r>
          </a:p>
        </p:txBody>
      </p:sp>
    </p:spTree>
    <p:extLst>
      <p:ext uri="{BB962C8B-B14F-4D97-AF65-F5344CB8AC3E}">
        <p14:creationId xmlns:p14="http://schemas.microsoft.com/office/powerpoint/2010/main" val="9973898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292221"/>
            <a:ext cx="10676965" cy="2369880"/>
          </a:xfrm>
          <a:prstGeom prst="rect">
            <a:avLst/>
          </a:prstGeom>
          <a:noFill/>
        </p:spPr>
        <p:txBody>
          <a:bodyPr wrap="square" rtlCol="0">
            <a:spAutoFit/>
          </a:bodyPr>
          <a:lstStyle/>
          <a:p>
            <a:pPr algn="ctr"/>
            <a:r>
              <a:rPr lang="en-US" sz="7400" b="1" dirty="0">
                <a:solidFill>
                  <a:schemeClr val="bg1"/>
                </a:solidFill>
                <a:latin typeface="Gilroy ExtraBold" charset="0"/>
                <a:ea typeface="Gilroy ExtraBold" charset="0"/>
                <a:cs typeface="Gilroy ExtraBold" charset="0"/>
              </a:rPr>
              <a:t>What is a way </a:t>
            </a:r>
          </a:p>
          <a:p>
            <a:pPr algn="ctr"/>
            <a:r>
              <a:rPr lang="en-US" sz="7400" b="1" dirty="0">
                <a:solidFill>
                  <a:schemeClr val="bg1"/>
                </a:solidFill>
                <a:latin typeface="Gilroy ExtraBold" charset="0"/>
                <a:ea typeface="Gilroy ExtraBold" charset="0"/>
                <a:cs typeface="Gilroy ExtraBold" charset="0"/>
              </a:rPr>
              <a:t>we can do this?</a:t>
            </a:r>
          </a:p>
        </p:txBody>
      </p:sp>
    </p:spTree>
    <p:extLst>
      <p:ext uri="{BB962C8B-B14F-4D97-AF65-F5344CB8AC3E}">
        <p14:creationId xmlns:p14="http://schemas.microsoft.com/office/powerpoint/2010/main" val="1257862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14068"/>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1" name="Shape 151"/>
          <p:cNvSpPr/>
          <p:nvPr/>
        </p:nvSpPr>
        <p:spPr>
          <a:xfrm>
            <a:off x="283792" y="2458192"/>
            <a:ext cx="11624416" cy="1491448"/>
          </a:xfrm>
          <a:prstGeom prst="rect">
            <a:avLst/>
          </a:prstGeom>
          <a:noFill/>
          <a:ln>
            <a:noFill/>
          </a:ln>
        </p:spPr>
        <p:txBody>
          <a:bodyPr lIns="64275" tIns="32125" rIns="64275" bIns="32125" anchor="t" anchorCtr="0">
            <a:noAutofit/>
          </a:bodyPr>
          <a:lstStyle/>
          <a:p>
            <a:pPr marL="0" marR="0" lvl="0" indent="0" algn="ctr" rtl="0">
              <a:spcBef>
                <a:spcPts val="0"/>
              </a:spcBef>
              <a:buSzPct val="25000"/>
              <a:buNone/>
            </a:pPr>
            <a:r>
              <a:rPr lang="en-US" sz="6600" b="1">
                <a:solidFill>
                  <a:schemeClr val="lt1"/>
                </a:solidFill>
                <a:latin typeface="Gilroy ExtraBold" charset="0"/>
                <a:ea typeface="Gilroy ExtraBold" charset="0"/>
                <a:cs typeface="Gilroy ExtraBold" charset="0"/>
              </a:rPr>
              <a:t>Can you think of an example in your own life?</a:t>
            </a:r>
            <a:endParaRPr lang="en-US" sz="6600" b="1" dirty="0">
              <a:solidFill>
                <a:schemeClr val="lt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94970777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 name="TextBox 8"/>
          <p:cNvSpPr txBox="1"/>
          <p:nvPr/>
        </p:nvSpPr>
        <p:spPr>
          <a:xfrm>
            <a:off x="1435133" y="2083293"/>
            <a:ext cx="10035208"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80000"/>
              </a:lnSpc>
              <a:defRPr sz="5000" b="1">
                <a:solidFill>
                  <a:srgbClr val="F6DC31"/>
                </a:solidFill>
                <a:latin typeface="Gilroy ExtraBold"/>
                <a:ea typeface="Gilroy ExtraBold"/>
                <a:cs typeface="Gilroy ExtraBold"/>
                <a:sym typeface="Gilroy ExtraBold"/>
              </a:defRPr>
            </a:pPr>
            <a:r>
              <a:rPr lang="en-US" sz="5000" b="1" dirty="0">
                <a:solidFill>
                  <a:srgbClr val="F6DC31"/>
                </a:solidFill>
                <a:latin typeface="Gilroy ExtraBold"/>
                <a:ea typeface="Gilroy ExtraBold"/>
                <a:cs typeface="Gilroy ExtraBold"/>
                <a:sym typeface="Gilroy ExtraBold"/>
              </a:rPr>
              <a:t>Motivational interviewing:</a:t>
            </a:r>
          </a:p>
          <a:p>
            <a:pPr defTabSz="457200">
              <a:lnSpc>
                <a:spcPct val="80000"/>
              </a:lnSpc>
              <a:defRPr sz="5000" b="1">
                <a:solidFill>
                  <a:srgbClr val="F6DC31"/>
                </a:solidFill>
                <a:latin typeface="Gilroy ExtraBold"/>
                <a:ea typeface="Gilroy ExtraBold"/>
                <a:cs typeface="Gilroy ExtraBold"/>
                <a:sym typeface="Gilroy ExtraBold"/>
              </a:defRPr>
            </a:pPr>
            <a:r>
              <a:rPr lang="en-US" sz="5000" b="1" dirty="0">
                <a:solidFill>
                  <a:srgbClr val="FFFFFF"/>
                </a:solidFill>
                <a:latin typeface="Gilroy ExtraBold"/>
                <a:ea typeface="Gilroy ExtraBold"/>
                <a:cs typeface="Gilroy ExtraBold"/>
                <a:sym typeface="Gilroy ExtraBold"/>
              </a:rPr>
              <a:t>A person centered method of guiding to elicit and strengthen personal motivation for change.</a:t>
            </a:r>
            <a:endParaRPr sz="5000" b="1" dirty="0">
              <a:solidFill>
                <a:srgbClr val="FFFFFF"/>
              </a:solidFill>
              <a:latin typeface="Gilroy ExtraBold"/>
              <a:ea typeface="Gilroy ExtraBold"/>
              <a:cs typeface="Gilroy ExtraBold"/>
              <a:sym typeface="Gilroy ExtraBold"/>
            </a:endParaRPr>
          </a:p>
        </p:txBody>
      </p:sp>
      <p:pic>
        <p:nvPicPr>
          <p:cNvPr id="192" name="Picture 4" descr="Picture 4"/>
          <p:cNvPicPr>
            <a:picLocks noChangeAspect="1"/>
          </p:cNvPicPr>
          <p:nvPr/>
        </p:nvPicPr>
        <p:blipFill>
          <a:blip r:embed="rId2">
            <a:alphaModFix amt="35000"/>
            <a:extLst/>
          </a:blip>
          <a:stretch>
            <a:fillRect/>
          </a:stretch>
        </p:blipFill>
        <p:spPr>
          <a:xfrm>
            <a:off x="11362942" y="6417000"/>
            <a:ext cx="653213" cy="253433"/>
          </a:xfrm>
          <a:prstGeom prst="rect">
            <a:avLst/>
          </a:prstGeom>
          <a:ln w="12700">
            <a:miter lim="400000"/>
          </a:ln>
        </p:spPr>
      </p:pic>
    </p:spTree>
    <p:extLst>
      <p:ext uri="{BB962C8B-B14F-4D97-AF65-F5344CB8AC3E}">
        <p14:creationId xmlns:p14="http://schemas.microsoft.com/office/powerpoint/2010/main" val="271817657"/>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929660"/>
            <a:ext cx="10676965" cy="938719"/>
          </a:xfrm>
          <a:prstGeom prst="rect">
            <a:avLst/>
          </a:prstGeom>
          <a:noFill/>
        </p:spPr>
        <p:txBody>
          <a:bodyPr wrap="square" rtlCol="0">
            <a:spAutoFit/>
          </a:bodyPr>
          <a:lstStyle/>
          <a:p>
            <a:pPr algn="ctr"/>
            <a:r>
              <a:rPr lang="en-US" sz="5500" b="1" dirty="0">
                <a:solidFill>
                  <a:schemeClr val="bg1"/>
                </a:solidFill>
                <a:latin typeface="Gilroy ExtraBold" charset="0"/>
                <a:ea typeface="Gilroy ExtraBold" charset="0"/>
                <a:cs typeface="Gilroy ExtraBold" charset="0"/>
              </a:rPr>
              <a:t>Motivational interviewing </a:t>
            </a:r>
            <a:r>
              <a:rPr lang="en-US" sz="5500" b="1" dirty="0">
                <a:solidFill>
                  <a:schemeClr val="accent2"/>
                </a:solidFill>
                <a:latin typeface="Gilroy ExtraBold" charset="0"/>
                <a:ea typeface="Gilroy ExtraBold" charset="0"/>
                <a:cs typeface="Gilroy ExtraBold" charset="0"/>
              </a:rPr>
              <a:t>is</a:t>
            </a:r>
            <a:r>
              <a:rPr lang="en-US" sz="5500" b="1" dirty="0">
                <a:solidFill>
                  <a:schemeClr val="bg1"/>
                </a:solidFill>
                <a:latin typeface="Gilroy ExtraBold" charset="0"/>
                <a:ea typeface="Gilroy ExtraBold" charset="0"/>
                <a:cs typeface="Gilroy ExtraBold" charset="0"/>
              </a:rPr>
              <a:t> </a:t>
            </a:r>
            <a:r>
              <a:rPr lang="mr-IN" sz="5500" b="1" dirty="0">
                <a:solidFill>
                  <a:schemeClr val="bg1"/>
                </a:solidFill>
                <a:latin typeface="Gilroy ExtraBold" charset="0"/>
                <a:ea typeface="Gilroy ExtraBold" charset="0"/>
                <a:cs typeface="Gilroy ExtraBold" charset="0"/>
              </a:rPr>
              <a:t>…</a:t>
            </a:r>
            <a:endParaRPr lang="en-US" sz="5500" b="1" dirty="0">
              <a:solidFill>
                <a:schemeClr val="bg1"/>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79181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a:spLocks noChangeArrowheads="1"/>
          </p:cNvSpPr>
          <p:nvPr/>
        </p:nvSpPr>
        <p:spPr bwMode="auto">
          <a:xfrm>
            <a:off x="-19481" y="3090110"/>
            <a:ext cx="12192000" cy="12260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2500" b="1" spc="300" dirty="0">
                <a:solidFill>
                  <a:schemeClr val="bg2"/>
                </a:solidFill>
                <a:latin typeface="Gilroy ExtraBold" charset="0"/>
                <a:ea typeface="Gilroy ExtraBold" charset="0"/>
                <a:cs typeface="Gilroy ExtraBold" charset="0"/>
              </a:rPr>
              <a:t>GUIDED WORKSHEET</a:t>
            </a:r>
          </a:p>
          <a:p>
            <a:pPr algn="ctr">
              <a:lnSpc>
                <a:spcPct val="80000"/>
              </a:lnSpc>
            </a:pPr>
            <a:endParaRPr lang="en-US" sz="2500" b="1" spc="300" dirty="0">
              <a:solidFill>
                <a:schemeClr val="bg2"/>
              </a:solidFill>
              <a:latin typeface="Gilroy ExtraBold" charset="0"/>
              <a:ea typeface="Gilroy ExtraBold" charset="0"/>
              <a:cs typeface="Gilroy ExtraBold" charset="0"/>
            </a:endParaRPr>
          </a:p>
          <a:p>
            <a:pPr algn="ctr">
              <a:lnSpc>
                <a:spcPct val="80000"/>
              </a:lnSpc>
            </a:pPr>
            <a:r>
              <a:rPr lang="en-US" sz="4500" b="1" dirty="0">
                <a:solidFill>
                  <a:schemeClr val="bg2"/>
                </a:solidFill>
                <a:latin typeface="Gilroy ExtraBold" charset="0"/>
                <a:ea typeface="Gilroy ExtraBold" charset="0"/>
                <a:cs typeface="Gilroy ExtraBold" charset="0"/>
              </a:rPr>
              <a:t>Motivational Interviewing </a:t>
            </a:r>
          </a:p>
        </p:txBody>
      </p:sp>
      <p:pic>
        <p:nvPicPr>
          <p:cNvPr id="2" name="Picture 1" descr="noun_169164_cc.png"/>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b="15559"/>
          <a:stretch/>
        </p:blipFill>
        <p:spPr>
          <a:xfrm>
            <a:off x="5317739" y="1468700"/>
            <a:ext cx="1517562" cy="1281452"/>
          </a:xfrm>
          <a:prstGeom prst="rect">
            <a:avLst/>
          </a:prstGeom>
        </p:spPr>
      </p:pic>
      <p:sp>
        <p:nvSpPr>
          <p:cNvPr id="8" name="Rectangle 7">
            <a:hlinkClick r:id="rId5"/>
          </p:cNvPr>
          <p:cNvSpPr/>
          <p:nvPr/>
        </p:nvSpPr>
        <p:spPr>
          <a:xfrm>
            <a:off x="4952317" y="4888809"/>
            <a:ext cx="2259228" cy="587600"/>
          </a:xfrm>
          <a:prstGeom prst="rect">
            <a:avLst/>
          </a:prstGeom>
          <a:noFill/>
          <a:ln w="254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000" b="1" dirty="0" err="1">
                <a:solidFill>
                  <a:schemeClr val="tx1"/>
                </a:solidFill>
                <a:latin typeface="Source Sans Pro" charset="0"/>
                <a:ea typeface="Source Sans Pro" charset="0"/>
                <a:cs typeface="Source Sans Pro" charset="0"/>
              </a:rPr>
              <a:t>Bit.ly</a:t>
            </a:r>
            <a:r>
              <a:rPr lang="en-US" sz="2000" b="1" dirty="0">
                <a:solidFill>
                  <a:schemeClr val="tx1"/>
                </a:solidFill>
                <a:latin typeface="Source Sans Pro" charset="0"/>
                <a:ea typeface="Source Sans Pro" charset="0"/>
                <a:cs typeface="Source Sans Pro" charset="0"/>
              </a:rPr>
              <a:t>/</a:t>
            </a:r>
            <a:r>
              <a:rPr lang="en-US" sz="2000" b="1" dirty="0" err="1">
                <a:solidFill>
                  <a:schemeClr val="tx1"/>
                </a:solidFill>
                <a:latin typeface="Source Sans Pro" charset="0"/>
                <a:ea typeface="Source Sans Pro" charset="0"/>
                <a:cs typeface="Source Sans Pro" charset="0"/>
              </a:rPr>
              <a:t>MIworksheet</a:t>
            </a:r>
            <a:endParaRPr lang="en-US" sz="2000" b="1" dirty="0">
              <a:solidFill>
                <a:schemeClr val="tx1"/>
              </a:solidFill>
              <a:latin typeface="Source Sans Pro" charset="0"/>
              <a:ea typeface="Source Sans Pro" charset="0"/>
              <a:cs typeface="Source Sans Pro" charset="0"/>
            </a:endParaRP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95089" y="1044524"/>
            <a:ext cx="1201821" cy="1554079"/>
          </a:xfrm>
          <a:prstGeom prst="rect">
            <a:avLst/>
          </a:prstGeom>
        </p:spPr>
      </p:pic>
      <p:pic>
        <p:nvPicPr>
          <p:cNvPr id="6" name="Picture 5"/>
          <p:cNvPicPr>
            <a:picLocks noChangeAspect="1"/>
          </p:cNvPicPr>
          <p:nvPr/>
        </p:nvPicPr>
        <p:blipFill>
          <a:blip r:embed="rId7">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34252712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215991"/>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A counseling style typically used to treat addictions</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a:t>
            </a:r>
          </a:p>
        </p:txBody>
      </p:sp>
    </p:spTree>
    <p:extLst>
      <p:ext uri="{BB962C8B-B14F-4D97-AF65-F5344CB8AC3E}">
        <p14:creationId xmlns:p14="http://schemas.microsoft.com/office/powerpoint/2010/main" val="736993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4431983"/>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A counseling style typically used to treat addictions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Encourages individuals to work through their resistance to behavior change in relation to their broader life goals and values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a:t>
            </a:r>
          </a:p>
        </p:txBody>
      </p:sp>
    </p:spTree>
    <p:extLst>
      <p:ext uri="{BB962C8B-B14F-4D97-AF65-F5344CB8AC3E}">
        <p14:creationId xmlns:p14="http://schemas.microsoft.com/office/powerpoint/2010/main" val="1465985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5539978"/>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A counseling style typically used to treat addictions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Encourages individuals to work through their resistance to behavior change in relation to their broader life goals and values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Does not directly challenge another person’s irrationality or denial</a:t>
            </a:r>
            <a:r>
              <a:rPr lang="mr-IN" altLang="en-US" sz="2400" dirty="0">
                <a:latin typeface="Source Sans Pro" charset="0"/>
                <a:ea typeface="Source Sans Pro" charset="0"/>
                <a:cs typeface="Source Sans Pro" charset="0"/>
              </a:rPr>
              <a:t>–</a:t>
            </a:r>
            <a:r>
              <a:rPr lang="en-US" altLang="en-US" sz="2400" dirty="0">
                <a:latin typeface="Source Sans Pro" charset="0"/>
                <a:ea typeface="Source Sans Pro" charset="0"/>
                <a:cs typeface="Source Sans Pro" charset="0"/>
              </a:rPr>
              <a:t>rather, helps to expose contradictions</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a:t>
            </a:r>
          </a:p>
        </p:txBody>
      </p:sp>
    </p:spTree>
    <p:extLst>
      <p:ext uri="{BB962C8B-B14F-4D97-AF65-F5344CB8AC3E}">
        <p14:creationId xmlns:p14="http://schemas.microsoft.com/office/powerpoint/2010/main" val="742298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6647974"/>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A counseling style typically used to treat addictions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Encourages individuals to work through their resistance to behavior change in relation to their broader life goals and values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Does not directly challenge another person’s irrationality or denial</a:t>
            </a:r>
            <a:r>
              <a:rPr lang="mr-IN" altLang="en-US" sz="2400" dirty="0">
                <a:latin typeface="Source Sans Pro" charset="0"/>
                <a:ea typeface="Source Sans Pro" charset="0"/>
                <a:cs typeface="Source Sans Pro" charset="0"/>
              </a:rPr>
              <a:t>–</a:t>
            </a:r>
            <a:r>
              <a:rPr lang="en-US" altLang="en-US" sz="2400" dirty="0">
                <a:latin typeface="Source Sans Pro" charset="0"/>
                <a:ea typeface="Source Sans Pro" charset="0"/>
                <a:cs typeface="Source Sans Pro" charset="0"/>
              </a:rPr>
              <a:t>rather, helps to expose contradictions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Effective when individuals express their own contradictions</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a:t>
            </a:r>
          </a:p>
        </p:txBody>
      </p:sp>
    </p:spTree>
    <p:extLst>
      <p:ext uri="{BB962C8B-B14F-4D97-AF65-F5344CB8AC3E}">
        <p14:creationId xmlns:p14="http://schemas.microsoft.com/office/powerpoint/2010/main" val="13004652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 name="TextBox 8"/>
          <p:cNvSpPr txBox="1"/>
          <p:nvPr/>
        </p:nvSpPr>
        <p:spPr>
          <a:xfrm>
            <a:off x="1150786" y="2318551"/>
            <a:ext cx="9923490" cy="208723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lnSpc>
                <a:spcPct val="80000"/>
              </a:lnSpc>
              <a:defRPr sz="6000" b="1">
                <a:solidFill>
                  <a:srgbClr val="FFFFFF"/>
                </a:solidFill>
                <a:latin typeface="Gilroy ExtraBold"/>
                <a:ea typeface="Gilroy ExtraBold"/>
                <a:cs typeface="Gilroy ExtraBold"/>
                <a:sym typeface="Gilroy ExtraBold"/>
              </a:defRPr>
            </a:lvl1pPr>
          </a:lstStyle>
          <a:p>
            <a:r>
              <a:rPr lang="en-US" sz="8000">
                <a:solidFill>
                  <a:schemeClr val="bg1"/>
                </a:solidFill>
                <a:latin typeface="Gilroy ExtraBold" charset="0"/>
                <a:ea typeface="Gilroy ExtraBold" charset="0"/>
                <a:cs typeface="Gilroy ExtraBold" charset="0"/>
              </a:rPr>
              <a:t>Motivational interviewing </a:t>
            </a:r>
            <a:r>
              <a:rPr lang="en-US" sz="8000">
                <a:solidFill>
                  <a:schemeClr val="accent2"/>
                </a:solidFill>
                <a:latin typeface="Gilroy ExtraBold" charset="0"/>
                <a:ea typeface="Gilroy ExtraBold" charset="0"/>
                <a:cs typeface="Gilroy ExtraBold" charset="0"/>
              </a:rPr>
              <a:t>is not</a:t>
            </a:r>
            <a:r>
              <a:rPr lang="en-US" sz="8000">
                <a:solidFill>
                  <a:schemeClr val="bg1"/>
                </a:solidFill>
                <a:latin typeface="Gilroy ExtraBold" charset="0"/>
                <a:ea typeface="Gilroy ExtraBold" charset="0"/>
                <a:cs typeface="Gilroy ExtraBold" charset="0"/>
              </a:rPr>
              <a:t> </a:t>
            </a:r>
            <a:r>
              <a:rPr lang="mr-IN" sz="8000" dirty="0">
                <a:solidFill>
                  <a:schemeClr val="bg1"/>
                </a:solidFill>
                <a:latin typeface="Gilroy ExtraBold" charset="0"/>
                <a:ea typeface="Gilroy ExtraBold" charset="0"/>
                <a:cs typeface="Gilroy ExtraBold" charset="0"/>
              </a:rPr>
              <a:t>…</a:t>
            </a:r>
            <a:endParaRPr lang="en-US" sz="8000" dirty="0">
              <a:solidFill>
                <a:schemeClr val="bg1"/>
              </a:solidFill>
              <a:latin typeface="Gilroy ExtraBold" charset="0"/>
              <a:ea typeface="Gilroy ExtraBold" charset="0"/>
              <a:cs typeface="Gilroy ExtraBold" charset="0"/>
            </a:endParaRPr>
          </a:p>
        </p:txBody>
      </p:sp>
      <p:pic>
        <p:nvPicPr>
          <p:cNvPr id="181" name="Picture 4" descr="Picture 4"/>
          <p:cNvPicPr>
            <a:picLocks noChangeAspect="1"/>
          </p:cNvPicPr>
          <p:nvPr/>
        </p:nvPicPr>
        <p:blipFill>
          <a:blip r:embed="rId2">
            <a:alphaModFix amt="35000"/>
            <a:extLst/>
          </a:blip>
          <a:stretch>
            <a:fillRect/>
          </a:stretch>
        </p:blipFill>
        <p:spPr>
          <a:xfrm>
            <a:off x="11362942" y="6417000"/>
            <a:ext cx="653213" cy="253433"/>
          </a:xfrm>
          <a:prstGeom prst="rect">
            <a:avLst/>
          </a:prstGeom>
          <a:ln w="12700">
            <a:miter lim="400000"/>
          </a:ln>
        </p:spPr>
      </p:pic>
    </p:spTree>
    <p:extLst>
      <p:ext uri="{BB962C8B-B14F-4D97-AF65-F5344CB8AC3E}">
        <p14:creationId xmlns:p14="http://schemas.microsoft.com/office/powerpoint/2010/main" val="2078169651"/>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215991"/>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Judgmental</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 not</a:t>
            </a:r>
          </a:p>
        </p:txBody>
      </p:sp>
    </p:spTree>
    <p:extLst>
      <p:ext uri="{BB962C8B-B14F-4D97-AF65-F5344CB8AC3E}">
        <p14:creationId xmlns:p14="http://schemas.microsoft.com/office/powerpoint/2010/main" val="14339192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954655"/>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Judgmental</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Coercive—or forcing people to think in a certain way</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 not</a:t>
            </a:r>
          </a:p>
        </p:txBody>
      </p:sp>
    </p:spTree>
    <p:extLst>
      <p:ext uri="{BB962C8B-B14F-4D97-AF65-F5344CB8AC3E}">
        <p14:creationId xmlns:p14="http://schemas.microsoft.com/office/powerpoint/2010/main" val="2145622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693319"/>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Judgmental</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Coercive—or forcing people to think in a certain way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Manipulative</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 not</a:t>
            </a:r>
          </a:p>
        </p:txBody>
      </p:sp>
    </p:spTree>
    <p:extLst>
      <p:ext uri="{BB962C8B-B14F-4D97-AF65-F5344CB8AC3E}">
        <p14:creationId xmlns:p14="http://schemas.microsoft.com/office/powerpoint/2010/main" val="9283099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5170646"/>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Judgmental</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Coercive—or forcing people to think in a certain way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Manipulative</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Persuasive</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is not</a:t>
            </a:r>
          </a:p>
        </p:txBody>
      </p:sp>
    </p:spTree>
    <p:extLst>
      <p:ext uri="{BB962C8B-B14F-4D97-AF65-F5344CB8AC3E}">
        <p14:creationId xmlns:p14="http://schemas.microsoft.com/office/powerpoint/2010/main" val="6367518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292221"/>
            <a:ext cx="10676965" cy="2123658"/>
          </a:xfrm>
          <a:prstGeom prst="rect">
            <a:avLst/>
          </a:prstGeom>
          <a:noFill/>
        </p:spPr>
        <p:txBody>
          <a:bodyPr wrap="square" rtlCol="0">
            <a:spAutoFit/>
          </a:bodyPr>
          <a:lstStyle/>
          <a:p>
            <a:pPr algn="ctr"/>
            <a:r>
              <a:rPr lang="en-US" sz="6600" b="1" dirty="0">
                <a:solidFill>
                  <a:schemeClr val="bg1"/>
                </a:solidFill>
                <a:latin typeface="Gilroy ExtraBold" charset="0"/>
                <a:ea typeface="Gilroy ExtraBold" charset="0"/>
                <a:cs typeface="Gilroy ExtraBold" charset="0"/>
              </a:rPr>
              <a:t>Many of us are not </a:t>
            </a:r>
            <a:r>
              <a:rPr lang="en-US" sz="6600" b="1" dirty="0">
                <a:solidFill>
                  <a:schemeClr val="accent2"/>
                </a:solidFill>
                <a:latin typeface="Gilroy ExtraBold" charset="0"/>
                <a:ea typeface="Gilroy ExtraBold" charset="0"/>
                <a:cs typeface="Gilroy ExtraBold" charset="0"/>
              </a:rPr>
              <a:t>professional counselors.</a:t>
            </a:r>
          </a:p>
        </p:txBody>
      </p:sp>
    </p:spTree>
    <p:extLst>
      <p:ext uri="{BB962C8B-B14F-4D97-AF65-F5344CB8AC3E}">
        <p14:creationId xmlns:p14="http://schemas.microsoft.com/office/powerpoint/2010/main" val="268105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5143263" y="1141070"/>
            <a:ext cx="6935493" cy="4659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altLang="en-US" sz="2500" b="1" dirty="0">
                <a:solidFill>
                  <a:schemeClr val="tx1"/>
                </a:solidFill>
                <a:latin typeface="Source Sans Pro" charset="0"/>
                <a:ea typeface="Source Sans Pro" charset="0"/>
                <a:cs typeface="Source Sans Pro" charset="0"/>
              </a:rPr>
              <a:t>Week 1: </a:t>
            </a:r>
            <a:r>
              <a:rPr lang="en-US" altLang="en-US" sz="2500" dirty="0">
                <a:solidFill>
                  <a:schemeClr val="tx1"/>
                </a:solidFill>
                <a:latin typeface="Source Sans Pro" charset="0"/>
                <a:ea typeface="Source Sans Pro" charset="0"/>
                <a:cs typeface="Source Sans Pro" charset="0"/>
              </a:rPr>
              <a:t>	Effective listening</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2: </a:t>
            </a:r>
            <a:r>
              <a:rPr lang="en-US" altLang="en-US" sz="2500" dirty="0">
                <a:solidFill>
                  <a:schemeClr val="tx1"/>
                </a:solidFill>
                <a:latin typeface="Source Sans Pro" charset="0"/>
                <a:ea typeface="Source Sans Pro" charset="0"/>
                <a:cs typeface="Source Sans Pro" charset="0"/>
              </a:rPr>
              <a:t>	Know your ‘why’</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3:</a:t>
            </a:r>
            <a:r>
              <a:rPr lang="en-US" altLang="en-US" sz="2500" dirty="0">
                <a:solidFill>
                  <a:schemeClr val="tx1"/>
                </a:solidFill>
                <a:latin typeface="Source Sans Pro" charset="0"/>
                <a:ea typeface="Source Sans Pro" charset="0"/>
                <a:cs typeface="Source Sans Pro" charset="0"/>
              </a:rPr>
              <a:t>	Your theory of change</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4:</a:t>
            </a:r>
            <a:r>
              <a:rPr lang="en-US" altLang="en-US" sz="2500" dirty="0">
                <a:solidFill>
                  <a:schemeClr val="tx1"/>
                </a:solidFill>
                <a:latin typeface="Source Sans Pro" charset="0"/>
                <a:ea typeface="Source Sans Pro" charset="0"/>
                <a:cs typeface="Source Sans Pro" charset="0"/>
              </a:rPr>
              <a:t>	</a:t>
            </a:r>
            <a:r>
              <a:rPr lang="en-US" altLang="en-US" sz="2500" b="1" dirty="0">
                <a:solidFill>
                  <a:schemeClr val="tx1"/>
                </a:solidFill>
                <a:latin typeface="Source Sans Pro" charset="0"/>
                <a:ea typeface="Source Sans Pro" charset="0"/>
                <a:cs typeface="Source Sans Pro" charset="0"/>
              </a:rPr>
              <a:t>Motivational interviewing </a:t>
            </a:r>
          </a:p>
          <a:p>
            <a:endParaRPr lang="en-US" altLang="en-US" sz="2500" dirty="0">
              <a:solidFill>
                <a:schemeClr val="tx1"/>
              </a:solidFill>
              <a:latin typeface="Source Sans Pro" charset="0"/>
              <a:ea typeface="Source Sans Pro" charset="0"/>
              <a:cs typeface="Source Sans Pro" charset="0"/>
            </a:endParaRPr>
          </a:p>
          <a:p>
            <a:r>
              <a:rPr lang="en-US" altLang="en-US" sz="2500" b="1" dirty="0">
                <a:solidFill>
                  <a:schemeClr val="tx1"/>
                </a:solidFill>
                <a:latin typeface="Source Sans Pro" charset="0"/>
                <a:ea typeface="Source Sans Pro" charset="0"/>
                <a:cs typeface="Source Sans Pro" charset="0"/>
              </a:rPr>
              <a:t>Week 5:</a:t>
            </a:r>
            <a:r>
              <a:rPr lang="en-US" altLang="en-US" sz="2500" dirty="0">
                <a:solidFill>
                  <a:schemeClr val="tx1"/>
                </a:solidFill>
                <a:latin typeface="Source Sans Pro" charset="0"/>
                <a:ea typeface="Source Sans Pro" charset="0"/>
                <a:cs typeface="Source Sans Pro" charset="0"/>
              </a:rPr>
              <a:t>	Voter contact best practices </a:t>
            </a:r>
          </a:p>
          <a:p>
            <a:endParaRPr lang="en-US" altLang="en-US" sz="2500" dirty="0">
              <a:solidFill>
                <a:schemeClr val="tx1"/>
              </a:solidFill>
              <a:latin typeface="Source Sans Pro" charset="0"/>
              <a:ea typeface="Source Sans Pro" charset="0"/>
              <a:cs typeface="Source Sans Pro" charset="0"/>
            </a:endParaRPr>
          </a:p>
          <a:p>
            <a:r>
              <a:rPr lang="en-US" altLang="en-US" sz="2500" dirty="0">
                <a:solidFill>
                  <a:schemeClr val="tx1"/>
                </a:solidFill>
                <a:latin typeface="Source Sans Pro" charset="0"/>
                <a:ea typeface="Source Sans Pro" charset="0"/>
                <a:cs typeface="Source Sans Pro" charset="0"/>
              </a:rPr>
              <a:t>	</a:t>
            </a:r>
          </a:p>
          <a:p>
            <a:endParaRPr lang="en-US" altLang="en-US" sz="2500" dirty="0">
              <a:solidFill>
                <a:schemeClr val="tx1"/>
              </a:solidFill>
              <a:latin typeface="Source Sans Pro" charset="0"/>
              <a:ea typeface="Source Sans Pro" charset="0"/>
              <a:cs typeface="Source Sans Pro" charset="0"/>
            </a:endParaRPr>
          </a:p>
        </p:txBody>
      </p:sp>
      <p:sp>
        <p:nvSpPr>
          <p:cNvPr id="7" name="Rectangle 6"/>
          <p:cNvSpPr>
            <a:spLocks noChangeArrowheads="1"/>
          </p:cNvSpPr>
          <p:nvPr/>
        </p:nvSpPr>
        <p:spPr bwMode="auto">
          <a:xfrm>
            <a:off x="813290" y="1100384"/>
            <a:ext cx="3931237" cy="5699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nSpc>
                <a:spcPct val="80000"/>
              </a:lnSpc>
            </a:pPr>
            <a:r>
              <a:rPr lang="en-US" sz="4000" b="1" dirty="0">
                <a:solidFill>
                  <a:schemeClr val="bg2"/>
                </a:solidFill>
                <a:latin typeface="Gilroy ExtraBold" charset="0"/>
                <a:ea typeface="Gilroy ExtraBold" charset="0"/>
                <a:cs typeface="Gilroy ExtraBold" charset="0"/>
              </a:rPr>
              <a:t>Learning series </a:t>
            </a:r>
          </a:p>
        </p:txBody>
      </p:sp>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Tree>
    <p:extLst>
      <p:ext uri="{BB962C8B-B14F-4D97-AF65-F5344CB8AC3E}">
        <p14:creationId xmlns:p14="http://schemas.microsoft.com/office/powerpoint/2010/main" val="18180731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206772"/>
            <a:ext cx="10676965" cy="2550635"/>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That said, most of us </a:t>
            </a:r>
          </a:p>
          <a:p>
            <a:pPr algn="ctr">
              <a:lnSpc>
                <a:spcPct val="80000"/>
              </a:lnSpc>
            </a:pPr>
            <a:r>
              <a:rPr lang="en-US" sz="6600" b="1" dirty="0">
                <a:solidFill>
                  <a:schemeClr val="bg1"/>
                </a:solidFill>
                <a:latin typeface="Gilroy ExtraBold" charset="0"/>
                <a:ea typeface="Gilroy ExtraBold" charset="0"/>
                <a:cs typeface="Gilroy ExtraBold" charset="0"/>
              </a:rPr>
              <a:t>are seeking deep </a:t>
            </a:r>
            <a:r>
              <a:rPr lang="en-US" sz="6600" b="1" dirty="0">
                <a:solidFill>
                  <a:schemeClr val="accent2"/>
                </a:solidFill>
                <a:latin typeface="Gilroy ExtraBold" charset="0"/>
                <a:ea typeface="Gilroy ExtraBold" charset="0"/>
                <a:cs typeface="Gilroy ExtraBold" charset="0"/>
              </a:rPr>
              <a:t>change</a:t>
            </a:r>
            <a:r>
              <a:rPr lang="en-US" sz="6600" b="1" dirty="0">
                <a:solidFill>
                  <a:schemeClr val="bg1"/>
                </a:solidFill>
                <a:latin typeface="Gilroy ExtraBold" charset="0"/>
                <a:ea typeface="Gilroy ExtraBold" charset="0"/>
                <a:cs typeface="Gilroy ExtraBold" charset="0"/>
              </a:rPr>
              <a:t> in our country.</a:t>
            </a:r>
            <a:endParaRPr lang="en-US" sz="6600" b="1" dirty="0">
              <a:solidFill>
                <a:schemeClr val="accent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8336482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191782"/>
            <a:ext cx="10676965" cy="2550635"/>
          </a:xfrm>
          <a:prstGeom prst="rect">
            <a:avLst/>
          </a:prstGeom>
          <a:noFill/>
        </p:spPr>
        <p:txBody>
          <a:bodyPr wrap="square" rtlCol="0">
            <a:spAutoFit/>
          </a:bodyPr>
          <a:lstStyle/>
          <a:p>
            <a:pPr algn="ctr">
              <a:lnSpc>
                <a:spcPct val="80000"/>
              </a:lnSpc>
            </a:pPr>
            <a:r>
              <a:rPr lang="en-US" sz="6600" b="1" dirty="0">
                <a:solidFill>
                  <a:schemeClr val="bg1"/>
                </a:solidFill>
                <a:latin typeface="Gilroy ExtraBold" charset="0"/>
                <a:ea typeface="Gilroy ExtraBold" charset="0"/>
                <a:cs typeface="Gilroy ExtraBold" charset="0"/>
              </a:rPr>
              <a:t>And we can make </a:t>
            </a:r>
          </a:p>
          <a:p>
            <a:pPr algn="ctr">
              <a:lnSpc>
                <a:spcPct val="80000"/>
              </a:lnSpc>
            </a:pPr>
            <a:r>
              <a:rPr lang="en-US" sz="6600" b="1" dirty="0">
                <a:solidFill>
                  <a:schemeClr val="bg1"/>
                </a:solidFill>
                <a:latin typeface="Gilroy ExtraBold" charset="0"/>
                <a:ea typeface="Gilroy ExtraBold" charset="0"/>
                <a:cs typeface="Gilroy ExtraBold" charset="0"/>
              </a:rPr>
              <a:t>that change—with </a:t>
            </a:r>
          </a:p>
          <a:p>
            <a:pPr algn="ctr">
              <a:lnSpc>
                <a:spcPct val="80000"/>
              </a:lnSpc>
            </a:pPr>
            <a:r>
              <a:rPr lang="en-US" sz="6600" b="1" dirty="0">
                <a:solidFill>
                  <a:schemeClr val="bg1"/>
                </a:solidFill>
                <a:latin typeface="Gilroy ExtraBold" charset="0"/>
                <a:ea typeface="Gilroy ExtraBold" charset="0"/>
                <a:cs typeface="Gilroy ExtraBold" charset="0"/>
              </a:rPr>
              <a:t>the right tools!</a:t>
            </a:r>
            <a:endParaRPr lang="en-US" sz="6600" b="1" dirty="0">
              <a:solidFill>
                <a:schemeClr val="accent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864945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0" y="1329141"/>
            <a:ext cx="3544659" cy="669414"/>
          </a:xfrm>
          <a:prstGeom prst="rect">
            <a:avLst/>
          </a:prstGeom>
          <a:solidFill>
            <a:schemeClr val="lt1"/>
          </a:solid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Agenda</a:t>
            </a:r>
          </a:p>
        </p:txBody>
      </p:sp>
      <p:sp>
        <p:nvSpPr>
          <p:cNvPr id="6" name="Rectangle 5"/>
          <p:cNvSpPr/>
          <p:nvPr/>
        </p:nvSpPr>
        <p:spPr>
          <a:xfrm>
            <a:off x="5833467" y="1968575"/>
            <a:ext cx="5092862" cy="596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dirty="0">
                <a:solidFill>
                  <a:schemeClr val="accent3"/>
                </a:solidFill>
                <a:latin typeface="Source Sans Pro" charset="0"/>
                <a:ea typeface="Source Sans Pro" charset="0"/>
                <a:cs typeface="Source Sans Pro" charset="0"/>
              </a:rPr>
              <a:t>What is motivational interviewing</a:t>
            </a:r>
          </a:p>
          <a:p>
            <a:pPr fontAlgn="ctr">
              <a:lnSpc>
                <a:spcPct val="150000"/>
              </a:lnSpc>
            </a:pPr>
            <a:r>
              <a:rPr lang="en-US" sz="2400" b="1" dirty="0">
                <a:solidFill>
                  <a:schemeClr val="bg1"/>
                </a:solidFill>
                <a:latin typeface="Source Sans Pro" charset="0"/>
                <a:ea typeface="Source Sans Pro" charset="0"/>
                <a:cs typeface="Source Sans Pro" charset="0"/>
              </a:rPr>
              <a:t>Motivational interviewing framing</a:t>
            </a:r>
          </a:p>
          <a:p>
            <a:pPr fontAlgn="ctr">
              <a:lnSpc>
                <a:spcPct val="150000"/>
              </a:lnSpc>
            </a:pPr>
            <a:r>
              <a:rPr lang="en-US" sz="2400" dirty="0">
                <a:latin typeface="Source Sans Pro" charset="0"/>
                <a:ea typeface="Source Sans Pro" charset="0"/>
                <a:cs typeface="Source Sans Pro" charset="0"/>
              </a:rPr>
              <a:t>Debrief</a:t>
            </a:r>
          </a:p>
          <a:p>
            <a:pPr fontAlgn="ctr">
              <a:lnSpc>
                <a:spcPct val="150000"/>
              </a:lnSpc>
            </a:pPr>
            <a:r>
              <a:rPr lang="en-US" sz="2400" dirty="0">
                <a:latin typeface="Source Sans Pro" charset="0"/>
                <a:ea typeface="Source Sans Pro" charset="0"/>
                <a:cs typeface="Source Sans Pro" charset="0"/>
              </a:rPr>
              <a:t>Close and next steps</a:t>
            </a:r>
          </a:p>
        </p:txBody>
      </p:sp>
    </p:spTree>
    <p:extLst>
      <p:ext uri="{BB962C8B-B14F-4D97-AF65-F5344CB8AC3E}">
        <p14:creationId xmlns:p14="http://schemas.microsoft.com/office/powerpoint/2010/main" val="754588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117152"/>
            <a:ext cx="4449438"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framework</a:t>
            </a:r>
          </a:p>
        </p:txBody>
      </p:sp>
      <p:sp>
        <p:nvSpPr>
          <p:cNvPr id="8" name="TextBox 7"/>
          <p:cNvSpPr txBox="1"/>
          <p:nvPr/>
        </p:nvSpPr>
        <p:spPr>
          <a:xfrm>
            <a:off x="6266688" y="992759"/>
            <a:ext cx="4547617" cy="2308324"/>
          </a:xfrm>
          <a:prstGeom prst="rect">
            <a:avLst/>
          </a:prstGeom>
          <a:noFill/>
        </p:spPr>
        <p:txBody>
          <a:bodyPr wrap="square" rtlCol="0">
            <a:spAutoFit/>
          </a:bodyPr>
          <a:lstStyle/>
          <a:p>
            <a:r>
              <a:rPr lang="en-US" sz="2400" dirty="0">
                <a:latin typeface="Source Sans Pro" charset="0"/>
                <a:ea typeface="Source Sans Pro" charset="0"/>
                <a:cs typeface="Source Sans Pro" charset="0"/>
              </a:rPr>
              <a:t>Exploring</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99"/>
          <p:cNvSpPr/>
          <p:nvPr/>
        </p:nvSpPr>
        <p:spPr>
          <a:xfrm>
            <a:off x="5922194" y="106644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1</a:t>
            </a:r>
          </a:p>
        </p:txBody>
      </p:sp>
    </p:spTree>
    <p:extLst>
      <p:ext uri="{BB962C8B-B14F-4D97-AF65-F5344CB8AC3E}">
        <p14:creationId xmlns:p14="http://schemas.microsoft.com/office/powerpoint/2010/main" val="16453478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117152"/>
            <a:ext cx="4449438"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framework</a:t>
            </a:r>
          </a:p>
        </p:txBody>
      </p:sp>
      <p:sp>
        <p:nvSpPr>
          <p:cNvPr id="8" name="TextBox 7"/>
          <p:cNvSpPr txBox="1"/>
          <p:nvPr/>
        </p:nvSpPr>
        <p:spPr>
          <a:xfrm>
            <a:off x="6266688" y="992759"/>
            <a:ext cx="4547617" cy="3416320"/>
          </a:xfrm>
          <a:prstGeom prst="rect">
            <a:avLst/>
          </a:prstGeom>
          <a:noFill/>
        </p:spPr>
        <p:txBody>
          <a:bodyPr wrap="square" rtlCol="0">
            <a:spAutoFit/>
          </a:bodyPr>
          <a:lstStyle/>
          <a:p>
            <a:r>
              <a:rPr lang="en-US" sz="2400" dirty="0">
                <a:latin typeface="Source Sans Pro" charset="0"/>
                <a:ea typeface="Source Sans Pro" charset="0"/>
                <a:cs typeface="Source Sans Pro" charset="0"/>
              </a:rPr>
              <a:t>Exploring</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Guiding</a:t>
            </a:r>
            <a:endParaRPr lang="en-US" sz="2400" i="1" dirty="0">
              <a:latin typeface="Source Sans Pro" charset="0"/>
              <a:ea typeface="Source Sans Pro" charset="0"/>
              <a:cs typeface="Source Sans Pro" charset="0"/>
            </a:endParaRPr>
          </a:p>
          <a:p>
            <a:endParaRPr lang="en-US" sz="2400" b="1" i="1" dirty="0">
              <a:latin typeface="Source Sans Pro" charset="0"/>
              <a:ea typeface="Source Sans Pro" charset="0"/>
              <a:cs typeface="Source Sans Pro" charset="0"/>
            </a:endParaRP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99"/>
          <p:cNvSpPr/>
          <p:nvPr/>
        </p:nvSpPr>
        <p:spPr>
          <a:xfrm>
            <a:off x="5922194" y="106644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1</a:t>
            </a:r>
          </a:p>
        </p:txBody>
      </p:sp>
      <p:sp>
        <p:nvSpPr>
          <p:cNvPr id="6" name="Shape 99"/>
          <p:cNvSpPr/>
          <p:nvPr/>
        </p:nvSpPr>
        <p:spPr>
          <a:xfrm>
            <a:off x="5922194" y="1829121"/>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dirty="0">
                <a:solidFill>
                  <a:schemeClr val="lt1"/>
                </a:solidFill>
              </a:rPr>
              <a:t>2</a:t>
            </a:r>
            <a:endParaRPr lang="en-US" sz="16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8210192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117152"/>
            <a:ext cx="4449438"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framework</a:t>
            </a:r>
          </a:p>
        </p:txBody>
      </p:sp>
      <p:sp>
        <p:nvSpPr>
          <p:cNvPr id="8" name="TextBox 7"/>
          <p:cNvSpPr txBox="1"/>
          <p:nvPr/>
        </p:nvSpPr>
        <p:spPr>
          <a:xfrm>
            <a:off x="6266688" y="992759"/>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Exploring</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Guiding</a:t>
            </a:r>
            <a:endParaRPr lang="en-US" sz="2400" i="1" dirty="0">
              <a:latin typeface="Source Sans Pro" charset="0"/>
              <a:ea typeface="Source Sans Pro" charset="0"/>
              <a:cs typeface="Source Sans Pro" charset="0"/>
            </a:endParaRPr>
          </a:p>
          <a:p>
            <a:endParaRPr lang="en-US" sz="2400" b="1" i="1"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Choosing</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99"/>
          <p:cNvSpPr/>
          <p:nvPr/>
        </p:nvSpPr>
        <p:spPr>
          <a:xfrm>
            <a:off x="5922194" y="106644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1</a:t>
            </a:r>
          </a:p>
        </p:txBody>
      </p:sp>
      <p:sp>
        <p:nvSpPr>
          <p:cNvPr id="6" name="Shape 99"/>
          <p:cNvSpPr/>
          <p:nvPr/>
        </p:nvSpPr>
        <p:spPr>
          <a:xfrm>
            <a:off x="5922194" y="1829121"/>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dirty="0">
                <a:solidFill>
                  <a:schemeClr val="lt1"/>
                </a:solidFill>
              </a:rPr>
              <a:t>2</a:t>
            </a:r>
            <a:endParaRPr lang="en-US" sz="1600" b="1" dirty="0">
              <a:solidFill>
                <a:schemeClr val="lt1"/>
              </a:solidFill>
              <a:latin typeface="Arial"/>
              <a:ea typeface="Arial"/>
              <a:cs typeface="Arial"/>
              <a:sym typeface="Arial"/>
            </a:endParaRPr>
          </a:p>
        </p:txBody>
      </p:sp>
      <p:sp>
        <p:nvSpPr>
          <p:cNvPr id="9" name="Shape 99"/>
          <p:cNvSpPr/>
          <p:nvPr/>
        </p:nvSpPr>
        <p:spPr>
          <a:xfrm>
            <a:off x="5922194" y="2541091"/>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dirty="0">
                <a:solidFill>
                  <a:schemeClr val="lt1"/>
                </a:solidFill>
              </a:rPr>
              <a:t>3</a:t>
            </a:r>
            <a:endParaRPr lang="en-US" sz="16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12887750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14068"/>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1389608"/>
            <a:ext cx="10676965" cy="2492990"/>
          </a:xfrm>
          <a:prstGeom prst="rect">
            <a:avLst/>
          </a:prstGeom>
          <a:noFill/>
        </p:spPr>
        <p:txBody>
          <a:bodyPr wrap="square" rtlCol="0">
            <a:spAutoFit/>
          </a:bodyPr>
          <a:lstStyle/>
          <a:p>
            <a:pPr algn="ctr"/>
            <a:r>
              <a:rPr lang="en-US" sz="2400" b="1" spc="300" dirty="0">
                <a:solidFill>
                  <a:schemeClr val="bg2"/>
                </a:solidFill>
                <a:latin typeface="Gilroy ExtraBold" charset="0"/>
                <a:ea typeface="Gilroy ExtraBold" charset="0"/>
                <a:cs typeface="Gilroy ExtraBold" charset="0"/>
              </a:rPr>
              <a:t>WHAT WE STRIVE FOR IN THIS FRAMEWORK:</a:t>
            </a:r>
          </a:p>
          <a:p>
            <a:pPr algn="ctr"/>
            <a:endParaRPr lang="en-US" sz="6600" b="1" dirty="0">
              <a:solidFill>
                <a:schemeClr val="bg1"/>
              </a:solidFill>
              <a:latin typeface="Gilroy ExtraBold" charset="0"/>
              <a:ea typeface="Gilroy ExtraBold" charset="0"/>
              <a:cs typeface="Gilroy ExtraBold" charset="0"/>
            </a:endParaRPr>
          </a:p>
          <a:p>
            <a:pPr algn="ctr"/>
            <a:r>
              <a:rPr lang="en-US" sz="6600" b="1" dirty="0">
                <a:solidFill>
                  <a:schemeClr val="bg1"/>
                </a:solidFill>
                <a:latin typeface="Gilroy ExtraBold" charset="0"/>
                <a:ea typeface="Gilroy ExtraBold" charset="0"/>
                <a:cs typeface="Gilroy ExtraBold" charset="0"/>
              </a:rPr>
              <a:t>Are your questions ...</a:t>
            </a:r>
          </a:p>
        </p:txBody>
      </p:sp>
    </p:spTree>
    <p:extLst>
      <p:ext uri="{BB962C8B-B14F-4D97-AF65-F5344CB8AC3E}">
        <p14:creationId xmlns:p14="http://schemas.microsoft.com/office/powerpoint/2010/main" val="1428850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9"/>
        <p:cNvGrpSpPr/>
        <p:nvPr/>
      </p:nvGrpSpPr>
      <p:grpSpPr>
        <a:xfrm>
          <a:off x="0" y="0"/>
          <a:ext cx="0" cy="0"/>
          <a:chOff x="0" y="0"/>
          <a:chExt cx="0" cy="0"/>
        </a:xfrm>
      </p:grpSpPr>
      <p:sp>
        <p:nvSpPr>
          <p:cNvPr id="151" name="Shape 151"/>
          <p:cNvSpPr/>
          <p:nvPr/>
        </p:nvSpPr>
        <p:spPr>
          <a:xfrm>
            <a:off x="0" y="2838560"/>
            <a:ext cx="12182434" cy="1900406"/>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9000" b="1" dirty="0">
                <a:solidFill>
                  <a:schemeClr val="lt1"/>
                </a:solidFill>
                <a:latin typeface="Gilroy ExtraBold" charset="0"/>
                <a:ea typeface="Gilroy ExtraBold" charset="0"/>
                <a:cs typeface="Gilroy ExtraBold" charset="0"/>
                <a:sym typeface="Arial"/>
              </a:rPr>
              <a:t>Nonjudgmental</a:t>
            </a:r>
          </a:p>
          <a:p>
            <a:pPr marL="0" marR="0" lvl="0" indent="0" algn="ctr" rtl="0">
              <a:lnSpc>
                <a:spcPct val="80000"/>
              </a:lnSpc>
              <a:spcBef>
                <a:spcPts val="0"/>
              </a:spcBef>
              <a:buSzPct val="25000"/>
              <a:buNone/>
            </a:pPr>
            <a:endParaRPr lang="en-US" sz="10000" b="1" dirty="0">
              <a:solidFill>
                <a:schemeClr val="lt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611739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9"/>
        <p:cNvGrpSpPr/>
        <p:nvPr/>
      </p:nvGrpSpPr>
      <p:grpSpPr>
        <a:xfrm>
          <a:off x="0" y="0"/>
          <a:ext cx="0" cy="0"/>
          <a:chOff x="0" y="0"/>
          <a:chExt cx="0" cy="0"/>
        </a:xfrm>
      </p:grpSpPr>
      <p:sp>
        <p:nvSpPr>
          <p:cNvPr id="151" name="Shape 151"/>
          <p:cNvSpPr/>
          <p:nvPr/>
        </p:nvSpPr>
        <p:spPr>
          <a:xfrm>
            <a:off x="9566" y="2190237"/>
            <a:ext cx="12182434" cy="1900406"/>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0000" b="1" dirty="0">
                <a:solidFill>
                  <a:schemeClr val="lt1"/>
                </a:solidFill>
                <a:latin typeface="Gilroy ExtraBold" charset="0"/>
                <a:ea typeface="Gilroy ExtraBold" charset="0"/>
                <a:cs typeface="Gilroy ExtraBold" charset="0"/>
                <a:sym typeface="Arial"/>
              </a:rPr>
              <a:t>Using their language</a:t>
            </a:r>
          </a:p>
          <a:p>
            <a:pPr marL="0" marR="0" lvl="0" indent="0" algn="ctr" rtl="0">
              <a:lnSpc>
                <a:spcPct val="80000"/>
              </a:lnSpc>
              <a:spcBef>
                <a:spcPts val="0"/>
              </a:spcBef>
              <a:buSzPct val="25000"/>
              <a:buNone/>
            </a:pPr>
            <a:endParaRPr lang="en-US" sz="10000" b="1" dirty="0">
              <a:solidFill>
                <a:schemeClr val="lt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319631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9"/>
        <p:cNvGrpSpPr/>
        <p:nvPr/>
      </p:nvGrpSpPr>
      <p:grpSpPr>
        <a:xfrm>
          <a:off x="0" y="0"/>
          <a:ext cx="0" cy="0"/>
          <a:chOff x="0" y="0"/>
          <a:chExt cx="0" cy="0"/>
        </a:xfrm>
      </p:grpSpPr>
      <p:sp>
        <p:nvSpPr>
          <p:cNvPr id="151" name="Shape 151"/>
          <p:cNvSpPr/>
          <p:nvPr/>
        </p:nvSpPr>
        <p:spPr>
          <a:xfrm>
            <a:off x="9566" y="2748617"/>
            <a:ext cx="12182434" cy="1900406"/>
          </a:xfrm>
          <a:prstGeom prst="rect">
            <a:avLst/>
          </a:prstGeom>
          <a:noFill/>
          <a:ln>
            <a:noFill/>
          </a:ln>
        </p:spPr>
        <p:txBody>
          <a:bodyPr lIns="64275" tIns="32125" rIns="64275" bIns="32125" anchor="t" anchorCtr="0">
            <a:noAutofit/>
          </a:bodyPr>
          <a:lstStyle/>
          <a:p>
            <a:pPr lvl="0" algn="ctr">
              <a:lnSpc>
                <a:spcPct val="80000"/>
              </a:lnSpc>
              <a:buSzPct val="25000"/>
            </a:pPr>
            <a:r>
              <a:rPr lang="en-US" sz="10000" b="1" dirty="0">
                <a:solidFill>
                  <a:schemeClr val="lt1"/>
                </a:solidFill>
                <a:latin typeface="Gilroy ExtraBold" charset="0"/>
                <a:ea typeface="Gilroy ExtraBold" charset="0"/>
                <a:cs typeface="Gilroy ExtraBold" charset="0"/>
              </a:rPr>
              <a:t>Loving</a:t>
            </a:r>
            <a:endParaRPr lang="en-US" sz="10000" b="1" dirty="0">
              <a:solidFill>
                <a:schemeClr val="lt1"/>
              </a:solidFill>
              <a:latin typeface="Gilroy ExtraBold" charset="0"/>
              <a:ea typeface="Gilroy ExtraBold" charset="0"/>
              <a:cs typeface="Gilroy ExtraBold" charset="0"/>
              <a:sym typeface="Arial"/>
            </a:endParaRPr>
          </a:p>
          <a:p>
            <a:pPr marL="0" marR="0" lvl="0" indent="0" algn="ctr" rtl="0">
              <a:lnSpc>
                <a:spcPct val="80000"/>
              </a:lnSpc>
              <a:spcBef>
                <a:spcPts val="0"/>
              </a:spcBef>
              <a:buSzPct val="25000"/>
              <a:buNone/>
            </a:pPr>
            <a:endParaRPr lang="en-US" sz="10000" b="1" dirty="0">
              <a:solidFill>
                <a:schemeClr val="lt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293671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0"/>
            <a:ext cx="12191998" cy="6858000"/>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51" name="Shape 151"/>
          <p:cNvSpPr/>
          <p:nvPr/>
        </p:nvSpPr>
        <p:spPr>
          <a:xfrm>
            <a:off x="9566" y="2683276"/>
            <a:ext cx="12182434" cy="1491448"/>
          </a:xfrm>
          <a:prstGeom prst="rect">
            <a:avLst/>
          </a:prstGeom>
          <a:noFill/>
          <a:ln>
            <a:noFill/>
          </a:ln>
        </p:spPr>
        <p:txBody>
          <a:bodyPr lIns="64275" tIns="32125" rIns="64275" bIns="32125" anchor="t" anchorCtr="0">
            <a:noAutofit/>
          </a:bodyPr>
          <a:lstStyle/>
          <a:p>
            <a:pPr marL="0" marR="0" lvl="0" indent="0" algn="ctr" rtl="0">
              <a:spcBef>
                <a:spcPts val="0"/>
              </a:spcBef>
              <a:buSzPct val="25000"/>
              <a:buNone/>
            </a:pPr>
            <a:r>
              <a:rPr lang="en-US" sz="9600" b="1" dirty="0">
                <a:solidFill>
                  <a:schemeClr val="lt1"/>
                </a:solidFill>
                <a:latin typeface="Gilroy ExtraBold" charset="0"/>
                <a:ea typeface="Gilroy ExtraBold" charset="0"/>
                <a:cs typeface="Gilroy ExtraBold" charset="0"/>
                <a:sym typeface="Arial"/>
              </a:rPr>
              <a:t>#</a:t>
            </a:r>
            <a:r>
              <a:rPr lang="en-US" sz="9600" b="1" dirty="0" err="1">
                <a:solidFill>
                  <a:schemeClr val="lt1"/>
                </a:solidFill>
                <a:latin typeface="Gilroy ExtraBold" charset="0"/>
                <a:ea typeface="Gilroy ExtraBold" charset="0"/>
                <a:cs typeface="Gilroy ExtraBold" charset="0"/>
                <a:sym typeface="Arial"/>
              </a:rPr>
              <a:t>OFAction</a:t>
            </a:r>
            <a:endParaRPr lang="en-US" sz="9600" b="1" dirty="0">
              <a:solidFill>
                <a:schemeClr val="lt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24370156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9"/>
        <p:cNvGrpSpPr/>
        <p:nvPr/>
      </p:nvGrpSpPr>
      <p:grpSpPr>
        <a:xfrm>
          <a:off x="0" y="0"/>
          <a:ext cx="0" cy="0"/>
          <a:chOff x="0" y="0"/>
          <a:chExt cx="0" cy="0"/>
        </a:xfrm>
      </p:grpSpPr>
      <p:sp>
        <p:nvSpPr>
          <p:cNvPr id="151" name="Shape 151"/>
          <p:cNvSpPr/>
          <p:nvPr/>
        </p:nvSpPr>
        <p:spPr>
          <a:xfrm>
            <a:off x="9566" y="2358877"/>
            <a:ext cx="12182434" cy="1900406"/>
          </a:xfrm>
          <a:prstGeom prst="rect">
            <a:avLst/>
          </a:prstGeom>
          <a:noFill/>
          <a:ln>
            <a:noFill/>
          </a:ln>
        </p:spPr>
        <p:txBody>
          <a:bodyPr lIns="64275" tIns="32125" rIns="64275" bIns="32125" anchor="t" anchorCtr="0">
            <a:noAutofit/>
          </a:bodyPr>
          <a:lstStyle/>
          <a:p>
            <a:pPr lvl="0" algn="ctr">
              <a:lnSpc>
                <a:spcPct val="80000"/>
              </a:lnSpc>
              <a:buSzPct val="25000"/>
            </a:pPr>
            <a:r>
              <a:rPr lang="en-US" sz="10000" b="1" dirty="0">
                <a:solidFill>
                  <a:schemeClr val="lt1"/>
                </a:solidFill>
                <a:latin typeface="Gilroy ExtraBold" charset="0"/>
                <a:ea typeface="Gilroy ExtraBold" charset="0"/>
                <a:cs typeface="Gilroy ExtraBold" charset="0"/>
              </a:rPr>
              <a:t>Expansive vs. reductionist</a:t>
            </a:r>
            <a:endParaRPr lang="en-US" sz="10000" b="1" dirty="0">
              <a:solidFill>
                <a:schemeClr val="lt1"/>
              </a:solidFill>
              <a:latin typeface="Gilroy ExtraBold" charset="0"/>
              <a:ea typeface="Gilroy ExtraBold" charset="0"/>
              <a:cs typeface="Gilroy ExtraBold" charset="0"/>
              <a:sym typeface="Arial"/>
            </a:endParaRPr>
          </a:p>
          <a:p>
            <a:pPr marL="0" marR="0" lvl="0" indent="0" algn="ctr" rtl="0">
              <a:lnSpc>
                <a:spcPct val="80000"/>
              </a:lnSpc>
              <a:spcBef>
                <a:spcPts val="0"/>
              </a:spcBef>
              <a:buSzPct val="25000"/>
              <a:buNone/>
            </a:pPr>
            <a:endParaRPr lang="en-US" sz="10000" b="1" dirty="0">
              <a:solidFill>
                <a:schemeClr val="lt1"/>
              </a:solidFill>
              <a:latin typeface="Gilroy ExtraBold" charset="0"/>
              <a:ea typeface="Gilroy ExtraBold" charset="0"/>
              <a:cs typeface="Gilroy ExtraBold" charset="0"/>
              <a:sym typeface="Arial"/>
            </a:endParaRPr>
          </a:p>
        </p:txBody>
      </p:sp>
    </p:spTree>
    <p:extLst>
      <p:ext uri="{BB962C8B-B14F-4D97-AF65-F5344CB8AC3E}">
        <p14:creationId xmlns:p14="http://schemas.microsoft.com/office/powerpoint/2010/main" val="127446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49"/>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51" name="Shape 151"/>
              <p:cNvSpPr/>
              <p:nvPr/>
            </p:nvSpPr>
            <p:spPr>
              <a:xfrm>
                <a:off x="0" y="1953100"/>
                <a:ext cx="12182434" cy="1900406"/>
              </a:xfrm>
              <a:prstGeom prst="rect">
                <a:avLst/>
              </a:prstGeom>
              <a:noFill/>
              <a:ln>
                <a:noFill/>
              </a:ln>
            </p:spPr>
            <p:txBody>
              <a:bodyPr lIns="64275" tIns="32125" rIns="64275" bIns="32125" anchor="t" anchorCtr="0">
                <a:noAutofit/>
              </a:bodyPr>
              <a:lstStyle/>
              <a:p>
                <a:pPr lvl="0" algn="ctr">
                  <a:lnSpc>
                    <a:spcPct val="80000"/>
                  </a:lnSpc>
                  <a:buSzPct val="25000"/>
                </a:pPr>
                <a:r>
                  <a:rPr lang="en-US" sz="8000" b="1" dirty="0">
                    <a:solidFill>
                      <a:schemeClr val="lt1"/>
                    </a:solidFill>
                    <a:latin typeface="Gilroy ExtraBold" charset="0"/>
                    <a:ea typeface="Gilroy ExtraBold" charset="0"/>
                    <a:cs typeface="Gilroy ExtraBold" charset="0"/>
                  </a:rPr>
                  <a:t>Your experience</a:t>
                </a:r>
              </a:p>
              <a:p>
                <a:pPr lvl="0" algn="ctr">
                  <a:lnSpc>
                    <a:spcPct val="80000"/>
                  </a:lnSpc>
                  <a:buSzPct val="25000"/>
                </a:pPr>
                <a14:m>
                  <m:oMathPara xmlns:m="http://schemas.openxmlformats.org/officeDocument/2006/math">
                    <m:oMathParaPr>
                      <m:jc m:val="centerGroup"/>
                    </m:oMathParaPr>
                    <m:oMath xmlns:m="http://schemas.openxmlformats.org/officeDocument/2006/math">
                      <m:r>
                        <a:rPr lang="en-US" sz="8000" b="1" i="1" smtClean="0">
                          <a:solidFill>
                            <a:schemeClr val="lt1"/>
                          </a:solidFill>
                          <a:latin typeface="Cambria Math" charset="0"/>
                          <a:ea typeface="Cambria Math" charset="0"/>
                          <a:cs typeface="Cambria Math" charset="0"/>
                          <a:sym typeface="Arial"/>
                        </a:rPr>
                        <m:t>≠</m:t>
                      </m:r>
                    </m:oMath>
                  </m:oMathPara>
                </a14:m>
                <a:endParaRPr lang="en-US" sz="8000" b="1" dirty="0">
                  <a:solidFill>
                    <a:schemeClr val="lt1"/>
                  </a:solidFill>
                  <a:latin typeface="Gilroy ExtraBold" charset="0"/>
                  <a:ea typeface="Gilroy ExtraBold" charset="0"/>
                  <a:cs typeface="Gilroy ExtraBold" charset="0"/>
                  <a:sym typeface="Arial"/>
                </a:endParaRPr>
              </a:p>
              <a:p>
                <a:pPr marL="0" marR="0" lvl="0" indent="0" algn="ctr" rtl="0">
                  <a:lnSpc>
                    <a:spcPct val="80000"/>
                  </a:lnSpc>
                  <a:spcBef>
                    <a:spcPts val="0"/>
                  </a:spcBef>
                  <a:buSzPct val="25000"/>
                  <a:buNone/>
                </a:pPr>
                <a:r>
                  <a:rPr lang="en-US" sz="8000" b="1" dirty="0">
                    <a:solidFill>
                      <a:schemeClr val="lt1"/>
                    </a:solidFill>
                    <a:latin typeface="Gilroy ExtraBold" charset="0"/>
                    <a:ea typeface="Gilroy ExtraBold" charset="0"/>
                    <a:cs typeface="Gilroy ExtraBold" charset="0"/>
                    <a:sym typeface="Arial"/>
                  </a:rPr>
                  <a:t>Others experience</a:t>
                </a:r>
              </a:p>
            </p:txBody>
          </p:sp>
        </mc:Choice>
        <mc:Fallback xmlns="">
          <p:sp>
            <p:nvSpPr>
              <p:cNvPr id="151" name="Shape 151"/>
              <p:cNvSpPr>
                <a:spLocks noRot="1" noChangeAspect="1" noMove="1" noResize="1" noEditPoints="1" noAdjustHandles="1" noChangeArrowheads="1" noChangeShapeType="1" noTextEdit="1"/>
              </p:cNvSpPr>
              <p:nvPr/>
            </p:nvSpPr>
            <p:spPr>
              <a:xfrm>
                <a:off x="0" y="1953100"/>
                <a:ext cx="12182434" cy="1900406"/>
              </a:xfrm>
              <a:prstGeom prst="rect">
                <a:avLst/>
              </a:prstGeom>
              <a:blipFill rotWithShape="0">
                <a:blip r:embed="rId3"/>
                <a:stretch>
                  <a:fillRect t="-25962" b="-89103"/>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4853399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06993" y="2809734"/>
            <a:ext cx="9978013" cy="1607363"/>
          </a:xfrm>
          <a:prstGeom prst="rect">
            <a:avLst/>
          </a:prstGeom>
          <a:noFill/>
        </p:spPr>
        <p:txBody>
          <a:bodyPr wrap="square" rtlCol="0">
            <a:spAutoFit/>
          </a:bodyPr>
          <a:lstStyle/>
          <a:p>
            <a:pPr lvl="0" algn="ctr" defTabSz="457200">
              <a:lnSpc>
                <a:spcPct val="80000"/>
              </a:lnSpc>
            </a:pPr>
            <a:r>
              <a:rPr lang="en-US" sz="12000" b="1" dirty="0">
                <a:solidFill>
                  <a:schemeClr val="bg1"/>
                </a:solidFill>
                <a:latin typeface="Gilroy ExtraBold" charset="0"/>
                <a:ea typeface="Gilroy ExtraBold" charset="0"/>
                <a:cs typeface="Gilroy ExtraBold" charset="0"/>
              </a:rPr>
              <a:t>Exploring</a:t>
            </a:r>
          </a:p>
        </p:txBody>
      </p:sp>
      <p:sp>
        <p:nvSpPr>
          <p:cNvPr id="6" name="Rectangle 5"/>
          <p:cNvSpPr/>
          <p:nvPr/>
        </p:nvSpPr>
        <p:spPr>
          <a:xfrm>
            <a:off x="1876746" y="1071759"/>
            <a:ext cx="8438528" cy="420564"/>
          </a:xfrm>
          <a:prstGeom prst="rect">
            <a:avLst/>
          </a:prstGeom>
        </p:spPr>
        <p:txBody>
          <a:bodyPr wrap="none">
            <a:spAutoFit/>
          </a:bodyPr>
          <a:lstStyle/>
          <a:p>
            <a:pPr lvl="0" algn="ctr" defTabSz="457200">
              <a:lnSpc>
                <a:spcPct val="80000"/>
              </a:lnSpc>
            </a:pPr>
            <a:r>
              <a:rPr lang="en-US" sz="2600" b="1" spc="300" dirty="0">
                <a:solidFill>
                  <a:schemeClr val="tx1"/>
                </a:solidFill>
                <a:latin typeface="Gilroy ExtraBold" charset="0"/>
                <a:ea typeface="Gilroy ExtraBold" charset="0"/>
                <a:cs typeface="Gilroy ExtraBold" charset="0"/>
              </a:rPr>
              <a:t>MOTIVATIONAL INTERVIEWING FRAMEWORK</a:t>
            </a:r>
          </a:p>
        </p:txBody>
      </p:sp>
    </p:spTree>
    <p:extLst>
      <p:ext uri="{BB962C8B-B14F-4D97-AF65-F5344CB8AC3E}">
        <p14:creationId xmlns:p14="http://schemas.microsoft.com/office/powerpoint/2010/main" val="1260311331"/>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215991"/>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Listen to the individual’s story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Exploring</a:t>
            </a:r>
          </a:p>
        </p:txBody>
      </p:sp>
    </p:spTree>
    <p:extLst>
      <p:ext uri="{BB962C8B-B14F-4D97-AF65-F5344CB8AC3E}">
        <p14:creationId xmlns:p14="http://schemas.microsoft.com/office/powerpoint/2010/main" val="3153753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585323"/>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Listen to the individual’s story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Build rapport</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Exploring</a:t>
            </a:r>
          </a:p>
        </p:txBody>
      </p:sp>
    </p:spTree>
    <p:extLst>
      <p:ext uri="{BB962C8B-B14F-4D97-AF65-F5344CB8AC3E}">
        <p14:creationId xmlns:p14="http://schemas.microsoft.com/office/powerpoint/2010/main" val="902325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954655"/>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Listen to the individual’s story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Build rapport</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Obtain history</a:t>
            </a: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Exploring</a:t>
            </a:r>
          </a:p>
        </p:txBody>
      </p:sp>
    </p:spTree>
    <p:extLst>
      <p:ext uri="{BB962C8B-B14F-4D97-AF65-F5344CB8AC3E}">
        <p14:creationId xmlns:p14="http://schemas.microsoft.com/office/powerpoint/2010/main" val="11150258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4062651"/>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Listen to the individual’s story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Build rapport</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Obtain history</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Listen and give a reflective statement</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Exploring</a:t>
            </a:r>
          </a:p>
        </p:txBody>
      </p:sp>
    </p:spTree>
    <p:extLst>
      <p:ext uri="{BB962C8B-B14F-4D97-AF65-F5344CB8AC3E}">
        <p14:creationId xmlns:p14="http://schemas.microsoft.com/office/powerpoint/2010/main" val="17091602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890391"/>
            <a:ext cx="10676965" cy="1077218"/>
          </a:xfrm>
          <a:prstGeom prst="rect">
            <a:avLst/>
          </a:prstGeom>
          <a:noFill/>
        </p:spPr>
        <p:txBody>
          <a:bodyPr wrap="square" rtlCol="0">
            <a:spAutoFit/>
          </a:bodyPr>
          <a:lstStyle/>
          <a:p>
            <a:pPr algn="ctr"/>
            <a:r>
              <a:rPr lang="en-US" sz="6400" b="1" dirty="0">
                <a:solidFill>
                  <a:schemeClr val="bg1"/>
                </a:solidFill>
                <a:latin typeface="Gilroy ExtraBold" charset="0"/>
                <a:ea typeface="Gilroy ExtraBold" charset="0"/>
                <a:cs typeface="Gilroy ExtraBold" charset="0"/>
              </a:rPr>
              <a:t>Offer </a:t>
            </a:r>
            <a:r>
              <a:rPr lang="en-US" sz="6400" b="1" dirty="0">
                <a:solidFill>
                  <a:schemeClr val="accent2"/>
                </a:solidFill>
                <a:latin typeface="Gilroy ExtraBold" charset="0"/>
                <a:ea typeface="Gilroy ExtraBold" charset="0"/>
                <a:cs typeface="Gilroy ExtraBold" charset="0"/>
              </a:rPr>
              <a:t>reflective responses</a:t>
            </a:r>
            <a:r>
              <a:rPr lang="en-US" sz="6400" b="1" dirty="0">
                <a:solidFill>
                  <a:schemeClr val="bg1"/>
                </a:solidFill>
                <a:latin typeface="Gilroy ExtraBold" charset="0"/>
                <a:ea typeface="Gilroy ExtraBold" charset="0"/>
                <a:cs typeface="Gilroy ExtraBold" charset="0"/>
              </a:rPr>
              <a:t>.</a:t>
            </a:r>
          </a:p>
        </p:txBody>
      </p:sp>
    </p:spTree>
    <p:extLst>
      <p:ext uri="{BB962C8B-B14F-4D97-AF65-F5344CB8AC3E}">
        <p14:creationId xmlns:p14="http://schemas.microsoft.com/office/powerpoint/2010/main" val="1626352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 name="TextBox 8"/>
          <p:cNvSpPr txBox="1"/>
          <p:nvPr/>
        </p:nvSpPr>
        <p:spPr>
          <a:xfrm>
            <a:off x="1435133" y="2203213"/>
            <a:ext cx="10035208"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80000"/>
              </a:lnSpc>
              <a:defRPr sz="5000" b="1">
                <a:solidFill>
                  <a:srgbClr val="F6DC31"/>
                </a:solidFill>
                <a:latin typeface="Gilroy ExtraBold"/>
                <a:ea typeface="Gilroy ExtraBold"/>
                <a:cs typeface="Gilroy ExtraBold"/>
                <a:sym typeface="Gilroy ExtraBold"/>
              </a:defRPr>
            </a:pPr>
            <a:r>
              <a:rPr lang="en-US" sz="5000" b="1" dirty="0">
                <a:solidFill>
                  <a:srgbClr val="F6DC31"/>
                </a:solidFill>
                <a:latin typeface="Gilroy ExtraBold"/>
                <a:ea typeface="Gilroy ExtraBold"/>
                <a:cs typeface="Gilroy ExtraBold"/>
                <a:sym typeface="Gilroy ExtraBold"/>
              </a:rPr>
              <a:t>Content reflection:</a:t>
            </a:r>
          </a:p>
          <a:p>
            <a:pPr defTabSz="457200">
              <a:lnSpc>
                <a:spcPct val="80000"/>
              </a:lnSpc>
              <a:defRPr sz="5000" b="1">
                <a:solidFill>
                  <a:srgbClr val="F6DC31"/>
                </a:solidFill>
                <a:latin typeface="Gilroy ExtraBold"/>
                <a:ea typeface="Gilroy ExtraBold"/>
                <a:cs typeface="Gilroy ExtraBold"/>
                <a:sym typeface="Gilroy ExtraBold"/>
              </a:defRPr>
            </a:pPr>
            <a:endParaRPr lang="en-US" sz="5000" b="1" dirty="0">
              <a:solidFill>
                <a:srgbClr val="F6DC31"/>
              </a:solidFill>
              <a:latin typeface="Gilroy ExtraBold"/>
              <a:ea typeface="Gilroy ExtraBold"/>
              <a:cs typeface="Gilroy ExtraBold"/>
              <a:sym typeface="Gilroy ExtraBold"/>
            </a:endParaRPr>
          </a:p>
          <a:p>
            <a:pPr defTabSz="457200">
              <a:lnSpc>
                <a:spcPct val="80000"/>
              </a:lnSpc>
              <a:defRPr sz="5000" b="1">
                <a:solidFill>
                  <a:srgbClr val="F6DC31"/>
                </a:solidFill>
                <a:latin typeface="Gilroy ExtraBold"/>
                <a:ea typeface="Gilroy ExtraBold"/>
                <a:cs typeface="Gilroy ExtraBold"/>
                <a:sym typeface="Gilroy ExtraBold"/>
              </a:defRPr>
            </a:pPr>
            <a:r>
              <a:rPr lang="en-US" sz="5000" b="1" dirty="0">
                <a:solidFill>
                  <a:srgbClr val="FFFFFF"/>
                </a:solidFill>
                <a:latin typeface="Gilroy ExtraBold"/>
                <a:ea typeface="Gilroy ExtraBold"/>
                <a:cs typeface="Gilroy ExtraBold"/>
                <a:sym typeface="Gilroy ExtraBold"/>
              </a:rPr>
              <a:t>“Given what you said, it sounds like you</a:t>
            </a:r>
            <a:r>
              <a:rPr lang="mr-IN" sz="5000" b="1" dirty="0">
                <a:solidFill>
                  <a:srgbClr val="FFFFFF"/>
                </a:solidFill>
                <a:latin typeface="Gilroy ExtraBold"/>
                <a:ea typeface="Gilroy ExtraBold"/>
                <a:cs typeface="Gilroy ExtraBold"/>
                <a:sym typeface="Gilroy ExtraBold"/>
              </a:rPr>
              <a:t>…</a:t>
            </a:r>
            <a:r>
              <a:rPr lang="en-US" sz="5000" b="1" dirty="0">
                <a:solidFill>
                  <a:srgbClr val="FFFFFF"/>
                </a:solidFill>
                <a:latin typeface="Gilroy ExtraBold"/>
                <a:ea typeface="Gilroy ExtraBold"/>
                <a:cs typeface="Gilroy ExtraBold"/>
                <a:sym typeface="Gilroy ExtraBold"/>
              </a:rPr>
              <a:t>”</a:t>
            </a:r>
            <a:endParaRPr sz="5000" b="1" dirty="0">
              <a:solidFill>
                <a:srgbClr val="FFFFFF"/>
              </a:solidFill>
              <a:latin typeface="Gilroy ExtraBold"/>
              <a:ea typeface="Gilroy ExtraBold"/>
              <a:cs typeface="Gilroy ExtraBold"/>
              <a:sym typeface="Gilroy ExtraBold"/>
            </a:endParaRPr>
          </a:p>
        </p:txBody>
      </p:sp>
      <p:pic>
        <p:nvPicPr>
          <p:cNvPr id="192" name="Picture 4" descr="Picture 4"/>
          <p:cNvPicPr>
            <a:picLocks noChangeAspect="1"/>
          </p:cNvPicPr>
          <p:nvPr/>
        </p:nvPicPr>
        <p:blipFill>
          <a:blip r:embed="rId2">
            <a:alphaModFix amt="35000"/>
            <a:extLst/>
          </a:blip>
          <a:stretch>
            <a:fillRect/>
          </a:stretch>
        </p:blipFill>
        <p:spPr>
          <a:xfrm>
            <a:off x="11362942" y="6417000"/>
            <a:ext cx="653213" cy="253433"/>
          </a:xfrm>
          <a:prstGeom prst="rect">
            <a:avLst/>
          </a:prstGeom>
          <a:ln w="12700">
            <a:miter lim="400000"/>
          </a:ln>
        </p:spPr>
      </p:pic>
    </p:spTree>
    <p:extLst>
      <p:ext uri="{BB962C8B-B14F-4D97-AF65-F5344CB8AC3E}">
        <p14:creationId xmlns:p14="http://schemas.microsoft.com/office/powerpoint/2010/main" val="1038424826"/>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 name="TextBox 8"/>
          <p:cNvSpPr txBox="1"/>
          <p:nvPr/>
        </p:nvSpPr>
        <p:spPr>
          <a:xfrm>
            <a:off x="1435133" y="2083293"/>
            <a:ext cx="10035208" cy="2554545"/>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80000"/>
              </a:lnSpc>
              <a:defRPr sz="5000" b="1">
                <a:solidFill>
                  <a:srgbClr val="F6DC31"/>
                </a:solidFill>
                <a:latin typeface="Gilroy ExtraBold"/>
                <a:ea typeface="Gilroy ExtraBold"/>
                <a:cs typeface="Gilroy ExtraBold"/>
                <a:sym typeface="Gilroy ExtraBold"/>
              </a:defRPr>
            </a:pPr>
            <a:r>
              <a:rPr lang="en-US" sz="5000" b="1" dirty="0">
                <a:solidFill>
                  <a:srgbClr val="F6DC31"/>
                </a:solidFill>
                <a:latin typeface="Gilroy ExtraBold"/>
                <a:ea typeface="Gilroy ExtraBold"/>
                <a:cs typeface="Gilroy ExtraBold"/>
                <a:sym typeface="Gilroy ExtraBold"/>
              </a:rPr>
              <a:t>Meaning/feeling reflection:</a:t>
            </a:r>
          </a:p>
          <a:p>
            <a:pPr defTabSz="457200">
              <a:lnSpc>
                <a:spcPct val="80000"/>
              </a:lnSpc>
              <a:defRPr sz="5000" b="1">
                <a:solidFill>
                  <a:srgbClr val="F6DC31"/>
                </a:solidFill>
                <a:latin typeface="Gilroy ExtraBold"/>
                <a:ea typeface="Gilroy ExtraBold"/>
                <a:cs typeface="Gilroy ExtraBold"/>
                <a:sym typeface="Gilroy ExtraBold"/>
              </a:defRPr>
            </a:pPr>
            <a:endParaRPr lang="en-US" sz="5000" b="1" dirty="0">
              <a:solidFill>
                <a:srgbClr val="F6DC31"/>
              </a:solidFill>
              <a:latin typeface="Gilroy ExtraBold"/>
              <a:ea typeface="Gilroy ExtraBold"/>
              <a:cs typeface="Gilroy ExtraBold"/>
              <a:sym typeface="Gilroy ExtraBold"/>
            </a:endParaRPr>
          </a:p>
          <a:p>
            <a:pPr defTabSz="457200">
              <a:lnSpc>
                <a:spcPct val="80000"/>
              </a:lnSpc>
              <a:defRPr sz="5000" b="1">
                <a:solidFill>
                  <a:srgbClr val="F6DC31"/>
                </a:solidFill>
                <a:latin typeface="Gilroy ExtraBold"/>
                <a:ea typeface="Gilroy ExtraBold"/>
                <a:cs typeface="Gilroy ExtraBold"/>
                <a:sym typeface="Gilroy ExtraBold"/>
              </a:defRPr>
            </a:pPr>
            <a:r>
              <a:rPr lang="en-US" sz="5000" b="1" dirty="0">
                <a:solidFill>
                  <a:srgbClr val="FFFFFF"/>
                </a:solidFill>
                <a:latin typeface="Gilroy ExtraBold"/>
                <a:ea typeface="Gilroy ExtraBold"/>
                <a:cs typeface="Gilroy ExtraBold"/>
                <a:sym typeface="Gilroy ExtraBold"/>
              </a:rPr>
              <a:t>“It seems that you felt</a:t>
            </a:r>
            <a:r>
              <a:rPr lang="mr-IN" sz="5000" b="1" dirty="0">
                <a:solidFill>
                  <a:srgbClr val="FFFFFF"/>
                </a:solidFill>
                <a:latin typeface="Gilroy ExtraBold"/>
                <a:ea typeface="Gilroy ExtraBold"/>
                <a:cs typeface="Gilroy ExtraBold"/>
                <a:sym typeface="Gilroy ExtraBold"/>
              </a:rPr>
              <a:t>…</a:t>
            </a:r>
            <a:r>
              <a:rPr lang="en-US" sz="5000" b="1" dirty="0">
                <a:solidFill>
                  <a:srgbClr val="FFFFFF"/>
                </a:solidFill>
                <a:latin typeface="Gilroy ExtraBold"/>
                <a:ea typeface="Gilroy ExtraBold"/>
                <a:cs typeface="Gilroy ExtraBold"/>
                <a:sym typeface="Gilroy ExtraBold"/>
              </a:rPr>
              <a:t> is that right?”</a:t>
            </a:r>
            <a:endParaRPr sz="5000" b="1" dirty="0">
              <a:solidFill>
                <a:srgbClr val="FFFFFF"/>
              </a:solidFill>
              <a:latin typeface="Gilroy ExtraBold"/>
              <a:ea typeface="Gilroy ExtraBold"/>
              <a:cs typeface="Gilroy ExtraBold"/>
              <a:sym typeface="Gilroy ExtraBold"/>
            </a:endParaRPr>
          </a:p>
        </p:txBody>
      </p:sp>
      <p:pic>
        <p:nvPicPr>
          <p:cNvPr id="192" name="Picture 4" descr="Picture 4"/>
          <p:cNvPicPr>
            <a:picLocks noChangeAspect="1"/>
          </p:cNvPicPr>
          <p:nvPr/>
        </p:nvPicPr>
        <p:blipFill>
          <a:blip r:embed="rId3">
            <a:alphaModFix amt="35000"/>
            <a:extLst/>
          </a:blip>
          <a:stretch>
            <a:fillRect/>
          </a:stretch>
        </p:blipFill>
        <p:spPr>
          <a:xfrm>
            <a:off x="11362942" y="6417000"/>
            <a:ext cx="653213" cy="253433"/>
          </a:xfrm>
          <a:prstGeom prst="rect">
            <a:avLst/>
          </a:prstGeom>
          <a:ln w="12700">
            <a:miter lim="400000"/>
          </a:ln>
        </p:spPr>
      </p:pic>
    </p:spTree>
    <p:extLst>
      <p:ext uri="{BB962C8B-B14F-4D97-AF65-F5344CB8AC3E}">
        <p14:creationId xmlns:p14="http://schemas.microsoft.com/office/powerpoint/2010/main" val="179566859"/>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Shape 87"/>
        <p:cNvGrpSpPr/>
        <p:nvPr/>
      </p:nvGrpSpPr>
      <p:grpSpPr>
        <a:xfrm>
          <a:off x="0" y="0"/>
          <a:ext cx="0" cy="0"/>
          <a:chOff x="0" y="0"/>
          <a:chExt cx="0" cy="0"/>
        </a:xfrm>
      </p:grpSpPr>
      <p:sp>
        <p:nvSpPr>
          <p:cNvPr id="89" name="Shape 89"/>
          <p:cNvSpPr txBox="1"/>
          <p:nvPr/>
        </p:nvSpPr>
        <p:spPr>
          <a:xfrm>
            <a:off x="0" y="3523159"/>
            <a:ext cx="12192000" cy="2353140"/>
          </a:xfrm>
          <a:prstGeom prst="rect">
            <a:avLst/>
          </a:prstGeom>
          <a:noFill/>
          <a:ln>
            <a:noFill/>
          </a:ln>
        </p:spPr>
        <p:txBody>
          <a:bodyPr lIns="91425" tIns="45700" rIns="91425" bIns="45700" anchor="t" anchorCtr="0">
            <a:noAutofit/>
          </a:bodyPr>
          <a:lstStyle/>
          <a:p>
            <a:pPr algn="ctr"/>
            <a:r>
              <a:rPr lang="en-US" sz="4500" b="1" dirty="0">
                <a:solidFill>
                  <a:schemeClr val="bg1"/>
                </a:solidFill>
                <a:latin typeface="Gilroy ExtraBold" charset="0"/>
                <a:ea typeface="Gilroy ExtraBold" charset="0"/>
                <a:cs typeface="Gilroy ExtraBold" charset="0"/>
              </a:rPr>
              <a:t>The average gap between self-identified Democrats and Republicans on values has increased by 20% since 1994. </a:t>
            </a:r>
          </a:p>
        </p:txBody>
      </p:sp>
      <p:sp>
        <p:nvSpPr>
          <p:cNvPr id="2" name="Rectangle 1"/>
          <p:cNvSpPr/>
          <p:nvPr/>
        </p:nvSpPr>
        <p:spPr>
          <a:xfrm>
            <a:off x="0" y="0"/>
            <a:ext cx="12192000" cy="2614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hape 89"/>
          <p:cNvSpPr txBox="1"/>
          <p:nvPr/>
        </p:nvSpPr>
        <p:spPr>
          <a:xfrm>
            <a:off x="0" y="861810"/>
            <a:ext cx="12192000" cy="1109520"/>
          </a:xfrm>
          <a:prstGeom prst="rect">
            <a:avLst/>
          </a:prstGeom>
          <a:noFill/>
          <a:ln>
            <a:noFill/>
          </a:ln>
        </p:spPr>
        <p:txBody>
          <a:bodyPr lIns="91425" tIns="45700" rIns="91425" bIns="45700" anchor="t" anchorCtr="0">
            <a:noAutofit/>
          </a:bodyPr>
          <a:lstStyle/>
          <a:p>
            <a:pPr algn="ctr">
              <a:lnSpc>
                <a:spcPct val="80000"/>
              </a:lnSpc>
            </a:pPr>
            <a:r>
              <a:rPr lang="en-US" sz="8000" b="1" dirty="0">
                <a:solidFill>
                  <a:schemeClr val="bg2"/>
                </a:solidFill>
                <a:latin typeface="Gilroy ExtraBold" charset="0"/>
                <a:ea typeface="Gilroy ExtraBold" charset="0"/>
                <a:cs typeface="Gilroy ExtraBold" charset="0"/>
              </a:rPr>
              <a:t>True or false?</a:t>
            </a:r>
          </a:p>
        </p:txBody>
      </p:sp>
    </p:spTree>
    <p:extLst>
      <p:ext uri="{BB962C8B-B14F-4D97-AF65-F5344CB8AC3E}">
        <p14:creationId xmlns:p14="http://schemas.microsoft.com/office/powerpoint/2010/main" val="116929560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2"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0" y="2466907"/>
            <a:ext cx="611204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Responding</a:t>
            </a:r>
          </a:p>
        </p:txBody>
      </p:sp>
      <p:sp>
        <p:nvSpPr>
          <p:cNvPr id="9" name="Rectangle 8"/>
          <p:cNvSpPr/>
          <p:nvPr/>
        </p:nvSpPr>
        <p:spPr>
          <a:xfrm>
            <a:off x="-2246" y="828714"/>
            <a:ext cx="12192000" cy="523220"/>
          </a:xfrm>
          <a:prstGeom prst="rect">
            <a:avLst/>
          </a:prstGeom>
        </p:spPr>
        <p:txBody>
          <a:bodyPr wrap="square">
            <a:spAutoFit/>
          </a:bodyPr>
          <a:lstStyle/>
          <a:p>
            <a:pPr algn="ctr"/>
            <a:r>
              <a:rPr lang="en-US" sz="2800" b="1" dirty="0">
                <a:solidFill>
                  <a:schemeClr val="bg1"/>
                </a:solidFill>
                <a:latin typeface="Gilroy ExtraBold" charset="0"/>
                <a:ea typeface="Gilroy ExtraBold" charset="0"/>
                <a:cs typeface="Gilroy ExtraBold" charset="0"/>
              </a:rPr>
              <a:t>CAUTIONARY TRAPS</a:t>
            </a:r>
          </a:p>
        </p:txBody>
      </p:sp>
      <p:sp>
        <p:nvSpPr>
          <p:cNvPr id="14" name="Rectangle 13"/>
          <p:cNvSpPr/>
          <p:nvPr/>
        </p:nvSpPr>
        <p:spPr>
          <a:xfrm>
            <a:off x="1100730" y="3498712"/>
            <a:ext cx="3861154" cy="1200329"/>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With questions that are biased in what you want to hear.</a:t>
            </a:r>
          </a:p>
        </p:txBody>
      </p:sp>
    </p:spTree>
    <p:extLst>
      <p:ext uri="{BB962C8B-B14F-4D97-AF65-F5344CB8AC3E}">
        <p14:creationId xmlns:p14="http://schemas.microsoft.com/office/powerpoint/2010/main" val="15542682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2"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16042" y="2482703"/>
            <a:ext cx="611204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Responding</a:t>
            </a:r>
          </a:p>
        </p:txBody>
      </p:sp>
      <p:sp>
        <p:nvSpPr>
          <p:cNvPr id="9" name="Rectangle 8"/>
          <p:cNvSpPr/>
          <p:nvPr/>
        </p:nvSpPr>
        <p:spPr>
          <a:xfrm>
            <a:off x="-2246" y="828714"/>
            <a:ext cx="12192000" cy="523220"/>
          </a:xfrm>
          <a:prstGeom prst="rect">
            <a:avLst/>
          </a:prstGeom>
        </p:spPr>
        <p:txBody>
          <a:bodyPr wrap="square">
            <a:spAutoFit/>
          </a:bodyPr>
          <a:lstStyle/>
          <a:p>
            <a:pPr algn="ctr"/>
            <a:r>
              <a:rPr lang="en-US" sz="2800" b="1" dirty="0">
                <a:solidFill>
                  <a:schemeClr val="bg1"/>
                </a:solidFill>
                <a:latin typeface="Gilroy ExtraBold" charset="0"/>
                <a:ea typeface="Gilroy ExtraBold" charset="0"/>
                <a:cs typeface="Gilroy ExtraBold" charset="0"/>
              </a:rPr>
              <a:t>CAUTIONARY TRAPS</a:t>
            </a:r>
          </a:p>
        </p:txBody>
      </p:sp>
      <p:sp>
        <p:nvSpPr>
          <p:cNvPr id="8" name="TextBox 7"/>
          <p:cNvSpPr txBox="1"/>
          <p:nvPr/>
        </p:nvSpPr>
        <p:spPr>
          <a:xfrm>
            <a:off x="6043967" y="2497779"/>
            <a:ext cx="611204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Premature advice</a:t>
            </a:r>
          </a:p>
        </p:txBody>
      </p:sp>
      <p:sp>
        <p:nvSpPr>
          <p:cNvPr id="12" name="Rectangle 11"/>
          <p:cNvSpPr/>
          <p:nvPr/>
        </p:nvSpPr>
        <p:spPr>
          <a:xfrm>
            <a:off x="7221443" y="3498712"/>
            <a:ext cx="3962371" cy="1200329"/>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Giving advice based </a:t>
            </a:r>
          </a:p>
          <a:p>
            <a:pPr algn="ctr"/>
            <a:r>
              <a:rPr lang="en-US" sz="2400" dirty="0">
                <a:solidFill>
                  <a:schemeClr val="accent2"/>
                </a:solidFill>
                <a:latin typeface="Gilroy ExtraBold" charset="0"/>
                <a:ea typeface="Gilroy ExtraBold" charset="0"/>
                <a:cs typeface="Gilroy ExtraBold" charset="0"/>
              </a:rPr>
              <a:t>on biases without first listening to the individual.</a:t>
            </a:r>
          </a:p>
        </p:txBody>
      </p:sp>
      <p:sp>
        <p:nvSpPr>
          <p:cNvPr id="14" name="Rectangle 13"/>
          <p:cNvSpPr/>
          <p:nvPr/>
        </p:nvSpPr>
        <p:spPr>
          <a:xfrm>
            <a:off x="1100730" y="3498712"/>
            <a:ext cx="3861154" cy="1200329"/>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With questions that are biased in what you want to hear.</a:t>
            </a:r>
          </a:p>
        </p:txBody>
      </p:sp>
      <p:sp>
        <p:nvSpPr>
          <p:cNvPr id="10" name="TextBox 9"/>
          <p:cNvSpPr txBox="1"/>
          <p:nvPr/>
        </p:nvSpPr>
        <p:spPr>
          <a:xfrm>
            <a:off x="-310382" y="2482703"/>
            <a:ext cx="1195650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&amp;</a:t>
            </a:r>
          </a:p>
        </p:txBody>
      </p:sp>
    </p:spTree>
    <p:extLst>
      <p:ext uri="{BB962C8B-B14F-4D97-AF65-F5344CB8AC3E}">
        <p14:creationId xmlns:p14="http://schemas.microsoft.com/office/powerpoint/2010/main" val="77581056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orkshop 2 -- Video Clip 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621588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1150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If you were the person at the door canvassing this women, what would you ask or say at this point?</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2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7361517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orkshop 2 -- Video Clip 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3581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7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exploring questions did you hear the canvasser say?</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3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2817140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995782" y="2882050"/>
            <a:ext cx="9978013" cy="1354858"/>
          </a:xfrm>
          <a:prstGeom prst="rect">
            <a:avLst/>
          </a:prstGeom>
          <a:noFill/>
        </p:spPr>
        <p:txBody>
          <a:bodyPr wrap="square" rtlCol="0">
            <a:spAutoFit/>
          </a:bodyPr>
          <a:lstStyle/>
          <a:p>
            <a:pPr lvl="0" algn="ctr" defTabSz="457200">
              <a:lnSpc>
                <a:spcPct val="80000"/>
              </a:lnSpc>
            </a:pPr>
            <a:r>
              <a:rPr lang="en-US" sz="10000" b="1" dirty="0">
                <a:solidFill>
                  <a:schemeClr val="bg1"/>
                </a:solidFill>
                <a:latin typeface="Gilroy ExtraBold" charset="0"/>
                <a:ea typeface="Gilroy ExtraBold" charset="0"/>
                <a:cs typeface="Gilroy ExtraBold" charset="0"/>
              </a:rPr>
              <a:t>Guiding</a:t>
            </a:r>
          </a:p>
        </p:txBody>
      </p:sp>
      <p:sp>
        <p:nvSpPr>
          <p:cNvPr id="6" name="Rectangle 5"/>
          <p:cNvSpPr/>
          <p:nvPr/>
        </p:nvSpPr>
        <p:spPr>
          <a:xfrm>
            <a:off x="1876746" y="1071759"/>
            <a:ext cx="8438528" cy="420564"/>
          </a:xfrm>
          <a:prstGeom prst="rect">
            <a:avLst/>
          </a:prstGeom>
        </p:spPr>
        <p:txBody>
          <a:bodyPr wrap="none">
            <a:spAutoFit/>
          </a:bodyPr>
          <a:lstStyle/>
          <a:p>
            <a:pPr lvl="0" algn="ctr" defTabSz="457200">
              <a:lnSpc>
                <a:spcPct val="80000"/>
              </a:lnSpc>
            </a:pPr>
            <a:r>
              <a:rPr lang="en-US" sz="2600" b="1" spc="300" dirty="0">
                <a:solidFill>
                  <a:schemeClr val="tx1"/>
                </a:solidFill>
                <a:latin typeface="Gilroy ExtraBold" charset="0"/>
                <a:ea typeface="Gilroy ExtraBold" charset="0"/>
                <a:cs typeface="Gilroy ExtraBold" charset="0"/>
              </a:rPr>
              <a:t>MOTIVATIONAL INTERVIEWING FRAMEWORK</a:t>
            </a:r>
          </a:p>
        </p:txBody>
      </p:sp>
    </p:spTree>
    <p:extLst>
      <p:ext uri="{BB962C8B-B14F-4D97-AF65-F5344CB8AC3E}">
        <p14:creationId xmlns:p14="http://schemas.microsoft.com/office/powerpoint/2010/main" val="1806260955"/>
      </p:ext>
    </p:extLst>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215991"/>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Clarification of values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Guiding</a:t>
            </a:r>
          </a:p>
        </p:txBody>
      </p:sp>
    </p:spTree>
    <p:extLst>
      <p:ext uri="{BB962C8B-B14F-4D97-AF65-F5344CB8AC3E}">
        <p14:creationId xmlns:p14="http://schemas.microsoft.com/office/powerpoint/2010/main" val="87235016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954655"/>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Clarification of values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Summarize</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Guiding</a:t>
            </a:r>
          </a:p>
        </p:txBody>
      </p:sp>
    </p:spTree>
    <p:extLst>
      <p:ext uri="{BB962C8B-B14F-4D97-AF65-F5344CB8AC3E}">
        <p14:creationId xmlns:p14="http://schemas.microsoft.com/office/powerpoint/2010/main" val="127140076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323987"/>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Clarification of values</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Summarize</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Bring assumptions to the surface</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Guiding</a:t>
            </a:r>
          </a:p>
        </p:txBody>
      </p:sp>
    </p:spTree>
    <p:extLst>
      <p:ext uri="{BB962C8B-B14F-4D97-AF65-F5344CB8AC3E}">
        <p14:creationId xmlns:p14="http://schemas.microsoft.com/office/powerpoint/2010/main" val="970403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0" name="TextBox 8"/>
          <p:cNvSpPr txBox="1"/>
          <p:nvPr/>
        </p:nvSpPr>
        <p:spPr>
          <a:xfrm>
            <a:off x="1134255" y="2284661"/>
            <a:ext cx="9923490" cy="2364878"/>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lvl1pPr algn="ctr" defTabSz="457200">
              <a:lnSpc>
                <a:spcPct val="80000"/>
              </a:lnSpc>
              <a:defRPr sz="6000" b="1">
                <a:solidFill>
                  <a:srgbClr val="FFFFFF"/>
                </a:solidFill>
                <a:latin typeface="Gilroy ExtraBold"/>
                <a:ea typeface="Gilroy ExtraBold"/>
                <a:cs typeface="Gilroy ExtraBold"/>
                <a:sym typeface="Gilroy ExtraBold"/>
              </a:defRPr>
            </a:lvl1pPr>
          </a:lstStyle>
          <a:p>
            <a:r>
              <a:rPr lang="en-US" sz="18000" dirty="0">
                <a:solidFill>
                  <a:schemeClr val="bg1"/>
                </a:solidFill>
              </a:rPr>
              <a:t>False</a:t>
            </a:r>
            <a:endParaRPr sz="18000" dirty="0">
              <a:solidFill>
                <a:schemeClr val="bg1"/>
              </a:solidFill>
            </a:endParaRPr>
          </a:p>
        </p:txBody>
      </p:sp>
      <p:pic>
        <p:nvPicPr>
          <p:cNvPr id="181" name="Picture 4" descr="Picture 4"/>
          <p:cNvPicPr>
            <a:picLocks noChangeAspect="1"/>
          </p:cNvPicPr>
          <p:nvPr/>
        </p:nvPicPr>
        <p:blipFill>
          <a:blip r:embed="rId2">
            <a:alphaModFix amt="35000"/>
            <a:extLst/>
          </a:blip>
          <a:stretch>
            <a:fillRect/>
          </a:stretch>
        </p:blipFill>
        <p:spPr>
          <a:xfrm>
            <a:off x="11362942" y="6417000"/>
            <a:ext cx="653213" cy="253433"/>
          </a:xfrm>
          <a:prstGeom prst="rect">
            <a:avLst/>
          </a:prstGeom>
          <a:ln w="12700">
            <a:miter lim="400000"/>
          </a:ln>
        </p:spPr>
      </p:pic>
    </p:spTree>
    <p:extLst>
      <p:ext uri="{BB962C8B-B14F-4D97-AF65-F5344CB8AC3E}">
        <p14:creationId xmlns:p14="http://schemas.microsoft.com/office/powerpoint/2010/main" val="1642457368"/>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585323"/>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Confronting people can cause them to shutdown</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More on guiding</a:t>
            </a:r>
          </a:p>
        </p:txBody>
      </p:sp>
    </p:spTree>
    <p:extLst>
      <p:ext uri="{BB962C8B-B14F-4D97-AF65-F5344CB8AC3E}">
        <p14:creationId xmlns:p14="http://schemas.microsoft.com/office/powerpoint/2010/main" val="20736196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323987"/>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Confronting people can cause them to shutdown</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Therefore, we can “pull up alongside them”</a:t>
            </a:r>
            <a:r>
              <a:rPr lang="mr-IN" altLang="en-US" sz="2400" dirty="0">
                <a:latin typeface="Source Sans Pro" charset="0"/>
                <a:ea typeface="Source Sans Pro" charset="0"/>
                <a:cs typeface="Source Sans Pro" charset="0"/>
              </a:rPr>
              <a:t>…</a:t>
            </a: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14435"/>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More on guiding</a:t>
            </a:r>
          </a:p>
        </p:txBody>
      </p:sp>
    </p:spTree>
    <p:extLst>
      <p:ext uri="{BB962C8B-B14F-4D97-AF65-F5344CB8AC3E}">
        <p14:creationId xmlns:p14="http://schemas.microsoft.com/office/powerpoint/2010/main" val="147322817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4431983"/>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Confronting people can cause them to shutdown</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Therefore, we can “pull up alongside them”</a:t>
            </a:r>
            <a:r>
              <a:rPr lang="mr-IN" altLang="en-US" sz="2400" dirty="0">
                <a:latin typeface="Source Sans Pro" charset="0"/>
                <a:ea typeface="Source Sans Pro" charset="0"/>
                <a:cs typeface="Source Sans Pro" charset="0"/>
              </a:rPr>
              <a:t>…</a:t>
            </a:r>
            <a:endParaRPr lang="en-US" altLang="en-US" sz="2400" dirty="0">
              <a:latin typeface="Source Sans Pro" charset="0"/>
              <a:ea typeface="Source Sans Pro" charset="0"/>
              <a:cs typeface="Source Sans Pro" charset="0"/>
            </a:endParaRP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EVEN IF their statements are factually incorrect or blames others unfairly</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1200329"/>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More on guiding</a:t>
            </a:r>
          </a:p>
        </p:txBody>
      </p:sp>
    </p:spTree>
    <p:extLst>
      <p:ext uri="{BB962C8B-B14F-4D97-AF65-F5344CB8AC3E}">
        <p14:creationId xmlns:p14="http://schemas.microsoft.com/office/powerpoint/2010/main" val="59554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846218"/>
            <a:ext cx="10676965" cy="1015663"/>
          </a:xfrm>
          <a:prstGeom prst="rect">
            <a:avLst/>
          </a:prstGeom>
          <a:noFill/>
        </p:spPr>
        <p:txBody>
          <a:bodyPr wrap="square" rtlCol="0">
            <a:spAutoFit/>
          </a:bodyPr>
          <a:lstStyle/>
          <a:p>
            <a:pPr algn="ctr"/>
            <a:r>
              <a:rPr lang="en-US" sz="6000" b="1" dirty="0">
                <a:solidFill>
                  <a:schemeClr val="bg1"/>
                </a:solidFill>
                <a:latin typeface="Gilroy ExtraBold" charset="0"/>
                <a:ea typeface="Gilroy ExtraBold" charset="0"/>
                <a:cs typeface="Gilroy ExtraBold" charset="0"/>
              </a:rPr>
              <a:t>Two techniques for </a:t>
            </a:r>
            <a:r>
              <a:rPr lang="en-US" sz="6000" b="1" dirty="0">
                <a:solidFill>
                  <a:schemeClr val="accent2"/>
                </a:solidFill>
                <a:latin typeface="Gilroy ExtraBold" charset="0"/>
                <a:ea typeface="Gilroy ExtraBold" charset="0"/>
                <a:cs typeface="Gilroy ExtraBold" charset="0"/>
              </a:rPr>
              <a:t>guiding</a:t>
            </a:r>
          </a:p>
        </p:txBody>
      </p:sp>
    </p:spTree>
    <p:extLst>
      <p:ext uri="{BB962C8B-B14F-4D97-AF65-F5344CB8AC3E}">
        <p14:creationId xmlns:p14="http://schemas.microsoft.com/office/powerpoint/2010/main" val="20588838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790564804"/>
              </p:ext>
            </p:extLst>
          </p:nvPr>
        </p:nvGraphicFramePr>
        <p:xfrm>
          <a:off x="5096656" y="979198"/>
          <a:ext cx="6495104" cy="3230880"/>
        </p:xfrm>
        <a:graphic>
          <a:graphicData uri="http://schemas.openxmlformats.org/drawingml/2006/table">
            <a:tbl>
              <a:tblPr firstRow="1" bandRow="1">
                <a:tableStyleId>{5C22544A-7EE6-4342-B048-85BDC9FD1C3A}</a:tableStyleId>
              </a:tblPr>
              <a:tblGrid>
                <a:gridCol w="6495104">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bg2"/>
                          </a:solidFill>
                          <a:latin typeface="Gilroy ExtraBold" charset="0"/>
                          <a:ea typeface="Gilroy ExtraBold" charset="0"/>
                          <a:cs typeface="Gilroy ExtraBold" charset="0"/>
                        </a:rPr>
                        <a:t>Double-side</a:t>
                      </a:r>
                      <a:r>
                        <a:rPr lang="en-US" sz="2400" b="1" i="0" baseline="0" dirty="0">
                          <a:solidFill>
                            <a:schemeClr val="bg2"/>
                          </a:solidFill>
                          <a:latin typeface="Gilroy ExtraBold" charset="0"/>
                          <a:ea typeface="Gilroy ExtraBold" charset="0"/>
                          <a:cs typeface="Gilroy ExtraBold" charset="0"/>
                        </a:rPr>
                        <a:t>d reflection</a:t>
                      </a:r>
                      <a:endParaRPr lang="en-US" sz="2400" b="1" i="0" dirty="0">
                        <a:solidFill>
                          <a:schemeClr val="bg2"/>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On the one hand, you feel X, and on the other hand, you feel Y”</a:t>
                      </a:r>
                    </a:p>
                    <a:p>
                      <a:endParaRPr lang="en-US" sz="800" b="0" i="0" dirty="0">
                        <a:solidFill>
                          <a:schemeClr val="tx1">
                            <a:lumMod val="50000"/>
                            <a:lumOff val="50000"/>
                          </a:schemeClr>
                        </a:solidFill>
                        <a:latin typeface="Gilroy" charset="0"/>
                        <a:ea typeface="Gilroy" charset="0"/>
                        <a:cs typeface="Gilroy" charset="0"/>
                      </a:endParaRPr>
                    </a:p>
                  </a:txBody>
                  <a:tcPr>
                    <a:noFill/>
                  </a:tcPr>
                </a:tc>
                <a:extLst>
                  <a:ext uri="{0D108BD9-81ED-4DB2-BD59-A6C34878D82A}">
                    <a16:rowId xmlns:a16="http://schemas.microsoft.com/office/drawing/2014/main" val="10001"/>
                  </a:ext>
                </a:extLst>
              </a:tr>
              <a:tr h="370840">
                <a:tc>
                  <a:txBody>
                    <a:bodyPr/>
                    <a:lstStyle/>
                    <a:p>
                      <a:endParaRPr lang="en-US" sz="2400" b="1" i="0" baseline="0" dirty="0">
                        <a:solidFill>
                          <a:schemeClr val="bg2"/>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9" name="TextBox 8"/>
          <p:cNvSpPr txBox="1"/>
          <p:nvPr/>
        </p:nvSpPr>
        <p:spPr>
          <a:xfrm>
            <a:off x="915491" y="1139836"/>
            <a:ext cx="3173506" cy="1200329"/>
          </a:xfrm>
          <a:prstGeom prst="rect">
            <a:avLst/>
          </a:prstGeom>
          <a:noFill/>
        </p:spPr>
        <p:txBody>
          <a:bodyPr wrap="square" rtlCol="0">
            <a:spAutoFit/>
          </a:bodyPr>
          <a:lstStyle/>
          <a:p>
            <a:pPr>
              <a:lnSpc>
                <a:spcPct val="80000"/>
              </a:lnSpc>
            </a:pPr>
            <a:r>
              <a:rPr lang="en-US" sz="4500" b="1">
                <a:solidFill>
                  <a:srgbClr val="00B4DC"/>
                </a:solidFill>
                <a:latin typeface="Gilroy ExtraBold" charset="0"/>
                <a:ea typeface="Gilroy ExtraBold" charset="0"/>
                <a:cs typeface="Gilroy ExtraBold" charset="0"/>
              </a:rPr>
              <a:t>Two techniques</a:t>
            </a:r>
            <a:endParaRPr lang="en-US" sz="4500" b="1" dirty="0">
              <a:solidFill>
                <a:srgbClr val="00B4DC"/>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421380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1985682307"/>
              </p:ext>
            </p:extLst>
          </p:nvPr>
        </p:nvGraphicFramePr>
        <p:xfrm>
          <a:off x="5096656" y="979198"/>
          <a:ext cx="6495104" cy="3688080"/>
        </p:xfrm>
        <a:graphic>
          <a:graphicData uri="http://schemas.openxmlformats.org/drawingml/2006/table">
            <a:tbl>
              <a:tblPr firstRow="1" bandRow="1">
                <a:tableStyleId>{5C22544A-7EE6-4342-B048-85BDC9FD1C3A}</a:tableStyleId>
              </a:tblPr>
              <a:tblGrid>
                <a:gridCol w="6495104">
                  <a:extLst>
                    <a:ext uri="{9D8B030D-6E8A-4147-A177-3AD203B41FA5}">
                      <a16:colId xmlns:a16="http://schemas.microsoft.com/office/drawing/2014/main" val="20000"/>
                    </a:ext>
                  </a:extLst>
                </a:gridCol>
              </a:tblGrid>
              <a:tr h="370840">
                <a:tc>
                  <a:txBody>
                    <a:bodyPr/>
                    <a:lstStyle/>
                    <a:p>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tx1">
                              <a:lumMod val="50000"/>
                              <a:lumOff val="50000"/>
                            </a:schemeClr>
                          </a:solidFill>
                          <a:latin typeface="Gilroy ExtraBold" charset="0"/>
                          <a:ea typeface="Gilroy ExtraBold" charset="0"/>
                          <a:cs typeface="Gilroy ExtraBold" charset="0"/>
                        </a:rPr>
                        <a:t>Double-side</a:t>
                      </a:r>
                      <a:r>
                        <a:rPr lang="en-US" sz="2400" b="1" i="0" baseline="0" dirty="0">
                          <a:solidFill>
                            <a:schemeClr val="tx1">
                              <a:lumMod val="50000"/>
                              <a:lumOff val="50000"/>
                            </a:schemeClr>
                          </a:solidFill>
                          <a:latin typeface="Gilroy ExtraBold" charset="0"/>
                          <a:ea typeface="Gilroy ExtraBold" charset="0"/>
                          <a:cs typeface="Gilroy ExtraBold" charset="0"/>
                        </a:rPr>
                        <a:t>d reflection</a:t>
                      </a:r>
                      <a:endParaRPr lang="en-US" sz="2400" b="1" i="0" dirty="0">
                        <a:solidFill>
                          <a:schemeClr val="tx1">
                            <a:lumMod val="50000"/>
                            <a:lumOff val="50000"/>
                          </a:schemeClr>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0"/>
                  </a:ext>
                </a:extLst>
              </a:tr>
              <a:tr h="370840">
                <a:tc>
                  <a:txBody>
                    <a:bodyPr/>
                    <a:lstStyle/>
                    <a:p>
                      <a:pPr marL="342900" indent="-342900">
                        <a:buFont typeface="Arial" charset="0"/>
                        <a:buChar char="•"/>
                      </a:pPr>
                      <a:r>
                        <a:rPr lang="en-US" sz="2200" b="0" i="0" baseline="0" dirty="0">
                          <a:solidFill>
                            <a:schemeClr val="tx1">
                              <a:lumMod val="50000"/>
                              <a:lumOff val="50000"/>
                            </a:schemeClr>
                          </a:solidFill>
                          <a:latin typeface="Source Sans Pro" charset="0"/>
                          <a:ea typeface="Source Sans Pro" charset="0"/>
                          <a:cs typeface="Source Sans Pro" charset="0"/>
                        </a:rPr>
                        <a:t>On the one hand, you feel X, and on the other hand, you feel Y”</a:t>
                      </a:r>
                    </a:p>
                    <a:p>
                      <a:endParaRPr lang="en-US" sz="800" b="0" i="0" dirty="0">
                        <a:solidFill>
                          <a:schemeClr val="tx1">
                            <a:lumMod val="50000"/>
                            <a:lumOff val="50000"/>
                          </a:schemeClr>
                        </a:solidFill>
                        <a:latin typeface="Gilroy" charset="0"/>
                        <a:ea typeface="Gilroy" charset="0"/>
                        <a:cs typeface="Gilroy" charset="0"/>
                      </a:endParaRPr>
                    </a:p>
                  </a:txBody>
                  <a:tcPr>
                    <a:noFill/>
                  </a:tcPr>
                </a:tc>
                <a:extLst>
                  <a:ext uri="{0D108BD9-81ED-4DB2-BD59-A6C34878D82A}">
                    <a16:rowId xmlns:a16="http://schemas.microsoft.com/office/drawing/2014/main" val="10001"/>
                  </a:ext>
                </a:extLst>
              </a:tr>
              <a:tr h="370840">
                <a:tc>
                  <a:txBody>
                    <a:bodyPr/>
                    <a:lstStyle/>
                    <a:p>
                      <a:endParaRPr lang="en-US" sz="800" b="0" i="0" baseline="0" dirty="0">
                        <a:solidFill>
                          <a:schemeClr val="tx1"/>
                        </a:solidFill>
                        <a:latin typeface="Gilroy" charset="0"/>
                        <a:ea typeface="Gilroy" charset="0"/>
                        <a:cs typeface="Gilroy" charset="0"/>
                      </a:endParaRPr>
                    </a:p>
                    <a:p>
                      <a:pPr algn="l"/>
                      <a:r>
                        <a:rPr lang="en-US" sz="2400" b="1" i="0" baseline="0" dirty="0">
                          <a:solidFill>
                            <a:schemeClr val="bg2"/>
                          </a:solidFill>
                          <a:latin typeface="Gilroy ExtraBold" charset="0"/>
                          <a:ea typeface="Gilroy ExtraBold" charset="0"/>
                          <a:cs typeface="Gilroy ExtraBold" charset="0"/>
                        </a:rPr>
                        <a:t>Invert barrier</a:t>
                      </a:r>
                    </a:p>
                  </a:txBody>
                  <a:tcPr>
                    <a:noFill/>
                  </a:tcPr>
                </a:tc>
                <a:extLst>
                  <a:ext uri="{0D108BD9-81ED-4DB2-BD59-A6C34878D82A}">
                    <a16:rowId xmlns:a16="http://schemas.microsoft.com/office/drawing/2014/main" val="10002"/>
                  </a:ext>
                </a:extLst>
              </a:tr>
              <a:tr h="142688">
                <a:tc>
                  <a:txBody>
                    <a:bodyPr/>
                    <a:lstStyle/>
                    <a:p>
                      <a:pPr marL="342900" indent="-342900">
                        <a:buFont typeface="Arial" charset="0"/>
                        <a:buChar char="•"/>
                      </a:pPr>
                      <a:r>
                        <a:rPr lang="en-US" sz="2200" b="0" i="0" baseline="0" dirty="0">
                          <a:solidFill>
                            <a:schemeClr val="tx1"/>
                          </a:solidFill>
                          <a:latin typeface="Source Sans Pro" charset="0"/>
                          <a:ea typeface="Source Sans Pro" charset="0"/>
                          <a:cs typeface="Source Sans Pro" charset="0"/>
                        </a:rPr>
                        <a:t>“It sounds like, in order to move forward, you might want to address barriers A, B, C”</a:t>
                      </a:r>
                    </a:p>
                  </a:txBody>
                  <a:tcPr>
                    <a:noFill/>
                  </a:tcPr>
                </a:tc>
                <a:extLst>
                  <a:ext uri="{0D108BD9-81ED-4DB2-BD59-A6C34878D82A}">
                    <a16:rowId xmlns:a16="http://schemas.microsoft.com/office/drawing/2014/main" val="10003"/>
                  </a:ext>
                </a:extLst>
              </a:tr>
              <a:tr h="370840">
                <a:tc>
                  <a:txBody>
                    <a:bodyPr/>
                    <a:lstStyle/>
                    <a:p>
                      <a:pPr algn="ctr"/>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915491" y="1118138"/>
            <a:ext cx="3173506" cy="1200329"/>
          </a:xfrm>
          <a:prstGeom prst="rect">
            <a:avLst/>
          </a:prstGeom>
          <a:noFill/>
        </p:spPr>
        <p:txBody>
          <a:bodyPr wrap="square" rtlCol="0">
            <a:spAutoFit/>
          </a:bodyPr>
          <a:lstStyle/>
          <a:p>
            <a:pPr>
              <a:lnSpc>
                <a:spcPct val="80000"/>
              </a:lnSpc>
            </a:pPr>
            <a:r>
              <a:rPr lang="en-US" sz="4500" b="1">
                <a:solidFill>
                  <a:srgbClr val="00B4DC"/>
                </a:solidFill>
                <a:latin typeface="Gilroy ExtraBold" charset="0"/>
                <a:ea typeface="Gilroy ExtraBold" charset="0"/>
                <a:cs typeface="Gilroy ExtraBold" charset="0"/>
              </a:rPr>
              <a:t>Two techniques</a:t>
            </a:r>
            <a:endParaRPr lang="en-US" sz="4500" b="1" dirty="0">
              <a:solidFill>
                <a:srgbClr val="00B4DC"/>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79554701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2429836"/>
            <a:ext cx="611204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Biases</a:t>
            </a:r>
          </a:p>
        </p:txBody>
      </p:sp>
      <p:sp>
        <p:nvSpPr>
          <p:cNvPr id="9" name="Rectangle 8"/>
          <p:cNvSpPr/>
          <p:nvPr/>
        </p:nvSpPr>
        <p:spPr>
          <a:xfrm>
            <a:off x="-2246" y="828714"/>
            <a:ext cx="12192000" cy="523220"/>
          </a:xfrm>
          <a:prstGeom prst="rect">
            <a:avLst/>
          </a:prstGeom>
        </p:spPr>
        <p:txBody>
          <a:bodyPr wrap="square">
            <a:spAutoFit/>
          </a:bodyPr>
          <a:lstStyle/>
          <a:p>
            <a:pPr algn="ctr"/>
            <a:r>
              <a:rPr lang="en-US" sz="2800" b="1" dirty="0">
                <a:solidFill>
                  <a:schemeClr val="bg1"/>
                </a:solidFill>
                <a:latin typeface="Gilroy ExtraBold" charset="0"/>
                <a:ea typeface="Gilroy ExtraBold" charset="0"/>
                <a:cs typeface="Gilroy ExtraBold" charset="0"/>
              </a:rPr>
              <a:t>CAUTIONARY TRAPS</a:t>
            </a:r>
          </a:p>
        </p:txBody>
      </p:sp>
      <p:sp>
        <p:nvSpPr>
          <p:cNvPr id="14" name="Rectangle 13"/>
          <p:cNvSpPr/>
          <p:nvPr/>
        </p:nvSpPr>
        <p:spPr>
          <a:xfrm>
            <a:off x="1125444" y="3498712"/>
            <a:ext cx="3861154" cy="1569660"/>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Letting your biases and prejudices creep into to your efforts in the conversation.</a:t>
            </a:r>
          </a:p>
        </p:txBody>
      </p:sp>
    </p:spTree>
    <p:extLst>
      <p:ext uri="{BB962C8B-B14F-4D97-AF65-F5344CB8AC3E}">
        <p14:creationId xmlns:p14="http://schemas.microsoft.com/office/powerpoint/2010/main" val="6601886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p:cNvSpPr txBox="1"/>
          <p:nvPr/>
        </p:nvSpPr>
        <p:spPr>
          <a:xfrm>
            <a:off x="0" y="2429836"/>
            <a:ext cx="611204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Biases</a:t>
            </a:r>
          </a:p>
        </p:txBody>
      </p:sp>
      <p:sp>
        <p:nvSpPr>
          <p:cNvPr id="9" name="Rectangle 8"/>
          <p:cNvSpPr/>
          <p:nvPr/>
        </p:nvSpPr>
        <p:spPr>
          <a:xfrm>
            <a:off x="-2246" y="828714"/>
            <a:ext cx="12192000" cy="523220"/>
          </a:xfrm>
          <a:prstGeom prst="rect">
            <a:avLst/>
          </a:prstGeom>
        </p:spPr>
        <p:txBody>
          <a:bodyPr wrap="square">
            <a:spAutoFit/>
          </a:bodyPr>
          <a:lstStyle/>
          <a:p>
            <a:pPr algn="ctr"/>
            <a:r>
              <a:rPr lang="en-US" sz="2800" b="1" dirty="0">
                <a:solidFill>
                  <a:schemeClr val="bg1"/>
                </a:solidFill>
                <a:latin typeface="Gilroy ExtraBold" charset="0"/>
                <a:ea typeface="Gilroy ExtraBold" charset="0"/>
                <a:cs typeface="Gilroy ExtraBold" charset="0"/>
              </a:rPr>
              <a:t>CAUTIONARY TRAPS</a:t>
            </a:r>
          </a:p>
        </p:txBody>
      </p:sp>
      <p:sp>
        <p:nvSpPr>
          <p:cNvPr id="8" name="TextBox 7"/>
          <p:cNvSpPr txBox="1"/>
          <p:nvPr/>
        </p:nvSpPr>
        <p:spPr>
          <a:xfrm>
            <a:off x="6063916" y="2452394"/>
            <a:ext cx="611204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Assigning value</a:t>
            </a:r>
          </a:p>
        </p:txBody>
      </p:sp>
      <p:sp>
        <p:nvSpPr>
          <p:cNvPr id="12" name="Rectangle 11"/>
          <p:cNvSpPr/>
          <p:nvPr/>
        </p:nvSpPr>
        <p:spPr>
          <a:xfrm>
            <a:off x="7221444" y="3498712"/>
            <a:ext cx="3861154" cy="1200329"/>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Assigning value to the statements that the individual is sating.</a:t>
            </a:r>
          </a:p>
        </p:txBody>
      </p:sp>
      <p:sp>
        <p:nvSpPr>
          <p:cNvPr id="10" name="TextBox 9"/>
          <p:cNvSpPr txBox="1"/>
          <p:nvPr/>
        </p:nvSpPr>
        <p:spPr>
          <a:xfrm>
            <a:off x="-224297" y="2474952"/>
            <a:ext cx="11956502" cy="830997"/>
          </a:xfrm>
          <a:prstGeom prst="rect">
            <a:avLst/>
          </a:prstGeom>
          <a:noFill/>
        </p:spPr>
        <p:txBody>
          <a:bodyPr wrap="square" rtlCol="0">
            <a:spAutoFit/>
          </a:bodyPr>
          <a:lstStyle/>
          <a:p>
            <a:pPr algn="ctr"/>
            <a:r>
              <a:rPr lang="en-US" sz="4800" b="1" dirty="0">
                <a:solidFill>
                  <a:schemeClr val="bg1"/>
                </a:solidFill>
                <a:latin typeface="Gilroy ExtraBold" charset="0"/>
                <a:ea typeface="Gilroy ExtraBold" charset="0"/>
                <a:cs typeface="Gilroy ExtraBold" charset="0"/>
              </a:rPr>
              <a:t>&amp;</a:t>
            </a:r>
          </a:p>
        </p:txBody>
      </p:sp>
      <p:sp>
        <p:nvSpPr>
          <p:cNvPr id="14" name="Rectangle 13"/>
          <p:cNvSpPr/>
          <p:nvPr/>
        </p:nvSpPr>
        <p:spPr>
          <a:xfrm>
            <a:off x="1125444" y="3498712"/>
            <a:ext cx="3861154" cy="1569660"/>
          </a:xfrm>
          <a:prstGeom prst="rect">
            <a:avLst/>
          </a:prstGeom>
        </p:spPr>
        <p:txBody>
          <a:bodyPr wrap="square">
            <a:spAutoFit/>
          </a:bodyPr>
          <a:lstStyle/>
          <a:p>
            <a:pPr algn="ctr"/>
            <a:r>
              <a:rPr lang="en-US" sz="2400" dirty="0">
                <a:solidFill>
                  <a:schemeClr val="accent2"/>
                </a:solidFill>
                <a:latin typeface="Gilroy ExtraBold" charset="0"/>
                <a:ea typeface="Gilroy ExtraBold" charset="0"/>
                <a:cs typeface="Gilroy ExtraBold" charset="0"/>
              </a:rPr>
              <a:t>Letting your biases and prejudices creep into to your efforts in the conversation.</a:t>
            </a:r>
          </a:p>
        </p:txBody>
      </p:sp>
    </p:spTree>
    <p:extLst>
      <p:ext uri="{BB962C8B-B14F-4D97-AF65-F5344CB8AC3E}">
        <p14:creationId xmlns:p14="http://schemas.microsoft.com/office/powerpoint/2010/main" val="16135082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Workshop 2 -- Video Clip 3.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223530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781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What examples of guiding questions did you hear the canvasser say?</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3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3926835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1" name="TextBox 8"/>
          <p:cNvSpPr txBox="1"/>
          <p:nvPr/>
        </p:nvSpPr>
        <p:spPr>
          <a:xfrm>
            <a:off x="1219980" y="1491622"/>
            <a:ext cx="10035208" cy="3801362"/>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defTabSz="457200">
              <a:lnSpc>
                <a:spcPct val="80000"/>
              </a:lnSpc>
              <a:defRPr sz="5000" b="1">
                <a:solidFill>
                  <a:schemeClr val="accent2"/>
                </a:solidFill>
                <a:latin typeface="Gilroy ExtraBold"/>
                <a:ea typeface="Gilroy ExtraBold"/>
                <a:cs typeface="Gilroy ExtraBold"/>
                <a:sym typeface="Gilroy ExtraBold"/>
              </a:defRPr>
            </a:pPr>
            <a:r>
              <a:rPr lang="en-US" dirty="0">
                <a:solidFill>
                  <a:schemeClr val="bg1"/>
                </a:solidFill>
              </a:rPr>
              <a:t>“The average gap between self-identified Democrats and Republicans on questions related to values </a:t>
            </a:r>
            <a:r>
              <a:rPr lang="en-US" dirty="0">
                <a:solidFill>
                  <a:schemeClr val="accent2"/>
                </a:solidFill>
              </a:rPr>
              <a:t>has increased 33% </a:t>
            </a:r>
            <a:r>
              <a:rPr lang="en-US" dirty="0">
                <a:solidFill>
                  <a:schemeClr val="bg1"/>
                </a:solidFill>
              </a:rPr>
              <a:t>since 1994.”</a:t>
            </a:r>
            <a:endParaRPr lang="en-US" dirty="0">
              <a:solidFill>
                <a:schemeClr val="accent2"/>
              </a:solidFill>
            </a:endParaRPr>
          </a:p>
          <a:p>
            <a:pPr defTabSz="457200">
              <a:lnSpc>
                <a:spcPct val="80000"/>
              </a:lnSpc>
              <a:defRPr sz="5000" b="1">
                <a:solidFill>
                  <a:schemeClr val="accent2"/>
                </a:solidFill>
                <a:latin typeface="Gilroy ExtraBold"/>
                <a:ea typeface="Gilroy ExtraBold"/>
                <a:cs typeface="Gilroy ExtraBold"/>
                <a:sym typeface="Gilroy ExtraBold"/>
              </a:defRPr>
            </a:pPr>
            <a:endParaRPr dirty="0">
              <a:solidFill>
                <a:srgbClr val="FFFFFF"/>
              </a:solidFill>
            </a:endParaRPr>
          </a:p>
        </p:txBody>
      </p:sp>
      <p:pic>
        <p:nvPicPr>
          <p:cNvPr id="192" name="Picture 4" descr="Picture 4"/>
          <p:cNvPicPr>
            <a:picLocks noChangeAspect="1"/>
          </p:cNvPicPr>
          <p:nvPr/>
        </p:nvPicPr>
        <p:blipFill>
          <a:blip r:embed="rId3">
            <a:alphaModFix amt="35000"/>
            <a:extLst/>
          </a:blip>
          <a:stretch>
            <a:fillRect/>
          </a:stretch>
        </p:blipFill>
        <p:spPr>
          <a:xfrm>
            <a:off x="11362942" y="6417000"/>
            <a:ext cx="653213" cy="253433"/>
          </a:xfrm>
          <a:prstGeom prst="rect">
            <a:avLst/>
          </a:prstGeom>
          <a:ln w="12700">
            <a:miter lim="400000"/>
          </a:ln>
        </p:spPr>
      </p:pic>
      <p:sp>
        <p:nvSpPr>
          <p:cNvPr id="4" name="– Morton Deutsch"/>
          <p:cNvSpPr txBox="1"/>
          <p:nvPr/>
        </p:nvSpPr>
        <p:spPr>
          <a:xfrm>
            <a:off x="1219980" y="4933817"/>
            <a:ext cx="2722859" cy="344838"/>
          </a:xfrm>
          <a:prstGeom prst="rect">
            <a:avLst/>
          </a:prstGeom>
          <a:ln w="12700">
            <a:miter lim="400000"/>
          </a:ln>
          <a:extLst>
            <a:ext uri="{C572A759-6A51-4108-AA02-DFA0A04FC94B}">
              <ma14:wrappingTextBoxFlag xmlns:ma14="http://schemas.microsoft.com/office/mac/drawingml/2011/main" xmlns="" val="1"/>
            </a:ext>
          </a:extLst>
        </p:spPr>
        <p:txBody>
          <a:bodyPr wrap="none" lIns="45719" rIns="45719">
            <a:spAutoFit/>
          </a:bodyPr>
          <a:lstStyle/>
          <a:p>
            <a:pPr defTabSz="457200">
              <a:lnSpc>
                <a:spcPct val="80000"/>
              </a:lnSpc>
              <a:defRPr sz="3000" b="1">
                <a:solidFill>
                  <a:schemeClr val="accent2"/>
                </a:solidFill>
                <a:latin typeface="Gilroy ExtraBold"/>
                <a:ea typeface="Gilroy ExtraBold"/>
                <a:cs typeface="Gilroy ExtraBold"/>
                <a:sym typeface="Gilroy ExtraBold"/>
              </a:defRPr>
            </a:pPr>
            <a:r>
              <a:rPr lang="en-US" sz="2000" dirty="0">
                <a:solidFill>
                  <a:schemeClr val="bg1"/>
                </a:solidFill>
              </a:rPr>
              <a:t>Pew Research Center </a:t>
            </a:r>
          </a:p>
        </p:txBody>
      </p:sp>
    </p:spTree>
    <p:extLst>
      <p:ext uri="{BB962C8B-B14F-4D97-AF65-F5344CB8AC3E}">
        <p14:creationId xmlns:p14="http://schemas.microsoft.com/office/powerpoint/2010/main" val="604770411"/>
      </p:ext>
    </p:extLst>
  </p:cSld>
  <p:clrMapOvr>
    <a:masterClrMapping/>
  </p:clrMapOvr>
  <p:transition spd="med"/>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4" name="TextBox 3"/>
          <p:cNvSpPr txBox="1"/>
          <p:nvPr/>
        </p:nvSpPr>
        <p:spPr>
          <a:xfrm>
            <a:off x="1106993" y="2869694"/>
            <a:ext cx="9978013" cy="1607363"/>
          </a:xfrm>
          <a:prstGeom prst="rect">
            <a:avLst/>
          </a:prstGeom>
          <a:noFill/>
        </p:spPr>
        <p:txBody>
          <a:bodyPr wrap="square" rtlCol="0">
            <a:spAutoFit/>
          </a:bodyPr>
          <a:lstStyle/>
          <a:p>
            <a:pPr lvl="0" algn="ctr" defTabSz="457200">
              <a:lnSpc>
                <a:spcPct val="80000"/>
              </a:lnSpc>
            </a:pPr>
            <a:r>
              <a:rPr lang="en-US" sz="12000" b="1" dirty="0">
                <a:solidFill>
                  <a:schemeClr val="bg1"/>
                </a:solidFill>
                <a:latin typeface="Gilroy ExtraBold" charset="0"/>
                <a:ea typeface="Gilroy ExtraBold" charset="0"/>
                <a:cs typeface="Gilroy ExtraBold" charset="0"/>
              </a:rPr>
              <a:t>Choosing</a:t>
            </a:r>
          </a:p>
        </p:txBody>
      </p:sp>
      <p:sp>
        <p:nvSpPr>
          <p:cNvPr id="6" name="Rectangle 5"/>
          <p:cNvSpPr/>
          <p:nvPr/>
        </p:nvSpPr>
        <p:spPr>
          <a:xfrm>
            <a:off x="1876746" y="1071759"/>
            <a:ext cx="8438528" cy="420564"/>
          </a:xfrm>
          <a:prstGeom prst="rect">
            <a:avLst/>
          </a:prstGeom>
        </p:spPr>
        <p:txBody>
          <a:bodyPr wrap="none">
            <a:spAutoFit/>
          </a:bodyPr>
          <a:lstStyle/>
          <a:p>
            <a:pPr lvl="0" algn="ctr" defTabSz="457200">
              <a:lnSpc>
                <a:spcPct val="80000"/>
              </a:lnSpc>
            </a:pPr>
            <a:r>
              <a:rPr lang="en-US" sz="2600" b="1" spc="300" dirty="0">
                <a:solidFill>
                  <a:schemeClr val="tx1"/>
                </a:solidFill>
                <a:latin typeface="Gilroy ExtraBold" charset="0"/>
                <a:ea typeface="Gilroy ExtraBold" charset="0"/>
                <a:cs typeface="Gilroy ExtraBold" charset="0"/>
              </a:rPr>
              <a:t>MOTIVATIONAL INTERVIEWING FRAMEWORK</a:t>
            </a:r>
          </a:p>
        </p:txBody>
      </p:sp>
    </p:spTree>
    <p:extLst>
      <p:ext uri="{BB962C8B-B14F-4D97-AF65-F5344CB8AC3E}">
        <p14:creationId xmlns:p14="http://schemas.microsoft.com/office/powerpoint/2010/main" val="943239205"/>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2215991"/>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Asking the individual to continue conversation</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Choosing</a:t>
            </a:r>
          </a:p>
        </p:txBody>
      </p:sp>
    </p:spTree>
    <p:extLst>
      <p:ext uri="{BB962C8B-B14F-4D97-AF65-F5344CB8AC3E}">
        <p14:creationId xmlns:p14="http://schemas.microsoft.com/office/powerpoint/2010/main" val="18548669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49873" y="1028630"/>
            <a:ext cx="6096000" cy="3323987"/>
          </a:xfrm>
          <a:prstGeom prst="rect">
            <a:avLst/>
          </a:prstGeom>
        </p:spPr>
        <p:txBody>
          <a:bodyPr>
            <a:spAutoFit/>
          </a:bodyPr>
          <a:lstStyle/>
          <a:p>
            <a:pPr marL="342900" indent="-342900">
              <a:buFont typeface="Arial" charset="0"/>
              <a:buChar char="•"/>
            </a:pPr>
            <a:r>
              <a:rPr lang="en-US" altLang="en-US" sz="2400" dirty="0">
                <a:latin typeface="Source Sans Pro" charset="0"/>
                <a:ea typeface="Source Sans Pro" charset="0"/>
                <a:cs typeface="Source Sans Pro" charset="0"/>
              </a:rPr>
              <a:t>Asking the individual to continue conversation</a:t>
            </a:r>
          </a:p>
          <a:p>
            <a:pPr marL="342900" indent="-342900">
              <a:buFont typeface="Arial" charset="0"/>
              <a:buChar char="•"/>
            </a:pPr>
            <a:endParaRPr lang="en-US" altLang="en-US" sz="2400" dirty="0">
              <a:latin typeface="Source Sans Pro" charset="0"/>
              <a:ea typeface="Source Sans Pro" charset="0"/>
              <a:cs typeface="Source Sans Pro" charset="0"/>
            </a:endParaRPr>
          </a:p>
          <a:p>
            <a:pPr marL="342900" indent="-342900">
              <a:buFont typeface="Arial" charset="0"/>
              <a:buChar char="•"/>
            </a:pPr>
            <a:r>
              <a:rPr lang="en-US" altLang="en-US" sz="2400" dirty="0">
                <a:latin typeface="Source Sans Pro" charset="0"/>
                <a:ea typeface="Source Sans Pro" charset="0"/>
                <a:cs typeface="Source Sans Pro" charset="0"/>
              </a:rPr>
              <a:t>Exploring next steps and options with the individual</a:t>
            </a:r>
          </a:p>
          <a:p>
            <a:pPr marL="342900" indent="-342900">
              <a:buFont typeface="Arial" charset="0"/>
              <a:buChar char="•"/>
            </a:pPr>
            <a:endParaRPr lang="en-US" altLang="en-US" sz="24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a:p>
            <a:endParaRPr lang="en-US" altLang="en-US" sz="2200" dirty="0">
              <a:latin typeface="Source Sans Pro" charset="0"/>
              <a:ea typeface="Source Sans Pro" charset="0"/>
              <a:cs typeface="Source Sans Pro" charset="0"/>
            </a:endParaRPr>
          </a:p>
        </p:txBody>
      </p:sp>
      <p:sp>
        <p:nvSpPr>
          <p:cNvPr id="5" name="TextBox 4"/>
          <p:cNvSpPr txBox="1"/>
          <p:nvPr/>
        </p:nvSpPr>
        <p:spPr>
          <a:xfrm>
            <a:off x="1085087" y="1063364"/>
            <a:ext cx="4364785" cy="660437"/>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Choosing</a:t>
            </a:r>
          </a:p>
        </p:txBody>
      </p:sp>
    </p:spTree>
    <p:extLst>
      <p:ext uri="{BB962C8B-B14F-4D97-AF65-F5344CB8AC3E}">
        <p14:creationId xmlns:p14="http://schemas.microsoft.com/office/powerpoint/2010/main" val="63047396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644538748"/>
              </p:ext>
            </p:extLst>
          </p:nvPr>
        </p:nvGraphicFramePr>
        <p:xfrm>
          <a:off x="5111646" y="889257"/>
          <a:ext cx="6480114" cy="4236720"/>
        </p:xfrm>
        <a:graphic>
          <a:graphicData uri="http://schemas.openxmlformats.org/drawingml/2006/table">
            <a:tbl>
              <a:tblPr firstRow="1" bandRow="1">
                <a:tableStyleId>{5C22544A-7EE6-4342-B048-85BDC9FD1C3A}</a:tableStyleId>
              </a:tblPr>
              <a:tblGrid>
                <a:gridCol w="6480114">
                  <a:extLst>
                    <a:ext uri="{9D8B030D-6E8A-4147-A177-3AD203B41FA5}">
                      <a16:colId xmlns:a16="http://schemas.microsoft.com/office/drawing/2014/main" val="20000"/>
                    </a:ext>
                  </a:extLst>
                </a:gridCol>
              </a:tblGrid>
              <a:tr h="370840">
                <a:tc>
                  <a:txBody>
                    <a:bodyPr/>
                    <a:lstStyle/>
                    <a:p>
                      <a:pPr algn="l"/>
                      <a:endParaRPr lang="en-US" sz="800" b="0" i="0" dirty="0">
                        <a:solidFill>
                          <a:schemeClr val="tx1">
                            <a:lumMod val="50000"/>
                            <a:lumOff val="50000"/>
                          </a:schemeClr>
                        </a:solidFill>
                        <a:latin typeface="Gilroy" charset="0"/>
                        <a:ea typeface="Gilroy" charset="0"/>
                        <a:cs typeface="Gilroy" charset="0"/>
                      </a:endParaRPr>
                    </a:p>
                    <a:p>
                      <a:pPr algn="l"/>
                      <a:r>
                        <a:rPr lang="en-US" sz="2400" b="1" i="0" dirty="0">
                          <a:solidFill>
                            <a:schemeClr val="bg2"/>
                          </a:solidFill>
                          <a:latin typeface="Gilroy ExtraBold" charset="0"/>
                          <a:ea typeface="Gilroy ExtraBold" charset="0"/>
                          <a:cs typeface="Gilroy ExtraBold" charset="0"/>
                        </a:rPr>
                        <a:t>Ask</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a:t>
                      </a:r>
                      <a:r>
                        <a:rPr lang="en-US" sz="2200" b="0" i="0" u="none" strike="noStrike" cap="none" baseline="0" dirty="0">
                          <a:solidFill>
                            <a:schemeClr val="tx1"/>
                          </a:solidFill>
                          <a:effectLst/>
                          <a:latin typeface="Source Sans Pro" charset="0"/>
                          <a:ea typeface="Source Sans Pro" charset="0"/>
                          <a:cs typeface="Source Sans Pro" charset="0"/>
                          <a:sym typeface="Arial"/>
                        </a:rPr>
                        <a:t>O</a:t>
                      </a:r>
                      <a:r>
                        <a:rPr lang="en-US" sz="2200" b="0" i="0" u="none" strike="noStrike" cap="none" dirty="0">
                          <a:solidFill>
                            <a:schemeClr val="tx1"/>
                          </a:solidFill>
                          <a:effectLst/>
                          <a:latin typeface="Source Sans Pro" charset="0"/>
                          <a:ea typeface="Source Sans Pro" charset="0"/>
                          <a:cs typeface="Source Sans Pro" charset="0"/>
                          <a:sym typeface="Arial"/>
                        </a:rPr>
                        <a:t>n a scale of 1-10, how important is it to you that you change XYZ? What would it take to get you to a higher number? Why did you not choose a lower number?”</a:t>
                      </a:r>
                    </a:p>
                    <a:p>
                      <a:pPr marL="342900" indent="-342900" algn="l">
                        <a:buFont typeface="Arial" charset="0"/>
                        <a:buChar char="•"/>
                      </a:pPr>
                      <a:endParaRPr lang="en-US" sz="2200" b="0" i="0" baseline="0" dirty="0">
                        <a:solidFill>
                          <a:schemeClr val="tx1">
                            <a:lumMod val="50000"/>
                            <a:lumOff val="50000"/>
                          </a:schemeClr>
                        </a:solidFill>
                        <a:latin typeface="Source Sans Pro" charset="0"/>
                        <a:ea typeface="Source Sans Pro" charset="0"/>
                        <a:cs typeface="Source Sans Pro" charset="0"/>
                      </a:endParaRPr>
                    </a:p>
                    <a:p>
                      <a:pPr algn="l"/>
                      <a:endParaRPr lang="en-US" sz="800" b="0" i="0" dirty="0">
                        <a:solidFill>
                          <a:schemeClr val="tx1">
                            <a:lumMod val="50000"/>
                            <a:lumOff val="50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pPr algn="l"/>
                      <a:endParaRPr lang="en-US" sz="2400" b="1" i="0" baseline="0" dirty="0">
                        <a:solidFill>
                          <a:schemeClr val="bg2"/>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2"/>
                  </a:ext>
                </a:extLst>
              </a:tr>
              <a:tr h="142688">
                <a:tc>
                  <a:txBody>
                    <a:bodyPr/>
                    <a:lstStyle/>
                    <a:p>
                      <a:pPr marL="342900" indent="-342900" algn="l">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3"/>
                  </a:ext>
                </a:extLst>
              </a:tr>
              <a:tr h="370840">
                <a:tc>
                  <a:txBody>
                    <a:bodyPr/>
                    <a:lstStyle/>
                    <a:p>
                      <a:pPr algn="l"/>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9" name="TextBox 8"/>
          <p:cNvSpPr txBox="1"/>
          <p:nvPr/>
        </p:nvSpPr>
        <p:spPr>
          <a:xfrm>
            <a:off x="927848" y="1039157"/>
            <a:ext cx="3173506" cy="1200329"/>
          </a:xfrm>
          <a:prstGeom prst="rect">
            <a:avLst/>
          </a:prstGeom>
          <a:noFill/>
        </p:spPr>
        <p:txBody>
          <a:bodyPr wrap="square" rtlCol="0">
            <a:spAutoFit/>
          </a:bodyPr>
          <a:lstStyle/>
          <a:p>
            <a:pPr>
              <a:lnSpc>
                <a:spcPct val="80000"/>
              </a:lnSpc>
            </a:pPr>
            <a:r>
              <a:rPr lang="en-US" sz="4500" b="1">
                <a:solidFill>
                  <a:srgbClr val="00B4DC"/>
                </a:solidFill>
                <a:latin typeface="Gilroy ExtraBold" charset="0"/>
                <a:ea typeface="Gilroy ExtraBold" charset="0"/>
                <a:cs typeface="Gilroy ExtraBold" charset="0"/>
              </a:rPr>
              <a:t>Two techniques</a:t>
            </a:r>
            <a:endParaRPr lang="en-US" sz="4500" b="1" dirty="0">
              <a:solidFill>
                <a:srgbClr val="00B4DC"/>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66337231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918375369"/>
              </p:ext>
            </p:extLst>
          </p:nvPr>
        </p:nvGraphicFramePr>
        <p:xfrm>
          <a:off x="5111646" y="889257"/>
          <a:ext cx="6480114" cy="4693920"/>
        </p:xfrm>
        <a:graphic>
          <a:graphicData uri="http://schemas.openxmlformats.org/drawingml/2006/table">
            <a:tbl>
              <a:tblPr firstRow="1" bandRow="1">
                <a:tableStyleId>{5C22544A-7EE6-4342-B048-85BDC9FD1C3A}</a:tableStyleId>
              </a:tblPr>
              <a:tblGrid>
                <a:gridCol w="6480114">
                  <a:extLst>
                    <a:ext uri="{9D8B030D-6E8A-4147-A177-3AD203B41FA5}">
                      <a16:colId xmlns:a16="http://schemas.microsoft.com/office/drawing/2014/main" val="20000"/>
                    </a:ext>
                  </a:extLst>
                </a:gridCol>
              </a:tblGrid>
              <a:tr h="370840">
                <a:tc>
                  <a:txBody>
                    <a:bodyPr/>
                    <a:lstStyle/>
                    <a:p>
                      <a:pPr algn="l"/>
                      <a:endParaRPr lang="en-US" sz="800" b="0" i="0" dirty="0">
                        <a:solidFill>
                          <a:schemeClr val="bg1">
                            <a:lumMod val="75000"/>
                          </a:schemeClr>
                        </a:solidFill>
                        <a:latin typeface="Gilroy" charset="0"/>
                        <a:ea typeface="Gilroy" charset="0"/>
                        <a:cs typeface="Gilroy" charset="0"/>
                      </a:endParaRPr>
                    </a:p>
                    <a:p>
                      <a:pPr algn="l"/>
                      <a:r>
                        <a:rPr lang="en-US" sz="2400" b="1" i="0" dirty="0">
                          <a:solidFill>
                            <a:schemeClr val="bg1">
                              <a:lumMod val="75000"/>
                            </a:schemeClr>
                          </a:solidFill>
                          <a:latin typeface="Gilroy ExtraBold" charset="0"/>
                          <a:ea typeface="Gilroy ExtraBold" charset="0"/>
                          <a:cs typeface="Gilroy ExtraBold" charset="0"/>
                        </a:rPr>
                        <a:t>Ask</a:t>
                      </a:r>
                    </a:p>
                  </a:txBody>
                  <a:tcPr>
                    <a:noFill/>
                  </a:tcPr>
                </a:tc>
                <a:extLst>
                  <a:ext uri="{0D108BD9-81ED-4DB2-BD59-A6C34878D82A}">
                    <a16:rowId xmlns:a16="http://schemas.microsoft.com/office/drawing/2014/main" val="10000"/>
                  </a:ext>
                </a:extLst>
              </a:tr>
              <a:tr h="370840">
                <a:tc>
                  <a:txBody>
                    <a:bodyPr/>
                    <a:lstStyle/>
                    <a:p>
                      <a:pPr marL="342900" indent="-342900" algn="l">
                        <a:buFont typeface="Arial" charset="0"/>
                        <a:buChar char="•"/>
                      </a:pPr>
                      <a:r>
                        <a:rPr lang="en-US" sz="2200" b="0" i="0" baseline="0" dirty="0">
                          <a:solidFill>
                            <a:schemeClr val="bg1">
                              <a:lumMod val="75000"/>
                            </a:schemeClr>
                          </a:solidFill>
                          <a:latin typeface="Source Sans Pro" charset="0"/>
                          <a:ea typeface="Source Sans Pro" charset="0"/>
                          <a:cs typeface="Source Sans Pro" charset="0"/>
                        </a:rPr>
                        <a:t>“</a:t>
                      </a:r>
                      <a:r>
                        <a:rPr lang="en-US" sz="2200" b="0" i="0" u="none" strike="noStrike" cap="none" baseline="0" dirty="0">
                          <a:solidFill>
                            <a:schemeClr val="bg1">
                              <a:lumMod val="75000"/>
                            </a:schemeClr>
                          </a:solidFill>
                          <a:effectLst/>
                          <a:latin typeface="Source Sans Pro" charset="0"/>
                          <a:ea typeface="Source Sans Pro" charset="0"/>
                          <a:cs typeface="Source Sans Pro" charset="0"/>
                          <a:sym typeface="Arial"/>
                        </a:rPr>
                        <a:t>O</a:t>
                      </a:r>
                      <a:r>
                        <a:rPr lang="en-US" sz="2200" b="0" i="0" u="none" strike="noStrike" cap="none" dirty="0">
                          <a:solidFill>
                            <a:schemeClr val="bg1">
                              <a:lumMod val="75000"/>
                            </a:schemeClr>
                          </a:solidFill>
                          <a:effectLst/>
                          <a:latin typeface="Source Sans Pro" charset="0"/>
                          <a:ea typeface="Source Sans Pro" charset="0"/>
                          <a:cs typeface="Source Sans Pro" charset="0"/>
                          <a:sym typeface="Arial"/>
                        </a:rPr>
                        <a:t>n a scale of 1-10, how important is it to you that you change XYZ? What would it take to get you to a higher number? Why did you not choose a lower number?”</a:t>
                      </a:r>
                    </a:p>
                    <a:p>
                      <a:pPr marL="342900" indent="-342900" algn="l">
                        <a:buFont typeface="Arial" charset="0"/>
                        <a:buChar char="•"/>
                      </a:pPr>
                      <a:endParaRPr lang="en-US" sz="2200" b="0" i="0" baseline="0" dirty="0">
                        <a:solidFill>
                          <a:schemeClr val="bg1">
                            <a:lumMod val="75000"/>
                          </a:schemeClr>
                        </a:solidFill>
                        <a:latin typeface="Source Sans Pro" charset="0"/>
                        <a:ea typeface="Source Sans Pro" charset="0"/>
                        <a:cs typeface="Source Sans Pro" charset="0"/>
                      </a:endParaRPr>
                    </a:p>
                    <a:p>
                      <a:pPr algn="l"/>
                      <a:endParaRPr lang="en-US" sz="800" b="0" i="0" dirty="0">
                        <a:solidFill>
                          <a:schemeClr val="bg1">
                            <a:lumMod val="75000"/>
                          </a:schemeClr>
                        </a:solidFill>
                        <a:latin typeface="Gilroy" charset="0"/>
                        <a:ea typeface="Gilroy" charset="0"/>
                        <a:cs typeface="Gilroy" charset="0"/>
                      </a:endParaRPr>
                    </a:p>
                  </a:txBody>
                  <a:tcPr>
                    <a:solidFill>
                      <a:schemeClr val="bg1"/>
                    </a:solidFill>
                  </a:tcPr>
                </a:tc>
                <a:extLst>
                  <a:ext uri="{0D108BD9-81ED-4DB2-BD59-A6C34878D82A}">
                    <a16:rowId xmlns:a16="http://schemas.microsoft.com/office/drawing/2014/main" val="10001"/>
                  </a:ext>
                </a:extLst>
              </a:tr>
              <a:tr h="370840">
                <a:tc>
                  <a:txBody>
                    <a:bodyPr/>
                    <a:lstStyle/>
                    <a:p>
                      <a:pPr algn="l"/>
                      <a:endParaRPr lang="en-US" sz="800" b="0" i="0" baseline="0" dirty="0">
                        <a:solidFill>
                          <a:schemeClr val="tx1"/>
                        </a:solidFill>
                        <a:latin typeface="Gilroy" charset="0"/>
                        <a:ea typeface="Gilroy" charset="0"/>
                        <a:cs typeface="Gilroy" charset="0"/>
                      </a:endParaRPr>
                    </a:p>
                    <a:p>
                      <a:pPr algn="l"/>
                      <a:r>
                        <a:rPr lang="en-US" sz="2400" b="1" i="0" baseline="0" dirty="0">
                          <a:solidFill>
                            <a:schemeClr val="bg2"/>
                          </a:solidFill>
                          <a:latin typeface="Gilroy ExtraBold" charset="0"/>
                          <a:ea typeface="Gilroy ExtraBold" charset="0"/>
                          <a:cs typeface="Gilroy ExtraBold" charset="0"/>
                        </a:rPr>
                        <a:t>Invite</a:t>
                      </a:r>
                    </a:p>
                  </a:txBody>
                  <a:tcPr>
                    <a:noFill/>
                  </a:tcPr>
                </a:tc>
                <a:extLst>
                  <a:ext uri="{0D108BD9-81ED-4DB2-BD59-A6C34878D82A}">
                    <a16:rowId xmlns:a16="http://schemas.microsoft.com/office/drawing/2014/main" val="10002"/>
                  </a:ext>
                </a:extLst>
              </a:tr>
              <a:tr h="142688">
                <a:tc>
                  <a:txBody>
                    <a:bodyPr/>
                    <a:lstStyle/>
                    <a:p>
                      <a:pPr marL="342900" indent="-342900" algn="l">
                        <a:buFont typeface="Arial" charset="0"/>
                        <a:buChar char="•"/>
                      </a:pPr>
                      <a:r>
                        <a:rPr lang="en-US" sz="2200" b="0" i="0" baseline="0" dirty="0">
                          <a:solidFill>
                            <a:schemeClr val="tx1"/>
                          </a:solidFill>
                          <a:latin typeface="Source Sans Pro" charset="0"/>
                          <a:ea typeface="Source Sans Pro" charset="0"/>
                          <a:cs typeface="Source Sans Pro" charset="0"/>
                        </a:rPr>
                        <a:t>To join a community organization, go to an event, have a further conversation, or support a cause.</a:t>
                      </a:r>
                    </a:p>
                  </a:txBody>
                  <a:tcPr>
                    <a:noFill/>
                  </a:tcPr>
                </a:tc>
                <a:extLst>
                  <a:ext uri="{0D108BD9-81ED-4DB2-BD59-A6C34878D82A}">
                    <a16:rowId xmlns:a16="http://schemas.microsoft.com/office/drawing/2014/main" val="10003"/>
                  </a:ext>
                </a:extLst>
              </a:tr>
              <a:tr h="370840">
                <a:tc>
                  <a:txBody>
                    <a:bodyPr/>
                    <a:lstStyle/>
                    <a:p>
                      <a:pPr algn="l"/>
                      <a:endParaRPr lang="en-US" sz="2400" b="1" i="0" dirty="0">
                        <a:solidFill>
                          <a:schemeClr val="bg1"/>
                        </a:solidFill>
                        <a:latin typeface="Gilroy ExtraBold" charset="0"/>
                        <a:ea typeface="Gilroy ExtraBold" charset="0"/>
                        <a:cs typeface="Gilroy ExtraBold" charset="0"/>
                      </a:endParaRPr>
                    </a:p>
                  </a:txBody>
                  <a:tcPr>
                    <a:noFill/>
                  </a:tcPr>
                </a:tc>
                <a:extLst>
                  <a:ext uri="{0D108BD9-81ED-4DB2-BD59-A6C34878D82A}">
                    <a16:rowId xmlns:a16="http://schemas.microsoft.com/office/drawing/2014/main" val="10004"/>
                  </a:ext>
                </a:extLst>
              </a:tr>
              <a:tr h="370840">
                <a:tc>
                  <a:txBody>
                    <a:bodyPr/>
                    <a:lstStyle/>
                    <a:p>
                      <a:pPr marL="342900" indent="-342900" algn="l">
                        <a:buFont typeface="Arial" charset="0"/>
                        <a:buChar char="•"/>
                      </a:pPr>
                      <a:endParaRPr lang="en-US" sz="2200" b="0" i="0" baseline="0" dirty="0">
                        <a:solidFill>
                          <a:schemeClr val="tx1"/>
                        </a:solidFill>
                        <a:latin typeface="Source Sans Pro" charset="0"/>
                        <a:ea typeface="Source Sans Pro" charset="0"/>
                        <a:cs typeface="Source Sans Pro" charset="0"/>
                      </a:endParaRPr>
                    </a:p>
                  </a:txBody>
                  <a:tcPr>
                    <a:noFill/>
                  </a:tcPr>
                </a:tc>
                <a:extLst>
                  <a:ext uri="{0D108BD9-81ED-4DB2-BD59-A6C34878D82A}">
                    <a16:rowId xmlns:a16="http://schemas.microsoft.com/office/drawing/2014/main" val="10005"/>
                  </a:ext>
                </a:extLst>
              </a:tr>
            </a:tbl>
          </a:graphicData>
        </a:graphic>
      </p:graphicFrame>
      <p:sp>
        <p:nvSpPr>
          <p:cNvPr id="8" name="TextBox 7"/>
          <p:cNvSpPr txBox="1"/>
          <p:nvPr/>
        </p:nvSpPr>
        <p:spPr>
          <a:xfrm>
            <a:off x="927848" y="1039157"/>
            <a:ext cx="3173506" cy="1200329"/>
          </a:xfrm>
          <a:prstGeom prst="rect">
            <a:avLst/>
          </a:prstGeom>
          <a:noFill/>
        </p:spPr>
        <p:txBody>
          <a:bodyPr wrap="square" rtlCol="0">
            <a:spAutoFit/>
          </a:bodyPr>
          <a:lstStyle/>
          <a:p>
            <a:pPr>
              <a:lnSpc>
                <a:spcPct val="80000"/>
              </a:lnSpc>
            </a:pPr>
            <a:r>
              <a:rPr lang="en-US" sz="4500" b="1">
                <a:solidFill>
                  <a:srgbClr val="00B4DC"/>
                </a:solidFill>
                <a:latin typeface="Gilroy ExtraBold" charset="0"/>
                <a:ea typeface="Gilroy ExtraBold" charset="0"/>
                <a:cs typeface="Gilroy ExtraBold" charset="0"/>
              </a:rPr>
              <a:t>Two techniques</a:t>
            </a:r>
            <a:endParaRPr lang="en-US" sz="4500" b="1" dirty="0">
              <a:solidFill>
                <a:srgbClr val="00B4DC"/>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36090678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042"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22638" y="2348015"/>
            <a:ext cx="12173712" cy="2554545"/>
          </a:xfrm>
          <a:prstGeom prst="rect">
            <a:avLst/>
          </a:prstGeom>
          <a:noFill/>
        </p:spPr>
        <p:txBody>
          <a:bodyPr wrap="square" rtlCol="0">
            <a:spAutoFit/>
          </a:bodyPr>
          <a:lstStyle/>
          <a:p>
            <a:pPr algn="ctr"/>
            <a:r>
              <a:rPr lang="en-US" sz="8000" b="1" dirty="0">
                <a:solidFill>
                  <a:schemeClr val="bg1"/>
                </a:solidFill>
                <a:latin typeface="Gilroy ExtraBold" charset="0"/>
                <a:ea typeface="Gilroy ExtraBold" charset="0"/>
                <a:cs typeface="Gilroy ExtraBold" charset="0"/>
              </a:rPr>
              <a:t>Moving to this </a:t>
            </a:r>
            <a:r>
              <a:rPr lang="en-US" sz="8000" b="1">
                <a:solidFill>
                  <a:schemeClr val="bg1"/>
                </a:solidFill>
                <a:latin typeface="Gilroy ExtraBold" charset="0"/>
                <a:ea typeface="Gilroy ExtraBold" charset="0"/>
                <a:cs typeface="Gilroy ExtraBold" charset="0"/>
              </a:rPr>
              <a:t>stage </a:t>
            </a:r>
          </a:p>
          <a:p>
            <a:pPr algn="ctr"/>
            <a:r>
              <a:rPr lang="en-US" sz="8000" b="1" dirty="0">
                <a:solidFill>
                  <a:schemeClr val="bg1"/>
                </a:solidFill>
                <a:latin typeface="Gilroy ExtraBold" charset="0"/>
                <a:ea typeface="Gilroy ExtraBold" charset="0"/>
                <a:cs typeface="Gilroy ExtraBold" charset="0"/>
              </a:rPr>
              <a:t>too soon!</a:t>
            </a:r>
          </a:p>
        </p:txBody>
      </p:sp>
      <p:sp>
        <p:nvSpPr>
          <p:cNvPr id="9" name="Rectangle 8"/>
          <p:cNvSpPr/>
          <p:nvPr/>
        </p:nvSpPr>
        <p:spPr>
          <a:xfrm>
            <a:off x="-2246" y="828714"/>
            <a:ext cx="12192000" cy="523220"/>
          </a:xfrm>
          <a:prstGeom prst="rect">
            <a:avLst/>
          </a:prstGeom>
        </p:spPr>
        <p:txBody>
          <a:bodyPr wrap="square">
            <a:spAutoFit/>
          </a:bodyPr>
          <a:lstStyle/>
          <a:p>
            <a:pPr algn="ctr"/>
            <a:r>
              <a:rPr lang="en-US" sz="2800" b="1" spc="300" dirty="0">
                <a:solidFill>
                  <a:schemeClr val="bg2"/>
                </a:solidFill>
                <a:latin typeface="Gilroy ExtraBold" charset="0"/>
                <a:ea typeface="Gilroy ExtraBold" charset="0"/>
                <a:cs typeface="Gilroy ExtraBold" charset="0"/>
              </a:rPr>
              <a:t>CAUTIONARY TRAP</a:t>
            </a:r>
          </a:p>
        </p:txBody>
      </p:sp>
    </p:spTree>
    <p:extLst>
      <p:ext uri="{BB962C8B-B14F-4D97-AF65-F5344CB8AC3E}">
        <p14:creationId xmlns:p14="http://schemas.microsoft.com/office/powerpoint/2010/main" val="19146822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Workshop 2 -- Video Clip 4.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2529240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4951708" y="1391700"/>
            <a:ext cx="5997944" cy="1150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marL="342900" indent="-342900">
              <a:buFont typeface="Arial" charset="0"/>
              <a:buChar char="•"/>
            </a:pPr>
            <a:r>
              <a:rPr lang="en-US" altLang="en-US" sz="2400" dirty="0">
                <a:solidFill>
                  <a:schemeClr val="tx1"/>
                </a:solidFill>
                <a:latin typeface="Source Sans Pro" charset="0"/>
                <a:ea typeface="Source Sans Pro" charset="0"/>
                <a:cs typeface="Source Sans Pro" charset="0"/>
              </a:rPr>
              <a:t>How did the canvasser ask the woman to choose? What else might you do in the choosing phase?</a:t>
            </a:r>
          </a:p>
        </p:txBody>
      </p:sp>
      <p:pic>
        <p:nvPicPr>
          <p:cNvPr id="6" name="Picture 5"/>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7" name="Rectangle 6"/>
          <p:cNvSpPr>
            <a:spLocks noChangeArrowheads="1"/>
          </p:cNvSpPr>
          <p:nvPr/>
        </p:nvSpPr>
        <p:spPr bwMode="auto">
          <a:xfrm>
            <a:off x="1006998" y="1391700"/>
            <a:ext cx="2866506" cy="6804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r>
              <a:rPr lang="en-US" sz="4000" b="1" dirty="0">
                <a:solidFill>
                  <a:schemeClr val="accent1"/>
                </a:solidFill>
                <a:latin typeface="Gilroy ExtraBold" charset="0"/>
                <a:ea typeface="Gilroy ExtraBold" charset="0"/>
                <a:cs typeface="Gilroy ExtraBold" charset="0"/>
              </a:rPr>
              <a:t>3 minutes</a:t>
            </a:r>
          </a:p>
        </p:txBody>
      </p:sp>
      <p:sp>
        <p:nvSpPr>
          <p:cNvPr id="8" name="TextBox 7"/>
          <p:cNvSpPr txBox="1"/>
          <p:nvPr/>
        </p:nvSpPr>
        <p:spPr>
          <a:xfrm>
            <a:off x="1006999" y="2072171"/>
            <a:ext cx="2500130" cy="307777"/>
          </a:xfrm>
          <a:prstGeom prst="rect">
            <a:avLst/>
          </a:prstGeom>
          <a:noFill/>
        </p:spPr>
        <p:txBody>
          <a:bodyPr wrap="square" rtlCol="0">
            <a:spAutoFit/>
          </a:bodyPr>
          <a:lstStyle/>
          <a:p>
            <a:r>
              <a:rPr lang="en-US" altLang="en-US" b="1" dirty="0">
                <a:latin typeface="Source Sans Pro" charset="0"/>
                <a:ea typeface="Source Sans Pro" charset="0"/>
                <a:cs typeface="Source Sans Pro" charset="0"/>
              </a:rPr>
              <a:t>Reflection</a:t>
            </a:r>
          </a:p>
        </p:txBody>
      </p:sp>
      <p:sp>
        <p:nvSpPr>
          <p:cNvPr id="3" name="TextBox 2"/>
          <p:cNvSpPr txBox="1"/>
          <p:nvPr/>
        </p:nvSpPr>
        <p:spPr>
          <a:xfrm>
            <a:off x="2176041" y="3588152"/>
            <a:ext cx="184731" cy="369332"/>
          </a:xfrm>
          <a:prstGeom prst="rect">
            <a:avLst/>
          </a:prstGeom>
          <a:noFill/>
        </p:spPr>
        <p:txBody>
          <a:bodyPr wrap="none" rtlCol="0">
            <a:spAutoFit/>
          </a:bodyPr>
          <a:lstStyle/>
          <a:p>
            <a:endParaRPr lang="en-US" dirty="0"/>
          </a:p>
        </p:txBody>
      </p:sp>
      <p:sp>
        <p:nvSpPr>
          <p:cNvPr id="11" name="TextBox 10"/>
          <p:cNvSpPr txBox="1"/>
          <p:nvPr/>
        </p:nvSpPr>
        <p:spPr>
          <a:xfrm>
            <a:off x="2176041" y="5784604"/>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40805535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57517" y="2724531"/>
            <a:ext cx="10676965" cy="1246495"/>
          </a:xfrm>
          <a:prstGeom prst="rect">
            <a:avLst/>
          </a:prstGeom>
          <a:noFill/>
        </p:spPr>
        <p:txBody>
          <a:bodyPr wrap="square" rtlCol="0">
            <a:spAutoFit/>
          </a:bodyPr>
          <a:lstStyle/>
          <a:p>
            <a:pPr algn="ctr"/>
            <a:r>
              <a:rPr lang="en-US" sz="7500" b="1" dirty="0">
                <a:solidFill>
                  <a:schemeClr val="bg1"/>
                </a:solidFill>
                <a:latin typeface="Gilroy ExtraBold" charset="0"/>
                <a:ea typeface="Gilroy ExtraBold" charset="0"/>
                <a:cs typeface="Gilroy ExtraBold" charset="0"/>
              </a:rPr>
              <a:t>Let’s synthesize.</a:t>
            </a:r>
            <a:endParaRPr lang="en-US" sz="7500" b="1" dirty="0">
              <a:solidFill>
                <a:schemeClr val="accent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122078679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85088" y="1117152"/>
            <a:ext cx="4449438" cy="1768433"/>
          </a:xfrm>
          <a:prstGeom prst="rect">
            <a:avLst/>
          </a:prstGeom>
          <a:no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Motivational interviewing framework</a:t>
            </a:r>
          </a:p>
        </p:txBody>
      </p:sp>
      <p:sp>
        <p:nvSpPr>
          <p:cNvPr id="8" name="TextBox 7"/>
          <p:cNvSpPr txBox="1"/>
          <p:nvPr/>
        </p:nvSpPr>
        <p:spPr>
          <a:xfrm>
            <a:off x="6266688" y="992759"/>
            <a:ext cx="4547617" cy="3785652"/>
          </a:xfrm>
          <a:prstGeom prst="rect">
            <a:avLst/>
          </a:prstGeom>
          <a:noFill/>
        </p:spPr>
        <p:txBody>
          <a:bodyPr wrap="square" rtlCol="0">
            <a:spAutoFit/>
          </a:bodyPr>
          <a:lstStyle/>
          <a:p>
            <a:r>
              <a:rPr lang="en-US" sz="2400" dirty="0">
                <a:latin typeface="Source Sans Pro" charset="0"/>
                <a:ea typeface="Source Sans Pro" charset="0"/>
                <a:cs typeface="Source Sans Pro" charset="0"/>
              </a:rPr>
              <a:t>Exploring</a:t>
            </a:r>
          </a:p>
          <a:p>
            <a:endParaRPr lang="en-US" sz="2400"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Guiding</a:t>
            </a:r>
            <a:endParaRPr lang="en-US" sz="2400" i="1" dirty="0">
              <a:latin typeface="Source Sans Pro" charset="0"/>
              <a:ea typeface="Source Sans Pro" charset="0"/>
              <a:cs typeface="Source Sans Pro" charset="0"/>
            </a:endParaRPr>
          </a:p>
          <a:p>
            <a:endParaRPr lang="en-US" sz="2400" b="1" i="1" dirty="0">
              <a:latin typeface="Source Sans Pro" charset="0"/>
              <a:ea typeface="Source Sans Pro" charset="0"/>
              <a:cs typeface="Source Sans Pro" charset="0"/>
            </a:endParaRPr>
          </a:p>
          <a:p>
            <a:r>
              <a:rPr lang="en-US" sz="2400" dirty="0">
                <a:latin typeface="Source Sans Pro" charset="0"/>
                <a:ea typeface="Source Sans Pro" charset="0"/>
                <a:cs typeface="Source Sans Pro" charset="0"/>
              </a:rPr>
              <a:t>Choosing</a:t>
            </a:r>
          </a:p>
          <a:p>
            <a:pPr marL="342900" indent="-342900">
              <a:buFont typeface="Arial" charset="0"/>
              <a:buChar char="•"/>
            </a:pPr>
            <a:endParaRPr lang="en-US" sz="2400" dirty="0">
              <a:latin typeface="Source Sans Pro" charset="0"/>
              <a:ea typeface="Source Sans Pro" charset="0"/>
              <a:cs typeface="Source Sans Pro" charset="0"/>
            </a:endParaRPr>
          </a:p>
          <a:p>
            <a:pPr marL="342900" indent="-342900">
              <a:buFont typeface="Arial" charset="0"/>
              <a:buChar char="•"/>
            </a:pPr>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a:p>
            <a:endParaRPr lang="en-US" sz="2400" dirty="0">
              <a:latin typeface="Source Sans Pro" charset="0"/>
              <a:ea typeface="Source Sans Pro" charset="0"/>
              <a:cs typeface="Source Sans Pro" charset="0"/>
            </a:endParaRPr>
          </a:p>
        </p:txBody>
      </p:sp>
      <p:pic>
        <p:nvPicPr>
          <p:cNvPr id="12" name="Picture 11"/>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1362943" y="6417000"/>
            <a:ext cx="653211" cy="253431"/>
          </a:xfrm>
          <a:prstGeom prst="rect">
            <a:avLst/>
          </a:prstGeom>
        </p:spPr>
      </p:pic>
      <p:sp>
        <p:nvSpPr>
          <p:cNvPr id="5" name="Shape 99"/>
          <p:cNvSpPr/>
          <p:nvPr/>
        </p:nvSpPr>
        <p:spPr>
          <a:xfrm>
            <a:off x="5922194" y="106644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1</a:t>
            </a:r>
          </a:p>
        </p:txBody>
      </p:sp>
      <p:sp>
        <p:nvSpPr>
          <p:cNvPr id="6" name="Shape 99"/>
          <p:cNvSpPr/>
          <p:nvPr/>
        </p:nvSpPr>
        <p:spPr>
          <a:xfrm>
            <a:off x="5922194" y="1829121"/>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dirty="0">
                <a:solidFill>
                  <a:schemeClr val="lt1"/>
                </a:solidFill>
              </a:rPr>
              <a:t>2</a:t>
            </a:r>
            <a:endParaRPr lang="en-US" sz="1600" b="1" dirty="0">
              <a:solidFill>
                <a:schemeClr val="lt1"/>
              </a:solidFill>
              <a:latin typeface="Arial"/>
              <a:ea typeface="Arial"/>
              <a:cs typeface="Arial"/>
              <a:sym typeface="Arial"/>
            </a:endParaRPr>
          </a:p>
        </p:txBody>
      </p:sp>
      <p:sp>
        <p:nvSpPr>
          <p:cNvPr id="9" name="Shape 99"/>
          <p:cNvSpPr/>
          <p:nvPr/>
        </p:nvSpPr>
        <p:spPr>
          <a:xfrm>
            <a:off x="5922194" y="2541091"/>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dirty="0">
                <a:solidFill>
                  <a:schemeClr val="lt1"/>
                </a:solidFill>
              </a:rPr>
              <a:t>3</a:t>
            </a:r>
            <a:endParaRPr lang="en-US" sz="1600" b="1" dirty="0">
              <a:solidFill>
                <a:schemeClr val="lt1"/>
              </a:solidFill>
              <a:latin typeface="Arial"/>
              <a:ea typeface="Arial"/>
              <a:cs typeface="Arial"/>
              <a:sym typeface="Arial"/>
            </a:endParaRPr>
          </a:p>
        </p:txBody>
      </p:sp>
    </p:spTree>
    <p:extLst>
      <p:ext uri="{BB962C8B-B14F-4D97-AF65-F5344CB8AC3E}">
        <p14:creationId xmlns:p14="http://schemas.microsoft.com/office/powerpoint/2010/main" val="3332231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pic>
        <p:nvPicPr>
          <p:cNvPr id="2" name="Picture 1"/>
          <p:cNvPicPr>
            <a:picLocks noChangeAspect="1"/>
          </p:cNvPicPr>
          <p:nvPr/>
        </p:nvPicPr>
        <p:blipFill rotWithShape="1">
          <a:blip r:embed="rId3">
            <a:alphaModFix amt="15000"/>
            <a:extLst>
              <a:ext uri="{28A0092B-C50C-407E-A947-70E740481C1C}">
                <a14:useLocalDpi xmlns:a14="http://schemas.microsoft.com/office/drawing/2010/main" val="0"/>
              </a:ext>
            </a:extLst>
          </a:blip>
          <a:srcRect l="12226" t="25941" r="-1"/>
          <a:stretch/>
        </p:blipFill>
        <p:spPr>
          <a:xfrm>
            <a:off x="-1" y="0"/>
            <a:ext cx="12192001" cy="6858000"/>
          </a:xfrm>
          <a:prstGeom prst="rect">
            <a:avLst/>
          </a:prstGeom>
          <a:solidFill>
            <a:schemeClr val="tx1"/>
          </a:solidFill>
        </p:spPr>
      </p:pic>
      <p:pic>
        <p:nvPicPr>
          <p:cNvPr id="9" name="Shape 16"/>
          <p:cNvPicPr preferRelativeResize="0"/>
          <p:nvPr/>
        </p:nvPicPr>
        <p:blipFill rotWithShape="1">
          <a:blip r:embed="rId4">
            <a:alphaModFix amt="63000"/>
          </a:blip>
          <a:srcRect/>
          <a:stretch/>
        </p:blipFill>
        <p:spPr>
          <a:xfrm>
            <a:off x="11093823" y="6323022"/>
            <a:ext cx="869466" cy="337334"/>
          </a:xfrm>
          <a:prstGeom prst="rect">
            <a:avLst/>
          </a:prstGeom>
          <a:noFill/>
          <a:ln>
            <a:noFill/>
          </a:ln>
        </p:spPr>
      </p:pic>
      <p:sp>
        <p:nvSpPr>
          <p:cNvPr id="10" name="Shape 133"/>
          <p:cNvSpPr txBox="1"/>
          <p:nvPr/>
        </p:nvSpPr>
        <p:spPr>
          <a:xfrm>
            <a:off x="514350" y="3046879"/>
            <a:ext cx="11163300" cy="1398494"/>
          </a:xfrm>
          <a:prstGeom prst="rect">
            <a:avLst/>
          </a:prstGeom>
          <a:noFill/>
          <a:ln>
            <a:noFill/>
          </a:ln>
        </p:spPr>
        <p:txBody>
          <a:bodyPr lIns="91425" tIns="45700" rIns="91425" bIns="45700" anchor="t" anchorCtr="0">
            <a:noAutofit/>
          </a:bodyPr>
          <a:lstStyle/>
          <a:p>
            <a:pPr marL="0" marR="0" lvl="0" indent="0" algn="ctr" rtl="0">
              <a:lnSpc>
                <a:spcPct val="80000"/>
              </a:lnSpc>
              <a:spcBef>
                <a:spcPts val="0"/>
              </a:spcBef>
              <a:buSzPct val="25000"/>
              <a:buNone/>
            </a:pPr>
            <a:r>
              <a:rPr lang="en-US" sz="6500" b="1" u="none" strike="noStrike" cap="none" dirty="0">
                <a:solidFill>
                  <a:schemeClr val="lt1"/>
                </a:solidFill>
                <a:latin typeface="Gilroy ExtraBold" charset="0"/>
                <a:ea typeface="Gilroy ExtraBold" charset="0"/>
                <a:cs typeface="Gilroy ExtraBold" charset="0"/>
                <a:sym typeface="Arial"/>
              </a:rPr>
              <a:t>Motivational interviewing</a:t>
            </a:r>
          </a:p>
        </p:txBody>
      </p:sp>
    </p:spTree>
    <p:extLst>
      <p:ext uri="{BB962C8B-B14F-4D97-AF65-F5344CB8AC3E}">
        <p14:creationId xmlns:p14="http://schemas.microsoft.com/office/powerpoint/2010/main" val="18396886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281340" y="1329141"/>
            <a:ext cx="3544659" cy="669414"/>
          </a:xfrm>
          <a:prstGeom prst="rect">
            <a:avLst/>
          </a:prstGeom>
          <a:solidFill>
            <a:schemeClr val="lt1"/>
          </a:solidFill>
        </p:spPr>
        <p:txBody>
          <a:bodyPr wrap="square" rtlCol="0">
            <a:spAutoFit/>
          </a:bodyPr>
          <a:lstStyle/>
          <a:p>
            <a:pPr>
              <a:lnSpc>
                <a:spcPct val="80000"/>
              </a:lnSpc>
            </a:pPr>
            <a:r>
              <a:rPr lang="en-US" sz="4500" b="1" dirty="0">
                <a:solidFill>
                  <a:schemeClr val="bg2"/>
                </a:solidFill>
                <a:latin typeface="Gilroy ExtraBold" charset="0"/>
                <a:ea typeface="Gilroy ExtraBold" charset="0"/>
                <a:cs typeface="Gilroy ExtraBold" charset="0"/>
              </a:rPr>
              <a:t>Agenda</a:t>
            </a:r>
          </a:p>
        </p:txBody>
      </p:sp>
      <p:sp>
        <p:nvSpPr>
          <p:cNvPr id="6" name="Rectangle 5"/>
          <p:cNvSpPr/>
          <p:nvPr/>
        </p:nvSpPr>
        <p:spPr>
          <a:xfrm>
            <a:off x="5822064" y="2522990"/>
            <a:ext cx="5092862" cy="59609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2"/>
              </a:solidFill>
            </a:endParaRPr>
          </a:p>
        </p:txBody>
      </p:sp>
      <p:sp>
        <p:nvSpPr>
          <p:cNvPr id="7" name="TextBox 6"/>
          <p:cNvSpPr txBox="1"/>
          <p:nvPr/>
        </p:nvSpPr>
        <p:spPr>
          <a:xfrm>
            <a:off x="5914662" y="1284784"/>
            <a:ext cx="5000264" cy="2308324"/>
          </a:xfrm>
          <a:prstGeom prst="rect">
            <a:avLst/>
          </a:prstGeom>
          <a:noFill/>
        </p:spPr>
        <p:txBody>
          <a:bodyPr wrap="square" rtlCol="0">
            <a:spAutoFit/>
          </a:bodyPr>
          <a:lstStyle/>
          <a:p>
            <a:pPr fontAlgn="ctr">
              <a:lnSpc>
                <a:spcPct val="150000"/>
              </a:lnSpc>
            </a:pPr>
            <a:r>
              <a:rPr lang="en-US" sz="2400" dirty="0">
                <a:solidFill>
                  <a:schemeClr val="accent3"/>
                </a:solidFill>
                <a:latin typeface="Source Sans Pro" charset="0"/>
                <a:ea typeface="Source Sans Pro" charset="0"/>
                <a:cs typeface="Source Sans Pro" charset="0"/>
              </a:rPr>
              <a:t>What is motivational interviewing</a:t>
            </a:r>
          </a:p>
          <a:p>
            <a:pPr fontAlgn="ctr">
              <a:lnSpc>
                <a:spcPct val="150000"/>
              </a:lnSpc>
            </a:pPr>
            <a:r>
              <a:rPr lang="en-US" sz="2400" dirty="0">
                <a:solidFill>
                  <a:schemeClr val="accent3"/>
                </a:solidFill>
                <a:latin typeface="Source Sans Pro" charset="0"/>
                <a:ea typeface="Source Sans Pro" charset="0"/>
                <a:cs typeface="Source Sans Pro" charset="0"/>
              </a:rPr>
              <a:t>Motivational interviewing framing</a:t>
            </a:r>
          </a:p>
          <a:p>
            <a:pPr fontAlgn="ctr">
              <a:lnSpc>
                <a:spcPct val="150000"/>
              </a:lnSpc>
            </a:pPr>
            <a:r>
              <a:rPr lang="en-US" sz="2400" b="1" dirty="0">
                <a:solidFill>
                  <a:schemeClr val="bg1"/>
                </a:solidFill>
                <a:latin typeface="Source Sans Pro" charset="0"/>
                <a:ea typeface="Source Sans Pro" charset="0"/>
                <a:cs typeface="Source Sans Pro" charset="0"/>
              </a:rPr>
              <a:t>Debrief</a:t>
            </a:r>
          </a:p>
          <a:p>
            <a:pPr fontAlgn="ctr">
              <a:lnSpc>
                <a:spcPct val="150000"/>
              </a:lnSpc>
            </a:pPr>
            <a:r>
              <a:rPr lang="en-US" sz="2400" dirty="0">
                <a:latin typeface="Source Sans Pro" charset="0"/>
                <a:ea typeface="Source Sans Pro" charset="0"/>
                <a:cs typeface="Source Sans Pro" charset="0"/>
              </a:rPr>
              <a:t>Close and next steps</a:t>
            </a:r>
          </a:p>
        </p:txBody>
      </p:sp>
    </p:spTree>
    <p:extLst>
      <p:ext uri="{BB962C8B-B14F-4D97-AF65-F5344CB8AC3E}">
        <p14:creationId xmlns:p14="http://schemas.microsoft.com/office/powerpoint/2010/main" val="18738649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a:spLocks noChangeArrowheads="1"/>
          </p:cNvSpPr>
          <p:nvPr/>
        </p:nvSpPr>
        <p:spPr bwMode="auto">
          <a:xfrm>
            <a:off x="0" y="866112"/>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
        <p:nvSpPr>
          <p:cNvPr id="5" name="Rectangle 4"/>
          <p:cNvSpPr>
            <a:spLocks noChangeArrowheads="1"/>
          </p:cNvSpPr>
          <p:nvPr/>
        </p:nvSpPr>
        <p:spPr bwMode="auto">
          <a:xfrm>
            <a:off x="1074295" y="4524842"/>
            <a:ext cx="10043409" cy="115035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altLang="en-US" sz="3000" b="1" dirty="0">
                <a:solidFill>
                  <a:schemeClr val="tx1"/>
                </a:solidFill>
                <a:latin typeface="Gilroy" charset="0"/>
                <a:ea typeface="Gilroy" charset="0"/>
                <a:cs typeface="Gilroy" charset="0"/>
              </a:rPr>
              <a:t>Which phase of the framework comes easily to you?</a:t>
            </a:r>
          </a:p>
          <a:p>
            <a:pPr algn="ctr">
              <a:lnSpc>
                <a:spcPct val="80000"/>
              </a:lnSpc>
            </a:pPr>
            <a:endParaRPr lang="en-US" altLang="en-US" sz="3000" b="1" dirty="0">
              <a:solidFill>
                <a:schemeClr val="tx1"/>
              </a:solidFill>
              <a:latin typeface="Gilroy" charset="0"/>
              <a:ea typeface="Gilroy" charset="0"/>
              <a:cs typeface="Gilroy" charset="0"/>
            </a:endParaRPr>
          </a:p>
          <a:p>
            <a:pPr algn="ctr">
              <a:lnSpc>
                <a:spcPct val="80000"/>
              </a:lnSpc>
            </a:pPr>
            <a:r>
              <a:rPr lang="en-US" altLang="en-US" sz="3000" b="1" dirty="0">
                <a:solidFill>
                  <a:schemeClr val="tx1"/>
                </a:solidFill>
                <a:latin typeface="Gilroy" charset="0"/>
                <a:ea typeface="Gilroy" charset="0"/>
                <a:cs typeface="Gilroy" charset="0"/>
              </a:rPr>
              <a:t>Which trap do you fall into?</a:t>
            </a:r>
            <a:endParaRPr lang="en-US" altLang="en-US" sz="3000" dirty="0">
              <a:solidFill>
                <a:schemeClr val="tx1"/>
              </a:solidFill>
              <a:latin typeface="Gilroy" charset="0"/>
              <a:ea typeface="Gilroy" charset="0"/>
              <a:cs typeface="Gilroy" charset="0"/>
            </a:endParaRPr>
          </a:p>
        </p:txBody>
      </p:sp>
    </p:spTree>
    <p:extLst>
      <p:ext uri="{BB962C8B-B14F-4D97-AF65-F5344CB8AC3E}">
        <p14:creationId xmlns:p14="http://schemas.microsoft.com/office/powerpoint/2010/main" val="2382158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2379"/>
            <a:ext cx="12192000" cy="3479479"/>
          </a:xfrm>
          <a:prstGeom prst="rect">
            <a:avLst/>
          </a:prstGeom>
          <a:solidFill>
            <a:srgbClr val="00B4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a:spLocks noChangeArrowheads="1"/>
          </p:cNvSpPr>
          <p:nvPr/>
        </p:nvSpPr>
        <p:spPr bwMode="auto">
          <a:xfrm>
            <a:off x="1112108" y="4118083"/>
            <a:ext cx="9811265" cy="18890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altLang="en-US" sz="3000" b="1" dirty="0">
                <a:solidFill>
                  <a:schemeClr val="tx1"/>
                </a:solidFill>
                <a:latin typeface="Gilroy" charset="0"/>
                <a:ea typeface="Gilroy" charset="0"/>
                <a:cs typeface="Gilroy" charset="0"/>
              </a:rPr>
              <a:t>What situation do you think this </a:t>
            </a:r>
            <a:r>
              <a:rPr lang="en-US" altLang="en-US" sz="3000" b="1">
                <a:solidFill>
                  <a:schemeClr val="tx1"/>
                </a:solidFill>
                <a:latin typeface="Gilroy" charset="0"/>
                <a:ea typeface="Gilroy" charset="0"/>
                <a:cs typeface="Gilroy" charset="0"/>
              </a:rPr>
              <a:t>motivational interviewing framework </a:t>
            </a:r>
            <a:r>
              <a:rPr lang="en-US" altLang="en-US" sz="3000" b="1" dirty="0">
                <a:solidFill>
                  <a:schemeClr val="tx1"/>
                </a:solidFill>
                <a:latin typeface="Gilroy" charset="0"/>
                <a:ea typeface="Gilroy" charset="0"/>
                <a:cs typeface="Gilroy" charset="0"/>
              </a:rPr>
              <a:t>would work best in?</a:t>
            </a:r>
          </a:p>
          <a:p>
            <a:pPr algn="ctr"/>
            <a:endParaRPr lang="en-US" altLang="en-US" sz="3000" b="1" dirty="0">
              <a:solidFill>
                <a:schemeClr val="tx1"/>
              </a:solidFill>
              <a:latin typeface="Gilroy" charset="0"/>
              <a:ea typeface="Gilroy" charset="0"/>
              <a:cs typeface="Gilroy" charset="0"/>
            </a:endParaRPr>
          </a:p>
          <a:p>
            <a:pPr algn="ctr"/>
            <a:r>
              <a:rPr lang="en-US" altLang="en-US" sz="3000" b="1" dirty="0">
                <a:solidFill>
                  <a:schemeClr val="tx1"/>
                </a:solidFill>
                <a:latin typeface="Gilroy" charset="0"/>
                <a:ea typeface="Gilroy" charset="0"/>
                <a:cs typeface="Gilroy" charset="0"/>
              </a:rPr>
              <a:t>Who do you commit to trying this with?</a:t>
            </a:r>
            <a:endParaRPr lang="en-US" altLang="en-US" sz="3000" dirty="0">
              <a:solidFill>
                <a:schemeClr val="tx1"/>
              </a:solidFill>
              <a:latin typeface="Gilroy" charset="0"/>
              <a:ea typeface="Gilroy" charset="0"/>
              <a:cs typeface="Gilroy" charset="0"/>
            </a:endParaRPr>
          </a:p>
        </p:txBody>
      </p:sp>
      <p:sp>
        <p:nvSpPr>
          <p:cNvPr id="6" name="Rectangle 5"/>
          <p:cNvSpPr>
            <a:spLocks noChangeArrowheads="1"/>
          </p:cNvSpPr>
          <p:nvPr/>
        </p:nvSpPr>
        <p:spPr bwMode="auto">
          <a:xfrm>
            <a:off x="0" y="866112"/>
            <a:ext cx="12192000" cy="19115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64290" tIns="32145" rIns="64290" bIns="32145">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r>
              <a:rPr lang="en-US" sz="12000" b="1" dirty="0">
                <a:solidFill>
                  <a:schemeClr val="bg1"/>
                </a:solidFill>
                <a:latin typeface="Gilroy ExtraBold" charset="0"/>
                <a:ea typeface="Gilroy ExtraBold" charset="0"/>
                <a:cs typeface="Gilroy ExtraBold" charset="0"/>
              </a:rPr>
              <a:t>Debrief</a:t>
            </a:r>
          </a:p>
        </p:txBody>
      </p:sp>
    </p:spTree>
    <p:extLst>
      <p:ext uri="{BB962C8B-B14F-4D97-AF65-F5344CB8AC3E}">
        <p14:creationId xmlns:p14="http://schemas.microsoft.com/office/powerpoint/2010/main" val="108951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rgbClr val="3D44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0" y="2525380"/>
            <a:ext cx="12192000" cy="1785104"/>
          </a:xfrm>
          <a:prstGeom prst="rect">
            <a:avLst/>
          </a:prstGeom>
          <a:noFill/>
        </p:spPr>
        <p:txBody>
          <a:bodyPr wrap="square" rtlCol="0">
            <a:spAutoFit/>
          </a:bodyPr>
          <a:lstStyle/>
          <a:p>
            <a:pPr algn="ctr"/>
            <a:r>
              <a:rPr lang="en-US" sz="11000" b="1" dirty="0">
                <a:solidFill>
                  <a:schemeClr val="bg1"/>
                </a:solidFill>
                <a:latin typeface="Gilroy ExtraBold" charset="0"/>
                <a:ea typeface="Gilroy ExtraBold" charset="0"/>
                <a:cs typeface="Gilroy ExtraBold" charset="0"/>
              </a:rPr>
              <a:t>Next session</a:t>
            </a:r>
          </a:p>
        </p:txBody>
      </p:sp>
    </p:spTree>
    <p:extLst>
      <p:ext uri="{BB962C8B-B14F-4D97-AF65-F5344CB8AC3E}">
        <p14:creationId xmlns:p14="http://schemas.microsoft.com/office/powerpoint/2010/main" val="8603522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31"/>
        <p:cNvGrpSpPr/>
        <p:nvPr/>
      </p:nvGrpSpPr>
      <p:grpSpPr>
        <a:xfrm>
          <a:off x="0" y="0"/>
          <a:ext cx="0" cy="0"/>
          <a:chOff x="0" y="0"/>
          <a:chExt cx="0" cy="0"/>
        </a:xfrm>
      </p:grpSpPr>
      <p:sp>
        <p:nvSpPr>
          <p:cNvPr id="133" name="Shape 133"/>
          <p:cNvSpPr txBox="1"/>
          <p:nvPr/>
        </p:nvSpPr>
        <p:spPr>
          <a:xfrm>
            <a:off x="612824" y="2602090"/>
            <a:ext cx="11163300" cy="976071"/>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SzPct val="25000"/>
              <a:buNone/>
            </a:pPr>
            <a:r>
              <a:rPr lang="en-US" sz="7300" b="1" u="none" strike="noStrike" cap="none" dirty="0">
                <a:solidFill>
                  <a:schemeClr val="lt1"/>
                </a:solidFill>
                <a:latin typeface="Gilroy ExtraBold" charset="0"/>
                <a:ea typeface="Gilroy ExtraBold" charset="0"/>
                <a:cs typeface="Gilroy ExtraBold" charset="0"/>
                <a:sym typeface="Arial"/>
              </a:rPr>
              <a:t>Effective conversations</a:t>
            </a:r>
          </a:p>
        </p:txBody>
      </p:sp>
      <p:sp>
        <p:nvSpPr>
          <p:cNvPr id="8" name="Shape 133"/>
          <p:cNvSpPr txBox="1"/>
          <p:nvPr/>
        </p:nvSpPr>
        <p:spPr>
          <a:xfrm>
            <a:off x="612824" y="3524975"/>
            <a:ext cx="11163300" cy="1247775"/>
          </a:xfrm>
          <a:prstGeom prst="rect">
            <a:avLst/>
          </a:prstGeom>
          <a:noFill/>
          <a:ln>
            <a:noFill/>
          </a:ln>
        </p:spPr>
        <p:txBody>
          <a:bodyPr lIns="91425" tIns="45700" rIns="91425" bIns="45700" anchor="t" anchorCtr="0">
            <a:noAutofit/>
          </a:bodyPr>
          <a:lstStyle/>
          <a:p>
            <a:pPr lvl="0" algn="ctr">
              <a:buSzPct val="25000"/>
            </a:pPr>
            <a:r>
              <a:rPr lang="en-US" sz="3500" b="1" dirty="0">
                <a:solidFill>
                  <a:schemeClr val="bg2"/>
                </a:solidFill>
                <a:latin typeface="Gilroy ExtraBold" charset="0"/>
                <a:ea typeface="Gilroy ExtraBold" charset="0"/>
                <a:cs typeface="Gilroy ExtraBold" charset="0"/>
              </a:rPr>
              <a:t>Part 5: Voter contact best practices</a:t>
            </a:r>
            <a:endParaRPr lang="en-US" sz="3500" b="1" dirty="0">
              <a:solidFill>
                <a:schemeClr val="accent2"/>
              </a:solidFill>
              <a:latin typeface="Gilroy ExtraBold" charset="0"/>
              <a:ea typeface="Gilroy ExtraBold" charset="0"/>
              <a:cs typeface="Gilroy ExtraBold" charset="0"/>
            </a:endParaRPr>
          </a:p>
          <a:p>
            <a:pPr lvl="0" algn="ctr">
              <a:buSzPct val="25000"/>
            </a:pPr>
            <a:endParaRPr lang="en-US" sz="2400" b="1" dirty="0">
              <a:solidFill>
                <a:schemeClr val="lt1"/>
              </a:solidFill>
              <a:latin typeface="Gilroy ExtraBold" charset="0"/>
              <a:ea typeface="Gilroy ExtraBold" charset="0"/>
              <a:cs typeface="Gilroy ExtraBold" charset="0"/>
            </a:endParaRPr>
          </a:p>
        </p:txBody>
      </p:sp>
      <p:pic>
        <p:nvPicPr>
          <p:cNvPr id="9" name="Shape 16"/>
          <p:cNvPicPr preferRelativeResize="0"/>
          <p:nvPr/>
        </p:nvPicPr>
        <p:blipFill rotWithShape="1">
          <a:blip r:embed="rId3">
            <a:alphaModFix amt="63000"/>
          </a:blip>
          <a:srcRect/>
          <a:stretch/>
        </p:blipFill>
        <p:spPr>
          <a:xfrm>
            <a:off x="11093823" y="6323022"/>
            <a:ext cx="869466" cy="337334"/>
          </a:xfrm>
          <a:prstGeom prst="rect">
            <a:avLst/>
          </a:prstGeom>
          <a:noFill/>
          <a:ln>
            <a:noFill/>
          </a:ln>
        </p:spPr>
      </p:pic>
    </p:spTree>
    <p:extLst>
      <p:ext uri="{BB962C8B-B14F-4D97-AF65-F5344CB8AC3E}">
        <p14:creationId xmlns:p14="http://schemas.microsoft.com/office/powerpoint/2010/main" val="19669819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Shape 150"/>
          <p:cNvSpPr/>
          <p:nvPr/>
        </p:nvSpPr>
        <p:spPr>
          <a:xfrm>
            <a:off x="0" y="0"/>
            <a:ext cx="12192000" cy="6951579"/>
          </a:xfrm>
          <a:prstGeom prst="rect">
            <a:avLst/>
          </a:prstGeom>
          <a:solidFill>
            <a:schemeClr val="bg2"/>
          </a:solidFill>
          <a:ln>
            <a:noFill/>
          </a:ln>
        </p:spPr>
        <p:txBody>
          <a:bodyPr lIns="91425" tIns="45700" rIns="91425" bIns="45700" anchor="ctr" anchorCtr="0">
            <a:noAutofit/>
          </a:bodyPr>
          <a:lstStyle/>
          <a:p>
            <a:pPr marL="0" marR="0" lvl="0" indent="0" algn="ctr" rtl="0">
              <a:spcBef>
                <a:spcPts val="0"/>
              </a:spcBef>
              <a:buNone/>
            </a:pPr>
            <a:endParaRPr sz="1800" dirty="0">
              <a:solidFill>
                <a:schemeClr val="lt1"/>
              </a:solidFill>
              <a:latin typeface="Calibri"/>
              <a:ea typeface="Calibri"/>
              <a:cs typeface="Calibri"/>
              <a:sym typeface="Calibri"/>
            </a:endParaRPr>
          </a:p>
        </p:txBody>
      </p:sp>
      <p:sp>
        <p:nvSpPr>
          <p:cNvPr id="151" name="Shape 151"/>
          <p:cNvSpPr/>
          <p:nvPr/>
        </p:nvSpPr>
        <p:spPr>
          <a:xfrm>
            <a:off x="-1" y="2393895"/>
            <a:ext cx="12160246" cy="1484754"/>
          </a:xfrm>
          <a:prstGeom prst="rect">
            <a:avLst/>
          </a:prstGeom>
          <a:noFill/>
          <a:ln>
            <a:noFill/>
          </a:ln>
        </p:spPr>
        <p:txBody>
          <a:bodyPr lIns="64275" tIns="32125" rIns="64275" bIns="32125" anchor="t" anchorCtr="0">
            <a:noAutofit/>
          </a:bodyPr>
          <a:lstStyle/>
          <a:p>
            <a:pPr marL="0" marR="0" lvl="0" indent="0" algn="ctr" rtl="0">
              <a:lnSpc>
                <a:spcPct val="80000"/>
              </a:lnSpc>
              <a:spcBef>
                <a:spcPts val="0"/>
              </a:spcBef>
              <a:buSzPct val="25000"/>
              <a:buNone/>
            </a:pPr>
            <a:r>
              <a:rPr lang="en-US" sz="12000" b="1" dirty="0">
                <a:solidFill>
                  <a:schemeClr val="lt1"/>
                </a:solidFill>
                <a:latin typeface="Gilroy ExtraBold" charset="0"/>
                <a:ea typeface="Gilroy ExtraBold" charset="0"/>
                <a:cs typeface="Gilroy ExtraBold" charset="0"/>
              </a:rPr>
              <a:t>Team ’18</a:t>
            </a:r>
          </a:p>
          <a:p>
            <a:pPr marL="0" marR="0" lvl="0" indent="0" algn="ctr" rtl="0">
              <a:lnSpc>
                <a:spcPct val="80000"/>
              </a:lnSpc>
              <a:spcBef>
                <a:spcPts val="0"/>
              </a:spcBef>
              <a:buSzPct val="25000"/>
              <a:buNone/>
            </a:pPr>
            <a:endParaRPr lang="en-US" sz="6000" b="1" dirty="0">
              <a:solidFill>
                <a:schemeClr val="lt1"/>
              </a:solidFill>
              <a:latin typeface="Gilroy ExtraBold" charset="0"/>
              <a:ea typeface="Gilroy ExtraBold" charset="0"/>
              <a:cs typeface="Gilroy ExtraBold" charset="0"/>
            </a:endParaRPr>
          </a:p>
        </p:txBody>
      </p:sp>
      <p:pic>
        <p:nvPicPr>
          <p:cNvPr id="4" name="Picture 3"/>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1362943" y="6417000"/>
            <a:ext cx="653212" cy="253432"/>
          </a:xfrm>
          <a:prstGeom prst="rect">
            <a:avLst/>
          </a:prstGeom>
          <a:effectLst/>
        </p:spPr>
      </p:pic>
      <p:sp>
        <p:nvSpPr>
          <p:cNvPr id="2" name="Rectangle 1"/>
          <p:cNvSpPr/>
          <p:nvPr/>
        </p:nvSpPr>
        <p:spPr>
          <a:xfrm>
            <a:off x="3659615" y="4157489"/>
            <a:ext cx="4872769" cy="534185"/>
          </a:xfrm>
          <a:prstGeom prst="rect">
            <a:avLst/>
          </a:prstGeom>
        </p:spPr>
        <p:txBody>
          <a:bodyPr wrap="square">
            <a:spAutoFit/>
          </a:bodyPr>
          <a:lstStyle/>
          <a:p>
            <a:pPr lvl="0" algn="ctr">
              <a:lnSpc>
                <a:spcPct val="80000"/>
              </a:lnSpc>
              <a:buSzPct val="25000"/>
            </a:pPr>
            <a:r>
              <a:rPr lang="en-US" sz="3500" b="1" dirty="0" err="1">
                <a:solidFill>
                  <a:schemeClr val="lt1"/>
                </a:solidFill>
                <a:latin typeface="Gilroy ExtraBold" charset="0"/>
                <a:ea typeface="Gilroy ExtraBold" charset="0"/>
                <a:cs typeface="Gilroy ExtraBold" charset="0"/>
              </a:rPr>
              <a:t>ofa.bo</a:t>
            </a:r>
            <a:r>
              <a:rPr lang="en-US" sz="3500" b="1" dirty="0">
                <a:solidFill>
                  <a:schemeClr val="lt1"/>
                </a:solidFill>
                <a:latin typeface="Gilroy ExtraBold" charset="0"/>
                <a:ea typeface="Gilroy ExtraBold" charset="0"/>
                <a:cs typeface="Gilroy ExtraBold" charset="0"/>
              </a:rPr>
              <a:t>/team18lead</a:t>
            </a:r>
          </a:p>
        </p:txBody>
      </p:sp>
    </p:spTree>
    <p:extLst>
      <p:ext uri="{BB962C8B-B14F-4D97-AF65-F5344CB8AC3E}">
        <p14:creationId xmlns:p14="http://schemas.microsoft.com/office/powerpoint/2010/main" val="27514041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0" y="1533791"/>
            <a:ext cx="12192000" cy="3132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41951" tIns="20976" rIns="41951" bIns="20976">
            <a:spAutoFit/>
          </a:bodyPr>
          <a:lstStyle>
            <a:lvl1pPr>
              <a:defRPr sz="4200">
                <a:solidFill>
                  <a:srgbClr val="000000"/>
                </a:solidFill>
                <a:latin typeface="Gill Sans"/>
                <a:ea typeface="ヒラギノ角ゴ ProN W3"/>
                <a:cs typeface="ヒラギノ角ゴ ProN W3"/>
                <a:sym typeface="Gill Sans"/>
              </a:defRPr>
            </a:lvl1pPr>
            <a:lvl2pPr marL="742950" indent="-285750">
              <a:defRPr sz="4200">
                <a:solidFill>
                  <a:srgbClr val="000000"/>
                </a:solidFill>
                <a:latin typeface="Gill Sans"/>
                <a:ea typeface="ヒラギノ角ゴ ProN W3"/>
                <a:cs typeface="ヒラギノ角ゴ ProN W3"/>
                <a:sym typeface="Gill Sans"/>
              </a:defRPr>
            </a:lvl2pPr>
            <a:lvl3pPr marL="1143000" indent="-228600">
              <a:defRPr sz="4200">
                <a:solidFill>
                  <a:srgbClr val="000000"/>
                </a:solidFill>
                <a:latin typeface="Gill Sans"/>
                <a:ea typeface="ヒラギノ角ゴ ProN W3"/>
                <a:cs typeface="ヒラギノ角ゴ ProN W3"/>
                <a:sym typeface="Gill Sans"/>
              </a:defRPr>
            </a:lvl3pPr>
            <a:lvl4pPr marL="1600200" indent="-228600">
              <a:defRPr sz="4200">
                <a:solidFill>
                  <a:srgbClr val="000000"/>
                </a:solidFill>
                <a:latin typeface="Gill Sans"/>
                <a:ea typeface="ヒラギノ角ゴ ProN W3"/>
                <a:cs typeface="ヒラギノ角ゴ ProN W3"/>
                <a:sym typeface="Gill Sans"/>
              </a:defRPr>
            </a:lvl4pPr>
            <a:lvl5pPr marL="2057400" indent="-228600">
              <a:defRPr sz="4200">
                <a:solidFill>
                  <a:srgbClr val="000000"/>
                </a:solidFill>
                <a:latin typeface="Gill Sans"/>
                <a:ea typeface="ヒラギノ角ゴ ProN W3"/>
                <a:cs typeface="ヒラギノ角ゴ ProN W3"/>
                <a:sym typeface="Gill Sans"/>
              </a:defRPr>
            </a:lvl5pPr>
            <a:lvl6pPr marL="25146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6pPr>
            <a:lvl7pPr marL="29718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7pPr>
            <a:lvl8pPr marL="34290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8pPr>
            <a:lvl9pPr marL="3886200" indent="-228600" eaLnBrk="0" fontAlgn="base" hangingPunct="0">
              <a:spcBef>
                <a:spcPct val="0"/>
              </a:spcBef>
              <a:spcAft>
                <a:spcPct val="0"/>
              </a:spcAft>
              <a:defRPr sz="4200">
                <a:solidFill>
                  <a:srgbClr val="000000"/>
                </a:solidFill>
                <a:latin typeface="Gill Sans"/>
                <a:ea typeface="ヒラギノ角ゴ ProN W3"/>
                <a:cs typeface="ヒラギノ角ゴ ProN W3"/>
                <a:sym typeface="Gill Sans"/>
              </a:defRPr>
            </a:lvl9pPr>
          </a:lstStyle>
          <a:p>
            <a:pPr algn="ctr">
              <a:lnSpc>
                <a:spcPct val="80000"/>
              </a:lnSpc>
            </a:pPr>
            <a:r>
              <a:rPr lang="en-US" sz="6000" b="1" dirty="0">
                <a:solidFill>
                  <a:schemeClr val="tx1"/>
                </a:solidFill>
                <a:latin typeface="Gilroy ExtraBold" charset="0"/>
                <a:ea typeface="Gilroy ExtraBold" charset="0"/>
                <a:cs typeface="Gilroy ExtraBold" charset="0"/>
              </a:rPr>
              <a:t>OFA </a:t>
            </a:r>
          </a:p>
          <a:p>
            <a:pPr algn="ctr">
              <a:lnSpc>
                <a:spcPct val="80000"/>
              </a:lnSpc>
            </a:pPr>
            <a:endParaRPr lang="en-US" sz="2000" b="1" dirty="0">
              <a:solidFill>
                <a:schemeClr val="tx2"/>
              </a:solidFill>
              <a:latin typeface="Gilroy ExtraBold" charset="0"/>
              <a:ea typeface="Gilroy ExtraBold" charset="0"/>
              <a:cs typeface="Gilroy ExtraBold" charset="0"/>
            </a:endParaRPr>
          </a:p>
          <a:p>
            <a:pPr algn="ctr">
              <a:lnSpc>
                <a:spcPct val="90000"/>
              </a:lnSpc>
            </a:pPr>
            <a:r>
              <a:rPr lang="en-US" sz="4000" b="1" dirty="0">
                <a:solidFill>
                  <a:schemeClr val="bg2"/>
                </a:solidFill>
                <a:latin typeface="Gilroy ExtraBold" charset="0"/>
                <a:ea typeface="Gilroy ExtraBold" charset="0"/>
                <a:cs typeface="Gilroy ExtraBold" charset="0"/>
              </a:rPr>
              <a:t>Thank you for joining today’s webinar.</a:t>
            </a:r>
          </a:p>
          <a:p>
            <a:pPr algn="ctr">
              <a:lnSpc>
                <a:spcPct val="80000"/>
              </a:lnSpc>
            </a:pPr>
            <a:endParaRPr lang="en-US" sz="4000" b="1" dirty="0">
              <a:solidFill>
                <a:schemeClr val="tx2"/>
              </a:solidFill>
              <a:latin typeface="Gilroy ExtraBold" charset="0"/>
              <a:ea typeface="Gilroy ExtraBold" charset="0"/>
              <a:cs typeface="Gilroy ExtraBold" charset="0"/>
            </a:endParaRPr>
          </a:p>
          <a:p>
            <a:pPr algn="ctr"/>
            <a:r>
              <a:rPr lang="en-US" sz="2400" dirty="0">
                <a:solidFill>
                  <a:schemeClr val="tx1"/>
                </a:solidFill>
                <a:latin typeface="Source Sans Pro" charset="0"/>
                <a:ea typeface="Source Sans Pro" charset="0"/>
                <a:cs typeface="Source Sans Pro" charset="0"/>
              </a:rPr>
              <a:t>Please fill out the survey below and give us </a:t>
            </a:r>
          </a:p>
          <a:p>
            <a:pPr algn="ctr"/>
            <a:r>
              <a:rPr lang="en-US" sz="2400" dirty="0">
                <a:solidFill>
                  <a:schemeClr val="tx1"/>
                </a:solidFill>
                <a:latin typeface="Source Sans Pro" charset="0"/>
                <a:ea typeface="Source Sans Pro" charset="0"/>
                <a:cs typeface="Source Sans Pro" charset="0"/>
              </a:rPr>
              <a:t>your feedback on today’s training.</a:t>
            </a:r>
          </a:p>
          <a:p>
            <a:pPr algn="ctr">
              <a:lnSpc>
                <a:spcPct val="80000"/>
              </a:lnSpc>
            </a:pPr>
            <a:endParaRPr lang="en-US" sz="2600" dirty="0">
              <a:solidFill>
                <a:schemeClr val="tx1"/>
              </a:solidFill>
              <a:latin typeface="Source Sans Pro" charset="0"/>
              <a:ea typeface="Source Sans Pro" charset="0"/>
              <a:cs typeface="Source Sans Pro" charset="0"/>
            </a:endParaRPr>
          </a:p>
        </p:txBody>
      </p:sp>
      <p:sp>
        <p:nvSpPr>
          <p:cNvPr id="11" name="Rectangle 10">
            <a:hlinkClick r:id="rId2"/>
          </p:cNvPr>
          <p:cNvSpPr/>
          <p:nvPr/>
        </p:nvSpPr>
        <p:spPr>
          <a:xfrm>
            <a:off x="4118810" y="4914341"/>
            <a:ext cx="3954379" cy="809534"/>
          </a:xfrm>
          <a:prstGeom prst="rect">
            <a:avLst/>
          </a:prstGeom>
          <a:noFill/>
          <a:ln w="25400" cmpd="sng">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45719" rIns="0" bIns="45719" rtlCol="0" anchor="ctr"/>
          <a:lstStyle/>
          <a:p>
            <a:pPr algn="ctr"/>
            <a:r>
              <a:rPr lang="en-US" sz="2400" b="1" dirty="0" err="1">
                <a:solidFill>
                  <a:schemeClr val="bg2"/>
                </a:solidFill>
                <a:latin typeface="Gilroy ExtraBold" charset="0"/>
                <a:ea typeface="Gilroy ExtraBold" charset="0"/>
                <a:cs typeface="Gilroy ExtraBold" charset="0"/>
              </a:rPr>
              <a:t>bit.ly</a:t>
            </a:r>
            <a:r>
              <a:rPr lang="en-US" sz="2400" b="1" dirty="0">
                <a:solidFill>
                  <a:schemeClr val="bg2"/>
                </a:solidFill>
                <a:latin typeface="Gilroy ExtraBold" charset="0"/>
                <a:ea typeface="Gilroy ExtraBold" charset="0"/>
                <a:cs typeface="Gilroy ExtraBold" charset="0"/>
              </a:rPr>
              <a:t>/</a:t>
            </a:r>
            <a:r>
              <a:rPr lang="en-US" sz="2400" b="1" dirty="0" err="1">
                <a:solidFill>
                  <a:schemeClr val="bg2"/>
                </a:solidFill>
                <a:latin typeface="Gilroy ExtraBold" charset="0"/>
                <a:ea typeface="Gilroy ExtraBold" charset="0"/>
                <a:cs typeface="Gilroy ExtraBold" charset="0"/>
              </a:rPr>
              <a:t>effectiveconvosMI</a:t>
            </a:r>
            <a:endParaRPr lang="en-US" sz="2400" b="1" dirty="0">
              <a:solidFill>
                <a:schemeClr val="bg2"/>
              </a:solidFill>
              <a:latin typeface="Gilroy ExtraBold" charset="0"/>
              <a:ea typeface="Gilroy ExtraBold" charset="0"/>
              <a:cs typeface="Gilroy ExtraBold" charset="0"/>
            </a:endParaRPr>
          </a:p>
        </p:txBody>
      </p:sp>
    </p:spTree>
    <p:extLst>
      <p:ext uri="{BB962C8B-B14F-4D97-AF65-F5344CB8AC3E}">
        <p14:creationId xmlns:p14="http://schemas.microsoft.com/office/powerpoint/2010/main" val="3970384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7" name="Shape 97"/>
          <p:cNvSpPr txBox="1"/>
          <p:nvPr/>
        </p:nvSpPr>
        <p:spPr>
          <a:xfrm>
            <a:off x="1085087" y="1117151"/>
            <a:ext cx="4194047" cy="1214435"/>
          </a:xfrm>
          <a:prstGeom prst="rect">
            <a:avLst/>
          </a:prstGeom>
          <a:noFill/>
          <a:ln>
            <a:noFill/>
          </a:ln>
        </p:spPr>
        <p:txBody>
          <a:bodyPr lIns="91425" tIns="45700" rIns="91425" bIns="45700" anchor="t" anchorCtr="0">
            <a:noAutofit/>
          </a:bodyPr>
          <a:lstStyle/>
          <a:p>
            <a:pPr marL="0" marR="0" lvl="0" indent="0" algn="l" rtl="0">
              <a:lnSpc>
                <a:spcPct val="80000"/>
              </a:lnSpc>
              <a:spcBef>
                <a:spcPts val="0"/>
              </a:spcBef>
              <a:buSzPct val="25000"/>
              <a:buNone/>
            </a:pPr>
            <a:r>
              <a:rPr lang="en-US" sz="4500" dirty="0">
                <a:solidFill>
                  <a:schemeClr val="bg2"/>
                </a:solidFill>
                <a:latin typeface="Gilroy ExtraBold" charset="0"/>
                <a:ea typeface="Gilroy ExtraBold" charset="0"/>
                <a:cs typeface="Gilroy ExtraBold" charset="0"/>
              </a:rPr>
              <a:t>Learning Goals</a:t>
            </a:r>
          </a:p>
        </p:txBody>
      </p:sp>
      <p:sp>
        <p:nvSpPr>
          <p:cNvPr id="98" name="Shape 98"/>
          <p:cNvSpPr txBox="1"/>
          <p:nvPr/>
        </p:nvSpPr>
        <p:spPr>
          <a:xfrm>
            <a:off x="6781055" y="1117148"/>
            <a:ext cx="4277475" cy="5299852"/>
          </a:xfrm>
          <a:prstGeom prst="rect">
            <a:avLst/>
          </a:prstGeom>
          <a:noFill/>
          <a:ln>
            <a:noFill/>
          </a:ln>
        </p:spPr>
        <p:txBody>
          <a:bodyPr lIns="91425" tIns="45700" rIns="91425" bIns="45700" anchor="t" anchorCtr="0">
            <a:noAutofit/>
          </a:bodyPr>
          <a:lstStyle/>
          <a:p>
            <a:pPr lvl="0" rtl="0">
              <a:spcBef>
                <a:spcPts val="0"/>
              </a:spcBef>
              <a:buNone/>
            </a:pPr>
            <a:r>
              <a:rPr lang="en-US" sz="2300" dirty="0">
                <a:solidFill>
                  <a:schemeClr val="tx1"/>
                </a:solidFill>
                <a:latin typeface="Source Sans Pro"/>
                <a:ea typeface="Source Sans Pro"/>
                <a:cs typeface="Source Sans Pro"/>
                <a:sym typeface="Source Sans Pro"/>
              </a:rPr>
              <a:t>Understand the key aspects of the motivational interviewing framework.</a:t>
            </a:r>
          </a:p>
          <a:p>
            <a:pPr marL="0" marR="0" lvl="0" indent="0" algn="l" rtl="0">
              <a:spcBef>
                <a:spcPts val="0"/>
              </a:spcBef>
              <a:buNone/>
            </a:pPr>
            <a:endParaRPr sz="2300" dirty="0">
              <a:solidFill>
                <a:schemeClr val="tx1"/>
              </a:solidFill>
              <a:latin typeface="Source Sans Pro"/>
              <a:ea typeface="Source Sans Pro"/>
              <a:cs typeface="Source Sans Pro"/>
              <a:sym typeface="Source Sans Pro"/>
            </a:endParaRPr>
          </a:p>
          <a:p>
            <a:pPr lvl="0" rtl="0">
              <a:lnSpc>
                <a:spcPct val="115000"/>
              </a:lnSpc>
              <a:spcBef>
                <a:spcPts val="0"/>
              </a:spcBef>
              <a:buNone/>
            </a:pPr>
            <a:r>
              <a:rPr lang="en-US" sz="2300" dirty="0">
                <a:solidFill>
                  <a:schemeClr val="tx1"/>
                </a:solidFill>
                <a:latin typeface="Source Sans Pro"/>
                <a:ea typeface="Source Sans Pro"/>
                <a:cs typeface="Source Sans Pro"/>
                <a:sym typeface="Source Sans Pro"/>
              </a:rPr>
              <a:t>Use the motivational interviewing framework in order to have more effective conversations with family, friends, and neighbors.</a:t>
            </a:r>
          </a:p>
          <a:p>
            <a:pPr marL="0" marR="0" lvl="0" indent="0" algn="l" rtl="0">
              <a:spcBef>
                <a:spcPts val="0"/>
              </a:spcBef>
              <a:buNone/>
            </a:pPr>
            <a:endParaRPr sz="2300" dirty="0">
              <a:solidFill>
                <a:schemeClr val="tx1"/>
              </a:solidFill>
              <a:latin typeface="Source Sans Pro"/>
              <a:ea typeface="Source Sans Pro"/>
              <a:cs typeface="Source Sans Pro"/>
              <a:sym typeface="Source Sans Pro"/>
            </a:endParaRPr>
          </a:p>
        </p:txBody>
      </p:sp>
      <p:sp>
        <p:nvSpPr>
          <p:cNvPr id="99" name="Shape 99"/>
          <p:cNvSpPr/>
          <p:nvPr/>
        </p:nvSpPr>
        <p:spPr>
          <a:xfrm>
            <a:off x="6332772" y="1210126"/>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1</a:t>
            </a:r>
          </a:p>
        </p:txBody>
      </p:sp>
      <p:sp>
        <p:nvSpPr>
          <p:cNvPr id="100" name="Shape 100"/>
          <p:cNvSpPr/>
          <p:nvPr/>
        </p:nvSpPr>
        <p:spPr>
          <a:xfrm>
            <a:off x="6332772" y="2636762"/>
            <a:ext cx="344494" cy="344494"/>
          </a:xfrm>
          <a:prstGeom prst="ellipse">
            <a:avLst/>
          </a:prstGeom>
          <a:solidFill>
            <a:schemeClr val="bg2"/>
          </a:solidFill>
          <a:ln>
            <a:noFill/>
          </a:ln>
        </p:spPr>
        <p:txBody>
          <a:bodyPr lIns="91425" tIns="45700" rIns="91425" bIns="45700" anchor="ctr" anchorCtr="0">
            <a:noAutofit/>
          </a:bodyPr>
          <a:lstStyle/>
          <a:p>
            <a:pPr marL="0" marR="0" lvl="0" indent="0" algn="ctr" rtl="0">
              <a:spcBef>
                <a:spcPts val="0"/>
              </a:spcBef>
              <a:buSzPct val="25000"/>
              <a:buNone/>
            </a:pPr>
            <a:r>
              <a:rPr lang="en-US" sz="1600" b="1">
                <a:solidFill>
                  <a:schemeClr val="lt1"/>
                </a:solidFill>
                <a:latin typeface="Arial"/>
                <a:ea typeface="Arial"/>
                <a:cs typeface="Arial"/>
                <a:sym typeface="Arial"/>
              </a:rPr>
              <a:t>2</a:t>
            </a:r>
          </a:p>
        </p:txBody>
      </p:sp>
    </p:spTree>
    <p:extLst>
      <p:ext uri="{BB962C8B-B14F-4D97-AF65-F5344CB8AC3E}">
        <p14:creationId xmlns:p14="http://schemas.microsoft.com/office/powerpoint/2010/main" val="565729677"/>
      </p:ext>
    </p:extLst>
  </p:cSld>
  <p:clrMapOvr>
    <a:masterClrMapping/>
  </p:clrMapOvr>
</p:sld>
</file>

<file path=ppt/theme/theme1.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4. Worskshop #2- Motivational interviewing" id="{80C2D900-FC7D-8743-BEC6-AAF119D7DEB8}" vid="{6E6C861C-8595-B340-9BDC-BC1675810E7C}"/>
    </a:ext>
  </a:extLst>
</a:theme>
</file>

<file path=ppt/theme/theme2.xml><?xml version="1.0" encoding="utf-8"?>
<a:theme xmlns:a="http://schemas.openxmlformats.org/drawingml/2006/main" name="Office Theme">
  <a:themeElements>
    <a:clrScheme name="OFA - Standard">
      <a:dk1>
        <a:srgbClr val="3B444D"/>
      </a:dk1>
      <a:lt1>
        <a:srgbClr val="FFFFFF"/>
      </a:lt1>
      <a:dk2>
        <a:srgbClr val="00B3DC"/>
      </a:dk2>
      <a:lt2>
        <a:srgbClr val="C6D0D7"/>
      </a:lt2>
      <a:accent1>
        <a:srgbClr val="EE2F4B"/>
      </a:accent1>
      <a:accent2>
        <a:srgbClr val="F6DC31"/>
      </a:accent2>
      <a:accent3>
        <a:srgbClr val="233031"/>
      </a:accent3>
      <a:accent4>
        <a:srgbClr val="00B3DC"/>
      </a:accent4>
      <a:accent5>
        <a:srgbClr val="75D7E3"/>
      </a:accent5>
      <a:accent6>
        <a:srgbClr val="ADDD47"/>
      </a:accent6>
      <a:hlink>
        <a:srgbClr val="00B3DC"/>
      </a:hlink>
      <a:folHlink>
        <a:srgbClr val="00B3D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04. Worskshop #2- Motivational interviewing" id="{80C2D900-FC7D-8743-BEC6-AAF119D7DEB8}" vid="{4099D1E4-B8FF-E34A-976E-59B6B881D15D}"/>
    </a:ext>
  </a:ext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04. Worskshop #2- Motivational interviewing</Template>
  <TotalTime>2750</TotalTime>
  <Words>4237</Words>
  <Application>Microsoft Macintosh PowerPoint</Application>
  <PresentationFormat>Widescreen</PresentationFormat>
  <Paragraphs>513</Paragraphs>
  <Slides>86</Slides>
  <Notes>52</Notes>
  <HiddenSlides>0</HiddenSlides>
  <MMClips>4</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86</vt:i4>
      </vt:variant>
    </vt:vector>
  </HeadingPairs>
  <TitlesOfParts>
    <vt:vector size="98" baseType="lpstr">
      <vt:lpstr>Arial</vt:lpstr>
      <vt:lpstr>Bitter</vt:lpstr>
      <vt:lpstr>Calibri</vt:lpstr>
      <vt:lpstr>Cambria Math</vt:lpstr>
      <vt:lpstr>Gilroy</vt:lpstr>
      <vt:lpstr>Gilroy ExtraBold</vt:lpstr>
      <vt:lpstr>Helvetica Neue</vt:lpstr>
      <vt:lpstr>Open Sans</vt:lpstr>
      <vt:lpstr>Questrial</vt:lpstr>
      <vt:lpstr>Source Sans Pro</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Brady</dc:creator>
  <cp:lastModifiedBy>Microsoft Office User</cp:lastModifiedBy>
  <cp:revision>48</cp:revision>
  <dcterms:created xsi:type="dcterms:W3CDTF">2017-11-29T01:49:24Z</dcterms:created>
  <dcterms:modified xsi:type="dcterms:W3CDTF">2019-02-22T04:22:22Z</dcterms:modified>
</cp:coreProperties>
</file>