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8" r:id="rId2"/>
    <p:sldId id="259" r:id="rId3"/>
    <p:sldId id="361" r:id="rId4"/>
    <p:sldId id="284" r:id="rId5"/>
    <p:sldId id="329" r:id="rId6"/>
    <p:sldId id="285" r:id="rId7"/>
    <p:sldId id="289" r:id="rId8"/>
    <p:sldId id="290" r:id="rId9"/>
    <p:sldId id="300" r:id="rId10"/>
    <p:sldId id="356" r:id="rId11"/>
    <p:sldId id="355" r:id="rId12"/>
    <p:sldId id="292" r:id="rId13"/>
    <p:sldId id="358" r:id="rId14"/>
    <p:sldId id="333" r:id="rId15"/>
    <p:sldId id="357" r:id="rId16"/>
    <p:sldId id="359" r:id="rId17"/>
    <p:sldId id="301" r:id="rId18"/>
    <p:sldId id="303" r:id="rId19"/>
    <p:sldId id="335" r:id="rId20"/>
    <p:sldId id="353" r:id="rId21"/>
    <p:sldId id="264" r:id="rId22"/>
    <p:sldId id="360" r:id="rId23"/>
    <p:sldId id="362" r:id="rId24"/>
    <p:sldId id="291" r:id="rId25"/>
    <p:sldId id="343" r:id="rId26"/>
    <p:sldId id="344" r:id="rId27"/>
    <p:sldId id="345" r:id="rId28"/>
    <p:sldId id="346" r:id="rId29"/>
    <p:sldId id="347" r:id="rId30"/>
    <p:sldId id="302" r:id="rId31"/>
    <p:sldId id="363" r:id="rId32"/>
    <p:sldId id="349" r:id="rId33"/>
    <p:sldId id="322" r:id="rId34"/>
    <p:sldId id="350" r:id="rId35"/>
    <p:sldId id="323"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y Wininger" initials="CW [6]" lastIdx="1" clrIdx="0"/>
  <p:cmAuthor id="2" name="Chelsey Wininger" initials="CW [8]" lastIdx="1" clrIdx="1"/>
  <p:cmAuthor id="3" name="Mary McInerney" initials="MM [6]" lastIdx="1" clrIdx="2"/>
  <p:cmAuthor id="4" name="Chelsey Wininger" initials="CW [7]"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p:restoredTop sz="93056"/>
  </p:normalViewPr>
  <p:slideViewPr>
    <p:cSldViewPr snapToGrid="0" snapToObjects="1">
      <p:cViewPr varScale="1">
        <p:scale>
          <a:sx n="81" d="100"/>
          <a:sy n="81" d="100"/>
        </p:scale>
        <p:origin x="200" y="576"/>
      </p:cViewPr>
      <p:guideLst>
        <p:guide orient="horz" pos="2160"/>
        <p:guide pos="3840"/>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A56C4B64-BDA6-634E-BD2A-D5BD70F96A9C}" type="slidenum">
              <a:rPr lang="en-US" smtClean="0"/>
              <a:t>1</a:t>
            </a:fld>
            <a:endParaRPr lang="en-US"/>
          </a:p>
        </p:txBody>
      </p:sp>
    </p:spTree>
    <p:extLst>
      <p:ext uri="{BB962C8B-B14F-4D97-AF65-F5344CB8AC3E}">
        <p14:creationId xmlns:p14="http://schemas.microsoft.com/office/powerpoint/2010/main" val="281513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8</a:t>
            </a:fld>
            <a:endParaRPr lang="en-US"/>
          </a:p>
        </p:txBody>
      </p:sp>
    </p:spTree>
    <p:extLst>
      <p:ext uri="{BB962C8B-B14F-4D97-AF65-F5344CB8AC3E}">
        <p14:creationId xmlns:p14="http://schemas.microsoft.com/office/powerpoint/2010/main" val="125961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19</a:t>
            </a:fld>
            <a:endParaRPr lang="en-US"/>
          </a:p>
        </p:txBody>
      </p:sp>
    </p:spTree>
    <p:extLst>
      <p:ext uri="{BB962C8B-B14F-4D97-AF65-F5344CB8AC3E}">
        <p14:creationId xmlns:p14="http://schemas.microsoft.com/office/powerpoint/2010/main" val="154081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32</a:t>
            </a:fld>
            <a:endParaRPr lang="en-US"/>
          </a:p>
        </p:txBody>
      </p:sp>
    </p:spTree>
    <p:extLst>
      <p:ext uri="{BB962C8B-B14F-4D97-AF65-F5344CB8AC3E}">
        <p14:creationId xmlns:p14="http://schemas.microsoft.com/office/powerpoint/2010/main" val="87147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34</a:t>
            </a:fld>
            <a:endParaRPr lang="en-US"/>
          </a:p>
        </p:txBody>
      </p:sp>
    </p:spTree>
    <p:extLst>
      <p:ext uri="{BB962C8B-B14F-4D97-AF65-F5344CB8AC3E}">
        <p14:creationId xmlns:p14="http://schemas.microsoft.com/office/powerpoint/2010/main" val="47710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2/24/19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fellows@ofa.us"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hyperlink" Target="mailto:fellows@ofa.us" TargetMode="External"/><Relationship Id="rId1" Type="http://schemas.openxmlformats.org/officeDocument/2006/relationships/slideLayout" Target="../slideLayouts/slideLayout2.xml"/><Relationship Id="rId4" Type="http://schemas.openxmlformats.org/officeDocument/2006/relationships/hyperlink" Target="http://bit.ly/cefweek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85319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3" name="Picture 2" descr="A drawing of a face&#10;&#10;Description automatically generated">
            <a:extLst>
              <a:ext uri="{FF2B5EF4-FFF2-40B4-BE49-F238E27FC236}">
                <a16:creationId xmlns:a16="http://schemas.microsoft.com/office/drawing/2014/main" id="{3AEF50F4-09DC-2C4D-A89C-3CA8F98527E7}"/>
              </a:ext>
            </a:extLst>
          </p:cNvPr>
          <p:cNvPicPr>
            <a:picLocks noChangeAspect="1"/>
          </p:cNvPicPr>
          <p:nvPr/>
        </p:nvPicPr>
        <p:blipFill>
          <a:blip r:embed="rId3"/>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919534" y="1261448"/>
            <a:ext cx="5630779" cy="4031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Learn a new skill</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Understand a new perspective</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Demonstrate commitment to a cause</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Keep busy</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To be challenged</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For fun</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14400" y="1222659"/>
            <a:ext cx="4122821"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Why should someone attend your event?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9464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919534" y="1261448"/>
            <a:ext cx="5630779" cy="4363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Learn a new skill</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Understand a new perspective</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Demonstrate commitment to a cause</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Keep busy</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To be challenged</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For fun</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b="1" dirty="0">
                <a:solidFill>
                  <a:schemeClr val="tx1"/>
                </a:solidFill>
                <a:latin typeface="Source Sans Pro" charset="0"/>
                <a:ea typeface="Source Sans Pro" charset="0"/>
                <a:cs typeface="Source Sans Pro" charset="0"/>
              </a:rPr>
              <a:t>Because they were asked!</a:t>
            </a:r>
          </a:p>
        </p:txBody>
      </p:sp>
      <p:sp>
        <p:nvSpPr>
          <p:cNvPr id="7" name="Rectangle 6"/>
          <p:cNvSpPr>
            <a:spLocks noChangeArrowheads="1"/>
          </p:cNvSpPr>
          <p:nvPr/>
        </p:nvSpPr>
        <p:spPr bwMode="auto">
          <a:xfrm>
            <a:off x="914400" y="1222659"/>
            <a:ext cx="4122821"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Why should someone attend your event?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355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25247" y="2628746"/>
            <a:ext cx="9941506" cy="1588127"/>
          </a:xfrm>
          <a:prstGeom prst="rect">
            <a:avLst/>
          </a:prstGeom>
          <a:noFill/>
        </p:spPr>
        <p:txBody>
          <a:bodyPr wrap="square" rtlCol="0">
            <a:spAutoFit/>
          </a:bodyPr>
          <a:lstStyle/>
          <a:p>
            <a:pPr algn="ctr">
              <a:lnSpc>
                <a:spcPct val="90000"/>
              </a:lnSpc>
            </a:pPr>
            <a:r>
              <a:rPr lang="en-US" sz="5400" dirty="0">
                <a:solidFill>
                  <a:schemeClr val="bg1"/>
                </a:solidFill>
                <a:latin typeface="Gilroy ExtraBold" charset="0"/>
                <a:ea typeface="Gilroy ExtraBold" charset="0"/>
                <a:cs typeface="Gilroy ExtraBold" charset="0"/>
              </a:rPr>
              <a:t>You get what you ask for, and not much of what you do not.</a:t>
            </a:r>
          </a:p>
        </p:txBody>
      </p:sp>
    </p:spTree>
    <p:extLst>
      <p:ext uri="{BB962C8B-B14F-4D97-AF65-F5344CB8AC3E}">
        <p14:creationId xmlns:p14="http://schemas.microsoft.com/office/powerpoint/2010/main" val="86923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635912" y="985685"/>
            <a:ext cx="5727031" cy="1150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400" b="1" dirty="0">
                <a:solidFill>
                  <a:schemeClr val="tx1"/>
                </a:solidFill>
                <a:latin typeface="Source Sans Pro" charset="0"/>
                <a:ea typeface="Source Sans Pro" charset="0"/>
                <a:cs typeface="Source Sans Pro" charset="0"/>
              </a:rPr>
              <a:t>Who are you recruiting to attend your event? </a:t>
            </a:r>
          </a:p>
          <a:p>
            <a:endParaRPr lang="en-US" altLang="en-US" sz="2400" b="1"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30141" y="985685"/>
            <a:ext cx="3806027"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Before you ask, assess your audience.</a:t>
            </a:r>
          </a:p>
        </p:txBody>
      </p:sp>
    </p:spTree>
    <p:extLst>
      <p:ext uri="{BB962C8B-B14F-4D97-AF65-F5344CB8AC3E}">
        <p14:creationId xmlns:p14="http://schemas.microsoft.com/office/powerpoint/2010/main" val="2019355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635912" y="985685"/>
            <a:ext cx="5727031" cy="2627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400" b="1" dirty="0">
                <a:solidFill>
                  <a:schemeClr val="tx1"/>
                </a:solidFill>
                <a:latin typeface="Source Sans Pro" charset="0"/>
                <a:ea typeface="Source Sans Pro" charset="0"/>
                <a:cs typeface="Source Sans Pro" charset="0"/>
              </a:rPr>
              <a:t>Who are you recruiting to attend your event? </a:t>
            </a:r>
          </a:p>
          <a:p>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Personal network of friends</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Community people/leadership</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Church members</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Chapter members</a:t>
            </a:r>
            <a:endParaRPr lang="en-US" altLang="en-US" sz="2400" b="1"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30141" y="985685"/>
            <a:ext cx="3806027"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Before you ask, assess your audience.</a:t>
            </a:r>
          </a:p>
        </p:txBody>
      </p:sp>
    </p:spTree>
    <p:extLst>
      <p:ext uri="{BB962C8B-B14F-4D97-AF65-F5344CB8AC3E}">
        <p14:creationId xmlns:p14="http://schemas.microsoft.com/office/powerpoint/2010/main" val="57818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635912" y="985685"/>
            <a:ext cx="5727031" cy="3735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400" dirty="0">
                <a:solidFill>
                  <a:schemeClr val="tx1"/>
                </a:solidFill>
                <a:latin typeface="Source Sans Pro" charset="0"/>
                <a:ea typeface="Source Sans Pro" charset="0"/>
                <a:cs typeface="Source Sans Pro" charset="0"/>
              </a:rPr>
              <a:t>Who are you recruiting to attend your event? </a:t>
            </a:r>
          </a:p>
          <a:p>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Personal network of friends</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Community people/leadership</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Church members</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Chapter members</a:t>
            </a:r>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endParaRPr lang="en-US" altLang="en-US" sz="2400" dirty="0">
              <a:solidFill>
                <a:schemeClr val="tx1"/>
              </a:solidFill>
              <a:latin typeface="Source Sans Pro" charset="0"/>
              <a:ea typeface="Source Sans Pro" charset="0"/>
              <a:cs typeface="Source Sans Pro" charset="0"/>
            </a:endParaRPr>
          </a:p>
          <a:p>
            <a:r>
              <a:rPr lang="en-US" altLang="en-US" sz="2400" b="1" dirty="0">
                <a:solidFill>
                  <a:schemeClr val="tx1"/>
                </a:solidFill>
                <a:latin typeface="Source Sans Pro" charset="0"/>
                <a:ea typeface="Source Sans Pro" charset="0"/>
                <a:cs typeface="Source Sans Pro" charset="0"/>
              </a:rPr>
              <a:t>What can you do or say that would attract them?</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30141" y="985685"/>
            <a:ext cx="3806027"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Before you ask, assess your audience.</a:t>
            </a:r>
          </a:p>
        </p:txBody>
      </p:sp>
    </p:spTree>
    <p:extLst>
      <p:ext uri="{BB962C8B-B14F-4D97-AF65-F5344CB8AC3E}">
        <p14:creationId xmlns:p14="http://schemas.microsoft.com/office/powerpoint/2010/main" val="30207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635912" y="985685"/>
            <a:ext cx="5727031" cy="5213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400" dirty="0">
                <a:solidFill>
                  <a:schemeClr val="tx1"/>
                </a:solidFill>
                <a:latin typeface="Source Sans Pro" charset="0"/>
                <a:ea typeface="Source Sans Pro" charset="0"/>
                <a:cs typeface="Source Sans Pro" charset="0"/>
              </a:rPr>
              <a:t>Who are you recruiting to attend your event? </a:t>
            </a:r>
          </a:p>
          <a:p>
            <a:pPr marL="342900" indent="-342900">
              <a:buFont typeface="Arial" charset="0"/>
              <a:buChar char="•"/>
            </a:pPr>
            <a:endParaRPr lang="en-US" altLang="en-US" sz="2400" dirty="0">
              <a:solidFill>
                <a:schemeClr val="tx1"/>
              </a:solidFill>
              <a:latin typeface="Source Sans Pro" charset="0"/>
              <a:ea typeface="Source Sans Pro" charset="0"/>
              <a:cs typeface="Source Sans Pro" charset="0"/>
            </a:endParaRPr>
          </a:p>
          <a:p>
            <a:r>
              <a:rPr lang="en-US" altLang="en-US" sz="2400" dirty="0">
                <a:solidFill>
                  <a:schemeClr val="tx1"/>
                </a:solidFill>
                <a:latin typeface="Source Sans Pro" charset="0"/>
                <a:ea typeface="Source Sans Pro" charset="0"/>
                <a:cs typeface="Source Sans Pro" charset="0"/>
              </a:rPr>
              <a:t>What can you do or say that would attract them?</a:t>
            </a:r>
          </a:p>
          <a:p>
            <a:endParaRPr lang="en-US" altLang="en-US" sz="2400" b="1" dirty="0">
              <a:solidFill>
                <a:schemeClr val="tx1"/>
              </a:solidFill>
              <a:latin typeface="Source Sans Pro" charset="0"/>
              <a:ea typeface="Source Sans Pro" charset="0"/>
              <a:cs typeface="Source Sans Pro" charset="0"/>
            </a:endParaRPr>
          </a:p>
          <a:p>
            <a:r>
              <a:rPr lang="en-US" altLang="en-US" sz="2400" b="1" dirty="0">
                <a:solidFill>
                  <a:schemeClr val="tx1"/>
                </a:solidFill>
                <a:latin typeface="Source Sans Pro" charset="0"/>
                <a:ea typeface="Source Sans Pro" charset="0"/>
                <a:cs typeface="Source Sans Pro" charset="0"/>
              </a:rPr>
              <a:t>What existing resources can you use to recruit?</a:t>
            </a:r>
          </a:p>
          <a:p>
            <a:endParaRPr lang="en-US" altLang="en-US" sz="2400" b="1"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Existing networks</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OFA networks</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Local partner organizations</a:t>
            </a:r>
          </a:p>
          <a:p>
            <a:pPr marL="342900" indent="-342900">
              <a:buFont typeface="Arial" charset="0"/>
              <a:buChar char="•"/>
            </a:pPr>
            <a:r>
              <a:rPr lang="en-US" altLang="en-US" sz="2400" dirty="0">
                <a:solidFill>
                  <a:schemeClr val="tx1"/>
                </a:solidFill>
                <a:latin typeface="Source Sans Pro" charset="0"/>
                <a:ea typeface="Source Sans Pro" charset="0"/>
                <a:cs typeface="Source Sans Pro" charset="0"/>
              </a:rPr>
              <a:t>Social media</a:t>
            </a:r>
          </a:p>
          <a:p>
            <a:endParaRPr lang="en-US" altLang="en-US" sz="2400" b="1"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30141" y="985685"/>
            <a:ext cx="3806027"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Before you ask, assess your audience.</a:t>
            </a:r>
          </a:p>
        </p:txBody>
      </p:sp>
    </p:spTree>
    <p:extLst>
      <p:ext uri="{BB962C8B-B14F-4D97-AF65-F5344CB8AC3E}">
        <p14:creationId xmlns:p14="http://schemas.microsoft.com/office/powerpoint/2010/main" val="134557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294006" y="1265532"/>
            <a:ext cx="7176303" cy="196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altLang="en-US" sz="2500" dirty="0">
                <a:solidFill>
                  <a:schemeClr val="tx1"/>
                </a:solidFill>
                <a:latin typeface="Source Sans Pro" charset="0"/>
                <a:ea typeface="Source Sans Pro" charset="0"/>
                <a:cs typeface="Source Sans Pro" charset="0"/>
              </a:rPr>
              <a:t>Who are you recruiting to attend your event?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altLang="en-US" sz="2500" dirty="0">
              <a:solidFill>
                <a:schemeClr val="tx1"/>
              </a:solidFill>
              <a:latin typeface="Source Sans Pro" charset="0"/>
              <a:ea typeface="Source Sans Pro" charset="0"/>
              <a:cs typeface="Source Sans Pro" charset="0"/>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altLang="en-US" sz="2500" dirty="0">
                <a:solidFill>
                  <a:schemeClr val="tx1"/>
                </a:solidFill>
                <a:latin typeface="Source Sans Pro" charset="0"/>
                <a:ea typeface="Source Sans Pro" charset="0"/>
                <a:cs typeface="Source Sans Pro" charset="0"/>
              </a:rPr>
              <a:t>What can you do or say that would attract them?</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altLang="en-US" sz="2500" dirty="0">
              <a:solidFill>
                <a:schemeClr val="tx1"/>
              </a:solidFill>
              <a:latin typeface="Source Sans Pro" charset="0"/>
              <a:ea typeface="Source Sans Pro" charset="0"/>
              <a:cs typeface="Source Sans Pro" charset="0"/>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altLang="en-US" sz="2500" dirty="0">
                <a:solidFill>
                  <a:schemeClr val="tx1"/>
                </a:solidFill>
                <a:latin typeface="Source Sans Pro" charset="0"/>
                <a:ea typeface="Source Sans Pro" charset="0"/>
                <a:cs typeface="Source Sans Pro" charset="0"/>
              </a:rPr>
              <a:t>What existing resources can you use to recruit? </a:t>
            </a:r>
          </a:p>
        </p:txBody>
      </p:sp>
      <p:sp>
        <p:nvSpPr>
          <p:cNvPr id="7" name="Rectangle 6"/>
          <p:cNvSpPr>
            <a:spLocks noChangeArrowheads="1"/>
          </p:cNvSpPr>
          <p:nvPr/>
        </p:nvSpPr>
        <p:spPr bwMode="auto">
          <a:xfrm>
            <a:off x="805559" y="1121154"/>
            <a:ext cx="286650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5 minute </a:t>
            </a:r>
          </a:p>
          <a:p>
            <a:r>
              <a:rPr lang="en-US" sz="4000" b="1" dirty="0">
                <a:solidFill>
                  <a:schemeClr val="accent1"/>
                </a:solidFill>
                <a:latin typeface="Gilroy ExtraBold" charset="0"/>
                <a:ea typeface="Gilroy ExtraBold" charset="0"/>
                <a:cs typeface="Gilroy ExtraBold" charset="0"/>
              </a:rPr>
              <a:t>reflection</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395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060299"/>
            <a:ext cx="12192000"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bg1"/>
                </a:solidFill>
                <a:latin typeface="Gilroy ExtraBold" charset="0"/>
                <a:ea typeface="Gilroy ExtraBold" charset="0"/>
                <a:cs typeface="Gilroy ExtraBold" charset="0"/>
              </a:rPr>
              <a:t>How did answering these questions help you </a:t>
            </a:r>
          </a:p>
          <a:p>
            <a:pPr algn="ctr"/>
            <a:r>
              <a:rPr lang="en-US" sz="4000" b="1" dirty="0">
                <a:solidFill>
                  <a:schemeClr val="bg1"/>
                </a:solidFill>
                <a:latin typeface="Gilroy ExtraBold" charset="0"/>
                <a:ea typeface="Gilroy ExtraBold" charset="0"/>
                <a:cs typeface="Gilroy ExtraBold" charset="0"/>
              </a:rPr>
              <a:t>understand your audience?</a:t>
            </a:r>
          </a:p>
        </p:txBody>
      </p:sp>
      <p:sp>
        <p:nvSpPr>
          <p:cNvPr id="13" name="TextBox 12">
            <a:hlinkClick r:id="rId2"/>
          </p:cNvPr>
          <p:cNvSpPr txBox="1"/>
          <p:nvPr/>
        </p:nvSpPr>
        <p:spPr>
          <a:xfrm>
            <a:off x="3815327"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00" y="4480501"/>
            <a:ext cx="870168" cy="585755"/>
          </a:xfrm>
          <a:prstGeom prst="rect">
            <a:avLst/>
          </a:prstGeom>
        </p:spPr>
      </p:pic>
    </p:spTree>
    <p:extLst>
      <p:ext uri="{BB962C8B-B14F-4D97-AF65-F5344CB8AC3E}">
        <p14:creationId xmlns:p14="http://schemas.microsoft.com/office/powerpoint/2010/main" val="59597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Assessing your audience</a:t>
            </a:r>
          </a:p>
        </p:txBody>
      </p:sp>
      <p:sp>
        <p:nvSpPr>
          <p:cNvPr id="23" name="Rectangle 22"/>
          <p:cNvSpPr/>
          <p:nvPr/>
        </p:nvSpPr>
        <p:spPr>
          <a:xfrm>
            <a:off x="4908518" y="2222116"/>
            <a:ext cx="5416099"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The Hard Ask</a:t>
            </a:r>
          </a:p>
        </p:txBody>
      </p:sp>
      <p:sp>
        <p:nvSpPr>
          <p:cNvPr id="35" name="Rectangle 34"/>
          <p:cNvSpPr/>
          <p:nvPr/>
        </p:nvSpPr>
        <p:spPr>
          <a:xfrm>
            <a:off x="4908520" y="2959435"/>
            <a:ext cx="400398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3126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0"/>
            <a:ext cx="6858000" cy="6858000"/>
          </a:xfrm>
          <a:prstGeom prst="rect">
            <a:avLst/>
          </a:prstGeom>
        </p:spPr>
      </p:pic>
      <p:sp>
        <p:nvSpPr>
          <p:cNvPr id="9" name="TextBox 8"/>
          <p:cNvSpPr txBox="1"/>
          <p:nvPr/>
        </p:nvSpPr>
        <p:spPr>
          <a:xfrm>
            <a:off x="7887027" y="4976559"/>
            <a:ext cx="5548132" cy="707886"/>
          </a:xfrm>
          <a:prstGeom prst="rect">
            <a:avLst/>
          </a:prstGeom>
          <a:noFill/>
        </p:spPr>
        <p:txBody>
          <a:bodyPr wrap="square" rtlCol="0">
            <a:spAutoFit/>
          </a:bodyPr>
          <a:lstStyle/>
          <a:p>
            <a:r>
              <a:rPr lang="en-US" sz="4000" b="1" dirty="0">
                <a:solidFill>
                  <a:schemeClr val="bg1"/>
                </a:solidFill>
                <a:latin typeface="Gilroy ExtraBold" charset="0"/>
                <a:ea typeface="Gilroy ExtraBold" charset="0"/>
                <a:cs typeface="Gilroy ExtraBold" charset="0"/>
              </a:rPr>
              <a:t>DeAndre Jones</a:t>
            </a:r>
          </a:p>
        </p:txBody>
      </p:sp>
      <p:sp>
        <p:nvSpPr>
          <p:cNvPr id="4" name="TextBox 3"/>
          <p:cNvSpPr txBox="1"/>
          <p:nvPr/>
        </p:nvSpPr>
        <p:spPr>
          <a:xfrm>
            <a:off x="7887027" y="5568733"/>
            <a:ext cx="5548132" cy="400110"/>
          </a:xfrm>
          <a:prstGeom prst="rect">
            <a:avLst/>
          </a:prstGeom>
          <a:noFill/>
        </p:spPr>
        <p:txBody>
          <a:bodyPr wrap="square" rtlCol="0">
            <a:spAutoFit/>
          </a:bodyPr>
          <a:lstStyle/>
          <a:p>
            <a:r>
              <a:rPr lang="en-US" sz="2000" dirty="0">
                <a:solidFill>
                  <a:schemeClr val="tx2"/>
                </a:solidFill>
                <a:latin typeface="Source Sans Pro" charset="0"/>
                <a:ea typeface="Source Sans Pro" charset="0"/>
                <a:cs typeface="Source Sans Pro" charset="0"/>
              </a:rPr>
              <a:t>Regional Organizing Manager</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50360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096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6940948" y="1450334"/>
            <a:ext cx="4506414" cy="2893100"/>
          </a:xfrm>
          <a:prstGeom prst="rect">
            <a:avLst/>
          </a:prstGeom>
          <a:noFill/>
        </p:spPr>
        <p:txBody>
          <a:bodyPr wrap="square" rtlCol="0">
            <a:spAutoFit/>
          </a:bodyPr>
          <a:lstStyle/>
          <a:p>
            <a:r>
              <a:rPr lang="en-US" sz="2600" b="1" dirty="0">
                <a:latin typeface="Source Sans Pro" charset="0"/>
                <a:ea typeface="Source Sans Pro" charset="0"/>
                <a:cs typeface="Source Sans Pro" charset="0"/>
              </a:rPr>
              <a:t>We are hosting an event with Rep. Gotham on April 20. We will be discussing his gun violence prevention proposal and how our community can get involved to support that. Can you join us? </a:t>
            </a:r>
          </a:p>
        </p:txBody>
      </p:sp>
      <p:sp>
        <p:nvSpPr>
          <p:cNvPr id="2" name="Rectangle 1"/>
          <p:cNvSpPr/>
          <p:nvPr/>
        </p:nvSpPr>
        <p:spPr>
          <a:xfrm>
            <a:off x="832678" y="1508209"/>
            <a:ext cx="3995996" cy="2893100"/>
          </a:xfrm>
          <a:prstGeom prst="rect">
            <a:avLst/>
          </a:prstGeom>
        </p:spPr>
        <p:txBody>
          <a:bodyPr wrap="square">
            <a:spAutoFit/>
          </a:bodyPr>
          <a:lstStyle/>
          <a:p>
            <a:r>
              <a:rPr lang="en-US" sz="2600" b="1" dirty="0">
                <a:solidFill>
                  <a:schemeClr val="bg1"/>
                </a:solidFill>
                <a:latin typeface="Source Sans Pro" charset="0"/>
                <a:ea typeface="Source Sans Pro" charset="0"/>
                <a:cs typeface="Source Sans Pro" charset="0"/>
              </a:rPr>
              <a:t>I am so sorry for bothering you. Is there anyway, perhaps, that you can consider coming to an event I am planning for next month? Again, sorry for bothering you.</a:t>
            </a:r>
          </a:p>
        </p:txBody>
      </p:sp>
      <p:sp>
        <p:nvSpPr>
          <p:cNvPr id="9" name="Oval 8"/>
          <p:cNvSpPr/>
          <p:nvPr/>
        </p:nvSpPr>
        <p:spPr>
          <a:xfrm>
            <a:off x="832678" y="86788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7025165" y="844729"/>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Tree>
    <p:extLst>
      <p:ext uri="{BB962C8B-B14F-4D97-AF65-F5344CB8AC3E}">
        <p14:creationId xmlns:p14="http://schemas.microsoft.com/office/powerpoint/2010/main" val="1297559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8234" y="3061012"/>
            <a:ext cx="9915532" cy="723596"/>
          </a:xfrm>
          <a:prstGeom prst="rect">
            <a:avLst/>
          </a:prstGeom>
          <a:noFill/>
        </p:spPr>
        <p:txBody>
          <a:bodyPr wrap="square" rtlCol="0">
            <a:spAutoFit/>
          </a:bodyPr>
          <a:lstStyle/>
          <a:p>
            <a:pPr algn="ctr">
              <a:lnSpc>
                <a:spcPct val="80000"/>
              </a:lnSpc>
            </a:pPr>
            <a:r>
              <a:rPr lang="en-US" sz="5000" b="1" dirty="0">
                <a:solidFill>
                  <a:schemeClr val="bg1"/>
                </a:solidFill>
                <a:latin typeface="Gilroy ExtraBold" charset="0"/>
                <a:ea typeface="Gilroy ExtraBold" charset="0"/>
                <a:cs typeface="Gilroy ExtraBold" charset="0"/>
              </a:rPr>
              <a:t>Which ask do you prefer? Why?</a:t>
            </a:r>
          </a:p>
        </p:txBody>
      </p:sp>
    </p:spTree>
    <p:extLst>
      <p:ext uri="{BB962C8B-B14F-4D97-AF65-F5344CB8AC3E}">
        <p14:creationId xmlns:p14="http://schemas.microsoft.com/office/powerpoint/2010/main" val="41161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096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7010398" y="1440974"/>
            <a:ext cx="4554073" cy="3647152"/>
          </a:xfrm>
          <a:prstGeom prst="rect">
            <a:avLst/>
          </a:prstGeom>
          <a:noFill/>
        </p:spPr>
        <p:txBody>
          <a:bodyPr wrap="square" rtlCol="0">
            <a:spAutoFit/>
          </a:bodyPr>
          <a:lstStyle/>
          <a:p>
            <a:r>
              <a:rPr lang="en-US" sz="2100" b="1" dirty="0">
                <a:latin typeface="Source Sans Pro" charset="0"/>
                <a:ea typeface="Source Sans Pro" charset="0"/>
                <a:cs typeface="Source Sans Pro" charset="0"/>
              </a:rPr>
              <a:t>I know that you care a lot about crime in our community. I do too! Which is why I am organizing an event with Rep. Gotham to better understand his approach on gun violence and what we can do as a community to affect change on the issue. Can you join me and other members of our community for a conversation with the congressman on April 20 at 2 pm?</a:t>
            </a:r>
          </a:p>
        </p:txBody>
      </p:sp>
      <p:sp>
        <p:nvSpPr>
          <p:cNvPr id="2" name="Rectangle 1"/>
          <p:cNvSpPr/>
          <p:nvPr/>
        </p:nvSpPr>
        <p:spPr>
          <a:xfrm>
            <a:off x="832678" y="1481315"/>
            <a:ext cx="4304098" cy="3582519"/>
          </a:xfrm>
          <a:prstGeom prst="rect">
            <a:avLst/>
          </a:prstGeom>
        </p:spPr>
        <p:txBody>
          <a:bodyPr wrap="square">
            <a:spAutoFit/>
          </a:bodyPr>
          <a:lstStyle/>
          <a:p>
            <a:pPr>
              <a:lnSpc>
                <a:spcPct val="90000"/>
              </a:lnSpc>
            </a:pPr>
            <a:r>
              <a:rPr lang="en-US" sz="2800" b="1" dirty="0">
                <a:solidFill>
                  <a:schemeClr val="bg1"/>
                </a:solidFill>
                <a:latin typeface="Source Sans Pro" charset="0"/>
                <a:ea typeface="Source Sans Pro" charset="0"/>
                <a:cs typeface="Source Sans Pro" charset="0"/>
              </a:rPr>
              <a:t>We are hosting an event with Rep. Gotham on April 20. We will be discussing his gun violence prevention proposal and how our community can get involved to support that. Can you join us? </a:t>
            </a:r>
          </a:p>
        </p:txBody>
      </p:sp>
      <p:sp>
        <p:nvSpPr>
          <p:cNvPr id="9" name="Oval 8"/>
          <p:cNvSpPr/>
          <p:nvPr/>
        </p:nvSpPr>
        <p:spPr>
          <a:xfrm>
            <a:off x="832678" y="86788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0" name="Oval 9"/>
          <p:cNvSpPr/>
          <p:nvPr/>
        </p:nvSpPr>
        <p:spPr>
          <a:xfrm>
            <a:off x="7071465" y="867879"/>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546459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8234" y="3061012"/>
            <a:ext cx="9915532" cy="723596"/>
          </a:xfrm>
          <a:prstGeom prst="rect">
            <a:avLst/>
          </a:prstGeom>
          <a:noFill/>
        </p:spPr>
        <p:txBody>
          <a:bodyPr wrap="square" rtlCol="0">
            <a:spAutoFit/>
          </a:bodyPr>
          <a:lstStyle/>
          <a:p>
            <a:pPr algn="ctr">
              <a:lnSpc>
                <a:spcPct val="80000"/>
              </a:lnSpc>
            </a:pPr>
            <a:r>
              <a:rPr lang="en-US" sz="5000" b="1" dirty="0">
                <a:solidFill>
                  <a:schemeClr val="bg1"/>
                </a:solidFill>
                <a:latin typeface="Gilroy ExtraBold" charset="0"/>
                <a:ea typeface="Gilroy ExtraBold" charset="0"/>
                <a:cs typeface="Gilroy ExtraBold" charset="0"/>
              </a:rPr>
              <a:t>Which ask do you prefer? Why?</a:t>
            </a:r>
          </a:p>
        </p:txBody>
      </p:sp>
    </p:spTree>
    <p:extLst>
      <p:ext uri="{BB962C8B-B14F-4D97-AF65-F5344CB8AC3E}">
        <p14:creationId xmlns:p14="http://schemas.microsoft.com/office/powerpoint/2010/main" val="106601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58909" y="2021001"/>
            <a:ext cx="7338349" cy="3107326"/>
          </a:xfrm>
          <a:prstGeom prst="rect">
            <a:avLst/>
          </a:prstGeom>
          <a:noFill/>
        </p:spPr>
        <p:txBody>
          <a:bodyPr wrap="square" rtlCol="0">
            <a:spAutoFit/>
          </a:bodyPr>
          <a:lstStyle/>
          <a:p>
            <a:pPr marL="914400" indent="-914400">
              <a:lnSpc>
                <a:spcPct val="110000"/>
              </a:lnSpc>
              <a:buFont typeface="+mj-lt"/>
              <a:buAutoNum type="arabicPeriod"/>
            </a:pPr>
            <a:r>
              <a:rPr lang="en-US" sz="3600" b="1" dirty="0">
                <a:solidFill>
                  <a:schemeClr val="bg1"/>
                </a:solidFill>
                <a:latin typeface="Source Sans Pro" charset="0"/>
                <a:ea typeface="Source Sans Pro" charset="0"/>
                <a:cs typeface="Source Sans Pro" charset="0"/>
              </a:rPr>
              <a:t>Know your audience</a:t>
            </a:r>
          </a:p>
          <a:p>
            <a:pPr marL="914400" indent="-914400">
              <a:lnSpc>
                <a:spcPct val="110000"/>
              </a:lnSpc>
              <a:buFont typeface="+mj-lt"/>
              <a:buAutoNum type="arabicPeriod"/>
            </a:pPr>
            <a:r>
              <a:rPr lang="en-US" sz="3600" b="1" dirty="0">
                <a:solidFill>
                  <a:schemeClr val="bg1"/>
                </a:solidFill>
                <a:latin typeface="Source Sans Pro" charset="0"/>
                <a:ea typeface="Source Sans Pro" charset="0"/>
                <a:cs typeface="Source Sans Pro" charset="0"/>
              </a:rPr>
              <a:t>Build urgency</a:t>
            </a:r>
          </a:p>
          <a:p>
            <a:pPr marL="914400" indent="-914400">
              <a:lnSpc>
                <a:spcPct val="110000"/>
              </a:lnSpc>
              <a:buFont typeface="+mj-lt"/>
              <a:buAutoNum type="arabicPeriod"/>
            </a:pPr>
            <a:r>
              <a:rPr lang="en-US" sz="3600" b="1" dirty="0">
                <a:solidFill>
                  <a:schemeClr val="bg1"/>
                </a:solidFill>
                <a:latin typeface="Source Sans Pro" charset="0"/>
                <a:ea typeface="Source Sans Pro" charset="0"/>
                <a:cs typeface="Source Sans Pro" charset="0"/>
              </a:rPr>
              <a:t>Ask for something specific</a:t>
            </a:r>
          </a:p>
          <a:p>
            <a:pPr marL="914400" indent="-914400">
              <a:lnSpc>
                <a:spcPct val="110000"/>
              </a:lnSpc>
              <a:buFont typeface="+mj-lt"/>
              <a:buAutoNum type="arabicPeriod"/>
            </a:pPr>
            <a:r>
              <a:rPr lang="en-US" sz="3600" b="1" dirty="0">
                <a:solidFill>
                  <a:schemeClr val="bg1"/>
                </a:solidFill>
                <a:latin typeface="Source Sans Pro" charset="0"/>
                <a:ea typeface="Source Sans Pro" charset="0"/>
                <a:cs typeface="Source Sans Pro" charset="0"/>
              </a:rPr>
              <a:t>Ask and be quiet</a:t>
            </a:r>
          </a:p>
          <a:p>
            <a:pPr marL="914400" indent="-914400">
              <a:lnSpc>
                <a:spcPct val="110000"/>
              </a:lnSpc>
              <a:buFont typeface="+mj-lt"/>
              <a:buAutoNum type="arabicPeriod"/>
            </a:pPr>
            <a:r>
              <a:rPr lang="en-US" sz="3600" b="1" dirty="0">
                <a:solidFill>
                  <a:schemeClr val="bg1"/>
                </a:solidFill>
                <a:latin typeface="Source Sans Pro" charset="0"/>
                <a:ea typeface="Source Sans Pro" charset="0"/>
                <a:cs typeface="Source Sans Pro" charset="0"/>
              </a:rPr>
              <a:t>Be persistent</a:t>
            </a:r>
          </a:p>
        </p:txBody>
      </p:sp>
      <p:sp>
        <p:nvSpPr>
          <p:cNvPr id="11" name="TextBox 10"/>
          <p:cNvSpPr txBox="1"/>
          <p:nvPr/>
        </p:nvSpPr>
        <p:spPr>
          <a:xfrm>
            <a:off x="0" y="864513"/>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THE </a:t>
            </a:r>
            <a:r>
              <a:rPr lang="en-US" sz="2500" b="1" spc="300">
                <a:latin typeface="Gilroy ExtraBold" charset="0"/>
                <a:ea typeface="Gilroy ExtraBold" charset="0"/>
                <a:cs typeface="Gilroy ExtraBold" charset="0"/>
              </a:rPr>
              <a:t>HARD ASK: 5-STEP FORMULA</a:t>
            </a:r>
            <a:endParaRPr lang="en-US" sz="2500" b="1" spc="300"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120605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0" y="596294"/>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The Hard Ask</a:t>
            </a:r>
          </a:p>
        </p:txBody>
      </p:sp>
      <p:sp>
        <p:nvSpPr>
          <p:cNvPr id="8" name="TextBox 7"/>
          <p:cNvSpPr txBox="1"/>
          <p:nvPr/>
        </p:nvSpPr>
        <p:spPr>
          <a:xfrm>
            <a:off x="1281857" y="1994590"/>
            <a:ext cx="9679368" cy="2554545"/>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lang="en-US" sz="3200" b="1" dirty="0">
                <a:latin typeface="Source Sans Pro" charset="0"/>
                <a:ea typeface="Source Sans Pro" charset="0"/>
                <a:cs typeface="Source Sans Pro" charset="0"/>
              </a:rPr>
              <a:t>Know your Audience</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What is at stake for the person being asked?</a:t>
            </a:r>
          </a:p>
          <a:p>
            <a:pPr marL="914400" lvl="1" indent="-457200">
              <a:buFont typeface="Arial" charset="0"/>
              <a:buChar cha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What’s in it for them?</a:t>
            </a:r>
          </a:p>
        </p:txBody>
      </p:sp>
    </p:spTree>
    <p:extLst>
      <p:ext uri="{BB962C8B-B14F-4D97-AF65-F5344CB8AC3E}">
        <p14:creationId xmlns:p14="http://schemas.microsoft.com/office/powerpoint/2010/main" val="123452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281857" y="1994590"/>
            <a:ext cx="9679368" cy="3539430"/>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3200" b="1" dirty="0">
                <a:latin typeface="Source Sans Pro" charset="0"/>
                <a:ea typeface="Source Sans Pro" charset="0"/>
                <a:cs typeface="Source Sans Pro" charset="0"/>
              </a:rPr>
              <a:t>2. Build urgency</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Do not simply make an ask. Provide context as to why the person should be involved right at this moment.</a:t>
            </a:r>
          </a:p>
          <a:p>
            <a:pPr marL="914400" lvl="1" indent="-457200">
              <a:buFont typeface="Arial" charset="0"/>
              <a:buChar cha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Why is attending your event important?</a:t>
            </a:r>
          </a:p>
        </p:txBody>
      </p:sp>
      <p:sp>
        <p:nvSpPr>
          <p:cNvPr id="6" name="TextBox 5"/>
          <p:cNvSpPr txBox="1"/>
          <p:nvPr/>
        </p:nvSpPr>
        <p:spPr>
          <a:xfrm>
            <a:off x="0" y="596294"/>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The Hard Ask</a:t>
            </a:r>
          </a:p>
        </p:txBody>
      </p:sp>
    </p:spTree>
    <p:extLst>
      <p:ext uri="{BB962C8B-B14F-4D97-AF65-F5344CB8AC3E}">
        <p14:creationId xmlns:p14="http://schemas.microsoft.com/office/powerpoint/2010/main" val="112367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281857" y="1994590"/>
            <a:ext cx="9679368" cy="3046988"/>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3200" b="1" dirty="0">
                <a:latin typeface="Source Sans Pro" charset="0"/>
                <a:ea typeface="Source Sans Pro" charset="0"/>
                <a:cs typeface="Source Sans Pro" charset="0"/>
              </a:rPr>
              <a:t>3. Ask for something specific</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Specific asks increase chances of a positive response.</a:t>
            </a:r>
          </a:p>
          <a:p>
            <a:pPr marL="914400" lvl="1" indent="-457200">
              <a:buFont typeface="Arial" charset="0"/>
              <a:buChar cha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Use either/or questions.</a:t>
            </a:r>
          </a:p>
        </p:txBody>
      </p:sp>
      <p:sp>
        <p:nvSpPr>
          <p:cNvPr id="6" name="TextBox 5"/>
          <p:cNvSpPr txBox="1"/>
          <p:nvPr/>
        </p:nvSpPr>
        <p:spPr>
          <a:xfrm>
            <a:off x="0" y="596294"/>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The Hard Ask</a:t>
            </a:r>
          </a:p>
        </p:txBody>
      </p:sp>
    </p:spTree>
    <p:extLst>
      <p:ext uri="{BB962C8B-B14F-4D97-AF65-F5344CB8AC3E}">
        <p14:creationId xmlns:p14="http://schemas.microsoft.com/office/powerpoint/2010/main" val="1326504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281857" y="1994590"/>
            <a:ext cx="9679368" cy="1569660"/>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3200" b="1" dirty="0">
                <a:latin typeface="Source Sans Pro" charset="0"/>
                <a:ea typeface="Source Sans Pro" charset="0"/>
                <a:cs typeface="Source Sans Pro" charset="0"/>
              </a:rPr>
              <a:t>4. Ask and be quiet</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err="1">
                <a:latin typeface="Source Sans Pro" charset="0"/>
                <a:ea typeface="Source Sans Pro" charset="0"/>
                <a:cs typeface="Source Sans Pro" charset="0"/>
              </a:rPr>
              <a:t>Shhhhhhh</a:t>
            </a:r>
            <a:endParaRPr lang="en-US" sz="3200" dirty="0">
              <a:latin typeface="Source Sans Pro" charset="0"/>
              <a:ea typeface="Source Sans Pro" charset="0"/>
              <a:cs typeface="Source Sans Pro" charset="0"/>
            </a:endParaRPr>
          </a:p>
        </p:txBody>
      </p:sp>
      <p:sp>
        <p:nvSpPr>
          <p:cNvPr id="6" name="TextBox 5"/>
          <p:cNvSpPr txBox="1"/>
          <p:nvPr/>
        </p:nvSpPr>
        <p:spPr>
          <a:xfrm>
            <a:off x="0" y="596294"/>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The Hard Ask</a:t>
            </a:r>
          </a:p>
        </p:txBody>
      </p:sp>
    </p:spTree>
    <p:extLst>
      <p:ext uri="{BB962C8B-B14F-4D97-AF65-F5344CB8AC3E}">
        <p14:creationId xmlns:p14="http://schemas.microsoft.com/office/powerpoint/2010/main" val="122137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1281857" y="1400242"/>
            <a:ext cx="9679368" cy="5016758"/>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3200" b="1" dirty="0">
                <a:latin typeface="Source Sans Pro" charset="0"/>
                <a:ea typeface="Source Sans Pro" charset="0"/>
                <a:cs typeface="Source Sans Pro" charset="0"/>
              </a:rPr>
              <a:t>5. Be persistent</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Ask #1: Can we meet between 2-4pm on Thursday?</a:t>
            </a:r>
          </a:p>
          <a:p>
            <a:pPr marL="914400" lvl="1" indent="-457200">
              <a:buFont typeface="Arial" charset="0"/>
              <a:buChar cha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Ask #2: When on Thursday works better for you?</a:t>
            </a:r>
          </a:p>
          <a:p>
            <a:pPr marL="914400" lvl="1" indent="-457200">
              <a:buFont typeface="Arial" charset="0"/>
              <a:buChar cha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Ask #3: When in the next three days can we get together?</a:t>
            </a:r>
          </a:p>
          <a:p>
            <a:pPr marL="914400" lvl="1" indent="-457200">
              <a:buFont typeface="Arial" charset="0"/>
              <a:buChar char="•"/>
            </a:pPr>
            <a:endParaRPr lang="en-US" sz="3200" dirty="0">
              <a:latin typeface="Source Sans Pro" charset="0"/>
              <a:ea typeface="Source Sans Pro" charset="0"/>
              <a:cs typeface="Source Sans Pro" charset="0"/>
            </a:endParaRPr>
          </a:p>
          <a:p>
            <a:pPr marL="914400" lvl="1" indent="-457200">
              <a:buFont typeface="Arial" charset="0"/>
              <a:buChar char="•"/>
            </a:pPr>
            <a:r>
              <a:rPr lang="en-US" sz="3200" dirty="0">
                <a:latin typeface="Source Sans Pro" charset="0"/>
                <a:ea typeface="Source Sans Pro" charset="0"/>
                <a:cs typeface="Source Sans Pro" charset="0"/>
              </a:rPr>
              <a:t>Ask #4: When does it work for you?</a:t>
            </a:r>
          </a:p>
        </p:txBody>
      </p:sp>
      <p:sp>
        <p:nvSpPr>
          <p:cNvPr id="6" name="TextBox 5"/>
          <p:cNvSpPr txBox="1"/>
          <p:nvPr/>
        </p:nvSpPr>
        <p:spPr>
          <a:xfrm>
            <a:off x="0" y="596294"/>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The Hard Ask</a:t>
            </a:r>
          </a:p>
        </p:txBody>
      </p:sp>
    </p:spTree>
    <p:extLst>
      <p:ext uri="{BB962C8B-B14F-4D97-AF65-F5344CB8AC3E}">
        <p14:creationId xmlns:p14="http://schemas.microsoft.com/office/powerpoint/2010/main" val="96365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89" y="3897679"/>
            <a:ext cx="731323" cy="4922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471" y="5262617"/>
            <a:ext cx="734441" cy="746836"/>
          </a:xfrm>
          <a:prstGeom prst="rect">
            <a:avLst/>
          </a:prstGeom>
        </p:spPr>
      </p:pic>
      <p:sp>
        <p:nvSpPr>
          <p:cNvPr id="3" name="Rectangle 2"/>
          <p:cNvSpPr/>
          <p:nvPr/>
        </p:nvSpPr>
        <p:spPr>
          <a:xfrm>
            <a:off x="5449873" y="1028630"/>
            <a:ext cx="6096000" cy="1107996"/>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inform your fellows leader, if you have one, and email </a:t>
            </a:r>
            <a:r>
              <a:rPr lang="en-US" altLang="en-US" sz="2200" dirty="0">
                <a:latin typeface="Source Sans Pro" charset="0"/>
                <a:ea typeface="Source Sans Pro" charset="0"/>
                <a:cs typeface="Source Sans Pro" charset="0"/>
                <a:hlinkClick r:id="rId5"/>
              </a:rPr>
              <a:t>fellows@ofa.us</a:t>
            </a:r>
            <a:endParaRPr lang="en-US" altLang="en-US" sz="2200" dirty="0">
              <a:latin typeface="Source Sans Pro" charset="0"/>
              <a:ea typeface="Source Sans Pro" charset="0"/>
              <a:cs typeface="Source Sans Pro" charset="0"/>
            </a:endParaRPr>
          </a:p>
        </p:txBody>
      </p:sp>
      <p:sp>
        <p:nvSpPr>
          <p:cNvPr id="6" name="Rectangle 5"/>
          <p:cNvSpPr/>
          <p:nvPr/>
        </p:nvSpPr>
        <p:spPr>
          <a:xfrm>
            <a:off x="5449873" y="2622890"/>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sp>
        <p:nvSpPr>
          <p:cNvPr id="7" name="Rectangle 6"/>
          <p:cNvSpPr/>
          <p:nvPr/>
        </p:nvSpPr>
        <p:spPr>
          <a:xfrm>
            <a:off x="5485779" y="3782391"/>
            <a:ext cx="6096000" cy="1446550"/>
          </a:xfrm>
          <a:prstGeom prst="rect">
            <a:avLst/>
          </a:prstGeom>
        </p:spPr>
        <p:txBody>
          <a:bodyPr>
            <a:spAutoFit/>
          </a:bodyPr>
          <a:lstStyle/>
          <a:p>
            <a:r>
              <a:rPr lang="en-US" altLang="en-US" sz="2200" dirty="0">
                <a:latin typeface="Source Sans Pro" charset="0"/>
                <a:ea typeface="Source Sans Pro" charset="0"/>
                <a:cs typeface="Source Sans Pro" charset="0"/>
              </a:rPr>
              <a:t>A recording of this video and slides will be available on the Fellows Bookshelf following this training.</a:t>
            </a:r>
          </a:p>
          <a:p>
            <a:endParaRPr lang="en-US" altLang="en-US" sz="2200" dirty="0">
              <a:latin typeface="Source Sans Pro" charset="0"/>
              <a:ea typeface="Source Sans Pro" charset="0"/>
              <a:cs typeface="Source Sans Pro" charset="0"/>
            </a:endParaRPr>
          </a:p>
        </p:txBody>
      </p:sp>
      <p:sp>
        <p:nvSpPr>
          <p:cNvPr id="8" name="Rectangle 7"/>
          <p:cNvSpPr/>
          <p:nvPr/>
        </p:nvSpPr>
        <p:spPr>
          <a:xfrm>
            <a:off x="5485779" y="5478263"/>
            <a:ext cx="3172663" cy="430887"/>
          </a:xfrm>
          <a:prstGeom prst="rect">
            <a:avLst/>
          </a:prstGeom>
        </p:spPr>
        <p:txBody>
          <a:bodyPr wrap="none">
            <a:spAutoFit/>
          </a:bodyPr>
          <a:lstStyle/>
          <a:p>
            <a:r>
              <a:rPr lang="en-US" altLang="en-US" sz="2200" dirty="0">
                <a:latin typeface="Source Sans Pro" charset="0"/>
                <a:ea typeface="Source Sans Pro" charset="0"/>
                <a:cs typeface="Source Sans Pro" charset="0"/>
              </a:rPr>
              <a:t>Tweet using #</a:t>
            </a:r>
            <a:r>
              <a:rPr lang="en-US" altLang="en-US" sz="2200" dirty="0" err="1">
                <a:latin typeface="Source Sans Pro" charset="0"/>
                <a:ea typeface="Source Sans Pro" charset="0"/>
                <a:cs typeface="Source Sans Pro" charset="0"/>
              </a:rPr>
              <a:t>OFAFellows</a:t>
            </a:r>
            <a:endParaRPr lang="en-US" altLang="en-US" sz="2200" dirty="0">
              <a:latin typeface="Source Sans Pro" charset="0"/>
              <a:ea typeface="Source Sans Pro" charset="0"/>
              <a:cs typeface="Source Sans Pro"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880" y="2576710"/>
            <a:ext cx="776116" cy="638071"/>
          </a:xfrm>
          <a:prstGeom prst="rect">
            <a:avLst/>
          </a:prstGeom>
        </p:spPr>
      </p:pic>
      <p:pic>
        <p:nvPicPr>
          <p:cNvPr id="15" name="Picture 14"/>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3514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401900" y="1393540"/>
            <a:ext cx="5586941" cy="1150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R="0" lvl="0" defTabSz="914400" eaLnBrk="1" fontAlgn="auto" latinLnBrk="0" hangingPunct="1">
              <a:lnSpc>
                <a:spcPct val="100000"/>
              </a:lnSpc>
              <a:spcBef>
                <a:spcPts val="0"/>
              </a:spcBef>
              <a:spcAft>
                <a:spcPts val="0"/>
              </a:spcAft>
              <a:buClrTx/>
              <a:buSzTx/>
              <a:tabLst/>
              <a:defRPr/>
            </a:pPr>
            <a:r>
              <a:rPr lang="en-US" altLang="en-US" sz="2400" dirty="0">
                <a:solidFill>
                  <a:schemeClr val="tx1"/>
                </a:solidFill>
                <a:latin typeface="Source Sans Pro" charset="0"/>
                <a:ea typeface="Source Sans Pro" charset="0"/>
                <a:cs typeface="Source Sans Pro" charset="0"/>
              </a:rPr>
              <a:t>Independently, think of your own event, draft a hard ask following the framework we just reviewed.</a:t>
            </a:r>
          </a:p>
        </p:txBody>
      </p:sp>
      <p:sp>
        <p:nvSpPr>
          <p:cNvPr id="7" name="Rectangle 6"/>
          <p:cNvSpPr>
            <a:spLocks noChangeArrowheads="1"/>
          </p:cNvSpPr>
          <p:nvPr/>
        </p:nvSpPr>
        <p:spPr bwMode="auto">
          <a:xfrm>
            <a:off x="1030148" y="1265204"/>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5 minutes</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22567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97518"/>
            <a:ext cx="12192000" cy="757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What is your Hard Ask?</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1224168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Assessing your audience</a:t>
            </a:r>
          </a:p>
        </p:txBody>
      </p:sp>
      <p:sp>
        <p:nvSpPr>
          <p:cNvPr id="23" name="Rectangle 22"/>
          <p:cNvSpPr/>
          <p:nvPr/>
        </p:nvSpPr>
        <p:spPr>
          <a:xfrm>
            <a:off x="4908518" y="2222116"/>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The Hard Ask</a:t>
            </a:r>
          </a:p>
        </p:txBody>
      </p:sp>
      <p:sp>
        <p:nvSpPr>
          <p:cNvPr id="35" name="Rectangle 34"/>
          <p:cNvSpPr/>
          <p:nvPr/>
        </p:nvSpPr>
        <p:spPr>
          <a:xfrm>
            <a:off x="4908520" y="2959435"/>
            <a:ext cx="4003986"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Debrief</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81163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97518"/>
            <a:ext cx="12192000" cy="757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Tweet your biggest takeaway</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266922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Assessing your audience</a:t>
            </a:r>
          </a:p>
        </p:txBody>
      </p:sp>
      <p:sp>
        <p:nvSpPr>
          <p:cNvPr id="23" name="Rectangle 22"/>
          <p:cNvSpPr/>
          <p:nvPr/>
        </p:nvSpPr>
        <p:spPr>
          <a:xfrm>
            <a:off x="4908518" y="2222116"/>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The Hard Ask</a:t>
            </a:r>
          </a:p>
        </p:txBody>
      </p:sp>
      <p:sp>
        <p:nvSpPr>
          <p:cNvPr id="35" name="Rectangle 34"/>
          <p:cNvSpPr/>
          <p:nvPr/>
        </p:nvSpPr>
        <p:spPr>
          <a:xfrm>
            <a:off x="4908520" y="2959435"/>
            <a:ext cx="400398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Debrief</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33899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07604" y="849089"/>
            <a:ext cx="6418844" cy="308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200" dirty="0">
                <a:solidFill>
                  <a:schemeClr val="tx1"/>
                </a:solidFill>
                <a:latin typeface="Source Sans Pro" charset="0"/>
                <a:ea typeface="Source Sans Pro" charset="0"/>
                <a:cs typeface="Source Sans Pro" charset="0"/>
              </a:rPr>
              <a:t>Now that you have a better idea of the type of event you will host and your event program, begin to think about your audience and the people you would like to recruit and invite to your event.</a:t>
            </a:r>
          </a:p>
          <a:p>
            <a:endParaRPr lang="en-US" altLang="en-US" sz="2200" dirty="0">
              <a:solidFill>
                <a:schemeClr val="tx1"/>
              </a:solidFill>
              <a:latin typeface="Source Sans Pro" charset="0"/>
              <a:ea typeface="Source Sans Pro" charset="0"/>
              <a:cs typeface="Source Sans Pro" charset="0"/>
            </a:endParaRPr>
          </a:p>
          <a:p>
            <a:r>
              <a:rPr lang="en-US" altLang="en-US" sz="2200" dirty="0">
                <a:solidFill>
                  <a:schemeClr val="tx1"/>
                </a:solidFill>
                <a:latin typeface="Source Sans Pro" charset="0"/>
                <a:ea typeface="Source Sans Pro" charset="0"/>
                <a:cs typeface="Source Sans Pro" charset="0"/>
              </a:rPr>
              <a:t>Use this assignment to begin drafting your recruitment plan. Think about your attendance goals, the type of audience you would like to recruit, and the hard ask you can use to recruit your audience.</a:t>
            </a:r>
          </a:p>
        </p:txBody>
      </p:sp>
      <p:sp>
        <p:nvSpPr>
          <p:cNvPr id="7" name="Rectangle 6"/>
          <p:cNvSpPr>
            <a:spLocks noChangeArrowheads="1"/>
          </p:cNvSpPr>
          <p:nvPr/>
        </p:nvSpPr>
        <p:spPr bwMode="auto">
          <a:xfrm>
            <a:off x="910279" y="886926"/>
            <a:ext cx="3340880" cy="1542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Weekly assignment, due Oct 25:</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9821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57275"/>
            <a:ext cx="12192000" cy="3367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tx1"/>
                </a:solidFill>
                <a:latin typeface="Gilroy ExtraBold" charset="0"/>
                <a:ea typeface="Gilroy ExtraBold" charset="0"/>
                <a:cs typeface="Gilroy ExtraBold" charset="0"/>
              </a:rPr>
              <a:t>OFA Training</a:t>
            </a:r>
          </a:p>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4000" b="1" dirty="0">
                <a:solidFill>
                  <a:schemeClr val="tx2"/>
                </a:solidFill>
                <a:latin typeface="Gilroy ExtraBold" charset="0"/>
                <a:ea typeface="Gilroy ExtraBold" charset="0"/>
                <a:cs typeface="Gilroy ExtraBold" charset="0"/>
              </a:rPr>
              <a:t>Thank you for joining today’s webinar.</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Check the Fellow Bookshelf for a copy of the material covered today, </a:t>
            </a:r>
          </a:p>
          <a:p>
            <a:pPr algn="ctr">
              <a:lnSpc>
                <a:spcPct val="80000"/>
              </a:lnSpc>
            </a:pPr>
            <a:r>
              <a:rPr lang="en-US" sz="2600" dirty="0">
                <a:solidFill>
                  <a:schemeClr val="tx1"/>
                </a:solidFill>
                <a:latin typeface="Source Sans Pro" charset="0"/>
                <a:ea typeface="Source Sans Pro" charset="0"/>
                <a:cs typeface="Source Sans Pro" charset="0"/>
              </a:rPr>
              <a:t>including a video and audio recording of the webinar. </a:t>
            </a:r>
          </a:p>
          <a:p>
            <a:pPr algn="ctr">
              <a:lnSpc>
                <a:spcPct val="80000"/>
              </a:lnSpc>
            </a:pPr>
            <a:endParaRPr lang="en-US" sz="2600" dirty="0">
              <a:solidFill>
                <a:schemeClr val="tx1"/>
              </a:solidFill>
              <a:latin typeface="Source Sans Pro" charset="0"/>
              <a:ea typeface="Source Sans Pro" charset="0"/>
              <a:cs typeface="Source Sans Pro" charset="0"/>
            </a:endParaRPr>
          </a:p>
          <a:p>
            <a:pPr algn="ctr">
              <a:lnSpc>
                <a:spcPct val="80000"/>
              </a:lnSpc>
            </a:pPr>
            <a:r>
              <a:rPr lang="en-US" sz="2600" b="1" dirty="0">
                <a:solidFill>
                  <a:schemeClr val="tx1"/>
                </a:solidFill>
                <a:latin typeface="Source Sans Pro" charset="0"/>
                <a:ea typeface="Source Sans Pro" charset="0"/>
                <a:cs typeface="Source Sans Pro" charset="0"/>
              </a:rPr>
              <a:t>Email </a:t>
            </a:r>
            <a:r>
              <a:rPr lang="en-US" sz="2600" b="1" dirty="0">
                <a:solidFill>
                  <a:schemeClr val="tx1"/>
                </a:solidFill>
                <a:latin typeface="Source Sans Pro" charset="0"/>
                <a:ea typeface="Source Sans Pro" charset="0"/>
                <a:cs typeface="Source Sans Pro" charset="0"/>
                <a:hlinkClick r:id="rId2"/>
              </a:rPr>
              <a:t>fellows@ofa.us</a:t>
            </a:r>
            <a:r>
              <a:rPr lang="en-US" sz="2600" b="1" dirty="0">
                <a:solidFill>
                  <a:schemeClr val="tx1"/>
                </a:solidFill>
                <a:latin typeface="Source Sans Pro" charset="0"/>
                <a:ea typeface="Source Sans Pro" charset="0"/>
                <a:cs typeface="Source Sans Pro" charset="0"/>
              </a:rPr>
              <a:t> with any questions. </a:t>
            </a:r>
          </a:p>
        </p:txBody>
      </p:sp>
      <p:sp>
        <p:nvSpPr>
          <p:cNvPr id="11" name="Rectangle 10">
            <a:hlinkClick r:id="rId3"/>
          </p:cNvPr>
          <p:cNvSpPr/>
          <p:nvPr/>
        </p:nvSpPr>
        <p:spPr>
          <a:xfrm>
            <a:off x="4908345" y="5407257"/>
            <a:ext cx="2375309" cy="65666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400" dirty="0">
                <a:hlinkClick r:id="rId4"/>
              </a:rPr>
              <a:t>bit.ly/cefweek4</a:t>
            </a:r>
            <a:endParaRPr lang="en-US" sz="24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80760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4274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dirty="0">
                <a:solidFill>
                  <a:schemeClr val="tx1"/>
                </a:solidFill>
                <a:latin typeface="Source Sans Pro" charset="0"/>
                <a:ea typeface="Source Sans Pro" charset="0"/>
                <a:cs typeface="Source Sans Pro" charset="0"/>
              </a:rPr>
              <a:t>Week 1: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2: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3:	Event Management</a:t>
            </a: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	Recruitment: Grassroots Tactics</a:t>
            </a:r>
          </a:p>
          <a:p>
            <a:endParaRPr lang="en-US" altLang="en-US" sz="2500" b="1"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352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Our learning journey:</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Where we’ve been and where we’re going</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8694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5428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dirty="0">
                <a:solidFill>
                  <a:schemeClr val="tx1"/>
                </a:solidFill>
                <a:latin typeface="Source Sans Pro" charset="0"/>
                <a:ea typeface="Source Sans Pro" charset="0"/>
                <a:cs typeface="Source Sans Pro" charset="0"/>
              </a:rPr>
              <a:t>Week 1: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2: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3:	Event Management</a:t>
            </a: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	Recruitment: Grassroots Tactics</a:t>
            </a: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	Recruitment: Digital Tactics</a:t>
            </a: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6:	Tying it all together</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3524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Our learning journey:</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Where we’ve been and where we’re going</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9718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32852966201_f4b2df6034_o.jpg"/>
          <p:cNvPicPr>
            <a:picLocks noChangeAspect="1"/>
          </p:cNvPicPr>
          <p:nvPr/>
        </p:nvPicPr>
        <p:blipFill rotWithShape="1">
          <a:blip r:embed="rId2">
            <a:alphaModFix amt="20000"/>
            <a:extLst>
              <a:ext uri="{28A0092B-C50C-407E-A947-70E740481C1C}">
                <a14:useLocalDpi xmlns:a14="http://schemas.microsoft.com/office/drawing/2010/main" val="0"/>
              </a:ext>
            </a:extLst>
          </a:blip>
          <a:srcRect l="13669" t="13669" b="13562"/>
          <a:stretch/>
        </p:blipFill>
        <p:spPr>
          <a:xfrm>
            <a:off x="0" y="0"/>
            <a:ext cx="12192000" cy="6858000"/>
          </a:xfrm>
          <a:prstGeom prst="rect">
            <a:avLst/>
          </a:prstGeom>
        </p:spPr>
      </p:pic>
      <p:sp>
        <p:nvSpPr>
          <p:cNvPr id="9" name="TextBox 8"/>
          <p:cNvSpPr txBox="1"/>
          <p:nvPr/>
        </p:nvSpPr>
        <p:spPr>
          <a:xfrm>
            <a:off x="0" y="2919209"/>
            <a:ext cx="12192000" cy="840230"/>
          </a:xfrm>
          <a:prstGeom prst="rect">
            <a:avLst/>
          </a:prstGeom>
          <a:noFill/>
        </p:spPr>
        <p:txBody>
          <a:bodyPr wrap="square" rtlCol="0">
            <a:spAutoFit/>
          </a:bodyPr>
          <a:lstStyle/>
          <a:p>
            <a:pPr algn="ctr">
              <a:lnSpc>
                <a:spcPct val="90000"/>
              </a:lnSpc>
            </a:pPr>
            <a:r>
              <a:rPr lang="en-US" sz="5400" b="1" dirty="0">
                <a:solidFill>
                  <a:schemeClr val="bg1"/>
                </a:solidFill>
                <a:latin typeface="Gilroy ExtraBold" charset="0"/>
                <a:ea typeface="Gilroy ExtraBold" charset="0"/>
                <a:cs typeface="Gilroy ExtraBold" charset="0"/>
              </a:rPr>
              <a:t>Recruitment: Grassroots Tactics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5036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063364"/>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41536"/>
            <a:ext cx="4547617"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Learn best practices for recruiting people to attend your event</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Be able to develop a Hard Ask</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comfortable recruiting for your upcoming event</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324106"/>
            <a:ext cx="344495" cy="3125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306161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60248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rgbClr val="FFFFFF"/>
                </a:solidFill>
                <a:latin typeface="Source Sans Pro" charset="0"/>
                <a:ea typeface="Source Sans Pro" charset="0"/>
                <a:cs typeface="Source Sans Pro" charset="0"/>
              </a:rPr>
              <a:t>Assessing your audience</a:t>
            </a:r>
          </a:p>
        </p:txBody>
      </p:sp>
      <p:sp>
        <p:nvSpPr>
          <p:cNvPr id="23" name="Rectangle 22"/>
          <p:cNvSpPr/>
          <p:nvPr/>
        </p:nvSpPr>
        <p:spPr>
          <a:xfrm>
            <a:off x="4908518" y="2222116"/>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The Hard Ask</a:t>
            </a:r>
          </a:p>
        </p:txBody>
      </p:sp>
      <p:sp>
        <p:nvSpPr>
          <p:cNvPr id="35" name="Rectangle 34"/>
          <p:cNvSpPr/>
          <p:nvPr/>
        </p:nvSpPr>
        <p:spPr>
          <a:xfrm>
            <a:off x="4908520" y="2959435"/>
            <a:ext cx="400398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9944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799961" y="1293373"/>
            <a:ext cx="10592078" cy="711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b="1" dirty="0">
                <a:solidFill>
                  <a:schemeClr val="bg1"/>
                </a:solidFill>
                <a:latin typeface="Gilroy ExtraBold" charset="0"/>
                <a:ea typeface="Gilroy ExtraBold" charset="0"/>
                <a:cs typeface="Gilroy ExtraBold" charset="0"/>
              </a:rPr>
              <a:t>Why should someone attend your event?</a:t>
            </a:r>
          </a:p>
        </p:txBody>
      </p:sp>
      <p:grpSp>
        <p:nvGrpSpPr>
          <p:cNvPr id="2" name="Group 1"/>
          <p:cNvGrpSpPr/>
          <p:nvPr/>
        </p:nvGrpSpPr>
        <p:grpSpPr>
          <a:xfrm>
            <a:off x="3829918" y="4441874"/>
            <a:ext cx="4459061" cy="1246889"/>
            <a:chOff x="3829918" y="4441874"/>
            <a:chExt cx="4459061" cy="1246889"/>
          </a:xfrm>
        </p:grpSpPr>
        <p:sp>
          <p:nvSpPr>
            <p:cNvPr id="13" name="TextBox 12">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1219322777"/>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9570</TotalTime>
  <Words>1219</Words>
  <Application>Microsoft Macintosh PowerPoint</Application>
  <PresentationFormat>Widescreen</PresentationFormat>
  <Paragraphs>235</Paragraphs>
  <Slides>36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Gilroy ExtraBold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Microsoft Office User</cp:lastModifiedBy>
  <cp:revision>60</cp:revision>
  <cp:lastPrinted>2017-03-28T21:26:38Z</cp:lastPrinted>
  <dcterms:created xsi:type="dcterms:W3CDTF">2017-01-24T22:12:49Z</dcterms:created>
  <dcterms:modified xsi:type="dcterms:W3CDTF">2019-02-25T05:31:21Z</dcterms:modified>
</cp:coreProperties>
</file>