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sldIdLst>
    <p:sldId id="291" r:id="rId3"/>
    <p:sldId id="263" r:id="rId4"/>
    <p:sldId id="264" r:id="rId5"/>
    <p:sldId id="265" r:id="rId6"/>
    <p:sldId id="273" r:id="rId7"/>
    <p:sldId id="258" r:id="rId8"/>
    <p:sldId id="259" r:id="rId9"/>
    <p:sldId id="293" r:id="rId10"/>
    <p:sldId id="275" r:id="rId11"/>
    <p:sldId id="276" r:id="rId12"/>
    <p:sldId id="278" r:id="rId13"/>
    <p:sldId id="279" r:id="rId14"/>
    <p:sldId id="294" r:id="rId15"/>
    <p:sldId id="284" r:id="rId16"/>
    <p:sldId id="288" r:id="rId17"/>
    <p:sldId id="292" r:id="rId18"/>
    <p:sldId id="261" r:id="rId19"/>
    <p:sldId id="285" r:id="rId20"/>
    <p:sldId id="295" r:id="rId21"/>
    <p:sldId id="28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19">
          <p15:clr>
            <a:srgbClr val="A4A3A4"/>
          </p15:clr>
        </p15:guide>
        <p15:guide id="2" pos="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4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8704" autoAdjust="0"/>
  </p:normalViewPr>
  <p:slideViewPr>
    <p:cSldViewPr>
      <p:cViewPr varScale="1">
        <p:scale>
          <a:sx n="82" d="100"/>
          <a:sy n="82" d="100"/>
        </p:scale>
        <p:origin x="1184" y="176"/>
      </p:cViewPr>
      <p:guideLst>
        <p:guide orient="horz" pos="4319"/>
        <p:guide pos="9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A808C-26D9-41C7-A229-6B8E8472601A}" type="datetimeFigureOut">
              <a:rPr lang="en-US" smtClean="0"/>
              <a:t>3/3/19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39BAFB-C580-4E5A-869E-EB37BDE84D52}" type="slidenum">
              <a:rPr lang="en-US" smtClean="0"/>
              <a:t>‹#›</a:t>
            </a:fld>
            <a:endParaRPr lang="en-US"/>
          </a:p>
        </p:txBody>
      </p:sp>
    </p:spTree>
    <p:extLst>
      <p:ext uri="{BB962C8B-B14F-4D97-AF65-F5344CB8AC3E}">
        <p14:creationId xmlns:p14="http://schemas.microsoft.com/office/powerpoint/2010/main" val="2179318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work is licensed under the Creative Commons Attribution-</a:t>
            </a:r>
            <a:r>
              <a:rPr lang="en-US" dirty="0" err="1"/>
              <a:t>NonCommercial</a:t>
            </a:r>
            <a:r>
              <a:rPr lang="en-US" dirty="0"/>
              <a:t> 4.0 International License. To view a copy of this license, visit http://</a:t>
            </a:r>
            <a:r>
              <a:rPr lang="en-US" dirty="0" err="1"/>
              <a:t>creativecommons.org</a:t>
            </a:r>
            <a:r>
              <a:rPr lang="en-US" dirty="0"/>
              <a:t>/licenses/by-</a:t>
            </a:r>
            <a:r>
              <a:rPr lang="en-US" dirty="0" err="1"/>
              <a:t>nc</a:t>
            </a:r>
            <a:r>
              <a:rPr lang="en-US" dirty="0"/>
              <a:t>/4.0/ or send a letter to Creative Commons, PO Box 1866, Mountain View, CA 94042, USA</a:t>
            </a:r>
            <a:endParaRPr lang="en-US" sz="1200" b="0" i="0" u="none" strike="noStrike" cap="none" dirty="0">
              <a:solidFill>
                <a:schemeClr val="dk1"/>
              </a:solidFill>
              <a:latin typeface="+mn-lt"/>
              <a:ea typeface="Calibri"/>
              <a:cs typeface="Calibri"/>
              <a:sym typeface="Calibri"/>
            </a:endParaRPr>
          </a:p>
          <a:p>
            <a:endParaRPr lang="en-US" b="1" dirty="0"/>
          </a:p>
          <a:p>
            <a:endParaRPr lang="en-US" b="1" dirty="0"/>
          </a:p>
          <a:p>
            <a:r>
              <a:rPr lang="en-US" b="1" dirty="0"/>
              <a:t>MATERIALS NEEDED:</a:t>
            </a:r>
            <a:endParaRPr lang="en-US" dirty="0"/>
          </a:p>
          <a:p>
            <a:pPr lvl="0"/>
            <a:r>
              <a:rPr lang="en-US" dirty="0"/>
              <a:t>Projector and PPT</a:t>
            </a:r>
          </a:p>
          <a:p>
            <a:pPr lvl="0"/>
            <a:r>
              <a:rPr lang="en-US" dirty="0"/>
              <a:t>Flip chart paper</a:t>
            </a:r>
          </a:p>
          <a:p>
            <a:pPr lvl="0"/>
            <a:r>
              <a:rPr lang="en-US" dirty="0"/>
              <a:t>Markers</a:t>
            </a:r>
          </a:p>
          <a:p>
            <a:r>
              <a:rPr lang="en-US" b="1" dirty="0"/>
              <a:t> </a:t>
            </a:r>
            <a:endParaRPr lang="en-US" dirty="0"/>
          </a:p>
          <a:p>
            <a:r>
              <a:rPr lang="en-US" b="1" dirty="0"/>
              <a:t>PREPARATION FOR THIS SECTION:</a:t>
            </a:r>
          </a:p>
          <a:p>
            <a:r>
              <a:rPr lang="en-US" b="0" dirty="0"/>
              <a:t>Find</a:t>
            </a:r>
            <a:r>
              <a:rPr lang="en-US" b="0" baseline="0" dirty="0"/>
              <a:t> example of a local, upcoming event that can be used in the examples later in this module.</a:t>
            </a:r>
            <a:endParaRPr lang="en-US" b="0" dirty="0"/>
          </a:p>
          <a:p>
            <a:r>
              <a:rPr lang="en-US" dirty="0"/>
              <a:t> </a:t>
            </a:r>
          </a:p>
          <a:p>
            <a:r>
              <a:rPr lang="en-US" b="1" dirty="0"/>
              <a:t>GOALS FOR THIS SECTION:</a:t>
            </a:r>
            <a:endParaRPr lang="en-US" dirty="0"/>
          </a:p>
          <a:p>
            <a:r>
              <a:rPr lang="en-US" b="1" dirty="0"/>
              <a:t> </a:t>
            </a:r>
            <a:endParaRPr lang="en-US" dirty="0"/>
          </a:p>
          <a:p>
            <a:r>
              <a:rPr lang="en-US" b="1" dirty="0"/>
              <a:t>AGENDA</a:t>
            </a:r>
            <a:endParaRPr lang="en-US" dirty="0"/>
          </a:p>
          <a:p>
            <a:r>
              <a:rPr lang="en-US" dirty="0"/>
              <a:t>0:00 – 0:02	Personal story intro</a:t>
            </a:r>
          </a:p>
          <a:p>
            <a:pPr marL="169684" indent="-169684">
              <a:buFont typeface="Arial"/>
              <a:buChar char="•"/>
            </a:pPr>
            <a:r>
              <a:rPr lang="en-US" b="1" dirty="0"/>
              <a:t>[Slide 1]</a:t>
            </a:r>
            <a:r>
              <a:rPr lang="en-US" dirty="0"/>
              <a:t> [Trainer should give a two-minute version of their personal story as relevant to this module. Don’t forget to share challenge - choice - outcome and practice it like any other section! The story should relate to contributions of Fellows or interns in past organizing work.]</a:t>
            </a:r>
          </a:p>
        </p:txBody>
      </p:sp>
      <p:sp>
        <p:nvSpPr>
          <p:cNvPr id="4" name="Slide Number Placeholder 3"/>
          <p:cNvSpPr>
            <a:spLocks noGrp="1"/>
          </p:cNvSpPr>
          <p:nvPr>
            <p:ph type="sldNum" sz="quarter" idx="10"/>
          </p:nvPr>
        </p:nvSpPr>
        <p:spPr/>
        <p:txBody>
          <a:bodyPr/>
          <a:lstStyle/>
          <a:p>
            <a:fld id="{C274625E-BD2B-41CA-9801-85E7424BBEF2}" type="slidenum">
              <a:rPr lang="en-US" smtClean="0"/>
              <a:pPr/>
              <a:t>1</a:t>
            </a:fld>
            <a:endParaRPr lang="en-US" dirty="0"/>
          </a:p>
        </p:txBody>
      </p:sp>
    </p:spTree>
    <p:extLst>
      <p:ext uri="{BB962C8B-B14F-4D97-AF65-F5344CB8AC3E}">
        <p14:creationId xmlns:p14="http://schemas.microsoft.com/office/powerpoint/2010/main" val="1815800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a:t>
            </a:r>
            <a:r>
              <a:rPr lang="en-US" baseline="0" dirty="0"/>
              <a:t> examples of asking in real life:</a:t>
            </a:r>
          </a:p>
          <a:p>
            <a:endParaRPr lang="en-US" baseline="0" dirty="0"/>
          </a:p>
          <a:p>
            <a:pPr marL="742950" lvl="1" indent="-285750">
              <a:buFont typeface="Courier New" pitchFamily="49" charset="0"/>
              <a:buChar char="o"/>
            </a:pPr>
            <a:r>
              <a:rPr lang="en-US" sz="2000" dirty="0">
                <a:latin typeface="Helvetica" pitchFamily="34" charset="0"/>
              </a:rPr>
              <a:t>Interviewing for a new job</a:t>
            </a:r>
          </a:p>
          <a:p>
            <a:pPr marL="742950" lvl="1" indent="-285750">
              <a:buFont typeface="Courier New" pitchFamily="49" charset="0"/>
              <a:buChar char="o"/>
            </a:pPr>
            <a:r>
              <a:rPr lang="en-US" sz="2000" dirty="0">
                <a:latin typeface="Helvetica" pitchFamily="34" charset="0"/>
              </a:rPr>
              <a:t>Favors from friends (borrow money, get a ride, etc.)</a:t>
            </a:r>
          </a:p>
          <a:p>
            <a:pPr marL="742950" lvl="1" indent="-285750">
              <a:buFont typeface="Courier New" pitchFamily="49" charset="0"/>
              <a:buChar char="o"/>
            </a:pPr>
            <a:r>
              <a:rPr lang="en-US" sz="2000" dirty="0">
                <a:latin typeface="Helvetica" pitchFamily="34" charset="0"/>
              </a:rPr>
              <a:t>Negotiating a lease, salary, contract, etc.</a:t>
            </a:r>
          </a:p>
          <a:p>
            <a:pPr marL="742950" lvl="1" indent="-285750">
              <a:buFont typeface="Courier New" pitchFamily="49" charset="0"/>
              <a:buChar char="o"/>
            </a:pPr>
            <a:r>
              <a:rPr lang="en-US" sz="2000" dirty="0">
                <a:latin typeface="Helvetica" pitchFamily="34" charset="0"/>
              </a:rPr>
              <a:t>Finding a girl/boyfriend(s)</a:t>
            </a:r>
          </a:p>
          <a:p>
            <a:pPr marL="0" lvl="1" indent="0">
              <a:buFont typeface="Courier New" pitchFamily="49" charset="0"/>
              <a:buNone/>
            </a:pPr>
            <a:endParaRPr lang="en-US" sz="2000" dirty="0">
              <a:latin typeface="Helvetica" pitchFamily="34" charset="0"/>
            </a:endParaRPr>
          </a:p>
          <a:p>
            <a:pPr marL="0" lvl="1" indent="0">
              <a:buFont typeface="Courier New" pitchFamily="49" charset="0"/>
              <a:buNone/>
            </a:pPr>
            <a:r>
              <a:rPr lang="en-US" sz="2000" dirty="0">
                <a:latin typeface="Helvetica" pitchFamily="34" charset="0"/>
              </a:rPr>
              <a:t>Each situation requires a different tactic.</a:t>
            </a:r>
            <a:endParaRPr lang="en-US" sz="2000" baseline="0" dirty="0">
              <a:latin typeface="Helvetica" pitchFamily="34" charset="0"/>
            </a:endParaRPr>
          </a:p>
          <a:p>
            <a:pPr marL="0" lvl="1" indent="0">
              <a:buFont typeface="Courier New" pitchFamily="49" charset="0"/>
              <a:buNone/>
            </a:pPr>
            <a:endParaRPr lang="en-US" sz="2000" baseline="0" dirty="0">
              <a:latin typeface="Helvetica" pitchFamily="34" charset="0"/>
            </a:endParaRPr>
          </a:p>
          <a:p>
            <a:pPr marL="0" lvl="1" indent="0">
              <a:buFont typeface="Courier New" pitchFamily="49" charset="0"/>
              <a:buNone/>
            </a:pPr>
            <a:r>
              <a:rPr lang="en-US" sz="2000" baseline="0" dirty="0">
                <a:latin typeface="Helvetica" pitchFamily="34" charset="0"/>
              </a:rPr>
              <a:t>[Remove mustache graphic if you don’t think it’s that funny.]</a:t>
            </a:r>
            <a:endParaRPr lang="en-US" sz="2000" dirty="0">
              <a:latin typeface="Helvetica" pitchFamily="34" charset="0"/>
            </a:endParaRPr>
          </a:p>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30403970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0">
              <a:buFont typeface="Courier New" pitchFamily="49" charset="0"/>
              <a:buNone/>
            </a:pPr>
            <a:r>
              <a:rPr lang="en-US" dirty="0"/>
              <a:t>Organizing is Asking</a:t>
            </a:r>
          </a:p>
          <a:p>
            <a:pPr marL="171450" lvl="1" indent="-171450">
              <a:buFont typeface="Arial" pitchFamily="34" charset="0"/>
              <a:buChar char="•"/>
            </a:pPr>
            <a:r>
              <a:rPr lang="en-US" dirty="0"/>
              <a:t>We</a:t>
            </a:r>
            <a:r>
              <a:rPr lang="en-US" baseline="0" dirty="0"/>
              <a:t> need a lot of help from our supporters. What do we ask them for? [Facilitate discussion on things we ask of supporters.]</a:t>
            </a:r>
          </a:p>
          <a:p>
            <a:pPr marL="171450" lvl="1" indent="-171450">
              <a:buFont typeface="Arial" pitchFamily="34" charset="0"/>
              <a:buChar char="•"/>
            </a:pPr>
            <a:r>
              <a:rPr lang="en-US" b="1" baseline="0" dirty="0"/>
              <a:t>[Slide animation] </a:t>
            </a:r>
            <a:r>
              <a:rPr lang="en-US" b="0" baseline="0" dirty="0"/>
              <a:t>With all of these things that we need, it’s important to note that we won’t get them unless we EXPLICITLY ask for them.</a:t>
            </a:r>
          </a:p>
          <a:p>
            <a:pPr marL="171450" lvl="1" indent="-171450">
              <a:buFont typeface="Arial" pitchFamily="34" charset="0"/>
              <a:buChar char="•"/>
            </a:pPr>
            <a:r>
              <a:rPr lang="en-US" b="0" baseline="0" dirty="0"/>
              <a:t>Don’t assume that someone will take the initiative and get everything done that’s on your checklist. This leads into our next point: the components of a successful ask.</a:t>
            </a:r>
            <a:endParaRPr lang="en-US" b="1"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3040397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Courier New" pitchFamily="49" charset="0"/>
              <a:buNone/>
            </a:pP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040397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buFont typeface="Courier New" pitchFamily="49" charset="0"/>
              <a:buNone/>
            </a:pPr>
            <a:r>
              <a:rPr lang="en-US" dirty="0"/>
              <a:t>Pair</a:t>
            </a:r>
            <a:r>
              <a:rPr lang="en-US" baseline="0" dirty="0"/>
              <a:t> and share: find a partner and practice your ask using an upcoming local event/rally as an example.</a:t>
            </a:r>
          </a:p>
          <a:p>
            <a:pPr marL="457200" lvl="1" indent="0">
              <a:buFont typeface="Courier New" pitchFamily="49" charset="0"/>
              <a:buNone/>
            </a:pPr>
            <a:r>
              <a:rPr lang="en-US" baseline="0" dirty="0"/>
              <a:t>As you are listening to your partner’s ask, try to locate the 7 parts of a good ask.</a:t>
            </a: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403970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3268663"/>
            <a:ext cx="4572000" cy="3429000"/>
          </a:xfrm>
        </p:spPr>
      </p:sp>
      <p:sp>
        <p:nvSpPr>
          <p:cNvPr id="3" name="Notes Placeholder 2"/>
          <p:cNvSpPr>
            <a:spLocks noGrp="1"/>
          </p:cNvSpPr>
          <p:nvPr>
            <p:ph type="body" idx="1"/>
          </p:nvPr>
        </p:nvSpPr>
        <p:spPr>
          <a:xfrm>
            <a:off x="651793" y="259109"/>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749067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21884739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1888" y="4270375"/>
            <a:ext cx="4570412" cy="3429000"/>
          </a:xfrm>
        </p:spPr>
      </p:sp>
      <p:sp>
        <p:nvSpPr>
          <p:cNvPr id="3" name="Notes Placeholder 2"/>
          <p:cNvSpPr>
            <a:spLocks noGrp="1"/>
          </p:cNvSpPr>
          <p:nvPr>
            <p:ph type="body" idx="1"/>
          </p:nvPr>
        </p:nvSpPr>
        <p:spPr>
          <a:xfrm>
            <a:off x="708471" y="359408"/>
            <a:ext cx="5486400" cy="4114800"/>
          </a:xfrm>
        </p:spPr>
        <p:txBody>
          <a:bodyPr/>
          <a:lstStyle/>
          <a:p>
            <a:pPr defTabSz="923818">
              <a:defRPr/>
            </a:pP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t>16</a:t>
            </a:fld>
            <a:endParaRPr lang="en-US"/>
          </a:p>
        </p:txBody>
      </p:sp>
    </p:spTree>
    <p:extLst>
      <p:ext uri="{BB962C8B-B14F-4D97-AF65-F5344CB8AC3E}">
        <p14:creationId xmlns:p14="http://schemas.microsoft.com/office/powerpoint/2010/main" val="42761982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go through a few myths about volunteer management that you hopefully</a:t>
            </a:r>
            <a:r>
              <a:rPr lang="en-US" baseline="0" dirty="0"/>
              <a:t> understand by now.</a:t>
            </a:r>
          </a:p>
          <a:p>
            <a:endParaRPr lang="en-US" baseline="0" dirty="0"/>
          </a:p>
          <a:p>
            <a:r>
              <a:rPr lang="en-US" baseline="0" dirty="0"/>
              <a:t>Optional: Ask, “why these are myths?”</a:t>
            </a: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188473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3268663"/>
            <a:ext cx="4572000" cy="3429000"/>
          </a:xfrm>
        </p:spPr>
      </p:sp>
      <p:sp>
        <p:nvSpPr>
          <p:cNvPr id="3" name="Notes Placeholder 2"/>
          <p:cNvSpPr>
            <a:spLocks noGrp="1"/>
          </p:cNvSpPr>
          <p:nvPr>
            <p:ph type="body" idx="1"/>
          </p:nvPr>
        </p:nvSpPr>
        <p:spPr>
          <a:xfrm>
            <a:off x="651793" y="259109"/>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37490671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2025" y="1663700"/>
            <a:ext cx="4570413" cy="3429000"/>
          </a:xfrm>
        </p:spPr>
      </p:sp>
      <p:sp>
        <p:nvSpPr>
          <p:cNvPr id="3" name="Notes Placeholder 2"/>
          <p:cNvSpPr>
            <a:spLocks noGrp="1"/>
          </p:cNvSpPr>
          <p:nvPr>
            <p:ph type="body" idx="1"/>
          </p:nvPr>
        </p:nvSpPr>
        <p:spPr>
          <a:xfrm>
            <a:off x="708471" y="158809"/>
            <a:ext cx="5486400" cy="4114800"/>
          </a:xfrm>
        </p:spPr>
        <p:txBody>
          <a:bodyPr/>
          <a:lstStyle/>
          <a:p>
            <a:endParaRPr lang="en-US" baseline="0"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42857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2025" y="1663700"/>
            <a:ext cx="4570413" cy="3429000"/>
          </a:xfrm>
        </p:spPr>
      </p:sp>
      <p:sp>
        <p:nvSpPr>
          <p:cNvPr id="3" name="Notes Placeholder 2"/>
          <p:cNvSpPr>
            <a:spLocks noGrp="1"/>
          </p:cNvSpPr>
          <p:nvPr>
            <p:ph type="body" idx="1"/>
          </p:nvPr>
        </p:nvSpPr>
        <p:spPr>
          <a:xfrm>
            <a:off x="708471" y="158809"/>
            <a:ext cx="5486400" cy="4114800"/>
          </a:xfrm>
        </p:spPr>
        <p:txBody>
          <a:bodyPr/>
          <a:lstStyle/>
          <a:p>
            <a:endParaRPr lang="en-US" baseline="0"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428571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2188473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3268663"/>
            <a:ext cx="4572000" cy="3429000"/>
          </a:xfrm>
        </p:spPr>
      </p:sp>
      <p:sp>
        <p:nvSpPr>
          <p:cNvPr id="3" name="Notes Placeholder 2"/>
          <p:cNvSpPr>
            <a:spLocks noGrp="1"/>
          </p:cNvSpPr>
          <p:nvPr>
            <p:ph type="body" idx="1"/>
          </p:nvPr>
        </p:nvSpPr>
        <p:spPr>
          <a:xfrm>
            <a:off x="651793" y="259109"/>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749067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 people</a:t>
            </a:r>
            <a:r>
              <a:rPr lang="en-US" baseline="0" dirty="0"/>
              <a:t> volunteer?</a:t>
            </a:r>
          </a:p>
          <a:p>
            <a:pPr marL="171450" indent="-171450">
              <a:buFont typeface="Arial" pitchFamily="34" charset="0"/>
              <a:buChar char="•"/>
            </a:pPr>
            <a:r>
              <a:rPr lang="en-US" baseline="0" dirty="0"/>
              <a:t>[Ask for examples of organizations that people have volunteered for in the past.] Why did you join those groups? What were hoping to get out of the experience.</a:t>
            </a:r>
          </a:p>
          <a:p>
            <a:pPr marL="171450" indent="-171450">
              <a:buFont typeface="Arial" pitchFamily="34" charset="0"/>
              <a:buChar char="•"/>
            </a:pPr>
            <a:r>
              <a:rPr lang="en-US" baseline="0" dirty="0"/>
              <a:t>[Write examples on butcher paper]</a:t>
            </a:r>
          </a:p>
          <a:p>
            <a:pPr marL="171450" indent="-171450">
              <a:buFont typeface="Arial" pitchFamily="34" charset="0"/>
              <a:buChar char="•"/>
            </a:pPr>
            <a:r>
              <a:rPr lang="en-US" b="1" baseline="0" dirty="0"/>
              <a:t>[Slide animation] </a:t>
            </a:r>
            <a:r>
              <a:rPr lang="en-US" b="0" baseline="0" dirty="0"/>
              <a:t>We hit on most of those, but here are some additional motivations for volunteering.</a:t>
            </a:r>
          </a:p>
          <a:p>
            <a:pPr marL="171450" indent="-171450">
              <a:buFont typeface="Arial" pitchFamily="34" charset="0"/>
              <a:buChar char="•"/>
            </a:pPr>
            <a:r>
              <a:rPr lang="en-US" b="1" baseline="0" dirty="0"/>
              <a:t>[Slide animation] </a:t>
            </a:r>
            <a:r>
              <a:rPr lang="en-US" b="0" baseline="0" dirty="0"/>
              <a:t>Most importantly, people will volunteer because someone asked them for their help and their talents.</a:t>
            </a:r>
            <a:endParaRPr lang="en-US" b="1" dirty="0"/>
          </a:p>
        </p:txBody>
      </p:sp>
      <p:sp>
        <p:nvSpPr>
          <p:cNvPr id="4" name="Slide Number Placeholder 3"/>
          <p:cNvSpPr>
            <a:spLocks noGrp="1"/>
          </p:cNvSpPr>
          <p:nvPr>
            <p:ph type="sldNum" sz="quarter" idx="10"/>
          </p:nvPr>
        </p:nvSpPr>
        <p:spPr/>
        <p:txBody>
          <a:bodyPr/>
          <a:lstStyle/>
          <a:p>
            <a:fld id="{B539BAFB-C580-4E5A-869E-EB37BDE84D52}" type="slidenum">
              <a:rPr lang="en-US" smtClean="0"/>
              <a:t>4</a:t>
            </a:fld>
            <a:endParaRPr lang="en-US"/>
          </a:p>
        </p:txBody>
      </p:sp>
    </p:spTree>
    <p:extLst>
      <p:ext uri="{BB962C8B-B14F-4D97-AF65-F5344CB8AC3E}">
        <p14:creationId xmlns:p14="http://schemas.microsoft.com/office/powerpoint/2010/main" val="748818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3268663"/>
            <a:ext cx="4572000" cy="3429000"/>
          </a:xfrm>
        </p:spPr>
      </p:sp>
      <p:sp>
        <p:nvSpPr>
          <p:cNvPr id="3" name="Notes Placeholder 2"/>
          <p:cNvSpPr>
            <a:spLocks noGrp="1"/>
          </p:cNvSpPr>
          <p:nvPr>
            <p:ph type="body" idx="1"/>
          </p:nvPr>
        </p:nvSpPr>
        <p:spPr>
          <a:xfrm>
            <a:off x="651793" y="259109"/>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749067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begin</a:t>
            </a:r>
            <a:r>
              <a:rPr lang="en-US" baseline="0" dirty="0"/>
              <a:t> to assemble a team of volunteers, you’ll never want to be without them again. Volunteers expand your group in every way, offering new connections, new ideas, and more general capacity. </a:t>
            </a:r>
          </a:p>
          <a:p>
            <a:endParaRPr lang="en-US" baseline="0" dirty="0"/>
          </a:p>
          <a:p>
            <a:r>
              <a:rPr lang="en-US" baseline="0" dirty="0"/>
              <a:t>You’ll want to create materials to help you recruit volunteers. In doing so, these are some questions that will help. Phone calls are one of our most effective and baseline methods of recruiting volunteers– they are easy and personal!</a:t>
            </a:r>
          </a:p>
          <a:p>
            <a:endParaRPr lang="en-US" baseline="0" dirty="0"/>
          </a:p>
          <a:p>
            <a:r>
              <a:rPr lang="en-US" baseline="0" dirty="0"/>
              <a:t>You will also want to do targeted outreach. This means tailoring your methods and materials to different groups that you may be catering to. You can put flyers out on a campus, but the content of those will be very different from the content of what you say to the Lions Club, who you probably will want to visit in person.</a:t>
            </a:r>
          </a:p>
          <a:p>
            <a:r>
              <a:rPr lang="en-US" baseline="0" dirty="0"/>
              <a:t>Hot Leads are some of the best targets that we have for phone calls; they are people who have recently been involved. Make sure to call them soon or they won’t be hot anymore.</a:t>
            </a:r>
          </a:p>
          <a:p>
            <a:endParaRPr lang="en-US" baseline="0" dirty="0"/>
          </a:p>
          <a:p>
            <a:r>
              <a:rPr lang="en-US" baseline="0" dirty="0"/>
              <a:t>Finally, in emergency cases and sometimes even when you’re just starting out, you can employ the “warm body” approach, in which you’re not targeting, but blanketing your recruitment ads looking for ‘warm bodies’ to come to your events.</a:t>
            </a: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040397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indent="0">
              <a:buNone/>
            </a:pPr>
            <a:r>
              <a:rPr lang="en-US" sz="2400" b="0" u="sng" dirty="0"/>
              <a:t>Your existing networks</a:t>
            </a:r>
            <a:r>
              <a:rPr lang="en-US" sz="2400" b="0" u="none" dirty="0"/>
              <a:t>:</a:t>
            </a:r>
            <a:r>
              <a:rPr lang="en-US" sz="2400" b="0" u="none" baseline="0" dirty="0"/>
              <a:t> </a:t>
            </a:r>
            <a:r>
              <a:rPr lang="en-US" sz="2400" u="none" dirty="0"/>
              <a:t>Invite</a:t>
            </a:r>
            <a:r>
              <a:rPr lang="en-US" sz="2400" dirty="0"/>
              <a:t> your supporters, your partners and friends to volunteer. At worst you have an extra pair of hands. At best it will deepen their commitment to help your cause.</a:t>
            </a:r>
          </a:p>
          <a:p>
            <a:pPr marL="0" lvl="1" indent="0">
              <a:buNone/>
            </a:pPr>
            <a:endParaRPr lang="en-US" sz="2400" dirty="0"/>
          </a:p>
          <a:p>
            <a:pPr marL="0" lvl="1" indent="0">
              <a:buNone/>
            </a:pPr>
            <a:r>
              <a:rPr lang="en-US" sz="2400" b="0" u="sng" dirty="0"/>
              <a:t>The OFA network:</a:t>
            </a:r>
            <a:r>
              <a:rPr lang="en-US" sz="2400" b="0" dirty="0"/>
              <a:t> </a:t>
            </a:r>
            <a:r>
              <a:rPr lang="en-US" sz="2400" dirty="0"/>
              <a:t>The call lists you’ll find in VAN represent people who have already expressed interest in OFA or have been involved in the past.</a:t>
            </a:r>
            <a:endParaRPr lang="en-US" sz="2400" b="1" u="sng" dirty="0"/>
          </a:p>
          <a:p>
            <a:pPr marL="0" lvl="1" indent="0">
              <a:buNone/>
            </a:pPr>
            <a:endParaRPr lang="en-US" sz="2400" dirty="0"/>
          </a:p>
          <a:p>
            <a:pPr marL="0" lvl="1" indent="0">
              <a:buNone/>
            </a:pPr>
            <a:r>
              <a:rPr lang="en-US" sz="2400" b="0" u="sng" dirty="0"/>
              <a:t>Local organizations:</a:t>
            </a:r>
            <a:r>
              <a:rPr lang="en-US" sz="2400" b="0" u="none" baseline="0" dirty="0"/>
              <a:t> </a:t>
            </a:r>
            <a:r>
              <a:rPr lang="en-US" sz="2400" u="none" dirty="0"/>
              <a:t>Rotary</a:t>
            </a:r>
            <a:r>
              <a:rPr lang="en-US" sz="2400" dirty="0"/>
              <a:t> Clubs, VFWs, Unions, Neighborhood/Parent groups</a:t>
            </a:r>
          </a:p>
          <a:p>
            <a:pPr marL="0" lvl="1" indent="0">
              <a:buNone/>
            </a:pPr>
            <a:endParaRPr lang="en-US" sz="2400" dirty="0"/>
          </a:p>
          <a:p>
            <a:pPr marL="0" lvl="1" indent="0">
              <a:buNone/>
            </a:pPr>
            <a:r>
              <a:rPr lang="en-US" sz="2400" b="0" u="sng" dirty="0"/>
              <a:t>Social Media</a:t>
            </a:r>
            <a:r>
              <a:rPr lang="en-US" sz="2400" b="0" dirty="0"/>
              <a:t>: </a:t>
            </a:r>
            <a:r>
              <a:rPr lang="en-US" sz="2400" dirty="0"/>
              <a:t>you have all those Facebook friends for something!</a:t>
            </a:r>
          </a:p>
          <a:p>
            <a:pPr marL="0" lvl="1" indent="0">
              <a:buNone/>
            </a:pPr>
            <a:endParaRPr lang="en-US" sz="2400" b="1" dirty="0"/>
          </a:p>
          <a:p>
            <a:pPr marL="0" lvl="1" indent="0">
              <a:buNone/>
            </a:pPr>
            <a:r>
              <a:rPr lang="en-US" sz="2400" b="0" u="sng" dirty="0"/>
              <a:t>The Web:</a:t>
            </a:r>
            <a:r>
              <a:rPr lang="en-US" sz="2400" b="0" dirty="0"/>
              <a:t> </a:t>
            </a:r>
            <a:r>
              <a:rPr lang="en-US" sz="2400" dirty="0"/>
              <a:t>Find local community calendars and tap into existing online platforms, such as idealist.org, volunteermatch.org, allforgood.org.</a:t>
            </a:r>
          </a:p>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2018392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Brainstorm</a:t>
            </a:r>
            <a:endParaRPr lang="en-US" baseline="0" dirty="0"/>
          </a:p>
          <a:p>
            <a:pPr marL="171450" indent="-171450">
              <a:buFont typeface="Arial" pitchFamily="34" charset="0"/>
              <a:buChar char="•"/>
            </a:pPr>
            <a:r>
              <a:rPr lang="en-US" baseline="0" dirty="0"/>
              <a:t>[Customization needed here. Include information about a local event coming up.]</a:t>
            </a:r>
          </a:p>
          <a:p>
            <a:pPr marL="171450" indent="-171450">
              <a:buFont typeface="Arial" pitchFamily="34" charset="0"/>
              <a:buChar char="•"/>
            </a:pPr>
            <a:r>
              <a:rPr lang="en-US" baseline="0" dirty="0"/>
              <a:t>Let’s shout out some ideas for getting more people to come to our event.</a:t>
            </a:r>
          </a:p>
          <a:p>
            <a:pPr marL="171450" indent="-171450">
              <a:buFont typeface="Arial" pitchFamily="34" charset="0"/>
              <a:buChar char="•"/>
            </a:pPr>
            <a:r>
              <a:rPr lang="en-US" baseline="0" dirty="0"/>
              <a:t>[Have designated note taker write down ideas on butcher paper.] </a:t>
            </a:r>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201839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47725" y="3268663"/>
            <a:ext cx="4572000" cy="3429000"/>
          </a:xfrm>
        </p:spPr>
      </p:sp>
      <p:sp>
        <p:nvSpPr>
          <p:cNvPr id="3" name="Notes Placeholder 2"/>
          <p:cNvSpPr>
            <a:spLocks noGrp="1"/>
          </p:cNvSpPr>
          <p:nvPr>
            <p:ph type="body" idx="1"/>
          </p:nvPr>
        </p:nvSpPr>
        <p:spPr>
          <a:xfrm>
            <a:off x="651793" y="259109"/>
            <a:ext cx="5486400" cy="4114800"/>
          </a:xfrm>
        </p:spPr>
        <p:txBody>
          <a:bodyPr/>
          <a:lstStyle/>
          <a:p>
            <a:endParaRPr lang="en-US" dirty="0"/>
          </a:p>
        </p:txBody>
      </p:sp>
      <p:sp>
        <p:nvSpPr>
          <p:cNvPr id="4" name="Slide Number Placeholder 3"/>
          <p:cNvSpPr>
            <a:spLocks noGrp="1"/>
          </p:cNvSpPr>
          <p:nvPr>
            <p:ph type="sldNum" sz="quarter" idx="10"/>
          </p:nvPr>
        </p:nvSpPr>
        <p:spPr/>
        <p:txBody>
          <a:bodyPr/>
          <a:lstStyle/>
          <a:p>
            <a:fld id="{D1FD2AC7-8B7B-4622-935C-82F4BC1F8EF4}"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37490671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838200" y="3886200"/>
            <a:ext cx="7391400" cy="1219200"/>
          </a:xfrm>
        </p:spPr>
        <p:txBody>
          <a:bodyPr>
            <a:noAutofit/>
          </a:bodyPr>
          <a:lstStyle>
            <a:lvl1pPr algn="ctr">
              <a:defRPr sz="3600">
                <a:solidFill>
                  <a:srgbClr val="FFFFFF"/>
                </a:solidFill>
                <a:latin typeface="+mj-lt"/>
              </a:defRPr>
            </a:lvl1pPr>
          </a:lstStyle>
          <a:p>
            <a:r>
              <a:rPr lang="en-US" dirty="0"/>
              <a:t>Click to edit Master title style</a:t>
            </a:r>
            <a:br>
              <a:rPr lang="en-US" dirty="0"/>
            </a:br>
            <a:endParaRPr lang="en-US" dirty="0"/>
          </a:p>
        </p:txBody>
      </p:sp>
      <p:sp>
        <p:nvSpPr>
          <p:cNvPr id="6" name="Text Placeholder 5"/>
          <p:cNvSpPr>
            <a:spLocks noGrp="1"/>
          </p:cNvSpPr>
          <p:nvPr>
            <p:ph type="body" sz="quarter" idx="10"/>
          </p:nvPr>
        </p:nvSpPr>
        <p:spPr>
          <a:xfrm>
            <a:off x="838200" y="5181600"/>
            <a:ext cx="7391400" cy="1219200"/>
          </a:xfrm>
        </p:spPr>
        <p:txBody>
          <a:bodyPr>
            <a:normAutofit/>
          </a:bodyPr>
          <a:lstStyle>
            <a:lvl1pPr algn="ctr">
              <a:buNone/>
              <a:defRPr sz="3000" b="1">
                <a:solidFill>
                  <a:srgbClr val="C0DBE7"/>
                </a:solidFill>
              </a:defRPr>
            </a:lvl1pPr>
            <a:lvl2pPr>
              <a:buNone/>
              <a:defRPr/>
            </a:lvl2pPr>
          </a:lstStyle>
          <a:p>
            <a:pPr lvl="0"/>
            <a:endParaRPr lang="en-US" dirty="0"/>
          </a:p>
        </p:txBody>
      </p:sp>
      <p:sp>
        <p:nvSpPr>
          <p:cNvPr id="13" name="Rectangle 12"/>
          <p:cNvSpPr/>
          <p:nvPr userDrawn="1"/>
        </p:nvSpPr>
        <p:spPr>
          <a:xfrm>
            <a:off x="0" y="6248400"/>
            <a:ext cx="9144000" cy="445008"/>
          </a:xfrm>
          <a:prstGeom prst="rect">
            <a:avLst/>
          </a:prstGeom>
          <a:solidFill>
            <a:srgbClr val="00446A"/>
          </a:solidFill>
          <a:ln>
            <a:solidFill>
              <a:srgbClr val="004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userDrawn="1"/>
        </p:nvSpPr>
        <p:spPr>
          <a:xfrm>
            <a:off x="0" y="6617208"/>
            <a:ext cx="91440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14"/>
          <p:cNvSpPr/>
          <p:nvPr userDrawn="1"/>
        </p:nvSpPr>
        <p:spPr>
          <a:xfrm>
            <a:off x="0" y="6693408"/>
            <a:ext cx="9144000" cy="164592"/>
          </a:xfrm>
          <a:prstGeom prst="rect">
            <a:avLst/>
          </a:prstGeom>
          <a:solidFill>
            <a:srgbClr val="C2DBE8"/>
          </a:solidFill>
          <a:ln>
            <a:solidFill>
              <a:srgbClr val="C2DB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9" name="Picture 8" descr="042912-FL-logo-alt3.png"/>
          <p:cNvPicPr>
            <a:picLocks noChangeAspect="1"/>
          </p:cNvPicPr>
          <p:nvPr userDrawn="1"/>
        </p:nvPicPr>
        <p:blipFill rotWithShape="1">
          <a:blip r:embed="rId2" cstate="print">
            <a:extLst>
              <a:ext uri="{28A0092B-C50C-407E-A947-70E740481C1C}">
                <a14:useLocalDpi xmlns:a14="http://schemas.microsoft.com/office/drawing/2010/main" val="0"/>
              </a:ext>
            </a:extLst>
          </a:blip>
          <a:srcRect l="4543" r="4589" b="72970"/>
          <a:stretch/>
        </p:blipFill>
        <p:spPr>
          <a:xfrm>
            <a:off x="-1" y="1404492"/>
            <a:ext cx="9144001" cy="1567308"/>
          </a:xfrm>
          <a:prstGeom prst="rect">
            <a:avLst/>
          </a:prstGeom>
        </p:spPr>
      </p:pic>
    </p:spTree>
    <p:extLst>
      <p:ext uri="{BB962C8B-B14F-4D97-AF65-F5344CB8AC3E}">
        <p14:creationId xmlns:p14="http://schemas.microsoft.com/office/powerpoint/2010/main" val="68376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0D4343-0553-46F2-9C81-9490D6A30289}" type="datetime1">
              <a:rPr lang="en-US">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4003475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616C52E-B87F-4F77-AC49-DE23E8D220D4}" type="datetime1">
              <a:rPr lang="en-US">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6837064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7"/>
          <p:cNvSpPr>
            <a:spLocks noGrp="1"/>
          </p:cNvSpPr>
          <p:nvPr>
            <p:ph type="title" hasCustomPrompt="1"/>
          </p:nvPr>
        </p:nvSpPr>
        <p:spPr>
          <a:xfrm>
            <a:off x="838200" y="3886200"/>
            <a:ext cx="7391400" cy="1219200"/>
          </a:xfrm>
        </p:spPr>
        <p:txBody>
          <a:bodyPr>
            <a:noAutofit/>
          </a:bodyPr>
          <a:lstStyle>
            <a:lvl1pPr algn="ctr">
              <a:defRPr sz="3600">
                <a:solidFill>
                  <a:srgbClr val="FFFFFF"/>
                </a:solidFill>
                <a:latin typeface="+mj-lt"/>
              </a:defRPr>
            </a:lvl1pPr>
          </a:lstStyle>
          <a:p>
            <a:r>
              <a:rPr lang="en-US" dirty="0"/>
              <a:t>Click to edit Master title style</a:t>
            </a:r>
            <a:br>
              <a:rPr lang="en-US" dirty="0"/>
            </a:br>
            <a:endParaRPr lang="en-US" dirty="0"/>
          </a:p>
        </p:txBody>
      </p:sp>
      <p:sp>
        <p:nvSpPr>
          <p:cNvPr id="6" name="Text Placeholder 5"/>
          <p:cNvSpPr>
            <a:spLocks noGrp="1"/>
          </p:cNvSpPr>
          <p:nvPr>
            <p:ph type="body" sz="quarter" idx="10"/>
          </p:nvPr>
        </p:nvSpPr>
        <p:spPr>
          <a:xfrm>
            <a:off x="838200" y="5181600"/>
            <a:ext cx="7391400" cy="1219200"/>
          </a:xfrm>
        </p:spPr>
        <p:txBody>
          <a:bodyPr>
            <a:normAutofit/>
          </a:bodyPr>
          <a:lstStyle>
            <a:lvl1pPr algn="ctr">
              <a:buNone/>
              <a:defRPr sz="3000" b="1">
                <a:solidFill>
                  <a:srgbClr val="C0DBE7"/>
                </a:solidFill>
              </a:defRPr>
            </a:lvl1pPr>
            <a:lvl2pPr>
              <a:buNone/>
              <a:defRPr/>
            </a:lvl2pPr>
          </a:lstStyle>
          <a:p>
            <a:pPr lvl="0"/>
            <a:endParaRPr lang="en-US" dirty="0"/>
          </a:p>
        </p:txBody>
      </p:sp>
      <p:sp>
        <p:nvSpPr>
          <p:cNvPr id="13" name="Rectangle 12"/>
          <p:cNvSpPr/>
          <p:nvPr userDrawn="1"/>
        </p:nvSpPr>
        <p:spPr>
          <a:xfrm>
            <a:off x="0" y="6248400"/>
            <a:ext cx="9144000" cy="445008"/>
          </a:xfrm>
          <a:prstGeom prst="rect">
            <a:avLst/>
          </a:prstGeom>
          <a:solidFill>
            <a:srgbClr val="00446A"/>
          </a:solidFill>
          <a:ln>
            <a:solidFill>
              <a:srgbClr val="004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4" name="Rectangle 13"/>
          <p:cNvSpPr/>
          <p:nvPr userDrawn="1"/>
        </p:nvSpPr>
        <p:spPr>
          <a:xfrm>
            <a:off x="0" y="6617208"/>
            <a:ext cx="91440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14"/>
          <p:cNvSpPr/>
          <p:nvPr userDrawn="1"/>
        </p:nvSpPr>
        <p:spPr>
          <a:xfrm>
            <a:off x="0" y="6693408"/>
            <a:ext cx="9144000" cy="164592"/>
          </a:xfrm>
          <a:prstGeom prst="rect">
            <a:avLst/>
          </a:prstGeom>
          <a:solidFill>
            <a:srgbClr val="C2DBE8"/>
          </a:solidFill>
          <a:ln>
            <a:solidFill>
              <a:srgbClr val="C2DB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pic>
        <p:nvPicPr>
          <p:cNvPr id="9" name="Picture 8" descr="042912-FL-logo-alt3.png"/>
          <p:cNvPicPr>
            <a:picLocks noChangeAspect="1"/>
          </p:cNvPicPr>
          <p:nvPr userDrawn="1"/>
        </p:nvPicPr>
        <p:blipFill rotWithShape="1">
          <a:blip r:embed="rId2" cstate="print">
            <a:extLst>
              <a:ext uri="{28A0092B-C50C-407E-A947-70E740481C1C}">
                <a14:useLocalDpi xmlns:a14="http://schemas.microsoft.com/office/drawing/2010/main" val="0"/>
              </a:ext>
            </a:extLst>
          </a:blip>
          <a:srcRect l="4543" r="4589" b="72970"/>
          <a:stretch/>
        </p:blipFill>
        <p:spPr>
          <a:xfrm>
            <a:off x="-1" y="1404492"/>
            <a:ext cx="9144001" cy="1567308"/>
          </a:xfrm>
          <a:prstGeom prst="rect">
            <a:avLst/>
          </a:prstGeom>
        </p:spPr>
      </p:pic>
    </p:spTree>
    <p:extLst>
      <p:ext uri="{BB962C8B-B14F-4D97-AF65-F5344CB8AC3E}">
        <p14:creationId xmlns:p14="http://schemas.microsoft.com/office/powerpoint/2010/main" val="8556725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990600"/>
            <a:ext cx="9144000" cy="228600"/>
          </a:xfrm>
          <a:prstGeom prst="rect">
            <a:avLst/>
          </a:prstGeom>
          <a:solidFill>
            <a:srgbClr val="00446A"/>
          </a:solidFill>
          <a:ln>
            <a:solidFill>
              <a:srgbClr val="004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hasCustomPrompt="1"/>
          </p:nvPr>
        </p:nvSpPr>
        <p:spPr>
          <a:xfrm>
            <a:off x="457200" y="76200"/>
            <a:ext cx="8229600" cy="1143000"/>
          </a:xfrm>
        </p:spPr>
        <p:txBody>
          <a:bodyPr>
            <a:normAutofit/>
          </a:bodyPr>
          <a:lstStyle>
            <a:lvl1pPr>
              <a:defRPr sz="2600">
                <a:solidFill>
                  <a:srgbClr val="00446A"/>
                </a:solidFill>
                <a:latin typeface="+mj-lt"/>
              </a:defRPr>
            </a:lvl1pPr>
          </a:lstStyle>
          <a:p>
            <a:r>
              <a:rPr lang="en-US" dirty="0"/>
              <a:t>Click </a:t>
            </a:r>
            <a:r>
              <a:rPr lang="en-US" dirty="0" err="1"/>
              <a:t>ato</a:t>
            </a:r>
            <a:r>
              <a:rPr lang="en-US" dirty="0"/>
              <a:t> edit Master title style</a:t>
            </a:r>
            <a:br>
              <a:rPr lang="en-US" dirty="0"/>
            </a:br>
            <a:r>
              <a:rPr lang="en-US" dirty="0" err="1"/>
              <a:t>ajdsklfjasdklfjlajklsdfakljfd</a:t>
            </a:r>
            <a:endParaRPr lang="en-US" dirty="0"/>
          </a:p>
        </p:txBody>
      </p:sp>
      <p:sp>
        <p:nvSpPr>
          <p:cNvPr id="6" name="Slide Number Placeholder 5"/>
          <p:cNvSpPr>
            <a:spLocks noGrp="1"/>
          </p:cNvSpPr>
          <p:nvPr>
            <p:ph type="sldNum" sz="quarter" idx="12"/>
          </p:nvPr>
        </p:nvSpPr>
        <p:spPr>
          <a:xfrm>
            <a:off x="6553200" y="6492240"/>
            <a:ext cx="2133600" cy="320040"/>
          </a:xfrm>
        </p:spPr>
        <p:txBody>
          <a:bodyPr/>
          <a:lstStyle>
            <a:lvl1pPr>
              <a:defRPr>
                <a:latin typeface="+mj-lt"/>
              </a:defRPr>
            </a:lvl1p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sp>
        <p:nvSpPr>
          <p:cNvPr id="3" name="Content Placeholder 2"/>
          <p:cNvSpPr>
            <a:spLocks noGrp="1"/>
          </p:cNvSpPr>
          <p:nvPr>
            <p:ph idx="1"/>
          </p:nvPr>
        </p:nvSpPr>
        <p:spPr>
          <a:xfrm>
            <a:off x="457200" y="1524000"/>
            <a:ext cx="8229600" cy="4419600"/>
          </a:xfrm>
        </p:spPr>
        <p:txBody>
          <a:bodyPr>
            <a:normAutofit/>
          </a:bodyPr>
          <a:lstStyle>
            <a:lvl1pPr marL="231775" indent="-231775">
              <a:defRPr sz="1800" b="1">
                <a:solidFill>
                  <a:schemeClr val="tx1">
                    <a:lumMod val="75000"/>
                    <a:lumOff val="25000"/>
                  </a:schemeClr>
                </a:solidFill>
                <a:latin typeface="+mj-lt"/>
              </a:defRPr>
            </a:lvl1pPr>
            <a:lvl2pPr>
              <a:buFont typeface="Courier New" pitchFamily="49" charset="0"/>
              <a:buChar char="o"/>
              <a:defRPr sz="1800">
                <a:solidFill>
                  <a:schemeClr val="tx1">
                    <a:lumMod val="75000"/>
                    <a:lumOff val="25000"/>
                  </a:schemeClr>
                </a:solidFill>
                <a:latin typeface="+mj-lt"/>
              </a:defRPr>
            </a:lvl2pPr>
            <a:lvl3pPr>
              <a:defRPr sz="1800">
                <a:solidFill>
                  <a:schemeClr val="tx1">
                    <a:lumMod val="75000"/>
                    <a:lumOff val="25000"/>
                  </a:schemeClr>
                </a:solidFill>
                <a:latin typeface="+mj-lt"/>
              </a:defRPr>
            </a:lvl3pPr>
            <a:lvl4pPr>
              <a:defRPr sz="1800">
                <a:solidFill>
                  <a:schemeClr val="tx1">
                    <a:lumMod val="75000"/>
                    <a:lumOff val="25000"/>
                  </a:schemeClr>
                </a:solidFill>
                <a:latin typeface="+mj-lt"/>
              </a:defRPr>
            </a:lvl4pPr>
            <a:lvl5pPr>
              <a:defRPr sz="1800">
                <a:solidFill>
                  <a:schemeClr val="tx1">
                    <a:lumMod val="75000"/>
                    <a:lumOff val="25000"/>
                  </a:schemeClr>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1143000"/>
            <a:ext cx="9144000" cy="457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userDrawn="1"/>
        </p:nvSpPr>
        <p:spPr>
          <a:xfrm>
            <a:off x="0" y="1203960"/>
            <a:ext cx="9144000" cy="45720"/>
          </a:xfrm>
          <a:prstGeom prst="rect">
            <a:avLst/>
          </a:prstGeom>
          <a:solidFill>
            <a:srgbClr val="C2DBE8"/>
          </a:solidFill>
          <a:ln>
            <a:solidFill>
              <a:srgbClr val="C2DB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Slide Number Placeholder 5"/>
          <p:cNvSpPr txBox="1">
            <a:spLocks/>
          </p:cNvSpPr>
          <p:nvPr userDrawn="1"/>
        </p:nvSpPr>
        <p:spPr>
          <a:xfrm>
            <a:off x="304800" y="6492240"/>
            <a:ext cx="2346960" cy="320040"/>
          </a:xfrm>
          <a:prstGeom prst="rect">
            <a:avLst/>
          </a:prstGeom>
        </p:spPr>
        <p:txBody>
          <a:bodyPr vert="horz" lIns="101858" tIns="50929" rIns="101858" bIns="50929" rtlCol="0" anchor="ctr"/>
          <a:lstStyle>
            <a:lvl1pPr algn="r">
              <a:defRPr sz="1100">
                <a:ln>
                  <a:noFill/>
                </a:ln>
                <a:solidFill>
                  <a:schemeClr val="tx1">
                    <a:tint val="75000"/>
                  </a:schemeClr>
                </a:solidFill>
                <a:latin typeface="Calibri"/>
                <a:cs typeface="Calibri"/>
              </a:defRPr>
            </a:lvl1pPr>
          </a:lstStyle>
          <a:p>
            <a:pPr algn="l" defTabSz="509292">
              <a:defRPr/>
            </a:pPr>
            <a:r>
              <a:rPr lang="en-US" dirty="0">
                <a:solidFill>
                  <a:prstClr val="black">
                    <a:tint val="75000"/>
                  </a:prstClr>
                </a:solidFill>
              </a:rPr>
              <a:t>Proprietary and Confidential</a:t>
            </a:r>
          </a:p>
        </p:txBody>
      </p:sp>
      <p:pic>
        <p:nvPicPr>
          <p:cNvPr id="12" name="Picture 11"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7750783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8936E4C-FF79-4DBA-8F4C-357DA1A9FBA8}" type="datetime1">
              <a:rPr lang="en-US" smtClean="0">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8" name="Picture 7"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074969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918E37E-62F2-4360-9446-04F9C3C62934}" type="datetime1">
              <a:rPr lang="en-US" smtClean="0">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645572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108AB4DA-6517-4428-A1EB-5405FB7A1D04}" type="datetime1">
              <a:rPr lang="en-US" smtClean="0">
                <a:solidFill>
                  <a:prstClr val="black"/>
                </a:solidFill>
              </a:rPr>
              <a:pPr/>
              <a:t>3/3/19</a:t>
            </a:fld>
            <a:endParaRPr lang="en-US" dirty="0">
              <a:solidFill>
                <a:prstClr val="black"/>
              </a:solidFill>
            </a:endParaRPr>
          </a:p>
        </p:txBody>
      </p:sp>
      <p:sp>
        <p:nvSpPr>
          <p:cNvPr id="9" name="Slide Number Placeholder 8"/>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11" name="Picture 10"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1683590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FD2128C-7779-4A2A-BBB6-276E477F352A}" type="datetime1">
              <a:rPr lang="en-US" smtClean="0">
                <a:solidFill>
                  <a:prstClr val="black"/>
                </a:solidFill>
              </a:rPr>
              <a:pPr/>
              <a:t>3/3/19</a:t>
            </a:fld>
            <a:endParaRPr lang="en-US" dirty="0">
              <a:solidFill>
                <a:prstClr val="black"/>
              </a:solidFill>
            </a:endParaRPr>
          </a:p>
        </p:txBody>
      </p:sp>
      <p:sp>
        <p:nvSpPr>
          <p:cNvPr id="5" name="Slide Number Placeholder 4"/>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881139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EBCC4AFA-DA1D-47CA-92A1-D6A3BD4562E2}" type="datetime1">
              <a:rPr lang="en-US" smtClean="0">
                <a:solidFill>
                  <a:prstClr val="black"/>
                </a:solidFill>
              </a:rPr>
              <a:pPr/>
              <a:t>3/3/19</a:t>
            </a:fld>
            <a:endParaRPr lang="en-US" dirty="0">
              <a:solidFill>
                <a:prstClr val="black"/>
              </a:solidFill>
            </a:endParaRPr>
          </a:p>
        </p:txBody>
      </p:sp>
      <p:sp>
        <p:nvSpPr>
          <p:cNvPr id="4" name="Slide Number Placeholder 3"/>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6" name="Picture 5"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565404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AA749E7-A4B4-4986-9A9A-A190CE27C087}" type="datetime1">
              <a:rPr lang="en-US" smtClean="0">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470340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990600"/>
            <a:ext cx="9144000" cy="228600"/>
          </a:xfrm>
          <a:prstGeom prst="rect">
            <a:avLst/>
          </a:prstGeom>
          <a:solidFill>
            <a:srgbClr val="00446A"/>
          </a:solidFill>
          <a:ln>
            <a:solidFill>
              <a:srgbClr val="0044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hasCustomPrompt="1"/>
          </p:nvPr>
        </p:nvSpPr>
        <p:spPr>
          <a:xfrm>
            <a:off x="457200" y="76200"/>
            <a:ext cx="8229600" cy="1143000"/>
          </a:xfrm>
        </p:spPr>
        <p:txBody>
          <a:bodyPr>
            <a:normAutofit/>
          </a:bodyPr>
          <a:lstStyle>
            <a:lvl1pPr>
              <a:defRPr sz="2600">
                <a:solidFill>
                  <a:srgbClr val="00446A"/>
                </a:solidFill>
                <a:latin typeface="+mj-lt"/>
              </a:defRPr>
            </a:lvl1pPr>
          </a:lstStyle>
          <a:p>
            <a:r>
              <a:rPr lang="en-US" dirty="0"/>
              <a:t>Click </a:t>
            </a:r>
            <a:r>
              <a:rPr lang="en-US" dirty="0" err="1"/>
              <a:t>ato</a:t>
            </a:r>
            <a:r>
              <a:rPr lang="en-US" dirty="0"/>
              <a:t> edit Master title style</a:t>
            </a:r>
            <a:br>
              <a:rPr lang="en-US" dirty="0"/>
            </a:br>
            <a:r>
              <a:rPr lang="en-US" dirty="0" err="1"/>
              <a:t>ajdsklfjasdklfjlajklsdfakljfd</a:t>
            </a:r>
            <a:endParaRPr lang="en-US" dirty="0"/>
          </a:p>
        </p:txBody>
      </p:sp>
      <p:sp>
        <p:nvSpPr>
          <p:cNvPr id="6" name="Slide Number Placeholder 5"/>
          <p:cNvSpPr>
            <a:spLocks noGrp="1"/>
          </p:cNvSpPr>
          <p:nvPr>
            <p:ph type="sldNum" sz="quarter" idx="12"/>
          </p:nvPr>
        </p:nvSpPr>
        <p:spPr>
          <a:xfrm>
            <a:off x="6553200" y="6492240"/>
            <a:ext cx="2133600" cy="320040"/>
          </a:xfrm>
        </p:spPr>
        <p:txBody>
          <a:bodyPr/>
          <a:lstStyle>
            <a:lvl1pPr>
              <a:defRPr>
                <a:latin typeface="+mj-lt"/>
              </a:defRPr>
            </a:lvl1p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sp>
        <p:nvSpPr>
          <p:cNvPr id="3" name="Content Placeholder 2"/>
          <p:cNvSpPr>
            <a:spLocks noGrp="1"/>
          </p:cNvSpPr>
          <p:nvPr>
            <p:ph idx="1"/>
          </p:nvPr>
        </p:nvSpPr>
        <p:spPr>
          <a:xfrm>
            <a:off x="457200" y="1524000"/>
            <a:ext cx="8229600" cy="4419600"/>
          </a:xfrm>
        </p:spPr>
        <p:txBody>
          <a:bodyPr>
            <a:normAutofit/>
          </a:bodyPr>
          <a:lstStyle>
            <a:lvl1pPr marL="231775" indent="-231775">
              <a:defRPr sz="1800" b="1">
                <a:solidFill>
                  <a:schemeClr val="tx1">
                    <a:lumMod val="75000"/>
                    <a:lumOff val="25000"/>
                  </a:schemeClr>
                </a:solidFill>
                <a:latin typeface="+mj-lt"/>
              </a:defRPr>
            </a:lvl1pPr>
            <a:lvl2pPr>
              <a:buFont typeface="Courier New" pitchFamily="49" charset="0"/>
              <a:buChar char="o"/>
              <a:defRPr sz="1800">
                <a:solidFill>
                  <a:schemeClr val="tx1">
                    <a:lumMod val="75000"/>
                    <a:lumOff val="25000"/>
                  </a:schemeClr>
                </a:solidFill>
                <a:latin typeface="+mj-lt"/>
              </a:defRPr>
            </a:lvl2pPr>
            <a:lvl3pPr>
              <a:defRPr sz="1800">
                <a:solidFill>
                  <a:schemeClr val="tx1">
                    <a:lumMod val="75000"/>
                    <a:lumOff val="25000"/>
                  </a:schemeClr>
                </a:solidFill>
                <a:latin typeface="+mj-lt"/>
              </a:defRPr>
            </a:lvl3pPr>
            <a:lvl4pPr>
              <a:defRPr sz="1800">
                <a:solidFill>
                  <a:schemeClr val="tx1">
                    <a:lumMod val="75000"/>
                    <a:lumOff val="25000"/>
                  </a:schemeClr>
                </a:solidFill>
                <a:latin typeface="+mj-lt"/>
              </a:defRPr>
            </a:lvl4pPr>
            <a:lvl5pPr>
              <a:defRPr sz="1800">
                <a:solidFill>
                  <a:schemeClr val="tx1">
                    <a:lumMod val="75000"/>
                    <a:lumOff val="25000"/>
                  </a:schemeClr>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0" y="1143000"/>
            <a:ext cx="9144000" cy="457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userDrawn="1"/>
        </p:nvSpPr>
        <p:spPr>
          <a:xfrm>
            <a:off x="0" y="1203960"/>
            <a:ext cx="9144000" cy="45720"/>
          </a:xfrm>
          <a:prstGeom prst="rect">
            <a:avLst/>
          </a:prstGeom>
          <a:solidFill>
            <a:srgbClr val="C2DBE8"/>
          </a:solidFill>
          <a:ln>
            <a:solidFill>
              <a:srgbClr val="C2DBE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Slide Number Placeholder 5"/>
          <p:cNvSpPr txBox="1">
            <a:spLocks/>
          </p:cNvSpPr>
          <p:nvPr userDrawn="1"/>
        </p:nvSpPr>
        <p:spPr>
          <a:xfrm>
            <a:off x="304800" y="6492240"/>
            <a:ext cx="2346960" cy="320040"/>
          </a:xfrm>
          <a:prstGeom prst="rect">
            <a:avLst/>
          </a:prstGeom>
        </p:spPr>
        <p:txBody>
          <a:bodyPr vert="horz" lIns="101858" tIns="50929" rIns="101858" bIns="50929" rtlCol="0" anchor="ctr"/>
          <a:lstStyle>
            <a:lvl1pPr algn="r">
              <a:defRPr sz="1100">
                <a:ln>
                  <a:noFill/>
                </a:ln>
                <a:solidFill>
                  <a:schemeClr val="tx1">
                    <a:tint val="75000"/>
                  </a:schemeClr>
                </a:solidFill>
                <a:latin typeface="Calibri"/>
                <a:cs typeface="Calibri"/>
              </a:defRPr>
            </a:lvl1pPr>
          </a:lstStyle>
          <a:p>
            <a:pPr algn="l" defTabSz="509292">
              <a:defRPr/>
            </a:pPr>
            <a:r>
              <a:rPr lang="en-US" dirty="0">
                <a:solidFill>
                  <a:prstClr val="black">
                    <a:tint val="75000"/>
                  </a:prstClr>
                </a:solidFill>
              </a:rPr>
              <a:t>Proprietary and Confidential</a:t>
            </a:r>
          </a:p>
        </p:txBody>
      </p:sp>
      <p:pic>
        <p:nvPicPr>
          <p:cNvPr id="12" name="Picture 11"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6178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C71DD62-2D18-425B-BB00-FED8815D80D5}" type="datetime1">
              <a:rPr lang="en-US" smtClean="0">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17188364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D0D4343-0553-46F2-9C81-9490D6A30289}" type="datetime1">
              <a:rPr lang="en-US" smtClean="0">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8766862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616C52E-B87F-4F77-AC49-DE23E8D220D4}" type="datetime1">
              <a:rPr lang="en-US" smtClean="0">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273610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8936E4C-FF79-4DBA-8F4C-357DA1A9FBA8}" type="datetime1">
              <a:rPr lang="en-US">
                <a:solidFill>
                  <a:prstClr val="black"/>
                </a:solidFill>
              </a:rPr>
              <a:pPr/>
              <a:t>3/3/19</a:t>
            </a:fld>
            <a:endParaRPr lang="en-US" dirty="0">
              <a:solidFill>
                <a:prstClr val="black"/>
              </a:solidFill>
            </a:endParaRPr>
          </a:p>
        </p:txBody>
      </p:sp>
      <p:sp>
        <p:nvSpPr>
          <p:cNvPr id="6" name="Slide Number Placeholder 5"/>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8" name="Picture 7"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624993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918E37E-62F2-4360-9446-04F9C3C62934}" type="datetime1">
              <a:rPr lang="en-US">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46868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108AB4DA-6517-4428-A1EB-5405FB7A1D04}" type="datetime1">
              <a:rPr lang="en-US">
                <a:solidFill>
                  <a:prstClr val="black"/>
                </a:solidFill>
              </a:rPr>
              <a:pPr/>
              <a:t>3/3/19</a:t>
            </a:fld>
            <a:endParaRPr lang="en-US" dirty="0">
              <a:solidFill>
                <a:prstClr val="black"/>
              </a:solidFill>
            </a:endParaRPr>
          </a:p>
        </p:txBody>
      </p:sp>
      <p:sp>
        <p:nvSpPr>
          <p:cNvPr id="9" name="Slide Number Placeholder 8"/>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11" name="Picture 10"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414737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FD2128C-7779-4A2A-BBB6-276E477F352A}" type="datetime1">
              <a:rPr lang="en-US">
                <a:solidFill>
                  <a:prstClr val="black"/>
                </a:solidFill>
              </a:rPr>
              <a:pPr/>
              <a:t>3/3/19</a:t>
            </a:fld>
            <a:endParaRPr lang="en-US" dirty="0">
              <a:solidFill>
                <a:prstClr val="black"/>
              </a:solidFill>
            </a:endParaRPr>
          </a:p>
        </p:txBody>
      </p:sp>
      <p:sp>
        <p:nvSpPr>
          <p:cNvPr id="5" name="Slide Number Placeholder 4"/>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7" name="Picture 6"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98767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EBCC4AFA-DA1D-47CA-92A1-D6A3BD4562E2}" type="datetime1">
              <a:rPr lang="en-US">
                <a:solidFill>
                  <a:prstClr val="black"/>
                </a:solidFill>
              </a:rPr>
              <a:pPr/>
              <a:t>3/3/19</a:t>
            </a:fld>
            <a:endParaRPr lang="en-US" dirty="0">
              <a:solidFill>
                <a:prstClr val="black"/>
              </a:solidFill>
            </a:endParaRPr>
          </a:p>
        </p:txBody>
      </p:sp>
      <p:sp>
        <p:nvSpPr>
          <p:cNvPr id="4" name="Slide Number Placeholder 3"/>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6" name="Picture 5"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2971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AA749E7-A4B4-4986-9A9A-A190CE27C087}" type="datetime1">
              <a:rPr lang="en-US">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015817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C71DD62-2D18-425B-BB00-FED8815D80D5}" type="datetime1">
              <a:rPr lang="en-US">
                <a:solidFill>
                  <a:prstClr val="black"/>
                </a:solidFill>
              </a:rPr>
              <a:pPr/>
              <a:t>3/3/19</a:t>
            </a:fld>
            <a:endParaRPr lang="en-US" dirty="0">
              <a:solidFill>
                <a:prstClr val="black"/>
              </a:solidFill>
            </a:endParaRPr>
          </a:p>
        </p:txBody>
      </p:sp>
      <p:sp>
        <p:nvSpPr>
          <p:cNvPr id="7" name="Slide Number Placeholder 6"/>
          <p:cNvSpPr>
            <a:spLocks noGrp="1"/>
          </p:cNvSpPr>
          <p:nvPr>
            <p:ph type="sldNum" sz="quarter" idx="12"/>
          </p:nvPr>
        </p:nvSpPr>
        <p:spPr/>
        <p:txBody>
          <a:body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pic>
        <p:nvPicPr>
          <p:cNvPr id="9" name="Picture 8" descr="OFA_logo-icon_only-print-3color.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43400" y="6324600"/>
            <a:ext cx="457200" cy="457200"/>
          </a:xfrm>
          <a:prstGeom prst="rect">
            <a:avLst/>
          </a:prstGeom>
        </p:spPr>
      </p:pic>
    </p:spTree>
    <p:extLst>
      <p:ext uri="{BB962C8B-B14F-4D97-AF65-F5344CB8AC3E}">
        <p14:creationId xmlns:p14="http://schemas.microsoft.com/office/powerpoint/2010/main" val="3079800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492240"/>
            <a:ext cx="2133600" cy="320040"/>
          </a:xfrm>
          <a:prstGeom prst="rect">
            <a:avLst/>
          </a:prstGeom>
        </p:spPr>
        <p:txBody>
          <a:bodyPr vert="horz" lIns="91440" tIns="45720" rIns="91440" bIns="45720" rtlCol="0" anchor="ctr"/>
          <a:lstStyle>
            <a:lvl1pPr algn="r">
              <a:defRPr sz="1100">
                <a:solidFill>
                  <a:schemeClr val="tx1">
                    <a:tint val="75000"/>
                  </a:schemeClr>
                </a:solidFill>
                <a:latin typeface="+mj-lt"/>
              </a:defRPr>
            </a:lvl1p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910009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2600" b="1"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492240"/>
            <a:ext cx="2133600" cy="320040"/>
          </a:xfrm>
          <a:prstGeom prst="rect">
            <a:avLst/>
          </a:prstGeom>
        </p:spPr>
        <p:txBody>
          <a:bodyPr vert="horz" lIns="91440" tIns="45720" rIns="91440" bIns="45720" rtlCol="0" anchor="ctr"/>
          <a:lstStyle>
            <a:lvl1pPr algn="r">
              <a:defRPr sz="1100">
                <a:solidFill>
                  <a:schemeClr val="tx1">
                    <a:tint val="75000"/>
                  </a:schemeClr>
                </a:solidFill>
                <a:latin typeface="+mj-lt"/>
              </a:defRPr>
            </a:lvl1pPr>
          </a:lstStyle>
          <a:p>
            <a:fld id="{51A0968B-E52D-48FA-AFA4-A19DF3D2143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948444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2600" b="1"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a:xfrm>
            <a:off x="876300" y="3573016"/>
            <a:ext cx="7391400" cy="685800"/>
          </a:xfrm>
        </p:spPr>
        <p:txBody>
          <a:bodyPr/>
          <a:lstStyle/>
          <a:p>
            <a:pPr eaLnBrk="1" hangingPunct="1"/>
            <a:r>
              <a:rPr lang="en-US" dirty="0">
                <a:solidFill>
                  <a:srgbClr val="00446A"/>
                </a:solidFill>
                <a:latin typeface="Calibri" pitchFamily="84" charset="0"/>
              </a:rPr>
              <a:t>Recruiting &amp; Managing Volunteers</a:t>
            </a:r>
          </a:p>
        </p:txBody>
      </p:sp>
      <p:sp>
        <p:nvSpPr>
          <p:cNvPr id="7170" name="Text Placeholder 2"/>
          <p:cNvSpPr>
            <a:spLocks noGrp="1"/>
          </p:cNvSpPr>
          <p:nvPr>
            <p:ph type="body" sz="quarter" idx="10"/>
          </p:nvPr>
        </p:nvSpPr>
        <p:spPr>
          <a:xfrm>
            <a:off x="0" y="4648200"/>
            <a:ext cx="9144000" cy="1524000"/>
          </a:xfrm>
        </p:spPr>
        <p:txBody>
          <a:bodyPr>
            <a:normAutofit lnSpcReduction="10000"/>
          </a:bodyPr>
          <a:lstStyle/>
          <a:p>
            <a:pPr eaLnBrk="1" hangingPunct="1"/>
            <a:r>
              <a:rPr lang="en-US" sz="2900" dirty="0">
                <a:solidFill>
                  <a:srgbClr val="558ED5"/>
                </a:solidFill>
                <a:latin typeface="Calibri" pitchFamily="84" charset="0"/>
              </a:rPr>
              <a:t>Trainer, Role</a:t>
            </a:r>
          </a:p>
          <a:p>
            <a:pPr eaLnBrk="1" hangingPunct="1"/>
            <a:r>
              <a:rPr lang="en-US" sz="2900" dirty="0">
                <a:solidFill>
                  <a:srgbClr val="558ED5"/>
                </a:solidFill>
                <a:latin typeface="Calibri" pitchFamily="84" charset="0"/>
              </a:rPr>
              <a:t>@TwitterHandle</a:t>
            </a:r>
          </a:p>
          <a:p>
            <a:pPr eaLnBrk="1" hangingPunct="1"/>
            <a:r>
              <a:rPr lang="en-US" sz="2900" dirty="0">
                <a:solidFill>
                  <a:srgbClr val="558ED5"/>
                </a:solidFill>
                <a:latin typeface="Calibri" pitchFamily="84" charset="0"/>
              </a:rPr>
              <a:t>#OFAFellows</a:t>
            </a:r>
          </a:p>
        </p:txBody>
      </p:sp>
      <p:pic>
        <p:nvPicPr>
          <p:cNvPr id="4" name="Picture 3"/>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924800" y="685800"/>
            <a:ext cx="607476" cy="4471524"/>
          </a:xfrm>
          <a:prstGeom prst="rect">
            <a:avLst/>
          </a:prstGeom>
        </p:spPr>
      </p:pic>
      <p:pic>
        <p:nvPicPr>
          <p:cNvPr id="5" name="Picture 4" descr="A drawing of a face&#10;&#10;Description automatically generated">
            <a:extLst>
              <a:ext uri="{FF2B5EF4-FFF2-40B4-BE49-F238E27FC236}">
                <a16:creationId xmlns:a16="http://schemas.microsoft.com/office/drawing/2014/main" id="{6D66C8E1-B9A3-3E4F-BFF5-7CB1B3FBE838}"/>
              </a:ext>
            </a:extLst>
          </p:cNvPr>
          <p:cNvPicPr>
            <a:picLocks noChangeAspect="1"/>
          </p:cNvPicPr>
          <p:nvPr/>
        </p:nvPicPr>
        <p:blipFill>
          <a:blip r:embed="rId4"/>
          <a:stretch>
            <a:fillRect/>
          </a:stretch>
        </p:blipFill>
        <p:spPr>
          <a:xfrm>
            <a:off x="304800" y="5791200"/>
            <a:ext cx="1219200" cy="419100"/>
          </a:xfrm>
          <a:prstGeom prst="rect">
            <a:avLst/>
          </a:prstGeom>
        </p:spPr>
      </p:pic>
    </p:spTree>
    <p:extLst>
      <p:ext uri="{BB962C8B-B14F-4D97-AF65-F5344CB8AC3E}">
        <p14:creationId xmlns:p14="http://schemas.microsoft.com/office/powerpoint/2010/main" val="272539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Life is asking</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10</a:t>
            </a:fld>
            <a:endParaRPr lang="en-US" dirty="0">
              <a:solidFill>
                <a:prstClr val="black">
                  <a:tint val="75000"/>
                </a:prstClr>
              </a:solidFill>
            </a:endParaRPr>
          </a:p>
        </p:txBody>
      </p:sp>
      <p:sp>
        <p:nvSpPr>
          <p:cNvPr id="4" name="Content Placeholder 3"/>
          <p:cNvSpPr>
            <a:spLocks noGrp="1"/>
          </p:cNvSpPr>
          <p:nvPr>
            <p:ph idx="1"/>
          </p:nvPr>
        </p:nvSpPr>
        <p:spPr>
          <a:xfrm>
            <a:off x="228600" y="1416269"/>
            <a:ext cx="8305800" cy="4800600"/>
          </a:xfrm>
        </p:spPr>
        <p:txBody>
          <a:bodyPr>
            <a:normAutofit/>
          </a:bodyPr>
          <a:lstStyle/>
          <a:p>
            <a:pPr marL="0" indent="0">
              <a:lnSpc>
                <a:spcPct val="150000"/>
              </a:lnSpc>
              <a:buNone/>
            </a:pPr>
            <a:r>
              <a:rPr lang="en-US" sz="2400" dirty="0">
                <a:solidFill>
                  <a:srgbClr val="00446A"/>
                </a:solidFill>
              </a:rPr>
              <a:t>What are some things in your everyday life that you ask for?</a:t>
            </a:r>
          </a:p>
          <a:p>
            <a:pPr lvl="1">
              <a:lnSpc>
                <a:spcPct val="150000"/>
              </a:lnSpc>
            </a:pPr>
            <a:r>
              <a:rPr lang="en-US" sz="2400" dirty="0">
                <a:solidFill>
                  <a:srgbClr val="00446A"/>
                </a:solidFill>
              </a:rPr>
              <a:t>From your family?</a:t>
            </a:r>
          </a:p>
          <a:p>
            <a:pPr lvl="1">
              <a:lnSpc>
                <a:spcPct val="150000"/>
              </a:lnSpc>
            </a:pPr>
            <a:r>
              <a:rPr lang="en-US" sz="2400" dirty="0">
                <a:solidFill>
                  <a:srgbClr val="00446A"/>
                </a:solidFill>
              </a:rPr>
              <a:t>From your friends?</a:t>
            </a:r>
          </a:p>
          <a:p>
            <a:pPr lvl="1">
              <a:lnSpc>
                <a:spcPct val="150000"/>
              </a:lnSpc>
            </a:pPr>
            <a:r>
              <a:rPr lang="en-US" sz="2400" dirty="0">
                <a:solidFill>
                  <a:srgbClr val="00446A"/>
                </a:solidFill>
              </a:rPr>
              <a:t>From a boss or teacher?</a:t>
            </a:r>
          </a:p>
          <a:p>
            <a:pPr lvl="1">
              <a:lnSpc>
                <a:spcPct val="150000"/>
              </a:lnSpc>
            </a:pPr>
            <a:r>
              <a:rPr lang="en-US" sz="2400" dirty="0">
                <a:solidFill>
                  <a:srgbClr val="00446A"/>
                </a:solidFill>
              </a:rPr>
              <a:t>From businesses?</a:t>
            </a:r>
          </a:p>
        </p:txBody>
      </p:sp>
    </p:spTree>
    <p:extLst>
      <p:ext uri="{BB962C8B-B14F-4D97-AF65-F5344CB8AC3E}">
        <p14:creationId xmlns:p14="http://schemas.microsoft.com/office/powerpoint/2010/main" val="1846101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Organizing is Asking</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11</a:t>
            </a:fld>
            <a:endParaRPr lang="en-US" dirty="0">
              <a:solidFill>
                <a:prstClr val="black">
                  <a:tint val="75000"/>
                </a:prstClr>
              </a:solidFill>
            </a:endParaRPr>
          </a:p>
        </p:txBody>
      </p:sp>
      <p:sp>
        <p:nvSpPr>
          <p:cNvPr id="4" name="Content Placeholder 3"/>
          <p:cNvSpPr>
            <a:spLocks noGrp="1"/>
          </p:cNvSpPr>
          <p:nvPr>
            <p:ph idx="1"/>
          </p:nvPr>
        </p:nvSpPr>
        <p:spPr>
          <a:xfrm>
            <a:off x="1051034" y="1676400"/>
            <a:ext cx="7086600" cy="1905000"/>
          </a:xfrm>
        </p:spPr>
        <p:txBody>
          <a:bodyPr>
            <a:normAutofit/>
          </a:bodyPr>
          <a:lstStyle/>
          <a:p>
            <a:pPr marL="0" indent="0" algn="ctr">
              <a:buNone/>
            </a:pPr>
            <a:r>
              <a:rPr lang="en-US" sz="3600" b="0" dirty="0">
                <a:solidFill>
                  <a:srgbClr val="00446A"/>
                </a:solidFill>
              </a:rPr>
              <a:t>What types of things are you asking people for as we organize?</a:t>
            </a:r>
          </a:p>
        </p:txBody>
      </p:sp>
      <p:sp>
        <p:nvSpPr>
          <p:cNvPr id="7" name="Content Placeholder 3"/>
          <p:cNvSpPr txBox="1">
            <a:spLocks/>
          </p:cNvSpPr>
          <p:nvPr/>
        </p:nvSpPr>
        <p:spPr>
          <a:xfrm>
            <a:off x="1066800" y="4191000"/>
            <a:ext cx="7086600" cy="1905000"/>
          </a:xfrm>
          <a:prstGeom prst="rect">
            <a:avLst/>
          </a:prstGeom>
        </p:spPr>
        <p:txBody>
          <a:bodyPr vert="horz" lIns="91440" tIns="45720" rIns="91440" bIns="45720" rtlCol="0">
            <a:normAutofit/>
          </a:bodyPr>
          <a:lstStyle>
            <a:lvl1pPr marL="231775" indent="-231775" algn="l" defTabSz="914400" rtl="0" eaLnBrk="1" latinLnBrk="0" hangingPunct="1">
              <a:spcBef>
                <a:spcPct val="20000"/>
              </a:spcBef>
              <a:buFont typeface="Arial" pitchFamily="34" charset="0"/>
              <a:buChar char="•"/>
              <a:defRPr sz="1800" b="1" kern="1200">
                <a:solidFill>
                  <a:schemeClr val="tx1">
                    <a:lumMod val="75000"/>
                    <a:lumOff val="25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800" kern="1200">
                <a:solidFill>
                  <a:schemeClr val="tx1">
                    <a:lumMod val="75000"/>
                    <a:lumOff val="25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j-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3600" dirty="0">
                <a:solidFill>
                  <a:srgbClr val="00446A"/>
                </a:solidFill>
              </a:rPr>
              <a:t>You get what you ask for, and not much of what you don’t!</a:t>
            </a:r>
          </a:p>
        </p:txBody>
      </p:sp>
    </p:spTree>
    <p:extLst>
      <p:ext uri="{BB962C8B-B14F-4D97-AF65-F5344CB8AC3E}">
        <p14:creationId xmlns:p14="http://schemas.microsoft.com/office/powerpoint/2010/main" val="42581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Seven Steps to a Good Ask</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12</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305800" cy="4800600"/>
          </a:xfrm>
        </p:spPr>
        <p:txBody>
          <a:bodyPr>
            <a:normAutofit/>
          </a:bodyPr>
          <a:lstStyle/>
          <a:p>
            <a:pPr marL="0" indent="0">
              <a:lnSpc>
                <a:spcPct val="150000"/>
              </a:lnSpc>
              <a:buNone/>
            </a:pPr>
            <a:r>
              <a:rPr lang="en-US" sz="2400" b="0" dirty="0">
                <a:solidFill>
                  <a:srgbClr val="00446A"/>
                </a:solidFill>
              </a:rPr>
              <a:t>1. </a:t>
            </a:r>
            <a:r>
              <a:rPr lang="en-US" sz="2400" dirty="0">
                <a:solidFill>
                  <a:srgbClr val="00446A"/>
                </a:solidFill>
              </a:rPr>
              <a:t>Know yourself  </a:t>
            </a:r>
            <a:r>
              <a:rPr lang="en-US" sz="2400" b="0" dirty="0">
                <a:solidFill>
                  <a:srgbClr val="00446A"/>
                </a:solidFill>
              </a:rPr>
              <a:t>- pick an effective attitude</a:t>
            </a:r>
          </a:p>
          <a:p>
            <a:pPr marL="0" indent="0">
              <a:lnSpc>
                <a:spcPct val="150000"/>
              </a:lnSpc>
              <a:buNone/>
            </a:pPr>
            <a:r>
              <a:rPr lang="en-US" sz="2400" b="0" dirty="0">
                <a:solidFill>
                  <a:srgbClr val="00446A"/>
                </a:solidFill>
              </a:rPr>
              <a:t>2. </a:t>
            </a:r>
            <a:r>
              <a:rPr lang="en-US" sz="2400" dirty="0">
                <a:solidFill>
                  <a:srgbClr val="00446A"/>
                </a:solidFill>
              </a:rPr>
              <a:t>Know your audience </a:t>
            </a:r>
            <a:r>
              <a:rPr lang="en-US" sz="2400" b="0" dirty="0">
                <a:solidFill>
                  <a:srgbClr val="00446A"/>
                </a:solidFill>
              </a:rPr>
              <a:t>– tailor your ask, attitude, &amp; language</a:t>
            </a:r>
          </a:p>
          <a:p>
            <a:pPr marL="0" indent="0">
              <a:lnSpc>
                <a:spcPct val="150000"/>
              </a:lnSpc>
              <a:buNone/>
            </a:pPr>
            <a:r>
              <a:rPr lang="en-US" sz="2400" b="0" dirty="0">
                <a:solidFill>
                  <a:srgbClr val="00446A"/>
                </a:solidFill>
              </a:rPr>
              <a:t>3.</a:t>
            </a:r>
            <a:r>
              <a:rPr lang="en-US" sz="2400" dirty="0">
                <a:solidFill>
                  <a:srgbClr val="00446A"/>
                </a:solidFill>
              </a:rPr>
              <a:t> Build urgency </a:t>
            </a:r>
            <a:r>
              <a:rPr lang="en-US" sz="2400" b="0" dirty="0">
                <a:solidFill>
                  <a:srgbClr val="00446A"/>
                </a:solidFill>
              </a:rPr>
              <a:t>– explain why this work is important right now</a:t>
            </a:r>
          </a:p>
          <a:p>
            <a:pPr marL="0" indent="0">
              <a:lnSpc>
                <a:spcPct val="150000"/>
              </a:lnSpc>
              <a:buNone/>
            </a:pPr>
            <a:r>
              <a:rPr lang="en-US" sz="2400" b="0" dirty="0">
                <a:solidFill>
                  <a:srgbClr val="00446A"/>
                </a:solidFill>
              </a:rPr>
              <a:t>4. </a:t>
            </a:r>
            <a:r>
              <a:rPr lang="en-US" sz="2400" dirty="0">
                <a:solidFill>
                  <a:srgbClr val="00446A"/>
                </a:solidFill>
              </a:rPr>
              <a:t>Ask for something specific </a:t>
            </a:r>
            <a:r>
              <a:rPr lang="en-US" sz="2400" b="0" dirty="0">
                <a:solidFill>
                  <a:srgbClr val="00446A"/>
                </a:solidFill>
              </a:rPr>
              <a:t>– date, time, activity</a:t>
            </a:r>
          </a:p>
          <a:p>
            <a:pPr marL="0" indent="0">
              <a:lnSpc>
                <a:spcPct val="150000"/>
              </a:lnSpc>
              <a:buNone/>
            </a:pPr>
            <a:r>
              <a:rPr lang="en-US" sz="2400" b="0" dirty="0">
                <a:solidFill>
                  <a:srgbClr val="00446A"/>
                </a:solidFill>
              </a:rPr>
              <a:t>5. </a:t>
            </a:r>
            <a:r>
              <a:rPr lang="en-US" sz="2400" dirty="0">
                <a:solidFill>
                  <a:srgbClr val="00446A"/>
                </a:solidFill>
              </a:rPr>
              <a:t>Use strong language </a:t>
            </a:r>
            <a:r>
              <a:rPr lang="en-US" sz="2400" b="0" dirty="0">
                <a:solidFill>
                  <a:srgbClr val="00446A"/>
                </a:solidFill>
              </a:rPr>
              <a:t>– either / or &amp; inclusive</a:t>
            </a:r>
          </a:p>
          <a:p>
            <a:pPr marL="0" indent="0">
              <a:lnSpc>
                <a:spcPct val="150000"/>
              </a:lnSpc>
              <a:buNone/>
            </a:pPr>
            <a:r>
              <a:rPr lang="en-US" sz="2400" b="0" dirty="0">
                <a:solidFill>
                  <a:srgbClr val="00446A"/>
                </a:solidFill>
              </a:rPr>
              <a:t>6. </a:t>
            </a:r>
            <a:r>
              <a:rPr lang="en-US" sz="2400" dirty="0">
                <a:solidFill>
                  <a:srgbClr val="00446A"/>
                </a:solidFill>
              </a:rPr>
              <a:t>Silence</a:t>
            </a:r>
            <a:r>
              <a:rPr lang="en-US" sz="2400" b="0" dirty="0">
                <a:solidFill>
                  <a:srgbClr val="00446A"/>
                </a:solidFill>
              </a:rPr>
              <a:t> – know when to stop talking</a:t>
            </a:r>
          </a:p>
          <a:p>
            <a:pPr marL="0" indent="0">
              <a:lnSpc>
                <a:spcPct val="150000"/>
              </a:lnSpc>
              <a:buNone/>
            </a:pPr>
            <a:r>
              <a:rPr lang="en-US" sz="2400" b="0" dirty="0">
                <a:solidFill>
                  <a:srgbClr val="00446A"/>
                </a:solidFill>
              </a:rPr>
              <a:t>7. </a:t>
            </a:r>
            <a:r>
              <a:rPr lang="en-US" sz="2400" dirty="0">
                <a:solidFill>
                  <a:srgbClr val="00446A"/>
                </a:solidFill>
              </a:rPr>
              <a:t>Be persistent </a:t>
            </a:r>
            <a:r>
              <a:rPr lang="en-US" sz="2400" b="0" dirty="0">
                <a:solidFill>
                  <a:srgbClr val="00446A"/>
                </a:solidFill>
              </a:rPr>
              <a:t>– get to “yes”</a:t>
            </a:r>
          </a:p>
          <a:p>
            <a:pPr marL="0" indent="0">
              <a:lnSpc>
                <a:spcPct val="150000"/>
              </a:lnSpc>
              <a:buNone/>
            </a:pPr>
            <a:endParaRPr lang="en-US" sz="2400" dirty="0"/>
          </a:p>
        </p:txBody>
      </p:sp>
    </p:spTree>
    <p:extLst>
      <p:ext uri="{BB962C8B-B14F-4D97-AF65-F5344CB8AC3E}">
        <p14:creationId xmlns:p14="http://schemas.microsoft.com/office/powerpoint/2010/main" val="83086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Exercise: Practice your ask</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13</a:t>
            </a:fld>
            <a:endParaRPr lang="en-US" dirty="0">
              <a:solidFill>
                <a:prstClr val="black">
                  <a:tint val="75000"/>
                </a:prstClr>
              </a:solidFill>
            </a:endParaRPr>
          </a:p>
        </p:txBody>
      </p:sp>
      <p:sp>
        <p:nvSpPr>
          <p:cNvPr id="4" name="Content Placeholder 3"/>
          <p:cNvSpPr>
            <a:spLocks noGrp="1"/>
          </p:cNvSpPr>
          <p:nvPr>
            <p:ph idx="1"/>
          </p:nvPr>
        </p:nvSpPr>
        <p:spPr>
          <a:xfrm>
            <a:off x="4876800" y="1447800"/>
            <a:ext cx="3886200" cy="4724400"/>
          </a:xfrm>
        </p:spPr>
        <p:txBody>
          <a:bodyPr>
            <a:normAutofit/>
          </a:bodyPr>
          <a:lstStyle/>
          <a:p>
            <a:pPr marL="457200" indent="-457200">
              <a:lnSpc>
                <a:spcPct val="150000"/>
              </a:lnSpc>
              <a:buFont typeface="+mj-lt"/>
              <a:buAutoNum type="arabicPeriod"/>
            </a:pPr>
            <a:r>
              <a:rPr lang="en-US" sz="2400" b="0" dirty="0">
                <a:solidFill>
                  <a:srgbClr val="00446A"/>
                </a:solidFill>
              </a:rPr>
              <a:t>Know yourself </a:t>
            </a:r>
          </a:p>
          <a:p>
            <a:pPr marL="457200" indent="-457200">
              <a:lnSpc>
                <a:spcPct val="150000"/>
              </a:lnSpc>
              <a:buFont typeface="+mj-lt"/>
              <a:buAutoNum type="arabicPeriod"/>
            </a:pPr>
            <a:r>
              <a:rPr lang="en-US" sz="2400" b="0" dirty="0">
                <a:solidFill>
                  <a:srgbClr val="00446A"/>
                </a:solidFill>
              </a:rPr>
              <a:t>Know your audience</a:t>
            </a:r>
          </a:p>
          <a:p>
            <a:pPr marL="457200" indent="-457200">
              <a:lnSpc>
                <a:spcPct val="150000"/>
              </a:lnSpc>
              <a:buFont typeface="+mj-lt"/>
              <a:buAutoNum type="arabicPeriod"/>
            </a:pPr>
            <a:r>
              <a:rPr lang="en-US" sz="2400" b="0" dirty="0">
                <a:solidFill>
                  <a:srgbClr val="00446A"/>
                </a:solidFill>
              </a:rPr>
              <a:t>Build urgency </a:t>
            </a:r>
          </a:p>
          <a:p>
            <a:pPr marL="457200" indent="-457200">
              <a:lnSpc>
                <a:spcPct val="150000"/>
              </a:lnSpc>
              <a:buFont typeface="+mj-lt"/>
              <a:buAutoNum type="arabicPeriod"/>
            </a:pPr>
            <a:r>
              <a:rPr lang="en-US" sz="2400" b="0" dirty="0">
                <a:solidFill>
                  <a:srgbClr val="00446A"/>
                </a:solidFill>
              </a:rPr>
              <a:t>Ask for something specific </a:t>
            </a:r>
          </a:p>
          <a:p>
            <a:pPr marL="457200" indent="-457200">
              <a:lnSpc>
                <a:spcPct val="150000"/>
              </a:lnSpc>
              <a:buFont typeface="+mj-lt"/>
              <a:buAutoNum type="arabicPeriod"/>
            </a:pPr>
            <a:r>
              <a:rPr lang="en-US" sz="2400" b="0" dirty="0">
                <a:solidFill>
                  <a:srgbClr val="00446A"/>
                </a:solidFill>
              </a:rPr>
              <a:t>Use strong language</a:t>
            </a:r>
          </a:p>
          <a:p>
            <a:pPr marL="457200" indent="-457200">
              <a:lnSpc>
                <a:spcPct val="150000"/>
              </a:lnSpc>
              <a:buFont typeface="+mj-lt"/>
              <a:buAutoNum type="arabicPeriod"/>
            </a:pPr>
            <a:r>
              <a:rPr lang="en-US" sz="2400" b="0" dirty="0">
                <a:solidFill>
                  <a:srgbClr val="00446A"/>
                </a:solidFill>
              </a:rPr>
              <a:t>Silence </a:t>
            </a:r>
          </a:p>
          <a:p>
            <a:pPr marL="457200" indent="-457200">
              <a:lnSpc>
                <a:spcPct val="150000"/>
              </a:lnSpc>
              <a:buFont typeface="+mj-lt"/>
              <a:buAutoNum type="arabicPeriod"/>
            </a:pPr>
            <a:r>
              <a:rPr lang="en-US" sz="2400" b="0" dirty="0">
                <a:solidFill>
                  <a:srgbClr val="00446A"/>
                </a:solidFill>
              </a:rPr>
              <a:t>Be persistent</a:t>
            </a:r>
            <a:endParaRPr lang="en-US" sz="2400" b="0" dirty="0"/>
          </a:p>
        </p:txBody>
      </p:sp>
      <p:pic>
        <p:nvPicPr>
          <p:cNvPr id="2050" name="Picture 2" descr="Embedded image permalin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99" y="1781504"/>
            <a:ext cx="3428343" cy="3886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2072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Agenda</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14</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229600" cy="4800600"/>
          </a:xfrm>
        </p:spPr>
        <p:txBody>
          <a:bodyPr>
            <a:normAutofit/>
          </a:bodyPr>
          <a:lstStyle/>
          <a:p>
            <a:pPr marL="514350" indent="-514350">
              <a:lnSpc>
                <a:spcPct val="150000"/>
              </a:lnSpc>
              <a:buAutoNum type="romanUcPeriod"/>
            </a:pPr>
            <a:r>
              <a:rPr lang="en-US" sz="2400" b="0" dirty="0">
                <a:solidFill>
                  <a:srgbClr val="00446A"/>
                </a:solidFill>
              </a:rPr>
              <a:t>Introductions</a:t>
            </a:r>
          </a:p>
          <a:p>
            <a:pPr marL="514350" indent="-514350">
              <a:lnSpc>
                <a:spcPct val="150000"/>
              </a:lnSpc>
              <a:buAutoNum type="romanUcPeriod"/>
            </a:pPr>
            <a:r>
              <a:rPr lang="en-US" sz="2400" b="0" dirty="0">
                <a:solidFill>
                  <a:srgbClr val="00446A"/>
                </a:solidFill>
              </a:rPr>
              <a:t>Why people volunteer</a:t>
            </a:r>
          </a:p>
          <a:p>
            <a:pPr marL="514350" indent="-514350">
              <a:lnSpc>
                <a:spcPct val="150000"/>
              </a:lnSpc>
              <a:buAutoNum type="romanUcPeriod"/>
            </a:pPr>
            <a:r>
              <a:rPr lang="en-US" sz="2400" b="0" dirty="0">
                <a:solidFill>
                  <a:srgbClr val="00446A"/>
                </a:solidFill>
              </a:rPr>
              <a:t>Tactics for volunteer recruitment</a:t>
            </a:r>
          </a:p>
          <a:p>
            <a:pPr marL="514350" indent="-514350">
              <a:lnSpc>
                <a:spcPct val="150000"/>
              </a:lnSpc>
              <a:buAutoNum type="romanUcPeriod"/>
            </a:pPr>
            <a:r>
              <a:rPr lang="en-US" sz="2400" b="0" dirty="0">
                <a:solidFill>
                  <a:srgbClr val="00446A"/>
                </a:solidFill>
              </a:rPr>
              <a:t>The Hard Ask</a:t>
            </a:r>
          </a:p>
          <a:p>
            <a:pPr marL="514350" indent="-514350">
              <a:lnSpc>
                <a:spcPct val="150000"/>
              </a:lnSpc>
              <a:buAutoNum type="romanUcPeriod"/>
            </a:pPr>
            <a:r>
              <a:rPr lang="en-US" sz="2400" dirty="0">
                <a:solidFill>
                  <a:srgbClr val="00446A"/>
                </a:solidFill>
              </a:rPr>
              <a:t>Volunteer Retention and Management</a:t>
            </a:r>
          </a:p>
          <a:p>
            <a:pPr marL="514350" indent="-514350">
              <a:lnSpc>
                <a:spcPct val="150000"/>
              </a:lnSpc>
              <a:buAutoNum type="romanUcPeriod"/>
            </a:pPr>
            <a:r>
              <a:rPr lang="en-US" sz="2400" b="0" dirty="0">
                <a:solidFill>
                  <a:srgbClr val="00446A"/>
                </a:solidFill>
              </a:rPr>
              <a:t>Debrief</a:t>
            </a:r>
            <a:endParaRPr lang="en-US" sz="2400" dirty="0">
              <a:solidFill>
                <a:srgbClr val="00446A"/>
              </a:solidFill>
            </a:endParaRPr>
          </a:p>
        </p:txBody>
      </p:sp>
    </p:spTree>
    <p:extLst>
      <p:ext uri="{BB962C8B-B14F-4D97-AF65-F5344CB8AC3E}">
        <p14:creationId xmlns:p14="http://schemas.microsoft.com/office/powerpoint/2010/main" val="2070158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534400" cy="1143000"/>
          </a:xfrm>
        </p:spPr>
        <p:txBody>
          <a:bodyPr>
            <a:normAutofit/>
          </a:bodyPr>
          <a:lstStyle/>
          <a:p>
            <a:r>
              <a:rPr lang="en-US" sz="3200" dirty="0"/>
              <a:t>Volunteer Retention Best Practices</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15</a:t>
            </a:fld>
            <a:endParaRPr lang="en-US" dirty="0">
              <a:solidFill>
                <a:prstClr val="black">
                  <a:tint val="75000"/>
                </a:prstClr>
              </a:solidFill>
            </a:endParaRPr>
          </a:p>
        </p:txBody>
      </p:sp>
      <p:sp>
        <p:nvSpPr>
          <p:cNvPr id="4" name="Content Placeholder 3"/>
          <p:cNvSpPr>
            <a:spLocks noGrp="1"/>
          </p:cNvSpPr>
          <p:nvPr>
            <p:ph idx="1"/>
          </p:nvPr>
        </p:nvSpPr>
        <p:spPr>
          <a:xfrm>
            <a:off x="609600" y="1524000"/>
            <a:ext cx="4495800" cy="4795345"/>
          </a:xfrm>
        </p:spPr>
        <p:txBody>
          <a:bodyPr>
            <a:noAutofit/>
          </a:bodyPr>
          <a:lstStyle/>
          <a:p>
            <a:pPr>
              <a:lnSpc>
                <a:spcPct val="80000"/>
              </a:lnSpc>
            </a:pPr>
            <a:r>
              <a:rPr lang="en-US" sz="2800" b="0" dirty="0">
                <a:solidFill>
                  <a:srgbClr val="00446A"/>
                </a:solidFill>
              </a:rPr>
              <a:t>Sign-in sheets</a:t>
            </a:r>
          </a:p>
          <a:p>
            <a:pPr>
              <a:lnSpc>
                <a:spcPct val="80000"/>
              </a:lnSpc>
            </a:pPr>
            <a:endParaRPr lang="en-US" sz="2800" b="0" dirty="0">
              <a:solidFill>
                <a:srgbClr val="00446A"/>
              </a:solidFill>
            </a:endParaRPr>
          </a:p>
          <a:p>
            <a:pPr>
              <a:lnSpc>
                <a:spcPct val="80000"/>
              </a:lnSpc>
            </a:pPr>
            <a:r>
              <a:rPr lang="en-US" sz="2800" b="0" dirty="0">
                <a:solidFill>
                  <a:srgbClr val="00446A"/>
                </a:solidFill>
              </a:rPr>
              <a:t>Setting context</a:t>
            </a:r>
          </a:p>
          <a:p>
            <a:pPr>
              <a:lnSpc>
                <a:spcPct val="80000"/>
              </a:lnSpc>
            </a:pPr>
            <a:endParaRPr lang="en-US" sz="2800" b="0" dirty="0">
              <a:solidFill>
                <a:srgbClr val="00446A"/>
              </a:solidFill>
            </a:endParaRPr>
          </a:p>
          <a:p>
            <a:pPr>
              <a:lnSpc>
                <a:spcPct val="80000"/>
              </a:lnSpc>
            </a:pPr>
            <a:r>
              <a:rPr lang="en-US" sz="2800" b="0" dirty="0">
                <a:solidFill>
                  <a:srgbClr val="00446A"/>
                </a:solidFill>
              </a:rPr>
              <a:t>Increasing responsibility</a:t>
            </a:r>
          </a:p>
          <a:p>
            <a:pPr>
              <a:lnSpc>
                <a:spcPct val="80000"/>
              </a:lnSpc>
            </a:pPr>
            <a:endParaRPr lang="en-US" sz="2800" b="0" dirty="0">
              <a:solidFill>
                <a:srgbClr val="00446A"/>
              </a:solidFill>
            </a:endParaRPr>
          </a:p>
          <a:p>
            <a:pPr>
              <a:lnSpc>
                <a:spcPct val="80000"/>
              </a:lnSpc>
            </a:pPr>
            <a:r>
              <a:rPr lang="en-US" sz="2800" b="0" dirty="0">
                <a:solidFill>
                  <a:srgbClr val="00446A"/>
                </a:solidFill>
              </a:rPr>
              <a:t>Personal relationship</a:t>
            </a:r>
          </a:p>
          <a:p>
            <a:pPr>
              <a:lnSpc>
                <a:spcPct val="80000"/>
              </a:lnSpc>
            </a:pPr>
            <a:endParaRPr lang="en-US" sz="2800" b="0" dirty="0">
              <a:solidFill>
                <a:srgbClr val="00446A"/>
              </a:solidFill>
            </a:endParaRPr>
          </a:p>
          <a:p>
            <a:pPr>
              <a:lnSpc>
                <a:spcPct val="80000"/>
              </a:lnSpc>
            </a:pPr>
            <a:r>
              <a:rPr lang="en-US" sz="2800" b="0" dirty="0">
                <a:solidFill>
                  <a:srgbClr val="00446A"/>
                </a:solidFill>
              </a:rPr>
              <a:t>Building skills</a:t>
            </a:r>
          </a:p>
          <a:p>
            <a:pPr>
              <a:lnSpc>
                <a:spcPct val="80000"/>
              </a:lnSpc>
            </a:pPr>
            <a:endParaRPr lang="en-US" sz="2800" b="0" dirty="0">
              <a:solidFill>
                <a:srgbClr val="00446A"/>
              </a:solidFill>
            </a:endParaRPr>
          </a:p>
          <a:p>
            <a:pPr>
              <a:lnSpc>
                <a:spcPct val="80000"/>
              </a:lnSpc>
            </a:pPr>
            <a:r>
              <a:rPr lang="en-US" sz="2800" b="0" dirty="0">
                <a:solidFill>
                  <a:srgbClr val="00446A"/>
                </a:solidFill>
              </a:rPr>
              <a:t>Show appreciation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1371600"/>
            <a:ext cx="2965059" cy="3455250"/>
          </a:xfrm>
          <a:prstGeom prst="rect">
            <a:avLst/>
          </a:prstGeom>
        </p:spPr>
      </p:pic>
    </p:spTree>
    <p:extLst>
      <p:ext uri="{BB962C8B-B14F-4D97-AF65-F5344CB8AC3E}">
        <p14:creationId xmlns:p14="http://schemas.microsoft.com/office/powerpoint/2010/main" val="313281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Volunteer Management</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16</a:t>
            </a:fld>
            <a:endParaRPr lang="en-US" dirty="0">
              <a:solidFill>
                <a:prstClr val="black">
                  <a:tint val="75000"/>
                </a:prstClr>
              </a:solidFill>
            </a:endParaRPr>
          </a:p>
        </p:txBody>
      </p:sp>
      <p:sp>
        <p:nvSpPr>
          <p:cNvPr id="4" name="Content Placeholder 3"/>
          <p:cNvSpPr>
            <a:spLocks noGrp="1"/>
          </p:cNvSpPr>
          <p:nvPr>
            <p:ph idx="1"/>
          </p:nvPr>
        </p:nvSpPr>
        <p:spPr>
          <a:xfrm>
            <a:off x="76200" y="1371600"/>
            <a:ext cx="8991600" cy="4572000"/>
          </a:xfrm>
        </p:spPr>
        <p:txBody>
          <a:bodyPr>
            <a:noAutofit/>
          </a:bodyPr>
          <a:lstStyle/>
          <a:p>
            <a:pPr marL="0" indent="0" algn="ctr">
              <a:buNone/>
            </a:pPr>
            <a:r>
              <a:rPr lang="en-US" sz="2800" dirty="0">
                <a:solidFill>
                  <a:srgbClr val="00446A"/>
                </a:solidFill>
              </a:rPr>
              <a:t>Think about how your relationships with volunteers will work… </a:t>
            </a:r>
          </a:p>
          <a:p>
            <a:pPr marL="0" indent="0" algn="ctr">
              <a:buNone/>
            </a:pPr>
            <a:endParaRPr lang="en-US" sz="2800" dirty="0">
              <a:solidFill>
                <a:srgbClr val="00446A"/>
              </a:solidFill>
            </a:endParaRPr>
          </a:p>
          <a:p>
            <a:pPr marL="548640">
              <a:spcBef>
                <a:spcPts val="1200"/>
              </a:spcBef>
            </a:pPr>
            <a:r>
              <a:rPr lang="en-US" sz="2800" b="0" dirty="0">
                <a:solidFill>
                  <a:srgbClr val="00446A"/>
                </a:solidFill>
              </a:rPr>
              <a:t>How are they different than relationships of bosses/employees or teachers/students?</a:t>
            </a:r>
          </a:p>
          <a:p>
            <a:pPr marL="548640">
              <a:spcBef>
                <a:spcPts val="1200"/>
              </a:spcBef>
            </a:pPr>
            <a:r>
              <a:rPr lang="en-US" sz="2800" b="0" dirty="0">
                <a:solidFill>
                  <a:srgbClr val="00446A"/>
                </a:solidFill>
              </a:rPr>
              <a:t>What kind of personal relationship will you have with your volunteers?</a:t>
            </a:r>
          </a:p>
          <a:p>
            <a:pPr marL="548640">
              <a:spcBef>
                <a:spcPts val="1200"/>
              </a:spcBef>
            </a:pPr>
            <a:r>
              <a:rPr lang="en-US" sz="2800" b="0" dirty="0">
                <a:solidFill>
                  <a:srgbClr val="00446A"/>
                </a:solidFill>
              </a:rPr>
              <a:t>Do you already have any relationships like this in your life?</a:t>
            </a:r>
          </a:p>
        </p:txBody>
      </p:sp>
    </p:spTree>
    <p:extLst>
      <p:ext uri="{BB962C8B-B14F-4D97-AF65-F5344CB8AC3E}">
        <p14:creationId xmlns:p14="http://schemas.microsoft.com/office/powerpoint/2010/main" val="3257887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Myths of Volunteer Management</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17</a:t>
            </a:fld>
            <a:endParaRPr lang="en-US" dirty="0">
              <a:solidFill>
                <a:prstClr val="black">
                  <a:tint val="75000"/>
                </a:prstClr>
              </a:solidFill>
            </a:endParaRPr>
          </a:p>
        </p:txBody>
      </p:sp>
      <p:sp>
        <p:nvSpPr>
          <p:cNvPr id="4" name="Content Placeholder 3"/>
          <p:cNvSpPr>
            <a:spLocks noGrp="1"/>
          </p:cNvSpPr>
          <p:nvPr>
            <p:ph idx="1"/>
          </p:nvPr>
        </p:nvSpPr>
        <p:spPr>
          <a:xfrm>
            <a:off x="457200" y="1524000"/>
            <a:ext cx="4038600" cy="4800600"/>
          </a:xfrm>
        </p:spPr>
        <p:txBody>
          <a:bodyPr>
            <a:normAutofit/>
          </a:bodyPr>
          <a:lstStyle/>
          <a:p>
            <a:r>
              <a:rPr lang="en-US" sz="2600" b="0" dirty="0">
                <a:solidFill>
                  <a:srgbClr val="00446A"/>
                </a:solidFill>
              </a:rPr>
              <a:t>Volunteers are free</a:t>
            </a:r>
          </a:p>
          <a:p>
            <a:r>
              <a:rPr lang="en-US" sz="2600" b="0" dirty="0">
                <a:solidFill>
                  <a:srgbClr val="00446A"/>
                </a:solidFill>
              </a:rPr>
              <a:t>Anyone can manage volunteers</a:t>
            </a:r>
          </a:p>
          <a:p>
            <a:r>
              <a:rPr lang="en-US" sz="2600" b="0" dirty="0">
                <a:solidFill>
                  <a:srgbClr val="00446A"/>
                </a:solidFill>
              </a:rPr>
              <a:t>You don't need much time to manage volunteers</a:t>
            </a:r>
          </a:p>
          <a:p>
            <a:r>
              <a:rPr lang="en-US" sz="2600" b="0" dirty="0">
                <a:solidFill>
                  <a:srgbClr val="00446A"/>
                </a:solidFill>
              </a:rPr>
              <a:t>You don't need leaders; volunteers manage themselves</a:t>
            </a:r>
          </a:p>
          <a:p>
            <a:r>
              <a:rPr lang="en-US" sz="2600" b="0" dirty="0">
                <a:solidFill>
                  <a:srgbClr val="00446A"/>
                </a:solidFill>
              </a:rPr>
              <a:t>Volunteer management is a luxury we can't afford</a:t>
            </a:r>
          </a:p>
          <a:p>
            <a:pPr marL="0" indent="0" algn="ctr">
              <a:buNone/>
            </a:pPr>
            <a:endParaRPr lang="en-US" b="0" dirty="0"/>
          </a:p>
        </p:txBody>
      </p:sp>
      <p:pic>
        <p:nvPicPr>
          <p:cNvPr id="1027" name="Picture 3" descr="C:\Users\Jessica\AppData\Local\Microsoft\Windows\Temporary Internet Files\Content.IE5\330VJW1G\MP90042212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42793" y="2325414"/>
            <a:ext cx="3899940" cy="2568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8646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Agenda</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18</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229600" cy="4800600"/>
          </a:xfrm>
        </p:spPr>
        <p:txBody>
          <a:bodyPr>
            <a:normAutofit/>
          </a:bodyPr>
          <a:lstStyle/>
          <a:p>
            <a:pPr marL="514350" indent="-514350">
              <a:lnSpc>
                <a:spcPct val="150000"/>
              </a:lnSpc>
              <a:buAutoNum type="romanUcPeriod"/>
            </a:pPr>
            <a:r>
              <a:rPr lang="en-US" sz="2400" b="0" dirty="0">
                <a:solidFill>
                  <a:srgbClr val="00446A"/>
                </a:solidFill>
              </a:rPr>
              <a:t>Introductions</a:t>
            </a:r>
          </a:p>
          <a:p>
            <a:pPr marL="514350" indent="-514350">
              <a:lnSpc>
                <a:spcPct val="150000"/>
              </a:lnSpc>
              <a:buAutoNum type="romanUcPeriod"/>
            </a:pPr>
            <a:r>
              <a:rPr lang="en-US" sz="2400" b="0" dirty="0">
                <a:solidFill>
                  <a:srgbClr val="00446A"/>
                </a:solidFill>
              </a:rPr>
              <a:t>Why people volunteer</a:t>
            </a:r>
          </a:p>
          <a:p>
            <a:pPr marL="514350" indent="-514350">
              <a:lnSpc>
                <a:spcPct val="150000"/>
              </a:lnSpc>
              <a:buAutoNum type="romanUcPeriod"/>
            </a:pPr>
            <a:r>
              <a:rPr lang="en-US" sz="2400" b="0" dirty="0">
                <a:solidFill>
                  <a:srgbClr val="00446A"/>
                </a:solidFill>
              </a:rPr>
              <a:t>Tactics for volunteer recruitment</a:t>
            </a:r>
          </a:p>
          <a:p>
            <a:pPr marL="514350" indent="-514350">
              <a:lnSpc>
                <a:spcPct val="150000"/>
              </a:lnSpc>
              <a:buAutoNum type="romanUcPeriod"/>
            </a:pPr>
            <a:r>
              <a:rPr lang="en-US" sz="2400" b="0" dirty="0">
                <a:solidFill>
                  <a:srgbClr val="00446A"/>
                </a:solidFill>
              </a:rPr>
              <a:t>The Hard Ask</a:t>
            </a:r>
          </a:p>
          <a:p>
            <a:pPr marL="514350" indent="-514350">
              <a:lnSpc>
                <a:spcPct val="150000"/>
              </a:lnSpc>
              <a:buAutoNum type="romanUcPeriod"/>
            </a:pPr>
            <a:r>
              <a:rPr lang="en-US" sz="2400" b="0" dirty="0">
                <a:solidFill>
                  <a:srgbClr val="00446A"/>
                </a:solidFill>
              </a:rPr>
              <a:t>Volunteer Retention</a:t>
            </a:r>
          </a:p>
          <a:p>
            <a:pPr marL="514350" indent="-514350">
              <a:lnSpc>
                <a:spcPct val="150000"/>
              </a:lnSpc>
              <a:buAutoNum type="romanUcPeriod"/>
            </a:pPr>
            <a:r>
              <a:rPr lang="en-US" sz="2400" dirty="0">
                <a:solidFill>
                  <a:srgbClr val="00446A"/>
                </a:solidFill>
              </a:rPr>
              <a:t>Debrief</a:t>
            </a:r>
          </a:p>
          <a:p>
            <a:pPr marL="514350" indent="-514350">
              <a:buAutoNum type="romanUcPeriod"/>
            </a:pPr>
            <a:endParaRPr lang="en-US" sz="2400" dirty="0"/>
          </a:p>
        </p:txBody>
      </p:sp>
    </p:spTree>
    <p:extLst>
      <p:ext uri="{BB962C8B-B14F-4D97-AF65-F5344CB8AC3E}">
        <p14:creationId xmlns:p14="http://schemas.microsoft.com/office/powerpoint/2010/main" val="3082378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dirty="0"/>
              <a:t>Review Goals</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19</a:t>
            </a:fld>
            <a:endParaRPr lang="en-US" dirty="0">
              <a:solidFill>
                <a:prstClr val="black">
                  <a:tint val="75000"/>
                </a:prstClr>
              </a:solidFill>
            </a:endParaRPr>
          </a:p>
        </p:txBody>
      </p:sp>
      <p:sp>
        <p:nvSpPr>
          <p:cNvPr id="4" name="Content Placeholder 3"/>
          <p:cNvSpPr>
            <a:spLocks noGrp="1"/>
          </p:cNvSpPr>
          <p:nvPr>
            <p:ph idx="1"/>
          </p:nvPr>
        </p:nvSpPr>
        <p:spPr/>
        <p:txBody>
          <a:bodyPr>
            <a:normAutofit/>
          </a:bodyPr>
          <a:lstStyle/>
          <a:p>
            <a:pPr>
              <a:spcBef>
                <a:spcPts val="1800"/>
              </a:spcBef>
            </a:pPr>
            <a:r>
              <a:rPr lang="en-US" sz="2800" b="0" dirty="0">
                <a:solidFill>
                  <a:srgbClr val="00446A"/>
                </a:solidFill>
              </a:rPr>
              <a:t>Learn best practices for recruiting new volunteers </a:t>
            </a:r>
          </a:p>
          <a:p>
            <a:pPr marL="0" indent="0">
              <a:spcBef>
                <a:spcPts val="1800"/>
              </a:spcBef>
              <a:buNone/>
            </a:pPr>
            <a:endParaRPr lang="en-US" sz="2800" b="0" dirty="0">
              <a:solidFill>
                <a:srgbClr val="00446A"/>
              </a:solidFill>
            </a:endParaRPr>
          </a:p>
          <a:p>
            <a:pPr>
              <a:spcBef>
                <a:spcPts val="1800"/>
              </a:spcBef>
            </a:pPr>
            <a:r>
              <a:rPr lang="en-US" sz="2800" b="0" dirty="0">
                <a:solidFill>
                  <a:srgbClr val="00446A"/>
                </a:solidFill>
              </a:rPr>
              <a:t>Develop and practice your hard ask</a:t>
            </a:r>
          </a:p>
          <a:p>
            <a:pPr marL="0" indent="0">
              <a:spcBef>
                <a:spcPts val="1800"/>
              </a:spcBef>
              <a:buNone/>
            </a:pPr>
            <a:endParaRPr lang="en-US" sz="2800" b="0" dirty="0">
              <a:solidFill>
                <a:srgbClr val="00446A"/>
              </a:solidFill>
            </a:endParaRPr>
          </a:p>
          <a:p>
            <a:pPr>
              <a:spcBef>
                <a:spcPts val="1800"/>
              </a:spcBef>
            </a:pPr>
            <a:r>
              <a:rPr lang="en-US" sz="2800" b="0" dirty="0">
                <a:solidFill>
                  <a:srgbClr val="00446A"/>
                </a:solidFill>
              </a:rPr>
              <a:t>Feel confident approaching volunteer recruitment for your upcoming events</a:t>
            </a:r>
          </a:p>
        </p:txBody>
      </p:sp>
    </p:spTree>
    <p:extLst>
      <p:ext uri="{BB962C8B-B14F-4D97-AF65-F5344CB8AC3E}">
        <p14:creationId xmlns:p14="http://schemas.microsoft.com/office/powerpoint/2010/main" val="2189911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dirty="0"/>
              <a:t>Goals</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2</a:t>
            </a:fld>
            <a:endParaRPr lang="en-US" dirty="0">
              <a:solidFill>
                <a:prstClr val="black">
                  <a:tint val="75000"/>
                </a:prstClr>
              </a:solidFill>
            </a:endParaRPr>
          </a:p>
        </p:txBody>
      </p:sp>
      <p:sp>
        <p:nvSpPr>
          <p:cNvPr id="4" name="Content Placeholder 3"/>
          <p:cNvSpPr>
            <a:spLocks noGrp="1"/>
          </p:cNvSpPr>
          <p:nvPr>
            <p:ph idx="1"/>
          </p:nvPr>
        </p:nvSpPr>
        <p:spPr/>
        <p:txBody>
          <a:bodyPr>
            <a:normAutofit/>
          </a:bodyPr>
          <a:lstStyle/>
          <a:p>
            <a:pPr>
              <a:spcBef>
                <a:spcPts val="1800"/>
              </a:spcBef>
            </a:pPr>
            <a:r>
              <a:rPr lang="en-US" sz="3200" b="0" dirty="0">
                <a:solidFill>
                  <a:srgbClr val="00446A"/>
                </a:solidFill>
              </a:rPr>
              <a:t>Learn best practices for recruiting new volunteers </a:t>
            </a:r>
          </a:p>
          <a:p>
            <a:pPr>
              <a:spcBef>
                <a:spcPts val="1800"/>
              </a:spcBef>
            </a:pPr>
            <a:r>
              <a:rPr lang="en-US" sz="3200" b="0" dirty="0">
                <a:solidFill>
                  <a:srgbClr val="00446A"/>
                </a:solidFill>
              </a:rPr>
              <a:t>Develop and practice your hard ask</a:t>
            </a:r>
          </a:p>
          <a:p>
            <a:pPr>
              <a:spcBef>
                <a:spcPts val="1800"/>
              </a:spcBef>
            </a:pPr>
            <a:r>
              <a:rPr lang="en-US" sz="3200" b="0" dirty="0">
                <a:solidFill>
                  <a:srgbClr val="00446A"/>
                </a:solidFill>
              </a:rPr>
              <a:t>Feel confident approaching volunteer recruitment for your upcoming events</a:t>
            </a:r>
          </a:p>
        </p:txBody>
      </p:sp>
    </p:spTree>
    <p:extLst>
      <p:ext uri="{BB962C8B-B14F-4D97-AF65-F5344CB8AC3E}">
        <p14:creationId xmlns:p14="http://schemas.microsoft.com/office/powerpoint/2010/main" val="24703252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534400" cy="1143000"/>
          </a:xfrm>
        </p:spPr>
        <p:txBody>
          <a:bodyPr>
            <a:normAutofit/>
          </a:bodyPr>
          <a:lstStyle/>
          <a:p>
            <a:r>
              <a:rPr lang="en-US" sz="3200" dirty="0"/>
              <a:t>Debrief</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20</a:t>
            </a:fld>
            <a:endParaRPr lang="en-US" dirty="0">
              <a:solidFill>
                <a:prstClr val="black">
                  <a:tint val="75000"/>
                </a:prstClr>
              </a:solidFill>
            </a:endParaRPr>
          </a:p>
        </p:txBody>
      </p:sp>
      <p:sp>
        <p:nvSpPr>
          <p:cNvPr id="4" name="Content Placeholder 3"/>
          <p:cNvSpPr>
            <a:spLocks noGrp="1"/>
          </p:cNvSpPr>
          <p:nvPr>
            <p:ph idx="1"/>
          </p:nvPr>
        </p:nvSpPr>
        <p:spPr>
          <a:xfrm>
            <a:off x="381000" y="1524000"/>
            <a:ext cx="5334000" cy="4343400"/>
          </a:xfrm>
        </p:spPr>
        <p:txBody>
          <a:bodyPr>
            <a:noAutofit/>
          </a:bodyPr>
          <a:lstStyle/>
          <a:p>
            <a:pPr marL="457200" indent="-457200">
              <a:buAutoNum type="arabicPeriod"/>
            </a:pPr>
            <a:r>
              <a:rPr lang="en-US" sz="2800" b="0" dirty="0">
                <a:solidFill>
                  <a:srgbClr val="00446A"/>
                </a:solidFill>
              </a:rPr>
              <a:t>What are your biggest takeaways from this training?</a:t>
            </a:r>
          </a:p>
          <a:p>
            <a:pPr marL="457200" indent="-457200">
              <a:buAutoNum type="arabicPeriod"/>
            </a:pPr>
            <a:endParaRPr lang="en-US" sz="2800" b="0" dirty="0">
              <a:solidFill>
                <a:srgbClr val="00446A"/>
              </a:solidFill>
            </a:endParaRPr>
          </a:p>
          <a:p>
            <a:pPr marL="457200" indent="-457200">
              <a:buAutoNum type="arabicPeriod"/>
            </a:pPr>
            <a:r>
              <a:rPr lang="en-US" sz="2800" b="0" dirty="0">
                <a:solidFill>
                  <a:srgbClr val="00446A"/>
                </a:solidFill>
              </a:rPr>
              <a:t>How can planning an effective volunteer recruitment strategy help you?</a:t>
            </a:r>
          </a:p>
          <a:p>
            <a:pPr marL="457200" indent="-457200">
              <a:buAutoNum type="arabicPeriod"/>
            </a:pPr>
            <a:endParaRPr lang="en-US" sz="2800" b="0" dirty="0">
              <a:solidFill>
                <a:srgbClr val="00446A"/>
              </a:solidFill>
            </a:endParaRPr>
          </a:p>
          <a:p>
            <a:pPr marL="457200" indent="-457200">
              <a:buAutoNum type="arabicPeriod"/>
            </a:pPr>
            <a:r>
              <a:rPr lang="en-US" sz="2800" b="0" dirty="0">
                <a:solidFill>
                  <a:srgbClr val="00446A"/>
                </a:solidFill>
              </a:rPr>
              <a:t>What specific thing will you do to apply these ideas to your work this week?</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3884" y="1676399"/>
            <a:ext cx="2680516" cy="3733801"/>
          </a:xfrm>
          <a:prstGeom prst="rect">
            <a:avLst/>
          </a:prstGeom>
        </p:spPr>
      </p:pic>
    </p:spTree>
    <p:extLst>
      <p:ext uri="{BB962C8B-B14F-4D97-AF65-F5344CB8AC3E}">
        <p14:creationId xmlns:p14="http://schemas.microsoft.com/office/powerpoint/2010/main" val="995011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Agenda</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3</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229600" cy="4800600"/>
          </a:xfrm>
        </p:spPr>
        <p:txBody>
          <a:bodyPr>
            <a:normAutofit/>
          </a:bodyPr>
          <a:lstStyle/>
          <a:p>
            <a:pPr marL="514350" indent="-514350">
              <a:lnSpc>
                <a:spcPct val="150000"/>
              </a:lnSpc>
              <a:buAutoNum type="romanUcPeriod"/>
            </a:pPr>
            <a:r>
              <a:rPr lang="en-US" sz="2400" b="0" dirty="0">
                <a:solidFill>
                  <a:srgbClr val="00446A"/>
                </a:solidFill>
              </a:rPr>
              <a:t>Introductions</a:t>
            </a:r>
          </a:p>
          <a:p>
            <a:pPr marL="514350" indent="-514350">
              <a:lnSpc>
                <a:spcPct val="150000"/>
              </a:lnSpc>
              <a:buAutoNum type="romanUcPeriod"/>
            </a:pPr>
            <a:r>
              <a:rPr lang="en-US" sz="2400" dirty="0">
                <a:solidFill>
                  <a:srgbClr val="00446A"/>
                </a:solidFill>
              </a:rPr>
              <a:t>Why people volunteer</a:t>
            </a:r>
          </a:p>
          <a:p>
            <a:pPr marL="514350" indent="-514350">
              <a:lnSpc>
                <a:spcPct val="150000"/>
              </a:lnSpc>
              <a:buAutoNum type="romanUcPeriod"/>
            </a:pPr>
            <a:r>
              <a:rPr lang="en-US" sz="2400" b="0" dirty="0">
                <a:solidFill>
                  <a:srgbClr val="00446A"/>
                </a:solidFill>
              </a:rPr>
              <a:t>Tactics for volunteer recruitment</a:t>
            </a:r>
          </a:p>
          <a:p>
            <a:pPr marL="514350" indent="-514350">
              <a:lnSpc>
                <a:spcPct val="150000"/>
              </a:lnSpc>
              <a:buAutoNum type="romanUcPeriod"/>
            </a:pPr>
            <a:r>
              <a:rPr lang="en-US" sz="2400" b="0" dirty="0">
                <a:solidFill>
                  <a:srgbClr val="00446A"/>
                </a:solidFill>
              </a:rPr>
              <a:t>The Hard Ask</a:t>
            </a:r>
          </a:p>
          <a:p>
            <a:pPr marL="514350" indent="-514350">
              <a:lnSpc>
                <a:spcPct val="150000"/>
              </a:lnSpc>
              <a:buAutoNum type="romanUcPeriod"/>
            </a:pPr>
            <a:r>
              <a:rPr lang="en-US" sz="2400" b="0" dirty="0">
                <a:solidFill>
                  <a:srgbClr val="00446A"/>
                </a:solidFill>
              </a:rPr>
              <a:t>Volunteer Retention and Management</a:t>
            </a:r>
          </a:p>
          <a:p>
            <a:pPr marL="514350" indent="-514350">
              <a:lnSpc>
                <a:spcPct val="150000"/>
              </a:lnSpc>
              <a:buAutoNum type="romanUcPeriod"/>
            </a:pPr>
            <a:r>
              <a:rPr lang="en-US" sz="2400" b="0" dirty="0">
                <a:solidFill>
                  <a:srgbClr val="00446A"/>
                </a:solidFill>
              </a:rPr>
              <a:t>Debrief</a:t>
            </a:r>
          </a:p>
        </p:txBody>
      </p:sp>
    </p:spTree>
    <p:extLst>
      <p:ext uri="{BB962C8B-B14F-4D97-AF65-F5344CB8AC3E}">
        <p14:creationId xmlns:p14="http://schemas.microsoft.com/office/powerpoint/2010/main" val="1752258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Why do people volunteer?</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4</a:t>
            </a:fld>
            <a:endParaRPr lang="en-US" dirty="0">
              <a:solidFill>
                <a:prstClr val="black">
                  <a:tint val="75000"/>
                </a:prstClr>
              </a:solidFill>
            </a:endParaRPr>
          </a:p>
        </p:txBody>
      </p:sp>
      <p:sp>
        <p:nvSpPr>
          <p:cNvPr id="4" name="Content Placeholder 3"/>
          <p:cNvSpPr>
            <a:spLocks noGrp="1"/>
          </p:cNvSpPr>
          <p:nvPr>
            <p:ph idx="1"/>
          </p:nvPr>
        </p:nvSpPr>
        <p:spPr>
          <a:xfrm>
            <a:off x="457200" y="1447800"/>
            <a:ext cx="8305800" cy="4114800"/>
          </a:xfrm>
        </p:spPr>
        <p:txBody>
          <a:bodyPr numCol="2">
            <a:normAutofit/>
          </a:bodyPr>
          <a:lstStyle/>
          <a:p>
            <a:pPr marL="457200" lvl="8" indent="-457200"/>
            <a:r>
              <a:rPr lang="en-US" sz="2800" dirty="0">
                <a:solidFill>
                  <a:srgbClr val="00446A"/>
                </a:solidFill>
              </a:rPr>
              <a:t>Satisfaction from accomplishment</a:t>
            </a:r>
          </a:p>
          <a:p>
            <a:pPr marL="457200" lvl="8" indent="-457200"/>
            <a:r>
              <a:rPr lang="en-US" sz="2800" b="0" dirty="0">
                <a:solidFill>
                  <a:srgbClr val="00446A"/>
                </a:solidFill>
                <a:latin typeface="+mn-lt"/>
              </a:rPr>
              <a:t>To share a skill</a:t>
            </a:r>
          </a:p>
          <a:p>
            <a:pPr marL="457200" lvl="8" indent="-457200"/>
            <a:r>
              <a:rPr lang="en-US" sz="2800" b="0" dirty="0">
                <a:solidFill>
                  <a:srgbClr val="00446A"/>
                </a:solidFill>
                <a:latin typeface="+mn-lt"/>
              </a:rPr>
              <a:t>To learn a skill</a:t>
            </a:r>
          </a:p>
          <a:p>
            <a:pPr marL="457200" lvl="8" indent="-457200"/>
            <a:r>
              <a:rPr lang="en-US" sz="2800" b="0" dirty="0">
                <a:solidFill>
                  <a:srgbClr val="00446A"/>
                </a:solidFill>
                <a:latin typeface="+mn-lt"/>
              </a:rPr>
              <a:t>To gain leadership skills</a:t>
            </a:r>
          </a:p>
          <a:p>
            <a:pPr marL="457200" lvl="8" indent="-457200"/>
            <a:r>
              <a:rPr lang="en-US" sz="2800" b="0" dirty="0">
                <a:solidFill>
                  <a:srgbClr val="00446A"/>
                </a:solidFill>
                <a:latin typeface="+mn-lt"/>
              </a:rPr>
              <a:t>To demonstrate commitment to a cause</a:t>
            </a:r>
            <a:endParaRPr lang="en-US" sz="2800" dirty="0">
              <a:solidFill>
                <a:srgbClr val="00446A"/>
              </a:solidFill>
            </a:endParaRPr>
          </a:p>
          <a:p>
            <a:pPr marL="457200" lvl="8" indent="-457200"/>
            <a:endParaRPr lang="en-US" sz="2800" b="0" dirty="0">
              <a:solidFill>
                <a:srgbClr val="00446A"/>
              </a:solidFill>
              <a:latin typeface="+mn-lt"/>
            </a:endParaRPr>
          </a:p>
          <a:p>
            <a:pPr marL="457200" lvl="8" indent="-457200"/>
            <a:r>
              <a:rPr lang="en-US" sz="2800" b="0" dirty="0">
                <a:solidFill>
                  <a:srgbClr val="00446A"/>
                </a:solidFill>
                <a:latin typeface="+mn-lt"/>
              </a:rPr>
              <a:t>To get to know a community</a:t>
            </a:r>
          </a:p>
          <a:p>
            <a:pPr marL="457200" lvl="8" indent="-457200"/>
            <a:r>
              <a:rPr lang="en-US" sz="2800" b="0" dirty="0">
                <a:solidFill>
                  <a:srgbClr val="00446A"/>
                </a:solidFill>
                <a:latin typeface="+mn-lt"/>
              </a:rPr>
              <a:t>To keep busy</a:t>
            </a:r>
          </a:p>
          <a:p>
            <a:pPr marL="457200" lvl="8" indent="-457200"/>
            <a:r>
              <a:rPr lang="en-US" sz="2800" b="0" dirty="0">
                <a:solidFill>
                  <a:srgbClr val="00446A"/>
                </a:solidFill>
                <a:latin typeface="+mn-lt"/>
              </a:rPr>
              <a:t>To give back</a:t>
            </a:r>
          </a:p>
          <a:p>
            <a:pPr marL="457200" lvl="8" indent="-457200"/>
            <a:r>
              <a:rPr lang="en-US" sz="2800" b="0" dirty="0">
                <a:solidFill>
                  <a:srgbClr val="00446A"/>
                </a:solidFill>
                <a:latin typeface="+mn-lt"/>
              </a:rPr>
              <a:t>To become an “insider”</a:t>
            </a:r>
          </a:p>
          <a:p>
            <a:pPr marL="457200" lvl="8" indent="-457200"/>
            <a:r>
              <a:rPr lang="en-US" sz="2800" b="0" dirty="0">
                <a:solidFill>
                  <a:srgbClr val="00446A"/>
                </a:solidFill>
                <a:latin typeface="+mn-lt"/>
              </a:rPr>
              <a:t>To be challenged</a:t>
            </a:r>
          </a:p>
          <a:p>
            <a:pPr marL="457200" lvl="8" indent="-457200"/>
            <a:r>
              <a:rPr lang="en-US" sz="2800" b="0" dirty="0">
                <a:solidFill>
                  <a:srgbClr val="00446A"/>
                </a:solidFill>
                <a:latin typeface="+mn-lt"/>
              </a:rPr>
              <a:t>For fun</a:t>
            </a:r>
          </a:p>
        </p:txBody>
      </p:sp>
      <p:sp>
        <p:nvSpPr>
          <p:cNvPr id="5" name="TextBox 4"/>
          <p:cNvSpPr txBox="1"/>
          <p:nvPr/>
        </p:nvSpPr>
        <p:spPr>
          <a:xfrm>
            <a:off x="1409700" y="5257800"/>
            <a:ext cx="6324600" cy="646331"/>
          </a:xfrm>
          <a:prstGeom prst="rect">
            <a:avLst/>
          </a:prstGeom>
          <a:noFill/>
        </p:spPr>
        <p:txBody>
          <a:bodyPr wrap="square" rtlCol="0">
            <a:spAutoFit/>
          </a:bodyPr>
          <a:lstStyle/>
          <a:p>
            <a:pPr algn="ctr"/>
            <a:r>
              <a:rPr lang="en-US" sz="3600" b="1" dirty="0">
                <a:solidFill>
                  <a:srgbClr val="00446A"/>
                </a:solidFill>
              </a:rPr>
              <a:t>Because they were asked</a:t>
            </a:r>
            <a:r>
              <a:rPr lang="en-US" sz="3600" b="1" dirty="0"/>
              <a:t>!</a:t>
            </a:r>
          </a:p>
        </p:txBody>
      </p:sp>
    </p:spTree>
    <p:extLst>
      <p:ext uri="{BB962C8B-B14F-4D97-AF65-F5344CB8AC3E}">
        <p14:creationId xmlns:p14="http://schemas.microsoft.com/office/powerpoint/2010/main" val="70915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Agenda</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5</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229600" cy="4800600"/>
          </a:xfrm>
        </p:spPr>
        <p:txBody>
          <a:bodyPr>
            <a:normAutofit/>
          </a:bodyPr>
          <a:lstStyle/>
          <a:p>
            <a:pPr marL="514350" indent="-514350">
              <a:lnSpc>
                <a:spcPct val="150000"/>
              </a:lnSpc>
              <a:buAutoNum type="romanUcPeriod"/>
            </a:pPr>
            <a:r>
              <a:rPr lang="en-US" sz="2400" b="0" dirty="0">
                <a:solidFill>
                  <a:srgbClr val="00446A"/>
                </a:solidFill>
              </a:rPr>
              <a:t>Introductions</a:t>
            </a:r>
          </a:p>
          <a:p>
            <a:pPr marL="514350" indent="-514350">
              <a:lnSpc>
                <a:spcPct val="150000"/>
              </a:lnSpc>
              <a:buAutoNum type="romanUcPeriod"/>
            </a:pPr>
            <a:r>
              <a:rPr lang="en-US" sz="2400" b="0" dirty="0">
                <a:solidFill>
                  <a:srgbClr val="00446A"/>
                </a:solidFill>
              </a:rPr>
              <a:t>Why people volunteer</a:t>
            </a:r>
          </a:p>
          <a:p>
            <a:pPr marL="514350" indent="-514350">
              <a:lnSpc>
                <a:spcPct val="150000"/>
              </a:lnSpc>
              <a:buAutoNum type="romanUcPeriod"/>
            </a:pPr>
            <a:r>
              <a:rPr lang="en-US" sz="2400" dirty="0">
                <a:solidFill>
                  <a:srgbClr val="00446A"/>
                </a:solidFill>
              </a:rPr>
              <a:t>Tactics for volunteer recruitment</a:t>
            </a:r>
          </a:p>
          <a:p>
            <a:pPr marL="514350" indent="-514350">
              <a:lnSpc>
                <a:spcPct val="150000"/>
              </a:lnSpc>
              <a:buAutoNum type="romanUcPeriod"/>
            </a:pPr>
            <a:r>
              <a:rPr lang="en-US" sz="2400" b="0" dirty="0">
                <a:solidFill>
                  <a:srgbClr val="00446A"/>
                </a:solidFill>
              </a:rPr>
              <a:t>The Hard Ask</a:t>
            </a:r>
          </a:p>
          <a:p>
            <a:pPr marL="514350" indent="-514350">
              <a:lnSpc>
                <a:spcPct val="150000"/>
              </a:lnSpc>
              <a:buAutoNum type="romanUcPeriod"/>
            </a:pPr>
            <a:r>
              <a:rPr lang="en-US" sz="2400" b="0" dirty="0">
                <a:solidFill>
                  <a:srgbClr val="00446A"/>
                </a:solidFill>
              </a:rPr>
              <a:t>Volunteer Retention and Management</a:t>
            </a:r>
          </a:p>
          <a:p>
            <a:pPr marL="514350" indent="-514350">
              <a:lnSpc>
                <a:spcPct val="150000"/>
              </a:lnSpc>
              <a:buAutoNum type="romanUcPeriod"/>
            </a:pPr>
            <a:r>
              <a:rPr lang="en-US" sz="2400" b="0" dirty="0">
                <a:solidFill>
                  <a:srgbClr val="00446A"/>
                </a:solidFill>
              </a:rPr>
              <a:t>Debrief</a:t>
            </a:r>
          </a:p>
          <a:p>
            <a:pPr marL="514350" indent="-514350">
              <a:buAutoNum type="romanUcPeriod"/>
            </a:pPr>
            <a:endParaRPr lang="en-US" sz="2400" b="0" dirty="0"/>
          </a:p>
        </p:txBody>
      </p:sp>
    </p:spTree>
    <p:extLst>
      <p:ext uri="{BB962C8B-B14F-4D97-AF65-F5344CB8AC3E}">
        <p14:creationId xmlns:p14="http://schemas.microsoft.com/office/powerpoint/2010/main" val="3829717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Assess your needs…</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6</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305800" cy="4800600"/>
          </a:xfrm>
        </p:spPr>
        <p:txBody>
          <a:bodyPr>
            <a:normAutofit/>
          </a:bodyPr>
          <a:lstStyle/>
          <a:p>
            <a:pPr marL="0" indent="0">
              <a:lnSpc>
                <a:spcPct val="150000"/>
              </a:lnSpc>
              <a:buNone/>
            </a:pPr>
            <a:r>
              <a:rPr lang="en-US" sz="2800" dirty="0">
                <a:solidFill>
                  <a:srgbClr val="00446A"/>
                </a:solidFill>
              </a:rPr>
              <a:t>Some questions to ask before you start recruiting:</a:t>
            </a:r>
          </a:p>
          <a:p>
            <a:pPr lvl="1">
              <a:lnSpc>
                <a:spcPct val="150000"/>
              </a:lnSpc>
            </a:pPr>
            <a:r>
              <a:rPr lang="en-US" sz="2800" dirty="0">
                <a:solidFill>
                  <a:srgbClr val="00446A"/>
                </a:solidFill>
              </a:rPr>
              <a:t>What kind of volunteers are you recruiting?</a:t>
            </a:r>
          </a:p>
          <a:p>
            <a:pPr lvl="1">
              <a:lnSpc>
                <a:spcPct val="150000"/>
              </a:lnSpc>
            </a:pPr>
            <a:r>
              <a:rPr lang="en-US" sz="2800" dirty="0">
                <a:solidFill>
                  <a:srgbClr val="00446A"/>
                </a:solidFill>
              </a:rPr>
              <a:t>What can you do or say that would attract them?</a:t>
            </a:r>
          </a:p>
          <a:p>
            <a:pPr lvl="1">
              <a:lnSpc>
                <a:spcPct val="150000"/>
              </a:lnSpc>
            </a:pPr>
            <a:r>
              <a:rPr lang="en-US" sz="2800" dirty="0">
                <a:solidFill>
                  <a:srgbClr val="00446A"/>
                </a:solidFill>
              </a:rPr>
              <a:t>What existing resources can you build off of?</a:t>
            </a:r>
          </a:p>
          <a:p>
            <a:pPr lvl="1"/>
            <a:endParaRPr lang="en-US" sz="2400" dirty="0"/>
          </a:p>
        </p:txBody>
      </p:sp>
      <p:sp>
        <p:nvSpPr>
          <p:cNvPr id="5" name="Rectangle 4"/>
          <p:cNvSpPr/>
          <p:nvPr/>
        </p:nvSpPr>
        <p:spPr>
          <a:xfrm>
            <a:off x="228600" y="5181600"/>
            <a:ext cx="8763000" cy="99060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a:solidFill>
                  <a:schemeClr val="bg1"/>
                </a:solidFill>
              </a:rPr>
              <a:t>Answer these questions for an upcoming event you’re recruiting for.</a:t>
            </a:r>
          </a:p>
        </p:txBody>
      </p:sp>
    </p:spTree>
    <p:extLst>
      <p:ext uri="{BB962C8B-B14F-4D97-AF65-F5344CB8AC3E}">
        <p14:creationId xmlns:p14="http://schemas.microsoft.com/office/powerpoint/2010/main" val="28188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52"/>
            <a:ext cx="8229600" cy="1143000"/>
          </a:xfrm>
        </p:spPr>
        <p:txBody>
          <a:bodyPr>
            <a:normAutofit/>
          </a:bodyPr>
          <a:lstStyle/>
          <a:p>
            <a:r>
              <a:rPr lang="en-US" sz="3200" dirty="0"/>
              <a:t>Recruitment Resources</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7</a:t>
            </a:fld>
            <a:endParaRPr lang="en-US" dirty="0">
              <a:solidFill>
                <a:prstClr val="black">
                  <a:tint val="75000"/>
                </a:prstClr>
              </a:solidFill>
            </a:endParaRPr>
          </a:p>
        </p:txBody>
      </p:sp>
      <p:sp>
        <p:nvSpPr>
          <p:cNvPr id="4" name="Content Placeholder 3"/>
          <p:cNvSpPr>
            <a:spLocks noGrp="1"/>
          </p:cNvSpPr>
          <p:nvPr>
            <p:ph idx="1"/>
          </p:nvPr>
        </p:nvSpPr>
        <p:spPr>
          <a:xfrm>
            <a:off x="381000" y="1676400"/>
            <a:ext cx="8382000" cy="4114800"/>
          </a:xfrm>
        </p:spPr>
        <p:txBody>
          <a:bodyPr>
            <a:normAutofit/>
          </a:bodyPr>
          <a:lstStyle/>
          <a:p>
            <a:pPr marL="342900" lvl="1" indent="-342900">
              <a:buFont typeface="Arial" pitchFamily="34" charset="0"/>
              <a:buChar char="•"/>
            </a:pPr>
            <a:r>
              <a:rPr lang="en-US" sz="2800" dirty="0">
                <a:solidFill>
                  <a:srgbClr val="00446A"/>
                </a:solidFill>
              </a:rPr>
              <a:t>Your existing networks</a:t>
            </a:r>
          </a:p>
          <a:p>
            <a:pPr marL="342900" lvl="1" indent="-342900">
              <a:buFont typeface="Arial" pitchFamily="34" charset="0"/>
              <a:buChar char="•"/>
            </a:pPr>
            <a:r>
              <a:rPr lang="en-US" sz="2800" dirty="0">
                <a:solidFill>
                  <a:srgbClr val="00446A"/>
                </a:solidFill>
              </a:rPr>
              <a:t>The OFA network</a:t>
            </a:r>
          </a:p>
          <a:p>
            <a:pPr marL="342900" lvl="1" indent="-342900">
              <a:buFont typeface="Arial" pitchFamily="34" charset="0"/>
              <a:buChar char="•"/>
            </a:pPr>
            <a:r>
              <a:rPr lang="en-US" sz="2800" dirty="0">
                <a:solidFill>
                  <a:srgbClr val="00446A"/>
                </a:solidFill>
              </a:rPr>
              <a:t>Local Partner Organizations</a:t>
            </a:r>
          </a:p>
          <a:p>
            <a:pPr marL="342900" lvl="1" indent="-342900">
              <a:buFont typeface="Arial" pitchFamily="34" charset="0"/>
              <a:buChar char="•"/>
            </a:pPr>
            <a:r>
              <a:rPr lang="en-US" sz="2800" dirty="0">
                <a:solidFill>
                  <a:srgbClr val="00446A"/>
                </a:solidFill>
              </a:rPr>
              <a:t>Social Media</a:t>
            </a:r>
          </a:p>
          <a:p>
            <a:pPr marL="342900" lvl="1" indent="-342900">
              <a:buFont typeface="Arial" pitchFamily="34" charset="0"/>
              <a:buChar char="•"/>
            </a:pPr>
            <a:r>
              <a:rPr lang="en-US" sz="2800" dirty="0">
                <a:solidFill>
                  <a:srgbClr val="00446A"/>
                </a:solidFill>
              </a:rPr>
              <a:t>The Internet</a:t>
            </a:r>
          </a:p>
        </p:txBody>
      </p:sp>
    </p:spTree>
    <p:extLst>
      <p:ext uri="{BB962C8B-B14F-4D97-AF65-F5344CB8AC3E}">
        <p14:creationId xmlns:p14="http://schemas.microsoft.com/office/powerpoint/2010/main" val="8593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52"/>
            <a:ext cx="8229600" cy="1143000"/>
          </a:xfrm>
        </p:spPr>
        <p:txBody>
          <a:bodyPr>
            <a:normAutofit/>
          </a:bodyPr>
          <a:lstStyle/>
          <a:p>
            <a:r>
              <a:rPr lang="en-US" sz="3200" dirty="0"/>
              <a:t>Brainstorm</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8</a:t>
            </a:fld>
            <a:endParaRPr lang="en-US" dirty="0">
              <a:solidFill>
                <a:prstClr val="black">
                  <a:tint val="75000"/>
                </a:prstClr>
              </a:solidFill>
            </a:endParaRPr>
          </a:p>
        </p:txBody>
      </p:sp>
      <p:sp>
        <p:nvSpPr>
          <p:cNvPr id="6" name="Rounded Rectangle 5"/>
          <p:cNvSpPr/>
          <p:nvPr/>
        </p:nvSpPr>
        <p:spPr>
          <a:xfrm>
            <a:off x="533400" y="2514600"/>
            <a:ext cx="8077200" cy="2362200"/>
          </a:xfrm>
          <a:prstGeom prst="roundRect">
            <a:avLst/>
          </a:prstGeom>
          <a:solidFill>
            <a:schemeClr val="tx2">
              <a:lumMod val="75000"/>
            </a:schemeClr>
          </a:solidFill>
          <a:ln w="381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r>
              <a:rPr lang="en-US" sz="2800" b="1" dirty="0">
                <a:solidFill>
                  <a:prstClr val="white"/>
                </a:solidFill>
                <a:latin typeface="Calibri"/>
                <a:cs typeface="Calibri"/>
              </a:rPr>
              <a:t>[Describe local event coming up in this box]</a:t>
            </a:r>
          </a:p>
        </p:txBody>
      </p:sp>
      <p:pic>
        <p:nvPicPr>
          <p:cNvPr id="7" name="Picture 6"/>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rot="16978852">
            <a:off x="2586876" y="-65976"/>
            <a:ext cx="607476" cy="4471524"/>
          </a:xfrm>
          <a:prstGeom prst="rect">
            <a:avLst/>
          </a:prstGeom>
        </p:spPr>
      </p:pic>
    </p:spTree>
    <p:extLst>
      <p:ext uri="{BB962C8B-B14F-4D97-AF65-F5344CB8AC3E}">
        <p14:creationId xmlns:p14="http://schemas.microsoft.com/office/powerpoint/2010/main" val="3413362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Agenda</a:t>
            </a:r>
          </a:p>
        </p:txBody>
      </p:sp>
      <p:sp>
        <p:nvSpPr>
          <p:cNvPr id="3" name="Slide Number Placeholder 2"/>
          <p:cNvSpPr>
            <a:spLocks noGrp="1"/>
          </p:cNvSpPr>
          <p:nvPr>
            <p:ph type="sldNum" sz="quarter" idx="12"/>
          </p:nvPr>
        </p:nvSpPr>
        <p:spPr/>
        <p:txBody>
          <a:bodyPr/>
          <a:lstStyle/>
          <a:p>
            <a:fld id="{51A0968B-E52D-48FA-AFA4-A19DF3D2143C}" type="slidenum">
              <a:rPr lang="en-US" smtClean="0">
                <a:solidFill>
                  <a:prstClr val="black">
                    <a:tint val="75000"/>
                  </a:prstClr>
                </a:solidFill>
              </a:rPr>
              <a:pPr/>
              <a:t>9</a:t>
            </a:fld>
            <a:endParaRPr lang="en-US" dirty="0">
              <a:solidFill>
                <a:prstClr val="black">
                  <a:tint val="75000"/>
                </a:prstClr>
              </a:solidFill>
            </a:endParaRPr>
          </a:p>
        </p:txBody>
      </p:sp>
      <p:sp>
        <p:nvSpPr>
          <p:cNvPr id="4" name="Content Placeholder 3"/>
          <p:cNvSpPr>
            <a:spLocks noGrp="1"/>
          </p:cNvSpPr>
          <p:nvPr>
            <p:ph idx="1"/>
          </p:nvPr>
        </p:nvSpPr>
        <p:spPr>
          <a:xfrm>
            <a:off x="457200" y="1371600"/>
            <a:ext cx="8229600" cy="4800600"/>
          </a:xfrm>
        </p:spPr>
        <p:txBody>
          <a:bodyPr>
            <a:normAutofit/>
          </a:bodyPr>
          <a:lstStyle/>
          <a:p>
            <a:pPr marL="514350" indent="-514350">
              <a:lnSpc>
                <a:spcPct val="150000"/>
              </a:lnSpc>
              <a:buAutoNum type="romanUcPeriod"/>
            </a:pPr>
            <a:r>
              <a:rPr lang="en-US" sz="2400" b="0" dirty="0">
                <a:solidFill>
                  <a:srgbClr val="00446A"/>
                </a:solidFill>
              </a:rPr>
              <a:t>Introductions</a:t>
            </a:r>
          </a:p>
          <a:p>
            <a:pPr marL="514350" indent="-514350">
              <a:lnSpc>
                <a:spcPct val="150000"/>
              </a:lnSpc>
              <a:buAutoNum type="romanUcPeriod"/>
            </a:pPr>
            <a:r>
              <a:rPr lang="en-US" sz="2400" b="0" dirty="0">
                <a:solidFill>
                  <a:srgbClr val="00446A"/>
                </a:solidFill>
              </a:rPr>
              <a:t>Why people volunteer</a:t>
            </a:r>
          </a:p>
          <a:p>
            <a:pPr marL="514350" indent="-514350">
              <a:lnSpc>
                <a:spcPct val="150000"/>
              </a:lnSpc>
              <a:buAutoNum type="romanUcPeriod"/>
            </a:pPr>
            <a:r>
              <a:rPr lang="en-US" sz="2400" b="0" dirty="0">
                <a:solidFill>
                  <a:srgbClr val="00446A"/>
                </a:solidFill>
              </a:rPr>
              <a:t>Tactics for volunteer recruitment</a:t>
            </a:r>
          </a:p>
          <a:p>
            <a:pPr marL="514350" indent="-514350">
              <a:lnSpc>
                <a:spcPct val="150000"/>
              </a:lnSpc>
              <a:buAutoNum type="romanUcPeriod"/>
            </a:pPr>
            <a:r>
              <a:rPr lang="en-US" sz="2400" dirty="0">
                <a:solidFill>
                  <a:srgbClr val="00446A"/>
                </a:solidFill>
              </a:rPr>
              <a:t>The Hard Ask</a:t>
            </a:r>
          </a:p>
          <a:p>
            <a:pPr marL="514350" indent="-514350">
              <a:lnSpc>
                <a:spcPct val="150000"/>
              </a:lnSpc>
              <a:buAutoNum type="romanUcPeriod"/>
            </a:pPr>
            <a:r>
              <a:rPr lang="en-US" sz="2400" b="0" dirty="0">
                <a:solidFill>
                  <a:srgbClr val="00446A"/>
                </a:solidFill>
              </a:rPr>
              <a:t>Volunteer Retention and Management</a:t>
            </a:r>
          </a:p>
          <a:p>
            <a:pPr marL="514350" indent="-514350">
              <a:lnSpc>
                <a:spcPct val="150000"/>
              </a:lnSpc>
              <a:buAutoNum type="romanUcPeriod"/>
            </a:pPr>
            <a:r>
              <a:rPr lang="en-US" sz="2400" b="0" dirty="0">
                <a:solidFill>
                  <a:srgbClr val="00446A"/>
                </a:solidFill>
              </a:rPr>
              <a:t>Debrief</a:t>
            </a:r>
          </a:p>
          <a:p>
            <a:pPr marL="514350" indent="-514350">
              <a:buAutoNum type="romanUcPeriod"/>
            </a:pPr>
            <a:endParaRPr lang="en-US" sz="2400" b="0" dirty="0"/>
          </a:p>
        </p:txBody>
      </p:sp>
    </p:spTree>
    <p:extLst>
      <p:ext uri="{BB962C8B-B14F-4D97-AF65-F5344CB8AC3E}">
        <p14:creationId xmlns:p14="http://schemas.microsoft.com/office/powerpoint/2010/main" val="124478623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1874</TotalTime>
  <Words>1384</Words>
  <Application>Microsoft Macintosh PowerPoint</Application>
  <PresentationFormat>On-screen Show (4:3)</PresentationFormat>
  <Paragraphs>232</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Courier New</vt:lpstr>
      <vt:lpstr>Helvetica</vt:lpstr>
      <vt:lpstr>1_Office Theme</vt:lpstr>
      <vt:lpstr>2_Office Theme</vt:lpstr>
      <vt:lpstr>Recruiting &amp; Managing Volunteers</vt:lpstr>
      <vt:lpstr>Goals</vt:lpstr>
      <vt:lpstr>Agenda</vt:lpstr>
      <vt:lpstr>Why do people volunteer?</vt:lpstr>
      <vt:lpstr>Agenda</vt:lpstr>
      <vt:lpstr>Assess your needs…</vt:lpstr>
      <vt:lpstr>Recruitment Resources</vt:lpstr>
      <vt:lpstr>Brainstorm</vt:lpstr>
      <vt:lpstr>Agenda</vt:lpstr>
      <vt:lpstr>Life is asking</vt:lpstr>
      <vt:lpstr>Organizing is Asking</vt:lpstr>
      <vt:lpstr>Seven Steps to a Good Ask</vt:lpstr>
      <vt:lpstr>Exercise: Practice your ask</vt:lpstr>
      <vt:lpstr>Agenda</vt:lpstr>
      <vt:lpstr>Volunteer Retention Best Practices</vt:lpstr>
      <vt:lpstr>Volunteer Management</vt:lpstr>
      <vt:lpstr>Myths of Volunteer Management</vt:lpstr>
      <vt:lpstr>Agenda</vt:lpstr>
      <vt:lpstr>Review Goals</vt:lpstr>
      <vt:lpstr>Debrief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dc:creator>
  <cp:lastModifiedBy>Microsoft Office User</cp:lastModifiedBy>
  <cp:revision>49</cp:revision>
  <dcterms:created xsi:type="dcterms:W3CDTF">2013-06-12T16:05:19Z</dcterms:created>
  <dcterms:modified xsi:type="dcterms:W3CDTF">2019-03-03T23:23:49Z</dcterms:modified>
</cp:coreProperties>
</file>