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049" r:id="rId2"/>
    <p:sldId id="1026" r:id="rId3"/>
    <p:sldId id="1027" r:id="rId4"/>
    <p:sldId id="1032" r:id="rId5"/>
    <p:sldId id="1033" r:id="rId6"/>
    <p:sldId id="1034" r:id="rId7"/>
    <p:sldId id="1045" r:id="rId8"/>
    <p:sldId id="1046" r:id="rId9"/>
    <p:sldId id="1028" r:id="rId10"/>
    <p:sldId id="1035" r:id="rId11"/>
    <p:sldId id="1036" r:id="rId12"/>
    <p:sldId id="1029" r:id="rId13"/>
    <p:sldId id="1037" r:id="rId14"/>
    <p:sldId id="1041" r:id="rId15"/>
    <p:sldId id="1039" r:id="rId16"/>
    <p:sldId id="1038" r:id="rId17"/>
    <p:sldId id="1030" r:id="rId18"/>
    <p:sldId id="1042" r:id="rId19"/>
    <p:sldId id="1047" r:id="rId20"/>
    <p:sldId id="1048" r:id="rId2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52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Pinedo" initials="AP"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C2DBE8"/>
    <a:srgbClr val="00446A"/>
    <a:srgbClr val="C41230"/>
    <a:srgbClr val="9DCF32"/>
    <a:srgbClr val="7CA1CE"/>
    <a:srgbClr val="D17F7D"/>
    <a:srgbClr val="990099"/>
    <a:srgbClr val="CD6FF7"/>
    <a:srgbClr val="A18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86574" autoAdjust="0"/>
  </p:normalViewPr>
  <p:slideViewPr>
    <p:cSldViewPr>
      <p:cViewPr varScale="1">
        <p:scale>
          <a:sx n="92" d="100"/>
          <a:sy n="92" d="100"/>
        </p:scale>
        <p:origin x="656" y="168"/>
      </p:cViewPr>
      <p:guideLst>
        <p:guide orient="horz"/>
        <p:guide pos="5520"/>
      </p:guideLst>
    </p:cSldViewPr>
  </p:slideViewPr>
  <p:notesTextViewPr>
    <p:cViewPr>
      <p:scale>
        <a:sx n="100" d="100"/>
        <a:sy n="100" d="100"/>
      </p:scale>
      <p:origin x="0" y="0"/>
    </p:cViewPr>
  </p:notesTextViewPr>
  <p:sorterViewPr>
    <p:cViewPr>
      <p:scale>
        <a:sx n="59" d="100"/>
        <a:sy n="59" d="100"/>
      </p:scale>
      <p:origin x="0" y="0"/>
    </p:cViewPr>
  </p:sorterViewPr>
  <p:notesViewPr>
    <p:cSldViewPr>
      <p:cViewPr varScale="1">
        <p:scale>
          <a:sx n="53" d="100"/>
          <a:sy n="53" d="100"/>
        </p:scale>
        <p:origin x="-2868" y="-9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62" tIns="46181" rIns="92362" bIns="46181" rtlCol="0"/>
          <a:lstStyle>
            <a:lvl1pPr algn="l">
              <a:defRPr sz="1200"/>
            </a:lvl1pPr>
          </a:lstStyle>
          <a:p>
            <a:endParaRPr lang="en-US" dirty="0"/>
          </a:p>
        </p:txBody>
      </p:sp>
      <p:sp>
        <p:nvSpPr>
          <p:cNvPr id="3" name="Date Placeholder 2"/>
          <p:cNvSpPr>
            <a:spLocks noGrp="1"/>
          </p:cNvSpPr>
          <p:nvPr>
            <p:ph type="dt" sz="quarter" idx="1"/>
          </p:nvPr>
        </p:nvSpPr>
        <p:spPr>
          <a:xfrm>
            <a:off x="3934971" y="0"/>
            <a:ext cx="3010323" cy="461010"/>
          </a:xfrm>
          <a:prstGeom prst="rect">
            <a:avLst/>
          </a:prstGeom>
        </p:spPr>
        <p:txBody>
          <a:bodyPr vert="horz" lIns="92362" tIns="46181" rIns="92362" bIns="46181" rtlCol="0"/>
          <a:lstStyle>
            <a:lvl1pPr algn="r">
              <a:defRPr sz="1200"/>
            </a:lvl1pPr>
          </a:lstStyle>
          <a:p>
            <a:fld id="{16E95F94-848E-4F2D-B0E2-34977443EBCC}" type="datetimeFigureOut">
              <a:rPr lang="en-US" smtClean="0"/>
              <a:pPr/>
              <a:t>3/3/19</a:t>
            </a:fld>
            <a:endParaRPr lang="en-US" dirty="0"/>
          </a:p>
        </p:txBody>
      </p:sp>
      <p:sp>
        <p:nvSpPr>
          <p:cNvPr id="4" name="Footer Placeholder 3"/>
          <p:cNvSpPr>
            <a:spLocks noGrp="1"/>
          </p:cNvSpPr>
          <p:nvPr>
            <p:ph type="ftr" sz="quarter" idx="2"/>
          </p:nvPr>
        </p:nvSpPr>
        <p:spPr>
          <a:xfrm>
            <a:off x="2" y="8757592"/>
            <a:ext cx="3010323" cy="461010"/>
          </a:xfrm>
          <a:prstGeom prst="rect">
            <a:avLst/>
          </a:prstGeom>
        </p:spPr>
        <p:txBody>
          <a:bodyPr vert="horz" lIns="92362" tIns="46181" rIns="92362" bIns="461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71" y="8757592"/>
            <a:ext cx="3010323" cy="461010"/>
          </a:xfrm>
          <a:prstGeom prst="rect">
            <a:avLst/>
          </a:prstGeom>
        </p:spPr>
        <p:txBody>
          <a:bodyPr vert="horz" lIns="92362" tIns="46181" rIns="92362" bIns="46181" rtlCol="0" anchor="b"/>
          <a:lstStyle>
            <a:lvl1pPr algn="r">
              <a:defRPr sz="1200"/>
            </a:lvl1pPr>
          </a:lstStyle>
          <a:p>
            <a:fld id="{779775F8-72D4-499D-AB95-7455A17A9810}" type="slidenum">
              <a:rPr lang="en-US" smtClean="0"/>
              <a:pPr/>
              <a:t>‹#›</a:t>
            </a:fld>
            <a:endParaRPr lang="en-US" dirty="0"/>
          </a:p>
        </p:txBody>
      </p:sp>
    </p:spTree>
    <p:extLst>
      <p:ext uri="{BB962C8B-B14F-4D97-AF65-F5344CB8AC3E}">
        <p14:creationId xmlns:p14="http://schemas.microsoft.com/office/powerpoint/2010/main" val="199854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62" tIns="46181" rIns="92362" bIns="46181" rtlCol="0"/>
          <a:lstStyle>
            <a:lvl1pPr algn="l">
              <a:defRPr sz="1200"/>
            </a:lvl1pPr>
          </a:lstStyle>
          <a:p>
            <a:endParaRPr lang="en-US" dirty="0"/>
          </a:p>
        </p:txBody>
      </p:sp>
      <p:sp>
        <p:nvSpPr>
          <p:cNvPr id="3" name="Date Placeholder 2"/>
          <p:cNvSpPr>
            <a:spLocks noGrp="1"/>
          </p:cNvSpPr>
          <p:nvPr>
            <p:ph type="dt" idx="1"/>
          </p:nvPr>
        </p:nvSpPr>
        <p:spPr>
          <a:xfrm>
            <a:off x="3934971" y="0"/>
            <a:ext cx="3010323" cy="461010"/>
          </a:xfrm>
          <a:prstGeom prst="rect">
            <a:avLst/>
          </a:prstGeom>
        </p:spPr>
        <p:txBody>
          <a:bodyPr vert="horz" lIns="92362" tIns="46181" rIns="92362" bIns="46181" rtlCol="0"/>
          <a:lstStyle>
            <a:lvl1pPr algn="r">
              <a:defRPr sz="1200"/>
            </a:lvl1pPr>
          </a:lstStyle>
          <a:p>
            <a:fld id="{5DB6A7FC-BA7D-4721-AB51-32D0B58C7648}" type="datetimeFigureOut">
              <a:rPr lang="en-US" smtClean="0"/>
              <a:pPr/>
              <a:t>3/3/19</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62" tIns="46181" rIns="92362" bIns="46181" rtlCol="0" anchor="ctr"/>
          <a:lstStyle/>
          <a:p>
            <a:endParaRPr lang="en-US" dirty="0"/>
          </a:p>
        </p:txBody>
      </p:sp>
      <p:sp>
        <p:nvSpPr>
          <p:cNvPr id="5" name="Notes Placeholder 4"/>
          <p:cNvSpPr>
            <a:spLocks noGrp="1"/>
          </p:cNvSpPr>
          <p:nvPr>
            <p:ph type="body" sz="quarter" idx="3"/>
          </p:nvPr>
        </p:nvSpPr>
        <p:spPr>
          <a:xfrm>
            <a:off x="694690" y="4379597"/>
            <a:ext cx="5557520" cy="4149090"/>
          </a:xfrm>
          <a:prstGeom prst="rect">
            <a:avLst/>
          </a:prstGeom>
        </p:spPr>
        <p:txBody>
          <a:bodyPr vert="horz" lIns="92362" tIns="46181" rIns="92362" bIns="461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57592"/>
            <a:ext cx="3010323" cy="461010"/>
          </a:xfrm>
          <a:prstGeom prst="rect">
            <a:avLst/>
          </a:prstGeom>
        </p:spPr>
        <p:txBody>
          <a:bodyPr vert="horz" lIns="92362" tIns="46181" rIns="92362" bIns="461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1" y="8757592"/>
            <a:ext cx="3010323" cy="461010"/>
          </a:xfrm>
          <a:prstGeom prst="rect">
            <a:avLst/>
          </a:prstGeom>
        </p:spPr>
        <p:txBody>
          <a:bodyPr vert="horz" lIns="92362" tIns="46181" rIns="92362" bIns="46181" rtlCol="0" anchor="b"/>
          <a:lstStyle>
            <a:lvl1pPr algn="r">
              <a:defRPr sz="1200"/>
            </a:lvl1pPr>
          </a:lstStyle>
          <a:p>
            <a:fld id="{C274625E-BD2B-41CA-9801-85E7424BBEF2}" type="slidenum">
              <a:rPr lang="en-US" smtClean="0"/>
              <a:pPr/>
              <a:t>‹#›</a:t>
            </a:fld>
            <a:endParaRPr lang="en-US" dirty="0"/>
          </a:p>
        </p:txBody>
      </p:sp>
    </p:spTree>
    <p:extLst>
      <p:ext uri="{BB962C8B-B14F-4D97-AF65-F5344CB8AC3E}">
        <p14:creationId xmlns:p14="http://schemas.microsoft.com/office/powerpoint/2010/main" val="349494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C274625E-BD2B-41CA-9801-85E7424BBEF2}" type="slidenum">
              <a:rPr lang="en-US" smtClean="0"/>
              <a:pPr/>
              <a:t>1</a:t>
            </a:fld>
            <a:endParaRPr lang="en-US" dirty="0"/>
          </a:p>
        </p:txBody>
      </p:sp>
    </p:spTree>
    <p:extLst>
      <p:ext uri="{BB962C8B-B14F-4D97-AF65-F5344CB8AC3E}">
        <p14:creationId xmlns:p14="http://schemas.microsoft.com/office/powerpoint/2010/main" val="221798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0" indent="0">
              <a:buFont typeface="Arial"/>
              <a:buNone/>
            </a:pPr>
            <a:r>
              <a:rPr lang="en-US" sz="1100" b="1" kern="1200" dirty="0">
                <a:solidFill>
                  <a:schemeClr val="tx1"/>
                </a:solidFill>
                <a:effectLst/>
                <a:latin typeface="+mn-lt"/>
                <a:ea typeface="+mn-ea"/>
                <a:cs typeface="+mn-cs"/>
              </a:rPr>
              <a:t>CUSTOMIZE</a:t>
            </a:r>
            <a:endParaRPr lang="en-US" sz="1100" b="0" kern="1200" dirty="0">
              <a:solidFill>
                <a:schemeClr val="tx1"/>
              </a:solidFill>
              <a:effectLst/>
              <a:latin typeface="+mn-lt"/>
              <a:ea typeface="+mn-ea"/>
              <a:cs typeface="+mn-cs"/>
            </a:endParaRPr>
          </a:p>
          <a:p>
            <a:pPr marL="0" lvl="0" indent="0">
              <a:buFont typeface="Arial"/>
              <a:buNone/>
            </a:pPr>
            <a:r>
              <a:rPr lang="en-US" sz="1100" b="0" kern="1200" dirty="0">
                <a:solidFill>
                  <a:schemeClr val="tx1"/>
                </a:solidFill>
                <a:effectLst/>
                <a:latin typeface="+mn-lt"/>
                <a:ea typeface="+mn-ea"/>
                <a:cs typeface="+mn-cs"/>
              </a:rPr>
              <a:t>Insert</a:t>
            </a:r>
            <a:r>
              <a:rPr lang="en-US" sz="1100" b="0" kern="1200" baseline="0" dirty="0">
                <a:solidFill>
                  <a:schemeClr val="tx1"/>
                </a:solidFill>
                <a:effectLst/>
                <a:latin typeface="+mn-lt"/>
                <a:ea typeface="+mn-ea"/>
                <a:cs typeface="+mn-cs"/>
              </a:rPr>
              <a:t> MOC name and issue in the header, then delete brackets. Insert MOC photo in the body of the slide, and then delete the pencil.</a:t>
            </a:r>
          </a:p>
          <a:p>
            <a:pPr marL="0" lvl="0" indent="0">
              <a:buFont typeface="Arial"/>
              <a:buNone/>
            </a:pPr>
            <a:endParaRPr lang="en-US" sz="1100" b="0" kern="1200" baseline="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10] </a:t>
            </a:r>
            <a:r>
              <a:rPr lang="en-US" sz="1200" kern="1200" dirty="0">
                <a:solidFill>
                  <a:schemeClr val="tx1"/>
                </a:solidFill>
                <a:effectLst/>
                <a:latin typeface="+mn-lt"/>
                <a:ea typeface="+mn-ea"/>
                <a:cs typeface="+mn-cs"/>
              </a:rPr>
              <a:t>So for this case study, we’re going to think about how we can get [Insert MOC name] to support [insert issue].</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Now, in order to persuade this Member of Congress, we have to figure out what it is s/he wants and who the effective influencers would be.</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first step to figuring this out is just to get to know a bit about them. </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So we are going to take 5 minutes to fill in as much of this worksheet as we can, under the section “Knowing the Decision-Maker.” [Hold up the worksheet so participants can see what they should be working on.]</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Feel free to work with a partner, and feel free to use your phone or computer to conduct some research.</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[While participants brainstorm, prepare a sheet of butcher paper with the following phrases, so that participants can report back on their research:</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Where does MOC live?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Previous offices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Prior career</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Party affiliation in district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Religious affiliation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Organizational affiliations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Prior actions on issue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Other info</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[After 5 minutes, Have participants report back on what they learned from their research, filling in a little bit on each question.]</a:t>
            </a:r>
            <a:endParaRPr lang="en-US" sz="11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0:30-0:40	Identifying our Strategy (worksheet and/or discussion)</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Okay, now that we have had some time to research the Member of Congress, let’s think about our strategy for this issue. So we’re going to answer three key questions together. [This discussion can take place either in a full group or in breakouts, depending on the size.]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is the change we want?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are the resources we have?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How can we leverage our resources and turn them into power?</a:t>
            </a:r>
            <a:endParaRPr lang="en-US" sz="1100" kern="1200" dirty="0">
              <a:solidFill>
                <a:schemeClr val="tx1"/>
              </a:solidFill>
              <a:effectLst/>
              <a:latin typeface="+mn-lt"/>
              <a:ea typeface="+mn-ea"/>
              <a:cs typeface="+mn-cs"/>
            </a:endParaRPr>
          </a:p>
          <a:p>
            <a:pPr marL="171450" lvl="0" indent="-171450">
              <a:buFont typeface="Arial"/>
              <a:buChar char="•"/>
            </a:pPr>
            <a:endParaRPr lang="en-US" sz="1100" b="1"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10</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0" lvl="0" indent="0">
              <a:buFont typeface="Arial"/>
              <a:buNone/>
            </a:pPr>
            <a:r>
              <a:rPr lang="en-US" sz="1100" b="1" kern="1200" dirty="0">
                <a:solidFill>
                  <a:schemeClr val="tx1"/>
                </a:solidFill>
                <a:effectLst/>
                <a:latin typeface="+mn-lt"/>
                <a:ea typeface="+mn-ea"/>
                <a:cs typeface="+mn-cs"/>
              </a:rPr>
              <a:t>CUSTOMIZE</a:t>
            </a:r>
            <a:endParaRPr lang="en-US" sz="1100" b="0" kern="1200" dirty="0">
              <a:solidFill>
                <a:schemeClr val="tx1"/>
              </a:solidFill>
              <a:effectLst/>
              <a:latin typeface="+mn-lt"/>
              <a:ea typeface="+mn-ea"/>
              <a:cs typeface="+mn-cs"/>
            </a:endParaRPr>
          </a:p>
          <a:p>
            <a:pPr marL="0" lvl="0" indent="0">
              <a:buFont typeface="Arial"/>
              <a:buNone/>
            </a:pPr>
            <a:r>
              <a:rPr lang="en-US" sz="1100" b="0" kern="1200" dirty="0">
                <a:solidFill>
                  <a:schemeClr val="tx1"/>
                </a:solidFill>
                <a:effectLst/>
                <a:latin typeface="+mn-lt"/>
                <a:ea typeface="+mn-ea"/>
                <a:cs typeface="+mn-cs"/>
              </a:rPr>
              <a:t>Insert</a:t>
            </a:r>
            <a:r>
              <a:rPr lang="en-US" sz="1100" b="0" kern="1200" baseline="0" dirty="0">
                <a:solidFill>
                  <a:schemeClr val="tx1"/>
                </a:solidFill>
                <a:effectLst/>
                <a:latin typeface="+mn-lt"/>
                <a:ea typeface="+mn-ea"/>
                <a:cs typeface="+mn-cs"/>
              </a:rPr>
              <a:t> MOC name and issue in the header, then delete brackets and delete the pencil.</a:t>
            </a:r>
          </a:p>
          <a:p>
            <a:pPr marL="0" lvl="0" indent="0">
              <a:buFont typeface="Arial"/>
              <a:buNone/>
            </a:pPr>
            <a:endParaRPr lang="en-US" sz="1100" b="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0:40-0:55	Collaborative Power Mapping</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11] </a:t>
            </a:r>
            <a:r>
              <a:rPr lang="en-US" sz="1200" kern="1200" dirty="0">
                <a:solidFill>
                  <a:schemeClr val="tx1"/>
                </a:solidFill>
                <a:effectLst/>
                <a:latin typeface="+mn-lt"/>
                <a:ea typeface="+mn-ea"/>
                <a:cs typeface="+mn-cs"/>
              </a:rPr>
              <a:t>Okay, so now that we know our strategy and we know our Member of Congress, we’re going to try out this exercise called Power Mapping.</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Power mapping helps us identify relationships that we can turn into power through effective tactics.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Using the issue and Member of Congress we’ve selected for our case study, we’ll walk through the 3 steps of power mapping together:</a:t>
            </a:r>
            <a:endParaRPr lang="en-US" sz="1100" kern="1200" dirty="0">
              <a:solidFill>
                <a:schemeClr val="tx1"/>
              </a:solidFill>
              <a:effectLst/>
              <a:latin typeface="+mn-lt"/>
              <a:ea typeface="+mn-ea"/>
              <a:cs typeface="+mn-cs"/>
            </a:endParaRPr>
          </a:p>
          <a:p>
            <a:pPr marL="1085850" lvl="2" indent="-171450">
              <a:buFont typeface="Arial"/>
              <a:buChar char="•"/>
            </a:pPr>
            <a:r>
              <a:rPr lang="en-US" sz="1200" kern="1200" dirty="0">
                <a:solidFill>
                  <a:schemeClr val="tx1"/>
                </a:solidFill>
                <a:effectLst/>
                <a:latin typeface="+mn-lt"/>
                <a:ea typeface="+mn-ea"/>
                <a:cs typeface="+mn-cs"/>
              </a:rPr>
              <a:t>Brainstorm organizations</a:t>
            </a:r>
            <a:endParaRPr lang="en-US" sz="1100" kern="1200" dirty="0">
              <a:solidFill>
                <a:schemeClr val="tx1"/>
              </a:solidFill>
              <a:effectLst/>
              <a:latin typeface="+mn-lt"/>
              <a:ea typeface="+mn-ea"/>
              <a:cs typeface="+mn-cs"/>
            </a:endParaRPr>
          </a:p>
          <a:p>
            <a:pPr marL="1085850" lvl="2" indent="-171450">
              <a:buFont typeface="Arial"/>
              <a:buChar char="•"/>
            </a:pPr>
            <a:r>
              <a:rPr lang="en-US" sz="1200" kern="1200" dirty="0">
                <a:solidFill>
                  <a:schemeClr val="tx1"/>
                </a:solidFill>
                <a:effectLst/>
                <a:latin typeface="+mn-lt"/>
                <a:ea typeface="+mn-ea"/>
                <a:cs typeface="+mn-cs"/>
              </a:rPr>
              <a:t>Assess influence (put them up on the power map)</a:t>
            </a:r>
            <a:endParaRPr lang="en-US" sz="1100" kern="1200" dirty="0">
              <a:solidFill>
                <a:schemeClr val="tx1"/>
              </a:solidFill>
              <a:effectLst/>
              <a:latin typeface="+mn-lt"/>
              <a:ea typeface="+mn-ea"/>
              <a:cs typeface="+mn-cs"/>
            </a:endParaRPr>
          </a:p>
          <a:p>
            <a:pPr marL="1085850" lvl="2" indent="-171450">
              <a:buFont typeface="Arial"/>
              <a:buChar char="•"/>
            </a:pPr>
            <a:r>
              <a:rPr lang="en-US" sz="1200" kern="1200" dirty="0">
                <a:solidFill>
                  <a:schemeClr val="tx1"/>
                </a:solidFill>
                <a:effectLst/>
                <a:latin typeface="+mn-lt"/>
                <a:ea typeface="+mn-ea"/>
                <a:cs typeface="+mn-cs"/>
              </a:rPr>
              <a:t>Identify who you need to build relationships with, and what type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So for starters, go ahead and draw your power map on a sheet of paper, just like the one up here.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At the top, where it says “Decision maker,” we’re going to write the name of our Member of Congress.</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Step 1: Brainstorm organizations</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Our first step is to brainstorm organizations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Let’s think about the groups who care about this issue and may be able to influence our primary target. We’ll just make a big list of them together.</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[Ask participants to shout out names of groups or people. Write them all down on a second piece of butcher paper without any commentary. If the room is quiet, prod by reminding participants that this is just a brainstorm - no bad ideas in a brainstorm!]</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Step 2: Place Organizations on the map</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Okay, our next step is to place these organizations on a map to assess their level of influence.</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[Pick out a few of the groups on the brainstorm sheet and ask the audience where they belong. A few examples around Gun Violence Prevention are listed below - but don’t use them unless they truly apply to your Member of Congress!]</a:t>
            </a:r>
            <a:endParaRPr lang="en-US" sz="1100" kern="1200" dirty="0">
              <a:solidFill>
                <a:schemeClr val="tx1"/>
              </a:solidFill>
              <a:effectLst/>
              <a:latin typeface="+mn-lt"/>
              <a:ea typeface="+mn-ea"/>
              <a:cs typeface="+mn-cs"/>
            </a:endParaRPr>
          </a:p>
          <a:p>
            <a:pPr marL="1085850" lvl="2" indent="-171450">
              <a:buFont typeface="Arial"/>
              <a:buChar char="•"/>
            </a:pPr>
            <a:r>
              <a:rPr lang="en-US" sz="1200" kern="1200" dirty="0">
                <a:solidFill>
                  <a:schemeClr val="tx1"/>
                </a:solidFill>
                <a:effectLst/>
                <a:latin typeface="+mn-lt"/>
                <a:ea typeface="+mn-ea"/>
                <a:cs typeface="+mn-cs"/>
              </a:rPr>
              <a:t>NRA - are they with us or against us? [Against us.] Do they have a lot of influence or no influence? [A lot of influence.] Why do they have a lot of influence? [They have a lot of money and they also have a strong affiliation with the MOC.] So we are going to put them in the upper right part of this map.</a:t>
            </a:r>
            <a:endParaRPr lang="en-US" sz="1100" kern="1200" dirty="0">
              <a:solidFill>
                <a:schemeClr val="tx1"/>
              </a:solidFill>
              <a:effectLst/>
              <a:latin typeface="+mn-lt"/>
              <a:ea typeface="+mn-ea"/>
              <a:cs typeface="+mn-cs"/>
            </a:endParaRPr>
          </a:p>
          <a:p>
            <a:pPr marL="1085850" lvl="2" indent="-171450">
              <a:buFont typeface="Arial"/>
              <a:buChar char="•"/>
            </a:pPr>
            <a:r>
              <a:rPr lang="en-US" sz="1200" kern="1200" dirty="0">
                <a:solidFill>
                  <a:schemeClr val="tx1"/>
                </a:solidFill>
                <a:effectLst/>
                <a:latin typeface="+mn-lt"/>
                <a:ea typeface="+mn-ea"/>
                <a:cs typeface="+mn-cs"/>
              </a:rPr>
              <a:t>Mayors Against Illegal Guns - are they with us or against us? [With us.] Do they have a lot of influence or no influence? [Quite a bit of influence.] Why do they have quite a bit of influence? [They have a lot of money, and they are spokespeople with real followings, many of them bipartisan.] Why do you think the Republican Mayors might have the most influence?  [They are voicing their opinion in support of change, and many of the people who respect and listen to them are also this MOC’s voters.] Okay, so we are going to put them in the left part of this map, sort of toward the top.</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Step 3: Identify Priority Relationships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Now that we have a sense of who has the most influence on our MOC, we know who our secondary targets are.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With the groups on the left, who are influential and with us, what kind of relationship would you need to build with them? [Ask the audience to raise hands. Call on 1-2 people and guide them toward]: Right, you can build partnerships with them at an organizational level. You can plan events together, and pool resources to show greater strength in numbers. That’s great.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With the groups on the right, who are influential and against us, what kind of relationship would you need to build with them? [ask the audience to raise hands. Call on 1-2 people and guide them toward]: It won’t be easy to build an organizational relationship with these organizations. In fact - it will probably be impossible and thus a poor use of our efforts. But at an individual level, we CAN build relationships. Individual members of this group who support us on this issue would be great validators for your events, because the Member of Congress will see that members of their own voting base may cease to support them if they do not vote the right way on this issue.</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Now, it’s great that we understand who we need to build relationships with, but we can only turn those relationships into POWER through effective tactics, which we’ll talk about next.</a:t>
            </a:r>
            <a:endParaRPr lang="en-US" sz="1100" kern="1200" dirty="0">
              <a:solidFill>
                <a:schemeClr val="tx1"/>
              </a:solidFill>
              <a:effectLst/>
              <a:latin typeface="+mn-lt"/>
              <a:ea typeface="+mn-ea"/>
              <a:cs typeface="+mn-cs"/>
            </a:endParaRPr>
          </a:p>
          <a:p>
            <a:pPr marL="171450" lvl="0" indent="-171450">
              <a:buFont typeface="Arial"/>
              <a:buChar char="•"/>
            </a:pPr>
            <a:endParaRPr lang="en-US" sz="1100" b="1"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11</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0:55-1:20	Planning Effective Tactics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0:55-1:00	Tactic Scenario 1 Breakouts</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12] </a:t>
            </a:r>
            <a:r>
              <a:rPr lang="en-US" sz="1200" kern="1200" dirty="0">
                <a:solidFill>
                  <a:schemeClr val="tx1"/>
                </a:solidFill>
                <a:effectLst/>
                <a:latin typeface="+mn-lt"/>
                <a:ea typeface="+mn-ea"/>
                <a:cs typeface="+mn-cs"/>
              </a:rPr>
              <a:t>In a moment, we’re going to breakout into groups of four, but please don’t move until I say go [depending on the size of the group, you can have people count off, have them just work with the people near them, or breakout in some other fashion].</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12</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0" lvl="0" indent="0">
              <a:buFont typeface="Arial"/>
              <a:buNone/>
            </a:pPr>
            <a:r>
              <a:rPr lang="en-US" sz="1100" b="1" kern="1200" dirty="0">
                <a:solidFill>
                  <a:schemeClr val="tx1"/>
                </a:solidFill>
                <a:effectLst/>
                <a:latin typeface="+mn-lt"/>
                <a:ea typeface="+mn-ea"/>
                <a:cs typeface="+mn-cs"/>
              </a:rPr>
              <a:t>CUSTOMIZE</a:t>
            </a:r>
            <a:endParaRPr lang="en-US" sz="1100" b="0" kern="1200" dirty="0">
              <a:solidFill>
                <a:schemeClr val="tx1"/>
              </a:solidFill>
              <a:effectLst/>
              <a:latin typeface="+mn-lt"/>
              <a:ea typeface="+mn-ea"/>
              <a:cs typeface="+mn-cs"/>
            </a:endParaRPr>
          </a:p>
          <a:p>
            <a:pPr marL="0" lvl="0" indent="0">
              <a:buFont typeface="Arial"/>
              <a:buNone/>
            </a:pPr>
            <a:r>
              <a:rPr lang="en-US" sz="1100" b="0" kern="1200" dirty="0">
                <a:solidFill>
                  <a:schemeClr val="tx1"/>
                </a:solidFill>
                <a:effectLst/>
                <a:latin typeface="+mn-lt"/>
                <a:ea typeface="+mn-ea"/>
                <a:cs typeface="+mn-cs"/>
              </a:rPr>
              <a:t>Insert</a:t>
            </a:r>
            <a:r>
              <a:rPr lang="en-US" sz="1100" b="0" kern="1200" baseline="0" dirty="0">
                <a:solidFill>
                  <a:schemeClr val="tx1"/>
                </a:solidFill>
                <a:effectLst/>
                <a:latin typeface="+mn-lt"/>
                <a:ea typeface="+mn-ea"/>
                <a:cs typeface="+mn-cs"/>
              </a:rPr>
              <a:t> issue and MOC used in slides 10 and 11, and then delete the brackets and delete the pencil.</a:t>
            </a:r>
          </a:p>
          <a:p>
            <a:pPr marL="0" lvl="0" indent="0">
              <a:buFont typeface="Arial"/>
              <a:buNone/>
            </a:pPr>
            <a:endParaRPr lang="en-US" sz="1100" b="0" kern="1200" baseline="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13] </a:t>
            </a:r>
            <a:r>
              <a:rPr lang="en-US" sz="1200" kern="1200" dirty="0">
                <a:solidFill>
                  <a:schemeClr val="tx1"/>
                </a:solidFill>
                <a:effectLst/>
                <a:latin typeface="+mn-lt"/>
                <a:ea typeface="+mn-ea"/>
                <a:cs typeface="+mn-cs"/>
              </a:rPr>
              <a:t>Can I get a volunteer to read out this scenario and question for us? [Have a volunteer read the scenario out loud.]</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Okay, great, so we’ll break out into groups and discuss this scenario. After that, we’ll discuss it as a group, and then move on to a second scenario. Ready - go!</a:t>
            </a:r>
            <a:endParaRPr lang="en-US" sz="11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1:00-1:05	Tactic Scenario 1 Debrief</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Which group would like to share their plan? [Call on that group to share, and have a note taker write down toplines on a piece of butcher paper.]</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[Lead a discussion on the effectiveness of this tactic. Make sure the following points are hit on: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Does it use strong influencers, or does it use messengers that would actually alienate the MOC?</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Does it appeal to the MOC’s self-interest?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Is it realistic to accomplish in the time allotted?</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Is it a good use of time and resources?]</a:t>
            </a:r>
            <a:endParaRPr lang="en-US" sz="1100" kern="1200" dirty="0">
              <a:solidFill>
                <a:schemeClr val="tx1"/>
              </a:solidFill>
              <a:effectLst/>
              <a:latin typeface="+mn-lt"/>
              <a:ea typeface="+mn-ea"/>
              <a:cs typeface="+mn-cs"/>
            </a:endParaRPr>
          </a:p>
          <a:p>
            <a:pPr marL="0" lvl="0" indent="0">
              <a:buFont typeface="Arial"/>
              <a:buNone/>
            </a:pPr>
            <a:endParaRPr lang="en-US" sz="1100" b="1"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13</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lvl="0" indent="0">
              <a:buFont typeface="Arial"/>
              <a:buNone/>
            </a:pPr>
            <a:r>
              <a:rPr lang="en-US" sz="1100" b="1" kern="1200" dirty="0">
                <a:solidFill>
                  <a:schemeClr val="tx1"/>
                </a:solidFill>
                <a:effectLst/>
                <a:latin typeface="+mn-lt"/>
                <a:ea typeface="+mn-ea"/>
                <a:cs typeface="+mn-cs"/>
              </a:rPr>
              <a:t>CUSTOMIZE</a:t>
            </a:r>
            <a:endParaRPr lang="en-US" sz="1100" b="0" kern="1200" dirty="0">
              <a:solidFill>
                <a:schemeClr val="tx1"/>
              </a:solidFill>
              <a:effectLst/>
              <a:latin typeface="+mn-lt"/>
              <a:ea typeface="+mn-ea"/>
              <a:cs typeface="+mn-cs"/>
            </a:endParaRPr>
          </a:p>
          <a:p>
            <a:pPr marL="0" lvl="0" indent="0">
              <a:buFont typeface="Arial"/>
              <a:buNone/>
            </a:pPr>
            <a:r>
              <a:rPr lang="en-US" sz="1100" b="0" kern="1200" dirty="0">
                <a:solidFill>
                  <a:schemeClr val="tx1"/>
                </a:solidFill>
                <a:effectLst/>
                <a:latin typeface="+mn-lt"/>
                <a:ea typeface="+mn-ea"/>
                <a:cs typeface="+mn-cs"/>
              </a:rPr>
              <a:t>Insert</a:t>
            </a:r>
            <a:r>
              <a:rPr lang="en-US" sz="1100" b="0" kern="1200" baseline="0" dirty="0">
                <a:solidFill>
                  <a:schemeClr val="tx1"/>
                </a:solidFill>
                <a:effectLst/>
                <a:latin typeface="+mn-lt"/>
                <a:ea typeface="+mn-ea"/>
                <a:cs typeface="+mn-cs"/>
              </a:rPr>
              <a:t> issue used in slides 10, 11 and 14, and then delete the brackets and delete the pencil.</a:t>
            </a:r>
            <a:endParaRPr lang="en-US" sz="1100" b="1" kern="1200" dirty="0">
              <a:solidFill>
                <a:schemeClr val="tx1"/>
              </a:solidFill>
              <a:effectLst/>
              <a:latin typeface="+mn-lt"/>
              <a:ea typeface="+mn-ea"/>
              <a:cs typeface="+mn-cs"/>
            </a:endParaRPr>
          </a:p>
          <a:p>
            <a:pPr marL="0" lvl="0" indent="0">
              <a:buFont typeface="Arial"/>
              <a:buNone/>
            </a:pPr>
            <a:endParaRPr lang="en-US" sz="1100" kern="1200" dirty="0">
              <a:solidFill>
                <a:schemeClr val="tx1"/>
              </a:solidFill>
              <a:effectLst/>
              <a:latin typeface="+mn-lt"/>
              <a:ea typeface="+mn-ea"/>
              <a:cs typeface="+mn-cs"/>
            </a:endParaRPr>
          </a:p>
          <a:p>
            <a:pPr marL="0" lvl="0" indent="0">
              <a:buFont typeface="Arial"/>
              <a:buNone/>
            </a:pP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1:05-1:10	Tactic Scenario 2 Breakouts</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Okay, so now we are going to talk about another scenario.</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14] </a:t>
            </a:r>
            <a:r>
              <a:rPr lang="en-US" sz="1200" kern="1200" dirty="0">
                <a:solidFill>
                  <a:schemeClr val="tx1"/>
                </a:solidFill>
                <a:effectLst/>
                <a:latin typeface="+mn-lt"/>
                <a:ea typeface="+mn-ea"/>
                <a:cs typeface="+mn-cs"/>
              </a:rPr>
              <a:t>Can I get a volunteer to read out this scenario and question for us? [Have a volunteer read the scenario out loud.]</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Okay, great, so we’ll do the same thing - discuss the scenario in our groups, and then discuss it as a large group. Ready - go!</a:t>
            </a:r>
            <a:endParaRPr lang="en-US" sz="1100" kern="1200" dirty="0">
              <a:solidFill>
                <a:schemeClr val="tx1"/>
              </a:solidFill>
              <a:effectLst/>
              <a:latin typeface="+mn-lt"/>
              <a:ea typeface="+mn-ea"/>
              <a:cs typeface="+mn-cs"/>
            </a:endParaRPr>
          </a:p>
          <a:p>
            <a:pPr marL="0" indent="0">
              <a:buFont typeface="Arial"/>
              <a:buNone/>
            </a:pPr>
            <a:endParaRPr lang="en-US" sz="12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1:10-1:15	Tactic Scenario 2 Debrief</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Which group feels really great about their plan? [Call on that group to share, and have a note taker write down toplines on a piece of butcher paper.]</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[Lead a discussion on the effectiveness of this tactic. Make sure the following points are hit on: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Does it use strong influencers, or does it use messengers that would actually alienate the MOC?</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Does it appeal to the MOC’s self-interest?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Is it realistic to accomplish in the time allotted?</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Is it a good use of time and resources?]</a:t>
            </a:r>
            <a:endParaRPr lang="en-US" sz="1100" kern="1200" dirty="0">
              <a:solidFill>
                <a:schemeClr val="tx1"/>
              </a:solidFill>
              <a:effectLst/>
              <a:latin typeface="+mn-lt"/>
              <a:ea typeface="+mn-ea"/>
              <a:cs typeface="+mn-cs"/>
            </a:endParaRPr>
          </a:p>
          <a:p>
            <a:pPr marL="171450" indent="-171450">
              <a:buFont typeface="Arial"/>
              <a:buChar char="•"/>
            </a:pPr>
            <a:endParaRPr lang="en-US" sz="11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1:15-1:20	Tactics summary</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Great, so as we wrap up our discussion of tactics and get ready to debrief on the session overall, I want to highlight two key takeaways on tactics.</a:t>
            </a:r>
            <a:endParaRPr lang="en-US" sz="1100" kern="1200" dirty="0">
              <a:solidFill>
                <a:schemeClr val="tx1"/>
              </a:solidFill>
              <a:effectLst/>
              <a:latin typeface="+mn-lt"/>
              <a:ea typeface="+mn-ea"/>
              <a:cs typeface="+mn-cs"/>
            </a:endParaRPr>
          </a:p>
          <a:p>
            <a:pPr marL="0" lvl="0" indent="0">
              <a:buFont typeface="Arial"/>
              <a:buNone/>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14</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a:buChar char="•"/>
            </a:pPr>
            <a:r>
              <a:rPr lang="en-US" sz="1200" b="1" kern="1200" dirty="0">
                <a:solidFill>
                  <a:schemeClr val="tx1"/>
                </a:solidFill>
                <a:effectLst/>
                <a:latin typeface="+mn-lt"/>
                <a:ea typeface="+mn-ea"/>
                <a:cs typeface="+mn-cs"/>
              </a:rPr>
              <a:t>[Slide 15] </a:t>
            </a:r>
            <a:r>
              <a:rPr lang="en-US" sz="1200" kern="1200" dirty="0">
                <a:solidFill>
                  <a:schemeClr val="tx1"/>
                </a:solidFill>
                <a:effectLst/>
                <a:latin typeface="+mn-lt"/>
                <a:ea typeface="+mn-ea"/>
                <a:cs typeface="+mn-cs"/>
              </a:rPr>
              <a:t>The first is that, every time we consider using a certain tactic to move a Member of Congress, we have to ask ourselves two questions: does it truly motivate the Member of Congress, and is it a good use of time and resources? If the answer to either question is no, then we shouldn’t be doing it.</a:t>
            </a:r>
          </a:p>
          <a:p>
            <a:pPr marL="171450" lvl="0" indent="-171450">
              <a:buFont typeface="Arial"/>
              <a:buChar char="•"/>
            </a:pPr>
            <a:r>
              <a:rPr lang="en-US" sz="1200" kern="1200" dirty="0">
                <a:solidFill>
                  <a:schemeClr val="tx1"/>
                </a:solidFill>
                <a:effectLst/>
                <a:latin typeface="+mn-lt"/>
                <a:ea typeface="+mn-ea"/>
                <a:cs typeface="+mn-cs"/>
              </a:rPr>
              <a:t>The second thing I want to highlight is part of an ongoing conversation we’ll be having as we plan out our calendars.</a:t>
            </a: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15</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a:buChar char="•"/>
            </a:pPr>
            <a:r>
              <a:rPr lang="en-US" sz="1200" b="1" kern="1200" dirty="0">
                <a:solidFill>
                  <a:schemeClr val="tx1"/>
                </a:solidFill>
                <a:effectLst/>
                <a:latin typeface="+mn-lt"/>
                <a:ea typeface="+mn-ea"/>
                <a:cs typeface="+mn-cs"/>
              </a:rPr>
              <a:t>[Slide 16] </a:t>
            </a:r>
            <a:r>
              <a:rPr lang="en-US" sz="1200" kern="1200" dirty="0">
                <a:solidFill>
                  <a:schemeClr val="tx1"/>
                </a:solidFill>
                <a:effectLst/>
                <a:latin typeface="+mn-lt"/>
                <a:ea typeface="+mn-ea"/>
                <a:cs typeface="+mn-cs"/>
              </a:rPr>
              <a:t>Every action should be part of a broader campaign that has both big splashes and a drumbeat to keep the heat on. If you look at this sample calendar, you’ll see a lot of different tactics, some ongoing, smaller tactics, as well as a big day of action in coordination with the rest of the country.</a:t>
            </a:r>
          </a:p>
          <a:p>
            <a:pPr marL="171450" lvl="0" indent="-171450">
              <a:buFont typeface="Arial"/>
              <a:buChar char="•"/>
            </a:pPr>
            <a:r>
              <a:rPr lang="en-US" sz="1200" kern="1200" dirty="0">
                <a:solidFill>
                  <a:schemeClr val="tx1"/>
                </a:solidFill>
                <a:effectLst/>
                <a:latin typeface="+mn-lt"/>
                <a:ea typeface="+mn-ea"/>
                <a:cs typeface="+mn-cs"/>
              </a:rPr>
              <a:t>We should always use lots of different types of tactics to create an ongoing drumbeat that makes us visible to our MOC day in and day out.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a:buNone/>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16</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1:20-1:30	Debrief, Next Steps and Closing</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1:20-1:30	Debrief, Next Steps and Closing</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17] </a:t>
            </a:r>
            <a:r>
              <a:rPr lang="en-US" sz="1200" kern="1200" dirty="0">
                <a:solidFill>
                  <a:schemeClr val="tx1"/>
                </a:solidFill>
                <a:effectLst/>
                <a:latin typeface="+mn-lt"/>
                <a:ea typeface="+mn-ea"/>
                <a:cs typeface="+mn-cs"/>
              </a:rPr>
              <a:t>This brings us just about to the end of our session, but first, let’s review some key takeaways and talk next steps before we move to Q &amp; A.</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17</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[Slide 18] </a:t>
            </a:r>
            <a:r>
              <a:rPr lang="en-US" sz="1200" kern="1200" dirty="0">
                <a:solidFill>
                  <a:schemeClr val="tx1"/>
                </a:solidFill>
                <a:effectLst/>
                <a:latin typeface="+mn-lt"/>
                <a:ea typeface="+mn-ea"/>
                <a:cs typeface="+mn-cs"/>
              </a:rPr>
              <a:t>To review three key takeaways from the past session: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First of all, winning a federal issue campaign means meeting two vote goals by persuading Members of Congress. We are always after those magic numbers on a national legislative issue campaign.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Secondly, remember that Power Mapping helps you figure out how to persuade your particular member of congress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And finally, smart tactics are a worthwhile use of resources, and effectively motivate your Member of Congress.</a:t>
            </a:r>
            <a:endParaRPr lang="en-US" sz="1100" kern="1200" dirty="0">
              <a:solidFill>
                <a:schemeClr val="tx1"/>
              </a:solidFill>
              <a:effectLst/>
              <a:latin typeface="+mn-lt"/>
              <a:ea typeface="+mn-ea"/>
              <a:cs typeface="+mn-cs"/>
            </a:endParaRPr>
          </a:p>
          <a:p>
            <a:pPr>
              <a:spcBef>
                <a:spcPct val="0"/>
              </a:spcBef>
            </a:pPr>
            <a:endParaRPr lang="en-US"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18</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CUSTOMIZE</a:t>
            </a:r>
            <a:endParaRPr lang="en-US" b="0" dirty="0"/>
          </a:p>
          <a:p>
            <a:pPr>
              <a:spcBef>
                <a:spcPct val="0"/>
              </a:spcBef>
            </a:pPr>
            <a:r>
              <a:rPr lang="en-US" b="0" dirty="0"/>
              <a:t>What</a:t>
            </a:r>
            <a:r>
              <a:rPr lang="en-US" b="0" baseline="0" dirty="0"/>
              <a:t> would you like your volunteers to do to put these skills to use taking action? Provide guidance here.</a:t>
            </a:r>
          </a:p>
          <a:p>
            <a:pPr>
              <a:spcBef>
                <a:spcPct val="0"/>
              </a:spcBef>
            </a:pPr>
            <a:endParaRPr lang="en-US" b="1" dirty="0"/>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r>
              <a:rPr lang="en-US" sz="1200" b="1" kern="1200" dirty="0">
                <a:solidFill>
                  <a:schemeClr val="tx1"/>
                </a:solidFill>
                <a:effectLst/>
                <a:latin typeface="+mn-lt"/>
                <a:ea typeface="+mn-ea"/>
                <a:cs typeface="+mn-cs"/>
              </a:rPr>
              <a:t>[Slide 19] </a:t>
            </a:r>
            <a:r>
              <a:rPr lang="en-US" sz="1200" kern="1200" dirty="0">
                <a:solidFill>
                  <a:schemeClr val="tx1"/>
                </a:solidFill>
                <a:effectLst/>
                <a:latin typeface="+mn-lt"/>
                <a:ea typeface="+mn-ea"/>
                <a:cs typeface="+mn-cs"/>
              </a:rPr>
              <a:t>[Discuss the next steps you’d like participants to take in order to put these skills to use taking action, or talk about additional training opportunities where they can refine their skills.]</a:t>
            </a:r>
          </a:p>
          <a:p>
            <a:pPr>
              <a:spcBef>
                <a:spcPct val="0"/>
              </a:spcBef>
            </a:pPr>
            <a:endParaRPr lang="en-US" b="1"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19</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0:02-0:05	Goals and Agenda</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2]</a:t>
            </a:r>
            <a:r>
              <a:rPr lang="en-US" sz="1200" kern="1200" dirty="0">
                <a:solidFill>
                  <a:schemeClr val="tx1"/>
                </a:solidFill>
                <a:effectLst/>
                <a:latin typeface="+mn-lt"/>
                <a:ea typeface="+mn-ea"/>
                <a:cs typeface="+mn-cs"/>
              </a:rPr>
              <a:t> Before we dive into the agenda and the rest of the session, I want to lay out a few objectives.</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By the end of this session, our goal is that you</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Understand the basics of issue organizing, </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That you’re able to use power mapping to figure out how best to persuade a Member of Congress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And that you’re able to separate effective tactics from ineffective tactics, so that you can have as great an impact as possible when you go forth to organize!</a:t>
            </a:r>
            <a:endParaRPr lang="en-US" sz="1100" kern="1200" dirty="0">
              <a:solidFill>
                <a:schemeClr val="tx1"/>
              </a:solidFill>
              <a:effectLst/>
              <a:latin typeface="+mn-lt"/>
              <a:ea typeface="+mn-ea"/>
              <a:cs typeface="+mn-cs"/>
            </a:endParaRPr>
          </a:p>
          <a:p>
            <a:pPr>
              <a:spcBef>
                <a:spcPct val="0"/>
              </a:spcBef>
            </a:pPr>
            <a:endParaRPr lang="en-US"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2</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1" kern="1200" dirty="0">
                <a:solidFill>
                  <a:schemeClr val="tx1"/>
                </a:solidFill>
                <a:effectLst/>
                <a:latin typeface="+mn-lt"/>
                <a:ea typeface="+mn-ea"/>
                <a:cs typeface="+mn-cs"/>
              </a:rPr>
              <a:t>[Slide 20] </a:t>
            </a:r>
            <a:r>
              <a:rPr lang="en-US" sz="1200" kern="1200" dirty="0">
                <a:solidFill>
                  <a:schemeClr val="tx1"/>
                </a:solidFill>
                <a:effectLst/>
                <a:latin typeface="+mn-lt"/>
                <a:ea typeface="+mn-ea"/>
                <a:cs typeface="+mn-cs"/>
              </a:rPr>
              <a:t>Alright, and with that, let’s take some questions! We probably won’t get to every question, but will answer as many as possible. </a:t>
            </a:r>
          </a:p>
          <a:p>
            <a:pPr marL="171450" lvl="0" indent="-171450">
              <a:buFont typeface="Arial"/>
              <a:buChar char="•"/>
            </a:pPr>
            <a:r>
              <a:rPr lang="en-US" sz="1200" kern="1200" dirty="0">
                <a:solidFill>
                  <a:schemeClr val="tx1"/>
                </a:solidFill>
                <a:effectLst/>
                <a:latin typeface="+mn-lt"/>
                <a:ea typeface="+mn-ea"/>
                <a:cs typeface="+mn-cs"/>
              </a:rPr>
              <a:t>If you have more, please take a moment to write them down now, and ask them in your evaluation at the end of the day.</a:t>
            </a:r>
          </a:p>
          <a:p>
            <a:pPr marL="171450" lvl="0" indent="-171450">
              <a:buFont typeface="Arial"/>
              <a:buChar char="•"/>
            </a:pPr>
            <a:r>
              <a:rPr lang="en-US" sz="1200" kern="1200" dirty="0">
                <a:solidFill>
                  <a:schemeClr val="tx1"/>
                </a:solidFill>
                <a:effectLst/>
                <a:latin typeface="+mn-lt"/>
                <a:ea typeface="+mn-ea"/>
                <a:cs typeface="+mn-cs"/>
              </a:rPr>
              <a:t>[Answer questions for as long as time allows]</a:t>
            </a:r>
          </a:p>
          <a:p>
            <a:pPr marL="171450" lvl="0" indent="-171450">
              <a:buFont typeface="Arial"/>
              <a:buChar char="•"/>
            </a:pPr>
            <a:r>
              <a:rPr lang="en-US" sz="1200" kern="1200" dirty="0">
                <a:solidFill>
                  <a:schemeClr val="tx1"/>
                </a:solidFill>
                <a:effectLst/>
                <a:latin typeface="+mn-lt"/>
                <a:ea typeface="+mn-ea"/>
                <a:cs typeface="+mn-cs"/>
              </a:rPr>
              <a:t>Thank you!</a:t>
            </a:r>
          </a:p>
        </p:txBody>
      </p:sp>
      <p:sp>
        <p:nvSpPr>
          <p:cNvPr id="4" name="Slide Number Placeholder 3"/>
          <p:cNvSpPr>
            <a:spLocks noGrp="1"/>
          </p:cNvSpPr>
          <p:nvPr>
            <p:ph type="sldNum" sz="quarter" idx="10"/>
          </p:nvPr>
        </p:nvSpPr>
        <p:spPr/>
        <p:txBody>
          <a:bodyPr/>
          <a:lstStyle/>
          <a:p>
            <a:fld id="{C274625E-BD2B-41CA-9801-85E7424BBEF2}" type="slidenum">
              <a:rPr lang="en-US" smtClean="0"/>
              <a:pPr/>
              <a:t>20</a:t>
            </a:fld>
            <a:endParaRPr lang="en-US" dirty="0"/>
          </a:p>
        </p:txBody>
      </p:sp>
    </p:spTree>
    <p:extLst>
      <p:ext uri="{BB962C8B-B14F-4D97-AF65-F5344CB8AC3E}">
        <p14:creationId xmlns:p14="http://schemas.microsoft.com/office/powerpoint/2010/main" val="134638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a:buChar char="•"/>
            </a:pPr>
            <a:r>
              <a:rPr lang="en-US" sz="1200" b="1" kern="1200" dirty="0">
                <a:solidFill>
                  <a:schemeClr val="tx1"/>
                </a:solidFill>
                <a:effectLst/>
                <a:latin typeface="+mn-lt"/>
                <a:ea typeface="+mn-ea"/>
                <a:cs typeface="+mn-cs"/>
              </a:rPr>
              <a:t>[Slide 3]</a:t>
            </a:r>
            <a:r>
              <a:rPr lang="en-US" sz="1200" kern="1200" dirty="0">
                <a:solidFill>
                  <a:schemeClr val="tx1"/>
                </a:solidFill>
                <a:effectLst/>
                <a:latin typeface="+mn-lt"/>
                <a:ea typeface="+mn-ea"/>
                <a:cs typeface="+mn-cs"/>
              </a:rPr>
              <a:t> So to accomplish those goals, here’s a look at our agenda:</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We’re about to wrap up the Introduction</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Then we’ll talk briefly about the basics of issue organizing</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After that, we’ll talk about persuading Members of Congress, and that’s when we’ll introduce this concept of Power Mapping as a way to do that;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Then, we’ll talk about how to plan tactics that are effective in moving your Member of Congress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And then we’ll debrief, talk next steps, and wrap up!</a:t>
            </a:r>
            <a:endParaRPr lang="en-US" sz="1100" kern="1200" dirty="0">
              <a:solidFill>
                <a:schemeClr val="tx1"/>
              </a:solidFill>
              <a:effectLst/>
              <a:latin typeface="+mn-lt"/>
              <a:ea typeface="+mn-ea"/>
              <a:cs typeface="+mn-cs"/>
            </a:endParaRPr>
          </a:p>
          <a:p>
            <a:pPr marL="628650" lvl="1" indent="-171450">
              <a:buFont typeface="Arial"/>
              <a:buChar char="•"/>
            </a:pPr>
            <a:r>
              <a:rPr lang="en-US" sz="1200" b="1" kern="1200" dirty="0">
                <a:solidFill>
                  <a:schemeClr val="tx1"/>
                </a:solidFill>
                <a:effectLst/>
                <a:latin typeface="+mn-lt"/>
                <a:ea typeface="+mn-ea"/>
                <a:cs typeface="+mn-cs"/>
              </a:rPr>
              <a:t>[Animation cue]</a:t>
            </a:r>
            <a:r>
              <a:rPr lang="en-US" sz="1200" kern="1200" dirty="0">
                <a:solidFill>
                  <a:schemeClr val="tx1"/>
                </a:solidFill>
                <a:effectLst/>
                <a:latin typeface="+mn-lt"/>
                <a:ea typeface="+mn-ea"/>
                <a:cs typeface="+mn-cs"/>
              </a:rPr>
              <a:t> So with that, let’s dive into Issue Organizing Basics!</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3</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0:05-0:20	Issue Organizing Basics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0:05-0:08	Issue Campaigns and Vote Goals</a:t>
            </a:r>
          </a:p>
          <a:p>
            <a:pPr marL="171450" lvl="0" indent="-171450">
              <a:buFont typeface="Arial"/>
              <a:buChar char="•"/>
            </a:pPr>
            <a:r>
              <a:rPr lang="en-US" sz="1200" b="1" kern="1200" dirty="0">
                <a:solidFill>
                  <a:schemeClr val="tx1"/>
                </a:solidFill>
                <a:effectLst/>
                <a:latin typeface="+mn-lt"/>
                <a:ea typeface="+mn-ea"/>
                <a:cs typeface="+mn-cs"/>
              </a:rPr>
              <a:t>[Slide 4] </a:t>
            </a:r>
            <a:r>
              <a:rPr lang="en-US" sz="1200" kern="1200" dirty="0">
                <a:solidFill>
                  <a:schemeClr val="tx1"/>
                </a:solidFill>
                <a:effectLst/>
                <a:latin typeface="+mn-lt"/>
                <a:ea typeface="+mn-ea"/>
                <a:cs typeface="+mn-cs"/>
              </a:rPr>
              <a:t>What do we mean when we talk about issue organizing? What is an issue campaign? [Ask the audience and take 1-2 answers.]</a:t>
            </a:r>
          </a:p>
          <a:p>
            <a:pPr marL="171450" lvl="0" indent="-171450">
              <a:buFont typeface="Arial"/>
              <a:buChar char="•"/>
            </a:pPr>
            <a:r>
              <a:rPr lang="en-US" sz="1200" kern="1200" dirty="0">
                <a:solidFill>
                  <a:schemeClr val="tx1"/>
                </a:solidFill>
                <a:effectLst/>
                <a:latin typeface="+mn-lt"/>
                <a:ea typeface="+mn-ea"/>
                <a:cs typeface="+mn-cs"/>
              </a:rPr>
              <a:t>An issue campaign is a concerted effort to reach a specific vote goal on a specific piece of legislation. Does anyone know what the vote goals would be for a federal issue campaign? [Ask the audience to shout out their guesses.]</a:t>
            </a:r>
          </a:p>
          <a:p>
            <a:pPr marL="171450" lvl="0" indent="-171450">
              <a:buFont typeface="Arial"/>
              <a:buChar char="•"/>
            </a:pPr>
            <a:r>
              <a:rPr lang="en-US" sz="1200" b="1" kern="1200" dirty="0">
                <a:solidFill>
                  <a:schemeClr val="tx1"/>
                </a:solidFill>
                <a:effectLst/>
                <a:latin typeface="+mn-lt"/>
                <a:ea typeface="+mn-ea"/>
                <a:cs typeface="+mn-cs"/>
              </a:rPr>
              <a:t>[Animation cue]</a:t>
            </a:r>
            <a:r>
              <a:rPr lang="en-US" sz="1200" kern="1200" dirty="0">
                <a:solidFill>
                  <a:schemeClr val="tx1"/>
                </a:solidFill>
                <a:effectLst/>
                <a:latin typeface="+mn-lt"/>
                <a:ea typeface="+mn-ea"/>
                <a:cs typeface="+mn-cs"/>
              </a:rPr>
              <a:t> Every federal issue campaign has two vote goals - 218 votes in the House of Representatives, and 60 votes in the Senate. </a:t>
            </a:r>
          </a:p>
          <a:p>
            <a:pPr marL="171450" lvl="0" indent="-171450">
              <a:buFont typeface="Arial"/>
              <a:buChar char="•"/>
            </a:pPr>
            <a:r>
              <a:rPr lang="en-US" sz="1200" kern="1200" dirty="0">
                <a:solidFill>
                  <a:schemeClr val="tx1"/>
                </a:solidFill>
                <a:effectLst/>
                <a:latin typeface="+mn-lt"/>
                <a:ea typeface="+mn-ea"/>
                <a:cs typeface="+mn-cs"/>
              </a:rPr>
              <a:t>Now this is a lot like an election. </a:t>
            </a:r>
            <a:r>
              <a:rPr lang="en-US" sz="1200" b="1" kern="1200" dirty="0">
                <a:solidFill>
                  <a:schemeClr val="tx1"/>
                </a:solidFill>
                <a:effectLst/>
                <a:latin typeface="+mn-lt"/>
                <a:ea typeface="+mn-ea"/>
                <a:cs typeface="+mn-cs"/>
              </a:rPr>
              <a:t>[Animation cue] </a:t>
            </a:r>
            <a:r>
              <a:rPr lang="en-US" sz="1200" kern="1200" dirty="0">
                <a:solidFill>
                  <a:schemeClr val="tx1"/>
                </a:solidFill>
                <a:effectLst/>
                <a:latin typeface="+mn-lt"/>
                <a:ea typeface="+mn-ea"/>
                <a:cs typeface="+mn-cs"/>
              </a:rPr>
              <a:t>There are a bunch of voters - some of whom are definitely with us, some of whom are definitely against us, and a bunch of undecided people in the middle.</a:t>
            </a:r>
          </a:p>
          <a:p>
            <a:pPr marL="171450" lvl="0" indent="-171450">
              <a:buFont typeface="Arial"/>
              <a:buChar char="•"/>
            </a:pPr>
            <a:r>
              <a:rPr lang="en-US" sz="1200" b="1" kern="1200" dirty="0">
                <a:solidFill>
                  <a:schemeClr val="tx1"/>
                </a:solidFill>
                <a:effectLst/>
                <a:latin typeface="+mn-lt"/>
                <a:ea typeface="+mn-ea"/>
                <a:cs typeface="+mn-cs"/>
              </a:rPr>
              <a:t>[Animation cue]</a:t>
            </a:r>
            <a:r>
              <a:rPr lang="en-US" sz="1200" kern="1200" dirty="0">
                <a:solidFill>
                  <a:schemeClr val="tx1"/>
                </a:solidFill>
                <a:effectLst/>
                <a:latin typeface="+mn-lt"/>
                <a:ea typeface="+mn-ea"/>
                <a:cs typeface="+mn-cs"/>
              </a:rPr>
              <a:t> So when we think about our Members of Congress, we are really thinking about Undecided Voters, the people who need us to make a compelling case for why they should vote a certain way on a certain piece of legislation.</a:t>
            </a:r>
          </a:p>
          <a:p>
            <a:pPr marL="171450" lvl="0" indent="-171450">
              <a:buFont typeface="Arial"/>
              <a:buChar char="•"/>
            </a:pPr>
            <a:r>
              <a:rPr lang="en-US" sz="1200" kern="1200" dirty="0">
                <a:solidFill>
                  <a:schemeClr val="tx1"/>
                </a:solidFill>
                <a:effectLst/>
                <a:latin typeface="+mn-lt"/>
                <a:ea typeface="+mn-ea"/>
                <a:cs typeface="+mn-cs"/>
              </a:rPr>
              <a:t>So let’s take a minute to talk about persuasion.</a:t>
            </a: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4</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0:08-0:15	Persuasion Case Study: Amy wants a bike</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5] </a:t>
            </a:r>
            <a:r>
              <a:rPr lang="en-US" sz="1200" kern="1200" dirty="0">
                <a:solidFill>
                  <a:schemeClr val="tx1"/>
                </a:solidFill>
                <a:effectLst/>
                <a:latin typeface="+mn-lt"/>
                <a:ea typeface="+mn-ea"/>
                <a:cs typeface="+mn-cs"/>
              </a:rPr>
              <a:t>This is Amy and her mom. They were out running errands on a Saturday when Amy saw the most awesome bike in the world in a store window.</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We’re going to take some time to flesh out some details together about why Amy wants this bike and how she might go about convincing her mom to buy it for her.</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[Use a piece of flip chart to draw a picture of three stick figures, Amy, Mom, and Dad. Leave plenty of space underneath each stick figure to write some notes.]</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[Lead participants through the case study using the guidelines below. </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Who is the decision maker? Let the audience discuss and come to a consensus, then circle the decision maker - either Amy’s mom or Amy’s dad. Write “Decision Maker” beneath this stick figure.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Now we’re going to imagine we are Amy and form some arguments.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does the decision maker stand to gain if Amy gets a bike?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Now, if you were Amy, and you’ve made an ask of the decision maker, and you’ve articulated this argument, but the decision maker still says no, what would you do next? Let audience discuss and come to consensus that she would go next to the other parent. Write “Influencer” beneath this other parent’s stick figure.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If you were Amy, what kind of ask would you make to the other parent? What does the other parent stand to gain if Amy gets her bike?]</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end goal of this exercise is for participants to understand the thought process behind identifying a decision maker, identifying key influencers, and developing a strategy to persuade the decision maker by using key influencers as messengers. See attached sample for a look at what a complete picture should look like.]</a:t>
            </a:r>
            <a:endParaRPr lang="en-US" sz="1100" kern="1200" dirty="0">
              <a:solidFill>
                <a:schemeClr val="tx1"/>
              </a:solidFill>
              <a:effectLst/>
              <a:latin typeface="+mn-lt"/>
              <a:ea typeface="+mn-ea"/>
              <a:cs typeface="+mn-cs"/>
            </a:endParaRP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5</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0:15-0:20	Persuasion Case Study: Montgomery Bus Boycott </a:t>
            </a:r>
          </a:p>
          <a:p>
            <a:pPr marL="171450" lvl="0" indent="-171450">
              <a:buFont typeface="Arial"/>
              <a:buChar char="•"/>
            </a:pPr>
            <a:r>
              <a:rPr lang="en-US" sz="1200" b="1" kern="1200" dirty="0">
                <a:solidFill>
                  <a:schemeClr val="tx1"/>
                </a:solidFill>
                <a:effectLst/>
                <a:latin typeface="+mn-lt"/>
                <a:ea typeface="+mn-ea"/>
                <a:cs typeface="+mn-cs"/>
              </a:rPr>
              <a:t>[Slide 6] </a:t>
            </a:r>
            <a:r>
              <a:rPr lang="en-US" sz="1200" kern="1200" dirty="0">
                <a:solidFill>
                  <a:schemeClr val="tx1"/>
                </a:solidFill>
                <a:effectLst/>
                <a:latin typeface="+mn-lt"/>
                <a:ea typeface="+mn-ea"/>
                <a:cs typeface="+mn-cs"/>
              </a:rPr>
              <a:t>Okay, so now that we’ve talked about identifying decision makers and key influencers, let’s talk about a more macro-level example of achieving social change through strategic thinking.</a:t>
            </a:r>
          </a:p>
          <a:p>
            <a:pPr marL="171450" lvl="0" indent="-171450">
              <a:buFont typeface="Arial"/>
              <a:buChar char="•"/>
            </a:pPr>
            <a:r>
              <a:rPr lang="en-US" sz="1200" kern="1200" dirty="0">
                <a:solidFill>
                  <a:schemeClr val="tx1"/>
                </a:solidFill>
                <a:effectLst/>
                <a:latin typeface="+mn-lt"/>
                <a:ea typeface="+mn-ea"/>
                <a:cs typeface="+mn-cs"/>
              </a:rPr>
              <a:t>We like to define strategy as using the resources you have to create the power you need to create the change you want.</a:t>
            </a:r>
          </a:p>
          <a:p>
            <a:pPr marL="171450" lvl="0" indent="-171450">
              <a:buFont typeface="Arial"/>
              <a:buChar char="•"/>
            </a:pPr>
            <a:r>
              <a:rPr lang="en-US" sz="1200" kern="1200" dirty="0">
                <a:solidFill>
                  <a:schemeClr val="tx1"/>
                </a:solidFill>
                <a:effectLst/>
                <a:latin typeface="+mn-lt"/>
                <a:ea typeface="+mn-ea"/>
                <a:cs typeface="+mn-cs"/>
              </a:rPr>
              <a:t>The Montgomery Bus Boycott is a perfect example of using this construct of strategy to achieve a goal.</a:t>
            </a:r>
          </a:p>
          <a:p>
            <a:pPr marL="171450" lvl="0" indent="-171450">
              <a:buFont typeface="Arial"/>
              <a:buChar char="•"/>
            </a:pPr>
            <a:r>
              <a:rPr lang="en-US" sz="1200" kern="1200" dirty="0">
                <a:solidFill>
                  <a:schemeClr val="tx1"/>
                </a:solidFill>
                <a:effectLst/>
                <a:latin typeface="+mn-lt"/>
                <a:ea typeface="+mn-ea"/>
                <a:cs typeface="+mn-cs"/>
              </a:rPr>
              <a:t>Can someone volunteer to briefly recount for us the facts of the Montgomery Bus Boycott? [Call on a participant to tell the story.]</a:t>
            </a:r>
          </a:p>
          <a:p>
            <a:pPr marL="171450" lvl="0" indent="-171450">
              <a:buFont typeface="Arial"/>
              <a:buChar char="•"/>
            </a:pPr>
            <a:r>
              <a:rPr lang="en-US" sz="1200" kern="1200" dirty="0">
                <a:solidFill>
                  <a:schemeClr val="tx1"/>
                </a:solidFill>
                <a:effectLst/>
                <a:latin typeface="+mn-lt"/>
                <a:ea typeface="+mn-ea"/>
                <a:cs typeface="+mn-cs"/>
              </a:rPr>
              <a:t>Great, thank you for that.</a:t>
            </a: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6</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a:buChar char="•"/>
            </a:pPr>
            <a:r>
              <a:rPr lang="en-US" sz="1200" b="1" kern="1200" dirty="0">
                <a:solidFill>
                  <a:schemeClr val="tx1"/>
                </a:solidFill>
                <a:effectLst/>
                <a:latin typeface="+mn-lt"/>
                <a:ea typeface="+mn-ea"/>
                <a:cs typeface="+mn-cs"/>
              </a:rPr>
              <a:t>[Slide 7]</a:t>
            </a:r>
            <a:r>
              <a:rPr lang="en-US" sz="1200" kern="1200" dirty="0">
                <a:solidFill>
                  <a:schemeClr val="tx1"/>
                </a:solidFill>
                <a:effectLst/>
                <a:latin typeface="+mn-lt"/>
                <a:ea typeface="+mn-ea"/>
                <a:cs typeface="+mn-cs"/>
              </a:rPr>
              <a:t> So let’s think about the Montgomery bus boycott in terms of strategy.</a:t>
            </a: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[Ask the audience the following questions, and ask for people to raise hands or call out the answers. The answers you should be looking for are in brackets below]:</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was the change the boycotters wanted? [Desegregation of the buses.]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were the resources they had? [Strength in numbers - many people--who were paying customers of the bus authority--wanted this change. ]</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How did they turn their resources into power? [They got a bunch of people to withhold their bus fare from the bus authority.]</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How did this give them power? [The bus authority wanted to be as profitable as possible, and the boycott made them lose money. They became willing to change their policy in order to get what they wanted: more money.]</a:t>
            </a:r>
            <a:endParaRPr lang="en-US" sz="1100" kern="1200" dirty="0">
              <a:solidFill>
                <a:schemeClr val="tx1"/>
              </a:solidFill>
              <a:effectLst/>
              <a:latin typeface="+mn-lt"/>
              <a:ea typeface="+mn-ea"/>
              <a:cs typeface="+mn-cs"/>
            </a:endParaRP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7</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a:buChar char="•"/>
            </a:pPr>
            <a:r>
              <a:rPr lang="en-US" sz="1200" b="1" kern="1200" dirty="0">
                <a:solidFill>
                  <a:schemeClr val="tx1"/>
                </a:solidFill>
                <a:effectLst/>
                <a:latin typeface="+mn-lt"/>
                <a:ea typeface="+mn-ea"/>
                <a:cs typeface="+mn-cs"/>
              </a:rPr>
              <a:t>[Slide 8] </a:t>
            </a:r>
            <a:r>
              <a:rPr lang="en-US" sz="1200" kern="1200" dirty="0">
                <a:solidFill>
                  <a:schemeClr val="tx1"/>
                </a:solidFill>
                <a:effectLst/>
                <a:latin typeface="+mn-lt"/>
                <a:ea typeface="+mn-ea"/>
                <a:cs typeface="+mn-cs"/>
              </a:rPr>
              <a:t>Excellent, so to recap some key lessons from these two case studies: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we learned from Amy and her family is that for everything we want, every goal we want to achieve, there are decision makers, and there are influencers.</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What we learned from the Montgomery Bus Boycott is that we can persuade decision makers - and deploy influencers to persuade decision makers - by appealing to their own self-interest and showing them that they can get what </a:t>
            </a:r>
            <a:r>
              <a:rPr lang="en-US" sz="1200" i="1" kern="1200" dirty="0">
                <a:solidFill>
                  <a:schemeClr val="tx1"/>
                </a:solidFill>
                <a:effectLst/>
                <a:latin typeface="+mn-lt"/>
                <a:ea typeface="+mn-ea"/>
                <a:cs typeface="+mn-cs"/>
              </a:rPr>
              <a:t>they</a:t>
            </a:r>
            <a:r>
              <a:rPr lang="en-US" sz="1200" kern="1200" dirty="0">
                <a:solidFill>
                  <a:schemeClr val="tx1"/>
                </a:solidFill>
                <a:effectLst/>
                <a:latin typeface="+mn-lt"/>
                <a:ea typeface="+mn-ea"/>
                <a:cs typeface="+mn-cs"/>
              </a:rPr>
              <a:t> want by giving us what </a:t>
            </a:r>
            <a:r>
              <a:rPr lang="en-US" sz="1200" i="1" kern="1200" dirty="0">
                <a:solidFill>
                  <a:schemeClr val="tx1"/>
                </a:solidFill>
                <a:effectLst/>
                <a:latin typeface="+mn-lt"/>
                <a:ea typeface="+mn-ea"/>
                <a:cs typeface="+mn-cs"/>
              </a:rPr>
              <a:t>we </a:t>
            </a:r>
            <a:r>
              <a:rPr lang="en-US" sz="1200" kern="1200" dirty="0">
                <a:solidFill>
                  <a:schemeClr val="tx1"/>
                </a:solidFill>
                <a:effectLst/>
                <a:latin typeface="+mn-lt"/>
                <a:ea typeface="+mn-ea"/>
                <a:cs typeface="+mn-cs"/>
              </a:rPr>
              <a:t>want.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This helps us understand that the people or groups with the most influence on a Member of Congress are usually those who can appeal to that Member’s desire to be reelected.</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lvl="0" indent="0">
              <a:buFont typeface="Arial"/>
              <a:buNone/>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8</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0:20-0:55	Persuading Members of Congress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0:20-0:30	Building a Case Study</a:t>
            </a: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9] </a:t>
            </a:r>
            <a:r>
              <a:rPr lang="en-US" sz="1200" kern="1200" dirty="0">
                <a:solidFill>
                  <a:schemeClr val="tx1"/>
                </a:solidFill>
                <a:effectLst/>
                <a:latin typeface="+mn-lt"/>
                <a:ea typeface="+mn-ea"/>
                <a:cs typeface="+mn-cs"/>
              </a:rPr>
              <a:t>So now, we’re going to try and apply these key takeaways to one of our Members of Congress.</a:t>
            </a:r>
            <a:endParaRPr lang="en-US" sz="1100" kern="1200" dirty="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ct val="0"/>
              </a:spcBef>
              <a:spcAft>
                <a:spcPts val="0"/>
              </a:spcAft>
              <a:buClrTx/>
              <a:buSzTx/>
              <a:buFont typeface="Arial"/>
              <a:buChar char="•"/>
              <a:tabLst/>
              <a:defRP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9</a:t>
            </a:fld>
            <a:endParaRPr lang="en-US" dirty="0">
              <a:solidFill>
                <a:srgbClr val="FFFFFF"/>
              </a:solidFill>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838200" y="3886200"/>
            <a:ext cx="7391400" cy="1219200"/>
          </a:xfrm>
        </p:spPr>
        <p:txBody>
          <a:bodyPr>
            <a:noAutofit/>
          </a:bodyPr>
          <a:lstStyle>
            <a:lvl1pPr algn="ctr">
              <a:defRPr sz="3600">
                <a:solidFill>
                  <a:srgbClr val="FFFFFF"/>
                </a:solidFill>
                <a:latin typeface="+mj-lt"/>
              </a:defRPr>
            </a:lvl1pPr>
          </a:lstStyle>
          <a:p>
            <a:r>
              <a:rPr lang="en-US" dirty="0"/>
              <a:t>Click to edit Master title style</a:t>
            </a:r>
            <a:br>
              <a:rPr lang="en-US" dirty="0"/>
            </a:br>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C0DBE7"/>
                </a:solidFill>
              </a:defRPr>
            </a:lvl1pPr>
            <a:lvl2pPr>
              <a:buNone/>
              <a:defRPr/>
            </a:lvl2pPr>
          </a:lstStyle>
          <a:p>
            <a:pPr lvl="0"/>
            <a:endParaRPr lang="en-US" dirty="0"/>
          </a:p>
        </p:txBody>
      </p:sp>
      <p:sp>
        <p:nvSpPr>
          <p:cNvPr id="13" name="Rectangle 12"/>
          <p:cNvSpPr/>
          <p:nvPr userDrawn="1"/>
        </p:nvSpPr>
        <p:spPr>
          <a:xfrm>
            <a:off x="0" y="6248400"/>
            <a:ext cx="9144000" cy="445008"/>
          </a:xfrm>
          <a:prstGeom prst="rect">
            <a:avLst/>
          </a:prstGeom>
          <a:solidFill>
            <a:srgbClr val="00446A"/>
          </a:solidFill>
          <a:ln>
            <a:solidFill>
              <a:srgbClr val="00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6617208"/>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693408"/>
            <a:ext cx="9144000" cy="164592"/>
          </a:xfrm>
          <a:prstGeom prst="rect">
            <a:avLst/>
          </a:prstGeom>
          <a:solidFill>
            <a:srgbClr val="C2DBE8"/>
          </a:solidFill>
          <a:ln>
            <a:solidFill>
              <a:srgbClr val="C2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42912-FL-logo-alt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543" r="4589" b="72970"/>
          <a:stretch/>
        </p:blipFill>
        <p:spPr>
          <a:xfrm>
            <a:off x="-1" y="1404492"/>
            <a:ext cx="9144001" cy="15673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0D4343-0553-46F2-9C81-9490D6A30289}"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6C52E-B87F-4F77-AC49-DE23E8D220D4}"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90600"/>
            <a:ext cx="9144000" cy="228600"/>
          </a:xfrm>
          <a:prstGeom prst="rect">
            <a:avLst/>
          </a:prstGeom>
          <a:solidFill>
            <a:srgbClr val="00446A"/>
          </a:solidFill>
          <a:ln>
            <a:solidFill>
              <a:srgbClr val="00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76200"/>
            <a:ext cx="8229600" cy="1143000"/>
          </a:xfrm>
        </p:spPr>
        <p:txBody>
          <a:bodyPr>
            <a:normAutofit/>
          </a:bodyPr>
          <a:lstStyle>
            <a:lvl1pPr>
              <a:defRPr sz="2600">
                <a:solidFill>
                  <a:srgbClr val="00446A"/>
                </a:solidFill>
                <a:latin typeface="+mj-lt"/>
              </a:defRPr>
            </a:lvl1pPr>
          </a:lstStyle>
          <a:p>
            <a:r>
              <a:rPr lang="en-US" dirty="0"/>
              <a:t>Click </a:t>
            </a:r>
            <a:r>
              <a:rPr lang="en-US" dirty="0" err="1"/>
              <a:t>ato</a:t>
            </a:r>
            <a:r>
              <a:rPr lang="en-US" dirty="0"/>
              <a:t> edit Master title style</a:t>
            </a:r>
            <a:br>
              <a:rPr lang="en-US" dirty="0"/>
            </a:br>
            <a:r>
              <a:rPr lang="en-US" dirty="0" err="1"/>
              <a:t>ajdsklfjasdklfjlajklsdfakljfd</a:t>
            </a:r>
            <a:endParaRPr lang="en-US" dirty="0"/>
          </a:p>
        </p:txBody>
      </p:sp>
      <p:sp>
        <p:nvSpPr>
          <p:cNvPr id="6" name="Slide Number Placeholder 5"/>
          <p:cNvSpPr>
            <a:spLocks noGrp="1"/>
          </p:cNvSpPr>
          <p:nvPr>
            <p:ph type="sldNum" sz="quarter" idx="12"/>
          </p:nvPr>
        </p:nvSpPr>
        <p:spPr>
          <a:xfrm>
            <a:off x="6553200" y="6492240"/>
            <a:ext cx="2133600" cy="320040"/>
          </a:xfrm>
        </p:spPr>
        <p:txBody>
          <a:bodyPr/>
          <a:lstStyle>
            <a:lvl1pPr>
              <a:defRPr>
                <a:latin typeface="+mj-lt"/>
              </a:defRPr>
            </a:lvl1pPr>
          </a:lstStyle>
          <a:p>
            <a:fld id="{51A0968B-E52D-48FA-AFA4-A19DF3D2143C}" type="slidenum">
              <a:rPr lang="en-US" smtClean="0"/>
              <a:pPr/>
              <a:t>‹#›</a:t>
            </a:fld>
            <a:endParaRPr lang="en-US" dirty="0"/>
          </a:p>
        </p:txBody>
      </p:sp>
      <p:sp>
        <p:nvSpPr>
          <p:cNvPr id="3" name="Content Placeholder 2"/>
          <p:cNvSpPr>
            <a:spLocks noGrp="1"/>
          </p:cNvSpPr>
          <p:nvPr>
            <p:ph idx="1"/>
          </p:nvPr>
        </p:nvSpPr>
        <p:spPr>
          <a:xfrm>
            <a:off x="457200" y="1524000"/>
            <a:ext cx="8229600" cy="4419600"/>
          </a:xfrm>
        </p:spPr>
        <p:txBody>
          <a:bodyPr>
            <a:normAutofit/>
          </a:bodyPr>
          <a:lstStyle>
            <a:lvl1pPr marL="231775" indent="-231775">
              <a:defRPr sz="1800" b="1">
                <a:solidFill>
                  <a:schemeClr val="tx1">
                    <a:lumMod val="75000"/>
                    <a:lumOff val="25000"/>
                  </a:schemeClr>
                </a:solidFill>
                <a:latin typeface="+mj-lt"/>
              </a:defRPr>
            </a:lvl1pPr>
            <a:lvl2pPr>
              <a:buFont typeface="Courier New" pitchFamily="49" charset="0"/>
              <a:buChar char="o"/>
              <a:defRPr sz="18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800">
                <a:solidFill>
                  <a:schemeClr val="tx1">
                    <a:lumMod val="75000"/>
                    <a:lumOff val="25000"/>
                  </a:schemeClr>
                </a:solidFill>
                <a:latin typeface="+mj-lt"/>
              </a:defRPr>
            </a:lvl4pPr>
            <a:lvl5pPr>
              <a:defRPr sz="1800">
                <a:solidFill>
                  <a:schemeClr val="tx1">
                    <a:lumMod val="75000"/>
                    <a:lumOff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1143000"/>
            <a:ext cx="9144000" cy="4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203960"/>
            <a:ext cx="9144000" cy="45720"/>
          </a:xfrm>
          <a:prstGeom prst="rect">
            <a:avLst/>
          </a:prstGeom>
          <a:solidFill>
            <a:srgbClr val="C2DBE8"/>
          </a:solidFill>
          <a:ln>
            <a:solidFill>
              <a:srgbClr val="C2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txBox="1">
            <a:spLocks/>
          </p:cNvSpPr>
          <p:nvPr userDrawn="1"/>
        </p:nvSpPr>
        <p:spPr>
          <a:xfrm>
            <a:off x="304800" y="6492240"/>
            <a:ext cx="2346960" cy="320040"/>
          </a:xfrm>
          <a:prstGeom prst="rect">
            <a:avLst/>
          </a:prstGeom>
        </p:spPr>
        <p:txBody>
          <a:bodyPr vert="horz" lIns="101858" tIns="50929" rIns="101858" bIns="50929" rtlCol="0" anchor="ctr"/>
          <a:lstStyle>
            <a:lvl1pPr algn="r">
              <a:defRPr sz="1100">
                <a:ln>
                  <a:noFill/>
                </a:ln>
                <a:solidFill>
                  <a:schemeClr val="tx1">
                    <a:tint val="75000"/>
                  </a:schemeClr>
                </a:solidFill>
                <a:latin typeface="Calibri"/>
                <a:cs typeface="Calibri"/>
              </a:defRPr>
            </a:lvl1pPr>
          </a:lstStyle>
          <a:p>
            <a:pPr marL="0" marR="0" lvl="0" indent="0" algn="l" defTabSz="5092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j-lt"/>
                <a:ea typeface="+mn-ea"/>
                <a:cs typeface="Calibri"/>
              </a:rPr>
              <a:t>Proprietary and Confidential</a:t>
            </a:r>
          </a:p>
        </p:txBody>
      </p:sp>
      <p:pic>
        <p:nvPicPr>
          <p:cNvPr id="12" name="Picture 11"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936E4C-FF79-4DBA-8F4C-357DA1A9FBA8}"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8" name="Picture 7"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18E37E-62F2-4360-9446-04F9C3C62934}"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8AB4DA-6517-4428-A1EB-5405FB7A1D04}" type="datetime1">
              <a:rPr lang="en-US" smtClean="0"/>
              <a:pPr/>
              <a:t>3/3/19</a:t>
            </a:fld>
            <a:endParaRPr lang="en-US" dirty="0"/>
          </a:p>
        </p:txBody>
      </p:sp>
      <p:sp>
        <p:nvSpPr>
          <p:cNvPr id="9" name="Slide Number Placeholder 8"/>
          <p:cNvSpPr>
            <a:spLocks noGrp="1"/>
          </p:cNvSpPr>
          <p:nvPr>
            <p:ph type="sldNum" sz="quarter" idx="12"/>
          </p:nvPr>
        </p:nvSpPr>
        <p:spPr/>
        <p:txBody>
          <a:bodyPr/>
          <a:lstStyle/>
          <a:p>
            <a:fld id="{51A0968B-E52D-48FA-AFA4-A19DF3D2143C}" type="slidenum">
              <a:rPr lang="en-US" smtClean="0"/>
              <a:pPr/>
              <a:t>‹#›</a:t>
            </a:fld>
            <a:endParaRPr lang="en-US" dirty="0"/>
          </a:p>
        </p:txBody>
      </p:sp>
      <p:pic>
        <p:nvPicPr>
          <p:cNvPr id="11" name="Picture 10"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2128C-7779-4A2A-BBB6-276E477F352A}" type="datetime1">
              <a:rPr lang="en-US" smtClean="0"/>
              <a:pPr/>
              <a:t>3/3/19</a:t>
            </a:fld>
            <a:endParaRPr lang="en-US" dirty="0"/>
          </a:p>
        </p:txBody>
      </p:sp>
      <p:sp>
        <p:nvSpPr>
          <p:cNvPr id="5" name="Slide Number Placeholder 4"/>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CC4AFA-DA1D-47CA-92A1-D6A3BD4562E2}" type="datetime1">
              <a:rPr lang="en-US" smtClean="0"/>
              <a:pPr/>
              <a:t>3/3/19</a:t>
            </a:fld>
            <a:endParaRPr lang="en-US" dirty="0"/>
          </a:p>
        </p:txBody>
      </p:sp>
      <p:sp>
        <p:nvSpPr>
          <p:cNvPr id="4" name="Slide Number Placeholder 3"/>
          <p:cNvSpPr>
            <a:spLocks noGrp="1"/>
          </p:cNvSpPr>
          <p:nvPr>
            <p:ph type="sldNum" sz="quarter" idx="12"/>
          </p:nvPr>
        </p:nvSpPr>
        <p:spPr/>
        <p:txBody>
          <a:bodyPr/>
          <a:lstStyle/>
          <a:p>
            <a:fld id="{51A0968B-E52D-48FA-AFA4-A19DF3D2143C}" type="slidenum">
              <a:rPr lang="en-US" smtClean="0"/>
              <a:pPr/>
              <a:t>‹#›</a:t>
            </a:fld>
            <a:endParaRPr lang="en-US" dirty="0"/>
          </a:p>
        </p:txBody>
      </p:sp>
      <p:pic>
        <p:nvPicPr>
          <p:cNvPr id="6" name="Picture 5"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A749E7-A4B4-4986-9A9A-A190CE27C087}"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71DD62-2D18-425B-BB00-FED8815D80D5}"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92240"/>
            <a:ext cx="2133600" cy="320040"/>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51A0968B-E52D-48FA-AFA4-A19DF3D214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7.wdp"/><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5.wdp"/><Relationship Id="rId5" Type="http://schemas.openxmlformats.org/officeDocument/2006/relationships/image" Target="../media/image8.jpeg"/><Relationship Id="rId10"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6200"/>
            <a:ext cx="7391400" cy="685800"/>
          </a:xfrm>
        </p:spPr>
        <p:txBody>
          <a:bodyPr/>
          <a:lstStyle/>
          <a:p>
            <a:r>
              <a:rPr lang="en-US" dirty="0">
                <a:solidFill>
                  <a:srgbClr val="00446A"/>
                </a:solidFill>
              </a:rPr>
              <a:t>Training Title</a:t>
            </a:r>
          </a:p>
        </p:txBody>
      </p:sp>
      <p:sp>
        <p:nvSpPr>
          <p:cNvPr id="3" name="Text Placeholder 2"/>
          <p:cNvSpPr>
            <a:spLocks noGrp="1"/>
          </p:cNvSpPr>
          <p:nvPr>
            <p:ph type="body" sz="quarter" idx="10"/>
          </p:nvPr>
        </p:nvSpPr>
        <p:spPr>
          <a:xfrm>
            <a:off x="838200" y="4876800"/>
            <a:ext cx="7391400" cy="1219200"/>
          </a:xfrm>
        </p:spPr>
        <p:txBody>
          <a:bodyPr/>
          <a:lstStyle/>
          <a:p>
            <a:r>
              <a:rPr lang="en-US" dirty="0">
                <a:solidFill>
                  <a:schemeClr val="tx2">
                    <a:lumMod val="60000"/>
                    <a:lumOff val="40000"/>
                  </a:schemeClr>
                </a:solidFill>
              </a:rPr>
              <a:t>Trainer Name</a:t>
            </a:r>
          </a:p>
          <a:p>
            <a:r>
              <a:rPr lang="en-US" dirty="0">
                <a:solidFill>
                  <a:schemeClr val="tx2">
                    <a:lumMod val="60000"/>
                    <a:lumOff val="40000"/>
                  </a:schemeClr>
                </a:solidFill>
              </a:rPr>
              <a:t>@</a:t>
            </a:r>
            <a:r>
              <a:rPr lang="en-US" dirty="0" err="1">
                <a:solidFill>
                  <a:schemeClr val="tx2">
                    <a:lumMod val="60000"/>
                    <a:lumOff val="40000"/>
                  </a:schemeClr>
                </a:solidFill>
              </a:rPr>
              <a:t>TrainerTwitterHandle</a:t>
            </a:r>
            <a:endParaRPr lang="en-US" dirty="0">
              <a:solidFill>
                <a:schemeClr val="tx2">
                  <a:lumMod val="60000"/>
                  <a:lumOff val="40000"/>
                </a:schemeClr>
              </a:solidFill>
            </a:endParaRPr>
          </a:p>
        </p:txBody>
      </p:sp>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924800" y="685800"/>
            <a:ext cx="607476" cy="4471524"/>
          </a:xfrm>
          <a:prstGeom prst="rect">
            <a:avLst/>
          </a:prstGeom>
        </p:spPr>
      </p:pic>
      <p:pic>
        <p:nvPicPr>
          <p:cNvPr id="6" name="Picture 5" descr="A drawing of a face&#10;&#10;Description automatically generated">
            <a:extLst>
              <a:ext uri="{FF2B5EF4-FFF2-40B4-BE49-F238E27FC236}">
                <a16:creationId xmlns:a16="http://schemas.microsoft.com/office/drawing/2014/main" id="{EA0F9692-0A79-F941-98CA-1A7FEBE8CE8A}"/>
              </a:ext>
            </a:extLst>
          </p:cNvPr>
          <p:cNvPicPr>
            <a:picLocks noChangeAspect="1"/>
          </p:cNvPicPr>
          <p:nvPr/>
        </p:nvPicPr>
        <p:blipFill>
          <a:blip r:embed="rId4"/>
          <a:stretch>
            <a:fillRect/>
          </a:stretch>
        </p:blipFill>
        <p:spPr>
          <a:xfrm>
            <a:off x="304800" y="5791200"/>
            <a:ext cx="1219200" cy="419100"/>
          </a:xfrm>
          <a:prstGeom prst="rect">
            <a:avLst/>
          </a:prstGeom>
        </p:spPr>
      </p:pic>
    </p:spTree>
    <p:extLst>
      <p:ext uri="{BB962C8B-B14F-4D97-AF65-F5344CB8AC3E}">
        <p14:creationId xmlns:p14="http://schemas.microsoft.com/office/powerpoint/2010/main" val="203586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10</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Case study: </a:t>
            </a:r>
            <a:r>
              <a:rPr lang="en-US" sz="3000" dirty="0">
                <a:solidFill>
                  <a:srgbClr val="C41230"/>
                </a:solidFill>
              </a:rPr>
              <a:t>[</a:t>
            </a:r>
            <a:r>
              <a:rPr lang="en-US" sz="3000" dirty="0"/>
              <a:t>Insert MOC</a:t>
            </a:r>
            <a:r>
              <a:rPr lang="en-US" sz="3000" dirty="0">
                <a:solidFill>
                  <a:srgbClr val="C41230"/>
                </a:solidFill>
              </a:rPr>
              <a:t>]</a:t>
            </a:r>
            <a:r>
              <a:rPr lang="en-US" sz="3000" dirty="0"/>
              <a:t> on </a:t>
            </a:r>
            <a:r>
              <a:rPr lang="en-US" sz="3000" dirty="0">
                <a:solidFill>
                  <a:srgbClr val="C41230"/>
                </a:solidFill>
              </a:rPr>
              <a:t>[</a:t>
            </a:r>
            <a:r>
              <a:rPr lang="en-US" sz="3000" dirty="0"/>
              <a:t>Insert issue</a:t>
            </a:r>
            <a:r>
              <a:rPr lang="en-US" sz="3000" dirty="0">
                <a:solidFill>
                  <a:srgbClr val="C41230"/>
                </a:solidFill>
              </a:rPr>
              <a:t>]</a:t>
            </a:r>
          </a:p>
        </p:txBody>
      </p:sp>
      <p:sp>
        <p:nvSpPr>
          <p:cNvPr id="2" name="Rectangle 1"/>
          <p:cNvSpPr/>
          <p:nvPr/>
        </p:nvSpPr>
        <p:spPr>
          <a:xfrm>
            <a:off x="3433050" y="3048000"/>
            <a:ext cx="2277899" cy="923330"/>
          </a:xfrm>
          <a:prstGeom prst="rect">
            <a:avLst/>
          </a:prstGeom>
        </p:spPr>
        <p:txBody>
          <a:bodyPr wrap="square">
            <a:spAutoFit/>
          </a:bodyPr>
          <a:lstStyle/>
          <a:p>
            <a:r>
              <a:rPr lang="en-US" dirty="0">
                <a:solidFill>
                  <a:srgbClr val="00446A"/>
                </a:solidFill>
                <a:ea typeface="Calibri" charset="0"/>
                <a:cs typeface="Calibri" charset="0"/>
              </a:rPr>
              <a:t>Insert photo of Member of Congress here</a:t>
            </a:r>
            <a:endParaRPr lang="en-US" dirty="0"/>
          </a:p>
        </p:txBody>
      </p:sp>
      <p:pic>
        <p:nvPicPr>
          <p:cNvPr id="11" name="Picture 10"/>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924800" y="685800"/>
            <a:ext cx="607476" cy="4471524"/>
          </a:xfrm>
          <a:prstGeom prst="rect">
            <a:avLst/>
          </a:prstGeom>
        </p:spPr>
      </p:pic>
    </p:spTree>
    <p:extLst>
      <p:ext uri="{BB962C8B-B14F-4D97-AF65-F5344CB8AC3E}">
        <p14:creationId xmlns:p14="http://schemas.microsoft.com/office/powerpoint/2010/main" val="206661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11</a:t>
            </a:fld>
            <a:endParaRPr lang="en-US" dirty="0">
              <a:ea typeface="ＭＳ Ｐゴシック" pitchFamily="-72" charset="-128"/>
              <a:cs typeface="ＭＳ Ｐゴシック" pitchFamily="-72" charset="-128"/>
            </a:endParaRPr>
          </a:p>
        </p:txBody>
      </p:sp>
      <p:cxnSp>
        <p:nvCxnSpPr>
          <p:cNvPr id="4" name="Straight Connector 3"/>
          <p:cNvCxnSpPr/>
          <p:nvPr/>
        </p:nvCxnSpPr>
        <p:spPr>
          <a:xfrm flipH="1">
            <a:off x="6400800" y="2438400"/>
            <a:ext cx="35280" cy="274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flipH="1">
            <a:off x="6306960" y="2420760"/>
            <a:ext cx="35280" cy="274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670156" y="1828800"/>
            <a:ext cx="1534657" cy="6350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Decision-maker</a:t>
            </a:r>
          </a:p>
        </p:txBody>
      </p:sp>
      <p:sp>
        <p:nvSpPr>
          <p:cNvPr id="7" name="Rectangle 6"/>
          <p:cNvSpPr/>
          <p:nvPr/>
        </p:nvSpPr>
        <p:spPr>
          <a:xfrm>
            <a:off x="5638800" y="5029200"/>
            <a:ext cx="1534657" cy="6350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 influence</a:t>
            </a:r>
          </a:p>
        </p:txBody>
      </p:sp>
      <p:sp>
        <p:nvSpPr>
          <p:cNvPr id="9" name="Rectangle 8"/>
          <p:cNvSpPr/>
          <p:nvPr/>
        </p:nvSpPr>
        <p:spPr>
          <a:xfrm>
            <a:off x="3944658" y="3276600"/>
            <a:ext cx="1102283" cy="9614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With us</a:t>
            </a:r>
          </a:p>
        </p:txBody>
      </p:sp>
      <p:sp>
        <p:nvSpPr>
          <p:cNvPr id="10" name="Rectangle 9"/>
          <p:cNvSpPr/>
          <p:nvPr/>
        </p:nvSpPr>
        <p:spPr>
          <a:xfrm>
            <a:off x="7628437" y="3124200"/>
            <a:ext cx="1286963" cy="13062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Against us</a:t>
            </a:r>
          </a:p>
        </p:txBody>
      </p:sp>
      <p:sp>
        <p:nvSpPr>
          <p:cNvPr id="12" name="Rectangle 11"/>
          <p:cNvSpPr/>
          <p:nvPr/>
        </p:nvSpPr>
        <p:spPr>
          <a:xfrm>
            <a:off x="533400" y="1676400"/>
            <a:ext cx="3276600" cy="4154983"/>
          </a:xfrm>
          <a:prstGeom prst="rect">
            <a:avLst/>
          </a:prstGeom>
        </p:spPr>
        <p:txBody>
          <a:bodyPr wrap="square">
            <a:spAutoFit/>
          </a:bodyPr>
          <a:lstStyle/>
          <a:p>
            <a:pPr algn="ctr"/>
            <a:r>
              <a:rPr lang="en-US" sz="2400" b="1" dirty="0">
                <a:solidFill>
                  <a:srgbClr val="00446A"/>
                </a:solidFill>
                <a:ea typeface="Calibri" charset="0"/>
                <a:cs typeface="Calibri" charset="0"/>
              </a:rPr>
              <a:t>Steps to Building a Power Map</a:t>
            </a:r>
          </a:p>
          <a:p>
            <a:endParaRPr lang="en-US" sz="2400" dirty="0">
              <a:solidFill>
                <a:srgbClr val="00446A"/>
              </a:solidFill>
              <a:ea typeface="Calibri" charset="0"/>
              <a:cs typeface="Calibri" charset="0"/>
            </a:endParaRPr>
          </a:p>
          <a:p>
            <a:pPr marL="457200" indent="-457200">
              <a:buAutoNum type="arabicPeriod"/>
            </a:pPr>
            <a:r>
              <a:rPr lang="en-US" sz="2400" dirty="0">
                <a:solidFill>
                  <a:srgbClr val="00446A"/>
                </a:solidFill>
                <a:ea typeface="Calibri" charset="0"/>
                <a:cs typeface="Calibri" charset="0"/>
              </a:rPr>
              <a:t>Brainstorm organizations</a:t>
            </a:r>
          </a:p>
          <a:p>
            <a:endParaRPr lang="en-US" sz="2400" dirty="0">
              <a:solidFill>
                <a:srgbClr val="00446A"/>
              </a:solidFill>
              <a:ea typeface="Calibri" charset="0"/>
              <a:cs typeface="Calibri" charset="0"/>
            </a:endParaRPr>
          </a:p>
          <a:p>
            <a:pPr marL="457200" indent="-457200">
              <a:buAutoNum type="arabicPeriod"/>
            </a:pPr>
            <a:r>
              <a:rPr lang="en-US" sz="2400" dirty="0">
                <a:solidFill>
                  <a:srgbClr val="00446A"/>
                </a:solidFill>
                <a:ea typeface="Calibri" charset="0"/>
                <a:cs typeface="Calibri" charset="0"/>
              </a:rPr>
              <a:t>Place organizations on the map</a:t>
            </a:r>
          </a:p>
          <a:p>
            <a:endParaRPr lang="en-US" sz="2400" dirty="0">
              <a:solidFill>
                <a:srgbClr val="00446A"/>
              </a:solidFill>
              <a:ea typeface="Calibri" charset="0"/>
              <a:cs typeface="Calibri" charset="0"/>
            </a:endParaRPr>
          </a:p>
          <a:p>
            <a:pPr marL="457200" indent="-457200">
              <a:buAutoNum type="arabicPeriod"/>
            </a:pPr>
            <a:r>
              <a:rPr lang="en-US" sz="2400" dirty="0">
                <a:solidFill>
                  <a:srgbClr val="00446A"/>
                </a:solidFill>
                <a:ea typeface="Calibri" charset="0"/>
                <a:cs typeface="Calibri" charset="0"/>
              </a:rPr>
              <a:t>Identify priority relationships </a:t>
            </a:r>
            <a:endParaRPr lang="en-US" sz="2400" dirty="0"/>
          </a:p>
        </p:txBody>
      </p:sp>
      <p:pic>
        <p:nvPicPr>
          <p:cNvPr id="13" name="Picture 12"/>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924800" y="685800"/>
            <a:ext cx="607476" cy="4471524"/>
          </a:xfrm>
          <a:prstGeom prst="rect">
            <a:avLst/>
          </a:prstGeom>
        </p:spPr>
      </p:pic>
      <p:sp>
        <p:nvSpPr>
          <p:cNvPr id="14" name="Title 1"/>
          <p:cNvSpPr>
            <a:spLocks noGrp="1"/>
          </p:cNvSpPr>
          <p:nvPr>
            <p:ph type="title"/>
          </p:nvPr>
        </p:nvSpPr>
        <p:spPr>
          <a:xfrm>
            <a:off x="76200" y="0"/>
            <a:ext cx="8229600" cy="1143000"/>
          </a:xfrm>
        </p:spPr>
        <p:txBody>
          <a:bodyPr>
            <a:normAutofit/>
          </a:bodyPr>
          <a:lstStyle/>
          <a:p>
            <a:r>
              <a:rPr lang="en-US" sz="3000" dirty="0"/>
              <a:t>Case study: </a:t>
            </a:r>
            <a:r>
              <a:rPr lang="en-US" sz="3000" dirty="0">
                <a:solidFill>
                  <a:srgbClr val="C41230"/>
                </a:solidFill>
              </a:rPr>
              <a:t>[</a:t>
            </a:r>
            <a:r>
              <a:rPr lang="en-US" sz="3000" dirty="0"/>
              <a:t>Insert MOC</a:t>
            </a:r>
            <a:r>
              <a:rPr lang="en-US" sz="3000" dirty="0">
                <a:solidFill>
                  <a:srgbClr val="C41230"/>
                </a:solidFill>
              </a:rPr>
              <a:t>]</a:t>
            </a:r>
            <a:r>
              <a:rPr lang="en-US" sz="3000" dirty="0"/>
              <a:t> on </a:t>
            </a:r>
            <a:r>
              <a:rPr lang="en-US" sz="3000" dirty="0">
                <a:solidFill>
                  <a:srgbClr val="C41230"/>
                </a:solidFill>
              </a:rPr>
              <a:t>[</a:t>
            </a:r>
            <a:r>
              <a:rPr lang="en-US" sz="3000" dirty="0"/>
              <a:t>Insert issue</a:t>
            </a:r>
            <a:r>
              <a:rPr lang="en-US" sz="3000" dirty="0">
                <a:solidFill>
                  <a:srgbClr val="C41230"/>
                </a:solidFill>
              </a:rPr>
              <a:t>]</a:t>
            </a:r>
          </a:p>
        </p:txBody>
      </p:sp>
    </p:spTree>
    <p:extLst>
      <p:ext uri="{BB962C8B-B14F-4D97-AF65-F5344CB8AC3E}">
        <p14:creationId xmlns:p14="http://schemas.microsoft.com/office/powerpoint/2010/main" val="47366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12</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Agenda for this session </a:t>
            </a:r>
          </a:p>
        </p:txBody>
      </p:sp>
      <p:sp>
        <p:nvSpPr>
          <p:cNvPr id="7" name="TextBox 6"/>
          <p:cNvSpPr txBox="1">
            <a:spLocks noChangeArrowheads="1"/>
          </p:cNvSpPr>
          <p:nvPr/>
        </p:nvSpPr>
        <p:spPr bwMode="auto">
          <a:xfrm>
            <a:off x="457200" y="1676400"/>
            <a:ext cx="5943600" cy="3323987"/>
          </a:xfrm>
          <a:prstGeom prst="rect">
            <a:avLst/>
          </a:prstGeom>
          <a:noFill/>
          <a:ln w="9525">
            <a:noFill/>
            <a:miter lim="800000"/>
            <a:headEnd/>
            <a:tailEnd/>
          </a:ln>
        </p:spPr>
        <p:txBody>
          <a:bodyPr wrap="square">
            <a:prstTxWarp prst="textNoShape">
              <a:avLst/>
            </a:prstTxWarp>
            <a:spAutoFit/>
          </a:bodyPr>
          <a:lstStyle/>
          <a:p>
            <a:pPr marL="514350" indent="-514350" fontAlgn="base">
              <a:spcBef>
                <a:spcPts val="2400"/>
              </a:spcBef>
              <a:spcAft>
                <a:spcPct val="0"/>
              </a:spcAft>
              <a:buAutoNum type="romanUcPeriod"/>
            </a:pPr>
            <a:r>
              <a:rPr lang="en-US" sz="2600" dirty="0">
                <a:solidFill>
                  <a:srgbClr val="00446A"/>
                </a:solidFill>
                <a:ea typeface="Calibri" charset="0"/>
                <a:cs typeface="Calibri" charset="0"/>
              </a:rPr>
              <a:t>Introduction and Goals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Issue Organizing Basics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Persuading Members of Congress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Planning Effective Tactics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Debrief, Next Steps and Closing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015" y="2439103"/>
            <a:ext cx="2304785" cy="2666820"/>
          </a:xfrm>
          <a:prstGeom prst="rect">
            <a:avLst/>
          </a:prstGeom>
        </p:spPr>
      </p:pic>
    </p:spTree>
    <p:extLst>
      <p:ext uri="{BB962C8B-B14F-4D97-AF65-F5344CB8AC3E}">
        <p14:creationId xmlns:p14="http://schemas.microsoft.com/office/powerpoint/2010/main" val="27138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7">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13</a:t>
            </a:fld>
            <a:endParaRPr lang="en-US" dirty="0">
              <a:ea typeface="ＭＳ Ｐゴシック" pitchFamily="-72" charset="-128"/>
              <a:cs typeface="ＭＳ Ｐゴシック" pitchFamily="-72" charset="-128"/>
            </a:endParaRPr>
          </a:p>
        </p:txBody>
      </p:sp>
      <p:sp>
        <p:nvSpPr>
          <p:cNvPr id="11" name="Title 1"/>
          <p:cNvSpPr txBox="1">
            <a:spLocks/>
          </p:cNvSpPr>
          <p:nvPr/>
        </p:nvSpPr>
        <p:spPr>
          <a:xfrm>
            <a:off x="76200" y="0"/>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600" b="1" kern="1200">
                <a:solidFill>
                  <a:srgbClr val="00446A"/>
                </a:solidFill>
                <a:latin typeface="+mj-lt"/>
                <a:ea typeface="+mj-ea"/>
                <a:cs typeface="+mj-cs"/>
              </a:defRPr>
            </a:lvl1pPr>
          </a:lstStyle>
          <a:p>
            <a:r>
              <a:rPr lang="en-US" sz="3000" dirty="0"/>
              <a:t>Tactic scenarios</a:t>
            </a:r>
          </a:p>
        </p:txBody>
      </p:sp>
      <p:sp>
        <p:nvSpPr>
          <p:cNvPr id="12" name="Rectangle 11"/>
          <p:cNvSpPr/>
          <p:nvPr/>
        </p:nvSpPr>
        <p:spPr>
          <a:xfrm>
            <a:off x="419100" y="3276600"/>
            <a:ext cx="8305800" cy="1569660"/>
          </a:xfrm>
          <a:prstGeom prst="rect">
            <a:avLst/>
          </a:prstGeom>
        </p:spPr>
        <p:txBody>
          <a:bodyPr wrap="square">
            <a:spAutoFit/>
          </a:bodyPr>
          <a:lstStyle/>
          <a:p>
            <a:pPr algn="ctr"/>
            <a:r>
              <a:rPr lang="en-US" sz="2400" b="1" u="sng" dirty="0">
                <a:solidFill>
                  <a:srgbClr val="00446A"/>
                </a:solidFill>
              </a:rPr>
              <a:t>Scenario 1</a:t>
            </a:r>
          </a:p>
          <a:p>
            <a:pPr algn="ctr"/>
            <a:r>
              <a:rPr lang="en-US" sz="2400" b="1" dirty="0">
                <a:solidFill>
                  <a:srgbClr val="00446A"/>
                </a:solidFill>
              </a:rPr>
              <a:t> </a:t>
            </a:r>
            <a:r>
              <a:rPr lang="en-US" sz="2400" dirty="0">
                <a:solidFill>
                  <a:srgbClr val="00446A"/>
                </a:solidFill>
              </a:rPr>
              <a:t>A vote is expected on </a:t>
            </a:r>
            <a:r>
              <a:rPr lang="en-US" sz="2400" dirty="0">
                <a:solidFill>
                  <a:srgbClr val="C41230"/>
                </a:solidFill>
              </a:rPr>
              <a:t>[</a:t>
            </a:r>
            <a:r>
              <a:rPr lang="en-US" sz="2400" dirty="0">
                <a:solidFill>
                  <a:srgbClr val="00446A"/>
                </a:solidFill>
              </a:rPr>
              <a:t>insert same issue used previously</a:t>
            </a:r>
            <a:r>
              <a:rPr lang="en-US" sz="2400" dirty="0">
                <a:solidFill>
                  <a:srgbClr val="C41230"/>
                </a:solidFill>
              </a:rPr>
              <a:t>]</a:t>
            </a:r>
            <a:r>
              <a:rPr lang="en-US" sz="2400" dirty="0">
                <a:solidFill>
                  <a:srgbClr val="00446A"/>
                </a:solidFill>
              </a:rPr>
              <a:t> within the next week, and your chapter is planning an event to ensure </a:t>
            </a:r>
            <a:r>
              <a:rPr lang="en-US" sz="2400" b="1" dirty="0">
                <a:solidFill>
                  <a:srgbClr val="C41230"/>
                </a:solidFill>
              </a:rPr>
              <a:t>[</a:t>
            </a:r>
            <a:r>
              <a:rPr lang="en-US" sz="2400" dirty="0">
                <a:solidFill>
                  <a:srgbClr val="00446A"/>
                </a:solidFill>
              </a:rPr>
              <a:t>insert same MOC used previously</a:t>
            </a:r>
            <a:r>
              <a:rPr lang="en-US" sz="2400" b="1" dirty="0">
                <a:solidFill>
                  <a:srgbClr val="C41230"/>
                </a:solidFill>
              </a:rPr>
              <a:t>]</a:t>
            </a:r>
            <a:r>
              <a:rPr lang="en-US" sz="2400" dirty="0">
                <a:solidFill>
                  <a:srgbClr val="00446A"/>
                </a:solidFill>
              </a:rPr>
              <a:t> votes the right way. </a:t>
            </a:r>
          </a:p>
        </p:txBody>
      </p:sp>
      <p:pic>
        <p:nvPicPr>
          <p:cNvPr id="13" name="Picture 12"/>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534400" y="1091076"/>
            <a:ext cx="607476" cy="4471524"/>
          </a:xfrm>
          <a:prstGeom prst="rect">
            <a:avLst/>
          </a:prstGeom>
        </p:spPr>
      </p:pic>
      <p:sp>
        <p:nvSpPr>
          <p:cNvPr id="15" name="Rounded Rectangle 14"/>
          <p:cNvSpPr/>
          <p:nvPr/>
        </p:nvSpPr>
        <p:spPr>
          <a:xfrm>
            <a:off x="2781300" y="1828800"/>
            <a:ext cx="3581400" cy="685800"/>
          </a:xfrm>
          <a:prstGeom prst="roundRect">
            <a:avLst/>
          </a:prstGeom>
          <a:solidFill>
            <a:srgbClr val="00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Break into groups of 4.</a:t>
            </a:r>
          </a:p>
        </p:txBody>
      </p:sp>
    </p:spTree>
    <p:extLst>
      <p:ext uri="{BB962C8B-B14F-4D97-AF65-F5344CB8AC3E}">
        <p14:creationId xmlns:p14="http://schemas.microsoft.com/office/powerpoint/2010/main" val="98192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14</a:t>
            </a:fld>
            <a:endParaRPr lang="en-US" dirty="0">
              <a:ea typeface="ＭＳ Ｐゴシック" pitchFamily="-72" charset="-128"/>
              <a:cs typeface="ＭＳ Ｐゴシック" pitchFamily="-72" charset="-128"/>
            </a:endParaRPr>
          </a:p>
        </p:txBody>
      </p:sp>
      <p:sp>
        <p:nvSpPr>
          <p:cNvPr id="11" name="Title 1"/>
          <p:cNvSpPr txBox="1">
            <a:spLocks/>
          </p:cNvSpPr>
          <p:nvPr/>
        </p:nvSpPr>
        <p:spPr>
          <a:xfrm>
            <a:off x="76200" y="0"/>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600" b="1" kern="1200">
                <a:solidFill>
                  <a:srgbClr val="00446A"/>
                </a:solidFill>
                <a:latin typeface="+mj-lt"/>
                <a:ea typeface="+mj-ea"/>
                <a:cs typeface="+mj-cs"/>
              </a:defRPr>
            </a:lvl1pPr>
          </a:lstStyle>
          <a:p>
            <a:r>
              <a:rPr lang="en-US" sz="3000" dirty="0"/>
              <a:t>Tactic scenarios</a:t>
            </a:r>
          </a:p>
        </p:txBody>
      </p:sp>
      <p:sp>
        <p:nvSpPr>
          <p:cNvPr id="12" name="Rectangle 11"/>
          <p:cNvSpPr/>
          <p:nvPr/>
        </p:nvSpPr>
        <p:spPr>
          <a:xfrm>
            <a:off x="419100" y="2961144"/>
            <a:ext cx="8305800" cy="2677656"/>
          </a:xfrm>
          <a:prstGeom prst="rect">
            <a:avLst/>
          </a:prstGeom>
        </p:spPr>
        <p:txBody>
          <a:bodyPr wrap="square">
            <a:spAutoFit/>
          </a:bodyPr>
          <a:lstStyle/>
          <a:p>
            <a:pPr algn="ctr"/>
            <a:r>
              <a:rPr lang="en-US" sz="2400" b="1" u="sng" dirty="0">
                <a:solidFill>
                  <a:srgbClr val="00446A"/>
                </a:solidFill>
              </a:rPr>
              <a:t>Scenario 2</a:t>
            </a:r>
          </a:p>
          <a:p>
            <a:pPr algn="ctr"/>
            <a:r>
              <a:rPr lang="en-US" sz="2400" dirty="0">
                <a:solidFill>
                  <a:srgbClr val="00446A"/>
                </a:solidFill>
              </a:rPr>
              <a:t>During Congressional Recess, you learn that </a:t>
            </a:r>
            <a:r>
              <a:rPr lang="en-US" sz="2400" b="1" dirty="0">
                <a:solidFill>
                  <a:srgbClr val="C41230"/>
                </a:solidFill>
              </a:rPr>
              <a:t>[</a:t>
            </a:r>
            <a:r>
              <a:rPr lang="en-US" sz="2400" dirty="0">
                <a:solidFill>
                  <a:srgbClr val="00446A"/>
                </a:solidFill>
              </a:rPr>
              <a:t>insert same MOC used previously</a:t>
            </a:r>
            <a:r>
              <a:rPr lang="en-US" sz="2400" b="1" dirty="0">
                <a:solidFill>
                  <a:srgbClr val="C41230"/>
                </a:solidFill>
              </a:rPr>
              <a:t>]</a:t>
            </a:r>
            <a:r>
              <a:rPr lang="en-US" sz="2400" dirty="0">
                <a:solidFill>
                  <a:srgbClr val="00446A"/>
                </a:solidFill>
              </a:rPr>
              <a:t> will be hosting a town hall in two days in a part of your chapter region where there has been very little volunteer interest and no volunteer activity to date in 2013. What kind of tactic can you employ to use this event to make your Member of Congress aware of the will of the people in your district?</a:t>
            </a:r>
          </a:p>
        </p:txBody>
      </p:sp>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536524" y="1066800"/>
            <a:ext cx="607476" cy="4471524"/>
          </a:xfrm>
          <a:prstGeom prst="rect">
            <a:avLst/>
          </a:prstGeom>
        </p:spPr>
      </p:pic>
      <p:sp>
        <p:nvSpPr>
          <p:cNvPr id="6" name="Rounded Rectangle 5"/>
          <p:cNvSpPr/>
          <p:nvPr/>
        </p:nvSpPr>
        <p:spPr>
          <a:xfrm>
            <a:off x="2781300" y="1828800"/>
            <a:ext cx="3581400" cy="685800"/>
          </a:xfrm>
          <a:prstGeom prst="roundRect">
            <a:avLst/>
          </a:prstGeom>
          <a:solidFill>
            <a:srgbClr val="00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Break into groups of 4.</a:t>
            </a:r>
          </a:p>
        </p:txBody>
      </p:sp>
    </p:spTree>
    <p:extLst>
      <p:ext uri="{BB962C8B-B14F-4D97-AF65-F5344CB8AC3E}">
        <p14:creationId xmlns:p14="http://schemas.microsoft.com/office/powerpoint/2010/main" val="321693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15</a:t>
            </a:fld>
            <a:endParaRPr lang="en-US" dirty="0">
              <a:ea typeface="ＭＳ Ｐゴシック" pitchFamily="-72" charset="-128"/>
              <a:cs typeface="ＭＳ Ｐゴシック" pitchFamily="-72" charset="-128"/>
            </a:endParaRPr>
          </a:p>
        </p:txBody>
      </p:sp>
      <p:sp>
        <p:nvSpPr>
          <p:cNvPr id="11" name="Title 1"/>
          <p:cNvSpPr txBox="1">
            <a:spLocks/>
          </p:cNvSpPr>
          <p:nvPr/>
        </p:nvSpPr>
        <p:spPr>
          <a:xfrm>
            <a:off x="76200" y="0"/>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600" b="1" kern="1200">
                <a:solidFill>
                  <a:srgbClr val="00446A"/>
                </a:solidFill>
                <a:latin typeface="+mj-lt"/>
                <a:ea typeface="+mj-ea"/>
                <a:cs typeface="+mj-cs"/>
              </a:defRPr>
            </a:lvl1pPr>
          </a:lstStyle>
          <a:p>
            <a:r>
              <a:rPr lang="en-US" sz="3000" dirty="0"/>
              <a:t>An effective tactic has two important traits</a:t>
            </a:r>
          </a:p>
        </p:txBody>
      </p:sp>
      <p:sp>
        <p:nvSpPr>
          <p:cNvPr id="5" name="Rectangle 4"/>
          <p:cNvSpPr>
            <a:spLocks noChangeAspect="1"/>
          </p:cNvSpPr>
          <p:nvPr/>
        </p:nvSpPr>
        <p:spPr>
          <a:xfrm>
            <a:off x="645484" y="2667000"/>
            <a:ext cx="2057400" cy="2057400"/>
          </a:xfrm>
          <a:prstGeom prst="rect">
            <a:avLst/>
          </a:prstGeom>
          <a:solidFill>
            <a:schemeClr val="accent3">
              <a:lumMod val="40000"/>
              <a:lumOff val="60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anchor="ctr"/>
          <a:lstStyle/>
          <a:p>
            <a:pPr marL="50800" algn="ctr" eaLnBrk="0" fontAlgn="base" hangingPunct="0">
              <a:spcAft>
                <a:spcPct val="0"/>
              </a:spcAft>
              <a:tabLst>
                <a:tab pos="0" algn="l"/>
              </a:tabLst>
              <a:defRPr/>
            </a:pPr>
            <a:r>
              <a:rPr lang="en-US" sz="2800" b="1" dirty="0">
                <a:solidFill>
                  <a:srgbClr val="00446A"/>
                </a:solidFill>
              </a:rPr>
              <a:t>Effective Tactic</a:t>
            </a:r>
          </a:p>
        </p:txBody>
      </p:sp>
      <p:sp>
        <p:nvSpPr>
          <p:cNvPr id="2" name="TextBox 1"/>
          <p:cNvSpPr txBox="1"/>
          <p:nvPr/>
        </p:nvSpPr>
        <p:spPr>
          <a:xfrm>
            <a:off x="2901911" y="3341757"/>
            <a:ext cx="440145" cy="707886"/>
          </a:xfrm>
          <a:prstGeom prst="rect">
            <a:avLst/>
          </a:prstGeom>
          <a:noFill/>
        </p:spPr>
        <p:txBody>
          <a:bodyPr wrap="none" rtlCol="0">
            <a:spAutoFit/>
          </a:bodyPr>
          <a:lstStyle/>
          <a:p>
            <a:r>
              <a:rPr lang="en-US" sz="4000" b="1" dirty="0">
                <a:solidFill>
                  <a:srgbClr val="00446A"/>
                </a:solidFill>
              </a:rPr>
              <a:t>=</a:t>
            </a:r>
          </a:p>
        </p:txBody>
      </p:sp>
      <p:sp>
        <p:nvSpPr>
          <p:cNvPr id="7" name="Rectangle 6"/>
          <p:cNvSpPr>
            <a:spLocks noChangeAspect="1"/>
          </p:cNvSpPr>
          <p:nvPr/>
        </p:nvSpPr>
        <p:spPr>
          <a:xfrm>
            <a:off x="6436684" y="2667000"/>
            <a:ext cx="2057400" cy="2057400"/>
          </a:xfrm>
          <a:prstGeom prst="rect">
            <a:avLst/>
          </a:prstGeom>
          <a:solidFill>
            <a:schemeClr val="bg1">
              <a:lumMod val="85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anchor="ctr"/>
          <a:lstStyle/>
          <a:p>
            <a:pPr marL="50800" algn="ctr" eaLnBrk="0" fontAlgn="base" hangingPunct="0">
              <a:spcAft>
                <a:spcPct val="0"/>
              </a:spcAft>
              <a:tabLst>
                <a:tab pos="0" algn="l"/>
              </a:tabLst>
              <a:defRPr/>
            </a:pPr>
            <a:r>
              <a:rPr lang="en-US" sz="2800" b="1" dirty="0">
                <a:solidFill>
                  <a:srgbClr val="00446A"/>
                </a:solidFill>
              </a:rPr>
              <a:t>Worthwhile use of resources</a:t>
            </a:r>
          </a:p>
        </p:txBody>
      </p:sp>
      <p:sp>
        <p:nvSpPr>
          <p:cNvPr id="8" name="Rectangle 7"/>
          <p:cNvSpPr>
            <a:spLocks noChangeAspect="1"/>
          </p:cNvSpPr>
          <p:nvPr/>
        </p:nvSpPr>
        <p:spPr>
          <a:xfrm>
            <a:off x="3541083" y="2667000"/>
            <a:ext cx="2057400" cy="2057400"/>
          </a:xfrm>
          <a:prstGeom prst="rect">
            <a:avLst/>
          </a:prstGeom>
          <a:solidFill>
            <a:schemeClr val="bg1">
              <a:lumMod val="85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anchor="ctr"/>
          <a:lstStyle/>
          <a:p>
            <a:pPr marL="50800" algn="ctr" eaLnBrk="0" fontAlgn="base" hangingPunct="0">
              <a:spcAft>
                <a:spcPct val="0"/>
              </a:spcAft>
              <a:tabLst>
                <a:tab pos="0" algn="l"/>
              </a:tabLst>
              <a:defRPr/>
            </a:pPr>
            <a:r>
              <a:rPr lang="en-US" sz="2800" b="1" dirty="0">
                <a:solidFill>
                  <a:srgbClr val="00446A"/>
                </a:solidFill>
              </a:rPr>
              <a:t>Motivates MOC</a:t>
            </a:r>
          </a:p>
        </p:txBody>
      </p:sp>
      <p:sp>
        <p:nvSpPr>
          <p:cNvPr id="9" name="TextBox 8"/>
          <p:cNvSpPr txBox="1"/>
          <p:nvPr/>
        </p:nvSpPr>
        <p:spPr>
          <a:xfrm>
            <a:off x="5797510" y="3341757"/>
            <a:ext cx="440145" cy="707886"/>
          </a:xfrm>
          <a:prstGeom prst="rect">
            <a:avLst/>
          </a:prstGeom>
          <a:noFill/>
        </p:spPr>
        <p:txBody>
          <a:bodyPr wrap="none" rtlCol="0">
            <a:spAutoFit/>
          </a:bodyPr>
          <a:lstStyle/>
          <a:p>
            <a:r>
              <a:rPr lang="en-US" sz="4000" b="1" dirty="0">
                <a:solidFill>
                  <a:srgbClr val="00446A"/>
                </a:solidFill>
              </a:rPr>
              <a:t>+</a:t>
            </a:r>
          </a:p>
        </p:txBody>
      </p:sp>
    </p:spTree>
    <p:extLst>
      <p:ext uri="{BB962C8B-B14F-4D97-AF65-F5344CB8AC3E}">
        <p14:creationId xmlns:p14="http://schemas.microsoft.com/office/powerpoint/2010/main" val="252069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16</a:t>
            </a:fld>
            <a:endParaRPr lang="en-US" dirty="0">
              <a:ea typeface="ＭＳ Ｐゴシック" pitchFamily="-72" charset="-128"/>
              <a:cs typeface="ＭＳ Ｐゴシック" pitchFamily="-72" charset="-128"/>
            </a:endParaRPr>
          </a:p>
        </p:txBody>
      </p:sp>
      <p:sp>
        <p:nvSpPr>
          <p:cNvPr id="11" name="Title 1"/>
          <p:cNvSpPr txBox="1">
            <a:spLocks/>
          </p:cNvSpPr>
          <p:nvPr/>
        </p:nvSpPr>
        <p:spPr>
          <a:xfrm>
            <a:off x="76200" y="0"/>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600" b="1" kern="1200">
                <a:solidFill>
                  <a:srgbClr val="00446A"/>
                </a:solidFill>
                <a:latin typeface="+mj-lt"/>
                <a:ea typeface="+mj-ea"/>
                <a:cs typeface="+mj-cs"/>
              </a:defRPr>
            </a:lvl1pPr>
          </a:lstStyle>
          <a:p>
            <a:r>
              <a:rPr lang="en-US" sz="3000" dirty="0"/>
              <a:t>Strong tactics on a smart calendar create a drumbeat of action with occasional splashes</a:t>
            </a:r>
          </a:p>
        </p:txBody>
      </p:sp>
      <p:grpSp>
        <p:nvGrpSpPr>
          <p:cNvPr id="10" name="Group 9"/>
          <p:cNvGrpSpPr>
            <a:grpSpLocks noChangeAspect="1"/>
          </p:cNvGrpSpPr>
          <p:nvPr/>
        </p:nvGrpSpPr>
        <p:grpSpPr>
          <a:xfrm>
            <a:off x="268916" y="1381539"/>
            <a:ext cx="8610600" cy="4866861"/>
            <a:chOff x="762000" y="1828800"/>
            <a:chExt cx="7620000" cy="4495800"/>
          </a:xfrm>
        </p:grpSpPr>
        <p:sp>
          <p:nvSpPr>
            <p:cNvPr id="13" name="Rectangle 12"/>
            <p:cNvSpPr/>
            <p:nvPr/>
          </p:nvSpPr>
          <p:spPr>
            <a:xfrm>
              <a:off x="762000" y="1828800"/>
              <a:ext cx="7620000" cy="44958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9144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5" name="Rectangle 14"/>
            <p:cNvSpPr>
              <a:spLocks noChangeAspect="1"/>
            </p:cNvSpPr>
            <p:nvPr/>
          </p:nvSpPr>
          <p:spPr>
            <a:xfrm>
              <a:off x="19812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a:spLocks noChangeAspect="1"/>
            </p:cNvSpPr>
            <p:nvPr/>
          </p:nvSpPr>
          <p:spPr>
            <a:xfrm>
              <a:off x="30480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a:spLocks noChangeAspect="1"/>
            </p:cNvSpPr>
            <p:nvPr/>
          </p:nvSpPr>
          <p:spPr>
            <a:xfrm>
              <a:off x="41148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a:spLocks noChangeAspect="1"/>
            </p:cNvSpPr>
            <p:nvPr/>
          </p:nvSpPr>
          <p:spPr>
            <a:xfrm>
              <a:off x="51816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62484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7315200" y="23622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9144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a:spLocks noChangeAspect="1"/>
            </p:cNvSpPr>
            <p:nvPr/>
          </p:nvSpPr>
          <p:spPr>
            <a:xfrm>
              <a:off x="19812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a:spLocks noChangeAspect="1"/>
            </p:cNvSpPr>
            <p:nvPr/>
          </p:nvSpPr>
          <p:spPr>
            <a:xfrm>
              <a:off x="30480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a:spLocks noChangeAspect="1"/>
            </p:cNvSpPr>
            <p:nvPr/>
          </p:nvSpPr>
          <p:spPr>
            <a:xfrm>
              <a:off x="41148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a:spLocks noChangeAspect="1"/>
            </p:cNvSpPr>
            <p:nvPr/>
          </p:nvSpPr>
          <p:spPr>
            <a:xfrm>
              <a:off x="51816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a:spLocks noChangeAspect="1"/>
            </p:cNvSpPr>
            <p:nvPr/>
          </p:nvSpPr>
          <p:spPr>
            <a:xfrm>
              <a:off x="62484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a:spLocks noChangeAspect="1"/>
            </p:cNvSpPr>
            <p:nvPr/>
          </p:nvSpPr>
          <p:spPr>
            <a:xfrm>
              <a:off x="7315200" y="33528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a:spLocks noChangeAspect="1"/>
            </p:cNvSpPr>
            <p:nvPr/>
          </p:nvSpPr>
          <p:spPr>
            <a:xfrm>
              <a:off x="9144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a:spLocks noChangeAspect="1"/>
            </p:cNvSpPr>
            <p:nvPr/>
          </p:nvSpPr>
          <p:spPr>
            <a:xfrm>
              <a:off x="19812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a:spLocks noChangeAspect="1"/>
            </p:cNvSpPr>
            <p:nvPr/>
          </p:nvSpPr>
          <p:spPr>
            <a:xfrm>
              <a:off x="30480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a:spLocks noChangeAspect="1"/>
            </p:cNvSpPr>
            <p:nvPr/>
          </p:nvSpPr>
          <p:spPr>
            <a:xfrm>
              <a:off x="41148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a:spLocks noChangeAspect="1"/>
            </p:cNvSpPr>
            <p:nvPr/>
          </p:nvSpPr>
          <p:spPr>
            <a:xfrm>
              <a:off x="51816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a:spLocks noChangeAspect="1"/>
            </p:cNvSpPr>
            <p:nvPr/>
          </p:nvSpPr>
          <p:spPr>
            <a:xfrm>
              <a:off x="62484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a:spLocks noChangeAspect="1"/>
            </p:cNvSpPr>
            <p:nvPr/>
          </p:nvSpPr>
          <p:spPr>
            <a:xfrm>
              <a:off x="7315200" y="43434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a:spLocks noChangeAspect="1"/>
            </p:cNvSpPr>
            <p:nvPr/>
          </p:nvSpPr>
          <p:spPr>
            <a:xfrm>
              <a:off x="9144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a:spLocks noChangeAspect="1"/>
            </p:cNvSpPr>
            <p:nvPr/>
          </p:nvSpPr>
          <p:spPr>
            <a:xfrm>
              <a:off x="19812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a:spLocks noChangeAspect="1"/>
            </p:cNvSpPr>
            <p:nvPr/>
          </p:nvSpPr>
          <p:spPr>
            <a:xfrm>
              <a:off x="30480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noChangeAspect="1"/>
            </p:cNvSpPr>
            <p:nvPr/>
          </p:nvSpPr>
          <p:spPr>
            <a:xfrm>
              <a:off x="41148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a:spLocks noChangeAspect="1"/>
            </p:cNvSpPr>
            <p:nvPr/>
          </p:nvSpPr>
          <p:spPr>
            <a:xfrm>
              <a:off x="51816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a:spLocks noChangeAspect="1"/>
            </p:cNvSpPr>
            <p:nvPr/>
          </p:nvSpPr>
          <p:spPr>
            <a:xfrm>
              <a:off x="62484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a:spLocks noChangeAspect="1"/>
            </p:cNvSpPr>
            <p:nvPr/>
          </p:nvSpPr>
          <p:spPr>
            <a:xfrm>
              <a:off x="7315200" y="5334000"/>
              <a:ext cx="8382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914400"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a:t>
              </a:r>
            </a:p>
          </p:txBody>
        </p:sp>
        <p:sp>
          <p:nvSpPr>
            <p:cNvPr id="47" name="Rectangle 46"/>
            <p:cNvSpPr/>
            <p:nvPr/>
          </p:nvSpPr>
          <p:spPr>
            <a:xfrm>
              <a:off x="1978152"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t>
              </a:r>
            </a:p>
          </p:txBody>
        </p:sp>
        <p:sp>
          <p:nvSpPr>
            <p:cNvPr id="48" name="Rectangle 47"/>
            <p:cNvSpPr/>
            <p:nvPr/>
          </p:nvSpPr>
          <p:spPr>
            <a:xfrm>
              <a:off x="3048000"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t>
              </a:r>
            </a:p>
          </p:txBody>
        </p:sp>
        <p:sp>
          <p:nvSpPr>
            <p:cNvPr id="49" name="Rectangle 48"/>
            <p:cNvSpPr/>
            <p:nvPr/>
          </p:nvSpPr>
          <p:spPr>
            <a:xfrm>
              <a:off x="4117848"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W</a:t>
              </a:r>
            </a:p>
          </p:txBody>
        </p:sp>
        <p:sp>
          <p:nvSpPr>
            <p:cNvPr id="50" name="Rectangle 49"/>
            <p:cNvSpPr/>
            <p:nvPr/>
          </p:nvSpPr>
          <p:spPr>
            <a:xfrm>
              <a:off x="5187696"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TH</a:t>
              </a:r>
            </a:p>
          </p:txBody>
        </p:sp>
        <p:sp>
          <p:nvSpPr>
            <p:cNvPr id="51" name="Rectangle 50"/>
            <p:cNvSpPr/>
            <p:nvPr/>
          </p:nvSpPr>
          <p:spPr>
            <a:xfrm>
              <a:off x="6257544"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t>
              </a:r>
            </a:p>
          </p:txBody>
        </p:sp>
        <p:sp>
          <p:nvSpPr>
            <p:cNvPr id="52" name="Rectangle 51"/>
            <p:cNvSpPr/>
            <p:nvPr/>
          </p:nvSpPr>
          <p:spPr>
            <a:xfrm>
              <a:off x="7327392" y="1905000"/>
              <a:ext cx="841248" cy="304800"/>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a:t>
              </a:r>
            </a:p>
          </p:txBody>
        </p:sp>
      </p:grpSp>
      <p:sp>
        <p:nvSpPr>
          <p:cNvPr id="3" name="TextBox 2"/>
          <p:cNvSpPr txBox="1"/>
          <p:nvPr/>
        </p:nvSpPr>
        <p:spPr>
          <a:xfrm>
            <a:off x="7696200" y="2011978"/>
            <a:ext cx="990600" cy="769441"/>
          </a:xfrm>
          <a:prstGeom prst="rect">
            <a:avLst/>
          </a:prstGeom>
          <a:noFill/>
        </p:spPr>
        <p:txBody>
          <a:bodyPr wrap="square" rtlCol="0" anchor="ctr">
            <a:spAutoFit/>
          </a:bodyPr>
          <a:lstStyle/>
          <a:p>
            <a:r>
              <a:rPr lang="en-US" sz="2200" dirty="0">
                <a:solidFill>
                  <a:srgbClr val="FF0000"/>
                </a:solidFill>
              </a:rPr>
              <a:t>Flyer-ing</a:t>
            </a:r>
          </a:p>
        </p:txBody>
      </p:sp>
      <p:sp>
        <p:nvSpPr>
          <p:cNvPr id="53" name="TextBox 52"/>
          <p:cNvSpPr txBox="1"/>
          <p:nvPr/>
        </p:nvSpPr>
        <p:spPr>
          <a:xfrm>
            <a:off x="2819400" y="3078778"/>
            <a:ext cx="990600" cy="769441"/>
          </a:xfrm>
          <a:prstGeom prst="rect">
            <a:avLst/>
          </a:prstGeom>
          <a:noFill/>
        </p:spPr>
        <p:txBody>
          <a:bodyPr wrap="square" rtlCol="0" anchor="ctr">
            <a:spAutoFit/>
          </a:bodyPr>
          <a:lstStyle/>
          <a:p>
            <a:r>
              <a:rPr lang="en-US" sz="2200" dirty="0">
                <a:solidFill>
                  <a:srgbClr val="FF0000"/>
                </a:solidFill>
              </a:rPr>
              <a:t>Letter writing</a:t>
            </a:r>
          </a:p>
        </p:txBody>
      </p:sp>
      <p:sp>
        <p:nvSpPr>
          <p:cNvPr id="54" name="TextBox 53"/>
          <p:cNvSpPr txBox="1"/>
          <p:nvPr/>
        </p:nvSpPr>
        <p:spPr>
          <a:xfrm>
            <a:off x="7696200" y="3048000"/>
            <a:ext cx="990600" cy="769441"/>
          </a:xfrm>
          <a:prstGeom prst="rect">
            <a:avLst/>
          </a:prstGeom>
          <a:noFill/>
        </p:spPr>
        <p:txBody>
          <a:bodyPr wrap="square" rtlCol="0" anchor="ctr">
            <a:spAutoFit/>
          </a:bodyPr>
          <a:lstStyle/>
          <a:p>
            <a:r>
              <a:rPr lang="en-US" sz="2200" dirty="0">
                <a:solidFill>
                  <a:srgbClr val="FF0000"/>
                </a:solidFill>
              </a:rPr>
              <a:t>Flyer-ing</a:t>
            </a:r>
          </a:p>
        </p:txBody>
      </p:sp>
      <p:sp>
        <p:nvSpPr>
          <p:cNvPr id="55" name="TextBox 54"/>
          <p:cNvSpPr txBox="1"/>
          <p:nvPr/>
        </p:nvSpPr>
        <p:spPr>
          <a:xfrm>
            <a:off x="7660316" y="4175268"/>
            <a:ext cx="990600" cy="769441"/>
          </a:xfrm>
          <a:prstGeom prst="rect">
            <a:avLst/>
          </a:prstGeom>
          <a:noFill/>
        </p:spPr>
        <p:txBody>
          <a:bodyPr wrap="square" rtlCol="0" anchor="ctr">
            <a:spAutoFit/>
          </a:bodyPr>
          <a:lstStyle/>
          <a:p>
            <a:r>
              <a:rPr lang="en-US" sz="2200" dirty="0">
                <a:solidFill>
                  <a:srgbClr val="FF0000"/>
                </a:solidFill>
              </a:rPr>
              <a:t>Flyer-ing</a:t>
            </a:r>
          </a:p>
        </p:txBody>
      </p:sp>
      <p:sp>
        <p:nvSpPr>
          <p:cNvPr id="56" name="TextBox 55"/>
          <p:cNvSpPr txBox="1"/>
          <p:nvPr/>
        </p:nvSpPr>
        <p:spPr>
          <a:xfrm>
            <a:off x="5201758" y="5257800"/>
            <a:ext cx="1143000" cy="769441"/>
          </a:xfrm>
          <a:prstGeom prst="rect">
            <a:avLst/>
          </a:prstGeom>
          <a:noFill/>
        </p:spPr>
        <p:txBody>
          <a:bodyPr wrap="square" rtlCol="0" anchor="ctr">
            <a:spAutoFit/>
          </a:bodyPr>
          <a:lstStyle/>
          <a:p>
            <a:r>
              <a:rPr lang="en-US" sz="2200" dirty="0">
                <a:solidFill>
                  <a:srgbClr val="FF0000"/>
                </a:solidFill>
              </a:rPr>
              <a:t>DAY OF ACTION</a:t>
            </a:r>
          </a:p>
        </p:txBody>
      </p:sp>
      <p:sp>
        <p:nvSpPr>
          <p:cNvPr id="4" name="Oval 3"/>
          <p:cNvSpPr/>
          <p:nvPr/>
        </p:nvSpPr>
        <p:spPr>
          <a:xfrm>
            <a:off x="5029200" y="5217488"/>
            <a:ext cx="1371600" cy="914400"/>
          </a:xfrm>
          <a:prstGeom prst="ellipse">
            <a:avLst/>
          </a:prstGeom>
          <a:noFill/>
          <a:ln w="57150" cmpd="sng">
            <a:solidFill>
              <a:srgbClr val="C412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4002716" y="2057400"/>
            <a:ext cx="990600" cy="769441"/>
          </a:xfrm>
          <a:prstGeom prst="rect">
            <a:avLst/>
          </a:prstGeom>
          <a:noFill/>
        </p:spPr>
        <p:txBody>
          <a:bodyPr wrap="square" rtlCol="0" anchor="ctr">
            <a:spAutoFit/>
          </a:bodyPr>
          <a:lstStyle/>
          <a:p>
            <a:pPr algn="ctr"/>
            <a:r>
              <a:rPr lang="en-US" sz="2200" dirty="0">
                <a:solidFill>
                  <a:srgbClr val="FF0000"/>
                </a:solidFill>
              </a:rPr>
              <a:t>Press conf.</a:t>
            </a:r>
          </a:p>
        </p:txBody>
      </p:sp>
      <p:sp>
        <p:nvSpPr>
          <p:cNvPr id="58" name="TextBox 57"/>
          <p:cNvSpPr txBox="1"/>
          <p:nvPr/>
        </p:nvSpPr>
        <p:spPr>
          <a:xfrm>
            <a:off x="5257800" y="4191000"/>
            <a:ext cx="990600" cy="769441"/>
          </a:xfrm>
          <a:prstGeom prst="rect">
            <a:avLst/>
          </a:prstGeom>
          <a:noFill/>
        </p:spPr>
        <p:txBody>
          <a:bodyPr wrap="square" rtlCol="0" anchor="ctr">
            <a:spAutoFit/>
          </a:bodyPr>
          <a:lstStyle/>
          <a:p>
            <a:pPr algn="ctr"/>
            <a:r>
              <a:rPr lang="en-US" sz="2200" dirty="0">
                <a:solidFill>
                  <a:srgbClr val="FF0000"/>
                </a:solidFill>
              </a:rPr>
              <a:t>Office visit</a:t>
            </a:r>
          </a:p>
        </p:txBody>
      </p:sp>
    </p:spTree>
    <p:extLst>
      <p:ext uri="{BB962C8B-B14F-4D97-AF65-F5344CB8AC3E}">
        <p14:creationId xmlns:p14="http://schemas.microsoft.com/office/powerpoint/2010/main" val="201314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17</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Agenda for this session </a:t>
            </a:r>
          </a:p>
        </p:txBody>
      </p:sp>
      <p:sp>
        <p:nvSpPr>
          <p:cNvPr id="7" name="TextBox 6"/>
          <p:cNvSpPr txBox="1">
            <a:spLocks noChangeArrowheads="1"/>
          </p:cNvSpPr>
          <p:nvPr/>
        </p:nvSpPr>
        <p:spPr bwMode="auto">
          <a:xfrm>
            <a:off x="457200" y="1676400"/>
            <a:ext cx="5943600" cy="3323987"/>
          </a:xfrm>
          <a:prstGeom prst="rect">
            <a:avLst/>
          </a:prstGeom>
          <a:noFill/>
          <a:ln w="9525">
            <a:noFill/>
            <a:miter lim="800000"/>
            <a:headEnd/>
            <a:tailEnd/>
          </a:ln>
        </p:spPr>
        <p:txBody>
          <a:bodyPr wrap="square">
            <a:prstTxWarp prst="textNoShape">
              <a:avLst/>
            </a:prstTxWarp>
            <a:spAutoFit/>
          </a:bodyPr>
          <a:lstStyle/>
          <a:p>
            <a:pPr marL="514350" indent="-514350" fontAlgn="base">
              <a:spcBef>
                <a:spcPts val="2400"/>
              </a:spcBef>
              <a:spcAft>
                <a:spcPct val="0"/>
              </a:spcAft>
              <a:buAutoNum type="romanUcPeriod"/>
            </a:pPr>
            <a:r>
              <a:rPr lang="en-US" sz="2600" dirty="0">
                <a:solidFill>
                  <a:srgbClr val="00446A"/>
                </a:solidFill>
                <a:ea typeface="Calibri" charset="0"/>
                <a:cs typeface="Calibri" charset="0"/>
              </a:rPr>
              <a:t>Introduction and Goals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Issue Organizing Basics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Persuading Members of Congress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Planning Effective Tactics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Debrief, Next Steps and Closing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015" y="2439103"/>
            <a:ext cx="2304785" cy="2666820"/>
          </a:xfrm>
          <a:prstGeom prst="rect">
            <a:avLst/>
          </a:prstGeom>
        </p:spPr>
      </p:pic>
    </p:spTree>
    <p:extLst>
      <p:ext uri="{BB962C8B-B14F-4D97-AF65-F5344CB8AC3E}">
        <p14:creationId xmlns:p14="http://schemas.microsoft.com/office/powerpoint/2010/main" val="3143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18</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Key takeaways</a:t>
            </a:r>
          </a:p>
        </p:txBody>
      </p:sp>
      <p:sp>
        <p:nvSpPr>
          <p:cNvPr id="7" name="TextBox 6"/>
          <p:cNvSpPr txBox="1">
            <a:spLocks noChangeArrowheads="1"/>
          </p:cNvSpPr>
          <p:nvPr/>
        </p:nvSpPr>
        <p:spPr bwMode="auto">
          <a:xfrm>
            <a:off x="457200" y="1524000"/>
            <a:ext cx="8229600" cy="4216539"/>
          </a:xfrm>
          <a:prstGeom prst="rect">
            <a:avLst/>
          </a:prstGeom>
          <a:noFill/>
          <a:ln w="9525">
            <a:noFill/>
            <a:miter lim="800000"/>
            <a:headEnd/>
            <a:tailEnd/>
          </a:ln>
        </p:spPr>
        <p:txBody>
          <a:bodyPr>
            <a:prstTxWarp prst="textNoShape">
              <a:avLst/>
            </a:prstTxWarp>
            <a:spAutoFit/>
          </a:bodyPr>
          <a:lstStyle/>
          <a:p>
            <a:pPr marL="457200" indent="-457200" fontAlgn="base">
              <a:spcBef>
                <a:spcPts val="2400"/>
              </a:spcBef>
              <a:spcAft>
                <a:spcPct val="0"/>
              </a:spcAft>
              <a:buFont typeface="Arial"/>
              <a:buChar char="•"/>
            </a:pPr>
            <a:r>
              <a:rPr lang="en-US" sz="2600" dirty="0">
                <a:solidFill>
                  <a:srgbClr val="1F497D"/>
                </a:solidFill>
                <a:ea typeface="Calibri" charset="0"/>
                <a:cs typeface="Calibri" charset="0"/>
              </a:rPr>
              <a:t>Winning a federal issue campaign means meeting two vote goals (218 and 60) by persuading Members of Congress</a:t>
            </a:r>
          </a:p>
          <a:p>
            <a:pPr marL="457200" indent="-457200" fontAlgn="base">
              <a:spcBef>
                <a:spcPts val="2400"/>
              </a:spcBef>
              <a:spcAft>
                <a:spcPct val="0"/>
              </a:spcAft>
              <a:buFont typeface="Arial"/>
              <a:buChar char="•"/>
            </a:pPr>
            <a:r>
              <a:rPr lang="en-US" sz="2600" dirty="0">
                <a:solidFill>
                  <a:srgbClr val="1F497D"/>
                </a:solidFill>
                <a:ea typeface="Calibri" charset="0"/>
                <a:cs typeface="Calibri" charset="0"/>
              </a:rPr>
              <a:t>Power mapping helps you figure out how to persuade your Member of Congress</a:t>
            </a:r>
          </a:p>
          <a:p>
            <a:pPr marL="457200" indent="-457200" fontAlgn="base">
              <a:spcBef>
                <a:spcPts val="2400"/>
              </a:spcBef>
              <a:spcAft>
                <a:spcPct val="0"/>
              </a:spcAft>
              <a:buFont typeface="Arial"/>
              <a:buChar char="•"/>
            </a:pPr>
            <a:r>
              <a:rPr lang="en-US" sz="2600" dirty="0">
                <a:solidFill>
                  <a:srgbClr val="1F497D"/>
                </a:solidFill>
                <a:ea typeface="Calibri" charset="0"/>
                <a:cs typeface="Calibri" charset="0"/>
              </a:rPr>
              <a:t>Smart tactics are a worthwhile use of resources and motivate your Member of Congress effectively</a:t>
            </a:r>
          </a:p>
          <a:p>
            <a:pPr marL="457200" indent="-457200" fontAlgn="base">
              <a:spcBef>
                <a:spcPts val="2400"/>
              </a:spcBef>
              <a:spcAft>
                <a:spcPct val="0"/>
              </a:spcAft>
              <a:buFont typeface="Arial"/>
              <a:buChar char="•"/>
            </a:pPr>
            <a:endParaRPr lang="en-US" sz="2600" dirty="0">
              <a:solidFill>
                <a:srgbClr val="1F497D"/>
              </a:solidFill>
              <a:ea typeface="Calibri" charset="0"/>
              <a:cs typeface="Calibri" charset="0"/>
            </a:endParaRPr>
          </a:p>
        </p:txBody>
      </p:sp>
    </p:spTree>
    <p:extLst>
      <p:ext uri="{BB962C8B-B14F-4D97-AF65-F5344CB8AC3E}">
        <p14:creationId xmlns:p14="http://schemas.microsoft.com/office/powerpoint/2010/main" val="227690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19</a:t>
            </a:fld>
            <a:endParaRPr lang="en-US" dirty="0">
              <a:ea typeface="ＭＳ Ｐゴシック" pitchFamily="-72" charset="-128"/>
              <a:cs typeface="ＭＳ Ｐゴシック" pitchFamily="-72" charset="-128"/>
            </a:endParaRPr>
          </a:p>
        </p:txBody>
      </p:sp>
      <p:sp>
        <p:nvSpPr>
          <p:cNvPr id="6" name="Title 1"/>
          <p:cNvSpPr>
            <a:spLocks noGrp="1"/>
          </p:cNvSpPr>
          <p:nvPr>
            <p:ph type="title"/>
          </p:nvPr>
        </p:nvSpPr>
        <p:spPr>
          <a:xfrm>
            <a:off x="76200" y="0"/>
            <a:ext cx="8229600" cy="1143000"/>
          </a:xfrm>
        </p:spPr>
        <p:txBody>
          <a:bodyPr>
            <a:normAutofit/>
          </a:bodyPr>
          <a:lstStyle/>
          <a:p>
            <a:r>
              <a:rPr lang="en-US" sz="3000" dirty="0"/>
              <a:t>Next steps</a:t>
            </a:r>
          </a:p>
        </p:txBody>
      </p:sp>
      <p:sp>
        <p:nvSpPr>
          <p:cNvPr id="5" name="TextBox 4"/>
          <p:cNvSpPr txBox="1"/>
          <p:nvPr/>
        </p:nvSpPr>
        <p:spPr>
          <a:xfrm>
            <a:off x="914400" y="2133600"/>
            <a:ext cx="6781800" cy="1292662"/>
          </a:xfrm>
          <a:prstGeom prst="rect">
            <a:avLst/>
          </a:prstGeom>
          <a:noFill/>
        </p:spPr>
        <p:txBody>
          <a:bodyPr wrap="square" rtlCol="0">
            <a:spAutoFit/>
          </a:bodyPr>
          <a:lstStyle/>
          <a:p>
            <a:pPr>
              <a:spcBef>
                <a:spcPts val="2400"/>
              </a:spcBef>
              <a:spcAft>
                <a:spcPts val="2400"/>
              </a:spcAft>
            </a:pPr>
            <a:r>
              <a:rPr lang="en-US" sz="2600" dirty="0">
                <a:solidFill>
                  <a:srgbClr val="FF0000"/>
                </a:solidFill>
                <a:latin typeface="Calibri"/>
                <a:cs typeface="Calibri"/>
              </a:rPr>
              <a:t>[</a:t>
            </a:r>
            <a:r>
              <a:rPr lang="en-US" sz="2600" dirty="0">
                <a:solidFill>
                  <a:schemeClr val="tx2"/>
                </a:solidFill>
                <a:latin typeface="Calibri"/>
                <a:cs typeface="Calibri"/>
              </a:rPr>
              <a:t>What would you like your volunteers to do to put these skills to use taking action? Use this slide to provide guidelines.</a:t>
            </a:r>
            <a:r>
              <a:rPr lang="en-US" sz="2600" dirty="0">
                <a:solidFill>
                  <a:srgbClr val="FF0000"/>
                </a:solidFill>
                <a:latin typeface="Calibri"/>
                <a:cs typeface="Calibri"/>
              </a:rPr>
              <a:t>]</a:t>
            </a:r>
          </a:p>
        </p:txBody>
      </p:sp>
      <p:pic>
        <p:nvPicPr>
          <p:cNvPr id="7" name="Picture 6"/>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079324" y="685800"/>
            <a:ext cx="607476" cy="4471524"/>
          </a:xfrm>
          <a:prstGeom prst="rect">
            <a:avLst/>
          </a:prstGeom>
        </p:spPr>
      </p:pic>
    </p:spTree>
    <p:extLst>
      <p:ext uri="{BB962C8B-B14F-4D97-AF65-F5344CB8AC3E}">
        <p14:creationId xmlns:p14="http://schemas.microsoft.com/office/powerpoint/2010/main" val="246257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2</a:t>
            </a:fld>
            <a:endParaRPr lang="en-US" dirty="0">
              <a:ea typeface="ＭＳ Ｐゴシック" pitchFamily="-72" charset="-128"/>
              <a:cs typeface="ＭＳ Ｐゴシック" pitchFamily="-72" charset="-128"/>
            </a:endParaRPr>
          </a:p>
        </p:txBody>
      </p:sp>
      <p:sp>
        <p:nvSpPr>
          <p:cNvPr id="6" name="Title 1"/>
          <p:cNvSpPr>
            <a:spLocks noGrp="1"/>
          </p:cNvSpPr>
          <p:nvPr>
            <p:ph type="title"/>
          </p:nvPr>
        </p:nvSpPr>
        <p:spPr>
          <a:xfrm>
            <a:off x="76200" y="0"/>
            <a:ext cx="8229600" cy="1143000"/>
          </a:xfrm>
        </p:spPr>
        <p:txBody>
          <a:bodyPr>
            <a:normAutofit/>
          </a:bodyPr>
          <a:lstStyle/>
          <a:p>
            <a:r>
              <a:rPr lang="en-US" sz="3000" dirty="0"/>
              <a:t>Goals for this session</a:t>
            </a:r>
          </a:p>
        </p:txBody>
      </p:sp>
      <p:sp>
        <p:nvSpPr>
          <p:cNvPr id="5" name="TextBox 4"/>
          <p:cNvSpPr txBox="1">
            <a:spLocks noChangeArrowheads="1"/>
          </p:cNvSpPr>
          <p:nvPr/>
        </p:nvSpPr>
        <p:spPr bwMode="auto">
          <a:xfrm>
            <a:off x="457200" y="1524000"/>
            <a:ext cx="8229600" cy="3416320"/>
          </a:xfrm>
          <a:prstGeom prst="rect">
            <a:avLst/>
          </a:prstGeom>
          <a:noFill/>
          <a:ln w="9525">
            <a:noFill/>
            <a:miter lim="800000"/>
            <a:headEnd/>
            <a:tailEnd/>
          </a:ln>
        </p:spPr>
        <p:txBody>
          <a:bodyPr>
            <a:prstTxWarp prst="textNoShape">
              <a:avLst/>
            </a:prstTxWarp>
            <a:spAutoFit/>
          </a:bodyPr>
          <a:lstStyle/>
          <a:p>
            <a:pPr fontAlgn="base">
              <a:spcBef>
                <a:spcPts val="2400"/>
              </a:spcBef>
              <a:spcAft>
                <a:spcPct val="0"/>
              </a:spcAft>
            </a:pPr>
            <a:r>
              <a:rPr lang="en-US" sz="2600" b="1" dirty="0">
                <a:solidFill>
                  <a:srgbClr val="00446A"/>
                </a:solidFill>
                <a:ea typeface="Calibri" charset="0"/>
                <a:cs typeface="Calibri" charset="0"/>
              </a:rPr>
              <a:t>By the end of this session, you will...</a:t>
            </a:r>
          </a:p>
          <a:p>
            <a:pPr marL="457200" indent="-457200" fontAlgn="base">
              <a:spcBef>
                <a:spcPts val="2400"/>
              </a:spcBef>
              <a:spcAft>
                <a:spcPct val="0"/>
              </a:spcAft>
              <a:buFont typeface="Arial"/>
              <a:buChar char="•"/>
            </a:pPr>
            <a:r>
              <a:rPr lang="en-US" sz="2600" dirty="0">
                <a:solidFill>
                  <a:srgbClr val="00446A"/>
                </a:solidFill>
                <a:ea typeface="Calibri" charset="0"/>
                <a:cs typeface="Calibri" charset="0"/>
              </a:rPr>
              <a:t>Understand the basics of issue organizing</a:t>
            </a:r>
          </a:p>
          <a:p>
            <a:pPr marL="457200" indent="-457200" fontAlgn="base">
              <a:spcBef>
                <a:spcPts val="2400"/>
              </a:spcBef>
              <a:spcAft>
                <a:spcPct val="0"/>
              </a:spcAft>
              <a:buFont typeface="Arial"/>
              <a:buChar char="•"/>
            </a:pPr>
            <a:r>
              <a:rPr lang="en-US" sz="2600" dirty="0">
                <a:solidFill>
                  <a:srgbClr val="00446A"/>
                </a:solidFill>
                <a:ea typeface="Calibri" charset="0"/>
                <a:cs typeface="Calibri" charset="0"/>
              </a:rPr>
              <a:t>Be able to use power mapping to figure out how best to persuade a Member of Congress</a:t>
            </a:r>
          </a:p>
          <a:p>
            <a:pPr marL="457200" indent="-457200" fontAlgn="base">
              <a:spcBef>
                <a:spcPts val="2400"/>
              </a:spcBef>
              <a:spcAft>
                <a:spcPct val="0"/>
              </a:spcAft>
              <a:buFont typeface="Arial"/>
              <a:buChar char="•"/>
            </a:pPr>
            <a:r>
              <a:rPr lang="en-US" sz="2600" dirty="0">
                <a:solidFill>
                  <a:srgbClr val="00446A"/>
                </a:solidFill>
                <a:ea typeface="Calibri" charset="0"/>
                <a:cs typeface="Calibri" charset="0"/>
              </a:rPr>
              <a:t>Be able to separate effective tactics from ineffective tactics</a:t>
            </a:r>
          </a:p>
        </p:txBody>
      </p:sp>
    </p:spTree>
    <p:extLst>
      <p:ext uri="{BB962C8B-B14F-4D97-AF65-F5344CB8AC3E}">
        <p14:creationId xmlns:p14="http://schemas.microsoft.com/office/powerpoint/2010/main" val="304123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A0968B-E52D-48FA-AFA4-A19DF3D2143C}" type="slidenum">
              <a:rPr lang="en-US" smtClean="0"/>
              <a:pPr/>
              <a:t>20</a:t>
            </a:fld>
            <a:endParaRPr lang="en-US" dirty="0"/>
          </a:p>
        </p:txBody>
      </p:sp>
      <p:sp>
        <p:nvSpPr>
          <p:cNvPr id="6" name="Title 1"/>
          <p:cNvSpPr>
            <a:spLocks noGrp="1"/>
          </p:cNvSpPr>
          <p:nvPr>
            <p:ph type="title"/>
          </p:nvPr>
        </p:nvSpPr>
        <p:spPr>
          <a:xfrm>
            <a:off x="76200" y="0"/>
            <a:ext cx="8229600" cy="1143000"/>
          </a:xfrm>
        </p:spPr>
        <p:txBody>
          <a:bodyPr>
            <a:normAutofit/>
          </a:bodyPr>
          <a:lstStyle/>
          <a:p>
            <a:r>
              <a:rPr lang="en-US" sz="3000" dirty="0"/>
              <a:t>Q &amp; 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4114800" cy="3333724"/>
          </a:xfrm>
          <a:prstGeom prst="rect">
            <a:avLst/>
          </a:prstGeom>
        </p:spPr>
      </p:pic>
      <p:sp>
        <p:nvSpPr>
          <p:cNvPr id="5" name="TextBox 4"/>
          <p:cNvSpPr txBox="1"/>
          <p:nvPr/>
        </p:nvSpPr>
        <p:spPr>
          <a:xfrm>
            <a:off x="5105400" y="2438400"/>
            <a:ext cx="3886200" cy="2893100"/>
          </a:xfrm>
          <a:prstGeom prst="rect">
            <a:avLst/>
          </a:prstGeom>
          <a:noFill/>
        </p:spPr>
        <p:txBody>
          <a:bodyPr wrap="square" rtlCol="0">
            <a:spAutoFit/>
          </a:bodyPr>
          <a:lstStyle/>
          <a:p>
            <a:pPr lvl="0"/>
            <a:r>
              <a:rPr lang="en-US" sz="2600" dirty="0">
                <a:solidFill>
                  <a:srgbClr val="C41230"/>
                </a:solidFill>
              </a:rPr>
              <a:t>If you have remaining questions we don’t get to answer, you can follow up with your OFA point of contact or ask them in your evaluation at the end of the day!</a:t>
            </a:r>
          </a:p>
        </p:txBody>
      </p:sp>
    </p:spTree>
    <p:extLst>
      <p:ext uri="{BB962C8B-B14F-4D97-AF65-F5344CB8AC3E}">
        <p14:creationId xmlns:p14="http://schemas.microsoft.com/office/powerpoint/2010/main" val="137230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3</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Agenda for this session </a:t>
            </a:r>
          </a:p>
        </p:txBody>
      </p:sp>
      <p:sp>
        <p:nvSpPr>
          <p:cNvPr id="7" name="TextBox 6"/>
          <p:cNvSpPr txBox="1">
            <a:spLocks noChangeArrowheads="1"/>
          </p:cNvSpPr>
          <p:nvPr/>
        </p:nvSpPr>
        <p:spPr bwMode="auto">
          <a:xfrm>
            <a:off x="457200" y="1676400"/>
            <a:ext cx="5943600" cy="3323987"/>
          </a:xfrm>
          <a:prstGeom prst="rect">
            <a:avLst/>
          </a:prstGeom>
          <a:noFill/>
          <a:ln w="9525">
            <a:noFill/>
            <a:miter lim="800000"/>
            <a:headEnd/>
            <a:tailEnd/>
          </a:ln>
        </p:spPr>
        <p:txBody>
          <a:bodyPr wrap="square">
            <a:prstTxWarp prst="textNoShape">
              <a:avLst/>
            </a:prstTxWarp>
            <a:spAutoFit/>
          </a:bodyPr>
          <a:lstStyle/>
          <a:p>
            <a:pPr marL="514350" indent="-514350" fontAlgn="base">
              <a:spcBef>
                <a:spcPts val="2400"/>
              </a:spcBef>
              <a:spcAft>
                <a:spcPct val="0"/>
              </a:spcAft>
              <a:buAutoNum type="romanUcPeriod"/>
            </a:pPr>
            <a:r>
              <a:rPr lang="en-US" sz="2600" dirty="0">
                <a:solidFill>
                  <a:srgbClr val="00446A"/>
                </a:solidFill>
                <a:ea typeface="Calibri" charset="0"/>
                <a:cs typeface="Calibri" charset="0"/>
              </a:rPr>
              <a:t>Introduction and Goals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Issue Organizing Basics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Persuading Members of Congress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Planning Effective Tactics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Debrief, Next Steps and Closing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015" y="2439103"/>
            <a:ext cx="2304785" cy="2666820"/>
          </a:xfrm>
          <a:prstGeom prst="rect">
            <a:avLst/>
          </a:prstGeom>
        </p:spPr>
      </p:pic>
    </p:spTree>
    <p:extLst>
      <p:ext uri="{BB962C8B-B14F-4D97-AF65-F5344CB8AC3E}">
        <p14:creationId xmlns:p14="http://schemas.microsoft.com/office/powerpoint/2010/main" val="41373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4</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We win issue campaigns by achieving a specific vote goal</a:t>
            </a:r>
          </a:p>
        </p:txBody>
      </p:sp>
      <p:grpSp>
        <p:nvGrpSpPr>
          <p:cNvPr id="4" name="Group 3"/>
          <p:cNvGrpSpPr/>
          <p:nvPr/>
        </p:nvGrpSpPr>
        <p:grpSpPr>
          <a:xfrm>
            <a:off x="1257300" y="1981200"/>
            <a:ext cx="1181100" cy="1600200"/>
            <a:chOff x="2362200" y="1447800"/>
            <a:chExt cx="1181100" cy="1600200"/>
          </a:xfrm>
        </p:grpSpPr>
        <p:sp>
          <p:nvSpPr>
            <p:cNvPr id="9" name="TextBox 8"/>
            <p:cNvSpPr txBox="1">
              <a:spLocks noChangeArrowheads="1"/>
            </p:cNvSpPr>
            <p:nvPr/>
          </p:nvSpPr>
          <p:spPr bwMode="auto">
            <a:xfrm>
              <a:off x="2419350" y="2524780"/>
              <a:ext cx="1066800" cy="523220"/>
            </a:xfrm>
            <a:prstGeom prst="rect">
              <a:avLst/>
            </a:prstGeom>
            <a:noFill/>
            <a:ln w="9525">
              <a:noFill/>
              <a:miter lim="800000"/>
              <a:headEnd/>
              <a:tailEnd/>
            </a:ln>
          </p:spPr>
          <p:txBody>
            <a:bodyPr wrap="square">
              <a:prstTxWarp prst="textNoShape">
                <a:avLst/>
              </a:prstTxWarp>
              <a:spAutoFit/>
            </a:bodyPr>
            <a:lstStyle/>
            <a:p>
              <a:pPr algn="ctr" fontAlgn="base">
                <a:spcBef>
                  <a:spcPts val="2400"/>
                </a:spcBef>
                <a:spcAft>
                  <a:spcPct val="0"/>
                </a:spcAft>
              </a:pPr>
              <a:r>
                <a:rPr lang="en-US" sz="2800" b="1" dirty="0">
                  <a:solidFill>
                    <a:srgbClr val="1F497D"/>
                  </a:solidFill>
                  <a:ea typeface="Calibri" charset="0"/>
                  <a:cs typeface="Calibri" charset="0"/>
                </a:rPr>
                <a:t>218</a:t>
              </a:r>
              <a:endParaRPr lang="en-US" sz="2800" b="1" dirty="0">
                <a:solidFill>
                  <a:srgbClr val="CD2129"/>
                </a:solidFill>
                <a:ea typeface="Calibri" charset="0"/>
                <a:cs typeface="Calibri" charset="0"/>
              </a:endParaRPr>
            </a:p>
          </p:txBody>
        </p:sp>
        <p:pic>
          <p:nvPicPr>
            <p:cNvPr id="2" name="Picture 1"/>
            <p:cNvPicPr>
              <a:picLocks noChangeAspect="1"/>
            </p:cNvPicPr>
            <p:nvPr/>
          </p:nvPicPr>
          <p:blipFill>
            <a:blip r:embed="rId3"/>
            <a:stretch>
              <a:fillRect/>
            </a:stretch>
          </p:blipFill>
          <p:spPr>
            <a:xfrm>
              <a:off x="2362200" y="1447800"/>
              <a:ext cx="1181100" cy="1181100"/>
            </a:xfrm>
            <a:prstGeom prst="rect">
              <a:avLst/>
            </a:prstGeom>
          </p:spPr>
        </p:pic>
      </p:grpSp>
      <p:grpSp>
        <p:nvGrpSpPr>
          <p:cNvPr id="5" name="Group 4"/>
          <p:cNvGrpSpPr/>
          <p:nvPr/>
        </p:nvGrpSpPr>
        <p:grpSpPr>
          <a:xfrm>
            <a:off x="1257300" y="4048780"/>
            <a:ext cx="1181100" cy="1590020"/>
            <a:chOff x="4572000" y="1447800"/>
            <a:chExt cx="1181100" cy="1590020"/>
          </a:xfrm>
        </p:grpSpPr>
        <p:sp>
          <p:nvSpPr>
            <p:cNvPr id="11" name="TextBox 10"/>
            <p:cNvSpPr txBox="1">
              <a:spLocks noChangeArrowheads="1"/>
            </p:cNvSpPr>
            <p:nvPr/>
          </p:nvSpPr>
          <p:spPr bwMode="auto">
            <a:xfrm>
              <a:off x="4629150" y="2514600"/>
              <a:ext cx="1066800" cy="523220"/>
            </a:xfrm>
            <a:prstGeom prst="rect">
              <a:avLst/>
            </a:prstGeom>
            <a:noFill/>
            <a:ln w="9525">
              <a:noFill/>
              <a:miter lim="800000"/>
              <a:headEnd/>
              <a:tailEnd/>
            </a:ln>
          </p:spPr>
          <p:txBody>
            <a:bodyPr wrap="square">
              <a:prstTxWarp prst="textNoShape">
                <a:avLst/>
              </a:prstTxWarp>
              <a:spAutoFit/>
            </a:bodyPr>
            <a:lstStyle/>
            <a:p>
              <a:pPr algn="ctr" fontAlgn="base">
                <a:spcBef>
                  <a:spcPts val="2400"/>
                </a:spcBef>
                <a:spcAft>
                  <a:spcPct val="0"/>
                </a:spcAft>
              </a:pPr>
              <a:r>
                <a:rPr lang="en-US" sz="2800" b="1" dirty="0">
                  <a:solidFill>
                    <a:srgbClr val="1F497D"/>
                  </a:solidFill>
                  <a:ea typeface="Calibri" charset="0"/>
                  <a:cs typeface="Calibri" charset="0"/>
                </a:rPr>
                <a:t>60</a:t>
              </a:r>
              <a:endParaRPr lang="en-US" sz="2800" b="1" dirty="0">
                <a:solidFill>
                  <a:srgbClr val="CD2129"/>
                </a:solidFill>
                <a:ea typeface="Calibri" charset="0"/>
                <a:cs typeface="Calibri" charset="0"/>
              </a:endParaRPr>
            </a:p>
          </p:txBody>
        </p:sp>
        <p:pic>
          <p:nvPicPr>
            <p:cNvPr id="3" name="Picture 2"/>
            <p:cNvPicPr>
              <a:picLocks noChangeAspect="1"/>
            </p:cNvPicPr>
            <p:nvPr/>
          </p:nvPicPr>
          <p:blipFill>
            <a:blip r:embed="rId4"/>
            <a:stretch>
              <a:fillRect/>
            </a:stretch>
          </p:blipFill>
          <p:spPr>
            <a:xfrm>
              <a:off x="4572000" y="1447800"/>
              <a:ext cx="1181100" cy="1181100"/>
            </a:xfrm>
            <a:prstGeom prst="rect">
              <a:avLst/>
            </a:prstGeom>
          </p:spPr>
        </p:pic>
      </p:grpSp>
      <p:grpSp>
        <p:nvGrpSpPr>
          <p:cNvPr id="6" name="Group 5"/>
          <p:cNvGrpSpPr/>
          <p:nvPr/>
        </p:nvGrpSpPr>
        <p:grpSpPr>
          <a:xfrm>
            <a:off x="3276600" y="2133600"/>
            <a:ext cx="4800600" cy="3124200"/>
            <a:chOff x="2438400" y="2057400"/>
            <a:chExt cx="4800600" cy="3124200"/>
          </a:xfrm>
        </p:grpSpPr>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438400" y="2174876"/>
              <a:ext cx="4800600" cy="3006724"/>
            </a:xfrm>
            <a:prstGeom prst="rect">
              <a:avLst/>
            </a:prstGeom>
          </p:spPr>
        </p:pic>
        <p:pic>
          <p:nvPicPr>
            <p:cNvPr id="14" name="Picture 13"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858000" y="2438400"/>
              <a:ext cx="259144" cy="393700"/>
            </a:xfrm>
            <a:prstGeom prst="rect">
              <a:avLst/>
            </a:prstGeom>
          </p:spPr>
        </p:pic>
        <p:pic>
          <p:nvPicPr>
            <p:cNvPr id="18" name="Picture 17"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486400" y="3657600"/>
              <a:ext cx="259144" cy="393700"/>
            </a:xfrm>
            <a:prstGeom prst="rect">
              <a:avLst/>
            </a:prstGeom>
          </p:spPr>
        </p:pic>
        <p:pic>
          <p:nvPicPr>
            <p:cNvPr id="19" name="Picture 18"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172200" y="4419600"/>
              <a:ext cx="259144" cy="393700"/>
            </a:xfrm>
            <a:prstGeom prst="rect">
              <a:avLst/>
            </a:prstGeom>
          </p:spPr>
        </p:pic>
        <p:pic>
          <p:nvPicPr>
            <p:cNvPr id="20" name="Picture 19"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648200" y="4191000"/>
              <a:ext cx="259144" cy="393700"/>
            </a:xfrm>
            <a:prstGeom prst="rect">
              <a:avLst/>
            </a:prstGeom>
          </p:spPr>
        </p:pic>
        <p:pic>
          <p:nvPicPr>
            <p:cNvPr id="21" name="Picture 20" descr="Screen Shot 2013-04-07 at 5.13.21 PM.png"/>
            <p:cNvPicPr>
              <a:picLocks noChangeAspect="1"/>
            </p:cNvPicPr>
            <p:nvPr/>
          </p:nvPicPr>
          <p:blipFill>
            <a:blip r:embed="rId7">
              <a:extLst>
                <a:ext uri="{BEBA8EAE-BF5A-486C-A8C5-ECC9F3942E4B}">
                  <a14:imgProps xmlns:a14="http://schemas.microsoft.com/office/drawing/2010/main">
                    <a14:imgLayer r:embed="rId10">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779456" y="3962400"/>
              <a:ext cx="259144" cy="393700"/>
            </a:xfrm>
            <a:prstGeom prst="rect">
              <a:avLst/>
            </a:prstGeom>
          </p:spPr>
        </p:pic>
        <p:pic>
          <p:nvPicPr>
            <p:cNvPr id="22" name="Picture 21" descr="Screen Shot 2013-04-07 at 5.13.21 PM.png"/>
            <p:cNvPicPr>
              <a:picLocks noChangeAspect="1"/>
            </p:cNvPicPr>
            <p:nvPr/>
          </p:nvPicPr>
          <p:blipFill>
            <a:blip r:embed="rId7">
              <a:extLst>
                <a:ext uri="{BEBA8EAE-BF5A-486C-A8C5-ECC9F3942E4B}">
                  <a14:imgProps xmlns:a14="http://schemas.microsoft.com/office/drawing/2010/main">
                    <a14:imgLayer r:embed="rId11">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2514600" y="3048000"/>
              <a:ext cx="259144" cy="393700"/>
            </a:xfrm>
            <a:prstGeom prst="rect">
              <a:avLst/>
            </a:prstGeom>
          </p:spPr>
        </p:pic>
        <p:pic>
          <p:nvPicPr>
            <p:cNvPr id="23" name="Picture 22" descr="Screen Shot 2013-04-07 at 5.13.21 PM.png"/>
            <p:cNvPicPr>
              <a:picLocks noChangeAspect="1"/>
            </p:cNvPicPr>
            <p:nvPr/>
          </p:nvPicPr>
          <p:blipFill>
            <a:blip r:embed="rId7">
              <a:extLst>
                <a:ext uri="{BEBA8EAE-BF5A-486C-A8C5-ECC9F3942E4B}">
                  <a14:imgProps xmlns:a14="http://schemas.microsoft.com/office/drawing/2010/main">
                    <a14:imgLayer r:embed="rId12">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2743200" y="3505200"/>
              <a:ext cx="259144" cy="393700"/>
            </a:xfrm>
            <a:prstGeom prst="rect">
              <a:avLst/>
            </a:prstGeom>
          </p:spPr>
        </p:pic>
        <p:pic>
          <p:nvPicPr>
            <p:cNvPr id="24" name="Picture 23" descr="Screen Shot 2013-04-07 at 5.13.21 PM.png"/>
            <p:cNvPicPr>
              <a:picLocks noChangeAspect="1"/>
            </p:cNvPicPr>
            <p:nvPr/>
          </p:nvPicPr>
          <p:blipFill>
            <a:blip r:embed="rId7">
              <a:extLst>
                <a:ext uri="{BEBA8EAE-BF5A-486C-A8C5-ECC9F3942E4B}">
                  <a14:imgProps xmlns:a14="http://schemas.microsoft.com/office/drawing/2010/main">
                    <a14:imgLayer r:embed="rId12">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352800" y="3657600"/>
              <a:ext cx="259144" cy="393700"/>
            </a:xfrm>
            <a:prstGeom prst="rect">
              <a:avLst/>
            </a:prstGeom>
          </p:spPr>
        </p:pic>
        <p:pic>
          <p:nvPicPr>
            <p:cNvPr id="25" name="Picture 24"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071280" y="3429000"/>
              <a:ext cx="259144" cy="393700"/>
            </a:xfrm>
            <a:prstGeom prst="rect">
              <a:avLst/>
            </a:prstGeom>
          </p:spPr>
        </p:pic>
        <p:pic>
          <p:nvPicPr>
            <p:cNvPr id="26" name="Picture 25"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477000" y="3505200"/>
              <a:ext cx="259144" cy="393700"/>
            </a:xfrm>
            <a:prstGeom prst="rect">
              <a:avLst/>
            </a:prstGeom>
          </p:spPr>
        </p:pic>
        <p:pic>
          <p:nvPicPr>
            <p:cNvPr id="27" name="Picture 26"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065456" y="3317305"/>
              <a:ext cx="259144" cy="393700"/>
            </a:xfrm>
            <a:prstGeom prst="rect">
              <a:avLst/>
            </a:prstGeom>
          </p:spPr>
        </p:pic>
        <p:pic>
          <p:nvPicPr>
            <p:cNvPr id="28" name="Picture 27"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477000" y="2971800"/>
              <a:ext cx="259144" cy="393700"/>
            </a:xfrm>
            <a:prstGeom prst="rect">
              <a:avLst/>
            </a:prstGeom>
          </p:spPr>
        </p:pic>
        <p:pic>
          <p:nvPicPr>
            <p:cNvPr id="29" name="Picture 28" descr="Screen Shot 2013-04-07 at 5.13.21 PM.png"/>
            <p:cNvPicPr>
              <a:picLocks noChangeAspect="1"/>
            </p:cNvPicPr>
            <p:nvPr/>
          </p:nvPicPr>
          <p:blipFill>
            <a:blip r:embed="rId7">
              <a:extLst>
                <a:ext uri="{BEBA8EAE-BF5A-486C-A8C5-ECC9F3942E4B}">
                  <a14:imgProps xmlns:a14="http://schemas.microsoft.com/office/drawing/2010/main">
                    <a14:imgLayer r:embed="rId13">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449890" y="2918880"/>
              <a:ext cx="259144" cy="393700"/>
            </a:xfrm>
            <a:prstGeom prst="rect">
              <a:avLst/>
            </a:prstGeom>
          </p:spPr>
        </p:pic>
        <p:pic>
          <p:nvPicPr>
            <p:cNvPr id="30" name="Picture 29"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876800" y="2590800"/>
              <a:ext cx="259144" cy="393700"/>
            </a:xfrm>
            <a:prstGeom prst="rect">
              <a:avLst/>
            </a:prstGeom>
          </p:spPr>
        </p:pic>
        <p:pic>
          <p:nvPicPr>
            <p:cNvPr id="31" name="Picture 30"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248400" y="3810000"/>
              <a:ext cx="259144" cy="393700"/>
            </a:xfrm>
            <a:prstGeom prst="rect">
              <a:avLst/>
            </a:prstGeom>
          </p:spPr>
        </p:pic>
        <p:pic>
          <p:nvPicPr>
            <p:cNvPr id="32" name="Picture 31"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2667000" y="2253679"/>
              <a:ext cx="259144" cy="393700"/>
            </a:xfrm>
            <a:prstGeom prst="rect">
              <a:avLst/>
            </a:prstGeom>
          </p:spPr>
        </p:pic>
        <p:pic>
          <p:nvPicPr>
            <p:cNvPr id="33" name="Picture 32"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429000" y="3048000"/>
              <a:ext cx="259144" cy="393700"/>
            </a:xfrm>
            <a:prstGeom prst="rect">
              <a:avLst/>
            </a:prstGeom>
          </p:spPr>
        </p:pic>
        <p:pic>
          <p:nvPicPr>
            <p:cNvPr id="34" name="Picture 33"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962400" y="3200400"/>
              <a:ext cx="259144" cy="393700"/>
            </a:xfrm>
            <a:prstGeom prst="rect">
              <a:avLst/>
            </a:prstGeom>
          </p:spPr>
        </p:pic>
        <p:pic>
          <p:nvPicPr>
            <p:cNvPr id="35" name="Picture 34"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495800" y="2438400"/>
              <a:ext cx="259144" cy="393700"/>
            </a:xfrm>
            <a:prstGeom prst="rect">
              <a:avLst/>
            </a:prstGeom>
          </p:spPr>
        </p:pic>
        <p:pic>
          <p:nvPicPr>
            <p:cNvPr id="36" name="Picture 35"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2971800" y="2057400"/>
              <a:ext cx="259144" cy="393700"/>
            </a:xfrm>
            <a:prstGeom prst="rect">
              <a:avLst/>
            </a:prstGeom>
          </p:spPr>
        </p:pic>
        <p:pic>
          <p:nvPicPr>
            <p:cNvPr id="37" name="Picture 36"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276600" y="2514600"/>
              <a:ext cx="259144" cy="393700"/>
            </a:xfrm>
            <a:prstGeom prst="rect">
              <a:avLst/>
            </a:prstGeom>
          </p:spPr>
        </p:pic>
        <p:pic>
          <p:nvPicPr>
            <p:cNvPr id="38" name="Picture 37"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657600" y="2362200"/>
              <a:ext cx="259144" cy="393700"/>
            </a:xfrm>
            <a:prstGeom prst="rect">
              <a:avLst/>
            </a:prstGeom>
          </p:spPr>
        </p:pic>
        <p:pic>
          <p:nvPicPr>
            <p:cNvPr id="39" name="Picture 38"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913310" y="3429000"/>
              <a:ext cx="259144" cy="393700"/>
            </a:xfrm>
            <a:prstGeom prst="rect">
              <a:avLst/>
            </a:prstGeom>
          </p:spPr>
        </p:pic>
        <p:pic>
          <p:nvPicPr>
            <p:cNvPr id="40" name="Picture 39"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867400" y="3124200"/>
              <a:ext cx="259144" cy="393700"/>
            </a:xfrm>
            <a:prstGeom prst="rect">
              <a:avLst/>
            </a:prstGeom>
          </p:spPr>
        </p:pic>
        <p:pic>
          <p:nvPicPr>
            <p:cNvPr id="41" name="Picture 40"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715000" y="2743200"/>
              <a:ext cx="259144" cy="393700"/>
            </a:xfrm>
            <a:prstGeom prst="rect">
              <a:avLst/>
            </a:prstGeom>
          </p:spPr>
        </p:pic>
        <p:pic>
          <p:nvPicPr>
            <p:cNvPr id="42" name="Picture 41"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495800" y="3733800"/>
              <a:ext cx="259144" cy="393700"/>
            </a:xfrm>
            <a:prstGeom prst="rect">
              <a:avLst/>
            </a:prstGeom>
          </p:spPr>
        </p:pic>
        <p:pic>
          <p:nvPicPr>
            <p:cNvPr id="43" name="Picture 42"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248400" y="2743200"/>
              <a:ext cx="259144" cy="393700"/>
            </a:xfrm>
            <a:prstGeom prst="rect">
              <a:avLst/>
            </a:prstGeom>
          </p:spPr>
        </p:pic>
        <p:pic>
          <p:nvPicPr>
            <p:cNvPr id="44" name="Picture 43"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352800" y="4419600"/>
              <a:ext cx="259144" cy="393700"/>
            </a:xfrm>
            <a:prstGeom prst="rect">
              <a:avLst/>
            </a:prstGeom>
          </p:spPr>
        </p:pic>
        <p:pic>
          <p:nvPicPr>
            <p:cNvPr id="45" name="Picture 44"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6705600" y="2895600"/>
              <a:ext cx="259144" cy="393700"/>
            </a:xfrm>
            <a:prstGeom prst="rect">
              <a:avLst/>
            </a:prstGeom>
          </p:spPr>
        </p:pic>
        <p:pic>
          <p:nvPicPr>
            <p:cNvPr id="46" name="Picture 45"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267200" y="4648200"/>
              <a:ext cx="259144" cy="393700"/>
            </a:xfrm>
            <a:prstGeom prst="rect">
              <a:avLst/>
            </a:prstGeom>
          </p:spPr>
        </p:pic>
        <p:pic>
          <p:nvPicPr>
            <p:cNvPr id="47" name="Picture 46"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3886200" y="2730500"/>
              <a:ext cx="259144" cy="393700"/>
            </a:xfrm>
            <a:prstGeom prst="rect">
              <a:avLst/>
            </a:prstGeom>
          </p:spPr>
        </p:pic>
        <p:pic>
          <p:nvPicPr>
            <p:cNvPr id="48" name="Picture 47"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105400" y="4267200"/>
              <a:ext cx="259144" cy="393700"/>
            </a:xfrm>
            <a:prstGeom prst="rect">
              <a:avLst/>
            </a:prstGeom>
          </p:spPr>
        </p:pic>
        <p:pic>
          <p:nvPicPr>
            <p:cNvPr id="49" name="Picture 48"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4724400" y="2971800"/>
              <a:ext cx="259144" cy="393700"/>
            </a:xfrm>
            <a:prstGeom prst="rect">
              <a:avLst/>
            </a:prstGeom>
          </p:spPr>
        </p:pic>
        <p:pic>
          <p:nvPicPr>
            <p:cNvPr id="50" name="Picture 49" descr="Screen Shot 2013-04-07 at 5.13.21 PM.pn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029200" y="2971800"/>
              <a:ext cx="259144" cy="393700"/>
            </a:xfrm>
            <a:prstGeom prst="rect">
              <a:avLst/>
            </a:prstGeom>
          </p:spPr>
        </p:pic>
        <p:pic>
          <p:nvPicPr>
            <p:cNvPr id="51" name="Picture 50" descr="Screen Shot 2013-04-07 at 5.13.21 PM.png"/>
            <p:cNvPicPr>
              <a:picLocks noChangeAspect="1"/>
            </p:cNvPicPr>
            <p:nvPr/>
          </p:nvPicPr>
          <p:blipFill>
            <a:blip r:embed="rId7">
              <a:extLst>
                <a:ext uri="{BEBA8EAE-BF5A-486C-A8C5-ECC9F3942E4B}">
                  <a14:imgProps xmlns:a14="http://schemas.microsoft.com/office/drawing/2010/main">
                    <a14:imgLayer r:embed="rId9">
                      <a14:imgEffect>
                        <a14:backgroundRemoval t="10000" b="90000" l="10000" r="90000">
                          <a14:foregroundMark x1="48077" y1="25316" x2="48077" y2="25316"/>
                          <a14:foregroundMark x1="55769" y1="41772" x2="55769" y2="41772"/>
                          <a14:foregroundMark x1="46154" y1="35443" x2="46154" y2="35443"/>
                        </a14:backgroundRemoval>
                      </a14:imgEffect>
                    </a14:imgLayer>
                  </a14:imgProps>
                </a:ext>
                <a:ext uri="{28A0092B-C50C-407E-A947-70E740481C1C}">
                  <a14:useLocalDpi xmlns:a14="http://schemas.microsoft.com/office/drawing/2010/main" val="0"/>
                </a:ext>
              </a:extLst>
            </a:blip>
            <a:stretch>
              <a:fillRect/>
            </a:stretch>
          </p:blipFill>
          <p:spPr>
            <a:xfrm>
              <a:off x="5943600" y="4038600"/>
              <a:ext cx="259144" cy="393700"/>
            </a:xfrm>
            <a:prstGeom prst="rect">
              <a:avLst/>
            </a:prstGeom>
          </p:spPr>
        </p:pic>
      </p:grpSp>
      <p:grpSp>
        <p:nvGrpSpPr>
          <p:cNvPr id="37895" name="Group 37894"/>
          <p:cNvGrpSpPr/>
          <p:nvPr/>
        </p:nvGrpSpPr>
        <p:grpSpPr>
          <a:xfrm>
            <a:off x="2781300" y="1524000"/>
            <a:ext cx="3581400" cy="4419600"/>
            <a:chOff x="7696200" y="1219200"/>
            <a:chExt cx="3581400" cy="4419600"/>
          </a:xfrm>
        </p:grpSpPr>
        <p:grpSp>
          <p:nvGrpSpPr>
            <p:cNvPr id="37889" name="Group 37888"/>
            <p:cNvGrpSpPr>
              <a:grpSpLocks noChangeAspect="1"/>
            </p:cNvGrpSpPr>
            <p:nvPr/>
          </p:nvGrpSpPr>
          <p:grpSpPr>
            <a:xfrm>
              <a:off x="7891362" y="1219200"/>
              <a:ext cx="3191076" cy="3886201"/>
              <a:chOff x="7010400" y="2514600"/>
              <a:chExt cx="1823221" cy="2220380"/>
            </a:xfrm>
          </p:grpSpPr>
          <p:pic>
            <p:nvPicPr>
              <p:cNvPr id="52" name="Picture 51"/>
              <p:cNvPicPr>
                <a:picLocks noChangeAspect="1"/>
              </p:cNvPicPr>
              <p:nvPr/>
            </p:nvPicPr>
            <p:blipFill rotWithShape="1">
              <a:blip r:embed="rId14">
                <a:extLst>
                  <a:ext uri="{28A0092B-C50C-407E-A947-70E740481C1C}">
                    <a14:useLocalDpi xmlns:a14="http://schemas.microsoft.com/office/drawing/2010/main" val="0"/>
                  </a:ext>
                </a:extLst>
              </a:blip>
              <a:srcRect l="30907" t="11757" r="35408" b="29639"/>
              <a:stretch/>
            </p:blipFill>
            <p:spPr>
              <a:xfrm>
                <a:off x="7010400" y="2514600"/>
                <a:ext cx="1823221" cy="2220380"/>
              </a:xfrm>
              <a:prstGeom prst="rect">
                <a:avLst/>
              </a:prstGeom>
            </p:spPr>
          </p:pic>
          <p:sp>
            <p:nvSpPr>
              <p:cNvPr id="7" name="Oval 6"/>
              <p:cNvSpPr>
                <a:spLocks noChangeAspect="1"/>
              </p:cNvSpPr>
              <p:nvPr/>
            </p:nvSpPr>
            <p:spPr>
              <a:xfrm>
                <a:off x="8167336" y="3862715"/>
                <a:ext cx="562414" cy="562414"/>
              </a:xfrm>
              <a:prstGeom prst="ellipse">
                <a:avLst/>
              </a:prstGeom>
              <a:solidFill>
                <a:srgbClr val="9DCF3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7888" name="TextBox 37887"/>
              <p:cNvSpPr txBox="1"/>
              <p:nvPr/>
            </p:nvSpPr>
            <p:spPr>
              <a:xfrm>
                <a:off x="8139694" y="3994853"/>
                <a:ext cx="609600" cy="263772"/>
              </a:xfrm>
              <a:prstGeom prst="rect">
                <a:avLst/>
              </a:prstGeom>
              <a:noFill/>
            </p:spPr>
            <p:txBody>
              <a:bodyPr wrap="square" rtlCol="0" anchor="ctr">
                <a:spAutoFit/>
              </a:bodyPr>
              <a:lstStyle/>
              <a:p>
                <a:pPr algn="ctr"/>
                <a:r>
                  <a:rPr lang="en-US" sz="2400" b="1" dirty="0">
                    <a:solidFill>
                      <a:schemeClr val="bg1"/>
                    </a:solidFill>
                  </a:rPr>
                  <a:t>MOC</a:t>
                </a:r>
              </a:p>
            </p:txBody>
          </p:sp>
        </p:grpSp>
        <p:sp>
          <p:nvSpPr>
            <p:cNvPr id="37892" name="Rounded Rectangle 37891"/>
            <p:cNvSpPr/>
            <p:nvPr/>
          </p:nvSpPr>
          <p:spPr>
            <a:xfrm>
              <a:off x="7696200" y="4953000"/>
              <a:ext cx="3581400" cy="685800"/>
            </a:xfrm>
            <a:prstGeom prst="roundRect">
              <a:avLst/>
            </a:prstGeom>
            <a:solidFill>
              <a:srgbClr val="00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PERSUADABLE VOTER</a:t>
              </a:r>
            </a:p>
          </p:txBody>
        </p:sp>
      </p:grpSp>
    </p:spTree>
    <p:extLst>
      <p:ext uri="{BB962C8B-B14F-4D97-AF65-F5344CB8AC3E}">
        <p14:creationId xmlns:p14="http://schemas.microsoft.com/office/powerpoint/2010/main" val="29048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7895"/>
                                        </p:tgtEl>
                                        <p:attrNameLst>
                                          <p:attrName>style.visibility</p:attrName>
                                        </p:attrNameLst>
                                      </p:cBhvr>
                                      <p:to>
                                        <p:strVal val="visible"/>
                                      </p:to>
                                    </p:set>
                                    <p:animEffect transition="in" filter="fade">
                                      <p:cBhvr>
                                        <p:cTn id="30"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5</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Persuasion Case Study: Amy wants a bike</a:t>
            </a:r>
          </a:p>
        </p:txBody>
      </p:sp>
      <p:pic>
        <p:nvPicPr>
          <p:cNvPr id="10" name="Picture 9"/>
          <p:cNvPicPr>
            <a:picLocks noChangeAspect="1"/>
          </p:cNvPicPr>
          <p:nvPr/>
        </p:nvPicPr>
        <p:blipFill>
          <a:blip r:embed="rId3"/>
          <a:stretch>
            <a:fillRect/>
          </a:stretch>
        </p:blipFill>
        <p:spPr>
          <a:xfrm>
            <a:off x="2850756" y="1398560"/>
            <a:ext cx="3467100"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978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6</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Persuasion Case Study: Montgomery Bus Boycott</a:t>
            </a:r>
          </a:p>
        </p:txBody>
      </p:sp>
      <p:pic>
        <p:nvPicPr>
          <p:cNvPr id="2" name="Picture 1"/>
          <p:cNvPicPr>
            <a:picLocks noChangeAspect="1"/>
          </p:cNvPicPr>
          <p:nvPr/>
        </p:nvPicPr>
        <p:blipFill>
          <a:blip r:embed="rId3"/>
          <a:stretch>
            <a:fillRect/>
          </a:stretch>
        </p:blipFill>
        <p:spPr>
          <a:xfrm>
            <a:off x="1892300" y="1752600"/>
            <a:ext cx="5346700" cy="4006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765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7</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Persuasion Case Study: Montgomery Bus Boycott</a:t>
            </a:r>
          </a:p>
        </p:txBody>
      </p:sp>
      <p:pic>
        <p:nvPicPr>
          <p:cNvPr id="2" name="Picture 1"/>
          <p:cNvPicPr>
            <a:picLocks noChangeAspect="1"/>
          </p:cNvPicPr>
          <p:nvPr/>
        </p:nvPicPr>
        <p:blipFill>
          <a:blip r:embed="rId3"/>
          <a:stretch>
            <a:fillRect/>
          </a:stretch>
        </p:blipFill>
        <p:spPr>
          <a:xfrm>
            <a:off x="1892300" y="1752600"/>
            <a:ext cx="5346700" cy="400657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172200" y="2590800"/>
            <a:ext cx="2514600" cy="2246769"/>
          </a:xfrm>
          <a:prstGeom prst="rect">
            <a:avLst/>
          </a:prstGeom>
          <a:noFill/>
        </p:spPr>
        <p:txBody>
          <a:bodyPr wrap="square" rtlCol="0">
            <a:spAutoFit/>
          </a:bodyPr>
          <a:lstStyle/>
          <a:p>
            <a:pPr algn="ctr"/>
            <a:r>
              <a:rPr lang="en-US" sz="2800" b="1" dirty="0">
                <a:solidFill>
                  <a:srgbClr val="00446A"/>
                </a:solidFill>
              </a:rPr>
              <a:t>Resources</a:t>
            </a:r>
          </a:p>
          <a:p>
            <a:pPr algn="ctr"/>
            <a:endParaRPr lang="en-US" sz="2800" b="1" dirty="0">
              <a:solidFill>
                <a:srgbClr val="00446A"/>
              </a:solidFill>
            </a:endParaRPr>
          </a:p>
          <a:p>
            <a:pPr algn="ctr"/>
            <a:r>
              <a:rPr lang="en-US" sz="2800" b="1" dirty="0">
                <a:solidFill>
                  <a:srgbClr val="00446A"/>
                </a:solidFill>
              </a:rPr>
              <a:t>Power</a:t>
            </a:r>
          </a:p>
          <a:p>
            <a:pPr algn="ctr"/>
            <a:endParaRPr lang="en-US" sz="2800" b="1" dirty="0">
              <a:solidFill>
                <a:srgbClr val="00446A"/>
              </a:solidFill>
            </a:endParaRPr>
          </a:p>
          <a:p>
            <a:pPr algn="ctr"/>
            <a:r>
              <a:rPr lang="en-US" sz="2800" b="1" dirty="0">
                <a:solidFill>
                  <a:srgbClr val="00446A"/>
                </a:solidFill>
              </a:rPr>
              <a:t>Change</a:t>
            </a:r>
          </a:p>
        </p:txBody>
      </p:sp>
    </p:spTree>
    <p:extLst>
      <p:ext uri="{BB962C8B-B14F-4D97-AF65-F5344CB8AC3E}">
        <p14:creationId xmlns:p14="http://schemas.microsoft.com/office/powerpoint/2010/main" val="2486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3648E-6 4.88781E-6 L -0.16609 -0.00324 " pathEditMode="relative" rAng="0" ptsTypes="AA">
                                      <p:cBhvr>
                                        <p:cTn id="6" dur="2000" fill="hold"/>
                                        <p:tgtEl>
                                          <p:spTgt spid="2"/>
                                        </p:tgtEl>
                                        <p:attrNameLst>
                                          <p:attrName>ppt_x</p:attrName>
                                          <p:attrName>ppt_y</p:attrName>
                                        </p:attrNameLst>
                                      </p:cBhvr>
                                      <p:rCtr x="-8304" y="-162"/>
                                    </p:animMotion>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8</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Key lessons from each case study</a:t>
            </a:r>
          </a:p>
        </p:txBody>
      </p:sp>
      <p:pic>
        <p:nvPicPr>
          <p:cNvPr id="2" name="Picture 1"/>
          <p:cNvPicPr>
            <a:picLocks noChangeAspect="1"/>
          </p:cNvPicPr>
          <p:nvPr/>
        </p:nvPicPr>
        <p:blipFill>
          <a:blip r:embed="rId3"/>
          <a:stretch>
            <a:fillRect/>
          </a:stretch>
        </p:blipFill>
        <p:spPr>
          <a:xfrm>
            <a:off x="5396274" y="1877206"/>
            <a:ext cx="2999652" cy="22478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257300" y="1524000"/>
            <a:ext cx="2133600" cy="295421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4648200"/>
            <a:ext cx="3886200" cy="1815882"/>
          </a:xfrm>
          <a:prstGeom prst="rect">
            <a:avLst/>
          </a:prstGeom>
          <a:noFill/>
        </p:spPr>
        <p:txBody>
          <a:bodyPr wrap="square" rtlCol="0">
            <a:spAutoFit/>
          </a:bodyPr>
          <a:lstStyle/>
          <a:p>
            <a:pPr algn="ctr"/>
            <a:r>
              <a:rPr lang="en-US" sz="2800" dirty="0">
                <a:solidFill>
                  <a:srgbClr val="00446A"/>
                </a:solidFill>
              </a:rPr>
              <a:t>For every goal we wish to achieve, there are decision makers and influencers.</a:t>
            </a:r>
          </a:p>
        </p:txBody>
      </p:sp>
      <p:sp>
        <p:nvSpPr>
          <p:cNvPr id="7" name="TextBox 6"/>
          <p:cNvSpPr txBox="1"/>
          <p:nvPr/>
        </p:nvSpPr>
        <p:spPr>
          <a:xfrm>
            <a:off x="4953000" y="4648200"/>
            <a:ext cx="3886200" cy="1815882"/>
          </a:xfrm>
          <a:prstGeom prst="rect">
            <a:avLst/>
          </a:prstGeom>
          <a:noFill/>
        </p:spPr>
        <p:txBody>
          <a:bodyPr wrap="square" rtlCol="0">
            <a:spAutoFit/>
          </a:bodyPr>
          <a:lstStyle/>
          <a:p>
            <a:pPr algn="ctr"/>
            <a:r>
              <a:rPr lang="en-US" sz="2800" dirty="0">
                <a:solidFill>
                  <a:srgbClr val="00446A"/>
                </a:solidFill>
              </a:rPr>
              <a:t>We can persuade decision makers by appealing to their own self-interest.</a:t>
            </a:r>
          </a:p>
        </p:txBody>
      </p:sp>
      <p:cxnSp>
        <p:nvCxnSpPr>
          <p:cNvPr id="6" name="Straight Connector 5"/>
          <p:cNvCxnSpPr/>
          <p:nvPr/>
        </p:nvCxnSpPr>
        <p:spPr>
          <a:xfrm>
            <a:off x="4572000" y="1295400"/>
            <a:ext cx="0" cy="495300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07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9</a:t>
            </a:fld>
            <a:endParaRPr lang="en-US" dirty="0">
              <a:ea typeface="ＭＳ Ｐゴシック" pitchFamily="-72" charset="-128"/>
              <a:cs typeface="ＭＳ Ｐゴシック" pitchFamily="-72" charset="-128"/>
            </a:endParaRPr>
          </a:p>
        </p:txBody>
      </p:sp>
      <p:sp>
        <p:nvSpPr>
          <p:cNvPr id="8" name="Title 1"/>
          <p:cNvSpPr>
            <a:spLocks noGrp="1"/>
          </p:cNvSpPr>
          <p:nvPr>
            <p:ph type="title"/>
          </p:nvPr>
        </p:nvSpPr>
        <p:spPr>
          <a:xfrm>
            <a:off x="76200" y="0"/>
            <a:ext cx="8229600" cy="1143000"/>
          </a:xfrm>
        </p:spPr>
        <p:txBody>
          <a:bodyPr>
            <a:normAutofit/>
          </a:bodyPr>
          <a:lstStyle/>
          <a:p>
            <a:r>
              <a:rPr lang="en-US" sz="3000" dirty="0"/>
              <a:t>Agenda for this session </a:t>
            </a:r>
          </a:p>
        </p:txBody>
      </p:sp>
      <p:sp>
        <p:nvSpPr>
          <p:cNvPr id="7" name="TextBox 6"/>
          <p:cNvSpPr txBox="1">
            <a:spLocks noChangeArrowheads="1"/>
          </p:cNvSpPr>
          <p:nvPr/>
        </p:nvSpPr>
        <p:spPr bwMode="auto">
          <a:xfrm>
            <a:off x="457200" y="1676400"/>
            <a:ext cx="5943600" cy="3323987"/>
          </a:xfrm>
          <a:prstGeom prst="rect">
            <a:avLst/>
          </a:prstGeom>
          <a:noFill/>
          <a:ln w="9525">
            <a:noFill/>
            <a:miter lim="800000"/>
            <a:headEnd/>
            <a:tailEnd/>
          </a:ln>
        </p:spPr>
        <p:txBody>
          <a:bodyPr wrap="square">
            <a:prstTxWarp prst="textNoShape">
              <a:avLst/>
            </a:prstTxWarp>
            <a:spAutoFit/>
          </a:bodyPr>
          <a:lstStyle/>
          <a:p>
            <a:pPr marL="514350" indent="-514350" fontAlgn="base">
              <a:spcBef>
                <a:spcPts val="2400"/>
              </a:spcBef>
              <a:spcAft>
                <a:spcPct val="0"/>
              </a:spcAft>
              <a:buAutoNum type="romanUcPeriod"/>
            </a:pPr>
            <a:r>
              <a:rPr lang="en-US" sz="2600" dirty="0">
                <a:solidFill>
                  <a:srgbClr val="00446A"/>
                </a:solidFill>
                <a:ea typeface="Calibri" charset="0"/>
                <a:cs typeface="Calibri" charset="0"/>
              </a:rPr>
              <a:t>Introduction and Goals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Issue Organizing Basics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Persuading Members of Congress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Planning Effective Tactics</a:t>
            </a:r>
          </a:p>
          <a:p>
            <a:pPr marL="514350" indent="-514350" fontAlgn="base">
              <a:spcBef>
                <a:spcPts val="2400"/>
              </a:spcBef>
              <a:spcAft>
                <a:spcPct val="0"/>
              </a:spcAft>
              <a:buAutoNum type="romanUcPeriod"/>
            </a:pPr>
            <a:r>
              <a:rPr lang="en-US" sz="2600" dirty="0">
                <a:solidFill>
                  <a:srgbClr val="00446A"/>
                </a:solidFill>
                <a:ea typeface="Calibri" charset="0"/>
                <a:cs typeface="Calibri" charset="0"/>
              </a:rPr>
              <a:t>Debrief, Next Steps and Closing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015" y="2439103"/>
            <a:ext cx="2304785" cy="2666820"/>
          </a:xfrm>
          <a:prstGeom prst="rect">
            <a:avLst/>
          </a:prstGeom>
        </p:spPr>
      </p:pic>
    </p:spTree>
    <p:extLst>
      <p:ext uri="{BB962C8B-B14F-4D97-AF65-F5344CB8AC3E}">
        <p14:creationId xmlns:p14="http://schemas.microsoft.com/office/powerpoint/2010/main" val="21612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7">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34105</TotalTime>
  <Words>1857</Words>
  <Application>Microsoft Macintosh PowerPoint</Application>
  <PresentationFormat>On-screen Show (4:3)</PresentationFormat>
  <Paragraphs>295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Courier New</vt:lpstr>
      <vt:lpstr>Office Theme</vt:lpstr>
      <vt:lpstr>Training Title</vt:lpstr>
      <vt:lpstr>Goals for this session</vt:lpstr>
      <vt:lpstr>Agenda for this session </vt:lpstr>
      <vt:lpstr>We win issue campaigns by achieving a specific vote goal</vt:lpstr>
      <vt:lpstr>Persuasion Case Study: Amy wants a bike</vt:lpstr>
      <vt:lpstr>Persuasion Case Study: Montgomery Bus Boycott</vt:lpstr>
      <vt:lpstr>Persuasion Case Study: Montgomery Bus Boycott</vt:lpstr>
      <vt:lpstr>Key lessons from each case study</vt:lpstr>
      <vt:lpstr>Agenda for this session </vt:lpstr>
      <vt:lpstr>Case study: [Insert MOC] on [Insert issue]</vt:lpstr>
      <vt:lpstr>Case study: [Insert MOC] on [Insert issue]</vt:lpstr>
      <vt:lpstr>Agenda for this session </vt:lpstr>
      <vt:lpstr>PowerPoint Presentation</vt:lpstr>
      <vt:lpstr>PowerPoint Presentation</vt:lpstr>
      <vt:lpstr>PowerPoint Presentation</vt:lpstr>
      <vt:lpstr>PowerPoint Presentation</vt:lpstr>
      <vt:lpstr>Agenda for this session </vt:lpstr>
      <vt:lpstr>Key takeaways</vt:lpstr>
      <vt:lpstr>Next steps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beattym;BSchenck@barackobama.com</dc:creator>
  <cp:lastModifiedBy>Microsoft Office User</cp:lastModifiedBy>
  <cp:revision>1301</cp:revision>
  <cp:lastPrinted>2012-03-22T19:47:25Z</cp:lastPrinted>
  <dcterms:created xsi:type="dcterms:W3CDTF">2013-05-15T14:46:22Z</dcterms:created>
  <dcterms:modified xsi:type="dcterms:W3CDTF">2019-03-03T23:30:33Z</dcterms:modified>
</cp:coreProperties>
</file>