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92" r:id="rId2"/>
    <p:sldId id="523" r:id="rId3"/>
    <p:sldId id="524" r:id="rId4"/>
    <p:sldId id="296" r:id="rId5"/>
    <p:sldId id="297" r:id="rId6"/>
    <p:sldId id="530" r:id="rId7"/>
    <p:sldId id="531" r:id="rId8"/>
    <p:sldId id="306" r:id="rId9"/>
    <p:sldId id="525" r:id="rId10"/>
    <p:sldId id="331" r:id="rId11"/>
    <p:sldId id="307" r:id="rId12"/>
    <p:sldId id="526" r:id="rId13"/>
    <p:sldId id="356" r:id="rId14"/>
    <p:sldId id="376" r:id="rId15"/>
    <p:sldId id="308" r:id="rId16"/>
    <p:sldId id="527" r:id="rId17"/>
    <p:sldId id="393" r:id="rId18"/>
    <p:sldId id="398" r:id="rId19"/>
    <p:sldId id="399" r:id="rId20"/>
    <p:sldId id="411" r:id="rId21"/>
    <p:sldId id="309" r:id="rId22"/>
    <p:sldId id="528" r:id="rId23"/>
    <p:sldId id="438" r:id="rId24"/>
    <p:sldId id="426" r:id="rId25"/>
    <p:sldId id="427" r:id="rId26"/>
    <p:sldId id="310" r:id="rId27"/>
    <p:sldId id="529" r:id="rId28"/>
    <p:sldId id="522" r:id="rId29"/>
    <p:sldId id="311" r:id="rId30"/>
    <p:sldId id="465" r:id="rId31"/>
    <p:sldId id="468" r:id="rId32"/>
    <p:sldId id="470" r:id="rId33"/>
    <p:sldId id="471" r:id="rId34"/>
    <p:sldId id="274" r:id="rId35"/>
    <p:sldId id="472" r:id="rId36"/>
    <p:sldId id="279" r:id="rId37"/>
    <p:sldId id="280" r:id="rId38"/>
    <p:sldId id="515" r:id="rId39"/>
    <p:sldId id="532" r:id="rId40"/>
    <p:sldId id="533" r:id="rId41"/>
    <p:sldId id="534" r:id="rId42"/>
    <p:sldId id="535" r:id="rId43"/>
    <p:sldId id="510" r:id="rId44"/>
    <p:sldId id="537" r:id="rId45"/>
    <p:sldId id="538" r:id="rId46"/>
    <p:sldId id="536" r:id="rId47"/>
    <p:sldId id="539" r:id="rId48"/>
    <p:sldId id="540" r:id="rId49"/>
    <p:sldId id="541" r:id="rId50"/>
    <p:sldId id="542" r:id="rId51"/>
    <p:sldId id="519" r:id="rId52"/>
    <p:sldId id="513" r:id="rId53"/>
    <p:sldId id="5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y McInerney" initials="MM [9]" lastIdx="1" clrIdx="6"/>
  <p:cmAuthor id="1" name="Chelsey Wininger" initials="CW [6]" lastIdx="1" clrIdx="0"/>
  <p:cmAuthor id="2" name="Chelsey Wininger" initials="CW [8]" lastIdx="1" clrIdx="1"/>
  <p:cmAuthor id="3" name="Mary McInerney" initials="MM [6]" lastIdx="1" clrIdx="2"/>
  <p:cmAuthor id="4" name="Chelsey Wininger" initials="CW [7]" lastIdx="1" clrIdx="3"/>
  <p:cmAuthor id="5" name="Chelsey Wininger" initials="CW" lastIdx="1" clrIdx="4"/>
  <p:cmAuthor id="6" name="Mary McInerney" initials="MM [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6"/>
    <p:restoredTop sz="94753"/>
  </p:normalViewPr>
  <p:slideViewPr>
    <p:cSldViewPr snapToGrid="0" snapToObjects="1">
      <p:cViewPr varScale="1">
        <p:scale>
          <a:sx n="82" d="100"/>
          <a:sy n="82" d="100"/>
        </p:scale>
        <p:origin x="184" y="592"/>
      </p:cViewPr>
      <p:guideLst>
        <p:guide orient="horz" pos="2136"/>
        <p:guide pos="3840"/>
      </p:guideLst>
    </p:cSldViewPr>
  </p:slideViewPr>
  <p:notesTextViewPr>
    <p:cViewPr>
      <p:scale>
        <a:sx n="55" d="100"/>
        <a:sy n="5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33B00-849F-3245-8377-FA8133F4C6E7}" type="datetimeFigureOut">
              <a:rPr lang="en-US" smtClean="0"/>
              <a:t>2/24/19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C4B64-BDA6-634E-BD2A-D5BD70F96A9C}" type="slidenum">
              <a:rPr lang="en-US" smtClean="0"/>
              <a:t>‹#›</a:t>
            </a:fld>
            <a:endParaRPr lang="en-US"/>
          </a:p>
        </p:txBody>
      </p:sp>
    </p:spTree>
    <p:extLst>
      <p:ext uri="{BB962C8B-B14F-4D97-AF65-F5344CB8AC3E}">
        <p14:creationId xmlns:p14="http://schemas.microsoft.com/office/powerpoint/2010/main" val="1577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a:p>
        </p:txBody>
      </p:sp>
      <p:sp>
        <p:nvSpPr>
          <p:cNvPr id="4" name="Slide Number Placeholder 3"/>
          <p:cNvSpPr>
            <a:spLocks noGrp="1"/>
          </p:cNvSpPr>
          <p:nvPr>
            <p:ph type="sldNum" sz="quarter" idx="5"/>
          </p:nvPr>
        </p:nvSpPr>
        <p:spPr/>
        <p:txBody>
          <a:bodyPr/>
          <a:lstStyle/>
          <a:p>
            <a:fld id="{A56C4B64-BDA6-634E-BD2A-D5BD70F96A9C}" type="slidenum">
              <a:rPr lang="en-US" smtClean="0"/>
              <a:t>1</a:t>
            </a:fld>
            <a:endParaRPr lang="en-US"/>
          </a:p>
        </p:txBody>
      </p:sp>
    </p:spTree>
    <p:extLst>
      <p:ext uri="{BB962C8B-B14F-4D97-AF65-F5344CB8AC3E}">
        <p14:creationId xmlns:p14="http://schemas.microsoft.com/office/powerpoint/2010/main" val="377635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41</a:t>
            </a:fld>
            <a:endParaRPr lang="en-US"/>
          </a:p>
        </p:txBody>
      </p:sp>
    </p:spTree>
    <p:extLst>
      <p:ext uri="{BB962C8B-B14F-4D97-AF65-F5344CB8AC3E}">
        <p14:creationId xmlns:p14="http://schemas.microsoft.com/office/powerpoint/2010/main" val="1310157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42</a:t>
            </a:fld>
            <a:endParaRPr lang="en-US"/>
          </a:p>
        </p:txBody>
      </p:sp>
    </p:spTree>
    <p:extLst>
      <p:ext uri="{BB962C8B-B14F-4D97-AF65-F5344CB8AC3E}">
        <p14:creationId xmlns:p14="http://schemas.microsoft.com/office/powerpoint/2010/main" val="95419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44</a:t>
            </a:fld>
            <a:endParaRPr lang="en-US"/>
          </a:p>
        </p:txBody>
      </p:sp>
    </p:spTree>
    <p:extLst>
      <p:ext uri="{BB962C8B-B14F-4D97-AF65-F5344CB8AC3E}">
        <p14:creationId xmlns:p14="http://schemas.microsoft.com/office/powerpoint/2010/main" val="54844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45</a:t>
            </a:fld>
            <a:endParaRPr lang="en-US"/>
          </a:p>
        </p:txBody>
      </p:sp>
    </p:spTree>
    <p:extLst>
      <p:ext uri="{BB962C8B-B14F-4D97-AF65-F5344CB8AC3E}">
        <p14:creationId xmlns:p14="http://schemas.microsoft.com/office/powerpoint/2010/main" val="25472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46</a:t>
            </a:fld>
            <a:endParaRPr lang="en-US"/>
          </a:p>
        </p:txBody>
      </p:sp>
    </p:spTree>
    <p:extLst>
      <p:ext uri="{BB962C8B-B14F-4D97-AF65-F5344CB8AC3E}">
        <p14:creationId xmlns:p14="http://schemas.microsoft.com/office/powerpoint/2010/main" val="48336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47</a:t>
            </a:fld>
            <a:endParaRPr lang="en-US"/>
          </a:p>
        </p:txBody>
      </p:sp>
    </p:spTree>
    <p:extLst>
      <p:ext uri="{BB962C8B-B14F-4D97-AF65-F5344CB8AC3E}">
        <p14:creationId xmlns:p14="http://schemas.microsoft.com/office/powerpoint/2010/main" val="64946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48</a:t>
            </a:fld>
            <a:endParaRPr lang="en-US"/>
          </a:p>
        </p:txBody>
      </p:sp>
    </p:spTree>
    <p:extLst>
      <p:ext uri="{BB962C8B-B14F-4D97-AF65-F5344CB8AC3E}">
        <p14:creationId xmlns:p14="http://schemas.microsoft.com/office/powerpoint/2010/main" val="1866340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49</a:t>
            </a:fld>
            <a:endParaRPr lang="en-US"/>
          </a:p>
        </p:txBody>
      </p:sp>
    </p:spTree>
    <p:extLst>
      <p:ext uri="{BB962C8B-B14F-4D97-AF65-F5344CB8AC3E}">
        <p14:creationId xmlns:p14="http://schemas.microsoft.com/office/powerpoint/2010/main" val="721830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50</a:t>
            </a:fld>
            <a:endParaRPr lang="en-US"/>
          </a:p>
        </p:txBody>
      </p:sp>
    </p:spTree>
    <p:extLst>
      <p:ext uri="{BB962C8B-B14F-4D97-AF65-F5344CB8AC3E}">
        <p14:creationId xmlns:p14="http://schemas.microsoft.com/office/powerpoint/2010/main" val="1402472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51</a:t>
            </a:fld>
            <a:endParaRPr lang="en-US"/>
          </a:p>
        </p:txBody>
      </p:sp>
    </p:spTree>
    <p:extLst>
      <p:ext uri="{BB962C8B-B14F-4D97-AF65-F5344CB8AC3E}">
        <p14:creationId xmlns:p14="http://schemas.microsoft.com/office/powerpoint/2010/main" val="17169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5</a:t>
            </a:fld>
            <a:endParaRPr lang="en-US"/>
          </a:p>
        </p:txBody>
      </p:sp>
    </p:spTree>
    <p:extLst>
      <p:ext uri="{BB962C8B-B14F-4D97-AF65-F5344CB8AC3E}">
        <p14:creationId xmlns:p14="http://schemas.microsoft.com/office/powerpoint/2010/main" val="125961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fld id="{A56C4B64-BDA6-634E-BD2A-D5BD70F96A9C}" type="slidenum">
              <a:rPr lang="en-US" smtClean="0"/>
              <a:t>52</a:t>
            </a:fld>
            <a:endParaRPr lang="en-US"/>
          </a:p>
        </p:txBody>
      </p:sp>
    </p:spTree>
    <p:extLst>
      <p:ext uri="{BB962C8B-B14F-4D97-AF65-F5344CB8AC3E}">
        <p14:creationId xmlns:p14="http://schemas.microsoft.com/office/powerpoint/2010/main" val="198783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30</a:t>
            </a:fld>
            <a:endParaRPr lang="en-US"/>
          </a:p>
        </p:txBody>
      </p:sp>
    </p:spTree>
    <p:extLst>
      <p:ext uri="{BB962C8B-B14F-4D97-AF65-F5344CB8AC3E}">
        <p14:creationId xmlns:p14="http://schemas.microsoft.com/office/powerpoint/2010/main" val="60090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32</a:t>
            </a:fld>
            <a:endParaRPr lang="en-US"/>
          </a:p>
        </p:txBody>
      </p:sp>
    </p:spTree>
    <p:extLst>
      <p:ext uri="{BB962C8B-B14F-4D97-AF65-F5344CB8AC3E}">
        <p14:creationId xmlns:p14="http://schemas.microsoft.com/office/powerpoint/2010/main" val="105148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33</a:t>
            </a:fld>
            <a:endParaRPr lang="en-US"/>
          </a:p>
        </p:txBody>
      </p:sp>
    </p:spTree>
    <p:extLst>
      <p:ext uri="{BB962C8B-B14F-4D97-AF65-F5344CB8AC3E}">
        <p14:creationId xmlns:p14="http://schemas.microsoft.com/office/powerpoint/2010/main" val="203132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00:18</a:t>
            </a:r>
            <a:r>
              <a:rPr lang="en-US" b="1" baseline="0" dirty="0"/>
              <a:t> – 00:19 [1 min] – </a:t>
            </a:r>
            <a:r>
              <a:rPr lang="en-US" b="1" baseline="0" dirty="0" err="1"/>
              <a:t>Aquiles</a:t>
            </a:r>
            <a:endParaRPr lang="en-US" b="1" baseline="0" dirty="0"/>
          </a:p>
          <a:p>
            <a:endParaRPr lang="en-US" b="1" baseline="0" dirty="0"/>
          </a:p>
          <a:p>
            <a:pPr marL="0" marR="0" indent="0" algn="l" defTabSz="1300460" rtl="0" eaLnBrk="1" fontAlgn="auto" latinLnBrk="0" hangingPunct="1">
              <a:lnSpc>
                <a:spcPct val="100000"/>
              </a:lnSpc>
              <a:spcBef>
                <a:spcPts val="0"/>
              </a:spcBef>
              <a:spcAft>
                <a:spcPts val="0"/>
              </a:spcAft>
              <a:buClrTx/>
              <a:buSzTx/>
              <a:buFont typeface="Arial"/>
              <a:buNone/>
              <a:tabLst/>
              <a:defRPr/>
            </a:pPr>
            <a:r>
              <a:rPr lang="en-US" b="1" baseline="0" dirty="0"/>
              <a:t>[Broad Goals] </a:t>
            </a:r>
            <a:r>
              <a:rPr lang="en-US" b="0" baseline="0" dirty="0"/>
              <a:t>Review post-training agenda</a:t>
            </a:r>
          </a:p>
          <a:p>
            <a:pPr marL="0" marR="0" indent="0" algn="l" defTabSz="1300460" rtl="0" eaLnBrk="1" fontAlgn="auto" latinLnBrk="0" hangingPunct="1">
              <a:lnSpc>
                <a:spcPct val="100000"/>
              </a:lnSpc>
              <a:spcBef>
                <a:spcPts val="0"/>
              </a:spcBef>
              <a:spcAft>
                <a:spcPts val="0"/>
              </a:spcAft>
              <a:buClrTx/>
              <a:buSzTx/>
              <a:buFont typeface="Arial"/>
              <a:buNone/>
              <a:tabLst/>
              <a:defRPr/>
            </a:pPr>
            <a:endParaRPr lang="en-US" b="0" baseline="0" dirty="0"/>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We cannot cover everything you will need to know today. </a:t>
            </a:r>
          </a:p>
          <a:p>
            <a:pPr marL="171450" marR="0"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That is why we have a post-training agenda for you</a:t>
            </a:r>
          </a:p>
          <a:p>
            <a:pPr marL="458434" marR="0" lvl="1" indent="-171450" algn="l" defTabSz="1300460" rtl="0" eaLnBrk="1" fontAlgn="auto" latinLnBrk="0" hangingPunct="1">
              <a:lnSpc>
                <a:spcPct val="100000"/>
              </a:lnSpc>
              <a:spcBef>
                <a:spcPts val="0"/>
              </a:spcBef>
              <a:spcAft>
                <a:spcPts val="0"/>
              </a:spcAft>
              <a:buClrTx/>
              <a:buSzTx/>
              <a:buFont typeface="Arial"/>
              <a:buChar char="•"/>
              <a:tabLst/>
              <a:defRPr/>
            </a:pPr>
            <a:r>
              <a:rPr lang="en-US" b="0" baseline="0" dirty="0"/>
              <a:t>Review key dates and webinars </a:t>
            </a:r>
          </a:p>
          <a:p>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35</a:t>
            </a:fld>
            <a:endParaRPr lang="en-US"/>
          </a:p>
        </p:txBody>
      </p:sp>
    </p:spTree>
    <p:extLst>
      <p:ext uri="{BB962C8B-B14F-4D97-AF65-F5344CB8AC3E}">
        <p14:creationId xmlns:p14="http://schemas.microsoft.com/office/powerpoint/2010/main" val="110588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37</a:t>
            </a:fld>
            <a:endParaRPr lang="en-US"/>
          </a:p>
        </p:txBody>
      </p:sp>
    </p:spTree>
    <p:extLst>
      <p:ext uri="{BB962C8B-B14F-4D97-AF65-F5344CB8AC3E}">
        <p14:creationId xmlns:p14="http://schemas.microsoft.com/office/powerpoint/2010/main" val="175953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39</a:t>
            </a:fld>
            <a:endParaRPr lang="en-US"/>
          </a:p>
        </p:txBody>
      </p:sp>
    </p:spTree>
    <p:extLst>
      <p:ext uri="{BB962C8B-B14F-4D97-AF65-F5344CB8AC3E}">
        <p14:creationId xmlns:p14="http://schemas.microsoft.com/office/powerpoint/2010/main" val="198744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OFA,</a:t>
            </a:r>
            <a:r>
              <a:rPr lang="en-US" baseline="0" dirty="0"/>
              <a:t> respect, empower, include guides every interaction we have, which is why you see our organization choosing different tactics than others. </a:t>
            </a:r>
          </a:p>
          <a:p>
            <a:endParaRPr lang="en-US" baseline="0" dirty="0"/>
          </a:p>
          <a:p>
            <a:r>
              <a:rPr lang="en-US" baseline="0" dirty="0"/>
              <a:t>1. We take a respectful approach to everything we do, including talking to our elected leaders. When we’re respectful, our concerns are taken seriously </a:t>
            </a:r>
          </a:p>
          <a:p>
            <a:r>
              <a:rPr lang="en-US" baseline="0" dirty="0"/>
              <a:t>2. We empower volunteers by meeting them where they are and training, coaching, and building them into community leaders. OFA is dedicated to building progressive power over the long run, and that starts by empowering everyday people to do more than they ever thought possible. </a:t>
            </a:r>
          </a:p>
          <a:p>
            <a:r>
              <a:rPr lang="en-US" baseline="0" dirty="0"/>
              <a:t>3. We include anyone and everyone who wants to make a difference in the progressive movement. OFA welcomes you, no matter your skill level or income. You will receive all of our training and coaching at no cost to you. And, id doesn’t matter if you’ve never taken action before or if you’re a seasoned community organizer, we have a place for everyone at OFA. </a:t>
            </a:r>
          </a:p>
          <a:p>
            <a:r>
              <a:rPr lang="en-US" baseline="0" dirty="0"/>
              <a:t>4. We organize because that is how we build long term power. When </a:t>
            </a:r>
            <a:r>
              <a:rPr lang="en-US" baseline="0"/>
              <a:t>we train and empower people to be leaders in their community, we build </a:t>
            </a:r>
            <a:endParaRPr lang="en-US" dirty="0"/>
          </a:p>
        </p:txBody>
      </p:sp>
      <p:sp>
        <p:nvSpPr>
          <p:cNvPr id="4" name="Slide Number Placeholder 3"/>
          <p:cNvSpPr>
            <a:spLocks noGrp="1"/>
          </p:cNvSpPr>
          <p:nvPr>
            <p:ph type="sldNum" sz="quarter" idx="10"/>
          </p:nvPr>
        </p:nvSpPr>
        <p:spPr/>
        <p:txBody>
          <a:bodyPr/>
          <a:lstStyle/>
          <a:p>
            <a:fld id="{3100837D-C091-E448-9FDC-386E426CF71E}" type="slidenum">
              <a:rPr lang="en-US" smtClean="0"/>
              <a:t>40</a:t>
            </a:fld>
            <a:endParaRPr lang="en-US"/>
          </a:p>
        </p:txBody>
      </p:sp>
    </p:spTree>
    <p:extLst>
      <p:ext uri="{BB962C8B-B14F-4D97-AF65-F5344CB8AC3E}">
        <p14:creationId xmlns:p14="http://schemas.microsoft.com/office/powerpoint/2010/main" val="60421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t>2/24/19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t>2/24/19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t>2/24/19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739DEE-8339-8A4A-9908-442819D15C55}"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smtClean="0"/>
              <a:t>2/24/19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fellows@ofa.u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ocs.google.com/spreadsheets/d/1XpUZyGe80mL3oh6fmvPuBBKFj55HPLqRhw8rsi4nGE0/edit#gid=1057968535" TargetMode="External"/><Relationship Id="rId2" Type="http://schemas.openxmlformats.org/officeDocument/2006/relationships/hyperlink" Target="mailto:fellows@ofa.us" TargetMode="External"/><Relationship Id="rId1" Type="http://schemas.openxmlformats.org/officeDocument/2006/relationships/slideLayout" Target="../slideLayouts/slideLayout2.xml"/><Relationship Id="rId4" Type="http://schemas.openxmlformats.org/officeDocument/2006/relationships/hyperlink" Target="http://bit.ly/cefweek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cs.google.com/spreadsheets/d/13XNqUTflioSlkxMCAV9ML98pG8zj-7_uYBQ6YzjJKws/edit#gid=149681079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extBox 8"/>
          <p:cNvSpPr txBox="1"/>
          <p:nvPr/>
        </p:nvSpPr>
        <p:spPr>
          <a:xfrm>
            <a:off x="0" y="1853191"/>
            <a:ext cx="12192000" cy="2923877"/>
          </a:xfrm>
          <a:prstGeom prst="rect">
            <a:avLst/>
          </a:prstGeom>
          <a:noFill/>
        </p:spPr>
        <p:txBody>
          <a:bodyPr wrap="square" rtlCol="0">
            <a:spAutoFit/>
          </a:bodyPr>
          <a:lstStyle/>
          <a:p>
            <a:pPr algn="ctr"/>
            <a:r>
              <a:rPr lang="en-US" sz="12000" b="1" dirty="0">
                <a:solidFill>
                  <a:schemeClr val="bg1"/>
                </a:solidFill>
                <a:latin typeface="Gilroy ExtraBold" charset="0"/>
                <a:ea typeface="Gilroy ExtraBold" charset="0"/>
                <a:cs typeface="Gilroy ExtraBold" charset="0"/>
              </a:rPr>
              <a:t>Welcome</a:t>
            </a:r>
          </a:p>
          <a:p>
            <a:pPr algn="ctr"/>
            <a:r>
              <a:rPr lang="en-US" sz="3200" dirty="0">
                <a:solidFill>
                  <a:schemeClr val="tx2"/>
                </a:solidFill>
                <a:latin typeface="Gilroy ExtraBold" charset="0"/>
                <a:ea typeface="Gilroy ExtraBold" charset="0"/>
                <a:cs typeface="Gilroy ExtraBold" charset="0"/>
              </a:rPr>
              <a:t>We will begin at 7:30 pm Central Time</a:t>
            </a:r>
          </a:p>
          <a:p>
            <a:pPr algn="ctr"/>
            <a:endParaRPr lang="en-US" sz="3200" b="1" dirty="0">
              <a:solidFill>
                <a:schemeClr val="bg1"/>
              </a:solidFill>
              <a:latin typeface="Gilroy ExtraBold" charset="0"/>
              <a:ea typeface="Gilroy ExtraBold" charset="0"/>
              <a:cs typeface="Gilroy ExtraBold" charset="0"/>
            </a:endParaRPr>
          </a:p>
        </p:txBody>
      </p:sp>
      <p:pic>
        <p:nvPicPr>
          <p:cNvPr id="3" name="Picture 2" descr="A drawing of a face&#10;&#10;Description automatically generated">
            <a:extLst>
              <a:ext uri="{FF2B5EF4-FFF2-40B4-BE49-F238E27FC236}">
                <a16:creationId xmlns:a16="http://schemas.microsoft.com/office/drawing/2014/main" id="{08F69536-D6D9-EC45-906C-EDB7B690D336}"/>
              </a:ext>
            </a:extLst>
          </p:cNvPr>
          <p:cNvPicPr>
            <a:picLocks noChangeAspect="1"/>
          </p:cNvPicPr>
          <p:nvPr/>
        </p:nvPicPr>
        <p:blipFill>
          <a:blip r:embed="rId3"/>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9809" y="2197696"/>
            <a:ext cx="9949444" cy="3970318"/>
          </a:xfrm>
          <a:prstGeom prst="rect">
            <a:avLst/>
          </a:prstGeom>
          <a:noFill/>
        </p:spPr>
        <p:txBody>
          <a:bodyPr wrap="square" rtlCol="0">
            <a:spAutoFit/>
          </a:bodyPr>
          <a:lstStyle/>
          <a:p>
            <a:r>
              <a:rPr lang="en-US" sz="2800" dirty="0">
                <a:latin typeface="Source Sans Pro" charset="0"/>
                <a:ea typeface="Source Sans Pro" charset="0"/>
                <a:cs typeface="Source Sans Pro" charset="0"/>
              </a:rPr>
              <a:t>What is a problem that’s affecting the health of your community?</a:t>
            </a:r>
          </a:p>
          <a:p>
            <a:endParaRPr lang="en-US" sz="2800" dirty="0">
              <a:latin typeface="Source Sans Pro" charset="0"/>
              <a:ea typeface="Source Sans Pro" charset="0"/>
              <a:cs typeface="Source Sans Pro" charset="0"/>
            </a:endParaRPr>
          </a:p>
          <a:p>
            <a:r>
              <a:rPr lang="en-US" sz="2800" dirty="0">
                <a:latin typeface="Source Sans Pro" charset="0"/>
                <a:ea typeface="Source Sans Pro" charset="0"/>
                <a:cs typeface="Source Sans Pro" charset="0"/>
              </a:rPr>
              <a:t>What is an issue that can make an impact on this problem?</a:t>
            </a:r>
          </a:p>
          <a:p>
            <a:endParaRPr lang="en-US" sz="2800" dirty="0">
              <a:latin typeface="Source Sans Pro" charset="0"/>
              <a:ea typeface="Source Sans Pro" charset="0"/>
              <a:cs typeface="Source Sans Pro" charset="0"/>
            </a:endParaRPr>
          </a:p>
          <a:p>
            <a:r>
              <a:rPr lang="en-US" sz="2800" dirty="0">
                <a:latin typeface="Source Sans Pro" charset="0"/>
                <a:ea typeface="Source Sans Pro" charset="0"/>
                <a:cs typeface="Source Sans Pro" charset="0"/>
              </a:rPr>
              <a:t>What are your indicators of success around making progress on this issue?</a:t>
            </a:r>
          </a:p>
          <a:p>
            <a:endParaRPr lang="en-US" sz="2800" dirty="0">
              <a:latin typeface="Source Sans Pro" charset="0"/>
              <a:ea typeface="Source Sans Pro" charset="0"/>
              <a:cs typeface="Source Sans Pro" charset="0"/>
            </a:endParaRPr>
          </a:p>
          <a:p>
            <a:r>
              <a:rPr lang="en-US" sz="2800" dirty="0">
                <a:latin typeface="Source Sans Pro" charset="0"/>
                <a:ea typeface="Source Sans Pro" charset="0"/>
                <a:cs typeface="Source Sans Pro" charset="0"/>
              </a:rPr>
              <a:t>With this in mind - what type of capstone project do you think best fits the problem you’re trying to address?</a:t>
            </a:r>
          </a:p>
        </p:txBody>
      </p:sp>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0" y="556098"/>
            <a:ext cx="12192000" cy="1089786"/>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4 Steps to begin planning your </a:t>
            </a:r>
          </a:p>
          <a:p>
            <a:pPr algn="ctr">
              <a:lnSpc>
                <a:spcPct val="80000"/>
              </a:lnSpc>
            </a:pPr>
            <a:r>
              <a:rPr lang="en-US" sz="4000" b="1" dirty="0">
                <a:solidFill>
                  <a:schemeClr val="tx2"/>
                </a:solidFill>
                <a:latin typeface="Gilroy ExtraBold" charset="0"/>
                <a:ea typeface="Gilroy ExtraBold" charset="0"/>
                <a:cs typeface="Gilroy ExtraBold" charset="0"/>
              </a:rPr>
              <a:t>fellowship event</a:t>
            </a:r>
          </a:p>
        </p:txBody>
      </p:sp>
      <p:sp>
        <p:nvSpPr>
          <p:cNvPr id="16" name="Oval 15"/>
          <p:cNvSpPr/>
          <p:nvPr/>
        </p:nvSpPr>
        <p:spPr>
          <a:xfrm>
            <a:off x="1057039" y="2324340"/>
            <a:ext cx="347241" cy="3508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7" name="Oval 16"/>
          <p:cNvSpPr/>
          <p:nvPr/>
        </p:nvSpPr>
        <p:spPr>
          <a:xfrm>
            <a:off x="1057039" y="3158278"/>
            <a:ext cx="347241" cy="347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8" name="Oval 17"/>
          <p:cNvSpPr/>
          <p:nvPr/>
        </p:nvSpPr>
        <p:spPr>
          <a:xfrm>
            <a:off x="1057039" y="4022947"/>
            <a:ext cx="347241" cy="3488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9" name="Oval 18"/>
          <p:cNvSpPr/>
          <p:nvPr/>
        </p:nvSpPr>
        <p:spPr>
          <a:xfrm>
            <a:off x="1057039" y="5244820"/>
            <a:ext cx="347241" cy="3502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Tree>
    <p:extLst>
      <p:ext uri="{BB962C8B-B14F-4D97-AF65-F5344CB8AC3E}">
        <p14:creationId xmlns:p14="http://schemas.microsoft.com/office/powerpoint/2010/main" val="198524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2350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	Leading an action planning session</a:t>
            </a: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Our learning journey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433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0" y="556098"/>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Key takeaways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900" y="2362820"/>
            <a:ext cx="7442200" cy="2844800"/>
          </a:xfrm>
          <a:prstGeom prst="rect">
            <a:avLst/>
          </a:prstGeom>
        </p:spPr>
      </p:pic>
    </p:spTree>
    <p:extLst>
      <p:ext uri="{BB962C8B-B14F-4D97-AF65-F5344CB8AC3E}">
        <p14:creationId xmlns:p14="http://schemas.microsoft.com/office/powerpoint/2010/main" val="23852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43452"/>
            <a:ext cx="12192000" cy="1214435"/>
          </a:xfrm>
          <a:prstGeom prst="rect">
            <a:avLst/>
          </a:prstGeom>
          <a:noFill/>
        </p:spPr>
        <p:txBody>
          <a:bodyPr wrap="square" rtlCol="0">
            <a:spAutoFit/>
          </a:bodyPr>
          <a:lstStyle/>
          <a:p>
            <a:pPr algn="ctr">
              <a:lnSpc>
                <a:spcPct val="80000"/>
              </a:lnSpc>
            </a:pPr>
            <a:r>
              <a:rPr lang="en-US" sz="4500" b="1" dirty="0">
                <a:solidFill>
                  <a:schemeClr val="tx2"/>
                </a:solidFill>
                <a:latin typeface="Gilroy ExtraBold" charset="0"/>
                <a:ea typeface="Gilroy ExtraBold" charset="0"/>
                <a:cs typeface="Gilroy ExtraBold" charset="0"/>
              </a:rPr>
              <a:t>Action planning sessions create the opportunity for organizers to:</a:t>
            </a:r>
          </a:p>
        </p:txBody>
      </p:sp>
      <p:sp>
        <p:nvSpPr>
          <p:cNvPr id="8" name="TextBox 7"/>
          <p:cNvSpPr txBox="1"/>
          <p:nvPr/>
        </p:nvSpPr>
        <p:spPr>
          <a:xfrm>
            <a:off x="1086621" y="2386124"/>
            <a:ext cx="5036387" cy="3785652"/>
          </a:xfrm>
          <a:prstGeom prst="rect">
            <a:avLst/>
          </a:prstGeom>
          <a:noFill/>
        </p:spPr>
        <p:txBody>
          <a:bodyPr wrap="square" rtlCol="0">
            <a:spAutoFit/>
          </a:bodyPr>
          <a:lstStyle/>
          <a:p>
            <a:pPr marL="457200" indent="-457200">
              <a:buAutoNum type="arabicPeriod"/>
            </a:pPr>
            <a:r>
              <a:rPr lang="en-US" sz="2400" dirty="0">
                <a:latin typeface="Source Sans Pro" charset="0"/>
                <a:ea typeface="Source Sans Pro" charset="0"/>
                <a:cs typeface="Source Sans Pro" charset="0"/>
              </a:rPr>
              <a:t>Build the relationships required for any team to work well together</a:t>
            </a:r>
          </a:p>
          <a:p>
            <a:pPr marL="457200" indent="-457200">
              <a:buAutoNum type="arabicPeriod"/>
            </a:pPr>
            <a:endParaRPr lang="en-US" sz="2400" dirty="0">
              <a:latin typeface="Source Sans Pro" charset="0"/>
              <a:ea typeface="Source Sans Pro" charset="0"/>
              <a:cs typeface="Source Sans Pro" charset="0"/>
            </a:endParaRPr>
          </a:p>
          <a:p>
            <a:pPr marL="457200" indent="-457200">
              <a:buAutoNum type="arabicPeriod"/>
            </a:pPr>
            <a:r>
              <a:rPr lang="en-US" sz="2400" dirty="0">
                <a:latin typeface="Source Sans Pro" charset="0"/>
                <a:ea typeface="Source Sans Pro" charset="0"/>
                <a:cs typeface="Source Sans Pro" charset="0"/>
              </a:rPr>
              <a:t>Agree on what outcome your team will achieve</a:t>
            </a:r>
          </a:p>
          <a:p>
            <a:pPr marL="457200" indent="-457200">
              <a:buAutoNum type="arabicPeriod"/>
            </a:pPr>
            <a:endParaRPr lang="en-US" sz="2400" dirty="0">
              <a:latin typeface="Source Sans Pro" charset="0"/>
              <a:ea typeface="Source Sans Pro" charset="0"/>
              <a:cs typeface="Source Sans Pro" charset="0"/>
            </a:endParaRPr>
          </a:p>
          <a:p>
            <a:pPr marL="457200" indent="-457200">
              <a:buAutoNum type="arabicPeriod"/>
            </a:pPr>
            <a:r>
              <a:rPr lang="en-US" sz="2400" dirty="0">
                <a:latin typeface="Source Sans Pro" charset="0"/>
                <a:ea typeface="Source Sans Pro" charset="0"/>
                <a:cs typeface="Source Sans Pro" charset="0"/>
              </a:rPr>
              <a:t>Define responsibilities</a:t>
            </a:r>
          </a:p>
          <a:p>
            <a:endParaRPr lang="en-US" sz="2400" dirty="0">
              <a:latin typeface="Source Sans Pro" charset="0"/>
              <a:ea typeface="Source Sans Pro" charset="0"/>
              <a:cs typeface="Source Sans Pro" charset="0"/>
            </a:endParaRPr>
          </a:p>
          <a:p>
            <a:endParaRPr lang="en-US" sz="2400" dirty="0">
              <a:latin typeface="Source Sans Pro" charset="0"/>
              <a:ea typeface="Source Sans Pro" charset="0"/>
              <a:cs typeface="Source Sans Pro" charset="0"/>
            </a:endParaRPr>
          </a:p>
          <a:p>
            <a:r>
              <a:rPr lang="mr-IN" sz="2400" b="1" dirty="0">
                <a:latin typeface="Source Sans Pro" charset="0"/>
                <a:ea typeface="Source Sans Pro" charset="0"/>
                <a:cs typeface="Source Sans Pro" charset="0"/>
              </a:rPr>
              <a:t>…</a:t>
            </a:r>
            <a:r>
              <a:rPr lang="en-US" sz="2400" b="1" dirty="0">
                <a:latin typeface="Source Sans Pro" charset="0"/>
                <a:ea typeface="Source Sans Pro" charset="0"/>
                <a:cs typeface="Source Sans Pro" charset="0"/>
              </a:rPr>
              <a:t> in order to achieve a shared goal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6593" y="2332624"/>
            <a:ext cx="3626350" cy="3666310"/>
          </a:xfrm>
          <a:prstGeom prst="rect">
            <a:avLst/>
          </a:prstGeom>
        </p:spPr>
      </p:pic>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51340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53670" y="2170960"/>
            <a:ext cx="10663003" cy="4401205"/>
          </a:xfrm>
          <a:prstGeom prst="rect">
            <a:avLst/>
          </a:prstGeom>
          <a:noFill/>
        </p:spPr>
        <p:txBody>
          <a:bodyPr wrap="square" rtlCol="0">
            <a:spAutoFit/>
          </a:bodyPr>
          <a:lstStyle/>
          <a:p>
            <a:r>
              <a:rPr lang="en-US" sz="2800" b="1" dirty="0">
                <a:latin typeface="Source Sans Pro" charset="0"/>
                <a:ea typeface="Source Sans Pro" charset="0"/>
                <a:cs typeface="Source Sans Pro" charset="0"/>
              </a:rPr>
              <a:t>What:  </a:t>
            </a:r>
            <a:r>
              <a:rPr lang="en-US" sz="2800" dirty="0">
                <a:latin typeface="Source Sans Pro" charset="0"/>
                <a:ea typeface="Source Sans Pro" charset="0"/>
                <a:cs typeface="Source Sans Pro" charset="0"/>
              </a:rPr>
              <a:t>What do we want to do? What does success look like?</a:t>
            </a:r>
          </a:p>
          <a:p>
            <a:endParaRPr lang="en-US" sz="2800" dirty="0">
              <a:solidFill>
                <a:srgbClr val="C6D0D7"/>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Why:  </a:t>
            </a:r>
            <a:r>
              <a:rPr lang="en-US" sz="2800" dirty="0">
                <a:solidFill>
                  <a:schemeClr val="accent3"/>
                </a:solidFill>
                <a:latin typeface="Source Sans Pro" charset="0"/>
                <a:ea typeface="Source Sans Pro" charset="0"/>
                <a:cs typeface="Source Sans Pro" charset="0"/>
              </a:rPr>
              <a:t>Purpose—why are we organizing this event?</a:t>
            </a: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When:  </a:t>
            </a:r>
            <a:r>
              <a:rPr lang="en-US" sz="2800" dirty="0">
                <a:solidFill>
                  <a:schemeClr val="accent3"/>
                </a:solidFill>
                <a:latin typeface="Source Sans Pro" charset="0"/>
                <a:ea typeface="Source Sans Pro" charset="0"/>
                <a:cs typeface="Source Sans Pro" charset="0"/>
              </a:rPr>
              <a:t>When will this event happen? Plan A, B, C, D</a:t>
            </a:r>
            <a:endParaRPr lang="en-US" sz="2800" b="1" dirty="0">
              <a:solidFill>
                <a:schemeClr val="accent3"/>
              </a:solidFill>
              <a:latin typeface="Source Sans Pro" charset="0"/>
              <a:ea typeface="Source Sans Pro" charset="0"/>
              <a:cs typeface="Source Sans Pro" charset="0"/>
            </a:endParaRP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Where:  </a:t>
            </a:r>
            <a:r>
              <a:rPr lang="en-US" sz="2800" dirty="0">
                <a:solidFill>
                  <a:schemeClr val="accent3"/>
                </a:solidFill>
                <a:latin typeface="Source Sans Pro" charset="0"/>
                <a:ea typeface="Source Sans Pro" charset="0"/>
                <a:cs typeface="Source Sans Pro" charset="0"/>
              </a:rPr>
              <a:t>Where will this event take place? Plan A, B, C, D</a:t>
            </a:r>
            <a:endParaRPr lang="en-US" sz="2800" b="1" dirty="0">
              <a:solidFill>
                <a:schemeClr val="accent3"/>
              </a:solidFill>
              <a:latin typeface="Source Sans Pro" charset="0"/>
              <a:ea typeface="Source Sans Pro" charset="0"/>
              <a:cs typeface="Source Sans Pro" charset="0"/>
            </a:endParaRPr>
          </a:p>
          <a:p>
            <a:endParaRPr lang="en-US" sz="2800" dirty="0">
              <a:solidFill>
                <a:schemeClr val="accent3"/>
              </a:solidFill>
              <a:latin typeface="Source Sans Pro" charset="0"/>
              <a:ea typeface="Source Sans Pro" charset="0"/>
              <a:cs typeface="Source Sans Pro" charset="0"/>
            </a:endParaRPr>
          </a:p>
          <a:p>
            <a:r>
              <a:rPr lang="en-US" sz="2800" b="1" dirty="0">
                <a:solidFill>
                  <a:schemeClr val="accent3"/>
                </a:solidFill>
                <a:latin typeface="Source Sans Pro" charset="0"/>
                <a:ea typeface="Source Sans Pro" charset="0"/>
                <a:cs typeface="Source Sans Pro" charset="0"/>
              </a:rPr>
              <a:t>Who:  </a:t>
            </a:r>
            <a:r>
              <a:rPr lang="en-US" sz="2800" dirty="0">
                <a:solidFill>
                  <a:schemeClr val="accent3"/>
                </a:solidFill>
                <a:latin typeface="Source Sans Pro" charset="0"/>
                <a:ea typeface="Source Sans Pro" charset="0"/>
                <a:cs typeface="Source Sans Pro" charset="0"/>
              </a:rPr>
              <a:t>Assign roles—who will do what? Who should be involved? </a:t>
            </a:r>
          </a:p>
          <a:p>
            <a:endParaRPr lang="en-US" sz="2800" b="1" dirty="0">
              <a:solidFill>
                <a:schemeClr val="accent3"/>
              </a:solidFill>
              <a:latin typeface="Source Sans Pro" charset="0"/>
              <a:ea typeface="Source Sans Pro" charset="0"/>
              <a:cs typeface="Source Sans Pro" charset="0"/>
            </a:endParaRPr>
          </a:p>
        </p:txBody>
      </p:sp>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0" y="556098"/>
            <a:ext cx="12192000" cy="1097736"/>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Framework: Action planning </a:t>
            </a:r>
          </a:p>
          <a:p>
            <a:pPr algn="ctr">
              <a:lnSpc>
                <a:spcPct val="80000"/>
              </a:lnSpc>
            </a:pPr>
            <a:r>
              <a:rPr lang="en-US" sz="4000" b="1" dirty="0">
                <a:solidFill>
                  <a:schemeClr val="tx2"/>
                </a:solidFill>
                <a:latin typeface="Gilroy ExtraBold" charset="0"/>
                <a:ea typeface="Gilroy ExtraBold" charset="0"/>
                <a:cs typeface="Gilroy ExtraBold" charset="0"/>
              </a:rPr>
              <a:t>session core agenda</a:t>
            </a:r>
          </a:p>
        </p:txBody>
      </p:sp>
      <p:sp>
        <p:nvSpPr>
          <p:cNvPr id="16" name="Oval 15"/>
          <p:cNvSpPr/>
          <p:nvPr/>
        </p:nvSpPr>
        <p:spPr>
          <a:xfrm>
            <a:off x="1000901" y="2297604"/>
            <a:ext cx="347241" cy="3508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7" name="Oval 16"/>
          <p:cNvSpPr/>
          <p:nvPr/>
        </p:nvSpPr>
        <p:spPr>
          <a:xfrm>
            <a:off x="1000901" y="3119967"/>
            <a:ext cx="347241" cy="34726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8" name="Oval 17"/>
          <p:cNvSpPr/>
          <p:nvPr/>
        </p:nvSpPr>
        <p:spPr>
          <a:xfrm>
            <a:off x="1000901" y="3984636"/>
            <a:ext cx="347241" cy="3488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
        <p:nvSpPr>
          <p:cNvPr id="19" name="Oval 18"/>
          <p:cNvSpPr/>
          <p:nvPr/>
        </p:nvSpPr>
        <p:spPr>
          <a:xfrm>
            <a:off x="1000901" y="4801395"/>
            <a:ext cx="347241" cy="3502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4</a:t>
            </a:r>
          </a:p>
        </p:txBody>
      </p:sp>
      <p:sp>
        <p:nvSpPr>
          <p:cNvPr id="20" name="Oval 19"/>
          <p:cNvSpPr/>
          <p:nvPr/>
        </p:nvSpPr>
        <p:spPr>
          <a:xfrm>
            <a:off x="1000901" y="5656074"/>
            <a:ext cx="347241" cy="34741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5</a:t>
            </a:r>
          </a:p>
        </p:txBody>
      </p:sp>
    </p:spTree>
    <p:extLst>
      <p:ext uri="{BB962C8B-B14F-4D97-AF65-F5344CB8AC3E}">
        <p14:creationId xmlns:p14="http://schemas.microsoft.com/office/powerpoint/2010/main" val="44606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3504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	Leading an action planning session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Event management</a:t>
            </a: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Our learning journey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45304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0" y="556098"/>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Key takeaways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966" y="1874543"/>
            <a:ext cx="5528582" cy="303271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70" y="1874543"/>
            <a:ext cx="5246621" cy="4015271"/>
          </a:xfrm>
          <a:prstGeom prst="rect">
            <a:avLst/>
          </a:prstGeom>
        </p:spPr>
      </p:pic>
    </p:spTree>
    <p:extLst>
      <p:ext uri="{BB962C8B-B14F-4D97-AF65-F5344CB8AC3E}">
        <p14:creationId xmlns:p14="http://schemas.microsoft.com/office/powerpoint/2010/main" val="163870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4852" y="2514276"/>
            <a:ext cx="8942294" cy="2585323"/>
          </a:xfrm>
          <a:prstGeom prst="rect">
            <a:avLst/>
          </a:prstGeom>
          <a:noFill/>
        </p:spPr>
        <p:txBody>
          <a:bodyPr wrap="square" rtlCol="0">
            <a:spAutoFit/>
          </a:bodyPr>
          <a:lstStyle/>
          <a:p>
            <a:pPr algn="ctr">
              <a:lnSpc>
                <a:spcPct val="90000"/>
              </a:lnSpc>
            </a:pPr>
            <a:r>
              <a:rPr lang="en-US" sz="4500" dirty="0">
                <a:solidFill>
                  <a:schemeClr val="bg1"/>
                </a:solidFill>
                <a:latin typeface="Gilroy ExtraBold" charset="0"/>
                <a:ea typeface="Gilroy ExtraBold" charset="0"/>
                <a:cs typeface="Gilroy ExtraBold" charset="0"/>
              </a:rPr>
              <a:t>Outline everything that needs to happen before, during, and after your event and align them with your event goals.</a:t>
            </a:r>
          </a:p>
        </p:txBody>
      </p:sp>
      <p:sp>
        <p:nvSpPr>
          <p:cNvPr id="11" name="TextBox 10"/>
          <p:cNvSpPr txBox="1"/>
          <p:nvPr/>
        </p:nvSpPr>
        <p:spPr>
          <a:xfrm>
            <a:off x="0" y="1664852"/>
            <a:ext cx="12192000" cy="407932"/>
          </a:xfrm>
          <a:prstGeom prst="rect">
            <a:avLst/>
          </a:prstGeom>
          <a:noFill/>
        </p:spPr>
        <p:txBody>
          <a:bodyPr wrap="square" rtlCol="0">
            <a:spAutoFit/>
          </a:bodyPr>
          <a:lstStyle/>
          <a:p>
            <a:pPr algn="ctr">
              <a:lnSpc>
                <a:spcPct val="80000"/>
              </a:lnSpc>
            </a:pPr>
            <a:r>
              <a:rPr lang="en-US" sz="2500" b="1" spc="300" dirty="0">
                <a:latin typeface="Gilroy ExtraBold" charset="0"/>
                <a:ea typeface="Gilroy ExtraBold" charset="0"/>
                <a:cs typeface="Gilroy ExtraBold" charset="0"/>
              </a:rPr>
              <a:t>MANAGING YOUR EVENT</a:t>
            </a:r>
          </a:p>
        </p:txBody>
      </p:sp>
    </p:spTree>
    <p:extLst>
      <p:ext uri="{BB962C8B-B14F-4D97-AF65-F5344CB8AC3E}">
        <p14:creationId xmlns:p14="http://schemas.microsoft.com/office/powerpoint/2010/main" val="869231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24852" y="2648746"/>
            <a:ext cx="8942294" cy="2086725"/>
          </a:xfrm>
          <a:prstGeom prst="rect">
            <a:avLst/>
          </a:prstGeom>
          <a:noFill/>
        </p:spPr>
        <p:txBody>
          <a:bodyPr wrap="square" rtlCol="0">
            <a:spAutoFit/>
          </a:bodyPr>
          <a:lstStyle/>
          <a:p>
            <a:pPr algn="ctr">
              <a:lnSpc>
                <a:spcPct val="90000"/>
              </a:lnSpc>
            </a:pPr>
            <a:r>
              <a:rPr lang="en-US" sz="4800" dirty="0">
                <a:solidFill>
                  <a:schemeClr val="bg1"/>
                </a:solidFill>
                <a:latin typeface="Gilroy ExtraBold" charset="0"/>
                <a:ea typeface="Gilroy ExtraBold" charset="0"/>
                <a:cs typeface="Gilroy ExtraBold" charset="0"/>
              </a:rPr>
              <a:t>An outline of what will </a:t>
            </a:r>
          </a:p>
          <a:p>
            <a:pPr algn="ctr">
              <a:lnSpc>
                <a:spcPct val="90000"/>
              </a:lnSpc>
            </a:pPr>
            <a:r>
              <a:rPr lang="en-US" sz="4800" dirty="0">
                <a:solidFill>
                  <a:schemeClr val="bg1"/>
                </a:solidFill>
                <a:latin typeface="Gilroy ExtraBold" charset="0"/>
                <a:ea typeface="Gilroy ExtraBold" charset="0"/>
                <a:cs typeface="Gilroy ExtraBold" charset="0"/>
              </a:rPr>
              <a:t>happen at your event from start to finish.</a:t>
            </a:r>
          </a:p>
        </p:txBody>
      </p:sp>
      <p:sp>
        <p:nvSpPr>
          <p:cNvPr id="6" name="TextBox 5"/>
          <p:cNvSpPr txBox="1"/>
          <p:nvPr/>
        </p:nvSpPr>
        <p:spPr>
          <a:xfrm>
            <a:off x="0" y="1664852"/>
            <a:ext cx="12192000" cy="407932"/>
          </a:xfrm>
          <a:prstGeom prst="rect">
            <a:avLst/>
          </a:prstGeom>
          <a:noFill/>
        </p:spPr>
        <p:txBody>
          <a:bodyPr wrap="square" rtlCol="0">
            <a:spAutoFit/>
          </a:bodyPr>
          <a:lstStyle/>
          <a:p>
            <a:pPr algn="ctr">
              <a:lnSpc>
                <a:spcPct val="80000"/>
              </a:lnSpc>
            </a:pPr>
            <a:r>
              <a:rPr lang="en-US" sz="2500" b="1" spc="300" dirty="0">
                <a:latin typeface="Gilroy ExtraBold" charset="0"/>
                <a:ea typeface="Gilroy ExtraBold" charset="0"/>
                <a:cs typeface="Gilroy ExtraBold" charset="0"/>
              </a:rPr>
              <a:t>WHAT IS A TICK TOCK?</a:t>
            </a:r>
          </a:p>
        </p:txBody>
      </p:sp>
    </p:spTree>
    <p:extLst>
      <p:ext uri="{BB962C8B-B14F-4D97-AF65-F5344CB8AC3E}">
        <p14:creationId xmlns:p14="http://schemas.microsoft.com/office/powerpoint/2010/main" val="202856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49873" y="1028630"/>
            <a:ext cx="5956064" cy="4555093"/>
          </a:xfrm>
          <a:prstGeom prst="rect">
            <a:avLst/>
          </a:prstGeom>
        </p:spPr>
        <p:txBody>
          <a:bodyPr wrap="square">
            <a:spAutoFit/>
          </a:bodyPr>
          <a:lstStyle/>
          <a:p>
            <a:pPr marL="342900" indent="-342900">
              <a:buFont typeface="Arial" charset="0"/>
              <a:buChar char="•"/>
            </a:pPr>
            <a:r>
              <a:rPr lang="en-US" altLang="en-US" sz="2800" dirty="0">
                <a:latin typeface="Source Sans Pro" charset="0"/>
                <a:ea typeface="Source Sans Pro" charset="0"/>
                <a:cs typeface="Source Sans Pro" charset="0"/>
              </a:rPr>
              <a:t>Natural flow: Start with </a:t>
            </a:r>
            <a:r>
              <a:rPr lang="en-US" altLang="en-US" sz="2800">
                <a:latin typeface="Source Sans Pro" charset="0"/>
                <a:ea typeface="Source Sans Pro" charset="0"/>
                <a:cs typeface="Source Sans Pro" charset="0"/>
              </a:rPr>
              <a:t>welcome and </a:t>
            </a:r>
            <a:r>
              <a:rPr lang="en-US" altLang="en-US" sz="2800" dirty="0">
                <a:latin typeface="Source Sans Pro" charset="0"/>
                <a:ea typeface="Source Sans Pro" charset="0"/>
                <a:cs typeface="Source Sans Pro" charset="0"/>
              </a:rPr>
              <a:t>introduction, sharing goals and reviewing agenda</a:t>
            </a:r>
          </a:p>
          <a:p>
            <a:pPr marL="342900" indent="-342900">
              <a:buFont typeface="Arial" charset="0"/>
              <a:buChar char="•"/>
            </a:pPr>
            <a:endParaRPr lang="en-US" altLang="en-US" sz="2800" dirty="0">
              <a:latin typeface="Source Sans Pro" charset="0"/>
              <a:ea typeface="Source Sans Pro" charset="0"/>
              <a:cs typeface="Source Sans Pro" charset="0"/>
            </a:endParaRPr>
          </a:p>
          <a:p>
            <a:pPr marL="342900" indent="-342900">
              <a:buFont typeface="Arial" charset="0"/>
              <a:buChar char="•"/>
            </a:pPr>
            <a:r>
              <a:rPr lang="en-US" altLang="en-US" sz="2800" dirty="0">
                <a:latin typeface="Source Sans Pro" charset="0"/>
                <a:ea typeface="Source Sans Pro" charset="0"/>
                <a:cs typeface="Source Sans Pro" charset="0"/>
              </a:rPr>
              <a:t>Order of speaking program (film panel, community service)</a:t>
            </a:r>
          </a:p>
          <a:p>
            <a:pPr marL="342900" indent="-342900">
              <a:buFont typeface="Arial" charset="0"/>
              <a:buChar char="•"/>
            </a:pPr>
            <a:endParaRPr lang="en-US" altLang="en-US" sz="2800" dirty="0">
              <a:latin typeface="Source Sans Pro" charset="0"/>
              <a:ea typeface="Source Sans Pro" charset="0"/>
              <a:cs typeface="Source Sans Pro" charset="0"/>
            </a:endParaRPr>
          </a:p>
          <a:p>
            <a:pPr marL="342900" indent="-342900">
              <a:buFont typeface="Arial" charset="0"/>
              <a:buChar char="•"/>
            </a:pPr>
            <a:r>
              <a:rPr lang="en-US" altLang="en-US" sz="2800" dirty="0">
                <a:latin typeface="Source Sans Pro" charset="0"/>
                <a:ea typeface="Source Sans Pro" charset="0"/>
                <a:cs typeface="Source Sans Pro" charset="0"/>
              </a:rPr>
              <a:t>Finish with close and next steps</a:t>
            </a: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a:p>
            <a:endParaRPr lang="en-US" altLang="en-US" sz="2200" dirty="0">
              <a:latin typeface="Source Sans Pro" charset="0"/>
              <a:ea typeface="Source Sans Pro" charset="0"/>
              <a:cs typeface="Source Sans Pro" charset="0"/>
            </a:endParaRPr>
          </a:p>
        </p:txBody>
      </p:sp>
      <p:sp>
        <p:nvSpPr>
          <p:cNvPr id="5" name="TextBox 4"/>
          <p:cNvSpPr txBox="1"/>
          <p:nvPr/>
        </p:nvSpPr>
        <p:spPr>
          <a:xfrm>
            <a:off x="1085088" y="1063364"/>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Flow of </a:t>
            </a:r>
          </a:p>
          <a:p>
            <a:pPr>
              <a:lnSpc>
                <a:spcPct val="80000"/>
              </a:lnSpc>
            </a:pPr>
            <a:r>
              <a:rPr lang="en-US" sz="4500" b="1" dirty="0">
                <a:solidFill>
                  <a:schemeClr val="tx2"/>
                </a:solidFill>
                <a:latin typeface="Gilroy ExtraBold" charset="0"/>
                <a:ea typeface="Gilroy ExtraBold" charset="0"/>
                <a:cs typeface="Gilroy ExtraBold" charset="0"/>
              </a:rPr>
              <a:t>a tick tock</a:t>
            </a:r>
          </a:p>
        </p:txBody>
      </p:sp>
    </p:spTree>
    <p:extLst>
      <p:ext uri="{BB962C8B-B14F-4D97-AF65-F5344CB8AC3E}">
        <p14:creationId xmlns:p14="http://schemas.microsoft.com/office/powerpoint/2010/main" val="1282230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538870"/>
            <a:ext cx="12368431" cy="8241821"/>
          </a:xfrm>
          <a:prstGeom prst="rect">
            <a:avLst/>
          </a:prstGeom>
        </p:spPr>
      </p:pic>
      <p:sp>
        <p:nvSpPr>
          <p:cNvPr id="9" name="TextBox 8"/>
          <p:cNvSpPr txBox="1"/>
          <p:nvPr/>
        </p:nvSpPr>
        <p:spPr>
          <a:xfrm>
            <a:off x="547868" y="4762160"/>
            <a:ext cx="5548132" cy="553998"/>
          </a:xfrm>
          <a:prstGeom prst="rect">
            <a:avLst/>
          </a:prstGeom>
          <a:noFill/>
        </p:spPr>
        <p:txBody>
          <a:bodyPr wrap="square" rtlCol="0">
            <a:spAutoFit/>
          </a:bodyPr>
          <a:lstStyle/>
          <a:p>
            <a:r>
              <a:rPr lang="en-US" sz="3000" b="1" dirty="0">
                <a:solidFill>
                  <a:schemeClr val="bg1"/>
                </a:solidFill>
                <a:latin typeface="Gilroy ExtraBold" charset="0"/>
                <a:ea typeface="Gilroy ExtraBold" charset="0"/>
                <a:cs typeface="Gilroy ExtraBold" charset="0"/>
              </a:rPr>
              <a:t>Liz Erickson</a:t>
            </a:r>
          </a:p>
        </p:txBody>
      </p:sp>
      <p:sp>
        <p:nvSpPr>
          <p:cNvPr id="4" name="TextBox 3"/>
          <p:cNvSpPr txBox="1"/>
          <p:nvPr/>
        </p:nvSpPr>
        <p:spPr>
          <a:xfrm>
            <a:off x="547868" y="5212355"/>
            <a:ext cx="5548132" cy="400110"/>
          </a:xfrm>
          <a:prstGeom prst="rect">
            <a:avLst/>
          </a:prstGeom>
          <a:noFill/>
        </p:spPr>
        <p:txBody>
          <a:bodyPr wrap="square" rtlCol="0">
            <a:spAutoFit/>
          </a:bodyPr>
          <a:lstStyle/>
          <a:p>
            <a:r>
              <a:rPr lang="en-US" sz="2000" dirty="0">
                <a:solidFill>
                  <a:schemeClr val="tx2"/>
                </a:solidFill>
                <a:latin typeface="Source Sans Pro" charset="0"/>
                <a:ea typeface="Source Sans Pro" charset="0"/>
                <a:cs typeface="Source Sans Pro" charset="0"/>
              </a:rPr>
              <a:t>Training Director</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00627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78071" y="-47104"/>
            <a:ext cx="6113929" cy="6905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7104"/>
            <a:ext cx="6078071" cy="690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a:spLocks noChangeArrowheads="1"/>
          </p:cNvSpPr>
          <p:nvPr/>
        </p:nvSpPr>
        <p:spPr bwMode="auto">
          <a:xfrm>
            <a:off x="740711" y="2325494"/>
            <a:ext cx="4369171" cy="2812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3000" b="1" dirty="0">
                <a:solidFill>
                  <a:schemeClr val="tx1"/>
                </a:solidFill>
                <a:latin typeface="Gilroy ExtraBold" charset="0"/>
                <a:ea typeface="Gilroy ExtraBold" charset="0"/>
                <a:cs typeface="Gilroy ExtraBold" charset="0"/>
              </a:rPr>
              <a:t>Before</a:t>
            </a:r>
          </a:p>
          <a:p>
            <a:endParaRPr lang="en-US" altLang="en-US" sz="3000" dirty="0">
              <a:solidFill>
                <a:schemeClr val="bg1"/>
              </a:solidFill>
              <a:latin typeface="Gilroy" charset="0"/>
              <a:ea typeface="Gilroy" charset="0"/>
              <a:cs typeface="Gilroy" charset="0"/>
            </a:endParaRPr>
          </a:p>
          <a:p>
            <a:r>
              <a:rPr lang="en-US" altLang="en-US" sz="3000" dirty="0">
                <a:solidFill>
                  <a:schemeClr val="bg1"/>
                </a:solidFill>
                <a:latin typeface="Gilroy" charset="0"/>
                <a:ea typeface="Gilroy" charset="0"/>
                <a:cs typeface="Gilroy" charset="0"/>
              </a:rPr>
              <a:t>What can you do before the event to prevent a problem </a:t>
            </a:r>
          </a:p>
          <a:p>
            <a:r>
              <a:rPr lang="en-US" altLang="en-US" sz="3000" dirty="0">
                <a:solidFill>
                  <a:schemeClr val="bg1"/>
                </a:solidFill>
                <a:latin typeface="Gilroy" charset="0"/>
                <a:ea typeface="Gilroy" charset="0"/>
                <a:cs typeface="Gilroy" charset="0"/>
              </a:rPr>
              <a:t>from happening?</a:t>
            </a:r>
          </a:p>
        </p:txBody>
      </p:sp>
      <p:sp>
        <p:nvSpPr>
          <p:cNvPr id="7" name="Rectangle 6"/>
          <p:cNvSpPr>
            <a:spLocks noChangeArrowheads="1"/>
          </p:cNvSpPr>
          <p:nvPr/>
        </p:nvSpPr>
        <p:spPr bwMode="auto">
          <a:xfrm>
            <a:off x="740711" y="700191"/>
            <a:ext cx="3223448" cy="1187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500" b="1" dirty="0">
                <a:solidFill>
                  <a:schemeClr val="bg1"/>
                </a:solidFill>
                <a:latin typeface="Gilroy ExtraBold" charset="0"/>
                <a:ea typeface="Gilroy ExtraBold" charset="0"/>
                <a:cs typeface="Gilroy ExtraBold" charset="0"/>
              </a:rPr>
              <a:t>Preventive Solution</a:t>
            </a:r>
          </a:p>
        </p:txBody>
      </p:sp>
      <p:sp>
        <p:nvSpPr>
          <p:cNvPr id="9" name="Rectangle 8"/>
          <p:cNvSpPr>
            <a:spLocks noChangeArrowheads="1"/>
          </p:cNvSpPr>
          <p:nvPr/>
        </p:nvSpPr>
        <p:spPr bwMode="auto">
          <a:xfrm>
            <a:off x="7029792" y="2372598"/>
            <a:ext cx="4369171" cy="23506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3000" b="1" dirty="0">
                <a:solidFill>
                  <a:schemeClr val="tx2"/>
                </a:solidFill>
                <a:latin typeface="Gilroy ExtraBold" charset="0"/>
                <a:ea typeface="Gilroy ExtraBold" charset="0"/>
                <a:cs typeface="Gilroy ExtraBold" charset="0"/>
              </a:rPr>
              <a:t>During</a:t>
            </a:r>
          </a:p>
          <a:p>
            <a:endParaRPr lang="en-US" altLang="en-US" sz="3000" dirty="0">
              <a:solidFill>
                <a:schemeClr val="bg1"/>
              </a:solidFill>
              <a:latin typeface="Gilroy" charset="0"/>
              <a:ea typeface="Gilroy" charset="0"/>
              <a:cs typeface="Gilroy" charset="0"/>
            </a:endParaRPr>
          </a:p>
          <a:p>
            <a:r>
              <a:rPr lang="en-US" altLang="en-US" sz="3000" dirty="0">
                <a:solidFill>
                  <a:schemeClr val="bg1"/>
                </a:solidFill>
                <a:latin typeface="Gilroy" charset="0"/>
                <a:ea typeface="Gilroy" charset="0"/>
                <a:cs typeface="Gilroy" charset="0"/>
              </a:rPr>
              <a:t>What can you do during the event to manage a problem by adapting?</a:t>
            </a:r>
          </a:p>
        </p:txBody>
      </p:sp>
      <p:sp>
        <p:nvSpPr>
          <p:cNvPr id="10" name="Rectangle 9"/>
          <p:cNvSpPr>
            <a:spLocks noChangeArrowheads="1"/>
          </p:cNvSpPr>
          <p:nvPr/>
        </p:nvSpPr>
        <p:spPr bwMode="auto">
          <a:xfrm>
            <a:off x="7029792" y="747295"/>
            <a:ext cx="3223448" cy="1187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500" b="1" dirty="0">
                <a:solidFill>
                  <a:schemeClr val="bg1"/>
                </a:solidFill>
                <a:latin typeface="Gilroy ExtraBold" charset="0"/>
                <a:ea typeface="Gilroy ExtraBold" charset="0"/>
                <a:cs typeface="Gilroy ExtraBold" charset="0"/>
              </a:rPr>
              <a:t>Adaptive</a:t>
            </a:r>
          </a:p>
          <a:p>
            <a:pPr>
              <a:lnSpc>
                <a:spcPct val="80000"/>
              </a:lnSpc>
            </a:pPr>
            <a:r>
              <a:rPr lang="en-US" sz="4500" b="1" dirty="0">
                <a:solidFill>
                  <a:schemeClr val="bg1"/>
                </a:solidFill>
                <a:latin typeface="Gilroy ExtraBold" charset="0"/>
                <a:ea typeface="Gilroy ExtraBold" charset="0"/>
                <a:cs typeface="Gilroy ExtraBold" charset="0"/>
              </a:rPr>
              <a:t>Solution</a:t>
            </a:r>
          </a:p>
        </p:txBody>
      </p:sp>
    </p:spTree>
    <p:extLst>
      <p:ext uri="{BB962C8B-B14F-4D97-AF65-F5344CB8AC3E}">
        <p14:creationId xmlns:p14="http://schemas.microsoft.com/office/powerpoint/2010/main" val="1807603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4274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	Leading an action planning session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Event management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Recruitment: Grassroots tactics</a:t>
            </a: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Our learning journey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578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0" y="556098"/>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Key takeaways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480" y="1708970"/>
            <a:ext cx="4628909" cy="41565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47" y="1703872"/>
            <a:ext cx="4551824" cy="4110576"/>
          </a:xfrm>
          <a:prstGeom prst="rect">
            <a:avLst/>
          </a:prstGeom>
        </p:spPr>
      </p:pic>
    </p:spTree>
    <p:extLst>
      <p:ext uri="{BB962C8B-B14F-4D97-AF65-F5344CB8AC3E}">
        <p14:creationId xmlns:p14="http://schemas.microsoft.com/office/powerpoint/2010/main" val="17894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58909" y="2021001"/>
            <a:ext cx="7338349" cy="3444276"/>
          </a:xfrm>
          <a:prstGeom prst="rect">
            <a:avLst/>
          </a:prstGeom>
          <a:noFill/>
        </p:spPr>
        <p:txBody>
          <a:bodyPr wrap="square" rtlCol="0">
            <a:spAutoFit/>
          </a:bodyPr>
          <a:lstStyle/>
          <a:p>
            <a:pPr marL="914400" indent="-914400">
              <a:lnSpc>
                <a:spcPct val="110000"/>
              </a:lnSpc>
              <a:buFont typeface="+mj-lt"/>
              <a:buAutoNum type="arabicPeriod"/>
            </a:pPr>
            <a:r>
              <a:rPr lang="en-US" sz="4000" b="1" dirty="0">
                <a:solidFill>
                  <a:schemeClr val="bg1"/>
                </a:solidFill>
                <a:latin typeface="Gilroy ExtraBold" charset="0"/>
                <a:ea typeface="Gilroy ExtraBold" charset="0"/>
                <a:cs typeface="Gilroy ExtraBold" charset="0"/>
              </a:rPr>
              <a:t>Know your audience</a:t>
            </a:r>
          </a:p>
          <a:p>
            <a:pPr marL="914400" indent="-914400">
              <a:lnSpc>
                <a:spcPct val="110000"/>
              </a:lnSpc>
              <a:buFont typeface="+mj-lt"/>
              <a:buAutoNum type="arabicPeriod"/>
            </a:pPr>
            <a:r>
              <a:rPr lang="en-US" sz="4000" b="1" dirty="0">
                <a:solidFill>
                  <a:schemeClr val="bg1"/>
                </a:solidFill>
                <a:latin typeface="Gilroy ExtraBold" charset="0"/>
                <a:ea typeface="Gilroy ExtraBold" charset="0"/>
                <a:cs typeface="Gilroy ExtraBold" charset="0"/>
              </a:rPr>
              <a:t>Build urgency</a:t>
            </a:r>
          </a:p>
          <a:p>
            <a:pPr marL="914400" indent="-914400">
              <a:lnSpc>
                <a:spcPct val="110000"/>
              </a:lnSpc>
              <a:buFont typeface="+mj-lt"/>
              <a:buAutoNum type="arabicPeriod"/>
            </a:pPr>
            <a:r>
              <a:rPr lang="en-US" sz="4000" b="1" dirty="0">
                <a:solidFill>
                  <a:schemeClr val="bg1"/>
                </a:solidFill>
                <a:latin typeface="Gilroy ExtraBold" charset="0"/>
                <a:ea typeface="Gilroy ExtraBold" charset="0"/>
                <a:cs typeface="Gilroy ExtraBold" charset="0"/>
              </a:rPr>
              <a:t>Ask for something specific</a:t>
            </a:r>
          </a:p>
          <a:p>
            <a:pPr marL="914400" indent="-914400">
              <a:lnSpc>
                <a:spcPct val="110000"/>
              </a:lnSpc>
              <a:buFont typeface="+mj-lt"/>
              <a:buAutoNum type="arabicPeriod"/>
            </a:pPr>
            <a:r>
              <a:rPr lang="en-US" sz="4000" b="1" dirty="0">
                <a:solidFill>
                  <a:schemeClr val="bg1"/>
                </a:solidFill>
                <a:latin typeface="Gilroy ExtraBold" charset="0"/>
                <a:ea typeface="Gilroy ExtraBold" charset="0"/>
                <a:cs typeface="Gilroy ExtraBold" charset="0"/>
              </a:rPr>
              <a:t>Ask and be quiet</a:t>
            </a:r>
          </a:p>
          <a:p>
            <a:pPr marL="914400" indent="-914400">
              <a:lnSpc>
                <a:spcPct val="110000"/>
              </a:lnSpc>
              <a:buFont typeface="+mj-lt"/>
              <a:buAutoNum type="arabicPeriod"/>
            </a:pPr>
            <a:r>
              <a:rPr lang="en-US" sz="4000" b="1" dirty="0">
                <a:solidFill>
                  <a:schemeClr val="bg1"/>
                </a:solidFill>
                <a:latin typeface="Gilroy ExtraBold" charset="0"/>
                <a:ea typeface="Gilroy ExtraBold" charset="0"/>
                <a:cs typeface="Gilroy ExtraBold" charset="0"/>
              </a:rPr>
              <a:t>Be persistent</a:t>
            </a:r>
          </a:p>
        </p:txBody>
      </p:sp>
      <p:sp>
        <p:nvSpPr>
          <p:cNvPr id="11" name="TextBox 10"/>
          <p:cNvSpPr txBox="1"/>
          <p:nvPr/>
        </p:nvSpPr>
        <p:spPr>
          <a:xfrm>
            <a:off x="0" y="864513"/>
            <a:ext cx="12192000" cy="407932"/>
          </a:xfrm>
          <a:prstGeom prst="rect">
            <a:avLst/>
          </a:prstGeom>
          <a:noFill/>
        </p:spPr>
        <p:txBody>
          <a:bodyPr wrap="square" rtlCol="0">
            <a:spAutoFit/>
          </a:bodyPr>
          <a:lstStyle/>
          <a:p>
            <a:pPr algn="ctr">
              <a:lnSpc>
                <a:spcPct val="80000"/>
              </a:lnSpc>
            </a:pPr>
            <a:r>
              <a:rPr lang="en-US" sz="2500" b="1" spc="300" dirty="0">
                <a:latin typeface="Gilroy ExtraBold" charset="0"/>
                <a:ea typeface="Gilroy ExtraBold" charset="0"/>
                <a:cs typeface="Gilroy ExtraBold" charset="0"/>
              </a:rPr>
              <a:t>THE </a:t>
            </a:r>
            <a:r>
              <a:rPr lang="en-US" sz="2500" b="1" spc="300">
                <a:latin typeface="Gilroy ExtraBold" charset="0"/>
                <a:ea typeface="Gilroy ExtraBold" charset="0"/>
                <a:cs typeface="Gilroy ExtraBold" charset="0"/>
              </a:rPr>
              <a:t>HARD ASK: 5-STEP FORMULA</a:t>
            </a:r>
            <a:endParaRPr lang="en-US" sz="2500" b="1" spc="300" dirty="0">
              <a:latin typeface="Gilroy ExtraBold" charset="0"/>
              <a:ea typeface="Gilroy ExtraBold" charset="0"/>
              <a:cs typeface="Gilroy ExtraBold" charset="0"/>
            </a:endParaRPr>
          </a:p>
        </p:txBody>
      </p:sp>
    </p:spTree>
    <p:extLst>
      <p:ext uri="{BB962C8B-B14F-4D97-AF65-F5344CB8AC3E}">
        <p14:creationId xmlns:p14="http://schemas.microsoft.com/office/powerpoint/2010/main" val="1206054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919534" y="1261448"/>
            <a:ext cx="5630779" cy="4363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Learn a new skill</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Understand a new perspective</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Demonstrate commitment to a cause</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Keep busy</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To be challenged</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dirty="0">
                <a:solidFill>
                  <a:schemeClr val="tx1"/>
                </a:solidFill>
                <a:latin typeface="Source Sans Pro" charset="0"/>
                <a:ea typeface="Source Sans Pro" charset="0"/>
                <a:cs typeface="Source Sans Pro" charset="0"/>
              </a:rPr>
              <a:t>For fun</a:t>
            </a:r>
          </a:p>
          <a:p>
            <a:pPr marL="342900" indent="-342900">
              <a:lnSpc>
                <a:spcPct val="90000"/>
              </a:lnSpc>
              <a:buFont typeface="Arial" charset="0"/>
              <a:buChar char="•"/>
            </a:pPr>
            <a:endParaRPr lang="en-US" altLang="en-US" sz="2400" dirty="0">
              <a:solidFill>
                <a:schemeClr val="tx1"/>
              </a:solidFill>
              <a:latin typeface="Source Sans Pro" charset="0"/>
              <a:ea typeface="Source Sans Pro" charset="0"/>
              <a:cs typeface="Source Sans Pro" charset="0"/>
            </a:endParaRPr>
          </a:p>
          <a:p>
            <a:pPr marL="342900" indent="-342900">
              <a:lnSpc>
                <a:spcPct val="90000"/>
              </a:lnSpc>
              <a:buFont typeface="Arial" charset="0"/>
              <a:buChar char="•"/>
            </a:pPr>
            <a:r>
              <a:rPr lang="en-US" altLang="en-US" sz="2400" b="1" dirty="0">
                <a:solidFill>
                  <a:schemeClr val="tx1"/>
                </a:solidFill>
                <a:latin typeface="Source Sans Pro" charset="0"/>
                <a:ea typeface="Source Sans Pro" charset="0"/>
                <a:cs typeface="Source Sans Pro" charset="0"/>
              </a:rPr>
              <a:t>Because they were asked!</a:t>
            </a:r>
          </a:p>
        </p:txBody>
      </p:sp>
      <p:sp>
        <p:nvSpPr>
          <p:cNvPr id="7" name="Rectangle 6"/>
          <p:cNvSpPr>
            <a:spLocks noChangeArrowheads="1"/>
          </p:cNvSpPr>
          <p:nvPr/>
        </p:nvSpPr>
        <p:spPr bwMode="auto">
          <a:xfrm>
            <a:off x="914400" y="1222659"/>
            <a:ext cx="4122821"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Why should someone attend your event?</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355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25247" y="2026274"/>
            <a:ext cx="9941506" cy="2793072"/>
          </a:xfrm>
          <a:prstGeom prst="rect">
            <a:avLst/>
          </a:prstGeom>
          <a:noFill/>
        </p:spPr>
        <p:txBody>
          <a:bodyPr wrap="square" rtlCol="0">
            <a:spAutoFit/>
          </a:bodyPr>
          <a:lstStyle/>
          <a:p>
            <a:pPr algn="ctr">
              <a:lnSpc>
                <a:spcPct val="90000"/>
              </a:lnSpc>
            </a:pPr>
            <a:r>
              <a:rPr lang="en-US" sz="6500" dirty="0">
                <a:solidFill>
                  <a:schemeClr val="bg1"/>
                </a:solidFill>
                <a:latin typeface="Gilroy ExtraBold" charset="0"/>
                <a:ea typeface="Gilroy ExtraBold" charset="0"/>
                <a:cs typeface="Gilroy ExtraBold" charset="0"/>
              </a:rPr>
              <a:t>You get what you </a:t>
            </a:r>
          </a:p>
          <a:p>
            <a:pPr algn="ctr">
              <a:lnSpc>
                <a:spcPct val="90000"/>
              </a:lnSpc>
            </a:pPr>
            <a:r>
              <a:rPr lang="en-US" sz="6500" dirty="0">
                <a:solidFill>
                  <a:schemeClr val="bg1"/>
                </a:solidFill>
                <a:latin typeface="Gilroy ExtraBold" charset="0"/>
                <a:ea typeface="Gilroy ExtraBold" charset="0"/>
                <a:cs typeface="Gilroy ExtraBold" charset="0"/>
              </a:rPr>
              <a:t>ask for, and not much </a:t>
            </a:r>
          </a:p>
          <a:p>
            <a:pPr algn="ctr">
              <a:lnSpc>
                <a:spcPct val="90000"/>
              </a:lnSpc>
            </a:pPr>
            <a:r>
              <a:rPr lang="en-US" sz="6500" dirty="0">
                <a:solidFill>
                  <a:schemeClr val="bg1"/>
                </a:solidFill>
                <a:latin typeface="Gilroy ExtraBold" charset="0"/>
                <a:ea typeface="Gilroy ExtraBold" charset="0"/>
                <a:cs typeface="Gilroy ExtraBold" charset="0"/>
              </a:rPr>
              <a:t>of what you do not.</a:t>
            </a:r>
          </a:p>
        </p:txBody>
      </p:sp>
    </p:spTree>
    <p:extLst>
      <p:ext uri="{BB962C8B-B14F-4D97-AF65-F5344CB8AC3E}">
        <p14:creationId xmlns:p14="http://schemas.microsoft.com/office/powerpoint/2010/main" val="869231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5043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	Leading an action planning session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Event management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Recruitment: Grassroots tactics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Recruitment: Digital tactics</a:t>
            </a: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Our learning journey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54860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0" y="556098"/>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Key takeaways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20" y="1737937"/>
            <a:ext cx="4783246" cy="42472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697" y="1713575"/>
            <a:ext cx="4783246" cy="4271626"/>
          </a:xfrm>
          <a:prstGeom prst="rect">
            <a:avLst/>
          </a:prstGeom>
        </p:spPr>
      </p:pic>
    </p:spTree>
    <p:extLst>
      <p:ext uri="{BB962C8B-B14F-4D97-AF65-F5344CB8AC3E}">
        <p14:creationId xmlns:p14="http://schemas.microsoft.com/office/powerpoint/2010/main" val="101414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379"/>
            <a:ext cx="12192000" cy="68703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57204" y="2666457"/>
            <a:ext cx="7969881" cy="3433376"/>
          </a:xfrm>
          <a:prstGeom prst="rect">
            <a:avLst/>
          </a:prstGeom>
          <a:noFill/>
        </p:spPr>
        <p:txBody>
          <a:bodyPr wrap="square" rtlCol="0">
            <a:spAutoFit/>
          </a:bodyPr>
          <a:lstStyle/>
          <a:p>
            <a:pPr marL="914400" indent="-914400">
              <a:lnSpc>
                <a:spcPct val="110000"/>
              </a:lnSpc>
              <a:buFont typeface="+mj-lt"/>
              <a:buAutoNum type="arabicPeriod"/>
            </a:pPr>
            <a:r>
              <a:rPr lang="en-US" sz="5000" b="1" dirty="0">
                <a:solidFill>
                  <a:schemeClr val="bg1"/>
                </a:solidFill>
                <a:latin typeface="Gilroy ExtraBold" charset="0"/>
                <a:ea typeface="Gilroy ExtraBold" charset="0"/>
                <a:cs typeface="Gilroy ExtraBold" charset="0"/>
              </a:rPr>
              <a:t>Authenticity </a:t>
            </a:r>
          </a:p>
          <a:p>
            <a:pPr marL="914400" indent="-914400">
              <a:lnSpc>
                <a:spcPct val="110000"/>
              </a:lnSpc>
              <a:buFont typeface="+mj-lt"/>
              <a:buAutoNum type="arabicPeriod"/>
            </a:pPr>
            <a:r>
              <a:rPr lang="en-US" sz="5000" b="1" dirty="0">
                <a:solidFill>
                  <a:schemeClr val="bg1"/>
                </a:solidFill>
                <a:latin typeface="Gilroy ExtraBold" charset="0"/>
                <a:ea typeface="Gilroy ExtraBold" charset="0"/>
                <a:cs typeface="Gilroy ExtraBold" charset="0"/>
              </a:rPr>
              <a:t>Relevance </a:t>
            </a:r>
          </a:p>
          <a:p>
            <a:pPr marL="914400" indent="-914400">
              <a:lnSpc>
                <a:spcPct val="110000"/>
              </a:lnSpc>
              <a:buFont typeface="+mj-lt"/>
              <a:buAutoNum type="arabicPeriod"/>
            </a:pPr>
            <a:r>
              <a:rPr lang="en-US" sz="5000" b="1" dirty="0">
                <a:solidFill>
                  <a:schemeClr val="bg1"/>
                </a:solidFill>
                <a:latin typeface="Gilroy ExtraBold" charset="0"/>
                <a:ea typeface="Gilroy ExtraBold" charset="0"/>
                <a:cs typeface="Gilroy ExtraBold" charset="0"/>
              </a:rPr>
              <a:t>Impact</a:t>
            </a:r>
          </a:p>
          <a:p>
            <a:pPr marL="914400" indent="-914400">
              <a:lnSpc>
                <a:spcPct val="110000"/>
              </a:lnSpc>
              <a:buFont typeface="+mj-lt"/>
              <a:buAutoNum type="arabicPeriod"/>
            </a:pPr>
            <a:endParaRPr lang="en-US" sz="5000" b="1" dirty="0">
              <a:solidFill>
                <a:schemeClr val="bg1"/>
              </a:solidFill>
              <a:latin typeface="Gilroy ExtraBold" charset="0"/>
              <a:ea typeface="Gilroy ExtraBold" charset="0"/>
              <a:cs typeface="Gilroy ExtraBold" charset="0"/>
            </a:endParaRPr>
          </a:p>
        </p:txBody>
      </p:sp>
      <p:sp>
        <p:nvSpPr>
          <p:cNvPr id="11" name="TextBox 10"/>
          <p:cNvSpPr txBox="1"/>
          <p:nvPr/>
        </p:nvSpPr>
        <p:spPr>
          <a:xfrm>
            <a:off x="0" y="1079665"/>
            <a:ext cx="12192000" cy="496354"/>
          </a:xfrm>
          <a:prstGeom prst="rect">
            <a:avLst/>
          </a:prstGeom>
          <a:noFill/>
        </p:spPr>
        <p:txBody>
          <a:bodyPr wrap="square" rtlCol="0">
            <a:spAutoFit/>
          </a:bodyPr>
          <a:lstStyle/>
          <a:p>
            <a:pPr algn="ctr">
              <a:lnSpc>
                <a:spcPct val="80000"/>
              </a:lnSpc>
            </a:pPr>
            <a:r>
              <a:rPr lang="en-US" sz="3200" b="1" spc="300" dirty="0">
                <a:solidFill>
                  <a:schemeClr val="tx2"/>
                </a:solidFill>
                <a:latin typeface="Gilroy ExtraBold" charset="0"/>
                <a:ea typeface="Gilroy ExtraBold" charset="0"/>
                <a:cs typeface="Gilroy ExtraBold" charset="0"/>
              </a:rPr>
              <a:t>KEY PRINCIPLES OF DIGITAL ORGANIZING</a:t>
            </a:r>
          </a:p>
        </p:txBody>
      </p:sp>
    </p:spTree>
    <p:extLst>
      <p:ext uri="{BB962C8B-B14F-4D97-AF65-F5344CB8AC3E}">
        <p14:creationId xmlns:p14="http://schemas.microsoft.com/office/powerpoint/2010/main" val="923579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54284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2: </a:t>
            </a:r>
            <a:r>
              <a:rPr lang="en-US" altLang="en-US" sz="2500" dirty="0">
                <a:solidFill>
                  <a:schemeClr val="tx1"/>
                </a:solidFill>
                <a:latin typeface="Source Sans Pro" charset="0"/>
                <a:ea typeface="Source Sans Pro" charset="0"/>
                <a:cs typeface="Source Sans Pro" charset="0"/>
              </a:rPr>
              <a:t>	Leading an action planning session</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3:</a:t>
            </a:r>
            <a:r>
              <a:rPr lang="en-US" altLang="en-US" sz="2500" dirty="0">
                <a:solidFill>
                  <a:schemeClr val="tx1"/>
                </a:solidFill>
                <a:latin typeface="Source Sans Pro" charset="0"/>
                <a:ea typeface="Source Sans Pro" charset="0"/>
                <a:cs typeface="Source Sans Pro" charset="0"/>
              </a:rPr>
              <a:t>	Event management</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4:</a:t>
            </a:r>
            <a:r>
              <a:rPr lang="en-US" altLang="en-US" sz="2500" dirty="0">
                <a:solidFill>
                  <a:schemeClr val="tx1"/>
                </a:solidFill>
                <a:latin typeface="Source Sans Pro" charset="0"/>
                <a:ea typeface="Source Sans Pro" charset="0"/>
                <a:cs typeface="Source Sans Pro" charset="0"/>
              </a:rPr>
              <a:t>	Recruitment: Grassroots tactics</a:t>
            </a: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5:</a:t>
            </a:r>
            <a:r>
              <a:rPr lang="en-US" altLang="en-US" sz="2500" dirty="0">
                <a:solidFill>
                  <a:schemeClr val="tx1"/>
                </a:solidFill>
                <a:latin typeface="Source Sans Pro" charset="0"/>
                <a:ea typeface="Source Sans Pro" charset="0"/>
                <a:cs typeface="Source Sans Pro" charset="0"/>
              </a:rPr>
              <a:t>	Recruitment: </a:t>
            </a:r>
            <a:r>
              <a:rPr lang="en-US" altLang="en-US" sz="2500">
                <a:solidFill>
                  <a:schemeClr val="tx1"/>
                </a:solidFill>
                <a:latin typeface="Source Sans Pro" charset="0"/>
                <a:ea typeface="Source Sans Pro" charset="0"/>
                <a:cs typeface="Source Sans Pro" charset="0"/>
              </a:rPr>
              <a:t>Digital tactics</a:t>
            </a:r>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a:p>
            <a:r>
              <a:rPr lang="en-US" altLang="en-US" sz="2500" b="1" dirty="0">
                <a:solidFill>
                  <a:schemeClr val="tx1"/>
                </a:solidFill>
                <a:latin typeface="Source Sans Pro" charset="0"/>
                <a:ea typeface="Source Sans Pro" charset="0"/>
                <a:cs typeface="Source Sans Pro" charset="0"/>
              </a:rPr>
              <a:t>Week 6:</a:t>
            </a:r>
            <a:r>
              <a:rPr lang="en-US" altLang="en-US" sz="2500" dirty="0">
                <a:solidFill>
                  <a:schemeClr val="tx1"/>
                </a:solidFill>
                <a:latin typeface="Source Sans Pro" charset="0"/>
                <a:ea typeface="Source Sans Pro" charset="0"/>
                <a:cs typeface="Source Sans Pro" charset="0"/>
              </a:rPr>
              <a:t>	Tying it all together</a:t>
            </a: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Our learning journey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886946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431"/>
          <a:stretch/>
        </p:blipFill>
        <p:spPr>
          <a:xfrm>
            <a:off x="-166011" y="-695486"/>
            <a:ext cx="12358011" cy="7553486"/>
          </a:xfrm>
          <a:prstGeom prst="rect">
            <a:avLst/>
          </a:prstGeom>
        </p:spPr>
      </p:pic>
      <p:sp>
        <p:nvSpPr>
          <p:cNvPr id="9" name="TextBox 8"/>
          <p:cNvSpPr txBox="1"/>
          <p:nvPr/>
        </p:nvSpPr>
        <p:spPr>
          <a:xfrm>
            <a:off x="8014350" y="4727320"/>
            <a:ext cx="5548132" cy="553998"/>
          </a:xfrm>
          <a:prstGeom prst="rect">
            <a:avLst/>
          </a:prstGeom>
          <a:noFill/>
        </p:spPr>
        <p:txBody>
          <a:bodyPr wrap="square" rtlCol="0">
            <a:spAutoFit/>
          </a:bodyPr>
          <a:lstStyle/>
          <a:p>
            <a:r>
              <a:rPr lang="en-US" sz="3000" b="1" dirty="0">
                <a:solidFill>
                  <a:schemeClr val="bg1"/>
                </a:solidFill>
                <a:latin typeface="Gilroy ExtraBold" charset="0"/>
                <a:ea typeface="Gilroy ExtraBold" charset="0"/>
                <a:cs typeface="Gilroy ExtraBold" charset="0"/>
              </a:rPr>
              <a:t>Bobby Brady-Sharp</a:t>
            </a:r>
          </a:p>
        </p:txBody>
      </p:sp>
      <p:sp>
        <p:nvSpPr>
          <p:cNvPr id="4" name="TextBox 3"/>
          <p:cNvSpPr txBox="1"/>
          <p:nvPr/>
        </p:nvSpPr>
        <p:spPr>
          <a:xfrm>
            <a:off x="8014350" y="5164614"/>
            <a:ext cx="5548132" cy="369332"/>
          </a:xfrm>
          <a:prstGeom prst="rect">
            <a:avLst/>
          </a:prstGeom>
          <a:noFill/>
        </p:spPr>
        <p:txBody>
          <a:bodyPr wrap="square" rtlCol="0">
            <a:spAutoFit/>
          </a:bodyPr>
          <a:lstStyle/>
          <a:p>
            <a:r>
              <a:rPr lang="en-US" dirty="0">
                <a:solidFill>
                  <a:schemeClr val="tx2"/>
                </a:solidFill>
              </a:rPr>
              <a:t>Training Projects Manager</a:t>
            </a:r>
            <a:endParaRPr lang="en-US" dirty="0">
              <a:solidFill>
                <a:schemeClr val="tx2"/>
              </a:solidFill>
              <a:latin typeface="Source Sans Pro" charset="0"/>
              <a:ea typeface="Source Sans Pro" charset="0"/>
              <a:cs typeface="Source Sans Pro" charset="0"/>
            </a:endParaRP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00494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6064280" cy="93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Review the fellowship learning journey</a:t>
            </a:r>
          </a:p>
        </p:txBody>
      </p:sp>
      <p:sp>
        <p:nvSpPr>
          <p:cNvPr id="35" name="Rectangle 34"/>
          <p:cNvSpPr/>
          <p:nvPr/>
        </p:nvSpPr>
        <p:spPr>
          <a:xfrm>
            <a:off x="4908519" y="2438564"/>
            <a:ext cx="5473971"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175883"/>
            <a:ext cx="5068858"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Explain post event requirements</a:t>
            </a:r>
          </a:p>
        </p:txBody>
      </p:sp>
      <p:sp>
        <p:nvSpPr>
          <p:cNvPr id="9" name="Rectangle 8"/>
          <p:cNvSpPr/>
          <p:nvPr/>
        </p:nvSpPr>
        <p:spPr>
          <a:xfrm>
            <a:off x="4908518" y="4028950"/>
            <a:ext cx="5832788"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Staying involved with OFA</a:t>
            </a:r>
          </a:p>
          <a:p>
            <a:pPr marL="243785"/>
            <a:r>
              <a:rPr lang="en-US" sz="2667" dirty="0">
                <a:solidFill>
                  <a:schemeClr val="tx1"/>
                </a:solidFill>
                <a:latin typeface="Source Sans Pro" charset="0"/>
                <a:ea typeface="Source Sans Pro" charset="0"/>
                <a:cs typeface="Source Sans Pro" charset="0"/>
              </a:rPr>
              <a:t>Leadership pathways</a:t>
            </a:r>
          </a:p>
        </p:txBody>
      </p:sp>
      <p:sp>
        <p:nvSpPr>
          <p:cNvPr id="10" name="Rectangle 9"/>
          <p:cNvSpPr/>
          <p:nvPr/>
        </p:nvSpPr>
        <p:spPr>
          <a:xfrm>
            <a:off x="4908518" y="4902665"/>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13887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Graduation requirements:</a:t>
            </a:r>
          </a:p>
        </p:txBody>
      </p:sp>
      <p:sp>
        <p:nvSpPr>
          <p:cNvPr id="8" name="TextBox 7"/>
          <p:cNvSpPr txBox="1"/>
          <p:nvPr/>
        </p:nvSpPr>
        <p:spPr>
          <a:xfrm>
            <a:off x="6266688" y="1141536"/>
            <a:ext cx="4547617" cy="4154984"/>
          </a:xfrm>
          <a:prstGeom prst="rect">
            <a:avLst/>
          </a:prstGeom>
          <a:noFill/>
        </p:spPr>
        <p:txBody>
          <a:bodyPr wrap="square" rtlCol="0">
            <a:spAutoFit/>
          </a:bodyPr>
          <a:lstStyle/>
          <a:p>
            <a:r>
              <a:rPr lang="en-US" sz="2400" dirty="0">
                <a:latin typeface="Source Sans Pro" charset="0"/>
                <a:ea typeface="Source Sans Pro" charset="0"/>
                <a:cs typeface="Source Sans Pro" charset="0"/>
              </a:rPr>
              <a:t>Participate in six fellowship weekly webinars.</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Plan and host a community engagement event within a few months of the end of the fellowship.</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Complete the Graduation Off Boarding form by the Sunday, November 12 deadline.</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8" y="237840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8" y="4206440"/>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spTree>
    <p:extLst>
      <p:ext uri="{BB962C8B-B14F-4D97-AF65-F5344CB8AC3E}">
        <p14:creationId xmlns:p14="http://schemas.microsoft.com/office/powerpoint/2010/main" val="1495969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6064280" cy="933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Review the components of a community engagement event </a:t>
            </a:r>
          </a:p>
        </p:txBody>
      </p:sp>
      <p:sp>
        <p:nvSpPr>
          <p:cNvPr id="35" name="Rectangle 34"/>
          <p:cNvSpPr/>
          <p:nvPr/>
        </p:nvSpPr>
        <p:spPr>
          <a:xfrm>
            <a:off x="4908519" y="2650154"/>
            <a:ext cx="5473971"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Discuss graduation </a:t>
            </a:r>
            <a:r>
              <a:rPr lang="en-US" sz="2667" dirty="0">
                <a:solidFill>
                  <a:schemeClr val="bg1"/>
                </a:solidFill>
                <a:latin typeface="Source Sans Pro" charset="0"/>
                <a:ea typeface="Source Sans Pro" charset="0"/>
                <a:cs typeface="Source Sans Pro" charset="0"/>
              </a:rPr>
              <a:t>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387473"/>
            <a:ext cx="5365034" cy="543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Explain post event requirements</a:t>
            </a:r>
          </a:p>
        </p:txBody>
      </p:sp>
      <p:sp>
        <p:nvSpPr>
          <p:cNvPr id="9" name="Rectangle 8"/>
          <p:cNvSpPr/>
          <p:nvPr/>
        </p:nvSpPr>
        <p:spPr>
          <a:xfrm>
            <a:off x="4908518" y="4318314"/>
            <a:ext cx="6272626"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Staying involved with OFA</a:t>
            </a:r>
          </a:p>
          <a:p>
            <a:pPr marL="243785"/>
            <a:r>
              <a:rPr lang="en-US" sz="2667" dirty="0">
                <a:solidFill>
                  <a:schemeClr val="tx1"/>
                </a:solidFill>
                <a:latin typeface="Source Sans Pro" charset="0"/>
                <a:ea typeface="Source Sans Pro" charset="0"/>
                <a:cs typeface="Source Sans Pro" charset="0"/>
              </a:rPr>
              <a:t>Leadership pathways</a:t>
            </a:r>
          </a:p>
        </p:txBody>
      </p:sp>
      <p:sp>
        <p:nvSpPr>
          <p:cNvPr id="10" name="Rectangle 9"/>
          <p:cNvSpPr/>
          <p:nvPr/>
        </p:nvSpPr>
        <p:spPr>
          <a:xfrm>
            <a:off x="4908518" y="5226005"/>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37452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4663692" y="971548"/>
            <a:ext cx="6699251" cy="4154984"/>
          </a:xfrm>
          <a:prstGeom prst="rect">
            <a:avLst/>
          </a:prstGeom>
          <a:noFill/>
        </p:spPr>
        <p:txBody>
          <a:bodyPr wrap="square" rtlCol="0">
            <a:spAutoFit/>
          </a:bodyPr>
          <a:lstStyle/>
          <a:p>
            <a:r>
              <a:rPr lang="en-US" sz="2400" dirty="0">
                <a:latin typeface="Source Sans Pro" charset="0"/>
                <a:ea typeface="Source Sans Pro" charset="0"/>
                <a:cs typeface="Source Sans Pro" charset="0"/>
              </a:rPr>
              <a:t>Please email a recap and pictures of your event to </a:t>
            </a:r>
            <a:r>
              <a:rPr lang="en-US" sz="2400" dirty="0">
                <a:latin typeface="Source Sans Pro" charset="0"/>
                <a:ea typeface="Source Sans Pro" charset="0"/>
                <a:cs typeface="Source Sans Pro" charset="0"/>
                <a:hlinkClick r:id="rId4"/>
              </a:rPr>
              <a:t>fellows@ofa.us</a:t>
            </a:r>
            <a:r>
              <a:rPr lang="en-US" sz="2400" dirty="0">
                <a:latin typeface="Source Sans Pro" charset="0"/>
                <a:ea typeface="Source Sans Pro" charset="0"/>
                <a:cs typeface="Source Sans Pro" charset="0"/>
              </a:rPr>
              <a:t>. </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If you have a fellows leader, they will complete a report back form, letting us know about the highlights of your events, the number of attendees present, and other relevant information.</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We love seeing fellows events on social media so be sure to share pictures and highlights from your event!</a:t>
            </a:r>
          </a:p>
        </p:txBody>
      </p:sp>
      <p:sp>
        <p:nvSpPr>
          <p:cNvPr id="8" name="TextBox 7"/>
          <p:cNvSpPr txBox="1"/>
          <p:nvPr/>
        </p:nvSpPr>
        <p:spPr>
          <a:xfrm>
            <a:off x="930274" y="971548"/>
            <a:ext cx="2970214"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After your event:</a:t>
            </a:r>
          </a:p>
        </p:txBody>
      </p:sp>
    </p:spTree>
    <p:extLst>
      <p:ext uri="{BB962C8B-B14F-4D97-AF65-F5344CB8AC3E}">
        <p14:creationId xmlns:p14="http://schemas.microsoft.com/office/powerpoint/2010/main" val="1308901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029520"/>
            <a:ext cx="12192000" cy="1357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b="1" dirty="0">
                <a:solidFill>
                  <a:schemeClr val="bg1"/>
                </a:solidFill>
                <a:latin typeface="Gilroy ExtraBold" charset="0"/>
                <a:ea typeface="Gilroy ExtraBold" charset="0"/>
                <a:cs typeface="Gilroy ExtraBold" charset="0"/>
              </a:rPr>
              <a:t>Questions about the </a:t>
            </a:r>
            <a:r>
              <a:rPr lang="en-US" b="1">
                <a:solidFill>
                  <a:schemeClr val="bg1"/>
                </a:solidFill>
                <a:latin typeface="Gilroy ExtraBold" charset="0"/>
                <a:ea typeface="Gilroy ExtraBold" charset="0"/>
                <a:cs typeface="Gilroy ExtraBold" charset="0"/>
              </a:rPr>
              <a:t>graduation </a:t>
            </a:r>
          </a:p>
          <a:p>
            <a:pPr algn="ctr"/>
            <a:r>
              <a:rPr lang="en-US" b="1" dirty="0">
                <a:solidFill>
                  <a:schemeClr val="bg1"/>
                </a:solidFill>
                <a:latin typeface="Gilroy ExtraBold" charset="0"/>
                <a:ea typeface="Gilroy ExtraBold" charset="0"/>
                <a:cs typeface="Gilroy ExtraBold" charset="0"/>
              </a:rPr>
              <a:t>requirements or post event expectations? </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753150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6064280" cy="575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Review the fellowship learning journey</a:t>
            </a:r>
          </a:p>
        </p:txBody>
      </p:sp>
      <p:sp>
        <p:nvSpPr>
          <p:cNvPr id="35" name="Rectangle 34"/>
          <p:cNvSpPr/>
          <p:nvPr/>
        </p:nvSpPr>
        <p:spPr>
          <a:xfrm>
            <a:off x="4908520" y="2222644"/>
            <a:ext cx="5473971"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Discuss graduation </a:t>
            </a:r>
            <a:r>
              <a:rPr lang="en-US" sz="2667" dirty="0">
                <a:solidFill>
                  <a:schemeClr val="bg1"/>
                </a:solidFill>
                <a:latin typeface="Source Sans Pro" charset="0"/>
                <a:ea typeface="Source Sans Pro" charset="0"/>
                <a:cs typeface="Source Sans Pro" charset="0"/>
              </a:rPr>
              <a:t>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20" y="2890513"/>
            <a:ext cx="5068858"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Explain post event requirements</a:t>
            </a:r>
          </a:p>
        </p:txBody>
      </p:sp>
      <p:sp>
        <p:nvSpPr>
          <p:cNvPr id="9" name="Rectangle 8"/>
          <p:cNvSpPr/>
          <p:nvPr/>
        </p:nvSpPr>
        <p:spPr>
          <a:xfrm>
            <a:off x="4908518" y="3627832"/>
            <a:ext cx="5763339" cy="851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Staying involved with OFA leadership pathways</a:t>
            </a:r>
          </a:p>
        </p:txBody>
      </p:sp>
      <p:sp>
        <p:nvSpPr>
          <p:cNvPr id="10" name="Rectangle 9"/>
          <p:cNvSpPr/>
          <p:nvPr/>
        </p:nvSpPr>
        <p:spPr>
          <a:xfrm>
            <a:off x="4920518" y="4683347"/>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052869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TextBox 5"/>
          <p:cNvSpPr txBox="1"/>
          <p:nvPr/>
        </p:nvSpPr>
        <p:spPr>
          <a:xfrm>
            <a:off x="0" y="2013087"/>
            <a:ext cx="12192000" cy="2739211"/>
          </a:xfrm>
          <a:prstGeom prst="rect">
            <a:avLst/>
          </a:prstGeom>
          <a:noFill/>
        </p:spPr>
        <p:txBody>
          <a:bodyPr wrap="square" rtlCol="0">
            <a:spAutoFit/>
          </a:bodyPr>
          <a:lstStyle/>
          <a:p>
            <a:pPr algn="ctr">
              <a:lnSpc>
                <a:spcPct val="80000"/>
              </a:lnSpc>
            </a:pPr>
            <a:r>
              <a:rPr lang="en-US" sz="4300" b="1" dirty="0">
                <a:solidFill>
                  <a:schemeClr val="bg1"/>
                </a:solidFill>
                <a:latin typeface="Gilroy ExtraBold" charset="0"/>
                <a:ea typeface="Gilroy ExtraBold" charset="0"/>
                <a:cs typeface="Gilroy ExtraBold" charset="0"/>
              </a:rPr>
              <a:t>OFA is committed to building </a:t>
            </a:r>
          </a:p>
          <a:p>
            <a:pPr algn="ctr">
              <a:lnSpc>
                <a:spcPct val="80000"/>
              </a:lnSpc>
            </a:pPr>
            <a:r>
              <a:rPr lang="en-US" sz="4300" b="1" dirty="0">
                <a:solidFill>
                  <a:schemeClr val="bg1"/>
                </a:solidFill>
                <a:latin typeface="Gilroy ExtraBold" charset="0"/>
                <a:ea typeface="Gilroy ExtraBold" charset="0"/>
                <a:cs typeface="Gilroy ExtraBold" charset="0"/>
              </a:rPr>
              <a:t>a new generation of progressive </a:t>
            </a:r>
          </a:p>
          <a:p>
            <a:pPr algn="ctr">
              <a:lnSpc>
                <a:spcPct val="80000"/>
              </a:lnSpc>
            </a:pPr>
            <a:r>
              <a:rPr lang="en-US" sz="4300" b="1" dirty="0">
                <a:solidFill>
                  <a:schemeClr val="bg1"/>
                </a:solidFill>
                <a:latin typeface="Gilroy ExtraBold" charset="0"/>
                <a:ea typeface="Gilroy ExtraBold" charset="0"/>
                <a:cs typeface="Gilroy ExtraBold" charset="0"/>
              </a:rPr>
              <a:t>leaders to meet the challenges </a:t>
            </a:r>
          </a:p>
          <a:p>
            <a:pPr algn="ctr">
              <a:lnSpc>
                <a:spcPct val="80000"/>
              </a:lnSpc>
            </a:pPr>
            <a:r>
              <a:rPr lang="en-US" sz="4300" b="1" dirty="0">
                <a:solidFill>
                  <a:schemeClr val="bg1"/>
                </a:solidFill>
                <a:latin typeface="Gilroy ExtraBold" charset="0"/>
                <a:ea typeface="Gilroy ExtraBold" charset="0"/>
                <a:cs typeface="Gilroy ExtraBold" charset="0"/>
              </a:rPr>
              <a:t>of today and prepare for the </a:t>
            </a:r>
          </a:p>
          <a:p>
            <a:pPr algn="ctr">
              <a:lnSpc>
                <a:spcPct val="80000"/>
              </a:lnSpc>
            </a:pPr>
            <a:r>
              <a:rPr lang="en-US" sz="4300" b="1" dirty="0">
                <a:solidFill>
                  <a:schemeClr val="bg1"/>
                </a:solidFill>
                <a:latin typeface="Gilroy ExtraBold" charset="0"/>
                <a:ea typeface="Gilroy ExtraBold" charset="0"/>
                <a:cs typeface="Gilroy ExtraBold" charset="0"/>
              </a:rPr>
              <a:t>challenges in decades to come.</a:t>
            </a:r>
          </a:p>
        </p:txBody>
      </p:sp>
    </p:spTree>
    <p:extLst>
      <p:ext uri="{BB962C8B-B14F-4D97-AF65-F5344CB8AC3E}">
        <p14:creationId xmlns:p14="http://schemas.microsoft.com/office/powerpoint/2010/main" val="596114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9566" y="1335496"/>
            <a:ext cx="12182434" cy="4443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70000"/>
              </a:lnSpc>
            </a:pPr>
            <a:r>
              <a:rPr lang="en-US" sz="10000" b="1" dirty="0">
                <a:solidFill>
                  <a:schemeClr val="bg1"/>
                </a:solidFill>
                <a:latin typeface="Gilroy ExtraBold" charset="0"/>
                <a:ea typeface="Gilroy ExtraBold" charset="0"/>
                <a:cs typeface="Gilroy ExtraBold" charset="0"/>
              </a:rPr>
              <a:t>Respect</a:t>
            </a:r>
          </a:p>
          <a:p>
            <a:pPr algn="ctr">
              <a:lnSpc>
                <a:spcPct val="70000"/>
              </a:lnSpc>
            </a:pPr>
            <a:r>
              <a:rPr lang="en-US" sz="10000" b="1" dirty="0">
                <a:solidFill>
                  <a:schemeClr val="tx2"/>
                </a:solidFill>
                <a:latin typeface="Gilroy ExtraBold" charset="0"/>
                <a:ea typeface="Gilroy ExtraBold" charset="0"/>
                <a:cs typeface="Gilroy ExtraBold" charset="0"/>
              </a:rPr>
              <a:t>Empower</a:t>
            </a:r>
          </a:p>
          <a:p>
            <a:pPr algn="ctr">
              <a:lnSpc>
                <a:spcPct val="70000"/>
              </a:lnSpc>
            </a:pPr>
            <a:r>
              <a:rPr lang="en-US" sz="10000" b="1" dirty="0">
                <a:solidFill>
                  <a:schemeClr val="bg1"/>
                </a:solidFill>
                <a:latin typeface="Gilroy ExtraBold" charset="0"/>
                <a:ea typeface="Gilroy ExtraBold" charset="0"/>
                <a:cs typeface="Gilroy ExtraBold" charset="0"/>
              </a:rPr>
              <a:t>Include</a:t>
            </a:r>
          </a:p>
          <a:p>
            <a:pPr algn="ctr">
              <a:lnSpc>
                <a:spcPct val="70000"/>
              </a:lnSpc>
            </a:pPr>
            <a:r>
              <a:rPr lang="en-US" sz="10000" b="1" dirty="0">
                <a:solidFill>
                  <a:schemeClr val="tx2"/>
                </a:solidFill>
                <a:latin typeface="Gilroy ExtraBold" charset="0"/>
                <a:ea typeface="Gilroy ExtraBold" charset="0"/>
                <a:cs typeface="Gilroy ExtraBold" charset="0"/>
              </a:rPr>
              <a:t>Organize</a:t>
            </a:r>
          </a:p>
        </p:txBody>
      </p:sp>
    </p:spTree>
    <p:extLst>
      <p:ext uri="{BB962C8B-B14F-4D97-AF65-F5344CB8AC3E}">
        <p14:creationId xmlns:p14="http://schemas.microsoft.com/office/powerpoint/2010/main" val="875095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07604" y="849089"/>
            <a:ext cx="6418844" cy="5182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2400" dirty="0">
                <a:latin typeface="Source Sans Pro" charset="0"/>
                <a:ea typeface="Source Sans Pro" charset="0"/>
                <a:cs typeface="Source Sans Pro" charset="0"/>
              </a:rPr>
              <a:t>Tomorrow you will receive an email that contains a link to a Graduation form.</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Parts I &amp; II of that form will ask you questions about your upcoming community engagement event, mailing address, and key takeaways from the fellowship.</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Part III of the form will ask you if, and how you would like to stay involved with OFA after the fellowship ends. </a:t>
            </a:r>
          </a:p>
          <a:p>
            <a:endParaRPr lang="en-US" sz="2400" dirty="0">
              <a:latin typeface="Source Sans Pro" charset="0"/>
              <a:ea typeface="Source Sans Pro" charset="0"/>
              <a:cs typeface="Source Sans Pro" charset="0"/>
            </a:endParaRPr>
          </a:p>
          <a:p>
            <a:r>
              <a:rPr lang="en-US" sz="2200" i="1" dirty="0">
                <a:latin typeface="Source Sans Pro" charset="0"/>
                <a:ea typeface="Source Sans Pro" charset="0"/>
                <a:cs typeface="Source Sans Pro" charset="0"/>
              </a:rPr>
              <a:t>Hint: There are a ton of ways to say involved with OFA!</a:t>
            </a:r>
            <a:br>
              <a:rPr lang="en-US" sz="2400" dirty="0">
                <a:latin typeface="Source Sans Pro" charset="0"/>
                <a:ea typeface="Source Sans Pro" charset="0"/>
                <a:cs typeface="Source Sans Pro" charset="0"/>
              </a:rPr>
            </a:br>
            <a:endParaRPr lang="en-US" altLang="en-US" sz="24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10279" y="886926"/>
            <a:ext cx="3340880" cy="15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Staying involved with OFA:</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19279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rrowheads="1"/>
          </p:cNvSpPr>
          <p:nvPr/>
        </p:nvSpPr>
        <p:spPr bwMode="auto">
          <a:xfrm>
            <a:off x="-5665" y="2207125"/>
            <a:ext cx="12182434" cy="979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6600" b="1" dirty="0">
                <a:solidFill>
                  <a:schemeClr val="bg1"/>
                </a:solidFill>
                <a:latin typeface="Gilroy ExtraBold" charset="0"/>
                <a:ea typeface="Gilroy ExtraBold" charset="0"/>
                <a:cs typeface="Gilroy ExtraBold" charset="0"/>
              </a:rPr>
              <a:t>Chapter development</a:t>
            </a:r>
          </a:p>
        </p:txBody>
      </p:sp>
      <p:sp>
        <p:nvSpPr>
          <p:cNvPr id="6" name="Rectangle 5"/>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chemeClr val="tx2"/>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113218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5088" y="1117152"/>
            <a:ext cx="4194048" cy="1214435"/>
          </a:xfrm>
          <a:prstGeom prst="rect">
            <a:avLst/>
          </a:prstGeom>
          <a:noFill/>
        </p:spPr>
        <p:txBody>
          <a:bodyPr wrap="square" rtlCol="0">
            <a:spAutoFit/>
          </a:bodyPr>
          <a:lstStyle/>
          <a:p>
            <a:pPr>
              <a:lnSpc>
                <a:spcPct val="80000"/>
              </a:lnSpc>
            </a:pPr>
            <a:r>
              <a:rPr lang="en-US" sz="4500" b="1" dirty="0">
                <a:solidFill>
                  <a:schemeClr val="tx2"/>
                </a:solidFill>
                <a:latin typeface="Gilroy ExtraBold" charset="0"/>
                <a:ea typeface="Gilroy ExtraBold" charset="0"/>
                <a:cs typeface="Gilroy ExtraBold" charset="0"/>
              </a:rPr>
              <a:t>Goals for today</a:t>
            </a:r>
          </a:p>
        </p:txBody>
      </p:sp>
      <p:sp>
        <p:nvSpPr>
          <p:cNvPr id="8" name="TextBox 7"/>
          <p:cNvSpPr txBox="1"/>
          <p:nvPr/>
        </p:nvSpPr>
        <p:spPr>
          <a:xfrm>
            <a:off x="6266688" y="1141536"/>
            <a:ext cx="4547617" cy="3785652"/>
          </a:xfrm>
          <a:prstGeom prst="rect">
            <a:avLst/>
          </a:prstGeom>
          <a:noFill/>
        </p:spPr>
        <p:txBody>
          <a:bodyPr wrap="square" rtlCol="0">
            <a:spAutoFit/>
          </a:bodyPr>
          <a:lstStyle/>
          <a:p>
            <a:r>
              <a:rPr lang="en-US" sz="2400" dirty="0">
                <a:latin typeface="Source Sans Pro" charset="0"/>
                <a:ea typeface="Source Sans Pro" charset="0"/>
                <a:cs typeface="Source Sans Pro" charset="0"/>
              </a:rPr>
              <a:t>Be able to synthesize the main takeaways of the community engagement fellowship</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Feel prepared for the next steps of your event and fellowship</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To begin to formulate your plan for staying involved in the progressive movement</a:t>
            </a:r>
          </a:p>
        </p:txBody>
      </p:sp>
      <p:sp>
        <p:nvSpPr>
          <p:cNvPr id="9" name="Oval 8"/>
          <p:cNvSpPr/>
          <p:nvPr/>
        </p:nvSpPr>
        <p:spPr>
          <a:xfrm>
            <a:off x="5818418" y="121012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1</a:t>
            </a:r>
          </a:p>
        </p:txBody>
      </p:sp>
      <p:sp>
        <p:nvSpPr>
          <p:cNvPr id="10" name="Oval 9"/>
          <p:cNvSpPr/>
          <p:nvPr/>
        </p:nvSpPr>
        <p:spPr>
          <a:xfrm>
            <a:off x="5818417" y="2689867"/>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2</a:t>
            </a:r>
          </a:p>
        </p:txBody>
      </p:sp>
      <p:sp>
        <p:nvSpPr>
          <p:cNvPr id="11" name="Oval 10"/>
          <p:cNvSpPr/>
          <p:nvPr/>
        </p:nvSpPr>
        <p:spPr>
          <a:xfrm>
            <a:off x="5818417" y="3825112"/>
            <a:ext cx="344495" cy="344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ilroy ExtraBold" charset="0"/>
                <a:ea typeface="Gilroy ExtraBold" charset="0"/>
                <a:cs typeface="Gilroy ExtraBold" charset="0"/>
              </a:rPr>
              <a:t>3</a:t>
            </a:r>
          </a:p>
        </p:txBody>
      </p:sp>
      <p:pic>
        <p:nvPicPr>
          <p:cNvPr id="12" name="Picture 11"/>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60248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rrowheads="1"/>
          </p:cNvSpPr>
          <p:nvPr/>
        </p:nvSpPr>
        <p:spPr bwMode="auto">
          <a:xfrm>
            <a:off x="-5665" y="2207125"/>
            <a:ext cx="12182434" cy="189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6600" b="1" dirty="0">
                <a:solidFill>
                  <a:schemeClr val="bg1"/>
                </a:solidFill>
                <a:latin typeface="Gilroy ExtraBold" charset="0"/>
                <a:ea typeface="Gilroy ExtraBold" charset="0"/>
                <a:cs typeface="Gilroy ExtraBold" charset="0"/>
              </a:rPr>
              <a:t>Chapter development</a:t>
            </a:r>
          </a:p>
          <a:p>
            <a:pPr algn="ctr">
              <a:lnSpc>
                <a:spcPct val="90000"/>
              </a:lnSpc>
            </a:pPr>
            <a:r>
              <a:rPr lang="en-US" sz="6600" b="1" dirty="0">
                <a:solidFill>
                  <a:schemeClr val="bg1"/>
                </a:solidFill>
                <a:latin typeface="Gilroy ExtraBold" charset="0"/>
                <a:ea typeface="Gilroy ExtraBold" charset="0"/>
                <a:cs typeface="Gilroy ExtraBold" charset="0"/>
              </a:rPr>
              <a:t>Digital communications</a:t>
            </a:r>
          </a:p>
        </p:txBody>
      </p:sp>
      <p:sp>
        <p:nvSpPr>
          <p:cNvPr id="6" name="Rectangle 5"/>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chemeClr val="tx2"/>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97737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rrowheads="1"/>
          </p:cNvSpPr>
          <p:nvPr/>
        </p:nvSpPr>
        <p:spPr bwMode="auto">
          <a:xfrm>
            <a:off x="-5665" y="2207125"/>
            <a:ext cx="12182434" cy="280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6600" b="1" dirty="0">
                <a:solidFill>
                  <a:schemeClr val="bg1"/>
                </a:solidFill>
                <a:latin typeface="Gilroy ExtraBold" charset="0"/>
                <a:ea typeface="Gilroy ExtraBold" charset="0"/>
                <a:cs typeface="Gilroy ExtraBold" charset="0"/>
              </a:rPr>
              <a:t>Chapter development</a:t>
            </a:r>
          </a:p>
          <a:p>
            <a:pPr algn="ctr">
              <a:lnSpc>
                <a:spcPct val="90000"/>
              </a:lnSpc>
            </a:pPr>
            <a:r>
              <a:rPr lang="en-US" sz="6600" b="1" dirty="0">
                <a:solidFill>
                  <a:schemeClr val="bg1"/>
                </a:solidFill>
                <a:latin typeface="Gilroy ExtraBold" charset="0"/>
                <a:ea typeface="Gilroy ExtraBold" charset="0"/>
                <a:cs typeface="Gilroy ExtraBold" charset="0"/>
              </a:rPr>
              <a:t>Digital communications</a:t>
            </a:r>
          </a:p>
          <a:p>
            <a:pPr algn="ctr">
              <a:lnSpc>
                <a:spcPct val="90000"/>
              </a:lnSpc>
            </a:pPr>
            <a:r>
              <a:rPr lang="en-US" sz="6600" b="1" dirty="0">
                <a:solidFill>
                  <a:schemeClr val="bg1"/>
                </a:solidFill>
                <a:latin typeface="Gilroy ExtraBold" charset="0"/>
                <a:ea typeface="Gilroy ExtraBold" charset="0"/>
                <a:cs typeface="Gilroy ExtraBold" charset="0"/>
              </a:rPr>
              <a:t>Issue campaigns</a:t>
            </a:r>
          </a:p>
        </p:txBody>
      </p:sp>
      <p:sp>
        <p:nvSpPr>
          <p:cNvPr id="6" name="Rectangle 5"/>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chemeClr val="tx2"/>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1771141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5665" y="2207125"/>
            <a:ext cx="12182434" cy="3721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6600" b="1" dirty="0">
                <a:solidFill>
                  <a:schemeClr val="bg1"/>
                </a:solidFill>
                <a:latin typeface="Gilroy ExtraBold" charset="0"/>
                <a:ea typeface="Gilroy ExtraBold" charset="0"/>
                <a:cs typeface="Gilroy ExtraBold" charset="0"/>
              </a:rPr>
              <a:t>Chapter development</a:t>
            </a:r>
          </a:p>
          <a:p>
            <a:pPr algn="ctr">
              <a:lnSpc>
                <a:spcPct val="90000"/>
              </a:lnSpc>
            </a:pPr>
            <a:r>
              <a:rPr lang="en-US" sz="6600" b="1" dirty="0">
                <a:solidFill>
                  <a:schemeClr val="bg1"/>
                </a:solidFill>
                <a:latin typeface="Gilroy ExtraBold" charset="0"/>
                <a:ea typeface="Gilroy ExtraBold" charset="0"/>
                <a:cs typeface="Gilroy ExtraBold" charset="0"/>
              </a:rPr>
              <a:t>Digital communications</a:t>
            </a:r>
          </a:p>
          <a:p>
            <a:pPr algn="ctr">
              <a:lnSpc>
                <a:spcPct val="90000"/>
              </a:lnSpc>
            </a:pPr>
            <a:r>
              <a:rPr lang="en-US" sz="6600" b="1" dirty="0">
                <a:solidFill>
                  <a:schemeClr val="bg1"/>
                </a:solidFill>
                <a:latin typeface="Gilroy ExtraBold" charset="0"/>
                <a:ea typeface="Gilroy ExtraBold" charset="0"/>
                <a:cs typeface="Gilroy ExtraBold" charset="0"/>
              </a:rPr>
              <a:t>Issue campaigns</a:t>
            </a:r>
          </a:p>
          <a:p>
            <a:pPr algn="ctr">
              <a:lnSpc>
                <a:spcPct val="90000"/>
              </a:lnSpc>
            </a:pPr>
            <a:r>
              <a:rPr lang="en-US" sz="6600" b="1" dirty="0">
                <a:solidFill>
                  <a:schemeClr val="bg1"/>
                </a:solidFill>
                <a:latin typeface="Gilroy ExtraBold" charset="0"/>
                <a:ea typeface="Gilroy ExtraBold" charset="0"/>
                <a:cs typeface="Gilroy ExtraBold" charset="0"/>
              </a:rPr>
              <a:t>Trainings</a:t>
            </a:r>
          </a:p>
        </p:txBody>
      </p:sp>
      <p:sp>
        <p:nvSpPr>
          <p:cNvPr id="4" name="Rectangle 3"/>
          <p:cNvSpPr>
            <a:spLocks noChangeArrowheads="1"/>
          </p:cNvSpPr>
          <p:nvPr/>
        </p:nvSpPr>
        <p:spPr bwMode="auto">
          <a:xfrm>
            <a:off x="2819431" y="1087294"/>
            <a:ext cx="6532242" cy="380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2500" b="1" spc="300" dirty="0">
                <a:solidFill>
                  <a:schemeClr val="tx2"/>
                </a:solidFill>
                <a:latin typeface="Gilroy ExtraBold" charset="0"/>
                <a:ea typeface="Gilroy ExtraBold" charset="0"/>
                <a:cs typeface="Gilroy ExtraBold" charset="0"/>
              </a:rPr>
              <a:t>STAYING INVOLVED WITH OFA</a:t>
            </a:r>
          </a:p>
        </p:txBody>
      </p:sp>
    </p:spTree>
    <p:extLst>
      <p:ext uri="{BB962C8B-B14F-4D97-AF65-F5344CB8AC3E}">
        <p14:creationId xmlns:p14="http://schemas.microsoft.com/office/powerpoint/2010/main" val="1673118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379"/>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11575" y="914104"/>
            <a:ext cx="12192000" cy="158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90000"/>
              </a:lnSpc>
            </a:pPr>
            <a:r>
              <a:rPr lang="en-US" sz="5500" b="1" dirty="0">
                <a:solidFill>
                  <a:schemeClr val="bg1"/>
                </a:solidFill>
                <a:latin typeface="Gilroy ExtraBold" charset="0"/>
                <a:ea typeface="Gilroy ExtraBold" charset="0"/>
                <a:cs typeface="Gilroy ExtraBold" charset="0"/>
              </a:rPr>
              <a:t>What questions about how to</a:t>
            </a:r>
          </a:p>
          <a:p>
            <a:pPr algn="ctr">
              <a:lnSpc>
                <a:spcPct val="90000"/>
              </a:lnSpc>
            </a:pPr>
            <a:r>
              <a:rPr lang="en-US" sz="5500" b="1" dirty="0">
                <a:solidFill>
                  <a:schemeClr val="bg1"/>
                </a:solidFill>
                <a:latin typeface="Gilroy ExtraBold" charset="0"/>
                <a:ea typeface="Gilroy ExtraBold" charset="0"/>
                <a:cs typeface="Gilroy ExtraBold" charset="0"/>
              </a:rPr>
              <a:t>stay involved with OFA?</a:t>
            </a:r>
          </a:p>
        </p:txBody>
      </p:sp>
      <p:grpSp>
        <p:nvGrpSpPr>
          <p:cNvPr id="9" name="Group 8"/>
          <p:cNvGrpSpPr/>
          <p:nvPr/>
        </p:nvGrpSpPr>
        <p:grpSpPr>
          <a:xfrm>
            <a:off x="3829918" y="4441874"/>
            <a:ext cx="4459061" cy="1246889"/>
            <a:chOff x="3829918" y="4441874"/>
            <a:chExt cx="4459061" cy="1246889"/>
          </a:xfrm>
        </p:grpSpPr>
        <p:sp>
          <p:nvSpPr>
            <p:cNvPr id="10" name="TextBox 9">
              <a:hlinkClick r:id="rId2"/>
            </p:cNvPr>
            <p:cNvSpPr txBox="1"/>
            <p:nvPr/>
          </p:nvSpPr>
          <p:spPr>
            <a:xfrm>
              <a:off x="3829918" y="5239124"/>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491" y="4441874"/>
              <a:ext cx="870168" cy="585755"/>
            </a:xfrm>
            <a:prstGeom prst="rect">
              <a:avLst/>
            </a:prstGeom>
          </p:spPr>
        </p:pic>
      </p:grpSp>
    </p:spTree>
    <p:extLst>
      <p:ext uri="{BB962C8B-B14F-4D97-AF65-F5344CB8AC3E}">
        <p14:creationId xmlns:p14="http://schemas.microsoft.com/office/powerpoint/2010/main" val="266922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5073" y="2062079"/>
            <a:ext cx="6288505" cy="2180015"/>
          </a:xfrm>
          <a:prstGeom prst="rect">
            <a:avLst/>
          </a:prstGeom>
        </p:spPr>
      </p:pic>
    </p:spTree>
    <p:extLst>
      <p:ext uri="{BB962C8B-B14F-4D97-AF65-F5344CB8AC3E}">
        <p14:creationId xmlns:p14="http://schemas.microsoft.com/office/powerpoint/2010/main" val="1401832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60000"/>
            <a:extLst>
              <a:ext uri="{28A0092B-C50C-407E-A947-70E740481C1C}">
                <a14:useLocalDpi xmlns:a14="http://schemas.microsoft.com/office/drawing/2010/main" val="0"/>
              </a:ext>
            </a:extLst>
          </a:blip>
          <a:stretch>
            <a:fillRect/>
          </a:stretch>
        </p:blipFill>
        <p:spPr>
          <a:xfrm>
            <a:off x="3625516" y="2205067"/>
            <a:ext cx="4940968" cy="2371665"/>
          </a:xfrm>
          <a:prstGeom prst="rect">
            <a:avLst/>
          </a:prstGeom>
        </p:spPr>
      </p:pic>
    </p:spTree>
    <p:extLst>
      <p:ext uri="{BB962C8B-B14F-4D97-AF65-F5344CB8AC3E}">
        <p14:creationId xmlns:p14="http://schemas.microsoft.com/office/powerpoint/2010/main" val="11642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00" y="2857500"/>
            <a:ext cx="6516624" cy="1143000"/>
          </a:xfrm>
          <a:prstGeom prst="rect">
            <a:avLst/>
          </a:prstGeom>
        </p:spPr>
      </p:pic>
    </p:spTree>
    <p:extLst>
      <p:ext uri="{BB962C8B-B14F-4D97-AF65-F5344CB8AC3E}">
        <p14:creationId xmlns:p14="http://schemas.microsoft.com/office/powerpoint/2010/main" val="1320947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929" y="2652629"/>
            <a:ext cx="7052141" cy="1476542"/>
          </a:xfrm>
          <a:prstGeom prst="rect">
            <a:avLst/>
          </a:prstGeom>
        </p:spPr>
      </p:pic>
    </p:spTree>
    <p:extLst>
      <p:ext uri="{BB962C8B-B14F-4D97-AF65-F5344CB8AC3E}">
        <p14:creationId xmlns:p14="http://schemas.microsoft.com/office/powerpoint/2010/main" val="1473391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630" y="1746250"/>
            <a:ext cx="5920740" cy="3289300"/>
          </a:xfrm>
          <a:prstGeom prst="rect">
            <a:avLst/>
          </a:prstGeom>
        </p:spPr>
      </p:pic>
    </p:spTree>
    <p:extLst>
      <p:ext uri="{BB962C8B-B14F-4D97-AF65-F5344CB8AC3E}">
        <p14:creationId xmlns:p14="http://schemas.microsoft.com/office/powerpoint/2010/main" val="19670512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804" y="1482892"/>
            <a:ext cx="6880392" cy="3816016"/>
          </a:xfrm>
          <a:prstGeom prst="rect">
            <a:avLst/>
          </a:prstGeom>
        </p:spPr>
      </p:pic>
    </p:spTree>
    <p:extLst>
      <p:ext uri="{BB962C8B-B14F-4D97-AF65-F5344CB8AC3E}">
        <p14:creationId xmlns:p14="http://schemas.microsoft.com/office/powerpoint/2010/main" val="1446179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08520" y="1508432"/>
            <a:ext cx="6064280" cy="93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lnSpc>
                <a:spcPct val="90000"/>
              </a:lnSpc>
            </a:pPr>
            <a:r>
              <a:rPr lang="en-US" sz="2667" b="1" dirty="0">
                <a:solidFill>
                  <a:srgbClr val="FFFFFF"/>
                </a:solidFill>
                <a:latin typeface="Source Sans Pro" charset="0"/>
                <a:ea typeface="Source Sans Pro" charset="0"/>
                <a:cs typeface="Source Sans Pro" charset="0"/>
              </a:rPr>
              <a:t>Review the fellowship learning journey</a:t>
            </a:r>
          </a:p>
        </p:txBody>
      </p:sp>
      <p:sp>
        <p:nvSpPr>
          <p:cNvPr id="35" name="Rectangle 34"/>
          <p:cNvSpPr/>
          <p:nvPr/>
        </p:nvSpPr>
        <p:spPr>
          <a:xfrm>
            <a:off x="4908519" y="2704790"/>
            <a:ext cx="5473971"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Discuss graduation requirements</a:t>
            </a:r>
          </a:p>
        </p:txBody>
      </p:sp>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6" name="Rectangle 5"/>
          <p:cNvSpPr/>
          <p:nvPr/>
        </p:nvSpPr>
        <p:spPr>
          <a:xfrm>
            <a:off x="4908519" y="3442109"/>
            <a:ext cx="5068858"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Explain post </a:t>
            </a:r>
            <a:r>
              <a:rPr lang="en-US" sz="2667">
                <a:solidFill>
                  <a:schemeClr val="tx1"/>
                </a:solidFill>
                <a:latin typeface="Source Sans Pro" charset="0"/>
                <a:ea typeface="Source Sans Pro" charset="0"/>
                <a:cs typeface="Source Sans Pro" charset="0"/>
              </a:rPr>
              <a:t>event requirements</a:t>
            </a:r>
            <a:endParaRPr lang="en-US" sz="2667" dirty="0">
              <a:solidFill>
                <a:schemeClr val="tx1"/>
              </a:solidFill>
              <a:latin typeface="Source Sans Pro" charset="0"/>
              <a:ea typeface="Source Sans Pro" charset="0"/>
              <a:cs typeface="Source Sans Pro" charset="0"/>
            </a:endParaRPr>
          </a:p>
        </p:txBody>
      </p:sp>
      <p:sp>
        <p:nvSpPr>
          <p:cNvPr id="9" name="Rectangle 8"/>
          <p:cNvSpPr/>
          <p:nvPr/>
        </p:nvSpPr>
        <p:spPr>
          <a:xfrm>
            <a:off x="4908518" y="4276189"/>
            <a:ext cx="4976262"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Staying involved with OFA</a:t>
            </a:r>
          </a:p>
          <a:p>
            <a:pPr marL="243785"/>
            <a:r>
              <a:rPr lang="en-US" sz="2667" dirty="0">
                <a:solidFill>
                  <a:schemeClr val="tx1"/>
                </a:solidFill>
                <a:latin typeface="Source Sans Pro" charset="0"/>
                <a:ea typeface="Source Sans Pro" charset="0"/>
                <a:cs typeface="Source Sans Pro" charset="0"/>
              </a:rPr>
              <a:t>Leadership pathways</a:t>
            </a:r>
          </a:p>
        </p:txBody>
      </p:sp>
      <p:sp>
        <p:nvSpPr>
          <p:cNvPr id="10" name="Rectangle 9"/>
          <p:cNvSpPr/>
          <p:nvPr/>
        </p:nvSpPr>
        <p:spPr>
          <a:xfrm>
            <a:off x="4908518" y="5110269"/>
            <a:ext cx="286966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99447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917700"/>
            <a:ext cx="3810000" cy="3009900"/>
          </a:xfrm>
          <a:prstGeom prst="rect">
            <a:avLst/>
          </a:prstGeom>
        </p:spPr>
      </p:pic>
    </p:spTree>
    <p:extLst>
      <p:ext uri="{BB962C8B-B14F-4D97-AF65-F5344CB8AC3E}">
        <p14:creationId xmlns:p14="http://schemas.microsoft.com/office/powerpoint/2010/main" val="746917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006998" y="1403275"/>
            <a:ext cx="2866506" cy="680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tx2"/>
                </a:solidFill>
                <a:latin typeface="Gilroy ExtraBold" charset="0"/>
                <a:ea typeface="Gilroy ExtraBold" charset="0"/>
                <a:cs typeface="Gilroy ExtraBold" charset="0"/>
              </a:rPr>
              <a:t>Agenda</a:t>
            </a:r>
          </a:p>
        </p:txBody>
      </p:sp>
      <p:sp>
        <p:nvSpPr>
          <p:cNvPr id="9" name="Rectangle 8"/>
          <p:cNvSpPr/>
          <p:nvPr/>
        </p:nvSpPr>
        <p:spPr>
          <a:xfrm>
            <a:off x="4908517" y="3725987"/>
            <a:ext cx="6156879"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tx1"/>
                </a:solidFill>
                <a:latin typeface="Source Sans Pro" charset="0"/>
                <a:ea typeface="Source Sans Pro" charset="0"/>
                <a:cs typeface="Source Sans Pro" charset="0"/>
              </a:rPr>
              <a:t>Staying involved with OFA</a:t>
            </a:r>
          </a:p>
          <a:p>
            <a:pPr marL="243785"/>
            <a:r>
              <a:rPr lang="en-US" sz="2667" dirty="0">
                <a:solidFill>
                  <a:schemeClr val="tx1"/>
                </a:solidFill>
                <a:latin typeface="Source Sans Pro" charset="0"/>
                <a:ea typeface="Source Sans Pro" charset="0"/>
                <a:cs typeface="Source Sans Pro" charset="0"/>
              </a:rPr>
              <a:t>Leadership pathways</a:t>
            </a:r>
          </a:p>
        </p:txBody>
      </p:sp>
      <p:sp>
        <p:nvSpPr>
          <p:cNvPr id="10" name="Rectangle 9"/>
          <p:cNvSpPr/>
          <p:nvPr/>
        </p:nvSpPr>
        <p:spPr>
          <a:xfrm>
            <a:off x="4908517" y="4680581"/>
            <a:ext cx="3041682" cy="518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b="1" dirty="0">
                <a:solidFill>
                  <a:schemeClr val="bg1"/>
                </a:solidFill>
                <a:latin typeface="Source Sans Pro" charset="0"/>
                <a:ea typeface="Source Sans Pro" charset="0"/>
                <a:cs typeface="Source Sans Pro" charset="0"/>
              </a:rPr>
              <a:t>Debrief and close</a:t>
            </a:r>
          </a:p>
        </p:txBody>
      </p:sp>
      <p:pic>
        <p:nvPicPr>
          <p:cNvPr id="11" name="Picture 10"/>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3" name="Rectangle 12"/>
          <p:cNvSpPr/>
          <p:nvPr/>
        </p:nvSpPr>
        <p:spPr>
          <a:xfrm>
            <a:off x="4908520" y="1508432"/>
            <a:ext cx="6064280" cy="575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Review the fellowship learning journey</a:t>
            </a:r>
          </a:p>
        </p:txBody>
      </p:sp>
      <p:sp>
        <p:nvSpPr>
          <p:cNvPr id="14" name="Rectangle 13"/>
          <p:cNvSpPr/>
          <p:nvPr/>
        </p:nvSpPr>
        <p:spPr>
          <a:xfrm>
            <a:off x="4908520" y="2222644"/>
            <a:ext cx="5473971"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Discuss graduation </a:t>
            </a:r>
            <a:r>
              <a:rPr lang="en-US" sz="2667" dirty="0">
                <a:solidFill>
                  <a:schemeClr val="bg1"/>
                </a:solidFill>
                <a:latin typeface="Source Sans Pro" charset="0"/>
                <a:ea typeface="Source Sans Pro" charset="0"/>
                <a:cs typeface="Source Sans Pro" charset="0"/>
              </a:rPr>
              <a:t>requirements</a:t>
            </a:r>
          </a:p>
        </p:txBody>
      </p:sp>
      <p:sp>
        <p:nvSpPr>
          <p:cNvPr id="15" name="Rectangle 14"/>
          <p:cNvSpPr/>
          <p:nvPr/>
        </p:nvSpPr>
        <p:spPr>
          <a:xfrm>
            <a:off x="4908520" y="2890513"/>
            <a:ext cx="5068858" cy="543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0948" rIns="0" bIns="60948" rtlCol="0" anchor="ctr"/>
          <a:lstStyle/>
          <a:p>
            <a:pPr marL="243785"/>
            <a:r>
              <a:rPr lang="en-US" sz="2667" dirty="0">
                <a:solidFill>
                  <a:schemeClr val="accent3"/>
                </a:solidFill>
                <a:latin typeface="Source Sans Pro" charset="0"/>
                <a:ea typeface="Source Sans Pro" charset="0"/>
                <a:cs typeface="Source Sans Pro" charset="0"/>
              </a:rPr>
              <a:t>Explain post event requirements</a:t>
            </a:r>
          </a:p>
        </p:txBody>
      </p:sp>
    </p:spTree>
    <p:extLst>
      <p:ext uri="{BB962C8B-B14F-4D97-AF65-F5344CB8AC3E}">
        <p14:creationId xmlns:p14="http://schemas.microsoft.com/office/powerpoint/2010/main" val="792842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944099" y="886926"/>
            <a:ext cx="6329643" cy="3366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2400" dirty="0">
                <a:latin typeface="Source Sans Pro" charset="0"/>
                <a:ea typeface="Source Sans Pro" charset="0"/>
                <a:cs typeface="Source Sans Pro" charset="0"/>
              </a:rPr>
              <a:t>Be sure to complete and submit the graduation form to ensure that you receive a fellowship certificate.</a:t>
            </a:r>
          </a:p>
          <a:p>
            <a:endParaRPr lang="en-US" sz="2400" dirty="0">
              <a:latin typeface="Source Sans Pro" charset="0"/>
              <a:ea typeface="Source Sans Pro" charset="0"/>
              <a:cs typeface="Source Sans Pro" charset="0"/>
            </a:endParaRPr>
          </a:p>
          <a:p>
            <a:r>
              <a:rPr lang="en-US" sz="2400" dirty="0">
                <a:latin typeface="Source Sans Pro" charset="0"/>
                <a:ea typeface="Source Sans Pro" charset="0"/>
                <a:cs typeface="Source Sans Pro" charset="0"/>
              </a:rPr>
              <a:t>This will also be your opportunity to indicate how you want to stay involved in OFA going forward.</a:t>
            </a:r>
          </a:p>
          <a:p>
            <a:br>
              <a:rPr lang="en-US" sz="2400" dirty="0">
                <a:latin typeface="Source Sans Pro" charset="0"/>
                <a:ea typeface="Source Sans Pro" charset="0"/>
                <a:cs typeface="Source Sans Pro" charset="0"/>
              </a:rPr>
            </a:br>
            <a:endParaRPr lang="en-US" altLang="en-US" sz="24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910279" y="886926"/>
            <a:ext cx="3340880" cy="3019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4000" b="1" dirty="0">
                <a:solidFill>
                  <a:schemeClr val="tx2"/>
                </a:solidFill>
                <a:latin typeface="Gilroy ExtraBold" charset="0"/>
                <a:ea typeface="Gilroy ExtraBold" charset="0"/>
                <a:cs typeface="Gilroy ExtraBold" charset="0"/>
              </a:rPr>
              <a:t>Assignment:</a:t>
            </a:r>
          </a:p>
          <a:p>
            <a:pPr>
              <a:lnSpc>
                <a:spcPct val="80000"/>
              </a:lnSpc>
            </a:pPr>
            <a:endParaRPr lang="en-US" sz="4000" b="1" dirty="0">
              <a:solidFill>
                <a:schemeClr val="tx2"/>
              </a:solidFill>
              <a:latin typeface="Gilroy ExtraBold" charset="0"/>
              <a:ea typeface="Gilroy ExtraBold" charset="0"/>
              <a:cs typeface="Gilroy ExtraBold" charset="0"/>
            </a:endParaRPr>
          </a:p>
          <a:p>
            <a:pPr>
              <a:lnSpc>
                <a:spcPct val="80000"/>
              </a:lnSpc>
            </a:pPr>
            <a:r>
              <a:rPr lang="en-US" sz="4000" b="1" dirty="0">
                <a:solidFill>
                  <a:schemeClr val="tx2"/>
                </a:solidFill>
                <a:latin typeface="Gilroy ExtraBold" charset="0"/>
                <a:ea typeface="Gilroy ExtraBold" charset="0"/>
                <a:cs typeface="Gilroy ExtraBold" charset="0"/>
              </a:rPr>
              <a:t>Graduation form due Sunday, November 12</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69821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1157275"/>
            <a:ext cx="12192000" cy="33673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b="1" dirty="0">
                <a:solidFill>
                  <a:schemeClr val="tx1"/>
                </a:solidFill>
                <a:latin typeface="Gilroy ExtraBold" charset="0"/>
                <a:ea typeface="Gilroy ExtraBold" charset="0"/>
                <a:cs typeface="Gilroy ExtraBold" charset="0"/>
              </a:rPr>
              <a:t>OFA Training</a:t>
            </a:r>
          </a:p>
          <a:p>
            <a:pPr algn="ctr">
              <a:lnSpc>
                <a:spcPct val="80000"/>
              </a:lnSpc>
            </a:pPr>
            <a:endParaRPr lang="en-US" sz="2000" b="1" dirty="0">
              <a:solidFill>
                <a:schemeClr val="tx2"/>
              </a:solidFill>
              <a:latin typeface="Gilroy ExtraBold" charset="0"/>
              <a:ea typeface="Gilroy ExtraBold" charset="0"/>
              <a:cs typeface="Gilroy ExtraBold" charset="0"/>
            </a:endParaRPr>
          </a:p>
          <a:p>
            <a:pPr algn="ctr">
              <a:lnSpc>
                <a:spcPct val="90000"/>
              </a:lnSpc>
            </a:pPr>
            <a:r>
              <a:rPr lang="en-US" sz="4000" b="1" dirty="0">
                <a:solidFill>
                  <a:schemeClr val="tx2"/>
                </a:solidFill>
                <a:latin typeface="Gilroy ExtraBold" charset="0"/>
                <a:ea typeface="Gilroy ExtraBold" charset="0"/>
                <a:cs typeface="Gilroy ExtraBold" charset="0"/>
              </a:rPr>
              <a:t>Thank you for joining today’s webinar.</a:t>
            </a:r>
          </a:p>
          <a:p>
            <a:pPr algn="ctr">
              <a:lnSpc>
                <a:spcPct val="80000"/>
              </a:lnSpc>
            </a:pPr>
            <a:endParaRPr lang="en-US" sz="4000" b="1" dirty="0">
              <a:solidFill>
                <a:schemeClr val="tx2"/>
              </a:solidFill>
              <a:latin typeface="Gilroy ExtraBold" charset="0"/>
              <a:ea typeface="Gilroy ExtraBold" charset="0"/>
              <a:cs typeface="Gilroy ExtraBold" charset="0"/>
            </a:endParaRPr>
          </a:p>
          <a:p>
            <a:pPr algn="ctr">
              <a:lnSpc>
                <a:spcPct val="80000"/>
              </a:lnSpc>
            </a:pPr>
            <a:r>
              <a:rPr lang="en-US" sz="2600" dirty="0">
                <a:solidFill>
                  <a:schemeClr val="tx1"/>
                </a:solidFill>
                <a:latin typeface="Source Sans Pro" charset="0"/>
                <a:ea typeface="Source Sans Pro" charset="0"/>
                <a:cs typeface="Source Sans Pro" charset="0"/>
              </a:rPr>
              <a:t>Check the Fellow Bookshelf for a copy of the material covered today, </a:t>
            </a:r>
          </a:p>
          <a:p>
            <a:pPr algn="ctr">
              <a:lnSpc>
                <a:spcPct val="80000"/>
              </a:lnSpc>
            </a:pPr>
            <a:r>
              <a:rPr lang="en-US" sz="2600" dirty="0">
                <a:solidFill>
                  <a:schemeClr val="tx1"/>
                </a:solidFill>
                <a:latin typeface="Source Sans Pro" charset="0"/>
                <a:ea typeface="Source Sans Pro" charset="0"/>
                <a:cs typeface="Source Sans Pro" charset="0"/>
              </a:rPr>
              <a:t>including a video of the webinar. </a:t>
            </a:r>
          </a:p>
          <a:p>
            <a:pPr algn="ctr">
              <a:lnSpc>
                <a:spcPct val="80000"/>
              </a:lnSpc>
            </a:pPr>
            <a:endParaRPr lang="en-US" sz="2600" dirty="0">
              <a:solidFill>
                <a:schemeClr val="tx1"/>
              </a:solidFill>
              <a:latin typeface="Source Sans Pro" charset="0"/>
              <a:ea typeface="Source Sans Pro" charset="0"/>
              <a:cs typeface="Source Sans Pro" charset="0"/>
            </a:endParaRPr>
          </a:p>
          <a:p>
            <a:pPr algn="ctr">
              <a:lnSpc>
                <a:spcPct val="80000"/>
              </a:lnSpc>
            </a:pPr>
            <a:r>
              <a:rPr lang="en-US" sz="2600" b="1" dirty="0">
                <a:solidFill>
                  <a:schemeClr val="tx1"/>
                </a:solidFill>
                <a:latin typeface="Source Sans Pro" charset="0"/>
                <a:ea typeface="Source Sans Pro" charset="0"/>
                <a:cs typeface="Source Sans Pro" charset="0"/>
              </a:rPr>
              <a:t>Email </a:t>
            </a:r>
            <a:r>
              <a:rPr lang="en-US" sz="2600" b="1" dirty="0">
                <a:solidFill>
                  <a:schemeClr val="tx1"/>
                </a:solidFill>
                <a:latin typeface="Source Sans Pro" charset="0"/>
                <a:ea typeface="Source Sans Pro" charset="0"/>
                <a:cs typeface="Source Sans Pro" charset="0"/>
                <a:hlinkClick r:id="rId2"/>
              </a:rPr>
              <a:t>fellows@ofa.us</a:t>
            </a:r>
            <a:r>
              <a:rPr lang="en-US" sz="2600" b="1" dirty="0">
                <a:solidFill>
                  <a:schemeClr val="tx1"/>
                </a:solidFill>
                <a:latin typeface="Source Sans Pro" charset="0"/>
                <a:ea typeface="Source Sans Pro" charset="0"/>
                <a:cs typeface="Source Sans Pro" charset="0"/>
              </a:rPr>
              <a:t> with any questions. </a:t>
            </a:r>
          </a:p>
        </p:txBody>
      </p:sp>
      <p:sp>
        <p:nvSpPr>
          <p:cNvPr id="11" name="Rectangle 10">
            <a:hlinkClick r:id="rId3"/>
          </p:cNvPr>
          <p:cNvSpPr/>
          <p:nvPr/>
        </p:nvSpPr>
        <p:spPr>
          <a:xfrm>
            <a:off x="4908345" y="5407257"/>
            <a:ext cx="2375309" cy="656660"/>
          </a:xfrm>
          <a:prstGeom prst="rect">
            <a:avLst/>
          </a:prstGeom>
          <a:no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400" b="1" dirty="0">
                <a:hlinkClick r:id="rId4"/>
              </a:rPr>
              <a:t>bit.ly/cefweek6</a:t>
            </a:r>
            <a:endParaRPr lang="en-US" sz="2400" b="1" dirty="0">
              <a:solidFill>
                <a:schemeClr val="tx1"/>
              </a:solidFill>
              <a:latin typeface="Source Sans Pro" charset="0"/>
              <a:ea typeface="Source Sans Pro" charset="0"/>
              <a:cs typeface="Source Sans Pro" charset="0"/>
            </a:endParaRPr>
          </a:p>
        </p:txBody>
      </p:sp>
    </p:spTree>
    <p:extLst>
      <p:ext uri="{BB962C8B-B14F-4D97-AF65-F5344CB8AC3E}">
        <p14:creationId xmlns:p14="http://schemas.microsoft.com/office/powerpoint/2010/main" val="807603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03938" y="2531704"/>
            <a:ext cx="6794137" cy="1196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marR="0" lvl="0" defTabSz="914400" eaLnBrk="1" fontAlgn="auto" latinLnBrk="0" hangingPunct="1">
              <a:lnSpc>
                <a:spcPct val="100000"/>
              </a:lnSpc>
              <a:spcBef>
                <a:spcPts val="0"/>
              </a:spcBef>
              <a:spcAft>
                <a:spcPts val="0"/>
              </a:spcAft>
              <a:buClrTx/>
              <a:buSzTx/>
              <a:buFont typeface="+mj-lt"/>
              <a:buNone/>
              <a:tabLst/>
              <a:defRPr/>
            </a:pPr>
            <a:r>
              <a:rPr lang="en-US" altLang="en-US" sz="2500" dirty="0">
                <a:solidFill>
                  <a:schemeClr val="tx1"/>
                </a:solidFill>
                <a:latin typeface="Source Sans Pro" charset="0"/>
                <a:ea typeface="Source Sans Pro" charset="0"/>
                <a:cs typeface="Source Sans Pro" charset="0"/>
              </a:rPr>
              <a:t>Craft a movie title and plot description </a:t>
            </a:r>
            <a:r>
              <a:rPr lang="en-US" altLang="en-US" sz="2500">
                <a:solidFill>
                  <a:schemeClr val="tx1"/>
                </a:solidFill>
                <a:latin typeface="Source Sans Pro" charset="0"/>
                <a:ea typeface="Source Sans Pro" charset="0"/>
                <a:cs typeface="Source Sans Pro" charset="0"/>
              </a:rPr>
              <a:t>that reflects your </a:t>
            </a:r>
            <a:r>
              <a:rPr lang="en-US" altLang="en-US" sz="2500" dirty="0">
                <a:solidFill>
                  <a:schemeClr val="tx1"/>
                </a:solidFill>
                <a:latin typeface="Source Sans Pro" charset="0"/>
                <a:ea typeface="Source Sans Pro" charset="0"/>
                <a:cs typeface="Source Sans Pro" charset="0"/>
              </a:rPr>
              <a:t>personal experience during the fellowship?</a:t>
            </a:r>
          </a:p>
        </p:txBody>
      </p:sp>
      <p:sp>
        <p:nvSpPr>
          <p:cNvPr id="7" name="Rectangle 6"/>
          <p:cNvSpPr>
            <a:spLocks noChangeArrowheads="1"/>
          </p:cNvSpPr>
          <p:nvPr/>
        </p:nvSpPr>
        <p:spPr bwMode="auto">
          <a:xfrm>
            <a:off x="1254738" y="1235680"/>
            <a:ext cx="286650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5 minute </a:t>
            </a:r>
          </a:p>
          <a:p>
            <a:r>
              <a:rPr lang="en-US" sz="4000" b="1" dirty="0">
                <a:solidFill>
                  <a:schemeClr val="accent1"/>
                </a:solidFill>
                <a:latin typeface="Gilroy ExtraBold" charset="0"/>
                <a:ea typeface="Gilroy ExtraBold" charset="0"/>
                <a:cs typeface="Gilroy ExtraBold" charset="0"/>
              </a:rPr>
              <a:t>reflection</a:t>
            </a:r>
          </a:p>
        </p:txBody>
      </p:sp>
      <p:pic>
        <p:nvPicPr>
          <p:cNvPr id="8" name="Picture 7"/>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938" y="1245621"/>
            <a:ext cx="776116" cy="638071"/>
          </a:xfrm>
          <a:prstGeom prst="rect">
            <a:avLst/>
          </a:prstGeom>
        </p:spPr>
      </p:pic>
    </p:spTree>
    <p:extLst>
      <p:ext uri="{BB962C8B-B14F-4D97-AF65-F5344CB8AC3E}">
        <p14:creationId xmlns:p14="http://schemas.microsoft.com/office/powerpoint/2010/main" val="57235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04"/>
            <a:ext cx="12192000" cy="344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p:nvSpPr>
        <p:spPr bwMode="auto">
          <a:xfrm>
            <a:off x="0" y="1210770"/>
            <a:ext cx="12192000" cy="1065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6500" b="1" dirty="0">
                <a:solidFill>
                  <a:schemeClr val="bg1"/>
                </a:solidFill>
                <a:latin typeface="Gilroy ExtraBold" charset="0"/>
                <a:ea typeface="Gilroy ExtraBold" charset="0"/>
                <a:cs typeface="Gilroy ExtraBold" charset="0"/>
              </a:rPr>
              <a:t>What’s your movie title?</a:t>
            </a:r>
          </a:p>
        </p:txBody>
      </p:sp>
      <p:sp>
        <p:nvSpPr>
          <p:cNvPr id="13" name="TextBox 12">
            <a:hlinkClick r:id="rId2"/>
          </p:cNvPr>
          <p:cNvSpPr txBox="1"/>
          <p:nvPr/>
        </p:nvSpPr>
        <p:spPr>
          <a:xfrm>
            <a:off x="3815327" y="5277751"/>
            <a:ext cx="4459061" cy="449639"/>
          </a:xfrm>
          <a:prstGeom prst="rect">
            <a:avLst/>
          </a:prstGeom>
          <a:noFill/>
        </p:spPr>
        <p:txBody>
          <a:bodyPr wrap="square" lIns="64290" tIns="32145" rIns="64290" bIns="32145" rtlCol="0">
            <a:spAutoFit/>
          </a:bodyPr>
          <a:lstStyle/>
          <a:p>
            <a:pPr algn="ctr"/>
            <a:r>
              <a:rPr lang="en-US" sz="2500" dirty="0">
                <a:solidFill>
                  <a:schemeClr val="bg2">
                    <a:lumMod val="25000"/>
                  </a:schemeClr>
                </a:solidFill>
                <a:latin typeface="Source Sans Pro" charset="0"/>
                <a:ea typeface="Source Sans Pro" charset="0"/>
                <a:cs typeface="Source Sans Pro" charset="0"/>
              </a:rPr>
              <a:t>Type in the chat box</a:t>
            </a:r>
            <a:endParaRPr lang="en-US" sz="2500" dirty="0">
              <a:solidFill>
                <a:srgbClr val="ED5340"/>
              </a:solidFill>
              <a:latin typeface="Source Sans Pro" charset="0"/>
              <a:ea typeface="Source Sans Pro" charset="0"/>
              <a:cs typeface="Source Sans Pro"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900" y="4480501"/>
            <a:ext cx="870168" cy="585755"/>
          </a:xfrm>
          <a:prstGeom prst="rect">
            <a:avLst/>
          </a:prstGeom>
        </p:spPr>
      </p:pic>
    </p:spTree>
    <p:extLst>
      <p:ext uri="{BB962C8B-B14F-4D97-AF65-F5344CB8AC3E}">
        <p14:creationId xmlns:p14="http://schemas.microsoft.com/office/powerpoint/2010/main" val="94880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721235" y="1141070"/>
            <a:ext cx="6935493" cy="1581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altLang="en-US" sz="2500" b="1" dirty="0">
                <a:solidFill>
                  <a:schemeClr val="tx1"/>
                </a:solidFill>
                <a:latin typeface="Source Sans Pro" charset="0"/>
                <a:ea typeface="Source Sans Pro" charset="0"/>
                <a:cs typeface="Source Sans Pro" charset="0"/>
              </a:rPr>
              <a:t>Week 1: </a:t>
            </a:r>
            <a:r>
              <a:rPr lang="en-US" altLang="en-US" sz="2500" dirty="0">
                <a:solidFill>
                  <a:schemeClr val="tx1"/>
                </a:solidFill>
                <a:latin typeface="Source Sans Pro" charset="0"/>
                <a:ea typeface="Source Sans Pro" charset="0"/>
                <a:cs typeface="Source Sans Pro" charset="0"/>
              </a:rPr>
              <a:t>	Organizing community engagement</a:t>
            </a:r>
          </a:p>
          <a:p>
            <a:r>
              <a:rPr lang="en-US" altLang="en-US" sz="2500" dirty="0">
                <a:solidFill>
                  <a:schemeClr val="tx1"/>
                </a:solidFill>
                <a:latin typeface="Source Sans Pro" charset="0"/>
                <a:ea typeface="Source Sans Pro" charset="0"/>
                <a:cs typeface="Source Sans Pro" charset="0"/>
              </a:rPr>
              <a:t>		events </a:t>
            </a:r>
          </a:p>
          <a:p>
            <a:endParaRPr lang="en-US" altLang="en-US" sz="2500" dirty="0">
              <a:solidFill>
                <a:schemeClr val="tx1"/>
              </a:solidFill>
              <a:latin typeface="Source Sans Pro" charset="0"/>
              <a:ea typeface="Source Sans Pro" charset="0"/>
              <a:cs typeface="Source Sans Pro" charset="0"/>
            </a:endParaRPr>
          </a:p>
          <a:p>
            <a:endParaRPr lang="en-US" altLang="en-US" sz="2500" dirty="0">
              <a:solidFill>
                <a:schemeClr val="tx1"/>
              </a:solidFill>
              <a:latin typeface="Source Sans Pro" charset="0"/>
              <a:ea typeface="Source Sans Pro" charset="0"/>
              <a:cs typeface="Source Sans Pro" charset="0"/>
            </a:endParaRPr>
          </a:p>
        </p:txBody>
      </p:sp>
      <p:sp>
        <p:nvSpPr>
          <p:cNvPr id="7" name="Rectangle 6"/>
          <p:cNvSpPr>
            <a:spLocks noChangeArrowheads="1"/>
          </p:cNvSpPr>
          <p:nvPr/>
        </p:nvSpPr>
        <p:spPr bwMode="auto">
          <a:xfrm>
            <a:off x="813291" y="1006600"/>
            <a:ext cx="3449256" cy="1296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r>
              <a:rPr lang="en-US" sz="4000" b="1" dirty="0">
                <a:solidFill>
                  <a:schemeClr val="accent1"/>
                </a:solidFill>
                <a:latin typeface="Gilroy ExtraBold" charset="0"/>
                <a:ea typeface="Gilroy ExtraBold" charset="0"/>
                <a:cs typeface="Gilroy ExtraBold" charset="0"/>
              </a:rPr>
              <a:t>Our learning journey</a:t>
            </a:r>
          </a:p>
        </p:txBody>
      </p:sp>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718221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TextBox 10"/>
          <p:cNvSpPr txBox="1"/>
          <p:nvPr/>
        </p:nvSpPr>
        <p:spPr>
          <a:xfrm>
            <a:off x="0" y="556098"/>
            <a:ext cx="12192000" cy="597343"/>
          </a:xfrm>
          <a:prstGeom prst="rect">
            <a:avLst/>
          </a:prstGeom>
          <a:noFill/>
        </p:spPr>
        <p:txBody>
          <a:bodyPr wrap="square" rtlCol="0">
            <a:spAutoFit/>
          </a:bodyPr>
          <a:lstStyle/>
          <a:p>
            <a:pPr algn="ctr">
              <a:lnSpc>
                <a:spcPct val="80000"/>
              </a:lnSpc>
            </a:pPr>
            <a:r>
              <a:rPr lang="en-US" sz="4000" b="1" dirty="0">
                <a:solidFill>
                  <a:schemeClr val="tx2"/>
                </a:solidFill>
                <a:latin typeface="Gilroy ExtraBold" charset="0"/>
                <a:ea typeface="Gilroy ExtraBold" charset="0"/>
                <a:cs typeface="Gilroy ExtraBold" charset="0"/>
              </a:rPr>
              <a:t>Key takeaways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560" y="1771560"/>
            <a:ext cx="4590092" cy="33410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5901" y="1796715"/>
            <a:ext cx="4582284" cy="3551856"/>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1521"/>
          <a:stretch/>
        </p:blipFill>
        <p:spPr>
          <a:xfrm>
            <a:off x="623561" y="5237616"/>
            <a:ext cx="4590091" cy="1047137"/>
          </a:xfrm>
          <a:prstGeom prst="rect">
            <a:avLst/>
          </a:prstGeom>
        </p:spPr>
      </p:pic>
    </p:spTree>
    <p:extLst>
      <p:ext uri="{BB962C8B-B14F-4D97-AF65-F5344CB8AC3E}">
        <p14:creationId xmlns:p14="http://schemas.microsoft.com/office/powerpoint/2010/main" val="532611705"/>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7288</TotalTime>
  <Words>3811</Words>
  <Application>Microsoft Macintosh PowerPoint</Application>
  <PresentationFormat>Widescreen</PresentationFormat>
  <Paragraphs>395</Paragraphs>
  <Slides>53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Gilroy</vt:lpstr>
      <vt:lpstr>Gilroy ExtraBold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Miller</dc:creator>
  <cp:lastModifiedBy>Microsoft Office User</cp:lastModifiedBy>
  <cp:revision>93</cp:revision>
  <dcterms:created xsi:type="dcterms:W3CDTF">2017-01-24T22:12:49Z</dcterms:created>
  <dcterms:modified xsi:type="dcterms:W3CDTF">2019-02-25T05:34:25Z</dcterms:modified>
</cp:coreProperties>
</file>