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87" r:id="rId2"/>
    <p:sldMasterId id="2147483700" r:id="rId3"/>
    <p:sldMasterId id="2147483713" r:id="rId4"/>
    <p:sldMasterId id="2147483728" r:id="rId5"/>
  </p:sldMasterIdLst>
  <p:notesMasterIdLst>
    <p:notesMasterId r:id="rId91"/>
  </p:notesMasterIdLst>
  <p:sldIdLst>
    <p:sldId id="528" r:id="rId6"/>
    <p:sldId id="529" r:id="rId7"/>
    <p:sldId id="532" r:id="rId8"/>
    <p:sldId id="559" r:id="rId9"/>
    <p:sldId id="530" r:id="rId10"/>
    <p:sldId id="531" r:id="rId11"/>
    <p:sldId id="561" r:id="rId12"/>
    <p:sldId id="534" r:id="rId13"/>
    <p:sldId id="560" r:id="rId14"/>
    <p:sldId id="462" r:id="rId15"/>
    <p:sldId id="533" r:id="rId16"/>
    <p:sldId id="262" r:id="rId17"/>
    <p:sldId id="284" r:id="rId18"/>
    <p:sldId id="285" r:id="rId19"/>
    <p:sldId id="402" r:id="rId20"/>
    <p:sldId id="406" r:id="rId21"/>
    <p:sldId id="407" r:id="rId22"/>
    <p:sldId id="408" r:id="rId23"/>
    <p:sldId id="409" r:id="rId24"/>
    <p:sldId id="410" r:id="rId25"/>
    <p:sldId id="368" r:id="rId26"/>
    <p:sldId id="422" r:id="rId27"/>
    <p:sldId id="411" r:id="rId28"/>
    <p:sldId id="420" r:id="rId29"/>
    <p:sldId id="373" r:id="rId30"/>
    <p:sldId id="412" r:id="rId31"/>
    <p:sldId id="423" r:id="rId32"/>
    <p:sldId id="413" r:id="rId33"/>
    <p:sldId id="421" r:id="rId34"/>
    <p:sldId id="414" r:id="rId35"/>
    <p:sldId id="424" r:id="rId36"/>
    <p:sldId id="371" r:id="rId37"/>
    <p:sldId id="415" r:id="rId38"/>
    <p:sldId id="416" r:id="rId39"/>
    <p:sldId id="375" r:id="rId40"/>
    <p:sldId id="438" r:id="rId41"/>
    <p:sldId id="439" r:id="rId42"/>
    <p:sldId id="437" r:id="rId43"/>
    <p:sldId id="398" r:id="rId44"/>
    <p:sldId id="425" r:id="rId45"/>
    <p:sldId id="426" r:id="rId46"/>
    <p:sldId id="427" r:id="rId47"/>
    <p:sldId id="428" r:id="rId48"/>
    <p:sldId id="429" r:id="rId49"/>
    <p:sldId id="417" r:id="rId50"/>
    <p:sldId id="440" r:id="rId51"/>
    <p:sldId id="430" r:id="rId52"/>
    <p:sldId id="444" r:id="rId53"/>
    <p:sldId id="445" r:id="rId54"/>
    <p:sldId id="431" r:id="rId55"/>
    <p:sldId id="418" r:id="rId56"/>
    <p:sldId id="441" r:id="rId57"/>
    <p:sldId id="448" r:id="rId58"/>
    <p:sldId id="433" r:id="rId59"/>
    <p:sldId id="447" r:id="rId60"/>
    <p:sldId id="434" r:id="rId61"/>
    <p:sldId id="419" r:id="rId62"/>
    <p:sldId id="435" r:id="rId63"/>
    <p:sldId id="535" r:id="rId64"/>
    <p:sldId id="536" r:id="rId65"/>
    <p:sldId id="555" r:id="rId66"/>
    <p:sldId id="537" r:id="rId67"/>
    <p:sldId id="553" r:id="rId68"/>
    <p:sldId id="552" r:id="rId69"/>
    <p:sldId id="538" r:id="rId70"/>
    <p:sldId id="539" r:id="rId71"/>
    <p:sldId id="540" r:id="rId72"/>
    <p:sldId id="541" r:id="rId73"/>
    <p:sldId id="542" r:id="rId74"/>
    <p:sldId id="543" r:id="rId75"/>
    <p:sldId id="544" r:id="rId76"/>
    <p:sldId id="545" r:id="rId77"/>
    <p:sldId id="556" r:id="rId78"/>
    <p:sldId id="546" r:id="rId79"/>
    <p:sldId id="547" r:id="rId80"/>
    <p:sldId id="548" r:id="rId81"/>
    <p:sldId id="549" r:id="rId82"/>
    <p:sldId id="557" r:id="rId83"/>
    <p:sldId id="550" r:id="rId84"/>
    <p:sldId id="558" r:id="rId85"/>
    <p:sldId id="436" r:id="rId86"/>
    <p:sldId id="359" r:id="rId87"/>
    <p:sldId id="360" r:id="rId88"/>
    <p:sldId id="469" r:id="rId89"/>
    <p:sldId id="525" r:id="rId9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i Wile" initials="TW [4]" lastIdx="1" clrIdx="0"/>
  <p:cmAuthor id="2" name="Traci Wile" initials="TW [2]" lastIdx="1" clrIdx="1"/>
  <p:cmAuthor id="3" name="Chelsey Wininger" initials="CW [6]" lastIdx="1" clrIdx="2"/>
  <p:cmAuthor id="4" name="Chelsey Wininger" initials="CW [8]" lastIdx="1" clrIdx="3"/>
  <p:cmAuthor id="5" name="Mary McInerney" initials="MM [6]" lastIdx="1" clrIdx="4"/>
  <p:cmAuthor id="6" name="Chelsey Wininger" initials="CW [7]"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9"/>
    <p:restoredTop sz="76968"/>
  </p:normalViewPr>
  <p:slideViewPr>
    <p:cSldViewPr snapToGrid="0" snapToObjects="1" showGuides="1">
      <p:cViewPr varScale="1">
        <p:scale>
          <a:sx n="85" d="100"/>
          <a:sy n="85" d="100"/>
        </p:scale>
        <p:origin x="1616"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90" Type="http://schemas.openxmlformats.org/officeDocument/2006/relationships/slide" Target="slides/slide85.xml"/><Relationship Id="rId91" Type="http://schemas.openxmlformats.org/officeDocument/2006/relationships/notesMaster" Target="notesMasters/notesMaster1.xml"/><Relationship Id="rId92" Type="http://schemas.openxmlformats.org/officeDocument/2006/relationships/commentAuthors" Target="commentAuthors.xml"/><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 Id="rId3" Type="http://schemas.openxmlformats.org/officeDocument/2006/relationships/hyperlink" Target="mailto:organizing@ofa.us" TargetMode="Externa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1</a:t>
            </a:fld>
            <a:endParaRPr lang="en-US" sz="1200">
              <a:latin typeface="Calibri"/>
              <a:ea typeface="Calibri"/>
              <a:cs typeface="Calibri"/>
              <a:sym typeface="Calibri"/>
            </a:endParaRPr>
          </a:p>
        </p:txBody>
      </p:sp>
    </p:spTree>
    <p:extLst>
      <p:ext uri="{BB962C8B-B14F-4D97-AF65-F5344CB8AC3E}">
        <p14:creationId xmlns:p14="http://schemas.microsoft.com/office/powerpoint/2010/main" val="1567513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183" name="Shape 18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7:08- 7:10</a:t>
            </a:r>
            <a:r>
              <a:rPr lang="en-US" baseline="0" dirty="0"/>
              <a:t>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r>
              <a:rPr lang="en-US" dirty="0"/>
              <a:t>We have three main goals for tonight! You should read the goals nearly word-for-word but also add in your talking points or way that you understand the goals as well. Don’t get caught up in spending too much time here though!</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212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7:10- 7:11</a:t>
            </a:r>
            <a:r>
              <a:rPr lang="en-US" baseline="0" dirty="0"/>
              <a:t>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our agenda for the day! It will help us to accomplish the goals we laid out in the previous slide. First, we’ll talk about what makes persuasion difficult and the challenges we face in having effective conversations. Next, we’ll begin to learn how to speak from our values using the “why, how, what” framework. We’ll then look at a few case studies and examples to see how this plays out in different areas of our life (not just politics!). We’ll spend some time practicing and giving feedback, and then wrap up and close. </a:t>
            </a:r>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14</a:t>
            </a:fld>
            <a:endParaRPr lang="en-US"/>
          </a:p>
        </p:txBody>
      </p:sp>
    </p:spTree>
    <p:extLst>
      <p:ext uri="{BB962C8B-B14F-4D97-AF65-F5344CB8AC3E}">
        <p14:creationId xmlns:p14="http://schemas.microsoft.com/office/powerpoint/2010/main" val="67854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7:28- 7:28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Now let’s talk about the How. </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58601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7:27- 7:27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Let’s start with the why  -- ballot initiatives, campaigns, electoral; applicable to any of the issues that we work on and care about </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8540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7:27- 7:27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Let’s start with the why</a:t>
            </a: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2437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7:27- 7:27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Let’s start with the why</a:t>
            </a: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0511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7:27- 7:27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Let’s start with the why</a:t>
            </a: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1309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7:10- 7:11</a:t>
            </a:r>
            <a:r>
              <a:rPr lang="en-US" baseline="0" dirty="0"/>
              <a:t>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our agenda for the day! It will help us to accomplish the goals we laid out in the previous slide. First, we’ll talk about what makes persuasion difficult and the challenges we face in having effective conversations. Next, we’ll begin to learn how to speak from our values using the “why, how, what” framework. We’ll then look at a few case studies and examples to see how this plays out in different areas of our life (not just politics!). We’ll spend some time practicing and giving feedback, and then wrap up and close. </a:t>
            </a:r>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20</a:t>
            </a:fld>
            <a:endParaRPr lang="en-US"/>
          </a:p>
        </p:txBody>
      </p:sp>
    </p:spTree>
    <p:extLst>
      <p:ext uri="{BB962C8B-B14F-4D97-AF65-F5344CB8AC3E}">
        <p14:creationId xmlns:p14="http://schemas.microsoft.com/office/powerpoint/2010/main" val="1877417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7:27- 7:27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Let’s break down the golden circle!</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296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Deputy</a:t>
            </a:r>
            <a:r>
              <a:rPr lang="en-US" baseline="0" dirty="0"/>
              <a:t> director of organizing and community engagement</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2</a:t>
            </a:fld>
            <a:endParaRPr lang="en-US" sz="1200">
              <a:latin typeface="Calibri"/>
              <a:ea typeface="Calibri"/>
              <a:cs typeface="Calibri"/>
              <a:sym typeface="Calibri"/>
            </a:endParaRPr>
          </a:p>
        </p:txBody>
      </p:sp>
    </p:spTree>
    <p:extLst>
      <p:ext uri="{BB962C8B-B14F-4D97-AF65-F5344CB8AC3E}">
        <p14:creationId xmlns:p14="http://schemas.microsoft.com/office/powerpoint/2010/main" val="1453243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7:27- 7:27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Let’s break down the golden circle!</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1761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7:27- 7:28 [1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Spend a little time reading through each of these key points. </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7902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7:27- 7:28 [1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Spend a little time reading through each of these key points. </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0372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7:27- 7:28 [1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Spend a little time reading through each of these key points. </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7782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7:27- 7:28 [1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Spend a little time reading through each of these key points. </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646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7:27- 7:27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Let’s break down the golden circle!</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6317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7:27- 7:28 [1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Spend a little time reading through each of these key points. </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872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7:27- 7:28 [1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Spend a little time reading through each of these key points. </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2957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7:27- 7:28 [1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Spend a little time reading through each of these key points. </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2588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7:27- 7:28 [1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Spend a little time reading through each of these key points. </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040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3</a:t>
            </a:fld>
            <a:endParaRPr lang="en-US" sz="1200">
              <a:latin typeface="Calibri"/>
              <a:ea typeface="Calibri"/>
              <a:cs typeface="Calibri"/>
              <a:sym typeface="Calibri"/>
            </a:endParaRPr>
          </a:p>
        </p:txBody>
      </p:sp>
    </p:spTree>
    <p:extLst>
      <p:ext uri="{BB962C8B-B14F-4D97-AF65-F5344CB8AC3E}">
        <p14:creationId xmlns:p14="http://schemas.microsoft.com/office/powerpoint/2010/main" val="2043550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7:28- 7:28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Now let’s talk about the How.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Why do we want to do this in the first place? We need to reach a certain critical mass of people that are with you on the issue; depending on what that number is, that drive the decisions on quantity vs. quality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If you have a low quality contact of just going to the door, the stickiness doesn’t last, persistence </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0220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7:28- 7:28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Now let’s talk about the How. </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2854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7:10- 7:11</a:t>
            </a:r>
            <a:r>
              <a:rPr lang="en-US" baseline="0" dirty="0"/>
              <a:t>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our agenda for the day! It will help us to accomplish the goals we laid out in the previous slide. First, we’ll talk about what makes persuasion difficult and the challenges we face in having effective conversations. Next, we’ll begin to learn how to speak from our values using the “why, how, what” framework. We’ll then look at a few case studies and examples to see how this plays out in different areas of our life (not just politics!). We’ll spend some time practicing and giving feedback, and then wrap up and close. </a:t>
            </a:r>
          </a:p>
          <a:p>
            <a:endParaRPr lang="en-US" dirty="0"/>
          </a:p>
        </p:txBody>
      </p:sp>
      <p:sp>
        <p:nvSpPr>
          <p:cNvPr id="4" name="Slide Number Placeholder 3"/>
          <p:cNvSpPr>
            <a:spLocks noGrp="1"/>
          </p:cNvSpPr>
          <p:nvPr>
            <p:ph type="sldNum" sz="quarter" idx="10"/>
          </p:nvPr>
        </p:nvSpPr>
        <p:spPr/>
        <p:txBody>
          <a:bodyPr/>
          <a:lstStyle/>
          <a:p>
            <a:fld id="{CB909D58-CE17-5F49-889D-9F08C930C319}" type="slidenum">
              <a:rPr lang="en-US" smtClean="0"/>
              <a:t>34</a:t>
            </a:fld>
            <a:endParaRPr lang="en-US"/>
          </a:p>
        </p:txBody>
      </p:sp>
    </p:spTree>
    <p:extLst>
      <p:ext uri="{BB962C8B-B14F-4D97-AF65-F5344CB8AC3E}">
        <p14:creationId xmlns:p14="http://schemas.microsoft.com/office/powerpoint/2010/main" val="770898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7:29 – 7:30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Spend a little time reading through each of these key points. </a:t>
            </a: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1419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7:29 – 7:30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Spend a little time reading through each of these key points. </a:t>
            </a: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7234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7:29 – 7:30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Spend a little time reading through each of these key points. </a:t>
            </a: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3854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7:29 – 7:30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Spend a little time reading through each of these key points.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Calibri"/>
                <a:ea typeface="Calibri"/>
                <a:cs typeface="Calibri"/>
                <a:sym typeface="Calibri"/>
              </a:rPr>
              <a:t>High traffic campaigns – immigration and what is happening in congress as </a:t>
            </a:r>
            <a:r>
              <a:rPr lang="en-US" sz="1200" b="0" i="0" u="none" strike="noStrike" cap="none">
                <a:solidFill>
                  <a:schemeClr val="dk1"/>
                </a:solidFill>
                <a:latin typeface="Calibri"/>
                <a:ea typeface="Calibri"/>
                <a:cs typeface="Calibri"/>
                <a:sym typeface="Calibri"/>
              </a:rPr>
              <a:t>an example </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1"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1722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3341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7613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596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626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95127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7337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9815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7:28- 7:28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Now let’s talk about the How. </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45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42775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6647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1997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88971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99393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23924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7:28- 7:28 [0 minutes]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Now let’s talk about the How. </a:t>
            </a: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51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6953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rtl="0" fontAlgn="base"/>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5</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068073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10452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555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97941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92310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88102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57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645349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B909D58-CE17-5F49-889D-9F08C930C319}" type="slidenum">
              <a:rPr lang="en-US" smtClean="0"/>
              <a:t>58</a:t>
            </a:fld>
            <a:endParaRPr lang="en-US"/>
          </a:p>
        </p:txBody>
      </p:sp>
    </p:spTree>
    <p:extLst>
      <p:ext uri="{BB962C8B-B14F-4D97-AF65-F5344CB8AC3E}">
        <p14:creationId xmlns:p14="http://schemas.microsoft.com/office/powerpoint/2010/main" val="2067231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Campaigns are strategic</a:t>
            </a:r>
            <a:r>
              <a:rPr lang="en-US" baseline="0" dirty="0"/>
              <a:t> </a:t>
            </a:r>
            <a:r>
              <a:rPr lang="mr-IN" baseline="0" dirty="0"/>
              <a:t>–</a:t>
            </a:r>
            <a:r>
              <a:rPr lang="en-US" baseline="0" dirty="0"/>
              <a:t> all voting information is public</a:t>
            </a:r>
          </a:p>
          <a:p>
            <a:endParaRPr lang="en-US" baseline="0" dirty="0"/>
          </a:p>
          <a:p>
            <a:r>
              <a:rPr lang="en-US" baseline="0" dirty="0"/>
              <a:t>Track by area</a:t>
            </a:r>
          </a:p>
          <a:p>
            <a:endParaRPr lang="en-US" baseline="0" dirty="0"/>
          </a:p>
          <a:p>
            <a:r>
              <a:rPr lang="en-US" baseline="0" dirty="0"/>
              <a:t>Orient folks to this chart</a:t>
            </a:r>
          </a:p>
          <a:p>
            <a:endParaRPr lang="en-US" baseline="0" dirty="0"/>
          </a:p>
          <a:p>
            <a:r>
              <a:rPr lang="en-US" baseline="0" dirty="0"/>
              <a:t>Types of doors that people are knocking 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21490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Campaigns are strategic</a:t>
            </a:r>
            <a:r>
              <a:rPr lang="en-US" baseline="0" dirty="0"/>
              <a:t> </a:t>
            </a:r>
            <a:r>
              <a:rPr lang="mr-IN" baseline="0" dirty="0"/>
              <a:t>–</a:t>
            </a:r>
            <a:r>
              <a:rPr lang="en-US" baseline="0" dirty="0"/>
              <a:t> all voting information is public</a:t>
            </a:r>
          </a:p>
          <a:p>
            <a:endParaRPr lang="en-US" baseline="0" dirty="0"/>
          </a:p>
          <a:p>
            <a:r>
              <a:rPr lang="en-US" baseline="0" dirty="0"/>
              <a:t>Track by area</a:t>
            </a:r>
          </a:p>
          <a:p>
            <a:endParaRPr lang="en-US" baseline="0" dirty="0"/>
          </a:p>
          <a:p>
            <a:r>
              <a:rPr lang="en-US" baseline="0" dirty="0"/>
              <a:t>Orient folks to this chart</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61</a:t>
            </a:fld>
            <a:endParaRPr lang="en-US" sz="1200">
              <a:latin typeface="Calibri"/>
              <a:ea typeface="Calibri"/>
              <a:cs typeface="Calibri"/>
              <a:sym typeface="Calibri"/>
            </a:endParaRPr>
          </a:p>
        </p:txBody>
      </p:sp>
    </p:spTree>
    <p:extLst>
      <p:ext uri="{BB962C8B-B14F-4D97-AF65-F5344CB8AC3E}">
        <p14:creationId xmlns:p14="http://schemas.microsoft.com/office/powerpoint/2010/main" val="6482996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Orient folks to what</a:t>
            </a:r>
            <a:r>
              <a:rPr lang="en-US" baseline="0" dirty="0"/>
              <a:t> this slide is showing </a:t>
            </a:r>
            <a:r>
              <a:rPr lang="mr-IN" baseline="0" dirty="0"/>
              <a:t>–</a:t>
            </a:r>
            <a:r>
              <a:rPr lang="en-US" baseline="0" dirty="0"/>
              <a:t> statically significance to that target group - 5% could be a huge change if the race is close</a:t>
            </a:r>
          </a:p>
          <a:p>
            <a:endParaRPr lang="en-US" baseline="0" dirty="0"/>
          </a:p>
          <a:p>
            <a:r>
              <a:rPr lang="en-US" baseline="0" dirty="0"/>
              <a:t>Calls and knocks to make a difference </a:t>
            </a:r>
            <a:r>
              <a:rPr lang="mr-IN" baseline="0" dirty="0"/>
              <a:t>–</a:t>
            </a:r>
            <a:r>
              <a:rPr lang="en-US" baseline="0" dirty="0"/>
              <a:t> research shows face-t—face contact generally yields high turnout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993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smtClean="0">
                <a:solidFill>
                  <a:schemeClr val="dk1"/>
                </a:solidFill>
                <a:latin typeface="Arial"/>
                <a:ea typeface="Arial"/>
                <a:cs typeface="Arial"/>
                <a:sym typeface="Arial"/>
              </a:rPr>
              <a:t>7:23- 7:26 [3 minutes]</a:t>
            </a:r>
          </a:p>
          <a:p>
            <a:pPr marL="0" marR="0" lvl="0" indent="0" algn="l" rtl="0">
              <a:spcBef>
                <a:spcPts val="0"/>
              </a:spcBef>
              <a:buSzPct val="25000"/>
              <a:buNone/>
            </a:pP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smtClean="0">
                <a:solidFill>
                  <a:schemeClr val="dk1"/>
                </a:solidFill>
                <a:latin typeface="Arial"/>
                <a:ea typeface="Arial"/>
                <a:cs typeface="Arial"/>
                <a:sym typeface="Arial"/>
              </a:rPr>
              <a:t>[TRACI]</a:t>
            </a:r>
          </a:p>
          <a:p>
            <a:pPr marL="0" marR="0" lvl="0" indent="0" algn="l" rtl="0">
              <a:spcBef>
                <a:spcPts val="0"/>
              </a:spcBef>
              <a:buSzPct val="25000"/>
              <a:buNone/>
            </a:pP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smtClean="0">
                <a:solidFill>
                  <a:schemeClr val="dk1"/>
                </a:solidFill>
                <a:latin typeface="Arial"/>
                <a:ea typeface="Arial"/>
                <a:cs typeface="Arial"/>
                <a:sym typeface="Arial"/>
              </a:rPr>
              <a:t>Discussion</a:t>
            </a:r>
            <a:r>
              <a:rPr lang="en-US" sz="1200" b="0" i="0" u="none" strike="noStrike" cap="none" baseline="0" dirty="0" smtClean="0">
                <a:solidFill>
                  <a:schemeClr val="dk1"/>
                </a:solidFill>
                <a:latin typeface="Arial"/>
                <a:ea typeface="Arial"/>
                <a:cs typeface="Arial"/>
                <a:sym typeface="Arial"/>
              </a:rPr>
              <a:t> of WHY, HOW, WHAT</a:t>
            </a:r>
          </a:p>
          <a:p>
            <a:pPr marL="0" marR="0" lvl="0" indent="0" algn="l" rtl="0">
              <a:spcBef>
                <a:spcPts val="0"/>
              </a:spcBef>
              <a:buSzPct val="25000"/>
              <a:buNone/>
            </a:pPr>
            <a:endParaRPr lang="en-US" sz="1200" b="0" i="0" u="none" strike="noStrike" cap="none" baseline="0" dirty="0" smtClean="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smtClean="0">
                <a:solidFill>
                  <a:schemeClr val="dk1"/>
                </a:solidFill>
                <a:latin typeface="Arial"/>
                <a:ea typeface="Arial"/>
                <a:cs typeface="Arial"/>
                <a:sym typeface="Arial"/>
              </a:rPr>
              <a:t>What we to convey is that if you start with your belief and communicate your WHY, it will resonate with people in the way a WHAT never can. So, the order is important here as well </a:t>
            </a:r>
            <a:r>
              <a:rPr lang="mr-IN" sz="1200" b="0" i="0" u="none" strike="noStrike" cap="none" baseline="0" dirty="0" smtClean="0">
                <a:solidFill>
                  <a:schemeClr val="dk1"/>
                </a:solidFill>
                <a:latin typeface="Arial"/>
                <a:ea typeface="Arial"/>
                <a:cs typeface="Arial"/>
                <a:sym typeface="Arial"/>
              </a:rPr>
              <a:t>–</a:t>
            </a:r>
            <a:r>
              <a:rPr lang="en-US" sz="1200" b="0" i="0" u="none" strike="noStrike" cap="none" baseline="0" dirty="0" smtClean="0">
                <a:solidFill>
                  <a:schemeClr val="dk1"/>
                </a:solidFill>
                <a:latin typeface="Arial"/>
                <a:ea typeface="Arial"/>
                <a:cs typeface="Arial"/>
                <a:sym typeface="Arial"/>
              </a:rPr>
              <a:t> you need to start with your WHY in order to be able to start to build a connection based on shared values, then move outward. </a:t>
            </a:r>
          </a:p>
          <a:p>
            <a:pPr marL="0" marR="0" lvl="0" indent="0" algn="l" rtl="0">
              <a:spcBef>
                <a:spcPts val="0"/>
              </a:spcBef>
              <a:buSzPct val="25000"/>
              <a:buNone/>
            </a:pPr>
            <a:endParaRPr lang="en-US" sz="1200" b="0" i="0" u="none" strike="noStrike" cap="none" baseline="0" dirty="0" smtClean="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smtClean="0">
                <a:solidFill>
                  <a:schemeClr val="dk1"/>
                </a:solidFill>
                <a:latin typeface="Arial"/>
                <a:ea typeface="Arial"/>
                <a:cs typeface="Arial"/>
                <a:sym typeface="Arial"/>
              </a:rPr>
              <a:t>Because the WHY is what moves YOU </a:t>
            </a:r>
            <a:r>
              <a:rPr lang="mr-IN" sz="1200" b="0" i="0" u="none" strike="noStrike" cap="none" baseline="0" dirty="0" smtClean="0">
                <a:solidFill>
                  <a:schemeClr val="dk1"/>
                </a:solidFill>
                <a:latin typeface="Arial"/>
                <a:ea typeface="Arial"/>
                <a:cs typeface="Arial"/>
                <a:sym typeface="Arial"/>
              </a:rPr>
              <a:t>–</a:t>
            </a:r>
            <a:r>
              <a:rPr lang="en-US" sz="1200" b="0" i="0" u="none" strike="noStrike" cap="none" baseline="0" dirty="0" smtClean="0">
                <a:solidFill>
                  <a:schemeClr val="dk1"/>
                </a:solidFill>
                <a:latin typeface="Arial"/>
                <a:ea typeface="Arial"/>
                <a:cs typeface="Arial"/>
                <a:sym typeface="Arial"/>
              </a:rPr>
              <a:t> it is the core thing that makes you tick. It is your reason to get out of bed. It’s the thing that you might have subconsciously operated with but not likely articulated out loud</a:t>
            </a:r>
          </a:p>
          <a:p>
            <a:pPr marL="0" marR="0" lvl="0" indent="0" algn="l" rtl="0">
              <a:spcBef>
                <a:spcPts val="0"/>
              </a:spcBef>
              <a:buSzPct val="25000"/>
              <a:buNone/>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smtClean="0">
                <a:solidFill>
                  <a:schemeClr val="dk1"/>
                </a:solidFill>
                <a:latin typeface="Arial"/>
                <a:ea typeface="Arial"/>
                <a:cs typeface="Arial"/>
                <a:sym typeface="Arial"/>
              </a:rPr>
              <a:t>HOW: ‘How’ is your theory of change </a:t>
            </a:r>
            <a:r>
              <a:rPr lang="mr-IN" sz="1200" b="0" i="0" u="none" strike="noStrike" cap="none" baseline="0" dirty="0" smtClean="0">
                <a:solidFill>
                  <a:schemeClr val="dk1"/>
                </a:solidFill>
                <a:latin typeface="Arial"/>
                <a:ea typeface="Arial"/>
                <a:cs typeface="Arial"/>
                <a:sym typeface="Arial"/>
              </a:rPr>
              <a:t>–</a:t>
            </a:r>
            <a:r>
              <a:rPr lang="en-US" sz="1200" b="0" i="0" u="none" strike="noStrike" cap="none" baseline="0" dirty="0" smtClean="0">
                <a:solidFill>
                  <a:schemeClr val="dk1"/>
                </a:solidFill>
                <a:latin typeface="Arial"/>
                <a:ea typeface="Arial"/>
                <a:cs typeface="Arial"/>
                <a:sym typeface="Arial"/>
              </a:rPr>
              <a:t> it is the way that you believe your why can come into the world </a:t>
            </a:r>
          </a:p>
          <a:p>
            <a:pPr marL="0" marR="0" lvl="0" indent="0" algn="l" rtl="0">
              <a:spcBef>
                <a:spcPts val="0"/>
              </a:spcBef>
              <a:buSzPct val="25000"/>
              <a:buNone/>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smtClean="0">
                <a:solidFill>
                  <a:schemeClr val="dk1"/>
                </a:solidFill>
                <a:latin typeface="Arial"/>
                <a:ea typeface="Arial"/>
                <a:cs typeface="Arial"/>
                <a:sym typeface="Arial"/>
              </a:rPr>
              <a:t>WHAT: ‘What’ is the thing that you are now doing as a result of your how </a:t>
            </a:r>
            <a:r>
              <a:rPr lang="mr-IN" sz="1200" b="0" i="0" u="none" strike="noStrike" cap="none" baseline="0" dirty="0" smtClean="0">
                <a:solidFill>
                  <a:schemeClr val="dk1"/>
                </a:solidFill>
                <a:latin typeface="Arial"/>
                <a:ea typeface="Arial"/>
                <a:cs typeface="Arial"/>
                <a:sym typeface="Arial"/>
              </a:rPr>
              <a:t>–</a:t>
            </a:r>
            <a:r>
              <a:rPr lang="en-US" sz="1200" b="0" i="0" u="none" strike="noStrike" cap="none" baseline="0" dirty="0" smtClean="0">
                <a:solidFill>
                  <a:schemeClr val="dk1"/>
                </a:solidFill>
                <a:latin typeface="Arial"/>
                <a:ea typeface="Arial"/>
                <a:cs typeface="Arial"/>
                <a:sym typeface="Arial"/>
              </a:rPr>
              <a:t> it is your specific actions associated with your theory of change.</a:t>
            </a:r>
          </a:p>
          <a:p>
            <a:pPr marL="0" marR="0" lvl="0" indent="0" algn="l" rtl="0">
              <a:spcBef>
                <a:spcPts val="0"/>
              </a:spcBef>
              <a:buSzPct val="25000"/>
              <a:buNone/>
            </a:pPr>
            <a:r>
              <a:rPr lang="en-US" sz="1200" b="0" i="0" u="none" strike="noStrike" cap="none" baseline="0" dirty="0" smtClean="0">
                <a:solidFill>
                  <a:schemeClr val="dk1"/>
                </a:solidFill>
                <a:latin typeface="Arial"/>
                <a:ea typeface="Arial"/>
                <a:cs typeface="Arial"/>
                <a:sym typeface="Arial"/>
              </a:rPr>
              <a:t>In politics, we frequently start with WHAT which is not how you can easily connect with people </a:t>
            </a:r>
            <a:r>
              <a:rPr lang="mr-IN" sz="1200" b="0" i="0" u="none" strike="noStrike" cap="none" baseline="0" dirty="0" smtClean="0">
                <a:solidFill>
                  <a:schemeClr val="dk1"/>
                </a:solidFill>
                <a:latin typeface="Arial"/>
                <a:ea typeface="Arial"/>
                <a:cs typeface="Arial"/>
                <a:sym typeface="Arial"/>
              </a:rPr>
              <a:t>–</a:t>
            </a:r>
            <a:r>
              <a:rPr lang="en-US" sz="1200" b="0" i="0" u="none" strike="noStrike" cap="none" baseline="0" dirty="0" smtClean="0">
                <a:solidFill>
                  <a:schemeClr val="dk1"/>
                </a:solidFill>
                <a:latin typeface="Arial"/>
                <a:ea typeface="Arial"/>
                <a:cs typeface="Arial"/>
                <a:sym typeface="Arial"/>
              </a:rPr>
              <a:t> it tends to be superficial and can feel inauthentic.</a:t>
            </a:r>
          </a:p>
          <a:p>
            <a:pPr marL="0" marR="0" lvl="0" indent="0" algn="l" rtl="0">
              <a:spcBef>
                <a:spcPts val="0"/>
              </a:spcBef>
              <a:buSzPct val="25000"/>
              <a:buNone/>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buSzPct val="25000"/>
              <a:buNone/>
            </a:pPr>
            <a:endParaRPr lang="en-US" sz="1200" b="0" i="0" u="none" strike="noStrike" cap="none" baseline="0" dirty="0" smtClean="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smtClean="0">
                <a:solidFill>
                  <a:schemeClr val="dk1"/>
                </a:solidFill>
                <a:latin typeface="Arial"/>
                <a:ea typeface="Arial"/>
                <a:cs typeface="Arial"/>
                <a:sym typeface="Arial"/>
              </a:rPr>
              <a:t>If we take this model presented by Simon, then you can see how it shakes out with organizations as well. Here’s a couple of examples to compare and contrast. </a:t>
            </a:r>
          </a:p>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55974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Why do we force on these conversations</a:t>
            </a:r>
            <a:r>
              <a:rPr lang="en-US" baseline="0" dirty="0"/>
              <a:t> to begin with</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66289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framework</a:t>
            </a:r>
          </a:p>
          <a:p>
            <a:endParaRPr lang="en-US" dirty="0"/>
          </a:p>
          <a:p>
            <a:r>
              <a:rPr lang="en-US" dirty="0"/>
              <a:t>There</a:t>
            </a:r>
            <a:r>
              <a:rPr lang="en-US" baseline="0" dirty="0"/>
              <a:t> is an election coming up!!</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01690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7:21 </a:t>
            </a:r>
            <a:r>
              <a:rPr lang="mr-IN" sz="1200" b="0" i="0" u="none" strike="noStrike" kern="1200" cap="none" dirty="0">
                <a:solidFill>
                  <a:schemeClr val="dk1"/>
                </a:solidFill>
                <a:effectLst/>
                <a:latin typeface="Calibri"/>
                <a:ea typeface="Calibri"/>
                <a:cs typeface="Calibri"/>
                <a:sym typeface="Calibri"/>
              </a:rPr>
              <a:t>–</a:t>
            </a:r>
            <a:r>
              <a:rPr lang="en-US" sz="1200" b="0" i="0" u="none" strike="noStrike" kern="1200" cap="none" dirty="0">
                <a:solidFill>
                  <a:schemeClr val="dk1"/>
                </a:solidFill>
                <a:effectLst/>
                <a:latin typeface="Calibri"/>
                <a:ea typeface="Calibri"/>
                <a:cs typeface="Calibri"/>
                <a:sym typeface="Calibri"/>
              </a:rPr>
              <a:t> 7:22</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 [1 MINUTE]</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dk1"/>
                </a:solidFill>
                <a:effectLst/>
                <a:latin typeface="Calibri"/>
                <a:ea typeface="Calibri"/>
                <a:cs typeface="Calibri"/>
                <a:sym typeface="Calibri"/>
              </a:rPr>
              <a:t>2018 is a chance for our voice to be heard, to turn back the tide back towards progress and restore our democracy. OFA’s mission is to create a vibrant and participatory democracy, and to do that we need to have thousands of powerful conversations this year that motivate people to get involved and make a difference at the ballot box.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69</a:t>
            </a:fld>
            <a:endParaRPr lang="en-US" sz="1200">
              <a:latin typeface="Calibri"/>
              <a:ea typeface="Calibri"/>
              <a:cs typeface="Calibri"/>
              <a:sym typeface="Calibri"/>
            </a:endParaRPr>
          </a:p>
        </p:txBody>
      </p:sp>
    </p:spTree>
    <p:extLst>
      <p:ext uri="{BB962C8B-B14F-4D97-AF65-F5344CB8AC3E}">
        <p14:creationId xmlns:p14="http://schemas.microsoft.com/office/powerpoint/2010/main" val="14112987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Calibri"/>
                <a:ea typeface="Calibri"/>
                <a:cs typeface="Calibri"/>
                <a:sym typeface="Calibri"/>
              </a:rPr>
              <a:t>7:21 </a:t>
            </a:r>
            <a:r>
              <a:rPr lang="mr-IN" sz="1200" b="0" i="0" u="none" strike="noStrike" kern="1200" cap="none" dirty="0">
                <a:solidFill>
                  <a:schemeClr val="dk1"/>
                </a:solidFill>
                <a:effectLst/>
                <a:latin typeface="Calibri"/>
                <a:ea typeface="Calibri"/>
                <a:cs typeface="Calibri"/>
                <a:sym typeface="Calibri"/>
              </a:rPr>
              <a:t>–</a:t>
            </a:r>
            <a:r>
              <a:rPr lang="en-US" sz="1200" b="0" i="0" u="none" strike="noStrike" kern="1200" cap="none" dirty="0">
                <a:solidFill>
                  <a:schemeClr val="dk1"/>
                </a:solidFill>
                <a:effectLst/>
                <a:latin typeface="Calibri"/>
                <a:ea typeface="Calibri"/>
                <a:cs typeface="Calibri"/>
                <a:sym typeface="Calibri"/>
              </a:rPr>
              <a:t> 7:22</a:t>
            </a:r>
            <a:r>
              <a:rPr lang="en-US" sz="1200" b="0" i="0" u="none" strike="noStrike" kern="1200" cap="none" baseline="0"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 [1 MINUTE]</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dk1"/>
                </a:solidFill>
                <a:effectLst/>
                <a:latin typeface="Calibri"/>
                <a:ea typeface="Calibri"/>
                <a:cs typeface="Calibri"/>
                <a:sym typeface="Calibri"/>
              </a:rPr>
              <a:t>2018 is a chance for our voice to be heard, to turn back the tide back towards progress and restore our democracy. OFA’s mission is to create a vibrant and participatory democracy, and to do that we need to have thousands of powerful conversations this year that motivate people to get involved and make a difference at the ballot box.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70</a:t>
            </a:fld>
            <a:endParaRPr lang="en-US" sz="1200">
              <a:latin typeface="Calibri"/>
              <a:ea typeface="Calibri"/>
              <a:cs typeface="Calibri"/>
              <a:sym typeface="Calibri"/>
            </a:endParaRPr>
          </a:p>
        </p:txBody>
      </p:sp>
    </p:spTree>
    <p:extLst>
      <p:ext uri="{BB962C8B-B14F-4D97-AF65-F5344CB8AC3E}">
        <p14:creationId xmlns:p14="http://schemas.microsoft.com/office/powerpoint/2010/main" val="8135284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WOW!</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14041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just for GOTV conversations!!! </a:t>
            </a:r>
          </a:p>
          <a:p>
            <a:endParaRPr lang="en-US" dirty="0"/>
          </a:p>
          <a:p>
            <a:r>
              <a:rPr lang="en-US" dirty="0"/>
              <a:t>You do for other kinds </a:t>
            </a:r>
            <a:r>
              <a:rPr lang="en-US"/>
              <a:t>of conversations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70933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Strong propensity to feel manipulated -</a:t>
            </a:r>
            <a:r>
              <a:rPr lang="en-US" baseline="0" dirty="0"/>
              <a:t>  wants to make this decision on their on </a:t>
            </a:r>
            <a:r>
              <a:rPr lang="mr-IN" baseline="0" dirty="0"/>
              <a:t>–</a:t>
            </a:r>
            <a:r>
              <a:rPr lang="en-US" baseline="0" dirty="0"/>
              <a:t> connect to values or civic duty or suggest a tool where folks can get ready for voting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89224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79</a:t>
            </a:fld>
            <a:endParaRPr lang="en-US" sz="1200">
              <a:latin typeface="Calibri"/>
              <a:ea typeface="Calibri"/>
              <a:cs typeface="Calibri"/>
              <a:sym typeface="Calibri"/>
            </a:endParaRPr>
          </a:p>
        </p:txBody>
      </p:sp>
    </p:spTree>
    <p:extLst>
      <p:ext uri="{BB962C8B-B14F-4D97-AF65-F5344CB8AC3E}">
        <p14:creationId xmlns:p14="http://schemas.microsoft.com/office/powerpoint/2010/main" val="10291789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80</a:t>
            </a:fld>
            <a:endParaRPr lang="en-US" sz="1200">
              <a:latin typeface="Calibri"/>
              <a:ea typeface="Calibri"/>
              <a:cs typeface="Calibri"/>
              <a:sym typeface="Calibri"/>
            </a:endParaRPr>
          </a:p>
        </p:txBody>
      </p:sp>
    </p:spTree>
    <p:extLst>
      <p:ext uri="{BB962C8B-B14F-4D97-AF65-F5344CB8AC3E}">
        <p14:creationId xmlns:p14="http://schemas.microsoft.com/office/powerpoint/2010/main" val="11201211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7:10- 7:11</a:t>
            </a:r>
            <a:r>
              <a:rPr lang="en-US" baseline="0" dirty="0"/>
              <a:t>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is our agenda for the day! It will help us to accomplish the goals we laid out in the previous slide. First, we’ll talk about what makes persuasion difficult and the challenges we face in having effective conversations. Next, we’ll begin to learn how to speak from our values using the “why, how, what” framework. We’ll then look at a few case studies and examples to see how this plays out in different areas of our life (not just politics!). We’ll spend some time practicing and giving feedback, and then wrap up and close. </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B909D58-CE17-5F49-889D-9F08C930C31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3042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ADRIENNE</a:t>
            </a:r>
          </a:p>
        </p:txBody>
      </p:sp>
      <p:sp>
        <p:nvSpPr>
          <p:cNvPr id="4" name="Slide Number Placeholder 3"/>
          <p:cNvSpPr>
            <a:spLocks noGrp="1"/>
          </p:cNvSpPr>
          <p:nvPr>
            <p:ph type="sldNum" sz="quarter" idx="10"/>
          </p:nvPr>
        </p:nvSpPr>
        <p:spPr/>
        <p:txBody>
          <a:bodyPr/>
          <a:lstStyle/>
          <a:p>
            <a:fld id="{52520791-78C0-5449-A4D1-935246D59DE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0877121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3 MINUTES</a:t>
            </a:r>
          </a:p>
          <a:p>
            <a:endParaRPr lang="en-US" dirty="0"/>
          </a:p>
          <a:p>
            <a:pPr marL="0" marR="0" indent="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Answer questions in the chat box!</a:t>
            </a:r>
          </a:p>
        </p:txBody>
      </p:sp>
      <p:sp>
        <p:nvSpPr>
          <p:cNvPr id="4" name="Slide Number Placeholder 3"/>
          <p:cNvSpPr>
            <a:spLocks noGrp="1"/>
          </p:cNvSpPr>
          <p:nvPr>
            <p:ph type="sldNum" sz="quarter" idx="10"/>
          </p:nvPr>
        </p:nvSpPr>
        <p:spPr/>
        <p:txBody>
          <a:bodyPr/>
          <a:lstStyle/>
          <a:p>
            <a:fld id="{A56C4B64-BDA6-634E-BD2A-D5BD70F96A9C}" type="slidenum">
              <a:rPr lang="en-US" smtClean="0"/>
              <a:t>82</a:t>
            </a:fld>
            <a:endParaRPr lang="en-US"/>
          </a:p>
        </p:txBody>
      </p:sp>
    </p:spTree>
    <p:extLst>
      <p:ext uri="{BB962C8B-B14F-4D97-AF65-F5344CB8AC3E}">
        <p14:creationId xmlns:p14="http://schemas.microsoft.com/office/powerpoint/2010/main" val="12106800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1 MINUTE</a:t>
            </a: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TRACI + ADRIENNE</a:t>
            </a: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OFA -- TRACI</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dirty="0">
                <a:latin typeface="Source Sans Pro" charset="0"/>
                <a:ea typeface="Source Sans Pro" charset="0"/>
                <a:cs typeface="Source Sans Pro" charset="0"/>
              </a:rPr>
              <a:t>1)</a:t>
            </a:r>
            <a:r>
              <a:rPr lang="en-US" sz="1200" baseline="0" dirty="0">
                <a:latin typeface="Source Sans Pro" charset="0"/>
                <a:ea typeface="Source Sans Pro" charset="0"/>
                <a:cs typeface="Source Sans Pro" charset="0"/>
              </a:rPr>
              <a:t> </a:t>
            </a:r>
            <a:r>
              <a:rPr lang="en-US" sz="1200" dirty="0">
                <a:latin typeface="Source Sans Pro" charset="0"/>
                <a:ea typeface="Source Sans Pro" charset="0"/>
                <a:cs typeface="Source Sans Pro" charset="0"/>
              </a:rPr>
              <a:t>December 7: Redistricting call with NDRC</a:t>
            </a: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dirty="0">
                <a:latin typeface="Source Sans Pro" charset="0"/>
                <a:ea typeface="Source Sans Pro" charset="0"/>
                <a:cs typeface="Source Sans Pro" charset="0"/>
              </a:rPr>
              <a:t>2)</a:t>
            </a:r>
            <a:r>
              <a:rPr lang="en-US" sz="1200" baseline="0" dirty="0">
                <a:latin typeface="Source Sans Pro" charset="0"/>
                <a:ea typeface="Source Sans Pro" charset="0"/>
                <a:cs typeface="Source Sans Pro" charset="0"/>
              </a:rPr>
              <a:t> MLK DAY OF SERVICE = VR: </a:t>
            </a:r>
            <a:r>
              <a:rPr lang="en-US" sz="1200" dirty="0">
                <a:latin typeface="Source Sans Pro" charset="0"/>
                <a:ea typeface="Source Sans Pro" charset="0"/>
                <a:cs typeface="Source Sans Pro" charset="0"/>
              </a:rPr>
              <a:t>Email </a:t>
            </a:r>
            <a:r>
              <a:rPr lang="en-US" sz="1200" dirty="0">
                <a:latin typeface="Source Sans Pro" charset="0"/>
                <a:ea typeface="Source Sans Pro" charset="0"/>
                <a:cs typeface="Source Sans Pro" charset="0"/>
                <a:hlinkClick r:id="rId3"/>
              </a:rPr>
              <a:t>organizing@ofa.us</a:t>
            </a:r>
            <a:r>
              <a:rPr lang="en-US" sz="1200" dirty="0">
                <a:latin typeface="Source Sans Pro" charset="0"/>
                <a:ea typeface="Source Sans Pro" charset="0"/>
                <a:cs typeface="Source Sans Pro" charset="0"/>
              </a:rPr>
              <a:t> if you would like to get involved with voter registration </a:t>
            </a: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3) JOIN</a:t>
            </a:r>
            <a:r>
              <a:rPr lang="en-US" sz="1200" b="0" i="0" u="none" strike="noStrike" cap="none" baseline="0" dirty="0">
                <a:solidFill>
                  <a:schemeClr val="dk1"/>
                </a:solidFill>
                <a:latin typeface="Arial"/>
                <a:ea typeface="Arial"/>
                <a:cs typeface="Arial"/>
                <a:sym typeface="Arial"/>
              </a:rPr>
              <a:t> THE NEXT CALL</a:t>
            </a: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Link</a:t>
            </a:r>
            <a:r>
              <a:rPr lang="en-US" sz="1200" b="0" i="0" u="none" strike="noStrike" cap="none" baseline="0" dirty="0">
                <a:solidFill>
                  <a:schemeClr val="dk1"/>
                </a:solidFill>
                <a:latin typeface="Arial"/>
                <a:ea typeface="Arial"/>
                <a:cs typeface="Arial"/>
                <a:sym typeface="Arial"/>
              </a:rPr>
              <a:t> to put in chat box: https://</a:t>
            </a:r>
            <a:r>
              <a:rPr lang="en-US" sz="1200" b="0" i="0" u="none" strike="noStrike" cap="none" baseline="0" dirty="0" err="1">
                <a:solidFill>
                  <a:schemeClr val="dk1"/>
                </a:solidFill>
                <a:latin typeface="Arial"/>
                <a:ea typeface="Arial"/>
                <a:cs typeface="Arial"/>
                <a:sym typeface="Arial"/>
              </a:rPr>
              <a:t>zoom.us</a:t>
            </a:r>
            <a:r>
              <a:rPr lang="en-US" sz="1200" b="0" i="0" u="none" strike="noStrike" cap="none" baseline="0" dirty="0">
                <a:solidFill>
                  <a:schemeClr val="dk1"/>
                </a:solidFill>
                <a:latin typeface="Arial"/>
                <a:ea typeface="Arial"/>
                <a:cs typeface="Arial"/>
                <a:sym typeface="Arial"/>
              </a:rPr>
              <a:t>/webinar/register/WN_tUkjIhBnTGSSGPhQ1MQgaQ </a:t>
            </a:r>
            <a:endParaRPr lang="en-US" sz="1200" b="0" i="0" u="none" strike="noStrike" cap="none" dirty="0">
              <a:solidFill>
                <a:schemeClr val="dk1"/>
              </a:solidFill>
              <a:latin typeface="Arial"/>
              <a:ea typeface="Arial"/>
              <a:cs typeface="Arial"/>
              <a:sym typeface="Arial"/>
            </a:endParaRPr>
          </a:p>
          <a:p>
            <a:endParaRPr lang="en-US" sz="1200" b="0" i="0" u="none" strike="noStrike" kern="1200" cap="none" dirty="0">
              <a:solidFill>
                <a:schemeClr val="tx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4BD93216-BC50-744F-9422-411E30A57A25}" type="slidenum">
              <a:rPr lang="en-US" smtClean="0"/>
              <a:t>83</a:t>
            </a:fld>
            <a:endParaRPr lang="en-US"/>
          </a:p>
        </p:txBody>
      </p:sp>
    </p:spTree>
    <p:extLst>
      <p:ext uri="{BB962C8B-B14F-4D97-AF65-F5344CB8AC3E}">
        <p14:creationId xmlns:p14="http://schemas.microsoft.com/office/powerpoint/2010/main" val="11907818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84</a:t>
            </a:fld>
            <a:endParaRPr lang="en-US"/>
          </a:p>
        </p:txBody>
      </p:sp>
    </p:spTree>
    <p:extLst>
      <p:ext uri="{BB962C8B-B14F-4D97-AF65-F5344CB8AC3E}">
        <p14:creationId xmlns:p14="http://schemas.microsoft.com/office/powerpoint/2010/main" val="247008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marR="0" lvl="0" indent="-342900">
              <a:spcBef>
                <a:spcPts val="0"/>
              </a:spcBef>
              <a:spcAft>
                <a:spcPts val="600"/>
              </a:spcAft>
              <a:buFont typeface="Symbol" panose="05050102010706020507" pitchFamily="18" charset="2"/>
              <a:buChar char=""/>
              <a:tabLst>
                <a:tab pos="571500" algn="l"/>
                <a:tab pos="1200150" algn="l"/>
                <a:tab pos="2057400" algn="l"/>
                <a:tab pos="3733800" algn="l"/>
              </a:tabLst>
            </a:pPr>
            <a:r>
              <a:rPr lang="en-US" sz="1800" dirty="0" smtClean="0">
                <a:effectLst/>
                <a:latin typeface="Helvetica" panose="020B0604020202020204" pitchFamily="34" charset="0"/>
                <a:ea typeface="Calibri" panose="020F0502020204030204" pitchFamily="34" charset="0"/>
                <a:cs typeface="Times New Roman" panose="02020603050405020304" pitchFamily="18" charset="0"/>
              </a:rPr>
              <a:t>That’s great!  You all have a lot of ideas as to what can happen if you appoint captains to help make your dinner party a success.  Here are some ideas, some of which we already covered:</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spcBef>
                <a:spcPts val="0"/>
              </a:spcBef>
              <a:spcAft>
                <a:spcPts val="600"/>
              </a:spcAft>
              <a:buFont typeface="Symbol" panose="05050102010706020507" pitchFamily="18" charset="2"/>
              <a:buChar char=""/>
              <a:tabLst>
                <a:tab pos="571500" algn="l"/>
                <a:tab pos="1200150" algn="l"/>
                <a:tab pos="2057400" algn="l"/>
                <a:tab pos="3733800" algn="l"/>
              </a:tabLst>
            </a:pPr>
            <a:r>
              <a:rPr lang="en-US" sz="1800" dirty="0" smtClean="0">
                <a:effectLst/>
                <a:latin typeface="Helvetica" panose="020B0604020202020204" pitchFamily="34" charset="0"/>
                <a:ea typeface="Calibri" panose="020F0502020204030204" pitchFamily="34" charset="0"/>
                <a:cs typeface="Times New Roman" panose="02020603050405020304" pitchFamily="18" charset="0"/>
              </a:rPr>
              <a:t>There are clear lines of communication— you are communicating with your captains and getting updates from them.  Your captains are making sure their helpers are doing what needs to be done to make your party a success.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tabLst>
                <a:tab pos="571500" algn="l"/>
                <a:tab pos="1200150" algn="l"/>
                <a:tab pos="2057400" algn="l"/>
                <a:tab pos="3733800" algn="l"/>
              </a:tabLst>
            </a:pPr>
            <a:r>
              <a:rPr lang="en-US" sz="1800" dirty="0" smtClean="0">
                <a:effectLst/>
                <a:latin typeface="Helvetica" panose="020B0604020202020204" pitchFamily="34" charset="0"/>
                <a:ea typeface="Calibri" panose="020F0502020204030204" pitchFamily="34" charset="0"/>
                <a:cs typeface="Times New Roman" panose="02020603050405020304" pitchFamily="18" charset="0"/>
              </a:rPr>
              <a:t>There are sustainable ratios—your only have to direct a few people and your captains only have to direct a few people.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tabLst>
                <a:tab pos="571500" algn="l"/>
                <a:tab pos="1200150" algn="l"/>
                <a:tab pos="2057400" algn="l"/>
                <a:tab pos="3733800" algn="l"/>
              </a:tabLst>
            </a:pPr>
            <a:r>
              <a:rPr lang="en-US" sz="1800" dirty="0" smtClean="0">
                <a:effectLst/>
                <a:latin typeface="Helvetica" panose="020B0604020202020204" pitchFamily="34" charset="0"/>
                <a:ea typeface="Calibri" panose="020F0502020204030204" pitchFamily="34" charset="0"/>
                <a:cs typeface="Times New Roman" panose="02020603050405020304" pitchFamily="18" charset="0"/>
              </a:rPr>
              <a:t>The structure can handle change without overwhelming one person.  If one of the helpers can no longer attend your dinner party, the captain can make sure that someone else covers for that person.  The structure can handle change without overwhelming one person.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Courier New" panose="02070309020205020404" pitchFamily="49" charset="0"/>
              <a:buChar char="o"/>
              <a:tabLst>
                <a:tab pos="571500" algn="l"/>
                <a:tab pos="1200150" algn="l"/>
                <a:tab pos="2057400" algn="l"/>
                <a:tab pos="3733800" algn="l"/>
              </a:tabLst>
            </a:pPr>
            <a:r>
              <a:rPr lang="en-US" sz="1800" dirty="0" smtClean="0">
                <a:effectLst/>
                <a:latin typeface="Helvetica" panose="020B0604020202020204" pitchFamily="34" charset="0"/>
                <a:ea typeface="Calibri" panose="020F0502020204030204" pitchFamily="34" charset="0"/>
                <a:cs typeface="Times New Roman" panose="02020603050405020304" pitchFamily="18" charset="0"/>
              </a:rPr>
              <a:t>It empowers others—people </a:t>
            </a:r>
            <a:r>
              <a:rPr lang="en-US" sz="1800" i="1" dirty="0" smtClean="0">
                <a:effectLst/>
                <a:latin typeface="Helvetica" panose="020B0604020202020204" pitchFamily="34" charset="0"/>
                <a:ea typeface="Calibri" panose="020F0502020204030204" pitchFamily="34" charset="0"/>
                <a:cs typeface="Times New Roman" panose="02020603050405020304" pitchFamily="18" charset="0"/>
              </a:rPr>
              <a:t>want </a:t>
            </a:r>
            <a:r>
              <a:rPr lang="en-US" sz="1800" dirty="0" smtClean="0">
                <a:effectLst/>
                <a:latin typeface="Helvetica" panose="020B0604020202020204" pitchFamily="34" charset="0"/>
                <a:ea typeface="Calibri" panose="020F0502020204030204" pitchFamily="34" charset="0"/>
                <a:cs typeface="Times New Roman" panose="02020603050405020304" pitchFamily="18" charset="0"/>
              </a:rPr>
              <a:t>to help you out!  Let them help, but don’t let them overwhelm you by using the snowflake structure.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 pos="3733800" algn="l"/>
              </a:tabLst>
            </a:pPr>
            <a:r>
              <a:rPr lang="en-US" sz="1800" dirty="0" smtClean="0">
                <a:effectLst/>
                <a:latin typeface="Helvetica" panose="020B0604020202020204" pitchFamily="34" charset="0"/>
                <a:ea typeface="Calibri" panose="020F0502020204030204" pitchFamily="34" charset="0"/>
                <a:cs typeface="Times New Roman" panose="02020603050405020304" pitchFamily="18" charset="0"/>
              </a:rPr>
              <a:t>We call this the Snowflake Model of leadership and this is what OFA uses to organize.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tabLst>
                <a:tab pos="571500" algn="l"/>
                <a:tab pos="1200150" algn="l"/>
                <a:tab pos="2057400" algn="l"/>
                <a:tab pos="3733800" algn="l"/>
              </a:tabLst>
            </a:pPr>
            <a:r>
              <a:rPr lang="en-US" sz="1800" b="1" dirty="0" smtClean="0">
                <a:effectLst/>
                <a:latin typeface="Helvetica" panose="020B0604020202020204" pitchFamily="34" charset="0"/>
                <a:ea typeface="Calibri" panose="020F0502020204030204" pitchFamily="34" charset="0"/>
                <a:cs typeface="Times New Roman" panose="02020603050405020304" pitchFamily="18" charset="0"/>
              </a:rPr>
              <a:t>[discussion question] </a:t>
            </a:r>
            <a:r>
              <a:rPr lang="en-US" sz="1800" b="0" dirty="0" smtClean="0">
                <a:effectLst/>
                <a:latin typeface="Helvetica" panose="020B0604020202020204" pitchFamily="34" charset="0"/>
                <a:ea typeface="Calibri" panose="020F0502020204030204" pitchFamily="34" charset="0"/>
                <a:cs typeface="Times New Roman" panose="02020603050405020304" pitchFamily="18" charset="0"/>
              </a:rPr>
              <a:t>H</a:t>
            </a:r>
            <a:r>
              <a:rPr lang="en-US" sz="1800" dirty="0" smtClean="0">
                <a:effectLst/>
                <a:latin typeface="Helvetica" panose="020B0604020202020204" pitchFamily="34" charset="0"/>
                <a:ea typeface="Calibri" panose="020F0502020204030204" pitchFamily="34" charset="0"/>
                <a:cs typeface="Times New Roman" panose="02020603050405020304" pitchFamily="18" charset="0"/>
              </a:rPr>
              <a:t>ow do you see this being used in the organizing world?</a:t>
            </a:r>
            <a:endParaRPr lang="en-US" dirty="0" smtClean="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963147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If you’d like to follow along, here</a:t>
            </a:r>
            <a:r>
              <a:rPr lang="en-US" baseline="0" dirty="0"/>
              <a:t> is a guided worksheet to use. We will also email this out in our recap after this training. </a:t>
            </a: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10</a:t>
            </a:fld>
            <a:endParaRPr lang="en-US"/>
          </a:p>
        </p:txBody>
      </p:sp>
    </p:spTree>
    <p:extLst>
      <p:ext uri="{BB962C8B-B14F-4D97-AF65-F5344CB8AC3E}">
        <p14:creationId xmlns:p14="http://schemas.microsoft.com/office/powerpoint/2010/main" val="336041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F9194"/>
                </a:solidFill>
                <a:latin typeface="Calibri"/>
                <a:ea typeface="Calibri"/>
                <a:cs typeface="Calibri"/>
                <a:sym typeface="Calibri"/>
              </a:r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1023462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195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8/1/18</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56D873-74C2-2640-B9AD-918029F598DE}" type="datetimeFigureOut">
              <a:rPr lang="en-US" smtClean="0">
                <a:solidFill>
                  <a:srgbClr val="3B444D">
                    <a:tint val="75000"/>
                  </a:srgbClr>
                </a:solidFill>
              </a:rPr>
              <a:pPr/>
              <a:t>8/1/18</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r>
              <a:rPr lang="en-US" sz="1200">
                <a:solidFill>
                  <a:srgbClr val="D9D9D9"/>
                </a:solidFill>
                <a:latin typeface="Open Sans"/>
                <a:ea typeface="Open Sans"/>
                <a:cs typeface="Open Sans"/>
                <a:sym typeface="Open Sans"/>
              </a:rPr>
              <a:t>February 12, 2017  |  </a:t>
            </a:r>
            <a:fld id="{00000000-1234-1234-1234-123412341234}" type="slidenum">
              <a:rPr lang="en-US" sz="1200" b="0" i="0" u="none" strike="noStrike" cap="none">
                <a:solidFill>
                  <a:srgbClr val="D9D9D9"/>
                </a:solidFill>
                <a:latin typeface="Open Sans"/>
                <a:ea typeface="Open Sans"/>
                <a:cs typeface="Open Sans"/>
                <a:sym typeface="Open Sans"/>
              </a:rPr>
              <a:t>‹#›</a:t>
            </a:fld>
            <a:endParaRPr lang="en-US" sz="1200" b="0" i="0" u="none" strike="noStrike" cap="none">
              <a:solidFill>
                <a:srgbClr val="D9D9D9"/>
              </a:solidFill>
              <a:latin typeface="Open Sans"/>
              <a:ea typeface="Open Sans"/>
              <a:cs typeface="Open Sans"/>
              <a:sym typeface="Open Sans"/>
            </a:endParaRPr>
          </a:p>
        </p:txBody>
      </p:sp>
    </p:spTree>
    <p:extLst>
      <p:ext uri="{BB962C8B-B14F-4D97-AF65-F5344CB8AC3E}">
        <p14:creationId xmlns:p14="http://schemas.microsoft.com/office/powerpoint/2010/main" val="570619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56D873-74C2-2640-B9AD-918029F598DE}" type="datetimeFigureOut">
              <a:rPr lang="en-US" smtClean="0">
                <a:solidFill>
                  <a:srgbClr val="3B444D">
                    <a:tint val="75000"/>
                  </a:srgbClr>
                </a:solidFill>
              </a:rPr>
              <a:pPr/>
              <a:t>8/1/18</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solidFill>
                  <a:srgbClr val="3B444D">
                    <a:tint val="75000"/>
                  </a:srgbClr>
                </a:solidFill>
              </a:rPr>
              <a:pPr/>
              <a:t>8/1/18</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8/1/18</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8/1/18</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56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8/1/18</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slideLayout" Target="../slideLayouts/slideLayout44.xml"/><Relationship Id="rId14" Type="http://schemas.openxmlformats.org/officeDocument/2006/relationships/theme" Target="../theme/theme4.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9194"/>
                </a:solidFill>
                <a:latin typeface="Calibri"/>
                <a:ea typeface="Calibri"/>
                <a:cs typeface="Calibri"/>
                <a:sym typeface="Calibri"/>
              </a:rPr>
              <a:t>‹#›</a:t>
            </a:fld>
            <a:endParaRPr lang="en-US" sz="1200" b="0" i="0" u="none" strike="noStrike" cap="none">
              <a:solidFill>
                <a:srgbClr val="8F9194"/>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71" r:id="rId4"/>
    <p:sldLayoutId id="2147483672" r:id="rId5"/>
    <p:sldLayoutId id="214748367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kern="1200" smtClean="0">
                <a:solidFill>
                  <a:srgbClr val="3B444D">
                    <a:tint val="75000"/>
                  </a:srgbClr>
                </a:solidFill>
                <a:latin typeface="Calibri" panose="020F0502020204030204"/>
                <a:ea typeface=""/>
                <a:cs typeface=""/>
              </a:rPr>
              <a:pPr/>
              <a:t>8/1/18</a:t>
            </a:fld>
            <a:endParaRPr lang="en-US" kern="1200">
              <a:solidFill>
                <a:srgbClr val="3B444D">
                  <a:tint val="75000"/>
                </a:srgbClr>
              </a:solidFill>
              <a:latin typeface="Calibri" panose="020F0502020204030204"/>
              <a:ea typeface=""/>
              <a:cs typeface=""/>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srgbClr val="3B444D">
                  <a:tint val="75000"/>
                </a:srgbClr>
              </a:solidFill>
              <a:latin typeface="Calibri" panose="020F0502020204030204"/>
              <a:ea typeface=""/>
              <a:cs typeface=""/>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kern="1200" smtClean="0">
                <a:solidFill>
                  <a:srgbClr val="3B444D">
                    <a:tint val="75000"/>
                  </a:srgbClr>
                </a:solidFill>
                <a:latin typeface="Calibri" panose="020F0502020204030204"/>
                <a:ea typeface=""/>
                <a:cs typeface=""/>
              </a:rPr>
              <a:pPr/>
              <a:t>‹#›</a:t>
            </a:fld>
            <a:endParaRPr lang="en-US" kern="1200">
              <a:solidFill>
                <a:srgbClr val="3B444D">
                  <a:tint val="75000"/>
                </a:srgbClr>
              </a:solidFill>
              <a:latin typeface="Calibri" panose="020F0502020204030204"/>
              <a:ea typeface=""/>
              <a:cs typeface=""/>
            </a:endParaRPr>
          </a:p>
        </p:txBody>
      </p:sp>
    </p:spTree>
    <p:extLst>
      <p:ext uri="{BB962C8B-B14F-4D97-AF65-F5344CB8AC3E}">
        <p14:creationId xmlns:p14="http://schemas.microsoft.com/office/powerpoint/2010/main" val="20091436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kern="1200" smtClean="0">
                <a:solidFill>
                  <a:srgbClr val="3B444D">
                    <a:tint val="75000"/>
                  </a:srgbClr>
                </a:solidFill>
                <a:latin typeface="Calibri" panose="020F0502020204030204"/>
                <a:ea typeface=""/>
                <a:cs typeface=""/>
              </a:rPr>
              <a:pPr/>
              <a:t>8/1/18</a:t>
            </a:fld>
            <a:endParaRPr lang="en-US" kern="1200">
              <a:solidFill>
                <a:srgbClr val="3B444D">
                  <a:tint val="75000"/>
                </a:srgbClr>
              </a:solidFill>
              <a:latin typeface="Calibri" panose="020F0502020204030204"/>
              <a:ea typeface=""/>
              <a:cs typeface=""/>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srgbClr val="3B444D">
                  <a:tint val="75000"/>
                </a:srgbClr>
              </a:solidFill>
              <a:latin typeface="Calibri" panose="020F0502020204030204"/>
              <a:ea typeface=""/>
              <a:cs typeface=""/>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kern="1200" smtClean="0">
                <a:solidFill>
                  <a:srgbClr val="3B444D">
                    <a:tint val="75000"/>
                  </a:srgbClr>
                </a:solidFill>
                <a:latin typeface="Calibri" panose="020F0502020204030204"/>
                <a:ea typeface=""/>
                <a:cs typeface=""/>
              </a:rPr>
              <a:pPr/>
              <a:t>‹#›</a:t>
            </a:fld>
            <a:endParaRPr lang="en-US" kern="1200">
              <a:solidFill>
                <a:srgbClr val="3B444D">
                  <a:tint val="75000"/>
                </a:srgbClr>
              </a:solidFill>
              <a:latin typeface="Calibri" panose="020F0502020204030204"/>
              <a:ea typeface=""/>
              <a:cs typeface=""/>
            </a:endParaRPr>
          </a:p>
        </p:txBody>
      </p:sp>
    </p:spTree>
    <p:extLst>
      <p:ext uri="{BB962C8B-B14F-4D97-AF65-F5344CB8AC3E}">
        <p14:creationId xmlns:p14="http://schemas.microsoft.com/office/powerpoint/2010/main" val="860167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4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kern="1200" smtClean="0">
                <a:solidFill>
                  <a:srgbClr val="3B444D">
                    <a:tint val="75000"/>
                  </a:srgbClr>
                </a:solidFill>
                <a:latin typeface="Calibri" panose="020F0502020204030204"/>
                <a:ea typeface=""/>
                <a:cs typeface=""/>
              </a:rPr>
              <a:pPr/>
              <a:t>8/1/18</a:t>
            </a:fld>
            <a:endParaRPr lang="en-US" kern="1200">
              <a:solidFill>
                <a:srgbClr val="3B444D">
                  <a:tint val="75000"/>
                </a:srgbClr>
              </a:solidFill>
              <a:latin typeface="Calibri" panose="020F0502020204030204"/>
              <a:ea typeface=""/>
              <a:cs typeface=""/>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srgbClr val="3B444D">
                  <a:tint val="75000"/>
                </a:srgbClr>
              </a:solidFill>
              <a:latin typeface="Calibri" panose="020F0502020204030204"/>
              <a:ea typeface=""/>
              <a:cs typeface=""/>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kern="1200" smtClean="0">
                <a:solidFill>
                  <a:srgbClr val="3B444D">
                    <a:tint val="75000"/>
                  </a:srgbClr>
                </a:solidFill>
                <a:latin typeface="Calibri" panose="020F0502020204030204"/>
                <a:ea typeface=""/>
                <a:cs typeface=""/>
              </a:rPr>
              <a:pPr/>
              <a:t>‹#›</a:t>
            </a:fld>
            <a:endParaRPr lang="en-US" kern="1200">
              <a:solidFill>
                <a:srgbClr val="3B444D">
                  <a:tint val="75000"/>
                </a:srgbClr>
              </a:solidFill>
              <a:latin typeface="Calibri" panose="020F0502020204030204"/>
              <a:ea typeface=""/>
              <a:cs typeface=""/>
            </a:endParaRPr>
          </a:p>
        </p:txBody>
      </p:sp>
    </p:spTree>
    <p:extLst>
      <p:ext uri="{BB962C8B-B14F-4D97-AF65-F5344CB8AC3E}">
        <p14:creationId xmlns:p14="http://schemas.microsoft.com/office/powerpoint/2010/main" val="77824895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kern="1200" smtClean="0">
                <a:solidFill>
                  <a:srgbClr val="3B444D">
                    <a:tint val="75000"/>
                  </a:srgbClr>
                </a:solidFill>
                <a:latin typeface="Calibri" panose="020F0502020204030204"/>
                <a:ea typeface=""/>
                <a:cs typeface=""/>
              </a:rPr>
              <a:pPr/>
              <a:t>8/1/18</a:t>
            </a:fld>
            <a:endParaRPr lang="en-US" kern="1200">
              <a:solidFill>
                <a:srgbClr val="3B444D">
                  <a:tint val="75000"/>
                </a:srgbClr>
              </a:solidFill>
              <a:latin typeface="Calibri" panose="020F0502020204030204"/>
              <a:ea typeface=""/>
              <a:cs typeface=""/>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srgbClr val="3B444D">
                  <a:tint val="75000"/>
                </a:srgbClr>
              </a:solidFill>
              <a:latin typeface="Calibri" panose="020F0502020204030204"/>
              <a:ea typeface=""/>
              <a:cs typeface=""/>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kern="1200" smtClean="0">
                <a:solidFill>
                  <a:srgbClr val="3B444D">
                    <a:tint val="75000"/>
                  </a:srgbClr>
                </a:solidFill>
                <a:latin typeface="Calibri" panose="020F0502020204030204"/>
                <a:ea typeface=""/>
                <a:cs typeface=""/>
              </a:rPr>
              <a:pPr/>
              <a:t>‹#›</a:t>
            </a:fld>
            <a:endParaRPr lang="en-US" kern="1200">
              <a:solidFill>
                <a:srgbClr val="3B444D">
                  <a:tint val="75000"/>
                </a:srgbClr>
              </a:solidFill>
              <a:latin typeface="Calibri" panose="020F0502020204030204"/>
              <a:ea typeface=""/>
              <a:cs typeface=""/>
            </a:endParaRPr>
          </a:p>
        </p:txBody>
      </p:sp>
    </p:spTree>
    <p:extLst>
      <p:ext uri="{BB962C8B-B14F-4D97-AF65-F5344CB8AC3E}">
        <p14:creationId xmlns:p14="http://schemas.microsoft.com/office/powerpoint/2010/main" val="59207143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1.wdp"/><Relationship Id="rId5" Type="http://schemas.openxmlformats.org/officeDocument/2006/relationships/hyperlink" Target="https://docs.google.com/spreadsheets/d/1XpUZyGe80mL3oh6fmvPuBBKFj55HPLqRhw8rsi4nGE0/edit#gid=1057968535" TargetMode="External"/><Relationship Id="rId6" Type="http://schemas.openxmlformats.org/officeDocument/2006/relationships/image" Target="../media/image10.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image" Target="../media/image1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image" Target="../media/image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1.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image" Target="../media/image1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6.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image" Target="../media/image1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docs.google.com/spreadsheets/d/1XpUZyGe80mL3oh6fmvPuBBKFj55HPLqRhw8rsi4nGE0/edit#gid=105796853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1853191"/>
            <a:ext cx="12192000" cy="2923877"/>
          </a:xfrm>
          <a:prstGeom prst="rect">
            <a:avLst/>
          </a:prstGeom>
          <a:noFill/>
        </p:spPr>
        <p:txBody>
          <a:bodyPr wrap="square" rtlCol="0">
            <a:spAutoFit/>
          </a:bodyPr>
          <a:lstStyle/>
          <a:p>
            <a:pPr algn="ctr"/>
            <a:r>
              <a:rPr lang="en-US" sz="12000" b="1" dirty="0">
                <a:solidFill>
                  <a:srgbClr val="FFFFFF"/>
                </a:solidFill>
                <a:latin typeface="Gilroy ExtraBold" charset="0"/>
                <a:ea typeface="Gilroy ExtraBold" charset="0"/>
                <a:cs typeface="Gilroy ExtraBold" charset="0"/>
              </a:rPr>
              <a:t>Welcome</a:t>
            </a:r>
          </a:p>
          <a:p>
            <a:pPr algn="ctr"/>
            <a:r>
              <a:rPr lang="en-US" sz="3200" dirty="0">
                <a:solidFill>
                  <a:srgbClr val="00B3DC"/>
                </a:solidFill>
                <a:latin typeface="Gilroy ExtraBold" charset="0"/>
                <a:ea typeface="Gilroy ExtraBold" charset="0"/>
                <a:cs typeface="Gilroy ExtraBold" charset="0"/>
              </a:rPr>
              <a:t>We will begin at 7:30 pm Central Time.</a:t>
            </a:r>
          </a:p>
          <a:p>
            <a:pPr algn="ctr"/>
            <a:endParaRPr lang="en-US" sz="3200" b="1" dirty="0">
              <a:solidFill>
                <a:srgbClr val="FFFFFF"/>
              </a:solidFill>
              <a:latin typeface="Gilroy ExtraBold" charset="0"/>
              <a:ea typeface="Gilroy ExtraBold" charset="0"/>
              <a:cs typeface="Gilroy ExtraBold" charset="0"/>
            </a:endParaRPr>
          </a:p>
        </p:txBody>
      </p:sp>
      <p:pic>
        <p:nvPicPr>
          <p:cNvPr id="3" name="Picture 2"/>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4213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ChangeArrowheads="1"/>
          </p:cNvSpPr>
          <p:nvPr/>
        </p:nvSpPr>
        <p:spPr bwMode="auto">
          <a:xfrm>
            <a:off x="-19481" y="3090110"/>
            <a:ext cx="12192000" cy="1226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chemeClr val="bg2"/>
                </a:solidFill>
                <a:latin typeface="Gilroy ExtraBold" charset="0"/>
                <a:ea typeface="Gilroy ExtraBold" charset="0"/>
                <a:cs typeface="Gilroy ExtraBold" charset="0"/>
              </a:rPr>
              <a:t>GUIDED WORKSHEET</a:t>
            </a:r>
          </a:p>
          <a:p>
            <a:pPr algn="ctr">
              <a:lnSpc>
                <a:spcPct val="80000"/>
              </a:lnSpc>
            </a:pPr>
            <a:endParaRPr lang="en-US" sz="2500" b="1" spc="300" dirty="0">
              <a:solidFill>
                <a:schemeClr val="bg2"/>
              </a:solidFill>
              <a:latin typeface="Gilroy ExtraBold" charset="0"/>
              <a:ea typeface="Gilroy ExtraBold" charset="0"/>
              <a:cs typeface="Gilroy ExtraBold" charset="0"/>
            </a:endParaRPr>
          </a:p>
          <a:p>
            <a:pPr algn="ctr">
              <a:lnSpc>
                <a:spcPct val="80000"/>
              </a:lnSpc>
            </a:pPr>
            <a:r>
              <a:rPr lang="en-US" sz="4500" b="1" dirty="0">
                <a:solidFill>
                  <a:schemeClr val="bg2"/>
                </a:solidFill>
                <a:latin typeface="Gilroy ExtraBold" charset="0"/>
                <a:ea typeface="Gilroy ExtraBold" charset="0"/>
                <a:cs typeface="Gilroy ExtraBold" charset="0"/>
              </a:rPr>
              <a:t>Voter contact best practices  </a:t>
            </a:r>
          </a:p>
        </p:txBody>
      </p:sp>
      <p:pic>
        <p:nvPicPr>
          <p:cNvPr id="2" name="Picture 1" descr="noun_169164_cc.pn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5559"/>
          <a:stretch/>
        </p:blipFill>
        <p:spPr>
          <a:xfrm>
            <a:off x="5317739" y="1468700"/>
            <a:ext cx="1517562" cy="1281452"/>
          </a:xfrm>
          <a:prstGeom prst="rect">
            <a:avLst/>
          </a:prstGeom>
        </p:spPr>
      </p:pic>
      <p:sp>
        <p:nvSpPr>
          <p:cNvPr id="8" name="Rectangle 7">
            <a:hlinkClick r:id="rId5"/>
          </p:cNvPr>
          <p:cNvSpPr/>
          <p:nvPr/>
        </p:nvSpPr>
        <p:spPr>
          <a:xfrm>
            <a:off x="4804475" y="4888809"/>
            <a:ext cx="2557220" cy="587600"/>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sz="2000" b="1" dirty="0" err="1">
                <a:solidFill>
                  <a:schemeClr val="tx1"/>
                </a:solidFill>
                <a:latin typeface="Source Sans Pro" charset="0"/>
                <a:ea typeface="Source Sans Pro" charset="0"/>
                <a:cs typeface="Source Sans Pro" charset="0"/>
              </a:rPr>
              <a:t>bit.ly</a:t>
            </a:r>
            <a:r>
              <a:rPr lang="en-US" sz="2000" b="1" dirty="0">
                <a:solidFill>
                  <a:schemeClr val="tx1"/>
                </a:solidFill>
                <a:latin typeface="Source Sans Pro" charset="0"/>
                <a:ea typeface="Source Sans Pro" charset="0"/>
                <a:cs typeface="Source Sans Pro" charset="0"/>
              </a:rPr>
              <a:t>/</a:t>
            </a:r>
            <a:r>
              <a:rPr lang="en-US" sz="2000" b="1" dirty="0" err="1">
                <a:solidFill>
                  <a:schemeClr val="tx1"/>
                </a:solidFill>
                <a:latin typeface="Source Sans Pro" charset="0"/>
                <a:ea typeface="Source Sans Pro" charset="0"/>
                <a:cs typeface="Source Sans Pro" charset="0"/>
              </a:rPr>
              <a:t>VC_worksheet</a:t>
            </a:r>
            <a:endParaRPr lang="en-US" sz="2000" b="1" dirty="0">
              <a:solidFill>
                <a:schemeClr val="tx1"/>
              </a:solidFill>
              <a:latin typeface="Source Sans Pro" charset="0"/>
              <a:ea typeface="Source Sans Pro" charset="0"/>
              <a:cs typeface="Source Sans Pro"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089" y="1044524"/>
            <a:ext cx="1201821" cy="1554079"/>
          </a:xfrm>
          <a:prstGeom prst="rect">
            <a:avLst/>
          </a:prstGeom>
        </p:spPr>
      </p:pic>
      <p:pic>
        <p:nvPicPr>
          <p:cNvPr id="6" name="Picture 5"/>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9433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5043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kern="1200" dirty="0">
                <a:solidFill>
                  <a:srgbClr val="3B444D"/>
                </a:solidFill>
                <a:latin typeface="Source Sans Pro" charset="0"/>
                <a:ea typeface="Source Sans Pro" charset="0"/>
                <a:cs typeface="Source Sans Pro" charset="0"/>
              </a:rPr>
              <a:t>Week 1:   </a:t>
            </a:r>
            <a:r>
              <a:rPr lang="en-US" altLang="en-US" sz="2500" kern="1200" dirty="0">
                <a:solidFill>
                  <a:srgbClr val="3B444D"/>
                </a:solidFill>
                <a:latin typeface="Source Sans Pro" charset="0"/>
                <a:ea typeface="Source Sans Pro" charset="0"/>
                <a:cs typeface="Source Sans Pro" charset="0"/>
              </a:rPr>
              <a:t>Welcome to organizing</a:t>
            </a:r>
          </a:p>
          <a:p>
            <a:endParaRPr lang="en-US" altLang="en-US" sz="2500" kern="1200" dirty="0">
              <a:solidFill>
                <a:srgbClr val="3B444D"/>
              </a:solidFill>
              <a:latin typeface="Source Sans Pro" charset="0"/>
              <a:ea typeface="Source Sans Pro" charset="0"/>
              <a:cs typeface="Source Sans Pro" charset="0"/>
            </a:endParaRPr>
          </a:p>
          <a:p>
            <a:r>
              <a:rPr lang="en-US" altLang="en-US" sz="2500" b="1" kern="1200" dirty="0">
                <a:solidFill>
                  <a:srgbClr val="3B444D"/>
                </a:solidFill>
                <a:latin typeface="Source Sans Pro" charset="0"/>
                <a:ea typeface="Source Sans Pro" charset="0"/>
                <a:cs typeface="Source Sans Pro" charset="0"/>
              </a:rPr>
              <a:t>Week 2:   </a:t>
            </a:r>
            <a:r>
              <a:rPr lang="en-US" altLang="en-US" sz="2500" kern="1200" dirty="0">
                <a:solidFill>
                  <a:srgbClr val="3B444D"/>
                </a:solidFill>
                <a:latin typeface="Source Sans Pro" charset="0"/>
                <a:ea typeface="Source Sans Pro" charset="0"/>
                <a:cs typeface="Source Sans Pro" charset="0"/>
              </a:rPr>
              <a:t>Leading with your values &amp; telling 	      your personal story</a:t>
            </a:r>
          </a:p>
          <a:p>
            <a:endParaRPr lang="en-US" altLang="en-US" sz="2500" kern="1200" dirty="0">
              <a:solidFill>
                <a:srgbClr val="3B444D"/>
              </a:solidFill>
              <a:latin typeface="Source Sans Pro" charset="0"/>
              <a:ea typeface="Source Sans Pro" charset="0"/>
              <a:cs typeface="Source Sans Pro" charset="0"/>
            </a:endParaRPr>
          </a:p>
          <a:p>
            <a:r>
              <a:rPr lang="en-US" altLang="en-US" sz="2500" b="1" kern="1200" dirty="0">
                <a:solidFill>
                  <a:srgbClr val="3B444D"/>
                </a:solidFill>
                <a:latin typeface="Source Sans Pro" charset="0"/>
                <a:ea typeface="Source Sans Pro" charset="0"/>
                <a:cs typeface="Source Sans Pro" charset="0"/>
              </a:rPr>
              <a:t>Week 3:</a:t>
            </a:r>
            <a:r>
              <a:rPr lang="en-US" altLang="en-US" sz="2500" kern="1200" dirty="0">
                <a:solidFill>
                  <a:srgbClr val="3B444D"/>
                </a:solidFill>
                <a:latin typeface="Source Sans Pro" charset="0"/>
                <a:ea typeface="Source Sans Pro" charset="0"/>
                <a:cs typeface="Source Sans Pro" charset="0"/>
              </a:rPr>
              <a:t>   Voter contact best practices</a:t>
            </a:r>
          </a:p>
          <a:p>
            <a:endParaRPr lang="en-US" altLang="en-US" sz="2500" kern="1200" dirty="0">
              <a:solidFill>
                <a:srgbClr val="3B444D"/>
              </a:solidFill>
              <a:latin typeface="Source Sans Pro" charset="0"/>
              <a:ea typeface="Source Sans Pro" charset="0"/>
              <a:cs typeface="Source Sans Pro" charset="0"/>
            </a:endParaRPr>
          </a:p>
          <a:p>
            <a:r>
              <a:rPr lang="en-US" altLang="en-US" sz="2500" b="1" kern="1200" dirty="0">
                <a:solidFill>
                  <a:srgbClr val="3B444D"/>
                </a:solidFill>
                <a:latin typeface="Source Sans Pro" charset="0"/>
                <a:ea typeface="Source Sans Pro" charset="0"/>
                <a:cs typeface="Source Sans Pro" charset="0"/>
              </a:rPr>
              <a:t>Week 4:</a:t>
            </a:r>
            <a:r>
              <a:rPr lang="en-US" altLang="en-US" sz="2500" kern="1200" dirty="0">
                <a:solidFill>
                  <a:srgbClr val="3B444D"/>
                </a:solidFill>
                <a:latin typeface="Source Sans Pro" charset="0"/>
                <a:ea typeface="Source Sans Pro" charset="0"/>
                <a:cs typeface="Source Sans Pro" charset="0"/>
              </a:rPr>
              <a:t>   Digital organizing</a:t>
            </a:r>
          </a:p>
          <a:p>
            <a:endParaRPr lang="en-US" altLang="en-US" sz="2500" kern="1200" dirty="0">
              <a:solidFill>
                <a:srgbClr val="3B444D"/>
              </a:solidFill>
              <a:latin typeface="Source Sans Pro" charset="0"/>
              <a:ea typeface="Source Sans Pro" charset="0"/>
              <a:cs typeface="Source Sans Pro" charset="0"/>
            </a:endParaRPr>
          </a:p>
          <a:p>
            <a:r>
              <a:rPr lang="en-US" altLang="en-US" sz="2500" b="1" kern="1200" dirty="0">
                <a:solidFill>
                  <a:srgbClr val="3B444D"/>
                </a:solidFill>
                <a:latin typeface="Source Sans Pro" charset="0"/>
                <a:ea typeface="Source Sans Pro" charset="0"/>
                <a:cs typeface="Source Sans Pro" charset="0"/>
              </a:rPr>
              <a:t>Week 5:</a:t>
            </a:r>
            <a:r>
              <a:rPr lang="en-US" altLang="en-US" sz="2500" kern="1200" dirty="0">
                <a:solidFill>
                  <a:srgbClr val="3B444D"/>
                </a:solidFill>
                <a:latin typeface="Source Sans Pro" charset="0"/>
                <a:ea typeface="Source Sans Pro" charset="0"/>
                <a:cs typeface="Source Sans Pro" charset="0"/>
              </a:rPr>
              <a:t>   Event management</a:t>
            </a:r>
          </a:p>
          <a:p>
            <a:endParaRPr lang="en-US" altLang="en-US" sz="2500" kern="1200" dirty="0">
              <a:solidFill>
                <a:srgbClr val="3B444D"/>
              </a:solidFill>
              <a:latin typeface="Source Sans Pro" charset="0"/>
              <a:ea typeface="Source Sans Pro" charset="0"/>
              <a:cs typeface="Source Sans Pro" charset="0"/>
            </a:endParaRPr>
          </a:p>
          <a:p>
            <a:r>
              <a:rPr lang="en-US" altLang="en-US" sz="2500" b="1" kern="1200" dirty="0">
                <a:solidFill>
                  <a:srgbClr val="3B444D"/>
                </a:solidFill>
                <a:latin typeface="Source Sans Pro" charset="0"/>
                <a:ea typeface="Source Sans Pro" charset="0"/>
                <a:cs typeface="Source Sans Pro" charset="0"/>
              </a:rPr>
              <a:t>Week 6:</a:t>
            </a:r>
            <a:r>
              <a:rPr lang="en-US" altLang="en-US" sz="2500" kern="1200" dirty="0">
                <a:solidFill>
                  <a:srgbClr val="3B444D"/>
                </a:solidFill>
                <a:latin typeface="Source Sans Pro" charset="0"/>
                <a:ea typeface="Source Sans Pro" charset="0"/>
                <a:cs typeface="Source Sans Pro" charset="0"/>
              </a:rPr>
              <a:t>   Tying it all together</a:t>
            </a:r>
          </a:p>
          <a:p>
            <a:endParaRPr lang="en-US" altLang="en-US" sz="2500" kern="1200" dirty="0">
              <a:solidFill>
                <a:srgbClr val="3B444D"/>
              </a:solidFill>
              <a:latin typeface="Source Sans Pro" charset="0"/>
              <a:ea typeface="Source Sans Pro" charset="0"/>
              <a:cs typeface="Source Sans Pro"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4004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kern="1200" dirty="0">
                <a:solidFill>
                  <a:srgbClr val="00B3DC"/>
                </a:solidFill>
                <a:latin typeface="Gilroy ExtraBold" charset="0"/>
                <a:ea typeface="Gilroy ExtraBold" charset="0"/>
                <a:cs typeface="Gilroy ExtraBold" charset="0"/>
              </a:rPr>
              <a:t>Your learning journey</a:t>
            </a:r>
          </a:p>
          <a:p>
            <a:pPr>
              <a:lnSpc>
                <a:spcPct val="80000"/>
              </a:lnSpc>
            </a:pPr>
            <a:endParaRPr lang="en-US" sz="4000" b="1" kern="1200" dirty="0">
              <a:solidFill>
                <a:srgbClr val="00B3DC"/>
              </a:solidFill>
              <a:latin typeface="Gilroy ExtraBold" charset="0"/>
              <a:ea typeface="Gilroy ExtraBold" charset="0"/>
              <a:cs typeface="Gilroy ExtraBold" charset="0"/>
            </a:endParaRPr>
          </a:p>
          <a:p>
            <a:pPr>
              <a:lnSpc>
                <a:spcPct val="80000"/>
              </a:lnSpc>
            </a:pPr>
            <a:r>
              <a:rPr lang="en-US" sz="4000" b="1" dirty="0">
                <a:solidFill>
                  <a:schemeClr val="tx2"/>
                </a:solidFill>
                <a:latin typeface="Gilroy ExtraBold" charset="0"/>
                <a:ea typeface="Gilroy ExtraBold" charset="0"/>
                <a:cs typeface="Gilroy ExtraBold" charset="0"/>
              </a:rPr>
              <a:t>Where we’ve been and where we’re going</a:t>
            </a:r>
          </a:p>
          <a:p>
            <a:pPr>
              <a:lnSpc>
                <a:spcPct val="80000"/>
              </a:lnSpc>
            </a:pPr>
            <a:endParaRPr lang="en-US" sz="4000" b="1" kern="1200" dirty="0">
              <a:solidFill>
                <a:srgbClr val="00B3DC"/>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1854726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alpha val="19000"/>
          </a:schemeClr>
        </a:solidFill>
        <a:effectLst/>
      </p:bgPr>
    </p:bg>
    <p:spTree>
      <p:nvGrpSpPr>
        <p:cNvPr id="1" name="Shape 184"/>
        <p:cNvGrpSpPr/>
        <p:nvPr/>
      </p:nvGrpSpPr>
      <p:grpSpPr>
        <a:xfrm>
          <a:off x="0" y="0"/>
          <a:ext cx="0" cy="0"/>
          <a:chOff x="0" y="0"/>
          <a:chExt cx="0" cy="0"/>
        </a:xfrm>
      </p:grpSpPr>
      <p:sp>
        <p:nvSpPr>
          <p:cNvPr id="185" name="Shape 185"/>
          <p:cNvSpPr/>
          <p:nvPr/>
        </p:nvSpPr>
        <p:spPr>
          <a:xfrm>
            <a:off x="0" y="0"/>
            <a:ext cx="12192000" cy="6858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 name="Picture 3"/>
          <p:cNvPicPr>
            <a:picLocks noChangeAspect="1"/>
          </p:cNvPicPr>
          <p:nvPr/>
        </p:nvPicPr>
        <p:blipFill rotWithShape="1">
          <a:blip r:embed="rId3">
            <a:alphaModFix amt="20000"/>
            <a:extLst>
              <a:ext uri="{28A0092B-C50C-407E-A947-70E740481C1C}">
                <a14:useLocalDpi xmlns:a14="http://schemas.microsoft.com/office/drawing/2010/main" val="0"/>
              </a:ext>
            </a:extLst>
          </a:blip>
          <a:srcRect/>
          <a:stretch/>
        </p:blipFill>
        <p:spPr>
          <a:xfrm>
            <a:off x="-2805098" y="-2608657"/>
            <a:ext cx="15325344" cy="10216896"/>
          </a:xfrm>
          <a:prstGeom prst="rect">
            <a:avLst/>
          </a:prstGeom>
          <a:effectLst>
            <a:outerShdw blurRad="50800" dist="50800" dir="16500000" algn="ctr" rotWithShape="0">
              <a:srgbClr val="000000"/>
            </a:outerShdw>
          </a:effectLst>
        </p:spPr>
      </p:pic>
      <p:sp>
        <p:nvSpPr>
          <p:cNvPr id="8" name="Shape 187"/>
          <p:cNvSpPr txBox="1"/>
          <p:nvPr/>
        </p:nvSpPr>
        <p:spPr>
          <a:xfrm>
            <a:off x="0" y="2995091"/>
            <a:ext cx="12192000" cy="867818"/>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SzPct val="25000"/>
              <a:buNone/>
            </a:pPr>
            <a:r>
              <a:rPr lang="en-US" sz="7500" b="1" dirty="0">
                <a:solidFill>
                  <a:schemeClr val="lt1"/>
                </a:solidFill>
                <a:latin typeface="Gilroy ExtraBold" charset="0"/>
                <a:ea typeface="Gilroy ExtraBold" charset="0"/>
                <a:cs typeface="Gilroy ExtraBold" charset="0"/>
              </a:rPr>
              <a:t>Talking to voters</a:t>
            </a:r>
            <a:endParaRPr lang="en-US" sz="7500" b="1" dirty="0">
              <a:solidFill>
                <a:schemeClr val="lt1"/>
              </a:solidFill>
              <a:latin typeface="Gilroy ExtraBold" charset="0"/>
              <a:ea typeface="Gilroy ExtraBold" charset="0"/>
              <a:cs typeface="Gilroy ExtraBold" charset="0"/>
              <a:sym typeface="Arial"/>
            </a:endParaRPr>
          </a:p>
        </p:txBody>
      </p:sp>
      <p:pic>
        <p:nvPicPr>
          <p:cNvPr id="5" name="Picture 4">
            <a:extLst>
              <a:ext uri="{FF2B5EF4-FFF2-40B4-BE49-F238E27FC236}">
                <a16:creationId xmlns="" xmlns:a16="http://schemas.microsoft.com/office/drawing/2014/main" id="{3D6E7B8F-E638-0540-92BC-ED3E8BC0AB0C}"/>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22949" y="1151078"/>
            <a:ext cx="3321036"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Goals for</a:t>
            </a:r>
          </a:p>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this session</a:t>
            </a:r>
          </a:p>
        </p:txBody>
      </p:sp>
      <p:sp>
        <p:nvSpPr>
          <p:cNvPr id="3" name="Oval 2"/>
          <p:cNvSpPr/>
          <p:nvPr/>
        </p:nvSpPr>
        <p:spPr>
          <a:xfrm>
            <a:off x="5811753" y="1048879"/>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6" name="TextBox 5"/>
          <p:cNvSpPr txBox="1"/>
          <p:nvPr/>
        </p:nvSpPr>
        <p:spPr>
          <a:xfrm>
            <a:off x="6512330" y="971589"/>
            <a:ext cx="4850613" cy="830997"/>
          </a:xfrm>
          <a:prstGeom prst="rect">
            <a:avLst/>
          </a:prstGeom>
          <a:noFill/>
        </p:spPr>
        <p:txBody>
          <a:bodyPr wrap="square" rtlCol="0">
            <a:spAutoFit/>
          </a:bodyPr>
          <a:lstStyle/>
          <a:p>
            <a:r>
              <a:rPr lang="en-US" sz="2400" dirty="0">
                <a:latin typeface="Source Sans Pro" charset="0"/>
                <a:ea typeface="Source Sans Pro" charset="0"/>
                <a:cs typeface="Source Sans Pro" charset="0"/>
              </a:rPr>
              <a:t>Appreciate the impact elections have on the issues we care about</a:t>
            </a:r>
          </a:p>
        </p:txBody>
      </p:sp>
      <p:sp>
        <p:nvSpPr>
          <p:cNvPr id="7" name="Oval 6"/>
          <p:cNvSpPr/>
          <p:nvPr/>
        </p:nvSpPr>
        <p:spPr>
          <a:xfrm>
            <a:off x="5811752" y="212885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8" name="TextBox 7"/>
          <p:cNvSpPr txBox="1"/>
          <p:nvPr/>
        </p:nvSpPr>
        <p:spPr>
          <a:xfrm>
            <a:off x="6512331" y="2049344"/>
            <a:ext cx="4850612"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Develop an understanding of the core types of voter engagement, and when and how to use them. </a:t>
            </a:r>
          </a:p>
        </p:txBody>
      </p:sp>
      <p:sp>
        <p:nvSpPr>
          <p:cNvPr id="9" name="TextBox 8">
            <a:extLst>
              <a:ext uri="{FF2B5EF4-FFF2-40B4-BE49-F238E27FC236}">
                <a16:creationId xmlns="" xmlns:a16="http://schemas.microsoft.com/office/drawing/2014/main" id="{38C3A014-27ED-E943-84D8-393C7B64AD4E}"/>
              </a:ext>
            </a:extLst>
          </p:cNvPr>
          <p:cNvSpPr txBox="1"/>
          <p:nvPr/>
        </p:nvSpPr>
        <p:spPr>
          <a:xfrm>
            <a:off x="6512330" y="3537259"/>
            <a:ext cx="4850613" cy="1569660"/>
          </a:xfrm>
          <a:prstGeom prst="rect">
            <a:avLst/>
          </a:prstGeom>
          <a:noFill/>
        </p:spPr>
        <p:txBody>
          <a:bodyPr wrap="square" rtlCol="0">
            <a:spAutoFit/>
          </a:bodyPr>
          <a:lstStyle/>
          <a:p>
            <a:r>
              <a:rPr lang="en-US" sz="2400" dirty="0">
                <a:latin typeface="Source Sans Pro" charset="0"/>
                <a:ea typeface="Source Sans Pro" charset="0"/>
                <a:cs typeface="Source Sans Pro" charset="0"/>
              </a:rPr>
              <a:t>Be ready to apply the skills we’ve learned in effective and powerful conversations in the months to come!</a:t>
            </a:r>
          </a:p>
        </p:txBody>
      </p:sp>
      <p:sp>
        <p:nvSpPr>
          <p:cNvPr id="10" name="Oval 9">
            <a:extLst>
              <a:ext uri="{FF2B5EF4-FFF2-40B4-BE49-F238E27FC236}">
                <a16:creationId xmlns="" xmlns:a16="http://schemas.microsoft.com/office/drawing/2014/main" id="{D9E51121-278E-1847-A8E6-D4F12273909C}"/>
              </a:ext>
            </a:extLst>
          </p:cNvPr>
          <p:cNvSpPr/>
          <p:nvPr/>
        </p:nvSpPr>
        <p:spPr>
          <a:xfrm>
            <a:off x="5811752" y="3588093"/>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1" name="Picture 10">
            <a:extLst>
              <a:ext uri="{FF2B5EF4-FFF2-40B4-BE49-F238E27FC236}">
                <a16:creationId xmlns="" xmlns:a16="http://schemas.microsoft.com/office/drawing/2014/main" id="{B75902EA-9E59-D94E-B48C-30AF118FA152}"/>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82419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824" y="1229920"/>
            <a:ext cx="4517136" cy="698333"/>
          </a:xfrm>
          <a:prstGeom prst="rect">
            <a:avLst/>
          </a:prstGeom>
          <a:noFill/>
        </p:spPr>
        <p:txBody>
          <a:bodyPr wrap="square" rtlCol="0">
            <a:spAutoFit/>
          </a:bodyPr>
          <a:lstStyle/>
          <a:p>
            <a:pPr>
              <a:lnSpc>
                <a:spcPct val="80000"/>
              </a:lnSpc>
            </a:pPr>
            <a:r>
              <a:rPr lang="en-US" sz="4800" b="1" dirty="0">
                <a:solidFill>
                  <a:srgbClr val="00B4DC"/>
                </a:solidFill>
                <a:latin typeface="Gilroy ExtraBold" charset="0"/>
                <a:ea typeface="Gilroy ExtraBold" charset="0"/>
                <a:cs typeface="Gilroy ExtraBold" charset="0"/>
              </a:rPr>
              <a:t>Agenda</a:t>
            </a:r>
          </a:p>
        </p:txBody>
      </p:sp>
      <p:sp>
        <p:nvSpPr>
          <p:cNvPr id="3" name="Rectangle 2"/>
          <p:cNvSpPr/>
          <p:nvPr/>
        </p:nvSpPr>
        <p:spPr>
          <a:xfrm>
            <a:off x="5486592" y="1237002"/>
            <a:ext cx="5844017" cy="591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77841" y="1284784"/>
            <a:ext cx="5785102" cy="3416320"/>
          </a:xfrm>
          <a:prstGeom prst="rect">
            <a:avLst/>
          </a:prstGeom>
          <a:noFill/>
        </p:spPr>
        <p:txBody>
          <a:bodyPr wrap="square" rtlCol="0">
            <a:spAutoFit/>
          </a:bodyPr>
          <a:lstStyle/>
          <a:p>
            <a:pPr fontAlgn="ctr"/>
            <a:r>
              <a:rPr lang="en-US" sz="2400" b="1" dirty="0">
                <a:solidFill>
                  <a:schemeClr val="bg1"/>
                </a:solidFill>
                <a:latin typeface="Source Sans Pro" charset="0"/>
                <a:ea typeface="Source Sans Pro" charset="0"/>
                <a:cs typeface="Source Sans Pro" charset="0"/>
              </a:rPr>
              <a:t>Talking to voters: What’s at stake</a:t>
            </a:r>
          </a:p>
          <a:p>
            <a:pPr fontAlgn="ctr"/>
            <a:endParaRPr lang="en-US" sz="2400" b="1"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The challenge: Quality vs. Quantity</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Three types of voter contact</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Turnout conversations</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Debrief &amp; next steps</a:t>
            </a:r>
          </a:p>
        </p:txBody>
      </p:sp>
      <p:pic>
        <p:nvPicPr>
          <p:cNvPr id="6" name="Picture 5">
            <a:extLst>
              <a:ext uri="{FF2B5EF4-FFF2-40B4-BE49-F238E27FC236}">
                <a16:creationId xmlns=""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87515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3429000"/>
          </a:xfrm>
          <a:prstGeom prst="rect">
            <a:avLst/>
          </a:prstGeom>
          <a:solidFill>
            <a:schemeClr val="bg2"/>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Tx/>
              <a:buSzPct val="25000"/>
              <a:buFontTx/>
              <a:buNone/>
              <a:tabLst/>
              <a:defRPr/>
            </a:pPr>
            <a:endParaRPr kumimoji="0" lang="en-US" sz="2500" b="1" i="0" u="none" strike="noStrike" kern="0" cap="none" spc="300" normalizeH="0" baseline="0" noProof="0" dirty="0">
              <a:ln>
                <a:noFill/>
              </a:ln>
              <a:solidFill>
                <a:srgbClr val="3B444D"/>
              </a:solidFill>
              <a:effectLst/>
              <a:uLnTx/>
              <a:uFillTx/>
              <a:latin typeface="Gilroy ExtraBold" charset="0"/>
              <a:ea typeface="Gilroy ExtraBold" charset="0"/>
              <a:cs typeface="Gilroy ExtraBold" charset="0"/>
              <a:sym typeface="Arial"/>
            </a:endParaRPr>
          </a:p>
        </p:txBody>
      </p:sp>
      <p:sp>
        <p:nvSpPr>
          <p:cNvPr id="2" name="Rectangle 1"/>
          <p:cNvSpPr/>
          <p:nvPr/>
        </p:nvSpPr>
        <p:spPr>
          <a:xfrm>
            <a:off x="-2" y="1010461"/>
            <a:ext cx="12192000" cy="1408078"/>
          </a:xfrm>
          <a:prstGeom prst="rect">
            <a:avLst/>
          </a:prstGeom>
        </p:spPr>
        <p:txBody>
          <a:bodyPr wrap="square" anchor="ctr">
            <a:spAutoFit/>
          </a:bodyPr>
          <a:lstStyle/>
          <a:p>
            <a:pPr marL="0" marR="0" lvl="0" indent="0" algn="ctr" defTabSz="914400" rtl="0" eaLnBrk="1" fontAlgn="auto" latinLnBrk="0" hangingPunct="1">
              <a:lnSpc>
                <a:spcPct val="90000"/>
              </a:lnSpc>
              <a:spcBef>
                <a:spcPts val="0"/>
              </a:spcBef>
              <a:spcAft>
                <a:spcPts val="0"/>
              </a:spcAft>
              <a:buClrTx/>
              <a:buSzPct val="25000"/>
              <a:buFontTx/>
              <a:buNone/>
              <a:tabLst/>
              <a:defRPr/>
            </a:pPr>
            <a:r>
              <a:rPr kumimoji="0" lang="en-US" sz="9500" b="1" i="0" u="none" strike="noStrike" kern="0" cap="none" spc="0" normalizeH="0" baseline="0" noProof="0" dirty="0">
                <a:ln>
                  <a:noFill/>
                </a:ln>
                <a:solidFill>
                  <a:srgbClr val="FFFFFF"/>
                </a:solidFill>
                <a:effectLst/>
                <a:uLnTx/>
                <a:uFillTx/>
                <a:latin typeface="Gilroy ExtraBold" charset="0"/>
                <a:ea typeface="Gilroy ExtraBold" charset="0"/>
                <a:cs typeface="Gilroy ExtraBold" charset="0"/>
                <a:sym typeface="Arial"/>
              </a:rPr>
              <a:t>Shout out!</a:t>
            </a:r>
          </a:p>
        </p:txBody>
      </p:sp>
      <p:pic>
        <p:nvPicPr>
          <p:cNvPr id="5" name="Picture 4">
            <a:extLst>
              <a:ext uri="{FF2B5EF4-FFF2-40B4-BE49-F238E27FC236}">
                <a16:creationId xmlns="" xmlns:a16="http://schemas.microsoft.com/office/drawing/2014/main" id="{0F7402C1-5F20-1444-A801-EDB7A9297489}"/>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7" name="TextBox 6">
            <a:extLst>
              <a:ext uri="{FF2B5EF4-FFF2-40B4-BE49-F238E27FC236}">
                <a16:creationId xmlns="" xmlns:a16="http://schemas.microsoft.com/office/drawing/2014/main" id="{BF22F3EC-26F9-EE47-B434-95687545E683}"/>
              </a:ext>
            </a:extLst>
          </p:cNvPr>
          <p:cNvSpPr txBox="1"/>
          <p:nvPr/>
        </p:nvSpPr>
        <p:spPr>
          <a:xfrm>
            <a:off x="1353671" y="4487173"/>
            <a:ext cx="9484658" cy="523220"/>
          </a:xfrm>
          <a:prstGeom prst="rect">
            <a:avLst/>
          </a:prstGeom>
          <a:noFill/>
        </p:spPr>
        <p:txBody>
          <a:bodyPr wrap="square" rtlCol="0">
            <a:spAutoFit/>
          </a:bodyPr>
          <a:lstStyle/>
          <a:p>
            <a:pPr algn="ctr"/>
            <a:r>
              <a:rPr lang="en-US" sz="2800" dirty="0">
                <a:latin typeface="Source Sans Pro" charset="0"/>
                <a:ea typeface="Source Sans Pro" charset="0"/>
                <a:cs typeface="Source Sans Pro" charset="0"/>
              </a:rPr>
              <a:t>Why are elections important for our community?</a:t>
            </a:r>
          </a:p>
        </p:txBody>
      </p:sp>
      <p:pic>
        <p:nvPicPr>
          <p:cNvPr id="8" name="Picture 7">
            <a:extLst>
              <a:ext uri="{FF2B5EF4-FFF2-40B4-BE49-F238E27FC236}">
                <a16:creationId xmlns="" xmlns:a16="http://schemas.microsoft.com/office/drawing/2014/main" id="{C80D9574-B99D-DD42-9133-7FD4D8DFAC88}"/>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54180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2" name="Rectangle 1"/>
          <p:cNvSpPr/>
          <p:nvPr/>
        </p:nvSpPr>
        <p:spPr>
          <a:xfrm>
            <a:off x="753034" y="1375027"/>
            <a:ext cx="10609909" cy="4247317"/>
          </a:xfrm>
          <a:prstGeom prst="rect">
            <a:avLst/>
          </a:prstGeom>
        </p:spPr>
        <p:txBody>
          <a:bodyPr wrap="square" anchor="ctr">
            <a:spAutoFit/>
          </a:bodyPr>
          <a:lstStyle/>
          <a:p>
            <a:pPr lvl="0" algn="ctr">
              <a:lnSpc>
                <a:spcPct val="90000"/>
              </a:lnSpc>
              <a:buSzPct val="25000"/>
            </a:pPr>
            <a:r>
              <a:rPr lang="en-US" sz="6000" b="1" dirty="0">
                <a:solidFill>
                  <a:schemeClr val="lt1"/>
                </a:solidFill>
                <a:latin typeface="Gilroy ExtraBold" charset="0"/>
                <a:ea typeface="Gilroy ExtraBold" charset="0"/>
                <a:cs typeface="Gilroy ExtraBold" charset="0"/>
              </a:rPr>
              <a:t>But in order for people to make a difference on a campaign, those campaigns need to reach tens of thousands of voters.</a:t>
            </a:r>
          </a:p>
        </p:txBody>
      </p:sp>
      <p:pic>
        <p:nvPicPr>
          <p:cNvPr id="5" name="Picture 4">
            <a:extLst>
              <a:ext uri="{FF2B5EF4-FFF2-40B4-BE49-F238E27FC236}">
                <a16:creationId xmlns="" xmlns:a16="http://schemas.microsoft.com/office/drawing/2014/main" id="{C910A60F-F8BC-174F-9D7A-E457207CC56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776477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2" name="Rectangle 1"/>
          <p:cNvSpPr/>
          <p:nvPr/>
        </p:nvSpPr>
        <p:spPr>
          <a:xfrm>
            <a:off x="753034" y="3037019"/>
            <a:ext cx="10609909" cy="923330"/>
          </a:xfrm>
          <a:prstGeom prst="rect">
            <a:avLst/>
          </a:prstGeom>
        </p:spPr>
        <p:txBody>
          <a:bodyPr wrap="square" anchor="ctr">
            <a:spAutoFit/>
          </a:bodyPr>
          <a:lstStyle/>
          <a:p>
            <a:pPr lvl="0" algn="ctr">
              <a:lnSpc>
                <a:spcPct val="90000"/>
              </a:lnSpc>
              <a:buSzPct val="25000"/>
            </a:pPr>
            <a:r>
              <a:rPr lang="en-US" sz="6000" b="1" dirty="0">
                <a:solidFill>
                  <a:schemeClr val="lt1"/>
                </a:solidFill>
                <a:latin typeface="Gilroy ExtraBold" charset="0"/>
                <a:ea typeface="Gilroy ExtraBold" charset="0"/>
                <a:cs typeface="Gilroy ExtraBold" charset="0"/>
              </a:rPr>
              <a:t>And that’s a challenge.</a:t>
            </a:r>
          </a:p>
        </p:txBody>
      </p:sp>
      <p:pic>
        <p:nvPicPr>
          <p:cNvPr id="5" name="Picture 4">
            <a:extLst>
              <a:ext uri="{FF2B5EF4-FFF2-40B4-BE49-F238E27FC236}">
                <a16:creationId xmlns="" xmlns:a16="http://schemas.microsoft.com/office/drawing/2014/main" id="{C910A60F-F8BC-174F-9D7A-E457207CC56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80155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2" name="Rectangle 1"/>
          <p:cNvSpPr/>
          <p:nvPr/>
        </p:nvSpPr>
        <p:spPr>
          <a:xfrm>
            <a:off x="753034" y="2621521"/>
            <a:ext cx="10609909" cy="1754326"/>
          </a:xfrm>
          <a:prstGeom prst="rect">
            <a:avLst/>
          </a:prstGeom>
        </p:spPr>
        <p:txBody>
          <a:bodyPr wrap="square" anchor="ctr">
            <a:spAutoFit/>
          </a:bodyPr>
          <a:lstStyle/>
          <a:p>
            <a:pPr lvl="0" algn="ctr">
              <a:lnSpc>
                <a:spcPct val="90000"/>
              </a:lnSpc>
              <a:buSzPct val="25000"/>
            </a:pPr>
            <a:r>
              <a:rPr lang="en-US" sz="6000" b="1" dirty="0">
                <a:solidFill>
                  <a:schemeClr val="lt1"/>
                </a:solidFill>
                <a:latin typeface="Gilroy ExtraBold" charset="0"/>
                <a:ea typeface="Gilroy ExtraBold" charset="0"/>
                <a:cs typeface="Gilroy ExtraBold" charset="0"/>
              </a:rPr>
              <a:t>Because it’s not just the number of people we reach…</a:t>
            </a:r>
          </a:p>
        </p:txBody>
      </p:sp>
      <p:pic>
        <p:nvPicPr>
          <p:cNvPr id="5" name="Picture 4">
            <a:extLst>
              <a:ext uri="{FF2B5EF4-FFF2-40B4-BE49-F238E27FC236}">
                <a16:creationId xmlns="" xmlns:a16="http://schemas.microsoft.com/office/drawing/2014/main" id="{C910A60F-F8BC-174F-9D7A-E457207CC56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0837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2" name="Rectangle 1"/>
          <p:cNvSpPr/>
          <p:nvPr/>
        </p:nvSpPr>
        <p:spPr>
          <a:xfrm>
            <a:off x="753034" y="2621521"/>
            <a:ext cx="10609909" cy="1754326"/>
          </a:xfrm>
          <a:prstGeom prst="rect">
            <a:avLst/>
          </a:prstGeom>
        </p:spPr>
        <p:txBody>
          <a:bodyPr wrap="square" anchor="ctr">
            <a:spAutoFit/>
          </a:bodyPr>
          <a:lstStyle/>
          <a:p>
            <a:pPr lvl="0" algn="ctr">
              <a:lnSpc>
                <a:spcPct val="90000"/>
              </a:lnSpc>
              <a:buSzPct val="25000"/>
            </a:pPr>
            <a:r>
              <a:rPr lang="en-US" sz="6000" b="1" dirty="0">
                <a:solidFill>
                  <a:schemeClr val="lt1"/>
                </a:solidFill>
                <a:latin typeface="Gilroy ExtraBold" charset="0"/>
                <a:ea typeface="Gilroy ExtraBold" charset="0"/>
                <a:cs typeface="Gilroy ExtraBold" charset="0"/>
              </a:rPr>
              <a:t>But how effectively we communicate with them. </a:t>
            </a:r>
          </a:p>
        </p:txBody>
      </p:sp>
      <p:pic>
        <p:nvPicPr>
          <p:cNvPr id="5" name="Picture 4">
            <a:extLst>
              <a:ext uri="{FF2B5EF4-FFF2-40B4-BE49-F238E27FC236}">
                <a16:creationId xmlns="" xmlns:a16="http://schemas.microsoft.com/office/drawing/2014/main" id="{C910A60F-F8BC-174F-9D7A-E457207CC56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37770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mt="17000"/>
            <a:extLst>
              <a:ext uri="{28A0092B-C50C-407E-A947-70E740481C1C}">
                <a14:useLocalDpi xmlns:a14="http://schemas.microsoft.com/office/drawing/2010/main" val="0"/>
              </a:ext>
            </a:extLst>
          </a:blip>
          <a:srcRect l="26862" t="28984" b="9382"/>
          <a:stretch/>
        </p:blipFill>
        <p:spPr>
          <a:xfrm>
            <a:off x="0" y="0"/>
            <a:ext cx="12192000" cy="6858000"/>
          </a:xfrm>
          <a:prstGeom prst="rect">
            <a:avLst/>
          </a:prstGeom>
        </p:spPr>
      </p:pic>
      <p:sp>
        <p:nvSpPr>
          <p:cNvPr id="9" name="TextBox 8"/>
          <p:cNvSpPr txBox="1"/>
          <p:nvPr/>
        </p:nvSpPr>
        <p:spPr>
          <a:xfrm>
            <a:off x="0" y="2447737"/>
            <a:ext cx="12192000" cy="1962525"/>
          </a:xfrm>
          <a:prstGeom prst="rect">
            <a:avLst/>
          </a:prstGeom>
          <a:noFill/>
        </p:spPr>
        <p:txBody>
          <a:bodyPr wrap="square" rtlCol="0">
            <a:spAutoFit/>
          </a:bodyPr>
          <a:lstStyle/>
          <a:p>
            <a:pPr algn="ctr">
              <a:lnSpc>
                <a:spcPct val="80000"/>
              </a:lnSpc>
            </a:pPr>
            <a:r>
              <a:rPr lang="en-US" sz="7500" b="1" kern="1200" dirty="0">
                <a:solidFill>
                  <a:srgbClr val="FFFFFF"/>
                </a:solidFill>
                <a:latin typeface="Gilroy ExtraBold" charset="0"/>
                <a:ea typeface="Gilroy ExtraBold" charset="0"/>
                <a:cs typeface="Gilroy ExtraBold" charset="0"/>
              </a:rPr>
              <a:t>OFA Community </a:t>
            </a:r>
          </a:p>
          <a:p>
            <a:pPr algn="ctr">
              <a:lnSpc>
                <a:spcPct val="80000"/>
              </a:lnSpc>
            </a:pPr>
            <a:r>
              <a:rPr lang="en-US" sz="7500" b="1" kern="1200" dirty="0">
                <a:solidFill>
                  <a:srgbClr val="FFFFFF"/>
                </a:solidFill>
                <a:latin typeface="Gilroy ExtraBold" charset="0"/>
                <a:ea typeface="Gilroy ExtraBold" charset="0"/>
                <a:cs typeface="Gilroy ExtraBold" charset="0"/>
              </a:rPr>
              <a:t>Engagement Fellowship</a:t>
            </a:r>
          </a:p>
        </p:txBody>
      </p:sp>
      <p:sp>
        <p:nvSpPr>
          <p:cNvPr id="4" name="TextBox 3"/>
          <p:cNvSpPr txBox="1"/>
          <p:nvPr/>
        </p:nvSpPr>
        <p:spPr>
          <a:xfrm>
            <a:off x="0" y="4410262"/>
            <a:ext cx="12192000" cy="523220"/>
          </a:xfrm>
          <a:prstGeom prst="rect">
            <a:avLst/>
          </a:prstGeom>
          <a:noFill/>
        </p:spPr>
        <p:txBody>
          <a:bodyPr wrap="square" rtlCol="0">
            <a:spAutoFit/>
          </a:bodyPr>
          <a:lstStyle/>
          <a:p>
            <a:pPr algn="ctr"/>
            <a:r>
              <a:rPr lang="en-US" sz="2800" b="1" kern="1200" dirty="0">
                <a:solidFill>
                  <a:srgbClr val="F6DC31"/>
                </a:solidFill>
                <a:latin typeface="Gilroy ExtraBold" charset="0"/>
                <a:ea typeface="Gilroy ExtraBold" charset="0"/>
                <a:cs typeface="Gilroy ExtraBold" charset="0"/>
              </a:rPr>
              <a:t>Summer 2018 / #</a:t>
            </a:r>
            <a:r>
              <a:rPr lang="en-US" sz="2800" b="1" kern="1200" dirty="0" err="1">
                <a:solidFill>
                  <a:srgbClr val="F6DC31"/>
                </a:solidFill>
                <a:latin typeface="Gilroy ExtraBold" charset="0"/>
                <a:ea typeface="Gilroy ExtraBold" charset="0"/>
                <a:cs typeface="Gilroy ExtraBold" charset="0"/>
              </a:rPr>
              <a:t>OFAFellows</a:t>
            </a:r>
            <a:endParaRPr lang="en-US" sz="2800" b="1" kern="1200" dirty="0">
              <a:solidFill>
                <a:srgbClr val="F6DC31"/>
              </a:solidFill>
              <a:latin typeface="Gilroy ExtraBold" charset="0"/>
              <a:ea typeface="Gilroy ExtraBold" charset="0"/>
              <a:cs typeface="Gilroy ExtraBold" charset="0"/>
            </a:endParaRPr>
          </a:p>
        </p:txBody>
      </p:sp>
      <p:pic>
        <p:nvPicPr>
          <p:cNvPr id="7" name="Picture 6"/>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644829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824" y="1229920"/>
            <a:ext cx="4517136" cy="698333"/>
          </a:xfrm>
          <a:prstGeom prst="rect">
            <a:avLst/>
          </a:prstGeom>
          <a:noFill/>
        </p:spPr>
        <p:txBody>
          <a:bodyPr wrap="square" rtlCol="0">
            <a:spAutoFit/>
          </a:bodyPr>
          <a:lstStyle/>
          <a:p>
            <a:pPr>
              <a:lnSpc>
                <a:spcPct val="80000"/>
              </a:lnSpc>
            </a:pPr>
            <a:r>
              <a:rPr lang="en-US" sz="4800" b="1" dirty="0">
                <a:solidFill>
                  <a:srgbClr val="00B4DC"/>
                </a:solidFill>
                <a:latin typeface="Gilroy ExtraBold" charset="0"/>
                <a:ea typeface="Gilroy ExtraBold" charset="0"/>
                <a:cs typeface="Gilroy ExtraBold" charset="0"/>
              </a:rPr>
              <a:t>Agenda</a:t>
            </a:r>
          </a:p>
        </p:txBody>
      </p:sp>
      <p:sp>
        <p:nvSpPr>
          <p:cNvPr id="3" name="Rectangle 2"/>
          <p:cNvSpPr/>
          <p:nvPr/>
        </p:nvSpPr>
        <p:spPr>
          <a:xfrm>
            <a:off x="5486592" y="1954178"/>
            <a:ext cx="5844017" cy="591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77841" y="1284784"/>
            <a:ext cx="5785102" cy="3416320"/>
          </a:xfrm>
          <a:prstGeom prst="rect">
            <a:avLst/>
          </a:prstGeom>
          <a:noFill/>
        </p:spPr>
        <p:txBody>
          <a:bodyPr wrap="square" rtlCol="0">
            <a:spAutoFit/>
          </a:bodyPr>
          <a:lstStyle/>
          <a:p>
            <a:pPr fontAlgn="ctr"/>
            <a:r>
              <a:rPr lang="en-US" sz="2400" dirty="0">
                <a:solidFill>
                  <a:schemeClr val="tx1"/>
                </a:solidFill>
                <a:latin typeface="Source Sans Pro" charset="0"/>
                <a:ea typeface="Source Sans Pro" charset="0"/>
                <a:cs typeface="Source Sans Pro" charset="0"/>
              </a:rPr>
              <a:t>Talking to voters: What’s at stake</a:t>
            </a:r>
          </a:p>
          <a:p>
            <a:pPr fontAlgn="ctr"/>
            <a:endParaRPr lang="en-US" sz="2400" b="1" dirty="0">
              <a:solidFill>
                <a:schemeClr val="accent3"/>
              </a:solidFill>
              <a:latin typeface="Source Sans Pro" charset="0"/>
              <a:ea typeface="Source Sans Pro" charset="0"/>
              <a:cs typeface="Source Sans Pro" charset="0"/>
            </a:endParaRPr>
          </a:p>
          <a:p>
            <a:pPr fontAlgn="ctr"/>
            <a:r>
              <a:rPr lang="en-US" sz="2400" b="1" dirty="0">
                <a:solidFill>
                  <a:schemeClr val="bg1"/>
                </a:solidFill>
                <a:latin typeface="Source Sans Pro" charset="0"/>
                <a:ea typeface="Source Sans Pro" charset="0"/>
                <a:cs typeface="Source Sans Pro" charset="0"/>
              </a:rPr>
              <a:t>The challenge: Quality vs. Quantity</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Three types of voter contact</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Turnout conversations</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Debrief &amp; next steps</a:t>
            </a:r>
          </a:p>
        </p:txBody>
      </p:sp>
      <p:pic>
        <p:nvPicPr>
          <p:cNvPr id="6" name="Picture 5">
            <a:extLst>
              <a:ext uri="{FF2B5EF4-FFF2-40B4-BE49-F238E27FC236}">
                <a16:creationId xmlns=""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94318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2" name="Rectangle 1"/>
          <p:cNvSpPr/>
          <p:nvPr/>
        </p:nvSpPr>
        <p:spPr>
          <a:xfrm>
            <a:off x="0" y="2689268"/>
            <a:ext cx="12192000" cy="1089529"/>
          </a:xfrm>
          <a:prstGeom prst="rect">
            <a:avLst/>
          </a:prstGeom>
        </p:spPr>
        <p:txBody>
          <a:bodyPr wrap="square" anchor="ctr">
            <a:spAutoFit/>
          </a:bodyPr>
          <a:lstStyle/>
          <a:p>
            <a:pPr lvl="0" algn="ctr">
              <a:lnSpc>
                <a:spcPct val="90000"/>
              </a:lnSpc>
              <a:buSzPct val="25000"/>
            </a:pPr>
            <a:r>
              <a:rPr lang="en-US" sz="7200" b="1" dirty="0">
                <a:solidFill>
                  <a:schemeClr val="lt1"/>
                </a:solidFill>
                <a:latin typeface="Gilroy ExtraBold" charset="0"/>
                <a:ea typeface="Gilroy ExtraBold" charset="0"/>
                <a:cs typeface="Gilroy ExtraBold" charset="0"/>
              </a:rPr>
              <a:t>Quality vs. Quantity</a:t>
            </a:r>
          </a:p>
        </p:txBody>
      </p:sp>
      <p:pic>
        <p:nvPicPr>
          <p:cNvPr id="5" name="Picture 4">
            <a:extLst>
              <a:ext uri="{FF2B5EF4-FFF2-40B4-BE49-F238E27FC236}">
                <a16:creationId xmlns="" xmlns:a16="http://schemas.microsoft.com/office/drawing/2014/main" id="{C910A60F-F8BC-174F-9D7A-E457207CC56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6" name="Shape 133">
            <a:extLst>
              <a:ext uri="{FF2B5EF4-FFF2-40B4-BE49-F238E27FC236}">
                <a16:creationId xmlns="" xmlns:a16="http://schemas.microsoft.com/office/drawing/2014/main" id="{40327988-5358-DA43-84D7-92D38FECC8D1}"/>
              </a:ext>
            </a:extLst>
          </p:cNvPr>
          <p:cNvSpPr txBox="1"/>
          <p:nvPr/>
        </p:nvSpPr>
        <p:spPr>
          <a:xfrm>
            <a:off x="514349" y="3683607"/>
            <a:ext cx="11163300" cy="502040"/>
          </a:xfrm>
          <a:prstGeom prst="rect">
            <a:avLst/>
          </a:prstGeom>
          <a:noFill/>
          <a:ln>
            <a:noFill/>
          </a:ln>
        </p:spPr>
        <p:txBody>
          <a:bodyPr lIns="91425" tIns="45700" rIns="91425" bIns="45700" anchor="t" anchorCtr="0">
            <a:noAutofit/>
          </a:bodyPr>
          <a:lstStyle/>
          <a:p>
            <a:pPr lvl="0" algn="ctr">
              <a:buSzPct val="25000"/>
            </a:pPr>
            <a:r>
              <a:rPr lang="en-US" sz="3200" b="1" dirty="0">
                <a:solidFill>
                  <a:schemeClr val="tx1"/>
                </a:solidFill>
                <a:latin typeface="Source Sans Pro" panose="020B0503030403020204" pitchFamily="34" charset="77"/>
                <a:ea typeface="Gilroy ExtraBold" charset="0"/>
                <a:cs typeface="Gilroy ExtraBold" charset="0"/>
              </a:rPr>
              <a:t>By the numbers</a:t>
            </a:r>
          </a:p>
        </p:txBody>
      </p:sp>
    </p:spTree>
    <p:extLst>
      <p:ext uri="{BB962C8B-B14F-4D97-AF65-F5344CB8AC3E}">
        <p14:creationId xmlns:p14="http://schemas.microsoft.com/office/powerpoint/2010/main" val="1576969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2" name="Rectangle 1"/>
          <p:cNvSpPr/>
          <p:nvPr/>
        </p:nvSpPr>
        <p:spPr>
          <a:xfrm>
            <a:off x="0" y="2892693"/>
            <a:ext cx="12192000" cy="1089529"/>
          </a:xfrm>
          <a:prstGeom prst="rect">
            <a:avLst/>
          </a:prstGeom>
        </p:spPr>
        <p:txBody>
          <a:bodyPr wrap="square" anchor="ctr">
            <a:spAutoFit/>
          </a:bodyPr>
          <a:lstStyle/>
          <a:p>
            <a:pPr lvl="0" algn="ctr">
              <a:lnSpc>
                <a:spcPct val="90000"/>
              </a:lnSpc>
              <a:buSzPct val="25000"/>
            </a:pPr>
            <a:r>
              <a:rPr lang="en-US" sz="7200" b="1" dirty="0">
                <a:solidFill>
                  <a:schemeClr val="lt1"/>
                </a:solidFill>
                <a:latin typeface="Gilroy ExtraBold" charset="0"/>
                <a:ea typeface="Gilroy ExtraBold" charset="0"/>
                <a:cs typeface="Gilroy ExtraBold" charset="0"/>
              </a:rPr>
              <a:t>Example 1</a:t>
            </a:r>
          </a:p>
        </p:txBody>
      </p:sp>
      <p:pic>
        <p:nvPicPr>
          <p:cNvPr id="5" name="Picture 4">
            <a:extLst>
              <a:ext uri="{FF2B5EF4-FFF2-40B4-BE49-F238E27FC236}">
                <a16:creationId xmlns="" xmlns:a16="http://schemas.microsoft.com/office/drawing/2014/main" id="{C910A60F-F8BC-174F-9D7A-E457207CC56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937108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0" y="1100384"/>
            <a:ext cx="4475885" cy="155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Example 1: Low quality, high quantity</a:t>
            </a:r>
          </a:p>
        </p:txBody>
      </p:sp>
      <p:sp>
        <p:nvSpPr>
          <p:cNvPr id="12" name="TextBox 11">
            <a:extLst>
              <a:ext uri="{FF2B5EF4-FFF2-40B4-BE49-F238E27FC236}">
                <a16:creationId xmlns="" xmlns:a16="http://schemas.microsoft.com/office/drawing/2014/main" id="{8B289EBD-1E71-2E4F-9566-E202FAEB722F}"/>
              </a:ext>
            </a:extLst>
          </p:cNvPr>
          <p:cNvSpPr txBox="1"/>
          <p:nvPr/>
        </p:nvSpPr>
        <p:spPr>
          <a:xfrm>
            <a:off x="813290" y="2950999"/>
            <a:ext cx="4743717" cy="2677656"/>
          </a:xfrm>
          <a:prstGeom prst="rect">
            <a:avLst/>
          </a:prstGeom>
          <a:noFill/>
        </p:spPr>
        <p:txBody>
          <a:bodyPr wrap="square" rtlCol="0">
            <a:spAutoFit/>
          </a:bodyPr>
          <a:lstStyle/>
          <a:p>
            <a:r>
              <a:rPr lang="en-US" sz="2400" dirty="0">
                <a:latin typeface="Source Sans Pro" charset="0"/>
                <a:ea typeface="Source Sans Pro" charset="0"/>
                <a:cs typeface="Source Sans Pro" charset="0"/>
              </a:rPr>
              <a:t>Let’s say a campaign needs 500 new votes in order to win the election. There are 4 weeks left until election day. We can reach out to 300 people per day.</a:t>
            </a:r>
          </a:p>
          <a:p>
            <a:endParaRPr lang="en-US" sz="2400" dirty="0">
              <a:latin typeface="Source Sans Pro" charset="0"/>
              <a:ea typeface="Source Sans Pro" charset="0"/>
              <a:cs typeface="Source Sans Pro" charset="0"/>
            </a:endParaRPr>
          </a:p>
          <a:p>
            <a:r>
              <a:rPr lang="en-US" sz="2400" b="1" dirty="0">
                <a:latin typeface="Source Sans Pro" charset="0"/>
                <a:ea typeface="Source Sans Pro" charset="0"/>
                <a:cs typeface="Source Sans Pro" charset="0"/>
              </a:rPr>
              <a:t>How do campaigns get there?</a:t>
            </a:r>
          </a:p>
        </p:txBody>
      </p:sp>
      <p:pic>
        <p:nvPicPr>
          <p:cNvPr id="13" name="Picture 12">
            <a:extLst>
              <a:ext uri="{FF2B5EF4-FFF2-40B4-BE49-F238E27FC236}">
                <a16:creationId xmlns="" xmlns:a16="http://schemas.microsoft.com/office/drawing/2014/main" id="{4E631FCF-EC18-9D44-8B62-37405004ED0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51073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0" y="1100384"/>
            <a:ext cx="4475885" cy="155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Example 1: Low quality, high quantity</a:t>
            </a:r>
          </a:p>
        </p:txBody>
      </p:sp>
      <p:sp>
        <p:nvSpPr>
          <p:cNvPr id="12" name="TextBox 11">
            <a:extLst>
              <a:ext uri="{FF2B5EF4-FFF2-40B4-BE49-F238E27FC236}">
                <a16:creationId xmlns="" xmlns:a16="http://schemas.microsoft.com/office/drawing/2014/main" id="{8B289EBD-1E71-2E4F-9566-E202FAEB722F}"/>
              </a:ext>
            </a:extLst>
          </p:cNvPr>
          <p:cNvSpPr txBox="1"/>
          <p:nvPr/>
        </p:nvSpPr>
        <p:spPr>
          <a:xfrm>
            <a:off x="813290" y="2950999"/>
            <a:ext cx="4743717" cy="2677656"/>
          </a:xfrm>
          <a:prstGeom prst="rect">
            <a:avLst/>
          </a:prstGeom>
          <a:noFill/>
        </p:spPr>
        <p:txBody>
          <a:bodyPr wrap="square" rtlCol="0">
            <a:spAutoFit/>
          </a:bodyPr>
          <a:lstStyle/>
          <a:p>
            <a:r>
              <a:rPr lang="en-US" sz="2400" dirty="0">
                <a:latin typeface="Source Sans Pro" charset="0"/>
                <a:ea typeface="Source Sans Pro" charset="0"/>
                <a:cs typeface="Source Sans Pro" charset="0"/>
              </a:rPr>
              <a:t>Let’s say a campaign needs 500 new votes in order to win the election. There are 4 weeks left until election day. We can reach out to 300 people per day.</a:t>
            </a:r>
          </a:p>
          <a:p>
            <a:endParaRPr lang="en-US" sz="2400" dirty="0">
              <a:latin typeface="Source Sans Pro" charset="0"/>
              <a:ea typeface="Source Sans Pro" charset="0"/>
              <a:cs typeface="Source Sans Pro" charset="0"/>
            </a:endParaRPr>
          </a:p>
          <a:p>
            <a:r>
              <a:rPr lang="en-US" sz="2400" b="1" dirty="0">
                <a:latin typeface="Source Sans Pro" charset="0"/>
                <a:ea typeface="Source Sans Pro" charset="0"/>
                <a:cs typeface="Source Sans Pro" charset="0"/>
              </a:rPr>
              <a:t>How do campaigns get there?</a:t>
            </a:r>
          </a:p>
        </p:txBody>
      </p:sp>
      <p:pic>
        <p:nvPicPr>
          <p:cNvPr id="13" name="Picture 12">
            <a:extLst>
              <a:ext uri="{FF2B5EF4-FFF2-40B4-BE49-F238E27FC236}">
                <a16:creationId xmlns="" xmlns:a16="http://schemas.microsoft.com/office/drawing/2014/main" id="{4E631FCF-EC18-9D44-8B62-37405004ED0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B5DFC3E2-A8AD-8B41-97A4-8D00103246CD}"/>
              </a:ext>
            </a:extLst>
          </p:cNvPr>
          <p:cNvSpPr txBox="1"/>
          <p:nvPr/>
        </p:nvSpPr>
        <p:spPr>
          <a:xfrm>
            <a:off x="6096000" y="1058173"/>
            <a:ext cx="5266943" cy="3785652"/>
          </a:xfrm>
          <a:prstGeom prst="rect">
            <a:avLst/>
          </a:prstGeom>
          <a:noFill/>
        </p:spPr>
        <p:txBody>
          <a:bodyPr wrap="square" rtlCol="0">
            <a:spAutoFit/>
          </a:bodyPr>
          <a:lstStyle/>
          <a:p>
            <a:r>
              <a:rPr lang="en-US" sz="2400" dirty="0">
                <a:latin typeface="Source Sans Pro" charset="0"/>
                <a:ea typeface="Source Sans Pro" charset="0"/>
                <a:cs typeface="Source Sans Pro" charset="0"/>
              </a:rPr>
              <a:t>1.) # of votes needed: 500</a:t>
            </a:r>
          </a:p>
          <a:p>
            <a:r>
              <a:rPr lang="en-US" sz="2400" dirty="0">
                <a:latin typeface="Source Sans Pro" charset="0"/>
                <a:ea typeface="Source Sans Pro" charset="0"/>
                <a:cs typeface="Source Sans Pro" charset="0"/>
              </a:rPr>
              <a:t>2.) # of days left until election: 28</a:t>
            </a:r>
          </a:p>
          <a:p>
            <a:endParaRPr lang="en-US" sz="2400" dirty="0">
              <a:latin typeface="Source Sans Pro" charset="0"/>
              <a:ea typeface="Source Sans Pro" charset="0"/>
              <a:cs typeface="Source Sans Pro" charset="0"/>
            </a:endParaRPr>
          </a:p>
          <a:p>
            <a:r>
              <a:rPr lang="en-US" sz="2400" b="1" dirty="0">
                <a:latin typeface="Source Sans Pro" charset="0"/>
                <a:ea typeface="Source Sans Pro" charset="0"/>
                <a:cs typeface="Source Sans Pro" charset="0"/>
              </a:rPr>
              <a:t>Quality: </a:t>
            </a:r>
            <a:r>
              <a:rPr lang="en-US" sz="2400" dirty="0">
                <a:latin typeface="Source Sans Pro" charset="0"/>
                <a:ea typeface="Source Sans Pro" charset="0"/>
                <a:cs typeface="Source Sans Pro" charset="0"/>
              </a:rPr>
              <a:t>In this example, our quality is low; we only talk to 10% of the people we attempt to reach, and only 10% of the people we talk to will vote for us. </a:t>
            </a:r>
          </a:p>
          <a:p>
            <a:endParaRPr lang="en-US" sz="2400" dirty="0">
              <a:latin typeface="Source Sans Pro" charset="0"/>
              <a:ea typeface="Source Sans Pro" charset="0"/>
              <a:cs typeface="Source Sans Pro" charset="0"/>
            </a:endParaRPr>
          </a:p>
          <a:p>
            <a:r>
              <a:rPr lang="en-US" sz="2400" b="1" dirty="0">
                <a:latin typeface="Source Sans Pro" charset="0"/>
                <a:ea typeface="Source Sans Pro" charset="0"/>
                <a:cs typeface="Source Sans Pro" charset="0"/>
              </a:rPr>
              <a:t>Quantity: </a:t>
            </a:r>
            <a:r>
              <a:rPr lang="en-US" sz="2400" dirty="0">
                <a:latin typeface="Source Sans Pro" charset="0"/>
                <a:ea typeface="Source Sans Pro" charset="0"/>
                <a:cs typeface="Source Sans Pro" charset="0"/>
              </a:rPr>
              <a:t>How many people will we need to attempt to reach?</a:t>
            </a:r>
          </a:p>
        </p:txBody>
      </p:sp>
    </p:spTree>
    <p:extLst>
      <p:ext uri="{BB962C8B-B14F-4D97-AF65-F5344CB8AC3E}">
        <p14:creationId xmlns:p14="http://schemas.microsoft.com/office/powerpoint/2010/main" val="3360606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0" y="1100384"/>
            <a:ext cx="4475885" cy="155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Example 1: Low quality, high quantity</a:t>
            </a:r>
          </a:p>
        </p:txBody>
      </p:sp>
      <p:sp>
        <p:nvSpPr>
          <p:cNvPr id="12" name="TextBox 11">
            <a:extLst>
              <a:ext uri="{FF2B5EF4-FFF2-40B4-BE49-F238E27FC236}">
                <a16:creationId xmlns="" xmlns:a16="http://schemas.microsoft.com/office/drawing/2014/main" id="{8B289EBD-1E71-2E4F-9566-E202FAEB722F}"/>
              </a:ext>
            </a:extLst>
          </p:cNvPr>
          <p:cNvSpPr txBox="1"/>
          <p:nvPr/>
        </p:nvSpPr>
        <p:spPr>
          <a:xfrm>
            <a:off x="813290" y="2950999"/>
            <a:ext cx="4743717" cy="2677656"/>
          </a:xfrm>
          <a:prstGeom prst="rect">
            <a:avLst/>
          </a:prstGeom>
          <a:noFill/>
        </p:spPr>
        <p:txBody>
          <a:bodyPr wrap="square" rtlCol="0">
            <a:spAutoFit/>
          </a:bodyPr>
          <a:lstStyle/>
          <a:p>
            <a:r>
              <a:rPr lang="en-US" sz="2400" dirty="0">
                <a:latin typeface="Source Sans Pro" charset="0"/>
                <a:ea typeface="Source Sans Pro" charset="0"/>
                <a:cs typeface="Source Sans Pro" charset="0"/>
              </a:rPr>
              <a:t>Let’s say a campaign needs 500 new votes in order to win the election. There are 4 weeks left until election day. We can reach out to 300 people per day.</a:t>
            </a:r>
          </a:p>
          <a:p>
            <a:endParaRPr lang="en-US" sz="2400" dirty="0">
              <a:latin typeface="Source Sans Pro" charset="0"/>
              <a:ea typeface="Source Sans Pro" charset="0"/>
              <a:cs typeface="Source Sans Pro" charset="0"/>
            </a:endParaRPr>
          </a:p>
          <a:p>
            <a:r>
              <a:rPr lang="en-US" sz="2400" b="1" dirty="0">
                <a:latin typeface="Source Sans Pro" charset="0"/>
                <a:ea typeface="Source Sans Pro" charset="0"/>
                <a:cs typeface="Source Sans Pro" charset="0"/>
              </a:rPr>
              <a:t>How do campaigns get there?</a:t>
            </a:r>
          </a:p>
        </p:txBody>
      </p:sp>
      <p:pic>
        <p:nvPicPr>
          <p:cNvPr id="13" name="Picture 12">
            <a:extLst>
              <a:ext uri="{FF2B5EF4-FFF2-40B4-BE49-F238E27FC236}">
                <a16:creationId xmlns="" xmlns:a16="http://schemas.microsoft.com/office/drawing/2014/main" id="{4E631FCF-EC18-9D44-8B62-37405004ED0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B5DFC3E2-A8AD-8B41-97A4-8D00103246CD}"/>
              </a:ext>
            </a:extLst>
          </p:cNvPr>
          <p:cNvSpPr txBox="1"/>
          <p:nvPr/>
        </p:nvSpPr>
        <p:spPr>
          <a:xfrm>
            <a:off x="6096000" y="1058173"/>
            <a:ext cx="5266943" cy="4154984"/>
          </a:xfrm>
          <a:prstGeom prst="rect">
            <a:avLst/>
          </a:prstGeom>
          <a:noFill/>
        </p:spPr>
        <p:txBody>
          <a:bodyPr wrap="square" rtlCol="0">
            <a:spAutoFit/>
          </a:bodyPr>
          <a:lstStyle/>
          <a:p>
            <a:r>
              <a:rPr lang="en-US" sz="2400" dirty="0">
                <a:latin typeface="Source Sans Pro" charset="0"/>
                <a:ea typeface="Source Sans Pro" charset="0"/>
                <a:cs typeface="Source Sans Pro" charset="0"/>
              </a:rPr>
              <a:t>1.) # of votes needed: 500</a:t>
            </a:r>
          </a:p>
          <a:p>
            <a:r>
              <a:rPr lang="en-US" sz="2400" dirty="0">
                <a:latin typeface="Source Sans Pro" charset="0"/>
                <a:ea typeface="Source Sans Pro" charset="0"/>
                <a:cs typeface="Source Sans Pro" charset="0"/>
              </a:rPr>
              <a:t>2.) # of days left until election: 28 </a:t>
            </a:r>
          </a:p>
          <a:p>
            <a:r>
              <a:rPr lang="en-US" sz="2400" dirty="0">
                <a:latin typeface="Source Sans Pro" charset="0"/>
                <a:ea typeface="Source Sans Pro" charset="0"/>
                <a:cs typeface="Source Sans Pro" charset="0"/>
              </a:rPr>
              <a:t>3.) Contact rate: 10%</a:t>
            </a:r>
          </a:p>
          <a:p>
            <a:r>
              <a:rPr lang="en-US" sz="2400" dirty="0">
                <a:latin typeface="Source Sans Pro" charset="0"/>
                <a:ea typeface="Source Sans Pro" charset="0"/>
                <a:cs typeface="Source Sans Pro" charset="0"/>
              </a:rPr>
              <a:t>4.) Contact-to-vote rate: 10%</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50,000 people attempted x 10% contact rate = 5,000 people reached</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5,000 people reached x 10% voting rate = 500 votes</a:t>
            </a:r>
          </a:p>
        </p:txBody>
      </p:sp>
    </p:spTree>
    <p:extLst>
      <p:ext uri="{BB962C8B-B14F-4D97-AF65-F5344CB8AC3E}">
        <p14:creationId xmlns:p14="http://schemas.microsoft.com/office/powerpoint/2010/main" val="403088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0" y="1100384"/>
            <a:ext cx="4475885" cy="155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Example 1: Low quality, high quantity</a:t>
            </a:r>
          </a:p>
        </p:txBody>
      </p:sp>
      <p:sp>
        <p:nvSpPr>
          <p:cNvPr id="12" name="TextBox 11">
            <a:extLst>
              <a:ext uri="{FF2B5EF4-FFF2-40B4-BE49-F238E27FC236}">
                <a16:creationId xmlns="" xmlns:a16="http://schemas.microsoft.com/office/drawing/2014/main" id="{8B289EBD-1E71-2E4F-9566-E202FAEB722F}"/>
              </a:ext>
            </a:extLst>
          </p:cNvPr>
          <p:cNvSpPr txBox="1"/>
          <p:nvPr/>
        </p:nvSpPr>
        <p:spPr>
          <a:xfrm>
            <a:off x="813290" y="2950999"/>
            <a:ext cx="4743717" cy="1938992"/>
          </a:xfrm>
          <a:prstGeom prst="rect">
            <a:avLst/>
          </a:prstGeom>
          <a:noFill/>
        </p:spPr>
        <p:txBody>
          <a:bodyPr wrap="square" rtlCol="0">
            <a:spAutoFit/>
          </a:bodyPr>
          <a:lstStyle/>
          <a:p>
            <a:r>
              <a:rPr lang="en-US" sz="2400" dirty="0">
                <a:latin typeface="Source Sans Pro" charset="0"/>
                <a:ea typeface="Source Sans Pro" charset="0"/>
                <a:cs typeface="Source Sans Pro" charset="0"/>
              </a:rPr>
              <a:t>Let’s say a campaign needs 500 new votes in order to win the election. There are 4 weeks left until election day. We can reach out to 300 people per day.</a:t>
            </a:r>
          </a:p>
        </p:txBody>
      </p:sp>
      <p:pic>
        <p:nvPicPr>
          <p:cNvPr id="13" name="Picture 12">
            <a:extLst>
              <a:ext uri="{FF2B5EF4-FFF2-40B4-BE49-F238E27FC236}">
                <a16:creationId xmlns="" xmlns:a16="http://schemas.microsoft.com/office/drawing/2014/main" id="{4E631FCF-EC18-9D44-8B62-37405004ED0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B5DFC3E2-A8AD-8B41-97A4-8D00103246CD}"/>
              </a:ext>
            </a:extLst>
          </p:cNvPr>
          <p:cNvSpPr txBox="1"/>
          <p:nvPr/>
        </p:nvSpPr>
        <p:spPr>
          <a:xfrm>
            <a:off x="6096000" y="1058173"/>
            <a:ext cx="5266943" cy="4154984"/>
          </a:xfrm>
          <a:prstGeom prst="rect">
            <a:avLst/>
          </a:prstGeom>
          <a:noFill/>
        </p:spPr>
        <p:txBody>
          <a:bodyPr wrap="square" rtlCol="0">
            <a:spAutoFit/>
          </a:bodyPr>
          <a:lstStyle/>
          <a:p>
            <a:r>
              <a:rPr lang="en-US" sz="2400" dirty="0">
                <a:latin typeface="Source Sans Pro" charset="0"/>
                <a:ea typeface="Source Sans Pro" charset="0"/>
                <a:cs typeface="Source Sans Pro" charset="0"/>
              </a:rPr>
              <a:t>1.) # of votes needed: 500</a:t>
            </a:r>
          </a:p>
          <a:p>
            <a:r>
              <a:rPr lang="en-US" sz="2400" dirty="0">
                <a:latin typeface="Source Sans Pro" charset="0"/>
                <a:ea typeface="Source Sans Pro" charset="0"/>
                <a:cs typeface="Source Sans Pro" charset="0"/>
              </a:rPr>
              <a:t>2.) # of days left until election: 28 </a:t>
            </a:r>
          </a:p>
          <a:p>
            <a:r>
              <a:rPr lang="en-US" sz="2400" dirty="0">
                <a:latin typeface="Source Sans Pro" charset="0"/>
                <a:ea typeface="Source Sans Pro" charset="0"/>
                <a:cs typeface="Source Sans Pro" charset="0"/>
              </a:rPr>
              <a:t>3.) Contact rate: 10%</a:t>
            </a:r>
          </a:p>
          <a:p>
            <a:r>
              <a:rPr lang="en-US" sz="2400" dirty="0">
                <a:latin typeface="Source Sans Pro" charset="0"/>
                <a:ea typeface="Source Sans Pro" charset="0"/>
                <a:cs typeface="Source Sans Pro" charset="0"/>
              </a:rPr>
              <a:t>4.) Contact-to-vote rate: 10%</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50,000 people attempted x 10% contact rate = 5,000 people reached</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5,000 people reached x 10% voting rate = 500 votes</a:t>
            </a:r>
          </a:p>
        </p:txBody>
      </p:sp>
      <p:sp>
        <p:nvSpPr>
          <p:cNvPr id="7" name="TextBox 6">
            <a:extLst>
              <a:ext uri="{FF2B5EF4-FFF2-40B4-BE49-F238E27FC236}">
                <a16:creationId xmlns="" xmlns:a16="http://schemas.microsoft.com/office/drawing/2014/main" id="{D57F9B89-334C-8F47-8CEC-8FC14C39376C}"/>
              </a:ext>
            </a:extLst>
          </p:cNvPr>
          <p:cNvSpPr txBox="1"/>
          <p:nvPr/>
        </p:nvSpPr>
        <p:spPr>
          <a:xfrm>
            <a:off x="1502927" y="5565081"/>
            <a:ext cx="9186146" cy="830997"/>
          </a:xfrm>
          <a:prstGeom prst="rect">
            <a:avLst/>
          </a:prstGeom>
          <a:noFill/>
        </p:spPr>
        <p:txBody>
          <a:bodyPr wrap="square" rtlCol="0">
            <a:spAutoFit/>
          </a:bodyPr>
          <a:lstStyle/>
          <a:p>
            <a:pPr algn="ctr"/>
            <a:r>
              <a:rPr lang="en-US" sz="2400" b="1" dirty="0">
                <a:latin typeface="Source Sans Pro" charset="0"/>
                <a:ea typeface="Source Sans Pro" charset="0"/>
                <a:cs typeface="Source Sans Pro" charset="0"/>
              </a:rPr>
              <a:t>Campaigns  need to attempt to reach 50,000 people to get 500 votes. At 300 people per day, this would take us 167 days! </a:t>
            </a:r>
          </a:p>
        </p:txBody>
      </p:sp>
    </p:spTree>
    <p:extLst>
      <p:ext uri="{BB962C8B-B14F-4D97-AF65-F5344CB8AC3E}">
        <p14:creationId xmlns:p14="http://schemas.microsoft.com/office/powerpoint/2010/main" val="3057652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2" name="Rectangle 1"/>
          <p:cNvSpPr/>
          <p:nvPr/>
        </p:nvSpPr>
        <p:spPr>
          <a:xfrm>
            <a:off x="0" y="2892693"/>
            <a:ext cx="12192000" cy="1089529"/>
          </a:xfrm>
          <a:prstGeom prst="rect">
            <a:avLst/>
          </a:prstGeom>
        </p:spPr>
        <p:txBody>
          <a:bodyPr wrap="square" anchor="ctr">
            <a:spAutoFit/>
          </a:bodyPr>
          <a:lstStyle/>
          <a:p>
            <a:pPr lvl="0" algn="ctr">
              <a:lnSpc>
                <a:spcPct val="90000"/>
              </a:lnSpc>
              <a:buSzPct val="25000"/>
            </a:pPr>
            <a:r>
              <a:rPr lang="en-US" sz="7200" b="1" dirty="0">
                <a:solidFill>
                  <a:schemeClr val="lt1"/>
                </a:solidFill>
                <a:latin typeface="Gilroy ExtraBold" charset="0"/>
                <a:ea typeface="Gilroy ExtraBold" charset="0"/>
                <a:cs typeface="Gilroy ExtraBold" charset="0"/>
              </a:rPr>
              <a:t>Example 2</a:t>
            </a:r>
          </a:p>
        </p:txBody>
      </p:sp>
      <p:pic>
        <p:nvPicPr>
          <p:cNvPr id="5" name="Picture 4">
            <a:extLst>
              <a:ext uri="{FF2B5EF4-FFF2-40B4-BE49-F238E27FC236}">
                <a16:creationId xmlns="" xmlns:a16="http://schemas.microsoft.com/office/drawing/2014/main" id="{C910A60F-F8BC-174F-9D7A-E457207CC56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206713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0" y="1100384"/>
            <a:ext cx="4475885" cy="155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Example 2: high quality, low quantity</a:t>
            </a:r>
          </a:p>
        </p:txBody>
      </p:sp>
      <p:sp>
        <p:nvSpPr>
          <p:cNvPr id="12" name="TextBox 11">
            <a:extLst>
              <a:ext uri="{FF2B5EF4-FFF2-40B4-BE49-F238E27FC236}">
                <a16:creationId xmlns="" xmlns:a16="http://schemas.microsoft.com/office/drawing/2014/main" id="{8B289EBD-1E71-2E4F-9566-E202FAEB722F}"/>
              </a:ext>
            </a:extLst>
          </p:cNvPr>
          <p:cNvSpPr txBox="1"/>
          <p:nvPr/>
        </p:nvSpPr>
        <p:spPr>
          <a:xfrm>
            <a:off x="813290" y="2950999"/>
            <a:ext cx="4743717" cy="2308324"/>
          </a:xfrm>
          <a:prstGeom prst="rect">
            <a:avLst/>
          </a:prstGeom>
          <a:noFill/>
        </p:spPr>
        <p:txBody>
          <a:bodyPr wrap="square" rtlCol="0">
            <a:spAutoFit/>
          </a:bodyPr>
          <a:lstStyle/>
          <a:p>
            <a:r>
              <a:rPr lang="en-US" sz="2400" dirty="0">
                <a:latin typeface="Source Sans Pro" charset="0"/>
                <a:ea typeface="Source Sans Pro" charset="0"/>
                <a:cs typeface="Source Sans Pro" charset="0"/>
              </a:rPr>
              <a:t>Let’s say a campaign needs 500 new votes in order to win the election. There are 4 weeks left until election day.</a:t>
            </a:r>
          </a:p>
          <a:p>
            <a:endParaRPr lang="en-US" sz="2400" dirty="0">
              <a:latin typeface="Source Sans Pro" charset="0"/>
              <a:ea typeface="Source Sans Pro" charset="0"/>
              <a:cs typeface="Source Sans Pro" charset="0"/>
            </a:endParaRPr>
          </a:p>
          <a:p>
            <a:r>
              <a:rPr lang="en-US" sz="2400" b="1" dirty="0">
                <a:latin typeface="Source Sans Pro" charset="0"/>
                <a:ea typeface="Source Sans Pro" charset="0"/>
                <a:cs typeface="Source Sans Pro" charset="0"/>
              </a:rPr>
              <a:t>How do we get there?</a:t>
            </a:r>
          </a:p>
        </p:txBody>
      </p:sp>
      <p:pic>
        <p:nvPicPr>
          <p:cNvPr id="13" name="Picture 12">
            <a:extLst>
              <a:ext uri="{FF2B5EF4-FFF2-40B4-BE49-F238E27FC236}">
                <a16:creationId xmlns="" xmlns:a16="http://schemas.microsoft.com/office/drawing/2014/main" id="{4E631FCF-EC18-9D44-8B62-37405004ED0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359638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0" y="1100384"/>
            <a:ext cx="4475885" cy="155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Example 2: high quality, low quantity</a:t>
            </a:r>
          </a:p>
        </p:txBody>
      </p:sp>
      <p:sp>
        <p:nvSpPr>
          <p:cNvPr id="12" name="TextBox 11">
            <a:extLst>
              <a:ext uri="{FF2B5EF4-FFF2-40B4-BE49-F238E27FC236}">
                <a16:creationId xmlns="" xmlns:a16="http://schemas.microsoft.com/office/drawing/2014/main" id="{8B289EBD-1E71-2E4F-9566-E202FAEB722F}"/>
              </a:ext>
            </a:extLst>
          </p:cNvPr>
          <p:cNvSpPr txBox="1"/>
          <p:nvPr/>
        </p:nvSpPr>
        <p:spPr>
          <a:xfrm>
            <a:off x="813290" y="2950999"/>
            <a:ext cx="4743717" cy="2308324"/>
          </a:xfrm>
          <a:prstGeom prst="rect">
            <a:avLst/>
          </a:prstGeom>
          <a:noFill/>
        </p:spPr>
        <p:txBody>
          <a:bodyPr wrap="square" rtlCol="0">
            <a:spAutoFit/>
          </a:bodyPr>
          <a:lstStyle/>
          <a:p>
            <a:r>
              <a:rPr lang="en-US" sz="2400" dirty="0">
                <a:latin typeface="Source Sans Pro" charset="0"/>
                <a:ea typeface="Source Sans Pro" charset="0"/>
                <a:cs typeface="Source Sans Pro" charset="0"/>
              </a:rPr>
              <a:t>Let’s say a campaign needs 500 new votes in order to win the election. There are 4 weeks left until election day.</a:t>
            </a:r>
          </a:p>
          <a:p>
            <a:endParaRPr lang="en-US" sz="2400" dirty="0">
              <a:latin typeface="Source Sans Pro" charset="0"/>
              <a:ea typeface="Source Sans Pro" charset="0"/>
              <a:cs typeface="Source Sans Pro" charset="0"/>
            </a:endParaRPr>
          </a:p>
          <a:p>
            <a:r>
              <a:rPr lang="en-US" sz="2400" b="1" dirty="0">
                <a:latin typeface="Source Sans Pro" charset="0"/>
                <a:ea typeface="Source Sans Pro" charset="0"/>
                <a:cs typeface="Source Sans Pro" charset="0"/>
              </a:rPr>
              <a:t>How do we get there?</a:t>
            </a:r>
          </a:p>
        </p:txBody>
      </p:sp>
      <p:pic>
        <p:nvPicPr>
          <p:cNvPr id="13" name="Picture 12">
            <a:extLst>
              <a:ext uri="{FF2B5EF4-FFF2-40B4-BE49-F238E27FC236}">
                <a16:creationId xmlns="" xmlns:a16="http://schemas.microsoft.com/office/drawing/2014/main" id="{4E631FCF-EC18-9D44-8B62-37405004ED0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B5DFC3E2-A8AD-8B41-97A4-8D00103246CD}"/>
              </a:ext>
            </a:extLst>
          </p:cNvPr>
          <p:cNvSpPr txBox="1"/>
          <p:nvPr/>
        </p:nvSpPr>
        <p:spPr>
          <a:xfrm>
            <a:off x="6096000" y="1058173"/>
            <a:ext cx="5266943" cy="4524315"/>
          </a:xfrm>
          <a:prstGeom prst="rect">
            <a:avLst/>
          </a:prstGeom>
          <a:noFill/>
        </p:spPr>
        <p:txBody>
          <a:bodyPr wrap="square" rtlCol="0">
            <a:spAutoFit/>
          </a:bodyPr>
          <a:lstStyle/>
          <a:p>
            <a:r>
              <a:rPr lang="en-US" sz="2400" dirty="0">
                <a:latin typeface="Source Sans Pro" charset="0"/>
                <a:ea typeface="Source Sans Pro" charset="0"/>
                <a:cs typeface="Source Sans Pro" charset="0"/>
              </a:rPr>
              <a:t>1.) # of votes needed: 500</a:t>
            </a:r>
          </a:p>
          <a:p>
            <a:r>
              <a:rPr lang="en-US" sz="2400" dirty="0">
                <a:latin typeface="Source Sans Pro" charset="0"/>
                <a:ea typeface="Source Sans Pro" charset="0"/>
                <a:cs typeface="Source Sans Pro" charset="0"/>
              </a:rPr>
              <a:t>2.) # of days left until election: 28 </a:t>
            </a:r>
          </a:p>
          <a:p>
            <a:endParaRPr lang="en-US" sz="2400" dirty="0">
              <a:latin typeface="Source Sans Pro" charset="0"/>
              <a:ea typeface="Source Sans Pro" charset="0"/>
              <a:cs typeface="Source Sans Pro" charset="0"/>
            </a:endParaRPr>
          </a:p>
          <a:p>
            <a:r>
              <a:rPr lang="en-US" sz="2400" b="1" dirty="0">
                <a:latin typeface="Source Sans Pro" charset="0"/>
                <a:ea typeface="Source Sans Pro" charset="0"/>
                <a:cs typeface="Source Sans Pro" charset="0"/>
              </a:rPr>
              <a:t>Quality: </a:t>
            </a:r>
            <a:r>
              <a:rPr lang="en-US" sz="2400" dirty="0">
                <a:latin typeface="Source Sans Pro" charset="0"/>
                <a:ea typeface="Source Sans Pro" charset="0"/>
                <a:cs typeface="Source Sans Pro" charset="0"/>
              </a:rPr>
              <a:t>In this example, our quality is very high; we talk to 25% of the people we attempt to reach, and 25% of the people we talk to end up voting for us. </a:t>
            </a:r>
          </a:p>
          <a:p>
            <a:endParaRPr lang="en-US" sz="2400" dirty="0">
              <a:latin typeface="Source Sans Pro" charset="0"/>
              <a:ea typeface="Source Sans Pro" charset="0"/>
              <a:cs typeface="Source Sans Pro" charset="0"/>
            </a:endParaRPr>
          </a:p>
          <a:p>
            <a:r>
              <a:rPr lang="en-US" sz="2400" b="1" dirty="0">
                <a:latin typeface="Source Sans Pro" charset="0"/>
                <a:ea typeface="Source Sans Pro" charset="0"/>
                <a:cs typeface="Source Sans Pro" charset="0"/>
              </a:rPr>
              <a:t>Quantity: </a:t>
            </a:r>
            <a:r>
              <a:rPr lang="en-US" sz="2400" dirty="0">
                <a:latin typeface="Source Sans Pro" charset="0"/>
                <a:ea typeface="Source Sans Pro" charset="0"/>
                <a:cs typeface="Source Sans Pro" charset="0"/>
              </a:rPr>
              <a:t>The problem is we are now much slower on our outreach. Instead of 300 people a day, we can only attempt 100 per day.</a:t>
            </a:r>
          </a:p>
        </p:txBody>
      </p:sp>
    </p:spTree>
    <p:extLst>
      <p:ext uri="{BB962C8B-B14F-4D97-AF65-F5344CB8AC3E}">
        <p14:creationId xmlns:p14="http://schemas.microsoft.com/office/powerpoint/2010/main" val="129685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1" name="Shape 132"/>
          <p:cNvPicPr preferRelativeResize="0"/>
          <p:nvPr/>
        </p:nvPicPr>
        <p:blipFill rotWithShape="1">
          <a:blip r:embed="rId3">
            <a:alphaModFix amt="20000"/>
            <a:extLst>
              <a:ext uri="{28A0092B-C50C-407E-A947-70E740481C1C}">
                <a14:useLocalDpi xmlns:a14="http://schemas.microsoft.com/office/drawing/2010/main" val="0"/>
              </a:ext>
            </a:extLst>
          </a:blip>
          <a:srcRect t="11020" r="12294" b="10369"/>
          <a:stretch/>
        </p:blipFill>
        <p:spPr>
          <a:xfrm>
            <a:off x="-1" y="0"/>
            <a:ext cx="12192001" cy="6858000"/>
          </a:xfrm>
          <a:prstGeom prst="rect">
            <a:avLst/>
          </a:prstGeom>
          <a:solidFill>
            <a:schemeClr val="tx1"/>
          </a:solidFill>
          <a:ln>
            <a:noFill/>
          </a:ln>
        </p:spPr>
      </p:pic>
      <p:sp>
        <p:nvSpPr>
          <p:cNvPr id="133" name="Shape 133"/>
          <p:cNvSpPr txBox="1"/>
          <p:nvPr/>
        </p:nvSpPr>
        <p:spPr>
          <a:xfrm>
            <a:off x="526249" y="2752406"/>
            <a:ext cx="11163300" cy="912188"/>
          </a:xfrm>
          <a:prstGeom prst="rect">
            <a:avLst/>
          </a:prstGeom>
          <a:noFill/>
          <a:ln>
            <a:noFill/>
          </a:ln>
        </p:spPr>
        <p:txBody>
          <a:bodyPr lIns="91425" tIns="45700" rIns="91425" bIns="45700" anchor="t" anchorCtr="0">
            <a:noAutofit/>
          </a:bodyPr>
          <a:lstStyle/>
          <a:p>
            <a:pPr algn="ctr">
              <a:lnSpc>
                <a:spcPct val="90000"/>
              </a:lnSpc>
              <a:buSzPct val="25000"/>
            </a:pPr>
            <a:r>
              <a:rPr lang="en-US" sz="7000" b="1" dirty="0">
                <a:solidFill>
                  <a:srgbClr val="FFFFFF"/>
                </a:solidFill>
                <a:latin typeface="Gilroy ExtraBold" charset="0"/>
                <a:ea typeface="Gilroy ExtraBold" charset="0"/>
                <a:cs typeface="Gilroy ExtraBold" charset="0"/>
              </a:rPr>
              <a:t>Voter contact best practices</a:t>
            </a:r>
          </a:p>
        </p:txBody>
      </p:sp>
      <p:pic>
        <p:nvPicPr>
          <p:cNvPr id="6" name="Picture 5"/>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03582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0" y="1100384"/>
            <a:ext cx="4475885" cy="155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Example 2: high quality, low quantity</a:t>
            </a:r>
          </a:p>
        </p:txBody>
      </p:sp>
      <p:sp>
        <p:nvSpPr>
          <p:cNvPr id="12" name="TextBox 11">
            <a:extLst>
              <a:ext uri="{FF2B5EF4-FFF2-40B4-BE49-F238E27FC236}">
                <a16:creationId xmlns="" xmlns:a16="http://schemas.microsoft.com/office/drawing/2014/main" id="{8B289EBD-1E71-2E4F-9566-E202FAEB722F}"/>
              </a:ext>
            </a:extLst>
          </p:cNvPr>
          <p:cNvSpPr txBox="1"/>
          <p:nvPr/>
        </p:nvSpPr>
        <p:spPr>
          <a:xfrm>
            <a:off x="813290" y="2950999"/>
            <a:ext cx="4743717" cy="2308324"/>
          </a:xfrm>
          <a:prstGeom prst="rect">
            <a:avLst/>
          </a:prstGeom>
          <a:noFill/>
        </p:spPr>
        <p:txBody>
          <a:bodyPr wrap="square" rtlCol="0">
            <a:spAutoFit/>
          </a:bodyPr>
          <a:lstStyle/>
          <a:p>
            <a:r>
              <a:rPr lang="en-US" sz="2400" dirty="0">
                <a:latin typeface="Source Sans Pro" charset="0"/>
                <a:ea typeface="Source Sans Pro" charset="0"/>
                <a:cs typeface="Source Sans Pro" charset="0"/>
              </a:rPr>
              <a:t>Let’s say a campaign needs 500 new votes in order to win the election. There are 4 weeks left until election day.</a:t>
            </a:r>
          </a:p>
          <a:p>
            <a:endParaRPr lang="en-US" sz="2400" dirty="0">
              <a:latin typeface="Source Sans Pro" charset="0"/>
              <a:ea typeface="Source Sans Pro" charset="0"/>
              <a:cs typeface="Source Sans Pro" charset="0"/>
            </a:endParaRPr>
          </a:p>
          <a:p>
            <a:r>
              <a:rPr lang="en-US" sz="2400" b="1" dirty="0">
                <a:latin typeface="Source Sans Pro" charset="0"/>
                <a:ea typeface="Source Sans Pro" charset="0"/>
                <a:cs typeface="Source Sans Pro" charset="0"/>
              </a:rPr>
              <a:t>How do we get there?</a:t>
            </a:r>
          </a:p>
        </p:txBody>
      </p:sp>
      <p:pic>
        <p:nvPicPr>
          <p:cNvPr id="13" name="Picture 12">
            <a:extLst>
              <a:ext uri="{FF2B5EF4-FFF2-40B4-BE49-F238E27FC236}">
                <a16:creationId xmlns="" xmlns:a16="http://schemas.microsoft.com/office/drawing/2014/main" id="{4E631FCF-EC18-9D44-8B62-37405004ED0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B5DFC3E2-A8AD-8B41-97A4-8D00103246CD}"/>
              </a:ext>
            </a:extLst>
          </p:cNvPr>
          <p:cNvSpPr txBox="1"/>
          <p:nvPr/>
        </p:nvSpPr>
        <p:spPr>
          <a:xfrm>
            <a:off x="6096000" y="1058173"/>
            <a:ext cx="5266943" cy="4154984"/>
          </a:xfrm>
          <a:prstGeom prst="rect">
            <a:avLst/>
          </a:prstGeom>
          <a:noFill/>
        </p:spPr>
        <p:txBody>
          <a:bodyPr wrap="square" rtlCol="0">
            <a:spAutoFit/>
          </a:bodyPr>
          <a:lstStyle/>
          <a:p>
            <a:r>
              <a:rPr lang="en-US" sz="2400" dirty="0">
                <a:latin typeface="Source Sans Pro" charset="0"/>
                <a:ea typeface="Source Sans Pro" charset="0"/>
                <a:cs typeface="Source Sans Pro" charset="0"/>
              </a:rPr>
              <a:t>1.) # of votes needed: 500</a:t>
            </a:r>
          </a:p>
          <a:p>
            <a:r>
              <a:rPr lang="en-US" sz="2400" dirty="0">
                <a:latin typeface="Source Sans Pro" charset="0"/>
                <a:ea typeface="Source Sans Pro" charset="0"/>
                <a:cs typeface="Source Sans Pro" charset="0"/>
              </a:rPr>
              <a:t>2.) # of days left until election: 28 </a:t>
            </a:r>
          </a:p>
          <a:p>
            <a:r>
              <a:rPr lang="en-US" sz="2400" dirty="0">
                <a:latin typeface="Source Sans Pro" charset="0"/>
                <a:ea typeface="Source Sans Pro" charset="0"/>
                <a:cs typeface="Source Sans Pro" charset="0"/>
              </a:rPr>
              <a:t>3.) Contact rate: 25%</a:t>
            </a:r>
          </a:p>
          <a:p>
            <a:r>
              <a:rPr lang="en-US" sz="2400" dirty="0">
                <a:latin typeface="Source Sans Pro" charset="0"/>
                <a:ea typeface="Source Sans Pro" charset="0"/>
                <a:cs typeface="Source Sans Pro" charset="0"/>
              </a:rPr>
              <a:t>4.) Contact-to-vote rate: 25%</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8,000 people attempted x 25% contact rate = 2,000 people reached</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2,000 people reached x 25% voting rate = 500 votes</a:t>
            </a:r>
          </a:p>
        </p:txBody>
      </p:sp>
    </p:spTree>
    <p:extLst>
      <p:ext uri="{BB962C8B-B14F-4D97-AF65-F5344CB8AC3E}">
        <p14:creationId xmlns:p14="http://schemas.microsoft.com/office/powerpoint/2010/main" val="712215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0" y="1100384"/>
            <a:ext cx="4475885" cy="155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Example 2: high quality, low quantity</a:t>
            </a:r>
          </a:p>
        </p:txBody>
      </p:sp>
      <p:sp>
        <p:nvSpPr>
          <p:cNvPr id="12" name="TextBox 11">
            <a:extLst>
              <a:ext uri="{FF2B5EF4-FFF2-40B4-BE49-F238E27FC236}">
                <a16:creationId xmlns="" xmlns:a16="http://schemas.microsoft.com/office/drawing/2014/main" id="{8B289EBD-1E71-2E4F-9566-E202FAEB722F}"/>
              </a:ext>
            </a:extLst>
          </p:cNvPr>
          <p:cNvSpPr txBox="1"/>
          <p:nvPr/>
        </p:nvSpPr>
        <p:spPr>
          <a:xfrm>
            <a:off x="813290" y="2950999"/>
            <a:ext cx="4743717" cy="1938992"/>
          </a:xfrm>
          <a:prstGeom prst="rect">
            <a:avLst/>
          </a:prstGeom>
          <a:noFill/>
        </p:spPr>
        <p:txBody>
          <a:bodyPr wrap="square" rtlCol="0">
            <a:spAutoFit/>
          </a:bodyPr>
          <a:lstStyle/>
          <a:p>
            <a:r>
              <a:rPr lang="en-US" sz="2400" dirty="0">
                <a:latin typeface="Source Sans Pro" charset="0"/>
                <a:ea typeface="Source Sans Pro" charset="0"/>
                <a:cs typeface="Source Sans Pro" charset="0"/>
              </a:rPr>
              <a:t>Let’s say a campaign needs 500 new votes in order to win the election. There are 4 weeks left until election day.</a:t>
            </a:r>
          </a:p>
          <a:p>
            <a:endParaRPr lang="en-US" sz="2400" dirty="0">
              <a:latin typeface="Source Sans Pro" charset="0"/>
              <a:ea typeface="Source Sans Pro" charset="0"/>
              <a:cs typeface="Source Sans Pro" charset="0"/>
            </a:endParaRPr>
          </a:p>
        </p:txBody>
      </p:sp>
      <p:pic>
        <p:nvPicPr>
          <p:cNvPr id="13" name="Picture 12">
            <a:extLst>
              <a:ext uri="{FF2B5EF4-FFF2-40B4-BE49-F238E27FC236}">
                <a16:creationId xmlns="" xmlns:a16="http://schemas.microsoft.com/office/drawing/2014/main" id="{4E631FCF-EC18-9D44-8B62-37405004ED0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B5DFC3E2-A8AD-8B41-97A4-8D00103246CD}"/>
              </a:ext>
            </a:extLst>
          </p:cNvPr>
          <p:cNvSpPr txBox="1"/>
          <p:nvPr/>
        </p:nvSpPr>
        <p:spPr>
          <a:xfrm>
            <a:off x="6096000" y="1058173"/>
            <a:ext cx="5266943" cy="4154984"/>
          </a:xfrm>
          <a:prstGeom prst="rect">
            <a:avLst/>
          </a:prstGeom>
          <a:noFill/>
        </p:spPr>
        <p:txBody>
          <a:bodyPr wrap="square" rtlCol="0">
            <a:spAutoFit/>
          </a:bodyPr>
          <a:lstStyle/>
          <a:p>
            <a:r>
              <a:rPr lang="en-US" sz="2400" dirty="0">
                <a:latin typeface="Source Sans Pro" charset="0"/>
                <a:ea typeface="Source Sans Pro" charset="0"/>
                <a:cs typeface="Source Sans Pro" charset="0"/>
              </a:rPr>
              <a:t>1.) # of votes needed: 500</a:t>
            </a:r>
          </a:p>
          <a:p>
            <a:r>
              <a:rPr lang="en-US" sz="2400" dirty="0">
                <a:latin typeface="Source Sans Pro" charset="0"/>
                <a:ea typeface="Source Sans Pro" charset="0"/>
                <a:cs typeface="Source Sans Pro" charset="0"/>
              </a:rPr>
              <a:t>2.) # of days left until election: 28 </a:t>
            </a:r>
          </a:p>
          <a:p>
            <a:r>
              <a:rPr lang="en-US" sz="2400" dirty="0">
                <a:latin typeface="Source Sans Pro" charset="0"/>
                <a:ea typeface="Source Sans Pro" charset="0"/>
                <a:cs typeface="Source Sans Pro" charset="0"/>
              </a:rPr>
              <a:t>3.) Contact rate: 25%</a:t>
            </a:r>
          </a:p>
          <a:p>
            <a:r>
              <a:rPr lang="en-US" sz="2400" dirty="0">
                <a:latin typeface="Source Sans Pro" charset="0"/>
                <a:ea typeface="Source Sans Pro" charset="0"/>
                <a:cs typeface="Source Sans Pro" charset="0"/>
              </a:rPr>
              <a:t>4.) Contact-to-vote rate: 25%</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8,000 people attempted x 25% contact rate = 2,000 people reached</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2,000 people reached x 25% voting rate = 500 votes</a:t>
            </a:r>
          </a:p>
        </p:txBody>
      </p:sp>
      <p:sp>
        <p:nvSpPr>
          <p:cNvPr id="7" name="TextBox 6">
            <a:extLst>
              <a:ext uri="{FF2B5EF4-FFF2-40B4-BE49-F238E27FC236}">
                <a16:creationId xmlns="" xmlns:a16="http://schemas.microsoft.com/office/drawing/2014/main" id="{70241078-59B4-F54D-9BA4-4CF62769BCA8}"/>
              </a:ext>
            </a:extLst>
          </p:cNvPr>
          <p:cNvSpPr txBox="1"/>
          <p:nvPr/>
        </p:nvSpPr>
        <p:spPr>
          <a:xfrm>
            <a:off x="813290" y="5565081"/>
            <a:ext cx="9875783" cy="830997"/>
          </a:xfrm>
          <a:prstGeom prst="rect">
            <a:avLst/>
          </a:prstGeom>
          <a:noFill/>
        </p:spPr>
        <p:txBody>
          <a:bodyPr wrap="square" rtlCol="0">
            <a:spAutoFit/>
          </a:bodyPr>
          <a:lstStyle/>
          <a:p>
            <a:pPr algn="ctr"/>
            <a:r>
              <a:rPr lang="en-US" sz="2400" b="1" dirty="0">
                <a:latin typeface="Source Sans Pro" charset="0"/>
                <a:ea typeface="Source Sans Pro" charset="0"/>
                <a:cs typeface="Source Sans Pro" charset="0"/>
              </a:rPr>
              <a:t>Now we only need to attempt to reach 8,000 people to get 500 votes. But at 100 people attempted per day, this would take us 80 days! </a:t>
            </a:r>
          </a:p>
        </p:txBody>
      </p:sp>
    </p:spTree>
    <p:extLst>
      <p:ext uri="{BB962C8B-B14F-4D97-AF65-F5344CB8AC3E}">
        <p14:creationId xmlns:p14="http://schemas.microsoft.com/office/powerpoint/2010/main" val="1607072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2" name="Rectangle 1"/>
          <p:cNvSpPr/>
          <p:nvPr/>
        </p:nvSpPr>
        <p:spPr>
          <a:xfrm>
            <a:off x="0" y="2621521"/>
            <a:ext cx="12192000" cy="1754326"/>
          </a:xfrm>
          <a:prstGeom prst="rect">
            <a:avLst/>
          </a:prstGeom>
        </p:spPr>
        <p:txBody>
          <a:bodyPr wrap="square" anchor="ctr">
            <a:spAutoFit/>
          </a:bodyPr>
          <a:lstStyle/>
          <a:p>
            <a:pPr lvl="0" algn="ctr">
              <a:lnSpc>
                <a:spcPct val="90000"/>
              </a:lnSpc>
              <a:buSzPct val="25000"/>
            </a:pPr>
            <a:r>
              <a:rPr lang="en-US" sz="6000" b="1" dirty="0">
                <a:solidFill>
                  <a:schemeClr val="lt1"/>
                </a:solidFill>
                <a:latin typeface="Gilroy ExtraBold" charset="0"/>
                <a:ea typeface="Gilroy ExtraBold" charset="0"/>
                <a:cs typeface="Gilroy ExtraBold" charset="0"/>
              </a:rPr>
              <a:t>How do we combine quality and quantity?</a:t>
            </a:r>
          </a:p>
        </p:txBody>
      </p:sp>
      <p:pic>
        <p:nvPicPr>
          <p:cNvPr id="5" name="Picture 4">
            <a:extLst>
              <a:ext uri="{FF2B5EF4-FFF2-40B4-BE49-F238E27FC236}">
                <a16:creationId xmlns="" xmlns:a16="http://schemas.microsoft.com/office/drawing/2014/main" id="{0F7402C1-5F20-1444-A801-EDB7A9297489}"/>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532892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6858000"/>
          </a:xfrm>
          <a:prstGeom prst="rect">
            <a:avLst/>
          </a:prstGeom>
          <a:solidFill>
            <a:schemeClr val="bg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2" name="Rectangle 1"/>
          <p:cNvSpPr/>
          <p:nvPr/>
        </p:nvSpPr>
        <p:spPr>
          <a:xfrm>
            <a:off x="0" y="2206023"/>
            <a:ext cx="12192000" cy="2585323"/>
          </a:xfrm>
          <a:prstGeom prst="rect">
            <a:avLst/>
          </a:prstGeom>
        </p:spPr>
        <p:txBody>
          <a:bodyPr wrap="square" anchor="ctr">
            <a:spAutoFit/>
          </a:bodyPr>
          <a:lstStyle/>
          <a:p>
            <a:pPr lvl="0" algn="ctr">
              <a:lnSpc>
                <a:spcPct val="90000"/>
              </a:lnSpc>
              <a:buSzPct val="25000"/>
            </a:pPr>
            <a:r>
              <a:rPr lang="en-US" sz="6000" b="1" dirty="0">
                <a:solidFill>
                  <a:schemeClr val="lt1"/>
                </a:solidFill>
                <a:latin typeface="Gilroy ExtraBold" charset="0"/>
                <a:ea typeface="Gilroy ExtraBold" charset="0"/>
                <a:cs typeface="Gilroy ExtraBold" charset="0"/>
              </a:rPr>
              <a:t>We must combine persuasive conversations with voter contact best practices!</a:t>
            </a:r>
          </a:p>
        </p:txBody>
      </p:sp>
      <p:pic>
        <p:nvPicPr>
          <p:cNvPr id="5" name="Picture 4">
            <a:extLst>
              <a:ext uri="{FF2B5EF4-FFF2-40B4-BE49-F238E27FC236}">
                <a16:creationId xmlns="" xmlns:a16="http://schemas.microsoft.com/office/drawing/2014/main" id="{0F7402C1-5F20-1444-A801-EDB7A9297489}"/>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952806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824" y="1229920"/>
            <a:ext cx="4517136" cy="698333"/>
          </a:xfrm>
          <a:prstGeom prst="rect">
            <a:avLst/>
          </a:prstGeom>
          <a:noFill/>
        </p:spPr>
        <p:txBody>
          <a:bodyPr wrap="square" rtlCol="0">
            <a:spAutoFit/>
          </a:bodyPr>
          <a:lstStyle/>
          <a:p>
            <a:pPr>
              <a:lnSpc>
                <a:spcPct val="80000"/>
              </a:lnSpc>
            </a:pPr>
            <a:r>
              <a:rPr lang="en-US" sz="4800" b="1" dirty="0">
                <a:solidFill>
                  <a:srgbClr val="00B4DC"/>
                </a:solidFill>
                <a:latin typeface="Gilroy ExtraBold" charset="0"/>
                <a:ea typeface="Gilroy ExtraBold" charset="0"/>
                <a:cs typeface="Gilroy ExtraBold" charset="0"/>
              </a:rPr>
              <a:t>Agenda</a:t>
            </a:r>
          </a:p>
        </p:txBody>
      </p:sp>
      <p:sp>
        <p:nvSpPr>
          <p:cNvPr id="3" name="Rectangle 2"/>
          <p:cNvSpPr/>
          <p:nvPr/>
        </p:nvSpPr>
        <p:spPr>
          <a:xfrm>
            <a:off x="5486592" y="2689283"/>
            <a:ext cx="5844017" cy="591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77841" y="1284784"/>
            <a:ext cx="5785102" cy="3416320"/>
          </a:xfrm>
          <a:prstGeom prst="rect">
            <a:avLst/>
          </a:prstGeom>
          <a:noFill/>
        </p:spPr>
        <p:txBody>
          <a:bodyPr wrap="square" rtlCol="0">
            <a:spAutoFit/>
          </a:bodyPr>
          <a:lstStyle/>
          <a:p>
            <a:pPr fontAlgn="ctr"/>
            <a:r>
              <a:rPr lang="en-US" sz="2400" dirty="0">
                <a:solidFill>
                  <a:schemeClr val="tx1"/>
                </a:solidFill>
                <a:latin typeface="Source Sans Pro" charset="0"/>
                <a:ea typeface="Source Sans Pro" charset="0"/>
                <a:cs typeface="Source Sans Pro" charset="0"/>
              </a:rPr>
              <a:t>Talking to voters: What’s at stake</a:t>
            </a:r>
          </a:p>
          <a:p>
            <a:pPr fontAlgn="ctr"/>
            <a:endParaRPr lang="en-US" sz="2400" b="1" dirty="0">
              <a:solidFill>
                <a:schemeClr val="accent3"/>
              </a:solidFill>
              <a:latin typeface="Source Sans Pro" charset="0"/>
              <a:ea typeface="Source Sans Pro" charset="0"/>
              <a:cs typeface="Source Sans Pro" charset="0"/>
            </a:endParaRPr>
          </a:p>
          <a:p>
            <a:pPr fontAlgn="ctr"/>
            <a:r>
              <a:rPr lang="en-US" sz="2400" dirty="0">
                <a:solidFill>
                  <a:schemeClr val="tx1"/>
                </a:solidFill>
                <a:latin typeface="Source Sans Pro" charset="0"/>
                <a:ea typeface="Source Sans Pro" charset="0"/>
                <a:cs typeface="Source Sans Pro" charset="0"/>
              </a:rPr>
              <a:t>The challenge: Quality vs. Quantity</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b="1" dirty="0">
                <a:solidFill>
                  <a:schemeClr val="bg1"/>
                </a:solidFill>
                <a:latin typeface="Source Sans Pro" charset="0"/>
                <a:ea typeface="Source Sans Pro" charset="0"/>
                <a:cs typeface="Source Sans Pro" charset="0"/>
              </a:rPr>
              <a:t>Three types of voter contact</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Turnout conversations</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Debrief &amp; next steps</a:t>
            </a:r>
          </a:p>
        </p:txBody>
      </p:sp>
      <p:pic>
        <p:nvPicPr>
          <p:cNvPr id="6" name="Picture 5">
            <a:extLst>
              <a:ext uri="{FF2B5EF4-FFF2-40B4-BE49-F238E27FC236}">
                <a16:creationId xmlns=""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068866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0" y="1100384"/>
            <a:ext cx="3633203"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pitchFamily="2" charset="77"/>
                <a:ea typeface="Gilroy ExtraBold" charset="0"/>
                <a:cs typeface="Gilroy ExtraBold" charset="0"/>
              </a:rPr>
              <a:t>Three types of voter contact</a:t>
            </a:r>
          </a:p>
        </p:txBody>
      </p:sp>
      <p:sp>
        <p:nvSpPr>
          <p:cNvPr id="6" name="Oval 5">
            <a:extLst>
              <a:ext uri="{FF2B5EF4-FFF2-40B4-BE49-F238E27FC236}">
                <a16:creationId xmlns="" xmlns:a16="http://schemas.microsoft.com/office/drawing/2014/main" id="{DD688508-5F43-414C-B481-33B84D4D0BC1}"/>
              </a:ext>
            </a:extLst>
          </p:cNvPr>
          <p:cNvSpPr/>
          <p:nvPr/>
        </p:nvSpPr>
        <p:spPr>
          <a:xfrm>
            <a:off x="5811753" y="108473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8" name="Oval 7">
            <a:extLst>
              <a:ext uri="{FF2B5EF4-FFF2-40B4-BE49-F238E27FC236}">
                <a16:creationId xmlns="" xmlns:a16="http://schemas.microsoft.com/office/drawing/2014/main" id="{6402D2AC-131D-6747-B5A9-828248FD9772}"/>
              </a:ext>
            </a:extLst>
          </p:cNvPr>
          <p:cNvSpPr/>
          <p:nvPr/>
        </p:nvSpPr>
        <p:spPr>
          <a:xfrm>
            <a:off x="5811752" y="276591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9" name="TextBox 8">
            <a:extLst>
              <a:ext uri="{FF2B5EF4-FFF2-40B4-BE49-F238E27FC236}">
                <a16:creationId xmlns="" xmlns:a16="http://schemas.microsoft.com/office/drawing/2014/main" id="{B3164DCE-BBD4-7848-B770-526715CF9D5D}"/>
              </a:ext>
            </a:extLst>
          </p:cNvPr>
          <p:cNvSpPr txBox="1"/>
          <p:nvPr/>
        </p:nvSpPr>
        <p:spPr>
          <a:xfrm>
            <a:off x="6458541" y="2687461"/>
            <a:ext cx="4743717" cy="461665"/>
          </a:xfrm>
          <a:prstGeom prst="rect">
            <a:avLst/>
          </a:prstGeom>
          <a:noFill/>
        </p:spPr>
        <p:txBody>
          <a:bodyPr wrap="square" rtlCol="0">
            <a:spAutoFit/>
          </a:bodyPr>
          <a:lstStyle/>
          <a:p>
            <a:r>
              <a:rPr lang="en-US" sz="2400" dirty="0" err="1">
                <a:latin typeface="Source Sans Pro" charset="0"/>
                <a:ea typeface="Source Sans Pro" charset="0"/>
                <a:cs typeface="Source Sans Pro" charset="0"/>
              </a:rPr>
              <a:t>Phonebanking</a:t>
            </a:r>
            <a:endParaRPr lang="en-US" sz="2400" dirty="0">
              <a:latin typeface="Source Sans Pro" charset="0"/>
              <a:ea typeface="Source Sans Pro" charset="0"/>
              <a:cs typeface="Source Sans Pro" charset="0"/>
            </a:endParaRPr>
          </a:p>
        </p:txBody>
      </p:sp>
      <p:sp>
        <p:nvSpPr>
          <p:cNvPr id="10" name="TextBox 9">
            <a:extLst>
              <a:ext uri="{FF2B5EF4-FFF2-40B4-BE49-F238E27FC236}">
                <a16:creationId xmlns="" xmlns:a16="http://schemas.microsoft.com/office/drawing/2014/main" id="{A6EF9CA7-F9E7-BE47-8366-DFB9BF5FDE74}"/>
              </a:ext>
            </a:extLst>
          </p:cNvPr>
          <p:cNvSpPr txBox="1"/>
          <p:nvPr/>
        </p:nvSpPr>
        <p:spPr>
          <a:xfrm>
            <a:off x="6458542" y="4316750"/>
            <a:ext cx="4743717" cy="461665"/>
          </a:xfrm>
          <a:prstGeom prst="rect">
            <a:avLst/>
          </a:prstGeom>
          <a:noFill/>
        </p:spPr>
        <p:txBody>
          <a:bodyPr wrap="square" rtlCol="0">
            <a:spAutoFit/>
          </a:bodyPr>
          <a:lstStyle/>
          <a:p>
            <a:r>
              <a:rPr lang="en-US" sz="2400" dirty="0">
                <a:latin typeface="Source Sans Pro" charset="0"/>
                <a:ea typeface="Source Sans Pro" charset="0"/>
                <a:cs typeface="Source Sans Pro" charset="0"/>
              </a:rPr>
              <a:t>High-traffic canvassing</a:t>
            </a:r>
          </a:p>
        </p:txBody>
      </p:sp>
      <p:sp>
        <p:nvSpPr>
          <p:cNvPr id="11" name="Oval 10">
            <a:extLst>
              <a:ext uri="{FF2B5EF4-FFF2-40B4-BE49-F238E27FC236}">
                <a16:creationId xmlns="" xmlns:a16="http://schemas.microsoft.com/office/drawing/2014/main" id="{AF5B1667-F27F-FC41-A754-FBF2C33700EC}"/>
              </a:ext>
            </a:extLst>
          </p:cNvPr>
          <p:cNvSpPr/>
          <p:nvPr/>
        </p:nvSpPr>
        <p:spPr>
          <a:xfrm>
            <a:off x="5811752" y="436758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2" name="TextBox 11">
            <a:extLst>
              <a:ext uri="{FF2B5EF4-FFF2-40B4-BE49-F238E27FC236}">
                <a16:creationId xmlns="" xmlns:a16="http://schemas.microsoft.com/office/drawing/2014/main" id="{8B289EBD-1E71-2E4F-9566-E202FAEB722F}"/>
              </a:ext>
            </a:extLst>
          </p:cNvPr>
          <p:cNvSpPr txBox="1"/>
          <p:nvPr/>
        </p:nvSpPr>
        <p:spPr>
          <a:xfrm>
            <a:off x="6458541" y="1058173"/>
            <a:ext cx="4743717" cy="461665"/>
          </a:xfrm>
          <a:prstGeom prst="rect">
            <a:avLst/>
          </a:prstGeom>
          <a:noFill/>
        </p:spPr>
        <p:txBody>
          <a:bodyPr wrap="square" rtlCol="0">
            <a:spAutoFit/>
          </a:bodyPr>
          <a:lstStyle/>
          <a:p>
            <a:r>
              <a:rPr lang="en-US" sz="2400" dirty="0">
                <a:latin typeface="Source Sans Pro" charset="0"/>
                <a:ea typeface="Source Sans Pro" charset="0"/>
                <a:cs typeface="Source Sans Pro" charset="0"/>
              </a:rPr>
              <a:t>Door-to-door canvassing</a:t>
            </a: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982484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0" y="1100384"/>
            <a:ext cx="3633203"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pitchFamily="2" charset="77"/>
                <a:ea typeface="Gilroy ExtraBold" charset="0"/>
                <a:cs typeface="Gilroy ExtraBold" charset="0"/>
              </a:rPr>
              <a:t>Three types of voter contact</a:t>
            </a:r>
          </a:p>
        </p:txBody>
      </p:sp>
      <p:sp>
        <p:nvSpPr>
          <p:cNvPr id="6" name="Oval 5">
            <a:extLst>
              <a:ext uri="{FF2B5EF4-FFF2-40B4-BE49-F238E27FC236}">
                <a16:creationId xmlns="" xmlns:a16="http://schemas.microsoft.com/office/drawing/2014/main" id="{DD688508-5F43-414C-B481-33B84D4D0BC1}"/>
              </a:ext>
            </a:extLst>
          </p:cNvPr>
          <p:cNvSpPr/>
          <p:nvPr/>
        </p:nvSpPr>
        <p:spPr>
          <a:xfrm>
            <a:off x="5811753" y="108473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8" name="Oval 7">
            <a:extLst>
              <a:ext uri="{FF2B5EF4-FFF2-40B4-BE49-F238E27FC236}">
                <a16:creationId xmlns="" xmlns:a16="http://schemas.microsoft.com/office/drawing/2014/main" id="{6402D2AC-131D-6747-B5A9-828248FD9772}"/>
              </a:ext>
            </a:extLst>
          </p:cNvPr>
          <p:cNvSpPr/>
          <p:nvPr/>
        </p:nvSpPr>
        <p:spPr>
          <a:xfrm>
            <a:off x="5811752" y="276591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9" name="TextBox 8">
            <a:extLst>
              <a:ext uri="{FF2B5EF4-FFF2-40B4-BE49-F238E27FC236}">
                <a16:creationId xmlns="" xmlns:a16="http://schemas.microsoft.com/office/drawing/2014/main" id="{B3164DCE-BBD4-7848-B770-526715CF9D5D}"/>
              </a:ext>
            </a:extLst>
          </p:cNvPr>
          <p:cNvSpPr txBox="1"/>
          <p:nvPr/>
        </p:nvSpPr>
        <p:spPr>
          <a:xfrm>
            <a:off x="6458541" y="2687461"/>
            <a:ext cx="4743717" cy="461665"/>
          </a:xfrm>
          <a:prstGeom prst="rect">
            <a:avLst/>
          </a:prstGeom>
          <a:noFill/>
        </p:spPr>
        <p:txBody>
          <a:bodyPr wrap="square" rtlCol="0">
            <a:spAutoFit/>
          </a:bodyPr>
          <a:lstStyle/>
          <a:p>
            <a:r>
              <a:rPr lang="en-US" sz="2400" dirty="0" err="1">
                <a:latin typeface="Source Sans Pro" charset="0"/>
                <a:ea typeface="Source Sans Pro" charset="0"/>
                <a:cs typeface="Source Sans Pro" charset="0"/>
              </a:rPr>
              <a:t>Phonebanking</a:t>
            </a:r>
            <a:endParaRPr lang="en-US" sz="2400" dirty="0">
              <a:latin typeface="Source Sans Pro" charset="0"/>
              <a:ea typeface="Source Sans Pro" charset="0"/>
              <a:cs typeface="Source Sans Pro" charset="0"/>
            </a:endParaRPr>
          </a:p>
        </p:txBody>
      </p:sp>
      <p:sp>
        <p:nvSpPr>
          <p:cNvPr id="10" name="TextBox 9">
            <a:extLst>
              <a:ext uri="{FF2B5EF4-FFF2-40B4-BE49-F238E27FC236}">
                <a16:creationId xmlns="" xmlns:a16="http://schemas.microsoft.com/office/drawing/2014/main" id="{A6EF9CA7-F9E7-BE47-8366-DFB9BF5FDE74}"/>
              </a:ext>
            </a:extLst>
          </p:cNvPr>
          <p:cNvSpPr txBox="1"/>
          <p:nvPr/>
        </p:nvSpPr>
        <p:spPr>
          <a:xfrm>
            <a:off x="6458542" y="4316750"/>
            <a:ext cx="4743717" cy="461665"/>
          </a:xfrm>
          <a:prstGeom prst="rect">
            <a:avLst/>
          </a:prstGeom>
          <a:noFill/>
        </p:spPr>
        <p:txBody>
          <a:bodyPr wrap="square" rtlCol="0">
            <a:spAutoFit/>
          </a:bodyPr>
          <a:lstStyle/>
          <a:p>
            <a:r>
              <a:rPr lang="en-US" sz="2400" dirty="0">
                <a:latin typeface="Source Sans Pro" charset="0"/>
                <a:ea typeface="Source Sans Pro" charset="0"/>
                <a:cs typeface="Source Sans Pro" charset="0"/>
              </a:rPr>
              <a:t>High-traffic canvassing</a:t>
            </a:r>
          </a:p>
        </p:txBody>
      </p:sp>
      <p:sp>
        <p:nvSpPr>
          <p:cNvPr id="11" name="Oval 10">
            <a:extLst>
              <a:ext uri="{FF2B5EF4-FFF2-40B4-BE49-F238E27FC236}">
                <a16:creationId xmlns="" xmlns:a16="http://schemas.microsoft.com/office/drawing/2014/main" id="{AF5B1667-F27F-FC41-A754-FBF2C33700EC}"/>
              </a:ext>
            </a:extLst>
          </p:cNvPr>
          <p:cNvSpPr/>
          <p:nvPr/>
        </p:nvSpPr>
        <p:spPr>
          <a:xfrm>
            <a:off x="5811752" y="436758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5" name="TextBox 14">
            <a:extLst>
              <a:ext uri="{FF2B5EF4-FFF2-40B4-BE49-F238E27FC236}">
                <a16:creationId xmlns="" xmlns:a16="http://schemas.microsoft.com/office/drawing/2014/main" id="{0BBF7D19-F7EC-F141-B481-22E0DE238BE0}"/>
              </a:ext>
            </a:extLst>
          </p:cNvPr>
          <p:cNvSpPr txBox="1"/>
          <p:nvPr/>
        </p:nvSpPr>
        <p:spPr>
          <a:xfrm>
            <a:off x="6458541" y="1058173"/>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Walking through a neighborhood and speaking directly with voters and community members.</a:t>
            </a:r>
          </a:p>
        </p:txBody>
      </p:sp>
    </p:spTree>
    <p:extLst>
      <p:ext uri="{BB962C8B-B14F-4D97-AF65-F5344CB8AC3E}">
        <p14:creationId xmlns:p14="http://schemas.microsoft.com/office/powerpoint/2010/main" val="1457758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0" y="1100384"/>
            <a:ext cx="3633203"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pitchFamily="2" charset="77"/>
                <a:ea typeface="Gilroy ExtraBold" charset="0"/>
                <a:cs typeface="Gilroy ExtraBold" charset="0"/>
              </a:rPr>
              <a:t>Three types of voter contact</a:t>
            </a:r>
          </a:p>
        </p:txBody>
      </p:sp>
      <p:sp>
        <p:nvSpPr>
          <p:cNvPr id="6" name="Oval 5">
            <a:extLst>
              <a:ext uri="{FF2B5EF4-FFF2-40B4-BE49-F238E27FC236}">
                <a16:creationId xmlns="" xmlns:a16="http://schemas.microsoft.com/office/drawing/2014/main" id="{DD688508-5F43-414C-B481-33B84D4D0BC1}"/>
              </a:ext>
            </a:extLst>
          </p:cNvPr>
          <p:cNvSpPr/>
          <p:nvPr/>
        </p:nvSpPr>
        <p:spPr>
          <a:xfrm>
            <a:off x="5811753" y="108473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8" name="Oval 7">
            <a:extLst>
              <a:ext uri="{FF2B5EF4-FFF2-40B4-BE49-F238E27FC236}">
                <a16:creationId xmlns="" xmlns:a16="http://schemas.microsoft.com/office/drawing/2014/main" id="{6402D2AC-131D-6747-B5A9-828248FD9772}"/>
              </a:ext>
            </a:extLst>
          </p:cNvPr>
          <p:cNvSpPr/>
          <p:nvPr/>
        </p:nvSpPr>
        <p:spPr>
          <a:xfrm>
            <a:off x="5811752" y="276591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0" name="TextBox 9">
            <a:extLst>
              <a:ext uri="{FF2B5EF4-FFF2-40B4-BE49-F238E27FC236}">
                <a16:creationId xmlns="" xmlns:a16="http://schemas.microsoft.com/office/drawing/2014/main" id="{A6EF9CA7-F9E7-BE47-8366-DFB9BF5FDE74}"/>
              </a:ext>
            </a:extLst>
          </p:cNvPr>
          <p:cNvSpPr txBox="1"/>
          <p:nvPr/>
        </p:nvSpPr>
        <p:spPr>
          <a:xfrm>
            <a:off x="6458542" y="4316750"/>
            <a:ext cx="4743717" cy="461665"/>
          </a:xfrm>
          <a:prstGeom prst="rect">
            <a:avLst/>
          </a:prstGeom>
          <a:noFill/>
        </p:spPr>
        <p:txBody>
          <a:bodyPr wrap="square" rtlCol="0">
            <a:spAutoFit/>
          </a:bodyPr>
          <a:lstStyle/>
          <a:p>
            <a:r>
              <a:rPr lang="en-US" sz="2400" dirty="0">
                <a:latin typeface="Source Sans Pro" charset="0"/>
                <a:ea typeface="Source Sans Pro" charset="0"/>
                <a:cs typeface="Source Sans Pro" charset="0"/>
              </a:rPr>
              <a:t>High-traffic canvassing</a:t>
            </a:r>
          </a:p>
        </p:txBody>
      </p:sp>
      <p:sp>
        <p:nvSpPr>
          <p:cNvPr id="11" name="Oval 10">
            <a:extLst>
              <a:ext uri="{FF2B5EF4-FFF2-40B4-BE49-F238E27FC236}">
                <a16:creationId xmlns="" xmlns:a16="http://schemas.microsoft.com/office/drawing/2014/main" id="{AF5B1667-F27F-FC41-A754-FBF2C33700EC}"/>
              </a:ext>
            </a:extLst>
          </p:cNvPr>
          <p:cNvSpPr/>
          <p:nvPr/>
        </p:nvSpPr>
        <p:spPr>
          <a:xfrm>
            <a:off x="5811752" y="436758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924A908F-0876-7848-947F-619A5FE2F4A1}"/>
              </a:ext>
            </a:extLst>
          </p:cNvPr>
          <p:cNvSpPr txBox="1"/>
          <p:nvPr/>
        </p:nvSpPr>
        <p:spPr>
          <a:xfrm>
            <a:off x="6458541" y="2687461"/>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Calling voters and community members alongside other volunteers at a specified location.</a:t>
            </a:r>
          </a:p>
        </p:txBody>
      </p:sp>
      <p:sp>
        <p:nvSpPr>
          <p:cNvPr id="15" name="TextBox 14">
            <a:extLst>
              <a:ext uri="{FF2B5EF4-FFF2-40B4-BE49-F238E27FC236}">
                <a16:creationId xmlns="" xmlns:a16="http://schemas.microsoft.com/office/drawing/2014/main" id="{92091418-F9C6-9242-A8B9-6EC2846F2A14}"/>
              </a:ext>
            </a:extLst>
          </p:cNvPr>
          <p:cNvSpPr txBox="1"/>
          <p:nvPr/>
        </p:nvSpPr>
        <p:spPr>
          <a:xfrm>
            <a:off x="6458541" y="1058173"/>
            <a:ext cx="4743717" cy="1200329"/>
          </a:xfrm>
          <a:prstGeom prst="rect">
            <a:avLst/>
          </a:prstGeom>
          <a:noFill/>
        </p:spPr>
        <p:txBody>
          <a:bodyPr wrap="square" rtlCol="0">
            <a:spAutoFit/>
          </a:bodyPr>
          <a:lstStyle/>
          <a:p>
            <a:r>
              <a:rPr lang="en-US" sz="2400" dirty="0">
                <a:solidFill>
                  <a:schemeClr val="tx2"/>
                </a:solidFill>
                <a:latin typeface="Source Sans Pro" charset="0"/>
                <a:ea typeface="Source Sans Pro" charset="0"/>
                <a:cs typeface="Source Sans Pro" charset="0"/>
              </a:rPr>
              <a:t>Walking through a neighborhood and speaking directly with voters and community members.</a:t>
            </a:r>
          </a:p>
        </p:txBody>
      </p:sp>
    </p:spTree>
    <p:extLst>
      <p:ext uri="{BB962C8B-B14F-4D97-AF65-F5344CB8AC3E}">
        <p14:creationId xmlns:p14="http://schemas.microsoft.com/office/powerpoint/2010/main" val="3991379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0" y="1100384"/>
            <a:ext cx="3633203"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pitchFamily="2" charset="77"/>
                <a:ea typeface="Gilroy ExtraBold" charset="0"/>
                <a:cs typeface="Gilroy ExtraBold" charset="0"/>
              </a:rPr>
              <a:t>Three types of voter contact</a:t>
            </a:r>
          </a:p>
        </p:txBody>
      </p:sp>
      <p:sp>
        <p:nvSpPr>
          <p:cNvPr id="6" name="Oval 5">
            <a:extLst>
              <a:ext uri="{FF2B5EF4-FFF2-40B4-BE49-F238E27FC236}">
                <a16:creationId xmlns="" xmlns:a16="http://schemas.microsoft.com/office/drawing/2014/main" id="{DD688508-5F43-414C-B481-33B84D4D0BC1}"/>
              </a:ext>
            </a:extLst>
          </p:cNvPr>
          <p:cNvSpPr/>
          <p:nvPr/>
        </p:nvSpPr>
        <p:spPr>
          <a:xfrm>
            <a:off x="5811753" y="1084737"/>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8" name="Oval 7">
            <a:extLst>
              <a:ext uri="{FF2B5EF4-FFF2-40B4-BE49-F238E27FC236}">
                <a16:creationId xmlns="" xmlns:a16="http://schemas.microsoft.com/office/drawing/2014/main" id="{6402D2AC-131D-6747-B5A9-828248FD9772}"/>
              </a:ext>
            </a:extLst>
          </p:cNvPr>
          <p:cNvSpPr/>
          <p:nvPr/>
        </p:nvSpPr>
        <p:spPr>
          <a:xfrm>
            <a:off x="5811752" y="276591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9" name="TextBox 8">
            <a:extLst>
              <a:ext uri="{FF2B5EF4-FFF2-40B4-BE49-F238E27FC236}">
                <a16:creationId xmlns="" xmlns:a16="http://schemas.microsoft.com/office/drawing/2014/main" id="{B3164DCE-BBD4-7848-B770-526715CF9D5D}"/>
              </a:ext>
            </a:extLst>
          </p:cNvPr>
          <p:cNvSpPr txBox="1"/>
          <p:nvPr/>
        </p:nvSpPr>
        <p:spPr>
          <a:xfrm>
            <a:off x="6458541" y="2687461"/>
            <a:ext cx="4743717" cy="1200329"/>
          </a:xfrm>
          <a:prstGeom prst="rect">
            <a:avLst/>
          </a:prstGeom>
          <a:noFill/>
        </p:spPr>
        <p:txBody>
          <a:bodyPr wrap="square" rtlCol="0">
            <a:spAutoFit/>
          </a:bodyPr>
          <a:lstStyle/>
          <a:p>
            <a:r>
              <a:rPr lang="en-US" sz="2400" dirty="0">
                <a:solidFill>
                  <a:schemeClr val="tx2"/>
                </a:solidFill>
                <a:latin typeface="Source Sans Pro" charset="0"/>
                <a:ea typeface="Source Sans Pro" charset="0"/>
                <a:cs typeface="Source Sans Pro" charset="0"/>
              </a:rPr>
              <a:t>Calling voters and community members alongside other volunteers at a specified location.</a:t>
            </a:r>
          </a:p>
        </p:txBody>
      </p:sp>
      <p:sp>
        <p:nvSpPr>
          <p:cNvPr id="10" name="TextBox 9">
            <a:extLst>
              <a:ext uri="{FF2B5EF4-FFF2-40B4-BE49-F238E27FC236}">
                <a16:creationId xmlns="" xmlns:a16="http://schemas.microsoft.com/office/drawing/2014/main" id="{A6EF9CA7-F9E7-BE47-8366-DFB9BF5FDE74}"/>
              </a:ext>
            </a:extLst>
          </p:cNvPr>
          <p:cNvSpPr txBox="1"/>
          <p:nvPr/>
        </p:nvSpPr>
        <p:spPr>
          <a:xfrm>
            <a:off x="6458542" y="4316750"/>
            <a:ext cx="4743717" cy="1569660"/>
          </a:xfrm>
          <a:prstGeom prst="rect">
            <a:avLst/>
          </a:prstGeom>
          <a:noFill/>
        </p:spPr>
        <p:txBody>
          <a:bodyPr wrap="square" rtlCol="0">
            <a:spAutoFit/>
          </a:bodyPr>
          <a:lstStyle/>
          <a:p>
            <a:r>
              <a:rPr lang="en-US" sz="2400" dirty="0">
                <a:latin typeface="Source Sans Pro" charset="0"/>
                <a:ea typeface="Source Sans Pro" charset="0"/>
                <a:cs typeface="Source Sans Pro" charset="0"/>
              </a:rPr>
              <a:t>Talking to voters and community members in high-traffic public spaces, like on campuses, churches, events, etc. </a:t>
            </a:r>
          </a:p>
        </p:txBody>
      </p:sp>
      <p:sp>
        <p:nvSpPr>
          <p:cNvPr id="11" name="Oval 10">
            <a:extLst>
              <a:ext uri="{FF2B5EF4-FFF2-40B4-BE49-F238E27FC236}">
                <a16:creationId xmlns="" xmlns:a16="http://schemas.microsoft.com/office/drawing/2014/main" id="{AF5B1667-F27F-FC41-A754-FBF2C33700EC}"/>
              </a:ext>
            </a:extLst>
          </p:cNvPr>
          <p:cNvSpPr/>
          <p:nvPr/>
        </p:nvSpPr>
        <p:spPr>
          <a:xfrm>
            <a:off x="5811752" y="436758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2" name="TextBox 11">
            <a:extLst>
              <a:ext uri="{FF2B5EF4-FFF2-40B4-BE49-F238E27FC236}">
                <a16:creationId xmlns="" xmlns:a16="http://schemas.microsoft.com/office/drawing/2014/main" id="{8B289EBD-1E71-2E4F-9566-E202FAEB722F}"/>
              </a:ext>
            </a:extLst>
          </p:cNvPr>
          <p:cNvSpPr txBox="1"/>
          <p:nvPr/>
        </p:nvSpPr>
        <p:spPr>
          <a:xfrm>
            <a:off x="6458541" y="1058173"/>
            <a:ext cx="4743717" cy="1200329"/>
          </a:xfrm>
          <a:prstGeom prst="rect">
            <a:avLst/>
          </a:prstGeom>
          <a:noFill/>
        </p:spPr>
        <p:txBody>
          <a:bodyPr wrap="square" rtlCol="0">
            <a:spAutoFit/>
          </a:bodyPr>
          <a:lstStyle/>
          <a:p>
            <a:r>
              <a:rPr lang="en-US" sz="2400" dirty="0">
                <a:solidFill>
                  <a:schemeClr val="tx2"/>
                </a:solidFill>
                <a:latin typeface="Source Sans Pro" charset="0"/>
                <a:ea typeface="Source Sans Pro" charset="0"/>
                <a:cs typeface="Source Sans Pro" charset="0"/>
              </a:rPr>
              <a:t>Walking through a neighborhood and speaking directly with voters and community members.</a:t>
            </a: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517237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1061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Door-to-door canvassing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2162306"/>
            <a:ext cx="1340753" cy="461665"/>
          </a:xfrm>
          <a:prstGeom prst="rect">
            <a:avLst/>
          </a:prstGeom>
          <a:noFill/>
        </p:spPr>
        <p:txBody>
          <a:bodyPr wrap="square" rtlCol="0">
            <a:spAutoFit/>
          </a:bodyPr>
          <a:lstStyle/>
          <a:p>
            <a:r>
              <a:rPr lang="en-US" sz="2400" b="1" dirty="0">
                <a:solidFill>
                  <a:schemeClr val="accent3"/>
                </a:solidFill>
                <a:latin typeface="Source Sans Pro" charset="0"/>
                <a:ea typeface="Source Sans Pro" charset="0"/>
                <a:cs typeface="Source Sans Pro" charset="0"/>
              </a:rPr>
              <a:t>The why</a:t>
            </a:r>
          </a:p>
        </p:txBody>
      </p:sp>
    </p:spTree>
    <p:extLst>
      <p:ext uri="{BB962C8B-B14F-4D97-AF65-F5344CB8AC3E}">
        <p14:creationId xmlns:p14="http://schemas.microsoft.com/office/powerpoint/2010/main" val="193381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431"/>
          <a:stretch/>
        </p:blipFill>
        <p:spPr>
          <a:xfrm>
            <a:off x="-166011" y="-695486"/>
            <a:ext cx="12358011" cy="7553486"/>
          </a:xfrm>
          <a:prstGeom prst="rect">
            <a:avLst/>
          </a:prstGeom>
        </p:spPr>
      </p:pic>
      <p:sp>
        <p:nvSpPr>
          <p:cNvPr id="9" name="TextBox 8"/>
          <p:cNvSpPr txBox="1"/>
          <p:nvPr/>
        </p:nvSpPr>
        <p:spPr>
          <a:xfrm>
            <a:off x="8014350" y="4727320"/>
            <a:ext cx="5548132" cy="584775"/>
          </a:xfrm>
          <a:prstGeom prst="rect">
            <a:avLst/>
          </a:prstGeom>
          <a:noFill/>
        </p:spPr>
        <p:txBody>
          <a:bodyPr wrap="square" rtlCol="0">
            <a:spAutoFit/>
          </a:bodyPr>
          <a:lstStyle/>
          <a:p>
            <a:r>
              <a:rPr lang="en-US" sz="3200" b="1" kern="1200" dirty="0" smtClean="0">
                <a:solidFill>
                  <a:srgbClr val="FFFFFF"/>
                </a:solidFill>
                <a:latin typeface="Gilroy ExtraBold" charset="0"/>
                <a:ea typeface="Gilroy ExtraBold" charset="0"/>
                <a:cs typeface="Gilroy ExtraBold" charset="0"/>
              </a:rPr>
              <a:t>Bobby Brady-Sharp</a:t>
            </a:r>
            <a:endParaRPr lang="en-US" sz="3200" b="1" kern="1200" dirty="0">
              <a:solidFill>
                <a:srgbClr val="FFFFFF"/>
              </a:solidFill>
              <a:latin typeface="Gilroy ExtraBold" charset="0"/>
              <a:ea typeface="Gilroy ExtraBold" charset="0"/>
              <a:cs typeface="Gilroy ExtraBold" charset="0"/>
            </a:endParaRPr>
          </a:p>
        </p:txBody>
      </p:sp>
      <p:sp>
        <p:nvSpPr>
          <p:cNvPr id="4" name="TextBox 3"/>
          <p:cNvSpPr txBox="1"/>
          <p:nvPr/>
        </p:nvSpPr>
        <p:spPr>
          <a:xfrm>
            <a:off x="8014350" y="5164614"/>
            <a:ext cx="5548132" cy="830997"/>
          </a:xfrm>
          <a:prstGeom prst="rect">
            <a:avLst/>
          </a:prstGeom>
          <a:noFill/>
        </p:spPr>
        <p:txBody>
          <a:bodyPr wrap="square" rtlCol="0">
            <a:spAutoFit/>
          </a:bodyPr>
          <a:lstStyle/>
          <a:p>
            <a:r>
              <a:rPr lang="en-US" sz="2400" kern="1200" dirty="0" smtClean="0">
                <a:solidFill>
                  <a:srgbClr val="00B3DC"/>
                </a:solidFill>
                <a:latin typeface="Calibri" panose="020F0502020204030204"/>
                <a:ea typeface=""/>
                <a:cs typeface=""/>
              </a:rPr>
              <a:t>OFA Field Director</a:t>
            </a:r>
            <a:endParaRPr lang="en-US" sz="2400" kern="1200" dirty="0">
              <a:solidFill>
                <a:srgbClr val="00B3DC"/>
              </a:solidFill>
              <a:latin typeface="Calibri" panose="020F0502020204030204"/>
              <a:ea typeface=""/>
              <a:cs typeface=""/>
            </a:endParaRPr>
          </a:p>
          <a:p>
            <a:r>
              <a:rPr lang="en-US" sz="2400" kern="1200" dirty="0" smtClean="0">
                <a:solidFill>
                  <a:srgbClr val="00B3DC"/>
                </a:solidFill>
                <a:latin typeface="Calibri" panose="020F0502020204030204"/>
                <a:ea typeface=""/>
                <a:cs typeface=""/>
              </a:rPr>
              <a:t>@</a:t>
            </a:r>
            <a:r>
              <a:rPr lang="en-US" sz="2400" kern="1200" dirty="0" err="1" smtClean="0">
                <a:solidFill>
                  <a:srgbClr val="00B3DC"/>
                </a:solidFill>
                <a:latin typeface="Calibri" panose="020F0502020204030204"/>
                <a:ea typeface=""/>
                <a:cs typeface=""/>
              </a:rPr>
              <a:t>bobbyhtx</a:t>
            </a:r>
            <a:endParaRPr lang="en-US" sz="2400" kern="1200" dirty="0">
              <a:solidFill>
                <a:srgbClr val="00B3DC"/>
              </a:solidFill>
              <a:latin typeface="Source Sans Pro" charset="0"/>
              <a:ea typeface="Source Sans Pro" charset="0"/>
              <a:cs typeface="Source Sans Pro" charset="0"/>
            </a:endParaRP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6529219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1061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Door-to-door canvassing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2162306"/>
            <a:ext cx="1340753" cy="461665"/>
          </a:xfrm>
          <a:prstGeom prst="rect">
            <a:avLst/>
          </a:prstGeom>
          <a:noFill/>
        </p:spPr>
        <p:txBody>
          <a:bodyPr wrap="square" rtlCol="0">
            <a:spAutoFit/>
          </a:bodyPr>
          <a:lstStyle/>
          <a:p>
            <a:r>
              <a:rPr lang="en-US" sz="2400" b="1" dirty="0">
                <a:solidFill>
                  <a:schemeClr val="accent3"/>
                </a:solidFill>
                <a:latin typeface="Source Sans Pro" charset="0"/>
                <a:ea typeface="Source Sans Pro" charset="0"/>
                <a:cs typeface="Source Sans Pro" charset="0"/>
              </a:rPr>
              <a:t>The why</a:t>
            </a:r>
          </a:p>
        </p:txBody>
      </p:sp>
      <p:sp>
        <p:nvSpPr>
          <p:cNvPr id="15" name="Oval 14">
            <a:extLst>
              <a:ext uri="{FF2B5EF4-FFF2-40B4-BE49-F238E27FC236}">
                <a16:creationId xmlns="" xmlns:a16="http://schemas.microsoft.com/office/drawing/2014/main" id="{DA95FD50-08D6-B84A-B50B-35FD484266CB}"/>
              </a:ext>
            </a:extLst>
          </p:cNvPr>
          <p:cNvSpPr/>
          <p:nvPr/>
        </p:nvSpPr>
        <p:spPr>
          <a:xfrm>
            <a:off x="5811753" y="113852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20" name="TextBox 19">
            <a:extLst>
              <a:ext uri="{FF2B5EF4-FFF2-40B4-BE49-F238E27FC236}">
                <a16:creationId xmlns="" xmlns:a16="http://schemas.microsoft.com/office/drawing/2014/main" id="{EB31AC96-7EAF-F54F-AEDD-94B2876BC689}"/>
              </a:ext>
            </a:extLst>
          </p:cNvPr>
          <p:cNvSpPr txBox="1"/>
          <p:nvPr/>
        </p:nvSpPr>
        <p:spPr>
          <a:xfrm>
            <a:off x="6458541" y="1058173"/>
            <a:ext cx="4743717" cy="1569660"/>
          </a:xfrm>
          <a:prstGeom prst="rect">
            <a:avLst/>
          </a:prstGeom>
          <a:noFill/>
        </p:spPr>
        <p:txBody>
          <a:bodyPr wrap="square" rtlCol="0">
            <a:spAutoFit/>
          </a:bodyPr>
          <a:lstStyle/>
          <a:p>
            <a:r>
              <a:rPr lang="en-US" sz="2400" dirty="0">
                <a:latin typeface="Source Sans Pro" charset="0"/>
                <a:ea typeface="Source Sans Pro" charset="0"/>
                <a:cs typeface="Source Sans Pro" charset="0"/>
              </a:rPr>
              <a:t>We meet people where they are at; allows us to reach hundreds of people we would have no other way of contacting. </a:t>
            </a:r>
          </a:p>
        </p:txBody>
      </p:sp>
    </p:spTree>
    <p:extLst>
      <p:ext uri="{BB962C8B-B14F-4D97-AF65-F5344CB8AC3E}">
        <p14:creationId xmlns:p14="http://schemas.microsoft.com/office/powerpoint/2010/main" val="104363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1061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Door-to-door canvassing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2162306"/>
            <a:ext cx="1340753" cy="461665"/>
          </a:xfrm>
          <a:prstGeom prst="rect">
            <a:avLst/>
          </a:prstGeom>
          <a:noFill/>
        </p:spPr>
        <p:txBody>
          <a:bodyPr wrap="square" rtlCol="0">
            <a:spAutoFit/>
          </a:bodyPr>
          <a:lstStyle/>
          <a:p>
            <a:r>
              <a:rPr lang="en-US" sz="2400" b="1" dirty="0">
                <a:solidFill>
                  <a:schemeClr val="accent3"/>
                </a:solidFill>
                <a:latin typeface="Source Sans Pro" charset="0"/>
                <a:ea typeface="Source Sans Pro" charset="0"/>
                <a:cs typeface="Source Sans Pro" charset="0"/>
              </a:rPr>
              <a:t>The why</a:t>
            </a:r>
          </a:p>
        </p:txBody>
      </p:sp>
      <p:sp>
        <p:nvSpPr>
          <p:cNvPr id="15" name="Oval 14">
            <a:extLst>
              <a:ext uri="{FF2B5EF4-FFF2-40B4-BE49-F238E27FC236}">
                <a16:creationId xmlns="" xmlns:a16="http://schemas.microsoft.com/office/drawing/2014/main" id="{DA95FD50-08D6-B84A-B50B-35FD484266CB}"/>
              </a:ext>
            </a:extLst>
          </p:cNvPr>
          <p:cNvSpPr/>
          <p:nvPr/>
        </p:nvSpPr>
        <p:spPr>
          <a:xfrm>
            <a:off x="5811753" y="113852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6" name="Oval 15">
            <a:extLst>
              <a:ext uri="{FF2B5EF4-FFF2-40B4-BE49-F238E27FC236}">
                <a16:creationId xmlns="" xmlns:a16="http://schemas.microsoft.com/office/drawing/2014/main" id="{24D2F52C-EF41-8440-B3FC-2ED2949D9C6C}"/>
              </a:ext>
            </a:extLst>
          </p:cNvPr>
          <p:cNvSpPr/>
          <p:nvPr/>
        </p:nvSpPr>
        <p:spPr>
          <a:xfrm>
            <a:off x="5811752" y="312779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7" name="TextBox 16">
            <a:extLst>
              <a:ext uri="{FF2B5EF4-FFF2-40B4-BE49-F238E27FC236}">
                <a16:creationId xmlns="" xmlns:a16="http://schemas.microsoft.com/office/drawing/2014/main" id="{033D4357-88D0-F24A-8222-CE8FA35BA723}"/>
              </a:ext>
            </a:extLst>
          </p:cNvPr>
          <p:cNvSpPr txBox="1"/>
          <p:nvPr/>
        </p:nvSpPr>
        <p:spPr>
          <a:xfrm>
            <a:off x="6458540" y="3010626"/>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It is a face-to-face conversation! Which is the most effective way to have powerful conversations.</a:t>
            </a:r>
          </a:p>
        </p:txBody>
      </p:sp>
      <p:sp>
        <p:nvSpPr>
          <p:cNvPr id="20" name="TextBox 19">
            <a:extLst>
              <a:ext uri="{FF2B5EF4-FFF2-40B4-BE49-F238E27FC236}">
                <a16:creationId xmlns="" xmlns:a16="http://schemas.microsoft.com/office/drawing/2014/main" id="{EB31AC96-7EAF-F54F-AEDD-94B2876BC689}"/>
              </a:ext>
            </a:extLst>
          </p:cNvPr>
          <p:cNvSpPr txBox="1"/>
          <p:nvPr/>
        </p:nvSpPr>
        <p:spPr>
          <a:xfrm>
            <a:off x="6458541" y="1058173"/>
            <a:ext cx="4743717" cy="1569660"/>
          </a:xfrm>
          <a:prstGeom prst="rect">
            <a:avLst/>
          </a:prstGeom>
          <a:noFill/>
        </p:spPr>
        <p:txBody>
          <a:bodyPr wrap="square" rtlCol="0">
            <a:spAutoFit/>
          </a:bodyPr>
          <a:lstStyle/>
          <a:p>
            <a:r>
              <a:rPr lang="en-US" sz="2400" dirty="0">
                <a:latin typeface="Source Sans Pro" charset="0"/>
                <a:ea typeface="Source Sans Pro" charset="0"/>
                <a:cs typeface="Source Sans Pro" charset="0"/>
              </a:rPr>
              <a:t>We meet people where they are at; allows us to reach hundreds of people we would have no other way of contacting. </a:t>
            </a:r>
          </a:p>
        </p:txBody>
      </p:sp>
    </p:spTree>
    <p:extLst>
      <p:ext uri="{BB962C8B-B14F-4D97-AF65-F5344CB8AC3E}">
        <p14:creationId xmlns:p14="http://schemas.microsoft.com/office/powerpoint/2010/main" val="3865367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1061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Door-to-door canvassing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2162306"/>
            <a:ext cx="1340753" cy="461665"/>
          </a:xfrm>
          <a:prstGeom prst="rect">
            <a:avLst/>
          </a:prstGeom>
          <a:noFill/>
        </p:spPr>
        <p:txBody>
          <a:bodyPr wrap="square" rtlCol="0">
            <a:spAutoFit/>
          </a:bodyPr>
          <a:lstStyle/>
          <a:p>
            <a:r>
              <a:rPr lang="en-US" sz="2400" b="1" dirty="0">
                <a:solidFill>
                  <a:schemeClr val="accent3"/>
                </a:solidFill>
                <a:latin typeface="Source Sans Pro" charset="0"/>
                <a:ea typeface="Source Sans Pro" charset="0"/>
                <a:cs typeface="Source Sans Pro" charset="0"/>
              </a:rPr>
              <a:t>The why</a:t>
            </a:r>
          </a:p>
        </p:txBody>
      </p:sp>
      <p:sp>
        <p:nvSpPr>
          <p:cNvPr id="15" name="Oval 14">
            <a:extLst>
              <a:ext uri="{FF2B5EF4-FFF2-40B4-BE49-F238E27FC236}">
                <a16:creationId xmlns="" xmlns:a16="http://schemas.microsoft.com/office/drawing/2014/main" id="{DA95FD50-08D6-B84A-B50B-35FD484266CB}"/>
              </a:ext>
            </a:extLst>
          </p:cNvPr>
          <p:cNvSpPr/>
          <p:nvPr/>
        </p:nvSpPr>
        <p:spPr>
          <a:xfrm>
            <a:off x="5811753" y="113852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6" name="Oval 15">
            <a:extLst>
              <a:ext uri="{FF2B5EF4-FFF2-40B4-BE49-F238E27FC236}">
                <a16:creationId xmlns="" xmlns:a16="http://schemas.microsoft.com/office/drawing/2014/main" id="{24D2F52C-EF41-8440-B3FC-2ED2949D9C6C}"/>
              </a:ext>
            </a:extLst>
          </p:cNvPr>
          <p:cNvSpPr/>
          <p:nvPr/>
        </p:nvSpPr>
        <p:spPr>
          <a:xfrm>
            <a:off x="5811752" y="312779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7" name="TextBox 16">
            <a:extLst>
              <a:ext uri="{FF2B5EF4-FFF2-40B4-BE49-F238E27FC236}">
                <a16:creationId xmlns="" xmlns:a16="http://schemas.microsoft.com/office/drawing/2014/main" id="{033D4357-88D0-F24A-8222-CE8FA35BA723}"/>
              </a:ext>
            </a:extLst>
          </p:cNvPr>
          <p:cNvSpPr txBox="1"/>
          <p:nvPr/>
        </p:nvSpPr>
        <p:spPr>
          <a:xfrm>
            <a:off x="6458540" y="3010626"/>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It is a face-to-face conversation! Which is the most effective way to have powerful conversations.</a:t>
            </a:r>
          </a:p>
        </p:txBody>
      </p:sp>
      <p:sp>
        <p:nvSpPr>
          <p:cNvPr id="18" name="TextBox 17">
            <a:extLst>
              <a:ext uri="{FF2B5EF4-FFF2-40B4-BE49-F238E27FC236}">
                <a16:creationId xmlns="" xmlns:a16="http://schemas.microsoft.com/office/drawing/2014/main" id="{E7CA0341-3F41-4541-BE1C-FFE1CF4F5227}"/>
              </a:ext>
            </a:extLst>
          </p:cNvPr>
          <p:cNvSpPr txBox="1"/>
          <p:nvPr/>
        </p:nvSpPr>
        <p:spPr>
          <a:xfrm>
            <a:off x="6458540" y="4593748"/>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Develops trust with the community; you are willing to go out and meet with real people. </a:t>
            </a:r>
          </a:p>
        </p:txBody>
      </p:sp>
      <p:sp>
        <p:nvSpPr>
          <p:cNvPr id="19" name="Oval 18">
            <a:extLst>
              <a:ext uri="{FF2B5EF4-FFF2-40B4-BE49-F238E27FC236}">
                <a16:creationId xmlns="" xmlns:a16="http://schemas.microsoft.com/office/drawing/2014/main" id="{25322FF6-70A2-A34A-9A73-7D28B1961EAB}"/>
              </a:ext>
            </a:extLst>
          </p:cNvPr>
          <p:cNvSpPr/>
          <p:nvPr/>
        </p:nvSpPr>
        <p:spPr>
          <a:xfrm>
            <a:off x="5836728" y="4683393"/>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20" name="TextBox 19">
            <a:extLst>
              <a:ext uri="{FF2B5EF4-FFF2-40B4-BE49-F238E27FC236}">
                <a16:creationId xmlns="" xmlns:a16="http://schemas.microsoft.com/office/drawing/2014/main" id="{EB31AC96-7EAF-F54F-AEDD-94B2876BC689}"/>
              </a:ext>
            </a:extLst>
          </p:cNvPr>
          <p:cNvSpPr txBox="1"/>
          <p:nvPr/>
        </p:nvSpPr>
        <p:spPr>
          <a:xfrm>
            <a:off x="6458541" y="1058173"/>
            <a:ext cx="4743717" cy="1569660"/>
          </a:xfrm>
          <a:prstGeom prst="rect">
            <a:avLst/>
          </a:prstGeom>
          <a:noFill/>
        </p:spPr>
        <p:txBody>
          <a:bodyPr wrap="square" rtlCol="0">
            <a:spAutoFit/>
          </a:bodyPr>
          <a:lstStyle/>
          <a:p>
            <a:r>
              <a:rPr lang="en-US" sz="2400" dirty="0">
                <a:latin typeface="Source Sans Pro" charset="0"/>
                <a:ea typeface="Source Sans Pro" charset="0"/>
                <a:cs typeface="Source Sans Pro" charset="0"/>
              </a:rPr>
              <a:t>We meet people where they are at; allows us to reach hundreds of people we would have no other way of contacting. </a:t>
            </a:r>
          </a:p>
        </p:txBody>
      </p:sp>
    </p:spTree>
    <p:extLst>
      <p:ext uri="{BB962C8B-B14F-4D97-AF65-F5344CB8AC3E}">
        <p14:creationId xmlns:p14="http://schemas.microsoft.com/office/powerpoint/2010/main" val="4066937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1061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Door-to-door canvassing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2162306"/>
            <a:ext cx="2396075" cy="461665"/>
          </a:xfrm>
          <a:prstGeom prst="rect">
            <a:avLst/>
          </a:prstGeom>
          <a:noFill/>
        </p:spPr>
        <p:txBody>
          <a:bodyPr wrap="square" rtlCol="0">
            <a:spAutoFit/>
          </a:bodyPr>
          <a:lstStyle/>
          <a:p>
            <a:r>
              <a:rPr lang="en-US" sz="2400" b="1" dirty="0">
                <a:latin typeface="Source Sans Pro" charset="0"/>
                <a:ea typeface="Source Sans Pro" charset="0"/>
                <a:cs typeface="Source Sans Pro" charset="0"/>
              </a:rPr>
              <a:t>The challenge</a:t>
            </a:r>
          </a:p>
        </p:txBody>
      </p:sp>
    </p:spTree>
    <p:extLst>
      <p:ext uri="{BB962C8B-B14F-4D97-AF65-F5344CB8AC3E}">
        <p14:creationId xmlns:p14="http://schemas.microsoft.com/office/powerpoint/2010/main" val="206079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1061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Door-to-door canvassing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2162306"/>
            <a:ext cx="2396075" cy="461665"/>
          </a:xfrm>
          <a:prstGeom prst="rect">
            <a:avLst/>
          </a:prstGeom>
          <a:noFill/>
        </p:spPr>
        <p:txBody>
          <a:bodyPr wrap="square" rtlCol="0">
            <a:spAutoFit/>
          </a:bodyPr>
          <a:lstStyle/>
          <a:p>
            <a:r>
              <a:rPr lang="en-US" sz="2400" b="1" dirty="0">
                <a:latin typeface="Source Sans Pro" charset="0"/>
                <a:ea typeface="Source Sans Pro" charset="0"/>
                <a:cs typeface="Source Sans Pro" charset="0"/>
              </a:rPr>
              <a:t>The challenge</a:t>
            </a:r>
          </a:p>
        </p:txBody>
      </p:sp>
      <p:sp>
        <p:nvSpPr>
          <p:cNvPr id="20" name="TextBox 19">
            <a:extLst>
              <a:ext uri="{FF2B5EF4-FFF2-40B4-BE49-F238E27FC236}">
                <a16:creationId xmlns="" xmlns:a16="http://schemas.microsoft.com/office/drawing/2014/main" id="{EB31AC96-7EAF-F54F-AEDD-94B2876BC689}"/>
              </a:ext>
            </a:extLst>
          </p:cNvPr>
          <p:cNvSpPr txBox="1"/>
          <p:nvPr/>
        </p:nvSpPr>
        <p:spPr>
          <a:xfrm>
            <a:off x="6096000" y="1100384"/>
            <a:ext cx="5266943" cy="1938992"/>
          </a:xfrm>
          <a:prstGeom prst="rect">
            <a:avLst/>
          </a:prstGeom>
          <a:noFill/>
        </p:spPr>
        <p:txBody>
          <a:bodyPr wrap="square" rtlCol="0">
            <a:spAutoFit/>
          </a:bodyPr>
          <a:lstStyle/>
          <a:p>
            <a:r>
              <a:rPr lang="en-US" sz="2400" dirty="0">
                <a:latin typeface="Source Sans Pro" charset="0"/>
                <a:ea typeface="Source Sans Pro" charset="0"/>
                <a:cs typeface="Source Sans Pro" charset="0"/>
              </a:rPr>
              <a:t>While door-to-door canvassing is the most effective way to meet the community, it also takes the most amount of time, energy, and resources. </a:t>
            </a:r>
          </a:p>
          <a:p>
            <a:endParaRPr lang="en-US" sz="2400" dirty="0">
              <a:latin typeface="Source Sans Pro" charset="0"/>
              <a:ea typeface="Source Sans Pro" charset="0"/>
              <a:cs typeface="Source Sans Pro" charset="0"/>
            </a:endParaRPr>
          </a:p>
        </p:txBody>
      </p:sp>
    </p:spTree>
    <p:extLst>
      <p:ext uri="{BB962C8B-B14F-4D97-AF65-F5344CB8AC3E}">
        <p14:creationId xmlns:p14="http://schemas.microsoft.com/office/powerpoint/2010/main" val="4230327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3429000"/>
          </a:xfrm>
          <a:prstGeom prst="rect">
            <a:avLst/>
          </a:prstGeom>
          <a:solidFill>
            <a:schemeClr val="bg2"/>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Tx/>
              <a:buSzPct val="25000"/>
              <a:buFontTx/>
              <a:buNone/>
              <a:tabLst/>
              <a:defRPr/>
            </a:pPr>
            <a:endParaRPr kumimoji="0" lang="en-US" sz="2500" b="1" i="0" u="none" strike="noStrike" kern="0" cap="none" spc="300" normalizeH="0" baseline="0" noProof="0" dirty="0">
              <a:ln>
                <a:noFill/>
              </a:ln>
              <a:solidFill>
                <a:srgbClr val="3B444D"/>
              </a:solidFill>
              <a:effectLst/>
              <a:uLnTx/>
              <a:uFillTx/>
              <a:latin typeface="Gilroy ExtraBold" charset="0"/>
              <a:ea typeface="Gilroy ExtraBold" charset="0"/>
              <a:cs typeface="Gilroy ExtraBold" charset="0"/>
              <a:sym typeface="Arial"/>
            </a:endParaRPr>
          </a:p>
        </p:txBody>
      </p:sp>
      <p:sp>
        <p:nvSpPr>
          <p:cNvPr id="2" name="Rectangle 1"/>
          <p:cNvSpPr/>
          <p:nvPr/>
        </p:nvSpPr>
        <p:spPr>
          <a:xfrm>
            <a:off x="-2" y="1010461"/>
            <a:ext cx="12192000" cy="1408078"/>
          </a:xfrm>
          <a:prstGeom prst="rect">
            <a:avLst/>
          </a:prstGeom>
        </p:spPr>
        <p:txBody>
          <a:bodyPr wrap="square" anchor="ctr">
            <a:spAutoFit/>
          </a:bodyPr>
          <a:lstStyle/>
          <a:p>
            <a:pPr marL="0" marR="0" lvl="0" indent="0" algn="ctr" defTabSz="914400" rtl="0" eaLnBrk="1" fontAlgn="auto" latinLnBrk="0" hangingPunct="1">
              <a:lnSpc>
                <a:spcPct val="90000"/>
              </a:lnSpc>
              <a:spcBef>
                <a:spcPts val="0"/>
              </a:spcBef>
              <a:spcAft>
                <a:spcPts val="0"/>
              </a:spcAft>
              <a:buClrTx/>
              <a:buSzPct val="25000"/>
              <a:buFontTx/>
              <a:buNone/>
              <a:tabLst/>
              <a:defRPr/>
            </a:pPr>
            <a:r>
              <a:rPr kumimoji="0" lang="en-US" sz="9500" b="1" i="0" u="none" strike="noStrike" kern="0" cap="none" spc="0" normalizeH="0" baseline="0" noProof="0" dirty="0">
                <a:ln>
                  <a:noFill/>
                </a:ln>
                <a:solidFill>
                  <a:srgbClr val="FFFFFF"/>
                </a:solidFill>
                <a:effectLst/>
                <a:uLnTx/>
                <a:uFillTx/>
                <a:latin typeface="Gilroy ExtraBold" charset="0"/>
                <a:ea typeface="Gilroy ExtraBold" charset="0"/>
                <a:cs typeface="Gilroy ExtraBold" charset="0"/>
                <a:sym typeface="Arial"/>
              </a:rPr>
              <a:t>Shout out!</a:t>
            </a:r>
          </a:p>
        </p:txBody>
      </p:sp>
      <p:pic>
        <p:nvPicPr>
          <p:cNvPr id="5" name="Picture 4">
            <a:extLst>
              <a:ext uri="{FF2B5EF4-FFF2-40B4-BE49-F238E27FC236}">
                <a16:creationId xmlns="" xmlns:a16="http://schemas.microsoft.com/office/drawing/2014/main" id="{0F7402C1-5F20-1444-A801-EDB7A9297489}"/>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7" name="TextBox 6">
            <a:extLst>
              <a:ext uri="{FF2B5EF4-FFF2-40B4-BE49-F238E27FC236}">
                <a16:creationId xmlns="" xmlns:a16="http://schemas.microsoft.com/office/drawing/2014/main" id="{BF22F3EC-26F9-EE47-B434-95687545E683}"/>
              </a:ext>
            </a:extLst>
          </p:cNvPr>
          <p:cNvSpPr txBox="1"/>
          <p:nvPr/>
        </p:nvSpPr>
        <p:spPr>
          <a:xfrm>
            <a:off x="1353671" y="4439461"/>
            <a:ext cx="9484658" cy="1200329"/>
          </a:xfrm>
          <a:prstGeom prst="rect">
            <a:avLst/>
          </a:prstGeom>
          <a:noFill/>
        </p:spPr>
        <p:txBody>
          <a:bodyPr wrap="square" rtlCol="0">
            <a:spAutoFit/>
          </a:bodyPr>
          <a:lstStyle/>
          <a:p>
            <a:pPr algn="ctr"/>
            <a:r>
              <a:rPr lang="en-US" sz="3600" dirty="0">
                <a:latin typeface="Source Sans Pro" charset="0"/>
                <a:ea typeface="Source Sans Pro" charset="0"/>
                <a:cs typeface="Source Sans Pro" charset="0"/>
              </a:rPr>
              <a:t>Who has done door-to-door canvassing? What has been your experience with it?</a:t>
            </a:r>
          </a:p>
        </p:txBody>
      </p:sp>
      <p:pic>
        <p:nvPicPr>
          <p:cNvPr id="8" name="Picture 7">
            <a:extLst>
              <a:ext uri="{FF2B5EF4-FFF2-40B4-BE49-F238E27FC236}">
                <a16:creationId xmlns="" xmlns:a16="http://schemas.microsoft.com/office/drawing/2014/main" id="{C80D9574-B99D-DD42-9133-7FD4D8DFAC88}"/>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989386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569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err="1">
                <a:solidFill>
                  <a:schemeClr val="bg2"/>
                </a:solidFill>
                <a:latin typeface="Gilroy ExtraBold" charset="0"/>
                <a:ea typeface="Gilroy ExtraBold" charset="0"/>
                <a:cs typeface="Gilroy ExtraBold" charset="0"/>
              </a:rPr>
              <a:t>Phonebanking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1669864"/>
            <a:ext cx="1340753" cy="461665"/>
          </a:xfrm>
          <a:prstGeom prst="rect">
            <a:avLst/>
          </a:prstGeom>
          <a:noFill/>
        </p:spPr>
        <p:txBody>
          <a:bodyPr wrap="square" rtlCol="0">
            <a:spAutoFit/>
          </a:bodyPr>
          <a:lstStyle/>
          <a:p>
            <a:r>
              <a:rPr lang="en-US" sz="2400" b="1" dirty="0">
                <a:solidFill>
                  <a:schemeClr val="accent3"/>
                </a:solidFill>
                <a:latin typeface="Source Sans Pro" charset="0"/>
                <a:ea typeface="Source Sans Pro" charset="0"/>
                <a:cs typeface="Source Sans Pro" charset="0"/>
              </a:rPr>
              <a:t>The why</a:t>
            </a:r>
          </a:p>
        </p:txBody>
      </p:sp>
    </p:spTree>
    <p:extLst>
      <p:ext uri="{BB962C8B-B14F-4D97-AF65-F5344CB8AC3E}">
        <p14:creationId xmlns:p14="http://schemas.microsoft.com/office/powerpoint/2010/main" val="2472539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569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err="1">
                <a:solidFill>
                  <a:schemeClr val="bg2"/>
                </a:solidFill>
                <a:latin typeface="Gilroy ExtraBold" charset="0"/>
                <a:ea typeface="Gilroy ExtraBold" charset="0"/>
                <a:cs typeface="Gilroy ExtraBold" charset="0"/>
              </a:rPr>
              <a:t>Phonebanking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1669864"/>
            <a:ext cx="1340753" cy="461665"/>
          </a:xfrm>
          <a:prstGeom prst="rect">
            <a:avLst/>
          </a:prstGeom>
          <a:noFill/>
        </p:spPr>
        <p:txBody>
          <a:bodyPr wrap="square" rtlCol="0">
            <a:spAutoFit/>
          </a:bodyPr>
          <a:lstStyle/>
          <a:p>
            <a:r>
              <a:rPr lang="en-US" sz="2400" b="1" dirty="0">
                <a:solidFill>
                  <a:schemeClr val="accent3"/>
                </a:solidFill>
                <a:latin typeface="Source Sans Pro" charset="0"/>
                <a:ea typeface="Source Sans Pro" charset="0"/>
                <a:cs typeface="Source Sans Pro" charset="0"/>
              </a:rPr>
              <a:t>The why</a:t>
            </a:r>
          </a:p>
        </p:txBody>
      </p:sp>
      <p:sp>
        <p:nvSpPr>
          <p:cNvPr id="15" name="Oval 14">
            <a:extLst>
              <a:ext uri="{FF2B5EF4-FFF2-40B4-BE49-F238E27FC236}">
                <a16:creationId xmlns="" xmlns:a16="http://schemas.microsoft.com/office/drawing/2014/main" id="{DA95FD50-08D6-B84A-B50B-35FD484266CB}"/>
              </a:ext>
            </a:extLst>
          </p:cNvPr>
          <p:cNvSpPr/>
          <p:nvPr/>
        </p:nvSpPr>
        <p:spPr>
          <a:xfrm>
            <a:off x="5811753" y="113852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20" name="TextBox 19">
            <a:extLst>
              <a:ext uri="{FF2B5EF4-FFF2-40B4-BE49-F238E27FC236}">
                <a16:creationId xmlns="" xmlns:a16="http://schemas.microsoft.com/office/drawing/2014/main" id="{EB31AC96-7EAF-F54F-AEDD-94B2876BC689}"/>
              </a:ext>
            </a:extLst>
          </p:cNvPr>
          <p:cNvSpPr txBox="1"/>
          <p:nvPr/>
        </p:nvSpPr>
        <p:spPr>
          <a:xfrm>
            <a:off x="6458541" y="1058173"/>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We are able to reach a much larger amount of people than door-to-door canvassing.</a:t>
            </a:r>
          </a:p>
        </p:txBody>
      </p:sp>
    </p:spTree>
    <p:extLst>
      <p:ext uri="{BB962C8B-B14F-4D97-AF65-F5344CB8AC3E}">
        <p14:creationId xmlns:p14="http://schemas.microsoft.com/office/powerpoint/2010/main" val="4032574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569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err="1">
                <a:solidFill>
                  <a:schemeClr val="bg2"/>
                </a:solidFill>
                <a:latin typeface="Gilroy ExtraBold" charset="0"/>
                <a:ea typeface="Gilroy ExtraBold" charset="0"/>
                <a:cs typeface="Gilroy ExtraBold" charset="0"/>
              </a:rPr>
              <a:t>Phonebanking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1669864"/>
            <a:ext cx="1340753" cy="461665"/>
          </a:xfrm>
          <a:prstGeom prst="rect">
            <a:avLst/>
          </a:prstGeom>
          <a:noFill/>
        </p:spPr>
        <p:txBody>
          <a:bodyPr wrap="square" rtlCol="0">
            <a:spAutoFit/>
          </a:bodyPr>
          <a:lstStyle/>
          <a:p>
            <a:r>
              <a:rPr lang="en-US" sz="2400" b="1" dirty="0">
                <a:solidFill>
                  <a:schemeClr val="accent3"/>
                </a:solidFill>
                <a:latin typeface="Source Sans Pro" charset="0"/>
                <a:ea typeface="Source Sans Pro" charset="0"/>
                <a:cs typeface="Source Sans Pro" charset="0"/>
              </a:rPr>
              <a:t>The why</a:t>
            </a:r>
          </a:p>
        </p:txBody>
      </p:sp>
      <p:sp>
        <p:nvSpPr>
          <p:cNvPr id="15" name="Oval 14">
            <a:extLst>
              <a:ext uri="{FF2B5EF4-FFF2-40B4-BE49-F238E27FC236}">
                <a16:creationId xmlns="" xmlns:a16="http://schemas.microsoft.com/office/drawing/2014/main" id="{DA95FD50-08D6-B84A-B50B-35FD484266CB}"/>
              </a:ext>
            </a:extLst>
          </p:cNvPr>
          <p:cNvSpPr/>
          <p:nvPr/>
        </p:nvSpPr>
        <p:spPr>
          <a:xfrm>
            <a:off x="5811753" y="113852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6" name="Oval 15">
            <a:extLst>
              <a:ext uri="{FF2B5EF4-FFF2-40B4-BE49-F238E27FC236}">
                <a16:creationId xmlns="" xmlns:a16="http://schemas.microsoft.com/office/drawing/2014/main" id="{24D2F52C-EF41-8440-B3FC-2ED2949D9C6C}"/>
              </a:ext>
            </a:extLst>
          </p:cNvPr>
          <p:cNvSpPr/>
          <p:nvPr/>
        </p:nvSpPr>
        <p:spPr>
          <a:xfrm>
            <a:off x="5811752" y="312779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7" name="TextBox 16">
            <a:extLst>
              <a:ext uri="{FF2B5EF4-FFF2-40B4-BE49-F238E27FC236}">
                <a16:creationId xmlns="" xmlns:a16="http://schemas.microsoft.com/office/drawing/2014/main" id="{033D4357-88D0-F24A-8222-CE8FA35BA723}"/>
              </a:ext>
            </a:extLst>
          </p:cNvPr>
          <p:cNvSpPr txBox="1"/>
          <p:nvPr/>
        </p:nvSpPr>
        <p:spPr>
          <a:xfrm>
            <a:off x="6458540" y="3010626"/>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At the same time we are still able to have effective conversations in many cases. </a:t>
            </a:r>
          </a:p>
        </p:txBody>
      </p:sp>
      <p:sp>
        <p:nvSpPr>
          <p:cNvPr id="20" name="TextBox 19">
            <a:extLst>
              <a:ext uri="{FF2B5EF4-FFF2-40B4-BE49-F238E27FC236}">
                <a16:creationId xmlns="" xmlns:a16="http://schemas.microsoft.com/office/drawing/2014/main" id="{EB31AC96-7EAF-F54F-AEDD-94B2876BC689}"/>
              </a:ext>
            </a:extLst>
          </p:cNvPr>
          <p:cNvSpPr txBox="1"/>
          <p:nvPr/>
        </p:nvSpPr>
        <p:spPr>
          <a:xfrm>
            <a:off x="6458541" y="1058173"/>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We are able to reach a much larger amount of people than door-to-door canvassing.</a:t>
            </a:r>
          </a:p>
        </p:txBody>
      </p:sp>
    </p:spTree>
    <p:extLst>
      <p:ext uri="{BB962C8B-B14F-4D97-AF65-F5344CB8AC3E}">
        <p14:creationId xmlns:p14="http://schemas.microsoft.com/office/powerpoint/2010/main" val="2464604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569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err="1">
                <a:solidFill>
                  <a:schemeClr val="bg2"/>
                </a:solidFill>
                <a:latin typeface="Gilroy ExtraBold" charset="0"/>
                <a:ea typeface="Gilroy ExtraBold" charset="0"/>
                <a:cs typeface="Gilroy ExtraBold" charset="0"/>
              </a:rPr>
              <a:t>Phonebanking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1669864"/>
            <a:ext cx="1340753" cy="461665"/>
          </a:xfrm>
          <a:prstGeom prst="rect">
            <a:avLst/>
          </a:prstGeom>
          <a:noFill/>
        </p:spPr>
        <p:txBody>
          <a:bodyPr wrap="square" rtlCol="0">
            <a:spAutoFit/>
          </a:bodyPr>
          <a:lstStyle/>
          <a:p>
            <a:r>
              <a:rPr lang="en-US" sz="2400" b="1" dirty="0">
                <a:solidFill>
                  <a:schemeClr val="accent3"/>
                </a:solidFill>
                <a:latin typeface="Source Sans Pro" charset="0"/>
                <a:ea typeface="Source Sans Pro" charset="0"/>
                <a:cs typeface="Source Sans Pro" charset="0"/>
              </a:rPr>
              <a:t>The why</a:t>
            </a:r>
          </a:p>
        </p:txBody>
      </p:sp>
      <p:sp>
        <p:nvSpPr>
          <p:cNvPr id="15" name="Oval 14">
            <a:extLst>
              <a:ext uri="{FF2B5EF4-FFF2-40B4-BE49-F238E27FC236}">
                <a16:creationId xmlns="" xmlns:a16="http://schemas.microsoft.com/office/drawing/2014/main" id="{DA95FD50-08D6-B84A-B50B-35FD484266CB}"/>
              </a:ext>
            </a:extLst>
          </p:cNvPr>
          <p:cNvSpPr/>
          <p:nvPr/>
        </p:nvSpPr>
        <p:spPr>
          <a:xfrm>
            <a:off x="5811753" y="113852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6" name="Oval 15">
            <a:extLst>
              <a:ext uri="{FF2B5EF4-FFF2-40B4-BE49-F238E27FC236}">
                <a16:creationId xmlns="" xmlns:a16="http://schemas.microsoft.com/office/drawing/2014/main" id="{24D2F52C-EF41-8440-B3FC-2ED2949D9C6C}"/>
              </a:ext>
            </a:extLst>
          </p:cNvPr>
          <p:cNvSpPr/>
          <p:nvPr/>
        </p:nvSpPr>
        <p:spPr>
          <a:xfrm>
            <a:off x="5811752" y="312779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7" name="TextBox 16">
            <a:extLst>
              <a:ext uri="{FF2B5EF4-FFF2-40B4-BE49-F238E27FC236}">
                <a16:creationId xmlns="" xmlns:a16="http://schemas.microsoft.com/office/drawing/2014/main" id="{033D4357-88D0-F24A-8222-CE8FA35BA723}"/>
              </a:ext>
            </a:extLst>
          </p:cNvPr>
          <p:cNvSpPr txBox="1"/>
          <p:nvPr/>
        </p:nvSpPr>
        <p:spPr>
          <a:xfrm>
            <a:off x="6458540" y="3010626"/>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At the same time we are still able to have effective conversations in many cases. </a:t>
            </a:r>
          </a:p>
        </p:txBody>
      </p:sp>
      <p:sp>
        <p:nvSpPr>
          <p:cNvPr id="18" name="TextBox 17">
            <a:extLst>
              <a:ext uri="{FF2B5EF4-FFF2-40B4-BE49-F238E27FC236}">
                <a16:creationId xmlns="" xmlns:a16="http://schemas.microsoft.com/office/drawing/2014/main" id="{E7CA0341-3F41-4541-BE1C-FFE1CF4F5227}"/>
              </a:ext>
            </a:extLst>
          </p:cNvPr>
          <p:cNvSpPr txBox="1"/>
          <p:nvPr/>
        </p:nvSpPr>
        <p:spPr>
          <a:xfrm>
            <a:off x="6458540" y="4593748"/>
            <a:ext cx="4743717" cy="1569660"/>
          </a:xfrm>
          <a:prstGeom prst="rect">
            <a:avLst/>
          </a:prstGeom>
          <a:noFill/>
        </p:spPr>
        <p:txBody>
          <a:bodyPr wrap="square" rtlCol="0">
            <a:spAutoFit/>
          </a:bodyPr>
          <a:lstStyle/>
          <a:p>
            <a:r>
              <a:rPr lang="en-US" sz="2400" dirty="0">
                <a:latin typeface="Source Sans Pro" charset="0"/>
                <a:ea typeface="Source Sans Pro" charset="0"/>
                <a:cs typeface="Source Sans Pro" charset="0"/>
              </a:rPr>
              <a:t>Allows us to reach places we otherwise wouldn’t be able to due to distance, difficulty of getting there, etc. </a:t>
            </a:r>
          </a:p>
        </p:txBody>
      </p:sp>
      <p:sp>
        <p:nvSpPr>
          <p:cNvPr id="19" name="Oval 18">
            <a:extLst>
              <a:ext uri="{FF2B5EF4-FFF2-40B4-BE49-F238E27FC236}">
                <a16:creationId xmlns="" xmlns:a16="http://schemas.microsoft.com/office/drawing/2014/main" id="{25322FF6-70A2-A34A-9A73-7D28B1961EAB}"/>
              </a:ext>
            </a:extLst>
          </p:cNvPr>
          <p:cNvSpPr/>
          <p:nvPr/>
        </p:nvSpPr>
        <p:spPr>
          <a:xfrm>
            <a:off x="5836728" y="4683393"/>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20" name="TextBox 19">
            <a:extLst>
              <a:ext uri="{FF2B5EF4-FFF2-40B4-BE49-F238E27FC236}">
                <a16:creationId xmlns="" xmlns:a16="http://schemas.microsoft.com/office/drawing/2014/main" id="{EB31AC96-7EAF-F54F-AEDD-94B2876BC689}"/>
              </a:ext>
            </a:extLst>
          </p:cNvPr>
          <p:cNvSpPr txBox="1"/>
          <p:nvPr/>
        </p:nvSpPr>
        <p:spPr>
          <a:xfrm>
            <a:off x="6458541" y="1058173"/>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We are able to reach a much larger amount of people than door-to-door canvassing.</a:t>
            </a:r>
          </a:p>
        </p:txBody>
      </p:sp>
    </p:spTree>
    <p:extLst>
      <p:ext uri="{BB962C8B-B14F-4D97-AF65-F5344CB8AC3E}">
        <p14:creationId xmlns:p14="http://schemas.microsoft.com/office/powerpoint/2010/main" val="3357608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385637"/>
            <a:ext cx="12192000" cy="2086725"/>
          </a:xfrm>
          <a:prstGeom prst="rect">
            <a:avLst/>
          </a:prstGeom>
          <a:noFill/>
        </p:spPr>
        <p:txBody>
          <a:bodyPr wrap="square" rtlCol="0">
            <a:spAutoFit/>
          </a:bodyPr>
          <a:lstStyle/>
          <a:p>
            <a:pPr algn="ctr">
              <a:lnSpc>
                <a:spcPct val="90000"/>
              </a:lnSpc>
            </a:pPr>
            <a:r>
              <a:rPr lang="en-US" sz="7200" b="1" kern="1200" dirty="0">
                <a:solidFill>
                  <a:srgbClr val="FFFFFF"/>
                </a:solidFill>
                <a:latin typeface="Gilroy ExtraBold" charset="0"/>
                <a:ea typeface="Gilroy ExtraBold" charset="0"/>
                <a:cs typeface="Gilroy ExtraBold" charset="0"/>
              </a:rPr>
              <a:t>Tweet today using </a:t>
            </a:r>
            <a:r>
              <a:rPr lang="en-US" sz="7200" b="1" kern="1200" dirty="0">
                <a:solidFill>
                  <a:srgbClr val="F6DC31"/>
                </a:solidFill>
                <a:latin typeface="Gilroy ExtraBold" charset="0"/>
                <a:ea typeface="Gilroy ExtraBold" charset="0"/>
                <a:cs typeface="Gilroy ExtraBold" charset="0"/>
              </a:rPr>
              <a:t>#</a:t>
            </a:r>
            <a:r>
              <a:rPr lang="en-US" sz="7200" b="1" kern="1200" dirty="0" err="1">
                <a:solidFill>
                  <a:srgbClr val="F6DC31"/>
                </a:solidFill>
                <a:latin typeface="Gilroy ExtraBold" charset="0"/>
                <a:ea typeface="Gilroy ExtraBold" charset="0"/>
                <a:cs typeface="Gilroy ExtraBold" charset="0"/>
              </a:rPr>
              <a:t>OFAFellows</a:t>
            </a:r>
            <a:endParaRPr lang="en-US" sz="7200" b="1" kern="1200" dirty="0">
              <a:solidFill>
                <a:srgbClr val="F6DC31"/>
              </a:solidFill>
              <a:latin typeface="Gilroy ExtraBold" charset="0"/>
              <a:ea typeface="Gilroy ExtraBold" charset="0"/>
              <a:cs typeface="Gilroy ExtraBold" charset="0"/>
            </a:endParaRPr>
          </a:p>
        </p:txBody>
      </p:sp>
      <p:pic>
        <p:nvPicPr>
          <p:cNvPr id="3" name="Picture 2"/>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427291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569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err="1">
                <a:solidFill>
                  <a:schemeClr val="bg2"/>
                </a:solidFill>
                <a:latin typeface="Gilroy ExtraBold" charset="0"/>
                <a:ea typeface="Gilroy ExtraBold" charset="0"/>
                <a:cs typeface="Gilroy ExtraBold" charset="0"/>
              </a:rPr>
              <a:t>Phonebanking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1669864"/>
            <a:ext cx="2396075" cy="461665"/>
          </a:xfrm>
          <a:prstGeom prst="rect">
            <a:avLst/>
          </a:prstGeom>
          <a:noFill/>
        </p:spPr>
        <p:txBody>
          <a:bodyPr wrap="square" rtlCol="0">
            <a:spAutoFit/>
          </a:bodyPr>
          <a:lstStyle/>
          <a:p>
            <a:r>
              <a:rPr lang="en-US" sz="2400" b="1" dirty="0">
                <a:solidFill>
                  <a:schemeClr val="accent3"/>
                </a:solidFill>
                <a:latin typeface="Source Sans Pro" charset="0"/>
                <a:ea typeface="Source Sans Pro" charset="0"/>
                <a:cs typeface="Source Sans Pro" charset="0"/>
              </a:rPr>
              <a:t>The challenge</a:t>
            </a:r>
          </a:p>
        </p:txBody>
      </p:sp>
      <p:sp>
        <p:nvSpPr>
          <p:cNvPr id="20" name="TextBox 19">
            <a:extLst>
              <a:ext uri="{FF2B5EF4-FFF2-40B4-BE49-F238E27FC236}">
                <a16:creationId xmlns="" xmlns:a16="http://schemas.microsoft.com/office/drawing/2014/main" id="{EB31AC96-7EAF-F54F-AEDD-94B2876BC689}"/>
              </a:ext>
            </a:extLst>
          </p:cNvPr>
          <p:cNvSpPr txBox="1"/>
          <p:nvPr/>
        </p:nvSpPr>
        <p:spPr>
          <a:xfrm>
            <a:off x="6096000" y="1058173"/>
            <a:ext cx="5266943" cy="2677656"/>
          </a:xfrm>
          <a:prstGeom prst="rect">
            <a:avLst/>
          </a:prstGeom>
          <a:noFill/>
        </p:spPr>
        <p:txBody>
          <a:bodyPr wrap="square" rtlCol="0">
            <a:spAutoFit/>
          </a:bodyPr>
          <a:lstStyle/>
          <a:p>
            <a:r>
              <a:rPr lang="en-US" sz="2400" dirty="0">
                <a:latin typeface="Source Sans Pro" charset="0"/>
                <a:ea typeface="Source Sans Pro" charset="0"/>
                <a:cs typeface="Source Sans Pro" charset="0"/>
              </a:rPr>
              <a:t>While </a:t>
            </a:r>
            <a:r>
              <a:rPr lang="en-US" sz="2400" dirty="0" err="1">
                <a:latin typeface="Source Sans Pro" charset="0"/>
                <a:ea typeface="Source Sans Pro" charset="0"/>
                <a:cs typeface="Source Sans Pro" charset="0"/>
              </a:rPr>
              <a:t>phonebanking</a:t>
            </a:r>
            <a:r>
              <a:rPr lang="en-US" sz="2400" dirty="0">
                <a:latin typeface="Source Sans Pro" charset="0"/>
                <a:ea typeface="Source Sans Pro" charset="0"/>
                <a:cs typeface="Source Sans Pro" charset="0"/>
              </a:rPr>
              <a:t> greatly increases our capacity for outreach, they are generally lower contact rates, less effective conversations, and overall more challenging than in-person conversations. </a:t>
            </a:r>
          </a:p>
          <a:p>
            <a:endParaRPr lang="en-US" sz="2400" dirty="0">
              <a:latin typeface="Source Sans Pro" charset="0"/>
              <a:ea typeface="Source Sans Pro" charset="0"/>
              <a:cs typeface="Source Sans Pro" charset="0"/>
            </a:endParaRPr>
          </a:p>
        </p:txBody>
      </p:sp>
    </p:spTree>
    <p:extLst>
      <p:ext uri="{BB962C8B-B14F-4D97-AF65-F5344CB8AC3E}">
        <p14:creationId xmlns:p14="http://schemas.microsoft.com/office/powerpoint/2010/main" val="1039793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3429000"/>
          </a:xfrm>
          <a:prstGeom prst="rect">
            <a:avLst/>
          </a:prstGeom>
          <a:solidFill>
            <a:schemeClr val="bg2"/>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Tx/>
              <a:buSzPct val="25000"/>
              <a:buFontTx/>
              <a:buNone/>
              <a:tabLst/>
              <a:defRPr/>
            </a:pPr>
            <a:endParaRPr kumimoji="0" lang="en-US" sz="2500" b="1" i="0" u="none" strike="noStrike" kern="0" cap="none" spc="300" normalizeH="0" baseline="0" noProof="0" dirty="0">
              <a:ln>
                <a:noFill/>
              </a:ln>
              <a:solidFill>
                <a:srgbClr val="3B444D"/>
              </a:solidFill>
              <a:effectLst/>
              <a:uLnTx/>
              <a:uFillTx/>
              <a:latin typeface="Gilroy ExtraBold" charset="0"/>
              <a:ea typeface="Gilroy ExtraBold" charset="0"/>
              <a:cs typeface="Gilroy ExtraBold" charset="0"/>
              <a:sym typeface="Arial"/>
            </a:endParaRPr>
          </a:p>
        </p:txBody>
      </p:sp>
      <p:sp>
        <p:nvSpPr>
          <p:cNvPr id="2" name="Rectangle 1"/>
          <p:cNvSpPr/>
          <p:nvPr/>
        </p:nvSpPr>
        <p:spPr>
          <a:xfrm>
            <a:off x="-2" y="1010461"/>
            <a:ext cx="12192000" cy="1408078"/>
          </a:xfrm>
          <a:prstGeom prst="rect">
            <a:avLst/>
          </a:prstGeom>
        </p:spPr>
        <p:txBody>
          <a:bodyPr wrap="square" anchor="ctr">
            <a:spAutoFit/>
          </a:bodyPr>
          <a:lstStyle/>
          <a:p>
            <a:pPr marL="0" marR="0" lvl="0" indent="0" algn="ctr" defTabSz="914400" rtl="0" eaLnBrk="1" fontAlgn="auto" latinLnBrk="0" hangingPunct="1">
              <a:lnSpc>
                <a:spcPct val="90000"/>
              </a:lnSpc>
              <a:spcBef>
                <a:spcPts val="0"/>
              </a:spcBef>
              <a:spcAft>
                <a:spcPts val="0"/>
              </a:spcAft>
              <a:buClrTx/>
              <a:buSzPct val="25000"/>
              <a:buFontTx/>
              <a:buNone/>
              <a:tabLst/>
              <a:defRPr/>
            </a:pPr>
            <a:r>
              <a:rPr kumimoji="0" lang="en-US" sz="9500" b="1" i="0" u="none" strike="noStrike" kern="0" cap="none" spc="0" normalizeH="0" baseline="0" noProof="0" dirty="0">
                <a:ln>
                  <a:noFill/>
                </a:ln>
                <a:solidFill>
                  <a:srgbClr val="FFFFFF"/>
                </a:solidFill>
                <a:effectLst/>
                <a:uLnTx/>
                <a:uFillTx/>
                <a:latin typeface="Gilroy ExtraBold" charset="0"/>
                <a:ea typeface="Gilroy ExtraBold" charset="0"/>
                <a:cs typeface="Gilroy ExtraBold" charset="0"/>
                <a:sym typeface="Arial"/>
              </a:rPr>
              <a:t>Shout out!</a:t>
            </a:r>
          </a:p>
        </p:txBody>
      </p:sp>
      <p:pic>
        <p:nvPicPr>
          <p:cNvPr id="5" name="Picture 4">
            <a:extLst>
              <a:ext uri="{FF2B5EF4-FFF2-40B4-BE49-F238E27FC236}">
                <a16:creationId xmlns="" xmlns:a16="http://schemas.microsoft.com/office/drawing/2014/main" id="{0F7402C1-5F20-1444-A801-EDB7A9297489}"/>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7" name="TextBox 6">
            <a:extLst>
              <a:ext uri="{FF2B5EF4-FFF2-40B4-BE49-F238E27FC236}">
                <a16:creationId xmlns="" xmlns:a16="http://schemas.microsoft.com/office/drawing/2014/main" id="{BF22F3EC-26F9-EE47-B434-95687545E683}"/>
              </a:ext>
            </a:extLst>
          </p:cNvPr>
          <p:cNvSpPr txBox="1"/>
          <p:nvPr/>
        </p:nvSpPr>
        <p:spPr>
          <a:xfrm>
            <a:off x="1353671" y="4439461"/>
            <a:ext cx="9484658" cy="1200329"/>
          </a:xfrm>
          <a:prstGeom prst="rect">
            <a:avLst/>
          </a:prstGeom>
          <a:noFill/>
        </p:spPr>
        <p:txBody>
          <a:bodyPr wrap="square" rtlCol="0">
            <a:spAutoFit/>
          </a:bodyPr>
          <a:lstStyle/>
          <a:p>
            <a:pPr algn="ctr"/>
            <a:r>
              <a:rPr lang="en-US" sz="3600" dirty="0">
                <a:latin typeface="Source Sans Pro" charset="0"/>
                <a:ea typeface="Source Sans Pro" charset="0"/>
                <a:cs typeface="Source Sans Pro" charset="0"/>
              </a:rPr>
              <a:t>Who has participated in a phonebank? What has been your experience with it?</a:t>
            </a:r>
          </a:p>
        </p:txBody>
      </p:sp>
      <p:pic>
        <p:nvPicPr>
          <p:cNvPr id="8" name="Picture 7">
            <a:extLst>
              <a:ext uri="{FF2B5EF4-FFF2-40B4-BE49-F238E27FC236}">
                <a16:creationId xmlns="" xmlns:a16="http://schemas.microsoft.com/office/drawing/2014/main" id="{C80D9574-B99D-DD42-9133-7FD4D8DFAC88}"/>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364954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1061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High-traffic canvassing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2162306"/>
            <a:ext cx="1340753" cy="461665"/>
          </a:xfrm>
          <a:prstGeom prst="rect">
            <a:avLst/>
          </a:prstGeom>
          <a:noFill/>
        </p:spPr>
        <p:txBody>
          <a:bodyPr wrap="square" rtlCol="0">
            <a:spAutoFit/>
          </a:bodyPr>
          <a:lstStyle/>
          <a:p>
            <a:r>
              <a:rPr lang="en-US" sz="2400" b="1" dirty="0">
                <a:latin typeface="Source Sans Pro" charset="0"/>
                <a:ea typeface="Source Sans Pro" charset="0"/>
                <a:cs typeface="Source Sans Pro" charset="0"/>
              </a:rPr>
              <a:t>The why</a:t>
            </a:r>
          </a:p>
        </p:txBody>
      </p:sp>
    </p:spTree>
    <p:extLst>
      <p:ext uri="{BB962C8B-B14F-4D97-AF65-F5344CB8AC3E}">
        <p14:creationId xmlns:p14="http://schemas.microsoft.com/office/powerpoint/2010/main" val="611306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1061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High-traffic canvassing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2162306"/>
            <a:ext cx="1340753" cy="461665"/>
          </a:xfrm>
          <a:prstGeom prst="rect">
            <a:avLst/>
          </a:prstGeom>
          <a:noFill/>
        </p:spPr>
        <p:txBody>
          <a:bodyPr wrap="square" rtlCol="0">
            <a:spAutoFit/>
          </a:bodyPr>
          <a:lstStyle/>
          <a:p>
            <a:r>
              <a:rPr lang="en-US" sz="2400" b="1" dirty="0">
                <a:latin typeface="Source Sans Pro" charset="0"/>
                <a:ea typeface="Source Sans Pro" charset="0"/>
                <a:cs typeface="Source Sans Pro" charset="0"/>
              </a:rPr>
              <a:t>The why</a:t>
            </a:r>
          </a:p>
        </p:txBody>
      </p:sp>
      <p:sp>
        <p:nvSpPr>
          <p:cNvPr id="15" name="Oval 14">
            <a:extLst>
              <a:ext uri="{FF2B5EF4-FFF2-40B4-BE49-F238E27FC236}">
                <a16:creationId xmlns="" xmlns:a16="http://schemas.microsoft.com/office/drawing/2014/main" id="{DA95FD50-08D6-B84A-B50B-35FD484266CB}"/>
              </a:ext>
            </a:extLst>
          </p:cNvPr>
          <p:cNvSpPr/>
          <p:nvPr/>
        </p:nvSpPr>
        <p:spPr>
          <a:xfrm>
            <a:off x="5811753" y="113852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20" name="TextBox 19">
            <a:extLst>
              <a:ext uri="{FF2B5EF4-FFF2-40B4-BE49-F238E27FC236}">
                <a16:creationId xmlns="" xmlns:a16="http://schemas.microsoft.com/office/drawing/2014/main" id="{EB31AC96-7EAF-F54F-AEDD-94B2876BC689}"/>
              </a:ext>
            </a:extLst>
          </p:cNvPr>
          <p:cNvSpPr txBox="1"/>
          <p:nvPr/>
        </p:nvSpPr>
        <p:spPr>
          <a:xfrm>
            <a:off x="6458541" y="1058173"/>
            <a:ext cx="4743717" cy="1569660"/>
          </a:xfrm>
          <a:prstGeom prst="rect">
            <a:avLst/>
          </a:prstGeom>
          <a:noFill/>
        </p:spPr>
        <p:txBody>
          <a:bodyPr wrap="square" rtlCol="0">
            <a:spAutoFit/>
          </a:bodyPr>
          <a:lstStyle/>
          <a:p>
            <a:r>
              <a:rPr lang="en-US" sz="2400" dirty="0">
                <a:latin typeface="Source Sans Pro" charset="0"/>
                <a:ea typeface="Source Sans Pro" charset="0"/>
                <a:cs typeface="Source Sans Pro" charset="0"/>
              </a:rPr>
              <a:t>We meet people where they are at! And have the potential to talk to many more people than in traditional door-knocking. </a:t>
            </a:r>
          </a:p>
        </p:txBody>
      </p:sp>
    </p:spTree>
    <p:extLst>
      <p:ext uri="{BB962C8B-B14F-4D97-AF65-F5344CB8AC3E}">
        <p14:creationId xmlns:p14="http://schemas.microsoft.com/office/powerpoint/2010/main" val="931232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1061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High-traffic canvassing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2162306"/>
            <a:ext cx="1340753" cy="461665"/>
          </a:xfrm>
          <a:prstGeom prst="rect">
            <a:avLst/>
          </a:prstGeom>
          <a:noFill/>
        </p:spPr>
        <p:txBody>
          <a:bodyPr wrap="square" rtlCol="0">
            <a:spAutoFit/>
          </a:bodyPr>
          <a:lstStyle/>
          <a:p>
            <a:r>
              <a:rPr lang="en-US" sz="2400" b="1" dirty="0">
                <a:latin typeface="Source Sans Pro" charset="0"/>
                <a:ea typeface="Source Sans Pro" charset="0"/>
                <a:cs typeface="Source Sans Pro" charset="0"/>
              </a:rPr>
              <a:t>The why</a:t>
            </a:r>
          </a:p>
        </p:txBody>
      </p:sp>
      <p:sp>
        <p:nvSpPr>
          <p:cNvPr id="15" name="Oval 14">
            <a:extLst>
              <a:ext uri="{FF2B5EF4-FFF2-40B4-BE49-F238E27FC236}">
                <a16:creationId xmlns="" xmlns:a16="http://schemas.microsoft.com/office/drawing/2014/main" id="{DA95FD50-08D6-B84A-B50B-35FD484266CB}"/>
              </a:ext>
            </a:extLst>
          </p:cNvPr>
          <p:cNvSpPr/>
          <p:nvPr/>
        </p:nvSpPr>
        <p:spPr>
          <a:xfrm>
            <a:off x="5811753" y="113852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6" name="Oval 15">
            <a:extLst>
              <a:ext uri="{FF2B5EF4-FFF2-40B4-BE49-F238E27FC236}">
                <a16:creationId xmlns="" xmlns:a16="http://schemas.microsoft.com/office/drawing/2014/main" id="{24D2F52C-EF41-8440-B3FC-2ED2949D9C6C}"/>
              </a:ext>
            </a:extLst>
          </p:cNvPr>
          <p:cNvSpPr/>
          <p:nvPr/>
        </p:nvSpPr>
        <p:spPr>
          <a:xfrm>
            <a:off x="5811752" y="312779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7" name="TextBox 16">
            <a:extLst>
              <a:ext uri="{FF2B5EF4-FFF2-40B4-BE49-F238E27FC236}">
                <a16:creationId xmlns="" xmlns:a16="http://schemas.microsoft.com/office/drawing/2014/main" id="{033D4357-88D0-F24A-8222-CE8FA35BA723}"/>
              </a:ext>
            </a:extLst>
          </p:cNvPr>
          <p:cNvSpPr txBox="1"/>
          <p:nvPr/>
        </p:nvSpPr>
        <p:spPr>
          <a:xfrm>
            <a:off x="6458540" y="3010626"/>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Also allows for developing strong partnerships with churches, community groups, organizations.</a:t>
            </a:r>
          </a:p>
        </p:txBody>
      </p:sp>
      <p:sp>
        <p:nvSpPr>
          <p:cNvPr id="20" name="TextBox 19">
            <a:extLst>
              <a:ext uri="{FF2B5EF4-FFF2-40B4-BE49-F238E27FC236}">
                <a16:creationId xmlns="" xmlns:a16="http://schemas.microsoft.com/office/drawing/2014/main" id="{EB31AC96-7EAF-F54F-AEDD-94B2876BC689}"/>
              </a:ext>
            </a:extLst>
          </p:cNvPr>
          <p:cNvSpPr txBox="1"/>
          <p:nvPr/>
        </p:nvSpPr>
        <p:spPr>
          <a:xfrm>
            <a:off x="6458541" y="1058173"/>
            <a:ext cx="4743717" cy="1569660"/>
          </a:xfrm>
          <a:prstGeom prst="rect">
            <a:avLst/>
          </a:prstGeom>
          <a:noFill/>
        </p:spPr>
        <p:txBody>
          <a:bodyPr wrap="square" rtlCol="0">
            <a:spAutoFit/>
          </a:bodyPr>
          <a:lstStyle/>
          <a:p>
            <a:r>
              <a:rPr lang="en-US" sz="2400" dirty="0">
                <a:latin typeface="Source Sans Pro" charset="0"/>
                <a:ea typeface="Source Sans Pro" charset="0"/>
                <a:cs typeface="Source Sans Pro" charset="0"/>
              </a:rPr>
              <a:t>We meet people where they are at! And have the potential to talk to many more people than in traditional door-knocking. </a:t>
            </a:r>
          </a:p>
        </p:txBody>
      </p:sp>
    </p:spTree>
    <p:extLst>
      <p:ext uri="{BB962C8B-B14F-4D97-AF65-F5344CB8AC3E}">
        <p14:creationId xmlns:p14="http://schemas.microsoft.com/office/powerpoint/2010/main" val="10369293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1061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High-traffic canvassing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2162306"/>
            <a:ext cx="1340753" cy="461665"/>
          </a:xfrm>
          <a:prstGeom prst="rect">
            <a:avLst/>
          </a:prstGeom>
          <a:noFill/>
        </p:spPr>
        <p:txBody>
          <a:bodyPr wrap="square" rtlCol="0">
            <a:spAutoFit/>
          </a:bodyPr>
          <a:lstStyle/>
          <a:p>
            <a:r>
              <a:rPr lang="en-US" sz="2400" b="1" dirty="0">
                <a:latin typeface="Source Sans Pro" charset="0"/>
                <a:ea typeface="Source Sans Pro" charset="0"/>
                <a:cs typeface="Source Sans Pro" charset="0"/>
              </a:rPr>
              <a:t>The why</a:t>
            </a:r>
          </a:p>
        </p:txBody>
      </p:sp>
      <p:sp>
        <p:nvSpPr>
          <p:cNvPr id="15" name="Oval 14">
            <a:extLst>
              <a:ext uri="{FF2B5EF4-FFF2-40B4-BE49-F238E27FC236}">
                <a16:creationId xmlns="" xmlns:a16="http://schemas.microsoft.com/office/drawing/2014/main" id="{DA95FD50-08D6-B84A-B50B-35FD484266CB}"/>
              </a:ext>
            </a:extLst>
          </p:cNvPr>
          <p:cNvSpPr/>
          <p:nvPr/>
        </p:nvSpPr>
        <p:spPr>
          <a:xfrm>
            <a:off x="5811753" y="1138524"/>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6" name="Oval 15">
            <a:extLst>
              <a:ext uri="{FF2B5EF4-FFF2-40B4-BE49-F238E27FC236}">
                <a16:creationId xmlns="" xmlns:a16="http://schemas.microsoft.com/office/drawing/2014/main" id="{24D2F52C-EF41-8440-B3FC-2ED2949D9C6C}"/>
              </a:ext>
            </a:extLst>
          </p:cNvPr>
          <p:cNvSpPr/>
          <p:nvPr/>
        </p:nvSpPr>
        <p:spPr>
          <a:xfrm>
            <a:off x="5811752" y="312779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7" name="TextBox 16">
            <a:extLst>
              <a:ext uri="{FF2B5EF4-FFF2-40B4-BE49-F238E27FC236}">
                <a16:creationId xmlns="" xmlns:a16="http://schemas.microsoft.com/office/drawing/2014/main" id="{033D4357-88D0-F24A-8222-CE8FA35BA723}"/>
              </a:ext>
            </a:extLst>
          </p:cNvPr>
          <p:cNvSpPr txBox="1"/>
          <p:nvPr/>
        </p:nvSpPr>
        <p:spPr>
          <a:xfrm>
            <a:off x="6458540" y="3010626"/>
            <a:ext cx="4743717" cy="1200329"/>
          </a:xfrm>
          <a:prstGeom prst="rect">
            <a:avLst/>
          </a:prstGeom>
          <a:noFill/>
        </p:spPr>
        <p:txBody>
          <a:bodyPr wrap="square" rtlCol="0">
            <a:spAutoFit/>
          </a:bodyPr>
          <a:lstStyle/>
          <a:p>
            <a:r>
              <a:rPr lang="en-US" sz="2400" dirty="0">
                <a:latin typeface="Source Sans Pro" charset="0"/>
                <a:ea typeface="Source Sans Pro" charset="0"/>
                <a:cs typeface="Source Sans Pro" charset="0"/>
              </a:rPr>
              <a:t>Also allows for developing strong partnerships with churches, community groups, organizations.</a:t>
            </a:r>
          </a:p>
        </p:txBody>
      </p:sp>
      <p:sp>
        <p:nvSpPr>
          <p:cNvPr id="20" name="TextBox 19">
            <a:extLst>
              <a:ext uri="{FF2B5EF4-FFF2-40B4-BE49-F238E27FC236}">
                <a16:creationId xmlns="" xmlns:a16="http://schemas.microsoft.com/office/drawing/2014/main" id="{EB31AC96-7EAF-F54F-AEDD-94B2876BC689}"/>
              </a:ext>
            </a:extLst>
          </p:cNvPr>
          <p:cNvSpPr txBox="1"/>
          <p:nvPr/>
        </p:nvSpPr>
        <p:spPr>
          <a:xfrm>
            <a:off x="6458541" y="1058173"/>
            <a:ext cx="4743717" cy="1569660"/>
          </a:xfrm>
          <a:prstGeom prst="rect">
            <a:avLst/>
          </a:prstGeom>
          <a:noFill/>
        </p:spPr>
        <p:txBody>
          <a:bodyPr wrap="square" rtlCol="0">
            <a:spAutoFit/>
          </a:bodyPr>
          <a:lstStyle/>
          <a:p>
            <a:r>
              <a:rPr lang="en-US" sz="2400" dirty="0">
                <a:latin typeface="Source Sans Pro" charset="0"/>
                <a:ea typeface="Source Sans Pro" charset="0"/>
                <a:cs typeface="Source Sans Pro" charset="0"/>
              </a:rPr>
              <a:t>We meet people where they are at! And have the potential to talk to many more people than in traditional door-knocking. </a:t>
            </a:r>
          </a:p>
        </p:txBody>
      </p:sp>
    </p:spTree>
    <p:extLst>
      <p:ext uri="{BB962C8B-B14F-4D97-AF65-F5344CB8AC3E}">
        <p14:creationId xmlns:p14="http://schemas.microsoft.com/office/powerpoint/2010/main" val="1750214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p:nvPr/>
        </p:nvSpPr>
        <p:spPr>
          <a:xfrm>
            <a:off x="813290" y="1058173"/>
            <a:ext cx="2685283" cy="48927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500" b="1" spc="300" dirty="0">
              <a:solidFill>
                <a:schemeClr val="tx1"/>
              </a:solidFill>
              <a:latin typeface="Gilroy ExtraBold" charset="0"/>
              <a:ea typeface="Gilroy ExtraBold" charset="0"/>
              <a:cs typeface="Gilroy ExtraBold" charset="0"/>
            </a:endParaRPr>
          </a:p>
        </p:txBody>
      </p:sp>
      <p:sp>
        <p:nvSpPr>
          <p:cNvPr id="5" name="Rectangle 4">
            <a:extLst>
              <a:ext uri="{FF2B5EF4-FFF2-40B4-BE49-F238E27FC236}">
                <a16:creationId xmlns="" xmlns:a16="http://schemas.microsoft.com/office/drawing/2014/main" id="{BAE51F5C-32D2-CA43-B031-37E5D3FDC94A}"/>
              </a:ext>
            </a:extLst>
          </p:cNvPr>
          <p:cNvSpPr>
            <a:spLocks noChangeArrowheads="1"/>
          </p:cNvSpPr>
          <p:nvPr/>
        </p:nvSpPr>
        <p:spPr bwMode="auto">
          <a:xfrm>
            <a:off x="813291" y="1100384"/>
            <a:ext cx="3619224" cy="1061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bg2"/>
                </a:solidFill>
                <a:latin typeface="Gilroy ExtraBold" charset="0"/>
                <a:ea typeface="Gilroy ExtraBold" charset="0"/>
                <a:cs typeface="Gilroy ExtraBold" charset="0"/>
              </a:rPr>
              <a:t>High-traffic canvassing</a:t>
            </a:r>
            <a:endParaRPr lang="en-US" sz="2400" b="1" dirty="0">
              <a:solidFill>
                <a:schemeClr val="tx1"/>
              </a:solidFill>
              <a:latin typeface="Source Sans Pro" panose="020B0503030403020204" pitchFamily="34" charset="77"/>
              <a:ea typeface="Gilroy ExtraBold" charset="0"/>
              <a:cs typeface="Gilroy ExtraBold" charset="0"/>
            </a:endParaRPr>
          </a:p>
        </p:txBody>
      </p:sp>
      <p:pic>
        <p:nvPicPr>
          <p:cNvPr id="13" name="Picture 12">
            <a:extLst>
              <a:ext uri="{FF2B5EF4-FFF2-40B4-BE49-F238E27FC236}">
                <a16:creationId xmlns="" xmlns:a16="http://schemas.microsoft.com/office/drawing/2014/main" id="{BCCBA303-7B27-4F4B-A58D-AFB1C49647B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4" name="TextBox 13">
            <a:extLst>
              <a:ext uri="{FF2B5EF4-FFF2-40B4-BE49-F238E27FC236}">
                <a16:creationId xmlns="" xmlns:a16="http://schemas.microsoft.com/office/drawing/2014/main" id="{DBAC61CD-5CF2-7445-8B7B-7D9C453C63D8}"/>
              </a:ext>
            </a:extLst>
          </p:cNvPr>
          <p:cNvSpPr txBox="1"/>
          <p:nvPr/>
        </p:nvSpPr>
        <p:spPr>
          <a:xfrm>
            <a:off x="813290" y="2162306"/>
            <a:ext cx="2396075" cy="461665"/>
          </a:xfrm>
          <a:prstGeom prst="rect">
            <a:avLst/>
          </a:prstGeom>
          <a:noFill/>
        </p:spPr>
        <p:txBody>
          <a:bodyPr wrap="square" rtlCol="0">
            <a:spAutoFit/>
          </a:bodyPr>
          <a:lstStyle/>
          <a:p>
            <a:r>
              <a:rPr lang="en-US" sz="2400" b="1" dirty="0">
                <a:latin typeface="Source Sans Pro" charset="0"/>
                <a:ea typeface="Source Sans Pro" charset="0"/>
                <a:cs typeface="Source Sans Pro" charset="0"/>
              </a:rPr>
              <a:t>The challenge</a:t>
            </a:r>
          </a:p>
        </p:txBody>
      </p:sp>
      <p:sp>
        <p:nvSpPr>
          <p:cNvPr id="20" name="TextBox 19">
            <a:extLst>
              <a:ext uri="{FF2B5EF4-FFF2-40B4-BE49-F238E27FC236}">
                <a16:creationId xmlns="" xmlns:a16="http://schemas.microsoft.com/office/drawing/2014/main" id="{EB31AC96-7EAF-F54F-AEDD-94B2876BC689}"/>
              </a:ext>
            </a:extLst>
          </p:cNvPr>
          <p:cNvSpPr txBox="1"/>
          <p:nvPr/>
        </p:nvSpPr>
        <p:spPr>
          <a:xfrm>
            <a:off x="6096000" y="1058173"/>
            <a:ext cx="5266943" cy="2677656"/>
          </a:xfrm>
          <a:prstGeom prst="rect">
            <a:avLst/>
          </a:prstGeom>
          <a:noFill/>
        </p:spPr>
        <p:txBody>
          <a:bodyPr wrap="square" rtlCol="0">
            <a:spAutoFit/>
          </a:bodyPr>
          <a:lstStyle/>
          <a:p>
            <a:r>
              <a:rPr lang="en-US" sz="2400" dirty="0">
                <a:latin typeface="Source Sans Pro" charset="0"/>
                <a:ea typeface="Source Sans Pro" charset="0"/>
                <a:cs typeface="Source Sans Pro" charset="0"/>
              </a:rPr>
              <a:t>While high-traffic canvassing is great for in-person conversations with potentially a high number of people, they generally have less time to talk then when at their home and also it’s more hit or miss in terms of finding quality high-traffic areas. </a:t>
            </a:r>
          </a:p>
        </p:txBody>
      </p:sp>
    </p:spTree>
    <p:extLst>
      <p:ext uri="{BB962C8B-B14F-4D97-AF65-F5344CB8AC3E}">
        <p14:creationId xmlns:p14="http://schemas.microsoft.com/office/powerpoint/2010/main" val="41649743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0" y="0"/>
            <a:ext cx="12191998" cy="3429000"/>
          </a:xfrm>
          <a:prstGeom prst="rect">
            <a:avLst/>
          </a:prstGeom>
          <a:solidFill>
            <a:schemeClr val="bg2"/>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Shape 158"/>
          <p:cNvSpPr txBox="1"/>
          <p:nvPr/>
        </p:nvSpPr>
        <p:spPr>
          <a:xfrm>
            <a:off x="0" y="1058173"/>
            <a:ext cx="12192000" cy="489273"/>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Tx/>
              <a:buSzPct val="25000"/>
              <a:buFontTx/>
              <a:buNone/>
              <a:tabLst/>
              <a:defRPr/>
            </a:pPr>
            <a:endParaRPr kumimoji="0" lang="en-US" sz="2500" b="1" i="0" u="none" strike="noStrike" kern="0" cap="none" spc="300" normalizeH="0" baseline="0" noProof="0" dirty="0">
              <a:ln>
                <a:noFill/>
              </a:ln>
              <a:solidFill>
                <a:srgbClr val="3B444D"/>
              </a:solidFill>
              <a:effectLst/>
              <a:uLnTx/>
              <a:uFillTx/>
              <a:latin typeface="Gilroy ExtraBold" charset="0"/>
              <a:ea typeface="Gilroy ExtraBold" charset="0"/>
              <a:cs typeface="Gilroy ExtraBold" charset="0"/>
              <a:sym typeface="Arial"/>
            </a:endParaRPr>
          </a:p>
        </p:txBody>
      </p:sp>
      <p:sp>
        <p:nvSpPr>
          <p:cNvPr id="2" name="Rectangle 1"/>
          <p:cNvSpPr/>
          <p:nvPr/>
        </p:nvSpPr>
        <p:spPr>
          <a:xfrm>
            <a:off x="-2" y="1010461"/>
            <a:ext cx="12192000" cy="1408078"/>
          </a:xfrm>
          <a:prstGeom prst="rect">
            <a:avLst/>
          </a:prstGeom>
        </p:spPr>
        <p:txBody>
          <a:bodyPr wrap="square" anchor="ctr">
            <a:spAutoFit/>
          </a:bodyPr>
          <a:lstStyle/>
          <a:p>
            <a:pPr marL="0" marR="0" lvl="0" indent="0" algn="ctr" defTabSz="914400" rtl="0" eaLnBrk="1" fontAlgn="auto" latinLnBrk="0" hangingPunct="1">
              <a:lnSpc>
                <a:spcPct val="90000"/>
              </a:lnSpc>
              <a:spcBef>
                <a:spcPts val="0"/>
              </a:spcBef>
              <a:spcAft>
                <a:spcPts val="0"/>
              </a:spcAft>
              <a:buClrTx/>
              <a:buSzPct val="25000"/>
              <a:buFontTx/>
              <a:buNone/>
              <a:tabLst/>
              <a:defRPr/>
            </a:pPr>
            <a:r>
              <a:rPr kumimoji="0" lang="en-US" sz="9500" b="1" i="0" u="none" strike="noStrike" kern="0" cap="none" spc="0" normalizeH="0" baseline="0" noProof="0" dirty="0">
                <a:ln>
                  <a:noFill/>
                </a:ln>
                <a:solidFill>
                  <a:srgbClr val="FFFFFF"/>
                </a:solidFill>
                <a:effectLst/>
                <a:uLnTx/>
                <a:uFillTx/>
                <a:latin typeface="Gilroy ExtraBold" charset="0"/>
                <a:ea typeface="Gilroy ExtraBold" charset="0"/>
                <a:cs typeface="Gilroy ExtraBold" charset="0"/>
                <a:sym typeface="Arial"/>
              </a:rPr>
              <a:t>Shout out!</a:t>
            </a:r>
          </a:p>
        </p:txBody>
      </p:sp>
      <p:pic>
        <p:nvPicPr>
          <p:cNvPr id="5" name="Picture 4">
            <a:extLst>
              <a:ext uri="{FF2B5EF4-FFF2-40B4-BE49-F238E27FC236}">
                <a16:creationId xmlns="" xmlns:a16="http://schemas.microsoft.com/office/drawing/2014/main" id="{0F7402C1-5F20-1444-A801-EDB7A9297489}"/>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7" name="TextBox 6">
            <a:extLst>
              <a:ext uri="{FF2B5EF4-FFF2-40B4-BE49-F238E27FC236}">
                <a16:creationId xmlns="" xmlns:a16="http://schemas.microsoft.com/office/drawing/2014/main" id="{BF22F3EC-26F9-EE47-B434-95687545E683}"/>
              </a:ext>
            </a:extLst>
          </p:cNvPr>
          <p:cNvSpPr txBox="1"/>
          <p:nvPr/>
        </p:nvSpPr>
        <p:spPr>
          <a:xfrm>
            <a:off x="1353671" y="4439461"/>
            <a:ext cx="9484658" cy="1200329"/>
          </a:xfrm>
          <a:prstGeom prst="rect">
            <a:avLst/>
          </a:prstGeom>
          <a:noFill/>
        </p:spPr>
        <p:txBody>
          <a:bodyPr wrap="square" rtlCol="0">
            <a:spAutoFit/>
          </a:bodyPr>
          <a:lstStyle/>
          <a:p>
            <a:pPr algn="ctr"/>
            <a:r>
              <a:rPr lang="en-US" sz="3600" dirty="0">
                <a:latin typeface="Source Sans Pro" charset="0"/>
                <a:ea typeface="Source Sans Pro" charset="0"/>
                <a:cs typeface="Source Sans Pro" charset="0"/>
              </a:rPr>
              <a:t>What is your experience with high-traffic canvassing?</a:t>
            </a:r>
          </a:p>
        </p:txBody>
      </p:sp>
      <p:pic>
        <p:nvPicPr>
          <p:cNvPr id="8" name="Picture 7">
            <a:extLst>
              <a:ext uri="{FF2B5EF4-FFF2-40B4-BE49-F238E27FC236}">
                <a16:creationId xmlns="" xmlns:a16="http://schemas.microsoft.com/office/drawing/2014/main" id="{C80D9574-B99D-DD42-9133-7FD4D8DFAC88}"/>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855278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824" y="1229920"/>
            <a:ext cx="4517136" cy="698333"/>
          </a:xfrm>
          <a:prstGeom prst="rect">
            <a:avLst/>
          </a:prstGeom>
          <a:noFill/>
        </p:spPr>
        <p:txBody>
          <a:bodyPr wrap="square" rtlCol="0">
            <a:spAutoFit/>
          </a:bodyPr>
          <a:lstStyle/>
          <a:p>
            <a:pPr>
              <a:lnSpc>
                <a:spcPct val="80000"/>
              </a:lnSpc>
            </a:pPr>
            <a:r>
              <a:rPr lang="en-US" sz="4800" b="1" dirty="0">
                <a:solidFill>
                  <a:srgbClr val="00B4DC"/>
                </a:solidFill>
                <a:latin typeface="Gilroy ExtraBold" charset="0"/>
                <a:ea typeface="Gilroy ExtraBold" charset="0"/>
                <a:cs typeface="Gilroy ExtraBold" charset="0"/>
              </a:rPr>
              <a:t>Agenda</a:t>
            </a:r>
          </a:p>
        </p:txBody>
      </p:sp>
      <p:sp>
        <p:nvSpPr>
          <p:cNvPr id="3" name="Rectangle 2"/>
          <p:cNvSpPr/>
          <p:nvPr/>
        </p:nvSpPr>
        <p:spPr>
          <a:xfrm>
            <a:off x="5486592" y="3406457"/>
            <a:ext cx="5844017" cy="591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77841" y="1284784"/>
            <a:ext cx="5785102" cy="3416320"/>
          </a:xfrm>
          <a:prstGeom prst="rect">
            <a:avLst/>
          </a:prstGeom>
          <a:noFill/>
        </p:spPr>
        <p:txBody>
          <a:bodyPr wrap="square" rtlCol="0">
            <a:spAutoFit/>
          </a:bodyPr>
          <a:lstStyle/>
          <a:p>
            <a:pPr fontAlgn="ctr"/>
            <a:r>
              <a:rPr lang="en-US" sz="2400" dirty="0">
                <a:solidFill>
                  <a:schemeClr val="tx1"/>
                </a:solidFill>
                <a:latin typeface="Source Sans Pro" charset="0"/>
                <a:ea typeface="Source Sans Pro" charset="0"/>
                <a:cs typeface="Source Sans Pro" charset="0"/>
              </a:rPr>
              <a:t>Talking to voters: What’s at stake</a:t>
            </a:r>
          </a:p>
          <a:p>
            <a:pPr fontAlgn="ctr"/>
            <a:endParaRPr lang="en-US" sz="2400" b="1" dirty="0">
              <a:solidFill>
                <a:schemeClr val="accent3"/>
              </a:solidFill>
              <a:latin typeface="Source Sans Pro" charset="0"/>
              <a:ea typeface="Source Sans Pro" charset="0"/>
              <a:cs typeface="Source Sans Pro" charset="0"/>
            </a:endParaRPr>
          </a:p>
          <a:p>
            <a:pPr fontAlgn="ctr"/>
            <a:r>
              <a:rPr lang="en-US" sz="2400" dirty="0">
                <a:solidFill>
                  <a:schemeClr val="tx1"/>
                </a:solidFill>
                <a:latin typeface="Source Sans Pro" charset="0"/>
                <a:ea typeface="Source Sans Pro" charset="0"/>
                <a:cs typeface="Source Sans Pro" charset="0"/>
              </a:rPr>
              <a:t>The challenge: Quality vs. Quantity</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tx1"/>
                </a:solidFill>
                <a:latin typeface="Source Sans Pro" charset="0"/>
                <a:ea typeface="Source Sans Pro" charset="0"/>
                <a:cs typeface="Source Sans Pro" charset="0"/>
              </a:rPr>
              <a:t>Three types of voter contact</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b="1" dirty="0">
                <a:solidFill>
                  <a:schemeClr val="bg1"/>
                </a:solidFill>
                <a:latin typeface="Source Sans Pro" charset="0"/>
                <a:ea typeface="Source Sans Pro" charset="0"/>
                <a:cs typeface="Source Sans Pro" charset="0"/>
              </a:rPr>
              <a:t>Turnout conversations</a:t>
            </a:r>
          </a:p>
          <a:p>
            <a:pPr fontAlgn="ctr"/>
            <a:endParaRPr lang="en-US" sz="2400" dirty="0">
              <a:solidFill>
                <a:schemeClr val="accent3"/>
              </a:solidFill>
              <a:latin typeface="Source Sans Pro" charset="0"/>
              <a:ea typeface="Source Sans Pro" charset="0"/>
              <a:cs typeface="Source Sans Pro" charset="0"/>
            </a:endParaRPr>
          </a:p>
          <a:p>
            <a:pPr fontAlgn="ctr"/>
            <a:r>
              <a:rPr lang="en-US" sz="2400" dirty="0">
                <a:solidFill>
                  <a:schemeClr val="accent3"/>
                </a:solidFill>
                <a:latin typeface="Source Sans Pro" charset="0"/>
                <a:ea typeface="Source Sans Pro" charset="0"/>
                <a:cs typeface="Source Sans Pro" charset="0"/>
              </a:rPr>
              <a:t>Debrief &amp; next steps</a:t>
            </a:r>
          </a:p>
        </p:txBody>
      </p:sp>
      <p:pic>
        <p:nvPicPr>
          <p:cNvPr id="6" name="Picture 5">
            <a:extLst>
              <a:ext uri="{FF2B5EF4-FFF2-40B4-BE49-F238E27FC236}">
                <a16:creationId xmlns=""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735024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9" name="Picture 2" descr="Picture 2"/>
          <p:cNvPicPr>
            <a:picLocks noChangeAspect="1"/>
          </p:cNvPicPr>
          <p:nvPr/>
        </p:nvPicPr>
        <p:blipFill>
          <a:blip r:embed="rId2">
            <a:alphaModFix amt="20000"/>
          </a:blip>
          <a:srcRect l="13669" t="13669" b="13562"/>
          <a:stretch>
            <a:fillRect/>
          </a:stretch>
        </p:blipFill>
        <p:spPr>
          <a:xfrm>
            <a:off x="0" y="-1"/>
            <a:ext cx="12192000" cy="6858001"/>
          </a:xfrm>
          <a:prstGeom prst="rect">
            <a:avLst/>
          </a:prstGeom>
          <a:ln w="12700">
            <a:miter lim="400000"/>
          </a:ln>
        </p:spPr>
      </p:pic>
      <p:sp>
        <p:nvSpPr>
          <p:cNvPr id="240" name="TextBox 8"/>
          <p:cNvSpPr txBox="1">
            <a:spLocks/>
          </p:cNvSpPr>
          <p:nvPr/>
        </p:nvSpPr>
        <p:spPr>
          <a:xfrm>
            <a:off x="0" y="2759586"/>
            <a:ext cx="12192000" cy="1200329"/>
          </a:xfrm>
          <a:prstGeom prst="rect">
            <a:avLst/>
          </a:prstGeom>
          <a:ln w="12700">
            <a:miter lim="400000"/>
          </a:ln>
        </p:spPr>
        <p:txBody>
          <a:bodyPr lIns="45719" rIns="45719">
            <a:spAutoFit/>
          </a:bodyPr>
          <a:lstStyle>
            <a:lvl1pPr algn="ctr">
              <a:lnSpc>
                <a:spcPct val="90000"/>
              </a:lnSpc>
              <a:defRPr sz="8000" b="1">
                <a:solidFill>
                  <a:srgbClr val="FFFFFF"/>
                </a:solidFill>
                <a:uFillTx/>
                <a:latin typeface="Gilroy ExtraBold"/>
                <a:ea typeface="Gilroy ExtraBold"/>
                <a:cs typeface="Gilroy ExtraBold"/>
                <a:sym typeface="Gilroy ExtraBold"/>
              </a:defRPr>
            </a:lvl1pPr>
          </a:lstStyle>
          <a:p>
            <a:r>
              <a:rPr lang="en-US" dirty="0"/>
              <a:t>Turnout conversations</a:t>
            </a:r>
            <a:endParaRPr dirty="0"/>
          </a:p>
        </p:txBody>
      </p:sp>
      <p:pic>
        <p:nvPicPr>
          <p:cNvPr id="241"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Tree>
    <p:extLst>
      <p:ext uri="{BB962C8B-B14F-4D97-AF65-F5344CB8AC3E}">
        <p14:creationId xmlns:p14="http://schemas.microsoft.com/office/powerpoint/2010/main" val="1361595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a:spLocks noChangeArrowheads="1"/>
          </p:cNvSpPr>
          <p:nvPr/>
        </p:nvSpPr>
        <p:spPr bwMode="auto">
          <a:xfrm>
            <a:off x="0" y="2934876"/>
            <a:ext cx="12192000" cy="988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6000" b="1" dirty="0">
                <a:solidFill>
                  <a:srgbClr val="FFFFFF"/>
                </a:solidFill>
                <a:latin typeface="Gilroy ExtraBold" charset="0"/>
                <a:ea typeface="Gilroy ExtraBold" charset="0"/>
                <a:cs typeface="Gilroy ExtraBold" charset="0"/>
              </a:rPr>
              <a:t>Week 2: Key takeaways</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402878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738" y="419100"/>
            <a:ext cx="8796524" cy="6007100"/>
          </a:xfrm>
          <a:prstGeom prst="rect">
            <a:avLst/>
          </a:prstGeom>
        </p:spPr>
      </p:pic>
      <p:sp>
        <p:nvSpPr>
          <p:cNvPr id="3" name="TextBox 2"/>
          <p:cNvSpPr txBox="1"/>
          <p:nvPr/>
        </p:nvSpPr>
        <p:spPr>
          <a:xfrm>
            <a:off x="4710895" y="2488557"/>
            <a:ext cx="1516284" cy="1169551"/>
          </a:xfrm>
          <a:prstGeom prst="rect">
            <a:avLst/>
          </a:prstGeom>
          <a:solidFill>
            <a:schemeClr val="accent1"/>
          </a:solidFill>
        </p:spPr>
        <p:txBody>
          <a:bodyPr wrap="square" rtlCol="0">
            <a:spAutoFit/>
          </a:bodyPr>
          <a:lstStyle/>
          <a:p>
            <a:pPr algn="ctr"/>
            <a:endParaRPr lang="en-US" dirty="0"/>
          </a:p>
          <a:p>
            <a:pPr algn="ctr"/>
            <a:endParaRPr lang="en-US" dirty="0"/>
          </a:p>
          <a:p>
            <a:pPr algn="ctr"/>
            <a:r>
              <a:rPr lang="en-US" b="1" dirty="0"/>
              <a:t>Non supporter</a:t>
            </a:r>
          </a:p>
          <a:p>
            <a:endParaRPr lang="en-US" dirty="0"/>
          </a:p>
          <a:p>
            <a:endParaRPr lang="en-US" dirty="0"/>
          </a:p>
        </p:txBody>
      </p:sp>
      <p:sp>
        <p:nvSpPr>
          <p:cNvPr id="4" name="TextBox 3"/>
          <p:cNvSpPr txBox="1"/>
          <p:nvPr/>
        </p:nvSpPr>
        <p:spPr>
          <a:xfrm>
            <a:off x="4710895" y="3763701"/>
            <a:ext cx="1516284" cy="1169551"/>
          </a:xfrm>
          <a:prstGeom prst="rect">
            <a:avLst/>
          </a:prstGeom>
          <a:solidFill>
            <a:schemeClr val="accent1"/>
          </a:solidFill>
        </p:spPr>
        <p:txBody>
          <a:bodyPr wrap="square" rtlCol="0">
            <a:spAutoFit/>
          </a:bodyPr>
          <a:lstStyle/>
          <a:p>
            <a:pPr algn="ctr"/>
            <a:endParaRPr lang="en-US" dirty="0"/>
          </a:p>
          <a:p>
            <a:pPr algn="ctr"/>
            <a:endParaRPr lang="en-US" dirty="0"/>
          </a:p>
          <a:p>
            <a:pPr algn="ctr"/>
            <a:r>
              <a:rPr lang="en-US" b="1" dirty="0"/>
              <a:t>Sporadic </a:t>
            </a:r>
          </a:p>
          <a:p>
            <a:pPr algn="ctr"/>
            <a:r>
              <a:rPr lang="en-US" b="1" dirty="0"/>
              <a:t>Non supporter</a:t>
            </a:r>
            <a:endParaRPr lang="en-US" dirty="0"/>
          </a:p>
          <a:p>
            <a:endParaRPr lang="en-US" dirty="0"/>
          </a:p>
        </p:txBody>
      </p:sp>
      <p:sp>
        <p:nvSpPr>
          <p:cNvPr id="5" name="TextBox 4"/>
          <p:cNvSpPr txBox="1"/>
          <p:nvPr/>
        </p:nvSpPr>
        <p:spPr>
          <a:xfrm>
            <a:off x="4687745" y="5038845"/>
            <a:ext cx="1516284" cy="1169551"/>
          </a:xfrm>
          <a:prstGeom prst="rect">
            <a:avLst/>
          </a:prstGeom>
          <a:solidFill>
            <a:schemeClr val="accent1"/>
          </a:solidFill>
        </p:spPr>
        <p:txBody>
          <a:bodyPr wrap="square" rtlCol="0">
            <a:spAutoFit/>
          </a:bodyPr>
          <a:lstStyle/>
          <a:p>
            <a:pPr algn="ctr"/>
            <a:endParaRPr lang="en-US" dirty="0"/>
          </a:p>
          <a:p>
            <a:pPr algn="ctr"/>
            <a:r>
              <a:rPr lang="en-US" b="1" dirty="0"/>
              <a:t>Non-voting </a:t>
            </a:r>
          </a:p>
          <a:p>
            <a:pPr algn="ctr"/>
            <a:r>
              <a:rPr lang="en-US" b="1" dirty="0"/>
              <a:t>Non supporter</a:t>
            </a:r>
          </a:p>
          <a:p>
            <a:endParaRPr lang="en-US" dirty="0"/>
          </a:p>
          <a:p>
            <a:endParaRPr lang="en-US" dirty="0"/>
          </a:p>
        </p:txBody>
      </p:sp>
    </p:spTree>
    <p:extLst>
      <p:ext uri="{BB962C8B-B14F-4D97-AF65-F5344CB8AC3E}">
        <p14:creationId xmlns:p14="http://schemas.microsoft.com/office/powerpoint/2010/main" val="747153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738" y="419100"/>
            <a:ext cx="8796524" cy="6007100"/>
          </a:xfrm>
          <a:prstGeom prst="rect">
            <a:avLst/>
          </a:prstGeom>
        </p:spPr>
      </p:pic>
      <p:sp>
        <p:nvSpPr>
          <p:cNvPr id="3" name="TextBox 2"/>
          <p:cNvSpPr txBox="1"/>
          <p:nvPr/>
        </p:nvSpPr>
        <p:spPr>
          <a:xfrm>
            <a:off x="4710895" y="2488557"/>
            <a:ext cx="1516284" cy="1169551"/>
          </a:xfrm>
          <a:prstGeom prst="rect">
            <a:avLst/>
          </a:prstGeom>
          <a:solidFill>
            <a:schemeClr val="accent1"/>
          </a:solidFill>
        </p:spPr>
        <p:txBody>
          <a:bodyPr wrap="square" rtlCol="0">
            <a:spAutoFit/>
          </a:bodyPr>
          <a:lstStyle/>
          <a:p>
            <a:pPr algn="ctr"/>
            <a:endParaRPr lang="en-US" dirty="0"/>
          </a:p>
          <a:p>
            <a:pPr algn="ctr"/>
            <a:endParaRPr lang="en-US" dirty="0"/>
          </a:p>
          <a:p>
            <a:pPr algn="ctr"/>
            <a:r>
              <a:rPr lang="en-US" b="1" dirty="0"/>
              <a:t>Non supporter</a:t>
            </a:r>
          </a:p>
          <a:p>
            <a:endParaRPr lang="en-US" dirty="0"/>
          </a:p>
          <a:p>
            <a:endParaRPr lang="en-US" dirty="0"/>
          </a:p>
        </p:txBody>
      </p:sp>
      <p:sp>
        <p:nvSpPr>
          <p:cNvPr id="4" name="TextBox 3"/>
          <p:cNvSpPr txBox="1"/>
          <p:nvPr/>
        </p:nvSpPr>
        <p:spPr>
          <a:xfrm>
            <a:off x="4710895" y="3763701"/>
            <a:ext cx="1516284" cy="1169551"/>
          </a:xfrm>
          <a:prstGeom prst="rect">
            <a:avLst/>
          </a:prstGeom>
          <a:solidFill>
            <a:schemeClr val="accent1"/>
          </a:solidFill>
        </p:spPr>
        <p:txBody>
          <a:bodyPr wrap="square" rtlCol="0">
            <a:spAutoFit/>
          </a:bodyPr>
          <a:lstStyle/>
          <a:p>
            <a:pPr algn="ctr"/>
            <a:endParaRPr lang="en-US" dirty="0"/>
          </a:p>
          <a:p>
            <a:pPr algn="ctr"/>
            <a:endParaRPr lang="en-US" dirty="0"/>
          </a:p>
          <a:p>
            <a:pPr algn="ctr"/>
            <a:r>
              <a:rPr lang="en-US" b="1" dirty="0"/>
              <a:t>Sporadic </a:t>
            </a:r>
          </a:p>
          <a:p>
            <a:pPr algn="ctr"/>
            <a:r>
              <a:rPr lang="en-US" b="1" dirty="0"/>
              <a:t>Non supporter</a:t>
            </a:r>
            <a:endParaRPr lang="en-US" dirty="0"/>
          </a:p>
          <a:p>
            <a:endParaRPr lang="en-US" dirty="0"/>
          </a:p>
        </p:txBody>
      </p:sp>
      <p:sp>
        <p:nvSpPr>
          <p:cNvPr id="5" name="TextBox 4"/>
          <p:cNvSpPr txBox="1"/>
          <p:nvPr/>
        </p:nvSpPr>
        <p:spPr>
          <a:xfrm>
            <a:off x="4687745" y="5038845"/>
            <a:ext cx="1516284" cy="1169551"/>
          </a:xfrm>
          <a:prstGeom prst="rect">
            <a:avLst/>
          </a:prstGeom>
          <a:solidFill>
            <a:schemeClr val="accent1"/>
          </a:solidFill>
        </p:spPr>
        <p:txBody>
          <a:bodyPr wrap="square" rtlCol="0">
            <a:spAutoFit/>
          </a:bodyPr>
          <a:lstStyle/>
          <a:p>
            <a:pPr algn="ctr"/>
            <a:endParaRPr lang="en-US" dirty="0"/>
          </a:p>
          <a:p>
            <a:pPr algn="ctr"/>
            <a:r>
              <a:rPr lang="en-US" b="1" dirty="0"/>
              <a:t>Non-voting </a:t>
            </a:r>
          </a:p>
          <a:p>
            <a:pPr algn="ctr"/>
            <a:r>
              <a:rPr lang="en-US" b="1" dirty="0"/>
              <a:t>Non supporter</a:t>
            </a:r>
          </a:p>
          <a:p>
            <a:endParaRPr lang="en-US" dirty="0"/>
          </a:p>
          <a:p>
            <a:endParaRPr lang="en-US" dirty="0"/>
          </a:p>
        </p:txBody>
      </p:sp>
      <p:sp>
        <p:nvSpPr>
          <p:cNvPr id="6" name="Oval 5"/>
          <p:cNvSpPr/>
          <p:nvPr/>
        </p:nvSpPr>
        <p:spPr>
          <a:xfrm>
            <a:off x="7442522" y="3434652"/>
            <a:ext cx="2286000" cy="299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9885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079" y="419100"/>
            <a:ext cx="9297842" cy="6007100"/>
          </a:xfrm>
          <a:prstGeom prst="rect">
            <a:avLst/>
          </a:prstGeom>
        </p:spPr>
      </p:pic>
    </p:spTree>
    <p:extLst>
      <p:ext uri="{BB962C8B-B14F-4D97-AF65-F5344CB8AC3E}">
        <p14:creationId xmlns:p14="http://schemas.microsoft.com/office/powerpoint/2010/main" val="1076276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628873362"/>
              </p:ext>
            </p:extLst>
          </p:nvPr>
        </p:nvGraphicFramePr>
        <p:xfrm>
          <a:off x="5410199" y="618850"/>
          <a:ext cx="6322621" cy="3261360"/>
        </p:xfrm>
        <a:graphic>
          <a:graphicData uri="http://schemas.openxmlformats.org/drawingml/2006/table">
            <a:tbl>
              <a:tblPr firstRow="1" bandRow="1">
                <a:tableStyleId>{5C22544A-7EE6-4342-B048-85BDC9FD1C3A}</a:tableStyleId>
              </a:tblPr>
              <a:tblGrid>
                <a:gridCol w="6322621">
                  <a:extLst>
                    <a:ext uri="{9D8B030D-6E8A-4147-A177-3AD203B41FA5}">
                      <a16:colId xmlns="" xmlns:a16="http://schemas.microsoft.com/office/drawing/2014/main" val="20000"/>
                    </a:ext>
                  </a:extLst>
                </a:gridCol>
              </a:tblGrid>
              <a:tr h="370840">
                <a:tc>
                  <a:txBody>
                    <a:bodyPr/>
                    <a:lstStyle/>
                    <a:p>
                      <a:pPr algn="l"/>
                      <a:endParaRPr lang="en-US" sz="800" b="0" i="0" dirty="0">
                        <a:solidFill>
                          <a:schemeClr val="tx1">
                            <a:lumMod val="50000"/>
                            <a:lumOff val="50000"/>
                          </a:schemeClr>
                        </a:solidFill>
                        <a:latin typeface="Gilroy" charset="0"/>
                        <a:ea typeface="Gilroy" charset="0"/>
                        <a:cs typeface="Gilroy" charset="0"/>
                      </a:endParaRPr>
                    </a:p>
                    <a:p>
                      <a:pPr algn="l"/>
                      <a:r>
                        <a:rPr lang="en-US" sz="3200" b="1" i="0" dirty="0">
                          <a:solidFill>
                            <a:schemeClr val="bg2"/>
                          </a:solidFill>
                          <a:latin typeface="Gilroy ExtraBold" charset="0"/>
                          <a:ea typeface="Gilroy ExtraBold" charset="0"/>
                          <a:cs typeface="Gilroy ExtraBold" charset="0"/>
                        </a:rPr>
                        <a:t>Accountability to vote</a:t>
                      </a:r>
                    </a:p>
                  </a:txBody>
                  <a:tcPr>
                    <a:noFill/>
                  </a:tcPr>
                </a:tc>
                <a:extLst>
                  <a:ext uri="{0D108BD9-81ED-4DB2-BD59-A6C34878D82A}">
                    <a16:rowId xmlns="" xmlns:a16="http://schemas.microsoft.com/office/drawing/2014/main" val="10000"/>
                  </a:ext>
                </a:extLst>
              </a:tr>
              <a:tr h="370840">
                <a:tc>
                  <a:txBody>
                    <a:bodyPr/>
                    <a:lstStyle/>
                    <a:p>
                      <a:pPr marL="342900" indent="-342900" algn="l">
                        <a:buFont typeface="Arial" charset="0"/>
                        <a:buChar char="•"/>
                      </a:pPr>
                      <a:r>
                        <a:rPr lang="en-US" sz="2200" b="0" i="0" baseline="0" dirty="0">
                          <a:solidFill>
                            <a:schemeClr val="accent3"/>
                          </a:solidFill>
                          <a:latin typeface="Source Sans Pro" charset="0"/>
                          <a:ea typeface="Source Sans Pro" charset="0"/>
                          <a:cs typeface="Source Sans Pro" charset="0"/>
                        </a:rPr>
                        <a:t>Reminds voters of the norm of voting</a:t>
                      </a:r>
                    </a:p>
                    <a:p>
                      <a:pPr marL="342900" indent="-342900" algn="l">
                        <a:buFont typeface="Arial" charset="0"/>
                        <a:buChar char="•"/>
                      </a:pPr>
                      <a:r>
                        <a:rPr lang="en-US" sz="2200" b="0" i="0" baseline="0" dirty="0">
                          <a:solidFill>
                            <a:schemeClr val="accent3"/>
                          </a:solidFill>
                          <a:latin typeface="Source Sans Pro" charset="0"/>
                          <a:ea typeface="Source Sans Pro" charset="0"/>
                          <a:cs typeface="Source Sans Pro" charset="0"/>
                        </a:rPr>
                        <a:t>Increases the likelihood that someone will vote</a:t>
                      </a:r>
                    </a:p>
                  </a:txBody>
                  <a:tcPr>
                    <a:solidFill>
                      <a:schemeClr val="bg1"/>
                    </a:solidFill>
                  </a:tcPr>
                </a:tc>
                <a:extLst>
                  <a:ext uri="{0D108BD9-81ED-4DB2-BD59-A6C34878D82A}">
                    <a16:rowId xmlns="" xmlns:a16="http://schemas.microsoft.com/office/drawing/2014/main" val="10001"/>
                  </a:ext>
                </a:extLst>
              </a:tr>
              <a:tr h="370840">
                <a:tc>
                  <a:txBody>
                    <a:bodyPr/>
                    <a:lstStyle/>
                    <a:p>
                      <a:pPr algn="l"/>
                      <a:endParaRPr lang="en-US" sz="3200" b="1" i="0" baseline="0" dirty="0">
                        <a:solidFill>
                          <a:schemeClr val="accent3"/>
                        </a:solidFill>
                        <a:latin typeface="Gilroy ExtraBold" charset="0"/>
                        <a:ea typeface="Gilroy ExtraBold" charset="0"/>
                        <a:cs typeface="Gilroy ExtraBold" charset="0"/>
                      </a:endParaRPr>
                    </a:p>
                  </a:txBody>
                  <a:tcPr>
                    <a:noFill/>
                  </a:tcPr>
                </a:tc>
                <a:extLst>
                  <a:ext uri="{0D108BD9-81ED-4DB2-BD59-A6C34878D82A}">
                    <a16:rowId xmlns="" xmlns:a16="http://schemas.microsoft.com/office/drawing/2014/main" val="10002"/>
                  </a:ext>
                </a:extLst>
              </a:tr>
              <a:tr h="142688">
                <a:tc>
                  <a:txBody>
                    <a:bodyPr/>
                    <a:lstStyle/>
                    <a:p>
                      <a:pPr marL="342900" indent="-342900">
                        <a:buFont typeface="Arial" charset="0"/>
                        <a:buChar char="•"/>
                      </a:pPr>
                      <a:endParaRPr lang="en-US" sz="800" b="0" i="0" baseline="0" dirty="0">
                        <a:solidFill>
                          <a:schemeClr val="tx1"/>
                        </a:solidFill>
                        <a:latin typeface="Source Sans Pro" charset="0"/>
                        <a:ea typeface="Source Sans Pro" charset="0"/>
                        <a:cs typeface="Source Sans Pro" charset="0"/>
                      </a:endParaRPr>
                    </a:p>
                  </a:txBody>
                  <a:tcPr>
                    <a:noFill/>
                  </a:tcPr>
                </a:tc>
                <a:extLst>
                  <a:ext uri="{0D108BD9-81ED-4DB2-BD59-A6C34878D82A}">
                    <a16:rowId xmlns="" xmlns:a16="http://schemas.microsoft.com/office/drawing/2014/main" val="10003"/>
                  </a:ext>
                </a:extLst>
              </a:tr>
              <a:tr h="370840">
                <a:tc>
                  <a:txBody>
                    <a:bodyPr/>
                    <a:lstStyle/>
                    <a:p>
                      <a:pPr algn="l"/>
                      <a:endParaRPr lang="en-US" sz="3200" b="1" i="0" dirty="0">
                        <a:solidFill>
                          <a:srgbClr val="00B4DC"/>
                        </a:solidFill>
                        <a:latin typeface="Gilroy ExtraBold" charset="0"/>
                        <a:ea typeface="Gilroy ExtraBold" charset="0"/>
                        <a:cs typeface="Gilroy ExtraBold" charset="0"/>
                      </a:endParaRPr>
                    </a:p>
                  </a:txBody>
                  <a:tcPr>
                    <a:noFill/>
                  </a:tcPr>
                </a:tc>
                <a:extLst>
                  <a:ext uri="{0D108BD9-81ED-4DB2-BD59-A6C34878D82A}">
                    <a16:rowId xmlns="" xmlns:a16="http://schemas.microsoft.com/office/drawing/2014/main" val="10004"/>
                  </a:ext>
                </a:extLst>
              </a:tr>
              <a:tr h="370840">
                <a:tc>
                  <a:txBody>
                    <a:bodyPr/>
                    <a:lstStyle/>
                    <a:p>
                      <a:pPr marL="342900" indent="-342900" algn="l">
                        <a:buFont typeface="Arial" charset="0"/>
                        <a:buChar char="•"/>
                      </a:pPr>
                      <a:endParaRPr lang="en-US" sz="2200" b="0" i="0" baseline="0" dirty="0">
                        <a:solidFill>
                          <a:schemeClr val="tx1"/>
                        </a:solidFill>
                        <a:latin typeface="Source Sans Pro" charset="0"/>
                        <a:ea typeface="Source Sans Pro" charset="0"/>
                        <a:cs typeface="Source Sans Pro" charset="0"/>
                      </a:endParaRPr>
                    </a:p>
                  </a:txBody>
                  <a:tcPr>
                    <a:noFill/>
                  </a:tcPr>
                </a:tc>
                <a:extLst>
                  <a:ext uri="{0D108BD9-81ED-4DB2-BD59-A6C34878D82A}">
                    <a16:rowId xmlns="" xmlns:a16="http://schemas.microsoft.com/office/drawing/2014/main" val="10005"/>
                  </a:ext>
                </a:extLst>
              </a:tr>
            </a:tbl>
          </a:graphicData>
        </a:graphic>
      </p:graphicFrame>
      <p:sp>
        <p:nvSpPr>
          <p:cNvPr id="8" name="TextBox 7"/>
          <p:cNvSpPr txBox="1"/>
          <p:nvPr/>
        </p:nvSpPr>
        <p:spPr>
          <a:xfrm>
            <a:off x="838199" y="838200"/>
            <a:ext cx="3878179" cy="1077218"/>
          </a:xfrm>
          <a:prstGeom prst="rect">
            <a:avLst/>
          </a:prstGeom>
          <a:noFill/>
        </p:spPr>
        <p:txBody>
          <a:bodyPr wrap="square" rtlCol="0">
            <a:spAutoFit/>
          </a:bodyPr>
          <a:lstStyle/>
          <a:p>
            <a:pPr>
              <a:lnSpc>
                <a:spcPct val="80000"/>
              </a:lnSpc>
            </a:pPr>
            <a:r>
              <a:rPr lang="en-US" sz="4000" b="1" dirty="0">
                <a:solidFill>
                  <a:srgbClr val="00B4DC"/>
                </a:solidFill>
                <a:latin typeface="Gilroy ExtraBold" charset="0"/>
                <a:ea typeface="Gilroy ExtraBold" charset="0"/>
                <a:cs typeface="Gilroy ExtraBold" charset="0"/>
              </a:rPr>
              <a:t>Why turnout conversations?</a:t>
            </a:r>
          </a:p>
        </p:txBody>
      </p:sp>
      <p:sp>
        <p:nvSpPr>
          <p:cNvPr id="7" name="TextBox 6"/>
          <p:cNvSpPr txBox="1"/>
          <p:nvPr/>
        </p:nvSpPr>
        <p:spPr>
          <a:xfrm>
            <a:off x="838200" y="5203376"/>
            <a:ext cx="3505200" cy="344838"/>
          </a:xfrm>
          <a:prstGeom prst="rect">
            <a:avLst/>
          </a:prstGeom>
          <a:noFill/>
        </p:spPr>
        <p:txBody>
          <a:bodyPr wrap="square" rtlCol="0">
            <a:spAutoFit/>
          </a:bodyPr>
          <a:lstStyle/>
          <a:p>
            <a:pPr>
              <a:lnSpc>
                <a:spcPct val="80000"/>
              </a:lnSpc>
            </a:pPr>
            <a:r>
              <a:rPr lang="en-US" sz="2000" b="1" dirty="0">
                <a:solidFill>
                  <a:srgbClr val="00B4DC"/>
                </a:solidFill>
                <a:latin typeface="Gilroy ExtraBold" charset="0"/>
                <a:ea typeface="Gilroy ExtraBold" charset="0"/>
                <a:cs typeface="Gilroy ExtraBold" charset="0"/>
              </a:rPr>
              <a:t>*</a:t>
            </a:r>
            <a:r>
              <a:rPr lang="en-US" sz="2000" b="1" dirty="0" smtClean="0">
                <a:solidFill>
                  <a:srgbClr val="00B4DC"/>
                </a:solidFill>
                <a:latin typeface="Gilroy ExtraBold" charset="0"/>
                <a:ea typeface="Gilroy ExtraBold" charset="0"/>
                <a:cs typeface="Gilroy ExtraBold" charset="0"/>
              </a:rPr>
              <a:t>Source: </a:t>
            </a:r>
            <a:r>
              <a:rPr lang="en-US" sz="2000" b="1" dirty="0">
                <a:solidFill>
                  <a:srgbClr val="00B4DC"/>
                </a:solidFill>
                <a:latin typeface="Gilroy ExtraBold" charset="0"/>
                <a:ea typeface="Gilroy ExtraBold" charset="0"/>
                <a:cs typeface="Gilroy ExtraBold" charset="0"/>
              </a:rPr>
              <a:t>Analyst Institute</a:t>
            </a:r>
          </a:p>
        </p:txBody>
      </p:sp>
    </p:spTree>
    <p:extLst>
      <p:ext uri="{BB962C8B-B14F-4D97-AF65-F5344CB8AC3E}">
        <p14:creationId xmlns:p14="http://schemas.microsoft.com/office/powerpoint/2010/main" val="6260006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621013079"/>
              </p:ext>
            </p:extLst>
          </p:nvPr>
        </p:nvGraphicFramePr>
        <p:xfrm>
          <a:off x="5410199" y="618850"/>
          <a:ext cx="6322621" cy="3931920"/>
        </p:xfrm>
        <a:graphic>
          <a:graphicData uri="http://schemas.openxmlformats.org/drawingml/2006/table">
            <a:tbl>
              <a:tblPr firstRow="1" bandRow="1">
                <a:tableStyleId>{5C22544A-7EE6-4342-B048-85BDC9FD1C3A}</a:tableStyleId>
              </a:tblPr>
              <a:tblGrid>
                <a:gridCol w="6322621">
                  <a:extLst>
                    <a:ext uri="{9D8B030D-6E8A-4147-A177-3AD203B41FA5}">
                      <a16:colId xmlns="" xmlns:a16="http://schemas.microsoft.com/office/drawing/2014/main" val="20000"/>
                    </a:ext>
                  </a:extLst>
                </a:gridCol>
              </a:tblGrid>
              <a:tr h="370840">
                <a:tc>
                  <a:txBody>
                    <a:bodyPr/>
                    <a:lstStyle/>
                    <a:p>
                      <a:pPr algn="l"/>
                      <a:endParaRPr lang="en-US" sz="800" b="0" i="0" dirty="0">
                        <a:solidFill>
                          <a:schemeClr val="tx1">
                            <a:lumMod val="50000"/>
                            <a:lumOff val="50000"/>
                          </a:schemeClr>
                        </a:solidFill>
                        <a:latin typeface="Gilroy" charset="0"/>
                        <a:ea typeface="Gilroy" charset="0"/>
                        <a:cs typeface="Gilroy" charset="0"/>
                      </a:endParaRPr>
                    </a:p>
                    <a:p>
                      <a:pPr algn="l"/>
                      <a:r>
                        <a:rPr lang="en-US" sz="3200" b="1" i="0" dirty="0">
                          <a:solidFill>
                            <a:schemeClr val="bg2"/>
                          </a:solidFill>
                          <a:latin typeface="Gilroy ExtraBold" charset="0"/>
                          <a:ea typeface="Gilroy ExtraBold" charset="0"/>
                          <a:cs typeface="Gilroy ExtraBold" charset="0"/>
                        </a:rPr>
                        <a:t>Accountability to vote</a:t>
                      </a:r>
                    </a:p>
                  </a:txBody>
                  <a:tcPr>
                    <a:noFill/>
                  </a:tcPr>
                </a:tc>
                <a:extLst>
                  <a:ext uri="{0D108BD9-81ED-4DB2-BD59-A6C34878D82A}">
                    <a16:rowId xmlns="" xmlns:a16="http://schemas.microsoft.com/office/drawing/2014/main" val="10000"/>
                  </a:ext>
                </a:extLst>
              </a:tr>
              <a:tr h="370840">
                <a:tc>
                  <a:txBody>
                    <a:bodyPr/>
                    <a:lstStyle/>
                    <a:p>
                      <a:pPr marL="342900" indent="-342900" algn="l">
                        <a:buFont typeface="Arial" charset="0"/>
                        <a:buChar char="•"/>
                      </a:pPr>
                      <a:r>
                        <a:rPr lang="en-US" sz="2200" b="0" i="0" baseline="0" dirty="0">
                          <a:solidFill>
                            <a:schemeClr val="tx1"/>
                          </a:solidFill>
                          <a:latin typeface="Source Sans Pro" charset="0"/>
                          <a:ea typeface="Source Sans Pro" charset="0"/>
                          <a:cs typeface="Source Sans Pro" charset="0"/>
                        </a:rPr>
                        <a:t>Reminds voters of the norm of voting</a:t>
                      </a:r>
                    </a:p>
                    <a:p>
                      <a:pPr marL="342900" indent="-342900" algn="l">
                        <a:buFont typeface="Arial" charset="0"/>
                        <a:buChar char="•"/>
                      </a:pPr>
                      <a:r>
                        <a:rPr lang="en-US" sz="2200" b="0" i="0" baseline="0" dirty="0">
                          <a:solidFill>
                            <a:schemeClr val="tx1"/>
                          </a:solidFill>
                          <a:latin typeface="Source Sans Pro" charset="0"/>
                          <a:ea typeface="Source Sans Pro" charset="0"/>
                          <a:cs typeface="Source Sans Pro" charset="0"/>
                        </a:rPr>
                        <a:t>Increases the likelihood that someone will vote</a:t>
                      </a:r>
                    </a:p>
                  </a:txBody>
                  <a:tcPr>
                    <a:solidFill>
                      <a:schemeClr val="bg1"/>
                    </a:solidFill>
                  </a:tcPr>
                </a:tc>
                <a:extLst>
                  <a:ext uri="{0D108BD9-81ED-4DB2-BD59-A6C34878D82A}">
                    <a16:rowId xmlns="" xmlns:a16="http://schemas.microsoft.com/office/drawing/2014/main" val="10001"/>
                  </a:ext>
                </a:extLst>
              </a:tr>
              <a:tr h="370840">
                <a:tc>
                  <a:txBody>
                    <a:bodyPr/>
                    <a:lstStyle/>
                    <a:p>
                      <a:pPr algn="l"/>
                      <a:r>
                        <a:rPr lang="en-US" sz="3200" b="1" i="0" baseline="0" dirty="0">
                          <a:solidFill>
                            <a:schemeClr val="bg2"/>
                          </a:solidFill>
                          <a:latin typeface="Gilroy ExtraBold" charset="0"/>
                          <a:ea typeface="Gilroy ExtraBold" charset="0"/>
                          <a:cs typeface="Gilroy ExtraBold" charset="0"/>
                        </a:rPr>
                        <a:t>Pledging to vote</a:t>
                      </a:r>
                    </a:p>
                  </a:txBody>
                  <a:tcPr>
                    <a:noFill/>
                  </a:tcPr>
                </a:tc>
                <a:extLst>
                  <a:ext uri="{0D108BD9-81ED-4DB2-BD59-A6C34878D82A}">
                    <a16:rowId xmlns="" xmlns:a16="http://schemas.microsoft.com/office/drawing/2014/main" val="10002"/>
                  </a:ext>
                </a:extLst>
              </a:tr>
              <a:tr h="142688">
                <a:tc>
                  <a:txBody>
                    <a:bodyPr/>
                    <a:lstStyle/>
                    <a:p>
                      <a:pPr marL="342900" indent="-342900">
                        <a:buFont typeface="Arial" charset="0"/>
                        <a:buChar char="•"/>
                      </a:pPr>
                      <a:r>
                        <a:rPr lang="en-US" sz="2200" b="0" i="0" baseline="0" dirty="0">
                          <a:solidFill>
                            <a:schemeClr val="accent3"/>
                          </a:solidFill>
                          <a:latin typeface="Source Sans Pro" charset="0"/>
                          <a:ea typeface="Source Sans Pro" charset="0"/>
                          <a:cs typeface="Source Sans Pro" charset="0"/>
                        </a:rPr>
                        <a:t>Voters who pledge to vote are more likely to turnout than those who don’t intentionally do so</a:t>
                      </a:r>
                    </a:p>
                    <a:p>
                      <a:pPr marL="342900" indent="-342900">
                        <a:buFont typeface="Arial" charset="0"/>
                        <a:buChar char="•"/>
                      </a:pPr>
                      <a:endParaRPr lang="en-US" sz="800" b="0" i="0" baseline="0" dirty="0">
                        <a:solidFill>
                          <a:schemeClr val="tx1"/>
                        </a:solidFill>
                        <a:latin typeface="Source Sans Pro" charset="0"/>
                        <a:ea typeface="Source Sans Pro" charset="0"/>
                        <a:cs typeface="Source Sans Pro" charset="0"/>
                      </a:endParaRPr>
                    </a:p>
                  </a:txBody>
                  <a:tcPr>
                    <a:noFill/>
                  </a:tcPr>
                </a:tc>
                <a:extLst>
                  <a:ext uri="{0D108BD9-81ED-4DB2-BD59-A6C34878D82A}">
                    <a16:rowId xmlns="" xmlns:a16="http://schemas.microsoft.com/office/drawing/2014/main" val="10003"/>
                  </a:ext>
                </a:extLst>
              </a:tr>
              <a:tr h="370840">
                <a:tc>
                  <a:txBody>
                    <a:bodyPr/>
                    <a:lstStyle/>
                    <a:p>
                      <a:pPr algn="l"/>
                      <a:endParaRPr lang="en-US" sz="3200" b="1" i="0" dirty="0">
                        <a:solidFill>
                          <a:srgbClr val="00B4DC"/>
                        </a:solidFill>
                        <a:latin typeface="Gilroy ExtraBold" charset="0"/>
                        <a:ea typeface="Gilroy ExtraBold" charset="0"/>
                        <a:cs typeface="Gilroy ExtraBold" charset="0"/>
                      </a:endParaRPr>
                    </a:p>
                  </a:txBody>
                  <a:tcPr>
                    <a:noFill/>
                  </a:tcPr>
                </a:tc>
                <a:extLst>
                  <a:ext uri="{0D108BD9-81ED-4DB2-BD59-A6C34878D82A}">
                    <a16:rowId xmlns="" xmlns:a16="http://schemas.microsoft.com/office/drawing/2014/main" val="10004"/>
                  </a:ext>
                </a:extLst>
              </a:tr>
              <a:tr h="370840">
                <a:tc>
                  <a:txBody>
                    <a:bodyPr/>
                    <a:lstStyle/>
                    <a:p>
                      <a:pPr marL="342900" indent="-342900" algn="l">
                        <a:buFont typeface="Arial" charset="0"/>
                        <a:buChar char="•"/>
                      </a:pPr>
                      <a:endParaRPr lang="en-US" sz="2200" b="0" i="0" baseline="0" dirty="0">
                        <a:solidFill>
                          <a:schemeClr val="tx1"/>
                        </a:solidFill>
                        <a:latin typeface="Source Sans Pro" charset="0"/>
                        <a:ea typeface="Source Sans Pro" charset="0"/>
                        <a:cs typeface="Source Sans Pro" charset="0"/>
                      </a:endParaRPr>
                    </a:p>
                  </a:txBody>
                  <a:tcPr>
                    <a:noFill/>
                  </a:tcPr>
                </a:tc>
                <a:extLst>
                  <a:ext uri="{0D108BD9-81ED-4DB2-BD59-A6C34878D82A}">
                    <a16:rowId xmlns="" xmlns:a16="http://schemas.microsoft.com/office/drawing/2014/main" val="10005"/>
                  </a:ext>
                </a:extLst>
              </a:tr>
            </a:tbl>
          </a:graphicData>
        </a:graphic>
      </p:graphicFrame>
      <p:sp>
        <p:nvSpPr>
          <p:cNvPr id="8" name="TextBox 7"/>
          <p:cNvSpPr txBox="1"/>
          <p:nvPr/>
        </p:nvSpPr>
        <p:spPr>
          <a:xfrm>
            <a:off x="838199" y="838200"/>
            <a:ext cx="3878179" cy="1077218"/>
          </a:xfrm>
          <a:prstGeom prst="rect">
            <a:avLst/>
          </a:prstGeom>
          <a:noFill/>
        </p:spPr>
        <p:txBody>
          <a:bodyPr wrap="square" rtlCol="0">
            <a:spAutoFit/>
          </a:bodyPr>
          <a:lstStyle/>
          <a:p>
            <a:pPr>
              <a:lnSpc>
                <a:spcPct val="80000"/>
              </a:lnSpc>
            </a:pPr>
            <a:r>
              <a:rPr lang="en-US" sz="4000" b="1" dirty="0">
                <a:solidFill>
                  <a:srgbClr val="00B4DC"/>
                </a:solidFill>
                <a:latin typeface="Gilroy ExtraBold" charset="0"/>
                <a:ea typeface="Gilroy ExtraBold" charset="0"/>
                <a:cs typeface="Gilroy ExtraBold" charset="0"/>
              </a:rPr>
              <a:t>Why turnout conversations?</a:t>
            </a:r>
          </a:p>
        </p:txBody>
      </p:sp>
      <p:sp>
        <p:nvSpPr>
          <p:cNvPr id="7" name="TextBox 6"/>
          <p:cNvSpPr txBox="1"/>
          <p:nvPr/>
        </p:nvSpPr>
        <p:spPr>
          <a:xfrm>
            <a:off x="838200" y="5203376"/>
            <a:ext cx="3505200" cy="344838"/>
          </a:xfrm>
          <a:prstGeom prst="rect">
            <a:avLst/>
          </a:prstGeom>
          <a:noFill/>
        </p:spPr>
        <p:txBody>
          <a:bodyPr wrap="square" rtlCol="0">
            <a:spAutoFit/>
          </a:bodyPr>
          <a:lstStyle/>
          <a:p>
            <a:pPr>
              <a:lnSpc>
                <a:spcPct val="80000"/>
              </a:lnSpc>
            </a:pPr>
            <a:r>
              <a:rPr lang="en-US" sz="2000" b="1" dirty="0">
                <a:solidFill>
                  <a:srgbClr val="00B4DC"/>
                </a:solidFill>
                <a:latin typeface="Gilroy ExtraBold" charset="0"/>
                <a:ea typeface="Gilroy ExtraBold" charset="0"/>
                <a:cs typeface="Gilroy ExtraBold" charset="0"/>
              </a:rPr>
              <a:t>*</a:t>
            </a:r>
            <a:r>
              <a:rPr lang="en-US" sz="2000" b="1" dirty="0" smtClean="0">
                <a:solidFill>
                  <a:srgbClr val="00B4DC"/>
                </a:solidFill>
                <a:latin typeface="Gilroy ExtraBold" charset="0"/>
                <a:ea typeface="Gilroy ExtraBold" charset="0"/>
                <a:cs typeface="Gilroy ExtraBold" charset="0"/>
              </a:rPr>
              <a:t>Source: </a:t>
            </a:r>
            <a:r>
              <a:rPr lang="en-US" sz="2000" b="1" dirty="0">
                <a:solidFill>
                  <a:srgbClr val="00B4DC"/>
                </a:solidFill>
                <a:latin typeface="Gilroy ExtraBold" charset="0"/>
                <a:ea typeface="Gilroy ExtraBold" charset="0"/>
                <a:cs typeface="Gilroy ExtraBold" charset="0"/>
              </a:rPr>
              <a:t>Analyst Institute</a:t>
            </a:r>
          </a:p>
        </p:txBody>
      </p:sp>
    </p:spTree>
    <p:extLst>
      <p:ext uri="{BB962C8B-B14F-4D97-AF65-F5344CB8AC3E}">
        <p14:creationId xmlns:p14="http://schemas.microsoft.com/office/powerpoint/2010/main" val="19571388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067604993"/>
              </p:ext>
            </p:extLst>
          </p:nvPr>
        </p:nvGraphicFramePr>
        <p:xfrm>
          <a:off x="5410199" y="618850"/>
          <a:ext cx="6322621" cy="4937760"/>
        </p:xfrm>
        <a:graphic>
          <a:graphicData uri="http://schemas.openxmlformats.org/drawingml/2006/table">
            <a:tbl>
              <a:tblPr firstRow="1" bandRow="1">
                <a:tableStyleId>{5C22544A-7EE6-4342-B048-85BDC9FD1C3A}</a:tableStyleId>
              </a:tblPr>
              <a:tblGrid>
                <a:gridCol w="6322621">
                  <a:extLst>
                    <a:ext uri="{9D8B030D-6E8A-4147-A177-3AD203B41FA5}">
                      <a16:colId xmlns="" xmlns:a16="http://schemas.microsoft.com/office/drawing/2014/main" val="20000"/>
                    </a:ext>
                  </a:extLst>
                </a:gridCol>
              </a:tblGrid>
              <a:tr h="370840">
                <a:tc>
                  <a:txBody>
                    <a:bodyPr/>
                    <a:lstStyle/>
                    <a:p>
                      <a:pPr algn="l"/>
                      <a:endParaRPr lang="en-US" sz="800" b="0" i="0" dirty="0">
                        <a:solidFill>
                          <a:schemeClr val="tx1">
                            <a:lumMod val="50000"/>
                            <a:lumOff val="50000"/>
                          </a:schemeClr>
                        </a:solidFill>
                        <a:latin typeface="Gilroy" charset="0"/>
                        <a:ea typeface="Gilroy" charset="0"/>
                        <a:cs typeface="Gilroy" charset="0"/>
                      </a:endParaRPr>
                    </a:p>
                    <a:p>
                      <a:pPr algn="l"/>
                      <a:r>
                        <a:rPr lang="en-US" sz="3200" b="1" i="0" dirty="0">
                          <a:solidFill>
                            <a:schemeClr val="bg2"/>
                          </a:solidFill>
                          <a:latin typeface="Gilroy ExtraBold" charset="0"/>
                          <a:ea typeface="Gilroy ExtraBold" charset="0"/>
                          <a:cs typeface="Gilroy ExtraBold" charset="0"/>
                        </a:rPr>
                        <a:t>Accountability to vote</a:t>
                      </a:r>
                    </a:p>
                  </a:txBody>
                  <a:tcPr>
                    <a:noFill/>
                  </a:tcPr>
                </a:tc>
                <a:extLst>
                  <a:ext uri="{0D108BD9-81ED-4DB2-BD59-A6C34878D82A}">
                    <a16:rowId xmlns="" xmlns:a16="http://schemas.microsoft.com/office/drawing/2014/main" val="10000"/>
                  </a:ext>
                </a:extLst>
              </a:tr>
              <a:tr h="370840">
                <a:tc>
                  <a:txBody>
                    <a:bodyPr/>
                    <a:lstStyle/>
                    <a:p>
                      <a:pPr marL="342900" indent="-342900" algn="l">
                        <a:buFont typeface="Arial" charset="0"/>
                        <a:buChar char="•"/>
                      </a:pPr>
                      <a:r>
                        <a:rPr lang="en-US" sz="2200" b="0" i="0" baseline="0" dirty="0">
                          <a:solidFill>
                            <a:schemeClr val="tx1"/>
                          </a:solidFill>
                          <a:latin typeface="Source Sans Pro" charset="0"/>
                          <a:ea typeface="Source Sans Pro" charset="0"/>
                          <a:cs typeface="Source Sans Pro" charset="0"/>
                        </a:rPr>
                        <a:t>Reminds voters of the norm of voting</a:t>
                      </a:r>
                    </a:p>
                    <a:p>
                      <a:pPr marL="342900" indent="-342900" algn="l">
                        <a:buFont typeface="Arial" charset="0"/>
                        <a:buChar char="•"/>
                      </a:pPr>
                      <a:r>
                        <a:rPr lang="en-US" sz="2200" b="0" i="0" baseline="0" dirty="0">
                          <a:solidFill>
                            <a:schemeClr val="tx1"/>
                          </a:solidFill>
                          <a:latin typeface="Source Sans Pro" charset="0"/>
                          <a:ea typeface="Source Sans Pro" charset="0"/>
                          <a:cs typeface="Source Sans Pro" charset="0"/>
                        </a:rPr>
                        <a:t>Increases the likelihood that someone will vote</a:t>
                      </a:r>
                    </a:p>
                  </a:txBody>
                  <a:tcPr>
                    <a:solidFill>
                      <a:schemeClr val="bg1"/>
                    </a:solidFill>
                  </a:tcPr>
                </a:tc>
                <a:extLst>
                  <a:ext uri="{0D108BD9-81ED-4DB2-BD59-A6C34878D82A}">
                    <a16:rowId xmlns="" xmlns:a16="http://schemas.microsoft.com/office/drawing/2014/main" val="10001"/>
                  </a:ext>
                </a:extLst>
              </a:tr>
              <a:tr h="370840">
                <a:tc>
                  <a:txBody>
                    <a:bodyPr/>
                    <a:lstStyle/>
                    <a:p>
                      <a:pPr algn="l"/>
                      <a:r>
                        <a:rPr lang="en-US" sz="3200" b="1" i="0" baseline="0" dirty="0">
                          <a:solidFill>
                            <a:schemeClr val="bg2"/>
                          </a:solidFill>
                          <a:latin typeface="Gilroy ExtraBold" charset="0"/>
                          <a:ea typeface="Gilroy ExtraBold" charset="0"/>
                          <a:cs typeface="Gilroy ExtraBold" charset="0"/>
                        </a:rPr>
                        <a:t>Pledging to vote</a:t>
                      </a:r>
                    </a:p>
                  </a:txBody>
                  <a:tcPr>
                    <a:noFill/>
                  </a:tcPr>
                </a:tc>
                <a:extLst>
                  <a:ext uri="{0D108BD9-81ED-4DB2-BD59-A6C34878D82A}">
                    <a16:rowId xmlns="" xmlns:a16="http://schemas.microsoft.com/office/drawing/2014/main" val="10002"/>
                  </a:ext>
                </a:extLst>
              </a:tr>
              <a:tr h="142688">
                <a:tc>
                  <a:txBody>
                    <a:bodyPr/>
                    <a:lstStyle/>
                    <a:p>
                      <a:pPr marL="342900" indent="-342900">
                        <a:buFont typeface="Arial" charset="0"/>
                        <a:buChar char="•"/>
                      </a:pPr>
                      <a:r>
                        <a:rPr lang="en-US" sz="2200" b="0" i="0" baseline="0" dirty="0">
                          <a:solidFill>
                            <a:schemeClr val="accent3"/>
                          </a:solidFill>
                          <a:latin typeface="Source Sans Pro" charset="0"/>
                          <a:ea typeface="Source Sans Pro" charset="0"/>
                          <a:cs typeface="Source Sans Pro" charset="0"/>
                        </a:rPr>
                        <a:t>Voters who pledge to vote are more likely to turnout than those who don’t intentionally do so</a:t>
                      </a:r>
                    </a:p>
                    <a:p>
                      <a:pPr marL="342900" indent="-342900">
                        <a:buFont typeface="Arial" charset="0"/>
                        <a:buChar char="•"/>
                      </a:pPr>
                      <a:endParaRPr lang="en-US" sz="800" b="0" i="0" baseline="0" dirty="0">
                        <a:solidFill>
                          <a:schemeClr val="tx1"/>
                        </a:solidFill>
                        <a:latin typeface="Source Sans Pro" charset="0"/>
                        <a:ea typeface="Source Sans Pro" charset="0"/>
                        <a:cs typeface="Source Sans Pro" charset="0"/>
                      </a:endParaRPr>
                    </a:p>
                  </a:txBody>
                  <a:tcPr>
                    <a:noFill/>
                  </a:tcPr>
                </a:tc>
                <a:extLst>
                  <a:ext uri="{0D108BD9-81ED-4DB2-BD59-A6C34878D82A}">
                    <a16:rowId xmlns="" xmlns:a16="http://schemas.microsoft.com/office/drawing/2014/main" val="10003"/>
                  </a:ext>
                </a:extLst>
              </a:tr>
              <a:tr h="370840">
                <a:tc>
                  <a:txBody>
                    <a:bodyPr/>
                    <a:lstStyle/>
                    <a:p>
                      <a:pPr algn="l"/>
                      <a:r>
                        <a:rPr lang="en-US" sz="3200" b="1" i="0" dirty="0">
                          <a:solidFill>
                            <a:srgbClr val="00B4DC"/>
                          </a:solidFill>
                          <a:latin typeface="Gilroy ExtraBold" charset="0"/>
                          <a:ea typeface="Gilroy ExtraBold" charset="0"/>
                          <a:cs typeface="Gilroy ExtraBold" charset="0"/>
                        </a:rPr>
                        <a:t>Vote planning</a:t>
                      </a:r>
                    </a:p>
                  </a:txBody>
                  <a:tcPr>
                    <a:noFill/>
                  </a:tcPr>
                </a:tc>
                <a:extLst>
                  <a:ext uri="{0D108BD9-81ED-4DB2-BD59-A6C34878D82A}">
                    <a16:rowId xmlns="" xmlns:a16="http://schemas.microsoft.com/office/drawing/2014/main" val="10004"/>
                  </a:ext>
                </a:extLst>
              </a:tr>
              <a:tr h="370840">
                <a:tc>
                  <a:txBody>
                    <a:bodyPr/>
                    <a:lstStyle/>
                    <a:p>
                      <a:pPr marL="342900" indent="-342900" algn="l">
                        <a:buFont typeface="Arial" charset="0"/>
                        <a:buChar char="•"/>
                      </a:pPr>
                      <a:r>
                        <a:rPr lang="en-US" sz="2200" b="0" i="0" baseline="0" dirty="0">
                          <a:solidFill>
                            <a:schemeClr val="accent3"/>
                          </a:solidFill>
                          <a:latin typeface="Source Sans Pro" charset="0"/>
                          <a:ea typeface="Source Sans Pro" charset="0"/>
                          <a:cs typeface="Source Sans Pro" charset="0"/>
                        </a:rPr>
                        <a:t>Vote planning effectively cuts past “fast thinking” reactions of voters in conversations. A majority of sporadic voters will say “yes I will vote,” but may not intentionally plan to</a:t>
                      </a:r>
                    </a:p>
                  </a:txBody>
                  <a:tcPr>
                    <a:noFill/>
                  </a:tcPr>
                </a:tc>
                <a:extLst>
                  <a:ext uri="{0D108BD9-81ED-4DB2-BD59-A6C34878D82A}">
                    <a16:rowId xmlns="" xmlns:a16="http://schemas.microsoft.com/office/drawing/2014/main" val="10005"/>
                  </a:ext>
                </a:extLst>
              </a:tr>
            </a:tbl>
          </a:graphicData>
        </a:graphic>
      </p:graphicFrame>
      <p:sp>
        <p:nvSpPr>
          <p:cNvPr id="8" name="TextBox 7"/>
          <p:cNvSpPr txBox="1"/>
          <p:nvPr/>
        </p:nvSpPr>
        <p:spPr>
          <a:xfrm>
            <a:off x="838199" y="838200"/>
            <a:ext cx="3878179" cy="1077218"/>
          </a:xfrm>
          <a:prstGeom prst="rect">
            <a:avLst/>
          </a:prstGeom>
          <a:noFill/>
        </p:spPr>
        <p:txBody>
          <a:bodyPr wrap="square" rtlCol="0">
            <a:spAutoFit/>
          </a:bodyPr>
          <a:lstStyle/>
          <a:p>
            <a:pPr>
              <a:lnSpc>
                <a:spcPct val="80000"/>
              </a:lnSpc>
            </a:pPr>
            <a:r>
              <a:rPr lang="en-US" sz="4000" b="1" dirty="0">
                <a:solidFill>
                  <a:srgbClr val="00B4DC"/>
                </a:solidFill>
                <a:latin typeface="Gilroy ExtraBold" charset="0"/>
                <a:ea typeface="Gilroy ExtraBold" charset="0"/>
                <a:cs typeface="Gilroy ExtraBold" charset="0"/>
              </a:rPr>
              <a:t>Why turnout conversations?</a:t>
            </a:r>
          </a:p>
        </p:txBody>
      </p:sp>
      <p:sp>
        <p:nvSpPr>
          <p:cNvPr id="7" name="TextBox 6"/>
          <p:cNvSpPr txBox="1"/>
          <p:nvPr/>
        </p:nvSpPr>
        <p:spPr>
          <a:xfrm>
            <a:off x="838200" y="5203376"/>
            <a:ext cx="3505200" cy="344838"/>
          </a:xfrm>
          <a:prstGeom prst="rect">
            <a:avLst/>
          </a:prstGeom>
          <a:noFill/>
        </p:spPr>
        <p:txBody>
          <a:bodyPr wrap="square" rtlCol="0">
            <a:spAutoFit/>
          </a:bodyPr>
          <a:lstStyle/>
          <a:p>
            <a:pPr>
              <a:lnSpc>
                <a:spcPct val="80000"/>
              </a:lnSpc>
            </a:pPr>
            <a:r>
              <a:rPr lang="en-US" sz="2000" b="1" dirty="0">
                <a:solidFill>
                  <a:srgbClr val="00B4DC"/>
                </a:solidFill>
                <a:latin typeface="Gilroy ExtraBold" charset="0"/>
                <a:ea typeface="Gilroy ExtraBold" charset="0"/>
                <a:cs typeface="Gilroy ExtraBold" charset="0"/>
              </a:rPr>
              <a:t>*</a:t>
            </a:r>
            <a:r>
              <a:rPr lang="en-US" sz="2000" b="1" dirty="0" smtClean="0">
                <a:solidFill>
                  <a:srgbClr val="00B4DC"/>
                </a:solidFill>
                <a:latin typeface="Gilroy ExtraBold" charset="0"/>
                <a:ea typeface="Gilroy ExtraBold" charset="0"/>
                <a:cs typeface="Gilroy ExtraBold" charset="0"/>
              </a:rPr>
              <a:t>Source: </a:t>
            </a:r>
            <a:r>
              <a:rPr lang="en-US" sz="2000" b="1" dirty="0">
                <a:solidFill>
                  <a:srgbClr val="00B4DC"/>
                </a:solidFill>
                <a:latin typeface="Gilroy ExtraBold" charset="0"/>
                <a:ea typeface="Gilroy ExtraBold" charset="0"/>
                <a:cs typeface="Gilroy ExtraBold" charset="0"/>
              </a:rPr>
              <a:t>Analyst Institute</a:t>
            </a:r>
          </a:p>
        </p:txBody>
      </p:sp>
    </p:spTree>
    <p:extLst>
      <p:ext uri="{BB962C8B-B14F-4D97-AF65-F5344CB8AC3E}">
        <p14:creationId xmlns:p14="http://schemas.microsoft.com/office/powerpoint/2010/main" val="720612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1" name="Rectangle 5"/>
          <p:cNvSpPr txBox="1">
            <a:spLocks/>
          </p:cNvSpPr>
          <p:nvPr/>
        </p:nvSpPr>
        <p:spPr>
          <a:xfrm>
            <a:off x="2440673" y="2210129"/>
            <a:ext cx="7310654"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t>A GOTV CONVERSATION FRAMEWORK:</a:t>
            </a:r>
            <a:endParaRPr dirty="0"/>
          </a:p>
        </p:txBody>
      </p:sp>
      <p:sp>
        <p:nvSpPr>
          <p:cNvPr id="4" name="TextBox 3"/>
          <p:cNvSpPr txBox="1">
            <a:spLocks/>
          </p:cNvSpPr>
          <p:nvPr/>
        </p:nvSpPr>
        <p:spPr>
          <a:xfrm>
            <a:off x="1106994" y="2848181"/>
            <a:ext cx="9978012" cy="1887761"/>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7200" dirty="0"/>
              <a:t>Remind voters of early vote, VBM, </a:t>
            </a:r>
            <a:r>
              <a:rPr lang="en-US" sz="7200" dirty="0" err="1"/>
              <a:t>etc</a:t>
            </a:r>
            <a:r>
              <a:rPr lang="mr-IN" sz="7200" dirty="0"/>
              <a:t>…</a:t>
            </a:r>
            <a:endParaRPr sz="7200" dirty="0"/>
          </a:p>
        </p:txBody>
      </p:sp>
    </p:spTree>
    <p:extLst>
      <p:ext uri="{BB962C8B-B14F-4D97-AF65-F5344CB8AC3E}">
        <p14:creationId xmlns:p14="http://schemas.microsoft.com/office/powerpoint/2010/main" val="16664557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2">
            <a:alphaModFix amt="35000"/>
          </a:blip>
          <a:stretch>
            <a:fillRect/>
          </a:stretch>
        </p:blipFill>
        <p:spPr>
          <a:xfrm>
            <a:off x="11362942" y="6417000"/>
            <a:ext cx="653213" cy="253433"/>
          </a:xfrm>
          <a:prstGeom prst="rect">
            <a:avLst/>
          </a:prstGeom>
          <a:ln w="12700">
            <a:miter lim="400000"/>
          </a:ln>
        </p:spPr>
      </p:pic>
      <p:sp>
        <p:nvSpPr>
          <p:cNvPr id="401" name="Rectangle 5"/>
          <p:cNvSpPr txBox="1">
            <a:spLocks/>
          </p:cNvSpPr>
          <p:nvPr/>
        </p:nvSpPr>
        <p:spPr>
          <a:xfrm>
            <a:off x="2440687" y="2214650"/>
            <a:ext cx="7310654"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t>A GOTV CONVERSATION FRAMEWORK:</a:t>
            </a:r>
            <a:endParaRPr dirty="0"/>
          </a:p>
        </p:txBody>
      </p:sp>
      <p:sp>
        <p:nvSpPr>
          <p:cNvPr id="4" name="TextBox 3"/>
          <p:cNvSpPr txBox="1">
            <a:spLocks/>
          </p:cNvSpPr>
          <p:nvPr/>
        </p:nvSpPr>
        <p:spPr>
          <a:xfrm>
            <a:off x="844442" y="2939635"/>
            <a:ext cx="10503115" cy="978729"/>
          </a:xfrm>
          <a:prstGeom prst="rect">
            <a:avLst/>
          </a:prstGeom>
          <a:solidFill>
            <a:schemeClr val="accent4"/>
          </a:solidFill>
          <a:ln w="12700">
            <a:miter lim="400000"/>
          </a:ln>
        </p:spPr>
        <p:txBody>
          <a:bodyPr wrap="square"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7200" dirty="0"/>
              <a:t>Help voters make a plan</a:t>
            </a:r>
            <a:endParaRPr sz="7200" dirty="0"/>
          </a:p>
        </p:txBody>
      </p:sp>
    </p:spTree>
    <p:extLst>
      <p:ext uri="{BB962C8B-B14F-4D97-AF65-F5344CB8AC3E}">
        <p14:creationId xmlns:p14="http://schemas.microsoft.com/office/powerpoint/2010/main" val="639629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49440" cy="1214435"/>
          </a:xfrm>
          <a:prstGeom prst="rect">
            <a:avLst/>
          </a:prstGeom>
          <a:ln w="12700">
            <a:miter lim="400000"/>
          </a:ln>
        </p:spPr>
        <p:txBody>
          <a:bodyPr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solidFill>
                  <a:srgbClr val="00B3DC"/>
                </a:solidFill>
              </a:rPr>
              <a:t>Help voters make a plan</a:t>
            </a:r>
            <a:endParaRPr dirty="0">
              <a:solidFill>
                <a:srgbClr val="00B3DC"/>
              </a:solidFill>
            </a:endParaRPr>
          </a:p>
        </p:txBody>
      </p:sp>
      <p:sp>
        <p:nvSpPr>
          <p:cNvPr id="404" name="TextBox 7"/>
          <p:cNvSpPr txBox="1">
            <a:spLocks/>
          </p:cNvSpPr>
          <p:nvPr/>
        </p:nvSpPr>
        <p:spPr>
          <a:xfrm>
            <a:off x="6266687" y="1117151"/>
            <a:ext cx="5466133" cy="5262979"/>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sz="2400" dirty="0">
                <a:latin typeface="Source Sans Pro"/>
                <a:ea typeface="Source Sans Pro"/>
                <a:cs typeface="Source Sans Pro"/>
                <a:sym typeface="Source Sans Pro"/>
              </a:rPr>
              <a:t>You should prompt voters to think about their plan for voting—don’t ask yes/no questions!</a:t>
            </a:r>
          </a:p>
          <a:p>
            <a:pPr>
              <a:buSzPct val="100000"/>
              <a:defRPr sz="2400">
                <a:uFillTx/>
                <a:latin typeface="Source Sans Pro"/>
                <a:ea typeface="Source Sans Pro"/>
                <a:cs typeface="Source Sans Pro"/>
                <a:sym typeface="Source Sans Pro"/>
              </a:defRPr>
            </a:pPr>
            <a:r>
              <a:rPr lang="en-US" sz="2400" dirty="0">
                <a:latin typeface="Source Sans Pro"/>
                <a:ea typeface="Source Sans Pro"/>
                <a:cs typeface="Source Sans Pro"/>
                <a:sym typeface="Source Sans Pro"/>
              </a:rPr>
              <a:t>	</a:t>
            </a:r>
          </a:p>
          <a:p>
            <a:pPr>
              <a:buSzPct val="100000"/>
              <a:defRPr sz="2400">
                <a:uFillTx/>
                <a:latin typeface="Source Sans Pro"/>
                <a:ea typeface="Source Sans Pro"/>
                <a:cs typeface="Source Sans Pro"/>
                <a:sym typeface="Source Sans Pro"/>
              </a:defRPr>
            </a:pPr>
            <a:r>
              <a:rPr lang="en-US" sz="2400" i="1" dirty="0">
                <a:latin typeface="Source Sans Pro"/>
                <a:ea typeface="Source Sans Pro"/>
                <a:cs typeface="Source Sans Pro"/>
                <a:sym typeface="Source Sans Pro"/>
              </a:rPr>
              <a:t>	What day will you vote?</a:t>
            </a:r>
          </a:p>
          <a:p>
            <a:pPr>
              <a:buSzPct val="100000"/>
              <a:defRPr sz="2400">
                <a:uFillTx/>
                <a:latin typeface="Source Sans Pro"/>
                <a:ea typeface="Source Sans Pro"/>
                <a:cs typeface="Source Sans Pro"/>
                <a:sym typeface="Source Sans Pro"/>
              </a:defRPr>
            </a:pPr>
            <a:endParaRPr lang="en-US" sz="2400" i="1" dirty="0">
              <a:latin typeface="Source Sans Pro"/>
              <a:ea typeface="Source Sans Pro"/>
              <a:cs typeface="Source Sans Pro"/>
              <a:sym typeface="Source Sans Pro"/>
            </a:endParaRPr>
          </a:p>
          <a:p>
            <a:pPr>
              <a:buSzPct val="100000"/>
              <a:defRPr sz="2400">
                <a:uFillTx/>
                <a:latin typeface="Source Sans Pro"/>
                <a:ea typeface="Source Sans Pro"/>
                <a:cs typeface="Source Sans Pro"/>
                <a:sym typeface="Source Sans Pro"/>
              </a:defRPr>
            </a:pPr>
            <a:r>
              <a:rPr lang="en-US" sz="2400" i="1" dirty="0">
                <a:latin typeface="Source Sans Pro"/>
                <a:ea typeface="Source Sans Pro"/>
                <a:cs typeface="Source Sans Pro"/>
                <a:sym typeface="Source Sans Pro"/>
              </a:rPr>
              <a:t>	How are you getting to your 	polling place?</a:t>
            </a:r>
          </a:p>
          <a:p>
            <a:pPr>
              <a:buSzPct val="100000"/>
              <a:defRPr sz="2400">
                <a:uFillTx/>
                <a:latin typeface="Source Sans Pro"/>
                <a:ea typeface="Source Sans Pro"/>
                <a:cs typeface="Source Sans Pro"/>
                <a:sym typeface="Source Sans Pro"/>
              </a:defRPr>
            </a:pPr>
            <a:endParaRPr lang="en-US" sz="2400" i="1" dirty="0">
              <a:latin typeface="Source Sans Pro"/>
              <a:ea typeface="Source Sans Pro"/>
              <a:cs typeface="Source Sans Pro"/>
              <a:sym typeface="Source Sans Pro"/>
            </a:endParaRPr>
          </a:p>
          <a:p>
            <a:pPr>
              <a:buSzPct val="100000"/>
              <a:defRPr sz="2400">
                <a:uFillTx/>
                <a:latin typeface="Source Sans Pro"/>
                <a:ea typeface="Source Sans Pro"/>
                <a:cs typeface="Source Sans Pro"/>
                <a:sym typeface="Source Sans Pro"/>
              </a:defRPr>
            </a:pPr>
            <a:r>
              <a:rPr lang="en-US" sz="2400" i="1" dirty="0">
                <a:latin typeface="Source Sans Pro"/>
                <a:ea typeface="Source Sans Pro"/>
                <a:cs typeface="Source Sans Pro"/>
                <a:sym typeface="Source Sans Pro"/>
              </a:rPr>
              <a:t>	What time of day will you vote?</a:t>
            </a:r>
            <a:r>
              <a:rPr lang="en-US" sz="2400" dirty="0">
                <a:latin typeface="Source Sans Pro"/>
                <a:ea typeface="Source Sans Pro"/>
                <a:cs typeface="Source Sans Pro"/>
                <a:sym typeface="Source Sans Pro"/>
              </a:rPr>
              <a:t>	</a:t>
            </a:r>
          </a:p>
          <a:p>
            <a:pPr>
              <a:buSzPct val="100000"/>
              <a:defRPr sz="2400">
                <a:uFillTx/>
                <a:latin typeface="Source Sans Pro"/>
                <a:ea typeface="Source Sans Pro"/>
                <a:cs typeface="Source Sans Pro"/>
                <a:sym typeface="Source Sans Pro"/>
              </a:defRPr>
            </a:pPr>
            <a:r>
              <a:rPr lang="en-US" sz="2400" dirty="0">
                <a:latin typeface="Source Sans Pro"/>
                <a:ea typeface="Source Sans Pro"/>
                <a:cs typeface="Source Sans Pro"/>
                <a:sym typeface="Source Sans Pro"/>
              </a:rPr>
              <a:t>	</a:t>
            </a:r>
            <a:r>
              <a:rPr lang="en-US" sz="2400" i="1" dirty="0">
                <a:latin typeface="Source Sans Pro"/>
                <a:ea typeface="Source Sans Pro"/>
                <a:cs typeface="Source Sans Pro"/>
                <a:sym typeface="Source Sans Pro"/>
              </a:rPr>
              <a:t>Are you going with someone?</a:t>
            </a:r>
            <a:r>
              <a:rPr lang="en-US" sz="2400" dirty="0">
                <a:latin typeface="Source Sans Pro"/>
                <a:ea typeface="Source Sans Pro"/>
                <a:cs typeface="Source Sans Pro"/>
                <a:sym typeface="Source Sans Pro"/>
              </a:rPr>
              <a:t>		</a:t>
            </a:r>
            <a:endParaRPr sz="2400" dirty="0">
              <a:latin typeface="Source Sans Pro"/>
              <a:ea typeface="Source Sans Pro"/>
              <a:cs typeface="Source Sans Pro"/>
              <a:sym typeface="Source Sans Pro"/>
            </a:endParaRPr>
          </a:p>
          <a:p>
            <a:pPr>
              <a:defRPr sz="2400">
                <a:uFillTx/>
                <a:latin typeface="Source Sans Pro"/>
                <a:ea typeface="Source Sans Pro"/>
                <a:cs typeface="Source Sans Pro"/>
                <a:sym typeface="Source Sans Pro"/>
              </a:defRPr>
            </a:pPr>
            <a:endParaRPr sz="2400" dirty="0">
              <a:latin typeface="Source Sans Pro"/>
              <a:ea typeface="Source Sans Pro"/>
              <a:cs typeface="Source Sans Pro"/>
              <a:sym typeface="Source Sans Pro"/>
            </a:endParaRP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20905296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606" y="3015951"/>
            <a:ext cx="10722788" cy="849848"/>
          </a:xfrm>
          <a:prstGeom prst="rect">
            <a:avLst/>
          </a:prstGeom>
          <a:noFill/>
        </p:spPr>
        <p:txBody>
          <a:bodyPr wrap="square" rtlCol="0">
            <a:spAutoFit/>
          </a:bodyPr>
          <a:lstStyle/>
          <a:p>
            <a:pPr algn="ctr">
              <a:lnSpc>
                <a:spcPct val="80000"/>
              </a:lnSpc>
            </a:pPr>
            <a:r>
              <a:rPr lang="en-US" sz="6000" b="1" dirty="0">
                <a:solidFill>
                  <a:srgbClr val="3B444D"/>
                </a:solidFill>
                <a:latin typeface="Gilroy ExtraBold" charset="0"/>
                <a:ea typeface="Gilroy ExtraBold" charset="0"/>
                <a:cs typeface="Gilroy ExtraBold" charset="0"/>
              </a:rPr>
              <a:t>It can feel awkward</a:t>
            </a:r>
            <a:r>
              <a:rPr lang="mr-IN" sz="6000" b="1" dirty="0">
                <a:solidFill>
                  <a:srgbClr val="3B444D"/>
                </a:solidFill>
                <a:latin typeface="Gilroy ExtraBold" charset="0"/>
                <a:ea typeface="Gilroy ExtraBold" charset="0"/>
                <a:cs typeface="Gilroy ExtraBold" charset="0"/>
              </a:rPr>
              <a:t>…</a:t>
            </a:r>
            <a:endParaRPr lang="en-US" sz="6000" b="1" dirty="0">
              <a:solidFill>
                <a:srgbClr val="3B444D"/>
              </a:solidFill>
              <a:latin typeface="Gilroy ExtraBold" charset="0"/>
              <a:ea typeface="Gilroy ExtraBold" charset="0"/>
              <a:cs typeface="Gilroy ExtraBold" charset="0"/>
            </a:endParaRPr>
          </a:p>
        </p:txBody>
      </p:sp>
      <p:pic>
        <p:nvPicPr>
          <p:cNvPr id="3" name="Picture 2">
            <a:extLst>
              <a:ext uri="{FF2B5EF4-FFF2-40B4-BE49-F238E27FC236}">
                <a16:creationId xmlns="" xmlns:a16="http://schemas.microsoft.com/office/drawing/2014/main" id="{4ABF0D2E-46F3-9144-BE7A-56288CB989B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51425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9" name="Shape 219"/>
          <p:cNvSpPr txBox="1"/>
          <p:nvPr/>
        </p:nvSpPr>
        <p:spPr>
          <a:xfrm>
            <a:off x="3616135" y="3429000"/>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400" b="1" dirty="0">
              <a:solidFill>
                <a:schemeClr val="dk2"/>
              </a:solidFill>
              <a:latin typeface="Gilroy ExtraBold" charset="0"/>
              <a:ea typeface="Gilroy ExtraBold" charset="0"/>
              <a:cs typeface="Gilroy ExtraBold" charset="0"/>
              <a:sym typeface="Arial"/>
            </a:endParaRPr>
          </a:p>
        </p:txBody>
      </p:sp>
      <p:sp>
        <p:nvSpPr>
          <p:cNvPr id="221" name="Shape 221"/>
          <p:cNvSpPr txBox="1"/>
          <p:nvPr/>
        </p:nvSpPr>
        <p:spPr>
          <a:xfrm>
            <a:off x="6189001" y="3378958"/>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400" b="1" dirty="0">
              <a:solidFill>
                <a:schemeClr val="dk2"/>
              </a:solidFill>
              <a:latin typeface="Gilroy ExtraBold" charset="0"/>
              <a:ea typeface="Gilroy ExtraBold" charset="0"/>
              <a:cs typeface="Gilroy ExtraBold" charset="0"/>
              <a:sym typeface="A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255" t="2769" r="3082" b="3340"/>
          <a:stretch/>
        </p:blipFill>
        <p:spPr>
          <a:xfrm>
            <a:off x="2457296" y="380994"/>
            <a:ext cx="6880486" cy="6096011"/>
          </a:xfrm>
          <a:prstGeom prst="rect">
            <a:avLst/>
          </a:prstGeom>
        </p:spPr>
      </p:pic>
      <p:pic>
        <p:nvPicPr>
          <p:cNvPr id="5" name="Picture 4"/>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1453054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606" y="2727353"/>
            <a:ext cx="10722788" cy="1588512"/>
          </a:xfrm>
          <a:prstGeom prst="rect">
            <a:avLst/>
          </a:prstGeom>
          <a:noFill/>
        </p:spPr>
        <p:txBody>
          <a:bodyPr wrap="square" rtlCol="0">
            <a:spAutoFit/>
          </a:bodyPr>
          <a:lstStyle/>
          <a:p>
            <a:pPr algn="ctr">
              <a:lnSpc>
                <a:spcPct val="80000"/>
              </a:lnSpc>
            </a:pPr>
            <a:r>
              <a:rPr lang="en-US" sz="6000" b="1" dirty="0">
                <a:solidFill>
                  <a:srgbClr val="3B444D"/>
                </a:solidFill>
                <a:latin typeface="Gilroy ExtraBold" charset="0"/>
                <a:ea typeface="Gilroy ExtraBold" charset="0"/>
                <a:cs typeface="Gilroy ExtraBold" charset="0"/>
              </a:rPr>
              <a:t>But it can increase a voters chance by this much!</a:t>
            </a:r>
          </a:p>
        </p:txBody>
      </p:sp>
      <p:pic>
        <p:nvPicPr>
          <p:cNvPr id="3" name="Picture 2">
            <a:extLst>
              <a:ext uri="{FF2B5EF4-FFF2-40B4-BE49-F238E27FC236}">
                <a16:creationId xmlns="" xmlns:a16="http://schemas.microsoft.com/office/drawing/2014/main" id="{4ABF0D2E-46F3-9144-BE7A-56288CB989B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741260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079" y="419100"/>
            <a:ext cx="9297842" cy="6007100"/>
          </a:xfrm>
          <a:prstGeom prst="rect">
            <a:avLst/>
          </a:prstGeom>
        </p:spPr>
      </p:pic>
    </p:spTree>
    <p:extLst>
      <p:ext uri="{BB962C8B-B14F-4D97-AF65-F5344CB8AC3E}">
        <p14:creationId xmlns:p14="http://schemas.microsoft.com/office/powerpoint/2010/main" val="20916783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2">
            <a:alphaModFix amt="35000"/>
          </a:blip>
          <a:stretch>
            <a:fillRect/>
          </a:stretch>
        </p:blipFill>
        <p:spPr>
          <a:xfrm>
            <a:off x="11362942" y="6417000"/>
            <a:ext cx="653213" cy="253433"/>
          </a:xfrm>
          <a:prstGeom prst="rect">
            <a:avLst/>
          </a:prstGeom>
          <a:ln w="12700">
            <a:miter lim="400000"/>
          </a:ln>
        </p:spPr>
      </p:pic>
      <p:sp>
        <p:nvSpPr>
          <p:cNvPr id="401" name="Rectangle 5"/>
          <p:cNvSpPr txBox="1">
            <a:spLocks/>
          </p:cNvSpPr>
          <p:nvPr/>
        </p:nvSpPr>
        <p:spPr>
          <a:xfrm>
            <a:off x="2440687" y="2124710"/>
            <a:ext cx="7310654"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t>A GOTV CONVERSATION FRAMEWORK:</a:t>
            </a:r>
            <a:endParaRPr dirty="0"/>
          </a:p>
        </p:txBody>
      </p:sp>
      <p:sp>
        <p:nvSpPr>
          <p:cNvPr id="4" name="TextBox 3"/>
          <p:cNvSpPr txBox="1">
            <a:spLocks/>
          </p:cNvSpPr>
          <p:nvPr/>
        </p:nvSpPr>
        <p:spPr>
          <a:xfrm>
            <a:off x="1106994" y="2966935"/>
            <a:ext cx="9978012" cy="1887761"/>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7200" dirty="0"/>
              <a:t>Ask voters to verbalize their reasons</a:t>
            </a:r>
            <a:endParaRPr sz="7200" dirty="0"/>
          </a:p>
        </p:txBody>
      </p:sp>
    </p:spTree>
    <p:extLst>
      <p:ext uri="{BB962C8B-B14F-4D97-AF65-F5344CB8AC3E}">
        <p14:creationId xmlns:p14="http://schemas.microsoft.com/office/powerpoint/2010/main" val="5301052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49440" cy="1754326"/>
          </a:xfrm>
          <a:prstGeom prst="rect">
            <a:avLst/>
          </a:prstGeom>
          <a:ln w="12700">
            <a:miter lim="400000"/>
          </a:ln>
        </p:spPr>
        <p:txBody>
          <a:bodyPr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solidFill>
                  <a:srgbClr val="00B3DC"/>
                </a:solidFill>
              </a:rPr>
              <a:t>Voters commit and verbalize their reasons</a:t>
            </a:r>
            <a:endParaRPr dirty="0">
              <a:solidFill>
                <a:srgbClr val="00B3DC"/>
              </a:solidFill>
            </a:endParaRPr>
          </a:p>
        </p:txBody>
      </p:sp>
      <p:sp>
        <p:nvSpPr>
          <p:cNvPr id="404" name="TextBox 7"/>
          <p:cNvSpPr txBox="1">
            <a:spLocks/>
          </p:cNvSpPr>
          <p:nvPr/>
        </p:nvSpPr>
        <p:spPr>
          <a:xfrm>
            <a:off x="6266688" y="1117151"/>
            <a:ext cx="5096254" cy="1938992"/>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sz="2400" dirty="0">
                <a:latin typeface="Source Sans Pro"/>
                <a:ea typeface="Source Sans Pro"/>
                <a:cs typeface="Source Sans Pro"/>
                <a:sym typeface="Source Sans Pro"/>
              </a:rPr>
              <a:t>Having voters verbalize their reasons to vote helps voters self-rationalize their decision increases their chances to turn-out</a:t>
            </a:r>
          </a:p>
          <a:p>
            <a:pPr>
              <a:buSzPct val="100000"/>
              <a:defRPr sz="2400">
                <a:uFillTx/>
                <a:latin typeface="Source Sans Pro"/>
                <a:ea typeface="Source Sans Pro"/>
                <a:cs typeface="Source Sans Pro"/>
                <a:sym typeface="Source Sans Pro"/>
              </a:defRPr>
            </a:pPr>
            <a:r>
              <a:rPr lang="en-US" sz="2400" dirty="0">
                <a:latin typeface="Source Sans Pro"/>
                <a:ea typeface="Source Sans Pro"/>
                <a:cs typeface="Source Sans Pro"/>
                <a:sym typeface="Source Sans Pro"/>
              </a:rPr>
              <a:t>	</a:t>
            </a:r>
            <a:endParaRPr sz="2400" dirty="0">
              <a:latin typeface="Source Sans Pro"/>
              <a:ea typeface="Source Sans Pro"/>
              <a:cs typeface="Source Sans Pro"/>
              <a:sym typeface="Source Sans Pro"/>
            </a:endParaRP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10874899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49440" cy="1754326"/>
          </a:xfrm>
          <a:prstGeom prst="rect">
            <a:avLst/>
          </a:prstGeom>
          <a:ln w="12700">
            <a:miter lim="400000"/>
          </a:ln>
        </p:spPr>
        <p:txBody>
          <a:bodyPr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solidFill>
                  <a:srgbClr val="00B3DC"/>
                </a:solidFill>
              </a:rPr>
              <a:t>Voters commit and verbalize their reasons</a:t>
            </a:r>
            <a:endParaRPr dirty="0">
              <a:solidFill>
                <a:srgbClr val="00B3DC"/>
              </a:solidFill>
            </a:endParaRPr>
          </a:p>
        </p:txBody>
      </p:sp>
      <p:sp>
        <p:nvSpPr>
          <p:cNvPr id="404" name="TextBox 7"/>
          <p:cNvSpPr txBox="1">
            <a:spLocks/>
          </p:cNvSpPr>
          <p:nvPr/>
        </p:nvSpPr>
        <p:spPr>
          <a:xfrm>
            <a:off x="6266688" y="1117151"/>
            <a:ext cx="5096254" cy="4154984"/>
          </a:xfrm>
          <a:prstGeom prst="rect">
            <a:avLst/>
          </a:prstGeom>
          <a:ln w="12700">
            <a:miter lim="400000"/>
          </a:ln>
        </p:spPr>
        <p:txBody>
          <a:bodyPr wrap="square"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sz="2400" dirty="0">
                <a:latin typeface="Source Sans Pro"/>
                <a:ea typeface="Source Sans Pro"/>
                <a:cs typeface="Source Sans Pro"/>
                <a:sym typeface="Source Sans Pro"/>
              </a:rPr>
              <a:t>Having voters verbalize their reasons to vote helps voters self-rationalize their decision increases their chances to turn-out</a:t>
            </a:r>
          </a:p>
          <a:p>
            <a:pPr marL="342900" indent="-342900">
              <a:buSzPct val="100000"/>
              <a:buFont typeface="Arial"/>
              <a:buChar char="•"/>
              <a:defRPr sz="2400">
                <a:uFillTx/>
                <a:latin typeface="Source Sans Pro"/>
                <a:ea typeface="Source Sans Pro"/>
                <a:cs typeface="Source Sans Pro"/>
                <a:sym typeface="Source Sans Pro"/>
              </a:defRPr>
            </a:pPr>
            <a:endParaRPr lang="en-US" sz="2400" dirty="0">
              <a:latin typeface="Source Sans Pro"/>
              <a:ea typeface="Source Sans Pro"/>
              <a:cs typeface="Source Sans Pro"/>
              <a:sym typeface="Source Sans Pro"/>
            </a:endParaRPr>
          </a:p>
          <a:p>
            <a:pPr marL="342900" indent="-342900">
              <a:buSzPct val="100000"/>
              <a:buFont typeface="Arial"/>
              <a:buChar char="•"/>
              <a:defRPr sz="2400">
                <a:uFillTx/>
                <a:latin typeface="Source Sans Pro"/>
                <a:ea typeface="Source Sans Pro"/>
                <a:cs typeface="Source Sans Pro"/>
                <a:sym typeface="Source Sans Pro"/>
              </a:defRPr>
            </a:pPr>
            <a:r>
              <a:rPr lang="en-US" sz="2400" dirty="0">
                <a:latin typeface="Source Sans Pro"/>
                <a:ea typeface="Source Sans Pro"/>
                <a:cs typeface="Source Sans Pro"/>
                <a:sym typeface="Source Sans Pro"/>
              </a:rPr>
              <a:t>Get voter commitment—they should verbalize that they will vote in their vote plan or you can have them sign a commit to vote card!</a:t>
            </a:r>
          </a:p>
          <a:p>
            <a:pPr marL="342900" indent="-342900">
              <a:buSzPct val="100000"/>
              <a:buFont typeface="Arial"/>
              <a:buChar char="•"/>
              <a:defRPr sz="2400">
                <a:uFillTx/>
                <a:latin typeface="Source Sans Pro"/>
                <a:ea typeface="Source Sans Pro"/>
                <a:cs typeface="Source Sans Pro"/>
                <a:sym typeface="Source Sans Pro"/>
              </a:defRPr>
            </a:pPr>
            <a:endParaRPr lang="en-US" sz="2400" dirty="0">
              <a:latin typeface="Source Sans Pro"/>
              <a:ea typeface="Source Sans Pro"/>
              <a:cs typeface="Source Sans Pro"/>
              <a:sym typeface="Source Sans Pro"/>
            </a:endParaRPr>
          </a:p>
          <a:p>
            <a:pPr>
              <a:buSzPct val="100000"/>
              <a:defRPr sz="2400">
                <a:uFillTx/>
                <a:latin typeface="Source Sans Pro"/>
                <a:ea typeface="Source Sans Pro"/>
                <a:cs typeface="Source Sans Pro"/>
                <a:sym typeface="Source Sans Pro"/>
              </a:defRPr>
            </a:pPr>
            <a:r>
              <a:rPr lang="en-US" sz="2400" dirty="0">
                <a:latin typeface="Source Sans Pro"/>
                <a:ea typeface="Source Sans Pro"/>
                <a:cs typeface="Source Sans Pro"/>
                <a:sym typeface="Source Sans Pro"/>
              </a:rPr>
              <a:t>	</a:t>
            </a:r>
            <a:endParaRPr sz="2400" dirty="0">
              <a:latin typeface="Source Sans Pro"/>
              <a:ea typeface="Source Sans Pro"/>
              <a:cs typeface="Source Sans Pro"/>
              <a:sym typeface="Source Sans Pro"/>
            </a:endParaRPr>
          </a:p>
        </p:txBody>
      </p:sp>
      <p:pic>
        <p:nvPicPr>
          <p:cNvPr id="405" name="Picture 11" descr="Picture 11"/>
          <p:cNvPicPr>
            <a:picLocks noChangeAspect="1"/>
          </p:cNvPicPr>
          <p:nvPr/>
        </p:nvPicPr>
        <p:blipFill>
          <a:blip r:embed="rId2">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17159454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99" name="Picture 4" descr="Picture 4"/>
          <p:cNvPicPr>
            <a:picLocks noChangeAspect="1"/>
          </p:cNvPicPr>
          <p:nvPr/>
        </p:nvPicPr>
        <p:blipFill>
          <a:blip r:embed="rId3">
            <a:alphaModFix amt="35000"/>
          </a:blip>
          <a:stretch>
            <a:fillRect/>
          </a:stretch>
        </p:blipFill>
        <p:spPr>
          <a:xfrm>
            <a:off x="11362942" y="6417000"/>
            <a:ext cx="653213" cy="253433"/>
          </a:xfrm>
          <a:prstGeom prst="rect">
            <a:avLst/>
          </a:prstGeom>
          <a:ln w="12700">
            <a:miter lim="400000"/>
          </a:ln>
        </p:spPr>
      </p:pic>
      <p:sp>
        <p:nvSpPr>
          <p:cNvPr id="401" name="Rectangle 5"/>
          <p:cNvSpPr txBox="1">
            <a:spLocks/>
          </p:cNvSpPr>
          <p:nvPr/>
        </p:nvSpPr>
        <p:spPr>
          <a:xfrm>
            <a:off x="2440687" y="2124710"/>
            <a:ext cx="7310654" cy="412421"/>
          </a:xfrm>
          <a:prstGeom prst="rect">
            <a:avLst/>
          </a:prstGeom>
          <a:ln w="12700">
            <a:miter lim="400000"/>
          </a:ln>
        </p:spPr>
        <p:txBody>
          <a:bodyPr wrap="none" lIns="45719" rIns="45719">
            <a:spAutoFit/>
          </a:bodyPr>
          <a:lstStyle>
            <a:lvl1pPr algn="ctr" defTabSz="457200">
              <a:lnSpc>
                <a:spcPct val="80000"/>
              </a:lnSpc>
              <a:defRPr sz="2600" b="1" spc="300">
                <a:uFillTx/>
                <a:latin typeface="Gilroy ExtraBold"/>
                <a:ea typeface="Gilroy ExtraBold"/>
                <a:cs typeface="Gilroy ExtraBold"/>
                <a:sym typeface="Gilroy ExtraBold"/>
              </a:defRPr>
            </a:lvl1pPr>
          </a:lstStyle>
          <a:p>
            <a:r>
              <a:rPr lang="en-US" dirty="0"/>
              <a:t>A GOTV CONVERSATION FRAMEWORK:</a:t>
            </a:r>
            <a:endParaRPr dirty="0"/>
          </a:p>
        </p:txBody>
      </p:sp>
      <p:sp>
        <p:nvSpPr>
          <p:cNvPr id="4" name="TextBox 3"/>
          <p:cNvSpPr txBox="1">
            <a:spLocks/>
          </p:cNvSpPr>
          <p:nvPr/>
        </p:nvSpPr>
        <p:spPr>
          <a:xfrm>
            <a:off x="1106994" y="2931309"/>
            <a:ext cx="9978012" cy="1887761"/>
          </a:xfrm>
          <a:prstGeom prst="rect">
            <a:avLst/>
          </a:prstGeom>
          <a:solidFill>
            <a:schemeClr val="accent4"/>
          </a:solidFill>
          <a:ln w="12700">
            <a:miter lim="400000"/>
          </a:ln>
        </p:spPr>
        <p:txBody>
          <a:bodyPr lIns="45719" rIns="45719">
            <a:spAutoFit/>
          </a:bodyPr>
          <a:lstStyle>
            <a:lvl1pPr algn="ctr" defTabSz="457200">
              <a:lnSpc>
                <a:spcPct val="80000"/>
              </a:lnSpc>
              <a:defRPr sz="13000" b="1">
                <a:solidFill>
                  <a:srgbClr val="FFFFFF"/>
                </a:solidFill>
                <a:uFillTx/>
                <a:latin typeface="Gilroy ExtraBold"/>
                <a:ea typeface="Gilroy ExtraBold"/>
                <a:cs typeface="Gilroy ExtraBold"/>
                <a:sym typeface="Gilroy ExtraBold"/>
              </a:defRPr>
            </a:lvl1pPr>
          </a:lstStyle>
          <a:p>
            <a:r>
              <a:rPr lang="en-US" sz="7200" dirty="0"/>
              <a:t>Don’t focus on candidates or issues</a:t>
            </a:r>
            <a:endParaRPr sz="7200" dirty="0"/>
          </a:p>
        </p:txBody>
      </p:sp>
    </p:spTree>
    <p:extLst>
      <p:ext uri="{BB962C8B-B14F-4D97-AF65-F5344CB8AC3E}">
        <p14:creationId xmlns:p14="http://schemas.microsoft.com/office/powerpoint/2010/main" val="1337299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Box 6"/>
          <p:cNvSpPr txBox="1">
            <a:spLocks/>
          </p:cNvSpPr>
          <p:nvPr/>
        </p:nvSpPr>
        <p:spPr>
          <a:xfrm>
            <a:off x="1085087" y="1117151"/>
            <a:ext cx="4449440" cy="1754326"/>
          </a:xfrm>
          <a:prstGeom prst="rect">
            <a:avLst/>
          </a:prstGeom>
          <a:ln w="12700">
            <a:miter lim="400000"/>
          </a:ln>
        </p:spPr>
        <p:txBody>
          <a:bodyPr lIns="45719" rIns="45719">
            <a:spAutoFit/>
          </a:bodyPr>
          <a:lstStyle>
            <a:lvl1pPr>
              <a:lnSpc>
                <a:spcPct val="80000"/>
              </a:lnSpc>
              <a:defRPr sz="4500" b="1">
                <a:solidFill>
                  <a:schemeClr val="accent4"/>
                </a:solidFill>
                <a:uFillTx/>
                <a:latin typeface="Gilroy ExtraBold"/>
                <a:ea typeface="Gilroy ExtraBold"/>
                <a:cs typeface="Gilroy ExtraBold"/>
                <a:sym typeface="Gilroy ExtraBold"/>
              </a:defRPr>
            </a:lvl1pPr>
          </a:lstStyle>
          <a:p>
            <a:r>
              <a:rPr lang="en-US" dirty="0">
                <a:solidFill>
                  <a:srgbClr val="00B3DC"/>
                </a:solidFill>
              </a:rPr>
              <a:t>Don’t focus on candidates or issues</a:t>
            </a:r>
            <a:endParaRPr dirty="0">
              <a:solidFill>
                <a:srgbClr val="00B3DC"/>
              </a:solidFill>
            </a:endParaRPr>
          </a:p>
        </p:txBody>
      </p:sp>
      <p:sp>
        <p:nvSpPr>
          <p:cNvPr id="404" name="TextBox 7"/>
          <p:cNvSpPr txBox="1">
            <a:spLocks/>
          </p:cNvSpPr>
          <p:nvPr/>
        </p:nvSpPr>
        <p:spPr>
          <a:xfrm>
            <a:off x="6266688" y="1117151"/>
            <a:ext cx="4547618" cy="5632311"/>
          </a:xfrm>
          <a:prstGeom prst="rect">
            <a:avLst/>
          </a:prstGeom>
          <a:ln w="12700">
            <a:miter lim="400000"/>
          </a:ln>
        </p:spPr>
        <p:txBody>
          <a:bodyPr lIns="45719" rIns="45719">
            <a:spAutoFit/>
          </a:bodyPr>
          <a:lstStyle/>
          <a:p>
            <a:pPr marL="342900" indent="-342900">
              <a:buSzPct val="100000"/>
              <a:buFont typeface="Arial"/>
              <a:buChar char="•"/>
              <a:defRPr sz="2400">
                <a:uFillTx/>
                <a:latin typeface="Source Sans Pro"/>
                <a:ea typeface="Source Sans Pro"/>
                <a:cs typeface="Source Sans Pro"/>
                <a:sym typeface="Source Sans Pro"/>
              </a:defRPr>
            </a:pPr>
            <a:r>
              <a:rPr lang="en-US" sz="2400" dirty="0">
                <a:latin typeface="Source Sans Pro"/>
                <a:ea typeface="Source Sans Pro"/>
                <a:cs typeface="Source Sans Pro"/>
                <a:sym typeface="Source Sans Pro"/>
              </a:rPr>
              <a:t>The goal is to increase turnout</a:t>
            </a:r>
          </a:p>
          <a:p>
            <a:pPr marL="342900" indent="-342900">
              <a:buSzPct val="100000"/>
              <a:buFont typeface="Arial"/>
              <a:buChar char="•"/>
              <a:defRPr sz="2400">
                <a:uFillTx/>
                <a:latin typeface="Source Sans Pro"/>
                <a:ea typeface="Source Sans Pro"/>
                <a:cs typeface="Source Sans Pro"/>
                <a:sym typeface="Source Sans Pro"/>
              </a:defRPr>
            </a:pPr>
            <a:endParaRPr lang="en-US" sz="2400" dirty="0">
              <a:latin typeface="Source Sans Pro"/>
              <a:ea typeface="Source Sans Pro"/>
              <a:cs typeface="Source Sans Pro"/>
              <a:sym typeface="Source Sans Pro"/>
            </a:endParaRPr>
          </a:p>
          <a:p>
            <a:pPr marL="342900" indent="-342900">
              <a:buSzPct val="100000"/>
              <a:buFont typeface="Arial"/>
              <a:buChar char="•"/>
              <a:defRPr sz="2400">
                <a:uFillTx/>
                <a:latin typeface="Source Sans Pro"/>
                <a:ea typeface="Source Sans Pro"/>
                <a:cs typeface="Source Sans Pro"/>
                <a:sym typeface="Source Sans Pro"/>
              </a:defRPr>
            </a:pPr>
            <a:r>
              <a:rPr lang="en-US" sz="2400" dirty="0">
                <a:latin typeface="Source Sans Pro"/>
                <a:ea typeface="Source Sans Pro"/>
                <a:cs typeface="Source Sans Pro"/>
                <a:sym typeface="Source Sans Pro"/>
              </a:rPr>
              <a:t>The Analyst Institute has found that voters view candidate/issue information as an attempt to get them to vote in a certain way and </a:t>
            </a:r>
            <a:r>
              <a:rPr lang="en-US" sz="2400" b="1" dirty="0">
                <a:latin typeface="Source Sans Pro"/>
                <a:ea typeface="Source Sans Pro"/>
                <a:cs typeface="Source Sans Pro"/>
                <a:sym typeface="Source Sans Pro"/>
              </a:rPr>
              <a:t>not as a reminder to vote!</a:t>
            </a:r>
          </a:p>
          <a:p>
            <a:pPr marL="342900" indent="-342900">
              <a:buSzPct val="100000"/>
              <a:buFont typeface="Arial"/>
              <a:buChar char="•"/>
              <a:defRPr sz="2400">
                <a:uFillTx/>
                <a:latin typeface="Source Sans Pro"/>
                <a:ea typeface="Source Sans Pro"/>
                <a:cs typeface="Source Sans Pro"/>
                <a:sym typeface="Source Sans Pro"/>
              </a:defRPr>
            </a:pPr>
            <a:endParaRPr lang="en-US" sz="2400" b="1" dirty="0">
              <a:latin typeface="Source Sans Pro"/>
              <a:ea typeface="Source Sans Pro"/>
              <a:cs typeface="Source Sans Pro"/>
              <a:sym typeface="Source Sans Pro"/>
            </a:endParaRPr>
          </a:p>
          <a:p>
            <a:pPr marL="342900" indent="-342900">
              <a:buSzPct val="100000"/>
              <a:buFont typeface="Arial"/>
              <a:buChar char="•"/>
              <a:defRPr sz="2400">
                <a:uFillTx/>
                <a:latin typeface="Source Sans Pro"/>
                <a:ea typeface="Source Sans Pro"/>
                <a:cs typeface="Source Sans Pro"/>
                <a:sym typeface="Source Sans Pro"/>
              </a:defRPr>
            </a:pPr>
            <a:r>
              <a:rPr lang="en-US" sz="2400" dirty="0">
                <a:latin typeface="Source Sans Pro"/>
                <a:ea typeface="Source Sans Pro"/>
                <a:cs typeface="Source Sans Pro"/>
                <a:sym typeface="Source Sans Pro"/>
              </a:rPr>
              <a:t>Easy </a:t>
            </a:r>
            <a:r>
              <a:rPr lang="en-US" sz="2400" dirty="0" smtClean="0">
                <a:latin typeface="Source Sans Pro"/>
                <a:ea typeface="Source Sans Pro"/>
                <a:cs typeface="Source Sans Pro"/>
                <a:sym typeface="Source Sans Pro"/>
              </a:rPr>
              <a:t>solution </a:t>
            </a:r>
            <a:r>
              <a:rPr lang="mr-IN" sz="2400" dirty="0" smtClean="0">
                <a:latin typeface="Source Sans Pro"/>
                <a:ea typeface="Source Sans Pro"/>
                <a:cs typeface="Source Sans Pro"/>
                <a:sym typeface="Source Sans Pro"/>
              </a:rPr>
              <a:t>–</a:t>
            </a:r>
            <a:r>
              <a:rPr lang="en-US" sz="2400" dirty="0" smtClean="0">
                <a:latin typeface="Source Sans Pro"/>
                <a:ea typeface="Source Sans Pro"/>
                <a:cs typeface="Source Sans Pro"/>
                <a:sym typeface="Source Sans Pro"/>
              </a:rPr>
              <a:t> </a:t>
            </a:r>
            <a:r>
              <a:rPr lang="en-US" sz="2400" dirty="0">
                <a:latin typeface="Source Sans Pro"/>
                <a:ea typeface="Source Sans Pro"/>
                <a:cs typeface="Source Sans Pro"/>
                <a:sym typeface="Source Sans Pro"/>
              </a:rPr>
              <a:t>Confirm that they are supporter at the beginning of the conversation</a:t>
            </a:r>
          </a:p>
          <a:p>
            <a:pPr marL="342900" indent="-342900">
              <a:buSzPct val="100000"/>
              <a:buFont typeface="Arial"/>
              <a:buChar char="•"/>
              <a:defRPr sz="2400">
                <a:uFillTx/>
                <a:latin typeface="Source Sans Pro"/>
                <a:ea typeface="Source Sans Pro"/>
                <a:cs typeface="Source Sans Pro"/>
                <a:sym typeface="Source Sans Pro"/>
              </a:defRPr>
            </a:pPr>
            <a:endParaRPr lang="en-US" sz="2400" b="1" dirty="0">
              <a:latin typeface="Source Sans Pro"/>
              <a:ea typeface="Source Sans Pro"/>
              <a:cs typeface="Source Sans Pro"/>
              <a:sym typeface="Source Sans Pro"/>
            </a:endParaRPr>
          </a:p>
          <a:p>
            <a:pPr marL="342900" indent="-342900">
              <a:buSzPct val="100000"/>
              <a:buFont typeface="Arial"/>
              <a:buChar char="•"/>
              <a:defRPr sz="2400">
                <a:uFillTx/>
                <a:latin typeface="Source Sans Pro"/>
                <a:ea typeface="Source Sans Pro"/>
                <a:cs typeface="Source Sans Pro"/>
                <a:sym typeface="Source Sans Pro"/>
              </a:defRPr>
            </a:pPr>
            <a:endParaRPr lang="en-US" sz="2400" dirty="0">
              <a:latin typeface="Source Sans Pro"/>
              <a:ea typeface="Source Sans Pro"/>
              <a:cs typeface="Source Sans Pro"/>
              <a:sym typeface="Source Sans Pro"/>
            </a:endParaRPr>
          </a:p>
          <a:p>
            <a:pPr>
              <a:buSzPct val="100000"/>
              <a:defRPr sz="2400">
                <a:uFillTx/>
                <a:latin typeface="Source Sans Pro"/>
                <a:ea typeface="Source Sans Pro"/>
                <a:cs typeface="Source Sans Pro"/>
                <a:sym typeface="Source Sans Pro"/>
              </a:defRPr>
            </a:pPr>
            <a:r>
              <a:rPr lang="en-US" sz="2400" dirty="0">
                <a:latin typeface="Source Sans Pro"/>
                <a:ea typeface="Source Sans Pro"/>
                <a:cs typeface="Source Sans Pro"/>
                <a:sym typeface="Source Sans Pro"/>
              </a:rPr>
              <a:t>	</a:t>
            </a:r>
            <a:endParaRPr sz="2400" dirty="0">
              <a:latin typeface="Source Sans Pro"/>
              <a:ea typeface="Source Sans Pro"/>
              <a:cs typeface="Source Sans Pro"/>
              <a:sym typeface="Source Sans Pro"/>
            </a:endParaRPr>
          </a:p>
        </p:txBody>
      </p:sp>
      <p:pic>
        <p:nvPicPr>
          <p:cNvPr id="405" name="Picture 11" descr="Picture 11"/>
          <p:cNvPicPr>
            <a:picLocks noChangeAspect="1"/>
          </p:cNvPicPr>
          <p:nvPr/>
        </p:nvPicPr>
        <p:blipFill>
          <a:blip r:embed="rId3">
            <a:alphaModFix amt="20000"/>
          </a:blip>
          <a:stretch>
            <a:fillRect/>
          </a:stretch>
        </p:blipFill>
        <p:spPr>
          <a:xfrm>
            <a:off x="11362942" y="6417000"/>
            <a:ext cx="653212" cy="253432"/>
          </a:xfrm>
          <a:prstGeom prst="rect">
            <a:avLst/>
          </a:prstGeom>
          <a:ln w="12700">
            <a:miter lim="400000"/>
          </a:ln>
        </p:spPr>
      </p:pic>
    </p:spTree>
    <p:extLst>
      <p:ext uri="{BB962C8B-B14F-4D97-AF65-F5344CB8AC3E}">
        <p14:creationId xmlns:p14="http://schemas.microsoft.com/office/powerpoint/2010/main" val="4270654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279" y="419100"/>
            <a:ext cx="9340226" cy="6131020"/>
          </a:xfrm>
          <a:prstGeom prst="rect">
            <a:avLst/>
          </a:prstGeom>
        </p:spPr>
      </p:pic>
      <p:sp>
        <p:nvSpPr>
          <p:cNvPr id="4" name="Rectangle 3"/>
          <p:cNvSpPr/>
          <p:nvPr/>
        </p:nvSpPr>
        <p:spPr>
          <a:xfrm>
            <a:off x="7581418" y="2824223"/>
            <a:ext cx="3183038" cy="3553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7707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279" y="419100"/>
            <a:ext cx="9340226" cy="6131020"/>
          </a:xfrm>
          <a:prstGeom prst="rect">
            <a:avLst/>
          </a:prstGeom>
        </p:spPr>
      </p:pic>
    </p:spTree>
    <p:extLst>
      <p:ext uri="{BB962C8B-B14F-4D97-AF65-F5344CB8AC3E}">
        <p14:creationId xmlns:p14="http://schemas.microsoft.com/office/powerpoint/2010/main" val="12690805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279" y="1001666"/>
            <a:ext cx="9340226" cy="4965886"/>
          </a:xfrm>
          <a:prstGeom prst="rect">
            <a:avLst/>
          </a:prstGeom>
        </p:spPr>
      </p:pic>
      <p:sp>
        <p:nvSpPr>
          <p:cNvPr id="3" name="Rectangle 2"/>
          <p:cNvSpPr/>
          <p:nvPr/>
        </p:nvSpPr>
        <p:spPr>
          <a:xfrm>
            <a:off x="7847635" y="775504"/>
            <a:ext cx="3622876" cy="519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18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28" name="Pentagon 27"/>
          <p:cNvSpPr/>
          <p:nvPr/>
        </p:nvSpPr>
        <p:spPr>
          <a:xfrm>
            <a:off x="419100" y="1889090"/>
            <a:ext cx="1981200" cy="1066800"/>
          </a:xfrm>
          <a:prstGeom prst="homePlate">
            <a:avLst>
              <a:gd name="adj" fmla="val 26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latin typeface="Source Sans Pro" charset="0"/>
                <a:ea typeface="Source Sans Pro" charset="0"/>
                <a:cs typeface="Source Sans Pro" charset="0"/>
              </a:rPr>
              <a:t>Critical incident</a:t>
            </a:r>
          </a:p>
        </p:txBody>
      </p:sp>
      <p:sp>
        <p:nvSpPr>
          <p:cNvPr id="30" name="TextBox 29"/>
          <p:cNvSpPr txBox="1"/>
          <p:nvPr/>
        </p:nvSpPr>
        <p:spPr>
          <a:xfrm>
            <a:off x="2663711" y="2006991"/>
            <a:ext cx="8699232" cy="830997"/>
          </a:xfrm>
          <a:prstGeom prst="rect">
            <a:avLst/>
          </a:prstGeom>
          <a:solidFill>
            <a:schemeClr val="bg2"/>
          </a:solidFill>
        </p:spPr>
        <p:txBody>
          <a:bodyPr wrap="square" rtlCol="0" anchor="ctr">
            <a:spAutoFit/>
          </a:bodyPr>
          <a:lstStyle/>
          <a:p>
            <a:pPr algn="ctr"/>
            <a:r>
              <a:rPr lang="en-US" sz="2400" b="1" dirty="0">
                <a:solidFill>
                  <a:srgbClr val="FFFFFF"/>
                </a:solidFill>
                <a:latin typeface="Source Sans Pro" charset="0"/>
                <a:ea typeface="Source Sans Pro" charset="0"/>
                <a:cs typeface="Source Sans Pro" charset="0"/>
              </a:rPr>
              <a:t>What is a critical incident that leads to what you believe and why?</a:t>
            </a:r>
          </a:p>
        </p:txBody>
      </p:sp>
      <p:sp>
        <p:nvSpPr>
          <p:cNvPr id="8" name="Pentagon 7"/>
          <p:cNvSpPr/>
          <p:nvPr/>
        </p:nvSpPr>
        <p:spPr>
          <a:xfrm>
            <a:off x="419100" y="3297031"/>
            <a:ext cx="1981200" cy="1066800"/>
          </a:xfrm>
          <a:prstGeom prst="homePlate">
            <a:avLst>
              <a:gd name="adj" fmla="val 334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latin typeface="Source Sans Pro" charset="0"/>
                <a:ea typeface="Source Sans Pro" charset="0"/>
                <a:cs typeface="Source Sans Pro" charset="0"/>
              </a:rPr>
              <a:t>Values</a:t>
            </a:r>
          </a:p>
        </p:txBody>
      </p:sp>
      <p:sp>
        <p:nvSpPr>
          <p:cNvPr id="13" name="Pentagon 12"/>
          <p:cNvSpPr/>
          <p:nvPr/>
        </p:nvSpPr>
        <p:spPr>
          <a:xfrm>
            <a:off x="405144" y="4704972"/>
            <a:ext cx="1981200" cy="1066800"/>
          </a:xfrm>
          <a:prstGeom prst="homePlate">
            <a:avLst>
              <a:gd name="adj" fmla="val 33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latin typeface="Source Sans Pro" charset="0"/>
                <a:ea typeface="Source Sans Pro" charset="0"/>
                <a:cs typeface="Source Sans Pro" charset="0"/>
              </a:rPr>
              <a:t>Practice</a:t>
            </a:r>
          </a:p>
        </p:txBody>
      </p:sp>
      <p:sp>
        <p:nvSpPr>
          <p:cNvPr id="21" name="TextBox 20"/>
          <p:cNvSpPr txBox="1"/>
          <p:nvPr/>
        </p:nvSpPr>
        <p:spPr>
          <a:xfrm>
            <a:off x="2663710" y="3414932"/>
            <a:ext cx="8699233" cy="830997"/>
          </a:xfrm>
          <a:prstGeom prst="rect">
            <a:avLst/>
          </a:prstGeom>
          <a:solidFill>
            <a:schemeClr val="accent6">
              <a:lumMod val="75000"/>
            </a:schemeClr>
          </a:solidFill>
        </p:spPr>
        <p:txBody>
          <a:bodyPr wrap="square" rtlCol="0" anchor="ctr">
            <a:spAutoFit/>
          </a:bodyPr>
          <a:lstStyle/>
          <a:p>
            <a:pPr algn="ctr"/>
            <a:r>
              <a:rPr lang="en-US" sz="2400" b="1" dirty="0">
                <a:solidFill>
                  <a:srgbClr val="FFFFFF"/>
                </a:solidFill>
                <a:latin typeface="Source Sans Pro" charset="0"/>
                <a:ea typeface="Source Sans Pro" charset="0"/>
                <a:cs typeface="Source Sans Pro" charset="0"/>
              </a:rPr>
              <a:t>What values are present underneath your critical incident and why?  </a:t>
            </a:r>
          </a:p>
        </p:txBody>
      </p:sp>
      <p:sp>
        <p:nvSpPr>
          <p:cNvPr id="25" name="TextBox 24"/>
          <p:cNvSpPr txBox="1"/>
          <p:nvPr/>
        </p:nvSpPr>
        <p:spPr>
          <a:xfrm>
            <a:off x="2663710" y="4822873"/>
            <a:ext cx="8699233" cy="830997"/>
          </a:xfrm>
          <a:prstGeom prst="rect">
            <a:avLst/>
          </a:prstGeom>
          <a:solidFill>
            <a:schemeClr val="accent1"/>
          </a:solidFill>
        </p:spPr>
        <p:txBody>
          <a:bodyPr wrap="square" rtlCol="0" anchor="ctr">
            <a:spAutoFit/>
          </a:bodyPr>
          <a:lstStyle/>
          <a:p>
            <a:pPr algn="ctr"/>
            <a:r>
              <a:rPr lang="en-US" sz="2400" b="1" dirty="0">
                <a:solidFill>
                  <a:srgbClr val="FFFFFF"/>
                </a:solidFill>
                <a:latin typeface="Source Sans Pro" charset="0"/>
                <a:ea typeface="Source Sans Pro" charset="0"/>
                <a:cs typeface="Source Sans Pro" charset="0"/>
              </a:rPr>
              <a:t>How will you practice communicating your values in way that resonates with diverse groups of people?</a:t>
            </a:r>
          </a:p>
        </p:txBody>
      </p:sp>
      <p:pic>
        <p:nvPicPr>
          <p:cNvPr id="26" name="Shape 90" descr="SwingLeft_Logo_White.png"/>
          <p:cNvPicPr preferRelativeResize="0"/>
          <p:nvPr/>
        </p:nvPicPr>
        <p:blipFill>
          <a:blip r:embed="rId4">
            <a:alphaModFix amt="20000"/>
          </a:blip>
          <a:stretch>
            <a:fillRect/>
          </a:stretch>
        </p:blipFill>
        <p:spPr>
          <a:xfrm>
            <a:off x="301735" y="6147718"/>
            <a:ext cx="1594300" cy="512638"/>
          </a:xfrm>
          <a:prstGeom prst="rect">
            <a:avLst/>
          </a:prstGeom>
          <a:noFill/>
          <a:ln>
            <a:noFill/>
          </a:ln>
          <a:effectLst>
            <a:glow rad="127000">
              <a:schemeClr val="bg1"/>
            </a:glow>
          </a:effectLst>
        </p:spPr>
      </p:pic>
      <p:sp>
        <p:nvSpPr>
          <p:cNvPr id="11" name="TextBox 10"/>
          <p:cNvSpPr txBox="1"/>
          <p:nvPr/>
        </p:nvSpPr>
        <p:spPr>
          <a:xfrm>
            <a:off x="405143" y="378605"/>
            <a:ext cx="10957799" cy="1189556"/>
          </a:xfrm>
          <a:prstGeom prst="rect">
            <a:avLst/>
          </a:prstGeom>
          <a:noFill/>
        </p:spPr>
        <p:txBody>
          <a:bodyPr wrap="square" rtlCol="0">
            <a:spAutoFit/>
          </a:bodyPr>
          <a:lstStyle/>
          <a:p>
            <a:pPr algn="ctr">
              <a:lnSpc>
                <a:spcPct val="80000"/>
              </a:lnSpc>
            </a:pPr>
            <a:r>
              <a:rPr lang="en-US" sz="4400" b="1" dirty="0">
                <a:solidFill>
                  <a:srgbClr val="00B4DC"/>
                </a:solidFill>
                <a:latin typeface="Gilroy ExtraBold" charset="0"/>
                <a:ea typeface="Gilroy ExtraBold" charset="0"/>
                <a:cs typeface="Gilroy ExtraBold" charset="0"/>
              </a:rPr>
              <a:t>Putting it all together: </a:t>
            </a:r>
          </a:p>
          <a:p>
            <a:pPr algn="ctr">
              <a:lnSpc>
                <a:spcPct val="80000"/>
              </a:lnSpc>
            </a:pPr>
            <a:r>
              <a:rPr lang="en-US" sz="4400" b="1" dirty="0">
                <a:solidFill>
                  <a:srgbClr val="00B4DC"/>
                </a:solidFill>
                <a:latin typeface="Gilroy ExtraBold" charset="0"/>
                <a:ea typeface="Gilroy ExtraBold" charset="0"/>
                <a:cs typeface="Gilroy ExtraBold" charset="0"/>
              </a:rPr>
              <a:t>The framework of your why</a:t>
            </a:r>
          </a:p>
        </p:txBody>
      </p:sp>
    </p:spTree>
    <p:extLst>
      <p:ext uri="{BB962C8B-B14F-4D97-AF65-F5344CB8AC3E}">
        <p14:creationId xmlns:p14="http://schemas.microsoft.com/office/powerpoint/2010/main" val="16562605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279" y="1001666"/>
            <a:ext cx="9340226" cy="4965886"/>
          </a:xfrm>
          <a:prstGeom prst="rect">
            <a:avLst/>
          </a:prstGeom>
        </p:spPr>
      </p:pic>
    </p:spTree>
    <p:extLst>
      <p:ext uri="{BB962C8B-B14F-4D97-AF65-F5344CB8AC3E}">
        <p14:creationId xmlns:p14="http://schemas.microsoft.com/office/powerpoint/2010/main" val="9487824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824" y="1229920"/>
            <a:ext cx="4517136" cy="69833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B4DC"/>
                </a:solidFill>
                <a:effectLst/>
                <a:uLnTx/>
                <a:uFillTx/>
                <a:latin typeface="Gilroy ExtraBold" charset="0"/>
                <a:ea typeface="Gilroy ExtraBold" charset="0"/>
                <a:cs typeface="Gilroy ExtraBold" charset="0"/>
                <a:sym typeface="Arial"/>
              </a:rPr>
              <a:t>Agenda</a:t>
            </a:r>
          </a:p>
        </p:txBody>
      </p:sp>
      <p:sp>
        <p:nvSpPr>
          <p:cNvPr id="3" name="Rectangle 2"/>
          <p:cNvSpPr/>
          <p:nvPr/>
        </p:nvSpPr>
        <p:spPr>
          <a:xfrm>
            <a:off x="5486592" y="4141556"/>
            <a:ext cx="5844017" cy="591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TextBox 4"/>
          <p:cNvSpPr txBox="1"/>
          <p:nvPr/>
        </p:nvSpPr>
        <p:spPr>
          <a:xfrm>
            <a:off x="5577841" y="1284784"/>
            <a:ext cx="5785102" cy="3416320"/>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3B444D"/>
                </a:solidFill>
                <a:effectLst/>
                <a:uLnTx/>
                <a:uFillTx/>
                <a:latin typeface="Source Sans Pro" charset="0"/>
                <a:ea typeface="Source Sans Pro" charset="0"/>
                <a:cs typeface="Source Sans Pro" charset="0"/>
                <a:sym typeface="Arial"/>
              </a:rPr>
              <a:t>Talking to voters: What’s at stake</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233031"/>
              </a:solidFill>
              <a:effectLst/>
              <a:uLnTx/>
              <a:uFillTx/>
              <a:latin typeface="Source Sans Pro" charset="0"/>
              <a:ea typeface="Source Sans Pro" charset="0"/>
              <a:cs typeface="Source Sans Pro" charset="0"/>
              <a:sym typeface="Arial"/>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3B444D"/>
                </a:solidFill>
                <a:effectLst/>
                <a:uLnTx/>
                <a:uFillTx/>
                <a:latin typeface="Source Sans Pro" charset="0"/>
                <a:ea typeface="Source Sans Pro" charset="0"/>
                <a:cs typeface="Source Sans Pro" charset="0"/>
                <a:sym typeface="Arial"/>
              </a:rPr>
              <a:t>The challenge: Quality vs. Quantity</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33031"/>
              </a:solidFill>
              <a:effectLst/>
              <a:uLnTx/>
              <a:uFillTx/>
              <a:latin typeface="Source Sans Pro" charset="0"/>
              <a:ea typeface="Source Sans Pro" charset="0"/>
              <a:cs typeface="Source Sans Pro" charset="0"/>
              <a:sym typeface="Arial"/>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3B444D"/>
                </a:solidFill>
                <a:effectLst/>
                <a:uLnTx/>
                <a:uFillTx/>
                <a:latin typeface="Source Sans Pro" charset="0"/>
                <a:ea typeface="Source Sans Pro" charset="0"/>
                <a:cs typeface="Source Sans Pro" charset="0"/>
                <a:sym typeface="Arial"/>
              </a:rPr>
              <a:t>Three types of voter contact</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33031"/>
              </a:solidFill>
              <a:effectLst/>
              <a:uLnTx/>
              <a:uFillTx/>
              <a:latin typeface="Source Sans Pro" charset="0"/>
              <a:ea typeface="Source Sans Pro" charset="0"/>
              <a:cs typeface="Source Sans Pro" charset="0"/>
              <a:sym typeface="Arial"/>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tx1"/>
                </a:solidFill>
                <a:effectLst/>
                <a:uLnTx/>
                <a:uFillTx/>
                <a:latin typeface="Source Sans Pro" charset="0"/>
                <a:ea typeface="Source Sans Pro" charset="0"/>
                <a:cs typeface="Source Sans Pro" charset="0"/>
                <a:sym typeface="Arial"/>
              </a:rPr>
              <a:t>Turnout conversations</a:t>
            </a:r>
          </a:p>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233031"/>
              </a:solidFill>
              <a:effectLst/>
              <a:uLnTx/>
              <a:uFillTx/>
              <a:latin typeface="Source Sans Pro" charset="0"/>
              <a:ea typeface="Source Sans Pro" charset="0"/>
              <a:cs typeface="Source Sans Pro" charset="0"/>
              <a:sym typeface="Arial"/>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Source Sans Pro" charset="0"/>
                <a:ea typeface="Source Sans Pro" charset="0"/>
                <a:cs typeface="Source Sans Pro" charset="0"/>
                <a:sym typeface="Arial"/>
              </a:rPr>
              <a:t>Debrief &amp; next steps</a:t>
            </a:r>
          </a:p>
        </p:txBody>
      </p:sp>
      <p:pic>
        <p:nvPicPr>
          <p:cNvPr id="6" name="Picture 5">
            <a:extLst>
              <a:ext uri="{FF2B5EF4-FFF2-40B4-BE49-F238E27FC236}">
                <a16:creationId xmlns="" xmlns:a16="http://schemas.microsoft.com/office/drawing/2014/main" id="{4DE2E35F-4B51-6A47-B1E5-4B45820BC68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2042373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79"/>
            <a:ext cx="12192000" cy="3479479"/>
          </a:xfrm>
          <a:prstGeom prst="rect">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0" y="773514"/>
            <a:ext cx="12192000" cy="1911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2000" b="1" dirty="0">
                <a:solidFill>
                  <a:schemeClr val="bg1"/>
                </a:solidFill>
                <a:latin typeface="Gilroy ExtraBold" charset="0"/>
                <a:ea typeface="Gilroy ExtraBold" charset="0"/>
                <a:cs typeface="Gilroy ExtraBold" charset="0"/>
              </a:rPr>
              <a:t>Debrief</a:t>
            </a:r>
          </a:p>
        </p:txBody>
      </p:sp>
      <p:sp>
        <p:nvSpPr>
          <p:cNvPr id="5" name="Rectangle 4"/>
          <p:cNvSpPr>
            <a:spLocks noChangeArrowheads="1"/>
          </p:cNvSpPr>
          <p:nvPr/>
        </p:nvSpPr>
        <p:spPr bwMode="auto">
          <a:xfrm>
            <a:off x="888330" y="4250746"/>
            <a:ext cx="10415340" cy="1526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altLang="en-US" sz="2400" dirty="0">
                <a:solidFill>
                  <a:schemeClr val="tx1"/>
                </a:solidFill>
                <a:latin typeface="Source Sans Pro" panose="020B0503030403020204" pitchFamily="34" charset="77"/>
                <a:ea typeface="Gilroy" charset="0"/>
                <a:cs typeface="Gilroy" charset="0"/>
              </a:rPr>
              <a:t>Which voter contact technique comes easiest to you?</a:t>
            </a:r>
          </a:p>
          <a:p>
            <a:pPr algn="ctr">
              <a:lnSpc>
                <a:spcPct val="80000"/>
              </a:lnSpc>
            </a:pPr>
            <a:endParaRPr lang="en-US" altLang="en-US" sz="2400" dirty="0">
              <a:solidFill>
                <a:schemeClr val="tx1"/>
              </a:solidFill>
              <a:latin typeface="Source Sans Pro" panose="020B0503030403020204" pitchFamily="34" charset="77"/>
              <a:ea typeface="Gilroy" charset="0"/>
              <a:cs typeface="Gilroy" charset="0"/>
            </a:endParaRPr>
          </a:p>
          <a:p>
            <a:pPr algn="ctr">
              <a:lnSpc>
                <a:spcPct val="80000"/>
              </a:lnSpc>
            </a:pPr>
            <a:r>
              <a:rPr lang="en-US" altLang="en-US" sz="2400" dirty="0">
                <a:solidFill>
                  <a:schemeClr val="tx1"/>
                </a:solidFill>
                <a:latin typeface="Source Sans Pro" panose="020B0503030403020204" pitchFamily="34" charset="77"/>
                <a:ea typeface="Gilroy" charset="0"/>
                <a:cs typeface="Gilroy" charset="0"/>
              </a:rPr>
              <a:t>What are you most excited about?</a:t>
            </a:r>
          </a:p>
          <a:p>
            <a:pPr algn="ctr">
              <a:lnSpc>
                <a:spcPct val="80000"/>
              </a:lnSpc>
            </a:pPr>
            <a:endParaRPr lang="en-US" altLang="en-US" sz="2400" dirty="0">
              <a:solidFill>
                <a:schemeClr val="tx1"/>
              </a:solidFill>
              <a:latin typeface="Source Sans Pro" panose="020B0503030403020204" pitchFamily="34" charset="77"/>
              <a:ea typeface="Gilroy" charset="0"/>
              <a:cs typeface="Gilroy" charset="0"/>
            </a:endParaRPr>
          </a:p>
          <a:p>
            <a:pPr algn="ctr">
              <a:lnSpc>
                <a:spcPct val="80000"/>
              </a:lnSpc>
            </a:pPr>
            <a:r>
              <a:rPr lang="en-US" altLang="en-US" sz="2400" dirty="0">
                <a:solidFill>
                  <a:schemeClr val="tx1"/>
                </a:solidFill>
                <a:latin typeface="Source Sans Pro" panose="020B0503030403020204" pitchFamily="34" charset="77"/>
                <a:ea typeface="Gilroy" charset="0"/>
                <a:cs typeface="Gilroy" charset="0"/>
              </a:rPr>
              <a:t>What do you think will be the most challenging?</a:t>
            </a:r>
          </a:p>
        </p:txBody>
      </p:sp>
      <p:pic>
        <p:nvPicPr>
          <p:cNvPr id="6" name="Shape 90" descr="SwingLeft_Logo_White.png"/>
          <p:cNvPicPr preferRelativeResize="0"/>
          <p:nvPr/>
        </p:nvPicPr>
        <p:blipFill>
          <a:blip r:embed="rId3">
            <a:alphaModFix amt="50000"/>
          </a:blip>
          <a:stretch>
            <a:fillRect/>
          </a:stretch>
        </p:blipFill>
        <p:spPr>
          <a:xfrm>
            <a:off x="301735" y="6147718"/>
            <a:ext cx="1594300" cy="512638"/>
          </a:xfrm>
          <a:prstGeom prst="rect">
            <a:avLst/>
          </a:prstGeom>
          <a:noFill/>
          <a:ln>
            <a:noFill/>
          </a:ln>
        </p:spPr>
      </p:pic>
      <p:pic>
        <p:nvPicPr>
          <p:cNvPr id="7" name="Picture 6">
            <a:extLst>
              <a:ext uri="{FF2B5EF4-FFF2-40B4-BE49-F238E27FC236}">
                <a16:creationId xmlns="" xmlns:a16="http://schemas.microsoft.com/office/drawing/2014/main" id="{E47DC379-255E-D34C-8B41-3290501CB8B3}"/>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4832629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705725"/>
            <a:ext cx="12192000" cy="1477328"/>
          </a:xfrm>
          <a:prstGeom prst="rect">
            <a:avLst/>
          </a:prstGeom>
          <a:noFill/>
        </p:spPr>
        <p:txBody>
          <a:bodyPr wrap="square" rtlCol="0">
            <a:spAutoFit/>
          </a:bodyPr>
          <a:lstStyle/>
          <a:p>
            <a:pPr algn="ctr"/>
            <a:r>
              <a:rPr lang="en-US" sz="9000" b="1" dirty="0">
                <a:solidFill>
                  <a:schemeClr val="bg1"/>
                </a:solidFill>
                <a:latin typeface="Gilroy ExtraBold" charset="0"/>
                <a:ea typeface="Gilroy ExtraBold" charset="0"/>
                <a:cs typeface="Gilroy ExtraBold" charset="0"/>
              </a:rPr>
              <a:t>Next steps</a:t>
            </a:r>
          </a:p>
        </p:txBody>
      </p:sp>
      <p:pic>
        <p:nvPicPr>
          <p:cNvPr id="8" name="Picture 7">
            <a:extLst>
              <a:ext uri="{FF2B5EF4-FFF2-40B4-BE49-F238E27FC236}">
                <a16:creationId xmlns="" xmlns:a16="http://schemas.microsoft.com/office/drawing/2014/main" id="{8C526AEC-C4CB-7A44-B7E7-A5708744EF66}"/>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3143456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D4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7517" y="2174810"/>
            <a:ext cx="10676965" cy="2508379"/>
          </a:xfrm>
          <a:prstGeom prst="rect">
            <a:avLst/>
          </a:prstGeom>
          <a:noFill/>
        </p:spPr>
        <p:txBody>
          <a:bodyPr wrap="square" rtlCol="0">
            <a:spAutoFit/>
          </a:bodyPr>
          <a:lstStyle/>
          <a:p>
            <a:pPr algn="ctr"/>
            <a:r>
              <a:rPr lang="en-US" sz="7500" b="1" dirty="0" smtClean="0">
                <a:solidFill>
                  <a:schemeClr val="bg1"/>
                </a:solidFill>
                <a:latin typeface="Gilroy ExtraBold" charset="0"/>
                <a:ea typeface="Gilroy ExtraBold" charset="0"/>
                <a:cs typeface="Gilroy ExtraBold" charset="0"/>
              </a:rPr>
              <a:t>Slack!</a:t>
            </a:r>
          </a:p>
          <a:p>
            <a:pPr algn="ctr"/>
            <a:endParaRPr lang="en-US" sz="2400" b="1" dirty="0">
              <a:solidFill>
                <a:schemeClr val="bg1"/>
              </a:solidFill>
              <a:latin typeface="Gilroy ExtraBold" charset="0"/>
              <a:ea typeface="Gilroy ExtraBold" charset="0"/>
              <a:cs typeface="Gilroy ExtraBold" charset="0"/>
            </a:endParaRPr>
          </a:p>
          <a:p>
            <a:pPr algn="ctr"/>
            <a:r>
              <a:rPr lang="en-US" sz="5400" b="1" dirty="0" err="1" smtClean="0">
                <a:solidFill>
                  <a:schemeClr val="accent2"/>
                </a:solidFill>
                <a:latin typeface="Gilroy ExtraBold" charset="0"/>
                <a:ea typeface="Gilroy ExtraBold" charset="0"/>
                <a:cs typeface="Gilroy ExtraBold" charset="0"/>
              </a:rPr>
              <a:t>bit.ly</a:t>
            </a:r>
            <a:r>
              <a:rPr lang="en-US" sz="5400" b="1" dirty="0" smtClean="0">
                <a:solidFill>
                  <a:schemeClr val="accent2"/>
                </a:solidFill>
                <a:latin typeface="Gilroy ExtraBold" charset="0"/>
                <a:ea typeface="Gilroy ExtraBold" charset="0"/>
                <a:cs typeface="Gilroy ExtraBold" charset="0"/>
              </a:rPr>
              <a:t>/</a:t>
            </a:r>
            <a:r>
              <a:rPr lang="en-US" sz="5400" b="1" dirty="0" err="1" smtClean="0">
                <a:solidFill>
                  <a:schemeClr val="accent2"/>
                </a:solidFill>
                <a:latin typeface="Gilroy ExtraBold" charset="0"/>
                <a:ea typeface="Gilroy ExtraBold" charset="0"/>
                <a:cs typeface="Gilroy ExtraBold" charset="0"/>
              </a:rPr>
              <a:t>FellowsJoinSlack</a:t>
            </a:r>
            <a:endParaRPr lang="en-US" sz="5400" b="1" dirty="0">
              <a:solidFill>
                <a:schemeClr val="accent2"/>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10204618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1533791"/>
            <a:ext cx="12192000" cy="313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b="1" dirty="0">
                <a:solidFill>
                  <a:schemeClr val="tx1"/>
                </a:solidFill>
                <a:latin typeface="Gilroy ExtraBold" charset="0"/>
                <a:ea typeface="Gilroy ExtraBold" charset="0"/>
                <a:cs typeface="Gilroy ExtraBold" charset="0"/>
              </a:rPr>
              <a:t>OFA </a:t>
            </a:r>
          </a:p>
          <a:p>
            <a:pPr algn="ctr">
              <a:lnSpc>
                <a:spcPct val="80000"/>
              </a:lnSpc>
            </a:pPr>
            <a:endParaRPr lang="en-US" sz="2000" b="1" dirty="0">
              <a:solidFill>
                <a:schemeClr val="tx2"/>
              </a:solidFill>
              <a:latin typeface="Gilroy ExtraBold" charset="0"/>
              <a:ea typeface="Gilroy ExtraBold" charset="0"/>
              <a:cs typeface="Gilroy ExtraBold" charset="0"/>
            </a:endParaRPr>
          </a:p>
          <a:p>
            <a:pPr algn="ctr">
              <a:lnSpc>
                <a:spcPct val="90000"/>
              </a:lnSpc>
            </a:pPr>
            <a:r>
              <a:rPr lang="en-US" sz="4000" b="1" dirty="0">
                <a:solidFill>
                  <a:schemeClr val="bg2"/>
                </a:solidFill>
                <a:latin typeface="Gilroy ExtraBold" charset="0"/>
                <a:ea typeface="Gilroy ExtraBold" charset="0"/>
                <a:cs typeface="Gilroy ExtraBold" charset="0"/>
              </a:rPr>
              <a:t>Thank you for joining today’s webinar.</a:t>
            </a: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r>
              <a:rPr lang="en-US" sz="2400" dirty="0">
                <a:solidFill>
                  <a:schemeClr val="tx1"/>
                </a:solidFill>
                <a:latin typeface="Source Sans Pro" charset="0"/>
                <a:ea typeface="Source Sans Pro" charset="0"/>
                <a:cs typeface="Source Sans Pro" charset="0"/>
              </a:rPr>
              <a:t>Please fill out the survey below and give us </a:t>
            </a:r>
          </a:p>
          <a:p>
            <a:pPr algn="ctr"/>
            <a:r>
              <a:rPr lang="en-US" sz="2400" dirty="0">
                <a:solidFill>
                  <a:schemeClr val="tx1"/>
                </a:solidFill>
                <a:latin typeface="Source Sans Pro" charset="0"/>
                <a:ea typeface="Source Sans Pro" charset="0"/>
                <a:cs typeface="Source Sans Pro" charset="0"/>
              </a:rPr>
              <a:t>your feedback on today’s training.</a:t>
            </a:r>
          </a:p>
          <a:p>
            <a:pPr algn="ctr">
              <a:lnSpc>
                <a:spcPct val="80000"/>
              </a:lnSpc>
            </a:pPr>
            <a:endParaRPr lang="en-US" sz="2600" dirty="0">
              <a:solidFill>
                <a:schemeClr val="tx1"/>
              </a:solidFill>
              <a:latin typeface="Source Sans Pro" charset="0"/>
              <a:ea typeface="Source Sans Pro" charset="0"/>
              <a:cs typeface="Source Sans Pro" charset="0"/>
            </a:endParaRPr>
          </a:p>
        </p:txBody>
      </p:sp>
      <p:sp>
        <p:nvSpPr>
          <p:cNvPr id="11" name="Rectangle 10">
            <a:hlinkClick r:id="rId2"/>
          </p:cNvPr>
          <p:cNvSpPr/>
          <p:nvPr/>
        </p:nvSpPr>
        <p:spPr>
          <a:xfrm>
            <a:off x="4118810" y="4914341"/>
            <a:ext cx="3954379" cy="809534"/>
          </a:xfrm>
          <a:prstGeom prst="rect">
            <a:avLst/>
          </a:prstGeom>
          <a:noFill/>
          <a:ln w="25400" cmpd="sng">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sz="2400" b="1" dirty="0" err="1" smtClean="0">
                <a:solidFill>
                  <a:schemeClr val="bg2"/>
                </a:solidFill>
                <a:latin typeface="Gilroy ExtraBold" charset="0"/>
                <a:ea typeface="Gilroy ExtraBold" charset="0"/>
                <a:cs typeface="Gilroy ExtraBold" charset="0"/>
              </a:rPr>
              <a:t>bit.ly</a:t>
            </a:r>
            <a:r>
              <a:rPr lang="en-US" sz="2400" b="1" dirty="0" smtClean="0">
                <a:solidFill>
                  <a:schemeClr val="bg2"/>
                </a:solidFill>
                <a:latin typeface="Gilroy ExtraBold" charset="0"/>
                <a:ea typeface="Gilroy ExtraBold" charset="0"/>
                <a:cs typeface="Gilroy ExtraBold" charset="0"/>
              </a:rPr>
              <a:t>/Summer3-2018</a:t>
            </a:r>
            <a:endParaRPr lang="en-US" sz="2400" b="1" dirty="0">
              <a:solidFill>
                <a:schemeClr val="bg2"/>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2706570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79715" y="849086"/>
            <a:ext cx="4224233" cy="1477328"/>
          </a:xfrm>
          <a:prstGeom prst="rect">
            <a:avLst/>
          </a:prstGeom>
          <a:noFill/>
        </p:spPr>
        <p:txBody>
          <a:bodyPr wrap="none" rtlCol="0">
            <a:spAutoFit/>
          </a:bodyPr>
          <a:lstStyle/>
          <a:p>
            <a:r>
              <a:rPr lang="en-US" sz="4500" b="1" kern="1200" dirty="0" smtClean="0">
                <a:solidFill>
                  <a:srgbClr val="00B4DC"/>
                </a:solidFill>
                <a:latin typeface="Gilroy ExtraBold" charset="0"/>
                <a:ea typeface="Gilroy ExtraBold" charset="0"/>
                <a:cs typeface="Gilroy ExtraBold" charset="0"/>
              </a:rPr>
              <a:t>The Snowflake</a:t>
            </a:r>
          </a:p>
          <a:p>
            <a:r>
              <a:rPr lang="en-US" sz="4500" b="1" kern="1200" dirty="0" smtClean="0">
                <a:solidFill>
                  <a:srgbClr val="00B4DC"/>
                </a:solidFill>
                <a:latin typeface="Gilroy ExtraBold" charset="0"/>
                <a:ea typeface="Gilroy ExtraBold" charset="0"/>
                <a:cs typeface="Gilroy ExtraBold" charset="0"/>
              </a:rPr>
              <a:t>Model</a:t>
            </a:r>
            <a:endParaRPr lang="en-US" sz="4500" b="1" kern="1200" dirty="0">
              <a:solidFill>
                <a:srgbClr val="00B4DC"/>
              </a:solidFill>
              <a:latin typeface="Gilroy ExtraBold" charset="0"/>
              <a:ea typeface="Gilroy ExtraBold" charset="0"/>
              <a:cs typeface="Gilroy ExtraBold" charset="0"/>
            </a:endParaRPr>
          </a:p>
        </p:txBody>
      </p:sp>
      <p:sp>
        <p:nvSpPr>
          <p:cNvPr id="22" name="TextBox 21"/>
          <p:cNvSpPr txBox="1"/>
          <p:nvPr/>
        </p:nvSpPr>
        <p:spPr>
          <a:xfrm>
            <a:off x="6419087" y="1861732"/>
            <a:ext cx="4920426" cy="830997"/>
          </a:xfrm>
          <a:prstGeom prst="rect">
            <a:avLst/>
          </a:prstGeom>
          <a:noFill/>
        </p:spPr>
        <p:txBody>
          <a:bodyPr wrap="square" rtlCol="0">
            <a:spAutoFit/>
          </a:bodyPr>
          <a:lstStyle/>
          <a:p>
            <a:r>
              <a:rPr lang="en-US" sz="2400" kern="1200" dirty="0" smtClean="0">
                <a:solidFill>
                  <a:srgbClr val="3B444D"/>
                </a:solidFill>
                <a:latin typeface="Source Sans Pro" charset="0"/>
                <a:ea typeface="Source Sans Pro" charset="0"/>
                <a:cs typeface="Source Sans Pro" charset="0"/>
              </a:rPr>
              <a:t>Structured to empower leadership and delegation of responsibilities.</a:t>
            </a:r>
          </a:p>
        </p:txBody>
      </p:sp>
      <p:sp>
        <p:nvSpPr>
          <p:cNvPr id="23" name="Oval 22"/>
          <p:cNvSpPr/>
          <p:nvPr/>
        </p:nvSpPr>
        <p:spPr>
          <a:xfrm>
            <a:off x="5970818" y="1963332"/>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smtClean="0">
                <a:solidFill>
                  <a:srgbClr val="FFFFFF"/>
                </a:solidFill>
                <a:latin typeface="Gilroy ExtraBold" charset="0"/>
                <a:ea typeface="Gilroy ExtraBold" charset="0"/>
                <a:cs typeface="Gilroy ExtraBold" charset="0"/>
              </a:rPr>
              <a:t>1</a:t>
            </a:r>
            <a:endParaRPr lang="en-US" sz="1600" b="1" kern="1200" dirty="0">
              <a:solidFill>
                <a:srgbClr val="FFFFFF"/>
              </a:solidFill>
              <a:latin typeface="Gilroy ExtraBold" charset="0"/>
              <a:ea typeface="Gilroy ExtraBold" charset="0"/>
              <a:cs typeface="Gilroy ExtraBold" charset="0"/>
            </a:endParaRPr>
          </a:p>
        </p:txBody>
      </p:sp>
      <p:sp>
        <p:nvSpPr>
          <p:cNvPr id="24" name="Oval 23"/>
          <p:cNvSpPr/>
          <p:nvPr/>
        </p:nvSpPr>
        <p:spPr>
          <a:xfrm>
            <a:off x="5970818" y="3155179"/>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smtClean="0">
                <a:solidFill>
                  <a:srgbClr val="FFFFFF"/>
                </a:solidFill>
                <a:latin typeface="Gilroy ExtraBold" charset="0"/>
                <a:ea typeface="Gilroy ExtraBold" charset="0"/>
                <a:cs typeface="Gilroy ExtraBold" charset="0"/>
              </a:rPr>
              <a:t>2</a:t>
            </a:r>
            <a:endParaRPr lang="en-US" sz="1600" b="1" kern="1200" dirty="0">
              <a:solidFill>
                <a:srgbClr val="FFFFFF"/>
              </a:solidFill>
              <a:latin typeface="Gilroy ExtraBold" charset="0"/>
              <a:ea typeface="Gilroy ExtraBold" charset="0"/>
              <a:cs typeface="Gilroy ExtraBold" charset="0"/>
            </a:endParaRPr>
          </a:p>
        </p:txBody>
      </p:sp>
      <p:sp>
        <p:nvSpPr>
          <p:cNvPr id="25" name="Oval 24"/>
          <p:cNvSpPr/>
          <p:nvPr/>
        </p:nvSpPr>
        <p:spPr>
          <a:xfrm>
            <a:off x="5970818" y="4347026"/>
            <a:ext cx="344495" cy="344495"/>
          </a:xfrm>
          <a:prstGeom prst="ellipse">
            <a:avLst/>
          </a:prstGeom>
          <a:solidFill>
            <a:srgbClr val="00B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smtClean="0">
                <a:solidFill>
                  <a:srgbClr val="FFFFFF"/>
                </a:solidFill>
                <a:latin typeface="Gilroy ExtraBold" charset="0"/>
                <a:ea typeface="Gilroy ExtraBold" charset="0"/>
                <a:cs typeface="Gilroy ExtraBold" charset="0"/>
              </a:rPr>
              <a:t>3</a:t>
            </a:r>
            <a:endParaRPr lang="en-US" sz="1600" b="1" kern="1200" dirty="0">
              <a:solidFill>
                <a:srgbClr val="FFFFFF"/>
              </a:solidFill>
              <a:latin typeface="Gilroy ExtraBold" charset="0"/>
              <a:ea typeface="Gilroy ExtraBold" charset="0"/>
              <a:cs typeface="Gilroy ExtraBold" charset="0"/>
            </a:endParaRPr>
          </a:p>
        </p:txBody>
      </p:sp>
      <p:sp>
        <p:nvSpPr>
          <p:cNvPr id="26" name="TextBox 25"/>
          <p:cNvSpPr txBox="1"/>
          <p:nvPr/>
        </p:nvSpPr>
        <p:spPr>
          <a:xfrm>
            <a:off x="6419087" y="3064989"/>
            <a:ext cx="5049013" cy="830997"/>
          </a:xfrm>
          <a:prstGeom prst="rect">
            <a:avLst/>
          </a:prstGeom>
          <a:noFill/>
        </p:spPr>
        <p:txBody>
          <a:bodyPr wrap="square" rtlCol="0">
            <a:spAutoFit/>
          </a:bodyPr>
          <a:lstStyle/>
          <a:p>
            <a:r>
              <a:rPr lang="en-US" sz="2400" kern="1200" dirty="0" smtClean="0">
                <a:solidFill>
                  <a:srgbClr val="3B444D"/>
                </a:solidFill>
                <a:latin typeface="Source Sans Pro" charset="0"/>
                <a:ea typeface="Source Sans Pro" charset="0"/>
                <a:cs typeface="Source Sans Pro" charset="0"/>
              </a:rPr>
              <a:t>Clear lines of communication and coordination. </a:t>
            </a:r>
          </a:p>
        </p:txBody>
      </p:sp>
      <p:sp>
        <p:nvSpPr>
          <p:cNvPr id="27" name="TextBox 26"/>
          <p:cNvSpPr txBox="1"/>
          <p:nvPr/>
        </p:nvSpPr>
        <p:spPr>
          <a:xfrm>
            <a:off x="6419087" y="4268247"/>
            <a:ext cx="4802366" cy="830997"/>
          </a:xfrm>
          <a:prstGeom prst="rect">
            <a:avLst/>
          </a:prstGeom>
          <a:noFill/>
        </p:spPr>
        <p:txBody>
          <a:bodyPr wrap="square" rtlCol="0">
            <a:spAutoFit/>
          </a:bodyPr>
          <a:lstStyle/>
          <a:p>
            <a:r>
              <a:rPr lang="en-US" sz="2400" kern="1200" dirty="0" smtClean="0">
                <a:solidFill>
                  <a:srgbClr val="3B444D"/>
                </a:solidFill>
                <a:latin typeface="Source Sans Pro" charset="0"/>
                <a:ea typeface="Source Sans Pro" charset="0"/>
                <a:cs typeface="Source Sans Pro" charset="0"/>
              </a:rPr>
              <a:t>Working in harmony to accomplish a unifying goal. </a:t>
            </a:r>
          </a:p>
        </p:txBody>
      </p:sp>
      <p:grpSp>
        <p:nvGrpSpPr>
          <p:cNvPr id="2" name="Group 1"/>
          <p:cNvGrpSpPr/>
          <p:nvPr/>
        </p:nvGrpSpPr>
        <p:grpSpPr>
          <a:xfrm>
            <a:off x="979715" y="2291579"/>
            <a:ext cx="4074501" cy="3974638"/>
            <a:chOff x="2666817" y="108952"/>
            <a:chExt cx="6832966" cy="6665495"/>
          </a:xfrm>
        </p:grpSpPr>
        <p:pic>
          <p:nvPicPr>
            <p:cNvPr id="40"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817" y="108952"/>
              <a:ext cx="6832966" cy="6665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Oval 40"/>
            <p:cNvSpPr/>
            <p:nvPr/>
          </p:nvSpPr>
          <p:spPr>
            <a:xfrm>
              <a:off x="5602147" y="2977986"/>
              <a:ext cx="960697" cy="9574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kern="1200" dirty="0">
                <a:solidFill>
                  <a:srgbClr val="FFFFFF"/>
                </a:solidFill>
                <a:latin typeface="Arial Bold" charset="0"/>
                <a:ea typeface="Arial Bold" charset="0"/>
                <a:cs typeface="Arial Bold" charset="0"/>
              </a:endParaRPr>
            </a:p>
          </p:txBody>
        </p:sp>
      </p:grpSp>
      <p:pic>
        <p:nvPicPr>
          <p:cNvPr id="12" name="Picture 11"/>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86130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18892</TotalTime>
  <Words>4207</Words>
  <Application>Microsoft Macintosh PowerPoint</Application>
  <PresentationFormat>Widescreen</PresentationFormat>
  <Paragraphs>636</Paragraphs>
  <Slides>85</Slides>
  <Notes>72</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85</vt:i4>
      </vt:variant>
    </vt:vector>
  </HeadingPairs>
  <TitlesOfParts>
    <vt:vector size="103" baseType="lpstr">
      <vt:lpstr>Arial Bold</vt:lpstr>
      <vt:lpstr>Calibri</vt:lpstr>
      <vt:lpstr>Calibri Light</vt:lpstr>
      <vt:lpstr>Courier New</vt:lpstr>
      <vt:lpstr>Gill Sans</vt:lpstr>
      <vt:lpstr>Gilroy</vt:lpstr>
      <vt:lpstr>Gilroy ExtraBold</vt:lpstr>
      <vt:lpstr>Helvetica</vt:lpstr>
      <vt:lpstr>Open Sans</vt:lpstr>
      <vt:lpstr>Source Sans Pro</vt:lpstr>
      <vt:lpstr>Symbol</vt:lpstr>
      <vt:lpstr>Times New Roman</vt:lpstr>
      <vt:lpstr>Arial</vt:lpstr>
      <vt:lpstr>Office Theme</vt:lpstr>
      <vt:lpstr>2_Office Theme</vt:lpstr>
      <vt:lpstr>3_Office Theme</vt:lpstr>
      <vt:lpstr>4_Office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aconavay@ofa.us</cp:lastModifiedBy>
  <cp:revision>337</cp:revision>
  <cp:lastPrinted>2017-12-06T21:18:17Z</cp:lastPrinted>
  <dcterms:modified xsi:type="dcterms:W3CDTF">2018-08-02T00:15:06Z</dcterms:modified>
</cp:coreProperties>
</file>