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6" r:id="rId3"/>
    <p:sldMasterId id="2147483673" r:id="rId4"/>
  </p:sldMasterIdLst>
  <p:notesMasterIdLst>
    <p:notesMasterId r:id="rId59"/>
  </p:notesMasterIdLst>
  <p:handoutMasterIdLst>
    <p:handoutMasterId r:id="rId60"/>
  </p:handoutMasterIdLst>
  <p:sldIdLst>
    <p:sldId id="258" r:id="rId5"/>
    <p:sldId id="259" r:id="rId6"/>
    <p:sldId id="260" r:id="rId7"/>
    <p:sldId id="451" r:id="rId8"/>
    <p:sldId id="262" r:id="rId9"/>
    <p:sldId id="263" r:id="rId10"/>
    <p:sldId id="493" r:id="rId11"/>
    <p:sldId id="481" r:id="rId12"/>
    <p:sldId id="480" r:id="rId13"/>
    <p:sldId id="482" r:id="rId14"/>
    <p:sldId id="503" r:id="rId15"/>
    <p:sldId id="504" r:id="rId16"/>
    <p:sldId id="516" r:id="rId17"/>
    <p:sldId id="529" r:id="rId18"/>
    <p:sldId id="530" r:id="rId19"/>
    <p:sldId id="531" r:id="rId20"/>
    <p:sldId id="532" r:id="rId21"/>
    <p:sldId id="490" r:id="rId22"/>
    <p:sldId id="502" r:id="rId23"/>
    <p:sldId id="510" r:id="rId24"/>
    <p:sldId id="476" r:id="rId25"/>
    <p:sldId id="491" r:id="rId26"/>
    <p:sldId id="277" r:id="rId27"/>
    <p:sldId id="492" r:id="rId28"/>
    <p:sldId id="494" r:id="rId29"/>
    <p:sldId id="473" r:id="rId30"/>
    <p:sldId id="474" r:id="rId31"/>
    <p:sldId id="265" r:id="rId32"/>
    <p:sldId id="266" r:id="rId33"/>
    <p:sldId id="267" r:id="rId34"/>
    <p:sldId id="268" r:id="rId35"/>
    <p:sldId id="495" r:id="rId36"/>
    <p:sldId id="339" r:id="rId37"/>
    <p:sldId id="340" r:id="rId38"/>
    <p:sldId id="341" r:id="rId39"/>
    <p:sldId id="462" r:id="rId40"/>
    <p:sldId id="496" r:id="rId41"/>
    <p:sldId id="521" r:id="rId42"/>
    <p:sldId id="522" r:id="rId43"/>
    <p:sldId id="518" r:id="rId44"/>
    <p:sldId id="497" r:id="rId45"/>
    <p:sldId id="498" r:id="rId46"/>
    <p:sldId id="499" r:id="rId47"/>
    <p:sldId id="500" r:id="rId48"/>
    <p:sldId id="523" r:id="rId49"/>
    <p:sldId id="524" r:id="rId50"/>
    <p:sldId id="528" r:id="rId51"/>
    <p:sldId id="527" r:id="rId52"/>
    <p:sldId id="461" r:id="rId53"/>
    <p:sldId id="501" r:id="rId54"/>
    <p:sldId id="463" r:id="rId55"/>
    <p:sldId id="533" r:id="rId56"/>
    <p:sldId id="298" r:id="rId57"/>
    <p:sldId id="30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McInerney" initials="MM [9]" lastIdx="1" clrIdx="6"/>
  <p:cmAuthor id="1" name="Chelsey Wininger" initials="CW [6]" lastIdx="1" clrIdx="0"/>
  <p:cmAuthor id="2" name="Chelsey Wininger" initials="CW [8]" lastIdx="1" clrIdx="1"/>
  <p:cmAuthor id="3" name="Mary McInerney" initials="MM [6]" lastIdx="1" clrIdx="2"/>
  <p:cmAuthor id="4" name="Chelsey Wininger" initials="CW [7]" lastIdx="1" clrIdx="3"/>
  <p:cmAuthor id="5" name="Chelsey Wininger" initials="CW" lastIdx="1" clrIdx="4"/>
  <p:cmAuthor id="6" name="Mary McInerney" initials="MM [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9"/>
    <p:restoredTop sz="66204"/>
  </p:normalViewPr>
  <p:slideViewPr>
    <p:cSldViewPr snapToGrid="0" snapToObjects="1">
      <p:cViewPr varScale="1">
        <p:scale>
          <a:sx n="67" d="100"/>
          <a:sy n="67" d="100"/>
        </p:scale>
        <p:origin x="1408" y="176"/>
      </p:cViewPr>
      <p:guideLst>
        <p:guide orient="horz" pos="2160"/>
        <p:guide pos="3840"/>
      </p:guideLst>
    </p:cSldViewPr>
  </p:slideViewPr>
  <p:outlineViewPr>
    <p:cViewPr>
      <p:scale>
        <a:sx n="33" d="100"/>
        <a:sy n="33" d="100"/>
      </p:scale>
      <p:origin x="0" y="-25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4FCF48-A6A6-7D4C-939C-C8A05BC61727}" type="datetimeFigureOut">
              <a:rPr lang="en-US" smtClean="0"/>
              <a:t>2/24/19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D40AB4-1DD3-704D-883D-099C62806320}" type="slidenum">
              <a:rPr lang="en-US" smtClean="0"/>
              <a:t>‹#›</a:t>
            </a:fld>
            <a:endParaRPr lang="en-US"/>
          </a:p>
        </p:txBody>
      </p:sp>
    </p:spTree>
    <p:extLst>
      <p:ext uri="{BB962C8B-B14F-4D97-AF65-F5344CB8AC3E}">
        <p14:creationId xmlns:p14="http://schemas.microsoft.com/office/powerpoint/2010/main" val="19363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92415-740E-CD41-844A-96E06BFEA124}"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F8F3-F612-A546-BC8D-58FC4B225C0E}" type="slidenum">
              <a:rPr lang="en-US" smtClean="0"/>
              <a:t>‹#›</a:t>
            </a:fld>
            <a:endParaRPr lang="en-US"/>
          </a:p>
        </p:txBody>
      </p:sp>
    </p:spTree>
    <p:extLst>
      <p:ext uri="{BB962C8B-B14F-4D97-AF65-F5344CB8AC3E}">
        <p14:creationId xmlns:p14="http://schemas.microsoft.com/office/powerpoint/2010/main" val="58725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547AF8F3-F612-A546-BC8D-58FC4B225C0E}" type="slidenum">
              <a:rPr lang="en-US" smtClean="0"/>
              <a:t>1</a:t>
            </a:fld>
            <a:endParaRPr lang="en-US"/>
          </a:p>
        </p:txBody>
      </p:sp>
    </p:spTree>
    <p:extLst>
      <p:ext uri="{BB962C8B-B14F-4D97-AF65-F5344CB8AC3E}">
        <p14:creationId xmlns:p14="http://schemas.microsoft.com/office/powerpoint/2010/main" val="132023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Tonight we are going to provide some tools so you can name </a:t>
            </a:r>
            <a:r>
              <a:rPr lang="en-US" sz="1200" dirty="0"/>
              <a:t> root problems in you community and propose a way to address it. We</a:t>
            </a:r>
            <a:r>
              <a:rPr lang="en-US" sz="1200" baseline="0" dirty="0"/>
              <a:t> are also going to cover how to situate your issue within the larger political ecosystem</a:t>
            </a:r>
            <a:endParaRPr lang="en-US" sz="1200" dirty="0">
              <a:latin typeface="Source Sans Pro" charset="0"/>
              <a:ea typeface="Source Sans Pro" charset="0"/>
              <a:cs typeface="Source Sans Pro" charset="0"/>
            </a:endParaRPr>
          </a:p>
          <a:p>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13</a:t>
            </a:fld>
            <a:endParaRPr lang="en-US"/>
          </a:p>
        </p:txBody>
      </p:sp>
    </p:spTree>
    <p:extLst>
      <p:ext uri="{BB962C8B-B14F-4D97-AF65-F5344CB8AC3E}">
        <p14:creationId xmlns:p14="http://schemas.microsoft.com/office/powerpoint/2010/main" val="10094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week we’ll dive into a compelling way of telling your personal story and leading with your values. This will also allow you to listen for other people’s values.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14</a:t>
            </a:fld>
            <a:endParaRPr lang="en-US"/>
          </a:p>
        </p:txBody>
      </p:sp>
    </p:spTree>
    <p:extLst>
      <p:ext uri="{BB962C8B-B14F-4D97-AF65-F5344CB8AC3E}">
        <p14:creationId xmlns:p14="http://schemas.microsoft.com/office/powerpoint/2010/main" val="91816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week three we’ll dive into some practical skills you’ll need to organize</a:t>
            </a:r>
            <a:r>
              <a:rPr lang="en-US" baseline="0" dirty="0"/>
              <a:t> in 2018. Week 3 is where you’ll be able to see how your values can connect you with potential voters you interact with.</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15</a:t>
            </a:fld>
            <a:endParaRPr lang="en-US"/>
          </a:p>
        </p:txBody>
      </p:sp>
    </p:spTree>
    <p:extLst>
      <p:ext uri="{BB962C8B-B14F-4D97-AF65-F5344CB8AC3E}">
        <p14:creationId xmlns:p14="http://schemas.microsoft.com/office/powerpoint/2010/main" val="51481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 4 </a:t>
            </a:r>
            <a:r>
              <a:rPr lang="mr-IN" dirty="0"/>
              <a:t>–</a:t>
            </a:r>
            <a:r>
              <a:rPr lang="en-US" dirty="0"/>
              <a:t> Digital organizing is a powerful storytelling tool and will be a huge asset to your community</a:t>
            </a:r>
            <a:r>
              <a:rPr lang="en-US" baseline="0" dirty="0"/>
              <a:t> organizing and a value skill set if you decide to work on a campaign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16</a:t>
            </a:fld>
            <a:endParaRPr lang="en-US"/>
          </a:p>
        </p:txBody>
      </p:sp>
    </p:spTree>
    <p:extLst>
      <p:ext uri="{BB962C8B-B14F-4D97-AF65-F5344CB8AC3E}">
        <p14:creationId xmlns:p14="http://schemas.microsoft.com/office/powerpoint/2010/main" val="1315175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management </a:t>
            </a:r>
            <a:r>
              <a:rPr lang="mr-IN" dirty="0"/>
              <a:t>–</a:t>
            </a:r>
            <a:r>
              <a:rPr lang="en-US" baseline="0" dirty="0"/>
              <a:t> OFA is build by folks that have been organizing for years. We are the folks that worked to get president Obama elected </a:t>
            </a:r>
            <a:r>
              <a:rPr lang="mr-IN" baseline="0" dirty="0"/>
              <a:t>–</a:t>
            </a:r>
            <a:r>
              <a:rPr lang="en-US" baseline="0" dirty="0"/>
              <a:t> we want to share our best practices with you</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17</a:t>
            </a:fld>
            <a:endParaRPr lang="en-US"/>
          </a:p>
        </p:txBody>
      </p:sp>
    </p:spTree>
    <p:extLst>
      <p:ext uri="{BB962C8B-B14F-4D97-AF65-F5344CB8AC3E}">
        <p14:creationId xmlns:p14="http://schemas.microsoft.com/office/powerpoint/2010/main" val="166017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will link up your learning and talk about what is next for you. How to stay involved with OFA and how to apply these skills moving forward in your community.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18</a:t>
            </a:fld>
            <a:endParaRPr lang="en-US"/>
          </a:p>
        </p:txBody>
      </p:sp>
    </p:spTree>
    <p:extLst>
      <p:ext uri="{BB962C8B-B14F-4D97-AF65-F5344CB8AC3E}">
        <p14:creationId xmlns:p14="http://schemas.microsoft.com/office/powerpoint/2010/main" val="183608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cap="none" dirty="0">
                <a:solidFill>
                  <a:schemeClr val="dk1"/>
                </a:solidFill>
                <a:effectLst/>
                <a:latin typeface="+mn-lt"/>
                <a:ea typeface="Calibri"/>
                <a:cs typeface="Calibri"/>
                <a:sym typeface="Calibri"/>
              </a:rPr>
              <a:t>There is so much at stake around the issues and things we have fought for. The stakes of this year, and the 2018 midterms, are high. We have an opportunity to hold our elected officials accountable on these issues and ensure that district lines are representative of the communities they are meant to serve.</a:t>
            </a:r>
          </a:p>
          <a:p>
            <a:pPr rtl="0" fontAlgn="base"/>
            <a:br>
              <a:rPr lang="en-US" b="0" dirty="0">
                <a:effectLst/>
              </a:rPr>
            </a:br>
            <a:r>
              <a:rPr lang="en-US" sz="1200" b="0" i="0" u="none" strike="noStrike" kern="1200" cap="none" dirty="0">
                <a:solidFill>
                  <a:schemeClr val="dk1"/>
                </a:solidFill>
                <a:effectLst/>
                <a:latin typeface="+mn-lt"/>
                <a:ea typeface="Calibri"/>
                <a:cs typeface="Calibri"/>
                <a:sym typeface="Calibri"/>
              </a:rPr>
              <a:t>A massive tax-scam, endless schemes to sabotage affordable health care, thousands of young immigrants left in limbo, and a complete failure to address the epidemic of gun violence in our country … </a:t>
            </a:r>
          </a:p>
          <a:p>
            <a:pPr rtl="0" fontAlgn="base"/>
            <a:br>
              <a:rPr lang="en-US" b="0" dirty="0">
                <a:effectLst/>
              </a:rPr>
            </a:br>
            <a:r>
              <a:rPr lang="en-US" sz="1200" b="0" i="0" u="none" strike="noStrike" kern="1200" cap="none" dirty="0">
                <a:solidFill>
                  <a:schemeClr val="dk1"/>
                </a:solidFill>
                <a:effectLst/>
                <a:latin typeface="+mn-lt"/>
                <a:ea typeface="Calibri"/>
                <a:cs typeface="Calibri"/>
                <a:sym typeface="Calibri"/>
              </a:rPr>
              <a:t>This November, we're fighting back at the ballot box -- we are Organizing for '18.</a:t>
            </a:r>
          </a:p>
        </p:txBody>
      </p:sp>
      <p:sp>
        <p:nvSpPr>
          <p:cNvPr id="4" name="Slide Number Placeholder 3"/>
          <p:cNvSpPr>
            <a:spLocks noGrp="1"/>
          </p:cNvSpPr>
          <p:nvPr>
            <p:ph type="sldNum" sz="quarter" idx="10"/>
          </p:nvPr>
        </p:nvSpPr>
        <p:spPr/>
        <p:txBody>
          <a:bodyPr/>
          <a:lstStyle/>
          <a:p>
            <a:fld id="{547AF8F3-F612-A546-BC8D-58FC4B225C0E}" type="slidenum">
              <a:rPr lang="en-US" smtClean="0"/>
              <a:t>19</a:t>
            </a:fld>
            <a:endParaRPr lang="en-US"/>
          </a:p>
        </p:txBody>
      </p:sp>
    </p:spTree>
    <p:extLst>
      <p:ext uri="{BB962C8B-B14F-4D97-AF65-F5344CB8AC3E}">
        <p14:creationId xmlns:p14="http://schemas.microsoft.com/office/powerpoint/2010/main" val="136909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rtl="0" fontAlgn="base"/>
            <a:r>
              <a:rPr lang="en-US" sz="1200" b="0" i="0" u="none" strike="noStrike" kern="1200" cap="none" dirty="0">
                <a:solidFill>
                  <a:schemeClr val="dk1"/>
                </a:solidFill>
                <a:effectLst/>
                <a:latin typeface="Calibri"/>
                <a:ea typeface="Calibri"/>
                <a:cs typeface="Calibri"/>
                <a:sym typeface="Calibri"/>
              </a:rPr>
              <a:t>We’re so excited to be ramping up this program and we’re going to be honing on key races that will have a direct impact on the direction all of these issues move in.</a:t>
            </a:r>
          </a:p>
          <a:p>
            <a:pPr rtl="0" fontAlgn="base"/>
            <a:br>
              <a:rPr lang="en-US" b="0" dirty="0">
                <a:effectLst/>
              </a:rPr>
            </a:br>
            <a:r>
              <a:rPr lang="en-US" sz="1200" b="0" i="0" u="none" strike="noStrike" kern="1200" cap="none" dirty="0">
                <a:solidFill>
                  <a:schemeClr val="dk1"/>
                </a:solidFill>
                <a:effectLst/>
                <a:latin typeface="Calibri"/>
                <a:ea typeface="Calibri"/>
                <a:cs typeface="Calibri"/>
                <a:sym typeface="Calibri"/>
              </a:rPr>
              <a:t>In November, control of the House of Representatives is in the balance. We have the chance to put the issues we care about—gun violence prevention legislation, protecting </a:t>
            </a:r>
            <a:r>
              <a:rPr lang="en-US" sz="1200" b="0" i="0" u="none" strike="noStrike" kern="1200" cap="none" dirty="0" err="1">
                <a:solidFill>
                  <a:schemeClr val="dk1"/>
                </a:solidFill>
                <a:effectLst/>
                <a:latin typeface="Calibri"/>
                <a:ea typeface="Calibri"/>
                <a:cs typeface="Calibri"/>
                <a:sym typeface="Calibri"/>
              </a:rPr>
              <a:t>DREAMers</a:t>
            </a:r>
            <a:r>
              <a:rPr lang="en-US" sz="1200" b="0" i="0" u="none" strike="noStrike" kern="1200" cap="none" dirty="0">
                <a:solidFill>
                  <a:schemeClr val="dk1"/>
                </a:solidFill>
                <a:effectLst/>
                <a:latin typeface="Calibri"/>
                <a:ea typeface="Calibri"/>
                <a:cs typeface="Calibri"/>
                <a:sym typeface="Calibri"/>
              </a:rPr>
              <a:t>, climate action, and protecting health care—front and center in the midterm election.</a:t>
            </a:r>
          </a:p>
          <a:p>
            <a:pPr rtl="0" fontAlgn="base"/>
            <a:br>
              <a:rPr lang="en-US" b="0" dirty="0">
                <a:effectLst/>
              </a:rPr>
            </a:br>
            <a:r>
              <a:rPr lang="en-US" sz="1200" b="0" i="0" u="none" strike="noStrike" kern="1200" cap="none" dirty="0">
                <a:solidFill>
                  <a:schemeClr val="dk1"/>
                </a:solidFill>
                <a:effectLst/>
                <a:latin typeface="Calibri"/>
                <a:ea typeface="Calibri"/>
                <a:cs typeface="Calibri"/>
                <a:sym typeface="Calibri"/>
              </a:rPr>
              <a:t>Constituents in these Congressional Districts have been ill-served by Representatives who have acted as rubber stamps for the Trump agenda—on health care, immigration, guns, and big tax giveaways to the wealthy. OFA volunteers will be working to engage voters in these key districts to make sure we elect representatives who will stand up for their constituents.</a:t>
            </a:r>
          </a:p>
          <a:p>
            <a:pPr rtl="0" fontAlgn="base"/>
            <a:br>
              <a:rPr lang="en-US" b="0" dirty="0">
                <a:effectLst/>
              </a:rPr>
            </a:br>
            <a:r>
              <a:rPr lang="en-US" sz="1200" b="0" i="0" u="none" strike="noStrike" kern="1200" cap="none" dirty="0">
                <a:solidFill>
                  <a:schemeClr val="dk1"/>
                </a:solidFill>
                <a:effectLst/>
                <a:latin typeface="Calibri"/>
                <a:ea typeface="Calibri"/>
                <a:cs typeface="Calibri"/>
                <a:sym typeface="Calibri"/>
              </a:rPr>
              <a:t>We are also working closely with Eric Holder’s redistricting effort to end partisan gerrymandering, and end the practice of politicians picking their voters, instead of the other way around. Even though new districts won’t be drawn until 2020, that fight is already happening this year through key gubernatorial and state legislative campaigns.</a:t>
            </a:r>
          </a:p>
          <a:p>
            <a:pPr rtl="0" fontAlgn="base"/>
            <a:br>
              <a:rPr lang="en-US" b="0" dirty="0">
                <a:effectLst/>
              </a:rPr>
            </a:br>
            <a:r>
              <a:rPr lang="en-US" sz="1200" b="0" i="0" u="none" strike="noStrike" kern="1200" cap="none" dirty="0">
                <a:solidFill>
                  <a:schemeClr val="dk1"/>
                </a:solidFill>
                <a:effectLst/>
                <a:latin typeface="Calibri"/>
                <a:ea typeface="Calibri"/>
                <a:cs typeface="Calibri"/>
                <a:sym typeface="Calibri"/>
              </a:rPr>
              <a:t>In dozens of House districts, state-level races, and ballot initiatives, OFA is harnessing our digital and grassroots resources this year to fight for change. We will be building volunteer-led teams to work on the ground and represent OFA in collaboration with summer fellows, local partner groups, and local campaigns.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If you</a:t>
            </a:r>
            <a:r>
              <a:rPr lang="en-US" sz="1200" b="0" i="0" u="none" strike="noStrike" cap="none" baseline="0" dirty="0">
                <a:solidFill>
                  <a:schemeClr val="dk1"/>
                </a:solidFill>
                <a:latin typeface="Calibri"/>
                <a:ea typeface="Calibri"/>
                <a:cs typeface="Calibri"/>
                <a:sym typeface="Calibri"/>
              </a:rPr>
              <a:t> live in one of our target areas we’ll be in touch with how you can apply your skills in real time. </a:t>
            </a: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20</a:t>
            </a:fld>
            <a:endParaRPr lang="en-US" sz="1200">
              <a:latin typeface="Calibri"/>
              <a:ea typeface="Calibri"/>
              <a:cs typeface="Calibri"/>
              <a:sym typeface="Calibri"/>
            </a:endParaRPr>
          </a:p>
        </p:txBody>
      </p:sp>
    </p:spTree>
    <p:extLst>
      <p:ext uri="{BB962C8B-B14F-4D97-AF65-F5344CB8AC3E}">
        <p14:creationId xmlns:p14="http://schemas.microsoft.com/office/powerpoint/2010/main" val="52351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862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25</a:t>
            </a:fld>
            <a:endParaRPr lang="en-US"/>
          </a:p>
        </p:txBody>
      </p:sp>
    </p:spTree>
    <p:extLst>
      <p:ext uri="{BB962C8B-B14F-4D97-AF65-F5344CB8AC3E}">
        <p14:creationId xmlns:p14="http://schemas.microsoft.com/office/powerpoint/2010/main" val="87980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WELCOMEEEEEEE !</a:t>
            </a:r>
          </a:p>
          <a:p>
            <a:endParaRPr lang="en-US" dirty="0"/>
          </a:p>
          <a:p>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2</a:t>
            </a:fld>
            <a:endParaRPr lang="en-US"/>
          </a:p>
        </p:txBody>
      </p:sp>
    </p:spTree>
    <p:extLst>
      <p:ext uri="{BB962C8B-B14F-4D97-AF65-F5344CB8AC3E}">
        <p14:creationId xmlns:p14="http://schemas.microsoft.com/office/powerpoint/2010/main" val="63548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Recordings,</a:t>
            </a:r>
            <a:r>
              <a:rPr lang="en-US" baseline="0" dirty="0"/>
              <a:t> resources, homework</a:t>
            </a:r>
          </a:p>
          <a:p>
            <a:endParaRPr lang="en-US" baseline="0" dirty="0"/>
          </a:p>
          <a:p>
            <a:r>
              <a:rPr lang="en-US" baseline="0" dirty="0"/>
              <a:t>I’m holding office hours during this fellowship to make sure you all feel supported and have a place to ask questions!</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26</a:t>
            </a:fld>
            <a:endParaRPr lang="en-US"/>
          </a:p>
        </p:txBody>
      </p:sp>
    </p:spTree>
    <p:extLst>
      <p:ext uri="{BB962C8B-B14F-4D97-AF65-F5344CB8AC3E}">
        <p14:creationId xmlns:p14="http://schemas.microsoft.com/office/powerpoint/2010/main" val="99674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32</a:t>
            </a:fld>
            <a:endParaRPr lang="en-US"/>
          </a:p>
        </p:txBody>
      </p:sp>
    </p:spTree>
    <p:extLst>
      <p:ext uri="{BB962C8B-B14F-4D97-AF65-F5344CB8AC3E}">
        <p14:creationId xmlns:p14="http://schemas.microsoft.com/office/powerpoint/2010/main" val="749617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a:t>
            </a:r>
            <a:r>
              <a:rPr lang="en-US" baseline="0" dirty="0"/>
              <a:t> we need to define the term. At the root of it, organizers are people who take strategic action in their community.</a:t>
            </a:r>
            <a:r>
              <a:rPr lang="en-US" dirty="0"/>
              <a:t> They can communicate</a:t>
            </a:r>
            <a:r>
              <a:rPr lang="en-US" baseline="0" dirty="0"/>
              <a:t> a vision of the future they want to see. </a:t>
            </a:r>
            <a:r>
              <a:rPr lang="en-US" dirty="0"/>
              <a:t>We believe</a:t>
            </a:r>
            <a:r>
              <a:rPr lang="en-US" baseline="0" dirty="0"/>
              <a:t> that you have to see yourself as part of the community you want to improve/organize </a:t>
            </a:r>
            <a:r>
              <a:rPr lang="mr-IN" baseline="0" dirty="0"/>
              <a:t>–</a:t>
            </a:r>
            <a:r>
              <a:rPr lang="en-US" baseline="0" dirty="0"/>
              <a:t> this is the only way you will know the needs, the resources, who is missing from the table</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33</a:t>
            </a:fld>
            <a:endParaRPr lang="en-US"/>
          </a:p>
        </p:txBody>
      </p:sp>
    </p:spTree>
    <p:extLst>
      <p:ext uri="{BB962C8B-B14F-4D97-AF65-F5344CB8AC3E}">
        <p14:creationId xmlns:p14="http://schemas.microsoft.com/office/powerpoint/2010/main" val="53203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a minute and</a:t>
            </a:r>
            <a:r>
              <a:rPr lang="en-US" baseline="0" dirty="0"/>
              <a:t> talk about this photo. Why do you think we would show this photo to a new fellowship cohort? </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34</a:t>
            </a:fld>
            <a:endParaRPr lang="en-US"/>
          </a:p>
        </p:txBody>
      </p:sp>
    </p:spTree>
    <p:extLst>
      <p:ext uri="{BB962C8B-B14F-4D97-AF65-F5344CB8AC3E}">
        <p14:creationId xmlns:p14="http://schemas.microsoft.com/office/powerpoint/2010/main" val="678905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sing</a:t>
            </a:r>
            <a:r>
              <a:rPr lang="en-US" baseline="0" dirty="0"/>
              <a:t> our praises. This is a supremely talented and powerful group </a:t>
            </a:r>
            <a:r>
              <a:rPr lang="mr-IN" baseline="0" dirty="0"/>
              <a:t>–</a:t>
            </a:r>
            <a:r>
              <a:rPr lang="en-US" baseline="0" dirty="0"/>
              <a:t> what makes you great for this?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36</a:t>
            </a:fld>
            <a:endParaRPr lang="en-US"/>
          </a:p>
        </p:txBody>
      </p:sp>
    </p:spTree>
    <p:extLst>
      <p:ext uri="{BB962C8B-B14F-4D97-AF65-F5344CB8AC3E}">
        <p14:creationId xmlns:p14="http://schemas.microsoft.com/office/powerpoint/2010/main" val="280406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37</a:t>
            </a:fld>
            <a:endParaRPr lang="en-US"/>
          </a:p>
        </p:txBody>
      </p:sp>
    </p:spTree>
    <p:extLst>
      <p:ext uri="{BB962C8B-B14F-4D97-AF65-F5344CB8AC3E}">
        <p14:creationId xmlns:p14="http://schemas.microsoft.com/office/powerpoint/2010/main" val="950698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The</a:t>
            </a:r>
            <a:r>
              <a:rPr lang="en-US" sz="1200" b="0" i="0" u="none" strike="noStrike" kern="1200" cap="none" baseline="0" dirty="0">
                <a:solidFill>
                  <a:schemeClr val="dk1"/>
                </a:solidFill>
                <a:effectLst/>
                <a:latin typeface="Calibri"/>
                <a:ea typeface="Calibri"/>
                <a:cs typeface="Calibri"/>
                <a:sym typeface="Calibri"/>
              </a:rPr>
              <a:t> first step to finding what your thing it: What are you passionate about. We start here because it will fuel your soul and is often how you manifest what type of future you want to see in the world. </a:t>
            </a:r>
            <a:endParaRPr lang="en-US" sz="1200" b="0" i="0" u="none" strike="noStrike" kern="1200" cap="none" dirty="0">
              <a:solidFill>
                <a:schemeClr val="dk1"/>
              </a:solidFill>
              <a:effectLst/>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38</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152645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What does your community need in relationship with your passion? </a:t>
            </a: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39</a:t>
            </a:fld>
            <a:endParaRPr lang="en-US" sz="1200">
              <a:latin typeface="Calibri"/>
              <a:ea typeface="Calibri"/>
              <a:cs typeface="Calibri"/>
              <a:sym typeface="Calibri"/>
            </a:endParaRPr>
          </a:p>
        </p:txBody>
      </p:sp>
    </p:spTree>
    <p:extLst>
      <p:ext uri="{BB962C8B-B14F-4D97-AF65-F5344CB8AC3E}">
        <p14:creationId xmlns:p14="http://schemas.microsoft.com/office/powerpoint/2010/main" val="136685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What are you talented</a:t>
            </a:r>
            <a:r>
              <a:rPr lang="en-US" sz="1200" b="0" i="0" u="none" strike="noStrike" kern="1200" cap="none" baseline="0" dirty="0">
                <a:solidFill>
                  <a:schemeClr val="dk1"/>
                </a:solidFill>
                <a:effectLst/>
                <a:latin typeface="Calibri"/>
                <a:ea typeface="Calibri"/>
                <a:cs typeface="Calibri"/>
                <a:sym typeface="Calibri"/>
              </a:rPr>
              <a:t> at that you can provide to this work?</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40</a:t>
            </a:fld>
            <a:endParaRPr lang="en-US" sz="1200">
              <a:latin typeface="Calibri"/>
              <a:ea typeface="Calibri"/>
              <a:cs typeface="Calibri"/>
              <a:sym typeface="Calibri"/>
            </a:endParaRPr>
          </a:p>
        </p:txBody>
      </p:sp>
    </p:spTree>
    <p:extLst>
      <p:ext uri="{BB962C8B-B14F-4D97-AF65-F5344CB8AC3E}">
        <p14:creationId xmlns:p14="http://schemas.microsoft.com/office/powerpoint/2010/main" val="620619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big questions that will help you identify what is operating in your community.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41</a:t>
            </a:fld>
            <a:endParaRPr lang="en-US"/>
          </a:p>
        </p:txBody>
      </p:sp>
    </p:spTree>
    <p:extLst>
      <p:ext uri="{BB962C8B-B14F-4D97-AF65-F5344CB8AC3E}">
        <p14:creationId xmlns:p14="http://schemas.microsoft.com/office/powerpoint/2010/main" val="32044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a:t>
            </a:r>
            <a:r>
              <a:rPr lang="en-US" baseline="0" dirty="0"/>
              <a:t> facts </a:t>
            </a:r>
            <a:r>
              <a:rPr lang="mr-IN" baseline="0" dirty="0"/>
              <a:t>–</a:t>
            </a:r>
            <a:endParaRPr lang="en-US" baseline="0" dirty="0"/>
          </a:p>
          <a:p>
            <a:endParaRPr lang="en-US" baseline="0" dirty="0"/>
          </a:p>
          <a:p>
            <a:r>
              <a:rPr lang="en-US" baseline="0" dirty="0"/>
              <a:t>I’m from Jupiter Florida </a:t>
            </a:r>
          </a:p>
          <a:p>
            <a:r>
              <a:rPr lang="en-US" baseline="0" dirty="0"/>
              <a:t>Master’s in WGS </a:t>
            </a:r>
            <a:r>
              <a:rPr lang="mr-IN" baseline="0" dirty="0"/>
              <a:t>–</a:t>
            </a:r>
            <a:r>
              <a:rPr lang="en-US" baseline="0" dirty="0"/>
              <a:t> I’m really passionate about trying to create a more equitable world</a:t>
            </a:r>
          </a:p>
          <a:p>
            <a:r>
              <a:rPr lang="en-US" baseline="0" dirty="0"/>
              <a:t>Before coming to OFA </a:t>
            </a:r>
            <a:r>
              <a:rPr lang="mr-IN" baseline="0" dirty="0"/>
              <a:t>–</a:t>
            </a:r>
            <a:r>
              <a:rPr lang="en-US" baseline="0" dirty="0"/>
              <a:t> I organized young people in CPS; worked in the education </a:t>
            </a:r>
            <a:r>
              <a:rPr lang="en-US" baseline="0" dirty="0" err="1"/>
              <a:t>dept</a:t>
            </a:r>
            <a:r>
              <a:rPr lang="en-US" baseline="0" dirty="0"/>
              <a:t> of IHMEC; worked as a researcher for DePaul university </a:t>
            </a:r>
          </a:p>
          <a:p>
            <a:r>
              <a:rPr lang="en-US" baseline="0" dirty="0"/>
              <a:t>Now I teach a pop culture class at one of the community colleges in Chicago</a:t>
            </a:r>
          </a:p>
          <a:p>
            <a:endParaRPr lang="en-US" baseline="0" dirty="0"/>
          </a:p>
          <a:p>
            <a:r>
              <a:rPr lang="en-US" baseline="0" dirty="0"/>
              <a:t>I come from a family of park rangers and teachers and it has fueled my passion for learning and teaching. </a:t>
            </a:r>
          </a:p>
          <a:p>
            <a:endParaRPr lang="en-US" baseline="0" dirty="0"/>
          </a:p>
          <a:p>
            <a:r>
              <a:rPr lang="en-US" baseline="0" dirty="0"/>
              <a:t>I was born in key west.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3</a:t>
            </a:fld>
            <a:endParaRPr lang="en-US"/>
          </a:p>
        </p:txBody>
      </p:sp>
    </p:spTree>
    <p:extLst>
      <p:ext uri="{BB962C8B-B14F-4D97-AF65-F5344CB8AC3E}">
        <p14:creationId xmlns:p14="http://schemas.microsoft.com/office/powerpoint/2010/main" val="748548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54285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your</a:t>
            </a:r>
            <a:r>
              <a:rPr lang="en-US" baseline="0" dirty="0"/>
              <a:t> elected officials stand on the issue that you care about?</a:t>
            </a:r>
          </a:p>
          <a:p>
            <a:r>
              <a:rPr lang="en-US" baseline="0" dirty="0"/>
              <a:t>When is the next election that impacts this issue?</a:t>
            </a:r>
          </a:p>
          <a:p>
            <a:r>
              <a:rPr lang="en-US" baseline="0" dirty="0"/>
              <a:t>Are there other organizations that are organizing around this issue?</a:t>
            </a:r>
          </a:p>
          <a:p>
            <a:r>
              <a:rPr lang="en-US" baseline="0" dirty="0"/>
              <a:t>Who holds political capital in your community?</a:t>
            </a:r>
            <a:endParaRPr lang="en-US" dirty="0"/>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580173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your</a:t>
            </a:r>
            <a:r>
              <a:rPr lang="en-US" baseline="0" dirty="0"/>
              <a:t> elected officials stand on the issue that you care about?</a:t>
            </a:r>
          </a:p>
          <a:p>
            <a:r>
              <a:rPr lang="en-US" baseline="0" dirty="0"/>
              <a:t>When is the next election that impacts this issue?</a:t>
            </a:r>
          </a:p>
          <a:p>
            <a:r>
              <a:rPr lang="en-US" baseline="0" dirty="0"/>
              <a:t>Are there other organizations that are organizing around this issue?</a:t>
            </a:r>
          </a:p>
          <a:p>
            <a:r>
              <a:rPr lang="en-US" baseline="0" dirty="0"/>
              <a:t>Who holds political capital in your community?</a:t>
            </a:r>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784909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year is particularly important to get active and get organized </a:t>
            </a:r>
            <a:r>
              <a:rPr lang="mr-IN" baseline="0" dirty="0"/>
              <a:t>–</a:t>
            </a:r>
            <a:r>
              <a:rPr lang="en-US" baseline="0" dirty="0"/>
              <a:t> many of the issues that you are named in your application will be directly impacted by the results of this midterm election </a:t>
            </a:r>
            <a:r>
              <a:rPr lang="mr-IN" baseline="0" dirty="0"/>
              <a:t>–</a:t>
            </a:r>
            <a:r>
              <a:rPr lang="en-US" baseline="0" dirty="0"/>
              <a:t> the state and federal races, ballot initiatives campaigns</a:t>
            </a:r>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949465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creating a more participatory</a:t>
            </a:r>
            <a:r>
              <a:rPr lang="en-US" baseline="0" dirty="0"/>
              <a:t> and accessible democracy, ask yourself who is missing from this issue and the conversation around this issue.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49</a:t>
            </a:fld>
            <a:endParaRPr lang="en-US"/>
          </a:p>
        </p:txBody>
      </p:sp>
    </p:spTree>
    <p:extLst>
      <p:ext uri="{BB962C8B-B14F-4D97-AF65-F5344CB8AC3E}">
        <p14:creationId xmlns:p14="http://schemas.microsoft.com/office/powerpoint/2010/main" val="412568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50</a:t>
            </a:fld>
            <a:endParaRPr lang="en-US"/>
          </a:p>
        </p:txBody>
      </p:sp>
    </p:spTree>
    <p:extLst>
      <p:ext uri="{BB962C8B-B14F-4D97-AF65-F5344CB8AC3E}">
        <p14:creationId xmlns:p14="http://schemas.microsoft.com/office/powerpoint/2010/main" val="747428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Over the span </a:t>
            </a:r>
            <a:r>
              <a:rPr lang="en-US" sz="1200" b="0" i="0" u="none" strike="noStrike" kern="1200" cap="none" baseline="0" dirty="0">
                <a:solidFill>
                  <a:schemeClr val="dk1"/>
                </a:solidFill>
                <a:effectLst/>
                <a:latin typeface="Calibri"/>
                <a:ea typeface="Calibri"/>
                <a:cs typeface="Calibri"/>
                <a:sym typeface="Calibri"/>
              </a:rPr>
              <a:t>of this week hundreds of fellows will be starting this journey along with you! Using social media to share out your learning and what you are excited about is a great way to build connections that span the country. It is also a super great way to show your personal networks what you’re working on. Who knows, maybe someone will be inspired by you and begin their own organizing journey!</a:t>
            </a:r>
            <a:endParaRPr lang="en-US" b="0" dirty="0"/>
          </a:p>
          <a:p>
            <a:pPr lvl="1" rtl="0" fontAlgn="base"/>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52</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2432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got three</a:t>
            </a:r>
            <a:r>
              <a:rPr lang="en-US" baseline="0" dirty="0"/>
              <a:t> goals that will be guiding us tonight.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4</a:t>
            </a:fld>
            <a:endParaRPr lang="en-US"/>
          </a:p>
        </p:txBody>
      </p:sp>
    </p:spTree>
    <p:extLst>
      <p:ext uri="{BB962C8B-B14F-4D97-AF65-F5344CB8AC3E}">
        <p14:creationId xmlns:p14="http://schemas.microsoft.com/office/powerpoint/2010/main" val="181320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a:t>
            </a:fld>
            <a:endParaRPr lang="en-US"/>
          </a:p>
        </p:txBody>
      </p:sp>
    </p:spTree>
    <p:extLst>
      <p:ext uri="{BB962C8B-B14F-4D97-AF65-F5344CB8AC3E}">
        <p14:creationId xmlns:p14="http://schemas.microsoft.com/office/powerpoint/2010/main" val="125961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7</a:t>
            </a:fld>
            <a:endParaRPr lang="en-US"/>
          </a:p>
        </p:txBody>
      </p:sp>
    </p:spTree>
    <p:extLst>
      <p:ext uri="{BB962C8B-B14F-4D97-AF65-F5344CB8AC3E}">
        <p14:creationId xmlns:p14="http://schemas.microsoft.com/office/powerpoint/2010/main" val="171926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a:t>
            </a:r>
            <a:r>
              <a:rPr lang="en-US" sz="1200" baseline="0" dirty="0">
                <a:latin typeface="Source Sans Pro" charset="0"/>
                <a:ea typeface="Source Sans Pro" charset="0"/>
                <a:cs typeface="Source Sans Pro" charset="0"/>
              </a:rPr>
              <a:t> begins a fellowship of 450 across the country.</a:t>
            </a:r>
          </a:p>
          <a:p>
            <a:pPr marL="171450" lvl="0" indent="-171450">
              <a:buFont typeface="Arial"/>
              <a:buChar char="•"/>
            </a:pPr>
            <a:r>
              <a:rPr lang="en-US" sz="1200" baseline="0" dirty="0">
                <a:latin typeface="Source Sans Pro" charset="0"/>
                <a:ea typeface="Source Sans Pro" charset="0"/>
                <a:cs typeface="Source Sans Pro" charset="0"/>
              </a:rPr>
              <a:t>You are joining a legacy of thousands of people who took this step to get involved and make change in their community. </a:t>
            </a:r>
          </a:p>
          <a:p>
            <a:pPr marL="171450" lvl="0" indent="-171450">
              <a:buFont typeface="Arial"/>
              <a:buChar char="•"/>
            </a:pPr>
            <a:r>
              <a:rPr lang="en-US" sz="1200" baseline="0" dirty="0">
                <a:latin typeface="Source Sans Pro" charset="0"/>
                <a:ea typeface="Source Sans Pro" charset="0"/>
                <a:cs typeface="Source Sans Pro" charset="0"/>
              </a:rPr>
              <a:t>This fellowship will be valuable to you whether you are interested in doing community organizing or working on campaigns in the future</a:t>
            </a:r>
            <a:endParaRPr lang="en-US" sz="1200" dirty="0">
              <a:latin typeface="Source Sans Pro" charset="0"/>
              <a:ea typeface="Source Sans Pro" charset="0"/>
              <a:cs typeface="Source Sans Pro"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93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come from. If you’ve ever doubted that there are folks across the country who care about what you care about take stock in this map. I read through nearly 900 applications and what I saw was people who were feeling deeply provoked by the gun violence in this country or the familiar separation at the border. Or, more locally, about access to affordable and fresh foods, or economic opportunity for folks historically disenfranchised. Climate change</a:t>
            </a:r>
          </a:p>
          <a:p>
            <a:endParaRPr lang="en-US" baseline="0" dirty="0"/>
          </a:p>
          <a:p>
            <a:r>
              <a:rPr lang="en-US" baseline="0" dirty="0"/>
              <a:t>See this map makes me so certain that the folks in this fellowship are the people that are going to be making a big impact. Like you all are the right people.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9</a:t>
            </a:fld>
            <a:endParaRPr lang="en-US"/>
          </a:p>
        </p:txBody>
      </p:sp>
    </p:spTree>
    <p:extLst>
      <p:ext uri="{BB962C8B-B14F-4D97-AF65-F5344CB8AC3E}">
        <p14:creationId xmlns:p14="http://schemas.microsoft.com/office/powerpoint/2010/main" val="193186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Over the span </a:t>
            </a:r>
            <a:r>
              <a:rPr lang="en-US" sz="1200" b="0" i="0" u="none" strike="noStrike" kern="1200" cap="none" baseline="0" dirty="0">
                <a:solidFill>
                  <a:schemeClr val="dk1"/>
                </a:solidFill>
                <a:effectLst/>
                <a:latin typeface="Calibri"/>
                <a:ea typeface="Calibri"/>
                <a:cs typeface="Calibri"/>
                <a:sym typeface="Calibri"/>
              </a:rPr>
              <a:t>of this week hundreds of fellows will be starting this journey along with you! Using social media to share out your learning and what you are excited about is a great way to build connections that span the country. It is also a super great way to show your personal networks what you’re working on. Who knows, maybe someone will be inspired by you and begin their own organizing journey!</a:t>
            </a:r>
            <a:endParaRPr lang="en-US" b="0" dirty="0"/>
          </a:p>
          <a:p>
            <a:pPr lvl="1" rtl="0" fontAlgn="base"/>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10</a:t>
            </a:fld>
            <a:endParaRPr lang="en-US" sz="1200">
              <a:latin typeface="Calibri"/>
              <a:ea typeface="Calibri"/>
              <a:cs typeface="Calibri"/>
              <a:sym typeface="Calibri"/>
            </a:endParaRPr>
          </a:p>
        </p:txBody>
      </p:sp>
    </p:spTree>
    <p:extLst>
      <p:ext uri="{BB962C8B-B14F-4D97-AF65-F5344CB8AC3E}">
        <p14:creationId xmlns:p14="http://schemas.microsoft.com/office/powerpoint/2010/main" val="104492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7623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11471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30333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20195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4392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332180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293025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69826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t>2/24/19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88892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t>2/24/19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86252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t>2/24/19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98188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22508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209286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t>2/24/19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t>‹#›</a:t>
            </a:fld>
            <a:endParaRPr lang="en-US"/>
          </a:p>
        </p:txBody>
      </p:sp>
    </p:spTree>
    <p:extLst>
      <p:ext uri="{BB962C8B-B14F-4D97-AF65-F5344CB8AC3E}">
        <p14:creationId xmlns:p14="http://schemas.microsoft.com/office/powerpoint/2010/main" val="76651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195200706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677923109"/>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9369431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hyperlink" Target="mailto:fellows@ofa.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fellows@ofa.us"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967061"/>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393850"/>
            <a:ext cx="653212" cy="253432"/>
          </a:xfrm>
          <a:prstGeom prst="rect">
            <a:avLst/>
          </a:prstGeom>
          <a:effectLst/>
        </p:spPr>
      </p:pic>
      <p:pic>
        <p:nvPicPr>
          <p:cNvPr id="5" name="Picture 4" descr="A drawing of a face&#10;&#10;Description automatically generated">
            <a:extLst>
              <a:ext uri="{FF2B5EF4-FFF2-40B4-BE49-F238E27FC236}">
                <a16:creationId xmlns:a16="http://schemas.microsoft.com/office/drawing/2014/main" id="{37209204-4617-5B45-B2EF-9DCD62C4F791}"/>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6432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165040"/>
            <a:ext cx="12192000" cy="2529923"/>
          </a:xfrm>
          <a:prstGeom prst="rect">
            <a:avLst/>
          </a:prstGeom>
          <a:noFill/>
        </p:spPr>
        <p:txBody>
          <a:bodyPr wrap="square" rtlCol="0">
            <a:spAutoFit/>
          </a:bodyPr>
          <a:lstStyle/>
          <a:p>
            <a:pPr algn="ctr">
              <a:lnSpc>
                <a:spcPct val="90000"/>
              </a:lnSpc>
            </a:pPr>
            <a:r>
              <a:rPr lang="en-US" sz="8800" b="1" dirty="0">
                <a:solidFill>
                  <a:srgbClr val="FFFFFF"/>
                </a:solidFill>
                <a:latin typeface="Gilroy ExtraBold" charset="0"/>
                <a:ea typeface="Gilroy ExtraBold" charset="0"/>
                <a:cs typeface="Gilroy ExtraBold" charset="0"/>
              </a:rPr>
              <a:t>Tweet today using </a:t>
            </a:r>
            <a:r>
              <a:rPr lang="en-US" sz="8800" b="1" dirty="0">
                <a:solidFill>
                  <a:schemeClr val="accent2"/>
                </a:solidFill>
                <a:latin typeface="Gilroy ExtraBold" charset="0"/>
                <a:ea typeface="Gilroy ExtraBold" charset="0"/>
                <a:cs typeface="Gilroy ExtraBold" charset="0"/>
              </a:rPr>
              <a:t>#</a:t>
            </a:r>
            <a:r>
              <a:rPr lang="en-US" sz="8800" b="1" dirty="0" err="1">
                <a:solidFill>
                  <a:schemeClr val="accent2"/>
                </a:solidFill>
                <a:latin typeface="Gilroy ExtraBold" charset="0"/>
                <a:ea typeface="Gilroy ExtraBold" charset="0"/>
                <a:cs typeface="Gilroy ExtraBold" charset="0"/>
              </a:rPr>
              <a:t>OFAFellows</a:t>
            </a:r>
            <a:endParaRPr lang="en-US" sz="8800" b="1" dirty="0">
              <a:solidFill>
                <a:schemeClr val="accent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83288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925785"/>
            <a:ext cx="12192000" cy="1006429"/>
          </a:xfrm>
          <a:prstGeom prst="rect">
            <a:avLst/>
          </a:prstGeom>
          <a:noFill/>
        </p:spPr>
        <p:txBody>
          <a:bodyPr wrap="square" rtlCol="0">
            <a:spAutoFit/>
          </a:bodyPr>
          <a:lstStyle/>
          <a:p>
            <a:pPr algn="ctr">
              <a:lnSpc>
                <a:spcPct val="90000"/>
              </a:lnSpc>
            </a:pPr>
            <a:r>
              <a:rPr lang="en-US" sz="6600" b="1" dirty="0">
                <a:solidFill>
                  <a:srgbClr val="FFFFFF"/>
                </a:solidFill>
                <a:latin typeface="Gilroy ExtraBold" charset="0"/>
                <a:ea typeface="Gilroy ExtraBold" charset="0"/>
                <a:cs typeface="Gilroy ExtraBold" charset="0"/>
              </a:rPr>
              <a:t>OFA’s core purpose</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5748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468737"/>
            <a:ext cx="12192000" cy="1920526"/>
          </a:xfrm>
          <a:prstGeom prst="rect">
            <a:avLst/>
          </a:prstGeom>
          <a:noFill/>
        </p:spPr>
        <p:txBody>
          <a:bodyPr wrap="square" rtlCol="0">
            <a:spAutoFit/>
          </a:bodyPr>
          <a:lstStyle/>
          <a:p>
            <a:pPr algn="ctr">
              <a:lnSpc>
                <a:spcPct val="90000"/>
              </a:lnSpc>
            </a:pPr>
            <a:r>
              <a:rPr lang="en-US" sz="6600" b="1" dirty="0">
                <a:solidFill>
                  <a:srgbClr val="FFFFFF"/>
                </a:solidFill>
                <a:latin typeface="Gilroy ExtraBold" charset="0"/>
                <a:ea typeface="Gilroy ExtraBold" charset="0"/>
                <a:cs typeface="Gilroy ExtraBold" charset="0"/>
              </a:rPr>
              <a:t>To create a more accessible and </a:t>
            </a:r>
            <a:r>
              <a:rPr lang="en-US" sz="6600" b="1">
                <a:solidFill>
                  <a:srgbClr val="FFFFFF"/>
                </a:solidFill>
                <a:latin typeface="Gilroy ExtraBold" charset="0"/>
                <a:ea typeface="Gilroy ExtraBold" charset="0"/>
                <a:cs typeface="Gilroy ExtraBold" charset="0"/>
              </a:rPr>
              <a:t>participatory democracy</a:t>
            </a:r>
            <a:endParaRPr lang="en-US" sz="6600" b="1" dirty="0">
              <a:solidFill>
                <a:srgbClr val="FFFFFF"/>
              </a:solidFill>
              <a:latin typeface="Gilroy ExtraBold" charset="0"/>
              <a:ea typeface="Gilroy ExtraBold" charset="0"/>
              <a:cs typeface="Gilroy ExtraBold" charset="0"/>
            </a:endParaRP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240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427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207481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1581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26832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2350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Voter contact best practices</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76162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3120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Voter contact best practices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Digital organizing</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67255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3889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Voter contact best practices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Digital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Event management</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52239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504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Welcome to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Leading with your values &amp; telling 	      your personal story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Voter contact best practices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Digital organizing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Event management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6:</a:t>
            </a:r>
            <a:r>
              <a:rPr lang="en-US" altLang="en-US" sz="2500" dirty="0">
                <a:solidFill>
                  <a:schemeClr val="tx1"/>
                </a:solidFill>
                <a:latin typeface="Source Sans Pro" charset="0"/>
                <a:ea typeface="Source Sans Pro" charset="0"/>
                <a:cs typeface="Source Sans Pro" charset="0"/>
              </a:rPr>
              <a:t>   Tying it all together</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803869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476887"/>
            <a:ext cx="12192000" cy="1920526"/>
          </a:xfrm>
          <a:prstGeom prst="rect">
            <a:avLst/>
          </a:prstGeom>
          <a:noFill/>
        </p:spPr>
        <p:txBody>
          <a:bodyPr wrap="square" rtlCol="0">
            <a:spAutoFit/>
          </a:bodyPr>
          <a:lstStyle/>
          <a:p>
            <a:pPr algn="ctr">
              <a:lnSpc>
                <a:spcPct val="90000"/>
              </a:lnSpc>
            </a:pPr>
            <a:r>
              <a:rPr lang="en-US" sz="6600" b="1" dirty="0">
                <a:solidFill>
                  <a:srgbClr val="FFFFFF"/>
                </a:solidFill>
                <a:latin typeface="Gilroy ExtraBold" charset="0"/>
                <a:ea typeface="Gilroy ExtraBold" charset="0"/>
                <a:cs typeface="Gilroy ExtraBold" charset="0"/>
              </a:rPr>
              <a:t>2018 is an incredibly important year</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0023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17000"/>
            <a:extLst>
              <a:ext uri="{28A0092B-C50C-407E-A947-70E740481C1C}">
                <a14:useLocalDpi xmlns:a14="http://schemas.microsoft.com/office/drawing/2010/main" val="0"/>
              </a:ext>
            </a:extLst>
          </a:blip>
          <a:srcRect l="26862" t="28984" b="9382"/>
          <a:stretch/>
        </p:blipFill>
        <p:spPr>
          <a:xfrm>
            <a:off x="0" y="0"/>
            <a:ext cx="12192000" cy="6858000"/>
          </a:xfrm>
          <a:prstGeom prst="rect">
            <a:avLst/>
          </a:prstGeom>
        </p:spPr>
      </p:pic>
      <p:sp>
        <p:nvSpPr>
          <p:cNvPr id="9" name="TextBox 8"/>
          <p:cNvSpPr txBox="1"/>
          <p:nvPr/>
        </p:nvSpPr>
        <p:spPr>
          <a:xfrm>
            <a:off x="0" y="2282847"/>
            <a:ext cx="12192000" cy="1962525"/>
          </a:xfrm>
          <a:prstGeom prst="rect">
            <a:avLst/>
          </a:prstGeom>
          <a:noFill/>
        </p:spPr>
        <p:txBody>
          <a:bodyPr wrap="square" rtlCol="0">
            <a:spAutoFit/>
          </a:bodyPr>
          <a:lstStyle/>
          <a:p>
            <a:pPr algn="ctr">
              <a:lnSpc>
                <a:spcPct val="80000"/>
              </a:lnSpc>
            </a:pPr>
            <a:r>
              <a:rPr lang="en-US" sz="7500" b="1" dirty="0">
                <a:solidFill>
                  <a:schemeClr val="bg1"/>
                </a:solidFill>
                <a:latin typeface="Gilroy ExtraBold" charset="0"/>
                <a:ea typeface="Gilroy ExtraBold" charset="0"/>
                <a:cs typeface="Gilroy ExtraBold" charset="0"/>
              </a:rPr>
              <a:t>OFA Community </a:t>
            </a:r>
          </a:p>
          <a:p>
            <a:pPr algn="ctr">
              <a:lnSpc>
                <a:spcPct val="80000"/>
              </a:lnSpc>
            </a:pPr>
            <a:r>
              <a:rPr lang="en-US" sz="7500" b="1" dirty="0">
                <a:solidFill>
                  <a:schemeClr val="bg1"/>
                </a:solidFill>
                <a:latin typeface="Gilroy ExtraBold" charset="0"/>
                <a:ea typeface="Gilroy ExtraBold" charset="0"/>
                <a:cs typeface="Gilroy ExtraBold" charset="0"/>
              </a:rPr>
              <a:t>Engagement Fellowship</a:t>
            </a:r>
          </a:p>
        </p:txBody>
      </p:sp>
      <p:sp>
        <p:nvSpPr>
          <p:cNvPr id="4" name="TextBox 3"/>
          <p:cNvSpPr txBox="1"/>
          <p:nvPr/>
        </p:nvSpPr>
        <p:spPr>
          <a:xfrm>
            <a:off x="0" y="4245372"/>
            <a:ext cx="12192000" cy="523220"/>
          </a:xfrm>
          <a:prstGeom prst="rect">
            <a:avLst/>
          </a:prstGeom>
          <a:noFill/>
        </p:spPr>
        <p:txBody>
          <a:bodyPr wrap="square" rtlCol="0">
            <a:spAutoFit/>
          </a:bodyPr>
          <a:lstStyle/>
          <a:p>
            <a:pPr algn="ctr"/>
            <a:r>
              <a:rPr lang="en-US" sz="2800" b="1" dirty="0">
                <a:solidFill>
                  <a:schemeClr val="accent2"/>
                </a:solidFill>
                <a:latin typeface="Gilroy ExtraBold" charset="0"/>
                <a:ea typeface="Gilroy ExtraBold" charset="0"/>
                <a:cs typeface="Gilroy ExtraBold" charset="0"/>
              </a:rPr>
              <a:t>Summer 2018 / #</a:t>
            </a:r>
            <a:r>
              <a:rPr lang="en-US" sz="2800" b="1" dirty="0" err="1">
                <a:solidFill>
                  <a:schemeClr val="accent2"/>
                </a:solidFill>
                <a:latin typeface="Gilroy ExtraBold" charset="0"/>
                <a:ea typeface="Gilroy ExtraBold" charset="0"/>
                <a:cs typeface="Gilroy ExtraBold" charset="0"/>
              </a:rPr>
              <a:t>OFAFellows</a:t>
            </a:r>
            <a:endParaRPr lang="en-US" sz="2800" b="1" dirty="0">
              <a:solidFill>
                <a:schemeClr val="accent2"/>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393850"/>
            <a:ext cx="653212" cy="253432"/>
          </a:xfrm>
          <a:prstGeom prst="rect">
            <a:avLst/>
          </a:prstGeom>
          <a:effectLst/>
        </p:spPr>
      </p:pic>
    </p:spTree>
    <p:extLst>
      <p:ext uri="{BB962C8B-B14F-4D97-AF65-F5344CB8AC3E}">
        <p14:creationId xmlns:p14="http://schemas.microsoft.com/office/powerpoint/2010/main" val="80650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12192000" cy="6951579"/>
          </a:xfrm>
          <a:prstGeom prst="rect">
            <a:avLst/>
          </a:prstGeom>
          <a:solidFill>
            <a:schemeClr val="tx1"/>
          </a:solidFill>
          <a:ln>
            <a:noFill/>
          </a:ln>
        </p:spPr>
        <p:txBody>
          <a:bodyPr lIns="91425" tIns="45700" rIns="91425" bIns="45700" anchor="ctr" anchorCtr="0">
            <a:noAutofit/>
          </a:bodyPr>
          <a:lstStyle/>
          <a:p>
            <a:pPr algn="ctr"/>
            <a:endParaRPr kern="0" dirty="0">
              <a:solidFill>
                <a:srgbClr val="FFFFFF"/>
              </a:solidFill>
              <a:latin typeface="Calibri"/>
              <a:ea typeface="Calibri"/>
              <a:cs typeface="Calibri"/>
              <a:sym typeface="Calibri"/>
            </a:endParaRPr>
          </a:p>
        </p:txBody>
      </p:sp>
      <p:sp>
        <p:nvSpPr>
          <p:cNvPr id="151" name="Shape 151"/>
          <p:cNvSpPr/>
          <p:nvPr/>
        </p:nvSpPr>
        <p:spPr>
          <a:xfrm>
            <a:off x="-254001" y="3115821"/>
            <a:ext cx="12700001" cy="2982895"/>
          </a:xfrm>
          <a:prstGeom prst="rect">
            <a:avLst/>
          </a:prstGeom>
          <a:noFill/>
          <a:ln>
            <a:noFill/>
          </a:ln>
        </p:spPr>
        <p:txBody>
          <a:bodyPr lIns="64275" tIns="32125" rIns="64275" bIns="32125" anchor="t" anchorCtr="0">
            <a:noAutofit/>
          </a:bodyPr>
          <a:lstStyle/>
          <a:p>
            <a:pPr algn="ctr">
              <a:lnSpc>
                <a:spcPct val="80000"/>
              </a:lnSpc>
              <a:buSzPct val="25000"/>
            </a:pPr>
            <a:r>
              <a:rPr lang="en-US" sz="8000" b="1" kern="0" dirty="0">
                <a:solidFill>
                  <a:srgbClr val="FFFFFF"/>
                </a:solidFill>
                <a:latin typeface="Gilroy ExtraBold" charset="0"/>
                <a:ea typeface="Gilroy ExtraBold" charset="0"/>
                <a:cs typeface="Gilroy ExtraBold" charset="0"/>
                <a:sym typeface="Arial"/>
              </a:rPr>
              <a:t>Organizing for ’18</a:t>
            </a:r>
          </a:p>
        </p:txBody>
      </p:sp>
      <p:pic>
        <p:nvPicPr>
          <p:cNvPr id="6" name="Picture 5"/>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7499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791049"/>
            <a:ext cx="12192000" cy="1228606"/>
          </a:xfrm>
          <a:prstGeom prst="rect">
            <a:avLst/>
          </a:prstGeom>
          <a:noFill/>
        </p:spPr>
        <p:txBody>
          <a:bodyPr wrap="square" rtlCol="0">
            <a:spAutoFit/>
          </a:bodyPr>
          <a:lstStyle/>
          <a:p>
            <a:pPr algn="ctr">
              <a:lnSpc>
                <a:spcPct val="80000"/>
              </a:lnSpc>
            </a:pPr>
            <a:r>
              <a:rPr lang="en-US" sz="9000" b="1" dirty="0">
                <a:solidFill>
                  <a:schemeClr val="bg1"/>
                </a:solidFill>
                <a:latin typeface="Gilroy ExtraBold" charset="0"/>
                <a:ea typeface="Gilroy ExtraBold" charset="0"/>
                <a:cs typeface="Gilroy ExtraBold" charset="0"/>
              </a:rPr>
              <a:t>Fellows projects</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6470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79708" y="867674"/>
            <a:ext cx="40183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Fellows projects</a:t>
            </a:r>
          </a:p>
        </p:txBody>
      </p:sp>
      <p:sp>
        <p:nvSpPr>
          <p:cNvPr id="6" name="TextBox 5"/>
          <p:cNvSpPr txBox="1"/>
          <p:nvPr/>
        </p:nvSpPr>
        <p:spPr>
          <a:xfrm>
            <a:off x="4452080" y="837694"/>
            <a:ext cx="6964180" cy="4524315"/>
          </a:xfrm>
          <a:prstGeom prst="rect">
            <a:avLst/>
          </a:prstGeom>
          <a:noFill/>
        </p:spPr>
        <p:txBody>
          <a:bodyPr wrap="square" rtlCol="0">
            <a:spAutoFit/>
          </a:bodyPr>
          <a:lstStyle/>
          <a:p>
            <a:pPr marL="342900" indent="-342900">
              <a:buFont typeface="Arial" charset="0"/>
              <a:buChar char="•"/>
            </a:pPr>
            <a:r>
              <a:rPr lang="en-US" sz="2400" dirty="0"/>
              <a:t>Fellows will identify a root problem facing their community, and will strategize how to make an impact and address these challenges. </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solidFill>
                  <a:schemeClr val="tx1"/>
                </a:solidFill>
                <a:latin typeface="Source Sans Pro" charset="0"/>
                <a:ea typeface="Source Sans Pro" charset="0"/>
                <a:cs typeface="Source Sans Pro" charset="0"/>
              </a:rPr>
              <a:t>The weekly assignments will help fellows build towards this final project. </a:t>
            </a:r>
            <a:r>
              <a:rPr lang="en-US" sz="2400" dirty="0"/>
              <a:t>By program’s end, fellows will be ready to take their first steps towards implementing this plan, which typically will be an outreach or mobilizing event to raise awareness or take action on the addressing the issue.</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latin typeface="Source Sans Pro" charset="0"/>
                <a:ea typeface="Source Sans Pro" charset="0"/>
                <a:cs typeface="Source Sans Pro" charset="0"/>
              </a:rPr>
              <a:t>The scale and scope should reflect your capacity. </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57158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983354"/>
            <a:ext cx="12192000" cy="144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What are you most eager to learn </a:t>
            </a:r>
          </a:p>
          <a:p>
            <a:pPr algn="ctr"/>
            <a:r>
              <a:rPr lang="en-US" sz="4500" b="1" dirty="0">
                <a:solidFill>
                  <a:schemeClr val="bg1"/>
                </a:solidFill>
                <a:latin typeface="Gilroy ExtraBold" charset="0"/>
                <a:ea typeface="Gilroy ExtraBold" charset="0"/>
                <a:cs typeface="Gilroy ExtraBold" charset="0"/>
              </a:rPr>
              <a:t>about during the fellowship?</a:t>
            </a:r>
          </a:p>
        </p:txBody>
      </p:sp>
      <p:grpSp>
        <p:nvGrpSpPr>
          <p:cNvPr id="2" name="Group 1"/>
          <p:cNvGrpSpPr/>
          <p:nvPr/>
        </p:nvGrpSpPr>
        <p:grpSpPr>
          <a:xfrm>
            <a:off x="2395889" y="4424733"/>
            <a:ext cx="7496474" cy="1246889"/>
            <a:chOff x="-641522" y="4480501"/>
            <a:chExt cx="7496474" cy="1246889"/>
          </a:xfrm>
        </p:grpSpPr>
        <p:sp>
          <p:nvSpPr>
            <p:cNvPr id="13" name="TextBox 12">
              <a:hlinkClick r:id="rId2"/>
            </p:cNvPr>
            <p:cNvSpPr txBox="1"/>
            <p:nvPr/>
          </p:nvSpPr>
          <p:spPr>
            <a:xfrm>
              <a:off x="-641522" y="5277751"/>
              <a:ext cx="7496474"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 and tweet using #</a:t>
              </a:r>
              <a:r>
                <a:rPr lang="en-US" sz="2500" dirty="0" err="1">
                  <a:solidFill>
                    <a:schemeClr val="bg2">
                      <a:lumMod val="25000"/>
                    </a:schemeClr>
                  </a:solidFill>
                  <a:latin typeface="Source Sans Pro" charset="0"/>
                  <a:ea typeface="Source Sans Pro" charset="0"/>
                  <a:cs typeface="Source Sans Pro" charset="0"/>
                </a:rPr>
                <a:t>OFAFellows</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1932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983354"/>
            <a:ext cx="12192000" cy="144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What are you most nervous about in the fellowship?</a:t>
            </a:r>
          </a:p>
        </p:txBody>
      </p:sp>
      <p:grpSp>
        <p:nvGrpSpPr>
          <p:cNvPr id="2" name="Group 1"/>
          <p:cNvGrpSpPr/>
          <p:nvPr/>
        </p:nvGrpSpPr>
        <p:grpSpPr>
          <a:xfrm>
            <a:off x="3866469" y="4424733"/>
            <a:ext cx="4459061" cy="1246889"/>
            <a:chOff x="829058" y="4480501"/>
            <a:chExt cx="4459061" cy="1246889"/>
          </a:xfrm>
        </p:grpSpPr>
        <p:sp>
          <p:nvSpPr>
            <p:cNvPr id="13" name="TextBox 12">
              <a:hlinkClick r:id="rId2"/>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2610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sp>
        <p:nvSpPr>
          <p:cNvPr id="23" name="Rectangle 22"/>
          <p:cNvSpPr/>
          <p:nvPr/>
        </p:nvSpPr>
        <p:spPr>
          <a:xfrm>
            <a:off x="5946844" y="387821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35" name="Rectangle 34"/>
          <p:cNvSpPr/>
          <p:nvPr/>
        </p:nvSpPr>
        <p:spPr>
          <a:xfrm>
            <a:off x="5946845" y="318794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15" name="Rectangle 14"/>
          <p:cNvSpPr/>
          <p:nvPr/>
        </p:nvSpPr>
        <p:spPr>
          <a:xfrm>
            <a:off x="5946843" y="2497682"/>
            <a:ext cx="497626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rgbClr val="FFFFFF"/>
                </a:solidFill>
                <a:latin typeface="Source Sans Pro" charset="0"/>
                <a:ea typeface="Source Sans Pro" charset="0"/>
                <a:cs typeface="Source Sans Pro" charset="0"/>
              </a:rPr>
              <a:t>Your fellowship resources </a:t>
            </a:r>
          </a:p>
        </p:txBody>
      </p:sp>
    </p:spTree>
    <p:extLst>
      <p:ext uri="{BB962C8B-B14F-4D97-AF65-F5344CB8AC3E}">
        <p14:creationId xmlns:p14="http://schemas.microsoft.com/office/powerpoint/2010/main" val="3225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773436"/>
            <a:ext cx="12192000" cy="1255728"/>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Fellows program webpage:</a:t>
            </a:r>
          </a:p>
          <a:p>
            <a:pPr algn="ctr">
              <a:lnSpc>
                <a:spcPct val="90000"/>
              </a:lnSpc>
            </a:pPr>
            <a:r>
              <a:rPr lang="en-US" sz="2400" b="1" dirty="0">
                <a:solidFill>
                  <a:schemeClr val="accent2"/>
                </a:solidFill>
                <a:latin typeface="Gilroy ExtraBold" charset="0"/>
                <a:ea typeface="Gilroy ExtraBold" charset="0"/>
                <a:cs typeface="Gilroy ExtraBold" charset="0"/>
              </a:rPr>
              <a:t>https://</a:t>
            </a:r>
            <a:r>
              <a:rPr lang="en-US" sz="2400" b="1" dirty="0" err="1">
                <a:solidFill>
                  <a:schemeClr val="accent2"/>
                </a:solidFill>
                <a:latin typeface="Gilroy ExtraBold" charset="0"/>
                <a:ea typeface="Gilroy ExtraBold" charset="0"/>
                <a:cs typeface="Gilroy ExtraBold" charset="0"/>
              </a:rPr>
              <a:t>www.ofa.us</a:t>
            </a:r>
            <a:r>
              <a:rPr lang="en-US" sz="2400" b="1" dirty="0">
                <a:solidFill>
                  <a:schemeClr val="accent2"/>
                </a:solidFill>
                <a:latin typeface="Gilroy ExtraBold" charset="0"/>
                <a:ea typeface="Gilroy ExtraBold" charset="0"/>
                <a:cs typeface="Gilroy ExtraBold" charset="0"/>
              </a:rPr>
              <a:t>/get-trained/fellows-resources/</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10463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344087"/>
            <a:ext cx="12192000" cy="2169825"/>
          </a:xfrm>
          <a:prstGeom prst="rect">
            <a:avLst/>
          </a:prstGeom>
          <a:noFill/>
        </p:spPr>
        <p:txBody>
          <a:bodyPr wrap="square" rtlCol="0">
            <a:spAutoFit/>
          </a:bodyPr>
          <a:lstStyle/>
          <a:p>
            <a:pPr algn="ctr">
              <a:lnSpc>
                <a:spcPct val="90000"/>
              </a:lnSpc>
            </a:pPr>
            <a:r>
              <a:rPr lang="en-US" sz="7500" b="1" dirty="0">
                <a:solidFill>
                  <a:schemeClr val="bg1"/>
                </a:solidFill>
                <a:latin typeface="Gilroy ExtraBold" charset="0"/>
                <a:ea typeface="Gilroy ExtraBold" charset="0"/>
                <a:cs typeface="Gilroy ExtraBold" charset="0"/>
              </a:rPr>
              <a:t>Want to talk to us?</a:t>
            </a:r>
          </a:p>
          <a:p>
            <a:pPr algn="ctr">
              <a:lnSpc>
                <a:spcPct val="90000"/>
              </a:lnSpc>
            </a:pPr>
            <a:r>
              <a:rPr lang="en-US" sz="7500" b="1" dirty="0" err="1">
                <a:solidFill>
                  <a:schemeClr val="accent2"/>
                </a:solidFill>
                <a:latin typeface="Gilroy ExtraBold" charset="0"/>
                <a:ea typeface="Gilroy ExtraBold" charset="0"/>
                <a:cs typeface="Gilroy ExtraBold" charset="0"/>
              </a:rPr>
              <a:t>fellows@ofa.us</a:t>
            </a:r>
            <a:endParaRPr lang="en-US" sz="7500" b="1" dirty="0">
              <a:solidFill>
                <a:schemeClr val="accent2"/>
              </a:solidFill>
              <a:latin typeface="Gilroy ExtraBold" charset="0"/>
              <a:ea typeface="Gilroy ExtraBold" charset="0"/>
              <a:cs typeface="Gilroy ExtraBold" charset="0"/>
            </a:endParaRP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009416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37287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sp>
        <p:nvSpPr>
          <p:cNvPr id="3" name="Rectangle 2"/>
          <p:cNvSpPr/>
          <p:nvPr/>
        </p:nvSpPr>
        <p:spPr>
          <a:xfrm>
            <a:off x="5449873" y="1028630"/>
            <a:ext cx="6096000" cy="769441"/>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email </a:t>
            </a:r>
            <a:r>
              <a:rPr lang="en-US" altLang="en-US" sz="2200" dirty="0">
                <a:latin typeface="Source Sans Pro" charset="0"/>
                <a:ea typeface="Source Sans Pro" charset="0"/>
                <a:cs typeface="Source Sans Pro" charset="0"/>
                <a:hlinkClick r:id="rId3"/>
              </a:rPr>
              <a:t>fellows@ofa.us</a:t>
            </a:r>
            <a:r>
              <a:rPr lang="en-US" altLang="en-US" sz="2200" dirty="0">
                <a:latin typeface="Source Sans Pro" charset="0"/>
                <a:ea typeface="Source Sans Pro" charset="0"/>
                <a:cs typeface="Source Sans Pro" charset="0"/>
              </a:rPr>
              <a:t>.</a:t>
            </a:r>
          </a:p>
        </p:txBody>
      </p:sp>
      <p:pic>
        <p:nvPicPr>
          <p:cNvPr id="6" name="Picture 5"/>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72856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sp>
        <p:nvSpPr>
          <p:cNvPr id="3" name="Rectangle 2"/>
          <p:cNvSpPr/>
          <p:nvPr/>
        </p:nvSpPr>
        <p:spPr>
          <a:xfrm>
            <a:off x="5449873" y="1028630"/>
            <a:ext cx="6096000" cy="769441"/>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email </a:t>
            </a:r>
            <a:r>
              <a:rPr lang="en-US" altLang="en-US" sz="2200" dirty="0">
                <a:latin typeface="Source Sans Pro" charset="0"/>
                <a:ea typeface="Source Sans Pro" charset="0"/>
                <a:cs typeface="Source Sans Pro" charset="0"/>
                <a:hlinkClick r:id="rId3"/>
              </a:rPr>
              <a:t>fellows@ofa.us</a:t>
            </a:r>
            <a:r>
              <a:rPr lang="en-US" altLang="en-US" sz="2200" dirty="0">
                <a:latin typeface="Source Sans Pro" charset="0"/>
                <a:ea typeface="Source Sans Pro" charset="0"/>
                <a:cs typeface="Source Sans Pro" charset="0"/>
              </a:rPr>
              <a:t>.</a:t>
            </a:r>
          </a:p>
        </p:txBody>
      </p:sp>
      <p:sp>
        <p:nvSpPr>
          <p:cNvPr id="6" name="Rectangle 5"/>
          <p:cNvSpPr/>
          <p:nvPr/>
        </p:nvSpPr>
        <p:spPr>
          <a:xfrm>
            <a:off x="5449873" y="2662494"/>
            <a:ext cx="3706464" cy="769441"/>
          </a:xfrm>
          <a:prstGeom prst="rect">
            <a:avLst/>
          </a:prstGeom>
        </p:spPr>
        <p:txBody>
          <a:bodyPr wrap="none">
            <a:spAutoFit/>
          </a:bodyPr>
          <a:lstStyle/>
          <a:p>
            <a:r>
              <a:rPr lang="en-US" altLang="en-US" sz="2200" dirty="0">
                <a:latin typeface="Source Sans Pro" charset="0"/>
                <a:ea typeface="Source Sans Pro" charset="0"/>
                <a:cs typeface="Source Sans Pro" charset="0"/>
              </a:rPr>
              <a:t>This is an interactive training. </a:t>
            </a:r>
          </a:p>
          <a:p>
            <a:endParaRPr lang="en-US" altLang="en-US" sz="2200" dirty="0">
              <a:latin typeface="Source Sans Pro" charset="0"/>
              <a:ea typeface="Source Sans Pro" charset="0"/>
              <a:cs typeface="Source Sans Pro"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880" y="2662494"/>
            <a:ext cx="776116" cy="638071"/>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4414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 y="-812801"/>
            <a:ext cx="12414250" cy="8276167"/>
          </a:xfrm>
          <a:prstGeom prst="rect">
            <a:avLst/>
          </a:prstGeom>
        </p:spPr>
      </p:pic>
      <p:sp>
        <p:nvSpPr>
          <p:cNvPr id="7" name="TextBox 6"/>
          <p:cNvSpPr txBox="1"/>
          <p:nvPr/>
        </p:nvSpPr>
        <p:spPr>
          <a:xfrm>
            <a:off x="763924" y="5152269"/>
            <a:ext cx="6204034" cy="597343"/>
          </a:xfrm>
          <a:prstGeom prst="rect">
            <a:avLst/>
          </a:prstGeom>
          <a:noFill/>
        </p:spPr>
        <p:txBody>
          <a:bodyPr wrap="square" rtlCol="0">
            <a:spAutoFit/>
          </a:bodyPr>
          <a:lstStyle/>
          <a:p>
            <a:pPr>
              <a:lnSpc>
                <a:spcPct val="80000"/>
              </a:lnSpc>
            </a:pPr>
            <a:r>
              <a:rPr lang="en-US" sz="4000" b="1" dirty="0">
                <a:solidFill>
                  <a:schemeClr val="bg1"/>
                </a:solidFill>
                <a:latin typeface="Gilroy ExtraBold" charset="0"/>
                <a:ea typeface="Gilroy ExtraBold" charset="0"/>
                <a:cs typeface="Gilroy ExtraBold" charset="0"/>
              </a:rPr>
              <a:t>Alexis </a:t>
            </a:r>
            <a:r>
              <a:rPr lang="en-US" sz="4000" b="1" dirty="0" err="1">
                <a:solidFill>
                  <a:schemeClr val="bg1"/>
                </a:solidFill>
                <a:latin typeface="Gilroy ExtraBold" charset="0"/>
                <a:ea typeface="Gilroy ExtraBold" charset="0"/>
                <a:cs typeface="Gilroy ExtraBold" charset="0"/>
              </a:rPr>
              <a:t>Conavay</a:t>
            </a:r>
            <a:endParaRPr lang="en-US" sz="4000" b="1" dirty="0">
              <a:solidFill>
                <a:schemeClr val="bg1"/>
              </a:solidFill>
              <a:latin typeface="Gilroy ExtraBold" charset="0"/>
              <a:ea typeface="Gilroy ExtraBold" charset="0"/>
              <a:cs typeface="Gilroy ExtraBold" charset="0"/>
            </a:endParaRPr>
          </a:p>
        </p:txBody>
      </p:sp>
      <p:sp>
        <p:nvSpPr>
          <p:cNvPr id="8" name="TextBox 7"/>
          <p:cNvSpPr txBox="1"/>
          <p:nvPr/>
        </p:nvSpPr>
        <p:spPr>
          <a:xfrm>
            <a:off x="767302" y="5603798"/>
            <a:ext cx="5069715" cy="769441"/>
          </a:xfrm>
          <a:prstGeom prst="rect">
            <a:avLst/>
          </a:prstGeom>
          <a:noFill/>
        </p:spPr>
        <p:txBody>
          <a:bodyPr wrap="square" rtlCol="0">
            <a:spAutoFit/>
          </a:bodyPr>
          <a:lstStyle/>
          <a:p>
            <a:r>
              <a:rPr lang="en-US" sz="2200" b="1" dirty="0">
                <a:solidFill>
                  <a:schemeClr val="tx2"/>
                </a:solidFill>
                <a:latin typeface="Gilroy" charset="0"/>
                <a:ea typeface="Gilroy" charset="0"/>
                <a:cs typeface="Gilroy" charset="0"/>
              </a:rPr>
              <a:t>@</a:t>
            </a:r>
            <a:r>
              <a:rPr lang="en-US" sz="2200" b="1" dirty="0" err="1">
                <a:solidFill>
                  <a:schemeClr val="tx2"/>
                </a:solidFill>
                <a:latin typeface="Gilroy" charset="0"/>
                <a:ea typeface="Gilroy" charset="0"/>
                <a:cs typeface="Gilroy" charset="0"/>
              </a:rPr>
              <a:t>AlexConavay</a:t>
            </a:r>
            <a:endParaRPr lang="en-US" sz="2200" b="1" dirty="0">
              <a:solidFill>
                <a:schemeClr val="tx2"/>
              </a:solidFill>
              <a:latin typeface="Gilroy" charset="0"/>
              <a:ea typeface="Gilroy" charset="0"/>
              <a:cs typeface="Gilroy" charset="0"/>
            </a:endParaRPr>
          </a:p>
          <a:p>
            <a:r>
              <a:rPr lang="en-US" sz="2200" b="1" dirty="0">
                <a:solidFill>
                  <a:schemeClr val="tx2"/>
                </a:solidFill>
                <a:latin typeface="Gilroy" charset="0"/>
                <a:ea typeface="Gilroy" charset="0"/>
                <a:cs typeface="Gilroy" charset="0"/>
              </a:rPr>
              <a:t>Training Manager</a:t>
            </a:r>
          </a:p>
        </p:txBody>
      </p:sp>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51369" y="6972585"/>
            <a:ext cx="653212" cy="253432"/>
          </a:xfrm>
          <a:prstGeom prst="rect">
            <a:avLst/>
          </a:prstGeom>
          <a:effectLst/>
        </p:spPr>
      </p:pic>
    </p:spTree>
    <p:extLst>
      <p:ext uri="{BB962C8B-B14F-4D97-AF65-F5344CB8AC3E}">
        <p14:creationId xmlns:p14="http://schemas.microsoft.com/office/powerpoint/2010/main" val="1937243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89" y="4035446"/>
            <a:ext cx="731323" cy="492291"/>
          </a:xfrm>
          <a:prstGeom prst="rect">
            <a:avLst/>
          </a:prstGeom>
        </p:spPr>
      </p:pic>
      <p:sp>
        <p:nvSpPr>
          <p:cNvPr id="3" name="Rectangle 2"/>
          <p:cNvSpPr/>
          <p:nvPr/>
        </p:nvSpPr>
        <p:spPr>
          <a:xfrm>
            <a:off x="5449873" y="1028630"/>
            <a:ext cx="6096000" cy="769441"/>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email </a:t>
            </a:r>
            <a:r>
              <a:rPr lang="en-US" altLang="en-US" sz="2200" dirty="0">
                <a:latin typeface="Source Sans Pro" charset="0"/>
                <a:ea typeface="Source Sans Pro" charset="0"/>
                <a:cs typeface="Source Sans Pro" charset="0"/>
                <a:hlinkClick r:id="rId4"/>
              </a:rPr>
              <a:t>fellows@ofa.us</a:t>
            </a:r>
            <a:r>
              <a:rPr lang="en-US" altLang="en-US" sz="2200" dirty="0">
                <a:latin typeface="Source Sans Pro" charset="0"/>
                <a:ea typeface="Source Sans Pro" charset="0"/>
                <a:cs typeface="Source Sans Pro" charset="0"/>
              </a:rPr>
              <a:t>.</a:t>
            </a:r>
          </a:p>
        </p:txBody>
      </p:sp>
      <p:sp>
        <p:nvSpPr>
          <p:cNvPr id="6" name="Rectangle 5"/>
          <p:cNvSpPr/>
          <p:nvPr/>
        </p:nvSpPr>
        <p:spPr>
          <a:xfrm>
            <a:off x="5449873" y="2662494"/>
            <a:ext cx="3706464" cy="769441"/>
          </a:xfrm>
          <a:prstGeom prst="rect">
            <a:avLst/>
          </a:prstGeom>
        </p:spPr>
        <p:txBody>
          <a:bodyPr wrap="none">
            <a:spAutoFit/>
          </a:bodyPr>
          <a:lstStyle/>
          <a:p>
            <a:r>
              <a:rPr lang="en-US" altLang="en-US" sz="2200" dirty="0">
                <a:latin typeface="Source Sans Pro" charset="0"/>
                <a:ea typeface="Source Sans Pro" charset="0"/>
                <a:cs typeface="Source Sans Pro" charset="0"/>
              </a:rPr>
              <a:t>This is an interactive training. </a:t>
            </a:r>
          </a:p>
          <a:p>
            <a:endParaRPr lang="en-US" altLang="en-US" sz="2200" dirty="0">
              <a:latin typeface="Source Sans Pro" charset="0"/>
              <a:ea typeface="Source Sans Pro" charset="0"/>
              <a:cs typeface="Source Sans Pro" charset="0"/>
            </a:endParaRPr>
          </a:p>
        </p:txBody>
      </p:sp>
      <p:sp>
        <p:nvSpPr>
          <p:cNvPr id="7" name="Rectangle 6"/>
          <p:cNvSpPr/>
          <p:nvPr/>
        </p:nvSpPr>
        <p:spPr>
          <a:xfrm>
            <a:off x="5449873" y="3931531"/>
            <a:ext cx="6096000" cy="769441"/>
          </a:xfrm>
          <a:prstGeom prst="rect">
            <a:avLst/>
          </a:prstGeom>
        </p:spPr>
        <p:txBody>
          <a:bodyPr>
            <a:spAutoFit/>
          </a:bodyPr>
          <a:lstStyle/>
          <a:p>
            <a:r>
              <a:rPr lang="en-US" altLang="en-US" sz="2200" dirty="0">
                <a:latin typeface="Source Sans Pro" charset="0"/>
                <a:ea typeface="Source Sans Pro" charset="0"/>
                <a:cs typeface="Source Sans Pro" charset="0"/>
              </a:rPr>
              <a:t>A recording of this video will be available on the Fellows website following this training.</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5880" y="2662494"/>
            <a:ext cx="776116" cy="638071"/>
          </a:xfrm>
          <a:prstGeom prst="rect">
            <a:avLst/>
          </a:prstGeom>
        </p:spPr>
      </p:pic>
      <p:pic>
        <p:nvPicPr>
          <p:cNvPr id="10" name="Picture 9"/>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15556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89" y="4035446"/>
            <a:ext cx="731323" cy="4922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471" y="5262617"/>
            <a:ext cx="734441" cy="746836"/>
          </a:xfrm>
          <a:prstGeom prst="rect">
            <a:avLst/>
          </a:prstGeom>
        </p:spPr>
      </p:pic>
      <p:sp>
        <p:nvSpPr>
          <p:cNvPr id="3" name="Rectangle 2"/>
          <p:cNvSpPr/>
          <p:nvPr/>
        </p:nvSpPr>
        <p:spPr>
          <a:xfrm>
            <a:off x="5449873" y="1028630"/>
            <a:ext cx="6096000" cy="769441"/>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email </a:t>
            </a:r>
            <a:r>
              <a:rPr lang="en-US" altLang="en-US" sz="2200" dirty="0">
                <a:latin typeface="Source Sans Pro" charset="0"/>
                <a:ea typeface="Source Sans Pro" charset="0"/>
                <a:cs typeface="Source Sans Pro" charset="0"/>
                <a:hlinkClick r:id="rId5"/>
              </a:rPr>
              <a:t>fellows@ofa.us</a:t>
            </a:r>
            <a:r>
              <a:rPr lang="en-US" altLang="en-US" sz="2200" dirty="0">
                <a:latin typeface="Source Sans Pro" charset="0"/>
                <a:ea typeface="Source Sans Pro" charset="0"/>
                <a:cs typeface="Source Sans Pro" charset="0"/>
              </a:rPr>
              <a:t>.</a:t>
            </a:r>
          </a:p>
        </p:txBody>
      </p:sp>
      <p:sp>
        <p:nvSpPr>
          <p:cNvPr id="6" name="Rectangle 5"/>
          <p:cNvSpPr/>
          <p:nvPr/>
        </p:nvSpPr>
        <p:spPr>
          <a:xfrm>
            <a:off x="5449873" y="2662494"/>
            <a:ext cx="3706464" cy="769441"/>
          </a:xfrm>
          <a:prstGeom prst="rect">
            <a:avLst/>
          </a:prstGeom>
        </p:spPr>
        <p:txBody>
          <a:bodyPr wrap="none">
            <a:spAutoFit/>
          </a:bodyPr>
          <a:lstStyle/>
          <a:p>
            <a:r>
              <a:rPr lang="en-US" altLang="en-US" sz="2200" dirty="0">
                <a:latin typeface="Source Sans Pro" charset="0"/>
                <a:ea typeface="Source Sans Pro" charset="0"/>
                <a:cs typeface="Source Sans Pro" charset="0"/>
              </a:rPr>
              <a:t>This is an interactive training. </a:t>
            </a:r>
          </a:p>
          <a:p>
            <a:endParaRPr lang="en-US" altLang="en-US" sz="2200" dirty="0">
              <a:latin typeface="Source Sans Pro" charset="0"/>
              <a:ea typeface="Source Sans Pro" charset="0"/>
              <a:cs typeface="Source Sans Pro" charset="0"/>
            </a:endParaRPr>
          </a:p>
        </p:txBody>
      </p:sp>
      <p:sp>
        <p:nvSpPr>
          <p:cNvPr id="7" name="Rectangle 6"/>
          <p:cNvSpPr/>
          <p:nvPr/>
        </p:nvSpPr>
        <p:spPr>
          <a:xfrm>
            <a:off x="5449873" y="3931531"/>
            <a:ext cx="6096000" cy="769441"/>
          </a:xfrm>
          <a:prstGeom prst="rect">
            <a:avLst/>
          </a:prstGeom>
        </p:spPr>
        <p:txBody>
          <a:bodyPr>
            <a:spAutoFit/>
          </a:bodyPr>
          <a:lstStyle/>
          <a:p>
            <a:r>
              <a:rPr lang="en-US" altLang="en-US" sz="2200" dirty="0">
                <a:latin typeface="Source Sans Pro" charset="0"/>
                <a:ea typeface="Source Sans Pro" charset="0"/>
                <a:cs typeface="Source Sans Pro" charset="0"/>
              </a:rPr>
              <a:t>A recording of this video will be available on the Fellows website following this training.</a:t>
            </a:r>
          </a:p>
        </p:txBody>
      </p:sp>
      <p:sp>
        <p:nvSpPr>
          <p:cNvPr id="8" name="Rectangle 7"/>
          <p:cNvSpPr/>
          <p:nvPr/>
        </p:nvSpPr>
        <p:spPr>
          <a:xfrm>
            <a:off x="5485779" y="5478263"/>
            <a:ext cx="3243196" cy="430887"/>
          </a:xfrm>
          <a:prstGeom prst="rect">
            <a:avLst/>
          </a:prstGeom>
        </p:spPr>
        <p:txBody>
          <a:bodyPr wrap="none">
            <a:spAutoFit/>
          </a:bodyPr>
          <a:lstStyle/>
          <a:p>
            <a:r>
              <a:rPr lang="en-US" altLang="en-US" sz="2200" dirty="0">
                <a:latin typeface="Source Sans Pro" charset="0"/>
                <a:ea typeface="Source Sans Pro" charset="0"/>
                <a:cs typeface="Source Sans Pro" charset="0"/>
              </a:rPr>
              <a:t>Tweet using #</a:t>
            </a:r>
            <a:r>
              <a:rPr lang="en-US" altLang="en-US" sz="2200" dirty="0" err="1">
                <a:latin typeface="Source Sans Pro" charset="0"/>
                <a:ea typeface="Source Sans Pro" charset="0"/>
                <a:cs typeface="Source Sans Pro" charset="0"/>
              </a:rPr>
              <a:t>OFAFellows</a:t>
            </a:r>
            <a:r>
              <a:rPr lang="en-US" altLang="en-US" sz="2200" dirty="0">
                <a:latin typeface="Source Sans Pro" charset="0"/>
                <a:ea typeface="Source Sans Pro" charset="0"/>
                <a:cs typeface="Source Sans Pro" charset="0"/>
              </a:rPr>
              <a:t>.</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880" y="2662494"/>
            <a:ext cx="776116" cy="638071"/>
          </a:xfrm>
          <a:prstGeom prst="rect">
            <a:avLst/>
          </a:prstGeom>
        </p:spPr>
      </p:pic>
      <p:pic>
        <p:nvPicPr>
          <p:cNvPr id="14" name="Picture 13"/>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47737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sp>
        <p:nvSpPr>
          <p:cNvPr id="23" name="Rectangle 22"/>
          <p:cNvSpPr/>
          <p:nvPr/>
        </p:nvSpPr>
        <p:spPr>
          <a:xfrm>
            <a:off x="5946844" y="387821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15" name="Rectangle 14"/>
          <p:cNvSpPr/>
          <p:nvPr/>
        </p:nvSpPr>
        <p:spPr>
          <a:xfrm>
            <a:off x="5946843" y="2497680"/>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 </a:t>
            </a:r>
          </a:p>
        </p:txBody>
      </p:sp>
      <p:sp>
        <p:nvSpPr>
          <p:cNvPr id="16" name="Rectangle 15"/>
          <p:cNvSpPr/>
          <p:nvPr/>
        </p:nvSpPr>
        <p:spPr>
          <a:xfrm>
            <a:off x="5946843" y="3187943"/>
            <a:ext cx="5267497"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Seeing ourselves as change-makers</a:t>
            </a:r>
          </a:p>
        </p:txBody>
      </p:sp>
    </p:spTree>
    <p:extLst>
      <p:ext uri="{BB962C8B-B14F-4D97-AF65-F5344CB8AC3E}">
        <p14:creationId xmlns:p14="http://schemas.microsoft.com/office/powerpoint/2010/main" val="1357378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280402"/>
            <a:ext cx="12192000" cy="2327176"/>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Organizers are change-</a:t>
            </a:r>
          </a:p>
          <a:p>
            <a:pPr algn="ctr">
              <a:lnSpc>
                <a:spcPct val="80000"/>
              </a:lnSpc>
            </a:pPr>
            <a:r>
              <a:rPr lang="en-US" sz="6000" b="1" dirty="0">
                <a:solidFill>
                  <a:schemeClr val="bg1"/>
                </a:solidFill>
                <a:latin typeface="Gilroy ExtraBold" charset="0"/>
                <a:ea typeface="Gilroy ExtraBold" charset="0"/>
                <a:cs typeface="Gilroy ExtraBold" charset="0"/>
              </a:rPr>
              <a:t>makers. They are leaders </a:t>
            </a:r>
          </a:p>
          <a:p>
            <a:pPr algn="ctr">
              <a:lnSpc>
                <a:spcPct val="80000"/>
              </a:lnSpc>
            </a:pPr>
            <a:r>
              <a:rPr lang="en-US" sz="6000" b="1" dirty="0">
                <a:solidFill>
                  <a:schemeClr val="bg1"/>
                </a:solidFill>
                <a:latin typeface="Gilroy ExtraBold" charset="0"/>
                <a:ea typeface="Gilroy ExtraBold" charset="0"/>
                <a:cs typeface="Gilroy ExtraBold" charset="0"/>
              </a:rPr>
              <a:t>who take action.</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22877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4" name="Picture 3"/>
          <p:cNvPicPr>
            <a:picLocks noChangeAspect="1"/>
          </p:cNvPicPr>
          <p:nvPr/>
        </p:nvPicPr>
        <p:blipFill>
          <a:blip r:embed="rId4"/>
          <a:stretch>
            <a:fillRect/>
          </a:stretch>
        </p:blipFill>
        <p:spPr>
          <a:xfrm>
            <a:off x="-449179" y="-7219"/>
            <a:ext cx="13076608" cy="6865219"/>
          </a:xfrm>
          <a:prstGeom prst="rect">
            <a:avLst/>
          </a:prstGeom>
        </p:spPr>
      </p:pic>
    </p:spTree>
    <p:extLst>
      <p:ext uri="{BB962C8B-B14F-4D97-AF65-F5344CB8AC3E}">
        <p14:creationId xmlns:p14="http://schemas.microsoft.com/office/powerpoint/2010/main" val="142573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208581"/>
            <a:ext cx="12192000" cy="4247317"/>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We utilize everything </a:t>
            </a:r>
          </a:p>
          <a:p>
            <a:pPr algn="ctr">
              <a:lnSpc>
                <a:spcPct val="90000"/>
              </a:lnSpc>
            </a:pPr>
            <a:r>
              <a:rPr lang="en-US" sz="6000" b="1" dirty="0">
                <a:solidFill>
                  <a:schemeClr val="bg1"/>
                </a:solidFill>
                <a:latin typeface="Gilroy ExtraBold" charset="0"/>
                <a:ea typeface="Gilroy ExtraBold" charset="0"/>
                <a:cs typeface="Gilroy ExtraBold" charset="0"/>
              </a:rPr>
              <a:t>we have to organize.</a:t>
            </a:r>
          </a:p>
          <a:p>
            <a:pPr algn="ctr">
              <a:lnSpc>
                <a:spcPct val="90000"/>
              </a:lnSpc>
            </a:pPr>
            <a:endParaRPr lang="en-US" sz="6000" b="1" dirty="0">
              <a:solidFill>
                <a:schemeClr val="bg1"/>
              </a:solidFill>
              <a:latin typeface="Gilroy ExtraBold" charset="0"/>
              <a:ea typeface="Gilroy ExtraBold" charset="0"/>
              <a:cs typeface="Gilroy ExtraBold" charset="0"/>
            </a:endParaRPr>
          </a:p>
          <a:p>
            <a:pPr algn="ctr">
              <a:lnSpc>
                <a:spcPct val="90000"/>
              </a:lnSpc>
            </a:pPr>
            <a:r>
              <a:rPr lang="en-US" sz="6000" b="1" dirty="0">
                <a:solidFill>
                  <a:schemeClr val="bg1"/>
                </a:solidFill>
                <a:latin typeface="Gilroy ExtraBold" charset="0"/>
                <a:ea typeface="Gilroy ExtraBold" charset="0"/>
                <a:cs typeface="Gilroy ExtraBold" charset="0"/>
              </a:rPr>
              <a:t>There are many entry </a:t>
            </a:r>
          </a:p>
          <a:p>
            <a:pPr algn="ctr">
              <a:lnSpc>
                <a:spcPct val="90000"/>
              </a:lnSpc>
            </a:pPr>
            <a:r>
              <a:rPr lang="en-US" sz="6000" b="1" dirty="0">
                <a:solidFill>
                  <a:schemeClr val="bg1"/>
                </a:solidFill>
                <a:latin typeface="Gilroy ExtraBold" charset="0"/>
                <a:ea typeface="Gilroy ExtraBold" charset="0"/>
                <a:cs typeface="Gilroy ExtraBold" charset="0"/>
              </a:rPr>
              <a:t>points to organizing.</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45566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583061"/>
            <a:ext cx="12192000" cy="2488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3500" b="1" dirty="0">
                <a:solidFill>
                  <a:schemeClr val="bg1"/>
                </a:solidFill>
                <a:latin typeface="Gilroy ExtraBold" charset="0"/>
                <a:ea typeface="Gilroy ExtraBold" charset="0"/>
                <a:cs typeface="Gilroy ExtraBold" charset="0"/>
              </a:rPr>
              <a:t>What qualities do you possess that make </a:t>
            </a:r>
          </a:p>
          <a:p>
            <a:pPr algn="ctr">
              <a:lnSpc>
                <a:spcPct val="90000"/>
              </a:lnSpc>
            </a:pPr>
            <a:r>
              <a:rPr lang="en-US" sz="3500" b="1" dirty="0">
                <a:solidFill>
                  <a:schemeClr val="bg1"/>
                </a:solidFill>
                <a:latin typeface="Gilroy ExtraBold" charset="0"/>
                <a:ea typeface="Gilroy ExtraBold" charset="0"/>
                <a:cs typeface="Gilroy ExtraBold" charset="0"/>
              </a:rPr>
              <a:t>you a good organizer? </a:t>
            </a:r>
          </a:p>
          <a:p>
            <a:pPr algn="ctr">
              <a:lnSpc>
                <a:spcPct val="90000"/>
              </a:lnSpc>
            </a:pPr>
            <a:endParaRPr lang="en-US" sz="3500" b="1" dirty="0">
              <a:solidFill>
                <a:schemeClr val="bg1"/>
              </a:solidFill>
              <a:latin typeface="Gilroy ExtraBold" charset="0"/>
              <a:ea typeface="Gilroy ExtraBold" charset="0"/>
              <a:cs typeface="Gilroy ExtraBold" charset="0"/>
            </a:endParaRPr>
          </a:p>
          <a:p>
            <a:pPr algn="ctr">
              <a:lnSpc>
                <a:spcPct val="90000"/>
              </a:lnSpc>
            </a:pPr>
            <a:r>
              <a:rPr lang="en-US" sz="3500" b="1" dirty="0">
                <a:solidFill>
                  <a:schemeClr val="bg1"/>
                </a:solidFill>
                <a:latin typeface="Gilroy ExtraBold" charset="0"/>
                <a:ea typeface="Gilroy ExtraBold" charset="0"/>
                <a:cs typeface="Gilroy ExtraBold" charset="0"/>
              </a:rPr>
              <a:t>What skills do you have that makes you able </a:t>
            </a:r>
          </a:p>
          <a:p>
            <a:pPr algn="ctr">
              <a:lnSpc>
                <a:spcPct val="90000"/>
              </a:lnSpc>
            </a:pPr>
            <a:r>
              <a:rPr lang="en-US" sz="3500" b="1" dirty="0">
                <a:solidFill>
                  <a:schemeClr val="bg1"/>
                </a:solidFill>
                <a:latin typeface="Gilroy ExtraBold" charset="0"/>
                <a:ea typeface="Gilroy ExtraBold" charset="0"/>
                <a:cs typeface="Gilroy ExtraBold" charset="0"/>
              </a:rPr>
              <a:t>to address the health of your community?</a:t>
            </a:r>
          </a:p>
        </p:txBody>
      </p:sp>
      <p:grpSp>
        <p:nvGrpSpPr>
          <p:cNvPr id="2" name="Group 1"/>
          <p:cNvGrpSpPr/>
          <p:nvPr/>
        </p:nvGrpSpPr>
        <p:grpSpPr>
          <a:xfrm>
            <a:off x="3866469" y="4424734"/>
            <a:ext cx="4459061" cy="1246889"/>
            <a:chOff x="829058" y="4480501"/>
            <a:chExt cx="4459061" cy="1246889"/>
          </a:xfrm>
        </p:grpSpPr>
        <p:sp>
          <p:nvSpPr>
            <p:cNvPr id="13" name="TextBox 12">
              <a:hlinkClick r:id="rId3"/>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54083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15" name="Rectangle 14"/>
          <p:cNvSpPr/>
          <p:nvPr/>
        </p:nvSpPr>
        <p:spPr>
          <a:xfrm>
            <a:off x="5946843" y="2497680"/>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 </a:t>
            </a:r>
          </a:p>
        </p:txBody>
      </p:sp>
      <p:sp>
        <p:nvSpPr>
          <p:cNvPr id="16" name="Rectangle 15"/>
          <p:cNvSpPr/>
          <p:nvPr/>
        </p:nvSpPr>
        <p:spPr>
          <a:xfrm>
            <a:off x="5946843" y="3187943"/>
            <a:ext cx="5267497"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17" name="Rectangle 16"/>
          <p:cNvSpPr/>
          <p:nvPr/>
        </p:nvSpPr>
        <p:spPr>
          <a:xfrm>
            <a:off x="5946842" y="3891146"/>
            <a:ext cx="5267497"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Identifying root challenges</a:t>
            </a:r>
          </a:p>
        </p:txBody>
      </p:sp>
    </p:spTree>
    <p:extLst>
      <p:ext uri="{BB962C8B-B14F-4D97-AF65-F5344CB8AC3E}">
        <p14:creationId xmlns:p14="http://schemas.microsoft.com/office/powerpoint/2010/main" val="1955497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mt="20000"/>
          </a:blip>
          <a:srcRect/>
          <a:stretch/>
        </p:blipFill>
        <p:spPr>
          <a:xfrm>
            <a:off x="11362942" y="6417000"/>
            <a:ext cx="653211" cy="253430"/>
          </a:xfrm>
          <a:prstGeom prst="rect">
            <a:avLst/>
          </a:prstGeom>
          <a:noFill/>
          <a:ln>
            <a:noFill/>
          </a:ln>
        </p:spPr>
      </p:pic>
      <p:sp>
        <p:nvSpPr>
          <p:cNvPr id="215" name="Shape 215"/>
          <p:cNvSpPr txBox="1"/>
          <p:nvPr/>
        </p:nvSpPr>
        <p:spPr>
          <a:xfrm>
            <a:off x="0" y="714606"/>
            <a:ext cx="12192000" cy="660437"/>
          </a:xfrm>
          <a:prstGeom prst="rect">
            <a:avLst/>
          </a:prstGeom>
          <a:noFill/>
          <a:ln>
            <a:noFill/>
          </a:ln>
        </p:spPr>
        <p:txBody>
          <a:bodyPr lIns="91425" tIns="45700" rIns="91425" bIns="45700" anchor="t" anchorCtr="0">
            <a:noAutofit/>
          </a:bodyPr>
          <a:lstStyle/>
          <a:p>
            <a:pPr algn="ctr">
              <a:lnSpc>
                <a:spcPct val="80000"/>
              </a:lnSpc>
              <a:buSzPct val="25000"/>
            </a:pPr>
            <a:r>
              <a:rPr lang="en-US" sz="5500" kern="0" dirty="0">
                <a:solidFill>
                  <a:srgbClr val="00B3DC"/>
                </a:solidFill>
                <a:latin typeface="Gilroy ExtraBold" charset="0"/>
                <a:ea typeface="Gilroy ExtraBold" charset="0"/>
                <a:cs typeface="Gilroy ExtraBold" charset="0"/>
                <a:sym typeface="Arial"/>
              </a:rPr>
              <a:t>Finding your thing</a:t>
            </a:r>
          </a:p>
        </p:txBody>
      </p:sp>
      <p:grpSp>
        <p:nvGrpSpPr>
          <p:cNvPr id="3" name="Group 2"/>
          <p:cNvGrpSpPr/>
          <p:nvPr/>
        </p:nvGrpSpPr>
        <p:grpSpPr>
          <a:xfrm>
            <a:off x="4897312" y="2087814"/>
            <a:ext cx="2281404" cy="2281404"/>
            <a:chOff x="3651277" y="2754275"/>
            <a:chExt cx="2281404" cy="2281404"/>
          </a:xfrm>
        </p:grpSpPr>
        <p:sp>
          <p:nvSpPr>
            <p:cNvPr id="218" name="Shape 218"/>
            <p:cNvSpPr/>
            <p:nvPr/>
          </p:nvSpPr>
          <p:spPr>
            <a:xfrm>
              <a:off x="3651277" y="2754275"/>
              <a:ext cx="2281404" cy="2281404"/>
            </a:xfrm>
            <a:prstGeom prst="ellipse">
              <a:avLst/>
            </a:prstGeom>
            <a:solidFill>
              <a:schemeClr val="dk1"/>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19" name="Shape 219"/>
            <p:cNvSpPr txBox="1"/>
            <p:nvPr/>
          </p:nvSpPr>
          <p:spPr>
            <a:xfrm>
              <a:off x="3651277" y="3673913"/>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Passion</a:t>
              </a:r>
            </a:p>
          </p:txBody>
        </p:sp>
      </p:grpSp>
      <p:pic>
        <p:nvPicPr>
          <p:cNvPr id="13" name="Picture 12">
            <a:extLst>
              <a:ext uri="{FF2B5EF4-FFF2-40B4-BE49-F238E27FC236}">
                <a16:creationId xmlns:a16="http://schemas.microsoft.com/office/drawing/2014/main" id="{84F30279-07CD-8144-8C96-FAFB7CCD029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807024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mt="20000"/>
          </a:blip>
          <a:srcRect/>
          <a:stretch/>
        </p:blipFill>
        <p:spPr>
          <a:xfrm>
            <a:off x="11362942" y="6417000"/>
            <a:ext cx="653211" cy="253430"/>
          </a:xfrm>
          <a:prstGeom prst="rect">
            <a:avLst/>
          </a:prstGeom>
          <a:noFill/>
          <a:ln>
            <a:noFill/>
          </a:ln>
        </p:spPr>
      </p:pic>
      <p:sp>
        <p:nvSpPr>
          <p:cNvPr id="215" name="Shape 215"/>
          <p:cNvSpPr txBox="1"/>
          <p:nvPr/>
        </p:nvSpPr>
        <p:spPr>
          <a:xfrm>
            <a:off x="0" y="714606"/>
            <a:ext cx="12192000" cy="660437"/>
          </a:xfrm>
          <a:prstGeom prst="rect">
            <a:avLst/>
          </a:prstGeom>
          <a:noFill/>
          <a:ln>
            <a:noFill/>
          </a:ln>
        </p:spPr>
        <p:txBody>
          <a:bodyPr lIns="91425" tIns="45700" rIns="91425" bIns="45700" anchor="t" anchorCtr="0">
            <a:noAutofit/>
          </a:bodyPr>
          <a:lstStyle/>
          <a:p>
            <a:pPr algn="ctr">
              <a:lnSpc>
                <a:spcPct val="80000"/>
              </a:lnSpc>
              <a:buSzPct val="25000"/>
            </a:pPr>
            <a:r>
              <a:rPr lang="en-US" sz="5500" kern="0" dirty="0">
                <a:solidFill>
                  <a:srgbClr val="00B3DC"/>
                </a:solidFill>
                <a:latin typeface="Gilroy ExtraBold" charset="0"/>
                <a:ea typeface="Gilroy ExtraBold" charset="0"/>
                <a:cs typeface="Gilroy ExtraBold" charset="0"/>
                <a:sym typeface="Arial"/>
              </a:rPr>
              <a:t>Finding your thing</a:t>
            </a:r>
          </a:p>
        </p:txBody>
      </p:sp>
      <p:grpSp>
        <p:nvGrpSpPr>
          <p:cNvPr id="3" name="Group 2"/>
          <p:cNvGrpSpPr/>
          <p:nvPr/>
        </p:nvGrpSpPr>
        <p:grpSpPr>
          <a:xfrm>
            <a:off x="4897312" y="2087814"/>
            <a:ext cx="2281404" cy="2281404"/>
            <a:chOff x="3651277" y="2754275"/>
            <a:chExt cx="2281404" cy="2281404"/>
          </a:xfrm>
        </p:grpSpPr>
        <p:sp>
          <p:nvSpPr>
            <p:cNvPr id="218" name="Shape 218"/>
            <p:cNvSpPr/>
            <p:nvPr/>
          </p:nvSpPr>
          <p:spPr>
            <a:xfrm>
              <a:off x="3651277" y="2754275"/>
              <a:ext cx="2281404" cy="2281404"/>
            </a:xfrm>
            <a:prstGeom prst="ellipse">
              <a:avLst/>
            </a:prstGeom>
            <a:solidFill>
              <a:schemeClr val="dk1"/>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19" name="Shape 219"/>
            <p:cNvSpPr txBox="1"/>
            <p:nvPr/>
          </p:nvSpPr>
          <p:spPr>
            <a:xfrm>
              <a:off x="3651277" y="3673913"/>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Passion</a:t>
              </a:r>
            </a:p>
          </p:txBody>
        </p:sp>
      </p:grpSp>
      <p:grpSp>
        <p:nvGrpSpPr>
          <p:cNvPr id="4" name="Group 3"/>
          <p:cNvGrpSpPr/>
          <p:nvPr/>
        </p:nvGrpSpPr>
        <p:grpSpPr>
          <a:xfrm>
            <a:off x="5950057" y="3429000"/>
            <a:ext cx="2281404" cy="2281404"/>
            <a:chOff x="6297299" y="2754275"/>
            <a:chExt cx="2281404" cy="2281404"/>
          </a:xfrm>
        </p:grpSpPr>
        <p:sp>
          <p:nvSpPr>
            <p:cNvPr id="220" name="Shape 220"/>
            <p:cNvSpPr/>
            <p:nvPr/>
          </p:nvSpPr>
          <p:spPr>
            <a:xfrm>
              <a:off x="6297299" y="2754275"/>
              <a:ext cx="2281404" cy="2281404"/>
            </a:xfrm>
            <a:prstGeom prst="ellipse">
              <a:avLst/>
            </a:prstGeom>
            <a:solidFill>
              <a:schemeClr val="bg2"/>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21" name="Shape 221"/>
            <p:cNvSpPr txBox="1"/>
            <p:nvPr/>
          </p:nvSpPr>
          <p:spPr>
            <a:xfrm>
              <a:off x="6297299" y="3658848"/>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Need</a:t>
              </a:r>
            </a:p>
          </p:txBody>
        </p:sp>
      </p:grpSp>
      <p:pic>
        <p:nvPicPr>
          <p:cNvPr id="13" name="Picture 12">
            <a:extLst>
              <a:ext uri="{FF2B5EF4-FFF2-40B4-BE49-F238E27FC236}">
                <a16:creationId xmlns:a16="http://schemas.microsoft.com/office/drawing/2014/main" id="{84F30279-07CD-8144-8C96-FAFB7CCD029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85509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17152"/>
            <a:ext cx="5096255" cy="4154984"/>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Develop a sense of belonging with each other, OFA, and the communities we are forming. </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Align on the purpose, scale, and scope for the Fellowship, and the resources you’ll have at your disposal. </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A</a:t>
            </a:r>
            <a:r>
              <a:rPr lang="en-US" sz="2400" dirty="0"/>
              <a:t>nalyze root problems in our community and propose a way to address it.</a:t>
            </a:r>
            <a:endParaRPr lang="en-US" sz="2400" dirty="0">
              <a:latin typeface="Source Sans Pro" charset="0"/>
              <a:ea typeface="Source Sans Pro" charset="0"/>
              <a:cs typeface="Source Sans Pro" charset="0"/>
            </a:endParaRP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7" y="268005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413389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83062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mt="20000"/>
          </a:blip>
          <a:srcRect/>
          <a:stretch/>
        </p:blipFill>
        <p:spPr>
          <a:xfrm>
            <a:off x="11362942" y="6417000"/>
            <a:ext cx="653211" cy="253430"/>
          </a:xfrm>
          <a:prstGeom prst="rect">
            <a:avLst/>
          </a:prstGeom>
          <a:noFill/>
          <a:ln>
            <a:noFill/>
          </a:ln>
        </p:spPr>
      </p:pic>
      <p:sp>
        <p:nvSpPr>
          <p:cNvPr id="215" name="Shape 215"/>
          <p:cNvSpPr txBox="1"/>
          <p:nvPr/>
        </p:nvSpPr>
        <p:spPr>
          <a:xfrm>
            <a:off x="0" y="714606"/>
            <a:ext cx="12192000" cy="660437"/>
          </a:xfrm>
          <a:prstGeom prst="rect">
            <a:avLst/>
          </a:prstGeom>
          <a:noFill/>
          <a:ln>
            <a:noFill/>
          </a:ln>
        </p:spPr>
        <p:txBody>
          <a:bodyPr lIns="91425" tIns="45700" rIns="91425" bIns="45700" anchor="t" anchorCtr="0">
            <a:noAutofit/>
          </a:bodyPr>
          <a:lstStyle/>
          <a:p>
            <a:pPr algn="ctr">
              <a:lnSpc>
                <a:spcPct val="80000"/>
              </a:lnSpc>
              <a:buSzPct val="25000"/>
            </a:pPr>
            <a:r>
              <a:rPr lang="en-US" sz="5500" kern="0" dirty="0">
                <a:solidFill>
                  <a:srgbClr val="00B3DC"/>
                </a:solidFill>
                <a:latin typeface="Gilroy ExtraBold" charset="0"/>
                <a:ea typeface="Gilroy ExtraBold" charset="0"/>
                <a:cs typeface="Gilroy ExtraBold" charset="0"/>
                <a:sym typeface="Arial"/>
              </a:rPr>
              <a:t>Finding your thing</a:t>
            </a:r>
          </a:p>
        </p:txBody>
      </p:sp>
      <p:grpSp>
        <p:nvGrpSpPr>
          <p:cNvPr id="2" name="Group 1"/>
          <p:cNvGrpSpPr/>
          <p:nvPr/>
        </p:nvGrpSpPr>
        <p:grpSpPr>
          <a:xfrm>
            <a:off x="3740394" y="3429000"/>
            <a:ext cx="2281404" cy="2281404"/>
            <a:chOff x="1005253" y="2756363"/>
            <a:chExt cx="2281404" cy="2281404"/>
          </a:xfrm>
        </p:grpSpPr>
        <p:sp>
          <p:nvSpPr>
            <p:cNvPr id="216" name="Shape 216"/>
            <p:cNvSpPr/>
            <p:nvPr/>
          </p:nvSpPr>
          <p:spPr>
            <a:xfrm>
              <a:off x="1005253" y="2756363"/>
              <a:ext cx="2281404" cy="2281404"/>
            </a:xfrm>
            <a:prstGeom prst="ellipse">
              <a:avLst/>
            </a:prstGeom>
            <a:solidFill>
              <a:schemeClr val="accent2"/>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17" name="Shape 217"/>
            <p:cNvSpPr txBox="1"/>
            <p:nvPr/>
          </p:nvSpPr>
          <p:spPr>
            <a:xfrm>
              <a:off x="1005253" y="3696581"/>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Skill</a:t>
              </a:r>
            </a:p>
          </p:txBody>
        </p:sp>
      </p:grpSp>
      <p:grpSp>
        <p:nvGrpSpPr>
          <p:cNvPr id="3" name="Group 2"/>
          <p:cNvGrpSpPr/>
          <p:nvPr/>
        </p:nvGrpSpPr>
        <p:grpSpPr>
          <a:xfrm>
            <a:off x="4897312" y="2087814"/>
            <a:ext cx="2281404" cy="2281404"/>
            <a:chOff x="3651277" y="2754275"/>
            <a:chExt cx="2281404" cy="2281404"/>
          </a:xfrm>
        </p:grpSpPr>
        <p:sp>
          <p:nvSpPr>
            <p:cNvPr id="218" name="Shape 218"/>
            <p:cNvSpPr/>
            <p:nvPr/>
          </p:nvSpPr>
          <p:spPr>
            <a:xfrm>
              <a:off x="3651277" y="2754275"/>
              <a:ext cx="2281404" cy="2281404"/>
            </a:xfrm>
            <a:prstGeom prst="ellipse">
              <a:avLst/>
            </a:prstGeom>
            <a:solidFill>
              <a:schemeClr val="dk1"/>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19" name="Shape 219"/>
            <p:cNvSpPr txBox="1"/>
            <p:nvPr/>
          </p:nvSpPr>
          <p:spPr>
            <a:xfrm>
              <a:off x="3651277" y="3673913"/>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Passion</a:t>
              </a:r>
            </a:p>
          </p:txBody>
        </p:sp>
      </p:grpSp>
      <p:grpSp>
        <p:nvGrpSpPr>
          <p:cNvPr id="4" name="Group 3"/>
          <p:cNvGrpSpPr/>
          <p:nvPr/>
        </p:nvGrpSpPr>
        <p:grpSpPr>
          <a:xfrm>
            <a:off x="5950057" y="3429000"/>
            <a:ext cx="2281404" cy="2281404"/>
            <a:chOff x="6297299" y="2754275"/>
            <a:chExt cx="2281404" cy="2281404"/>
          </a:xfrm>
        </p:grpSpPr>
        <p:sp>
          <p:nvSpPr>
            <p:cNvPr id="220" name="Shape 220"/>
            <p:cNvSpPr/>
            <p:nvPr/>
          </p:nvSpPr>
          <p:spPr>
            <a:xfrm>
              <a:off x="6297299" y="2754275"/>
              <a:ext cx="2281404" cy="2281404"/>
            </a:xfrm>
            <a:prstGeom prst="ellipse">
              <a:avLst/>
            </a:prstGeom>
            <a:solidFill>
              <a:schemeClr val="bg2"/>
            </a:solidFill>
            <a:ln>
              <a:noFill/>
            </a:ln>
          </p:spPr>
          <p:txBody>
            <a:bodyPr lIns="91425" tIns="45700" rIns="91425" bIns="45700" anchor="ctr" anchorCtr="0">
              <a:noAutofit/>
            </a:bodyPr>
            <a:lstStyle/>
            <a:p>
              <a:pPr algn="ctr"/>
              <a:endParaRPr b="1" kern="0">
                <a:solidFill>
                  <a:srgbClr val="FFFFFF"/>
                </a:solidFill>
                <a:latin typeface="Gilroy ExtraBold" charset="0"/>
                <a:ea typeface="Gilroy ExtraBold" charset="0"/>
                <a:cs typeface="Gilroy ExtraBold" charset="0"/>
                <a:sym typeface="Calibri"/>
              </a:endParaRPr>
            </a:p>
          </p:txBody>
        </p:sp>
        <p:sp>
          <p:nvSpPr>
            <p:cNvPr id="221" name="Shape 221"/>
            <p:cNvSpPr txBox="1"/>
            <p:nvPr/>
          </p:nvSpPr>
          <p:spPr>
            <a:xfrm>
              <a:off x="6297299" y="3658848"/>
              <a:ext cx="2281404" cy="466280"/>
            </a:xfrm>
            <a:prstGeom prst="rect">
              <a:avLst/>
            </a:prstGeom>
            <a:noFill/>
            <a:ln>
              <a:noFill/>
            </a:ln>
          </p:spPr>
          <p:txBody>
            <a:bodyPr lIns="91425" tIns="45700" rIns="91425" bIns="45700" anchor="t" anchorCtr="0">
              <a:noAutofit/>
            </a:bodyPr>
            <a:lstStyle/>
            <a:p>
              <a:pPr algn="ctr">
                <a:lnSpc>
                  <a:spcPct val="90000"/>
                </a:lnSpc>
                <a:buSzPct val="25000"/>
              </a:pPr>
              <a:r>
                <a:rPr lang="en-US" sz="2400" b="1" kern="0" dirty="0">
                  <a:solidFill>
                    <a:srgbClr val="FFFFFF"/>
                  </a:solidFill>
                  <a:latin typeface="Gilroy ExtraBold" charset="0"/>
                  <a:ea typeface="Gilroy ExtraBold" charset="0"/>
                  <a:cs typeface="Gilroy ExtraBold" charset="0"/>
                  <a:sym typeface="Arial"/>
                </a:rPr>
                <a:t>Need</a:t>
              </a:r>
            </a:p>
          </p:txBody>
        </p:sp>
      </p:grpSp>
      <p:pic>
        <p:nvPicPr>
          <p:cNvPr id="13" name="Picture 12">
            <a:extLst>
              <a:ext uri="{FF2B5EF4-FFF2-40B4-BE49-F238E27FC236}">
                <a16:creationId xmlns:a16="http://schemas.microsoft.com/office/drawing/2014/main" id="{84F30279-07CD-8144-8C96-FAFB7CCD029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452945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830997"/>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Tree>
    <p:extLst>
      <p:ext uri="{BB962C8B-B14F-4D97-AF65-F5344CB8AC3E}">
        <p14:creationId xmlns:p14="http://schemas.microsoft.com/office/powerpoint/2010/main" val="618583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1938992"/>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resources are our communities currently lacking? What challenges are they facing?</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6" name="Oval 25"/>
          <p:cNvSpPr/>
          <p:nvPr/>
        </p:nvSpPr>
        <p:spPr>
          <a:xfrm>
            <a:off x="1666260" y="300650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Tree>
    <p:extLst>
      <p:ext uri="{BB962C8B-B14F-4D97-AF65-F5344CB8AC3E}">
        <p14:creationId xmlns:p14="http://schemas.microsoft.com/office/powerpoint/2010/main" val="1946673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3046988"/>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resources are our communities currently lacking? What challenges are they facing?</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Why do they lack these resources? Why are they facing these challenges?</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6" name="Oval 25"/>
          <p:cNvSpPr/>
          <p:nvPr/>
        </p:nvSpPr>
        <p:spPr>
          <a:xfrm>
            <a:off x="1666260" y="300650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7" name="Oval 26"/>
          <p:cNvSpPr/>
          <p:nvPr/>
        </p:nvSpPr>
        <p:spPr>
          <a:xfrm>
            <a:off x="1666260" y="409552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Tree>
    <p:extLst>
      <p:ext uri="{BB962C8B-B14F-4D97-AF65-F5344CB8AC3E}">
        <p14:creationId xmlns:p14="http://schemas.microsoft.com/office/powerpoint/2010/main" val="827345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3785652"/>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resources are our communities currently lacking? What challenges are they facing?</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Why do they lack these resources? Why are they facing these challenges?</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can we do about it? What resources do we have?</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6" name="Oval 25"/>
          <p:cNvSpPr/>
          <p:nvPr/>
        </p:nvSpPr>
        <p:spPr>
          <a:xfrm>
            <a:off x="1666260" y="300650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7" name="Oval 26"/>
          <p:cNvSpPr/>
          <p:nvPr/>
        </p:nvSpPr>
        <p:spPr>
          <a:xfrm>
            <a:off x="1666260" y="409552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29" name="Oval 28"/>
          <p:cNvSpPr/>
          <p:nvPr/>
        </p:nvSpPr>
        <p:spPr>
          <a:xfrm>
            <a:off x="1666260" y="5184536"/>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Tree>
    <p:extLst>
      <p:ext uri="{BB962C8B-B14F-4D97-AF65-F5344CB8AC3E}">
        <p14:creationId xmlns:p14="http://schemas.microsoft.com/office/powerpoint/2010/main" val="242884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extLst>
              <a:ext uri="{28A0092B-C50C-407E-A947-70E740481C1C}">
                <a14:useLocalDpi xmlns:a14="http://schemas.microsoft.com/office/drawing/2010/main" val="0"/>
              </a:ext>
            </a:extLst>
          </a:blip>
          <a:srcRect l="25679" t="2264" r="30299"/>
          <a:stretch/>
        </p:blipFill>
        <p:spPr>
          <a:xfrm>
            <a:off x="0" y="0"/>
            <a:ext cx="4856812" cy="6858000"/>
          </a:xfrm>
          <a:prstGeom prst="rect">
            <a:avLst/>
          </a:prstGeom>
        </p:spPr>
      </p:pic>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5506620" y="1511744"/>
            <a:ext cx="7561201" cy="1214435"/>
          </a:xfrm>
          <a:prstGeom prst="rect">
            <a:avLst/>
          </a:prstGeom>
          <a:noFill/>
        </p:spPr>
        <p:txBody>
          <a:bodyPr wrap="square" rtlCol="0">
            <a:spAutoFit/>
          </a:bodyPr>
          <a:lstStyle/>
          <a:p>
            <a:pPr>
              <a:lnSpc>
                <a:spcPct val="80000"/>
              </a:lnSpc>
            </a:pPr>
            <a:r>
              <a:rPr lang="en-US" sz="4500" b="1" dirty="0">
                <a:solidFill>
                  <a:srgbClr val="00B3DC"/>
                </a:solidFill>
                <a:latin typeface="Gilroy ExtraBold" charset="0"/>
                <a:ea typeface="Gilroy ExtraBold" charset="0"/>
                <a:cs typeface="Gilroy ExtraBold" charset="0"/>
              </a:rPr>
              <a:t>Defining an issue ecosystem</a:t>
            </a:r>
          </a:p>
        </p:txBody>
      </p:sp>
      <p:sp>
        <p:nvSpPr>
          <p:cNvPr id="8" name="TextBox 7"/>
          <p:cNvSpPr txBox="1"/>
          <p:nvPr/>
        </p:nvSpPr>
        <p:spPr>
          <a:xfrm>
            <a:off x="5506620" y="2749061"/>
            <a:ext cx="6426882" cy="2677656"/>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An issue ecosystem is “the cumulative environment surrounding a political issue </a:t>
            </a:r>
          </a:p>
          <a:p>
            <a:r>
              <a:rPr lang="en-US" sz="2400" dirty="0">
                <a:solidFill>
                  <a:srgbClr val="3B444D"/>
                </a:solidFill>
                <a:latin typeface="Source Sans Pro" charset="0"/>
                <a:ea typeface="Source Sans Pro" charset="0"/>
                <a:cs typeface="Source Sans Pro" charset="0"/>
              </a:rPr>
              <a:t>or candidate.”</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rPr>
              <a:t>The goal of issue campaigns is to create the conditions necessary for decision makers to </a:t>
            </a:r>
          </a:p>
          <a:p>
            <a:r>
              <a:rPr lang="en-US" sz="2400" dirty="0">
                <a:solidFill>
                  <a:srgbClr val="3B444D"/>
                </a:solidFill>
              </a:rPr>
              <a:t>enact the change you wish to see. </a:t>
            </a:r>
          </a:p>
        </p:txBody>
      </p:sp>
    </p:spTree>
    <p:extLst>
      <p:ext uri="{BB962C8B-B14F-4D97-AF65-F5344CB8AC3E}">
        <p14:creationId xmlns:p14="http://schemas.microsoft.com/office/powerpoint/2010/main" val="1853876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extLst>
              <a:ext uri="{28A0092B-C50C-407E-A947-70E740481C1C}">
                <a14:useLocalDpi xmlns:a14="http://schemas.microsoft.com/office/drawing/2010/main" val="0"/>
              </a:ext>
            </a:extLst>
          </a:blip>
          <a:srcRect l="25679" t="2264" r="30299"/>
          <a:stretch/>
        </p:blipFill>
        <p:spPr>
          <a:xfrm>
            <a:off x="0" y="0"/>
            <a:ext cx="4856812" cy="6858000"/>
          </a:xfrm>
          <a:prstGeom prst="rect">
            <a:avLst/>
          </a:prstGeom>
        </p:spPr>
      </p:pic>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5567422" y="2911106"/>
            <a:ext cx="5937816" cy="1569660"/>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What are the major components of most issue ecosystems?</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Let’s list out a few!</a:t>
            </a:r>
            <a:endParaRPr lang="en-US" sz="2400" dirty="0">
              <a:solidFill>
                <a:srgbClr val="3B444D"/>
              </a:solidFill>
            </a:endParaRPr>
          </a:p>
        </p:txBody>
      </p:sp>
      <p:sp>
        <p:nvSpPr>
          <p:cNvPr id="6" name="TextBox 5"/>
          <p:cNvSpPr txBox="1"/>
          <p:nvPr/>
        </p:nvSpPr>
        <p:spPr>
          <a:xfrm>
            <a:off x="5506620" y="1511744"/>
            <a:ext cx="7561201" cy="1214435"/>
          </a:xfrm>
          <a:prstGeom prst="rect">
            <a:avLst/>
          </a:prstGeom>
          <a:noFill/>
        </p:spPr>
        <p:txBody>
          <a:bodyPr wrap="square" rtlCol="0">
            <a:spAutoFit/>
          </a:bodyPr>
          <a:lstStyle/>
          <a:p>
            <a:pPr>
              <a:lnSpc>
                <a:spcPct val="80000"/>
              </a:lnSpc>
            </a:pPr>
            <a:r>
              <a:rPr lang="en-US" sz="4500" b="1" dirty="0">
                <a:solidFill>
                  <a:srgbClr val="00B3DC"/>
                </a:solidFill>
                <a:latin typeface="Gilroy ExtraBold" charset="0"/>
                <a:ea typeface="Gilroy ExtraBold" charset="0"/>
                <a:cs typeface="Gilroy ExtraBold" charset="0"/>
              </a:rPr>
              <a:t>Defining an issue ecosystem</a:t>
            </a:r>
          </a:p>
        </p:txBody>
      </p:sp>
    </p:spTree>
    <p:extLst>
      <p:ext uri="{BB962C8B-B14F-4D97-AF65-F5344CB8AC3E}">
        <p14:creationId xmlns:p14="http://schemas.microsoft.com/office/powerpoint/2010/main" val="291033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305615"/>
            <a:ext cx="9546566" cy="3108543"/>
          </a:xfrm>
          <a:prstGeom prst="rect">
            <a:avLst/>
          </a:prstGeom>
          <a:noFill/>
        </p:spPr>
        <p:txBody>
          <a:bodyPr wrap="square" rtlCol="0">
            <a:spAutoFit/>
          </a:bodyPr>
          <a:lstStyle/>
          <a:p>
            <a:pPr marL="342900" indent="-342900" fontAlgn="base">
              <a:buFont typeface="Arial" charset="0"/>
              <a:buChar char="•"/>
            </a:pPr>
            <a:r>
              <a:rPr lang="en-US" sz="2800" dirty="0">
                <a:solidFill>
                  <a:srgbClr val="3B444D"/>
                </a:solidFill>
                <a:latin typeface="Source Sans Pro" charset="0"/>
                <a:ea typeface="Source Sans Pro" charset="0"/>
                <a:cs typeface="Source Sans Pro" charset="0"/>
              </a:rPr>
              <a:t>What is our organizing capacity?</a:t>
            </a:r>
          </a:p>
          <a:p>
            <a:pPr marL="342900" indent="-342900" fontAlgn="base">
              <a:buFont typeface="Arial" charset="0"/>
              <a:buChar char="•"/>
            </a:pPr>
            <a:r>
              <a:rPr lang="en-US" sz="2800" dirty="0">
                <a:solidFill>
                  <a:srgbClr val="3B444D"/>
                </a:solidFill>
                <a:latin typeface="Source Sans Pro" charset="0"/>
                <a:ea typeface="Source Sans Pro" charset="0"/>
                <a:cs typeface="Source Sans Pro" charset="0"/>
              </a:rPr>
              <a:t>Is there current legislation on this issue?</a:t>
            </a:r>
          </a:p>
          <a:p>
            <a:pPr marL="800100" lvl="1" indent="-342900" fontAlgn="base">
              <a:buFont typeface="Arial" charset="0"/>
              <a:buChar char="•"/>
            </a:pPr>
            <a:r>
              <a:rPr lang="en-US" sz="2800" dirty="0">
                <a:solidFill>
                  <a:srgbClr val="3B444D"/>
                </a:solidFill>
                <a:latin typeface="Source Sans Pro" charset="0"/>
                <a:ea typeface="Source Sans Pro" charset="0"/>
                <a:cs typeface="Source Sans Pro" charset="0"/>
              </a:rPr>
              <a:t>If so, what decision makers must we influence to be successful?</a:t>
            </a:r>
          </a:p>
          <a:p>
            <a:pPr marL="800100" lvl="1" indent="-342900" fontAlgn="base">
              <a:buFont typeface="Arial" charset="0"/>
              <a:buChar char="•"/>
            </a:pPr>
            <a:r>
              <a:rPr lang="en-US" sz="2800" dirty="0">
                <a:solidFill>
                  <a:srgbClr val="3B444D"/>
                </a:solidFill>
                <a:latin typeface="Source Sans Pro" charset="0"/>
                <a:ea typeface="Source Sans Pro" charset="0"/>
                <a:cs typeface="Source Sans Pro" charset="0"/>
              </a:rPr>
              <a:t>If not, what else can we do to make an impact that matters?</a:t>
            </a:r>
          </a:p>
          <a:p>
            <a:pPr marL="342900" indent="-342900" fontAlgn="base">
              <a:buFont typeface="Arial" charset="0"/>
              <a:buChar char="•"/>
            </a:pPr>
            <a:r>
              <a:rPr lang="en-US" sz="2800" dirty="0">
                <a:solidFill>
                  <a:srgbClr val="3B444D"/>
                </a:solidFill>
                <a:latin typeface="Source Sans Pro" charset="0"/>
                <a:ea typeface="Source Sans Pro" charset="0"/>
                <a:cs typeface="Source Sans Pro" charset="0"/>
              </a:rPr>
              <a:t>Are there other organizations/groups working on this issue?</a:t>
            </a:r>
          </a:p>
        </p:txBody>
      </p:sp>
      <p:sp>
        <p:nvSpPr>
          <p:cNvPr id="3" name="TextBox 2"/>
          <p:cNvSpPr txBox="1"/>
          <p:nvPr/>
        </p:nvSpPr>
        <p:spPr>
          <a:xfrm>
            <a:off x="1219200" y="1016039"/>
            <a:ext cx="10116393" cy="1200329"/>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Questions to ask when </a:t>
            </a:r>
            <a:r>
              <a:rPr lang="en-US" sz="4500" b="1">
                <a:solidFill>
                  <a:srgbClr val="00B4DC"/>
                </a:solidFill>
                <a:latin typeface="Gilroy ExtraBold" charset="0"/>
                <a:ea typeface="Gilroy ExtraBold" charset="0"/>
                <a:cs typeface="Gilroy ExtraBold" charset="0"/>
              </a:rPr>
              <a:t>choosing decision makers: </a:t>
            </a:r>
            <a:endParaRPr lang="en-US" sz="4500" b="1" dirty="0">
              <a:solidFill>
                <a:srgbClr val="00B4DC"/>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1867127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431674"/>
            <a:ext cx="7416800" cy="954107"/>
          </a:xfrm>
          <a:prstGeom prst="rect">
            <a:avLst/>
          </a:prstGeom>
          <a:noFill/>
        </p:spPr>
        <p:txBody>
          <a:bodyPr wrap="square" rtlCol="0">
            <a:spAutoFit/>
          </a:bodyPr>
          <a:lstStyle/>
          <a:p>
            <a:r>
              <a:rPr lang="en-US" sz="2800" dirty="0">
                <a:solidFill>
                  <a:srgbClr val="3B444D"/>
                </a:solidFill>
                <a:latin typeface="Source Sans Pro" charset="0"/>
                <a:ea typeface="Source Sans Pro" charset="0"/>
                <a:cs typeface="Source Sans Pro" charset="0"/>
              </a:rPr>
              <a:t>To create the conditions for decision makers to take action on the issue we care about.</a:t>
            </a:r>
          </a:p>
        </p:txBody>
      </p:sp>
      <p:sp>
        <p:nvSpPr>
          <p:cNvPr id="3" name="TextBox 2"/>
          <p:cNvSpPr txBox="1"/>
          <p:nvPr/>
        </p:nvSpPr>
        <p:spPr>
          <a:xfrm>
            <a:off x="1219200" y="2672311"/>
            <a:ext cx="10116393" cy="660437"/>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Our goal: </a:t>
            </a:r>
          </a:p>
        </p:txBody>
      </p:sp>
    </p:spTree>
    <p:extLst>
      <p:ext uri="{BB962C8B-B14F-4D97-AF65-F5344CB8AC3E}">
        <p14:creationId xmlns:p14="http://schemas.microsoft.com/office/powerpoint/2010/main" val="1308325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9553"/>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187022" y="630763"/>
            <a:ext cx="11914208" cy="252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dirty="0">
                <a:solidFill>
                  <a:schemeClr val="bg1"/>
                </a:solidFill>
                <a:latin typeface="Gilroy ExtraBold" charset="0"/>
                <a:ea typeface="Gilroy ExtraBold" charset="0"/>
                <a:cs typeface="Gilroy ExtraBold" charset="0"/>
              </a:rPr>
              <a:t>What is a problem you want to address in your community?</a:t>
            </a:r>
            <a:br>
              <a:rPr lang="en-US" sz="4000" b="1" dirty="0">
                <a:solidFill>
                  <a:schemeClr val="bg1"/>
                </a:solidFill>
                <a:latin typeface="Gilroy ExtraBold" charset="0"/>
                <a:ea typeface="Gilroy ExtraBold" charset="0"/>
                <a:cs typeface="Gilroy ExtraBold" charset="0"/>
              </a:rPr>
            </a:br>
            <a:endParaRPr lang="en-US" sz="4000" b="1" dirty="0">
              <a:solidFill>
                <a:schemeClr val="bg1"/>
              </a:solidFill>
              <a:latin typeface="Gilroy ExtraBold" charset="0"/>
              <a:ea typeface="Gilroy ExtraBold" charset="0"/>
              <a:cs typeface="Gilroy ExtraBold" charset="0"/>
            </a:endParaRPr>
          </a:p>
          <a:p>
            <a:pPr algn="ctr"/>
            <a:r>
              <a:rPr lang="en-US" sz="4000" b="1" dirty="0">
                <a:solidFill>
                  <a:schemeClr val="bg1"/>
                </a:solidFill>
                <a:latin typeface="Gilroy ExtraBold" charset="0"/>
                <a:ea typeface="Gilroy ExtraBold" charset="0"/>
                <a:cs typeface="Gilroy ExtraBold" charset="0"/>
              </a:rPr>
              <a:t>Who is missing from the conversation?</a:t>
            </a:r>
          </a:p>
        </p:txBody>
      </p:sp>
      <p:grpSp>
        <p:nvGrpSpPr>
          <p:cNvPr id="2" name="Group 1"/>
          <p:cNvGrpSpPr/>
          <p:nvPr/>
        </p:nvGrpSpPr>
        <p:grpSpPr>
          <a:xfrm>
            <a:off x="3866469" y="4424734"/>
            <a:ext cx="4459061" cy="1246889"/>
            <a:chOff x="829058" y="4480501"/>
            <a:chExt cx="4459061" cy="1246889"/>
          </a:xfrm>
        </p:grpSpPr>
        <p:sp>
          <p:nvSpPr>
            <p:cNvPr id="13" name="TextBox 12">
              <a:hlinkClick r:id="rId3"/>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7616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rgbClr val="FFFFFF"/>
                </a:solidFill>
                <a:latin typeface="Source Sans Pro" charset="0"/>
                <a:ea typeface="Source Sans Pro" charset="0"/>
                <a:cs typeface="Source Sans Pro" charset="0"/>
              </a:rPr>
              <a:t>Intro and welcome</a:t>
            </a:r>
          </a:p>
        </p:txBody>
      </p:sp>
      <p:sp>
        <p:nvSpPr>
          <p:cNvPr id="23" name="Rectangle 22"/>
          <p:cNvSpPr/>
          <p:nvPr/>
        </p:nvSpPr>
        <p:spPr>
          <a:xfrm>
            <a:off x="5946844" y="387821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35" name="Rectangle 34"/>
          <p:cNvSpPr/>
          <p:nvPr/>
        </p:nvSpPr>
        <p:spPr>
          <a:xfrm>
            <a:off x="5946845" y="318794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6" name="Rectangle 5"/>
          <p:cNvSpPr/>
          <p:nvPr/>
        </p:nvSpPr>
        <p:spPr>
          <a:xfrm>
            <a:off x="5946845" y="180741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9" name="Rectangle 8"/>
          <p:cNvSpPr/>
          <p:nvPr/>
        </p:nvSpPr>
        <p:spPr>
          <a:xfrm>
            <a:off x="5946844" y="249768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Tree>
    <p:extLst>
      <p:ext uri="{BB962C8B-B14F-4D97-AF65-F5344CB8AC3E}">
        <p14:creationId xmlns:p14="http://schemas.microsoft.com/office/powerpoint/2010/main" val="299447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15" name="Rectangle 14"/>
          <p:cNvSpPr/>
          <p:nvPr/>
        </p:nvSpPr>
        <p:spPr>
          <a:xfrm>
            <a:off x="5946843" y="2497680"/>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 </a:t>
            </a:r>
          </a:p>
        </p:txBody>
      </p:sp>
      <p:sp>
        <p:nvSpPr>
          <p:cNvPr id="16" name="Rectangle 15"/>
          <p:cNvSpPr/>
          <p:nvPr/>
        </p:nvSpPr>
        <p:spPr>
          <a:xfrm>
            <a:off x="5946843" y="3187943"/>
            <a:ext cx="5267497"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17" name="Rectangle 16"/>
          <p:cNvSpPr/>
          <p:nvPr/>
        </p:nvSpPr>
        <p:spPr>
          <a:xfrm>
            <a:off x="5946842" y="3891146"/>
            <a:ext cx="5267497"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18" name="Rectangle 17"/>
          <p:cNvSpPr/>
          <p:nvPr/>
        </p:nvSpPr>
        <p:spPr>
          <a:xfrm>
            <a:off x="5946842" y="4581409"/>
            <a:ext cx="5267497"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Debrief and close</a:t>
            </a:r>
          </a:p>
        </p:txBody>
      </p:sp>
    </p:spTree>
    <p:extLst>
      <p:ext uri="{BB962C8B-B14F-4D97-AF65-F5344CB8AC3E}">
        <p14:creationId xmlns:p14="http://schemas.microsoft.com/office/powerpoint/2010/main" val="1411299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229176"/>
            <a:ext cx="12192000" cy="911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5500" b="1" dirty="0">
                <a:solidFill>
                  <a:schemeClr val="bg1"/>
                </a:solidFill>
                <a:latin typeface="Gilroy ExtraBold" charset="0"/>
                <a:ea typeface="Gilroy ExtraBold" charset="0"/>
                <a:cs typeface="Gilroy ExtraBold" charset="0"/>
              </a:rPr>
              <a:t>What questions do you have?</a:t>
            </a:r>
          </a:p>
        </p:txBody>
      </p:sp>
      <p:grpSp>
        <p:nvGrpSpPr>
          <p:cNvPr id="2" name="Group 1"/>
          <p:cNvGrpSpPr/>
          <p:nvPr/>
        </p:nvGrpSpPr>
        <p:grpSpPr>
          <a:xfrm>
            <a:off x="3483979" y="4441986"/>
            <a:ext cx="5278055" cy="1631609"/>
            <a:chOff x="458143" y="4480501"/>
            <a:chExt cx="5278055" cy="1631609"/>
          </a:xfrm>
        </p:grpSpPr>
        <p:sp>
          <p:nvSpPr>
            <p:cNvPr id="13" name="TextBox 12">
              <a:hlinkClick r:id="rId2"/>
            </p:cNvPr>
            <p:cNvSpPr txBox="1"/>
            <p:nvPr/>
          </p:nvSpPr>
          <p:spPr>
            <a:xfrm>
              <a:off x="458143" y="5277751"/>
              <a:ext cx="5278055" cy="83435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 or email </a:t>
              </a:r>
              <a:r>
                <a:rPr lang="en-US" sz="2500" dirty="0">
                  <a:solidFill>
                    <a:schemeClr val="bg2">
                      <a:lumMod val="25000"/>
                    </a:schemeClr>
                  </a:solidFill>
                  <a:latin typeface="Source Sans Pro" charset="0"/>
                  <a:ea typeface="Source Sans Pro" charset="0"/>
                  <a:cs typeface="Source Sans Pro" charset="0"/>
                  <a:hlinkClick r:id="rId3"/>
                </a:rPr>
                <a:t>fellows@ofa.us</a:t>
              </a:r>
              <a:endParaRPr lang="en-US" sz="2500" dirty="0">
                <a:solidFill>
                  <a:schemeClr val="bg2">
                    <a:lumMod val="25000"/>
                  </a:schemeClr>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21751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385637"/>
            <a:ext cx="12192000" cy="2086725"/>
          </a:xfrm>
          <a:prstGeom prst="rect">
            <a:avLst/>
          </a:prstGeom>
          <a:noFill/>
        </p:spPr>
        <p:txBody>
          <a:bodyPr wrap="square" rtlCol="0">
            <a:spAutoFit/>
          </a:bodyPr>
          <a:lstStyle/>
          <a:p>
            <a:pPr algn="ctr">
              <a:lnSpc>
                <a:spcPct val="90000"/>
              </a:lnSpc>
            </a:pPr>
            <a:r>
              <a:rPr lang="en-US" sz="7200" b="1" dirty="0">
                <a:solidFill>
                  <a:srgbClr val="FFFFFF"/>
                </a:solidFill>
                <a:latin typeface="Gilroy ExtraBold" charset="0"/>
                <a:ea typeface="Gilroy ExtraBold" charset="0"/>
                <a:cs typeface="Gilroy ExtraBold" charset="0"/>
              </a:rPr>
              <a:t>Tweet your </a:t>
            </a:r>
            <a:r>
              <a:rPr lang="en-US" sz="7200" b="1">
                <a:solidFill>
                  <a:srgbClr val="FFFFFF"/>
                </a:solidFill>
                <a:latin typeface="Gilroy ExtraBold" charset="0"/>
                <a:ea typeface="Gilroy ExtraBold" charset="0"/>
                <a:cs typeface="Gilroy ExtraBold" charset="0"/>
              </a:rPr>
              <a:t>key takeaway</a:t>
            </a:r>
          </a:p>
          <a:p>
            <a:pPr algn="ctr">
              <a:lnSpc>
                <a:spcPct val="90000"/>
              </a:lnSpc>
            </a:pPr>
            <a:r>
              <a:rPr lang="en-US" sz="7200" b="1" dirty="0">
                <a:solidFill>
                  <a:srgbClr val="F6DC31"/>
                </a:solidFill>
                <a:latin typeface="Gilroy ExtraBold" charset="0"/>
                <a:ea typeface="Gilroy ExtraBold" charset="0"/>
                <a:cs typeface="Gilroy ExtraBold" charset="0"/>
              </a:rPr>
              <a:t>#</a:t>
            </a:r>
            <a:r>
              <a:rPr lang="en-US" sz="7200" b="1" dirty="0" err="1">
                <a:solidFill>
                  <a:srgbClr val="F6DC31"/>
                </a:solidFill>
                <a:latin typeface="Gilroy ExtraBold" charset="0"/>
                <a:ea typeface="Gilroy ExtraBold" charset="0"/>
                <a:cs typeface="Gilroy ExtraBold" charset="0"/>
              </a:rPr>
              <a:t>OFAFellows</a:t>
            </a:r>
            <a:endParaRPr lang="en-US" sz="7200" b="1" dirty="0">
              <a:solidFill>
                <a:srgbClr val="F6DC31"/>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1692740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277" y="693173"/>
            <a:ext cx="11123271" cy="1323439"/>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Weekly assignment: </a:t>
            </a:r>
          </a:p>
          <a:p>
            <a:pPr algn="ctr">
              <a:lnSpc>
                <a:spcPct val="80000"/>
              </a:lnSpc>
            </a:pPr>
            <a:r>
              <a:rPr lang="en-US" sz="4000" b="1" dirty="0">
                <a:solidFill>
                  <a:schemeClr val="tx2"/>
                </a:solidFill>
                <a:latin typeface="Gilroy ExtraBold" charset="0"/>
                <a:ea typeface="Gilroy ExtraBold" charset="0"/>
                <a:cs typeface="Gilroy ExtraBold" charset="0"/>
              </a:rPr>
              <a:t>Due Wednesday, July 25</a:t>
            </a:r>
          </a:p>
          <a:p>
            <a:pPr algn="ctr">
              <a:lnSpc>
                <a:spcPct val="80000"/>
              </a:lnSpc>
            </a:pPr>
            <a:endParaRPr lang="en-US" sz="2000" dirty="0">
              <a:latin typeface="Source Sans Pro" charset="0"/>
              <a:ea typeface="Source Sans Pro" charset="0"/>
              <a:cs typeface="Source Sans Pro" charset="0"/>
            </a:endParaRPr>
          </a:p>
        </p:txBody>
      </p:sp>
      <p:sp>
        <p:nvSpPr>
          <p:cNvPr id="8" name="TextBox 7"/>
          <p:cNvSpPr txBox="1"/>
          <p:nvPr/>
        </p:nvSpPr>
        <p:spPr>
          <a:xfrm>
            <a:off x="1925896" y="2451181"/>
            <a:ext cx="9437047" cy="3046988"/>
          </a:xfrm>
          <a:prstGeom prst="rect">
            <a:avLst/>
          </a:prstGeom>
          <a:noFill/>
        </p:spPr>
        <p:txBody>
          <a:bodyPr wrap="square" rtlCol="0">
            <a:spAutoFit/>
          </a:bodyPr>
          <a:lstStyle/>
          <a:p>
            <a:r>
              <a:rPr lang="en-US" sz="2400" dirty="0">
                <a:latin typeface="Source Sans Pro" charset="0"/>
                <a:ea typeface="Source Sans Pro" charset="0"/>
                <a:cs typeface="Source Sans Pro" charset="0"/>
              </a:rPr>
              <a:t>What is a problem that’s affecting the health of your community?</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is an issue that can make an impact on this problem?</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your indicators of success around making progress on this issue?</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With this in mind </a:t>
            </a:r>
            <a:r>
              <a:rPr lang="mr-IN" sz="2400" dirty="0">
                <a:latin typeface="Source Sans Pro" charset="0"/>
                <a:ea typeface="Source Sans Pro" charset="0"/>
                <a:cs typeface="Source Sans Pro" charset="0"/>
              </a:rPr>
              <a:t>–</a:t>
            </a:r>
            <a:r>
              <a:rPr lang="en-US" sz="2400" dirty="0">
                <a:latin typeface="Source Sans Pro" charset="0"/>
                <a:ea typeface="Source Sans Pro" charset="0"/>
                <a:cs typeface="Source Sans Pro" charset="0"/>
              </a:rPr>
              <a:t> what type of capstone project do you think best fits the problem you’re trying to address?</a:t>
            </a:r>
          </a:p>
        </p:txBody>
      </p:sp>
      <p:sp>
        <p:nvSpPr>
          <p:cNvPr id="9" name="Oval 8"/>
          <p:cNvSpPr/>
          <p:nvPr/>
        </p:nvSpPr>
        <p:spPr>
          <a:xfrm>
            <a:off x="1413595" y="2544457"/>
            <a:ext cx="347241" cy="3508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2" name="Oval 11"/>
          <p:cNvSpPr/>
          <p:nvPr/>
        </p:nvSpPr>
        <p:spPr>
          <a:xfrm>
            <a:off x="1413595" y="3254526"/>
            <a:ext cx="347241" cy="347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3" name="Oval 12"/>
          <p:cNvSpPr/>
          <p:nvPr/>
        </p:nvSpPr>
        <p:spPr>
          <a:xfrm>
            <a:off x="1413595" y="3990859"/>
            <a:ext cx="347241" cy="3488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4" name="Oval 13"/>
          <p:cNvSpPr/>
          <p:nvPr/>
        </p:nvSpPr>
        <p:spPr>
          <a:xfrm>
            <a:off x="1413595" y="4727408"/>
            <a:ext cx="347241" cy="3502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83395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197616"/>
            <a:ext cx="12192000" cy="265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80000"/>
              </a:lnSpc>
            </a:pPr>
            <a:r>
              <a:rPr lang="en-US" sz="6000" b="1" dirty="0">
                <a:solidFill>
                  <a:schemeClr val="tx2"/>
                </a:solidFill>
                <a:latin typeface="Gilroy ExtraBold" charset="0"/>
                <a:ea typeface="Gilroy ExtraBold" charset="0"/>
                <a:cs typeface="Gilroy ExtraBold" charset="0"/>
              </a:rPr>
              <a:t>Thanks for joining the training!</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Please fill out the evaluation on today’s training using the link below:</a:t>
            </a:r>
          </a:p>
          <a:p>
            <a:pPr algn="ctr">
              <a:lnSpc>
                <a:spcPct val="80000"/>
              </a:lnSpc>
            </a:pPr>
            <a:endParaRPr lang="en-US" sz="2600" dirty="0">
              <a:solidFill>
                <a:schemeClr val="tx1"/>
              </a:solidFill>
              <a:latin typeface="Source Sans Pro" charset="0"/>
              <a:ea typeface="Source Sans Pro" charset="0"/>
              <a:cs typeface="Source Sans Pro" charset="0"/>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 name="Rectangle 1"/>
          <p:cNvSpPr/>
          <p:nvPr/>
        </p:nvSpPr>
        <p:spPr>
          <a:xfrm>
            <a:off x="3130283" y="5394132"/>
            <a:ext cx="5931432" cy="394147"/>
          </a:xfrm>
          <a:prstGeom prst="rect">
            <a:avLst/>
          </a:prstGeom>
        </p:spPr>
        <p:txBody>
          <a:bodyPr wrap="none">
            <a:spAutoFit/>
          </a:bodyPr>
          <a:lstStyle/>
          <a:p>
            <a:pPr algn="ctr">
              <a:lnSpc>
                <a:spcPct val="80000"/>
              </a:lnSpc>
            </a:pPr>
            <a:r>
              <a:rPr lang="en-US" sz="2400" b="1" dirty="0">
                <a:latin typeface="Source Sans Pro" charset="0"/>
                <a:ea typeface="Source Sans Pro" charset="0"/>
                <a:cs typeface="Source Sans Pro" charset="0"/>
              </a:rPr>
              <a:t>Email </a:t>
            </a:r>
            <a:r>
              <a:rPr lang="en-US" sz="2400" b="1" dirty="0">
                <a:latin typeface="Source Sans Pro" charset="0"/>
                <a:ea typeface="Source Sans Pro" charset="0"/>
                <a:cs typeface="Source Sans Pro" charset="0"/>
                <a:hlinkClick r:id="rId3"/>
              </a:rPr>
              <a:t>fellows@ofa.us</a:t>
            </a:r>
            <a:r>
              <a:rPr lang="en-US" sz="2400" b="1" dirty="0">
                <a:latin typeface="Source Sans Pro" charset="0"/>
                <a:ea typeface="Source Sans Pro" charset="0"/>
                <a:cs typeface="Source Sans Pro" charset="0"/>
              </a:rPr>
              <a:t> with any questions. </a:t>
            </a:r>
          </a:p>
        </p:txBody>
      </p:sp>
      <p:sp>
        <p:nvSpPr>
          <p:cNvPr id="3" name="Rectangle 2"/>
          <p:cNvSpPr/>
          <p:nvPr/>
        </p:nvSpPr>
        <p:spPr>
          <a:xfrm>
            <a:off x="3592750" y="3562740"/>
            <a:ext cx="5006500" cy="707886"/>
          </a:xfrm>
          <a:prstGeom prst="rect">
            <a:avLst/>
          </a:prstGeom>
          <a:noFill/>
        </p:spPr>
        <p:txBody>
          <a:bodyPr wrap="none">
            <a:spAutoFit/>
          </a:bodyPr>
          <a:lstStyle/>
          <a:p>
            <a:pPr algn="ctr"/>
            <a:r>
              <a:rPr lang="en-US" sz="4000" b="1" u="sng" dirty="0" err="1">
                <a:latin typeface="Source Sans Pro" charset="0"/>
                <a:ea typeface="Source Sans Pro" charset="0"/>
                <a:cs typeface="Source Sans Pro" charset="0"/>
              </a:rPr>
              <a:t>bit.ly</a:t>
            </a:r>
            <a:r>
              <a:rPr lang="en-US" sz="4000" b="1" u="sng" dirty="0">
                <a:latin typeface="Source Sans Pro" charset="0"/>
                <a:ea typeface="Source Sans Pro" charset="0"/>
                <a:cs typeface="Source Sans Pro" charset="0"/>
              </a:rPr>
              <a:t>/Summer1-2018</a:t>
            </a:r>
          </a:p>
        </p:txBody>
      </p:sp>
    </p:spTree>
    <p:extLst>
      <p:ext uri="{BB962C8B-B14F-4D97-AF65-F5344CB8AC3E}">
        <p14:creationId xmlns:p14="http://schemas.microsoft.com/office/powerpoint/2010/main" val="80760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54552" y="4424733"/>
            <a:ext cx="9282896" cy="90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2800" dirty="0">
                <a:solidFill>
                  <a:schemeClr val="tx1"/>
                </a:solidFill>
                <a:latin typeface="Source Sans Pro" charset="0"/>
                <a:ea typeface="Source Sans Pro" charset="0"/>
                <a:cs typeface="Source Sans Pro" charset="0"/>
              </a:rPr>
              <a:t>In the chat box, share your name, where you live, and which issues you are most passionate about. </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5" name="Rectangle 4"/>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0" y="983354"/>
            <a:ext cx="12192000" cy="144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9000" b="1" dirty="0">
                <a:solidFill>
                  <a:schemeClr val="bg1"/>
                </a:solidFill>
                <a:latin typeface="Gilroy ExtraBold" charset="0"/>
                <a:ea typeface="Gilroy ExtraBold" charset="0"/>
                <a:cs typeface="Gilroy ExtraBold" charset="0"/>
              </a:rPr>
              <a:t>Share out!</a:t>
            </a:r>
          </a:p>
        </p:txBody>
      </p:sp>
    </p:spTree>
    <p:extLst>
      <p:ext uri="{BB962C8B-B14F-4D97-AF65-F5344CB8AC3E}">
        <p14:creationId xmlns:p14="http://schemas.microsoft.com/office/powerpoint/2010/main" val="21395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sp>
        <p:nvSpPr>
          <p:cNvPr id="23" name="Rectangle 22"/>
          <p:cNvSpPr/>
          <p:nvPr/>
        </p:nvSpPr>
        <p:spPr>
          <a:xfrm>
            <a:off x="5946844" y="387821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35" name="Rectangle 34"/>
          <p:cNvSpPr/>
          <p:nvPr/>
        </p:nvSpPr>
        <p:spPr>
          <a:xfrm>
            <a:off x="5946845" y="318794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9" name="Rectangle 8"/>
          <p:cNvSpPr/>
          <p:nvPr/>
        </p:nvSpPr>
        <p:spPr>
          <a:xfrm>
            <a:off x="5946844" y="249768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rgbClr val="FFFFFF"/>
                </a:solidFill>
                <a:latin typeface="Source Sans Pro" charset="0"/>
                <a:ea typeface="Source Sans Pro" charset="0"/>
                <a:cs typeface="Source Sans Pro" charset="0"/>
              </a:rPr>
              <a:t>Framing the learning journey</a:t>
            </a:r>
          </a:p>
        </p:txBody>
      </p:sp>
    </p:spTree>
    <p:extLst>
      <p:ext uri="{BB962C8B-B14F-4D97-AF65-F5344CB8AC3E}">
        <p14:creationId xmlns:p14="http://schemas.microsoft.com/office/powerpoint/2010/main" val="168274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8" y="1151078"/>
            <a:ext cx="401839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a:solidFill>
                  <a:srgbClr val="00B4DC"/>
                </a:solidFill>
                <a:latin typeface="Gilroy ExtraBold" charset="0"/>
                <a:ea typeface="Gilroy ExtraBold" charset="0"/>
                <a:cs typeface="Gilroy ExtraBold" charset="0"/>
              </a:rPr>
              <a:t>You’re joining something </a:t>
            </a:r>
            <a:r>
              <a:rPr lang="en-US" sz="4500" b="1" dirty="0">
                <a:solidFill>
                  <a:srgbClr val="00B4DC"/>
                </a:solidFill>
                <a:latin typeface="Gilroy ExtraBold" charset="0"/>
                <a:ea typeface="Gilroy ExtraBold" charset="0"/>
                <a:cs typeface="Gilroy ExtraBold" charset="0"/>
              </a:rPr>
              <a:t>big. </a:t>
            </a:r>
          </a:p>
        </p:txBody>
      </p:sp>
      <p:sp>
        <p:nvSpPr>
          <p:cNvPr id="6" name="TextBox 5"/>
          <p:cNvSpPr txBox="1"/>
          <p:nvPr/>
        </p:nvSpPr>
        <p:spPr>
          <a:xfrm>
            <a:off x="6155267" y="1193023"/>
            <a:ext cx="5297597" cy="4154984"/>
          </a:xfrm>
          <a:prstGeom prst="rect">
            <a:avLst/>
          </a:prstGeom>
          <a:noFill/>
        </p:spPr>
        <p:txBody>
          <a:bodyPr wrap="square" rtlCol="0">
            <a:spAutoFit/>
          </a:bodyPr>
          <a:lstStyle/>
          <a:p>
            <a:pPr marL="342900" indent="-342900">
              <a:buFont typeface="Arial" charset="0"/>
              <a:buChar char="•"/>
            </a:pPr>
            <a:r>
              <a:rPr lang="en-US" sz="2400" dirty="0">
                <a:solidFill>
                  <a:schemeClr val="tx1"/>
                </a:solidFill>
                <a:latin typeface="Source Sans Pro" charset="0"/>
                <a:ea typeface="Source Sans Pro" charset="0"/>
                <a:cs typeface="Source Sans Pro" charset="0"/>
              </a:rPr>
              <a:t>We accepted over 450 applicants from across the country for </a:t>
            </a:r>
            <a:r>
              <a:rPr lang="en-US" sz="2400" dirty="0">
                <a:latin typeface="Source Sans Pro" charset="0"/>
                <a:ea typeface="Source Sans Pro" charset="0"/>
                <a:cs typeface="Source Sans Pro" charset="0"/>
              </a:rPr>
              <a:t>the</a:t>
            </a:r>
            <a:r>
              <a:rPr lang="en-US" sz="2400" dirty="0">
                <a:solidFill>
                  <a:schemeClr val="tx1"/>
                </a:solidFill>
                <a:latin typeface="Source Sans Pro" charset="0"/>
                <a:ea typeface="Source Sans Pro" charset="0"/>
                <a:cs typeface="Source Sans Pro" charset="0"/>
              </a:rPr>
              <a:t> summer fellowship.</a:t>
            </a:r>
            <a:endParaRPr lang="en-US" sz="2400" dirty="0">
              <a:latin typeface="Source Sans Pro" charset="0"/>
              <a:ea typeface="Source Sans Pro" charset="0"/>
              <a:cs typeface="Source Sans Pro" charset="0"/>
            </a:endParaRPr>
          </a:p>
          <a:p>
            <a:pPr marL="342900" indent="-342900">
              <a:buFont typeface="Arial" charset="0"/>
              <a:buChar char="•"/>
            </a:pPr>
            <a:endParaRPr lang="en-US" sz="2400" dirty="0">
              <a:solidFill>
                <a:schemeClr val="tx1"/>
              </a:solidFill>
              <a:latin typeface="Source Sans Pro" charset="0"/>
              <a:ea typeface="Source Sans Pro" charset="0"/>
              <a:cs typeface="Source Sans Pro" charset="0"/>
            </a:endParaRPr>
          </a:p>
          <a:p>
            <a:pPr marL="342900" indent="-342900">
              <a:buFont typeface="Arial" charset="0"/>
              <a:buChar char="•"/>
            </a:pPr>
            <a:r>
              <a:rPr lang="en-US" sz="2400" dirty="0">
                <a:solidFill>
                  <a:schemeClr val="tx1"/>
                </a:solidFill>
                <a:latin typeface="Source Sans Pro" charset="0"/>
                <a:ea typeface="Source Sans Pro" charset="0"/>
                <a:cs typeface="Source Sans Pro" charset="0"/>
              </a:rPr>
              <a:t>Fellows represent 43 states.</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solidFill>
                  <a:schemeClr val="tx1"/>
                </a:solidFill>
                <a:latin typeface="Source Sans Pro" charset="0"/>
                <a:ea typeface="Source Sans Pro" charset="0"/>
                <a:cs typeface="Source Sans Pro" charset="0"/>
              </a:rPr>
              <a:t>Over 47% of fellows are new to organizing (less than 1 year of experience).</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endParaRPr lang="en-US" sz="2400" dirty="0">
              <a:solidFill>
                <a:schemeClr val="tx1"/>
              </a:solidFill>
              <a:latin typeface="Source Sans Pro" charset="0"/>
              <a:ea typeface="Source Sans Pro" charset="0"/>
              <a:cs typeface="Source Sans Pro"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7226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475" y="410955"/>
            <a:ext cx="10407050" cy="6036089"/>
          </a:xfrm>
          <a:prstGeom prst="rect">
            <a:avLst/>
          </a:prstGeom>
          <a:noFill/>
        </p:spPr>
      </p:pic>
    </p:spTree>
    <p:extLst>
      <p:ext uri="{BB962C8B-B14F-4D97-AF65-F5344CB8AC3E}">
        <p14:creationId xmlns:p14="http://schemas.microsoft.com/office/powerpoint/2010/main" val="367653977"/>
      </p:ext>
    </p:extLst>
  </p:cSld>
  <p:clrMapOvr>
    <a:masterClrMapping/>
  </p:clrMapOvr>
</p:sld>
</file>

<file path=ppt/theme/theme1.xml><?xml version="1.0" encoding="utf-8"?>
<a:theme xmlns:a="http://schemas.openxmlformats.org/drawingml/2006/main" name="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25186</TotalTime>
  <Words>2548</Words>
  <Application>Microsoft Macintosh PowerPoint</Application>
  <PresentationFormat>Widescreen</PresentationFormat>
  <Paragraphs>343</Paragraphs>
  <Slides>54</Slides>
  <Notes>36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54</vt:i4>
      </vt:variant>
    </vt:vector>
  </HeadingPairs>
  <TitlesOfParts>
    <vt:vector size="66" baseType="lpstr">
      <vt:lpstr>Arial</vt:lpstr>
      <vt:lpstr>Calibri</vt:lpstr>
      <vt:lpstr>Calibri Light</vt:lpstr>
      <vt:lpstr>Gill Sans</vt:lpstr>
      <vt:lpstr>Gilroy</vt:lpstr>
      <vt:lpstr>Gilroy ExtraBold</vt:lpstr>
      <vt:lpstr>Open Sans</vt:lpstr>
      <vt:lpstr>Source Sans Pro</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McInerney</dc:creator>
  <cp:lastModifiedBy>Microsoft Office User</cp:lastModifiedBy>
  <cp:revision>173</cp:revision>
  <cp:lastPrinted>2018-03-27T21:11:11Z</cp:lastPrinted>
  <dcterms:created xsi:type="dcterms:W3CDTF">2017-06-21T18:55:39Z</dcterms:created>
  <dcterms:modified xsi:type="dcterms:W3CDTF">2019-02-24T07:15:04Z</dcterms:modified>
</cp:coreProperties>
</file>