
<file path=[Content_Types].xml><?xml version="1.0" encoding="utf-8"?>
<Types xmlns="http://schemas.openxmlformats.org/package/2006/content-types">
  <Default Extension="jpg" ContentType="image/jpeg"/>
  <Default Extension="mp4" ContentType="vide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9" r:id="rId1"/>
  </p:sldMasterIdLst>
  <p:notesMasterIdLst>
    <p:notesMasterId r:id="rId50"/>
  </p:notesMasterIdLst>
  <p:sldIdLst>
    <p:sldId id="331" r:id="rId2"/>
    <p:sldId id="368" r:id="rId3"/>
    <p:sldId id="375" r:id="rId4"/>
    <p:sldId id="367" r:id="rId5"/>
    <p:sldId id="262" r:id="rId6"/>
    <p:sldId id="333" r:id="rId7"/>
    <p:sldId id="334" r:id="rId8"/>
    <p:sldId id="290" r:id="rId9"/>
    <p:sldId id="376" r:id="rId10"/>
    <p:sldId id="378" r:id="rId11"/>
    <p:sldId id="380" r:id="rId12"/>
    <p:sldId id="335" r:id="rId13"/>
    <p:sldId id="336" r:id="rId14"/>
    <p:sldId id="338" r:id="rId15"/>
    <p:sldId id="339" r:id="rId16"/>
    <p:sldId id="340" r:id="rId17"/>
    <p:sldId id="341" r:id="rId18"/>
    <p:sldId id="342" r:id="rId19"/>
    <p:sldId id="344" r:id="rId20"/>
    <p:sldId id="345" r:id="rId21"/>
    <p:sldId id="369" r:id="rId22"/>
    <p:sldId id="347" r:id="rId23"/>
    <p:sldId id="348" r:id="rId24"/>
    <p:sldId id="349" r:id="rId25"/>
    <p:sldId id="350" r:id="rId26"/>
    <p:sldId id="370" r:id="rId27"/>
    <p:sldId id="371" r:id="rId28"/>
    <p:sldId id="351" r:id="rId29"/>
    <p:sldId id="372" r:id="rId30"/>
    <p:sldId id="352" r:id="rId31"/>
    <p:sldId id="354" r:id="rId32"/>
    <p:sldId id="353" r:id="rId33"/>
    <p:sldId id="373" r:id="rId34"/>
    <p:sldId id="355" r:id="rId35"/>
    <p:sldId id="374" r:id="rId36"/>
    <p:sldId id="356" r:id="rId37"/>
    <p:sldId id="358" r:id="rId38"/>
    <p:sldId id="357" r:id="rId39"/>
    <p:sldId id="359" r:id="rId40"/>
    <p:sldId id="383" r:id="rId41"/>
    <p:sldId id="360" r:id="rId42"/>
    <p:sldId id="361" r:id="rId43"/>
    <p:sldId id="362" r:id="rId44"/>
    <p:sldId id="363" r:id="rId45"/>
    <p:sldId id="364" r:id="rId46"/>
    <p:sldId id="365" r:id="rId47"/>
    <p:sldId id="382" r:id="rId48"/>
    <p:sldId id="366" r:id="rId4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aci Wile" initials="TW [4]" lastIdx="1" clrIdx="0"/>
  <p:cmAuthor id="2" name="Traci Wile" initials="TW [2]"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5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059"/>
    <p:restoredTop sz="67284"/>
  </p:normalViewPr>
  <p:slideViewPr>
    <p:cSldViewPr snapToGrid="0" snapToObjects="1" showGuides="1">
      <p:cViewPr varScale="1">
        <p:scale>
          <a:sx n="68" d="100"/>
          <a:sy n="68" d="100"/>
        </p:scale>
        <p:origin x="2560" y="2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8788"/>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8788"/>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8786"/>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bit.ly/ofa18"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9" name="Shape 129"/>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dirty="0"/>
              <a:t>This work is licensed under the Creative Commons Attribution-</a:t>
            </a:r>
            <a:r>
              <a:rPr lang="en-US" dirty="0" err="1"/>
              <a:t>NonCommercial</a:t>
            </a:r>
            <a:r>
              <a:rPr lang="en-US" dirty="0"/>
              <a:t> 4.0 International License. To view a copy of this license, visit http://</a:t>
            </a:r>
            <a:r>
              <a:rPr lang="en-US" dirty="0" err="1"/>
              <a:t>creativecommons.org</a:t>
            </a:r>
            <a:r>
              <a:rPr lang="en-US" dirty="0"/>
              <a:t>/licenses/by-</a:t>
            </a:r>
            <a:r>
              <a:rPr lang="en-US" dirty="0" err="1"/>
              <a:t>nc</a:t>
            </a:r>
            <a:r>
              <a:rPr lang="en-US" dirty="0"/>
              <a:t>/4.0/ or send a letter to Creative Commons, PO Box 1866, Mountain View, CA 94042, USA</a:t>
            </a: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130" name="Shape 130"/>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816763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4" name="Shape 154"/>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[1 minute]</a:t>
            </a:r>
          </a:p>
          <a:p>
            <a:pPr marL="0" marR="0" lvl="0" indent="0" algn="l" rtl="0">
              <a:spcBef>
                <a:spcPts val="0"/>
              </a:spcBef>
              <a:buSzPct val="25000"/>
              <a:buNone/>
            </a:pP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Spend a little time reading through each of these key points. </a:t>
            </a:r>
          </a:p>
          <a:p>
            <a:pPr marL="0" marR="0" lvl="0" indent="0" algn="l" rtl="0">
              <a:spcBef>
                <a:spcPts val="0"/>
              </a:spcBef>
              <a:buSzPct val="25000"/>
              <a:buNone/>
            </a:pP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This is your</a:t>
            </a:r>
            <a:r>
              <a:rPr lang="en-US" sz="1200" b="0" i="0" u="none" strike="noStrike" cap="none" baseline="0" dirty="0">
                <a:solidFill>
                  <a:schemeClr val="dk1"/>
                </a:solidFill>
                <a:latin typeface="Calibri"/>
                <a:ea typeface="Calibri"/>
                <a:cs typeface="Calibri"/>
                <a:sym typeface="Calibri"/>
              </a:rPr>
              <a:t> roadmap and plan </a:t>
            </a:r>
            <a:r>
              <a:rPr lang="mr-IN" sz="1200" b="0" i="0" u="none" strike="noStrike" cap="none" baseline="0" dirty="0">
                <a:solidFill>
                  <a:schemeClr val="dk1"/>
                </a:solidFill>
                <a:latin typeface="Calibri"/>
                <a:ea typeface="Calibri"/>
                <a:cs typeface="Calibri"/>
                <a:sym typeface="Calibri"/>
              </a:rPr>
              <a:t>–</a:t>
            </a:r>
            <a:r>
              <a:rPr lang="en-US" sz="1200" b="0" i="0" u="none" strike="noStrike" cap="none" baseline="0" dirty="0">
                <a:solidFill>
                  <a:schemeClr val="dk1"/>
                </a:solidFill>
                <a:latin typeface="Calibri"/>
                <a:ea typeface="Calibri"/>
                <a:cs typeface="Calibri"/>
                <a:sym typeface="Calibri"/>
              </a:rPr>
              <a:t> this is your vision of how the why comes into the world. </a:t>
            </a:r>
          </a:p>
          <a:p>
            <a:pPr marL="0" marR="0" lvl="0" indent="0" algn="l" rtl="0">
              <a:spcBef>
                <a:spcPts val="0"/>
              </a:spcBef>
              <a:buSzPct val="25000"/>
              <a:buNone/>
            </a:pPr>
            <a:endParaRPr lang="en-US" sz="12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The ‘why’ actualized</a:t>
            </a:r>
            <a:r>
              <a:rPr lang="mr-IN" sz="1200" b="0" i="0" u="none" strike="noStrike" cap="none" baseline="0" dirty="0">
                <a:solidFill>
                  <a:schemeClr val="dk1"/>
                </a:solidFill>
                <a:latin typeface="Calibri"/>
                <a:ea typeface="Calibri"/>
                <a:cs typeface="Calibri"/>
                <a:sym typeface="Calibri"/>
              </a:rPr>
              <a:t>–</a:t>
            </a:r>
            <a:r>
              <a:rPr lang="en-US" sz="1200" b="0" i="0" u="none" strike="noStrike" cap="none" baseline="0" dirty="0">
                <a:solidFill>
                  <a:schemeClr val="dk1"/>
                </a:solidFill>
                <a:latin typeface="Calibri"/>
                <a:ea typeface="Calibri"/>
                <a:cs typeface="Calibri"/>
                <a:sym typeface="Calibri"/>
              </a:rPr>
              <a:t> rooted in the values that are grounding your why </a:t>
            </a:r>
            <a:r>
              <a:rPr lang="mr-IN" sz="1200" b="0" i="0" u="none" strike="noStrike" cap="none" baseline="0" dirty="0">
                <a:solidFill>
                  <a:schemeClr val="dk1"/>
                </a:solidFill>
                <a:latin typeface="Calibri"/>
                <a:ea typeface="Calibri"/>
                <a:cs typeface="Calibri"/>
                <a:sym typeface="Calibri"/>
              </a:rPr>
              <a:t>–</a:t>
            </a:r>
            <a:r>
              <a:rPr lang="en-US" sz="1200" b="0" i="0" u="none" strike="noStrike" cap="none" baseline="0" dirty="0">
                <a:solidFill>
                  <a:schemeClr val="dk1"/>
                </a:solidFill>
                <a:latin typeface="Calibri"/>
                <a:ea typeface="Calibri"/>
                <a:cs typeface="Calibri"/>
                <a:sym typeface="Calibri"/>
              </a:rPr>
              <a:t> they should feel aligned</a:t>
            </a: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155" name="Shape 155"/>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10</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675670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4" name="Shape 154"/>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[1 minute]</a:t>
            </a:r>
          </a:p>
          <a:p>
            <a:pPr marL="0" marR="0" lvl="0" indent="0" algn="l" rtl="0">
              <a:spcBef>
                <a:spcPts val="0"/>
              </a:spcBef>
              <a:buSzPct val="25000"/>
              <a:buNone/>
            </a:pPr>
            <a:endParaRPr lang="en-US" sz="1200" b="0" i="0" u="none" strike="noStrike" cap="none"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sz="1200" b="0" i="0" u="none" strike="noStrike" cap="none" dirty="0">
                <a:solidFill>
                  <a:schemeClr val="dk1"/>
                </a:solidFill>
                <a:latin typeface="Calibri"/>
                <a:ea typeface="Calibri"/>
                <a:cs typeface="Calibri"/>
                <a:sym typeface="Calibri"/>
              </a:rPr>
              <a:t>Spend a little time reading through each of these key points. </a:t>
            </a:r>
            <a:endParaRPr lang="en-US" sz="1200" b="1"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Your what is super practical</a:t>
            </a:r>
            <a:r>
              <a:rPr lang="en-US" sz="1200" b="0" i="0" u="none" strike="noStrike" cap="none" baseline="0" dirty="0">
                <a:solidFill>
                  <a:schemeClr val="dk1"/>
                </a:solidFill>
                <a:latin typeface="Calibri"/>
                <a:ea typeface="Calibri"/>
                <a:cs typeface="Calibri"/>
                <a:sym typeface="Calibri"/>
              </a:rPr>
              <a:t> </a:t>
            </a:r>
          </a:p>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 </a:t>
            </a:r>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sz="1200" b="0" i="0" u="none" strike="noStrike" cap="none" baseline="0" dirty="0">
                <a:solidFill>
                  <a:schemeClr val="dk1"/>
                </a:solidFill>
                <a:latin typeface="Calibri"/>
                <a:ea typeface="Calibri"/>
                <a:cs typeface="Calibri"/>
                <a:sym typeface="Calibri"/>
              </a:rPr>
              <a:t>This is the realm that people typically live in </a:t>
            </a:r>
            <a:r>
              <a:rPr lang="mr-IN" sz="1200" b="0" i="0" u="none" strike="noStrike" cap="none" baseline="0" dirty="0">
                <a:solidFill>
                  <a:schemeClr val="dk1"/>
                </a:solidFill>
                <a:latin typeface="Calibri"/>
                <a:ea typeface="Calibri"/>
                <a:cs typeface="Calibri"/>
                <a:sym typeface="Calibri"/>
              </a:rPr>
              <a:t>–</a:t>
            </a:r>
            <a:r>
              <a:rPr lang="en-US" sz="1200" b="0" i="0" u="none" strike="noStrike" cap="none" baseline="0" dirty="0">
                <a:solidFill>
                  <a:schemeClr val="dk1"/>
                </a:solidFill>
                <a:latin typeface="Calibri"/>
                <a:ea typeface="Calibri"/>
                <a:cs typeface="Calibri"/>
                <a:sym typeface="Calibri"/>
              </a:rPr>
              <a:t> this feels safe. Folks should feeling motivated by your why and how before moving to your what </a:t>
            </a:r>
            <a:r>
              <a:rPr lang="mr-IN" sz="1200" b="0" i="0" u="none" strike="noStrike" cap="none" baseline="0" dirty="0">
                <a:solidFill>
                  <a:schemeClr val="dk1"/>
                </a:solidFill>
                <a:latin typeface="Calibri"/>
                <a:ea typeface="Calibri"/>
                <a:cs typeface="Calibri"/>
                <a:sym typeface="Calibri"/>
              </a:rPr>
              <a:t>–</a:t>
            </a:r>
            <a:r>
              <a:rPr lang="en-US" sz="1200" b="0" i="0" u="none" strike="noStrike" cap="none" baseline="0" dirty="0">
                <a:solidFill>
                  <a:schemeClr val="dk1"/>
                </a:solidFill>
                <a:latin typeface="Calibri"/>
                <a:ea typeface="Calibri"/>
                <a:cs typeface="Calibri"/>
                <a:sym typeface="Calibri"/>
              </a:rPr>
              <a:t> Do not automatically start with your why, even if you believe you might align politically </a:t>
            </a:r>
          </a:p>
          <a:p>
            <a:pPr marL="0" marR="0" lvl="0" indent="0" algn="l" rtl="0">
              <a:spcBef>
                <a:spcPts val="0"/>
              </a:spcBef>
              <a:buSzPct val="25000"/>
              <a:buNone/>
            </a:pPr>
            <a:endParaRPr lang="en-US" sz="12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Are my actions leading to the change I want to see, are they adding up to the world I imagine in my ’why’ and ‘how’. </a:t>
            </a:r>
            <a:endParaRPr lang="en-US" sz="1200" b="1" i="0" u="none" strike="noStrike" cap="none" baseline="0"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sz="1200" b="0" i="0" u="none" strike="noStrike" cap="none" baseline="0" dirty="0">
                <a:solidFill>
                  <a:schemeClr val="dk1"/>
                </a:solidFill>
                <a:latin typeface="Arial"/>
                <a:ea typeface="Arial"/>
                <a:cs typeface="Arial"/>
                <a:sym typeface="Arial"/>
              </a:rPr>
              <a:t>‘What’ is the thing that you are now doing as a result of your how – it is your specific actions associated with your theory of change.</a:t>
            </a:r>
            <a:endParaRPr lang="en-US" sz="1200" b="0" i="0" u="none" strike="noStrike" cap="none" dirty="0">
              <a:solidFill>
                <a:schemeClr val="dk1"/>
              </a:solidFill>
              <a:latin typeface="Arial"/>
              <a:ea typeface="Arial"/>
              <a:cs typeface="Arial"/>
              <a:sym typeface="Arial"/>
            </a:endParaRPr>
          </a:p>
          <a:p>
            <a:pPr marL="0" marR="0" lvl="0" indent="0" algn="l" rtl="0">
              <a:spcBef>
                <a:spcPts val="0"/>
              </a:spcBef>
              <a:buSzPct val="25000"/>
              <a:buNone/>
            </a:pPr>
            <a:endParaRPr lang="en-US" sz="1200" b="1"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endParaRPr sz="1200" b="1" i="0" u="none" strike="noStrike" cap="none" dirty="0">
              <a:solidFill>
                <a:schemeClr val="dk1"/>
              </a:solidFill>
              <a:latin typeface="Calibri"/>
              <a:ea typeface="Calibri"/>
              <a:cs typeface="Calibri"/>
              <a:sym typeface="Calibri"/>
            </a:endParaRPr>
          </a:p>
        </p:txBody>
      </p:sp>
      <p:sp>
        <p:nvSpPr>
          <p:cNvPr id="155" name="Shape 155"/>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5438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dirty="0">
                <a:solidFill>
                  <a:schemeClr val="dk1"/>
                </a:solidFill>
                <a:latin typeface="Calibri"/>
                <a:ea typeface="Calibri"/>
                <a:cs typeface="Calibri"/>
                <a:sym typeface="Calibri"/>
              </a:rPr>
              <a:t>[1 minute]</a:t>
            </a:r>
          </a:p>
          <a:p>
            <a:endParaRPr lang="en-US" b="0" dirty="0"/>
          </a:p>
          <a:p>
            <a:pPr marL="0" marR="0" lvl="0" indent="0" algn="l" rtl="0">
              <a:spcBef>
                <a:spcPts val="0"/>
              </a:spcBef>
              <a:buSzPct val="25000"/>
              <a:buNone/>
            </a:pPr>
            <a:r>
              <a:rPr lang="en-US" sz="1200" b="0" i="0" u="none" strike="noStrike" kern="1200" cap="none" dirty="0">
                <a:solidFill>
                  <a:schemeClr val="dk1"/>
                </a:solidFill>
                <a:effectLst/>
                <a:latin typeface="Calibri"/>
                <a:ea typeface="Calibri"/>
                <a:cs typeface="Calibri"/>
                <a:sym typeface="Calibri"/>
              </a:rPr>
              <a:t>One way is using the </a:t>
            </a:r>
            <a:r>
              <a:rPr lang="en-US" sz="1200" b="0" i="1" u="none" strike="noStrike" kern="1200" cap="none" dirty="0">
                <a:solidFill>
                  <a:schemeClr val="dk1"/>
                </a:solidFill>
                <a:effectLst/>
                <a:latin typeface="Calibri"/>
                <a:ea typeface="Calibri"/>
                <a:cs typeface="Calibri"/>
                <a:sym typeface="Calibri"/>
              </a:rPr>
              <a:t>critical incident framework, </a:t>
            </a:r>
            <a:r>
              <a:rPr lang="en-US" sz="1200" b="0" i="0" u="none" strike="noStrike" kern="1200" cap="none" dirty="0">
                <a:solidFill>
                  <a:schemeClr val="dk1"/>
                </a:solidFill>
                <a:effectLst/>
                <a:latin typeface="Calibri"/>
                <a:ea typeface="Calibri"/>
                <a:cs typeface="Calibri"/>
                <a:sym typeface="Calibri"/>
              </a:rPr>
              <a:t>sleuthing for values underneath it, and then communicating it effectively. </a:t>
            </a:r>
          </a:p>
          <a:p>
            <a:pPr marL="0" marR="0" lvl="0" indent="0" algn="l" rtl="0">
              <a:spcBef>
                <a:spcPts val="0"/>
              </a:spcBef>
              <a:buSzPct val="25000"/>
              <a:buNone/>
            </a:pPr>
            <a:endParaRPr lang="en-US" sz="1200" b="0" i="0" u="none" strike="noStrike" kern="1200" cap="none" dirty="0">
              <a:solidFill>
                <a:schemeClr val="dk1"/>
              </a:solidFill>
              <a:effectLst/>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ct val="25000"/>
              <a:buFont typeface="Arial"/>
              <a:buNone/>
            </a:pPr>
            <a:r>
              <a:rPr lang="en-US" sz="1200" b="0" i="0" u="none" strike="noStrike" kern="1200" cap="none" dirty="0">
                <a:solidFill>
                  <a:schemeClr val="dk1"/>
                </a:solidFill>
                <a:effectLst/>
                <a:latin typeface="Calibri"/>
                <a:ea typeface="Calibri"/>
                <a:cs typeface="Calibri"/>
                <a:sym typeface="Calibri"/>
              </a:rPr>
              <a:t>Critical incident:</a:t>
            </a:r>
            <a:r>
              <a:rPr lang="en-US" sz="1200" b="0" i="0" u="none" strike="noStrike" kern="1200" cap="none" baseline="0" dirty="0">
                <a:solidFill>
                  <a:schemeClr val="dk1"/>
                </a:solidFill>
                <a:effectLst/>
                <a:latin typeface="Calibri"/>
                <a:ea typeface="Calibri"/>
                <a:cs typeface="Calibri"/>
                <a:sym typeface="Calibri"/>
              </a:rPr>
              <a:t> ask yourself, </a:t>
            </a:r>
            <a:r>
              <a:rPr lang="en-US" sz="1200" b="0" i="0" u="none" strike="noStrike" kern="1200" cap="none" baseline="0" dirty="0">
                <a:solidFill>
                  <a:schemeClr val="dk1"/>
                </a:solidFill>
                <a:effectLst/>
                <a:latin typeface="Source Sans Pro" charset="0"/>
                <a:ea typeface="Source Sans Pro" charset="0"/>
                <a:cs typeface="Source Sans Pro" charset="0"/>
                <a:sym typeface="Calibri"/>
              </a:rPr>
              <a:t>w</a:t>
            </a:r>
            <a:r>
              <a:rPr lang="en-US" sz="1200" dirty="0">
                <a:latin typeface="Source Sans Pro" charset="0"/>
                <a:ea typeface="Source Sans Pro" charset="0"/>
                <a:cs typeface="Source Sans Pro" charset="0"/>
              </a:rPr>
              <a:t>hen was the first time you remember standing up for something that you believed in? </a:t>
            </a:r>
            <a:r>
              <a:rPr lang="en-US" sz="1200" baseline="0" dirty="0">
                <a:latin typeface="Source Sans Pro Regular" charset="0"/>
                <a:ea typeface="Source Sans Pro Regular" charset="0"/>
                <a:cs typeface="Source Sans Pro Regular" charset="0"/>
                <a:sym typeface="Arial"/>
              </a:rPr>
              <a:t>Really think about the FIRST time that happened because that was when you likely solidified your belief around a particular value. This is an early memory </a:t>
            </a:r>
            <a:r>
              <a:rPr lang="mr-IN" sz="1200" baseline="0" dirty="0">
                <a:latin typeface="Source Sans Pro Regular" charset="0"/>
                <a:ea typeface="Source Sans Pro Regular" charset="0"/>
                <a:cs typeface="Source Sans Pro Regular" charset="0"/>
                <a:sym typeface="Arial"/>
              </a:rPr>
              <a:t>–</a:t>
            </a:r>
            <a:r>
              <a:rPr lang="en-US" sz="1200" baseline="0" dirty="0">
                <a:latin typeface="Source Sans Pro Regular" charset="0"/>
                <a:ea typeface="Source Sans Pro Regular" charset="0"/>
                <a:cs typeface="Source Sans Pro Regular" charset="0"/>
                <a:sym typeface="Arial"/>
              </a:rPr>
              <a:t> critical in shaping our values and what we care about. Experiences that are deeply rooted (maybe you didn’t act out this value perfectly the first time)</a:t>
            </a:r>
            <a:endParaRPr lang="en-US" sz="1200" dirty="0">
              <a:latin typeface="Source Sans Pro Regular" charset="0"/>
              <a:ea typeface="Source Sans Pro Regular" charset="0"/>
              <a:cs typeface="Source Sans Pro Regular" charset="0"/>
              <a:sym typeface="Arial"/>
            </a:endParaRPr>
          </a:p>
          <a:p>
            <a:endParaRPr lang="en-US" b="0" dirty="0"/>
          </a:p>
          <a:p>
            <a:r>
              <a:rPr lang="en-US" b="0" dirty="0"/>
              <a:t>Last week</a:t>
            </a:r>
            <a:r>
              <a:rPr lang="en-US" b="0" baseline="0" dirty="0"/>
              <a:t> we talked about how to identify your ’why’ this week we are going to dig into how to get to your ’how’ and ‘what’</a:t>
            </a:r>
            <a:endParaRPr lang="en-US" b="0" dirty="0"/>
          </a:p>
        </p:txBody>
      </p:sp>
      <p:sp>
        <p:nvSpPr>
          <p:cNvPr id="4" name="Slide Number Placeholder 3"/>
          <p:cNvSpPr>
            <a:spLocks noGrp="1"/>
          </p:cNvSpPr>
          <p:nvPr>
            <p:ph type="sldNum" sz="quarter" idx="10"/>
          </p:nvPr>
        </p:nvSpPr>
        <p:spPr/>
        <p:txBody>
          <a:bodyPr/>
          <a:lstStyle/>
          <a:p>
            <a:fld id="{52520791-78C0-5449-A4D1-935246D59DE8}"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8138223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a:t>
            </a:r>
            <a:r>
              <a:rPr lang="en-US" baseline="0" dirty="0"/>
              <a:t> minutes]</a:t>
            </a:r>
          </a:p>
          <a:p>
            <a:endParaRPr lang="en-US" baseline="0" dirty="0"/>
          </a:p>
          <a:p>
            <a:r>
              <a:rPr lang="en-US" baseline="0" dirty="0"/>
              <a:t>Here is a clip of Steve Jobs’ delivering a graduation commencement speech. Watch and listen for the ‘why’ in this speech and what values are underneath with Steve Jobs is saying</a:t>
            </a:r>
            <a:endParaRPr lang="en-US" dirty="0"/>
          </a:p>
          <a:p>
            <a:endParaRPr lang="en-US" dirty="0"/>
          </a:p>
          <a:p>
            <a:r>
              <a:rPr lang="en-US" dirty="0"/>
              <a:t>This video is 3:40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466215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buFont typeface="Arial" charset="0"/>
              <a:buNone/>
            </a:pPr>
            <a:r>
              <a:rPr lang="en-US" dirty="0"/>
              <a:t>[2</a:t>
            </a:r>
            <a:r>
              <a:rPr lang="en-US" baseline="0" dirty="0"/>
              <a:t> minutes] </a:t>
            </a:r>
          </a:p>
          <a:p>
            <a:pPr marL="0" indent="0">
              <a:buFont typeface="Arial" charset="0"/>
              <a:buNone/>
            </a:pPr>
            <a:endParaRPr lang="en-US" baseline="0" dirty="0"/>
          </a:p>
          <a:p>
            <a:pPr marL="0" indent="0">
              <a:buFont typeface="Arial" charset="0"/>
              <a:buNone/>
            </a:pPr>
            <a:r>
              <a:rPr lang="en-US" baseline="0" dirty="0"/>
              <a:t>Read out responses in the </a:t>
            </a:r>
            <a:r>
              <a:rPr lang="en-US" baseline="0" dirty="0" err="1"/>
              <a:t>chatbox</a:t>
            </a:r>
            <a:endParaRPr lang="en-US" dirty="0"/>
          </a:p>
        </p:txBody>
      </p:sp>
      <p:sp>
        <p:nvSpPr>
          <p:cNvPr id="4" name="Slide Number Placeholder 3"/>
          <p:cNvSpPr>
            <a:spLocks noGrp="1"/>
          </p:cNvSpPr>
          <p:nvPr>
            <p:ph type="sldNum" sz="quarter" idx="10"/>
          </p:nvPr>
        </p:nvSpPr>
        <p:spPr/>
        <p:txBody>
          <a:bodyPr/>
          <a:lstStyle/>
          <a:p>
            <a:fld id="{4BD93216-BC50-744F-9422-411E30A57A25}" type="slidenum">
              <a:rPr lang="en-US" smtClean="0"/>
              <a:t>14</a:t>
            </a:fld>
            <a:endParaRPr lang="en-US"/>
          </a:p>
        </p:txBody>
      </p:sp>
    </p:spTree>
    <p:extLst>
      <p:ext uri="{BB962C8B-B14F-4D97-AF65-F5344CB8AC3E}">
        <p14:creationId xmlns:p14="http://schemas.microsoft.com/office/powerpoint/2010/main" val="7102702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buFont typeface="Arial" charset="0"/>
              <a:buNone/>
            </a:pPr>
            <a:r>
              <a:rPr lang="en-US" dirty="0"/>
              <a:t>[2</a:t>
            </a:r>
            <a:r>
              <a:rPr lang="en-US" baseline="0" dirty="0"/>
              <a:t> minutes] </a:t>
            </a:r>
          </a:p>
          <a:p>
            <a:pPr marL="0" indent="0">
              <a:buFont typeface="Arial" charset="0"/>
              <a:buNone/>
            </a:pPr>
            <a:endParaRPr lang="en-US" baseline="0" dirty="0"/>
          </a:p>
          <a:p>
            <a:pPr marL="0" indent="0">
              <a:buFont typeface="Arial" charset="0"/>
              <a:buNone/>
            </a:pPr>
            <a:r>
              <a:rPr lang="en-US" baseline="0" dirty="0"/>
              <a:t>Read out responses in the </a:t>
            </a:r>
            <a:r>
              <a:rPr lang="en-US" baseline="0" dirty="0" err="1"/>
              <a:t>chatbox</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charset="0"/>
              <a:buNone/>
              <a:tabLst/>
              <a:defRPr/>
            </a:pPr>
            <a:endParaRPr lang="en-US" dirty="0"/>
          </a:p>
        </p:txBody>
      </p:sp>
      <p:sp>
        <p:nvSpPr>
          <p:cNvPr id="4" name="Slide Number Placeholder 3"/>
          <p:cNvSpPr>
            <a:spLocks noGrp="1"/>
          </p:cNvSpPr>
          <p:nvPr>
            <p:ph type="sldNum" sz="quarter" idx="10"/>
          </p:nvPr>
        </p:nvSpPr>
        <p:spPr/>
        <p:txBody>
          <a:bodyPr/>
          <a:lstStyle/>
          <a:p>
            <a:fld id="{4BD93216-BC50-744F-9422-411E30A57A25}" type="slidenum">
              <a:rPr lang="en-US" smtClean="0"/>
              <a:t>15</a:t>
            </a:fld>
            <a:endParaRPr lang="en-US"/>
          </a:p>
        </p:txBody>
      </p:sp>
    </p:spTree>
    <p:extLst>
      <p:ext uri="{BB962C8B-B14F-4D97-AF65-F5344CB8AC3E}">
        <p14:creationId xmlns:p14="http://schemas.microsoft.com/office/powerpoint/2010/main" val="12207091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buFont typeface="Arial" charset="0"/>
              <a:buNone/>
            </a:pPr>
            <a:r>
              <a:rPr lang="en-US" dirty="0"/>
              <a:t>[2</a:t>
            </a:r>
            <a:r>
              <a:rPr lang="en-US" baseline="0" dirty="0"/>
              <a:t> minutes] </a:t>
            </a:r>
          </a:p>
          <a:p>
            <a:pPr marL="0" indent="0">
              <a:buFont typeface="Arial" charset="0"/>
              <a:buNone/>
            </a:pPr>
            <a:endParaRPr lang="en-US" baseline="0" dirty="0"/>
          </a:p>
          <a:p>
            <a:pPr marL="0" indent="0">
              <a:buFont typeface="Arial" charset="0"/>
              <a:buNone/>
            </a:pPr>
            <a:r>
              <a:rPr lang="en-US" baseline="0" dirty="0"/>
              <a:t>Read out responses in the </a:t>
            </a:r>
            <a:r>
              <a:rPr lang="en-US" baseline="0" dirty="0" err="1"/>
              <a:t>chatbox</a:t>
            </a:r>
            <a:endParaRPr lang="en-US" dirty="0"/>
          </a:p>
        </p:txBody>
      </p:sp>
      <p:sp>
        <p:nvSpPr>
          <p:cNvPr id="4" name="Slide Number Placeholder 3"/>
          <p:cNvSpPr>
            <a:spLocks noGrp="1"/>
          </p:cNvSpPr>
          <p:nvPr>
            <p:ph type="sldNum" sz="quarter" idx="10"/>
          </p:nvPr>
        </p:nvSpPr>
        <p:spPr/>
        <p:txBody>
          <a:bodyPr/>
          <a:lstStyle/>
          <a:p>
            <a:fld id="{4BD93216-BC50-744F-9422-411E30A57A25}" type="slidenum">
              <a:rPr lang="en-US" smtClean="0"/>
              <a:t>16</a:t>
            </a:fld>
            <a:endParaRPr lang="en-US"/>
          </a:p>
        </p:txBody>
      </p:sp>
    </p:spTree>
    <p:extLst>
      <p:ext uri="{BB962C8B-B14F-4D97-AF65-F5344CB8AC3E}">
        <p14:creationId xmlns:p14="http://schemas.microsoft.com/office/powerpoint/2010/main" val="17707233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dirty="0">
                <a:solidFill>
                  <a:schemeClr val="dk1"/>
                </a:solidFill>
                <a:latin typeface="Calibri"/>
                <a:ea typeface="Calibri"/>
                <a:cs typeface="Calibri"/>
                <a:sym typeface="Calibri"/>
              </a:rPr>
              <a:t>[1 minute]</a:t>
            </a:r>
            <a:endParaRPr lang="en-US" dirty="0"/>
          </a:p>
          <a:p>
            <a:endParaRPr lang="en-US" dirty="0"/>
          </a:p>
          <a:p>
            <a:r>
              <a:rPr lang="en-US" dirty="0"/>
              <a:t>At the root of it you</a:t>
            </a:r>
            <a:r>
              <a:rPr lang="mr-IN" dirty="0"/>
              <a:t>…</a:t>
            </a:r>
            <a:endParaRPr lang="en-US" dirty="0"/>
          </a:p>
          <a:p>
            <a:endParaRPr lang="en-US" dirty="0"/>
          </a:p>
          <a:p>
            <a:r>
              <a:rPr lang="en-US" dirty="0"/>
              <a:t>Try to ask yourself</a:t>
            </a:r>
            <a:r>
              <a:rPr lang="en-US" baseline="0" dirty="0"/>
              <a:t> this: </a:t>
            </a:r>
            <a:r>
              <a:rPr lang="en-US" dirty="0"/>
              <a:t>Ho</a:t>
            </a:r>
            <a:r>
              <a:rPr lang="en-US" baseline="0" dirty="0"/>
              <a:t>w would we, as organizers maybe canvassing, try to connect with someone like Steve Jobs </a:t>
            </a:r>
            <a:r>
              <a:rPr lang="mr-IN" baseline="0" dirty="0"/>
              <a:t>–</a:t>
            </a:r>
            <a:r>
              <a:rPr lang="en-US" baseline="0" dirty="0"/>
              <a:t> what might compel him to get involved? What values would we share that would bring him into our why. </a:t>
            </a:r>
            <a:r>
              <a:rPr lang="en-US" dirty="0"/>
              <a:t>Likely</a:t>
            </a:r>
            <a:r>
              <a:rPr lang="en-US" baseline="0" dirty="0"/>
              <a:t> innovation and empathy and accessibility to that innovation (we see these living out with apple </a:t>
            </a:r>
            <a:r>
              <a:rPr lang="mr-IN" baseline="0" dirty="0"/>
              <a:t>–</a:t>
            </a:r>
            <a:r>
              <a:rPr lang="en-US" baseline="0" dirty="0"/>
              <a:t> alignment with his why and the things he made). </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487953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lvl="0" rtl="0" fontAlgn="base"/>
            <a:r>
              <a:rPr lang="en-US" sz="1200" b="0" i="0" u="none" strike="noStrike" kern="1200" cap="none" dirty="0">
                <a:solidFill>
                  <a:schemeClr val="dk1"/>
                </a:solidFill>
                <a:effectLst/>
                <a:latin typeface="Calibri"/>
                <a:ea typeface="Calibri"/>
                <a:cs typeface="Calibri"/>
                <a:sym typeface="Calibri"/>
              </a:rPr>
              <a:t>BUT</a:t>
            </a:r>
          </a:p>
          <a:p>
            <a:pPr lvl="1" rtl="0" fontAlgn="base"/>
            <a:endParaRPr lang="en-US" sz="1200" b="0" i="0" u="none" strike="noStrike" kern="1200" cap="none" dirty="0">
              <a:solidFill>
                <a:schemeClr val="dk1"/>
              </a:solidFill>
              <a:effectLst/>
              <a:latin typeface="Calibri"/>
              <a:ea typeface="Calibri"/>
              <a:cs typeface="Calibri"/>
              <a:sym typeface="Calibri"/>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kern="1200" cap="none" dirty="0">
                <a:solidFill>
                  <a:schemeClr val="dk1"/>
                </a:solidFill>
                <a:effectLst/>
                <a:latin typeface="Calibri"/>
                <a:ea typeface="Calibri"/>
                <a:cs typeface="Calibri"/>
                <a:sym typeface="Calibri"/>
              </a:rPr>
              <a:t>The skill here is to be nimble in conversations that require different things </a:t>
            </a:r>
            <a:r>
              <a:rPr lang="mr-IN" sz="1200" b="0" i="0" u="none" strike="noStrike" kern="1200" cap="none" dirty="0">
                <a:solidFill>
                  <a:schemeClr val="dk1"/>
                </a:solidFill>
                <a:effectLst/>
                <a:latin typeface="Calibri"/>
                <a:ea typeface="Calibri"/>
                <a:cs typeface="Calibri"/>
                <a:sym typeface="Calibri"/>
              </a:rPr>
              <a:t>–</a:t>
            </a:r>
            <a:r>
              <a:rPr lang="en-US" sz="1200" b="0" i="0" u="none" strike="noStrike" kern="1200" cap="none" dirty="0">
                <a:solidFill>
                  <a:schemeClr val="dk1"/>
                </a:solidFill>
                <a:effectLst/>
                <a:latin typeface="Calibri"/>
                <a:ea typeface="Calibri"/>
                <a:cs typeface="Calibri"/>
                <a:sym typeface="Calibri"/>
              </a:rPr>
              <a:t> we deeply want to see our why</a:t>
            </a:r>
            <a:r>
              <a:rPr lang="en-US" sz="1200" b="0" i="0" u="none" strike="noStrike" kern="1200" cap="none" baseline="0" dirty="0">
                <a:solidFill>
                  <a:schemeClr val="dk1"/>
                </a:solidFill>
                <a:effectLst/>
                <a:latin typeface="Calibri"/>
                <a:ea typeface="Calibri"/>
                <a:cs typeface="Calibri"/>
                <a:sym typeface="Calibri"/>
              </a:rPr>
              <a:t> articulated into the world in a powerful way. </a:t>
            </a:r>
            <a:r>
              <a:rPr lang="en-US" sz="1200" b="0" i="0" u="none" strike="noStrike" kern="1200" cap="none" dirty="0">
                <a:solidFill>
                  <a:schemeClr val="dk1"/>
                </a:solidFill>
                <a:effectLst/>
                <a:latin typeface="Calibri"/>
                <a:ea typeface="Calibri"/>
                <a:cs typeface="Calibri"/>
                <a:sym typeface="Calibri"/>
              </a:rPr>
              <a:t>We want to make enduring</a:t>
            </a:r>
            <a:r>
              <a:rPr lang="en-US" sz="1200" b="0" i="0" u="none" strike="noStrike" kern="1200" cap="none" baseline="0" dirty="0">
                <a:solidFill>
                  <a:schemeClr val="dk1"/>
                </a:solidFill>
                <a:effectLst/>
                <a:latin typeface="Calibri"/>
                <a:ea typeface="Calibri"/>
                <a:cs typeface="Calibri"/>
                <a:sym typeface="Calibri"/>
              </a:rPr>
              <a:t> change in this country so being able to effectively communicate ‘why, how, and what’ is super powerful </a:t>
            </a:r>
            <a:endParaRPr lang="en-US" sz="1200" b="0" i="0" u="none" strike="noStrike" kern="1200" cap="none" dirty="0">
              <a:solidFill>
                <a:schemeClr val="dk1"/>
              </a:solidFill>
              <a:effectLst/>
              <a:latin typeface="Calibri"/>
              <a:ea typeface="Calibri"/>
              <a:cs typeface="Calibri"/>
              <a:sym typeface="Calibri"/>
            </a:endParaRPr>
          </a:p>
          <a:p>
            <a:endParaRPr lang="en-US" dirty="0"/>
          </a:p>
          <a:p>
            <a:pPr rtl="0" fontAlgn="base"/>
            <a:r>
              <a:rPr lang="en-US" sz="1200" b="0" i="0" u="none" strike="noStrike" kern="1200" cap="none" dirty="0">
                <a:solidFill>
                  <a:schemeClr val="dk1"/>
                </a:solidFill>
                <a:effectLst/>
                <a:latin typeface="Calibri"/>
                <a:ea typeface="Calibri"/>
                <a:cs typeface="Calibri"/>
                <a:sym typeface="Calibri"/>
              </a:rPr>
              <a:t>It’s not enough to know your why -- you have to identify a how that flows out of your why, and then your what.</a:t>
            </a:r>
          </a:p>
          <a:p>
            <a:pPr lvl="1" rtl="0" fontAlgn="base"/>
            <a:r>
              <a:rPr lang="en-US" sz="1200" b="0" i="0" u="none" strike="noStrike" kern="1200" cap="none" dirty="0">
                <a:solidFill>
                  <a:schemeClr val="dk1"/>
                </a:solidFill>
                <a:effectLst/>
                <a:latin typeface="Calibri"/>
                <a:ea typeface="Calibri"/>
                <a:cs typeface="Calibri"/>
                <a:sym typeface="Calibri"/>
              </a:rPr>
              <a:t>Be nimble in conversations that require different things</a:t>
            </a:r>
          </a:p>
          <a:p>
            <a:pPr lvl="1" rtl="0" fontAlgn="base"/>
            <a:r>
              <a:rPr lang="en-US" sz="1200" b="0" i="0" u="none" strike="noStrike" kern="1200" cap="none" dirty="0">
                <a:solidFill>
                  <a:schemeClr val="dk1"/>
                </a:solidFill>
                <a:effectLst/>
                <a:latin typeface="Calibri"/>
                <a:ea typeface="Calibri"/>
                <a:cs typeface="Calibri"/>
                <a:sym typeface="Calibri"/>
              </a:rPr>
              <a:t>We want to use today to walk through indicators in a conversation that show when you are ready to move from why, to how, to what, and give as many examples as we can throughout it as it applies to organizing </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578236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0" i="0" u="none" strike="noStrike" kern="1200" cap="none" dirty="0">
                <a:solidFill>
                  <a:schemeClr val="dk1"/>
                </a:solidFill>
                <a:effectLst/>
                <a:latin typeface="Calibri"/>
                <a:ea typeface="Calibri"/>
                <a:cs typeface="Calibri"/>
                <a:sym typeface="Calibri"/>
              </a:rPr>
              <a:t>We’ll go ove</a:t>
            </a:r>
            <a:r>
              <a:rPr lang="en-US" sz="1200" b="0" i="0" u="none" strike="noStrike" kern="1200" cap="none" baseline="0" dirty="0">
                <a:solidFill>
                  <a:schemeClr val="dk1"/>
                </a:solidFill>
                <a:effectLst/>
                <a:latin typeface="Calibri"/>
                <a:ea typeface="Calibri"/>
                <a:cs typeface="Calibri"/>
                <a:sym typeface="Calibri"/>
              </a:rPr>
              <a:t>r when to use aspects of this framework and indicators of when to use each piece</a:t>
            </a:r>
          </a:p>
          <a:p>
            <a:r>
              <a:rPr lang="en-US" sz="1200" b="0" i="0" u="none" strike="noStrike" kern="1200" cap="none" baseline="0" dirty="0">
                <a:solidFill>
                  <a:schemeClr val="dk1"/>
                </a:solidFill>
                <a:effectLst/>
                <a:latin typeface="Calibri"/>
                <a:ea typeface="Calibri"/>
                <a:cs typeface="Calibri"/>
                <a:sym typeface="Calibri"/>
              </a:rPr>
              <a:t>And with that, LIZ! </a:t>
            </a:r>
            <a:endParaRPr lang="en-US" sz="1200" b="0" i="0" u="none" strike="noStrike" kern="1200" cap="none" dirty="0">
              <a:solidFill>
                <a:schemeClr val="dk1"/>
              </a:solidFill>
              <a:effectLst/>
              <a:latin typeface="Calibri"/>
              <a:ea typeface="Calibri"/>
              <a:cs typeface="Calibri"/>
              <a:sym typeface="Calibri"/>
            </a:endParaRPr>
          </a:p>
        </p:txBody>
      </p:sp>
      <p:sp>
        <p:nvSpPr>
          <p:cNvPr id="4" name="Slide Number Placeholder 3"/>
          <p:cNvSpPr>
            <a:spLocks noGrp="1"/>
          </p:cNvSpPr>
          <p:nvPr>
            <p:ph type="sldNum" sz="quarter" idx="10"/>
          </p:nvPr>
        </p:nvSpPr>
        <p:spPr/>
        <p:txBody>
          <a:bodyPr/>
          <a:lstStyle/>
          <a:p>
            <a:fld id="{4BD93216-BC50-744F-9422-411E30A57A25}" type="slidenum">
              <a:rPr lang="en-US" smtClean="0"/>
              <a:t>19</a:t>
            </a:fld>
            <a:endParaRPr lang="en-US"/>
          </a:p>
        </p:txBody>
      </p:sp>
    </p:spTree>
    <p:extLst>
      <p:ext uri="{BB962C8B-B14F-4D97-AF65-F5344CB8AC3E}">
        <p14:creationId xmlns:p14="http://schemas.microsoft.com/office/powerpoint/2010/main" val="1094111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130046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If you’d like to follow along, here</a:t>
            </a:r>
            <a:r>
              <a:rPr lang="en-US" baseline="0" dirty="0"/>
              <a:t> is a guided worksheet to use. We will also email this out in our recap after this training. </a:t>
            </a:r>
            <a:endParaRPr lang="en-US" dirty="0"/>
          </a:p>
        </p:txBody>
      </p:sp>
      <p:sp>
        <p:nvSpPr>
          <p:cNvPr id="4" name="Slide Number Placeholder 3"/>
          <p:cNvSpPr>
            <a:spLocks noGrp="1"/>
          </p:cNvSpPr>
          <p:nvPr>
            <p:ph type="sldNum" sz="quarter" idx="10"/>
          </p:nvPr>
        </p:nvSpPr>
        <p:spPr/>
        <p:txBody>
          <a:bodyPr/>
          <a:lstStyle/>
          <a:p>
            <a:fld id="{A56C4B64-BDA6-634E-BD2A-D5BD70F96A9C}" type="slidenum">
              <a:rPr lang="en-US" smtClean="0"/>
              <a:t>2</a:t>
            </a:fld>
            <a:endParaRPr lang="en-US"/>
          </a:p>
        </p:txBody>
      </p:sp>
    </p:spTree>
    <p:extLst>
      <p:ext uri="{BB962C8B-B14F-4D97-AF65-F5344CB8AC3E}">
        <p14:creationId xmlns:p14="http://schemas.microsoft.com/office/powerpoint/2010/main" val="4743442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4" name="Shape 154"/>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kern="1200" cap="none" dirty="0">
                <a:solidFill>
                  <a:schemeClr val="dk1"/>
                </a:solidFill>
                <a:effectLst/>
                <a:latin typeface="Calibri"/>
                <a:ea typeface="Calibri"/>
                <a:cs typeface="Calibri"/>
                <a:sym typeface="Calibri"/>
              </a:rPr>
              <a:t>You are talking to someone, and realize they are not aligned politically with you. You may be canvassing, you may be talking to your neighbor, you may be at a city council meeting</a:t>
            </a:r>
          </a:p>
          <a:p>
            <a:pPr marL="0" marR="0" lvl="0" indent="0" algn="l" rtl="0">
              <a:spcBef>
                <a:spcPts val="0"/>
              </a:spcBef>
              <a:buSzPct val="25000"/>
              <a:buNone/>
            </a:pPr>
            <a:endParaRPr lang="en-US" sz="1200" b="0" i="0" u="none" strike="noStrike" kern="1200" cap="none" dirty="0">
              <a:solidFill>
                <a:schemeClr val="dk1"/>
              </a:solidFill>
              <a:effectLst/>
              <a:latin typeface="Calibri"/>
              <a:ea typeface="Calibri"/>
              <a:cs typeface="Calibri"/>
              <a:sym typeface="Calibri"/>
            </a:endParaRPr>
          </a:p>
          <a:p>
            <a:pPr marL="0" marR="0" lvl="0" indent="0" algn="l" rtl="0">
              <a:spcBef>
                <a:spcPts val="0"/>
              </a:spcBef>
              <a:buSzPct val="25000"/>
              <a:buNone/>
            </a:pPr>
            <a:r>
              <a:rPr lang="en-US" sz="1200" b="0" i="0" u="none" strike="noStrike" kern="1200" cap="none" dirty="0">
                <a:solidFill>
                  <a:schemeClr val="dk1"/>
                </a:solidFill>
                <a:effectLst/>
                <a:latin typeface="Calibri"/>
                <a:ea typeface="Calibri"/>
                <a:cs typeface="Calibri"/>
                <a:sym typeface="Calibri"/>
              </a:rPr>
              <a:t>Different</a:t>
            </a:r>
            <a:r>
              <a:rPr lang="en-US" sz="1200" b="0" i="0" u="none" strike="noStrike" kern="1200" cap="none" baseline="0" dirty="0">
                <a:solidFill>
                  <a:schemeClr val="dk1"/>
                </a:solidFill>
                <a:effectLst/>
                <a:latin typeface="Calibri"/>
                <a:ea typeface="Calibri"/>
                <a:cs typeface="Calibri"/>
                <a:sym typeface="Calibri"/>
              </a:rPr>
              <a:t> belief or political systems, seemingly at odds</a:t>
            </a:r>
          </a:p>
          <a:p>
            <a:pPr marL="0" marR="0" lvl="0" indent="0" algn="l" rtl="0">
              <a:spcBef>
                <a:spcPts val="0"/>
              </a:spcBef>
              <a:buSzPct val="25000"/>
              <a:buNone/>
            </a:pPr>
            <a:endParaRPr lang="en-US" sz="1200" b="0" i="0" u="none" strike="noStrike" kern="1200" cap="none" baseline="0" dirty="0">
              <a:solidFill>
                <a:schemeClr val="dk1"/>
              </a:solidFill>
              <a:effectLst/>
              <a:latin typeface="Calibri"/>
              <a:ea typeface="Calibri"/>
              <a:cs typeface="Calibri"/>
              <a:sym typeface="Calibri"/>
            </a:endParaRPr>
          </a:p>
          <a:p>
            <a:pPr marL="0" marR="0" lvl="0" indent="0" algn="l" rtl="0">
              <a:spcBef>
                <a:spcPts val="0"/>
              </a:spcBef>
              <a:buSzPct val="25000"/>
              <a:buNone/>
            </a:pPr>
            <a:r>
              <a:rPr lang="en-US" sz="1200" b="0" i="0" u="none" strike="noStrike" kern="1200" cap="none" baseline="0" dirty="0">
                <a:solidFill>
                  <a:schemeClr val="dk1"/>
                </a:solidFill>
                <a:effectLst/>
                <a:latin typeface="Calibri"/>
                <a:ea typeface="Calibri"/>
                <a:cs typeface="Calibri"/>
                <a:sym typeface="Calibri"/>
              </a:rPr>
              <a:t>Trying to communicate to find a common ground</a:t>
            </a:r>
            <a:endParaRPr lang="en-US" sz="1200" b="0" i="0" u="none" strike="noStrike" cap="none" dirty="0">
              <a:solidFill>
                <a:schemeClr val="dk1"/>
              </a:solidFill>
              <a:latin typeface="Calibri"/>
              <a:ea typeface="Calibri"/>
              <a:cs typeface="Calibri"/>
              <a:sym typeface="Calibri"/>
            </a:endParaRPr>
          </a:p>
        </p:txBody>
      </p:sp>
      <p:sp>
        <p:nvSpPr>
          <p:cNvPr id="155" name="Shape 155"/>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20</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218220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We have these kind of conversations </a:t>
            </a:r>
            <a:r>
              <a:rPr lang="mr-IN" dirty="0"/>
              <a:t>…</a:t>
            </a:r>
            <a:r>
              <a:rPr lang="en-US" dirty="0"/>
              <a:t>..</a:t>
            </a:r>
          </a:p>
          <a:p>
            <a:r>
              <a:rPr lang="en-US" dirty="0"/>
              <a:t>Talk to people that have different</a:t>
            </a:r>
            <a:r>
              <a:rPr lang="en-US" baseline="0" dirty="0"/>
              <a:t> beliefs</a:t>
            </a:r>
          </a:p>
          <a:p>
            <a:endParaRPr lang="en-US" baseline="0" dirty="0"/>
          </a:p>
          <a:p>
            <a:r>
              <a:rPr lang="en-US" baseline="0" dirty="0"/>
              <a:t>It is really important at this stage is stay with your why and communicate clearly what makes you tick</a:t>
            </a:r>
          </a:p>
          <a:p>
            <a:endParaRPr lang="en-US" dirty="0"/>
          </a:p>
          <a:p>
            <a:r>
              <a:rPr lang="en-US" dirty="0"/>
              <a:t>I’ll give an example about how I would</a:t>
            </a:r>
            <a:r>
              <a:rPr lang="en-US" baseline="0" dirty="0"/>
              <a:t> use this if I were communicating my why to someone that disagrees with me </a:t>
            </a:r>
            <a:r>
              <a:rPr lang="mr-IN" baseline="0" dirty="0"/>
              <a:t>–</a:t>
            </a:r>
            <a:r>
              <a:rPr lang="en-US" baseline="0" dirty="0"/>
              <a:t> in the core I communicated </a:t>
            </a:r>
            <a:endParaRPr lang="en-US" dirty="0"/>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21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441688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lvl="1" rtl="0" fontAlgn="base"/>
            <a:r>
              <a:rPr lang="en-US" sz="1200" b="1" i="0" u="none" strike="noStrike" kern="1200" cap="none" dirty="0">
                <a:solidFill>
                  <a:schemeClr val="dk1"/>
                </a:solidFill>
                <a:effectLst/>
                <a:latin typeface="Calibri"/>
                <a:ea typeface="Calibri"/>
                <a:cs typeface="Calibri"/>
                <a:sym typeface="Calibri"/>
              </a:rPr>
              <a:t>Story example 1</a:t>
            </a:r>
            <a:r>
              <a:rPr lang="en-US" sz="1200" b="0" i="0" u="none" strike="noStrike" kern="1200" cap="none" dirty="0">
                <a:solidFill>
                  <a:schemeClr val="dk1"/>
                </a:solidFill>
                <a:effectLst/>
                <a:latin typeface="Calibri"/>
                <a:ea typeface="Calibri"/>
                <a:cs typeface="Calibri"/>
                <a:sym typeface="Calibri"/>
              </a:rPr>
              <a:t>: Facilitator shares ‘why’ with the group</a:t>
            </a:r>
          </a:p>
          <a:p>
            <a:pPr lvl="1" rtl="0" fontAlgn="base"/>
            <a:endParaRPr lang="en-US" sz="1200" b="0" i="0" u="none" strike="noStrike" kern="1200" cap="none" dirty="0">
              <a:solidFill>
                <a:schemeClr val="dk1"/>
              </a:solidFill>
              <a:effectLst/>
              <a:latin typeface="Calibri"/>
              <a:ea typeface="Calibri"/>
              <a:cs typeface="Calibri"/>
              <a:sym typeface="Calibri"/>
            </a:endParaRPr>
          </a:p>
          <a:p>
            <a:pPr lvl="1" rtl="0" fontAlgn="base"/>
            <a:r>
              <a:rPr lang="en-US" sz="1200" b="0" i="0" u="none" strike="noStrike" kern="1200" cap="none" dirty="0">
                <a:solidFill>
                  <a:schemeClr val="dk1"/>
                </a:solidFill>
                <a:effectLst/>
                <a:latin typeface="Calibri"/>
                <a:ea typeface="Calibri"/>
                <a:cs typeface="Calibri"/>
                <a:sym typeface="Calibri"/>
              </a:rPr>
              <a:t>It’s important at this stage to stay with your</a:t>
            </a:r>
            <a:r>
              <a:rPr lang="en-US" sz="1200" b="0" i="0" u="none" strike="noStrike" kern="1200" cap="none" baseline="0" dirty="0">
                <a:solidFill>
                  <a:schemeClr val="dk1"/>
                </a:solidFill>
                <a:effectLst/>
                <a:latin typeface="Calibri"/>
                <a:ea typeface="Calibri"/>
                <a:cs typeface="Calibri"/>
                <a:sym typeface="Calibri"/>
              </a:rPr>
              <a:t> why -</a:t>
            </a:r>
            <a:r>
              <a:rPr lang="en-US" sz="1200" b="0" i="0" u="none" strike="noStrike" kern="1200" cap="none" baseline="0" dirty="0">
                <a:solidFill>
                  <a:schemeClr val="dk1"/>
                </a:solidFill>
                <a:effectLst/>
                <a:latin typeface="Calibri"/>
                <a:ea typeface="Calibri"/>
                <a:cs typeface="Calibri"/>
                <a:sym typeface="Wingdings"/>
              </a:rPr>
              <a:t> Communicate your values.</a:t>
            </a:r>
          </a:p>
          <a:p>
            <a:pPr lvl="1" rtl="0" fontAlgn="base"/>
            <a:endParaRPr lang="en-US" sz="1200" b="0" i="0" u="none" strike="noStrike" kern="1200" cap="none" baseline="0" dirty="0">
              <a:solidFill>
                <a:schemeClr val="dk1"/>
              </a:solidFill>
              <a:effectLst/>
              <a:latin typeface="Calibri"/>
              <a:ea typeface="Calibri"/>
              <a:cs typeface="Calibri"/>
              <a:sym typeface="Wingdings"/>
            </a:endParaRPr>
          </a:p>
          <a:p>
            <a:pPr lvl="1" rtl="0" fontAlgn="base"/>
            <a:r>
              <a:rPr lang="en-US" sz="1200" b="0" i="0" u="none" strike="noStrike" kern="1200" cap="none" dirty="0">
                <a:solidFill>
                  <a:schemeClr val="dk1"/>
                </a:solidFill>
                <a:effectLst/>
                <a:latin typeface="Calibri"/>
                <a:ea typeface="Calibri"/>
                <a:cs typeface="Calibri"/>
                <a:sym typeface="Calibri"/>
              </a:rPr>
              <a:t>EXAMPLE (share the person in mind)</a:t>
            </a:r>
          </a:p>
          <a:p>
            <a:pPr lvl="1" rtl="0" fontAlgn="base"/>
            <a:endParaRPr lang="en-US" sz="1200" b="0" i="0" u="none" strike="noStrike" kern="1200" cap="none" dirty="0">
              <a:solidFill>
                <a:schemeClr val="dk1"/>
              </a:solidFill>
              <a:effectLst/>
              <a:latin typeface="Calibri"/>
              <a:ea typeface="Calibri"/>
              <a:cs typeface="Calibri"/>
              <a:sym typeface="Calibri"/>
            </a:endParaRPr>
          </a:p>
          <a:p>
            <a:pPr lvl="1" rtl="0" fontAlgn="base"/>
            <a:r>
              <a:rPr lang="en-US" sz="1200" b="0" i="0" u="none" strike="noStrike" kern="1200" cap="none" dirty="0">
                <a:solidFill>
                  <a:schemeClr val="dk1"/>
                </a:solidFill>
                <a:effectLst/>
                <a:latin typeface="Calibri"/>
                <a:ea typeface="Calibri"/>
                <a:cs typeface="Calibri"/>
                <a:sym typeface="Calibri"/>
              </a:rPr>
              <a:t>That</a:t>
            </a:r>
            <a:r>
              <a:rPr lang="en-US" sz="1200" b="0" i="0" u="none" strike="noStrike" kern="1200" cap="none" baseline="0" dirty="0">
                <a:solidFill>
                  <a:schemeClr val="dk1"/>
                </a:solidFill>
                <a:effectLst/>
                <a:latin typeface="Calibri"/>
                <a:ea typeface="Calibri"/>
                <a:cs typeface="Calibri"/>
                <a:sym typeface="Calibri"/>
              </a:rPr>
              <a:t> is where the difference is: </a:t>
            </a:r>
            <a:r>
              <a:rPr lang="en-US" sz="1200" b="0" i="0" u="none" strike="noStrike" kern="1200" cap="none" dirty="0">
                <a:solidFill>
                  <a:schemeClr val="dk1"/>
                </a:solidFill>
                <a:effectLst/>
                <a:latin typeface="Calibri"/>
                <a:ea typeface="Calibri"/>
                <a:cs typeface="Calibri"/>
                <a:sym typeface="Calibri"/>
              </a:rPr>
              <a:t>Hone in on connecting</a:t>
            </a:r>
            <a:r>
              <a:rPr lang="en-US" sz="1200" b="0" i="0" u="none" strike="noStrike" kern="1200" cap="none" baseline="0" dirty="0">
                <a:solidFill>
                  <a:schemeClr val="dk1"/>
                </a:solidFill>
                <a:effectLst/>
                <a:latin typeface="Calibri"/>
                <a:ea typeface="Calibri"/>
                <a:cs typeface="Calibri"/>
                <a:sym typeface="Calibri"/>
              </a:rPr>
              <a:t> to the core aspect of the ‘why’. It helps shrink the opposing views if you can align on the core why and values rooted in it. If you start with the what you’ve already pushed them back into their </a:t>
            </a:r>
          </a:p>
          <a:p>
            <a:pPr lvl="1" rtl="0" fontAlgn="base"/>
            <a:endParaRPr lang="en-US" sz="1200" b="0" i="0" u="none" strike="noStrike" kern="1200" cap="none" baseline="0" dirty="0">
              <a:solidFill>
                <a:schemeClr val="dk1"/>
              </a:solidFill>
              <a:effectLst/>
              <a:latin typeface="Calibri"/>
              <a:ea typeface="Calibri"/>
              <a:cs typeface="Calibri"/>
              <a:sym typeface="Calibri"/>
            </a:endParaRPr>
          </a:p>
          <a:p>
            <a:pPr lvl="1" rtl="0" fontAlgn="base"/>
            <a:r>
              <a:rPr lang="en-US" sz="1200" b="0" i="0" u="none" strike="noStrike" kern="1200" cap="none" baseline="0" dirty="0">
                <a:solidFill>
                  <a:schemeClr val="dk1"/>
                </a:solidFill>
                <a:effectLst/>
                <a:latin typeface="Calibri"/>
                <a:ea typeface="Calibri"/>
                <a:cs typeface="Calibri"/>
                <a:sym typeface="Calibri"/>
              </a:rPr>
              <a:t>This can feel super vulnerable </a:t>
            </a:r>
            <a:r>
              <a:rPr lang="mr-IN" sz="1200" b="0" i="0" u="none" strike="noStrike" kern="1200" cap="none" baseline="0" dirty="0">
                <a:solidFill>
                  <a:schemeClr val="dk1"/>
                </a:solidFill>
                <a:effectLst/>
                <a:latin typeface="Calibri"/>
                <a:ea typeface="Calibri"/>
                <a:cs typeface="Calibri"/>
                <a:sym typeface="Calibri"/>
              </a:rPr>
              <a:t>–</a:t>
            </a:r>
            <a:r>
              <a:rPr lang="en-US" sz="1200" b="0" i="0" u="none" strike="noStrike" kern="1200" cap="none" baseline="0" dirty="0">
                <a:solidFill>
                  <a:schemeClr val="dk1"/>
                </a:solidFill>
                <a:effectLst/>
                <a:latin typeface="Calibri"/>
                <a:ea typeface="Calibri"/>
                <a:cs typeface="Calibri"/>
                <a:sym typeface="Calibri"/>
              </a:rPr>
              <a:t> I felt vulnerable communicating this to you all since we don’t know each (you likely know a part of my story and that connects us more deeply than if I said a ‘what’ of mine)</a:t>
            </a:r>
            <a:endParaRPr lang="en-US" sz="1200" b="0" i="0" u="none" strike="noStrike" kern="1200" cap="none" baseline="0" dirty="0">
              <a:solidFill>
                <a:schemeClr val="dk1"/>
              </a:solidFill>
              <a:effectLst/>
              <a:latin typeface="Calibri"/>
              <a:ea typeface="Calibri"/>
              <a:cs typeface="Calibri"/>
              <a:sym typeface="Wingdings"/>
            </a:endParaRPr>
          </a:p>
          <a:p>
            <a:pPr lvl="1" rtl="0" fontAlgn="base"/>
            <a:endParaRPr lang="en-US" sz="1200" b="0" i="0" u="none" strike="noStrike" kern="1200" cap="none" baseline="0" dirty="0">
              <a:solidFill>
                <a:schemeClr val="dk1"/>
              </a:solidFill>
              <a:effectLst/>
              <a:latin typeface="Calibri"/>
              <a:ea typeface="Calibri"/>
              <a:cs typeface="Calibri"/>
              <a:sym typeface="Wingdings"/>
            </a:endParaRPr>
          </a:p>
          <a:p>
            <a:pPr lvl="1" rtl="0" fontAlgn="base"/>
            <a:r>
              <a:rPr lang="en-US" sz="1200" b="1" i="0" u="none" strike="noStrike" kern="1200" cap="none" baseline="0" dirty="0">
                <a:solidFill>
                  <a:schemeClr val="dk1"/>
                </a:solidFill>
                <a:effectLst/>
                <a:latin typeface="Calibri"/>
                <a:ea typeface="Calibri"/>
                <a:cs typeface="Calibri"/>
                <a:sym typeface="Wingdings"/>
              </a:rPr>
              <a:t>After story: </a:t>
            </a:r>
            <a:r>
              <a:rPr lang="en-US" sz="1200" b="0" i="0" u="none" strike="noStrike" kern="1200" cap="none" baseline="0" dirty="0">
                <a:solidFill>
                  <a:schemeClr val="dk1"/>
                </a:solidFill>
                <a:effectLst/>
                <a:latin typeface="Calibri"/>
                <a:ea typeface="Calibri"/>
                <a:cs typeface="Calibri"/>
                <a:sym typeface="Wingdings"/>
              </a:rPr>
              <a:t>This can feel vulnerable and uncomfortable. It is hard. I felt vulnerable communicating this with you all since we don</a:t>
            </a:r>
            <a:r>
              <a:rPr lang="mr-IN" sz="1200" b="0" i="0" u="none" strike="noStrike" kern="1200" cap="none" baseline="0" dirty="0">
                <a:solidFill>
                  <a:schemeClr val="dk1"/>
                </a:solidFill>
                <a:effectLst/>
                <a:latin typeface="Calibri"/>
                <a:ea typeface="Calibri"/>
                <a:cs typeface="Calibri"/>
                <a:sym typeface="Wingdings"/>
              </a:rPr>
              <a:t>’</a:t>
            </a:r>
            <a:r>
              <a:rPr lang="en-US" sz="1200" b="0" i="0" u="none" strike="noStrike" kern="1200" cap="none" baseline="0" dirty="0">
                <a:solidFill>
                  <a:schemeClr val="dk1"/>
                </a:solidFill>
                <a:effectLst/>
                <a:latin typeface="Calibri"/>
                <a:ea typeface="Calibri"/>
                <a:cs typeface="Calibri"/>
                <a:sym typeface="Wingdings"/>
              </a:rPr>
              <a:t>t know each other very well. </a:t>
            </a:r>
          </a:p>
          <a:p>
            <a:pPr lvl="1" rtl="0" fontAlgn="base"/>
            <a:endParaRPr lang="en-US" sz="1200" b="0" i="0" u="none" strike="noStrike" kern="1200" cap="none" baseline="0" dirty="0">
              <a:solidFill>
                <a:schemeClr val="dk1"/>
              </a:solidFill>
              <a:effectLst/>
              <a:latin typeface="Calibri"/>
              <a:ea typeface="Calibri"/>
              <a:cs typeface="Calibri"/>
              <a:sym typeface="Wingdings"/>
            </a:endParaRPr>
          </a:p>
          <a:p>
            <a:pPr lvl="1" rtl="0" fontAlgn="base"/>
            <a:r>
              <a:rPr lang="en-US" sz="1200" b="0" i="0" u="none" strike="noStrike" kern="1200" cap="none" baseline="0" dirty="0">
                <a:solidFill>
                  <a:schemeClr val="dk1"/>
                </a:solidFill>
                <a:effectLst/>
                <a:latin typeface="Calibri"/>
                <a:ea typeface="Calibri"/>
                <a:cs typeface="Calibri"/>
                <a:sym typeface="Wingdings"/>
              </a:rPr>
              <a:t>You likely now, however, know my story and why I do what I do, and that connects us.</a:t>
            </a:r>
            <a:endParaRPr lang="en-US" sz="1200" b="1" i="0" u="none" strike="noStrike" kern="1200" cap="none" dirty="0">
              <a:solidFill>
                <a:schemeClr val="dk1"/>
              </a:solidFill>
              <a:effectLst/>
              <a:latin typeface="Calibri"/>
              <a:ea typeface="Calibri"/>
              <a:cs typeface="Calibri"/>
              <a:sym typeface="Calibri"/>
            </a:endParaRPr>
          </a:p>
          <a:p>
            <a:pPr lvl="1" rtl="0" fontAlgn="base"/>
            <a:endParaRPr lang="en-US" sz="1200" b="0" i="0" u="none" strike="noStrike" kern="1200" cap="none" dirty="0">
              <a:solidFill>
                <a:schemeClr val="dk1"/>
              </a:solidFill>
              <a:effectLst/>
              <a:latin typeface="Calibri"/>
              <a:ea typeface="Calibri"/>
              <a:cs typeface="Calibri"/>
              <a:sym typeface="Calibri"/>
            </a:endParaRPr>
          </a:p>
          <a:p>
            <a:pPr lvl="1" rtl="0" fontAlgn="base"/>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22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38732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We have a few minutes to have reactions to my why</a:t>
            </a:r>
            <a:r>
              <a:rPr lang="en-US" baseline="0" dirty="0"/>
              <a:t> </a:t>
            </a:r>
          </a:p>
          <a:p>
            <a:endParaRPr lang="en-US" baseline="0" dirty="0"/>
          </a:p>
          <a:p>
            <a:r>
              <a:rPr lang="en-US" baseline="0" dirty="0"/>
              <a:t>I used this critical incident framework </a:t>
            </a:r>
          </a:p>
          <a:p>
            <a:endParaRPr lang="en-US" baseline="0" dirty="0"/>
          </a:p>
          <a:p>
            <a:r>
              <a:rPr lang="en-US" baseline="0" dirty="0"/>
              <a:t>Put on the hat that you differ from me politically </a:t>
            </a:r>
            <a:r>
              <a:rPr lang="mr-IN" baseline="0" dirty="0"/>
              <a:t>–</a:t>
            </a:r>
            <a:r>
              <a:rPr lang="en-US" baseline="0" dirty="0"/>
              <a:t> we are trying this out. What about my why resonates with you</a:t>
            </a:r>
          </a:p>
          <a:p>
            <a:endParaRPr lang="en-US" baseline="0" dirty="0"/>
          </a:p>
          <a:p>
            <a:r>
              <a:rPr lang="en-US" baseline="0" dirty="0"/>
              <a:t>How would that conversation continue</a:t>
            </a:r>
          </a:p>
          <a:p>
            <a:endParaRPr lang="en-US" baseline="0" dirty="0"/>
          </a:p>
          <a:p>
            <a:r>
              <a:rPr lang="en-US" baseline="0" dirty="0"/>
              <a:t>Fundamentally communicate the values then this is an entry point where to start there instead of deeply entrenched </a:t>
            </a:r>
            <a:endParaRPr lang="en-US" dirty="0"/>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23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614327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Listen for</a:t>
            </a:r>
            <a:r>
              <a:rPr lang="en-US" baseline="0" dirty="0"/>
              <a:t> these when someone is communicating what makes them tick</a:t>
            </a:r>
          </a:p>
          <a:p>
            <a:endParaRPr lang="en-US" baseline="0" dirty="0"/>
          </a:p>
          <a:p>
            <a:r>
              <a:rPr lang="en-US" baseline="0" dirty="0"/>
              <a:t>If folks misheard my Why </a:t>
            </a:r>
            <a:r>
              <a:rPr lang="mr-IN" baseline="0" dirty="0"/>
              <a:t>–</a:t>
            </a:r>
            <a:r>
              <a:rPr lang="en-US" baseline="0" dirty="0"/>
              <a:t> make sure you figure this out when listening to my why</a:t>
            </a:r>
            <a:endParaRPr lang="en-US" dirty="0"/>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24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888561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Same for you when</a:t>
            </a:r>
            <a:r>
              <a:rPr lang="en-US" baseline="0" dirty="0"/>
              <a:t> you are communicating </a:t>
            </a:r>
          </a:p>
          <a:p>
            <a:endParaRPr lang="en-US" baseline="0" dirty="0"/>
          </a:p>
          <a:p>
            <a:r>
              <a:rPr lang="en-US" baseline="0" dirty="0"/>
              <a:t>See the connections </a:t>
            </a:r>
            <a:r>
              <a:rPr lang="mr-IN" baseline="0" dirty="0"/>
              <a:t>–</a:t>
            </a:r>
            <a:r>
              <a:rPr lang="en-US" baseline="0" dirty="0"/>
              <a:t> where that came from</a:t>
            </a:r>
            <a:endParaRPr lang="en-US" dirty="0"/>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25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84884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charset="0"/>
              <a:buNone/>
              <a:tabLst/>
              <a:defRPr/>
            </a:pPr>
            <a:r>
              <a:rPr lang="en-US" sz="1200" b="0" i="0" u="none" strike="noStrike" kern="1200" cap="none" dirty="0">
                <a:solidFill>
                  <a:schemeClr val="dk1"/>
                </a:solidFill>
                <a:effectLst/>
                <a:latin typeface="Calibri"/>
                <a:ea typeface="Calibri"/>
                <a:cs typeface="Calibri"/>
                <a:sym typeface="Calibri"/>
              </a:rPr>
              <a:t>We need to stay with our</a:t>
            </a:r>
            <a:r>
              <a:rPr lang="en-US" sz="1200" b="0" i="0" u="none" strike="noStrike" kern="1200" cap="none" baseline="0" dirty="0">
                <a:solidFill>
                  <a:schemeClr val="dk1"/>
                </a:solidFill>
                <a:effectLst/>
                <a:latin typeface="Calibri"/>
                <a:ea typeface="Calibri"/>
                <a:cs typeface="Calibri"/>
                <a:sym typeface="Calibri"/>
              </a:rPr>
              <a:t> why when the values aren’t clear. </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charset="0"/>
              <a:buNone/>
              <a:tabLst/>
              <a:defRPr/>
            </a:pPr>
            <a:endParaRPr lang="en-US" dirty="0"/>
          </a:p>
        </p:txBody>
      </p:sp>
      <p:sp>
        <p:nvSpPr>
          <p:cNvPr id="4" name="Slide Number Placeholder 3"/>
          <p:cNvSpPr>
            <a:spLocks noGrp="1"/>
          </p:cNvSpPr>
          <p:nvPr>
            <p:ph type="sldNum" sz="quarter" idx="10"/>
          </p:nvPr>
        </p:nvSpPr>
        <p:spPr/>
        <p:txBody>
          <a:bodyPr/>
          <a:lstStyle/>
          <a:p>
            <a:fld id="{4BD93216-BC50-744F-9422-411E30A57A25}" type="slidenum">
              <a:rPr lang="en-US" smtClean="0"/>
              <a:t>26</a:t>
            </a:fld>
            <a:endParaRPr lang="en-US"/>
          </a:p>
        </p:txBody>
      </p:sp>
    </p:spTree>
    <p:extLst>
      <p:ext uri="{BB962C8B-B14F-4D97-AF65-F5344CB8AC3E}">
        <p14:creationId xmlns:p14="http://schemas.microsoft.com/office/powerpoint/2010/main" val="6475038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charset="0"/>
              <a:buNone/>
              <a:tabLst/>
              <a:defRPr/>
            </a:pPr>
            <a:endParaRPr lang="en-US" dirty="0"/>
          </a:p>
        </p:txBody>
      </p:sp>
      <p:sp>
        <p:nvSpPr>
          <p:cNvPr id="4" name="Slide Number Placeholder 3"/>
          <p:cNvSpPr>
            <a:spLocks noGrp="1"/>
          </p:cNvSpPr>
          <p:nvPr>
            <p:ph type="sldNum" sz="quarter" idx="10"/>
          </p:nvPr>
        </p:nvSpPr>
        <p:spPr/>
        <p:txBody>
          <a:bodyPr/>
          <a:lstStyle/>
          <a:p>
            <a:fld id="{4BD93216-BC50-744F-9422-411E30A57A25}" type="slidenum">
              <a:rPr lang="en-US" smtClean="0"/>
              <a:t>27</a:t>
            </a:fld>
            <a:endParaRPr lang="en-US"/>
          </a:p>
        </p:txBody>
      </p:sp>
    </p:spTree>
    <p:extLst>
      <p:ext uri="{BB962C8B-B14F-4D97-AF65-F5344CB8AC3E}">
        <p14:creationId xmlns:p14="http://schemas.microsoft.com/office/powerpoint/2010/main" val="18866665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4" name="Shape 154"/>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kern="1200" cap="none" dirty="0">
                <a:solidFill>
                  <a:schemeClr val="dk1"/>
                </a:solidFill>
                <a:effectLst/>
                <a:latin typeface="Calibri"/>
                <a:ea typeface="Calibri"/>
                <a:cs typeface="Calibri"/>
                <a:sym typeface="Calibri"/>
              </a:rPr>
              <a:t>You are talking to someone, and realize they are not aligned politically with you. You may be canvassing, you may be talking to your neighbor, you may be at a city council meeting</a:t>
            </a:r>
          </a:p>
          <a:p>
            <a:pPr marL="0" marR="0" lvl="0" indent="0" algn="l" rtl="0">
              <a:spcBef>
                <a:spcPts val="0"/>
              </a:spcBef>
              <a:buSzPct val="25000"/>
              <a:buNone/>
            </a:pPr>
            <a:endParaRPr lang="en-US" sz="1200" b="0" i="0" u="none" strike="noStrike" kern="1200" cap="none" dirty="0">
              <a:solidFill>
                <a:schemeClr val="dk1"/>
              </a:solidFill>
              <a:effectLst/>
              <a:latin typeface="Calibri"/>
              <a:ea typeface="Calibri"/>
              <a:cs typeface="Calibri"/>
              <a:sym typeface="Calibri"/>
            </a:endParaRPr>
          </a:p>
          <a:p>
            <a:pPr marL="0" marR="0" lvl="0" indent="0" algn="l" rtl="0">
              <a:spcBef>
                <a:spcPts val="0"/>
              </a:spcBef>
              <a:buSzPct val="25000"/>
              <a:buNone/>
            </a:pPr>
            <a:r>
              <a:rPr lang="en-US" sz="1200" b="0" i="0" u="none" strike="noStrike" kern="1200" cap="none" dirty="0">
                <a:solidFill>
                  <a:schemeClr val="dk1"/>
                </a:solidFill>
                <a:effectLst/>
                <a:latin typeface="Calibri"/>
                <a:ea typeface="Calibri"/>
                <a:cs typeface="Calibri"/>
                <a:sym typeface="Calibri"/>
              </a:rPr>
              <a:t>Let’s</a:t>
            </a:r>
            <a:r>
              <a:rPr lang="en-US" sz="1200" b="0" i="0" u="none" strike="noStrike" kern="1200" cap="none" baseline="0" dirty="0">
                <a:solidFill>
                  <a:schemeClr val="dk1"/>
                </a:solidFill>
                <a:effectLst/>
                <a:latin typeface="Calibri"/>
                <a:ea typeface="Calibri"/>
                <a:cs typeface="Calibri"/>
                <a:sym typeface="Calibri"/>
              </a:rPr>
              <a:t> go to our second scenario – different beliefs with how change happens. They might think change happens in a certain way that differs from your understanding of change</a:t>
            </a:r>
          </a:p>
          <a:p>
            <a:pPr marL="0" marR="0" lvl="0" indent="0" algn="l" rtl="0">
              <a:spcBef>
                <a:spcPts val="0"/>
              </a:spcBef>
              <a:buSzPct val="25000"/>
              <a:buNone/>
            </a:pPr>
            <a:endParaRPr lang="en-US" sz="1200" b="0" i="0" u="none" strike="noStrike" kern="1200" cap="none" baseline="0" dirty="0">
              <a:solidFill>
                <a:schemeClr val="dk1"/>
              </a:solidFill>
              <a:effectLst/>
              <a:latin typeface="Calibri"/>
              <a:ea typeface="Calibri"/>
              <a:cs typeface="Calibri"/>
              <a:sym typeface="Calibri"/>
            </a:endParaRPr>
          </a:p>
          <a:p>
            <a:pPr marL="0" marR="0" lvl="0" indent="0" algn="l" rtl="0">
              <a:spcBef>
                <a:spcPts val="0"/>
              </a:spcBef>
              <a:buSzPct val="25000"/>
              <a:buNone/>
            </a:pPr>
            <a:r>
              <a:rPr lang="en-US" sz="1200" b="0" i="0" u="none" strike="noStrike" kern="1200" cap="none" baseline="0" dirty="0">
                <a:solidFill>
                  <a:schemeClr val="dk1"/>
                </a:solidFill>
                <a:effectLst/>
                <a:latin typeface="Calibri"/>
                <a:ea typeface="Calibri"/>
                <a:cs typeface="Calibri"/>
                <a:sym typeface="Calibri"/>
              </a:rPr>
              <a:t>Align and build community</a:t>
            </a: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155" name="Shape 155"/>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237587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 This is where facts are helpful</a:t>
            </a:r>
          </a:p>
          <a:p>
            <a:r>
              <a:rPr lang="en-US" dirty="0"/>
              <a:t>• This can be painful</a:t>
            </a:r>
            <a:r>
              <a:rPr lang="en-US" baseline="0" dirty="0"/>
              <a:t> because we feel that we’re supposed to be on the same</a:t>
            </a:r>
          </a:p>
          <a:p>
            <a:endParaRPr lang="en-US" dirty="0"/>
          </a:p>
          <a:p>
            <a:r>
              <a:rPr lang="en-US" dirty="0"/>
              <a:t>Difference in the best way forward</a:t>
            </a:r>
          </a:p>
          <a:p>
            <a:r>
              <a:rPr lang="en-US" dirty="0"/>
              <a:t>Example: local organizing</a:t>
            </a:r>
            <a:r>
              <a:rPr lang="en-US" baseline="0" dirty="0"/>
              <a:t> with community organizations or public pressure in the press on the state level </a:t>
            </a:r>
            <a:r>
              <a:rPr lang="mr-IN" baseline="0" dirty="0"/>
              <a:t>–</a:t>
            </a:r>
            <a:r>
              <a:rPr lang="en-US" baseline="0" dirty="0"/>
              <a:t> the why is similar but the how is in direct conflict</a:t>
            </a:r>
          </a:p>
          <a:p>
            <a:endParaRPr lang="en-US" baseline="0" dirty="0"/>
          </a:p>
          <a:p>
            <a:r>
              <a:rPr lang="en-US" baseline="0" dirty="0"/>
              <a:t>This happens a lot in spaces we’re in </a:t>
            </a:r>
            <a:r>
              <a:rPr lang="mr-IN" baseline="0" dirty="0"/>
              <a:t>–</a:t>
            </a:r>
            <a:r>
              <a:rPr lang="en-US" baseline="0" dirty="0"/>
              <a:t> this one can be painful too because you’re like wait we are supposed to be on the same side --- key into motivational interviewing to talk about the the discrepancies. Facts are helpful here</a:t>
            </a:r>
            <a:endParaRPr lang="en-US" dirty="0"/>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29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0388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Here is where we’ve been and where</a:t>
            </a:r>
            <a:r>
              <a:rPr lang="en-US" baseline="0" dirty="0"/>
              <a:t> we are going </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851555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lvl="1" rtl="0" fontAlgn="base"/>
            <a:r>
              <a:rPr lang="en-US" sz="1200" b="1" i="0" u="none" strike="noStrike" kern="1200" cap="none" dirty="0">
                <a:solidFill>
                  <a:schemeClr val="dk1"/>
                </a:solidFill>
                <a:effectLst/>
                <a:latin typeface="Calibri"/>
                <a:ea typeface="Calibri"/>
                <a:cs typeface="Calibri"/>
                <a:sym typeface="Calibri"/>
              </a:rPr>
              <a:t>Story example 2</a:t>
            </a:r>
            <a:r>
              <a:rPr lang="en-US" sz="1200" b="0" i="0" u="none" strike="noStrike" kern="1200" cap="none" dirty="0">
                <a:solidFill>
                  <a:schemeClr val="dk1"/>
                </a:solidFill>
                <a:effectLst/>
                <a:latin typeface="Calibri"/>
                <a:ea typeface="Calibri"/>
                <a:cs typeface="Calibri"/>
                <a:sym typeface="Calibri"/>
              </a:rPr>
              <a:t>: Facilitator shares ‘why’,</a:t>
            </a:r>
            <a:r>
              <a:rPr lang="en-US" sz="1200" b="0" i="0" u="none" strike="noStrike" kern="1200" cap="none" baseline="0" dirty="0">
                <a:solidFill>
                  <a:schemeClr val="dk1"/>
                </a:solidFill>
                <a:effectLst/>
                <a:latin typeface="Calibri"/>
                <a:ea typeface="Calibri"/>
                <a:cs typeface="Calibri"/>
                <a:sym typeface="Calibri"/>
              </a:rPr>
              <a:t> ‘how’ </a:t>
            </a:r>
            <a:r>
              <a:rPr lang="en-US" sz="1200" b="0" i="0" u="none" strike="noStrike" kern="1200" cap="none" dirty="0">
                <a:solidFill>
                  <a:schemeClr val="dk1"/>
                </a:solidFill>
                <a:effectLst/>
                <a:latin typeface="Calibri"/>
                <a:ea typeface="Calibri"/>
                <a:cs typeface="Calibri"/>
                <a:sym typeface="Calibri"/>
              </a:rPr>
              <a:t>with the group</a:t>
            </a:r>
          </a:p>
          <a:p>
            <a:pPr lvl="1" rtl="0" fontAlgn="base"/>
            <a:endParaRPr lang="en-US" sz="1200" b="0" i="0" u="none" strike="noStrike" kern="1200" cap="none" dirty="0">
              <a:solidFill>
                <a:schemeClr val="dk1"/>
              </a:solidFill>
              <a:effectLst/>
              <a:latin typeface="Calibri"/>
              <a:ea typeface="Calibri"/>
              <a:cs typeface="Calibri"/>
              <a:sym typeface="Calibri"/>
            </a:endParaRPr>
          </a:p>
          <a:p>
            <a:pPr marL="457200" marR="0" lvl="1"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kern="1200" cap="none" dirty="0">
                <a:solidFill>
                  <a:schemeClr val="dk1"/>
                </a:solidFill>
                <a:effectLst/>
                <a:latin typeface="Calibri"/>
                <a:ea typeface="Calibri"/>
                <a:cs typeface="Calibri"/>
                <a:sym typeface="Calibri"/>
              </a:rPr>
              <a:t>Understand</a:t>
            </a:r>
            <a:r>
              <a:rPr lang="en-US" sz="1200" b="0" i="0" u="none" strike="noStrike" kern="1200" cap="none" baseline="0" dirty="0">
                <a:solidFill>
                  <a:schemeClr val="dk1"/>
                </a:solidFill>
                <a:effectLst/>
                <a:latin typeface="Calibri"/>
                <a:ea typeface="Calibri"/>
                <a:cs typeface="Calibri"/>
                <a:sym typeface="Calibri"/>
              </a:rPr>
              <a:t> how the ’why’ operates in the world </a:t>
            </a:r>
            <a:r>
              <a:rPr lang="mr-IN" sz="1200" b="0" i="0" u="none" strike="noStrike" kern="1200" cap="none" baseline="0" dirty="0">
                <a:solidFill>
                  <a:schemeClr val="dk1"/>
                </a:solidFill>
                <a:effectLst/>
                <a:latin typeface="Calibri"/>
                <a:ea typeface="Calibri"/>
                <a:cs typeface="Calibri"/>
                <a:sym typeface="Calibri"/>
              </a:rPr>
              <a:t>–</a:t>
            </a:r>
            <a:r>
              <a:rPr lang="en-US" sz="1200" b="0" i="0" u="none" strike="noStrike" kern="1200" cap="none" baseline="0" dirty="0">
                <a:solidFill>
                  <a:schemeClr val="dk1"/>
                </a:solidFill>
                <a:effectLst/>
                <a:latin typeface="Calibri"/>
                <a:ea typeface="Calibri"/>
                <a:cs typeface="Calibri"/>
                <a:sym typeface="Calibri"/>
              </a:rPr>
              <a:t> that is the HOW. Want to show how you got to the ‘how’ </a:t>
            </a:r>
            <a:r>
              <a:rPr lang="mr-IN" sz="1200" b="0" i="0" u="none" strike="noStrike" kern="1200" cap="none" baseline="0" dirty="0">
                <a:solidFill>
                  <a:schemeClr val="dk1"/>
                </a:solidFill>
                <a:effectLst/>
                <a:latin typeface="Calibri"/>
                <a:ea typeface="Calibri"/>
                <a:cs typeface="Calibri"/>
                <a:sym typeface="Calibri"/>
              </a:rPr>
              <a:t>–</a:t>
            </a:r>
            <a:r>
              <a:rPr lang="en-US" sz="1200" b="0" i="0" u="none" strike="noStrike" kern="1200" cap="none" baseline="0" dirty="0">
                <a:solidFill>
                  <a:schemeClr val="dk1"/>
                </a:solidFill>
                <a:effectLst/>
                <a:latin typeface="Calibri"/>
                <a:ea typeface="Calibri"/>
                <a:cs typeface="Calibri"/>
                <a:sym typeface="Calibri"/>
              </a:rPr>
              <a:t> what is that rooted; where it is coming from</a:t>
            </a:r>
            <a:endParaRPr lang="en-US" dirty="0"/>
          </a:p>
          <a:p>
            <a:pPr lvl="1" rtl="0" fontAlgn="base"/>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30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815641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31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626159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Be able</a:t>
            </a:r>
            <a:r>
              <a:rPr lang="en-US" baseline="0" dirty="0"/>
              <a:t> to communicate this clearly and effectively </a:t>
            </a:r>
            <a:r>
              <a:rPr lang="mr-IN" baseline="0" dirty="0"/>
              <a:t>–</a:t>
            </a:r>
            <a:r>
              <a:rPr lang="en-US" baseline="0" dirty="0"/>
              <a:t> aligning here on strategy. We want to make change in community with others so when we are aligning it can be collaborative   ?[]</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32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702163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charset="0"/>
              <a:buNone/>
              <a:tabLst/>
              <a:defRPr/>
            </a:pPr>
            <a:endParaRPr lang="en-US" dirty="0"/>
          </a:p>
        </p:txBody>
      </p:sp>
      <p:sp>
        <p:nvSpPr>
          <p:cNvPr id="4" name="Slide Number Placeholder 3"/>
          <p:cNvSpPr>
            <a:spLocks noGrp="1"/>
          </p:cNvSpPr>
          <p:nvPr>
            <p:ph type="sldNum" sz="quarter" idx="10"/>
          </p:nvPr>
        </p:nvSpPr>
        <p:spPr/>
        <p:txBody>
          <a:bodyPr/>
          <a:lstStyle/>
          <a:p>
            <a:fld id="{4BD93216-BC50-744F-9422-411E30A57A25}" type="slidenum">
              <a:rPr lang="en-US" smtClean="0"/>
              <a:t>33</a:t>
            </a:fld>
            <a:endParaRPr lang="en-US"/>
          </a:p>
        </p:txBody>
      </p:sp>
    </p:spTree>
    <p:extLst>
      <p:ext uri="{BB962C8B-B14F-4D97-AF65-F5344CB8AC3E}">
        <p14:creationId xmlns:p14="http://schemas.microsoft.com/office/powerpoint/2010/main" val="21202214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4" name="Shape 154"/>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155" name="Shape 155"/>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34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742797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35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761099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lvl="1" rtl="0" fontAlgn="base"/>
            <a:r>
              <a:rPr lang="en-US" sz="1200" b="1" i="0" u="none" strike="noStrike" kern="1200" cap="none" dirty="0">
                <a:solidFill>
                  <a:schemeClr val="dk1"/>
                </a:solidFill>
                <a:effectLst/>
                <a:latin typeface="Calibri"/>
                <a:ea typeface="Calibri"/>
                <a:cs typeface="Calibri"/>
                <a:sym typeface="Calibri"/>
              </a:rPr>
              <a:t>Story example 1</a:t>
            </a:r>
            <a:r>
              <a:rPr lang="en-US" sz="1200" b="0" i="0" u="none" strike="noStrike" kern="1200" cap="none" dirty="0">
                <a:solidFill>
                  <a:schemeClr val="dk1"/>
                </a:solidFill>
                <a:effectLst/>
                <a:latin typeface="Calibri"/>
                <a:ea typeface="Calibri"/>
                <a:cs typeface="Calibri"/>
                <a:sym typeface="Calibri"/>
              </a:rPr>
              <a:t>: Facilitator shares ‘why’, how, what with the group’’</a:t>
            </a:r>
          </a:p>
          <a:p>
            <a:pPr lvl="1" rtl="0" fontAlgn="base"/>
            <a:endParaRPr lang="en-US" sz="1200" b="0" i="0" u="none" strike="noStrike" kern="1200" cap="none" dirty="0">
              <a:solidFill>
                <a:schemeClr val="dk1"/>
              </a:solidFill>
              <a:effectLst/>
              <a:latin typeface="Calibri"/>
              <a:ea typeface="Calibri"/>
              <a:cs typeface="Calibri"/>
              <a:sym typeface="Calibri"/>
            </a:endParaRPr>
          </a:p>
          <a:p>
            <a:pPr lvl="1" rtl="0" fontAlgn="base"/>
            <a:r>
              <a:rPr lang="en-US" sz="1200" b="0" i="0" u="none" strike="noStrike" kern="1200" cap="none" dirty="0">
                <a:solidFill>
                  <a:schemeClr val="dk1"/>
                </a:solidFill>
                <a:effectLst/>
                <a:latin typeface="Calibri"/>
                <a:ea typeface="Calibri"/>
                <a:cs typeface="Calibri"/>
                <a:sym typeface="Calibri"/>
              </a:rPr>
              <a:t>In</a:t>
            </a:r>
            <a:r>
              <a:rPr lang="en-US" sz="1200" b="0" i="0" u="none" strike="noStrike" kern="1200" cap="none" baseline="0" dirty="0">
                <a:solidFill>
                  <a:schemeClr val="dk1"/>
                </a:solidFill>
                <a:effectLst/>
                <a:latin typeface="Calibri"/>
                <a:ea typeface="Calibri"/>
                <a:cs typeface="Calibri"/>
                <a:sym typeface="Calibri"/>
              </a:rPr>
              <a:t> the why </a:t>
            </a:r>
            <a:r>
              <a:rPr lang="mr-IN" sz="1200" b="0" i="0" u="none" strike="noStrike" kern="1200" cap="none" baseline="0" dirty="0">
                <a:solidFill>
                  <a:schemeClr val="dk1"/>
                </a:solidFill>
                <a:effectLst/>
                <a:latin typeface="Calibri"/>
                <a:ea typeface="Calibri"/>
                <a:cs typeface="Calibri"/>
                <a:sym typeface="Calibri"/>
              </a:rPr>
              <a:t>–</a:t>
            </a:r>
            <a:r>
              <a:rPr lang="en-US" sz="1200" b="0" i="0" u="none" strike="noStrike" kern="1200" cap="none" baseline="0" dirty="0">
                <a:solidFill>
                  <a:schemeClr val="dk1"/>
                </a:solidFill>
                <a:effectLst/>
                <a:latin typeface="Calibri"/>
                <a:ea typeface="Calibri"/>
                <a:cs typeface="Calibri"/>
                <a:sym typeface="Calibri"/>
              </a:rPr>
              <a:t> of course I care about this</a:t>
            </a:r>
          </a:p>
          <a:p>
            <a:pPr lvl="1" rtl="0" fontAlgn="base"/>
            <a:endParaRPr lang="en-US" sz="1200" b="0" i="0" u="none" strike="noStrike" kern="1200" cap="none" baseline="0" dirty="0">
              <a:solidFill>
                <a:schemeClr val="dk1"/>
              </a:solidFill>
              <a:effectLst/>
              <a:latin typeface="Calibri"/>
              <a:ea typeface="Calibri"/>
              <a:cs typeface="Calibri"/>
              <a:sym typeface="Calibri"/>
            </a:endParaRPr>
          </a:p>
          <a:p>
            <a:pPr lvl="1" rtl="0" fontAlgn="base"/>
            <a:r>
              <a:rPr lang="en-US" sz="1200" b="0" i="0" u="none" strike="noStrike" kern="1200" cap="none" baseline="0" dirty="0">
                <a:solidFill>
                  <a:schemeClr val="dk1"/>
                </a:solidFill>
                <a:effectLst/>
                <a:latin typeface="Calibri"/>
                <a:ea typeface="Calibri"/>
                <a:cs typeface="Calibri"/>
                <a:sym typeface="Calibri"/>
              </a:rPr>
              <a:t>Live on ‘what’</a:t>
            </a:r>
            <a:endParaRPr lang="en-US" dirty="0"/>
          </a:p>
          <a:p>
            <a:pPr lvl="1" rtl="0" fontAlgn="base"/>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36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597087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37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47221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Don’t want to assume that we are automatically in this scenario</a:t>
            </a:r>
            <a:r>
              <a:rPr lang="en-US" baseline="0" dirty="0"/>
              <a:t> - </a:t>
            </a:r>
            <a:endParaRPr lang="en-US" dirty="0"/>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38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887779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285750" marR="0" indent="-285750" algn="l" defTabSz="130046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10"/>
          </p:nvPr>
        </p:nvSpPr>
        <p:spPr/>
        <p:txBody>
          <a:bodyPr/>
          <a:lstStyle/>
          <a:p>
            <a:fld id="{A56C4B64-BDA6-634E-BD2A-D5BD70F96A9C}" type="slidenum">
              <a:rPr lang="en-US" smtClean="0"/>
              <a:t>39</a:t>
            </a:fld>
            <a:endParaRPr lang="en-US"/>
          </a:p>
        </p:txBody>
      </p:sp>
    </p:spTree>
    <p:extLst>
      <p:ext uri="{BB962C8B-B14F-4D97-AF65-F5344CB8AC3E}">
        <p14:creationId xmlns:p14="http://schemas.microsoft.com/office/powerpoint/2010/main" val="1534809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7" name="Shape 147"/>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We’ve often heard that you feel very connected in the </a:t>
            </a:r>
            <a:r>
              <a:rPr lang="en-US" sz="1200" b="0" i="0" u="none" strike="noStrike" cap="none" dirty="0" err="1">
                <a:solidFill>
                  <a:schemeClr val="dk1"/>
                </a:solidFill>
                <a:latin typeface="Calibri"/>
                <a:ea typeface="Calibri"/>
                <a:cs typeface="Calibri"/>
                <a:sym typeface="Calibri"/>
              </a:rPr>
              <a:t>chatbox</a:t>
            </a:r>
            <a:r>
              <a:rPr lang="en-US" sz="1200" b="0" i="0" u="none" strike="noStrike" cap="none" dirty="0">
                <a:solidFill>
                  <a:schemeClr val="dk1"/>
                </a:solidFill>
                <a:latin typeface="Calibri"/>
                <a:ea typeface="Calibri"/>
                <a:cs typeface="Calibri"/>
                <a:sym typeface="Calibri"/>
              </a:rPr>
              <a:t>.</a:t>
            </a:r>
          </a:p>
          <a:p>
            <a:pPr marL="0" marR="0" lvl="0" indent="0" algn="l" rtl="0">
              <a:spcBef>
                <a:spcPts val="0"/>
              </a:spcBef>
              <a:buSzPct val="25000"/>
              <a:buNone/>
            </a:pP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There</a:t>
            </a:r>
            <a:r>
              <a:rPr lang="en-US" sz="1200" b="0" i="0" u="none" strike="noStrike" cap="none" baseline="0" dirty="0">
                <a:solidFill>
                  <a:schemeClr val="dk1"/>
                </a:solidFill>
                <a:latin typeface="Calibri"/>
                <a:ea typeface="Calibri"/>
                <a:cs typeface="Calibri"/>
                <a:sym typeface="Calibri"/>
              </a:rPr>
              <a:t> are hundreds of people on this call </a:t>
            </a:r>
            <a:r>
              <a:rPr lang="mr-IN" sz="1200" b="0" i="0" u="none" strike="noStrike" cap="none" baseline="0" dirty="0">
                <a:solidFill>
                  <a:schemeClr val="dk1"/>
                </a:solidFill>
                <a:latin typeface="Calibri"/>
                <a:ea typeface="Calibri"/>
                <a:cs typeface="Calibri"/>
                <a:sym typeface="Calibri"/>
              </a:rPr>
              <a:t>–</a:t>
            </a:r>
            <a:r>
              <a:rPr lang="en-US" sz="1200" b="0" i="0" u="none" strike="noStrike" cap="none" baseline="0" dirty="0">
                <a:solidFill>
                  <a:schemeClr val="dk1"/>
                </a:solidFill>
                <a:latin typeface="Calibri"/>
                <a:ea typeface="Calibri"/>
                <a:cs typeface="Calibri"/>
                <a:sym typeface="Calibri"/>
              </a:rPr>
              <a:t> tweeting your key takeaways is a great way to continue to meet others from all across the country and stay connected.</a:t>
            </a:r>
            <a:endParaRPr sz="1200" b="0" i="0" u="none" strike="noStrike" cap="none" dirty="0">
              <a:solidFill>
                <a:schemeClr val="dk1"/>
              </a:solidFill>
              <a:latin typeface="Calibri"/>
              <a:ea typeface="Calibri"/>
              <a:cs typeface="Calibri"/>
              <a:sym typeface="Calibri"/>
            </a:endParaRPr>
          </a:p>
        </p:txBody>
      </p:sp>
      <p:sp>
        <p:nvSpPr>
          <p:cNvPr id="148" name="Shape 14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274505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charset="0"/>
              <a:buNone/>
              <a:tabLst/>
              <a:defRPr/>
            </a:pPr>
            <a:endParaRPr lang="en-US" dirty="0"/>
          </a:p>
        </p:txBody>
      </p:sp>
      <p:sp>
        <p:nvSpPr>
          <p:cNvPr id="4" name="Slide Number Placeholder 3"/>
          <p:cNvSpPr>
            <a:spLocks noGrp="1"/>
          </p:cNvSpPr>
          <p:nvPr>
            <p:ph type="sldNum" sz="quarter" idx="10"/>
          </p:nvPr>
        </p:nvSpPr>
        <p:spPr/>
        <p:txBody>
          <a:bodyPr/>
          <a:lstStyle/>
          <a:p>
            <a:fld id="{4BD93216-BC50-744F-9422-411E30A57A25}" type="slidenum">
              <a:rPr lang="en-US" smtClean="0"/>
              <a:t>40</a:t>
            </a:fld>
            <a:endParaRPr lang="en-US"/>
          </a:p>
        </p:txBody>
      </p:sp>
    </p:spTree>
    <p:extLst>
      <p:ext uri="{BB962C8B-B14F-4D97-AF65-F5344CB8AC3E}">
        <p14:creationId xmlns:p14="http://schemas.microsoft.com/office/powerpoint/2010/main" val="15325631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D93216-BC50-744F-9422-411E30A57A25}" type="slidenum">
              <a:rPr lang="en-US" smtClean="0"/>
              <a:t>41</a:t>
            </a:fld>
            <a:endParaRPr lang="en-US"/>
          </a:p>
        </p:txBody>
      </p:sp>
    </p:spTree>
    <p:extLst>
      <p:ext uri="{BB962C8B-B14F-4D97-AF65-F5344CB8AC3E}">
        <p14:creationId xmlns:p14="http://schemas.microsoft.com/office/powerpoint/2010/main" val="18774648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285750" marR="0" indent="-285750" algn="l" defTabSz="130046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10"/>
          </p:nvPr>
        </p:nvSpPr>
        <p:spPr/>
        <p:txBody>
          <a:bodyPr/>
          <a:lstStyle/>
          <a:p>
            <a:fld id="{A56C4B64-BDA6-634E-BD2A-D5BD70F96A9C}" type="slidenum">
              <a:rPr lang="en-US" smtClean="0"/>
              <a:t>42</a:t>
            </a:fld>
            <a:endParaRPr lang="en-US"/>
          </a:p>
        </p:txBody>
      </p:sp>
    </p:spTree>
    <p:extLst>
      <p:ext uri="{BB962C8B-B14F-4D97-AF65-F5344CB8AC3E}">
        <p14:creationId xmlns:p14="http://schemas.microsoft.com/office/powerpoint/2010/main" val="14816285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285750" marR="0" indent="-285750" algn="l" defTabSz="130046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10"/>
          </p:nvPr>
        </p:nvSpPr>
        <p:spPr/>
        <p:txBody>
          <a:bodyPr/>
          <a:lstStyle/>
          <a:p>
            <a:fld id="{A56C4B64-BDA6-634E-BD2A-D5BD70F96A9C}" type="slidenum">
              <a:rPr lang="en-US" smtClean="0"/>
              <a:t>43</a:t>
            </a:fld>
            <a:endParaRPr lang="en-US"/>
          </a:p>
        </p:txBody>
      </p:sp>
    </p:spTree>
    <p:extLst>
      <p:ext uri="{BB962C8B-B14F-4D97-AF65-F5344CB8AC3E}">
        <p14:creationId xmlns:p14="http://schemas.microsoft.com/office/powerpoint/2010/main" val="90824653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charset="0"/>
              <a:buChar char="•"/>
            </a:pPr>
            <a:r>
              <a:rPr lang="en-US" dirty="0"/>
              <a:t>TWEEEEEET</a:t>
            </a:r>
          </a:p>
        </p:txBody>
      </p:sp>
      <p:sp>
        <p:nvSpPr>
          <p:cNvPr id="4" name="Slide Number Placeholder 3"/>
          <p:cNvSpPr>
            <a:spLocks noGrp="1"/>
          </p:cNvSpPr>
          <p:nvPr>
            <p:ph type="sldNum" sz="quarter" idx="10"/>
          </p:nvPr>
        </p:nvSpPr>
        <p:spPr/>
        <p:txBody>
          <a:bodyPr/>
          <a:lstStyle/>
          <a:p>
            <a:fld id="{4BD93216-BC50-744F-9422-411E30A57A25}" type="slidenum">
              <a:rPr lang="en-US" smtClean="0"/>
              <a:t>44</a:t>
            </a:fld>
            <a:endParaRPr lang="en-US"/>
          </a:p>
        </p:txBody>
      </p:sp>
    </p:spTree>
    <p:extLst>
      <p:ext uri="{BB962C8B-B14F-4D97-AF65-F5344CB8AC3E}">
        <p14:creationId xmlns:p14="http://schemas.microsoft.com/office/powerpoint/2010/main" val="28250112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200" b="0" i="0" u="none" strike="noStrike" kern="1200" cap="none" dirty="0">
              <a:solidFill>
                <a:schemeClr val="tx1"/>
              </a:solidFill>
              <a:effectLst/>
              <a:latin typeface="Calibri"/>
              <a:ea typeface="Calibri"/>
              <a:cs typeface="Calibri"/>
              <a:sym typeface="Calibri"/>
            </a:endParaRPr>
          </a:p>
        </p:txBody>
      </p:sp>
      <p:sp>
        <p:nvSpPr>
          <p:cNvPr id="4" name="Slide Number Placeholder 3"/>
          <p:cNvSpPr>
            <a:spLocks noGrp="1"/>
          </p:cNvSpPr>
          <p:nvPr>
            <p:ph type="sldNum" sz="quarter" idx="10"/>
          </p:nvPr>
        </p:nvSpPr>
        <p:spPr/>
        <p:txBody>
          <a:bodyPr/>
          <a:lstStyle/>
          <a:p>
            <a:fld id="{4BD93216-BC50-744F-9422-411E30A57A25}" type="slidenum">
              <a:rPr lang="en-US" smtClean="0"/>
              <a:t>45</a:t>
            </a:fld>
            <a:endParaRPr lang="en-US"/>
          </a:p>
        </p:txBody>
      </p:sp>
    </p:spTree>
    <p:extLst>
      <p:ext uri="{BB962C8B-B14F-4D97-AF65-F5344CB8AC3E}">
        <p14:creationId xmlns:p14="http://schemas.microsoft.com/office/powerpoint/2010/main" val="190409039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9" name="Shape 129"/>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lvl="1" rtl="0" fontAlgn="base"/>
            <a:r>
              <a:rPr lang="en-US" sz="1200" b="0" i="0" u="none" strike="noStrike" kern="1200" cap="none" dirty="0">
                <a:solidFill>
                  <a:schemeClr val="dk1"/>
                </a:solidFill>
                <a:effectLst/>
                <a:latin typeface="Calibri"/>
                <a:ea typeface="Calibri"/>
                <a:cs typeface="Calibri"/>
                <a:sym typeface="Calibri"/>
              </a:rPr>
              <a:t>Give date/time of next training </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130" name="Shape 130"/>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46</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1609059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7" name="Shape 147"/>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rtl="0" fontAlgn="base"/>
            <a:r>
              <a:rPr lang="en-US" sz="1200" b="0" i="0" u="none" strike="noStrike" kern="1200" cap="none" dirty="0">
                <a:solidFill>
                  <a:schemeClr val="dk1"/>
                </a:solidFill>
                <a:effectLst/>
                <a:latin typeface="Calibri"/>
                <a:ea typeface="Calibri"/>
                <a:cs typeface="Calibri"/>
                <a:sym typeface="Calibri"/>
              </a:rPr>
              <a:t>We will also run a Team’ 18 Leadership program, where you will have the opportunity to build volunteer teams on behalf of OFA. You will have the opportunity to coach, mentor, and develop organizers who live in target areas.</a:t>
            </a:r>
          </a:p>
          <a:p>
            <a:pPr rtl="0" fontAlgn="base"/>
            <a:br>
              <a:rPr lang="en-US" b="0" dirty="0">
                <a:effectLst/>
              </a:rPr>
            </a:br>
            <a:r>
              <a:rPr lang="en-US" sz="1200" b="0" i="0" u="none" strike="noStrike" kern="1200" cap="none" dirty="0">
                <a:solidFill>
                  <a:schemeClr val="dk1"/>
                </a:solidFill>
                <a:effectLst/>
                <a:latin typeface="Calibri"/>
                <a:ea typeface="Calibri"/>
                <a:cs typeface="Calibri"/>
                <a:sym typeface="Calibri"/>
              </a:rPr>
              <a:t>OFA will support you in your work by doing what we know best—providing training, coaching, and mentorship to make sure you are prepared to take on this fight.</a:t>
            </a:r>
          </a:p>
          <a:p>
            <a:br>
              <a:rPr lang="en-US" b="0" dirty="0">
                <a:effectLst/>
              </a:rPr>
            </a:br>
            <a:r>
              <a:rPr lang="en-US" sz="1200" b="0" i="0" u="none" strike="noStrike" kern="1200" cap="none" dirty="0">
                <a:solidFill>
                  <a:schemeClr val="dk1"/>
                </a:solidFill>
                <a:effectLst/>
                <a:latin typeface="Calibri"/>
                <a:ea typeface="Calibri"/>
                <a:cs typeface="Calibri"/>
                <a:sym typeface="Calibri"/>
              </a:rPr>
              <a:t>Sign-up to join Team ‘18 now!!:</a:t>
            </a:r>
            <a:r>
              <a:rPr lang="en-US" sz="1200" b="1" i="0" u="sng" strike="noStrike" kern="1200" cap="none" dirty="0">
                <a:solidFill>
                  <a:schemeClr val="dk1"/>
                </a:solidFill>
                <a:effectLst/>
                <a:latin typeface="Calibri"/>
                <a:ea typeface="Calibri"/>
                <a:cs typeface="Calibri"/>
                <a:sym typeface="Calibri"/>
                <a:hlinkClick r:id="rId3"/>
              </a:rPr>
              <a:t>http://bit.ly/ofa18</a:t>
            </a:r>
            <a:endParaRPr lang="en-US" sz="1200" b="1" i="0" u="sng" strike="noStrike" kern="1200" cap="none" dirty="0">
              <a:solidFill>
                <a:schemeClr val="dk1"/>
              </a:solidFill>
              <a:effectLst/>
              <a:latin typeface="Calibri"/>
              <a:ea typeface="Calibri"/>
              <a:cs typeface="Calibri"/>
              <a:sym typeface="Calibri"/>
            </a:endParaRPr>
          </a:p>
          <a:p>
            <a:endParaRPr lang="en-US" sz="1200" b="1" i="0" u="sng" strike="noStrike" kern="1200" cap="none" dirty="0">
              <a:solidFill>
                <a:schemeClr val="dk1"/>
              </a:solidFill>
              <a:effectLst/>
              <a:latin typeface="Calibri"/>
              <a:ea typeface="Calibri"/>
              <a:cs typeface="Calibri"/>
              <a:sym typeface="Calibri"/>
            </a:endParaRPr>
          </a:p>
          <a:p>
            <a:r>
              <a:rPr lang="en-US" sz="1200" b="1" i="0" u="sng" strike="noStrike" kern="1200" cap="none" dirty="0">
                <a:solidFill>
                  <a:schemeClr val="dk1"/>
                </a:solidFill>
                <a:effectLst/>
                <a:latin typeface="Calibri"/>
                <a:ea typeface="Calibri"/>
                <a:cs typeface="Calibri"/>
                <a:sym typeface="Calibri"/>
              </a:rPr>
              <a:t>Canvassing, phone banking, talking to family and friends </a:t>
            </a:r>
            <a:endParaRPr sz="1200" b="0" i="0" u="none" strike="noStrike" cap="none" dirty="0">
              <a:solidFill>
                <a:schemeClr val="dk1"/>
              </a:solidFill>
              <a:latin typeface="Calibri"/>
              <a:ea typeface="Calibri"/>
              <a:cs typeface="Calibri"/>
              <a:sym typeface="Calibri"/>
            </a:endParaRPr>
          </a:p>
        </p:txBody>
      </p:sp>
      <p:sp>
        <p:nvSpPr>
          <p:cNvPr id="148" name="Shape 14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47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2785240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48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2402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2" name="Shape 182"/>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rtl="0"/>
            <a:r>
              <a:rPr lang="en-US" sz="1200" b="0" i="0" u="none" strike="noStrike" kern="1200" cap="none" dirty="0">
                <a:solidFill>
                  <a:schemeClr val="dk1"/>
                </a:solidFill>
                <a:effectLst/>
                <a:latin typeface="Calibri"/>
                <a:ea typeface="Calibri"/>
                <a:cs typeface="Calibri"/>
                <a:sym typeface="Calibri"/>
              </a:rPr>
              <a:t>From the last session, you worked on being able to identify your ‘why’. We worked through the importance of finding your why, as well as ways to identify your why. If you weren’t able to join us, we will have a quick recap at the beginning of this call as well as delve into examples of what this looks like in practice, and when using the framework is most effective. </a:t>
            </a:r>
            <a:endParaRPr lang="en-US" b="0" dirty="0">
              <a:effectLst/>
            </a:endParaRPr>
          </a:p>
          <a:p>
            <a:br>
              <a:rPr lang="en-US" dirty="0"/>
            </a:br>
            <a:endParaRPr sz="1200" b="0" i="0" u="none" strike="noStrike" cap="none" dirty="0">
              <a:solidFill>
                <a:schemeClr val="dk1"/>
              </a:solidFill>
              <a:latin typeface="Calibri"/>
              <a:ea typeface="Calibri"/>
              <a:cs typeface="Calibri"/>
              <a:sym typeface="Calibri"/>
            </a:endParaRPr>
          </a:p>
        </p:txBody>
      </p:sp>
      <p:sp>
        <p:nvSpPr>
          <p:cNvPr id="183" name="Shape 183"/>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5</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This is our big</a:t>
            </a:r>
            <a:r>
              <a:rPr lang="en-US" baseline="0" dirty="0"/>
              <a:t> goal for today. We want you to feel confident and comfortable with when and how to use this framework. Tonight we are going to dig into when to move from each piece of the golden circle. </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409341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Here’s how</a:t>
            </a:r>
            <a:r>
              <a:rPr lang="en-US" baseline="0" dirty="0"/>
              <a:t> we are going to do it! We want to make sure, in such an important year, that we really dig into our theory of change. </a:t>
            </a:r>
          </a:p>
        </p:txBody>
      </p:sp>
      <p:sp>
        <p:nvSpPr>
          <p:cNvPr id="4" name="Slide Number Placeholder 3"/>
          <p:cNvSpPr>
            <a:spLocks noGrp="1"/>
          </p:cNvSpPr>
          <p:nvPr>
            <p:ph type="sldNum" sz="quarter" idx="10"/>
          </p:nvPr>
        </p:nvSpPr>
        <p:spPr/>
        <p:txBody>
          <a:bodyPr/>
          <a:lstStyle/>
          <a:p>
            <a:fld id="{4BD93216-BC50-744F-9422-411E30A57A25}" type="slidenum">
              <a:rPr lang="en-US" smtClean="0"/>
              <a:t>7</a:t>
            </a:fld>
            <a:endParaRPr lang="en-US"/>
          </a:p>
        </p:txBody>
      </p:sp>
    </p:spTree>
    <p:extLst>
      <p:ext uri="{BB962C8B-B14F-4D97-AF65-F5344CB8AC3E}">
        <p14:creationId xmlns:p14="http://schemas.microsoft.com/office/powerpoint/2010/main" val="1547772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0" name="Shape 210"/>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sz="1200" b="0" i="0" u="none" strike="noStrike" kern="1200" cap="none" dirty="0">
                <a:solidFill>
                  <a:schemeClr val="dk1"/>
                </a:solidFill>
                <a:effectLst/>
                <a:latin typeface="Calibri"/>
                <a:ea typeface="Calibri"/>
                <a:cs typeface="Calibri"/>
                <a:sym typeface="Calibri"/>
              </a:rPr>
              <a:t>Last week we watched a TED talk segment by Simon Sinek</a:t>
            </a:r>
            <a:r>
              <a:rPr lang="en-US" sz="1200" b="0" i="0" u="none" strike="noStrike" kern="1200" cap="none" baseline="0" dirty="0">
                <a:solidFill>
                  <a:schemeClr val="dk1"/>
                </a:solidFill>
                <a:effectLst/>
                <a:latin typeface="Calibri"/>
                <a:ea typeface="Calibri"/>
                <a:cs typeface="Calibri"/>
                <a:sym typeface="Calibri"/>
              </a:rPr>
              <a:t> on ‘knowing your why’ </a:t>
            </a:r>
            <a:r>
              <a:rPr lang="en-US" sz="1200" b="0" i="0" u="none" strike="noStrike" kern="1200" cap="none" dirty="0">
                <a:solidFill>
                  <a:schemeClr val="dk1"/>
                </a:solidFill>
                <a:effectLst/>
                <a:latin typeface="Calibri"/>
                <a:ea typeface="Calibri"/>
                <a:cs typeface="Calibri"/>
                <a:sym typeface="Calibri"/>
              </a:rPr>
              <a:t>Simon Sinek</a:t>
            </a:r>
            <a:r>
              <a:rPr lang="en-US" sz="1200" b="0" i="0" u="none" strike="noStrike" kern="1200" cap="none" baseline="0" dirty="0">
                <a:solidFill>
                  <a:schemeClr val="dk1"/>
                </a:solidFill>
                <a:effectLst/>
                <a:latin typeface="Calibri"/>
                <a:ea typeface="Calibri"/>
                <a:cs typeface="Calibri"/>
                <a:sym typeface="Calibri"/>
              </a:rPr>
              <a:t> is a writer and does marketing research and he found something really interested when he was working/studying companies. The most compelling company approached their marketing differently. They started with the ’why’ of the company rather than what they produced. GAME-CHANGER</a:t>
            </a:r>
          </a:p>
          <a:p>
            <a:pPr marL="0" marR="0" lvl="0" indent="0" algn="l" defTabSz="914400" rtl="0" eaLnBrk="1" fontAlgn="auto" latinLnBrk="0" hangingPunct="1">
              <a:lnSpc>
                <a:spcPct val="100000"/>
              </a:lnSpc>
              <a:spcBef>
                <a:spcPts val="0"/>
              </a:spcBef>
              <a:spcAft>
                <a:spcPts val="0"/>
              </a:spcAft>
              <a:buClrTx/>
              <a:buSzPct val="25000"/>
              <a:buFontTx/>
              <a:buNone/>
              <a:tabLst/>
              <a:defRPr/>
            </a:pPr>
            <a:endParaRPr lang="en-US" sz="1200" b="0" i="0" u="none" strike="noStrike" kern="1200" cap="none" dirty="0">
              <a:solidFill>
                <a:schemeClr val="dk1"/>
              </a:solidFill>
              <a:effectLst/>
              <a:latin typeface="Calibri"/>
              <a:ea typeface="Calibri"/>
              <a:cs typeface="Calibri"/>
              <a:sym typeface="Calibri"/>
            </a:endParaRPr>
          </a:p>
          <a:p>
            <a:pPr marL="0" marR="0" lvl="0" indent="0" algn="l" rtl="0">
              <a:spcBef>
                <a:spcPts val="0"/>
              </a:spcBef>
              <a:buSzPct val="25000"/>
              <a:buNone/>
            </a:pPr>
            <a:r>
              <a:rPr lang="en-US" sz="1200" b="0" i="0" u="none" strike="noStrike" cap="none" baseline="0" dirty="0">
                <a:solidFill>
                  <a:schemeClr val="dk1"/>
                </a:solidFill>
                <a:latin typeface="Arial"/>
                <a:ea typeface="Arial"/>
                <a:cs typeface="Arial"/>
                <a:sym typeface="Arial"/>
              </a:rPr>
              <a:t>WHY: ‘Why’ is what moves you – it is the core thing that makes you tick. </a:t>
            </a:r>
          </a:p>
          <a:p>
            <a:pPr marL="0" marR="0" lvl="0" indent="0" algn="l" rtl="0">
              <a:spcBef>
                <a:spcPts val="0"/>
              </a:spcBef>
              <a:buSzPct val="25000"/>
              <a:buNone/>
            </a:pPr>
            <a:r>
              <a:rPr lang="en-US" sz="1200" b="0" i="0" u="none" strike="noStrike" cap="none" baseline="0" dirty="0">
                <a:solidFill>
                  <a:schemeClr val="dk1"/>
                </a:solidFill>
                <a:latin typeface="Arial"/>
                <a:ea typeface="Arial"/>
                <a:cs typeface="Arial"/>
                <a:sym typeface="Arial"/>
              </a:rPr>
              <a:t>HOW: ‘How’ is your theory of change – it is the way that you believe your why can come into the world </a:t>
            </a:r>
          </a:p>
          <a:p>
            <a:pPr marL="0" marR="0" lvl="0" indent="0" algn="l" rtl="0">
              <a:spcBef>
                <a:spcPts val="0"/>
              </a:spcBef>
              <a:buSzPct val="25000"/>
              <a:buNone/>
            </a:pPr>
            <a:r>
              <a:rPr lang="en-US" sz="1200" b="0" i="0" u="none" strike="noStrike" cap="none" baseline="0" dirty="0">
                <a:solidFill>
                  <a:schemeClr val="dk1"/>
                </a:solidFill>
                <a:latin typeface="Arial"/>
                <a:ea typeface="Arial"/>
                <a:cs typeface="Arial"/>
                <a:sym typeface="Arial"/>
              </a:rPr>
              <a:t>WHAT: ‘What’ is the thing that you are now doing as a result of your how – it is your specific actions associated with your theory of change.</a:t>
            </a:r>
            <a:endParaRPr lang="en-US" sz="1200" b="0" i="0" u="none" strike="noStrike" cap="none" dirty="0">
              <a:solidFill>
                <a:schemeClr val="dk1"/>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Tx/>
              <a:buSzPct val="25000"/>
              <a:buFontTx/>
              <a:buNone/>
              <a:tabLst/>
              <a:defRPr/>
            </a:pPr>
            <a:endParaRPr lang="en-US" sz="1200" b="0" i="0" u="none" strike="noStrike" kern="1200" cap="none" dirty="0">
              <a:solidFill>
                <a:schemeClr val="dk1"/>
              </a:solidFill>
              <a:effectLst/>
              <a:latin typeface="Calibri"/>
              <a:ea typeface="Calibri"/>
              <a:cs typeface="Calibri"/>
              <a:sym typeface="Calibri"/>
            </a:endParaRPr>
          </a:p>
          <a:p>
            <a:pPr marL="0" marR="0" lvl="0" indent="0" algn="l" rtl="0">
              <a:spcBef>
                <a:spcPts val="0"/>
              </a:spcBef>
              <a:buSzPct val="25000"/>
              <a:buNone/>
            </a:pPr>
            <a:r>
              <a:rPr lang="en-US" sz="1200" b="0" i="0" u="none" strike="noStrike" kern="1200" cap="none" dirty="0">
                <a:solidFill>
                  <a:schemeClr val="dk1"/>
                </a:solidFill>
                <a:effectLst/>
                <a:latin typeface="Calibri"/>
                <a:ea typeface="Calibri"/>
                <a:cs typeface="Calibri"/>
                <a:sym typeface="Calibri"/>
              </a:rPr>
              <a:t>This totally applies</a:t>
            </a:r>
            <a:r>
              <a:rPr lang="en-US" sz="1200" b="0" i="0" u="none" strike="noStrike" kern="1200" cap="none" baseline="0" dirty="0">
                <a:solidFill>
                  <a:schemeClr val="dk1"/>
                </a:solidFill>
                <a:effectLst/>
                <a:latin typeface="Calibri"/>
                <a:ea typeface="Calibri"/>
                <a:cs typeface="Calibri"/>
                <a:sym typeface="Calibri"/>
              </a:rPr>
              <a:t> to our organizing! </a:t>
            </a:r>
            <a:r>
              <a:rPr lang="en-US" sz="1200" b="0" i="0" u="none" strike="noStrike" kern="1200" cap="none" dirty="0">
                <a:solidFill>
                  <a:schemeClr val="dk1"/>
                </a:solidFill>
                <a:effectLst/>
                <a:latin typeface="Calibri"/>
                <a:ea typeface="Calibri"/>
                <a:cs typeface="Calibri"/>
                <a:sym typeface="Calibri"/>
              </a:rPr>
              <a:t>You can use this when you’re talking to someone politically different, similar, or if you have a particular</a:t>
            </a:r>
            <a:r>
              <a:rPr lang="en-US" sz="1200" b="0" i="0" u="none" strike="noStrike" kern="1200" cap="none" baseline="0" dirty="0">
                <a:solidFill>
                  <a:schemeClr val="dk1"/>
                </a:solidFill>
                <a:effectLst/>
                <a:latin typeface="Calibri"/>
                <a:ea typeface="Calibri"/>
                <a:cs typeface="Calibri"/>
                <a:sym typeface="Calibri"/>
              </a:rPr>
              <a:t> action in mind</a:t>
            </a:r>
            <a:r>
              <a:rPr lang="en-US" sz="1200" b="0" i="0" u="none" strike="noStrike" kern="1200" cap="none" dirty="0">
                <a:solidFill>
                  <a:schemeClr val="dk1"/>
                </a:solidFill>
                <a:effectLst/>
                <a:latin typeface="Calibri"/>
                <a:ea typeface="Calibri"/>
                <a:cs typeface="Calibri"/>
                <a:sym typeface="Calibri"/>
              </a:rPr>
              <a:t>. Tonight we’ll go through examples of each of these scenarios</a:t>
            </a:r>
            <a:r>
              <a:rPr lang="en-US" sz="1200" b="0" i="0" u="none" strike="noStrike" kern="1200" cap="none" baseline="0" dirty="0">
                <a:solidFill>
                  <a:schemeClr val="dk1"/>
                </a:solidFill>
                <a:effectLst/>
                <a:latin typeface="Calibri"/>
                <a:ea typeface="Calibri"/>
                <a:cs typeface="Calibri"/>
                <a:sym typeface="Calibri"/>
              </a:rPr>
              <a:t>. </a:t>
            </a:r>
            <a:endParaRPr lang="en-US" sz="1200" b="0" i="0" u="none" strike="noStrike" kern="1200" cap="none" dirty="0">
              <a:solidFill>
                <a:schemeClr val="dk1"/>
              </a:solidFill>
              <a:effectLst/>
              <a:latin typeface="Calibri"/>
              <a:ea typeface="Calibri"/>
              <a:cs typeface="Calibri"/>
              <a:sym typeface="Calibri"/>
            </a:endParaRPr>
          </a:p>
          <a:p>
            <a:pPr marL="0" marR="0" lvl="0" indent="0" algn="l" rtl="0">
              <a:spcBef>
                <a:spcPts val="0"/>
              </a:spcBef>
              <a:buSzPct val="25000"/>
              <a:buNone/>
            </a:pPr>
            <a:r>
              <a:rPr lang="en-US" sz="1200" b="0" i="0" u="none" strike="noStrike" kern="1200" cap="none" dirty="0">
                <a:solidFill>
                  <a:schemeClr val="dk1"/>
                </a:solidFill>
                <a:effectLst/>
                <a:latin typeface="Calibri"/>
                <a:ea typeface="Calibri"/>
                <a:cs typeface="Calibri"/>
                <a:sym typeface="Calibri"/>
              </a:rPr>
              <a:t>When you use this framework, you are trying to transform a way that a person looks at something </a:t>
            </a:r>
            <a:r>
              <a:rPr lang="mr-IN" sz="1200" b="0" i="0" u="none" strike="noStrike" kern="1200" cap="none" dirty="0">
                <a:solidFill>
                  <a:schemeClr val="dk1"/>
                </a:solidFill>
                <a:effectLst/>
                <a:latin typeface="Calibri"/>
                <a:ea typeface="Calibri"/>
                <a:cs typeface="Calibri"/>
                <a:sym typeface="Calibri"/>
              </a:rPr>
              <a:t>–</a:t>
            </a:r>
            <a:r>
              <a:rPr lang="en-US" sz="1200" b="0" i="0" u="none" strike="noStrike" kern="1200" cap="none" dirty="0">
                <a:solidFill>
                  <a:schemeClr val="dk1"/>
                </a:solidFill>
                <a:effectLst/>
                <a:latin typeface="Calibri"/>
                <a:ea typeface="Calibri"/>
                <a:cs typeface="Calibri"/>
                <a:sym typeface="Calibri"/>
              </a:rPr>
              <a:t> you are typically trying to connect with their values and have them connect with yours. At the root of this</a:t>
            </a:r>
            <a:r>
              <a:rPr lang="en-US" sz="1200" b="0" i="0" u="none" strike="noStrike" kern="1200" cap="none" baseline="0" dirty="0">
                <a:solidFill>
                  <a:schemeClr val="dk1"/>
                </a:solidFill>
                <a:effectLst/>
                <a:latin typeface="Calibri"/>
                <a:ea typeface="Calibri"/>
                <a:cs typeface="Calibri"/>
                <a:sym typeface="Calibri"/>
              </a:rPr>
              <a:t> is relationship building. </a:t>
            </a:r>
            <a:endParaRPr lang="en-US" sz="1200" b="0" i="0" u="none" strike="noStrike" kern="1200" cap="none" dirty="0">
              <a:solidFill>
                <a:schemeClr val="dk1"/>
              </a:solidFill>
              <a:effectLst/>
              <a:latin typeface="Calibri"/>
              <a:ea typeface="Calibri"/>
              <a:cs typeface="Calibri"/>
              <a:sym typeface="Calibri"/>
            </a:endParaRPr>
          </a:p>
          <a:p>
            <a:pPr marL="0" marR="0" lvl="0" indent="0" algn="l" rtl="0">
              <a:spcBef>
                <a:spcPts val="0"/>
              </a:spcBef>
              <a:buSzPct val="25000"/>
              <a:buNone/>
            </a:pPr>
            <a:endParaRPr lang="en-US" sz="1200" b="0" i="0" u="none" strike="noStrike" cap="none" baseline="0" dirty="0">
              <a:solidFill>
                <a:schemeClr val="dk1"/>
              </a:solidFill>
              <a:latin typeface="Arial"/>
              <a:ea typeface="Arial"/>
              <a:cs typeface="Arial"/>
              <a:sym typeface="Arial"/>
            </a:endParaRPr>
          </a:p>
        </p:txBody>
      </p:sp>
      <p:sp>
        <p:nvSpPr>
          <p:cNvPr id="211" name="Shape 211"/>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804346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4" name="Shape 154"/>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[1 minute]</a:t>
            </a:r>
          </a:p>
          <a:p>
            <a:pPr marL="0" marR="0" lvl="0" indent="0" algn="l" rtl="0">
              <a:spcBef>
                <a:spcPts val="0"/>
              </a:spcBef>
              <a:buSzPct val="25000"/>
              <a:buNone/>
            </a:pP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Spend a little time reading through each of these key points. </a:t>
            </a:r>
          </a:p>
          <a:p>
            <a:pPr marL="0" marR="0" lvl="0" indent="0" algn="l" rtl="0">
              <a:spcBef>
                <a:spcPts val="0"/>
              </a:spcBef>
              <a:buSzPct val="25000"/>
              <a:buNone/>
            </a:pPr>
            <a:endParaRPr lang="en-US" sz="1200" b="0" i="0" u="none" strike="noStrike" cap="none"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sz="1200" b="0" i="0" u="none" strike="noStrike" cap="none" dirty="0">
                <a:solidFill>
                  <a:schemeClr val="dk1"/>
                </a:solidFill>
                <a:latin typeface="Calibri"/>
                <a:ea typeface="Calibri"/>
                <a:cs typeface="Calibri"/>
                <a:sym typeface="Calibri"/>
              </a:rPr>
              <a:t>I think of this as:</a:t>
            </a:r>
            <a:r>
              <a:rPr lang="en-US" sz="1200" b="0" i="0" u="none" strike="noStrike" cap="none" baseline="0" dirty="0">
                <a:solidFill>
                  <a:schemeClr val="dk1"/>
                </a:solidFill>
                <a:latin typeface="Calibri"/>
                <a:ea typeface="Calibri"/>
                <a:cs typeface="Calibri"/>
                <a:sym typeface="Calibri"/>
              </a:rPr>
              <a:t> what keeps you up at night or what makes you tick. </a:t>
            </a:r>
            <a:r>
              <a:rPr lang="en-US" sz="1200" b="0" i="0" u="none" strike="noStrike" cap="none" baseline="0" dirty="0">
                <a:solidFill>
                  <a:schemeClr val="dk1"/>
                </a:solidFill>
                <a:latin typeface="Arial"/>
                <a:ea typeface="Arial"/>
                <a:cs typeface="Arial"/>
                <a:sym typeface="Arial"/>
              </a:rPr>
              <a:t>It’s the thing that you might have subconsciously operated with but not likely articulated out loud</a:t>
            </a:r>
          </a:p>
          <a:p>
            <a:pPr marL="0" marR="0" lvl="0" indent="0" algn="l" rtl="0">
              <a:spcBef>
                <a:spcPts val="0"/>
              </a:spcBef>
              <a:buSzPct val="25000"/>
              <a:buNone/>
            </a:pPr>
            <a:endParaRPr lang="en-US" sz="12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This is the hardest part because we are taught in our society that being vulnerable is dangerous or too risky </a:t>
            </a:r>
            <a:r>
              <a:rPr lang="mr-IN" sz="1200" b="0" i="0" u="none" strike="noStrike" cap="none" baseline="0" dirty="0">
                <a:solidFill>
                  <a:schemeClr val="dk1"/>
                </a:solidFill>
                <a:latin typeface="Calibri"/>
                <a:ea typeface="Calibri"/>
                <a:cs typeface="Calibri"/>
                <a:sym typeface="Calibri"/>
              </a:rPr>
              <a:t>–</a:t>
            </a:r>
            <a:r>
              <a:rPr lang="en-US" sz="1200" b="0" i="0" u="none" strike="noStrike" cap="none" baseline="0" dirty="0">
                <a:solidFill>
                  <a:schemeClr val="dk1"/>
                </a:solidFill>
                <a:latin typeface="Calibri"/>
                <a:ea typeface="Calibri"/>
                <a:cs typeface="Calibri"/>
                <a:sym typeface="Calibri"/>
              </a:rPr>
              <a:t> we believe this is our we share our humanity. We connect with our vulnerabilities </a:t>
            </a:r>
            <a:r>
              <a:rPr lang="mr-IN" sz="1200" b="0" i="0" u="none" strike="noStrike" cap="none" baseline="0" dirty="0">
                <a:solidFill>
                  <a:schemeClr val="dk1"/>
                </a:solidFill>
                <a:latin typeface="Calibri"/>
                <a:ea typeface="Calibri"/>
                <a:cs typeface="Calibri"/>
                <a:sym typeface="Calibri"/>
              </a:rPr>
              <a:t>–</a:t>
            </a:r>
            <a:r>
              <a:rPr lang="en-US" sz="1200" b="0" i="0" u="none" strike="noStrike" cap="none" baseline="0" dirty="0">
                <a:solidFill>
                  <a:schemeClr val="dk1"/>
                </a:solidFill>
                <a:latin typeface="Calibri"/>
                <a:ea typeface="Calibri"/>
                <a:cs typeface="Calibri"/>
                <a:sym typeface="Calibri"/>
              </a:rPr>
              <a:t> it is actually really strong to share with folks and it inspires people. You follow folks that have inspired you </a:t>
            </a:r>
            <a:r>
              <a:rPr lang="mr-IN" sz="1200" b="0" i="0" u="none" strike="noStrike" cap="none" baseline="0" dirty="0">
                <a:solidFill>
                  <a:schemeClr val="dk1"/>
                </a:solidFill>
                <a:latin typeface="Calibri"/>
                <a:ea typeface="Calibri"/>
                <a:cs typeface="Calibri"/>
                <a:sym typeface="Calibri"/>
              </a:rPr>
              <a:t>–</a:t>
            </a:r>
            <a:r>
              <a:rPr lang="en-US" sz="1200" b="0" i="0" u="none" strike="noStrike" cap="none" baseline="0" dirty="0">
                <a:solidFill>
                  <a:schemeClr val="dk1"/>
                </a:solidFill>
                <a:latin typeface="Calibri"/>
                <a:ea typeface="Calibri"/>
                <a:cs typeface="Calibri"/>
                <a:sym typeface="Calibri"/>
              </a:rPr>
              <a:t> think about anyone that has gotten your support, have they ever gotten it without sharing their values and story vulnerably? </a:t>
            </a:r>
            <a:endParaRPr lang="en-US" sz="1200" b="0" i="0" u="none" strike="noStrike" cap="none" dirty="0">
              <a:solidFill>
                <a:schemeClr val="dk1"/>
              </a:solidFill>
              <a:latin typeface="Calibri"/>
              <a:ea typeface="Calibri"/>
              <a:cs typeface="Calibri"/>
              <a:sym typeface="Calibri"/>
            </a:endParaRPr>
          </a:p>
        </p:txBody>
      </p:sp>
      <p:sp>
        <p:nvSpPr>
          <p:cNvPr id="155" name="Shape 155"/>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85962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p:spTree>
      <p:nvGrpSpPr>
        <p:cNvPr id="1" name="Shape 15"/>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Shape 17"/>
        <p:cNvGrpSpPr/>
        <p:nvPr/>
      </p:nvGrpSpPr>
      <p:grpSpPr>
        <a:xfrm>
          <a:off x="0" y="0"/>
          <a:ext cx="0" cy="0"/>
          <a:chOff x="0" y="0"/>
          <a:chExt cx="0" cy="0"/>
        </a:xfrm>
      </p:grpSpPr>
      <p:sp>
        <p:nvSpPr>
          <p:cNvPr id="18" name="Shape 18"/>
          <p:cNvSpPr txBox="1">
            <a:spLocks noGrp="1"/>
          </p:cNvSpPr>
          <p:nvPr>
            <p:ph type="ctrTitle"/>
          </p:nvPr>
        </p:nvSpPr>
        <p:spPr>
          <a:xfrm>
            <a:off x="1524000" y="1122362"/>
            <a:ext cx="9144000" cy="23876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9" name="Shape 19"/>
          <p:cNvSpPr txBox="1">
            <a:spLocks noGrp="1"/>
          </p:cNvSpPr>
          <p:nvPr>
            <p:ph type="subTitle" idx="1"/>
          </p:nvPr>
        </p:nvSpPr>
        <p:spPr>
          <a:xfrm>
            <a:off x="1524000" y="3602037"/>
            <a:ext cx="9144000" cy="1655761"/>
          </a:xfrm>
          <a:prstGeom prst="rect">
            <a:avLst/>
          </a:prstGeom>
          <a:noFill/>
          <a:ln>
            <a:noFill/>
          </a:ln>
        </p:spPr>
        <p:txBody>
          <a:bodyPr lIns="91425" tIns="91425" rIns="91425" bIns="91425" anchor="t" anchorCtr="0"/>
          <a:lstStyle>
            <a:lvl1pPr marL="0" marR="0" lvl="0" indent="0" algn="ctr" rtl="0">
              <a:lnSpc>
                <a:spcPct val="90000"/>
              </a:lnSpc>
              <a:spcBef>
                <a:spcPts val="1000"/>
              </a:spcBef>
              <a:buClr>
                <a:schemeClr val="dk1"/>
              </a:buClr>
              <a:buFont typeface="Arial"/>
              <a:buNone/>
              <a:defRPr sz="2400" b="0" i="0" u="none" strike="noStrike" cap="none">
                <a:solidFill>
                  <a:schemeClr val="dk1"/>
                </a:solidFill>
                <a:latin typeface="Calibri"/>
                <a:ea typeface="Calibri"/>
                <a:cs typeface="Calibri"/>
                <a:sym typeface="Calibri"/>
              </a:defRPr>
            </a:lvl1pPr>
            <a:lvl2pPr marL="457200" marR="0" lvl="1" indent="0" algn="ctr"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buClr>
                <a:schemeClr val="dk1"/>
              </a:buClr>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F9194"/>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F9194"/>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F9194"/>
                </a:solidFill>
                <a:latin typeface="Calibri"/>
                <a:ea typeface="Calibri"/>
                <a:cs typeface="Calibri"/>
                <a:sym typeface="Calibri"/>
              </a:rPr>
              <a:t>‹#›</a:t>
            </a:fld>
            <a:endParaRPr lang="en-US" sz="1200">
              <a:solidFill>
                <a:srgbClr val="8F9194"/>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23"/>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609600" y="274637"/>
            <a:ext cx="10972800" cy="1143300"/>
          </a:xfrm>
          <a:prstGeom prst="rect">
            <a:avLst/>
          </a:prstGeom>
          <a:noFill/>
          <a:ln>
            <a:noFill/>
          </a:ln>
        </p:spPr>
        <p:txBody>
          <a:bodyPr lIns="121900" tIns="121900" rIns="121900" bIns="121900" anchor="ctr" anchorCtr="0"/>
          <a:lstStyle>
            <a:lvl1pPr marL="0" marR="0" lvl="0" indent="0" algn="ctr" rtl="0">
              <a:spcBef>
                <a:spcPts val="0"/>
              </a:spcBef>
              <a:buClr>
                <a:schemeClr val="dk1"/>
              </a:buClr>
              <a:buFont typeface="Calibri"/>
              <a:buNone/>
              <a:defRPr sz="5900" b="0" i="0" u="none" strike="noStrike" cap="none">
                <a:solidFill>
                  <a:schemeClr val="dk1"/>
                </a:solidFill>
                <a:latin typeface="Calibri"/>
                <a:ea typeface="Calibri"/>
                <a:cs typeface="Calibri"/>
                <a:sym typeface="Calibri"/>
              </a:defRPr>
            </a:lvl1pPr>
            <a:lvl2pPr lvl="1" indent="0" rtl="0">
              <a:spcBef>
                <a:spcPts val="0"/>
              </a:spcBef>
              <a:buNone/>
              <a:defRPr sz="2400"/>
            </a:lvl2pPr>
            <a:lvl3pPr lvl="2" indent="0" rtl="0">
              <a:spcBef>
                <a:spcPts val="0"/>
              </a:spcBef>
              <a:buNone/>
              <a:defRPr sz="2400"/>
            </a:lvl3pPr>
            <a:lvl4pPr lvl="3" indent="0" rtl="0">
              <a:spcBef>
                <a:spcPts val="0"/>
              </a:spcBef>
              <a:buNone/>
              <a:defRPr sz="2400"/>
            </a:lvl4pPr>
            <a:lvl5pPr lvl="4" indent="0" rtl="0">
              <a:spcBef>
                <a:spcPts val="0"/>
              </a:spcBef>
              <a:buNone/>
              <a:defRPr sz="2400"/>
            </a:lvl5pPr>
            <a:lvl6pPr lvl="5" indent="0" rtl="0">
              <a:spcBef>
                <a:spcPts val="0"/>
              </a:spcBef>
              <a:buNone/>
              <a:defRPr sz="2400"/>
            </a:lvl6pPr>
            <a:lvl7pPr lvl="6" indent="0" rtl="0">
              <a:spcBef>
                <a:spcPts val="0"/>
              </a:spcBef>
              <a:buNone/>
              <a:defRPr sz="2400"/>
            </a:lvl7pPr>
            <a:lvl8pPr lvl="7" indent="0" rtl="0">
              <a:spcBef>
                <a:spcPts val="0"/>
              </a:spcBef>
              <a:buNone/>
              <a:defRPr sz="2400"/>
            </a:lvl8pPr>
            <a:lvl9pPr lvl="8" indent="0" rtl="0">
              <a:spcBef>
                <a:spcPts val="0"/>
              </a:spcBef>
              <a:buNone/>
              <a:defRPr sz="2400"/>
            </a:lvl9pPr>
          </a:lstStyle>
          <a:p>
            <a:endParaRPr/>
          </a:p>
        </p:txBody>
      </p:sp>
      <p:sp>
        <p:nvSpPr>
          <p:cNvPr id="36" name="Shape 36"/>
          <p:cNvSpPr txBox="1">
            <a:spLocks noGrp="1"/>
          </p:cNvSpPr>
          <p:nvPr>
            <p:ph type="body" idx="1"/>
          </p:nvPr>
        </p:nvSpPr>
        <p:spPr>
          <a:xfrm>
            <a:off x="609600" y="1600200"/>
            <a:ext cx="10972800" cy="4526100"/>
          </a:xfrm>
          <a:prstGeom prst="rect">
            <a:avLst/>
          </a:prstGeom>
          <a:noFill/>
          <a:ln>
            <a:noFill/>
          </a:ln>
        </p:spPr>
        <p:txBody>
          <a:bodyPr lIns="121900" tIns="121900" rIns="121900" bIns="121900" anchor="t" anchorCtr="0"/>
          <a:lstStyle>
            <a:lvl1pPr marL="457200" marR="0" lvl="0" indent="-190500" algn="l" rtl="0">
              <a:spcBef>
                <a:spcPts val="900"/>
              </a:spcBef>
              <a:buClr>
                <a:schemeClr val="dk1"/>
              </a:buClr>
              <a:buSzPct val="100000"/>
              <a:buFont typeface="Arial"/>
              <a:buChar char="•"/>
              <a:defRPr sz="4300" b="0" i="0" u="none" strike="noStrike" cap="none">
                <a:solidFill>
                  <a:schemeClr val="dk1"/>
                </a:solidFill>
                <a:latin typeface="Calibri"/>
                <a:ea typeface="Calibri"/>
                <a:cs typeface="Calibri"/>
                <a:sym typeface="Calibri"/>
              </a:defRPr>
            </a:lvl1pPr>
            <a:lvl2pPr marL="990600" marR="0" lvl="1" indent="-139700" algn="l" rtl="0">
              <a:spcBef>
                <a:spcPts val="700"/>
              </a:spcBef>
              <a:buClr>
                <a:schemeClr val="dk1"/>
              </a:buClr>
              <a:buSzPct val="100000"/>
              <a:buFont typeface="Arial"/>
              <a:buChar char="–"/>
              <a:defRPr sz="3700" b="0" i="0" u="none" strike="noStrike" cap="none">
                <a:solidFill>
                  <a:schemeClr val="dk1"/>
                </a:solidFill>
                <a:latin typeface="Calibri"/>
                <a:ea typeface="Calibri"/>
                <a:cs typeface="Calibri"/>
                <a:sym typeface="Calibri"/>
              </a:defRPr>
            </a:lvl2pPr>
            <a:lvl3pPr marL="1524000" marR="0" lvl="2" indent="-101600" algn="l" rtl="0">
              <a:spcBef>
                <a:spcPts val="60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3pPr>
            <a:lvl4pPr marL="2133600" marR="0" lvl="3" indent="-139700" algn="l" rtl="0">
              <a:spcBef>
                <a:spcPts val="500"/>
              </a:spcBef>
              <a:buClr>
                <a:schemeClr val="dk1"/>
              </a:buClr>
              <a:buSzPct val="100000"/>
              <a:buFont typeface="Arial"/>
              <a:buChar char="–"/>
              <a:defRPr sz="2700" b="0" i="0" u="none" strike="noStrike" cap="none">
                <a:solidFill>
                  <a:schemeClr val="dk1"/>
                </a:solidFill>
                <a:latin typeface="Calibri"/>
                <a:ea typeface="Calibri"/>
                <a:cs typeface="Calibri"/>
                <a:sym typeface="Calibri"/>
              </a:defRPr>
            </a:lvl4pPr>
            <a:lvl5pPr marL="2743200" marR="0" lvl="4" indent="-139700" algn="l" rtl="0">
              <a:spcBef>
                <a:spcPts val="500"/>
              </a:spcBef>
              <a:buClr>
                <a:schemeClr val="dk1"/>
              </a:buClr>
              <a:buSzPct val="100000"/>
              <a:buFont typeface="Arial"/>
              <a:buChar char="»"/>
              <a:defRPr sz="2700" b="0" i="0" u="none" strike="noStrike" cap="none">
                <a:solidFill>
                  <a:schemeClr val="dk1"/>
                </a:solidFill>
                <a:latin typeface="Calibri"/>
                <a:ea typeface="Calibri"/>
                <a:cs typeface="Calibri"/>
                <a:sym typeface="Calibri"/>
              </a:defRPr>
            </a:lvl5pPr>
            <a:lvl6pPr marL="3352800" marR="0" lvl="5" indent="-139700" algn="l" rtl="0">
              <a:spcBef>
                <a:spcPts val="500"/>
              </a:spcBef>
              <a:buClr>
                <a:schemeClr val="dk1"/>
              </a:buClr>
              <a:buSzPct val="100000"/>
              <a:buFont typeface="Arial"/>
              <a:buChar char="•"/>
              <a:defRPr sz="2700" b="0" i="0" u="none" strike="noStrike" cap="none">
                <a:solidFill>
                  <a:schemeClr val="dk1"/>
                </a:solidFill>
                <a:latin typeface="Calibri"/>
                <a:ea typeface="Calibri"/>
                <a:cs typeface="Calibri"/>
                <a:sym typeface="Calibri"/>
              </a:defRPr>
            </a:lvl6pPr>
            <a:lvl7pPr marL="3962400" marR="0" lvl="6" indent="-139700" algn="l" rtl="0">
              <a:spcBef>
                <a:spcPts val="500"/>
              </a:spcBef>
              <a:buClr>
                <a:schemeClr val="dk1"/>
              </a:buClr>
              <a:buSzPct val="100000"/>
              <a:buFont typeface="Arial"/>
              <a:buChar char="•"/>
              <a:defRPr sz="2700" b="0" i="0" u="none" strike="noStrike" cap="none">
                <a:solidFill>
                  <a:schemeClr val="dk1"/>
                </a:solidFill>
                <a:latin typeface="Calibri"/>
                <a:ea typeface="Calibri"/>
                <a:cs typeface="Calibri"/>
                <a:sym typeface="Calibri"/>
              </a:defRPr>
            </a:lvl7pPr>
            <a:lvl8pPr marL="4572000" marR="0" lvl="7" indent="-139700" algn="l" rtl="0">
              <a:spcBef>
                <a:spcPts val="500"/>
              </a:spcBef>
              <a:buClr>
                <a:schemeClr val="dk1"/>
              </a:buClr>
              <a:buSzPct val="100000"/>
              <a:buFont typeface="Arial"/>
              <a:buChar char="•"/>
              <a:defRPr sz="2700" b="0" i="0" u="none" strike="noStrike" cap="none">
                <a:solidFill>
                  <a:schemeClr val="dk1"/>
                </a:solidFill>
                <a:latin typeface="Calibri"/>
                <a:ea typeface="Calibri"/>
                <a:cs typeface="Calibri"/>
                <a:sym typeface="Calibri"/>
              </a:defRPr>
            </a:lvl8pPr>
            <a:lvl9pPr marL="5181600" marR="0" lvl="8" indent="-139700" algn="l" rtl="0">
              <a:spcBef>
                <a:spcPts val="500"/>
              </a:spcBef>
              <a:buClr>
                <a:schemeClr val="dk1"/>
              </a:buClr>
              <a:buSzPct val="100000"/>
              <a:buFont typeface="Arial"/>
              <a:buChar char="•"/>
              <a:defRPr sz="27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217000" y="6356400"/>
            <a:ext cx="2844900" cy="365100"/>
          </a:xfrm>
          <a:prstGeom prst="rect">
            <a:avLst/>
          </a:prstGeom>
          <a:noFill/>
          <a:ln>
            <a:noFill/>
          </a:ln>
        </p:spPr>
        <p:txBody>
          <a:bodyPr lIns="121900" tIns="121900" rIns="121900" bIns="121900" anchor="ctr" anchorCtr="0"/>
          <a:lstStyle>
            <a:lvl1pPr marL="0" marR="0" lvl="0" indent="0" algn="l" rtl="0">
              <a:spcBef>
                <a:spcPts val="0"/>
              </a:spcBef>
              <a:buSzPct val="118750"/>
              <a:buNone/>
              <a:defRPr sz="1600" b="0" i="0" u="none" strike="noStrike" cap="none">
                <a:solidFill>
                  <a:srgbClr val="888888"/>
                </a:solidFill>
                <a:latin typeface="Calibri"/>
                <a:ea typeface="Calibri"/>
                <a:cs typeface="Calibri"/>
                <a:sym typeface="Calibri"/>
              </a:defRPr>
            </a:lvl1pPr>
            <a:lvl2pPr marL="609600" marR="0" lvl="1" indent="0" algn="l" rtl="0">
              <a:spcBef>
                <a:spcPts val="0"/>
              </a:spcBef>
              <a:buSzPct val="79166"/>
              <a:buNone/>
              <a:defRPr sz="2400" b="0" i="0" u="none" strike="noStrike" cap="none">
                <a:solidFill>
                  <a:schemeClr val="dk1"/>
                </a:solidFill>
                <a:latin typeface="Calibri"/>
                <a:ea typeface="Calibri"/>
                <a:cs typeface="Calibri"/>
                <a:sym typeface="Calibri"/>
              </a:defRPr>
            </a:lvl2pPr>
            <a:lvl3pPr marL="1219200" marR="0" lvl="2" indent="0" algn="l" rtl="0">
              <a:spcBef>
                <a:spcPts val="0"/>
              </a:spcBef>
              <a:buSzPct val="79166"/>
              <a:buNone/>
              <a:defRPr sz="2400" b="0" i="0" u="none" strike="noStrike" cap="none">
                <a:solidFill>
                  <a:schemeClr val="dk1"/>
                </a:solidFill>
                <a:latin typeface="Calibri"/>
                <a:ea typeface="Calibri"/>
                <a:cs typeface="Calibri"/>
                <a:sym typeface="Calibri"/>
              </a:defRPr>
            </a:lvl3pPr>
            <a:lvl4pPr marL="1828800" marR="0" lvl="3" indent="0" algn="l" rtl="0">
              <a:spcBef>
                <a:spcPts val="0"/>
              </a:spcBef>
              <a:buSzPct val="79166"/>
              <a:buNone/>
              <a:defRPr sz="2400" b="0" i="0" u="none" strike="noStrike" cap="none">
                <a:solidFill>
                  <a:schemeClr val="dk1"/>
                </a:solidFill>
                <a:latin typeface="Calibri"/>
                <a:ea typeface="Calibri"/>
                <a:cs typeface="Calibri"/>
                <a:sym typeface="Calibri"/>
              </a:defRPr>
            </a:lvl4pPr>
            <a:lvl5pPr marL="2438400" marR="0" lvl="4" indent="0" algn="l" rtl="0">
              <a:spcBef>
                <a:spcPts val="0"/>
              </a:spcBef>
              <a:buSzPct val="79166"/>
              <a:buNone/>
              <a:defRPr sz="2400" b="0" i="0" u="none" strike="noStrike" cap="none">
                <a:solidFill>
                  <a:schemeClr val="dk1"/>
                </a:solidFill>
                <a:latin typeface="Calibri"/>
                <a:ea typeface="Calibri"/>
                <a:cs typeface="Calibri"/>
                <a:sym typeface="Calibri"/>
              </a:defRPr>
            </a:lvl5pPr>
            <a:lvl6pPr marL="3048000" marR="0" lvl="5" indent="0" algn="l" rtl="0">
              <a:spcBef>
                <a:spcPts val="0"/>
              </a:spcBef>
              <a:buSzPct val="79166"/>
              <a:buNone/>
              <a:defRPr sz="2400" b="0" i="0" u="none" strike="noStrike" cap="none">
                <a:solidFill>
                  <a:schemeClr val="dk1"/>
                </a:solidFill>
                <a:latin typeface="Calibri"/>
                <a:ea typeface="Calibri"/>
                <a:cs typeface="Calibri"/>
                <a:sym typeface="Calibri"/>
              </a:defRPr>
            </a:lvl6pPr>
            <a:lvl7pPr marL="3657600" marR="0" lvl="6" indent="0" algn="l" rtl="0">
              <a:spcBef>
                <a:spcPts val="0"/>
              </a:spcBef>
              <a:buSzPct val="79166"/>
              <a:buNone/>
              <a:defRPr sz="2400" b="0" i="0" u="none" strike="noStrike" cap="none">
                <a:solidFill>
                  <a:schemeClr val="dk1"/>
                </a:solidFill>
                <a:latin typeface="Calibri"/>
                <a:ea typeface="Calibri"/>
                <a:cs typeface="Calibri"/>
                <a:sym typeface="Calibri"/>
              </a:defRPr>
            </a:lvl7pPr>
            <a:lvl8pPr marL="4267200" marR="0" lvl="7" indent="0" algn="l" rtl="0">
              <a:spcBef>
                <a:spcPts val="0"/>
              </a:spcBef>
              <a:buSzPct val="79166"/>
              <a:buNone/>
              <a:defRPr sz="2400" b="0" i="0" u="none" strike="noStrike" cap="none">
                <a:solidFill>
                  <a:schemeClr val="dk1"/>
                </a:solidFill>
                <a:latin typeface="Calibri"/>
                <a:ea typeface="Calibri"/>
                <a:cs typeface="Calibri"/>
                <a:sym typeface="Calibri"/>
              </a:defRPr>
            </a:lvl8pPr>
            <a:lvl9pPr marL="4876800" marR="0" lvl="8" indent="0" algn="l" rtl="0">
              <a:spcBef>
                <a:spcPts val="0"/>
              </a:spcBef>
              <a:buSzPct val="79166"/>
              <a:buNone/>
              <a:defRPr sz="24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4165600" y="6356350"/>
            <a:ext cx="3860700" cy="365100"/>
          </a:xfrm>
          <a:prstGeom prst="rect">
            <a:avLst/>
          </a:prstGeom>
          <a:noFill/>
          <a:ln>
            <a:noFill/>
          </a:ln>
        </p:spPr>
        <p:txBody>
          <a:bodyPr lIns="121900" tIns="121900" rIns="121900" bIns="121900" anchor="ctr" anchorCtr="0"/>
          <a:lstStyle>
            <a:lvl1pPr marL="0" marR="0" lvl="0" indent="0" algn="ctr" rtl="0">
              <a:spcBef>
                <a:spcPts val="0"/>
              </a:spcBef>
              <a:buSzPct val="118750"/>
              <a:buNone/>
              <a:defRPr sz="1600" b="0" i="0" u="none" strike="noStrike" cap="none">
                <a:solidFill>
                  <a:srgbClr val="888888"/>
                </a:solidFill>
                <a:latin typeface="Calibri"/>
                <a:ea typeface="Calibri"/>
                <a:cs typeface="Calibri"/>
                <a:sym typeface="Calibri"/>
              </a:defRPr>
            </a:lvl1pPr>
            <a:lvl2pPr marL="609600" marR="0" lvl="1" indent="0" algn="l" rtl="0">
              <a:spcBef>
                <a:spcPts val="0"/>
              </a:spcBef>
              <a:buSzPct val="79166"/>
              <a:buNone/>
              <a:defRPr sz="2400" b="0" i="0" u="none" strike="noStrike" cap="none">
                <a:solidFill>
                  <a:schemeClr val="dk1"/>
                </a:solidFill>
                <a:latin typeface="Calibri"/>
                <a:ea typeface="Calibri"/>
                <a:cs typeface="Calibri"/>
                <a:sym typeface="Calibri"/>
              </a:defRPr>
            </a:lvl2pPr>
            <a:lvl3pPr marL="1219200" marR="0" lvl="2" indent="0" algn="l" rtl="0">
              <a:spcBef>
                <a:spcPts val="0"/>
              </a:spcBef>
              <a:buSzPct val="79166"/>
              <a:buNone/>
              <a:defRPr sz="2400" b="0" i="0" u="none" strike="noStrike" cap="none">
                <a:solidFill>
                  <a:schemeClr val="dk1"/>
                </a:solidFill>
                <a:latin typeface="Calibri"/>
                <a:ea typeface="Calibri"/>
                <a:cs typeface="Calibri"/>
                <a:sym typeface="Calibri"/>
              </a:defRPr>
            </a:lvl3pPr>
            <a:lvl4pPr marL="1828800" marR="0" lvl="3" indent="0" algn="l" rtl="0">
              <a:spcBef>
                <a:spcPts val="0"/>
              </a:spcBef>
              <a:buSzPct val="79166"/>
              <a:buNone/>
              <a:defRPr sz="2400" b="0" i="0" u="none" strike="noStrike" cap="none">
                <a:solidFill>
                  <a:schemeClr val="dk1"/>
                </a:solidFill>
                <a:latin typeface="Calibri"/>
                <a:ea typeface="Calibri"/>
                <a:cs typeface="Calibri"/>
                <a:sym typeface="Calibri"/>
              </a:defRPr>
            </a:lvl4pPr>
            <a:lvl5pPr marL="2438400" marR="0" lvl="4" indent="0" algn="l" rtl="0">
              <a:spcBef>
                <a:spcPts val="0"/>
              </a:spcBef>
              <a:buSzPct val="79166"/>
              <a:buNone/>
              <a:defRPr sz="2400" b="0" i="0" u="none" strike="noStrike" cap="none">
                <a:solidFill>
                  <a:schemeClr val="dk1"/>
                </a:solidFill>
                <a:latin typeface="Calibri"/>
                <a:ea typeface="Calibri"/>
                <a:cs typeface="Calibri"/>
                <a:sym typeface="Calibri"/>
              </a:defRPr>
            </a:lvl5pPr>
            <a:lvl6pPr marL="3048000" marR="0" lvl="5" indent="0" algn="l" rtl="0">
              <a:spcBef>
                <a:spcPts val="0"/>
              </a:spcBef>
              <a:buSzPct val="79166"/>
              <a:buNone/>
              <a:defRPr sz="2400" b="0" i="0" u="none" strike="noStrike" cap="none">
                <a:solidFill>
                  <a:schemeClr val="dk1"/>
                </a:solidFill>
                <a:latin typeface="Calibri"/>
                <a:ea typeface="Calibri"/>
                <a:cs typeface="Calibri"/>
                <a:sym typeface="Calibri"/>
              </a:defRPr>
            </a:lvl6pPr>
            <a:lvl7pPr marL="3657600" marR="0" lvl="6" indent="0" algn="l" rtl="0">
              <a:spcBef>
                <a:spcPts val="0"/>
              </a:spcBef>
              <a:buSzPct val="79166"/>
              <a:buNone/>
              <a:defRPr sz="2400" b="0" i="0" u="none" strike="noStrike" cap="none">
                <a:solidFill>
                  <a:schemeClr val="dk1"/>
                </a:solidFill>
                <a:latin typeface="Calibri"/>
                <a:ea typeface="Calibri"/>
                <a:cs typeface="Calibri"/>
                <a:sym typeface="Calibri"/>
              </a:defRPr>
            </a:lvl7pPr>
            <a:lvl8pPr marL="4267200" marR="0" lvl="7" indent="0" algn="l" rtl="0">
              <a:spcBef>
                <a:spcPts val="0"/>
              </a:spcBef>
              <a:buSzPct val="79166"/>
              <a:buNone/>
              <a:defRPr sz="2400" b="0" i="0" u="none" strike="noStrike" cap="none">
                <a:solidFill>
                  <a:schemeClr val="dk1"/>
                </a:solidFill>
                <a:latin typeface="Calibri"/>
                <a:ea typeface="Calibri"/>
                <a:cs typeface="Calibri"/>
                <a:sym typeface="Calibri"/>
              </a:defRPr>
            </a:lvl8pPr>
            <a:lvl9pPr marL="4876800" marR="0" lvl="8" indent="0" algn="l" rtl="0">
              <a:spcBef>
                <a:spcPts val="0"/>
              </a:spcBef>
              <a:buSzPct val="79166"/>
              <a:buNone/>
              <a:defRPr sz="24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7646000" y="1563304"/>
            <a:ext cx="4401600" cy="175500"/>
          </a:xfrm>
          <a:prstGeom prst="rect">
            <a:avLst/>
          </a:prstGeom>
          <a:noFill/>
          <a:ln>
            <a:noFill/>
          </a:ln>
        </p:spPr>
        <p:txBody>
          <a:bodyPr lIns="121900" tIns="60925" rIns="121900" bIns="60925" anchor="ctr" anchorCtr="0">
            <a:noAutofit/>
          </a:bodyPr>
          <a:lstStyle/>
          <a:p>
            <a:pPr marL="0" marR="0" lvl="0" indent="0" algn="r" rtl="0">
              <a:spcBef>
                <a:spcPts val="0"/>
              </a:spcBef>
              <a:buSzPct val="25000"/>
              <a:buNone/>
            </a:pPr>
            <a:r>
              <a:rPr lang="en-US" sz="1200">
                <a:solidFill>
                  <a:srgbClr val="D9D9D9"/>
                </a:solidFill>
                <a:latin typeface="Open Sans"/>
                <a:ea typeface="Open Sans"/>
                <a:cs typeface="Open Sans"/>
                <a:sym typeface="Open Sans"/>
              </a:rPr>
              <a:t>February 12, 2017  |  </a:t>
            </a:r>
            <a:fld id="{00000000-1234-1234-1234-123412341234}" type="slidenum">
              <a:rPr lang="en-US" sz="1200" b="0" i="0" u="none" strike="noStrike" cap="none">
                <a:solidFill>
                  <a:srgbClr val="D9D9D9"/>
                </a:solidFill>
                <a:latin typeface="Open Sans"/>
                <a:ea typeface="Open Sans"/>
                <a:cs typeface="Open Sans"/>
                <a:sym typeface="Open Sans"/>
              </a:rPr>
              <a:t>‹#›</a:t>
            </a:fld>
            <a:endParaRPr lang="en-US" sz="1200" b="0" i="0" u="none" strike="noStrike" cap="none">
              <a:solidFill>
                <a:srgbClr val="D9D9D9"/>
              </a:solidFill>
              <a:latin typeface="Open Sans"/>
              <a:ea typeface="Open Sans"/>
              <a:cs typeface="Open Sans"/>
              <a:sym typeface="Open Sans"/>
            </a:endParaRPr>
          </a:p>
        </p:txBody>
      </p:sp>
    </p:spTree>
    <p:extLst>
      <p:ext uri="{BB962C8B-B14F-4D97-AF65-F5344CB8AC3E}">
        <p14:creationId xmlns:p14="http://schemas.microsoft.com/office/powerpoint/2010/main" val="522318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52508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3782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2189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4658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838200" y="1825625"/>
            <a:ext cx="10515599"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F9194"/>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F9194"/>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F9194"/>
                </a:solidFill>
                <a:latin typeface="Calibri"/>
                <a:ea typeface="Calibri"/>
                <a:cs typeface="Calibri"/>
                <a:sym typeface="Calibri"/>
              </a:rPr>
              <a:t>‹#›</a:t>
            </a:fld>
            <a:endParaRPr lang="en-US" sz="1200" b="0" i="0" u="none" strike="noStrike" cap="none">
              <a:solidFill>
                <a:srgbClr val="8F9194"/>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71" r:id="rId4"/>
    <p:sldLayoutId id="2147483672" r:id="rId5"/>
    <p:sldLayoutId id="2147483673" r:id="rId6"/>
    <p:sldLayoutId id="2147483674" r:id="rId7"/>
    <p:sldLayoutId id="2147483675"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0.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hyperlink" Target="https://docs.google.com/spreadsheets/d/1XpUZyGe80mL3oh6fmvPuBBKFj55HPLqRhw8rsi4nGE0/edit#gid=1057968535" TargetMode="Externa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hyperlink" Target="https://docs.google.com/spreadsheets/d/1XpUZyGe80mL3oh6fmvPuBBKFj55HPLqRhw8rsi4nGE0/edit#gid=1057968535" TargetMode="External"/><Relationship Id="rId5" Type="http://schemas.openxmlformats.org/officeDocument/2006/relationships/image" Target="../media/image5.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2.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3.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docs.google.com/spreadsheets/d/1XpUZyGe80mL3oh6fmvPuBBKFj55HPLqRhw8rsi4nGE0/edit#gid=1057968535" TargetMode="External"/><Relationship Id="rId2" Type="http://schemas.openxmlformats.org/officeDocument/2006/relationships/notesSlide" Target="../notesSlides/notesSlide48.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1" name="Shape 132"/>
          <p:cNvPicPr preferRelativeResize="0"/>
          <p:nvPr/>
        </p:nvPicPr>
        <p:blipFill rotWithShape="1">
          <a:blip r:embed="rId3">
            <a:alphaModFix amt="15000"/>
            <a:extLst>
              <a:ext uri="{28A0092B-C50C-407E-A947-70E740481C1C}">
                <a14:useLocalDpi xmlns:a14="http://schemas.microsoft.com/office/drawing/2010/main" val="0"/>
              </a:ext>
            </a:extLst>
          </a:blip>
          <a:srcRect b="10369"/>
          <a:stretch/>
        </p:blipFill>
        <p:spPr>
          <a:xfrm>
            <a:off x="0" y="0"/>
            <a:ext cx="12192000" cy="6858000"/>
          </a:xfrm>
          <a:prstGeom prst="rect">
            <a:avLst/>
          </a:prstGeom>
          <a:solidFill>
            <a:schemeClr val="tx1"/>
          </a:solidFill>
          <a:ln>
            <a:noFill/>
          </a:ln>
        </p:spPr>
      </p:pic>
      <p:sp>
        <p:nvSpPr>
          <p:cNvPr id="133" name="Shape 133"/>
          <p:cNvSpPr txBox="1"/>
          <p:nvPr/>
        </p:nvSpPr>
        <p:spPr>
          <a:xfrm>
            <a:off x="514349" y="2321483"/>
            <a:ext cx="11163300" cy="912188"/>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SzPct val="25000"/>
              <a:buNone/>
            </a:pPr>
            <a:r>
              <a:rPr lang="en-US" sz="7000" b="1" u="none" strike="noStrike" cap="none" dirty="0">
                <a:solidFill>
                  <a:schemeClr val="lt1"/>
                </a:solidFill>
                <a:latin typeface="Gilroy ExtraBold" charset="0"/>
                <a:ea typeface="Gilroy ExtraBold" charset="0"/>
                <a:cs typeface="Gilroy ExtraBold" charset="0"/>
                <a:sym typeface="Arial"/>
              </a:rPr>
              <a:t>Effective conversations</a:t>
            </a:r>
          </a:p>
        </p:txBody>
      </p:sp>
      <p:sp>
        <p:nvSpPr>
          <p:cNvPr id="134" name="Shape 134"/>
          <p:cNvSpPr txBox="1"/>
          <p:nvPr/>
        </p:nvSpPr>
        <p:spPr>
          <a:xfrm>
            <a:off x="3319969" y="6219371"/>
            <a:ext cx="5552060" cy="369332"/>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800" b="1" u="none" strike="noStrike" cap="none" dirty="0">
                <a:solidFill>
                  <a:schemeClr val="lt1"/>
                </a:solidFill>
                <a:latin typeface="Gilroy ExtraBold" charset="0"/>
                <a:ea typeface="Gilroy ExtraBold" charset="0"/>
                <a:cs typeface="Gilroy ExtraBold" charset="0"/>
                <a:sym typeface="Arial"/>
              </a:rPr>
              <a:t>We will begin the training at 8 p.m. ET / 7 p.m. CT</a:t>
            </a:r>
          </a:p>
        </p:txBody>
      </p:sp>
      <p:sp>
        <p:nvSpPr>
          <p:cNvPr id="8" name="Shape 133"/>
          <p:cNvSpPr txBox="1"/>
          <p:nvPr/>
        </p:nvSpPr>
        <p:spPr>
          <a:xfrm>
            <a:off x="514350" y="5073362"/>
            <a:ext cx="11163300" cy="832901"/>
          </a:xfrm>
          <a:prstGeom prst="rect">
            <a:avLst/>
          </a:prstGeom>
          <a:noFill/>
          <a:ln>
            <a:noFill/>
          </a:ln>
        </p:spPr>
        <p:txBody>
          <a:bodyPr lIns="91425" tIns="45700" rIns="91425" bIns="45700" anchor="t" anchorCtr="0">
            <a:noAutofit/>
          </a:bodyPr>
          <a:lstStyle/>
          <a:p>
            <a:pPr algn="ctr">
              <a:buSzPct val="25000"/>
            </a:pPr>
            <a:r>
              <a:rPr lang="en-US" sz="2400" b="1" dirty="0">
                <a:solidFill>
                  <a:schemeClr val="lt1"/>
                </a:solidFill>
                <a:latin typeface="Source Sans Pro" charset="0"/>
                <a:ea typeface="Source Sans Pro" charset="0"/>
                <a:cs typeface="Source Sans Pro" charset="0"/>
              </a:rPr>
              <a:t>Elizabeth Erickson </a:t>
            </a:r>
            <a:r>
              <a:rPr lang="en-US" sz="1800" dirty="0">
                <a:solidFill>
                  <a:srgbClr val="00C4FF"/>
                </a:solidFill>
                <a:latin typeface="Source Sans Pro" charset="0"/>
                <a:ea typeface="Source Sans Pro" charset="0"/>
                <a:cs typeface="Source Sans Pro" charset="0"/>
              </a:rPr>
              <a:t>OFA Training Director @</a:t>
            </a:r>
            <a:r>
              <a:rPr lang="en-US" sz="1800" dirty="0" err="1">
                <a:solidFill>
                  <a:srgbClr val="00C4FF"/>
                </a:solidFill>
                <a:latin typeface="Source Sans Pro" charset="0"/>
                <a:ea typeface="Source Sans Pro" charset="0"/>
                <a:cs typeface="Source Sans Pro" charset="0"/>
              </a:rPr>
              <a:t>LizzGErickson</a:t>
            </a:r>
            <a:r>
              <a:rPr lang="en-US" sz="1800" dirty="0">
                <a:solidFill>
                  <a:srgbClr val="00C4FF"/>
                </a:solidFill>
                <a:latin typeface="Source Sans Pro" charset="0"/>
                <a:ea typeface="Source Sans Pro" charset="0"/>
                <a:cs typeface="Source Sans Pro" charset="0"/>
              </a:rPr>
              <a:t>/  </a:t>
            </a:r>
          </a:p>
          <a:p>
            <a:pPr lvl="0" algn="ctr">
              <a:buSzPct val="25000"/>
            </a:pPr>
            <a:r>
              <a:rPr lang="en-US" sz="2400" b="1" dirty="0">
                <a:solidFill>
                  <a:schemeClr val="lt1"/>
                </a:solidFill>
                <a:latin typeface="Source Sans Pro" charset="0"/>
                <a:ea typeface="Source Sans Pro" charset="0"/>
                <a:cs typeface="Source Sans Pro" charset="0"/>
              </a:rPr>
              <a:t>Alexis </a:t>
            </a:r>
            <a:r>
              <a:rPr lang="en-US" sz="2400" b="1" dirty="0" err="1">
                <a:solidFill>
                  <a:schemeClr val="lt1"/>
                </a:solidFill>
                <a:latin typeface="Source Sans Pro" charset="0"/>
                <a:ea typeface="Source Sans Pro" charset="0"/>
                <a:cs typeface="Source Sans Pro" charset="0"/>
              </a:rPr>
              <a:t>Conavay</a:t>
            </a:r>
            <a:r>
              <a:rPr lang="en-US" sz="2400" b="1" dirty="0">
                <a:solidFill>
                  <a:schemeClr val="lt1"/>
                </a:solidFill>
                <a:latin typeface="Source Sans Pro" charset="0"/>
                <a:ea typeface="Source Sans Pro" charset="0"/>
                <a:cs typeface="Source Sans Pro" charset="0"/>
              </a:rPr>
              <a:t> </a:t>
            </a:r>
            <a:r>
              <a:rPr lang="en-US" sz="1800" dirty="0">
                <a:solidFill>
                  <a:srgbClr val="00C4FF"/>
                </a:solidFill>
                <a:latin typeface="Source Sans Pro" charset="0"/>
                <a:ea typeface="Source Sans Pro" charset="0"/>
                <a:cs typeface="Source Sans Pro" charset="0"/>
              </a:rPr>
              <a:t>Training Manager @</a:t>
            </a:r>
            <a:r>
              <a:rPr lang="en-US" sz="1800" dirty="0" err="1">
                <a:solidFill>
                  <a:srgbClr val="00C4FF"/>
                </a:solidFill>
                <a:latin typeface="Source Sans Pro" charset="0"/>
                <a:ea typeface="Source Sans Pro" charset="0"/>
                <a:cs typeface="Source Sans Pro" charset="0"/>
              </a:rPr>
              <a:t>AlexConavay</a:t>
            </a:r>
            <a:endParaRPr lang="en-US" sz="1800" dirty="0">
              <a:solidFill>
                <a:srgbClr val="00C4FF"/>
              </a:solidFill>
              <a:latin typeface="Source Sans Pro" charset="0"/>
              <a:ea typeface="Source Sans Pro" charset="0"/>
              <a:cs typeface="Source Sans Pro" charset="0"/>
            </a:endParaRPr>
          </a:p>
          <a:p>
            <a:pPr lvl="0" algn="ctr">
              <a:buSzPct val="25000"/>
            </a:pPr>
            <a:endParaRPr lang="en-US" sz="1800" dirty="0">
              <a:solidFill>
                <a:srgbClr val="00C4FF"/>
              </a:solidFill>
              <a:latin typeface="Source Sans Pro" charset="0"/>
              <a:ea typeface="Source Sans Pro" charset="0"/>
              <a:cs typeface="Source Sans Pro" charset="0"/>
            </a:endParaRPr>
          </a:p>
        </p:txBody>
      </p:sp>
      <p:pic>
        <p:nvPicPr>
          <p:cNvPr id="9" name="Shape 16"/>
          <p:cNvPicPr preferRelativeResize="0"/>
          <p:nvPr/>
        </p:nvPicPr>
        <p:blipFill rotWithShape="1">
          <a:blip r:embed="rId4">
            <a:alphaModFix amt="63000"/>
          </a:blip>
          <a:srcRect/>
          <a:stretch/>
        </p:blipFill>
        <p:spPr>
          <a:xfrm>
            <a:off x="11093823" y="6323022"/>
            <a:ext cx="869466" cy="337334"/>
          </a:xfrm>
          <a:prstGeom prst="rect">
            <a:avLst/>
          </a:prstGeom>
          <a:noFill/>
          <a:ln>
            <a:noFill/>
          </a:ln>
        </p:spPr>
      </p:pic>
      <p:sp>
        <p:nvSpPr>
          <p:cNvPr id="10" name="Shape 133"/>
          <p:cNvSpPr txBox="1"/>
          <p:nvPr/>
        </p:nvSpPr>
        <p:spPr>
          <a:xfrm>
            <a:off x="514349" y="3154692"/>
            <a:ext cx="11163300" cy="912188"/>
          </a:xfrm>
          <a:prstGeom prst="rect">
            <a:avLst/>
          </a:prstGeom>
          <a:noFill/>
          <a:ln>
            <a:noFill/>
          </a:ln>
        </p:spPr>
        <p:txBody>
          <a:bodyPr lIns="91425" tIns="45700" rIns="91425" bIns="45700" anchor="t" anchorCtr="0">
            <a:noAutofit/>
          </a:bodyPr>
          <a:lstStyle/>
          <a:p>
            <a:pPr lvl="0" algn="ctr">
              <a:buSzPct val="25000"/>
            </a:pPr>
            <a:r>
              <a:rPr lang="en-US" sz="4500" b="1" dirty="0">
                <a:solidFill>
                  <a:schemeClr val="bg2"/>
                </a:solidFill>
                <a:latin typeface="Gilroy ExtraBold" charset="0"/>
                <a:ea typeface="Gilroy ExtraBold" charset="0"/>
                <a:cs typeface="Gilroy ExtraBold" charset="0"/>
              </a:rPr>
              <a:t>Part 3: Your theory of change: </a:t>
            </a:r>
          </a:p>
          <a:p>
            <a:pPr lvl="0" algn="ctr">
              <a:buSzPct val="25000"/>
            </a:pPr>
            <a:r>
              <a:rPr lang="en-US" sz="4500" b="1" dirty="0">
                <a:solidFill>
                  <a:schemeClr val="bg2"/>
                </a:solidFill>
                <a:latin typeface="Gilroy ExtraBold" charset="0"/>
                <a:ea typeface="Gilroy ExtraBold" charset="0"/>
                <a:cs typeface="Gilroy ExtraBold" charset="0"/>
              </a:rPr>
              <a:t>Why, how, what</a:t>
            </a:r>
          </a:p>
        </p:txBody>
      </p:sp>
      <p:pic>
        <p:nvPicPr>
          <p:cNvPr id="12" name="Picture 11" descr="A drawing of a face&#10;&#10;Description automatically generated">
            <a:extLst>
              <a:ext uri="{FF2B5EF4-FFF2-40B4-BE49-F238E27FC236}">
                <a16:creationId xmlns:a16="http://schemas.microsoft.com/office/drawing/2014/main" id="{3A1FE1D6-BD87-4640-BEF4-9A130B43521C}"/>
              </a:ext>
            </a:extLst>
          </p:cNvPr>
          <p:cNvPicPr>
            <a:picLocks noChangeAspect="1"/>
          </p:cNvPicPr>
          <p:nvPr/>
        </p:nvPicPr>
        <p:blipFill>
          <a:blip r:embed="rId5"/>
          <a:stretch>
            <a:fillRect/>
          </a:stretch>
        </p:blipFill>
        <p:spPr>
          <a:xfrm>
            <a:off x="514349" y="6251332"/>
            <a:ext cx="1219200" cy="419100"/>
          </a:xfrm>
          <a:prstGeom prst="rect">
            <a:avLst/>
          </a:prstGeom>
        </p:spPr>
      </p:pic>
    </p:spTree>
    <p:extLst>
      <p:ext uri="{BB962C8B-B14F-4D97-AF65-F5344CB8AC3E}">
        <p14:creationId xmlns:p14="http://schemas.microsoft.com/office/powerpoint/2010/main" val="126681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8" name="Shape 158"/>
          <p:cNvSpPr txBox="1"/>
          <p:nvPr/>
        </p:nvSpPr>
        <p:spPr>
          <a:xfrm>
            <a:off x="813290" y="1058173"/>
            <a:ext cx="2685283" cy="489273"/>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SzPct val="25000"/>
              <a:buNone/>
            </a:pPr>
            <a:endParaRPr lang="en-US" sz="2500" b="1" spc="300" dirty="0">
              <a:solidFill>
                <a:schemeClr val="tx1"/>
              </a:solidFill>
              <a:latin typeface="Gilroy ExtraBold" charset="0"/>
              <a:ea typeface="Gilroy ExtraBold" charset="0"/>
              <a:cs typeface="Gilroy ExtraBold" charset="0"/>
            </a:endParaRPr>
          </a:p>
        </p:txBody>
      </p:sp>
      <p:sp>
        <p:nvSpPr>
          <p:cNvPr id="5" name="Rectangle 4">
            <a:extLst>
              <a:ext uri="{FF2B5EF4-FFF2-40B4-BE49-F238E27FC236}">
                <a16:creationId xmlns:a16="http://schemas.microsoft.com/office/drawing/2014/main" id="{BAE51F5C-32D2-CA43-B031-37E5D3FDC94A}"/>
              </a:ext>
            </a:extLst>
          </p:cNvPr>
          <p:cNvSpPr>
            <a:spLocks noChangeArrowheads="1"/>
          </p:cNvSpPr>
          <p:nvPr/>
        </p:nvSpPr>
        <p:spPr bwMode="auto">
          <a:xfrm>
            <a:off x="813291" y="1100384"/>
            <a:ext cx="3449256" cy="5699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nSpc>
                <a:spcPct val="80000"/>
              </a:lnSpc>
            </a:pPr>
            <a:r>
              <a:rPr lang="en-US" sz="4000" b="1" dirty="0">
                <a:solidFill>
                  <a:schemeClr val="bg2"/>
                </a:solidFill>
                <a:latin typeface="Gilroy ExtraBold" charset="0"/>
                <a:ea typeface="Gilroy ExtraBold" charset="0"/>
                <a:cs typeface="Gilroy ExtraBold" charset="0"/>
              </a:rPr>
              <a:t>Your how</a:t>
            </a:r>
          </a:p>
        </p:txBody>
      </p:sp>
      <p:sp>
        <p:nvSpPr>
          <p:cNvPr id="6" name="Oval 5">
            <a:extLst>
              <a:ext uri="{FF2B5EF4-FFF2-40B4-BE49-F238E27FC236}">
                <a16:creationId xmlns:a16="http://schemas.microsoft.com/office/drawing/2014/main" id="{DD688508-5F43-414C-B481-33B84D4D0BC1}"/>
              </a:ext>
            </a:extLst>
          </p:cNvPr>
          <p:cNvSpPr/>
          <p:nvPr/>
        </p:nvSpPr>
        <p:spPr>
          <a:xfrm>
            <a:off x="5811753" y="1084737"/>
            <a:ext cx="344495" cy="344495"/>
          </a:xfrm>
          <a:prstGeom prst="ellipse">
            <a:avLst/>
          </a:prstGeom>
          <a:solidFill>
            <a:srgbClr val="00B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1</a:t>
            </a:r>
          </a:p>
        </p:txBody>
      </p:sp>
      <p:sp>
        <p:nvSpPr>
          <p:cNvPr id="8" name="Oval 7">
            <a:extLst>
              <a:ext uri="{FF2B5EF4-FFF2-40B4-BE49-F238E27FC236}">
                <a16:creationId xmlns:a16="http://schemas.microsoft.com/office/drawing/2014/main" id="{6402D2AC-131D-6747-B5A9-828248FD9772}"/>
              </a:ext>
            </a:extLst>
          </p:cNvPr>
          <p:cNvSpPr/>
          <p:nvPr/>
        </p:nvSpPr>
        <p:spPr>
          <a:xfrm>
            <a:off x="5811752" y="2765916"/>
            <a:ext cx="344495" cy="344495"/>
          </a:xfrm>
          <a:prstGeom prst="ellipse">
            <a:avLst/>
          </a:prstGeom>
          <a:solidFill>
            <a:srgbClr val="00B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2</a:t>
            </a:r>
          </a:p>
        </p:txBody>
      </p:sp>
      <p:sp>
        <p:nvSpPr>
          <p:cNvPr id="9" name="TextBox 8">
            <a:extLst>
              <a:ext uri="{FF2B5EF4-FFF2-40B4-BE49-F238E27FC236}">
                <a16:creationId xmlns:a16="http://schemas.microsoft.com/office/drawing/2014/main" id="{B3164DCE-BBD4-7848-B770-526715CF9D5D}"/>
              </a:ext>
            </a:extLst>
          </p:cNvPr>
          <p:cNvSpPr txBox="1"/>
          <p:nvPr/>
        </p:nvSpPr>
        <p:spPr>
          <a:xfrm>
            <a:off x="6512329" y="2687461"/>
            <a:ext cx="4743717" cy="1200329"/>
          </a:xfrm>
          <a:prstGeom prst="rect">
            <a:avLst/>
          </a:prstGeom>
          <a:noFill/>
        </p:spPr>
        <p:txBody>
          <a:bodyPr wrap="square" rtlCol="0">
            <a:spAutoFit/>
          </a:bodyPr>
          <a:lstStyle/>
          <a:p>
            <a:r>
              <a:rPr lang="en-US" sz="2400" dirty="0">
                <a:latin typeface="Source Sans Pro" charset="0"/>
                <a:ea typeface="Source Sans Pro" charset="0"/>
                <a:cs typeface="Source Sans Pro" charset="0"/>
              </a:rPr>
              <a:t>Your how should explain the way in you which you or your organization live out your values. </a:t>
            </a:r>
          </a:p>
        </p:txBody>
      </p:sp>
      <p:sp>
        <p:nvSpPr>
          <p:cNvPr id="10" name="TextBox 9">
            <a:extLst>
              <a:ext uri="{FF2B5EF4-FFF2-40B4-BE49-F238E27FC236}">
                <a16:creationId xmlns:a16="http://schemas.microsoft.com/office/drawing/2014/main" id="{A6EF9CA7-F9E7-BE47-8366-DFB9BF5FDE74}"/>
              </a:ext>
            </a:extLst>
          </p:cNvPr>
          <p:cNvSpPr txBox="1"/>
          <p:nvPr/>
        </p:nvSpPr>
        <p:spPr>
          <a:xfrm>
            <a:off x="6512330" y="4316750"/>
            <a:ext cx="4743717" cy="830997"/>
          </a:xfrm>
          <a:prstGeom prst="rect">
            <a:avLst/>
          </a:prstGeom>
          <a:noFill/>
        </p:spPr>
        <p:txBody>
          <a:bodyPr wrap="square" rtlCol="0">
            <a:spAutoFit/>
          </a:bodyPr>
          <a:lstStyle/>
          <a:p>
            <a:r>
              <a:rPr lang="en-US" sz="2400" dirty="0">
                <a:latin typeface="Source Sans Pro" charset="0"/>
                <a:ea typeface="Source Sans Pro" charset="0"/>
                <a:cs typeface="Source Sans Pro" charset="0"/>
              </a:rPr>
              <a:t>We sometimes call this our “theory of change.”</a:t>
            </a:r>
          </a:p>
        </p:txBody>
      </p:sp>
      <p:sp>
        <p:nvSpPr>
          <p:cNvPr id="11" name="Oval 10">
            <a:extLst>
              <a:ext uri="{FF2B5EF4-FFF2-40B4-BE49-F238E27FC236}">
                <a16:creationId xmlns:a16="http://schemas.microsoft.com/office/drawing/2014/main" id="{AF5B1667-F27F-FC41-A754-FBF2C33700EC}"/>
              </a:ext>
            </a:extLst>
          </p:cNvPr>
          <p:cNvSpPr/>
          <p:nvPr/>
        </p:nvSpPr>
        <p:spPr>
          <a:xfrm>
            <a:off x="5811752" y="4367584"/>
            <a:ext cx="344495" cy="344495"/>
          </a:xfrm>
          <a:prstGeom prst="ellipse">
            <a:avLst/>
          </a:prstGeom>
          <a:solidFill>
            <a:srgbClr val="00B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3</a:t>
            </a:r>
          </a:p>
        </p:txBody>
      </p:sp>
      <p:sp>
        <p:nvSpPr>
          <p:cNvPr id="12" name="TextBox 11">
            <a:extLst>
              <a:ext uri="{FF2B5EF4-FFF2-40B4-BE49-F238E27FC236}">
                <a16:creationId xmlns:a16="http://schemas.microsoft.com/office/drawing/2014/main" id="{8B289EBD-1E71-2E4F-9566-E202FAEB722F}"/>
              </a:ext>
            </a:extLst>
          </p:cNvPr>
          <p:cNvSpPr txBox="1"/>
          <p:nvPr/>
        </p:nvSpPr>
        <p:spPr>
          <a:xfrm>
            <a:off x="6512329" y="1058173"/>
            <a:ext cx="4743717" cy="830997"/>
          </a:xfrm>
          <a:prstGeom prst="rect">
            <a:avLst/>
          </a:prstGeom>
          <a:noFill/>
        </p:spPr>
        <p:txBody>
          <a:bodyPr wrap="square" rtlCol="0">
            <a:spAutoFit/>
          </a:bodyPr>
          <a:lstStyle/>
          <a:p>
            <a:r>
              <a:rPr lang="en-US" sz="2400" dirty="0">
                <a:latin typeface="Source Sans Pro" charset="0"/>
                <a:ea typeface="Source Sans Pro" charset="0"/>
                <a:cs typeface="Source Sans Pro" charset="0"/>
              </a:rPr>
              <a:t>This is your strategy, the way that you bring your “why” into being.</a:t>
            </a:r>
          </a:p>
        </p:txBody>
      </p:sp>
      <p:pic>
        <p:nvPicPr>
          <p:cNvPr id="13" name="Picture 12">
            <a:extLst>
              <a:ext uri="{FF2B5EF4-FFF2-40B4-BE49-F238E27FC236}">
                <a16:creationId xmlns:a16="http://schemas.microsoft.com/office/drawing/2014/main" id="{0535AB63-D8DD-9B4B-907A-A0CA744F8E1D}"/>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4313396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8" name="Shape 158"/>
          <p:cNvSpPr txBox="1"/>
          <p:nvPr/>
        </p:nvSpPr>
        <p:spPr>
          <a:xfrm>
            <a:off x="813290" y="1058173"/>
            <a:ext cx="2685283" cy="489273"/>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SzPct val="25000"/>
              <a:buNone/>
            </a:pPr>
            <a:endParaRPr lang="en-US" sz="2500" b="1" spc="300" dirty="0">
              <a:solidFill>
                <a:schemeClr val="tx1"/>
              </a:solidFill>
              <a:latin typeface="Gilroy ExtraBold" charset="0"/>
              <a:ea typeface="Gilroy ExtraBold" charset="0"/>
              <a:cs typeface="Gilroy ExtraBold" charset="0"/>
            </a:endParaRPr>
          </a:p>
        </p:txBody>
      </p:sp>
      <p:sp>
        <p:nvSpPr>
          <p:cNvPr id="5" name="Rectangle 4">
            <a:extLst>
              <a:ext uri="{FF2B5EF4-FFF2-40B4-BE49-F238E27FC236}">
                <a16:creationId xmlns:a16="http://schemas.microsoft.com/office/drawing/2014/main" id="{BAE51F5C-32D2-CA43-B031-37E5D3FDC94A}"/>
              </a:ext>
            </a:extLst>
          </p:cNvPr>
          <p:cNvSpPr>
            <a:spLocks noChangeArrowheads="1"/>
          </p:cNvSpPr>
          <p:nvPr/>
        </p:nvSpPr>
        <p:spPr bwMode="auto">
          <a:xfrm>
            <a:off x="813291" y="1100384"/>
            <a:ext cx="3449256" cy="5699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nSpc>
                <a:spcPct val="80000"/>
              </a:lnSpc>
            </a:pPr>
            <a:r>
              <a:rPr lang="en-US" sz="4000" b="1" dirty="0">
                <a:solidFill>
                  <a:schemeClr val="bg2"/>
                </a:solidFill>
                <a:latin typeface="Gilroy ExtraBold" charset="0"/>
                <a:ea typeface="Gilroy ExtraBold" charset="0"/>
                <a:cs typeface="Gilroy ExtraBold" charset="0"/>
              </a:rPr>
              <a:t>Your what</a:t>
            </a:r>
          </a:p>
        </p:txBody>
      </p:sp>
      <p:sp>
        <p:nvSpPr>
          <p:cNvPr id="6" name="Oval 5">
            <a:extLst>
              <a:ext uri="{FF2B5EF4-FFF2-40B4-BE49-F238E27FC236}">
                <a16:creationId xmlns:a16="http://schemas.microsoft.com/office/drawing/2014/main" id="{DD688508-5F43-414C-B481-33B84D4D0BC1}"/>
              </a:ext>
            </a:extLst>
          </p:cNvPr>
          <p:cNvSpPr/>
          <p:nvPr/>
        </p:nvSpPr>
        <p:spPr>
          <a:xfrm>
            <a:off x="5811753" y="1084737"/>
            <a:ext cx="344495" cy="344495"/>
          </a:xfrm>
          <a:prstGeom prst="ellipse">
            <a:avLst/>
          </a:prstGeom>
          <a:solidFill>
            <a:srgbClr val="00B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1</a:t>
            </a:r>
          </a:p>
        </p:txBody>
      </p:sp>
      <p:sp>
        <p:nvSpPr>
          <p:cNvPr id="8" name="Oval 7">
            <a:extLst>
              <a:ext uri="{FF2B5EF4-FFF2-40B4-BE49-F238E27FC236}">
                <a16:creationId xmlns:a16="http://schemas.microsoft.com/office/drawing/2014/main" id="{6402D2AC-131D-6747-B5A9-828248FD9772}"/>
              </a:ext>
            </a:extLst>
          </p:cNvPr>
          <p:cNvSpPr/>
          <p:nvPr/>
        </p:nvSpPr>
        <p:spPr>
          <a:xfrm>
            <a:off x="5811752" y="2712128"/>
            <a:ext cx="344495" cy="344495"/>
          </a:xfrm>
          <a:prstGeom prst="ellipse">
            <a:avLst/>
          </a:prstGeom>
          <a:solidFill>
            <a:srgbClr val="00B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2</a:t>
            </a:r>
          </a:p>
        </p:txBody>
      </p:sp>
      <p:sp>
        <p:nvSpPr>
          <p:cNvPr id="9" name="TextBox 8">
            <a:extLst>
              <a:ext uri="{FF2B5EF4-FFF2-40B4-BE49-F238E27FC236}">
                <a16:creationId xmlns:a16="http://schemas.microsoft.com/office/drawing/2014/main" id="{B3164DCE-BBD4-7848-B770-526715CF9D5D}"/>
              </a:ext>
            </a:extLst>
          </p:cNvPr>
          <p:cNvSpPr txBox="1"/>
          <p:nvPr/>
        </p:nvSpPr>
        <p:spPr>
          <a:xfrm>
            <a:off x="6512329" y="2633673"/>
            <a:ext cx="4743717" cy="1200329"/>
          </a:xfrm>
          <a:prstGeom prst="rect">
            <a:avLst/>
          </a:prstGeom>
          <a:noFill/>
        </p:spPr>
        <p:txBody>
          <a:bodyPr wrap="square" rtlCol="0">
            <a:spAutoFit/>
          </a:bodyPr>
          <a:lstStyle/>
          <a:p>
            <a:r>
              <a:rPr lang="en-US" sz="2400" dirty="0">
                <a:latin typeface="Source Sans Pro" charset="0"/>
                <a:ea typeface="Source Sans Pro" charset="0"/>
                <a:cs typeface="Source Sans Pro" charset="0"/>
              </a:rPr>
              <a:t>This is the easiest part of ourselves to understand, but the least convincing to motivate others. </a:t>
            </a:r>
          </a:p>
        </p:txBody>
      </p:sp>
      <p:sp>
        <p:nvSpPr>
          <p:cNvPr id="10" name="TextBox 9">
            <a:extLst>
              <a:ext uri="{FF2B5EF4-FFF2-40B4-BE49-F238E27FC236}">
                <a16:creationId xmlns:a16="http://schemas.microsoft.com/office/drawing/2014/main" id="{A6EF9CA7-F9E7-BE47-8366-DFB9BF5FDE74}"/>
              </a:ext>
            </a:extLst>
          </p:cNvPr>
          <p:cNvSpPr txBox="1"/>
          <p:nvPr/>
        </p:nvSpPr>
        <p:spPr>
          <a:xfrm>
            <a:off x="6512330" y="4316750"/>
            <a:ext cx="4743717" cy="1200329"/>
          </a:xfrm>
          <a:prstGeom prst="rect">
            <a:avLst/>
          </a:prstGeom>
          <a:noFill/>
        </p:spPr>
        <p:txBody>
          <a:bodyPr wrap="square" rtlCol="0">
            <a:spAutoFit/>
          </a:bodyPr>
          <a:lstStyle/>
          <a:p>
            <a:r>
              <a:rPr lang="en-US" sz="2400" dirty="0">
                <a:latin typeface="Source Sans Pro" charset="0"/>
                <a:ea typeface="Source Sans Pro" charset="0"/>
                <a:cs typeface="Source Sans Pro" charset="0"/>
              </a:rPr>
              <a:t>Use your “why” and “how” to motivate people to join your “what!”</a:t>
            </a:r>
          </a:p>
        </p:txBody>
      </p:sp>
      <p:sp>
        <p:nvSpPr>
          <p:cNvPr id="11" name="Oval 10">
            <a:extLst>
              <a:ext uri="{FF2B5EF4-FFF2-40B4-BE49-F238E27FC236}">
                <a16:creationId xmlns:a16="http://schemas.microsoft.com/office/drawing/2014/main" id="{AF5B1667-F27F-FC41-A754-FBF2C33700EC}"/>
              </a:ext>
            </a:extLst>
          </p:cNvPr>
          <p:cNvSpPr/>
          <p:nvPr/>
        </p:nvSpPr>
        <p:spPr>
          <a:xfrm>
            <a:off x="5811752" y="4367584"/>
            <a:ext cx="344495" cy="344495"/>
          </a:xfrm>
          <a:prstGeom prst="ellipse">
            <a:avLst/>
          </a:prstGeom>
          <a:solidFill>
            <a:srgbClr val="00B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3</a:t>
            </a:r>
          </a:p>
        </p:txBody>
      </p:sp>
      <p:sp>
        <p:nvSpPr>
          <p:cNvPr id="12" name="TextBox 11">
            <a:extLst>
              <a:ext uri="{FF2B5EF4-FFF2-40B4-BE49-F238E27FC236}">
                <a16:creationId xmlns:a16="http://schemas.microsoft.com/office/drawing/2014/main" id="{8B289EBD-1E71-2E4F-9566-E202FAEB722F}"/>
              </a:ext>
            </a:extLst>
          </p:cNvPr>
          <p:cNvSpPr txBox="1"/>
          <p:nvPr/>
        </p:nvSpPr>
        <p:spPr>
          <a:xfrm>
            <a:off x="6512329" y="1058173"/>
            <a:ext cx="4743717" cy="830997"/>
          </a:xfrm>
          <a:prstGeom prst="rect">
            <a:avLst/>
          </a:prstGeom>
          <a:noFill/>
        </p:spPr>
        <p:txBody>
          <a:bodyPr wrap="square" rtlCol="0">
            <a:spAutoFit/>
          </a:bodyPr>
          <a:lstStyle/>
          <a:p>
            <a:r>
              <a:rPr lang="en-US" sz="2400" dirty="0">
                <a:latin typeface="Source Sans Pro" charset="0"/>
                <a:ea typeface="Source Sans Pro" charset="0"/>
                <a:cs typeface="Source Sans Pro" charset="0"/>
              </a:rPr>
              <a:t>Your what is what you do; the actions you take each day. </a:t>
            </a:r>
          </a:p>
        </p:txBody>
      </p:sp>
      <p:pic>
        <p:nvPicPr>
          <p:cNvPr id="13" name="Picture 12">
            <a:extLst>
              <a:ext uri="{FF2B5EF4-FFF2-40B4-BE49-F238E27FC236}">
                <a16:creationId xmlns:a16="http://schemas.microsoft.com/office/drawing/2014/main" id="{BCCBA303-7B27-4F4B-A58D-AFB1C49647B0}"/>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8724357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Pentagon 27"/>
          <p:cNvSpPr/>
          <p:nvPr/>
        </p:nvSpPr>
        <p:spPr>
          <a:xfrm>
            <a:off x="419100" y="1889090"/>
            <a:ext cx="1981200" cy="1066800"/>
          </a:xfrm>
          <a:prstGeom prst="homePlate">
            <a:avLst>
              <a:gd name="adj" fmla="val 2695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FFFF"/>
                </a:solidFill>
                <a:latin typeface="Source Sans Pro" charset="0"/>
                <a:ea typeface="Source Sans Pro" charset="0"/>
                <a:cs typeface="Source Sans Pro" charset="0"/>
              </a:rPr>
              <a:t>Critical incident</a:t>
            </a:r>
          </a:p>
        </p:txBody>
      </p:sp>
      <p:sp>
        <p:nvSpPr>
          <p:cNvPr id="30" name="TextBox 29"/>
          <p:cNvSpPr txBox="1"/>
          <p:nvPr/>
        </p:nvSpPr>
        <p:spPr>
          <a:xfrm>
            <a:off x="2663711" y="2006991"/>
            <a:ext cx="8699232" cy="830997"/>
          </a:xfrm>
          <a:prstGeom prst="rect">
            <a:avLst/>
          </a:prstGeom>
          <a:solidFill>
            <a:schemeClr val="bg2"/>
          </a:solidFill>
        </p:spPr>
        <p:txBody>
          <a:bodyPr wrap="square" rtlCol="0" anchor="ctr">
            <a:spAutoFit/>
          </a:bodyPr>
          <a:lstStyle/>
          <a:p>
            <a:pPr algn="ctr"/>
            <a:r>
              <a:rPr lang="en-US" sz="2400" b="1" dirty="0">
                <a:solidFill>
                  <a:srgbClr val="FFFFFF"/>
                </a:solidFill>
                <a:latin typeface="Source Sans Pro" charset="0"/>
                <a:ea typeface="Source Sans Pro" charset="0"/>
                <a:cs typeface="Source Sans Pro" charset="0"/>
              </a:rPr>
              <a:t>What is a critical incident that leads to what you believe and why?</a:t>
            </a:r>
          </a:p>
        </p:txBody>
      </p:sp>
      <p:sp>
        <p:nvSpPr>
          <p:cNvPr id="8" name="Pentagon 7"/>
          <p:cNvSpPr/>
          <p:nvPr/>
        </p:nvSpPr>
        <p:spPr>
          <a:xfrm>
            <a:off x="419100" y="3297031"/>
            <a:ext cx="1981200" cy="1066800"/>
          </a:xfrm>
          <a:prstGeom prst="homePlate">
            <a:avLst>
              <a:gd name="adj" fmla="val 33467"/>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FFFF"/>
                </a:solidFill>
                <a:latin typeface="Source Sans Pro" charset="0"/>
                <a:ea typeface="Source Sans Pro" charset="0"/>
                <a:cs typeface="Source Sans Pro" charset="0"/>
              </a:rPr>
              <a:t>Values</a:t>
            </a:r>
          </a:p>
        </p:txBody>
      </p:sp>
      <p:sp>
        <p:nvSpPr>
          <p:cNvPr id="13" name="Pentagon 12"/>
          <p:cNvSpPr/>
          <p:nvPr/>
        </p:nvSpPr>
        <p:spPr>
          <a:xfrm>
            <a:off x="405144" y="4704972"/>
            <a:ext cx="1981200" cy="1066800"/>
          </a:xfrm>
          <a:prstGeom prst="homePlate">
            <a:avLst>
              <a:gd name="adj" fmla="val 3346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Source Sans Pro" charset="0"/>
                <a:ea typeface="Source Sans Pro" charset="0"/>
                <a:cs typeface="Source Sans Pro" charset="0"/>
              </a:rPr>
              <a:t>Practice</a:t>
            </a:r>
          </a:p>
        </p:txBody>
      </p:sp>
      <p:sp>
        <p:nvSpPr>
          <p:cNvPr id="21" name="TextBox 20"/>
          <p:cNvSpPr txBox="1"/>
          <p:nvPr/>
        </p:nvSpPr>
        <p:spPr>
          <a:xfrm>
            <a:off x="2663710" y="3414932"/>
            <a:ext cx="8699233" cy="830997"/>
          </a:xfrm>
          <a:prstGeom prst="rect">
            <a:avLst/>
          </a:prstGeom>
          <a:solidFill>
            <a:schemeClr val="accent6">
              <a:lumMod val="75000"/>
            </a:schemeClr>
          </a:solidFill>
        </p:spPr>
        <p:txBody>
          <a:bodyPr wrap="square" rtlCol="0" anchor="ctr">
            <a:spAutoFit/>
          </a:bodyPr>
          <a:lstStyle/>
          <a:p>
            <a:pPr algn="ctr"/>
            <a:r>
              <a:rPr lang="en-US" sz="2400" b="1" dirty="0">
                <a:solidFill>
                  <a:srgbClr val="FFFFFF"/>
                </a:solidFill>
                <a:latin typeface="Source Sans Pro" charset="0"/>
                <a:ea typeface="Source Sans Pro" charset="0"/>
                <a:cs typeface="Source Sans Pro" charset="0"/>
              </a:rPr>
              <a:t>What values are present underneath your critical incident and why?  </a:t>
            </a:r>
          </a:p>
        </p:txBody>
      </p:sp>
      <p:sp>
        <p:nvSpPr>
          <p:cNvPr id="25" name="TextBox 24"/>
          <p:cNvSpPr txBox="1"/>
          <p:nvPr/>
        </p:nvSpPr>
        <p:spPr>
          <a:xfrm>
            <a:off x="2663710" y="4822873"/>
            <a:ext cx="8699233" cy="830997"/>
          </a:xfrm>
          <a:prstGeom prst="rect">
            <a:avLst/>
          </a:prstGeom>
          <a:solidFill>
            <a:schemeClr val="accent1"/>
          </a:solidFill>
        </p:spPr>
        <p:txBody>
          <a:bodyPr wrap="square" rtlCol="0" anchor="ctr">
            <a:spAutoFit/>
          </a:bodyPr>
          <a:lstStyle/>
          <a:p>
            <a:pPr algn="ctr"/>
            <a:r>
              <a:rPr lang="en-US" sz="2400" b="1" dirty="0">
                <a:solidFill>
                  <a:srgbClr val="FFFFFF"/>
                </a:solidFill>
                <a:latin typeface="Source Sans Pro" charset="0"/>
                <a:ea typeface="Source Sans Pro" charset="0"/>
                <a:cs typeface="Source Sans Pro" charset="0"/>
              </a:rPr>
              <a:t>How will you practice communicating your values in way that resonates with diverse groups of people?</a:t>
            </a:r>
          </a:p>
        </p:txBody>
      </p:sp>
      <p:pic>
        <p:nvPicPr>
          <p:cNvPr id="26" name="Shape 90" descr="SwingLeft_Logo_White.png"/>
          <p:cNvPicPr preferRelativeResize="0"/>
          <p:nvPr/>
        </p:nvPicPr>
        <p:blipFill>
          <a:blip r:embed="rId3">
            <a:alphaModFix amt="20000"/>
          </a:blip>
          <a:stretch>
            <a:fillRect/>
          </a:stretch>
        </p:blipFill>
        <p:spPr>
          <a:xfrm>
            <a:off x="301735" y="6147718"/>
            <a:ext cx="1594300" cy="512638"/>
          </a:xfrm>
          <a:prstGeom prst="rect">
            <a:avLst/>
          </a:prstGeom>
          <a:noFill/>
          <a:ln>
            <a:noFill/>
          </a:ln>
          <a:effectLst>
            <a:glow rad="127000">
              <a:schemeClr val="bg1"/>
            </a:glow>
          </a:effectLst>
        </p:spPr>
      </p:pic>
      <p:sp>
        <p:nvSpPr>
          <p:cNvPr id="11" name="TextBox 10"/>
          <p:cNvSpPr txBox="1"/>
          <p:nvPr/>
        </p:nvSpPr>
        <p:spPr>
          <a:xfrm>
            <a:off x="405144" y="597521"/>
            <a:ext cx="10957799" cy="647870"/>
          </a:xfrm>
          <a:prstGeom prst="rect">
            <a:avLst/>
          </a:prstGeom>
          <a:noFill/>
        </p:spPr>
        <p:txBody>
          <a:bodyPr wrap="square" rtlCol="0">
            <a:spAutoFit/>
          </a:bodyPr>
          <a:lstStyle/>
          <a:p>
            <a:pPr algn="ctr">
              <a:lnSpc>
                <a:spcPct val="80000"/>
              </a:lnSpc>
            </a:pPr>
            <a:r>
              <a:rPr lang="en-US" sz="4400" b="1" dirty="0">
                <a:solidFill>
                  <a:srgbClr val="00B4DC"/>
                </a:solidFill>
                <a:latin typeface="Gilroy ExtraBold" charset="0"/>
                <a:ea typeface="Gilroy ExtraBold" charset="0"/>
                <a:cs typeface="Gilroy ExtraBold" charset="0"/>
              </a:rPr>
              <a:t>Recap: the framework of your why</a:t>
            </a:r>
          </a:p>
        </p:txBody>
      </p:sp>
      <p:pic>
        <p:nvPicPr>
          <p:cNvPr id="10" name="Picture 9"/>
          <p:cNvPicPr>
            <a:picLocks noChangeAspect="1"/>
          </p:cNvPicPr>
          <p:nvPr/>
        </p:nvPicPr>
        <p:blipFill>
          <a:blip r:embed="rId4">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19751660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50000"/>
        </a:solidFill>
        <a:effectLst/>
      </p:bgPr>
    </p:bg>
    <p:spTree>
      <p:nvGrpSpPr>
        <p:cNvPr id="1" name=""/>
        <p:cNvGrpSpPr/>
        <p:nvPr/>
      </p:nvGrpSpPr>
      <p:grpSpPr>
        <a:xfrm>
          <a:off x="0" y="0"/>
          <a:ext cx="0" cy="0"/>
          <a:chOff x="0" y="0"/>
          <a:chExt cx="0" cy="0"/>
        </a:xfrm>
      </p:grpSpPr>
      <p:pic>
        <p:nvPicPr>
          <p:cNvPr id="4" name="06. Steve Jobs why, how, what.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116187" y="444140"/>
            <a:ext cx="7959625" cy="5969719"/>
          </a:xfrm>
          <a:prstGeom prst="rect">
            <a:avLst/>
          </a:prstGeom>
        </p:spPr>
      </p:pic>
    </p:spTree>
    <p:extLst>
      <p:ext uri="{BB962C8B-B14F-4D97-AF65-F5344CB8AC3E}">
        <p14:creationId xmlns:p14="http://schemas.microsoft.com/office/powerpoint/2010/main" val="97581798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3D44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57517" y="2966213"/>
            <a:ext cx="10676965" cy="925574"/>
          </a:xfrm>
          <a:prstGeom prst="rect">
            <a:avLst/>
          </a:prstGeom>
          <a:noFill/>
        </p:spPr>
        <p:txBody>
          <a:bodyPr wrap="square" rtlCol="0">
            <a:spAutoFit/>
          </a:bodyPr>
          <a:lstStyle/>
          <a:p>
            <a:pPr algn="ctr">
              <a:lnSpc>
                <a:spcPct val="80000"/>
              </a:lnSpc>
            </a:pPr>
            <a:r>
              <a:rPr lang="en-US" sz="6600" b="1" dirty="0">
                <a:solidFill>
                  <a:schemeClr val="bg1"/>
                </a:solidFill>
                <a:latin typeface="Gilroy ExtraBold" charset="0"/>
                <a:ea typeface="Gilroy ExtraBold" charset="0"/>
                <a:cs typeface="Gilroy ExtraBold" charset="0"/>
              </a:rPr>
              <a:t>What is Steve Jobs’ </a:t>
            </a:r>
            <a:r>
              <a:rPr lang="en-US" sz="6600" b="1" dirty="0">
                <a:solidFill>
                  <a:schemeClr val="accent2"/>
                </a:solidFill>
                <a:latin typeface="Gilroy ExtraBold" charset="0"/>
                <a:ea typeface="Gilroy ExtraBold" charset="0"/>
                <a:cs typeface="Gilroy ExtraBold" charset="0"/>
              </a:rPr>
              <a:t>why</a:t>
            </a:r>
            <a:r>
              <a:rPr lang="en-US" sz="6600" b="1" dirty="0">
                <a:solidFill>
                  <a:schemeClr val="bg1"/>
                </a:solidFill>
                <a:latin typeface="Gilroy ExtraBold" charset="0"/>
                <a:ea typeface="Gilroy ExtraBold" charset="0"/>
                <a:cs typeface="Gilroy ExtraBold" charset="0"/>
              </a:rPr>
              <a:t>?</a:t>
            </a:r>
          </a:p>
        </p:txBody>
      </p:sp>
      <p:sp>
        <p:nvSpPr>
          <p:cNvPr id="2" name="Rectangle 1"/>
          <p:cNvSpPr/>
          <p:nvPr/>
        </p:nvSpPr>
        <p:spPr>
          <a:xfrm>
            <a:off x="4866336" y="1075175"/>
            <a:ext cx="2459328" cy="407932"/>
          </a:xfrm>
          <a:prstGeom prst="rect">
            <a:avLst/>
          </a:prstGeom>
        </p:spPr>
        <p:txBody>
          <a:bodyPr wrap="none">
            <a:spAutoFit/>
          </a:bodyPr>
          <a:lstStyle/>
          <a:p>
            <a:pPr algn="ctr">
              <a:lnSpc>
                <a:spcPct val="80000"/>
              </a:lnSpc>
            </a:pPr>
            <a:r>
              <a:rPr lang="en-US" sz="2500" b="1" spc="300" dirty="0">
                <a:solidFill>
                  <a:schemeClr val="bg1"/>
                </a:solidFill>
                <a:latin typeface="Gilroy ExtraBold" charset="0"/>
                <a:ea typeface="Gilroy ExtraBold" charset="0"/>
                <a:cs typeface="Gilroy ExtraBold" charset="0"/>
              </a:rPr>
              <a:t>QUESTION 1:</a:t>
            </a:r>
          </a:p>
        </p:txBody>
      </p:sp>
    </p:spTree>
    <p:extLst>
      <p:ext uri="{BB962C8B-B14F-4D97-AF65-F5344CB8AC3E}">
        <p14:creationId xmlns:p14="http://schemas.microsoft.com/office/powerpoint/2010/main" val="12506860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3D44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57517" y="2559947"/>
            <a:ext cx="10676965" cy="1738105"/>
          </a:xfrm>
          <a:prstGeom prst="rect">
            <a:avLst/>
          </a:prstGeom>
          <a:noFill/>
        </p:spPr>
        <p:txBody>
          <a:bodyPr wrap="square" rtlCol="0">
            <a:spAutoFit/>
          </a:bodyPr>
          <a:lstStyle/>
          <a:p>
            <a:pPr algn="ctr">
              <a:lnSpc>
                <a:spcPct val="80000"/>
              </a:lnSpc>
            </a:pPr>
            <a:r>
              <a:rPr lang="en-US" sz="6600" b="1" dirty="0">
                <a:solidFill>
                  <a:schemeClr val="bg1"/>
                </a:solidFill>
                <a:latin typeface="Gilroy ExtraBold" charset="0"/>
                <a:ea typeface="Gilroy ExtraBold" charset="0"/>
                <a:cs typeface="Gilroy ExtraBold" charset="0"/>
              </a:rPr>
              <a:t>What </a:t>
            </a:r>
            <a:r>
              <a:rPr lang="en-US" sz="6600" b="1" dirty="0">
                <a:solidFill>
                  <a:schemeClr val="accent2"/>
                </a:solidFill>
                <a:latin typeface="Gilroy ExtraBold" charset="0"/>
                <a:ea typeface="Gilroy ExtraBold" charset="0"/>
                <a:cs typeface="Gilroy ExtraBold" charset="0"/>
              </a:rPr>
              <a:t>values </a:t>
            </a:r>
            <a:r>
              <a:rPr lang="en-US" sz="6600" b="1" dirty="0">
                <a:solidFill>
                  <a:schemeClr val="bg1"/>
                </a:solidFill>
                <a:latin typeface="Gilroy ExtraBold" charset="0"/>
                <a:ea typeface="Gilroy ExtraBold" charset="0"/>
                <a:cs typeface="Gilroy ExtraBold" charset="0"/>
              </a:rPr>
              <a:t>are underneath his why?</a:t>
            </a:r>
          </a:p>
        </p:txBody>
      </p:sp>
      <p:sp>
        <p:nvSpPr>
          <p:cNvPr id="5" name="Rectangle 4"/>
          <p:cNvSpPr/>
          <p:nvPr/>
        </p:nvSpPr>
        <p:spPr>
          <a:xfrm>
            <a:off x="4845497" y="1075175"/>
            <a:ext cx="2501006" cy="407932"/>
          </a:xfrm>
          <a:prstGeom prst="rect">
            <a:avLst/>
          </a:prstGeom>
        </p:spPr>
        <p:txBody>
          <a:bodyPr wrap="none">
            <a:spAutoFit/>
          </a:bodyPr>
          <a:lstStyle/>
          <a:p>
            <a:pPr algn="ctr">
              <a:lnSpc>
                <a:spcPct val="80000"/>
              </a:lnSpc>
            </a:pPr>
            <a:r>
              <a:rPr lang="en-US" sz="2500" b="1" spc="300" dirty="0">
                <a:solidFill>
                  <a:schemeClr val="bg1"/>
                </a:solidFill>
                <a:latin typeface="Gilroy ExtraBold" charset="0"/>
                <a:ea typeface="Gilroy ExtraBold" charset="0"/>
                <a:cs typeface="Gilroy ExtraBold" charset="0"/>
              </a:rPr>
              <a:t>QUESTION 2:</a:t>
            </a:r>
          </a:p>
        </p:txBody>
      </p:sp>
    </p:spTree>
    <p:extLst>
      <p:ext uri="{BB962C8B-B14F-4D97-AF65-F5344CB8AC3E}">
        <p14:creationId xmlns:p14="http://schemas.microsoft.com/office/powerpoint/2010/main" val="17060999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3D44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2755946"/>
            <a:ext cx="12191999" cy="1569660"/>
          </a:xfrm>
          <a:prstGeom prst="rect">
            <a:avLst/>
          </a:prstGeom>
          <a:noFill/>
        </p:spPr>
        <p:txBody>
          <a:bodyPr wrap="square" rtlCol="0">
            <a:spAutoFit/>
          </a:bodyPr>
          <a:lstStyle/>
          <a:p>
            <a:pPr algn="ctr">
              <a:lnSpc>
                <a:spcPct val="80000"/>
              </a:lnSpc>
            </a:pPr>
            <a:r>
              <a:rPr lang="en-US" sz="5800" b="1" dirty="0">
                <a:solidFill>
                  <a:schemeClr val="bg1"/>
                </a:solidFill>
                <a:latin typeface="Gilroy ExtraBold" charset="0"/>
                <a:ea typeface="Gilroy ExtraBold" charset="0"/>
                <a:cs typeface="Gilroy ExtraBold" charset="0"/>
              </a:rPr>
              <a:t>How does he </a:t>
            </a:r>
            <a:r>
              <a:rPr lang="en-US" sz="5800" b="1" dirty="0">
                <a:solidFill>
                  <a:schemeClr val="accent2"/>
                </a:solidFill>
                <a:latin typeface="Gilroy ExtraBold" charset="0"/>
                <a:ea typeface="Gilroy ExtraBold" charset="0"/>
                <a:cs typeface="Gilroy ExtraBold" charset="0"/>
              </a:rPr>
              <a:t>communicate</a:t>
            </a:r>
            <a:r>
              <a:rPr lang="en-US" sz="5800" b="1" dirty="0">
                <a:solidFill>
                  <a:schemeClr val="bg1"/>
                </a:solidFill>
                <a:latin typeface="Gilroy ExtraBold" charset="0"/>
                <a:ea typeface="Gilroy ExtraBold" charset="0"/>
                <a:cs typeface="Gilroy ExtraBold" charset="0"/>
              </a:rPr>
              <a:t> it? </a:t>
            </a:r>
          </a:p>
          <a:p>
            <a:pPr algn="ctr">
              <a:lnSpc>
                <a:spcPct val="80000"/>
              </a:lnSpc>
            </a:pPr>
            <a:r>
              <a:rPr lang="en-US" sz="5800" b="1" dirty="0">
                <a:solidFill>
                  <a:schemeClr val="bg1"/>
                </a:solidFill>
                <a:latin typeface="Gilroy ExtraBold" charset="0"/>
                <a:ea typeface="Gilroy ExtraBold" charset="0"/>
                <a:cs typeface="Gilroy ExtraBold" charset="0"/>
              </a:rPr>
              <a:t>Does it resonate?</a:t>
            </a:r>
          </a:p>
        </p:txBody>
      </p:sp>
      <p:sp>
        <p:nvSpPr>
          <p:cNvPr id="5" name="Rectangle 4"/>
          <p:cNvSpPr/>
          <p:nvPr/>
        </p:nvSpPr>
        <p:spPr>
          <a:xfrm>
            <a:off x="4843093" y="1075175"/>
            <a:ext cx="2505815" cy="407932"/>
          </a:xfrm>
          <a:prstGeom prst="rect">
            <a:avLst/>
          </a:prstGeom>
        </p:spPr>
        <p:txBody>
          <a:bodyPr wrap="none">
            <a:spAutoFit/>
          </a:bodyPr>
          <a:lstStyle/>
          <a:p>
            <a:pPr algn="ctr">
              <a:lnSpc>
                <a:spcPct val="80000"/>
              </a:lnSpc>
            </a:pPr>
            <a:r>
              <a:rPr lang="en-US" sz="2500" b="1" spc="300" dirty="0">
                <a:solidFill>
                  <a:schemeClr val="bg1"/>
                </a:solidFill>
                <a:latin typeface="Gilroy ExtraBold" charset="0"/>
                <a:ea typeface="Gilroy ExtraBold" charset="0"/>
                <a:cs typeface="Gilroy ExtraBold" charset="0"/>
              </a:rPr>
              <a:t>QUESTION 3:</a:t>
            </a:r>
          </a:p>
        </p:txBody>
      </p:sp>
    </p:spTree>
    <p:extLst>
      <p:ext uri="{BB962C8B-B14F-4D97-AF65-F5344CB8AC3E}">
        <p14:creationId xmlns:p14="http://schemas.microsoft.com/office/powerpoint/2010/main" val="2384023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7516" y="2136338"/>
            <a:ext cx="11036968" cy="2419124"/>
          </a:xfrm>
          <a:prstGeom prst="rect">
            <a:avLst/>
          </a:prstGeom>
          <a:noFill/>
        </p:spPr>
        <p:txBody>
          <a:bodyPr wrap="square" rtlCol="0">
            <a:spAutoFit/>
          </a:bodyPr>
          <a:lstStyle/>
          <a:p>
            <a:pPr algn="ctr">
              <a:lnSpc>
                <a:spcPct val="90000"/>
              </a:lnSpc>
            </a:pPr>
            <a:r>
              <a:rPr lang="en-US" sz="5600" b="1" dirty="0">
                <a:solidFill>
                  <a:schemeClr val="tx1"/>
                </a:solidFill>
                <a:latin typeface="Gilroy ExtraBold" charset="0"/>
                <a:ea typeface="Gilroy ExtraBold" charset="0"/>
                <a:cs typeface="Gilroy ExtraBold" charset="0"/>
              </a:rPr>
              <a:t>You have to understand your why and be genuinely curious about your neighbor’s why.   </a:t>
            </a:r>
          </a:p>
        </p:txBody>
      </p:sp>
      <p:pic>
        <p:nvPicPr>
          <p:cNvPr id="3" name="Picture 2"/>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6976801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7516" y="2190126"/>
            <a:ext cx="11036968" cy="2419124"/>
          </a:xfrm>
          <a:prstGeom prst="rect">
            <a:avLst/>
          </a:prstGeom>
          <a:noFill/>
        </p:spPr>
        <p:txBody>
          <a:bodyPr wrap="square" rtlCol="0">
            <a:spAutoFit/>
          </a:bodyPr>
          <a:lstStyle/>
          <a:p>
            <a:pPr algn="ctr">
              <a:lnSpc>
                <a:spcPct val="90000"/>
              </a:lnSpc>
            </a:pPr>
            <a:r>
              <a:rPr lang="en-US" sz="5600" b="1" dirty="0">
                <a:solidFill>
                  <a:schemeClr val="tx1"/>
                </a:solidFill>
                <a:latin typeface="Gilroy ExtraBold" charset="0"/>
                <a:ea typeface="Gilroy ExtraBold" charset="0"/>
                <a:cs typeface="Gilroy ExtraBold" charset="0"/>
              </a:rPr>
              <a:t>It’s not enough to know </a:t>
            </a:r>
          </a:p>
          <a:p>
            <a:pPr algn="ctr">
              <a:lnSpc>
                <a:spcPct val="90000"/>
              </a:lnSpc>
            </a:pPr>
            <a:r>
              <a:rPr lang="en-US" sz="5600" b="1" dirty="0">
                <a:solidFill>
                  <a:schemeClr val="tx1"/>
                </a:solidFill>
                <a:latin typeface="Gilroy ExtraBold" charset="0"/>
                <a:ea typeface="Gilroy ExtraBold" charset="0"/>
                <a:cs typeface="Gilroy ExtraBold" charset="0"/>
              </a:rPr>
              <a:t>your why—you have to identify </a:t>
            </a:r>
          </a:p>
          <a:p>
            <a:pPr algn="ctr">
              <a:lnSpc>
                <a:spcPct val="90000"/>
              </a:lnSpc>
            </a:pPr>
            <a:r>
              <a:rPr lang="en-US" sz="5600" b="1" dirty="0">
                <a:solidFill>
                  <a:schemeClr val="tx1"/>
                </a:solidFill>
                <a:latin typeface="Gilroy ExtraBold" charset="0"/>
                <a:ea typeface="Gilroy ExtraBold" charset="0"/>
                <a:cs typeface="Gilroy ExtraBold" charset="0"/>
              </a:rPr>
              <a:t>a how, and then your what.   </a:t>
            </a:r>
          </a:p>
        </p:txBody>
      </p:sp>
      <p:pic>
        <p:nvPicPr>
          <p:cNvPr id="3" name="Picture 2"/>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15282657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81340" y="1329141"/>
            <a:ext cx="3544659" cy="669414"/>
          </a:xfrm>
          <a:prstGeom prst="rect">
            <a:avLst/>
          </a:prstGeom>
          <a:solidFill>
            <a:schemeClr val="lt1"/>
          </a:solidFill>
        </p:spPr>
        <p:txBody>
          <a:bodyPr wrap="square" rtlCol="0">
            <a:spAutoFit/>
          </a:bodyPr>
          <a:lstStyle/>
          <a:p>
            <a:pPr>
              <a:lnSpc>
                <a:spcPct val="80000"/>
              </a:lnSpc>
            </a:pPr>
            <a:r>
              <a:rPr lang="en-US" sz="4500" b="1" dirty="0">
                <a:solidFill>
                  <a:schemeClr val="bg2"/>
                </a:solidFill>
                <a:latin typeface="Gilroy ExtraBold" charset="0"/>
                <a:ea typeface="Gilroy ExtraBold" charset="0"/>
                <a:cs typeface="Gilroy ExtraBold" charset="0"/>
              </a:rPr>
              <a:t>Agenda</a:t>
            </a:r>
          </a:p>
        </p:txBody>
      </p:sp>
      <p:sp>
        <p:nvSpPr>
          <p:cNvPr id="6" name="Rectangle 5"/>
          <p:cNvSpPr/>
          <p:nvPr/>
        </p:nvSpPr>
        <p:spPr>
          <a:xfrm>
            <a:off x="5822064" y="1998555"/>
            <a:ext cx="5385198" cy="59609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7" name="TextBox 6"/>
          <p:cNvSpPr txBox="1"/>
          <p:nvPr/>
        </p:nvSpPr>
        <p:spPr>
          <a:xfrm>
            <a:off x="5914662" y="1284784"/>
            <a:ext cx="5292600" cy="1754326"/>
          </a:xfrm>
          <a:prstGeom prst="rect">
            <a:avLst/>
          </a:prstGeom>
          <a:noFill/>
        </p:spPr>
        <p:txBody>
          <a:bodyPr wrap="square" rtlCol="0">
            <a:spAutoFit/>
          </a:bodyPr>
          <a:lstStyle/>
          <a:p>
            <a:pPr fontAlgn="ctr">
              <a:lnSpc>
                <a:spcPct val="150000"/>
              </a:lnSpc>
            </a:pPr>
            <a:r>
              <a:rPr lang="en-US" sz="2400" dirty="0">
                <a:solidFill>
                  <a:schemeClr val="accent3"/>
                </a:solidFill>
                <a:latin typeface="Source Sans Pro" charset="0"/>
                <a:ea typeface="Source Sans Pro" charset="0"/>
                <a:cs typeface="Source Sans Pro" charset="0"/>
              </a:rPr>
              <a:t>Recap </a:t>
            </a:r>
            <a:r>
              <a:rPr lang="mr-IN" sz="2400" dirty="0">
                <a:solidFill>
                  <a:schemeClr val="accent3"/>
                </a:solidFill>
                <a:latin typeface="Source Sans Pro" charset="0"/>
                <a:ea typeface="Source Sans Pro" charset="0"/>
                <a:cs typeface="Source Sans Pro" charset="0"/>
              </a:rPr>
              <a:t>–</a:t>
            </a:r>
            <a:r>
              <a:rPr lang="en-US" sz="2400" dirty="0">
                <a:solidFill>
                  <a:schemeClr val="accent3"/>
                </a:solidFill>
                <a:latin typeface="Source Sans Pro" charset="0"/>
                <a:ea typeface="Source Sans Pro" charset="0"/>
                <a:cs typeface="Source Sans Pro" charset="0"/>
              </a:rPr>
              <a:t> Knowing your why</a:t>
            </a:r>
          </a:p>
          <a:p>
            <a:pPr fontAlgn="ctr">
              <a:lnSpc>
                <a:spcPct val="150000"/>
              </a:lnSpc>
            </a:pPr>
            <a:r>
              <a:rPr lang="en-US" sz="2400" b="1" dirty="0">
                <a:solidFill>
                  <a:schemeClr val="bg1"/>
                </a:solidFill>
                <a:latin typeface="Source Sans Pro" charset="0"/>
                <a:ea typeface="Source Sans Pro" charset="0"/>
                <a:cs typeface="Source Sans Pro" charset="0"/>
              </a:rPr>
              <a:t>Why, how, what (and when to use it)</a:t>
            </a:r>
          </a:p>
          <a:p>
            <a:pPr fontAlgn="ctr">
              <a:lnSpc>
                <a:spcPct val="150000"/>
              </a:lnSpc>
            </a:pPr>
            <a:r>
              <a:rPr lang="en-US" sz="2400" dirty="0">
                <a:latin typeface="Source Sans Pro" charset="0"/>
                <a:ea typeface="Source Sans Pro" charset="0"/>
                <a:cs typeface="Source Sans Pro" charset="0"/>
              </a:rPr>
              <a:t>Close and next steps</a:t>
            </a:r>
          </a:p>
        </p:txBody>
      </p:sp>
      <p:pic>
        <p:nvPicPr>
          <p:cNvPr id="8" name="Picture 7"/>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787147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a:spLocks noChangeArrowheads="1"/>
          </p:cNvSpPr>
          <p:nvPr/>
        </p:nvSpPr>
        <p:spPr bwMode="auto">
          <a:xfrm>
            <a:off x="-19481" y="3090110"/>
            <a:ext cx="12192000" cy="1211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1951" tIns="20976" rIns="41951" bIns="20976">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lnSpc>
                <a:spcPct val="80000"/>
              </a:lnSpc>
            </a:pPr>
            <a:r>
              <a:rPr lang="en-US" sz="2500" b="1" spc="300" dirty="0">
                <a:solidFill>
                  <a:schemeClr val="bg2"/>
                </a:solidFill>
                <a:latin typeface="Gilroy ExtraBold" charset="0"/>
                <a:ea typeface="Gilroy ExtraBold" charset="0"/>
                <a:cs typeface="Gilroy ExtraBold" charset="0"/>
              </a:rPr>
              <a:t>GUIDED WORKSHEET</a:t>
            </a:r>
          </a:p>
          <a:p>
            <a:pPr algn="ctr">
              <a:lnSpc>
                <a:spcPct val="80000"/>
              </a:lnSpc>
            </a:pPr>
            <a:endParaRPr lang="en-US" sz="2500" b="1" spc="300" dirty="0">
              <a:solidFill>
                <a:schemeClr val="bg2"/>
              </a:solidFill>
              <a:latin typeface="Gilroy ExtraBold" charset="0"/>
              <a:ea typeface="Gilroy ExtraBold" charset="0"/>
              <a:cs typeface="Gilroy ExtraBold" charset="0"/>
            </a:endParaRPr>
          </a:p>
          <a:p>
            <a:pPr algn="ctr">
              <a:lnSpc>
                <a:spcPct val="80000"/>
              </a:lnSpc>
            </a:pPr>
            <a:r>
              <a:rPr lang="en-US" sz="4500" b="1" dirty="0">
                <a:solidFill>
                  <a:schemeClr val="bg2"/>
                </a:solidFill>
                <a:latin typeface="Gilroy ExtraBold" charset="0"/>
                <a:ea typeface="Gilroy ExtraBold" charset="0"/>
                <a:cs typeface="Gilroy ExtraBold" charset="0"/>
              </a:rPr>
              <a:t>Indicators for why, how, and what</a:t>
            </a:r>
          </a:p>
        </p:txBody>
      </p:sp>
      <p:pic>
        <p:nvPicPr>
          <p:cNvPr id="2" name="Picture 1" descr="noun_169164_cc.png"/>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b="15559"/>
          <a:stretch/>
        </p:blipFill>
        <p:spPr>
          <a:xfrm>
            <a:off x="5317739" y="1468700"/>
            <a:ext cx="1517562" cy="1281452"/>
          </a:xfrm>
          <a:prstGeom prst="rect">
            <a:avLst/>
          </a:prstGeom>
        </p:spPr>
      </p:pic>
      <p:sp>
        <p:nvSpPr>
          <p:cNvPr id="8" name="Rectangle 7">
            <a:hlinkClick r:id="rId5"/>
          </p:cNvPr>
          <p:cNvSpPr/>
          <p:nvPr/>
        </p:nvSpPr>
        <p:spPr>
          <a:xfrm>
            <a:off x="5013769" y="4945080"/>
            <a:ext cx="2125501" cy="587600"/>
          </a:xfrm>
          <a:prstGeom prst="rect">
            <a:avLst/>
          </a:prstGeom>
          <a:no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5719" rIns="0" bIns="45719" rtlCol="0" anchor="ctr"/>
          <a:lstStyle/>
          <a:p>
            <a:pPr algn="ctr"/>
            <a:r>
              <a:rPr lang="en-US" sz="2000" b="1" dirty="0" err="1">
                <a:solidFill>
                  <a:schemeClr val="tx1"/>
                </a:solidFill>
                <a:latin typeface="Source Sans Pro" charset="0"/>
                <a:ea typeface="Source Sans Pro" charset="0"/>
                <a:cs typeface="Source Sans Pro" charset="0"/>
              </a:rPr>
              <a:t>Bit.ly</a:t>
            </a:r>
            <a:r>
              <a:rPr lang="en-US" sz="2000" b="1" dirty="0">
                <a:solidFill>
                  <a:schemeClr val="tx1"/>
                </a:solidFill>
                <a:latin typeface="Source Sans Pro" charset="0"/>
                <a:ea typeface="Source Sans Pro" charset="0"/>
                <a:cs typeface="Source Sans Pro" charset="0"/>
              </a:rPr>
              <a:t>/why2what</a:t>
            </a:r>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95089" y="1044524"/>
            <a:ext cx="1201821" cy="1554079"/>
          </a:xfrm>
          <a:prstGeom prst="rect">
            <a:avLst/>
          </a:prstGeom>
        </p:spPr>
      </p:pic>
      <p:pic>
        <p:nvPicPr>
          <p:cNvPr id="6" name="Picture 5"/>
          <p:cNvPicPr>
            <a:picLocks noChangeAspect="1"/>
          </p:cNvPicPr>
          <p:nvPr/>
        </p:nvPicPr>
        <p:blipFill>
          <a:blip r:embed="rId7">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6565267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p:nvPr/>
        </p:nvSpPr>
        <p:spPr>
          <a:xfrm>
            <a:off x="0" y="0"/>
            <a:ext cx="12191998" cy="6858000"/>
          </a:xfrm>
          <a:prstGeom prst="rect">
            <a:avLst/>
          </a:prstGeom>
          <a:solidFill>
            <a:schemeClr val="bg2"/>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58" name="Shape 158"/>
          <p:cNvSpPr txBox="1"/>
          <p:nvPr/>
        </p:nvSpPr>
        <p:spPr>
          <a:xfrm>
            <a:off x="0" y="1058173"/>
            <a:ext cx="12192000" cy="489273"/>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SzPct val="25000"/>
              <a:buNone/>
            </a:pPr>
            <a:r>
              <a:rPr lang="en-US" sz="2500" b="1" spc="300" dirty="0">
                <a:solidFill>
                  <a:schemeClr val="tx1"/>
                </a:solidFill>
                <a:latin typeface="Gilroy ExtraBold" charset="0"/>
                <a:ea typeface="Gilroy ExtraBold" charset="0"/>
                <a:cs typeface="Gilroy ExtraBold" charset="0"/>
              </a:rPr>
              <a:t>SCENARIO 1</a:t>
            </a:r>
          </a:p>
        </p:txBody>
      </p:sp>
      <p:sp>
        <p:nvSpPr>
          <p:cNvPr id="2" name="Rectangle 1"/>
          <p:cNvSpPr/>
          <p:nvPr/>
        </p:nvSpPr>
        <p:spPr>
          <a:xfrm>
            <a:off x="932329" y="2177888"/>
            <a:ext cx="10327340" cy="2502223"/>
          </a:xfrm>
          <a:prstGeom prst="rect">
            <a:avLst/>
          </a:prstGeom>
        </p:spPr>
        <p:txBody>
          <a:bodyPr wrap="square">
            <a:spAutoFit/>
          </a:bodyPr>
          <a:lstStyle/>
          <a:p>
            <a:pPr lvl="0" algn="ctr">
              <a:lnSpc>
                <a:spcPct val="90000"/>
              </a:lnSpc>
              <a:buSzPct val="25000"/>
            </a:pPr>
            <a:r>
              <a:rPr lang="en-US" sz="5800" b="1" dirty="0">
                <a:solidFill>
                  <a:schemeClr val="bg1"/>
                </a:solidFill>
                <a:latin typeface="Gilroy ExtraBold" charset="0"/>
                <a:ea typeface="Gilroy ExtraBold" charset="0"/>
                <a:cs typeface="Gilroy ExtraBold" charset="0"/>
              </a:rPr>
              <a:t>Conversation with </a:t>
            </a:r>
          </a:p>
          <a:p>
            <a:pPr lvl="0" algn="ctr">
              <a:lnSpc>
                <a:spcPct val="90000"/>
              </a:lnSpc>
              <a:buSzPct val="25000"/>
            </a:pPr>
            <a:r>
              <a:rPr lang="en-US" sz="5800" b="1" dirty="0">
                <a:solidFill>
                  <a:schemeClr val="bg1"/>
                </a:solidFill>
                <a:latin typeface="Gilroy ExtraBold" charset="0"/>
                <a:ea typeface="Gilroy ExtraBold" charset="0"/>
                <a:cs typeface="Gilroy ExtraBold" charset="0"/>
              </a:rPr>
              <a:t>someone you’re not politically aligned with</a:t>
            </a:r>
          </a:p>
        </p:txBody>
      </p:sp>
    </p:spTree>
    <p:extLst>
      <p:ext uri="{BB962C8B-B14F-4D97-AF65-F5344CB8AC3E}">
        <p14:creationId xmlns:p14="http://schemas.microsoft.com/office/powerpoint/2010/main" val="13636679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49873" y="1028630"/>
            <a:ext cx="6096000" cy="4801314"/>
          </a:xfrm>
          <a:prstGeom prst="rect">
            <a:avLst/>
          </a:prstGeom>
        </p:spPr>
        <p:txBody>
          <a:bodyPr>
            <a:spAutoFit/>
          </a:bodyPr>
          <a:lstStyle/>
          <a:p>
            <a:pPr marL="342900" indent="-342900">
              <a:buFont typeface="Arial" charset="0"/>
              <a:buChar char="•"/>
            </a:pPr>
            <a:r>
              <a:rPr lang="en-US" altLang="en-US" sz="2400" dirty="0">
                <a:latin typeface="Source Sans Pro" charset="0"/>
                <a:ea typeface="Source Sans Pro" charset="0"/>
                <a:cs typeface="Source Sans Pro" charset="0"/>
              </a:rPr>
              <a:t>A dinner or happy hour with friends, family, and colleagues</a:t>
            </a:r>
          </a:p>
          <a:p>
            <a:pPr marL="342900" indent="-342900">
              <a:buFont typeface="Arial" charset="0"/>
              <a:buChar char="•"/>
            </a:pPr>
            <a:endParaRPr lang="en-US" altLang="en-US" sz="2400" dirty="0">
              <a:latin typeface="Source Sans Pro" charset="0"/>
              <a:ea typeface="Source Sans Pro" charset="0"/>
              <a:cs typeface="Source Sans Pro" charset="0"/>
            </a:endParaRPr>
          </a:p>
          <a:p>
            <a:pPr marL="342900" indent="-342900">
              <a:buFont typeface="Arial" charset="0"/>
              <a:buChar char="•"/>
            </a:pPr>
            <a:r>
              <a:rPr lang="en-US" altLang="en-US" sz="2400" dirty="0">
                <a:latin typeface="Source Sans Pro" charset="0"/>
                <a:ea typeface="Source Sans Pro" charset="0"/>
                <a:cs typeface="Source Sans Pro" charset="0"/>
              </a:rPr>
              <a:t>Canvassing or </a:t>
            </a:r>
            <a:r>
              <a:rPr lang="en-US" altLang="en-US" sz="2400" dirty="0" err="1">
                <a:latin typeface="Source Sans Pro" charset="0"/>
                <a:ea typeface="Source Sans Pro" charset="0"/>
                <a:cs typeface="Source Sans Pro" charset="0"/>
              </a:rPr>
              <a:t>phonebanking</a:t>
            </a:r>
            <a:endParaRPr lang="en-US" altLang="en-US" sz="2400" dirty="0">
              <a:latin typeface="Source Sans Pro" charset="0"/>
              <a:ea typeface="Source Sans Pro" charset="0"/>
              <a:cs typeface="Source Sans Pro" charset="0"/>
            </a:endParaRPr>
          </a:p>
          <a:p>
            <a:pPr marL="342900" indent="-342900">
              <a:buFont typeface="Arial" charset="0"/>
              <a:buChar char="•"/>
            </a:pPr>
            <a:endParaRPr lang="en-US" altLang="en-US" sz="2400" dirty="0">
              <a:latin typeface="Source Sans Pro" charset="0"/>
              <a:ea typeface="Source Sans Pro" charset="0"/>
              <a:cs typeface="Source Sans Pro" charset="0"/>
            </a:endParaRPr>
          </a:p>
          <a:p>
            <a:pPr marL="342900" indent="-342900">
              <a:buFont typeface="Arial" charset="0"/>
              <a:buChar char="•"/>
            </a:pPr>
            <a:r>
              <a:rPr lang="en-US" altLang="en-US" sz="2400" dirty="0">
                <a:latin typeface="Source Sans Pro" charset="0"/>
                <a:ea typeface="Source Sans Pro" charset="0"/>
                <a:cs typeface="Source Sans Pro" charset="0"/>
              </a:rPr>
              <a:t>At work or school during lunch</a:t>
            </a:r>
          </a:p>
          <a:p>
            <a:pPr marL="342900" indent="-342900">
              <a:buFont typeface="Arial" charset="0"/>
              <a:buChar char="•"/>
            </a:pPr>
            <a:endParaRPr lang="en-US" altLang="en-US" sz="2400" dirty="0">
              <a:latin typeface="Source Sans Pro" charset="0"/>
              <a:ea typeface="Source Sans Pro" charset="0"/>
              <a:cs typeface="Source Sans Pro" charset="0"/>
            </a:endParaRPr>
          </a:p>
          <a:p>
            <a:pPr marL="342900" indent="-342900">
              <a:buFont typeface="Arial" charset="0"/>
              <a:buChar char="•"/>
            </a:pPr>
            <a:endParaRPr lang="en-US" altLang="en-US" sz="2400" dirty="0">
              <a:latin typeface="Source Sans Pro" charset="0"/>
              <a:ea typeface="Source Sans Pro" charset="0"/>
              <a:cs typeface="Source Sans Pro" charset="0"/>
            </a:endParaRPr>
          </a:p>
          <a:p>
            <a:pPr marL="342900" indent="-342900">
              <a:buFont typeface="Arial" charset="0"/>
              <a:buChar char="•"/>
            </a:pPr>
            <a:endParaRPr lang="en-US" altLang="en-US" sz="2400" dirty="0">
              <a:latin typeface="Source Sans Pro" charset="0"/>
              <a:ea typeface="Source Sans Pro" charset="0"/>
              <a:cs typeface="Source Sans Pro" charset="0"/>
            </a:endParaRPr>
          </a:p>
          <a:p>
            <a:pPr marL="342900" indent="-342900">
              <a:buFont typeface="Arial" charset="0"/>
              <a:buChar char="•"/>
            </a:pPr>
            <a:endParaRPr lang="en-US" altLang="en-US" sz="2400" dirty="0">
              <a:latin typeface="Source Sans Pro" charset="0"/>
              <a:ea typeface="Source Sans Pro" charset="0"/>
              <a:cs typeface="Source Sans Pro" charset="0"/>
            </a:endParaRPr>
          </a:p>
          <a:p>
            <a:endParaRPr lang="en-US" altLang="en-US" sz="2200" dirty="0">
              <a:latin typeface="Source Sans Pro" charset="0"/>
              <a:ea typeface="Source Sans Pro" charset="0"/>
              <a:cs typeface="Source Sans Pro" charset="0"/>
            </a:endParaRPr>
          </a:p>
          <a:p>
            <a:endParaRPr lang="en-US" altLang="en-US" sz="2200" dirty="0">
              <a:latin typeface="Source Sans Pro" charset="0"/>
              <a:ea typeface="Source Sans Pro" charset="0"/>
              <a:cs typeface="Source Sans Pro" charset="0"/>
            </a:endParaRPr>
          </a:p>
          <a:p>
            <a:endParaRPr lang="en-US" altLang="en-US" sz="2200" dirty="0">
              <a:latin typeface="Source Sans Pro" charset="0"/>
              <a:ea typeface="Source Sans Pro" charset="0"/>
              <a:cs typeface="Source Sans Pro" charset="0"/>
            </a:endParaRPr>
          </a:p>
        </p:txBody>
      </p:sp>
      <p:sp>
        <p:nvSpPr>
          <p:cNvPr id="5" name="TextBox 4"/>
          <p:cNvSpPr txBox="1"/>
          <p:nvPr/>
        </p:nvSpPr>
        <p:spPr>
          <a:xfrm>
            <a:off x="1085087" y="1063364"/>
            <a:ext cx="4364785" cy="1768433"/>
          </a:xfrm>
          <a:prstGeom prst="rect">
            <a:avLst/>
          </a:prstGeom>
          <a:noFill/>
        </p:spPr>
        <p:txBody>
          <a:bodyPr wrap="square" rtlCol="0">
            <a:spAutoFit/>
          </a:bodyPr>
          <a:lstStyle/>
          <a:p>
            <a:pPr>
              <a:lnSpc>
                <a:spcPct val="80000"/>
              </a:lnSpc>
            </a:pPr>
            <a:r>
              <a:rPr lang="en-US" sz="4500" b="1" dirty="0">
                <a:solidFill>
                  <a:schemeClr val="bg2"/>
                </a:solidFill>
                <a:latin typeface="Gilroy ExtraBold" charset="0"/>
                <a:ea typeface="Gilroy ExtraBold" charset="0"/>
                <a:cs typeface="Gilroy ExtraBold" charset="0"/>
              </a:rPr>
              <a:t>This could happen during</a:t>
            </a:r>
            <a:r>
              <a:rPr lang="mr-IN" sz="4500" b="1" dirty="0">
                <a:solidFill>
                  <a:schemeClr val="bg2"/>
                </a:solidFill>
                <a:latin typeface="Gilroy ExtraBold" charset="0"/>
                <a:ea typeface="Gilroy ExtraBold" charset="0"/>
                <a:cs typeface="Gilroy ExtraBold" charset="0"/>
              </a:rPr>
              <a:t>…</a:t>
            </a:r>
            <a:endParaRPr lang="en-US" sz="4500" b="1" dirty="0">
              <a:solidFill>
                <a:schemeClr val="bg2"/>
              </a:solidFill>
              <a:latin typeface="Gilroy ExtraBold" charset="0"/>
              <a:ea typeface="Gilroy ExtraBold" charset="0"/>
              <a:cs typeface="Gilroy ExtraBold" charset="0"/>
            </a:endParaRPr>
          </a:p>
        </p:txBody>
      </p:sp>
      <p:pic>
        <p:nvPicPr>
          <p:cNvPr id="4" name="Picture 3"/>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9637104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extBox 1"/>
          <p:cNvSpPr txBox="1"/>
          <p:nvPr/>
        </p:nvSpPr>
        <p:spPr>
          <a:xfrm>
            <a:off x="577516" y="2828835"/>
            <a:ext cx="11036968" cy="1200329"/>
          </a:xfrm>
          <a:prstGeom prst="rect">
            <a:avLst/>
          </a:prstGeom>
          <a:noFill/>
        </p:spPr>
        <p:txBody>
          <a:bodyPr wrap="square" rtlCol="0">
            <a:spAutoFit/>
          </a:bodyPr>
          <a:lstStyle/>
          <a:p>
            <a:pPr algn="ctr">
              <a:lnSpc>
                <a:spcPct val="90000"/>
              </a:lnSpc>
            </a:pPr>
            <a:r>
              <a:rPr lang="en-US" sz="8000" b="1" dirty="0">
                <a:solidFill>
                  <a:schemeClr val="bg1"/>
                </a:solidFill>
                <a:latin typeface="Gilroy ExtraBold" charset="0"/>
                <a:ea typeface="Gilroy ExtraBold" charset="0"/>
                <a:cs typeface="Gilroy ExtraBold" charset="0"/>
              </a:rPr>
              <a:t>Stay with why</a:t>
            </a:r>
          </a:p>
        </p:txBody>
      </p:sp>
    </p:spTree>
    <p:extLst>
      <p:ext uri="{BB962C8B-B14F-4D97-AF65-F5344CB8AC3E}">
        <p14:creationId xmlns:p14="http://schemas.microsoft.com/office/powerpoint/2010/main" val="14552225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364999" y="1425209"/>
            <a:ext cx="5997944" cy="33663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41951" tIns="20976" rIns="41951" bIns="20976">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marL="342900" indent="-342900"/>
            <a:r>
              <a:rPr lang="en-US" sz="2400" b="1" dirty="0">
                <a:solidFill>
                  <a:srgbClr val="050000"/>
                </a:solidFill>
                <a:latin typeface="Source Sans Pro" charset="0"/>
                <a:ea typeface="Source Sans Pro" charset="0"/>
                <a:cs typeface="Source Sans Pro" charset="0"/>
              </a:rPr>
              <a:t>If you were different politically:</a:t>
            </a:r>
          </a:p>
          <a:p>
            <a:pPr marL="342900" indent="-342900"/>
            <a:r>
              <a:rPr lang="en-US" sz="2400" b="1" dirty="0">
                <a:solidFill>
                  <a:srgbClr val="050000"/>
                </a:solidFill>
                <a:latin typeface="Source Sans Pro" charset="0"/>
                <a:ea typeface="Source Sans Pro" charset="0"/>
                <a:cs typeface="Source Sans Pro" charset="0"/>
              </a:rPr>
              <a:t>	</a:t>
            </a:r>
          </a:p>
          <a:p>
            <a:pPr marL="1085850" lvl="1" indent="-342900">
              <a:buFont typeface="Arial" charset="0"/>
              <a:buChar char="•"/>
            </a:pPr>
            <a:r>
              <a:rPr lang="en-US" sz="2400" dirty="0">
                <a:solidFill>
                  <a:srgbClr val="050000"/>
                </a:solidFill>
                <a:latin typeface="Source Sans Pro" charset="0"/>
                <a:ea typeface="Source Sans Pro" charset="0"/>
                <a:cs typeface="Source Sans Pro" charset="0"/>
              </a:rPr>
              <a:t>What about my ‘why’ resonates with you?</a:t>
            </a:r>
          </a:p>
          <a:p>
            <a:pPr marL="1085850" lvl="1" indent="-342900">
              <a:buFont typeface="Arial" charset="0"/>
              <a:buChar char="•"/>
            </a:pPr>
            <a:endParaRPr lang="en-US" sz="2400" dirty="0">
              <a:solidFill>
                <a:srgbClr val="050000"/>
              </a:solidFill>
              <a:latin typeface="Source Sans Pro" charset="0"/>
              <a:ea typeface="Source Sans Pro" charset="0"/>
              <a:cs typeface="Source Sans Pro" charset="0"/>
            </a:endParaRPr>
          </a:p>
          <a:p>
            <a:pPr marL="1085850" lvl="1" indent="-342900">
              <a:buFont typeface="Arial" charset="0"/>
              <a:buChar char="•"/>
            </a:pPr>
            <a:r>
              <a:rPr lang="en-US" sz="2400" dirty="0">
                <a:solidFill>
                  <a:srgbClr val="050000"/>
                </a:solidFill>
                <a:latin typeface="Source Sans Pro" charset="0"/>
                <a:ea typeface="Source Sans Pro" charset="0"/>
                <a:cs typeface="Source Sans Pro" charset="0"/>
              </a:rPr>
              <a:t>What questions would you ask me?</a:t>
            </a:r>
          </a:p>
          <a:p>
            <a:pPr marL="1085850" lvl="1" indent="-342900">
              <a:buFont typeface="Arial" charset="0"/>
              <a:buChar char="•"/>
            </a:pPr>
            <a:endParaRPr lang="en-US" sz="2400" dirty="0">
              <a:solidFill>
                <a:srgbClr val="050000"/>
              </a:solidFill>
              <a:latin typeface="Source Sans Pro" charset="0"/>
              <a:ea typeface="Source Sans Pro" charset="0"/>
              <a:cs typeface="Source Sans Pro" charset="0"/>
            </a:endParaRPr>
          </a:p>
          <a:p>
            <a:pPr marL="1085850" lvl="1" indent="-342900">
              <a:buFont typeface="Arial" charset="0"/>
              <a:buChar char="•"/>
            </a:pPr>
            <a:r>
              <a:rPr lang="en-US" altLang="en-US" sz="2400" dirty="0">
                <a:solidFill>
                  <a:srgbClr val="050000"/>
                </a:solidFill>
                <a:latin typeface="Source Sans Pro" charset="0"/>
                <a:ea typeface="Source Sans Pro" charset="0"/>
                <a:cs typeface="Source Sans Pro" charset="0"/>
              </a:rPr>
              <a:t>How would you use my why if you were talking with me?</a:t>
            </a:r>
          </a:p>
        </p:txBody>
      </p:sp>
      <p:sp>
        <p:nvSpPr>
          <p:cNvPr id="7" name="Rectangle 6"/>
          <p:cNvSpPr>
            <a:spLocks noChangeArrowheads="1"/>
          </p:cNvSpPr>
          <p:nvPr/>
        </p:nvSpPr>
        <p:spPr bwMode="auto">
          <a:xfrm>
            <a:off x="1006998" y="1391700"/>
            <a:ext cx="2866506" cy="6804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r>
              <a:rPr lang="en-US" sz="4000" b="1" dirty="0">
                <a:solidFill>
                  <a:schemeClr val="accent1"/>
                </a:solidFill>
                <a:latin typeface="Gilroy ExtraBold" charset="0"/>
                <a:ea typeface="Gilroy ExtraBold" charset="0"/>
                <a:cs typeface="Gilroy ExtraBold" charset="0"/>
              </a:rPr>
              <a:t>3 minutes</a:t>
            </a:r>
          </a:p>
        </p:txBody>
      </p:sp>
      <p:sp>
        <p:nvSpPr>
          <p:cNvPr id="8" name="TextBox 7"/>
          <p:cNvSpPr txBox="1"/>
          <p:nvPr/>
        </p:nvSpPr>
        <p:spPr>
          <a:xfrm>
            <a:off x="1006999" y="2072171"/>
            <a:ext cx="2500130" cy="307777"/>
          </a:xfrm>
          <a:prstGeom prst="rect">
            <a:avLst/>
          </a:prstGeom>
          <a:noFill/>
        </p:spPr>
        <p:txBody>
          <a:bodyPr wrap="square" rtlCol="0">
            <a:spAutoFit/>
          </a:bodyPr>
          <a:lstStyle/>
          <a:p>
            <a:r>
              <a:rPr lang="en-US" altLang="en-US" b="1" dirty="0">
                <a:latin typeface="Source Sans Pro" charset="0"/>
                <a:ea typeface="Source Sans Pro" charset="0"/>
                <a:cs typeface="Source Sans Pro" charset="0"/>
              </a:rPr>
              <a:t>Reflection</a:t>
            </a:r>
          </a:p>
        </p:txBody>
      </p:sp>
      <p:sp>
        <p:nvSpPr>
          <p:cNvPr id="3" name="TextBox 2"/>
          <p:cNvSpPr txBox="1"/>
          <p:nvPr/>
        </p:nvSpPr>
        <p:spPr>
          <a:xfrm>
            <a:off x="2176041" y="3588152"/>
            <a:ext cx="184731" cy="369332"/>
          </a:xfrm>
          <a:prstGeom prst="rect">
            <a:avLst/>
          </a:prstGeom>
          <a:noFill/>
        </p:spPr>
        <p:txBody>
          <a:bodyPr wrap="none" rtlCol="0">
            <a:spAutoFit/>
          </a:bodyPr>
          <a:lstStyle/>
          <a:p>
            <a:endParaRPr lang="en-US" dirty="0"/>
          </a:p>
        </p:txBody>
      </p:sp>
      <p:sp>
        <p:nvSpPr>
          <p:cNvPr id="11" name="TextBox 10"/>
          <p:cNvSpPr txBox="1"/>
          <p:nvPr/>
        </p:nvSpPr>
        <p:spPr>
          <a:xfrm>
            <a:off x="2176041" y="5784604"/>
            <a:ext cx="184731" cy="369332"/>
          </a:xfrm>
          <a:prstGeom prst="rect">
            <a:avLst/>
          </a:prstGeom>
          <a:noFill/>
        </p:spPr>
        <p:txBody>
          <a:bodyPr wrap="none" rtlCol="0">
            <a:spAutoFit/>
          </a:bodyPr>
          <a:lstStyle/>
          <a:p>
            <a:endParaRPr lang="en-US" dirty="0"/>
          </a:p>
        </p:txBody>
      </p:sp>
      <p:pic>
        <p:nvPicPr>
          <p:cNvPr id="9" name="Picture 8"/>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974739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17659" y="1118199"/>
            <a:ext cx="4728214" cy="3323987"/>
          </a:xfrm>
          <a:prstGeom prst="rect">
            <a:avLst/>
          </a:prstGeom>
        </p:spPr>
        <p:txBody>
          <a:bodyPr wrap="square">
            <a:spAutoFit/>
          </a:bodyPr>
          <a:lstStyle/>
          <a:p>
            <a:pPr marL="342900" indent="-342900">
              <a:buFont typeface="Arial" charset="0"/>
              <a:buChar char="•"/>
            </a:pPr>
            <a:r>
              <a:rPr lang="en-US" altLang="en-US" sz="2400" dirty="0">
                <a:latin typeface="Source Sans Pro" charset="0"/>
                <a:ea typeface="Source Sans Pro" charset="0"/>
                <a:cs typeface="Source Sans Pro" charset="0"/>
              </a:rPr>
              <a:t>What is their cause?</a:t>
            </a:r>
          </a:p>
          <a:p>
            <a:pPr marL="342900" indent="-342900">
              <a:buFont typeface="Arial" charset="0"/>
              <a:buChar char="•"/>
            </a:pPr>
            <a:endParaRPr lang="en-US" altLang="en-US" sz="2400" dirty="0">
              <a:latin typeface="Source Sans Pro" charset="0"/>
              <a:ea typeface="Source Sans Pro" charset="0"/>
              <a:cs typeface="Source Sans Pro" charset="0"/>
            </a:endParaRPr>
          </a:p>
          <a:p>
            <a:pPr marL="342900" indent="-342900">
              <a:buFont typeface="Arial" charset="0"/>
              <a:buChar char="•"/>
            </a:pPr>
            <a:r>
              <a:rPr lang="en-US" altLang="en-US" sz="2400" dirty="0">
                <a:latin typeface="Source Sans Pro" charset="0"/>
                <a:ea typeface="Source Sans Pro" charset="0"/>
                <a:cs typeface="Source Sans Pro" charset="0"/>
              </a:rPr>
              <a:t>What is their belief?</a:t>
            </a:r>
          </a:p>
          <a:p>
            <a:pPr marL="342900" indent="-342900">
              <a:buFont typeface="Arial" charset="0"/>
              <a:buChar char="•"/>
            </a:pPr>
            <a:endParaRPr lang="en-US" altLang="en-US" sz="2400" dirty="0">
              <a:latin typeface="Source Sans Pro" charset="0"/>
              <a:ea typeface="Source Sans Pro" charset="0"/>
              <a:cs typeface="Source Sans Pro" charset="0"/>
            </a:endParaRPr>
          </a:p>
          <a:p>
            <a:pPr marL="342900" indent="-342900">
              <a:buFont typeface="Arial" charset="0"/>
              <a:buChar char="•"/>
            </a:pPr>
            <a:r>
              <a:rPr lang="en-US" altLang="en-US" sz="2400" dirty="0">
                <a:latin typeface="Source Sans Pro" charset="0"/>
                <a:ea typeface="Source Sans Pro" charset="0"/>
                <a:cs typeface="Source Sans Pro" charset="0"/>
              </a:rPr>
              <a:t>Why do they do what they do?</a:t>
            </a:r>
          </a:p>
          <a:p>
            <a:pPr marL="342900" indent="-342900">
              <a:buFont typeface="Arial" charset="0"/>
              <a:buChar char="•"/>
            </a:pPr>
            <a:endParaRPr lang="en-US" altLang="en-US" sz="2400" dirty="0">
              <a:latin typeface="Source Sans Pro" charset="0"/>
              <a:ea typeface="Source Sans Pro" charset="0"/>
              <a:cs typeface="Source Sans Pro" charset="0"/>
            </a:endParaRPr>
          </a:p>
          <a:p>
            <a:endParaRPr lang="en-US" altLang="en-US" sz="2200" dirty="0">
              <a:latin typeface="Source Sans Pro" charset="0"/>
              <a:ea typeface="Source Sans Pro" charset="0"/>
              <a:cs typeface="Source Sans Pro" charset="0"/>
            </a:endParaRPr>
          </a:p>
          <a:p>
            <a:endParaRPr lang="en-US" altLang="en-US" sz="2200" dirty="0">
              <a:latin typeface="Source Sans Pro" charset="0"/>
              <a:ea typeface="Source Sans Pro" charset="0"/>
              <a:cs typeface="Source Sans Pro" charset="0"/>
            </a:endParaRPr>
          </a:p>
          <a:p>
            <a:endParaRPr lang="en-US" altLang="en-US" sz="2200" dirty="0">
              <a:latin typeface="Source Sans Pro" charset="0"/>
              <a:ea typeface="Source Sans Pro" charset="0"/>
              <a:cs typeface="Source Sans Pro" charset="0"/>
            </a:endParaRPr>
          </a:p>
        </p:txBody>
      </p:sp>
      <p:sp>
        <p:nvSpPr>
          <p:cNvPr id="5" name="TextBox 4"/>
          <p:cNvSpPr txBox="1"/>
          <p:nvPr/>
        </p:nvSpPr>
        <p:spPr>
          <a:xfrm>
            <a:off x="1085087" y="1063364"/>
            <a:ext cx="4364785" cy="1200329"/>
          </a:xfrm>
          <a:prstGeom prst="rect">
            <a:avLst/>
          </a:prstGeom>
          <a:noFill/>
        </p:spPr>
        <p:txBody>
          <a:bodyPr wrap="square" rtlCol="0">
            <a:spAutoFit/>
          </a:bodyPr>
          <a:lstStyle/>
          <a:p>
            <a:pPr>
              <a:lnSpc>
                <a:spcPct val="80000"/>
              </a:lnSpc>
            </a:pPr>
            <a:r>
              <a:rPr lang="en-US" sz="4500" b="1" dirty="0">
                <a:solidFill>
                  <a:schemeClr val="bg2"/>
                </a:solidFill>
                <a:latin typeface="Gilroy ExtraBold" charset="0"/>
                <a:ea typeface="Gilroy ExtraBold" charset="0"/>
                <a:cs typeface="Gilroy ExtraBold" charset="0"/>
              </a:rPr>
              <a:t>Things to </a:t>
            </a:r>
          </a:p>
          <a:p>
            <a:pPr>
              <a:lnSpc>
                <a:spcPct val="80000"/>
              </a:lnSpc>
            </a:pPr>
            <a:r>
              <a:rPr lang="en-US" sz="4500" b="1" dirty="0">
                <a:solidFill>
                  <a:schemeClr val="bg2"/>
                </a:solidFill>
                <a:latin typeface="Gilroy ExtraBold" charset="0"/>
                <a:ea typeface="Gilroy ExtraBold" charset="0"/>
                <a:cs typeface="Gilroy ExtraBold" charset="0"/>
              </a:rPr>
              <a:t>figure out</a:t>
            </a:r>
          </a:p>
        </p:txBody>
      </p:sp>
      <p:pic>
        <p:nvPicPr>
          <p:cNvPr id="4" name="Picture 3"/>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5526866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073153" y="1028630"/>
            <a:ext cx="4472720" cy="3323987"/>
          </a:xfrm>
          <a:prstGeom prst="rect">
            <a:avLst/>
          </a:prstGeom>
        </p:spPr>
        <p:txBody>
          <a:bodyPr wrap="square">
            <a:spAutoFit/>
          </a:bodyPr>
          <a:lstStyle/>
          <a:p>
            <a:pPr marL="342900" indent="-342900">
              <a:buFont typeface="Arial" charset="0"/>
              <a:buChar char="•"/>
            </a:pPr>
            <a:r>
              <a:rPr lang="en-US" altLang="en-US" sz="2400" dirty="0">
                <a:latin typeface="Source Sans Pro" charset="0"/>
                <a:ea typeface="Source Sans Pro" charset="0"/>
                <a:cs typeface="Source Sans Pro" charset="0"/>
              </a:rPr>
              <a:t>Your belief</a:t>
            </a:r>
          </a:p>
          <a:p>
            <a:pPr marL="342900" indent="-342900">
              <a:buFont typeface="Arial" charset="0"/>
              <a:buChar char="•"/>
            </a:pPr>
            <a:endParaRPr lang="en-US" altLang="en-US" sz="2400" dirty="0">
              <a:latin typeface="Source Sans Pro" charset="0"/>
              <a:ea typeface="Source Sans Pro" charset="0"/>
              <a:cs typeface="Source Sans Pro" charset="0"/>
            </a:endParaRPr>
          </a:p>
          <a:p>
            <a:pPr marL="342900" indent="-342900">
              <a:buFont typeface="Arial" charset="0"/>
              <a:buChar char="•"/>
            </a:pPr>
            <a:r>
              <a:rPr lang="en-US" altLang="en-US" sz="2400" dirty="0">
                <a:latin typeface="Source Sans Pro" charset="0"/>
                <a:ea typeface="Source Sans Pro" charset="0"/>
                <a:cs typeface="Source Sans Pro" charset="0"/>
              </a:rPr>
              <a:t>Your cause</a:t>
            </a:r>
          </a:p>
          <a:p>
            <a:pPr marL="342900" indent="-342900">
              <a:buFont typeface="Arial" charset="0"/>
              <a:buChar char="•"/>
            </a:pPr>
            <a:endParaRPr lang="en-US" altLang="en-US" sz="2400" dirty="0">
              <a:latin typeface="Source Sans Pro" charset="0"/>
              <a:ea typeface="Source Sans Pro" charset="0"/>
              <a:cs typeface="Source Sans Pro" charset="0"/>
            </a:endParaRPr>
          </a:p>
          <a:p>
            <a:pPr marL="342900" indent="-342900">
              <a:buFont typeface="Arial" charset="0"/>
              <a:buChar char="•"/>
            </a:pPr>
            <a:r>
              <a:rPr lang="en-US" altLang="en-US" sz="2400" dirty="0">
                <a:latin typeface="Source Sans Pro" charset="0"/>
                <a:ea typeface="Source Sans Pro" charset="0"/>
                <a:cs typeface="Source Sans Pro" charset="0"/>
              </a:rPr>
              <a:t>Your why</a:t>
            </a:r>
          </a:p>
          <a:p>
            <a:pPr marL="342900" indent="-342900">
              <a:buFont typeface="Arial" charset="0"/>
              <a:buChar char="•"/>
            </a:pPr>
            <a:endParaRPr lang="en-US" altLang="en-US" sz="2400" dirty="0">
              <a:latin typeface="Source Sans Pro" charset="0"/>
              <a:ea typeface="Source Sans Pro" charset="0"/>
              <a:cs typeface="Source Sans Pro" charset="0"/>
            </a:endParaRPr>
          </a:p>
          <a:p>
            <a:endParaRPr lang="en-US" altLang="en-US" sz="2200" dirty="0">
              <a:latin typeface="Source Sans Pro" charset="0"/>
              <a:ea typeface="Source Sans Pro" charset="0"/>
              <a:cs typeface="Source Sans Pro" charset="0"/>
            </a:endParaRPr>
          </a:p>
          <a:p>
            <a:endParaRPr lang="en-US" altLang="en-US" sz="2200" dirty="0">
              <a:latin typeface="Source Sans Pro" charset="0"/>
              <a:ea typeface="Source Sans Pro" charset="0"/>
              <a:cs typeface="Source Sans Pro" charset="0"/>
            </a:endParaRPr>
          </a:p>
          <a:p>
            <a:endParaRPr lang="en-US" altLang="en-US" sz="2200" dirty="0">
              <a:latin typeface="Source Sans Pro" charset="0"/>
              <a:ea typeface="Source Sans Pro" charset="0"/>
              <a:cs typeface="Source Sans Pro" charset="0"/>
            </a:endParaRPr>
          </a:p>
        </p:txBody>
      </p:sp>
      <p:sp>
        <p:nvSpPr>
          <p:cNvPr id="5" name="TextBox 4"/>
          <p:cNvSpPr txBox="1"/>
          <p:nvPr/>
        </p:nvSpPr>
        <p:spPr>
          <a:xfrm>
            <a:off x="1085087" y="1063364"/>
            <a:ext cx="4364785" cy="1200329"/>
          </a:xfrm>
          <a:prstGeom prst="rect">
            <a:avLst/>
          </a:prstGeom>
          <a:noFill/>
        </p:spPr>
        <p:txBody>
          <a:bodyPr wrap="square" rtlCol="0">
            <a:spAutoFit/>
          </a:bodyPr>
          <a:lstStyle/>
          <a:p>
            <a:pPr>
              <a:lnSpc>
                <a:spcPct val="80000"/>
              </a:lnSpc>
            </a:pPr>
            <a:r>
              <a:rPr lang="en-US" sz="4500" b="1" dirty="0">
                <a:solidFill>
                  <a:schemeClr val="bg2"/>
                </a:solidFill>
                <a:latin typeface="Gilroy ExtraBold" charset="0"/>
                <a:ea typeface="Gilroy ExtraBold" charset="0"/>
                <a:cs typeface="Gilroy ExtraBold" charset="0"/>
              </a:rPr>
              <a:t>Things to communicate</a:t>
            </a:r>
          </a:p>
        </p:txBody>
      </p:sp>
      <p:pic>
        <p:nvPicPr>
          <p:cNvPr id="4" name="Picture 3"/>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11378036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3D44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70964" y="1881888"/>
            <a:ext cx="10676965" cy="3363165"/>
          </a:xfrm>
          <a:prstGeom prst="rect">
            <a:avLst/>
          </a:prstGeom>
          <a:noFill/>
        </p:spPr>
        <p:txBody>
          <a:bodyPr wrap="square" rtlCol="0">
            <a:spAutoFit/>
          </a:bodyPr>
          <a:lstStyle/>
          <a:p>
            <a:pPr algn="ctr">
              <a:lnSpc>
                <a:spcPct val="80000"/>
              </a:lnSpc>
            </a:pPr>
            <a:r>
              <a:rPr lang="en-US" sz="6600" b="1" dirty="0">
                <a:solidFill>
                  <a:schemeClr val="bg1"/>
                </a:solidFill>
                <a:latin typeface="Gilroy ExtraBold" charset="0"/>
                <a:ea typeface="Gilroy ExtraBold" charset="0"/>
                <a:cs typeface="Gilroy ExtraBold" charset="0"/>
              </a:rPr>
              <a:t>You know to </a:t>
            </a:r>
          </a:p>
          <a:p>
            <a:pPr algn="ctr">
              <a:lnSpc>
                <a:spcPct val="80000"/>
              </a:lnSpc>
            </a:pPr>
            <a:r>
              <a:rPr lang="en-US" sz="6600" b="1" dirty="0">
                <a:solidFill>
                  <a:schemeClr val="accent2"/>
                </a:solidFill>
                <a:latin typeface="Gilroy ExtraBold" charset="0"/>
                <a:ea typeface="Gilroy ExtraBold" charset="0"/>
                <a:cs typeface="Gilroy ExtraBold" charset="0"/>
              </a:rPr>
              <a:t>stay with why </a:t>
            </a:r>
            <a:r>
              <a:rPr lang="en-US" sz="6600" b="1" dirty="0">
                <a:solidFill>
                  <a:schemeClr val="bg1"/>
                </a:solidFill>
                <a:latin typeface="Gilroy ExtraBold" charset="0"/>
                <a:ea typeface="Gilroy ExtraBold" charset="0"/>
                <a:cs typeface="Gilroy ExtraBold" charset="0"/>
              </a:rPr>
              <a:t>when </a:t>
            </a:r>
          </a:p>
          <a:p>
            <a:pPr algn="ctr">
              <a:lnSpc>
                <a:spcPct val="80000"/>
              </a:lnSpc>
            </a:pPr>
            <a:r>
              <a:rPr lang="en-US" sz="6600" b="1" dirty="0">
                <a:solidFill>
                  <a:schemeClr val="bg1"/>
                </a:solidFill>
                <a:latin typeface="Gilroy ExtraBold" charset="0"/>
                <a:ea typeface="Gilroy ExtraBold" charset="0"/>
                <a:cs typeface="Gilroy ExtraBold" charset="0"/>
              </a:rPr>
              <a:t>you don’t know their values</a:t>
            </a:r>
            <a:r>
              <a:rPr lang="mr-IN" sz="6600" b="1" dirty="0">
                <a:solidFill>
                  <a:schemeClr val="bg1"/>
                </a:solidFill>
                <a:latin typeface="Gilroy ExtraBold" charset="0"/>
                <a:ea typeface="Gilroy ExtraBold" charset="0"/>
                <a:cs typeface="Gilroy ExtraBold" charset="0"/>
              </a:rPr>
              <a:t>…</a:t>
            </a:r>
            <a:endParaRPr lang="en-US" sz="6600" b="1" dirty="0">
              <a:solidFill>
                <a:schemeClr val="bg1"/>
              </a:solidFill>
              <a:latin typeface="Gilroy ExtraBold" charset="0"/>
              <a:ea typeface="Gilroy ExtraBold" charset="0"/>
              <a:cs typeface="Gilroy ExtraBold" charset="0"/>
            </a:endParaRPr>
          </a:p>
        </p:txBody>
      </p:sp>
    </p:spTree>
    <p:extLst>
      <p:ext uri="{BB962C8B-B14F-4D97-AF65-F5344CB8AC3E}">
        <p14:creationId xmlns:p14="http://schemas.microsoft.com/office/powerpoint/2010/main" val="17667581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3D44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57517" y="2291006"/>
            <a:ext cx="10676965" cy="2550635"/>
          </a:xfrm>
          <a:prstGeom prst="rect">
            <a:avLst/>
          </a:prstGeom>
          <a:noFill/>
        </p:spPr>
        <p:txBody>
          <a:bodyPr wrap="square" rtlCol="0">
            <a:spAutoFit/>
          </a:bodyPr>
          <a:lstStyle/>
          <a:p>
            <a:pPr algn="ctr">
              <a:lnSpc>
                <a:spcPct val="80000"/>
              </a:lnSpc>
            </a:pPr>
            <a:r>
              <a:rPr lang="en-US" sz="6600" b="1" dirty="0">
                <a:solidFill>
                  <a:schemeClr val="bg1"/>
                </a:solidFill>
                <a:latin typeface="Gilroy ExtraBold" charset="0"/>
                <a:ea typeface="Gilroy ExtraBold" charset="0"/>
                <a:cs typeface="Gilroy ExtraBold" charset="0"/>
              </a:rPr>
              <a:t>... or you haven’t </a:t>
            </a:r>
          </a:p>
          <a:p>
            <a:pPr algn="ctr">
              <a:lnSpc>
                <a:spcPct val="80000"/>
              </a:lnSpc>
            </a:pPr>
            <a:r>
              <a:rPr lang="en-US" sz="6600" b="1" dirty="0">
                <a:solidFill>
                  <a:schemeClr val="bg1"/>
                </a:solidFill>
                <a:latin typeface="Gilroy ExtraBold" charset="0"/>
                <a:ea typeface="Gilroy ExtraBold" charset="0"/>
                <a:cs typeface="Gilroy ExtraBold" charset="0"/>
              </a:rPr>
              <a:t>fully communicated</a:t>
            </a:r>
          </a:p>
          <a:p>
            <a:pPr algn="ctr">
              <a:lnSpc>
                <a:spcPct val="80000"/>
              </a:lnSpc>
            </a:pPr>
            <a:r>
              <a:rPr lang="en-US" sz="6600" b="1" dirty="0">
                <a:solidFill>
                  <a:schemeClr val="bg1"/>
                </a:solidFill>
                <a:latin typeface="Gilroy ExtraBold" charset="0"/>
                <a:ea typeface="Gilroy ExtraBold" charset="0"/>
                <a:cs typeface="Gilroy ExtraBold" charset="0"/>
              </a:rPr>
              <a:t>your own.</a:t>
            </a:r>
          </a:p>
        </p:txBody>
      </p:sp>
    </p:spTree>
    <p:extLst>
      <p:ext uri="{BB962C8B-B14F-4D97-AF65-F5344CB8AC3E}">
        <p14:creationId xmlns:p14="http://schemas.microsoft.com/office/powerpoint/2010/main" val="11217051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p:nvPr/>
        </p:nvSpPr>
        <p:spPr>
          <a:xfrm>
            <a:off x="0" y="0"/>
            <a:ext cx="12191998" cy="6858000"/>
          </a:xfrm>
          <a:prstGeom prst="rect">
            <a:avLst/>
          </a:prstGeom>
          <a:solidFill>
            <a:schemeClr val="bg2"/>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58" name="Shape 158"/>
          <p:cNvSpPr txBox="1"/>
          <p:nvPr/>
        </p:nvSpPr>
        <p:spPr>
          <a:xfrm>
            <a:off x="0" y="1058173"/>
            <a:ext cx="12192000" cy="489273"/>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SzPct val="25000"/>
              <a:buNone/>
            </a:pPr>
            <a:r>
              <a:rPr lang="en-US" sz="2500" b="1" spc="300" dirty="0">
                <a:solidFill>
                  <a:schemeClr val="tx1"/>
                </a:solidFill>
                <a:latin typeface="Gilroy ExtraBold" charset="0"/>
                <a:ea typeface="Gilroy ExtraBold" charset="0"/>
                <a:cs typeface="Gilroy ExtraBold" charset="0"/>
              </a:rPr>
              <a:t>SCENARIO 2</a:t>
            </a:r>
          </a:p>
        </p:txBody>
      </p:sp>
      <p:sp>
        <p:nvSpPr>
          <p:cNvPr id="2" name="Rectangle 1"/>
          <p:cNvSpPr/>
          <p:nvPr/>
        </p:nvSpPr>
        <p:spPr>
          <a:xfrm>
            <a:off x="1219200" y="2310787"/>
            <a:ext cx="9753600" cy="3139321"/>
          </a:xfrm>
          <a:prstGeom prst="rect">
            <a:avLst/>
          </a:prstGeom>
        </p:spPr>
        <p:txBody>
          <a:bodyPr wrap="square">
            <a:spAutoFit/>
          </a:bodyPr>
          <a:lstStyle/>
          <a:p>
            <a:pPr lvl="0" algn="ctr">
              <a:lnSpc>
                <a:spcPct val="90000"/>
              </a:lnSpc>
              <a:buSzPct val="25000"/>
            </a:pPr>
            <a:r>
              <a:rPr lang="en-US" sz="5500" b="1" dirty="0">
                <a:solidFill>
                  <a:schemeClr val="bg1"/>
                </a:solidFill>
                <a:latin typeface="Gilroy ExtraBold" charset="0"/>
                <a:ea typeface="Gilroy ExtraBold" charset="0"/>
                <a:cs typeface="Gilroy ExtraBold" charset="0"/>
              </a:rPr>
              <a:t>Conversation with someone you are politically aligned with, but you believe change happens differently.</a:t>
            </a:r>
          </a:p>
        </p:txBody>
      </p:sp>
    </p:spTree>
    <p:extLst>
      <p:ext uri="{BB962C8B-B14F-4D97-AF65-F5344CB8AC3E}">
        <p14:creationId xmlns:p14="http://schemas.microsoft.com/office/powerpoint/2010/main" val="18428174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49873" y="867266"/>
            <a:ext cx="6096000" cy="7755969"/>
          </a:xfrm>
          <a:prstGeom prst="rect">
            <a:avLst/>
          </a:prstGeom>
        </p:spPr>
        <p:txBody>
          <a:bodyPr>
            <a:spAutoFit/>
          </a:bodyPr>
          <a:lstStyle/>
          <a:p>
            <a:pPr marL="342900" indent="-342900">
              <a:buFont typeface="Arial" charset="0"/>
              <a:buChar char="•"/>
            </a:pPr>
            <a:r>
              <a:rPr lang="en-US" altLang="en-US" sz="2400" dirty="0">
                <a:latin typeface="Source Sans Pro" charset="0"/>
                <a:ea typeface="Source Sans Pro" charset="0"/>
                <a:cs typeface="Source Sans Pro" charset="0"/>
              </a:rPr>
              <a:t>Conversations with close friends</a:t>
            </a:r>
          </a:p>
          <a:p>
            <a:pPr marL="342900" indent="-342900">
              <a:buFont typeface="Arial" charset="0"/>
              <a:buChar char="•"/>
            </a:pPr>
            <a:endParaRPr lang="en-US" altLang="en-US" sz="2400" dirty="0">
              <a:latin typeface="Source Sans Pro" charset="0"/>
              <a:ea typeface="Source Sans Pro" charset="0"/>
              <a:cs typeface="Source Sans Pro" charset="0"/>
            </a:endParaRPr>
          </a:p>
          <a:p>
            <a:pPr marL="342900" indent="-342900">
              <a:buFont typeface="Arial" charset="0"/>
              <a:buChar char="•"/>
            </a:pPr>
            <a:r>
              <a:rPr lang="en-US" altLang="en-US" sz="2400" dirty="0">
                <a:latin typeface="Source Sans Pro" charset="0"/>
                <a:ea typeface="Source Sans Pro" charset="0"/>
                <a:cs typeface="Source Sans Pro" charset="0"/>
              </a:rPr>
              <a:t>Working with partner organizations in the progressive community</a:t>
            </a:r>
          </a:p>
          <a:p>
            <a:pPr marL="342900" indent="-342900">
              <a:buFont typeface="Arial" charset="0"/>
              <a:buChar char="•"/>
            </a:pPr>
            <a:endParaRPr lang="en-US" altLang="en-US" sz="2400" dirty="0">
              <a:latin typeface="Source Sans Pro" charset="0"/>
              <a:ea typeface="Source Sans Pro" charset="0"/>
              <a:cs typeface="Source Sans Pro" charset="0"/>
            </a:endParaRPr>
          </a:p>
          <a:p>
            <a:pPr marL="342900" indent="-342900">
              <a:buFont typeface="Arial" charset="0"/>
              <a:buChar char="•"/>
            </a:pPr>
            <a:r>
              <a:rPr lang="en-US" altLang="en-US" sz="2400" dirty="0">
                <a:latin typeface="Source Sans Pro" charset="0"/>
                <a:ea typeface="Source Sans Pro" charset="0"/>
                <a:cs typeface="Source Sans Pro" charset="0"/>
              </a:rPr>
              <a:t>When you speak to folks who have similar views, but don’t believe change can happen through our democracy</a:t>
            </a:r>
          </a:p>
          <a:p>
            <a:pPr marL="342900" indent="-342900">
              <a:buFont typeface="Arial" charset="0"/>
              <a:buChar char="•"/>
            </a:pPr>
            <a:endParaRPr lang="en-US" altLang="en-US" sz="2400" dirty="0">
              <a:latin typeface="Source Sans Pro" charset="0"/>
              <a:ea typeface="Source Sans Pro" charset="0"/>
              <a:cs typeface="Source Sans Pro" charset="0"/>
            </a:endParaRPr>
          </a:p>
          <a:p>
            <a:pPr marL="342900" indent="-342900">
              <a:buFont typeface="Arial" charset="0"/>
              <a:buChar char="•"/>
            </a:pPr>
            <a:r>
              <a:rPr lang="en-US" altLang="en-US" sz="2400" dirty="0">
                <a:latin typeface="Source Sans Pro" charset="0"/>
                <a:ea typeface="Source Sans Pro" charset="0"/>
                <a:cs typeface="Source Sans Pro" charset="0"/>
              </a:rPr>
              <a:t>You find someone didn’t vote in their local election</a:t>
            </a:r>
          </a:p>
          <a:p>
            <a:pPr marL="342900" indent="-342900">
              <a:buFont typeface="Arial" charset="0"/>
              <a:buChar char="•"/>
            </a:pPr>
            <a:endParaRPr lang="en-US" altLang="en-US" sz="2400" dirty="0">
              <a:latin typeface="Source Sans Pro" charset="0"/>
              <a:ea typeface="Source Sans Pro" charset="0"/>
              <a:cs typeface="Source Sans Pro" charset="0"/>
            </a:endParaRPr>
          </a:p>
          <a:p>
            <a:pPr marL="342900" indent="-342900">
              <a:buFont typeface="Arial" charset="0"/>
              <a:buChar char="•"/>
            </a:pPr>
            <a:r>
              <a:rPr lang="en-US" altLang="en-US" sz="2400" dirty="0">
                <a:latin typeface="Source Sans Pro" charset="0"/>
                <a:ea typeface="Source Sans Pro" charset="0"/>
                <a:cs typeface="Source Sans Pro" charset="0"/>
              </a:rPr>
              <a:t>Canvassing or even volunteering with other people</a:t>
            </a:r>
          </a:p>
          <a:p>
            <a:pPr marL="342900" indent="-342900">
              <a:buFont typeface="Arial" charset="0"/>
              <a:buChar char="•"/>
            </a:pPr>
            <a:endParaRPr lang="en-US" altLang="en-US" sz="2400" dirty="0">
              <a:latin typeface="Source Sans Pro" charset="0"/>
              <a:ea typeface="Source Sans Pro" charset="0"/>
              <a:cs typeface="Source Sans Pro" charset="0"/>
            </a:endParaRPr>
          </a:p>
          <a:p>
            <a:pPr marL="342900" indent="-342900">
              <a:buFont typeface="Arial" charset="0"/>
              <a:buChar char="•"/>
            </a:pPr>
            <a:endParaRPr lang="en-US" altLang="en-US" sz="2400" dirty="0">
              <a:latin typeface="Source Sans Pro" charset="0"/>
              <a:ea typeface="Source Sans Pro" charset="0"/>
              <a:cs typeface="Source Sans Pro" charset="0"/>
            </a:endParaRPr>
          </a:p>
          <a:p>
            <a:pPr marL="342900" indent="-342900">
              <a:buFont typeface="Arial" charset="0"/>
              <a:buChar char="•"/>
            </a:pPr>
            <a:endParaRPr lang="en-US" altLang="en-US" sz="2400" dirty="0">
              <a:latin typeface="Source Sans Pro" charset="0"/>
              <a:ea typeface="Source Sans Pro" charset="0"/>
              <a:cs typeface="Source Sans Pro" charset="0"/>
            </a:endParaRPr>
          </a:p>
          <a:p>
            <a:pPr marL="342900" indent="-342900">
              <a:buFont typeface="Arial" charset="0"/>
              <a:buChar char="•"/>
            </a:pPr>
            <a:endParaRPr lang="en-US" altLang="en-US" sz="2400" dirty="0">
              <a:latin typeface="Source Sans Pro" charset="0"/>
              <a:ea typeface="Source Sans Pro" charset="0"/>
              <a:cs typeface="Source Sans Pro" charset="0"/>
            </a:endParaRPr>
          </a:p>
          <a:p>
            <a:endParaRPr lang="en-US" altLang="en-US" sz="2200" dirty="0">
              <a:latin typeface="Source Sans Pro" charset="0"/>
              <a:ea typeface="Source Sans Pro" charset="0"/>
              <a:cs typeface="Source Sans Pro" charset="0"/>
            </a:endParaRPr>
          </a:p>
          <a:p>
            <a:endParaRPr lang="en-US" altLang="en-US" sz="2200" dirty="0">
              <a:latin typeface="Source Sans Pro" charset="0"/>
              <a:ea typeface="Source Sans Pro" charset="0"/>
              <a:cs typeface="Source Sans Pro" charset="0"/>
            </a:endParaRPr>
          </a:p>
          <a:p>
            <a:endParaRPr lang="en-US" altLang="en-US" sz="2200" dirty="0">
              <a:latin typeface="Source Sans Pro" charset="0"/>
              <a:ea typeface="Source Sans Pro" charset="0"/>
              <a:cs typeface="Source Sans Pro" charset="0"/>
            </a:endParaRPr>
          </a:p>
        </p:txBody>
      </p:sp>
      <p:sp>
        <p:nvSpPr>
          <p:cNvPr id="5" name="TextBox 4"/>
          <p:cNvSpPr txBox="1"/>
          <p:nvPr/>
        </p:nvSpPr>
        <p:spPr>
          <a:xfrm>
            <a:off x="1085087" y="902000"/>
            <a:ext cx="4364785" cy="1768433"/>
          </a:xfrm>
          <a:prstGeom prst="rect">
            <a:avLst/>
          </a:prstGeom>
          <a:noFill/>
        </p:spPr>
        <p:txBody>
          <a:bodyPr wrap="square" rtlCol="0">
            <a:spAutoFit/>
          </a:bodyPr>
          <a:lstStyle/>
          <a:p>
            <a:pPr>
              <a:lnSpc>
                <a:spcPct val="80000"/>
              </a:lnSpc>
            </a:pPr>
            <a:r>
              <a:rPr lang="en-US" sz="4500" b="1" dirty="0">
                <a:solidFill>
                  <a:schemeClr val="bg2"/>
                </a:solidFill>
                <a:latin typeface="Gilroy ExtraBold" charset="0"/>
                <a:ea typeface="Gilroy ExtraBold" charset="0"/>
                <a:cs typeface="Gilroy ExtraBold" charset="0"/>
              </a:rPr>
              <a:t>This could happen during</a:t>
            </a:r>
            <a:r>
              <a:rPr lang="mr-IN" sz="4500" b="1" dirty="0">
                <a:solidFill>
                  <a:schemeClr val="bg2"/>
                </a:solidFill>
                <a:latin typeface="Gilroy ExtraBold" charset="0"/>
                <a:ea typeface="Gilroy ExtraBold" charset="0"/>
                <a:cs typeface="Gilroy ExtraBold" charset="0"/>
              </a:rPr>
              <a:t>…</a:t>
            </a:r>
            <a:endParaRPr lang="en-US" sz="4500" b="1" dirty="0">
              <a:solidFill>
                <a:schemeClr val="bg2"/>
              </a:solidFill>
              <a:latin typeface="Gilroy ExtraBold" charset="0"/>
              <a:ea typeface="Gilroy ExtraBold" charset="0"/>
              <a:cs typeface="Gilroy ExtraBold" charset="0"/>
            </a:endParaRPr>
          </a:p>
        </p:txBody>
      </p:sp>
      <p:pic>
        <p:nvPicPr>
          <p:cNvPr id="4" name="Picture 3"/>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992659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43263" y="1141070"/>
            <a:ext cx="6935493" cy="46590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1951" tIns="20976" rIns="41951" bIns="20976">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r>
              <a:rPr lang="en-US" altLang="en-US" sz="2500" b="1" dirty="0">
                <a:solidFill>
                  <a:schemeClr val="tx1"/>
                </a:solidFill>
                <a:latin typeface="Source Sans Pro" charset="0"/>
                <a:ea typeface="Source Sans Pro" charset="0"/>
                <a:cs typeface="Source Sans Pro" charset="0"/>
              </a:rPr>
              <a:t>Week 1: </a:t>
            </a:r>
            <a:r>
              <a:rPr lang="en-US" altLang="en-US" sz="2500" dirty="0">
                <a:solidFill>
                  <a:schemeClr val="tx1"/>
                </a:solidFill>
                <a:latin typeface="Source Sans Pro" charset="0"/>
                <a:ea typeface="Source Sans Pro" charset="0"/>
                <a:cs typeface="Source Sans Pro" charset="0"/>
              </a:rPr>
              <a:t>	Effective listening</a:t>
            </a:r>
          </a:p>
          <a:p>
            <a:endParaRPr lang="en-US" altLang="en-US" sz="2500" dirty="0">
              <a:solidFill>
                <a:schemeClr val="tx1"/>
              </a:solidFill>
              <a:latin typeface="Source Sans Pro" charset="0"/>
              <a:ea typeface="Source Sans Pro" charset="0"/>
              <a:cs typeface="Source Sans Pro" charset="0"/>
            </a:endParaRPr>
          </a:p>
          <a:p>
            <a:r>
              <a:rPr lang="en-US" altLang="en-US" sz="2500" b="1" dirty="0">
                <a:solidFill>
                  <a:schemeClr val="tx1"/>
                </a:solidFill>
                <a:latin typeface="Source Sans Pro" charset="0"/>
                <a:ea typeface="Source Sans Pro" charset="0"/>
                <a:cs typeface="Source Sans Pro" charset="0"/>
              </a:rPr>
              <a:t>Week 2: </a:t>
            </a:r>
            <a:r>
              <a:rPr lang="en-US" altLang="en-US" sz="2500" dirty="0">
                <a:solidFill>
                  <a:schemeClr val="tx1"/>
                </a:solidFill>
                <a:latin typeface="Source Sans Pro" charset="0"/>
                <a:ea typeface="Source Sans Pro" charset="0"/>
                <a:cs typeface="Source Sans Pro" charset="0"/>
              </a:rPr>
              <a:t>	Know your ‘why’</a:t>
            </a:r>
          </a:p>
          <a:p>
            <a:endParaRPr lang="en-US" altLang="en-US" sz="2500" dirty="0">
              <a:solidFill>
                <a:schemeClr val="tx1"/>
              </a:solidFill>
              <a:latin typeface="Source Sans Pro" charset="0"/>
              <a:ea typeface="Source Sans Pro" charset="0"/>
              <a:cs typeface="Source Sans Pro" charset="0"/>
            </a:endParaRPr>
          </a:p>
          <a:p>
            <a:r>
              <a:rPr lang="en-US" altLang="en-US" sz="2500" b="1" dirty="0">
                <a:solidFill>
                  <a:schemeClr val="tx1"/>
                </a:solidFill>
                <a:latin typeface="Source Sans Pro" charset="0"/>
                <a:ea typeface="Source Sans Pro" charset="0"/>
                <a:cs typeface="Source Sans Pro" charset="0"/>
              </a:rPr>
              <a:t>Week 3:</a:t>
            </a:r>
            <a:r>
              <a:rPr lang="en-US" altLang="en-US" sz="2500" dirty="0">
                <a:solidFill>
                  <a:schemeClr val="tx1"/>
                </a:solidFill>
                <a:latin typeface="Source Sans Pro" charset="0"/>
                <a:ea typeface="Source Sans Pro" charset="0"/>
                <a:cs typeface="Source Sans Pro" charset="0"/>
              </a:rPr>
              <a:t>	</a:t>
            </a:r>
            <a:r>
              <a:rPr lang="en-US" altLang="en-US" sz="2500" b="1" dirty="0">
                <a:solidFill>
                  <a:schemeClr val="tx1"/>
                </a:solidFill>
                <a:latin typeface="Source Sans Pro" charset="0"/>
                <a:ea typeface="Source Sans Pro" charset="0"/>
                <a:cs typeface="Source Sans Pro" charset="0"/>
              </a:rPr>
              <a:t>Your theory of change</a:t>
            </a:r>
          </a:p>
          <a:p>
            <a:endParaRPr lang="en-US" altLang="en-US" sz="2500" dirty="0">
              <a:solidFill>
                <a:schemeClr val="tx1"/>
              </a:solidFill>
              <a:latin typeface="Source Sans Pro" charset="0"/>
              <a:ea typeface="Source Sans Pro" charset="0"/>
              <a:cs typeface="Source Sans Pro" charset="0"/>
            </a:endParaRPr>
          </a:p>
          <a:p>
            <a:r>
              <a:rPr lang="en-US" altLang="en-US" sz="2500" b="1" dirty="0">
                <a:solidFill>
                  <a:schemeClr val="tx1"/>
                </a:solidFill>
                <a:latin typeface="Source Sans Pro" charset="0"/>
                <a:ea typeface="Source Sans Pro" charset="0"/>
                <a:cs typeface="Source Sans Pro" charset="0"/>
              </a:rPr>
              <a:t>Week 4:</a:t>
            </a:r>
            <a:r>
              <a:rPr lang="en-US" altLang="en-US" sz="2500" dirty="0">
                <a:solidFill>
                  <a:schemeClr val="tx1"/>
                </a:solidFill>
                <a:latin typeface="Source Sans Pro" charset="0"/>
                <a:ea typeface="Source Sans Pro" charset="0"/>
                <a:cs typeface="Source Sans Pro" charset="0"/>
              </a:rPr>
              <a:t>	Motivational interviewing </a:t>
            </a:r>
          </a:p>
          <a:p>
            <a:endParaRPr lang="en-US" altLang="en-US" sz="2500" dirty="0">
              <a:solidFill>
                <a:schemeClr val="tx1"/>
              </a:solidFill>
              <a:latin typeface="Source Sans Pro" charset="0"/>
              <a:ea typeface="Source Sans Pro" charset="0"/>
              <a:cs typeface="Source Sans Pro" charset="0"/>
            </a:endParaRPr>
          </a:p>
          <a:p>
            <a:r>
              <a:rPr lang="en-US" altLang="en-US" sz="2500" b="1" dirty="0">
                <a:solidFill>
                  <a:schemeClr val="tx1"/>
                </a:solidFill>
                <a:latin typeface="Source Sans Pro" charset="0"/>
                <a:ea typeface="Source Sans Pro" charset="0"/>
                <a:cs typeface="Source Sans Pro" charset="0"/>
              </a:rPr>
              <a:t>Week 5:</a:t>
            </a:r>
            <a:r>
              <a:rPr lang="en-US" altLang="en-US" sz="2500" dirty="0">
                <a:solidFill>
                  <a:schemeClr val="tx1"/>
                </a:solidFill>
                <a:latin typeface="Source Sans Pro" charset="0"/>
                <a:ea typeface="Source Sans Pro" charset="0"/>
                <a:cs typeface="Source Sans Pro" charset="0"/>
              </a:rPr>
              <a:t>	Voter contact best practices </a:t>
            </a:r>
          </a:p>
          <a:p>
            <a:endParaRPr lang="en-US" altLang="en-US" sz="2500" dirty="0">
              <a:solidFill>
                <a:schemeClr val="tx1"/>
              </a:solidFill>
              <a:latin typeface="Source Sans Pro" charset="0"/>
              <a:ea typeface="Source Sans Pro" charset="0"/>
              <a:cs typeface="Source Sans Pro" charset="0"/>
            </a:endParaRPr>
          </a:p>
          <a:p>
            <a:r>
              <a:rPr lang="en-US" altLang="en-US" sz="2500" dirty="0">
                <a:solidFill>
                  <a:schemeClr val="tx1"/>
                </a:solidFill>
                <a:latin typeface="Source Sans Pro" charset="0"/>
                <a:ea typeface="Source Sans Pro" charset="0"/>
                <a:cs typeface="Source Sans Pro" charset="0"/>
              </a:rPr>
              <a:t>	</a:t>
            </a:r>
          </a:p>
          <a:p>
            <a:endParaRPr lang="en-US" altLang="en-US" sz="2500" dirty="0">
              <a:solidFill>
                <a:schemeClr val="tx1"/>
              </a:solidFill>
              <a:latin typeface="Source Sans Pro" charset="0"/>
              <a:ea typeface="Source Sans Pro" charset="0"/>
              <a:cs typeface="Source Sans Pro" charset="0"/>
            </a:endParaRPr>
          </a:p>
        </p:txBody>
      </p:sp>
      <p:sp>
        <p:nvSpPr>
          <p:cNvPr id="7" name="Rectangle 6"/>
          <p:cNvSpPr>
            <a:spLocks noChangeArrowheads="1"/>
          </p:cNvSpPr>
          <p:nvPr/>
        </p:nvSpPr>
        <p:spPr bwMode="auto">
          <a:xfrm>
            <a:off x="813290" y="1100384"/>
            <a:ext cx="3931237" cy="5699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nSpc>
                <a:spcPct val="80000"/>
              </a:lnSpc>
            </a:pPr>
            <a:r>
              <a:rPr lang="en-US" sz="4000" b="1" dirty="0">
                <a:solidFill>
                  <a:schemeClr val="bg2"/>
                </a:solidFill>
                <a:latin typeface="Gilroy ExtraBold" charset="0"/>
                <a:ea typeface="Gilroy ExtraBold" charset="0"/>
                <a:cs typeface="Gilroy ExtraBold" charset="0"/>
              </a:rPr>
              <a:t>Learning series </a:t>
            </a:r>
          </a:p>
        </p:txBody>
      </p:sp>
      <p:pic>
        <p:nvPicPr>
          <p:cNvPr id="5" name="Picture 4"/>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11278500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extBox 1"/>
          <p:cNvSpPr txBox="1"/>
          <p:nvPr/>
        </p:nvSpPr>
        <p:spPr>
          <a:xfrm>
            <a:off x="577516" y="2493892"/>
            <a:ext cx="11036968" cy="2087238"/>
          </a:xfrm>
          <a:prstGeom prst="rect">
            <a:avLst/>
          </a:prstGeom>
          <a:noFill/>
        </p:spPr>
        <p:txBody>
          <a:bodyPr wrap="square" rtlCol="0">
            <a:spAutoFit/>
          </a:bodyPr>
          <a:lstStyle/>
          <a:p>
            <a:pPr algn="ctr">
              <a:lnSpc>
                <a:spcPct val="80000"/>
              </a:lnSpc>
            </a:pPr>
            <a:r>
              <a:rPr lang="en-US" sz="8000" b="1" dirty="0">
                <a:solidFill>
                  <a:schemeClr val="bg1"/>
                </a:solidFill>
                <a:latin typeface="Gilroy ExtraBold" charset="0"/>
                <a:ea typeface="Gilroy ExtraBold" charset="0"/>
                <a:cs typeface="Gilroy ExtraBold" charset="0"/>
              </a:rPr>
              <a:t>Align with why, </a:t>
            </a:r>
          </a:p>
          <a:p>
            <a:pPr algn="ctr">
              <a:lnSpc>
                <a:spcPct val="80000"/>
              </a:lnSpc>
            </a:pPr>
            <a:r>
              <a:rPr lang="en-US" sz="8000" b="1" dirty="0">
                <a:solidFill>
                  <a:schemeClr val="bg1"/>
                </a:solidFill>
                <a:latin typeface="Gilroy ExtraBold" charset="0"/>
                <a:ea typeface="Gilroy ExtraBold" charset="0"/>
                <a:cs typeface="Gilroy ExtraBold" charset="0"/>
              </a:rPr>
              <a:t>move to how</a:t>
            </a:r>
          </a:p>
        </p:txBody>
      </p:sp>
    </p:spTree>
    <p:extLst>
      <p:ext uri="{BB962C8B-B14F-4D97-AF65-F5344CB8AC3E}">
        <p14:creationId xmlns:p14="http://schemas.microsoft.com/office/powerpoint/2010/main" val="19927166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364999" y="1425209"/>
            <a:ext cx="5997944" cy="18890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41951" tIns="20976" rIns="41951" bIns="20976">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marL="342900" indent="-342900">
              <a:buFont typeface="Arial" charset="0"/>
              <a:buChar char="•"/>
            </a:pPr>
            <a:r>
              <a:rPr lang="en-US" sz="2400" dirty="0">
                <a:solidFill>
                  <a:srgbClr val="050000"/>
                </a:solidFill>
                <a:latin typeface="Source Sans Pro" charset="0"/>
                <a:ea typeface="Source Sans Pro" charset="0"/>
                <a:cs typeface="Source Sans Pro" charset="0"/>
              </a:rPr>
              <a:t>What about the ‘how’ resonates with you? </a:t>
            </a:r>
          </a:p>
          <a:p>
            <a:pPr marL="342900" indent="-342900">
              <a:buFont typeface="Arial" charset="0"/>
              <a:buChar char="•"/>
            </a:pPr>
            <a:endParaRPr lang="en-US" sz="2400" dirty="0">
              <a:solidFill>
                <a:srgbClr val="050000"/>
              </a:solidFill>
              <a:latin typeface="Source Sans Pro" charset="0"/>
              <a:ea typeface="Source Sans Pro" charset="0"/>
              <a:cs typeface="Source Sans Pro" charset="0"/>
            </a:endParaRPr>
          </a:p>
          <a:p>
            <a:pPr marL="342900" indent="-342900">
              <a:buFont typeface="Arial" charset="0"/>
              <a:buChar char="•"/>
            </a:pPr>
            <a:r>
              <a:rPr lang="en-US" sz="2400" dirty="0">
                <a:solidFill>
                  <a:srgbClr val="050000"/>
                </a:solidFill>
                <a:latin typeface="Source Sans Pro" charset="0"/>
                <a:ea typeface="Source Sans Pro" charset="0"/>
                <a:cs typeface="Source Sans Pro" charset="0"/>
              </a:rPr>
              <a:t>If you believed politically like me, what would you be curious about in my belief of how change happens?</a:t>
            </a:r>
          </a:p>
        </p:txBody>
      </p:sp>
      <p:pic>
        <p:nvPicPr>
          <p:cNvPr id="6" name="Picture 5"/>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7" name="Rectangle 6"/>
          <p:cNvSpPr>
            <a:spLocks noChangeArrowheads="1"/>
          </p:cNvSpPr>
          <p:nvPr/>
        </p:nvSpPr>
        <p:spPr bwMode="auto">
          <a:xfrm>
            <a:off x="1006998" y="1391700"/>
            <a:ext cx="2866506" cy="6804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r>
              <a:rPr lang="en-US" sz="4000" b="1" dirty="0">
                <a:solidFill>
                  <a:schemeClr val="accent1"/>
                </a:solidFill>
                <a:latin typeface="Gilroy ExtraBold" charset="0"/>
                <a:ea typeface="Gilroy ExtraBold" charset="0"/>
                <a:cs typeface="Gilroy ExtraBold" charset="0"/>
              </a:rPr>
              <a:t>3 minutes</a:t>
            </a:r>
          </a:p>
        </p:txBody>
      </p:sp>
      <p:sp>
        <p:nvSpPr>
          <p:cNvPr id="8" name="TextBox 7"/>
          <p:cNvSpPr txBox="1"/>
          <p:nvPr/>
        </p:nvSpPr>
        <p:spPr>
          <a:xfrm>
            <a:off x="1006999" y="2072171"/>
            <a:ext cx="2500130" cy="307777"/>
          </a:xfrm>
          <a:prstGeom prst="rect">
            <a:avLst/>
          </a:prstGeom>
          <a:noFill/>
        </p:spPr>
        <p:txBody>
          <a:bodyPr wrap="square" rtlCol="0">
            <a:spAutoFit/>
          </a:bodyPr>
          <a:lstStyle/>
          <a:p>
            <a:r>
              <a:rPr lang="en-US" altLang="en-US" b="1" dirty="0">
                <a:latin typeface="Source Sans Pro" charset="0"/>
                <a:ea typeface="Source Sans Pro" charset="0"/>
                <a:cs typeface="Source Sans Pro" charset="0"/>
              </a:rPr>
              <a:t>Reflection</a:t>
            </a:r>
          </a:p>
        </p:txBody>
      </p:sp>
      <p:sp>
        <p:nvSpPr>
          <p:cNvPr id="3" name="TextBox 2"/>
          <p:cNvSpPr txBox="1"/>
          <p:nvPr/>
        </p:nvSpPr>
        <p:spPr>
          <a:xfrm>
            <a:off x="2176041" y="3588152"/>
            <a:ext cx="184731" cy="369332"/>
          </a:xfrm>
          <a:prstGeom prst="rect">
            <a:avLst/>
          </a:prstGeom>
          <a:noFill/>
        </p:spPr>
        <p:txBody>
          <a:bodyPr wrap="none" rtlCol="0">
            <a:spAutoFit/>
          </a:bodyPr>
          <a:lstStyle/>
          <a:p>
            <a:endParaRPr lang="en-US" dirty="0"/>
          </a:p>
        </p:txBody>
      </p:sp>
      <p:sp>
        <p:nvSpPr>
          <p:cNvPr id="11" name="TextBox 10"/>
          <p:cNvSpPr txBox="1"/>
          <p:nvPr/>
        </p:nvSpPr>
        <p:spPr>
          <a:xfrm>
            <a:off x="2176041" y="578460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9116208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508375" y="1028630"/>
            <a:ext cx="5037497" cy="3323987"/>
          </a:xfrm>
          <a:prstGeom prst="rect">
            <a:avLst/>
          </a:prstGeom>
        </p:spPr>
        <p:txBody>
          <a:bodyPr wrap="square">
            <a:spAutoFit/>
          </a:bodyPr>
          <a:lstStyle/>
          <a:p>
            <a:pPr marL="342900" indent="-342900">
              <a:buFont typeface="Arial" charset="0"/>
              <a:buChar char="•"/>
            </a:pPr>
            <a:r>
              <a:rPr lang="en-US" altLang="en-US" sz="2400" dirty="0">
                <a:latin typeface="Source Sans Pro" charset="0"/>
                <a:ea typeface="Source Sans Pro" charset="0"/>
                <a:cs typeface="Source Sans Pro" charset="0"/>
              </a:rPr>
              <a:t>How do they believe change happens?</a:t>
            </a:r>
          </a:p>
          <a:p>
            <a:pPr marL="342900" indent="-342900">
              <a:buFont typeface="Arial" charset="0"/>
              <a:buChar char="•"/>
            </a:pPr>
            <a:endParaRPr lang="en-US" altLang="en-US" sz="2400" dirty="0">
              <a:latin typeface="Source Sans Pro" charset="0"/>
              <a:ea typeface="Source Sans Pro" charset="0"/>
              <a:cs typeface="Source Sans Pro" charset="0"/>
            </a:endParaRPr>
          </a:p>
          <a:p>
            <a:pPr marL="342900" indent="-342900">
              <a:buFont typeface="Arial" charset="0"/>
              <a:buChar char="•"/>
            </a:pPr>
            <a:r>
              <a:rPr lang="en-US" altLang="en-US" sz="2400" dirty="0">
                <a:latin typeface="Source Sans Pro" charset="0"/>
                <a:ea typeface="Source Sans Pro" charset="0"/>
                <a:cs typeface="Source Sans Pro" charset="0"/>
              </a:rPr>
              <a:t>How can you communicate to them how change happens?</a:t>
            </a:r>
          </a:p>
          <a:p>
            <a:pPr marL="342900" indent="-342900">
              <a:buFont typeface="Arial" charset="0"/>
              <a:buChar char="•"/>
            </a:pPr>
            <a:endParaRPr lang="en-US" altLang="en-US" sz="2400" dirty="0">
              <a:latin typeface="Source Sans Pro" charset="0"/>
              <a:ea typeface="Source Sans Pro" charset="0"/>
              <a:cs typeface="Source Sans Pro" charset="0"/>
            </a:endParaRPr>
          </a:p>
          <a:p>
            <a:endParaRPr lang="en-US" altLang="en-US" sz="2200" dirty="0">
              <a:latin typeface="Source Sans Pro" charset="0"/>
              <a:ea typeface="Source Sans Pro" charset="0"/>
              <a:cs typeface="Source Sans Pro" charset="0"/>
            </a:endParaRPr>
          </a:p>
          <a:p>
            <a:endParaRPr lang="en-US" altLang="en-US" sz="2200" dirty="0">
              <a:latin typeface="Source Sans Pro" charset="0"/>
              <a:ea typeface="Source Sans Pro" charset="0"/>
              <a:cs typeface="Source Sans Pro" charset="0"/>
            </a:endParaRPr>
          </a:p>
          <a:p>
            <a:endParaRPr lang="en-US" altLang="en-US" sz="2200" dirty="0">
              <a:latin typeface="Source Sans Pro" charset="0"/>
              <a:ea typeface="Source Sans Pro" charset="0"/>
              <a:cs typeface="Source Sans Pro" charset="0"/>
            </a:endParaRPr>
          </a:p>
        </p:txBody>
      </p:sp>
      <p:sp>
        <p:nvSpPr>
          <p:cNvPr id="5" name="TextBox 4"/>
          <p:cNvSpPr txBox="1"/>
          <p:nvPr/>
        </p:nvSpPr>
        <p:spPr>
          <a:xfrm>
            <a:off x="1085087" y="1063364"/>
            <a:ext cx="4364785" cy="1214435"/>
          </a:xfrm>
          <a:prstGeom prst="rect">
            <a:avLst/>
          </a:prstGeom>
          <a:noFill/>
        </p:spPr>
        <p:txBody>
          <a:bodyPr wrap="square" rtlCol="0">
            <a:spAutoFit/>
          </a:bodyPr>
          <a:lstStyle/>
          <a:p>
            <a:pPr>
              <a:lnSpc>
                <a:spcPct val="80000"/>
              </a:lnSpc>
            </a:pPr>
            <a:r>
              <a:rPr lang="en-US" sz="4500" b="1" dirty="0">
                <a:solidFill>
                  <a:schemeClr val="bg2"/>
                </a:solidFill>
                <a:latin typeface="Gilroy ExtraBold" charset="0"/>
                <a:ea typeface="Gilroy ExtraBold" charset="0"/>
                <a:cs typeface="Gilroy ExtraBold" charset="0"/>
              </a:rPr>
              <a:t>Things to figure out for “how”</a:t>
            </a:r>
          </a:p>
        </p:txBody>
      </p:sp>
      <p:pic>
        <p:nvPicPr>
          <p:cNvPr id="4" name="Picture 3"/>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9150370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3D44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57517" y="2164038"/>
            <a:ext cx="10676965" cy="2529923"/>
          </a:xfrm>
          <a:prstGeom prst="rect">
            <a:avLst/>
          </a:prstGeom>
          <a:noFill/>
        </p:spPr>
        <p:txBody>
          <a:bodyPr wrap="square" rtlCol="0">
            <a:spAutoFit/>
          </a:bodyPr>
          <a:lstStyle/>
          <a:p>
            <a:pPr algn="ctr">
              <a:lnSpc>
                <a:spcPct val="80000"/>
              </a:lnSpc>
            </a:pPr>
            <a:r>
              <a:rPr lang="en-US" sz="6600" b="1" dirty="0">
                <a:solidFill>
                  <a:schemeClr val="bg1"/>
                </a:solidFill>
                <a:latin typeface="Gilroy ExtraBold" charset="0"/>
                <a:ea typeface="Gilroy ExtraBold" charset="0"/>
                <a:cs typeface="Gilroy ExtraBold" charset="0"/>
              </a:rPr>
              <a:t>”How” is the strategy </a:t>
            </a:r>
          </a:p>
          <a:p>
            <a:pPr algn="ctr">
              <a:lnSpc>
                <a:spcPct val="80000"/>
              </a:lnSpc>
            </a:pPr>
            <a:r>
              <a:rPr lang="en-US" sz="6600" b="1" dirty="0">
                <a:solidFill>
                  <a:schemeClr val="bg1"/>
                </a:solidFill>
                <a:latin typeface="Gilroy ExtraBold" charset="0"/>
                <a:ea typeface="Gilroy ExtraBold" charset="0"/>
                <a:cs typeface="Gilroy ExtraBold" charset="0"/>
              </a:rPr>
              <a:t>for bringing your </a:t>
            </a:r>
          </a:p>
          <a:p>
            <a:pPr algn="ctr">
              <a:lnSpc>
                <a:spcPct val="80000"/>
              </a:lnSpc>
            </a:pPr>
            <a:r>
              <a:rPr lang="en-US" sz="6600" b="1" dirty="0">
                <a:solidFill>
                  <a:schemeClr val="bg1"/>
                </a:solidFill>
                <a:latin typeface="Gilroy ExtraBold" charset="0"/>
                <a:ea typeface="Gilroy ExtraBold" charset="0"/>
                <a:cs typeface="Gilroy ExtraBold" charset="0"/>
              </a:rPr>
              <a:t>“why” into being. </a:t>
            </a:r>
          </a:p>
        </p:txBody>
      </p:sp>
    </p:spTree>
    <p:extLst>
      <p:ext uri="{BB962C8B-B14F-4D97-AF65-F5344CB8AC3E}">
        <p14:creationId xmlns:p14="http://schemas.microsoft.com/office/powerpoint/2010/main" val="18128440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p:nvPr/>
        </p:nvSpPr>
        <p:spPr>
          <a:xfrm>
            <a:off x="0" y="0"/>
            <a:ext cx="12191998" cy="6858000"/>
          </a:xfrm>
          <a:prstGeom prst="rect">
            <a:avLst/>
          </a:prstGeom>
          <a:solidFill>
            <a:schemeClr val="bg2"/>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58" name="Shape 158"/>
          <p:cNvSpPr txBox="1"/>
          <p:nvPr/>
        </p:nvSpPr>
        <p:spPr>
          <a:xfrm>
            <a:off x="0" y="1058173"/>
            <a:ext cx="12192000" cy="489273"/>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SzPct val="25000"/>
              <a:buNone/>
            </a:pPr>
            <a:r>
              <a:rPr lang="en-US" sz="2500" b="1" spc="300" dirty="0">
                <a:solidFill>
                  <a:schemeClr val="tx1"/>
                </a:solidFill>
                <a:latin typeface="Gilroy ExtraBold" charset="0"/>
                <a:ea typeface="Gilroy ExtraBold" charset="0"/>
                <a:cs typeface="Gilroy ExtraBold" charset="0"/>
              </a:rPr>
              <a:t>SCENARIO 3</a:t>
            </a:r>
          </a:p>
        </p:txBody>
      </p:sp>
      <p:sp>
        <p:nvSpPr>
          <p:cNvPr id="2" name="Rectangle 1"/>
          <p:cNvSpPr/>
          <p:nvPr/>
        </p:nvSpPr>
        <p:spPr>
          <a:xfrm>
            <a:off x="1219199" y="2243551"/>
            <a:ext cx="9753600" cy="2862322"/>
          </a:xfrm>
          <a:prstGeom prst="rect">
            <a:avLst/>
          </a:prstGeom>
        </p:spPr>
        <p:txBody>
          <a:bodyPr wrap="square">
            <a:spAutoFit/>
          </a:bodyPr>
          <a:lstStyle/>
          <a:p>
            <a:pPr lvl="0" algn="ctr">
              <a:lnSpc>
                <a:spcPct val="90000"/>
              </a:lnSpc>
              <a:buSzPct val="25000"/>
            </a:pPr>
            <a:r>
              <a:rPr lang="en-US" sz="5000" b="1" dirty="0">
                <a:solidFill>
                  <a:schemeClr val="bg1"/>
                </a:solidFill>
                <a:latin typeface="Gilroy ExtraBold" charset="0"/>
                <a:ea typeface="Gilroy ExtraBold" charset="0"/>
                <a:cs typeface="Gilroy ExtraBold" charset="0"/>
              </a:rPr>
              <a:t>Conversation with someone </a:t>
            </a:r>
          </a:p>
          <a:p>
            <a:pPr lvl="0" algn="ctr">
              <a:lnSpc>
                <a:spcPct val="90000"/>
              </a:lnSpc>
              <a:buSzPct val="25000"/>
            </a:pPr>
            <a:r>
              <a:rPr lang="en-US" sz="5000" b="1" dirty="0">
                <a:solidFill>
                  <a:schemeClr val="bg1"/>
                </a:solidFill>
                <a:latin typeface="Gilroy ExtraBold" charset="0"/>
                <a:ea typeface="Gilroy ExtraBold" charset="0"/>
                <a:cs typeface="Gilroy ExtraBold" charset="0"/>
              </a:rPr>
              <a:t>you are politically aligned with, and typically think change happens the same way.</a:t>
            </a:r>
          </a:p>
        </p:txBody>
      </p:sp>
    </p:spTree>
    <p:extLst>
      <p:ext uri="{BB962C8B-B14F-4D97-AF65-F5344CB8AC3E}">
        <p14:creationId xmlns:p14="http://schemas.microsoft.com/office/powerpoint/2010/main" val="4181198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5999" y="1028630"/>
            <a:ext cx="5449873" cy="7017306"/>
          </a:xfrm>
          <a:prstGeom prst="rect">
            <a:avLst/>
          </a:prstGeom>
        </p:spPr>
        <p:txBody>
          <a:bodyPr wrap="square">
            <a:spAutoFit/>
          </a:bodyPr>
          <a:lstStyle/>
          <a:p>
            <a:pPr marL="342900" indent="-342900">
              <a:buFont typeface="Arial" charset="0"/>
              <a:buChar char="•"/>
            </a:pPr>
            <a:r>
              <a:rPr lang="en-US" altLang="en-US" sz="2400" dirty="0">
                <a:latin typeface="Source Sans Pro" charset="0"/>
                <a:ea typeface="Source Sans Pro" charset="0"/>
                <a:cs typeface="Source Sans Pro" charset="0"/>
              </a:rPr>
              <a:t>Your fellows cohort, campus groups, chapter meeting</a:t>
            </a:r>
          </a:p>
          <a:p>
            <a:pPr marL="342900" indent="-342900">
              <a:buFont typeface="Arial" charset="0"/>
              <a:buChar char="•"/>
            </a:pPr>
            <a:endParaRPr lang="en-US" altLang="en-US" sz="2400" dirty="0">
              <a:latin typeface="Source Sans Pro" charset="0"/>
              <a:ea typeface="Source Sans Pro" charset="0"/>
              <a:cs typeface="Source Sans Pro" charset="0"/>
            </a:endParaRPr>
          </a:p>
          <a:p>
            <a:pPr marL="342900" indent="-342900">
              <a:buFont typeface="Arial" charset="0"/>
              <a:buChar char="•"/>
            </a:pPr>
            <a:r>
              <a:rPr lang="en-US" altLang="en-US" sz="2400" dirty="0">
                <a:latin typeface="Source Sans Pro" charset="0"/>
                <a:ea typeface="Source Sans Pro" charset="0"/>
                <a:cs typeface="Source Sans Pro" charset="0"/>
              </a:rPr>
              <a:t>During book club</a:t>
            </a:r>
          </a:p>
          <a:p>
            <a:pPr marL="342900" indent="-342900">
              <a:buFont typeface="Arial" charset="0"/>
              <a:buChar char="•"/>
            </a:pPr>
            <a:endParaRPr lang="en-US" altLang="en-US" sz="2400" dirty="0">
              <a:latin typeface="Source Sans Pro" charset="0"/>
              <a:ea typeface="Source Sans Pro" charset="0"/>
              <a:cs typeface="Source Sans Pro" charset="0"/>
            </a:endParaRPr>
          </a:p>
          <a:p>
            <a:pPr marL="342900" indent="-342900">
              <a:buFont typeface="Arial" charset="0"/>
              <a:buChar char="•"/>
            </a:pPr>
            <a:r>
              <a:rPr lang="en-US" altLang="en-US" sz="2400" dirty="0">
                <a:latin typeface="Source Sans Pro" charset="0"/>
                <a:ea typeface="Source Sans Pro" charset="0"/>
                <a:cs typeface="Source Sans Pro" charset="0"/>
              </a:rPr>
              <a:t>In your place of worship</a:t>
            </a:r>
          </a:p>
          <a:p>
            <a:pPr marL="342900" indent="-342900">
              <a:buFont typeface="Arial" charset="0"/>
              <a:buChar char="•"/>
            </a:pPr>
            <a:endParaRPr lang="en-US" altLang="en-US" sz="2400" dirty="0">
              <a:latin typeface="Source Sans Pro" charset="0"/>
              <a:ea typeface="Source Sans Pro" charset="0"/>
              <a:cs typeface="Source Sans Pro" charset="0"/>
            </a:endParaRPr>
          </a:p>
          <a:p>
            <a:pPr marL="342900" indent="-342900">
              <a:buFont typeface="Arial" charset="0"/>
              <a:buChar char="•"/>
            </a:pPr>
            <a:r>
              <a:rPr lang="en-US" altLang="en-US" sz="2400" dirty="0">
                <a:latin typeface="Source Sans Pro" charset="0"/>
                <a:ea typeface="Source Sans Pro" charset="0"/>
                <a:cs typeface="Source Sans Pro" charset="0"/>
              </a:rPr>
              <a:t>Digitally</a:t>
            </a:r>
          </a:p>
          <a:p>
            <a:pPr marL="342900" indent="-342900">
              <a:buFont typeface="Arial" charset="0"/>
              <a:buChar char="•"/>
            </a:pPr>
            <a:endParaRPr lang="en-US" altLang="en-US" sz="2400" dirty="0">
              <a:latin typeface="Source Sans Pro" charset="0"/>
              <a:ea typeface="Source Sans Pro" charset="0"/>
              <a:cs typeface="Source Sans Pro" charset="0"/>
            </a:endParaRPr>
          </a:p>
          <a:p>
            <a:pPr marL="342900" indent="-342900">
              <a:buFont typeface="Arial" charset="0"/>
              <a:buChar char="•"/>
            </a:pPr>
            <a:r>
              <a:rPr lang="en-US" altLang="en-US" sz="2400" dirty="0">
                <a:latin typeface="Source Sans Pro" charset="0"/>
                <a:ea typeface="Source Sans Pro" charset="0"/>
                <a:cs typeface="Source Sans Pro" charset="0"/>
              </a:rPr>
              <a:t>At your city council meeting</a:t>
            </a:r>
          </a:p>
          <a:p>
            <a:pPr marL="342900" indent="-342900">
              <a:buFont typeface="Arial" charset="0"/>
              <a:buChar char="•"/>
            </a:pPr>
            <a:endParaRPr lang="en-US" altLang="en-US" sz="2400" dirty="0">
              <a:latin typeface="Source Sans Pro" charset="0"/>
              <a:ea typeface="Source Sans Pro" charset="0"/>
              <a:cs typeface="Source Sans Pro" charset="0"/>
            </a:endParaRPr>
          </a:p>
          <a:p>
            <a:pPr marL="342900" indent="-342900">
              <a:buFont typeface="Arial" charset="0"/>
              <a:buChar char="•"/>
            </a:pPr>
            <a:endParaRPr lang="en-US" altLang="en-US" sz="2400" dirty="0">
              <a:latin typeface="Source Sans Pro" charset="0"/>
              <a:ea typeface="Source Sans Pro" charset="0"/>
              <a:cs typeface="Source Sans Pro" charset="0"/>
            </a:endParaRPr>
          </a:p>
          <a:p>
            <a:pPr marL="342900" indent="-342900">
              <a:buFont typeface="Arial" charset="0"/>
              <a:buChar char="•"/>
            </a:pPr>
            <a:endParaRPr lang="en-US" altLang="en-US" sz="2400" dirty="0">
              <a:latin typeface="Source Sans Pro" charset="0"/>
              <a:ea typeface="Source Sans Pro" charset="0"/>
              <a:cs typeface="Source Sans Pro" charset="0"/>
            </a:endParaRPr>
          </a:p>
          <a:p>
            <a:pPr marL="342900" indent="-342900">
              <a:buFont typeface="Arial" charset="0"/>
              <a:buChar char="•"/>
            </a:pPr>
            <a:endParaRPr lang="en-US" altLang="en-US" sz="2400" dirty="0">
              <a:latin typeface="Source Sans Pro" charset="0"/>
              <a:ea typeface="Source Sans Pro" charset="0"/>
              <a:cs typeface="Source Sans Pro" charset="0"/>
            </a:endParaRPr>
          </a:p>
          <a:p>
            <a:pPr marL="342900" indent="-342900">
              <a:buFont typeface="Arial" charset="0"/>
              <a:buChar char="•"/>
            </a:pPr>
            <a:endParaRPr lang="en-US" altLang="en-US" sz="2400" dirty="0">
              <a:latin typeface="Source Sans Pro" charset="0"/>
              <a:ea typeface="Source Sans Pro" charset="0"/>
              <a:cs typeface="Source Sans Pro" charset="0"/>
            </a:endParaRPr>
          </a:p>
          <a:p>
            <a:pPr marL="342900" indent="-342900">
              <a:buFont typeface="Arial" charset="0"/>
              <a:buChar char="•"/>
            </a:pPr>
            <a:endParaRPr lang="en-US" altLang="en-US" sz="2400" dirty="0">
              <a:latin typeface="Source Sans Pro" charset="0"/>
              <a:ea typeface="Source Sans Pro" charset="0"/>
              <a:cs typeface="Source Sans Pro" charset="0"/>
            </a:endParaRPr>
          </a:p>
          <a:p>
            <a:endParaRPr lang="en-US" altLang="en-US" sz="2200" dirty="0">
              <a:latin typeface="Source Sans Pro" charset="0"/>
              <a:ea typeface="Source Sans Pro" charset="0"/>
              <a:cs typeface="Source Sans Pro" charset="0"/>
            </a:endParaRPr>
          </a:p>
          <a:p>
            <a:endParaRPr lang="en-US" altLang="en-US" sz="2200" dirty="0">
              <a:latin typeface="Source Sans Pro" charset="0"/>
              <a:ea typeface="Source Sans Pro" charset="0"/>
              <a:cs typeface="Source Sans Pro" charset="0"/>
            </a:endParaRPr>
          </a:p>
          <a:p>
            <a:endParaRPr lang="en-US" altLang="en-US" sz="2200" dirty="0">
              <a:latin typeface="Source Sans Pro" charset="0"/>
              <a:ea typeface="Source Sans Pro" charset="0"/>
              <a:cs typeface="Source Sans Pro" charset="0"/>
            </a:endParaRPr>
          </a:p>
        </p:txBody>
      </p:sp>
      <p:sp>
        <p:nvSpPr>
          <p:cNvPr id="5" name="TextBox 4"/>
          <p:cNvSpPr txBox="1"/>
          <p:nvPr/>
        </p:nvSpPr>
        <p:spPr>
          <a:xfrm>
            <a:off x="1085087" y="1063364"/>
            <a:ext cx="4364785" cy="1768433"/>
          </a:xfrm>
          <a:prstGeom prst="rect">
            <a:avLst/>
          </a:prstGeom>
          <a:noFill/>
        </p:spPr>
        <p:txBody>
          <a:bodyPr wrap="square" rtlCol="0">
            <a:spAutoFit/>
          </a:bodyPr>
          <a:lstStyle/>
          <a:p>
            <a:pPr>
              <a:lnSpc>
                <a:spcPct val="80000"/>
              </a:lnSpc>
            </a:pPr>
            <a:r>
              <a:rPr lang="en-US" sz="4500" b="1" dirty="0">
                <a:solidFill>
                  <a:schemeClr val="bg2"/>
                </a:solidFill>
                <a:latin typeface="Gilroy ExtraBold" charset="0"/>
                <a:ea typeface="Gilroy ExtraBold" charset="0"/>
                <a:cs typeface="Gilroy ExtraBold" charset="0"/>
              </a:rPr>
              <a:t>This could happen during</a:t>
            </a:r>
            <a:r>
              <a:rPr lang="mr-IN" sz="4500" b="1" dirty="0">
                <a:solidFill>
                  <a:schemeClr val="bg2"/>
                </a:solidFill>
                <a:latin typeface="Gilroy ExtraBold" charset="0"/>
                <a:ea typeface="Gilroy ExtraBold" charset="0"/>
                <a:cs typeface="Gilroy ExtraBold" charset="0"/>
              </a:rPr>
              <a:t>…</a:t>
            </a:r>
            <a:endParaRPr lang="en-US" sz="4500" b="1" dirty="0">
              <a:solidFill>
                <a:schemeClr val="bg2"/>
              </a:solidFill>
              <a:latin typeface="Gilroy ExtraBold" charset="0"/>
              <a:ea typeface="Gilroy ExtraBold" charset="0"/>
              <a:cs typeface="Gilroy ExtraBold" charset="0"/>
            </a:endParaRPr>
          </a:p>
        </p:txBody>
      </p:sp>
      <p:pic>
        <p:nvPicPr>
          <p:cNvPr id="4" name="Picture 3"/>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9554377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extBox 1"/>
          <p:cNvSpPr txBox="1"/>
          <p:nvPr/>
        </p:nvSpPr>
        <p:spPr>
          <a:xfrm>
            <a:off x="577516" y="2722492"/>
            <a:ext cx="11036968" cy="1643527"/>
          </a:xfrm>
          <a:prstGeom prst="rect">
            <a:avLst/>
          </a:prstGeom>
          <a:noFill/>
        </p:spPr>
        <p:txBody>
          <a:bodyPr wrap="square" rtlCol="0">
            <a:spAutoFit/>
          </a:bodyPr>
          <a:lstStyle/>
          <a:p>
            <a:pPr algn="ctr">
              <a:lnSpc>
                <a:spcPct val="90000"/>
              </a:lnSpc>
            </a:pPr>
            <a:r>
              <a:rPr lang="en-US" sz="5600" b="1" dirty="0">
                <a:solidFill>
                  <a:schemeClr val="bg1"/>
                </a:solidFill>
                <a:latin typeface="Gilroy ExtraBold" charset="0"/>
                <a:ea typeface="Gilroy ExtraBold" charset="0"/>
                <a:cs typeface="Gilroy ExtraBold" charset="0"/>
              </a:rPr>
              <a:t>Align with why, move to how, end with what</a:t>
            </a:r>
          </a:p>
        </p:txBody>
      </p:sp>
    </p:spTree>
    <p:extLst>
      <p:ext uri="{BB962C8B-B14F-4D97-AF65-F5344CB8AC3E}">
        <p14:creationId xmlns:p14="http://schemas.microsoft.com/office/powerpoint/2010/main" val="13714346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364999" y="1478997"/>
            <a:ext cx="5997944" cy="18890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41951" tIns="20976" rIns="41951" bIns="20976">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marL="342900" indent="-342900">
              <a:buFont typeface="Arial" charset="0"/>
              <a:buChar char="•"/>
            </a:pPr>
            <a:r>
              <a:rPr lang="en-US" sz="2400" b="1" dirty="0">
                <a:solidFill>
                  <a:srgbClr val="050000"/>
                </a:solidFill>
                <a:latin typeface="Source Sans Pro" charset="0"/>
                <a:ea typeface="Source Sans Pro" charset="0"/>
                <a:cs typeface="Source Sans Pro" charset="0"/>
              </a:rPr>
              <a:t>How do you feel seeing it all together?</a:t>
            </a:r>
          </a:p>
          <a:p>
            <a:pPr marL="342900" indent="-342900">
              <a:buFont typeface="Arial" charset="0"/>
              <a:buChar char="•"/>
            </a:pPr>
            <a:endParaRPr lang="en-US" altLang="en-US" sz="2000" b="1" dirty="0">
              <a:solidFill>
                <a:srgbClr val="050000"/>
              </a:solidFill>
              <a:latin typeface="Source Sans Pro" charset="0"/>
              <a:ea typeface="Source Sans Pro" charset="0"/>
              <a:cs typeface="Source Sans Pro" charset="0"/>
            </a:endParaRPr>
          </a:p>
          <a:p>
            <a:pPr marL="342900" indent="-342900">
              <a:buFont typeface="Arial" charset="0"/>
              <a:buChar char="•"/>
            </a:pPr>
            <a:r>
              <a:rPr lang="en-US" altLang="en-US" sz="2400" b="1" dirty="0">
                <a:solidFill>
                  <a:srgbClr val="050000"/>
                </a:solidFill>
                <a:latin typeface="Source Sans Pro" charset="0"/>
                <a:ea typeface="Source Sans Pro" charset="0"/>
                <a:cs typeface="Source Sans Pro" charset="0"/>
              </a:rPr>
              <a:t>Are you compelled by what she is asking you to do?</a:t>
            </a:r>
          </a:p>
          <a:p>
            <a:pPr marL="342900" indent="-342900"/>
            <a:endParaRPr lang="en-US" altLang="en-US" sz="2400" dirty="0">
              <a:solidFill>
                <a:srgbClr val="050000"/>
              </a:solidFill>
              <a:latin typeface="Source Sans Pro" charset="0"/>
              <a:ea typeface="Source Sans Pro" charset="0"/>
              <a:cs typeface="Source Sans Pro" charset="0"/>
            </a:endParaRPr>
          </a:p>
        </p:txBody>
      </p:sp>
      <p:pic>
        <p:nvPicPr>
          <p:cNvPr id="6" name="Picture 5"/>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7" name="Rectangle 6"/>
          <p:cNvSpPr>
            <a:spLocks noChangeArrowheads="1"/>
          </p:cNvSpPr>
          <p:nvPr/>
        </p:nvSpPr>
        <p:spPr bwMode="auto">
          <a:xfrm>
            <a:off x="1006998" y="1391700"/>
            <a:ext cx="2866506" cy="6804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r>
              <a:rPr lang="en-US" sz="4000" b="1" dirty="0">
                <a:solidFill>
                  <a:schemeClr val="accent1"/>
                </a:solidFill>
                <a:latin typeface="Gilroy ExtraBold" charset="0"/>
                <a:ea typeface="Gilroy ExtraBold" charset="0"/>
                <a:cs typeface="Gilroy ExtraBold" charset="0"/>
              </a:rPr>
              <a:t>3 minutes</a:t>
            </a:r>
          </a:p>
        </p:txBody>
      </p:sp>
      <p:sp>
        <p:nvSpPr>
          <p:cNvPr id="8" name="TextBox 7"/>
          <p:cNvSpPr txBox="1"/>
          <p:nvPr/>
        </p:nvSpPr>
        <p:spPr>
          <a:xfrm>
            <a:off x="1006999" y="2072171"/>
            <a:ext cx="2500130" cy="307777"/>
          </a:xfrm>
          <a:prstGeom prst="rect">
            <a:avLst/>
          </a:prstGeom>
          <a:noFill/>
        </p:spPr>
        <p:txBody>
          <a:bodyPr wrap="square" rtlCol="0">
            <a:spAutoFit/>
          </a:bodyPr>
          <a:lstStyle/>
          <a:p>
            <a:r>
              <a:rPr lang="en-US" altLang="en-US" b="1" dirty="0">
                <a:latin typeface="Source Sans Pro" charset="0"/>
                <a:ea typeface="Source Sans Pro" charset="0"/>
                <a:cs typeface="Source Sans Pro" charset="0"/>
              </a:rPr>
              <a:t>Reflection</a:t>
            </a:r>
          </a:p>
        </p:txBody>
      </p:sp>
      <p:sp>
        <p:nvSpPr>
          <p:cNvPr id="3" name="TextBox 2"/>
          <p:cNvSpPr txBox="1"/>
          <p:nvPr/>
        </p:nvSpPr>
        <p:spPr>
          <a:xfrm>
            <a:off x="2176041" y="3588152"/>
            <a:ext cx="184731" cy="369332"/>
          </a:xfrm>
          <a:prstGeom prst="rect">
            <a:avLst/>
          </a:prstGeom>
          <a:noFill/>
        </p:spPr>
        <p:txBody>
          <a:bodyPr wrap="none" rtlCol="0">
            <a:spAutoFit/>
          </a:bodyPr>
          <a:lstStyle/>
          <a:p>
            <a:endParaRPr lang="en-US" dirty="0"/>
          </a:p>
        </p:txBody>
      </p:sp>
      <p:sp>
        <p:nvSpPr>
          <p:cNvPr id="11" name="TextBox 10"/>
          <p:cNvSpPr txBox="1"/>
          <p:nvPr/>
        </p:nvSpPr>
        <p:spPr>
          <a:xfrm>
            <a:off x="2176041" y="578460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9417869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750424" y="1082418"/>
            <a:ext cx="4795448" cy="3323987"/>
          </a:xfrm>
          <a:prstGeom prst="rect">
            <a:avLst/>
          </a:prstGeom>
        </p:spPr>
        <p:txBody>
          <a:bodyPr wrap="square">
            <a:spAutoFit/>
          </a:bodyPr>
          <a:lstStyle/>
          <a:p>
            <a:pPr marL="342900" indent="-342900">
              <a:buFont typeface="Arial" charset="0"/>
              <a:buChar char="•"/>
            </a:pPr>
            <a:r>
              <a:rPr lang="en-US" altLang="en-US" sz="2400" dirty="0">
                <a:latin typeface="Source Sans Pro" charset="0"/>
                <a:ea typeface="Source Sans Pro" charset="0"/>
                <a:cs typeface="Source Sans Pro" charset="0"/>
              </a:rPr>
              <a:t>What can you ask them to do or join?</a:t>
            </a:r>
          </a:p>
          <a:p>
            <a:pPr marL="342900" indent="-342900">
              <a:buFont typeface="Arial" charset="0"/>
              <a:buChar char="•"/>
            </a:pPr>
            <a:endParaRPr lang="en-US" altLang="en-US" sz="2400" dirty="0">
              <a:latin typeface="Source Sans Pro" charset="0"/>
              <a:ea typeface="Source Sans Pro" charset="0"/>
              <a:cs typeface="Source Sans Pro" charset="0"/>
            </a:endParaRPr>
          </a:p>
          <a:p>
            <a:pPr marL="342900" indent="-342900">
              <a:buFont typeface="Arial" charset="0"/>
              <a:buChar char="•"/>
            </a:pPr>
            <a:r>
              <a:rPr lang="en-US" altLang="en-US" sz="2400" dirty="0">
                <a:latin typeface="Source Sans Pro" charset="0"/>
                <a:ea typeface="Source Sans Pro" charset="0"/>
                <a:cs typeface="Source Sans Pro" charset="0"/>
              </a:rPr>
              <a:t>If they were to do this action, what would happen?</a:t>
            </a:r>
          </a:p>
          <a:p>
            <a:pPr marL="342900" indent="-342900">
              <a:buFont typeface="Arial" charset="0"/>
              <a:buChar char="•"/>
            </a:pPr>
            <a:endParaRPr lang="en-US" altLang="en-US" sz="2400" dirty="0">
              <a:latin typeface="Source Sans Pro" charset="0"/>
              <a:ea typeface="Source Sans Pro" charset="0"/>
              <a:cs typeface="Source Sans Pro" charset="0"/>
            </a:endParaRPr>
          </a:p>
          <a:p>
            <a:endParaRPr lang="en-US" altLang="en-US" sz="2200" dirty="0">
              <a:latin typeface="Source Sans Pro" charset="0"/>
              <a:ea typeface="Source Sans Pro" charset="0"/>
              <a:cs typeface="Source Sans Pro" charset="0"/>
            </a:endParaRPr>
          </a:p>
          <a:p>
            <a:endParaRPr lang="en-US" altLang="en-US" sz="2200" dirty="0">
              <a:latin typeface="Source Sans Pro" charset="0"/>
              <a:ea typeface="Source Sans Pro" charset="0"/>
              <a:cs typeface="Source Sans Pro" charset="0"/>
            </a:endParaRPr>
          </a:p>
          <a:p>
            <a:endParaRPr lang="en-US" altLang="en-US" sz="2200" dirty="0">
              <a:latin typeface="Source Sans Pro" charset="0"/>
              <a:ea typeface="Source Sans Pro" charset="0"/>
              <a:cs typeface="Source Sans Pro" charset="0"/>
            </a:endParaRPr>
          </a:p>
        </p:txBody>
      </p:sp>
      <p:sp>
        <p:nvSpPr>
          <p:cNvPr id="5" name="TextBox 4"/>
          <p:cNvSpPr txBox="1"/>
          <p:nvPr/>
        </p:nvSpPr>
        <p:spPr>
          <a:xfrm>
            <a:off x="1085087" y="1063364"/>
            <a:ext cx="4364785" cy="1214435"/>
          </a:xfrm>
          <a:prstGeom prst="rect">
            <a:avLst/>
          </a:prstGeom>
          <a:noFill/>
        </p:spPr>
        <p:txBody>
          <a:bodyPr wrap="square" rtlCol="0">
            <a:spAutoFit/>
          </a:bodyPr>
          <a:lstStyle/>
          <a:p>
            <a:pPr>
              <a:lnSpc>
                <a:spcPct val="80000"/>
              </a:lnSpc>
            </a:pPr>
            <a:r>
              <a:rPr lang="en-US" sz="4500" b="1" dirty="0">
                <a:solidFill>
                  <a:schemeClr val="bg2"/>
                </a:solidFill>
                <a:latin typeface="Gilroy ExtraBold" charset="0"/>
                <a:ea typeface="Gilroy ExtraBold" charset="0"/>
                <a:cs typeface="Gilroy ExtraBold" charset="0"/>
              </a:rPr>
              <a:t>Things to figure out for “what”</a:t>
            </a:r>
          </a:p>
        </p:txBody>
      </p:sp>
      <p:pic>
        <p:nvPicPr>
          <p:cNvPr id="4" name="Picture 3"/>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16338899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oun_169164_cc.png"/>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b="15559"/>
          <a:stretch/>
        </p:blipFill>
        <p:spPr>
          <a:xfrm>
            <a:off x="5317739" y="1468700"/>
            <a:ext cx="1517562" cy="1281452"/>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95089" y="1044524"/>
            <a:ext cx="1201821" cy="1554079"/>
          </a:xfrm>
          <a:prstGeom prst="rect">
            <a:avLst/>
          </a:prstGeom>
        </p:spPr>
      </p:pic>
      <p:sp>
        <p:nvSpPr>
          <p:cNvPr id="6" name="Rectangle 5"/>
          <p:cNvSpPr>
            <a:spLocks noChangeArrowheads="1"/>
          </p:cNvSpPr>
          <p:nvPr/>
        </p:nvSpPr>
        <p:spPr bwMode="auto">
          <a:xfrm>
            <a:off x="-19481" y="3090110"/>
            <a:ext cx="12192000" cy="1211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1951" tIns="20976" rIns="41951" bIns="20976">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lnSpc>
                <a:spcPct val="80000"/>
              </a:lnSpc>
            </a:pPr>
            <a:r>
              <a:rPr lang="en-US" sz="2500" b="1" spc="300">
                <a:solidFill>
                  <a:schemeClr val="bg2"/>
                </a:solidFill>
                <a:latin typeface="Gilroy ExtraBold" charset="0"/>
                <a:ea typeface="Gilroy ExtraBold" charset="0"/>
                <a:cs typeface="Gilroy ExtraBold" charset="0"/>
              </a:rPr>
              <a:t>GUIDED WORKSHEET</a:t>
            </a:r>
          </a:p>
          <a:p>
            <a:pPr algn="ctr">
              <a:lnSpc>
                <a:spcPct val="80000"/>
              </a:lnSpc>
            </a:pPr>
            <a:endParaRPr lang="en-US" sz="2500" b="1" spc="300" dirty="0">
              <a:solidFill>
                <a:schemeClr val="bg2"/>
              </a:solidFill>
              <a:latin typeface="Gilroy ExtraBold" charset="0"/>
              <a:ea typeface="Gilroy ExtraBold" charset="0"/>
              <a:cs typeface="Gilroy ExtraBold" charset="0"/>
            </a:endParaRPr>
          </a:p>
          <a:p>
            <a:pPr algn="ctr">
              <a:lnSpc>
                <a:spcPct val="80000"/>
              </a:lnSpc>
            </a:pPr>
            <a:r>
              <a:rPr lang="en-US" sz="4500" b="1" dirty="0">
                <a:solidFill>
                  <a:schemeClr val="bg2"/>
                </a:solidFill>
                <a:latin typeface="Gilroy ExtraBold" charset="0"/>
                <a:ea typeface="Gilroy ExtraBold" charset="0"/>
                <a:cs typeface="Gilroy ExtraBold" charset="0"/>
              </a:rPr>
              <a:t>Indicators for why, how, and what</a:t>
            </a:r>
          </a:p>
        </p:txBody>
      </p:sp>
      <p:sp>
        <p:nvSpPr>
          <p:cNvPr id="7" name="Rectangle 6">
            <a:hlinkClick r:id="rId6"/>
          </p:cNvPr>
          <p:cNvSpPr/>
          <p:nvPr/>
        </p:nvSpPr>
        <p:spPr>
          <a:xfrm>
            <a:off x="5013769" y="4945080"/>
            <a:ext cx="2125501" cy="587600"/>
          </a:xfrm>
          <a:prstGeom prst="rect">
            <a:avLst/>
          </a:prstGeom>
          <a:no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5719" rIns="0" bIns="45719" rtlCol="0" anchor="ctr"/>
          <a:lstStyle/>
          <a:p>
            <a:pPr algn="ctr"/>
            <a:r>
              <a:rPr lang="en-US" b="1" dirty="0" err="1">
                <a:solidFill>
                  <a:schemeClr val="tx1"/>
                </a:solidFill>
                <a:latin typeface="Source Sans Pro" charset="0"/>
                <a:ea typeface="Source Sans Pro" charset="0"/>
                <a:cs typeface="Source Sans Pro" charset="0"/>
              </a:rPr>
              <a:t>Bit.ly</a:t>
            </a:r>
            <a:r>
              <a:rPr lang="en-US" b="1" dirty="0">
                <a:solidFill>
                  <a:schemeClr val="tx1"/>
                </a:solidFill>
                <a:latin typeface="Source Sans Pro" charset="0"/>
                <a:ea typeface="Source Sans Pro" charset="0"/>
                <a:cs typeface="Source Sans Pro" charset="0"/>
              </a:rPr>
              <a:t>/why2what</a:t>
            </a:r>
          </a:p>
        </p:txBody>
      </p:sp>
      <p:pic>
        <p:nvPicPr>
          <p:cNvPr id="8" name="Picture 7"/>
          <p:cNvPicPr>
            <a:picLocks noChangeAspect="1"/>
          </p:cNvPicPr>
          <p:nvPr/>
        </p:nvPicPr>
        <p:blipFill>
          <a:blip r:embed="rId7">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865115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p:nvPr/>
        </p:nvSpPr>
        <p:spPr>
          <a:xfrm>
            <a:off x="0" y="0"/>
            <a:ext cx="12191998" cy="6858000"/>
          </a:xfrm>
          <a:prstGeom prst="rect">
            <a:avLst/>
          </a:prstGeom>
          <a:solidFill>
            <a:schemeClr val="bg2"/>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51" name="Shape 151"/>
          <p:cNvSpPr/>
          <p:nvPr/>
        </p:nvSpPr>
        <p:spPr>
          <a:xfrm>
            <a:off x="9566" y="2683276"/>
            <a:ext cx="12182434" cy="1491448"/>
          </a:xfrm>
          <a:prstGeom prst="rect">
            <a:avLst/>
          </a:prstGeom>
          <a:noFill/>
          <a:ln>
            <a:noFill/>
          </a:ln>
        </p:spPr>
        <p:txBody>
          <a:bodyPr lIns="64275" tIns="32125" rIns="64275" bIns="32125" anchor="t" anchorCtr="0">
            <a:noAutofit/>
          </a:bodyPr>
          <a:lstStyle/>
          <a:p>
            <a:pPr marL="0" marR="0" lvl="0" indent="0" algn="ctr" rtl="0">
              <a:spcBef>
                <a:spcPts val="0"/>
              </a:spcBef>
              <a:buSzPct val="25000"/>
              <a:buNone/>
            </a:pPr>
            <a:r>
              <a:rPr lang="en-US" sz="9600" b="1" dirty="0">
                <a:solidFill>
                  <a:schemeClr val="lt1"/>
                </a:solidFill>
                <a:latin typeface="Gilroy ExtraBold" charset="0"/>
                <a:ea typeface="Gilroy ExtraBold" charset="0"/>
                <a:cs typeface="Gilroy ExtraBold" charset="0"/>
                <a:sym typeface="Arial"/>
              </a:rPr>
              <a:t>#</a:t>
            </a:r>
            <a:r>
              <a:rPr lang="en-US" sz="9600" b="1" dirty="0" err="1">
                <a:solidFill>
                  <a:schemeClr val="lt1"/>
                </a:solidFill>
                <a:latin typeface="Gilroy ExtraBold" charset="0"/>
                <a:ea typeface="Gilroy ExtraBold" charset="0"/>
                <a:cs typeface="Gilroy ExtraBold" charset="0"/>
                <a:sym typeface="Arial"/>
              </a:rPr>
              <a:t>OFAction</a:t>
            </a:r>
            <a:endParaRPr lang="en-US" sz="9600" b="1" dirty="0">
              <a:solidFill>
                <a:schemeClr val="lt1"/>
              </a:solidFill>
              <a:latin typeface="Gilroy ExtraBold" charset="0"/>
              <a:ea typeface="Gilroy ExtraBold" charset="0"/>
              <a:cs typeface="Gilroy ExtraBold" charset="0"/>
              <a:sym typeface="Arial"/>
            </a:endParaRPr>
          </a:p>
        </p:txBody>
      </p:sp>
    </p:spTree>
    <p:extLst>
      <p:ext uri="{BB962C8B-B14F-4D97-AF65-F5344CB8AC3E}">
        <p14:creationId xmlns:p14="http://schemas.microsoft.com/office/powerpoint/2010/main" val="7937583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3D44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886102" y="3009077"/>
            <a:ext cx="10676965" cy="925574"/>
          </a:xfrm>
          <a:prstGeom prst="rect">
            <a:avLst/>
          </a:prstGeom>
          <a:noFill/>
        </p:spPr>
        <p:txBody>
          <a:bodyPr wrap="square" rtlCol="0">
            <a:spAutoFit/>
          </a:bodyPr>
          <a:lstStyle/>
          <a:p>
            <a:pPr algn="ctr">
              <a:lnSpc>
                <a:spcPct val="80000"/>
              </a:lnSpc>
            </a:pPr>
            <a:r>
              <a:rPr lang="en-US" sz="6600" b="1">
                <a:solidFill>
                  <a:schemeClr val="bg1"/>
                </a:solidFill>
                <a:latin typeface="Gilroy ExtraBold" charset="0"/>
                <a:ea typeface="Gilroy ExtraBold" charset="0"/>
                <a:cs typeface="Gilroy ExtraBold" charset="0"/>
              </a:rPr>
              <a:t>Let’s practice</a:t>
            </a:r>
            <a:endParaRPr lang="en-US" sz="6600" b="1" dirty="0">
              <a:solidFill>
                <a:schemeClr val="bg1"/>
              </a:solidFill>
              <a:latin typeface="Gilroy ExtraBold" charset="0"/>
              <a:ea typeface="Gilroy ExtraBold" charset="0"/>
              <a:cs typeface="Gilroy ExtraBold" charset="0"/>
            </a:endParaRPr>
          </a:p>
        </p:txBody>
      </p:sp>
    </p:spTree>
    <p:extLst>
      <p:ext uri="{BB962C8B-B14F-4D97-AF65-F5344CB8AC3E}">
        <p14:creationId xmlns:p14="http://schemas.microsoft.com/office/powerpoint/2010/main" val="18083370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81340" y="1329141"/>
            <a:ext cx="3544659" cy="669414"/>
          </a:xfrm>
          <a:prstGeom prst="rect">
            <a:avLst/>
          </a:prstGeom>
          <a:solidFill>
            <a:schemeClr val="lt1"/>
          </a:solidFill>
        </p:spPr>
        <p:txBody>
          <a:bodyPr wrap="square" rtlCol="0">
            <a:spAutoFit/>
          </a:bodyPr>
          <a:lstStyle/>
          <a:p>
            <a:pPr>
              <a:lnSpc>
                <a:spcPct val="80000"/>
              </a:lnSpc>
            </a:pPr>
            <a:r>
              <a:rPr lang="en-US" sz="4500" b="1" dirty="0">
                <a:solidFill>
                  <a:schemeClr val="bg2"/>
                </a:solidFill>
                <a:latin typeface="Gilroy ExtraBold" charset="0"/>
                <a:ea typeface="Gilroy ExtraBold" charset="0"/>
                <a:cs typeface="Gilroy ExtraBold" charset="0"/>
              </a:rPr>
              <a:t>Agenda</a:t>
            </a:r>
          </a:p>
        </p:txBody>
      </p:sp>
      <p:sp>
        <p:nvSpPr>
          <p:cNvPr id="6" name="Rectangle 5"/>
          <p:cNvSpPr/>
          <p:nvPr/>
        </p:nvSpPr>
        <p:spPr>
          <a:xfrm>
            <a:off x="5868363" y="2510249"/>
            <a:ext cx="3060484" cy="59609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7" name="TextBox 6"/>
          <p:cNvSpPr txBox="1"/>
          <p:nvPr/>
        </p:nvSpPr>
        <p:spPr>
          <a:xfrm>
            <a:off x="5914662" y="1284784"/>
            <a:ext cx="5292600" cy="1754326"/>
          </a:xfrm>
          <a:prstGeom prst="rect">
            <a:avLst/>
          </a:prstGeom>
          <a:noFill/>
        </p:spPr>
        <p:txBody>
          <a:bodyPr wrap="square" rtlCol="0">
            <a:spAutoFit/>
          </a:bodyPr>
          <a:lstStyle/>
          <a:p>
            <a:pPr fontAlgn="ctr">
              <a:lnSpc>
                <a:spcPct val="150000"/>
              </a:lnSpc>
            </a:pPr>
            <a:r>
              <a:rPr lang="en-US" sz="2400" dirty="0">
                <a:solidFill>
                  <a:schemeClr val="accent3"/>
                </a:solidFill>
                <a:latin typeface="Source Sans Pro" charset="0"/>
                <a:ea typeface="Source Sans Pro" charset="0"/>
                <a:cs typeface="Source Sans Pro" charset="0"/>
              </a:rPr>
              <a:t>Recap </a:t>
            </a:r>
            <a:r>
              <a:rPr lang="mr-IN" sz="2400" dirty="0">
                <a:solidFill>
                  <a:schemeClr val="accent3"/>
                </a:solidFill>
                <a:latin typeface="Source Sans Pro" charset="0"/>
                <a:ea typeface="Source Sans Pro" charset="0"/>
                <a:cs typeface="Source Sans Pro" charset="0"/>
              </a:rPr>
              <a:t>–</a:t>
            </a:r>
            <a:r>
              <a:rPr lang="en-US" sz="2400" dirty="0">
                <a:solidFill>
                  <a:schemeClr val="accent3"/>
                </a:solidFill>
                <a:latin typeface="Source Sans Pro" charset="0"/>
                <a:ea typeface="Source Sans Pro" charset="0"/>
                <a:cs typeface="Source Sans Pro" charset="0"/>
              </a:rPr>
              <a:t> Knowing your why</a:t>
            </a:r>
          </a:p>
          <a:p>
            <a:pPr fontAlgn="ctr">
              <a:lnSpc>
                <a:spcPct val="150000"/>
              </a:lnSpc>
            </a:pPr>
            <a:r>
              <a:rPr lang="en-US" sz="2400" dirty="0">
                <a:solidFill>
                  <a:schemeClr val="accent3"/>
                </a:solidFill>
                <a:latin typeface="Source Sans Pro" charset="0"/>
                <a:ea typeface="Source Sans Pro" charset="0"/>
                <a:cs typeface="Source Sans Pro" charset="0"/>
              </a:rPr>
              <a:t>Why, how, what (and when to use it)</a:t>
            </a:r>
          </a:p>
          <a:p>
            <a:pPr fontAlgn="ctr">
              <a:lnSpc>
                <a:spcPct val="150000"/>
              </a:lnSpc>
            </a:pPr>
            <a:r>
              <a:rPr lang="en-US" sz="2400" b="1" dirty="0">
                <a:solidFill>
                  <a:schemeClr val="bg1"/>
                </a:solidFill>
                <a:latin typeface="Source Sans Pro" charset="0"/>
                <a:ea typeface="Source Sans Pro" charset="0"/>
                <a:cs typeface="Source Sans Pro" charset="0"/>
              </a:rPr>
              <a:t>Close and next steps</a:t>
            </a:r>
          </a:p>
        </p:txBody>
      </p:sp>
      <p:pic>
        <p:nvPicPr>
          <p:cNvPr id="8" name="Picture 7"/>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3815146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379"/>
            <a:ext cx="12192000" cy="3479479"/>
          </a:xfrm>
          <a:prstGeom prst="rect">
            <a:avLst/>
          </a:prstGeom>
          <a:solidFill>
            <a:srgbClr val="00B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a:spLocks noChangeArrowheads="1"/>
          </p:cNvSpPr>
          <p:nvPr/>
        </p:nvSpPr>
        <p:spPr bwMode="auto">
          <a:xfrm>
            <a:off x="0" y="773514"/>
            <a:ext cx="12192000" cy="19115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r>
              <a:rPr lang="en-US" sz="12000" b="1" dirty="0">
                <a:solidFill>
                  <a:schemeClr val="bg1"/>
                </a:solidFill>
                <a:latin typeface="Gilroy ExtraBold" charset="0"/>
                <a:ea typeface="Gilroy ExtraBold" charset="0"/>
                <a:cs typeface="Gilroy ExtraBold" charset="0"/>
              </a:rPr>
              <a:t>Debrief</a:t>
            </a:r>
          </a:p>
        </p:txBody>
      </p:sp>
      <p:sp>
        <p:nvSpPr>
          <p:cNvPr id="5" name="Rectangle 4"/>
          <p:cNvSpPr>
            <a:spLocks noChangeArrowheads="1"/>
          </p:cNvSpPr>
          <p:nvPr/>
        </p:nvSpPr>
        <p:spPr bwMode="auto">
          <a:xfrm>
            <a:off x="832983" y="4480296"/>
            <a:ext cx="10526033" cy="16674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1951" tIns="20976" rIns="41951" bIns="20976">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lnSpc>
                <a:spcPct val="80000"/>
              </a:lnSpc>
            </a:pPr>
            <a:r>
              <a:rPr lang="en-US" altLang="en-US" sz="3400" b="1" dirty="0">
                <a:solidFill>
                  <a:schemeClr val="tx1"/>
                </a:solidFill>
                <a:latin typeface="Gilroy" charset="0"/>
                <a:ea typeface="Gilroy" charset="0"/>
                <a:cs typeface="Gilroy" charset="0"/>
              </a:rPr>
              <a:t>Which phase of the framework comes easily to you?</a:t>
            </a:r>
          </a:p>
          <a:p>
            <a:pPr algn="ctr">
              <a:lnSpc>
                <a:spcPct val="80000"/>
              </a:lnSpc>
            </a:pPr>
            <a:endParaRPr lang="en-US" altLang="en-US" sz="3400" b="1" dirty="0">
              <a:solidFill>
                <a:schemeClr val="tx1"/>
              </a:solidFill>
              <a:latin typeface="Gilroy" charset="0"/>
              <a:ea typeface="Gilroy" charset="0"/>
              <a:cs typeface="Gilroy" charset="0"/>
            </a:endParaRPr>
          </a:p>
          <a:p>
            <a:pPr algn="ctr">
              <a:lnSpc>
                <a:spcPct val="80000"/>
              </a:lnSpc>
            </a:pPr>
            <a:r>
              <a:rPr lang="en-US" altLang="en-US" sz="3400" b="1" dirty="0">
                <a:solidFill>
                  <a:schemeClr val="tx1"/>
                </a:solidFill>
                <a:latin typeface="Gilroy" charset="0"/>
                <a:ea typeface="Gilroy" charset="0"/>
                <a:cs typeface="Gilroy" charset="0"/>
              </a:rPr>
              <a:t>Which technique do you respond most well to? </a:t>
            </a:r>
          </a:p>
          <a:p>
            <a:pPr algn="ctr">
              <a:lnSpc>
                <a:spcPct val="80000"/>
              </a:lnSpc>
            </a:pPr>
            <a:endParaRPr lang="en-US" altLang="en-US" sz="3000" b="1" dirty="0">
              <a:solidFill>
                <a:schemeClr val="tx1"/>
              </a:solidFill>
              <a:latin typeface="Gilroy" charset="0"/>
              <a:ea typeface="Gilroy" charset="0"/>
              <a:cs typeface="Gilroy" charset="0"/>
            </a:endParaRPr>
          </a:p>
        </p:txBody>
      </p:sp>
      <p:pic>
        <p:nvPicPr>
          <p:cNvPr id="6" name="Shape 90" descr="SwingLeft_Logo_White.png"/>
          <p:cNvPicPr preferRelativeResize="0"/>
          <p:nvPr/>
        </p:nvPicPr>
        <p:blipFill>
          <a:blip r:embed="rId3">
            <a:alphaModFix amt="50000"/>
          </a:blip>
          <a:stretch>
            <a:fillRect/>
          </a:stretch>
        </p:blipFill>
        <p:spPr>
          <a:xfrm>
            <a:off x="301735" y="6147718"/>
            <a:ext cx="1594300" cy="512638"/>
          </a:xfrm>
          <a:prstGeom prst="rect">
            <a:avLst/>
          </a:prstGeom>
          <a:noFill/>
          <a:ln>
            <a:noFill/>
          </a:ln>
        </p:spPr>
      </p:pic>
      <p:pic>
        <p:nvPicPr>
          <p:cNvPr id="7" name="Picture 6"/>
          <p:cNvPicPr>
            <a:picLocks noChangeAspect="1"/>
          </p:cNvPicPr>
          <p:nvPr/>
        </p:nvPicPr>
        <p:blipFill>
          <a:blip r:embed="rId4">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19147690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379"/>
            <a:ext cx="12192000" cy="3479479"/>
          </a:xfrm>
          <a:prstGeom prst="rect">
            <a:avLst/>
          </a:prstGeom>
          <a:solidFill>
            <a:srgbClr val="00B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a:spLocks noChangeArrowheads="1"/>
          </p:cNvSpPr>
          <p:nvPr/>
        </p:nvSpPr>
        <p:spPr bwMode="auto">
          <a:xfrm>
            <a:off x="0" y="773514"/>
            <a:ext cx="12192000" cy="19115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r>
              <a:rPr lang="en-US" sz="12000" b="1" dirty="0">
                <a:solidFill>
                  <a:schemeClr val="bg1"/>
                </a:solidFill>
                <a:latin typeface="Gilroy ExtraBold" charset="0"/>
                <a:ea typeface="Gilroy ExtraBold" charset="0"/>
                <a:cs typeface="Gilroy ExtraBold" charset="0"/>
              </a:rPr>
              <a:t>Debrief</a:t>
            </a:r>
          </a:p>
        </p:txBody>
      </p:sp>
      <p:sp>
        <p:nvSpPr>
          <p:cNvPr id="5" name="Rectangle 4"/>
          <p:cNvSpPr>
            <a:spLocks noChangeArrowheads="1"/>
          </p:cNvSpPr>
          <p:nvPr/>
        </p:nvSpPr>
        <p:spPr bwMode="auto">
          <a:xfrm>
            <a:off x="1074295" y="4469791"/>
            <a:ext cx="10043409" cy="15228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1951" tIns="20976" rIns="41951" bIns="20976">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lnSpc>
                <a:spcPct val="90000"/>
              </a:lnSpc>
            </a:pPr>
            <a:r>
              <a:rPr lang="en-US" altLang="en-US" sz="4000" b="1" dirty="0">
                <a:solidFill>
                  <a:schemeClr val="tx1"/>
                </a:solidFill>
                <a:latin typeface="Gilroy" charset="0"/>
                <a:ea typeface="Gilroy" charset="0"/>
                <a:cs typeface="Gilroy" charset="0"/>
              </a:rPr>
              <a:t>What types of organizing do you </a:t>
            </a:r>
            <a:r>
              <a:rPr lang="en-US" altLang="en-US" sz="4000" b="1">
                <a:solidFill>
                  <a:schemeClr val="tx1"/>
                </a:solidFill>
                <a:latin typeface="Gilroy" charset="0"/>
                <a:ea typeface="Gilroy" charset="0"/>
                <a:cs typeface="Gilroy" charset="0"/>
              </a:rPr>
              <a:t>see </a:t>
            </a:r>
          </a:p>
          <a:p>
            <a:pPr algn="ctr">
              <a:lnSpc>
                <a:spcPct val="90000"/>
              </a:lnSpc>
            </a:pPr>
            <a:r>
              <a:rPr lang="en-US" altLang="en-US" sz="4000" b="1" dirty="0">
                <a:solidFill>
                  <a:schemeClr val="tx1"/>
                </a:solidFill>
                <a:latin typeface="Gilroy" charset="0"/>
                <a:ea typeface="Gilroy" charset="0"/>
                <a:cs typeface="Gilroy" charset="0"/>
              </a:rPr>
              <a:t>this framework fitting into?</a:t>
            </a:r>
          </a:p>
          <a:p>
            <a:pPr algn="ctr">
              <a:lnSpc>
                <a:spcPct val="80000"/>
              </a:lnSpc>
            </a:pPr>
            <a:endParaRPr lang="en-US" altLang="en-US" sz="3000" b="1" dirty="0">
              <a:solidFill>
                <a:schemeClr val="tx1"/>
              </a:solidFill>
              <a:latin typeface="Gilroy" charset="0"/>
              <a:ea typeface="Gilroy" charset="0"/>
              <a:cs typeface="Gilroy" charset="0"/>
            </a:endParaRPr>
          </a:p>
        </p:txBody>
      </p:sp>
      <p:pic>
        <p:nvPicPr>
          <p:cNvPr id="6" name="Shape 90" descr="SwingLeft_Logo_White.png"/>
          <p:cNvPicPr preferRelativeResize="0"/>
          <p:nvPr/>
        </p:nvPicPr>
        <p:blipFill>
          <a:blip r:embed="rId3">
            <a:alphaModFix amt="50000"/>
          </a:blip>
          <a:stretch>
            <a:fillRect/>
          </a:stretch>
        </p:blipFill>
        <p:spPr>
          <a:xfrm>
            <a:off x="301735" y="6147718"/>
            <a:ext cx="1594300" cy="512638"/>
          </a:xfrm>
          <a:prstGeom prst="rect">
            <a:avLst/>
          </a:prstGeom>
          <a:noFill/>
          <a:ln>
            <a:noFill/>
          </a:ln>
        </p:spPr>
      </p:pic>
      <p:pic>
        <p:nvPicPr>
          <p:cNvPr id="7" name="Picture 6"/>
          <p:cNvPicPr>
            <a:picLocks noChangeAspect="1"/>
          </p:cNvPicPr>
          <p:nvPr/>
        </p:nvPicPr>
        <p:blipFill>
          <a:blip r:embed="rId4">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16577831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3D44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57517" y="1836095"/>
            <a:ext cx="10676965" cy="3185809"/>
          </a:xfrm>
          <a:prstGeom prst="rect">
            <a:avLst/>
          </a:prstGeom>
          <a:noFill/>
        </p:spPr>
        <p:txBody>
          <a:bodyPr wrap="square" rtlCol="0">
            <a:spAutoFit/>
          </a:bodyPr>
          <a:lstStyle/>
          <a:p>
            <a:pPr algn="ctr">
              <a:lnSpc>
                <a:spcPct val="80000"/>
              </a:lnSpc>
            </a:pPr>
            <a:r>
              <a:rPr lang="en-US" sz="5000" b="1" dirty="0">
                <a:solidFill>
                  <a:schemeClr val="bg1"/>
                </a:solidFill>
                <a:latin typeface="Gilroy ExtraBold" charset="0"/>
                <a:ea typeface="Gilroy ExtraBold" charset="0"/>
                <a:cs typeface="Gilroy ExtraBold" charset="0"/>
              </a:rPr>
              <a:t>And finally</a:t>
            </a:r>
            <a:r>
              <a:rPr lang="mr-IN" sz="5000" b="1" dirty="0">
                <a:solidFill>
                  <a:schemeClr val="bg1"/>
                </a:solidFill>
                <a:latin typeface="Gilroy ExtraBold" charset="0"/>
                <a:ea typeface="Gilroy ExtraBold" charset="0"/>
                <a:cs typeface="Gilroy ExtraBold" charset="0"/>
              </a:rPr>
              <a:t>…</a:t>
            </a:r>
            <a:r>
              <a:rPr lang="en-US" sz="5000" b="1" dirty="0">
                <a:solidFill>
                  <a:schemeClr val="bg1"/>
                </a:solidFill>
                <a:latin typeface="Gilroy ExtraBold" charset="0"/>
                <a:ea typeface="Gilroy ExtraBold" charset="0"/>
                <a:cs typeface="Gilroy ExtraBold" charset="0"/>
              </a:rPr>
              <a:t> </a:t>
            </a:r>
          </a:p>
          <a:p>
            <a:pPr algn="ctr">
              <a:lnSpc>
                <a:spcPct val="80000"/>
              </a:lnSpc>
            </a:pPr>
            <a:endParaRPr lang="en-US" sz="5000" b="1" dirty="0">
              <a:solidFill>
                <a:schemeClr val="bg1"/>
              </a:solidFill>
              <a:latin typeface="Gilroy ExtraBold" charset="0"/>
              <a:ea typeface="Gilroy ExtraBold" charset="0"/>
              <a:cs typeface="Gilroy ExtraBold" charset="0"/>
            </a:endParaRPr>
          </a:p>
          <a:p>
            <a:pPr algn="ctr">
              <a:lnSpc>
                <a:spcPct val="80000"/>
              </a:lnSpc>
            </a:pPr>
            <a:r>
              <a:rPr lang="en-US" sz="5000" b="1" dirty="0">
                <a:solidFill>
                  <a:schemeClr val="bg1"/>
                </a:solidFill>
                <a:latin typeface="Gilroy ExtraBold" charset="0"/>
                <a:ea typeface="Gilroy ExtraBold" charset="0"/>
                <a:cs typeface="Gilroy ExtraBold" charset="0"/>
              </a:rPr>
              <a:t>With November 2018 coming up, </a:t>
            </a:r>
          </a:p>
          <a:p>
            <a:pPr algn="ctr">
              <a:lnSpc>
                <a:spcPct val="80000"/>
              </a:lnSpc>
            </a:pPr>
            <a:r>
              <a:rPr lang="en-US" sz="5000" b="1" dirty="0">
                <a:solidFill>
                  <a:schemeClr val="bg1"/>
                </a:solidFill>
                <a:latin typeface="Gilroy ExtraBold" charset="0"/>
                <a:ea typeface="Gilroy ExtraBold" charset="0"/>
                <a:cs typeface="Gilroy ExtraBold" charset="0"/>
              </a:rPr>
              <a:t>in what ways will you apply this framework to your own work?</a:t>
            </a:r>
          </a:p>
        </p:txBody>
      </p:sp>
    </p:spTree>
    <p:extLst>
      <p:ext uri="{BB962C8B-B14F-4D97-AF65-F5344CB8AC3E}">
        <p14:creationId xmlns:p14="http://schemas.microsoft.com/office/powerpoint/2010/main" val="9120616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3D44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2440069"/>
            <a:ext cx="12192000" cy="1785104"/>
          </a:xfrm>
          <a:prstGeom prst="rect">
            <a:avLst/>
          </a:prstGeom>
          <a:noFill/>
        </p:spPr>
        <p:txBody>
          <a:bodyPr wrap="square" rtlCol="0">
            <a:spAutoFit/>
          </a:bodyPr>
          <a:lstStyle/>
          <a:p>
            <a:pPr algn="ctr"/>
            <a:r>
              <a:rPr lang="en-US" sz="11000" b="1" dirty="0">
                <a:solidFill>
                  <a:schemeClr val="bg1"/>
                </a:solidFill>
                <a:latin typeface="Gilroy ExtraBold" charset="0"/>
                <a:ea typeface="Gilroy ExtraBold" charset="0"/>
                <a:cs typeface="Gilroy ExtraBold" charset="0"/>
              </a:rPr>
              <a:t>Next session</a:t>
            </a:r>
          </a:p>
        </p:txBody>
      </p:sp>
      <p:pic>
        <p:nvPicPr>
          <p:cNvPr id="7" name="Shape 16"/>
          <p:cNvPicPr preferRelativeResize="0"/>
          <p:nvPr/>
        </p:nvPicPr>
        <p:blipFill rotWithShape="1">
          <a:blip r:embed="rId3">
            <a:alphaModFix amt="63000"/>
          </a:blip>
          <a:srcRect/>
          <a:stretch/>
        </p:blipFill>
        <p:spPr>
          <a:xfrm>
            <a:off x="11093823" y="6323022"/>
            <a:ext cx="869466" cy="337334"/>
          </a:xfrm>
          <a:prstGeom prst="rect">
            <a:avLst/>
          </a:prstGeom>
          <a:noFill/>
          <a:ln>
            <a:noFill/>
          </a:ln>
        </p:spPr>
      </p:pic>
    </p:spTree>
    <p:extLst>
      <p:ext uri="{BB962C8B-B14F-4D97-AF65-F5344CB8AC3E}">
        <p14:creationId xmlns:p14="http://schemas.microsoft.com/office/powerpoint/2010/main" val="3283625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131"/>
        <p:cNvGrpSpPr/>
        <p:nvPr/>
      </p:nvGrpSpPr>
      <p:grpSpPr>
        <a:xfrm>
          <a:off x="0" y="0"/>
          <a:ext cx="0" cy="0"/>
          <a:chOff x="0" y="0"/>
          <a:chExt cx="0" cy="0"/>
        </a:xfrm>
      </p:grpSpPr>
      <p:sp>
        <p:nvSpPr>
          <p:cNvPr id="133" name="Shape 133"/>
          <p:cNvSpPr txBox="1"/>
          <p:nvPr/>
        </p:nvSpPr>
        <p:spPr>
          <a:xfrm>
            <a:off x="533939" y="2310275"/>
            <a:ext cx="11163300" cy="976071"/>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SzPct val="25000"/>
              <a:buNone/>
            </a:pPr>
            <a:r>
              <a:rPr lang="en-US" sz="7000" b="1" u="none" strike="noStrike" cap="none" dirty="0">
                <a:solidFill>
                  <a:schemeClr val="lt1"/>
                </a:solidFill>
                <a:latin typeface="Gilroy ExtraBold" charset="0"/>
                <a:ea typeface="Gilroy ExtraBold" charset="0"/>
                <a:cs typeface="Gilroy ExtraBold" charset="0"/>
                <a:sym typeface="Arial"/>
              </a:rPr>
              <a:t>Effective conversations</a:t>
            </a:r>
          </a:p>
        </p:txBody>
      </p:sp>
      <p:sp>
        <p:nvSpPr>
          <p:cNvPr id="134" name="Shape 134"/>
          <p:cNvSpPr txBox="1"/>
          <p:nvPr/>
        </p:nvSpPr>
        <p:spPr>
          <a:xfrm>
            <a:off x="3042210" y="6005166"/>
            <a:ext cx="6146759" cy="369332"/>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600" b="1" dirty="0">
                <a:solidFill>
                  <a:schemeClr val="lt1"/>
                </a:solidFill>
                <a:latin typeface="Gilroy ExtraBold" charset="0"/>
                <a:ea typeface="Gilroy ExtraBold" charset="0"/>
                <a:cs typeface="Gilroy ExtraBold" charset="0"/>
              </a:rPr>
              <a:t>June 20 </a:t>
            </a:r>
            <a:r>
              <a:rPr lang="en-US" sz="2600" b="1" u="none" strike="noStrike" cap="none" dirty="0">
                <a:solidFill>
                  <a:schemeClr val="lt1"/>
                </a:solidFill>
                <a:latin typeface="Gilroy ExtraBold" charset="0"/>
                <a:ea typeface="Gilroy ExtraBold" charset="0"/>
                <a:cs typeface="Gilroy ExtraBold" charset="0"/>
                <a:sym typeface="Arial"/>
              </a:rPr>
              <a:t>at 8 p.m. ET/7 p.m. CT</a:t>
            </a:r>
          </a:p>
        </p:txBody>
      </p:sp>
      <p:sp>
        <p:nvSpPr>
          <p:cNvPr id="8" name="Shape 133"/>
          <p:cNvSpPr txBox="1"/>
          <p:nvPr/>
        </p:nvSpPr>
        <p:spPr>
          <a:xfrm>
            <a:off x="602765" y="3204640"/>
            <a:ext cx="11163300" cy="1247775"/>
          </a:xfrm>
          <a:prstGeom prst="rect">
            <a:avLst/>
          </a:prstGeom>
          <a:noFill/>
          <a:ln>
            <a:noFill/>
          </a:ln>
        </p:spPr>
        <p:txBody>
          <a:bodyPr lIns="91425" tIns="45700" rIns="91425" bIns="45700" anchor="t" anchorCtr="0">
            <a:noAutofit/>
          </a:bodyPr>
          <a:lstStyle/>
          <a:p>
            <a:pPr lvl="0" algn="ctr">
              <a:buSzPct val="25000"/>
            </a:pPr>
            <a:r>
              <a:rPr lang="en-US" sz="3500" b="1" dirty="0">
                <a:solidFill>
                  <a:schemeClr val="bg2"/>
                </a:solidFill>
                <a:latin typeface="Gilroy ExtraBold" charset="0"/>
                <a:ea typeface="Gilroy ExtraBold" charset="0"/>
                <a:cs typeface="Gilroy ExtraBold" charset="0"/>
              </a:rPr>
              <a:t>Part 4: Motivational interviewing </a:t>
            </a:r>
            <a:endParaRPr lang="en-US" sz="3500" b="1" dirty="0">
              <a:solidFill>
                <a:schemeClr val="accent2"/>
              </a:solidFill>
              <a:latin typeface="Gilroy ExtraBold" charset="0"/>
              <a:ea typeface="Gilroy ExtraBold" charset="0"/>
              <a:cs typeface="Gilroy ExtraBold" charset="0"/>
            </a:endParaRPr>
          </a:p>
          <a:p>
            <a:pPr lvl="0" algn="ctr">
              <a:buSzPct val="25000"/>
            </a:pPr>
            <a:endParaRPr lang="en-US" sz="2400" b="1" dirty="0">
              <a:solidFill>
                <a:schemeClr val="lt1"/>
              </a:solidFill>
              <a:latin typeface="Gilroy ExtraBold" charset="0"/>
              <a:ea typeface="Gilroy ExtraBold" charset="0"/>
              <a:cs typeface="Gilroy ExtraBold" charset="0"/>
            </a:endParaRPr>
          </a:p>
        </p:txBody>
      </p:sp>
      <p:pic>
        <p:nvPicPr>
          <p:cNvPr id="9" name="Shape 16"/>
          <p:cNvPicPr preferRelativeResize="0"/>
          <p:nvPr/>
        </p:nvPicPr>
        <p:blipFill rotWithShape="1">
          <a:blip r:embed="rId3">
            <a:alphaModFix amt="63000"/>
          </a:blip>
          <a:srcRect/>
          <a:stretch/>
        </p:blipFill>
        <p:spPr>
          <a:xfrm>
            <a:off x="11093823" y="6323022"/>
            <a:ext cx="869466" cy="337334"/>
          </a:xfrm>
          <a:prstGeom prst="rect">
            <a:avLst/>
          </a:prstGeom>
          <a:noFill/>
          <a:ln>
            <a:noFill/>
          </a:ln>
        </p:spPr>
      </p:pic>
      <p:sp>
        <p:nvSpPr>
          <p:cNvPr id="4" name="TextBox 3"/>
          <p:cNvSpPr txBox="1"/>
          <p:nvPr/>
        </p:nvSpPr>
        <p:spPr>
          <a:xfrm>
            <a:off x="3001108" y="234462"/>
            <a:ext cx="184731" cy="307777"/>
          </a:xfrm>
          <a:prstGeom prst="rect">
            <a:avLst/>
          </a:prstGeom>
          <a:solidFill>
            <a:schemeClr val="tx1"/>
          </a:solidFill>
        </p:spPr>
        <p:txBody>
          <a:bodyPr wrap="none" rtlCol="0">
            <a:spAutoFit/>
          </a:bodyPr>
          <a:lstStyle/>
          <a:p>
            <a:endParaRPr lang="en-US"/>
          </a:p>
        </p:txBody>
      </p:sp>
    </p:spTree>
    <p:extLst>
      <p:ext uri="{BB962C8B-B14F-4D97-AF65-F5344CB8AC3E}">
        <p14:creationId xmlns:p14="http://schemas.microsoft.com/office/powerpoint/2010/main" val="9809631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p:nvPr/>
        </p:nvSpPr>
        <p:spPr>
          <a:xfrm>
            <a:off x="0" y="0"/>
            <a:ext cx="12192000" cy="6951579"/>
          </a:xfrm>
          <a:prstGeom prst="rect">
            <a:avLst/>
          </a:prstGeom>
          <a:solidFill>
            <a:schemeClr val="bg2"/>
          </a:solidFill>
          <a:ln>
            <a:noFill/>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Calibri"/>
              <a:ea typeface="Calibri"/>
              <a:cs typeface="Calibri"/>
              <a:sym typeface="Calibri"/>
            </a:endParaRPr>
          </a:p>
        </p:txBody>
      </p:sp>
      <p:sp>
        <p:nvSpPr>
          <p:cNvPr id="151" name="Shape 151"/>
          <p:cNvSpPr/>
          <p:nvPr/>
        </p:nvSpPr>
        <p:spPr>
          <a:xfrm>
            <a:off x="-1" y="2393895"/>
            <a:ext cx="12160246" cy="1484754"/>
          </a:xfrm>
          <a:prstGeom prst="rect">
            <a:avLst/>
          </a:prstGeom>
          <a:noFill/>
          <a:ln>
            <a:noFill/>
          </a:ln>
        </p:spPr>
        <p:txBody>
          <a:bodyPr lIns="64275" tIns="32125" rIns="64275" bIns="32125" anchor="t" anchorCtr="0">
            <a:noAutofit/>
          </a:bodyPr>
          <a:lstStyle/>
          <a:p>
            <a:pPr marL="0" marR="0" lvl="0" indent="0" algn="ctr" rtl="0">
              <a:lnSpc>
                <a:spcPct val="80000"/>
              </a:lnSpc>
              <a:spcBef>
                <a:spcPts val="0"/>
              </a:spcBef>
              <a:buSzPct val="25000"/>
              <a:buNone/>
            </a:pPr>
            <a:r>
              <a:rPr lang="en-US" sz="12000" b="1" dirty="0">
                <a:solidFill>
                  <a:schemeClr val="lt1"/>
                </a:solidFill>
                <a:latin typeface="Gilroy ExtraBold" charset="0"/>
                <a:ea typeface="Gilroy ExtraBold" charset="0"/>
                <a:cs typeface="Gilroy ExtraBold" charset="0"/>
              </a:rPr>
              <a:t>Team ’18</a:t>
            </a:r>
          </a:p>
          <a:p>
            <a:pPr marL="0" marR="0" lvl="0" indent="0" algn="ctr" rtl="0">
              <a:lnSpc>
                <a:spcPct val="80000"/>
              </a:lnSpc>
              <a:spcBef>
                <a:spcPts val="0"/>
              </a:spcBef>
              <a:buSzPct val="25000"/>
              <a:buNone/>
            </a:pPr>
            <a:endParaRPr lang="en-US" sz="6000" b="1" dirty="0">
              <a:solidFill>
                <a:schemeClr val="lt1"/>
              </a:solidFill>
              <a:latin typeface="Gilroy ExtraBold" charset="0"/>
              <a:ea typeface="Gilroy ExtraBold" charset="0"/>
              <a:cs typeface="Gilroy ExtraBold" charset="0"/>
            </a:endParaRPr>
          </a:p>
        </p:txBody>
      </p:sp>
      <p:pic>
        <p:nvPicPr>
          <p:cNvPr id="4" name="Picture 3"/>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
        <p:nvSpPr>
          <p:cNvPr id="2" name="Rectangle 1"/>
          <p:cNvSpPr/>
          <p:nvPr/>
        </p:nvSpPr>
        <p:spPr>
          <a:xfrm>
            <a:off x="3643738" y="4516305"/>
            <a:ext cx="4872769" cy="534185"/>
          </a:xfrm>
          <a:prstGeom prst="rect">
            <a:avLst/>
          </a:prstGeom>
        </p:spPr>
        <p:txBody>
          <a:bodyPr wrap="square">
            <a:spAutoFit/>
          </a:bodyPr>
          <a:lstStyle/>
          <a:p>
            <a:pPr lvl="0" algn="ctr">
              <a:lnSpc>
                <a:spcPct val="80000"/>
              </a:lnSpc>
              <a:buSzPct val="25000"/>
            </a:pPr>
            <a:r>
              <a:rPr lang="en-US" sz="3500" b="1" dirty="0" err="1">
                <a:solidFill>
                  <a:schemeClr val="lt1"/>
                </a:solidFill>
                <a:latin typeface="Gilroy ExtraBold" charset="0"/>
                <a:ea typeface="Gilroy ExtraBold" charset="0"/>
                <a:cs typeface="Gilroy ExtraBold" charset="0"/>
              </a:rPr>
              <a:t>ofa.bo</a:t>
            </a:r>
            <a:r>
              <a:rPr lang="en-US" sz="3500" b="1" dirty="0">
                <a:solidFill>
                  <a:schemeClr val="lt1"/>
                </a:solidFill>
                <a:latin typeface="Gilroy ExtraBold" charset="0"/>
                <a:ea typeface="Gilroy ExtraBold" charset="0"/>
                <a:cs typeface="Gilroy ExtraBold" charset="0"/>
              </a:rPr>
              <a:t>/team18lead</a:t>
            </a:r>
          </a:p>
        </p:txBody>
      </p:sp>
    </p:spTree>
    <p:extLst>
      <p:ext uri="{BB962C8B-B14F-4D97-AF65-F5344CB8AC3E}">
        <p14:creationId xmlns:p14="http://schemas.microsoft.com/office/powerpoint/2010/main" val="16620067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ChangeArrowheads="1"/>
          </p:cNvSpPr>
          <p:nvPr/>
        </p:nvSpPr>
        <p:spPr bwMode="auto">
          <a:xfrm>
            <a:off x="0" y="1533791"/>
            <a:ext cx="12192000" cy="3132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41951" tIns="20976" rIns="41951" bIns="20976">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lnSpc>
                <a:spcPct val="80000"/>
              </a:lnSpc>
            </a:pPr>
            <a:r>
              <a:rPr lang="en-US" sz="6000" b="1" dirty="0">
                <a:solidFill>
                  <a:schemeClr val="tx1"/>
                </a:solidFill>
                <a:latin typeface="Gilroy ExtraBold" charset="0"/>
                <a:ea typeface="Gilroy ExtraBold" charset="0"/>
                <a:cs typeface="Gilroy ExtraBold" charset="0"/>
              </a:rPr>
              <a:t>OFA</a:t>
            </a:r>
          </a:p>
          <a:p>
            <a:pPr algn="ctr">
              <a:lnSpc>
                <a:spcPct val="80000"/>
              </a:lnSpc>
            </a:pPr>
            <a:endParaRPr lang="en-US" sz="2000" b="1" dirty="0">
              <a:solidFill>
                <a:schemeClr val="tx2"/>
              </a:solidFill>
              <a:latin typeface="Gilroy ExtraBold" charset="0"/>
              <a:ea typeface="Gilroy ExtraBold" charset="0"/>
              <a:cs typeface="Gilroy ExtraBold" charset="0"/>
            </a:endParaRPr>
          </a:p>
          <a:p>
            <a:pPr algn="ctr">
              <a:lnSpc>
                <a:spcPct val="90000"/>
              </a:lnSpc>
            </a:pPr>
            <a:r>
              <a:rPr lang="en-US" sz="4000" b="1" dirty="0">
                <a:solidFill>
                  <a:schemeClr val="bg2"/>
                </a:solidFill>
                <a:latin typeface="Gilroy ExtraBold" charset="0"/>
                <a:ea typeface="Gilroy ExtraBold" charset="0"/>
                <a:cs typeface="Gilroy ExtraBold" charset="0"/>
              </a:rPr>
              <a:t>Thank you for joining today’s training.</a:t>
            </a:r>
          </a:p>
          <a:p>
            <a:pPr algn="ctr">
              <a:lnSpc>
                <a:spcPct val="80000"/>
              </a:lnSpc>
            </a:pPr>
            <a:endParaRPr lang="en-US" sz="4000" b="1" dirty="0">
              <a:solidFill>
                <a:schemeClr val="tx2"/>
              </a:solidFill>
              <a:latin typeface="Gilroy ExtraBold" charset="0"/>
              <a:ea typeface="Gilroy ExtraBold" charset="0"/>
              <a:cs typeface="Gilroy ExtraBold" charset="0"/>
            </a:endParaRPr>
          </a:p>
          <a:p>
            <a:pPr algn="ctr"/>
            <a:r>
              <a:rPr lang="en-US" sz="2400" dirty="0">
                <a:solidFill>
                  <a:schemeClr val="tx1"/>
                </a:solidFill>
                <a:latin typeface="Source Sans Pro" charset="0"/>
                <a:ea typeface="Source Sans Pro" charset="0"/>
                <a:cs typeface="Source Sans Pro" charset="0"/>
              </a:rPr>
              <a:t>Please fill out the survey below and give us </a:t>
            </a:r>
          </a:p>
          <a:p>
            <a:pPr algn="ctr"/>
            <a:r>
              <a:rPr lang="en-US" sz="2400" dirty="0">
                <a:solidFill>
                  <a:schemeClr val="tx1"/>
                </a:solidFill>
                <a:latin typeface="Source Sans Pro" charset="0"/>
                <a:ea typeface="Source Sans Pro" charset="0"/>
                <a:cs typeface="Source Sans Pro" charset="0"/>
              </a:rPr>
              <a:t>your feedback on today’s training.</a:t>
            </a:r>
          </a:p>
          <a:p>
            <a:pPr algn="ctr">
              <a:lnSpc>
                <a:spcPct val="80000"/>
              </a:lnSpc>
            </a:pPr>
            <a:endParaRPr lang="en-US" sz="2600" dirty="0">
              <a:solidFill>
                <a:schemeClr val="tx1"/>
              </a:solidFill>
              <a:latin typeface="Source Sans Pro" charset="0"/>
              <a:ea typeface="Source Sans Pro" charset="0"/>
              <a:cs typeface="Source Sans Pro" charset="0"/>
            </a:endParaRPr>
          </a:p>
        </p:txBody>
      </p:sp>
      <p:sp>
        <p:nvSpPr>
          <p:cNvPr id="11" name="Rectangle 10">
            <a:hlinkClick r:id="rId3"/>
          </p:cNvPr>
          <p:cNvSpPr/>
          <p:nvPr/>
        </p:nvSpPr>
        <p:spPr>
          <a:xfrm>
            <a:off x="2518540" y="5013507"/>
            <a:ext cx="7154920" cy="809534"/>
          </a:xfrm>
          <a:prstGeom prst="rect">
            <a:avLst/>
          </a:prstGeom>
          <a:no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5719" rIns="0" bIns="45719" rtlCol="0" anchor="ctr"/>
          <a:lstStyle/>
          <a:p>
            <a:pPr algn="ctr"/>
            <a:r>
              <a:rPr lang="en-US" sz="3600" b="1" dirty="0" err="1">
                <a:solidFill>
                  <a:schemeClr val="tx1"/>
                </a:solidFill>
                <a:latin typeface="Gilroy ExtraBold" charset="0"/>
                <a:ea typeface="Gilroy ExtraBold" charset="0"/>
                <a:cs typeface="Gilroy ExtraBold" charset="0"/>
              </a:rPr>
              <a:t>bit.ly</a:t>
            </a:r>
            <a:r>
              <a:rPr lang="en-US" sz="3600" b="1" dirty="0">
                <a:solidFill>
                  <a:schemeClr val="tx1"/>
                </a:solidFill>
                <a:latin typeface="Gilroy ExtraBold" charset="0"/>
                <a:ea typeface="Gilroy ExtraBold" charset="0"/>
                <a:cs typeface="Gilroy ExtraBold" charset="0"/>
              </a:rPr>
              <a:t>/</a:t>
            </a:r>
            <a:r>
              <a:rPr lang="en-US" sz="3600" b="1" dirty="0" err="1">
                <a:solidFill>
                  <a:schemeClr val="tx1"/>
                </a:solidFill>
                <a:latin typeface="Gilroy ExtraBold" charset="0"/>
                <a:ea typeface="Gilroy ExtraBold" charset="0"/>
                <a:cs typeface="Gilroy ExtraBold" charset="0"/>
              </a:rPr>
              <a:t>effectiveconvo_WHW</a:t>
            </a:r>
            <a:endParaRPr lang="en-US" sz="3600" b="1" dirty="0">
              <a:solidFill>
                <a:schemeClr val="tx1"/>
              </a:solidFill>
              <a:latin typeface="Gilroy ExtraBold" charset="0"/>
              <a:ea typeface="Gilroy ExtraBold" charset="0"/>
              <a:cs typeface="Gilroy ExtraBold" charset="0"/>
            </a:endParaRPr>
          </a:p>
        </p:txBody>
      </p:sp>
      <p:pic>
        <p:nvPicPr>
          <p:cNvPr id="4" name="Picture 3"/>
          <p:cNvPicPr>
            <a:picLocks noChangeAspect="1"/>
          </p:cNvPicPr>
          <p:nvPr/>
        </p:nvPicPr>
        <p:blipFill>
          <a:blip r:embed="rId4">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56526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alpha val="19000"/>
          </a:schemeClr>
        </a:solidFill>
        <a:effectLst/>
      </p:bgPr>
    </p:bg>
    <p:spTree>
      <p:nvGrpSpPr>
        <p:cNvPr id="1" name="Shape 184"/>
        <p:cNvGrpSpPr/>
        <p:nvPr/>
      </p:nvGrpSpPr>
      <p:grpSpPr>
        <a:xfrm>
          <a:off x="0" y="0"/>
          <a:ext cx="0" cy="0"/>
          <a:chOff x="0" y="0"/>
          <a:chExt cx="0" cy="0"/>
        </a:xfrm>
      </p:grpSpPr>
      <p:sp>
        <p:nvSpPr>
          <p:cNvPr id="185" name="Shape 185"/>
          <p:cNvSpPr/>
          <p:nvPr/>
        </p:nvSpPr>
        <p:spPr>
          <a:xfrm>
            <a:off x="0" y="0"/>
            <a:ext cx="12192000" cy="6858000"/>
          </a:xfrm>
          <a:prstGeom prst="rect">
            <a:avLst/>
          </a:prstGeom>
          <a:solidFill>
            <a:schemeClr val="dk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pic>
        <p:nvPicPr>
          <p:cNvPr id="4" name="Picture 3"/>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492369" y="0"/>
            <a:ext cx="12684369" cy="9513277"/>
          </a:xfrm>
          <a:prstGeom prst="rect">
            <a:avLst/>
          </a:prstGeom>
          <a:effectLst>
            <a:outerShdw blurRad="50800" dist="50800" dir="16500000" algn="ctr" rotWithShape="0">
              <a:srgbClr val="000000"/>
            </a:outerShdw>
          </a:effectLst>
        </p:spPr>
      </p:pic>
      <p:sp>
        <p:nvSpPr>
          <p:cNvPr id="8" name="Shape 187"/>
          <p:cNvSpPr txBox="1"/>
          <p:nvPr/>
        </p:nvSpPr>
        <p:spPr>
          <a:xfrm>
            <a:off x="0" y="2905780"/>
            <a:ext cx="12192000" cy="1046439"/>
          </a:xfrm>
          <a:prstGeom prst="rect">
            <a:avLst/>
          </a:prstGeom>
          <a:noFill/>
          <a:ln>
            <a:noFill/>
          </a:ln>
        </p:spPr>
        <p:txBody>
          <a:bodyPr lIns="91425" tIns="45700" rIns="91425" bIns="45700" anchor="t" anchorCtr="0">
            <a:noAutofit/>
          </a:bodyPr>
          <a:lstStyle/>
          <a:p>
            <a:pPr marL="0" marR="0" lvl="0" indent="0" algn="ctr" rtl="0">
              <a:lnSpc>
                <a:spcPct val="80000"/>
              </a:lnSpc>
              <a:spcBef>
                <a:spcPts val="0"/>
              </a:spcBef>
              <a:buSzPct val="25000"/>
              <a:buNone/>
            </a:pPr>
            <a:r>
              <a:rPr lang="en-US" sz="7500" b="1" dirty="0">
                <a:solidFill>
                  <a:schemeClr val="lt1"/>
                </a:solidFill>
                <a:latin typeface="Gilroy ExtraBold" charset="0"/>
                <a:ea typeface="Gilroy ExtraBold" charset="0"/>
                <a:cs typeface="Gilroy ExtraBold" charset="0"/>
              </a:rPr>
              <a:t>Your theory of change</a:t>
            </a:r>
            <a:endParaRPr lang="en-US" sz="7500" b="1" dirty="0">
              <a:solidFill>
                <a:schemeClr val="lt1"/>
              </a:solidFill>
              <a:latin typeface="Gilroy ExtraBold" charset="0"/>
              <a:ea typeface="Gilroy ExtraBold" charset="0"/>
              <a:cs typeface="Gilroy ExtraBold" charset="0"/>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1782914" y="1119663"/>
            <a:ext cx="8626169" cy="407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1pPr>
            <a:lvl2pPr marL="742950" indent="-28575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2pPr>
            <a:lvl3pPr marL="11430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3pPr>
            <a:lvl4pPr marL="16002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4pPr>
            <a:lvl5pPr marL="20574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5pPr>
            <a:lvl6pPr marL="25146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6pPr>
            <a:lvl7pPr marL="29718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7pPr>
            <a:lvl8pPr marL="34290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8pPr>
            <a:lvl9pPr marL="38862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9pPr>
          </a:lstStyle>
          <a:p>
            <a:pPr algn="ctr">
              <a:lnSpc>
                <a:spcPct val="80000"/>
              </a:lnSpc>
              <a:spcBef>
                <a:spcPts val="0"/>
              </a:spcBef>
              <a:buNone/>
            </a:pPr>
            <a:r>
              <a:rPr lang="en-US" sz="2500" b="1" spc="300" dirty="0">
                <a:solidFill>
                  <a:srgbClr val="00B4DC"/>
                </a:solidFill>
                <a:latin typeface="Gilroy ExtraBold" charset="0"/>
                <a:ea typeface="Gilroy ExtraBold" charset="0"/>
                <a:cs typeface="Gilroy ExtraBold" charset="0"/>
              </a:rPr>
              <a:t>GOAL FOR THIS SESSION</a:t>
            </a:r>
          </a:p>
        </p:txBody>
      </p:sp>
      <p:sp>
        <p:nvSpPr>
          <p:cNvPr id="6" name="TextBox 5"/>
          <p:cNvSpPr txBox="1"/>
          <p:nvPr/>
        </p:nvSpPr>
        <p:spPr>
          <a:xfrm>
            <a:off x="1268506" y="2226843"/>
            <a:ext cx="9654987" cy="3477875"/>
          </a:xfrm>
          <a:prstGeom prst="rect">
            <a:avLst/>
          </a:prstGeom>
          <a:noFill/>
        </p:spPr>
        <p:txBody>
          <a:bodyPr wrap="square" rtlCol="0">
            <a:spAutoFit/>
          </a:bodyPr>
          <a:lstStyle/>
          <a:p>
            <a:pPr algn="ctr"/>
            <a:r>
              <a:rPr lang="en-US" sz="5500" b="1" dirty="0">
                <a:solidFill>
                  <a:schemeClr val="tx1"/>
                </a:solidFill>
                <a:latin typeface="Gilroy ExtraBold" charset="0"/>
                <a:ea typeface="Gilroy ExtraBold" charset="0"/>
                <a:cs typeface="Gilroy ExtraBold" charset="0"/>
              </a:rPr>
              <a:t>Feel confident using the ‘why, how, what’ framework to talk to your neighbors</a:t>
            </a:r>
          </a:p>
          <a:p>
            <a:pPr algn="ctr"/>
            <a:endParaRPr lang="en-US" sz="5500" b="1" dirty="0">
              <a:solidFill>
                <a:schemeClr val="tx1"/>
              </a:solidFill>
              <a:latin typeface="Gilroy ExtraBold" charset="0"/>
              <a:ea typeface="Gilroy ExtraBold" charset="0"/>
              <a:cs typeface="Gilroy ExtraBold" charset="0"/>
            </a:endParaRPr>
          </a:p>
        </p:txBody>
      </p:sp>
      <p:pic>
        <p:nvPicPr>
          <p:cNvPr id="4" name="Picture 3"/>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9027615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81340" y="1329141"/>
            <a:ext cx="3544659" cy="669414"/>
          </a:xfrm>
          <a:prstGeom prst="rect">
            <a:avLst/>
          </a:prstGeom>
          <a:solidFill>
            <a:schemeClr val="lt1"/>
          </a:solidFill>
        </p:spPr>
        <p:txBody>
          <a:bodyPr wrap="square" rtlCol="0">
            <a:spAutoFit/>
          </a:bodyPr>
          <a:lstStyle/>
          <a:p>
            <a:pPr>
              <a:lnSpc>
                <a:spcPct val="80000"/>
              </a:lnSpc>
            </a:pPr>
            <a:r>
              <a:rPr lang="en-US" sz="4500" b="1" dirty="0">
                <a:solidFill>
                  <a:schemeClr val="bg2"/>
                </a:solidFill>
                <a:latin typeface="Gilroy ExtraBold" charset="0"/>
                <a:ea typeface="Gilroy ExtraBold" charset="0"/>
                <a:cs typeface="Gilroy ExtraBold" charset="0"/>
              </a:rPr>
              <a:t>Agenda</a:t>
            </a:r>
          </a:p>
        </p:txBody>
      </p:sp>
      <p:sp>
        <p:nvSpPr>
          <p:cNvPr id="6" name="Rectangle 5"/>
          <p:cNvSpPr/>
          <p:nvPr/>
        </p:nvSpPr>
        <p:spPr>
          <a:xfrm>
            <a:off x="5822064" y="1399944"/>
            <a:ext cx="5092862" cy="59609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7" name="TextBox 6"/>
          <p:cNvSpPr txBox="1"/>
          <p:nvPr/>
        </p:nvSpPr>
        <p:spPr>
          <a:xfrm>
            <a:off x="5914662" y="1284784"/>
            <a:ext cx="5000264" cy="1754326"/>
          </a:xfrm>
          <a:prstGeom prst="rect">
            <a:avLst/>
          </a:prstGeom>
          <a:noFill/>
        </p:spPr>
        <p:txBody>
          <a:bodyPr wrap="square" rtlCol="0">
            <a:spAutoFit/>
          </a:bodyPr>
          <a:lstStyle/>
          <a:p>
            <a:pPr fontAlgn="ctr">
              <a:lnSpc>
                <a:spcPct val="150000"/>
              </a:lnSpc>
            </a:pPr>
            <a:r>
              <a:rPr lang="en-US" sz="2400" b="1" dirty="0">
                <a:solidFill>
                  <a:schemeClr val="bg1"/>
                </a:solidFill>
                <a:latin typeface="Source Sans Pro" charset="0"/>
                <a:ea typeface="Source Sans Pro" charset="0"/>
                <a:cs typeface="Source Sans Pro" charset="0"/>
              </a:rPr>
              <a:t>Recap </a:t>
            </a:r>
            <a:r>
              <a:rPr lang="mr-IN" sz="2400" b="1" dirty="0">
                <a:solidFill>
                  <a:schemeClr val="bg1"/>
                </a:solidFill>
                <a:latin typeface="Source Sans Pro" charset="0"/>
                <a:ea typeface="Source Sans Pro" charset="0"/>
                <a:cs typeface="Source Sans Pro" charset="0"/>
              </a:rPr>
              <a:t>–</a:t>
            </a:r>
            <a:r>
              <a:rPr lang="en-US" sz="2400" b="1" dirty="0">
                <a:solidFill>
                  <a:schemeClr val="bg1"/>
                </a:solidFill>
                <a:latin typeface="Source Sans Pro" charset="0"/>
                <a:ea typeface="Source Sans Pro" charset="0"/>
                <a:cs typeface="Source Sans Pro" charset="0"/>
              </a:rPr>
              <a:t> Knowing your why</a:t>
            </a:r>
          </a:p>
          <a:p>
            <a:pPr fontAlgn="ctr">
              <a:lnSpc>
                <a:spcPct val="150000"/>
              </a:lnSpc>
            </a:pPr>
            <a:r>
              <a:rPr lang="en-US" sz="2400" dirty="0">
                <a:solidFill>
                  <a:schemeClr val="accent3"/>
                </a:solidFill>
                <a:latin typeface="Source Sans Pro" charset="0"/>
                <a:ea typeface="Source Sans Pro" charset="0"/>
                <a:cs typeface="Source Sans Pro" charset="0"/>
              </a:rPr>
              <a:t>Why, how, what (and when to use it)</a:t>
            </a:r>
          </a:p>
          <a:p>
            <a:pPr fontAlgn="ctr">
              <a:lnSpc>
                <a:spcPct val="150000"/>
              </a:lnSpc>
            </a:pPr>
            <a:r>
              <a:rPr lang="en-US" sz="2400" dirty="0">
                <a:latin typeface="Source Sans Pro" charset="0"/>
                <a:ea typeface="Source Sans Pro" charset="0"/>
                <a:cs typeface="Source Sans Pro" charset="0"/>
              </a:rPr>
              <a:t>Close and next steps</a:t>
            </a:r>
          </a:p>
        </p:txBody>
      </p:sp>
      <p:pic>
        <p:nvPicPr>
          <p:cNvPr id="8" name="Picture 7"/>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20491903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12"/>
        <p:cNvGrpSpPr/>
        <p:nvPr/>
      </p:nvGrpSpPr>
      <p:grpSpPr>
        <a:xfrm>
          <a:off x="0" y="0"/>
          <a:ext cx="0" cy="0"/>
          <a:chOff x="0" y="0"/>
          <a:chExt cx="0" cy="0"/>
        </a:xfrm>
      </p:grpSpPr>
      <p:sp>
        <p:nvSpPr>
          <p:cNvPr id="219" name="Shape 219"/>
          <p:cNvSpPr txBox="1"/>
          <p:nvPr/>
        </p:nvSpPr>
        <p:spPr>
          <a:xfrm>
            <a:off x="3616135" y="3429000"/>
            <a:ext cx="2281404" cy="466280"/>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SzPct val="25000"/>
              <a:buNone/>
            </a:pPr>
            <a:endParaRPr lang="en-US" sz="2400" b="1" dirty="0">
              <a:solidFill>
                <a:schemeClr val="dk2"/>
              </a:solidFill>
              <a:latin typeface="Gilroy ExtraBold" charset="0"/>
              <a:ea typeface="Gilroy ExtraBold" charset="0"/>
              <a:cs typeface="Gilroy ExtraBold" charset="0"/>
              <a:sym typeface="Arial"/>
            </a:endParaRPr>
          </a:p>
        </p:txBody>
      </p:sp>
      <p:sp>
        <p:nvSpPr>
          <p:cNvPr id="221" name="Shape 221"/>
          <p:cNvSpPr txBox="1"/>
          <p:nvPr/>
        </p:nvSpPr>
        <p:spPr>
          <a:xfrm>
            <a:off x="6189001" y="3378958"/>
            <a:ext cx="2281404" cy="466280"/>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SzPct val="25000"/>
              <a:buNone/>
            </a:pPr>
            <a:endParaRPr lang="en-US" sz="2400" b="1" dirty="0">
              <a:solidFill>
                <a:schemeClr val="dk2"/>
              </a:solidFill>
              <a:latin typeface="Gilroy ExtraBold" charset="0"/>
              <a:ea typeface="Gilroy ExtraBold" charset="0"/>
              <a:cs typeface="Gilroy ExtraBold" charset="0"/>
              <a:sym typeface="Arial"/>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4255" t="2769" r="3082" b="3340"/>
          <a:stretch/>
        </p:blipFill>
        <p:spPr>
          <a:xfrm>
            <a:off x="2457296" y="380994"/>
            <a:ext cx="6880486" cy="6096011"/>
          </a:xfrm>
          <a:prstGeom prst="rect">
            <a:avLst/>
          </a:prstGeom>
        </p:spPr>
      </p:pic>
      <p:pic>
        <p:nvPicPr>
          <p:cNvPr id="6" name="Picture 5"/>
          <p:cNvPicPr>
            <a:picLocks noChangeAspect="1"/>
          </p:cNvPicPr>
          <p:nvPr/>
        </p:nvPicPr>
        <p:blipFill>
          <a:blip r:embed="rId4">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215861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8" name="Shape 158"/>
          <p:cNvSpPr txBox="1"/>
          <p:nvPr/>
        </p:nvSpPr>
        <p:spPr>
          <a:xfrm>
            <a:off x="813290" y="1058173"/>
            <a:ext cx="2685283" cy="489273"/>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SzPct val="25000"/>
              <a:buNone/>
            </a:pPr>
            <a:endParaRPr lang="en-US" sz="2500" b="1" spc="300" dirty="0">
              <a:solidFill>
                <a:schemeClr val="tx1"/>
              </a:solidFill>
              <a:latin typeface="Gilroy ExtraBold" charset="0"/>
              <a:ea typeface="Gilroy ExtraBold" charset="0"/>
              <a:cs typeface="Gilroy ExtraBold" charset="0"/>
            </a:endParaRPr>
          </a:p>
        </p:txBody>
      </p:sp>
      <p:sp>
        <p:nvSpPr>
          <p:cNvPr id="5" name="Rectangle 4">
            <a:extLst>
              <a:ext uri="{FF2B5EF4-FFF2-40B4-BE49-F238E27FC236}">
                <a16:creationId xmlns:a16="http://schemas.microsoft.com/office/drawing/2014/main" id="{BAE51F5C-32D2-CA43-B031-37E5D3FDC94A}"/>
              </a:ext>
            </a:extLst>
          </p:cNvPr>
          <p:cNvSpPr>
            <a:spLocks noChangeArrowheads="1"/>
          </p:cNvSpPr>
          <p:nvPr/>
        </p:nvSpPr>
        <p:spPr bwMode="auto">
          <a:xfrm>
            <a:off x="813291" y="1100384"/>
            <a:ext cx="3449256" cy="5699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nSpc>
                <a:spcPct val="80000"/>
              </a:lnSpc>
            </a:pPr>
            <a:r>
              <a:rPr lang="en-US" sz="4000" b="1" dirty="0">
                <a:solidFill>
                  <a:schemeClr val="bg2"/>
                </a:solidFill>
                <a:latin typeface="Gilroy ExtraBold" charset="0"/>
                <a:ea typeface="Gilroy ExtraBold" charset="0"/>
                <a:cs typeface="Gilroy ExtraBold" charset="0"/>
              </a:rPr>
              <a:t>Your why</a:t>
            </a:r>
          </a:p>
        </p:txBody>
      </p:sp>
      <p:sp>
        <p:nvSpPr>
          <p:cNvPr id="6" name="Oval 5">
            <a:extLst>
              <a:ext uri="{FF2B5EF4-FFF2-40B4-BE49-F238E27FC236}">
                <a16:creationId xmlns:a16="http://schemas.microsoft.com/office/drawing/2014/main" id="{DD688508-5F43-414C-B481-33B84D4D0BC1}"/>
              </a:ext>
            </a:extLst>
          </p:cNvPr>
          <p:cNvSpPr/>
          <p:nvPr/>
        </p:nvSpPr>
        <p:spPr>
          <a:xfrm>
            <a:off x="5811753" y="1084737"/>
            <a:ext cx="344495" cy="344495"/>
          </a:xfrm>
          <a:prstGeom prst="ellipse">
            <a:avLst/>
          </a:prstGeom>
          <a:solidFill>
            <a:srgbClr val="00B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1</a:t>
            </a:r>
          </a:p>
        </p:txBody>
      </p:sp>
      <p:sp>
        <p:nvSpPr>
          <p:cNvPr id="8" name="Oval 7">
            <a:extLst>
              <a:ext uri="{FF2B5EF4-FFF2-40B4-BE49-F238E27FC236}">
                <a16:creationId xmlns:a16="http://schemas.microsoft.com/office/drawing/2014/main" id="{6402D2AC-131D-6747-B5A9-828248FD9772}"/>
              </a:ext>
            </a:extLst>
          </p:cNvPr>
          <p:cNvSpPr/>
          <p:nvPr/>
        </p:nvSpPr>
        <p:spPr>
          <a:xfrm>
            <a:off x="5811752" y="2765916"/>
            <a:ext cx="344495" cy="344495"/>
          </a:xfrm>
          <a:prstGeom prst="ellipse">
            <a:avLst/>
          </a:prstGeom>
          <a:solidFill>
            <a:srgbClr val="00B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2</a:t>
            </a:r>
          </a:p>
        </p:txBody>
      </p:sp>
      <p:sp>
        <p:nvSpPr>
          <p:cNvPr id="9" name="TextBox 8">
            <a:extLst>
              <a:ext uri="{FF2B5EF4-FFF2-40B4-BE49-F238E27FC236}">
                <a16:creationId xmlns:a16="http://schemas.microsoft.com/office/drawing/2014/main" id="{B3164DCE-BBD4-7848-B770-526715CF9D5D}"/>
              </a:ext>
            </a:extLst>
          </p:cNvPr>
          <p:cNvSpPr txBox="1"/>
          <p:nvPr/>
        </p:nvSpPr>
        <p:spPr>
          <a:xfrm>
            <a:off x="6512329" y="2687461"/>
            <a:ext cx="4743717" cy="1200329"/>
          </a:xfrm>
          <a:prstGeom prst="rect">
            <a:avLst/>
          </a:prstGeom>
          <a:noFill/>
        </p:spPr>
        <p:txBody>
          <a:bodyPr wrap="square" rtlCol="0">
            <a:spAutoFit/>
          </a:bodyPr>
          <a:lstStyle/>
          <a:p>
            <a:r>
              <a:rPr lang="en-US" sz="2400" dirty="0">
                <a:latin typeface="Source Sans Pro" charset="0"/>
                <a:ea typeface="Source Sans Pro" charset="0"/>
                <a:cs typeface="Source Sans Pro" charset="0"/>
              </a:rPr>
              <a:t>We are able to connect to each other more deeply through values and beliefs.</a:t>
            </a:r>
          </a:p>
        </p:txBody>
      </p:sp>
      <p:sp>
        <p:nvSpPr>
          <p:cNvPr id="10" name="TextBox 9">
            <a:extLst>
              <a:ext uri="{FF2B5EF4-FFF2-40B4-BE49-F238E27FC236}">
                <a16:creationId xmlns:a16="http://schemas.microsoft.com/office/drawing/2014/main" id="{A6EF9CA7-F9E7-BE47-8366-DFB9BF5FDE74}"/>
              </a:ext>
            </a:extLst>
          </p:cNvPr>
          <p:cNvSpPr txBox="1"/>
          <p:nvPr/>
        </p:nvSpPr>
        <p:spPr>
          <a:xfrm>
            <a:off x="6512330" y="4316750"/>
            <a:ext cx="4743717" cy="830997"/>
          </a:xfrm>
          <a:prstGeom prst="rect">
            <a:avLst/>
          </a:prstGeom>
          <a:noFill/>
        </p:spPr>
        <p:txBody>
          <a:bodyPr wrap="square" rtlCol="0">
            <a:spAutoFit/>
          </a:bodyPr>
          <a:lstStyle/>
          <a:p>
            <a:r>
              <a:rPr lang="en-US" sz="2400" dirty="0">
                <a:latin typeface="Source Sans Pro" charset="0"/>
                <a:ea typeface="Source Sans Pro" charset="0"/>
                <a:cs typeface="Source Sans Pro" charset="0"/>
              </a:rPr>
              <a:t>This is the hardest part of ourselves to understand clearly.</a:t>
            </a:r>
          </a:p>
        </p:txBody>
      </p:sp>
      <p:sp>
        <p:nvSpPr>
          <p:cNvPr id="11" name="Oval 10">
            <a:extLst>
              <a:ext uri="{FF2B5EF4-FFF2-40B4-BE49-F238E27FC236}">
                <a16:creationId xmlns:a16="http://schemas.microsoft.com/office/drawing/2014/main" id="{AF5B1667-F27F-FC41-A754-FBF2C33700EC}"/>
              </a:ext>
            </a:extLst>
          </p:cNvPr>
          <p:cNvSpPr/>
          <p:nvPr/>
        </p:nvSpPr>
        <p:spPr>
          <a:xfrm>
            <a:off x="5811752" y="4367584"/>
            <a:ext cx="344495" cy="344495"/>
          </a:xfrm>
          <a:prstGeom prst="ellipse">
            <a:avLst/>
          </a:prstGeom>
          <a:solidFill>
            <a:srgbClr val="00B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3</a:t>
            </a:r>
          </a:p>
        </p:txBody>
      </p:sp>
      <p:sp>
        <p:nvSpPr>
          <p:cNvPr id="12" name="TextBox 11">
            <a:extLst>
              <a:ext uri="{FF2B5EF4-FFF2-40B4-BE49-F238E27FC236}">
                <a16:creationId xmlns:a16="http://schemas.microsoft.com/office/drawing/2014/main" id="{8B289EBD-1E71-2E4F-9566-E202FAEB722F}"/>
              </a:ext>
            </a:extLst>
          </p:cNvPr>
          <p:cNvSpPr txBox="1"/>
          <p:nvPr/>
        </p:nvSpPr>
        <p:spPr>
          <a:xfrm>
            <a:off x="6512329" y="1058173"/>
            <a:ext cx="4743717" cy="1200329"/>
          </a:xfrm>
          <a:prstGeom prst="rect">
            <a:avLst/>
          </a:prstGeom>
          <a:noFill/>
        </p:spPr>
        <p:txBody>
          <a:bodyPr wrap="square" rtlCol="0">
            <a:spAutoFit/>
          </a:bodyPr>
          <a:lstStyle/>
          <a:p>
            <a:r>
              <a:rPr lang="en-US" sz="2400" dirty="0">
                <a:latin typeface="Source Sans Pro" charset="0"/>
                <a:ea typeface="Source Sans Pro" charset="0"/>
                <a:cs typeface="Source Sans Pro" charset="0"/>
              </a:rPr>
              <a:t>This is your cause, your purpose, your belief. The thing that drives you most. </a:t>
            </a:r>
          </a:p>
        </p:txBody>
      </p:sp>
      <p:pic>
        <p:nvPicPr>
          <p:cNvPr id="13" name="Picture 12">
            <a:extLst>
              <a:ext uri="{FF2B5EF4-FFF2-40B4-BE49-F238E27FC236}">
                <a16:creationId xmlns:a16="http://schemas.microsoft.com/office/drawing/2014/main" id="{4E631FCF-EC18-9D44-8B62-37405004ED01}"/>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747252355"/>
      </p:ext>
    </p:extLst>
  </p:cSld>
  <p:clrMapOvr>
    <a:masterClrMapping/>
  </p:clrMapOvr>
</p:sld>
</file>

<file path=ppt/theme/theme1.xml><?xml version="1.0" encoding="utf-8"?>
<a:theme xmlns:a="http://schemas.openxmlformats.org/drawingml/2006/main" name="Office Theme">
  <a:themeElements>
    <a:clrScheme name="OFA - Standard">
      <a:dk1>
        <a:srgbClr val="3B444D"/>
      </a:dk1>
      <a:lt1>
        <a:srgbClr val="FFFFFF"/>
      </a:lt1>
      <a:dk2>
        <a:srgbClr val="00B3DC"/>
      </a:dk2>
      <a:lt2>
        <a:srgbClr val="C6D0D7"/>
      </a:lt2>
      <a:accent1>
        <a:srgbClr val="EE2F4B"/>
      </a:accent1>
      <a:accent2>
        <a:srgbClr val="F6DC31"/>
      </a:accent2>
      <a:accent3>
        <a:srgbClr val="233031"/>
      </a:accent3>
      <a:accent4>
        <a:srgbClr val="00B3DC"/>
      </a:accent4>
      <a:accent5>
        <a:srgbClr val="75D7E3"/>
      </a:accent5>
      <a:accent6>
        <a:srgbClr val="ADDD47"/>
      </a:accent6>
      <a:hlink>
        <a:srgbClr val="00B3DC"/>
      </a:hlink>
      <a:folHlink>
        <a:srgbClr val="00B3D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11962</TotalTime>
  <Words>2946</Words>
  <Application>Microsoft Macintosh PowerPoint</Application>
  <PresentationFormat>Widescreen</PresentationFormat>
  <Paragraphs>412</Paragraphs>
  <Slides>48</Slides>
  <Notes>48</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Gill Sans</vt:lpstr>
      <vt:lpstr>Gilroy</vt:lpstr>
      <vt:lpstr>Gilroy ExtraBold</vt:lpstr>
      <vt:lpstr>Open Sans</vt:lpstr>
      <vt:lpstr>Source Sans Pro</vt:lpstr>
      <vt:lpstr>Source Sans Pro Regular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Microsoft Office User</cp:lastModifiedBy>
  <cp:revision>250</cp:revision>
  <dcterms:modified xsi:type="dcterms:W3CDTF">2019-02-22T04:44:05Z</dcterms:modified>
</cp:coreProperties>
</file>