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1493" r:id="rId2"/>
    <p:sldId id="1682" r:id="rId3"/>
    <p:sldId id="1640" r:id="rId4"/>
    <p:sldId id="1641" r:id="rId5"/>
    <p:sldId id="1642" r:id="rId6"/>
    <p:sldId id="1683" r:id="rId7"/>
    <p:sldId id="1645" r:id="rId8"/>
    <p:sldId id="1704" r:id="rId9"/>
    <p:sldId id="1646" r:id="rId10"/>
    <p:sldId id="1648" r:id="rId11"/>
    <p:sldId id="1705" r:id="rId12"/>
    <p:sldId id="1706" r:id="rId13"/>
    <p:sldId id="1693" r:id="rId14"/>
    <p:sldId id="1595" r:id="rId15"/>
    <p:sldId id="1720" r:id="rId16"/>
    <p:sldId id="1721" r:id="rId17"/>
    <p:sldId id="1722" r:id="rId18"/>
    <p:sldId id="1723" r:id="rId19"/>
    <p:sldId id="1719" r:id="rId20"/>
    <p:sldId id="1707" r:id="rId21"/>
    <p:sldId id="1708" r:id="rId22"/>
    <p:sldId id="1709" r:id="rId23"/>
    <p:sldId id="1710" r:id="rId24"/>
    <p:sldId id="1711" r:id="rId25"/>
    <p:sldId id="1712" r:id="rId26"/>
    <p:sldId id="1713" r:id="rId27"/>
    <p:sldId id="1714" r:id="rId28"/>
    <p:sldId id="1715" r:id="rId29"/>
    <p:sldId id="1716" r:id="rId30"/>
    <p:sldId id="1717" r:id="rId31"/>
    <p:sldId id="17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elsey Wininger" initials="CW [7]" lastIdx="1" clrIdx="6"/>
  <p:cmAuthor id="1" name="Chelsey Wininger" initials="CW" lastIdx="13" clrIdx="0"/>
  <p:cmAuthor id="2" name="Mary McInerney" initials="MM [8]" lastIdx="1" clrIdx="1"/>
  <p:cmAuthor id="3" name="Mary McInerney" initials="MM [9]" lastIdx="1" clrIdx="2"/>
  <p:cmAuthor id="4" name="Chelsey Wininger" initials="CW [6]" lastIdx="1" clrIdx="3"/>
  <p:cmAuthor id="5" name="Chelsey Wininger" initials="CW [8]" lastIdx="1" clrIdx="4"/>
  <p:cmAuthor id="6" name="Mary McInerney" initials="M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82716"/>
  </p:normalViewPr>
  <p:slideViewPr>
    <p:cSldViewPr snapToGrid="0" snapToObjects="1">
      <p:cViewPr varScale="1">
        <p:scale>
          <a:sx n="87" d="100"/>
          <a:sy n="87" d="100"/>
        </p:scale>
        <p:origin x="1656" y="192"/>
      </p:cViewPr>
      <p:guideLst>
        <p:guide orient="horz" pos="2064"/>
        <p:guide pos="3840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7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7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06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9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3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74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2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26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5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1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24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4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23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5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4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71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spreadsheets/d/1XpUZyGe80mL3oh6fmvPuBBKFj55HPLqRhw8rsi4nGE0/edit#gid=1057968535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9176" r="2080"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86704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Fellows Leaders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-2" y="2595491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SPRING 2018</a:t>
            </a:r>
          </a:p>
        </p:txBody>
      </p:sp>
      <p:sp>
        <p:nvSpPr>
          <p:cNvPr id="7" name="Shape 134"/>
          <p:cNvSpPr txBox="1"/>
          <p:nvPr/>
        </p:nvSpPr>
        <p:spPr>
          <a:xfrm>
            <a:off x="352926" y="6219370"/>
            <a:ext cx="8519103" cy="406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200" b="1" u="none" strike="noStrike" cap="none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We will begin the training at 8 p.m. ET / 7 p.m. CT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6E7A2865-B44F-F84B-A64A-A8B1A4086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600" y="631032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904" y="2551837"/>
            <a:ext cx="5309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Being a good facilitator is both a skill and an 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23236"/>
          <a:stretch/>
        </p:blipFill>
        <p:spPr>
          <a:xfrm>
            <a:off x="-1" y="0"/>
            <a:ext cx="5406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37897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Facilitation has 3 basic principles: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033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latin typeface="Gilroy ExtraBold" charset="0"/>
                <a:ea typeface="Gilroy ExtraBold" charset="0"/>
                <a:cs typeface="Gilroy ExtraBold" charset="0"/>
              </a:rPr>
              <a:t>Principles of facilitation</a:t>
            </a:r>
            <a:endParaRPr lang="en-US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688" y="1117152"/>
            <a:ext cx="454761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A facilitator is a guide to the process, not the seat of wisdom and knowledge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Facilitation focuses on 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how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 people participation, not just on </a:t>
            </a:r>
            <a:r>
              <a:rPr lang="en-US" altLang="en-US" sz="2500" i="1" dirty="0">
                <a:latin typeface="Source Sans Pro" charset="0"/>
                <a:ea typeface="Source Sans Pro" charset="0"/>
                <a:cs typeface="Source Sans Pro" charset="0"/>
              </a:rPr>
              <a:t>what 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gets achieved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Facilitators seek to create an inclusive space where everyone has a voice</a:t>
            </a:r>
            <a:r>
              <a:rPr lang="mr-IN" altLang="en-US" sz="2500" dirty="0">
                <a:latin typeface="Source Sans Pro" charset="0"/>
                <a:ea typeface="Source Sans Pro" charset="0"/>
                <a:cs typeface="Source Sans Pro" charset="0"/>
              </a:rPr>
              <a:t>…</a:t>
            </a:r>
            <a:r>
              <a:rPr lang="en-US" altLang="en-US" sz="2500" dirty="0">
                <a:latin typeface="Source Sans Pro" charset="0"/>
                <a:ea typeface="Source Sans Pro" charset="0"/>
                <a:cs typeface="Source Sans Pro" charset="0"/>
              </a:rPr>
              <a:t>not necessarily a comfortable or “safe” space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5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8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"/>
          <p:cNvSpPr/>
          <p:nvPr/>
        </p:nvSpPr>
        <p:spPr>
          <a:xfrm>
            <a:off x="0" y="-1238248"/>
            <a:ext cx="12192000" cy="8096248"/>
          </a:xfrm>
          <a:prstGeom prst="rect">
            <a:avLst/>
          </a:prstGeom>
          <a:solidFill>
            <a:srgbClr val="3B44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Picture 1" descr="Picture 1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0" y="-1238248"/>
            <a:ext cx="12192000" cy="80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Box 4"/>
          <p:cNvSpPr txBox="1"/>
          <p:nvPr/>
        </p:nvSpPr>
        <p:spPr>
          <a:xfrm>
            <a:off x="0" y="2017562"/>
            <a:ext cx="12192000" cy="1039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75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/>
              <a:t>DO’s </a:t>
            </a:r>
            <a:r>
              <a:rPr lang="en-US"/>
              <a:t>for facilitators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27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Internalize the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18151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Know your audience</a:t>
            </a:r>
          </a:p>
        </p:txBody>
      </p:sp>
    </p:spTree>
    <p:extLst>
      <p:ext uri="{BB962C8B-B14F-4D97-AF65-F5344CB8AC3E}">
        <p14:creationId xmlns:p14="http://schemas.microsoft.com/office/powerpoint/2010/main" val="47672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Make your audience feel safe and heard</a:t>
            </a:r>
          </a:p>
        </p:txBody>
      </p:sp>
    </p:spTree>
    <p:extLst>
      <p:ext uri="{BB962C8B-B14F-4D97-AF65-F5344CB8AC3E}">
        <p14:creationId xmlns:p14="http://schemas.microsoft.com/office/powerpoint/2010/main" val="98206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Be flexible</a:t>
            </a:r>
          </a:p>
        </p:txBody>
      </p:sp>
    </p:spTree>
    <p:extLst>
      <p:ext uri="{BB962C8B-B14F-4D97-AF65-F5344CB8AC3E}">
        <p14:creationId xmlns:p14="http://schemas.microsoft.com/office/powerpoint/2010/main" val="20334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Keep the discussion on target</a:t>
            </a:r>
          </a:p>
        </p:txBody>
      </p:sp>
    </p:spTree>
    <p:extLst>
      <p:ext uri="{BB962C8B-B14F-4D97-AF65-F5344CB8AC3E}">
        <p14:creationId xmlns:p14="http://schemas.microsoft.com/office/powerpoint/2010/main" val="987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Model behavior you want your group to employ</a:t>
            </a:r>
          </a:p>
        </p:txBody>
      </p:sp>
    </p:spTree>
    <p:extLst>
      <p:ext uri="{BB962C8B-B14F-4D97-AF65-F5344CB8AC3E}">
        <p14:creationId xmlns:p14="http://schemas.microsoft.com/office/powerpoint/2010/main" val="104635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Shape 133"/>
          <p:cNvSpPr txBox="1"/>
          <p:nvPr/>
        </p:nvSpPr>
        <p:spPr>
          <a:xfrm>
            <a:off x="514349" y="2682469"/>
            <a:ext cx="11163300" cy="560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500" b="1" u="none" strike="noStrike" cap="none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SPRING 2018 OFA FELLOWS LEADERS</a:t>
            </a:r>
          </a:p>
        </p:txBody>
      </p:sp>
      <p:sp>
        <p:nvSpPr>
          <p:cNvPr id="8" name="Shape 133"/>
          <p:cNvSpPr txBox="1"/>
          <p:nvPr/>
        </p:nvSpPr>
        <p:spPr>
          <a:xfrm>
            <a:off x="514348" y="4389627"/>
            <a:ext cx="11163300" cy="8329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2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Bobby Brady-Sharp  </a:t>
            </a:r>
            <a:r>
              <a:rPr lang="en-US" sz="2200" b="1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/ </a:t>
            </a:r>
            <a:r>
              <a:rPr lang="en-US" sz="2200" dirty="0">
                <a:solidFill>
                  <a:schemeClr val="accent6"/>
                </a:solidFill>
                <a:latin typeface="Source Sans Pro" charset="0"/>
                <a:ea typeface="Source Sans Pro" charset="0"/>
                <a:cs typeface="Source Sans Pro" charset="0"/>
              </a:rPr>
              <a:t>OFA Training Projects Manager  </a:t>
            </a:r>
          </a:p>
        </p:txBody>
      </p:sp>
      <p:sp>
        <p:nvSpPr>
          <p:cNvPr id="11" name="Shape 133"/>
          <p:cNvSpPr txBox="1"/>
          <p:nvPr/>
        </p:nvSpPr>
        <p:spPr>
          <a:xfrm>
            <a:off x="514348" y="3160068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Part 4: Facilitation best practices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463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Use encouraging body language, voice, words</a:t>
            </a:r>
          </a:p>
        </p:txBody>
      </p:sp>
    </p:spTree>
    <p:extLst>
      <p:ext uri="{BB962C8B-B14F-4D97-AF65-F5344CB8AC3E}">
        <p14:creationId xmlns:p14="http://schemas.microsoft.com/office/powerpoint/2010/main" val="7313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Give positive feedback for joining the discussion</a:t>
            </a:r>
          </a:p>
        </p:txBody>
      </p:sp>
    </p:spTree>
    <p:extLst>
      <p:ext uri="{BB962C8B-B14F-4D97-AF65-F5344CB8AC3E}">
        <p14:creationId xmlns:p14="http://schemas.microsoft.com/office/powerpoint/2010/main" val="58825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Be aware of reactions, feelings (active response)</a:t>
            </a:r>
          </a:p>
        </p:txBody>
      </p:sp>
    </p:spTree>
    <p:extLst>
      <p:ext uri="{BB962C8B-B14F-4D97-AF65-F5344CB8AC3E}">
        <p14:creationId xmlns:p14="http://schemas.microsoft.com/office/powerpoint/2010/main" val="159944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Open-ended questions</a:t>
            </a:r>
          </a:p>
        </p:txBody>
      </p:sp>
    </p:spTree>
    <p:extLst>
      <p:ext uri="{BB962C8B-B14F-4D97-AF65-F5344CB8AC3E}">
        <p14:creationId xmlns:p14="http://schemas.microsoft.com/office/powerpoint/2010/main" val="75689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11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Control your biases</a:t>
            </a:r>
          </a:p>
        </p:txBody>
      </p:sp>
    </p:spTree>
    <p:extLst>
      <p:ext uri="{BB962C8B-B14F-4D97-AF65-F5344CB8AC3E}">
        <p14:creationId xmlns:p14="http://schemas.microsoft.com/office/powerpoint/2010/main" val="114683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Be open to disagreement</a:t>
            </a:r>
          </a:p>
        </p:txBody>
      </p:sp>
    </p:spTree>
    <p:extLst>
      <p:ext uri="{BB962C8B-B14F-4D97-AF65-F5344CB8AC3E}">
        <p14:creationId xmlns:p14="http://schemas.microsoft.com/office/powerpoint/2010/main" val="978407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616802" y="1258750"/>
            <a:ext cx="495841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DO’S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Keep your mouth shut as much as possible!</a:t>
            </a:r>
          </a:p>
        </p:txBody>
      </p:sp>
    </p:spTree>
    <p:extLst>
      <p:ext uri="{BB962C8B-B14F-4D97-AF65-F5344CB8AC3E}">
        <p14:creationId xmlns:p14="http://schemas.microsoft.com/office/powerpoint/2010/main" val="2127562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"/>
          <p:cNvSpPr/>
          <p:nvPr/>
        </p:nvSpPr>
        <p:spPr>
          <a:xfrm>
            <a:off x="0" y="-1238248"/>
            <a:ext cx="12192000" cy="8096248"/>
          </a:xfrm>
          <a:prstGeom prst="rect">
            <a:avLst/>
          </a:prstGeom>
          <a:solidFill>
            <a:srgbClr val="3B44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Picture 1" descr="Picture 1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0" y="-1238248"/>
            <a:ext cx="12192000" cy="8096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Box 4"/>
          <p:cNvSpPr txBox="1"/>
          <p:nvPr/>
        </p:nvSpPr>
        <p:spPr>
          <a:xfrm>
            <a:off x="0" y="2017562"/>
            <a:ext cx="12192000" cy="1039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7500" b="1">
                <a:solidFill>
                  <a:srgbClr val="FFFFFF"/>
                </a:solidFill>
                <a:latin typeface="Gilroy ExtraBold"/>
                <a:ea typeface="Gilroy ExtraBold"/>
                <a:cs typeface="Gilroy ExtraBold"/>
                <a:sym typeface="Gilroy ExtraBold"/>
              </a:defRPr>
            </a:pPr>
            <a:r>
              <a:rPr lang="en-US" dirty="0"/>
              <a:t>DON’Ts for facilitators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470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377154" y="1258750"/>
            <a:ext cx="543770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DON’TS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Don’t let individuals or small groups dominate</a:t>
            </a:r>
          </a:p>
        </p:txBody>
      </p:sp>
    </p:spTree>
    <p:extLst>
      <p:ext uri="{BB962C8B-B14F-4D97-AF65-F5344CB8AC3E}">
        <p14:creationId xmlns:p14="http://schemas.microsoft.com/office/powerpoint/2010/main" val="219940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377154" y="1258750"/>
            <a:ext cx="543770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DON’TS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6993" y="2812544"/>
            <a:ext cx="9978013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Don’t let one viewpoint override others without merit</a:t>
            </a:r>
          </a:p>
        </p:txBody>
      </p:sp>
    </p:spTree>
    <p:extLst>
      <p:ext uri="{BB962C8B-B14F-4D97-AF65-F5344CB8AC3E}">
        <p14:creationId xmlns:p14="http://schemas.microsoft.com/office/powerpoint/2010/main" val="24903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340" y="2774208"/>
            <a:ext cx="10497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Review fellows orientation curriculum</a:t>
            </a:r>
          </a:p>
        </p:txBody>
      </p:sp>
    </p:spTree>
    <p:extLst>
      <p:ext uri="{BB962C8B-B14F-4D97-AF65-F5344CB8AC3E}">
        <p14:creationId xmlns:p14="http://schemas.microsoft.com/office/powerpoint/2010/main" val="294849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377154" y="1258750"/>
            <a:ext cx="543770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DON’TS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7000" y="2385127"/>
            <a:ext cx="99780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Don’t make assumptions (on culture, </a:t>
            </a:r>
            <a:r>
              <a:rPr lang="en-US" sz="80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backround</a:t>
            </a: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, race, </a:t>
            </a:r>
            <a:r>
              <a:rPr lang="en-US" sz="80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etc</a:t>
            </a:r>
            <a:r>
              <a:rPr lang="mr-IN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8397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3377154" y="1258750"/>
            <a:ext cx="543770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26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DON’TS FOR FACILITATORS: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7000" y="2385127"/>
            <a:ext cx="9978013" cy="20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Don’t be the font of all wisdom</a:t>
            </a:r>
          </a:p>
        </p:txBody>
      </p:sp>
    </p:spTree>
    <p:extLst>
      <p:ext uri="{BB962C8B-B14F-4D97-AF65-F5344CB8AC3E}">
        <p14:creationId xmlns:p14="http://schemas.microsoft.com/office/powerpoint/2010/main" val="13960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501492"/>
            <a:ext cx="1005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Learn and practice facilitation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4916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2914" y="1119663"/>
            <a:ext cx="8626169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spc="300" dirty="0">
                <a:solidFill>
                  <a:schemeClr val="accent6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 THIS 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38" y="2084398"/>
            <a:ext cx="1005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Internalize fellows orientation curriculum over the next two weeks</a:t>
            </a:r>
          </a:p>
        </p:txBody>
      </p:sp>
    </p:spTree>
    <p:extLst>
      <p:ext uri="{BB962C8B-B14F-4D97-AF65-F5344CB8AC3E}">
        <p14:creationId xmlns:p14="http://schemas.microsoft.com/office/powerpoint/2010/main" val="208510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9481" y="3090110"/>
            <a:ext cx="12192000" cy="12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500" b="1" spc="300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Recruitment update</a:t>
            </a:r>
          </a:p>
          <a:p>
            <a:pPr algn="ctr">
              <a:lnSpc>
                <a:spcPct val="80000"/>
              </a:lnSpc>
            </a:pPr>
            <a:endParaRPr lang="en-US" sz="2500" b="1" spc="300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Week 4</a:t>
            </a:r>
          </a:p>
        </p:txBody>
      </p:sp>
      <p:pic>
        <p:nvPicPr>
          <p:cNvPr id="2" name="Picture 1" descr="noun_169164_cc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9"/>
          <a:stretch/>
        </p:blipFill>
        <p:spPr>
          <a:xfrm>
            <a:off x="5317739" y="1468700"/>
            <a:ext cx="1517562" cy="1281452"/>
          </a:xfrm>
          <a:prstGeom prst="rect">
            <a:avLst/>
          </a:prstGeom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4688610" y="4977165"/>
            <a:ext cx="2814778" cy="587600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/apptrack2018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9" y="1044524"/>
            <a:ext cx="1201821" cy="1554079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13681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607"/>
            <a:ext cx="12192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#</a:t>
            </a:r>
            <a:r>
              <a:rPr lang="en-US" sz="7500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OFAFellows</a:t>
            </a:r>
            <a:endParaRPr lang="en-US" sz="7500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889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37897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does it mean to “internalize” curriculum?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552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2852966201_f4b2df6034_o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9677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Facilitation 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247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11797</TotalTime>
  <Words>435</Words>
  <Application>Microsoft Macintosh PowerPoint</Application>
  <PresentationFormat>Widescreen</PresentationFormat>
  <Paragraphs>89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Gilroy ExtraBold</vt:lpstr>
      <vt:lpstr>Source Sans Pro</vt:lpstr>
      <vt:lpstr>Whitney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247</cp:revision>
  <cp:lastPrinted>2017-08-23T21:25:06Z</cp:lastPrinted>
  <dcterms:created xsi:type="dcterms:W3CDTF">2017-01-24T22:12:49Z</dcterms:created>
  <dcterms:modified xsi:type="dcterms:W3CDTF">2019-02-22T06:06:05Z</dcterms:modified>
</cp:coreProperties>
</file>