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9" r:id="rId1"/>
  </p:sldMasterIdLst>
  <p:notesMasterIdLst>
    <p:notesMasterId r:id="rId36"/>
  </p:notesMasterIdLst>
  <p:handoutMasterIdLst>
    <p:handoutMasterId r:id="rId37"/>
  </p:handoutMasterIdLst>
  <p:sldIdLst>
    <p:sldId id="331" r:id="rId2"/>
    <p:sldId id="375" r:id="rId3"/>
    <p:sldId id="380" r:id="rId4"/>
    <p:sldId id="368" r:id="rId5"/>
    <p:sldId id="378" r:id="rId6"/>
    <p:sldId id="379" r:id="rId7"/>
    <p:sldId id="376" r:id="rId8"/>
    <p:sldId id="377" r:id="rId9"/>
    <p:sldId id="1565" r:id="rId10"/>
    <p:sldId id="391" r:id="rId11"/>
    <p:sldId id="1567" r:id="rId12"/>
    <p:sldId id="435" r:id="rId13"/>
    <p:sldId id="1568" r:id="rId14"/>
    <p:sldId id="1570" r:id="rId15"/>
    <p:sldId id="1569" r:id="rId16"/>
    <p:sldId id="348" r:id="rId17"/>
    <p:sldId id="1571" r:id="rId18"/>
    <p:sldId id="381" r:id="rId19"/>
    <p:sldId id="383" r:id="rId20"/>
    <p:sldId id="385" r:id="rId21"/>
    <p:sldId id="408" r:id="rId22"/>
    <p:sldId id="1573" r:id="rId23"/>
    <p:sldId id="1572" r:id="rId24"/>
    <p:sldId id="392" r:id="rId25"/>
    <p:sldId id="341" r:id="rId26"/>
    <p:sldId id="342" r:id="rId27"/>
    <p:sldId id="393" r:id="rId28"/>
    <p:sldId id="423" r:id="rId29"/>
    <p:sldId id="424" r:id="rId30"/>
    <p:sldId id="396" r:id="rId31"/>
    <p:sldId id="403" r:id="rId32"/>
    <p:sldId id="1574" r:id="rId33"/>
    <p:sldId id="405" r:id="rId34"/>
    <p:sldId id="366" r:id="rId3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aci Wile" initials="TW [4]" lastIdx="1" clrIdx="0"/>
  <p:cmAuthor id="2" name="Traci Wile" initials="TW [2]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3"/>
    <p:restoredTop sz="87654"/>
  </p:normalViewPr>
  <p:slideViewPr>
    <p:cSldViewPr snapToGrid="0" snapToObjects="1" showGuides="1">
      <p:cViewPr varScale="1">
        <p:scale>
          <a:sx n="93" d="100"/>
          <a:sy n="93" d="100"/>
        </p:scale>
        <p:origin x="1656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4E120B0-AF61-054E-8A52-7ABD1634FE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7B991F-E93A-BD40-A7C1-60ACDFC23D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1EF8D-D11C-1443-AD54-1E89D8E6EE82}" type="datetimeFigureOut">
              <a:rPr lang="en-US" smtClean="0"/>
              <a:t>3/2/19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A430C4-7478-C84C-96EF-A1D6643FA6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F13DEC-C93B-2D44-AD36-A907C77B7F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57882-ED13-2848-A747-FE9733A21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87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lang="en-US" dirty="0"/>
              <a:t>This work is licensed under the Creative Commons Attribution-</a:t>
            </a:r>
            <a:r>
              <a:rPr lang="en-US" dirty="0" err="1"/>
              <a:t>NonCommercial</a:t>
            </a:r>
            <a:r>
              <a:rPr lang="en-US" dirty="0"/>
              <a:t> 4.0 International License. To view a copy of this license, visit http://</a:t>
            </a:r>
            <a:r>
              <a:rPr lang="en-US" dirty="0" err="1"/>
              <a:t>creativecommons.org</a:t>
            </a:r>
            <a:r>
              <a:rPr lang="en-US" dirty="0"/>
              <a:t>/licenses/by-</a:t>
            </a:r>
            <a:r>
              <a:rPr lang="en-US" dirty="0" err="1"/>
              <a:t>nc</a:t>
            </a:r>
            <a:r>
              <a:rPr lang="en-US" dirty="0"/>
              <a:t>/4.0/ or send a letter to Creative Commons, PO Box 1866, Mountain View, CA 94042, USA</a:t>
            </a:r>
            <a:endParaRPr lang="en-US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kern="1200" cap="none" dirty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Express appreciation for joining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Shape 13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16763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3690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 words to describe this topic </a:t>
            </a:r>
          </a:p>
          <a:p>
            <a:r>
              <a:rPr lang="en-US" dirty="0"/>
              <a:t>Choose the most important word </a:t>
            </a:r>
          </a:p>
          <a:p>
            <a:r>
              <a:rPr lang="en-US" dirty="0"/>
              <a:t>Defend it to the 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63206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We seek the find the current status around our issues: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For research : for what being discussed at the policy level? Learn the history of the legislation and why the conversation is where it is at this moment in time.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For people: What are other people working on? What are other group’s priorities? What is the change you want to see happen? Don’t just say, ‘utility company’ – who is talking to who at the utility company?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Crafting legislation -- don’t do it, there are sometimes model ordinances (SIX -- state innovation exchange). We are not typically legislation experts – and we don’t have to be.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50FCC-D390-BC42-9185-A31ECB9BCA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1351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 words to describe this topic </a:t>
            </a:r>
          </a:p>
          <a:p>
            <a:r>
              <a:rPr lang="en-US" dirty="0"/>
              <a:t>Choose the most important word </a:t>
            </a:r>
          </a:p>
          <a:p>
            <a:r>
              <a:rPr lang="en-US" dirty="0"/>
              <a:t>Defend it to the 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80710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7628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 words to describe this topic </a:t>
            </a:r>
          </a:p>
          <a:p>
            <a:r>
              <a:rPr lang="en-US" dirty="0"/>
              <a:t>Choose the most important word </a:t>
            </a:r>
          </a:p>
          <a:p>
            <a:r>
              <a:rPr lang="en-US" dirty="0"/>
              <a:t>Defend it to the 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42408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66326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13810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>
              <a:effectLst/>
            </a:endParaRPr>
          </a:p>
          <a:p>
            <a:pPr lvl="1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No engagement: actions, causes, beliefs</a:t>
            </a:r>
          </a:p>
          <a:p>
            <a:pPr lvl="2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Actions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Lack of voting in city/state/federal elections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No reading of news (passive)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Not talking to people with different ideas</a:t>
            </a:r>
          </a:p>
          <a:p>
            <a:pPr lvl="2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Beliefs 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“Government doesn’t affect me. I cannot effect government”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“Politics are corrupt anyway”</a:t>
            </a:r>
          </a:p>
          <a:p>
            <a:pPr lvl="2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Causes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Systematically/historically not allowed in politics; disenfranchised. No matter who is in office, status quo doesn’t really change</a:t>
            </a:r>
          </a:p>
          <a:p>
            <a:pPr lvl="1" rtl="0" fontAlgn="base"/>
            <a:endParaRPr lang="en-US" sz="1200" b="0" i="0" u="none" strike="noStrike" kern="1200" cap="none" dirty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  <a:p>
            <a:pPr lvl="1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Minimal engagement/ awareness</a:t>
            </a:r>
          </a:p>
          <a:p>
            <a:pPr lvl="2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Actions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Reading news and alarmed/irritated/aware of what is going on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Likely </a:t>
            </a:r>
            <a:r>
              <a:rPr lang="en-US" sz="1200" b="0" i="0" u="none" strike="noStrike" kern="1200" cap="none" dirty="0" err="1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siloed</a:t>
            </a:r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 with news sources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Attends some community events</a:t>
            </a:r>
          </a:p>
          <a:p>
            <a:pPr lvl="2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Beliefs 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Change can come, but not for a long time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Thinks about issues that are important in some way</a:t>
            </a:r>
          </a:p>
          <a:p>
            <a:pPr lvl="2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Causes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Reading material that supports their own world view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Lack of understanding of how city government is set up and works</a:t>
            </a:r>
          </a:p>
          <a:p>
            <a:pPr lvl="2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Challenges (none listed, so what do you think challenges are for someone who is “Aware”</a:t>
            </a:r>
          </a:p>
          <a:p>
            <a:pPr lvl="2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OFA programs that are best suited for this level</a:t>
            </a:r>
          </a:p>
          <a:p>
            <a:pPr lvl="1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Participation </a:t>
            </a:r>
          </a:p>
          <a:p>
            <a:pPr lvl="2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Actions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Member of a community group (</a:t>
            </a:r>
            <a:r>
              <a:rPr lang="en-US" sz="1200" b="0" i="0" u="none" strike="noStrike" kern="1200" cap="none" dirty="0" err="1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ie</a:t>
            </a:r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 church, alumni, sorority, sports, clubs -- book, quilt, </a:t>
            </a:r>
            <a:r>
              <a:rPr lang="en-US" sz="1200" b="0" i="0" u="none" strike="noStrike" kern="1200" cap="none" dirty="0" err="1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etc</a:t>
            </a:r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) 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Regularly attends/participates in events, phone banks, online actions, </a:t>
            </a:r>
            <a:r>
              <a:rPr lang="en-US" sz="1200" b="0" i="0" u="none" strike="noStrike" kern="1200" cap="none" dirty="0" err="1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etc</a:t>
            </a:r>
            <a:endParaRPr lang="en-US" sz="1200" b="0" i="0" u="none" strike="noStrike" kern="1200" cap="none" dirty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Know they care 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Intimately aware of how their life is set up </a:t>
            </a:r>
          </a:p>
          <a:p>
            <a:pPr lvl="2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Beliefs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Change comes from ordinary people who care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“If not me, who?”</a:t>
            </a:r>
          </a:p>
          <a:p>
            <a:pPr lvl="2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Causes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Believes they are leaders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Educated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Understands the ways to raise their own voice</a:t>
            </a:r>
          </a:p>
          <a:p>
            <a:pPr lvl="1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Leadership </a:t>
            </a:r>
          </a:p>
          <a:p>
            <a:pPr lvl="2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Actions 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Recruits people to join them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Lead local chapters for change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Have a theory about change comes to a community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Aware of key change levers</a:t>
            </a:r>
          </a:p>
          <a:p>
            <a:pPr lvl="2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Beliefs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“I am a key change lever”</a:t>
            </a:r>
          </a:p>
          <a:p>
            <a:pPr lvl="2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Causes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Have had some success in getting something passed/changed for a positive impact</a:t>
            </a:r>
          </a:p>
          <a:p>
            <a:pPr lvl="1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Changing the system </a:t>
            </a:r>
          </a:p>
          <a:p>
            <a:pPr lvl="2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Actions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Make laws, policies, decisions that help overall representation in our government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Deep understanding of theory of change, including reasons why groups are disenfranchised</a:t>
            </a:r>
          </a:p>
          <a:p>
            <a:pPr lvl="2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Beliefs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Power sharing is good for a sustainable democracy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Thinks that government is good </a:t>
            </a:r>
          </a:p>
          <a:p>
            <a:pPr lvl="2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Causes</a:t>
            </a:r>
          </a:p>
          <a:p>
            <a:pPr lvl="3" rtl="0" fontAlgn="base"/>
            <a:r>
              <a:rPr lang="en-US" sz="1200" b="0" i="0" u="none" strike="noStrike" kern="1200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Other people give them authority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0837D-C091-E448-9FDC-386E426CF71E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5488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7255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93216-BC50-744F-9422-411E30A57A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632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 to indicators of success on worksheet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89529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Shape 15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15583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Shape 14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43977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23183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58863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87953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78236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68153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59642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8176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Type answers into the chat box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28460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85551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Shape 14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830774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32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0332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 algn="l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04769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34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8022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 algn="l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44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8383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6815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2462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0263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 words to describe this topic </a:t>
            </a:r>
          </a:p>
          <a:p>
            <a:r>
              <a:rPr lang="en-US" dirty="0"/>
              <a:t>Choose the most important word </a:t>
            </a:r>
          </a:p>
          <a:p>
            <a:r>
              <a:rPr lang="en-US" dirty="0"/>
              <a:t>Defend it to the 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1748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F919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F919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F9194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F919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3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5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2400"/>
            </a:lvl2pPr>
            <a:lvl3pPr lvl="2" indent="0" rtl="0">
              <a:spcBef>
                <a:spcPts val="0"/>
              </a:spcBef>
              <a:buNone/>
              <a:defRPr sz="2400"/>
            </a:lvl3pPr>
            <a:lvl4pPr lvl="3" indent="0" rtl="0">
              <a:spcBef>
                <a:spcPts val="0"/>
              </a:spcBef>
              <a:buNone/>
              <a:defRPr sz="2400"/>
            </a:lvl4pPr>
            <a:lvl5pPr lvl="4" indent="0" rtl="0">
              <a:spcBef>
                <a:spcPts val="0"/>
              </a:spcBef>
              <a:buNone/>
              <a:defRPr sz="2400"/>
            </a:lvl5pPr>
            <a:lvl6pPr lvl="5" indent="0" rtl="0">
              <a:spcBef>
                <a:spcPts val="0"/>
              </a:spcBef>
              <a:buNone/>
              <a:defRPr sz="2400"/>
            </a:lvl6pPr>
            <a:lvl7pPr lvl="6" indent="0" rtl="0">
              <a:spcBef>
                <a:spcPts val="0"/>
              </a:spcBef>
              <a:buNone/>
              <a:defRPr sz="2400"/>
            </a:lvl7pPr>
            <a:lvl8pPr lvl="7" indent="0" rtl="0">
              <a:spcBef>
                <a:spcPts val="0"/>
              </a:spcBef>
              <a:buNone/>
              <a:defRPr sz="2400"/>
            </a:lvl8pPr>
            <a:lvl9pPr lvl="8" indent="0" rtl="0">
              <a:spcBef>
                <a:spcPts val="0"/>
              </a:spcBef>
              <a:buNone/>
              <a:defRPr sz="24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61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/>
          <a:lstStyle>
            <a:lvl1pPr marL="457200" marR="0" lvl="0" indent="-190500" algn="l" rtl="0">
              <a:spcBef>
                <a:spcPts val="900"/>
              </a:spcBef>
              <a:buClr>
                <a:schemeClr val="dk1"/>
              </a:buClr>
              <a:buSzPct val="100000"/>
              <a:buFont typeface="Arial"/>
              <a:buChar char="•"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90600" marR="0" lvl="1" indent="-139700" algn="l" rtl="0">
              <a:spcBef>
                <a:spcPts val="700"/>
              </a:spcBef>
              <a:buClr>
                <a:schemeClr val="dk1"/>
              </a:buClr>
              <a:buSzPct val="100000"/>
              <a:buFont typeface="Arial"/>
              <a:buChar char="–"/>
              <a:defRPr sz="3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524000" marR="0" lvl="2" indent="-101600" algn="l" rtl="0"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133600" marR="0" lvl="3" indent="-139700" algn="l" rtl="0"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–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743200" marR="0" lvl="4" indent="-139700" algn="l" rtl="0"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»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352800" marR="0" lvl="5" indent="-139700" algn="l" rtl="0"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962400" marR="0" lvl="6" indent="-139700" algn="l" rtl="0"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-139700" algn="l" rtl="0"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5181600" marR="0" lvl="8" indent="-139700" algn="l" rtl="0"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217000" y="635640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ctr" anchorCtr="0"/>
          <a:lstStyle>
            <a:lvl1pPr marL="0" marR="0" lvl="0" indent="0" algn="l" rtl="0">
              <a:spcBef>
                <a:spcPts val="0"/>
              </a:spcBef>
              <a:buSzPct val="118750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09600" marR="0" lvl="1" indent="0" algn="l" rtl="0">
              <a:spcBef>
                <a:spcPts val="0"/>
              </a:spcBef>
              <a:buSzPct val="79166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19200" marR="0" lvl="2" indent="0" algn="l" rtl="0">
              <a:spcBef>
                <a:spcPts val="0"/>
              </a:spcBef>
              <a:buSzPct val="79166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0" algn="l" rtl="0">
              <a:spcBef>
                <a:spcPts val="0"/>
              </a:spcBef>
              <a:buSzPct val="79166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438400" marR="0" lvl="4" indent="0" algn="l" rtl="0">
              <a:spcBef>
                <a:spcPts val="0"/>
              </a:spcBef>
              <a:buSzPct val="79166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8000" marR="0" lvl="5" indent="0" algn="l" rtl="0">
              <a:spcBef>
                <a:spcPts val="0"/>
              </a:spcBef>
              <a:buSzPct val="79166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657600" marR="0" lvl="6" indent="0" algn="l" rtl="0">
              <a:spcBef>
                <a:spcPts val="0"/>
              </a:spcBef>
              <a:buSzPct val="79166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267200" marR="0" lvl="7" indent="0" algn="l" rtl="0">
              <a:spcBef>
                <a:spcPts val="0"/>
              </a:spcBef>
              <a:buSzPct val="79166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876800" marR="0" lvl="8" indent="0" algn="l" rtl="0">
              <a:spcBef>
                <a:spcPts val="0"/>
              </a:spcBef>
              <a:buSzPct val="79166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ctr" anchorCtr="0"/>
          <a:lstStyle>
            <a:lvl1pPr marL="0" marR="0" lvl="0" indent="0" algn="ctr" rtl="0">
              <a:spcBef>
                <a:spcPts val="0"/>
              </a:spcBef>
              <a:buSzPct val="118750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09600" marR="0" lvl="1" indent="0" algn="l" rtl="0">
              <a:spcBef>
                <a:spcPts val="0"/>
              </a:spcBef>
              <a:buSzPct val="79166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19200" marR="0" lvl="2" indent="0" algn="l" rtl="0">
              <a:spcBef>
                <a:spcPts val="0"/>
              </a:spcBef>
              <a:buSzPct val="79166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0" algn="l" rtl="0">
              <a:spcBef>
                <a:spcPts val="0"/>
              </a:spcBef>
              <a:buSzPct val="79166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438400" marR="0" lvl="4" indent="0" algn="l" rtl="0">
              <a:spcBef>
                <a:spcPts val="0"/>
              </a:spcBef>
              <a:buSzPct val="79166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8000" marR="0" lvl="5" indent="0" algn="l" rtl="0">
              <a:spcBef>
                <a:spcPts val="0"/>
              </a:spcBef>
              <a:buSzPct val="79166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657600" marR="0" lvl="6" indent="0" algn="l" rtl="0">
              <a:spcBef>
                <a:spcPts val="0"/>
              </a:spcBef>
              <a:buSzPct val="79166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267200" marR="0" lvl="7" indent="0" algn="l" rtl="0">
              <a:spcBef>
                <a:spcPts val="0"/>
              </a:spcBef>
              <a:buSzPct val="79166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876800" marR="0" lvl="8" indent="0" algn="l" rtl="0">
              <a:spcBef>
                <a:spcPts val="0"/>
              </a:spcBef>
              <a:buSzPct val="79166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7646000" y="1563304"/>
            <a:ext cx="4401600" cy="175500"/>
          </a:xfrm>
          <a:prstGeom prst="rect">
            <a:avLst/>
          </a:prstGeom>
          <a:noFill/>
          <a:ln>
            <a:noFill/>
          </a:ln>
        </p:spPr>
        <p:txBody>
          <a:bodyPr lIns="121900" tIns="60925" rIns="121900" bIns="609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rgbClr val="D9D9D9"/>
                </a:solidFill>
                <a:latin typeface="Open Sans"/>
                <a:ea typeface="Open Sans"/>
                <a:cs typeface="Open Sans"/>
                <a:sym typeface="Open Sans"/>
              </a:rPr>
              <a:t>February 12, 2017  |  </a:t>
            </a:r>
            <a:fld id="{00000000-1234-1234-1234-123412341234}" type="slidenum">
              <a:rPr lang="en-US" sz="1200" b="0" i="0" u="none" strike="noStrike" cap="none">
                <a:solidFill>
                  <a:srgbClr val="D9D9D9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lang="en-US" sz="1200" b="0" i="0" u="none" strike="noStrike" cap="none">
              <a:solidFill>
                <a:srgbClr val="D9D9D9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522318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378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2189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F919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F919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F9194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F919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71" r:id="rId4"/>
    <p:sldLayoutId id="2147483673" r:id="rId5"/>
    <p:sldLayoutId id="214748367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XpUZyGe80mL3oh6fmvPuBBKFj55HPLqRhw8rsi4nGE0/edit#gid=1057968535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hape 132"/>
          <p:cNvPicPr preferRelativeResize="0"/>
          <p:nvPr/>
        </p:nvPicPr>
        <p:blipFill rotWithShape="1">
          <a:blip r:embed="rId3">
            <a:alphaModFix amt="35000"/>
          </a:blip>
          <a:srcRect l="1" t="647" r="447" b="16134"/>
          <a:stretch/>
        </p:blipFill>
        <p:spPr>
          <a:xfrm>
            <a:off x="-15896" y="-93785"/>
            <a:ext cx="12207896" cy="7127631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133" name="Shape 133"/>
          <p:cNvSpPr txBox="1"/>
          <p:nvPr/>
        </p:nvSpPr>
        <p:spPr>
          <a:xfrm>
            <a:off x="750460" y="2154005"/>
            <a:ext cx="11163300" cy="9121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7200" b="1" dirty="0">
                <a:solidFill>
                  <a:schemeClr val="lt1"/>
                </a:solidFill>
                <a:latin typeface="Gilroy ExtraBold" charset="0"/>
                <a:ea typeface="Gilroy ExtraBold" charset="0"/>
                <a:cs typeface="Gilroy ExtraBold" charset="0"/>
              </a:rPr>
              <a:t>Local Issue Advocacy</a:t>
            </a:r>
            <a:endParaRPr lang="en-US" sz="7200" b="1" u="none" strike="noStrike" cap="none" dirty="0">
              <a:solidFill>
                <a:schemeClr val="lt1"/>
              </a:solidFill>
              <a:latin typeface="Gilroy ExtraBold" charset="0"/>
              <a:ea typeface="Gilroy ExtraBold" charset="0"/>
              <a:cs typeface="Gilroy ExtraBold" charset="0"/>
              <a:sym typeface="Arial"/>
            </a:endParaRPr>
          </a:p>
        </p:txBody>
      </p:sp>
      <p:sp>
        <p:nvSpPr>
          <p:cNvPr id="134" name="Shape 134"/>
          <p:cNvSpPr txBox="1"/>
          <p:nvPr/>
        </p:nvSpPr>
        <p:spPr>
          <a:xfrm>
            <a:off x="236111" y="6246205"/>
            <a:ext cx="7491465" cy="4045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SzPct val="25000"/>
              <a:buNone/>
            </a:pPr>
            <a:r>
              <a:rPr lang="en-US" sz="2200" b="1" u="none" strike="noStrike" cap="none" dirty="0">
                <a:solidFill>
                  <a:schemeClr val="lt1"/>
                </a:solidFill>
                <a:latin typeface="Gilroy ExtraBold" charset="0"/>
                <a:ea typeface="Gilroy ExtraBold" charset="0"/>
                <a:cs typeface="Gilroy ExtraBold" charset="0"/>
                <a:sym typeface="Arial"/>
              </a:rPr>
              <a:t>We will begin the training at 8:30 p.m. ET / 5:30 p.m. PT</a:t>
            </a:r>
          </a:p>
        </p:txBody>
      </p:sp>
      <p:sp>
        <p:nvSpPr>
          <p:cNvPr id="8" name="Shape 133"/>
          <p:cNvSpPr txBox="1"/>
          <p:nvPr/>
        </p:nvSpPr>
        <p:spPr>
          <a:xfrm>
            <a:off x="-2322634" y="5714595"/>
            <a:ext cx="11163300" cy="5316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>
              <a:buSzPct val="25000"/>
            </a:pPr>
            <a:r>
              <a:rPr lang="en-US" sz="2400" b="1" dirty="0">
                <a:solidFill>
                  <a:schemeClr val="lt1"/>
                </a:solidFill>
                <a:latin typeface="Source Sans Pro" charset="0"/>
                <a:ea typeface="Source Sans Pro" charset="0"/>
                <a:cs typeface="Source Sans Pro" charset="0"/>
              </a:rPr>
              <a:t>Elizabeth Erickson  /  </a:t>
            </a:r>
            <a:r>
              <a:rPr lang="en-US" sz="2400" dirty="0">
                <a:solidFill>
                  <a:srgbClr val="00C4FF"/>
                </a:solidFill>
                <a:latin typeface="Source Sans Pro" charset="0"/>
                <a:ea typeface="Source Sans Pro" charset="0"/>
                <a:cs typeface="Source Sans Pro" charset="0"/>
              </a:rPr>
              <a:t>OFA Training Director</a:t>
            </a:r>
          </a:p>
        </p:txBody>
      </p:sp>
      <p:sp>
        <p:nvSpPr>
          <p:cNvPr id="10" name="Shape 133"/>
          <p:cNvSpPr txBox="1"/>
          <p:nvPr/>
        </p:nvSpPr>
        <p:spPr>
          <a:xfrm>
            <a:off x="236110" y="1652103"/>
            <a:ext cx="12191999" cy="5019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>
              <a:buSzPct val="25000"/>
            </a:pPr>
            <a:r>
              <a:rPr lang="en-US" sz="2500" b="1" spc="300" dirty="0">
                <a:solidFill>
                  <a:schemeClr val="bg2"/>
                </a:solidFill>
                <a:latin typeface="Gilroy ExtraBold" charset="0"/>
                <a:ea typeface="Gilroy ExtraBold" charset="0"/>
                <a:cs typeface="Gilroy ExtraBold" charset="0"/>
              </a:rPr>
              <a:t>WORKSHOP SESSION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  <p:pic>
        <p:nvPicPr>
          <p:cNvPr id="9" name="Picture 8" descr="A drawing of a face&#10;&#10;Description automatically generated">
            <a:extLst>
              <a:ext uri="{FF2B5EF4-FFF2-40B4-BE49-F238E27FC236}">
                <a16:creationId xmlns:a16="http://schemas.microsoft.com/office/drawing/2014/main" id="{5ADC2E18-5B8F-0B42-91B6-6200849FBD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458" y="6221352"/>
            <a:ext cx="12192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81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157706" y="899030"/>
            <a:ext cx="6888519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Look for people with the resources you need</a:t>
            </a:r>
          </a:p>
          <a:p>
            <a:endParaRPr lang="en-US" sz="26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sz="26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Ask for advice</a:t>
            </a:r>
          </a:p>
          <a:p>
            <a:endParaRPr lang="en-US" sz="26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sz="26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Show up – relationships are everything </a:t>
            </a:r>
          </a:p>
          <a:p>
            <a:endParaRPr lang="en-US" sz="26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sz="26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Brainstorm contacts </a:t>
            </a:r>
          </a:p>
          <a:p>
            <a:endParaRPr lang="en-US" sz="26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sz="26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Work together builds relationships</a:t>
            </a:r>
          </a:p>
          <a:p>
            <a:endParaRPr lang="en-US" sz="26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sz="26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Partnerships and coalitions are everything </a:t>
            </a:r>
          </a:p>
        </p:txBody>
      </p:sp>
      <p:sp>
        <p:nvSpPr>
          <p:cNvPr id="9" name="Oval 8"/>
          <p:cNvSpPr/>
          <p:nvPr/>
        </p:nvSpPr>
        <p:spPr>
          <a:xfrm>
            <a:off x="4673571" y="938786"/>
            <a:ext cx="344495" cy="3444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Gilroy ExtraBold" charset="0"/>
                <a:ea typeface="Gilroy ExtraBold" charset="0"/>
                <a:cs typeface="Gilroy ExtraBold" charset="0"/>
              </a:rPr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4673571" y="1819114"/>
            <a:ext cx="344495" cy="3444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Gilroy ExtraBold" charset="0"/>
                <a:ea typeface="Gilroy ExtraBold" charset="0"/>
                <a:cs typeface="Gilroy ExtraBold" charset="0"/>
              </a:rPr>
              <a:t>2</a:t>
            </a:r>
          </a:p>
        </p:txBody>
      </p:sp>
      <p:sp>
        <p:nvSpPr>
          <p:cNvPr id="11" name="Oval 10"/>
          <p:cNvSpPr/>
          <p:nvPr/>
        </p:nvSpPr>
        <p:spPr>
          <a:xfrm>
            <a:off x="4673571" y="4942861"/>
            <a:ext cx="344495" cy="3444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Gilroy ExtraBold" charset="0"/>
                <a:ea typeface="Gilroy ExtraBold" charset="0"/>
                <a:cs typeface="Gilroy ExtraBold" charset="0"/>
              </a:rPr>
              <a:t>6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6A0E3C3-B20A-F04C-A19B-FC2292EF9315}"/>
              </a:ext>
            </a:extLst>
          </p:cNvPr>
          <p:cNvSpPr/>
          <p:nvPr/>
        </p:nvSpPr>
        <p:spPr>
          <a:xfrm>
            <a:off x="4673571" y="3380986"/>
            <a:ext cx="344495" cy="3444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Gilroy ExtraBold" charset="0"/>
                <a:ea typeface="Gilroy ExtraBold" charset="0"/>
                <a:cs typeface="Gilroy ExtraBold" charset="0"/>
              </a:rPr>
              <a:t>4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CAEB994-9480-8B48-83EA-A04B15099181}"/>
              </a:ext>
            </a:extLst>
          </p:cNvPr>
          <p:cNvSpPr/>
          <p:nvPr/>
        </p:nvSpPr>
        <p:spPr>
          <a:xfrm>
            <a:off x="4673571" y="2580174"/>
            <a:ext cx="344495" cy="3444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Gilroy ExtraBold" charset="0"/>
                <a:ea typeface="Gilroy ExtraBold" charset="0"/>
                <a:cs typeface="Gilroy ExtraBold" charset="0"/>
              </a:rPr>
              <a:t>3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CD0094EA-1A39-CE45-A9CA-F5122B8CED45}"/>
              </a:ext>
            </a:extLst>
          </p:cNvPr>
          <p:cNvSpPr/>
          <p:nvPr/>
        </p:nvSpPr>
        <p:spPr>
          <a:xfrm>
            <a:off x="4673571" y="4082410"/>
            <a:ext cx="344495" cy="3444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Gilroy ExtraBold" charset="0"/>
                <a:ea typeface="Gilroy ExtraBold" charset="0"/>
                <a:cs typeface="Gilroy ExtraBold" charset="0"/>
              </a:rPr>
              <a:t>5</a:t>
            </a:r>
          </a:p>
        </p:txBody>
      </p:sp>
      <p:sp>
        <p:nvSpPr>
          <p:cNvPr id="18" name="Shape 187">
            <a:extLst>
              <a:ext uri="{FF2B5EF4-FFF2-40B4-BE49-F238E27FC236}">
                <a16:creationId xmlns:a16="http://schemas.microsoft.com/office/drawing/2014/main" id="{E5025115-F789-0F4A-86BE-8FAFA9E37FF9}"/>
              </a:ext>
            </a:extLst>
          </p:cNvPr>
          <p:cNvSpPr txBox="1"/>
          <p:nvPr/>
        </p:nvSpPr>
        <p:spPr>
          <a:xfrm>
            <a:off x="777188" y="863783"/>
            <a:ext cx="3429000" cy="207654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80000"/>
              </a:lnSpc>
              <a:spcBef>
                <a:spcPts val="0"/>
              </a:spcBef>
              <a:buSzPct val="25000"/>
              <a:buNone/>
            </a:pPr>
            <a:r>
              <a:rPr lang="en-US" sz="5400" b="1" dirty="0">
                <a:solidFill>
                  <a:schemeClr val="lt1"/>
                </a:solidFill>
                <a:latin typeface="Gilroy ExtraBold" charset="0"/>
                <a:ea typeface="Gilroy ExtraBold" charset="0"/>
                <a:cs typeface="Gilroy ExtraBold" charset="0"/>
                <a:sym typeface="Arial"/>
              </a:rPr>
              <a:t>Best practices</a:t>
            </a:r>
          </a:p>
        </p:txBody>
      </p:sp>
    </p:spTree>
    <p:extLst>
      <p:ext uri="{BB962C8B-B14F-4D97-AF65-F5344CB8AC3E}">
        <p14:creationId xmlns:p14="http://schemas.microsoft.com/office/powerpoint/2010/main" val="3928593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82915" y="1998894"/>
            <a:ext cx="8626169" cy="40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500" b="1" spc="300" dirty="0">
                <a:solidFill>
                  <a:srgbClr val="00B4DC"/>
                </a:solidFill>
                <a:latin typeface="Gilroy ExtraBold" charset="0"/>
                <a:ea typeface="Gilroy ExtraBold" charset="0"/>
                <a:cs typeface="Gilroy ExtraBold" charset="0"/>
              </a:rPr>
              <a:t>TOPIC 2: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9038" y="2959640"/>
            <a:ext cx="1005392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b="1" dirty="0">
                <a:solidFill>
                  <a:srgbClr val="C6D0D7">
                    <a:lumMod val="25000"/>
                  </a:srgbClr>
                </a:solidFill>
                <a:latin typeface="Gilroy ExtraBold" charset="0"/>
                <a:ea typeface="Gilroy ExtraBold" charset="0"/>
                <a:cs typeface="Gilroy ExtraBold" charset="0"/>
              </a:rPr>
              <a:t>Policy landscape  </a:t>
            </a:r>
          </a:p>
        </p:txBody>
      </p:sp>
    </p:spTree>
    <p:extLst>
      <p:ext uri="{BB962C8B-B14F-4D97-AF65-F5344CB8AC3E}">
        <p14:creationId xmlns:p14="http://schemas.microsoft.com/office/powerpoint/2010/main" val="1056408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35632" y="1111808"/>
            <a:ext cx="4230639" cy="1214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500" b="1" dirty="0">
                <a:solidFill>
                  <a:srgbClr val="00B4DC"/>
                </a:solidFill>
                <a:latin typeface="Gilroy ExtraBold" charset="0"/>
                <a:ea typeface="Gilroy ExtraBold" charset="0"/>
                <a:cs typeface="Gilroy ExtraBold" charset="0"/>
              </a:rPr>
              <a:t>Key takeaways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66687" y="939546"/>
            <a:ext cx="492042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Strategic research around your issue matters.</a:t>
            </a:r>
          </a:p>
          <a:p>
            <a:endParaRPr lang="en-US" sz="28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endParaRPr lang="en-US" sz="28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Use one another; use experts. </a:t>
            </a:r>
          </a:p>
          <a:p>
            <a:endParaRPr lang="en-US" sz="28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endParaRPr lang="en-US" sz="28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Don’t spend time crafting your own legislation if you don’t have to.</a:t>
            </a:r>
          </a:p>
          <a:p>
            <a:endParaRPr lang="en-US" sz="2400" dirty="0"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5566273" y="1046492"/>
            <a:ext cx="344495" cy="344495"/>
          </a:xfrm>
          <a:prstGeom prst="ellipse">
            <a:avLst/>
          </a:prstGeom>
          <a:solidFill>
            <a:srgbClr val="00B4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Gilroy ExtraBold" charset="0"/>
                <a:ea typeface="Gilroy ExtraBold" charset="0"/>
                <a:cs typeface="Gilroy ExtraBold" charset="0"/>
              </a:rPr>
              <a:t>1</a:t>
            </a:r>
          </a:p>
        </p:txBody>
      </p:sp>
      <p:sp>
        <p:nvSpPr>
          <p:cNvPr id="7" name="Oval 6"/>
          <p:cNvSpPr/>
          <p:nvPr/>
        </p:nvSpPr>
        <p:spPr>
          <a:xfrm>
            <a:off x="5566272" y="2715889"/>
            <a:ext cx="344495" cy="344495"/>
          </a:xfrm>
          <a:prstGeom prst="ellipse">
            <a:avLst/>
          </a:prstGeom>
          <a:solidFill>
            <a:srgbClr val="00B4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Gilroy ExtraBold" charset="0"/>
                <a:ea typeface="Gilroy ExtraBold" charset="0"/>
                <a:cs typeface="Gilroy ExtraBold" charset="0"/>
              </a:rPr>
              <a:t>2</a:t>
            </a:r>
          </a:p>
        </p:txBody>
      </p:sp>
      <p:sp>
        <p:nvSpPr>
          <p:cNvPr id="9" name="Oval 8"/>
          <p:cNvSpPr/>
          <p:nvPr/>
        </p:nvSpPr>
        <p:spPr>
          <a:xfrm>
            <a:off x="5566271" y="4008133"/>
            <a:ext cx="344495" cy="344495"/>
          </a:xfrm>
          <a:prstGeom prst="ellipse">
            <a:avLst/>
          </a:prstGeom>
          <a:solidFill>
            <a:srgbClr val="00B4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Gilroy ExtraBold" charset="0"/>
                <a:ea typeface="Gilroy ExtraBold" charset="0"/>
                <a:cs typeface="Gilroy ExtraBold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79765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82915" y="1998894"/>
            <a:ext cx="8626169" cy="40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500" b="1" spc="300" dirty="0">
                <a:solidFill>
                  <a:srgbClr val="00B4DC"/>
                </a:solidFill>
                <a:latin typeface="Gilroy ExtraBold" charset="0"/>
                <a:ea typeface="Gilroy ExtraBold" charset="0"/>
                <a:cs typeface="Gilroy ExtraBold" charset="0"/>
              </a:rPr>
              <a:t>TOPIC 3: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9038" y="2959640"/>
            <a:ext cx="1005392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b="1" dirty="0">
                <a:solidFill>
                  <a:srgbClr val="C6D0D7">
                    <a:lumMod val="25000"/>
                  </a:srgbClr>
                </a:solidFill>
                <a:latin typeface="Gilroy ExtraBold" charset="0"/>
                <a:ea typeface="Gilroy ExtraBold" charset="0"/>
                <a:cs typeface="Gilroy ExtraBold" charset="0"/>
              </a:rPr>
              <a:t>Campaign planning   </a:t>
            </a:r>
          </a:p>
        </p:txBody>
      </p:sp>
    </p:spTree>
    <p:extLst>
      <p:ext uri="{BB962C8B-B14F-4D97-AF65-F5344CB8AC3E}">
        <p14:creationId xmlns:p14="http://schemas.microsoft.com/office/powerpoint/2010/main" val="4091213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85088" y="1117152"/>
            <a:ext cx="4194048" cy="1214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500" b="1" dirty="0">
                <a:solidFill>
                  <a:schemeClr val="bg2"/>
                </a:solidFill>
                <a:latin typeface="Gilroy ExtraBold" charset="0"/>
                <a:ea typeface="Gilroy ExtraBold" charset="0"/>
                <a:cs typeface="Gilroy ExtraBold" charset="0"/>
              </a:rPr>
              <a:t>Building the framework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66688" y="1141536"/>
            <a:ext cx="45476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An achievable, measurable, and problem-solving goal.</a:t>
            </a:r>
          </a:p>
          <a:p>
            <a:endParaRPr lang="en-US" sz="24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endParaRPr lang="en-US" sz="24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A strategy that provides the roadmap for success. </a:t>
            </a:r>
          </a:p>
          <a:p>
            <a:endParaRPr lang="en-US" sz="24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endParaRPr lang="en-US" sz="24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Effective tactics that accomplish your goal through the strategy you’ve developed. </a:t>
            </a:r>
          </a:p>
        </p:txBody>
      </p:sp>
      <p:sp>
        <p:nvSpPr>
          <p:cNvPr id="9" name="Oval 8"/>
          <p:cNvSpPr/>
          <p:nvPr/>
        </p:nvSpPr>
        <p:spPr>
          <a:xfrm>
            <a:off x="5818418" y="1210127"/>
            <a:ext cx="344495" cy="3444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Gilroy ExtraBold" charset="0"/>
                <a:ea typeface="Gilroy ExtraBold" charset="0"/>
                <a:cs typeface="Gilroy ExtraBold" charset="0"/>
              </a:rPr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5819125" y="2670331"/>
            <a:ext cx="344495" cy="3444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Gilroy ExtraBold" charset="0"/>
                <a:ea typeface="Gilroy ExtraBold" charset="0"/>
                <a:cs typeface="Gilroy ExtraBold" charset="0"/>
              </a:rPr>
              <a:t>2</a:t>
            </a:r>
          </a:p>
        </p:txBody>
      </p:sp>
      <p:sp>
        <p:nvSpPr>
          <p:cNvPr id="11" name="Oval 10"/>
          <p:cNvSpPr/>
          <p:nvPr/>
        </p:nvSpPr>
        <p:spPr>
          <a:xfrm>
            <a:off x="5818418" y="4130535"/>
            <a:ext cx="344495" cy="3444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Gilroy ExtraBold" charset="0"/>
                <a:ea typeface="Gilroy ExtraBold" charset="0"/>
                <a:cs typeface="Gilroy ExtraBold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43756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82915" y="1998894"/>
            <a:ext cx="8626169" cy="40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500" b="1" spc="300" dirty="0">
                <a:solidFill>
                  <a:srgbClr val="00B4DC"/>
                </a:solidFill>
                <a:latin typeface="Gilroy ExtraBold" charset="0"/>
                <a:ea typeface="Gilroy ExtraBold" charset="0"/>
                <a:cs typeface="Gilroy ExtraBold" charset="0"/>
              </a:rPr>
              <a:t>TOPIC 4: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9038" y="2959640"/>
            <a:ext cx="1005392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b="1" dirty="0">
                <a:solidFill>
                  <a:srgbClr val="C6D0D7">
                    <a:lumMod val="25000"/>
                  </a:srgbClr>
                </a:solidFill>
                <a:latin typeface="Gilroy ExtraBold" charset="0"/>
                <a:ea typeface="Gilroy ExtraBold" charset="0"/>
                <a:cs typeface="Gilroy ExtraBold" charset="0"/>
              </a:rPr>
              <a:t>Overcoming barriers    </a:t>
            </a:r>
          </a:p>
        </p:txBody>
      </p:sp>
    </p:spTree>
    <p:extLst>
      <p:ext uri="{BB962C8B-B14F-4D97-AF65-F5344CB8AC3E}">
        <p14:creationId xmlns:p14="http://schemas.microsoft.com/office/powerpoint/2010/main" val="2209620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20707" y="1172244"/>
            <a:ext cx="5997944" cy="447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951" tIns="20976" rIns="41951" bIns="20976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Accentuate the positive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Live by your values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Plan for small wins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Look for the good in others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Be creative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Be persistent and patient </a:t>
            </a:r>
          </a:p>
          <a:p>
            <a:pPr lvl="1" indent="0"/>
            <a:endParaRPr lang="en-US" sz="2400" dirty="0">
              <a:solidFill>
                <a:srgbClr val="050000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244742" y="1172244"/>
            <a:ext cx="2866506" cy="129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sz="4000" b="1" dirty="0">
                <a:solidFill>
                  <a:schemeClr val="bg2"/>
                </a:solidFill>
                <a:latin typeface="Gilroy ExtraBold" charset="0"/>
                <a:ea typeface="Gilroy ExtraBold" charset="0"/>
                <a:cs typeface="Gilroy ExtraBold" charset="0"/>
              </a:rPr>
              <a:t>Best practices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76041" y="35881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176041" y="57846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07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2735" y="1201821"/>
            <a:ext cx="4371878" cy="1139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200" b="1" dirty="0">
                <a:solidFill>
                  <a:srgbClr val="00B4DC"/>
                </a:solidFill>
                <a:latin typeface="Gilroy ExtraBold" charset="0"/>
                <a:ea typeface="Gilroy ExtraBold" charset="0"/>
                <a:cs typeface="Gilroy ExtraBold" charset="0"/>
              </a:rPr>
              <a:t>Tonight’s </a:t>
            </a:r>
          </a:p>
          <a:p>
            <a:pPr>
              <a:lnSpc>
                <a:spcPct val="80000"/>
              </a:lnSpc>
            </a:pPr>
            <a:r>
              <a:rPr lang="en-US" sz="4200" b="1" dirty="0">
                <a:solidFill>
                  <a:srgbClr val="00B4DC"/>
                </a:solidFill>
                <a:latin typeface="Gilroy ExtraBold" charset="0"/>
                <a:ea typeface="Gilroy ExtraBold" charset="0"/>
                <a:cs typeface="Gilroy ExtraBold" charset="0"/>
              </a:rPr>
              <a:t>agenda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153170"/>
              </p:ext>
            </p:extLst>
          </p:nvPr>
        </p:nvGraphicFramePr>
        <p:xfrm>
          <a:off x="5822060" y="1201821"/>
          <a:ext cx="5540883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0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97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b="1" i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Source Sans Pro" charset="0"/>
                          <a:ea typeface="Source Sans Pro" charset="0"/>
                          <a:cs typeface="Source Sans Pro" charset="0"/>
                        </a:rPr>
                        <a:t>Opening</a:t>
                      </a: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Source Sans Pro" charset="0"/>
                          <a:ea typeface="Source Sans Pro" charset="0"/>
                          <a:cs typeface="Source Sans Pro" charset="0"/>
                        </a:rPr>
                        <a:t>Synthesis of learning journey </a:t>
                      </a: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Source Sans Pro" charset="0"/>
                          <a:ea typeface="Source Sans Pro" charset="0"/>
                          <a:cs typeface="Source Sans Pro" charset="0"/>
                        </a:rPr>
                        <a:t>Outcomes of local issue advocacy </a:t>
                      </a: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Source Sans Pro" charset="0"/>
                          <a:ea typeface="Source Sans Pro" charset="0"/>
                          <a:cs typeface="Source Sans Pro" charset="0"/>
                        </a:rPr>
                        <a:t>Breakouts </a:t>
                      </a: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Source Sans Pro" charset="0"/>
                          <a:ea typeface="Source Sans Pro" charset="0"/>
                          <a:cs typeface="Source Sans Pro" charset="0"/>
                        </a:rPr>
                        <a:t>Closing </a:t>
                      </a: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812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051048" y="762452"/>
            <a:ext cx="6089903" cy="63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4500" b="1" dirty="0">
                <a:solidFill>
                  <a:srgbClr val="00B3DC"/>
                </a:solidFill>
                <a:latin typeface="Gilroy ExtraBold" charset="0"/>
                <a:ea typeface="Gilroy ExtraBold" charset="0"/>
                <a:cs typeface="Gilroy ExtraBold" charset="0"/>
              </a:rPr>
              <a:t>Organizer continuum </a:t>
            </a:r>
          </a:p>
        </p:txBody>
      </p:sp>
      <p:sp>
        <p:nvSpPr>
          <p:cNvPr id="5" name="Oval 4"/>
          <p:cNvSpPr/>
          <p:nvPr/>
        </p:nvSpPr>
        <p:spPr>
          <a:xfrm>
            <a:off x="488508" y="2650846"/>
            <a:ext cx="2023649" cy="1991492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1650" b="1" dirty="0">
                <a:solidFill>
                  <a:srgbClr val="FFFFFF"/>
                </a:solidFill>
                <a:latin typeface="Source Sans Pro" charset="0"/>
                <a:ea typeface="Source Sans Pro" charset="0"/>
                <a:cs typeface="Source Sans Pro" charset="0"/>
              </a:rPr>
              <a:t>No engagement 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CE9817A9-41BA-5A40-823F-1831FF5CBD5B}"/>
              </a:ext>
            </a:extLst>
          </p:cNvPr>
          <p:cNvSpPr/>
          <p:nvPr/>
        </p:nvSpPr>
        <p:spPr>
          <a:xfrm>
            <a:off x="2786783" y="2650846"/>
            <a:ext cx="2023649" cy="1991492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1650" b="1" dirty="0">
                <a:solidFill>
                  <a:srgbClr val="FFFFFF"/>
                </a:solidFill>
                <a:latin typeface="Source Sans Pro" charset="0"/>
                <a:ea typeface="Source Sans Pro" charset="0"/>
                <a:cs typeface="Source Sans Pro" charset="0"/>
              </a:rPr>
              <a:t>Minimal engagement &amp; awareness 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E35E3B0-96EF-E047-84BA-BEDF7B44F62B}"/>
              </a:ext>
            </a:extLst>
          </p:cNvPr>
          <p:cNvSpPr/>
          <p:nvPr/>
        </p:nvSpPr>
        <p:spPr>
          <a:xfrm>
            <a:off x="5085058" y="2650846"/>
            <a:ext cx="2023649" cy="1991492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1650" b="1" dirty="0">
                <a:solidFill>
                  <a:srgbClr val="FFFFFF"/>
                </a:solidFill>
                <a:latin typeface="Source Sans Pro" charset="0"/>
                <a:ea typeface="Source Sans Pro" charset="0"/>
                <a:cs typeface="Source Sans Pro" charset="0"/>
              </a:rPr>
              <a:t>Participation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2A2E801-6241-FB48-8890-65EB443B2FE2}"/>
              </a:ext>
            </a:extLst>
          </p:cNvPr>
          <p:cNvSpPr/>
          <p:nvPr/>
        </p:nvSpPr>
        <p:spPr>
          <a:xfrm>
            <a:off x="7383333" y="2650846"/>
            <a:ext cx="2023649" cy="1991492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1650" b="1" dirty="0">
                <a:solidFill>
                  <a:srgbClr val="FFFFFF"/>
                </a:solidFill>
                <a:latin typeface="Source Sans Pro" charset="0"/>
                <a:ea typeface="Source Sans Pro" charset="0"/>
                <a:cs typeface="Source Sans Pro" charset="0"/>
              </a:rPr>
              <a:t>Leadership 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B5CF7A4-DA39-1541-ADE0-3A29FA121108}"/>
              </a:ext>
            </a:extLst>
          </p:cNvPr>
          <p:cNvSpPr/>
          <p:nvPr/>
        </p:nvSpPr>
        <p:spPr>
          <a:xfrm>
            <a:off x="9681609" y="2650846"/>
            <a:ext cx="2023649" cy="1991492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1650" b="1" dirty="0">
                <a:solidFill>
                  <a:srgbClr val="FFFFFF"/>
                </a:solidFill>
                <a:latin typeface="Source Sans Pro" charset="0"/>
                <a:ea typeface="Source Sans Pro" charset="0"/>
                <a:cs typeface="Source Sans Pro" charset="0"/>
              </a:rPr>
              <a:t>Changing the system </a:t>
            </a:r>
          </a:p>
        </p:txBody>
      </p:sp>
    </p:spTree>
    <p:extLst>
      <p:ext uri="{BB962C8B-B14F-4D97-AF65-F5344CB8AC3E}">
        <p14:creationId xmlns:p14="http://schemas.microsoft.com/office/powerpoint/2010/main" val="2781672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48383" y="856357"/>
            <a:ext cx="993876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Equip individuals with the skills to identify root problems in their community, and propose a campaign plan addressing these root problems.</a:t>
            </a:r>
          </a:p>
          <a:p>
            <a:endParaRPr lang="en-US" sz="24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To identify all the components of successful coalitions, and apply these elements of building a coalition in their community</a:t>
            </a:r>
          </a:p>
          <a:p>
            <a:endParaRPr lang="en-US" sz="24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To explain current legislation surrounding their issue, and take appropriate action</a:t>
            </a:r>
          </a:p>
          <a:p>
            <a:endParaRPr lang="en-US" sz="24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To analyze the barriers and challenges that we face as we implement our campaign plans, and persevere strategically </a:t>
            </a:r>
          </a:p>
          <a:p>
            <a:endParaRPr lang="en-US" sz="24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The develop a community of learners that support, push, challenge, and celebrate each other</a:t>
            </a:r>
          </a:p>
        </p:txBody>
      </p:sp>
      <p:sp>
        <p:nvSpPr>
          <p:cNvPr id="9" name="Oval 8"/>
          <p:cNvSpPr/>
          <p:nvPr/>
        </p:nvSpPr>
        <p:spPr>
          <a:xfrm>
            <a:off x="904314" y="990871"/>
            <a:ext cx="344495" cy="3444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Gilroy ExtraBold" charset="0"/>
                <a:ea typeface="Gilroy ExtraBold" charset="0"/>
                <a:cs typeface="Gilroy ExtraBold" charset="0"/>
              </a:rPr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904313" y="2105929"/>
            <a:ext cx="344495" cy="3444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Gilroy ExtraBold" charset="0"/>
                <a:ea typeface="Gilroy ExtraBold" charset="0"/>
                <a:cs typeface="Gilroy ExtraBold" charset="0"/>
              </a:rPr>
              <a:t>2</a:t>
            </a:r>
          </a:p>
        </p:txBody>
      </p:sp>
      <p:sp>
        <p:nvSpPr>
          <p:cNvPr id="11" name="Oval 10"/>
          <p:cNvSpPr/>
          <p:nvPr/>
        </p:nvSpPr>
        <p:spPr>
          <a:xfrm>
            <a:off x="881853" y="5371967"/>
            <a:ext cx="344495" cy="3444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Gilroy ExtraBold" charset="0"/>
                <a:ea typeface="Gilroy ExtraBold" charset="0"/>
                <a:cs typeface="Gilroy ExtraBold" charset="0"/>
              </a:rPr>
              <a:t>5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6A0E3C3-B20A-F04C-A19B-FC2292EF9315}"/>
              </a:ext>
            </a:extLst>
          </p:cNvPr>
          <p:cNvSpPr/>
          <p:nvPr/>
        </p:nvSpPr>
        <p:spPr>
          <a:xfrm>
            <a:off x="904312" y="4305418"/>
            <a:ext cx="344495" cy="3444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Gilroy ExtraBold" charset="0"/>
                <a:ea typeface="Gilroy ExtraBold" charset="0"/>
                <a:cs typeface="Gilroy ExtraBold" charset="0"/>
              </a:rPr>
              <a:t>4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CAEB994-9480-8B48-83EA-A04B15099181}"/>
              </a:ext>
            </a:extLst>
          </p:cNvPr>
          <p:cNvSpPr/>
          <p:nvPr/>
        </p:nvSpPr>
        <p:spPr>
          <a:xfrm>
            <a:off x="904312" y="3238869"/>
            <a:ext cx="344495" cy="3444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Gilroy ExtraBold" charset="0"/>
                <a:ea typeface="Gilroy ExtraBold" charset="0"/>
                <a:cs typeface="Gilroy ExtraBold" charset="0"/>
              </a:rPr>
              <a:t>3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446894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96650" y="2136338"/>
            <a:ext cx="89754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60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“The harder the conflict, the more glorious </a:t>
            </a:r>
          </a:p>
          <a:p>
            <a:pPr algn="ctr">
              <a:lnSpc>
                <a:spcPct val="90000"/>
              </a:lnSpc>
            </a:pPr>
            <a:r>
              <a:rPr lang="en-US" sz="60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the triumph.”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760805F-2B6D-FC44-9BCC-C22C140E492E}"/>
              </a:ext>
            </a:extLst>
          </p:cNvPr>
          <p:cNvSpPr/>
          <p:nvPr/>
        </p:nvSpPr>
        <p:spPr>
          <a:xfrm>
            <a:off x="3534926" y="5110643"/>
            <a:ext cx="5122146" cy="445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800" b="1" spc="300" dirty="0">
                <a:solidFill>
                  <a:schemeClr val="tx1"/>
                </a:solidFill>
                <a:latin typeface="Gilroy ExtraBold" charset="0"/>
                <a:ea typeface="Gilroy ExtraBold" charset="0"/>
                <a:cs typeface="Gilroy ExtraBold" charset="0"/>
              </a:rPr>
              <a:t>THOMAS PAINE  </a:t>
            </a:r>
          </a:p>
        </p:txBody>
      </p:sp>
    </p:spTree>
    <p:extLst>
      <p:ext uri="{BB962C8B-B14F-4D97-AF65-F5344CB8AC3E}">
        <p14:creationId xmlns:p14="http://schemas.microsoft.com/office/powerpoint/2010/main" val="32263855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1888111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b="1" dirty="0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Success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0963717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/>
        </p:nvSpPr>
        <p:spPr>
          <a:xfrm>
            <a:off x="2" y="0"/>
            <a:ext cx="12191998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Shape 158"/>
          <p:cNvSpPr txBox="1"/>
          <p:nvPr/>
        </p:nvSpPr>
        <p:spPr>
          <a:xfrm>
            <a:off x="0" y="535579"/>
            <a:ext cx="12192000" cy="4892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2500" b="1" spc="300" dirty="0">
                <a:solidFill>
                  <a:schemeClr val="tx1"/>
                </a:solidFill>
                <a:latin typeface="Gilroy ExtraBold" charset="0"/>
                <a:ea typeface="Gilroy ExtraBold" charset="0"/>
                <a:cs typeface="Gilroy ExtraBold" charset="0"/>
              </a:rPr>
              <a:t>INIDCATORS OF SUCCESS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471301B-E980-7E46-AB50-55521462D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452" y="1547446"/>
            <a:ext cx="1713455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E53D670-78A9-1C4D-B85E-9719370BEF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084051"/>
              </p:ext>
            </p:extLst>
          </p:nvPr>
        </p:nvGraphicFramePr>
        <p:xfrm>
          <a:off x="1202661" y="1160126"/>
          <a:ext cx="10046586" cy="5283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862">
                  <a:extLst>
                    <a:ext uri="{9D8B030D-6E8A-4147-A177-3AD203B41FA5}">
                      <a16:colId xmlns:a16="http://schemas.microsoft.com/office/drawing/2014/main" val="2607855225"/>
                    </a:ext>
                  </a:extLst>
                </a:gridCol>
                <a:gridCol w="3348862">
                  <a:extLst>
                    <a:ext uri="{9D8B030D-6E8A-4147-A177-3AD203B41FA5}">
                      <a16:colId xmlns:a16="http://schemas.microsoft.com/office/drawing/2014/main" val="3718341177"/>
                    </a:ext>
                  </a:extLst>
                </a:gridCol>
                <a:gridCol w="3348862">
                  <a:extLst>
                    <a:ext uri="{9D8B030D-6E8A-4147-A177-3AD203B41FA5}">
                      <a16:colId xmlns:a16="http://schemas.microsoft.com/office/drawing/2014/main" val="4279756823"/>
                    </a:ext>
                  </a:extLst>
                </a:gridCol>
              </a:tblGrid>
              <a:tr h="1056641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latin typeface="Gilroy ExtraBold" pitchFamily="2" charset="77"/>
                        </a:rPr>
                        <a:t>GOAL 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latin typeface="Gilroy ExtraBold" pitchFamily="2" charset="77"/>
                        </a:rPr>
                        <a:t>INDICATOR OF SUCCESS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latin typeface="Gilroy ExtraBold" pitchFamily="2" charset="77"/>
                        </a:rPr>
                        <a:t>OUTCOME 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53667"/>
                  </a:ext>
                </a:extLst>
              </a:tr>
              <a:tr h="1056641"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Gilroy ExtraBold" pitchFamily="2" charset="77"/>
                        </a:rPr>
                        <a:t>Identify root problems affecting the health of your community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Gilroy ExtraBold" pitchFamily="2" charset="77"/>
                        </a:rPr>
                        <a:t>10 campaign plans written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Gilroy ExtraBold" pitchFamily="2" charset="77"/>
                        </a:rPr>
                        <a:t>3 campaign plans written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4246432"/>
                  </a:ext>
                </a:extLst>
              </a:tr>
              <a:tr h="1056641">
                <a:tc>
                  <a:txBody>
                    <a:bodyPr/>
                    <a:lstStyle/>
                    <a:p>
                      <a:r>
                        <a:rPr lang="en-US" sz="2000" b="0" i="0" dirty="0">
                          <a:solidFill>
                            <a:schemeClr val="bg1"/>
                          </a:solidFill>
                          <a:latin typeface="Gilroy ExtraBold" pitchFamily="2" charset="77"/>
                        </a:rPr>
                        <a:t>Build successful coalitions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Gilroy ExtraBold" pitchFamily="2" charset="77"/>
                        </a:rPr>
                        <a:t>Participating at events, coalitions, summits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Gilroy ExtraBold" pitchFamily="2" charset="77"/>
                        </a:rPr>
                        <a:t>80% active participation with coalitions and summits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7333080"/>
                  </a:ext>
                </a:extLst>
              </a:tr>
              <a:tr h="1056641"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Gilroy ExtraBold" pitchFamily="2" charset="77"/>
                        </a:rPr>
                        <a:t>Explain policy around current issue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Gilroy ExtraBold" pitchFamily="2" charset="77"/>
                        </a:rPr>
                        <a:t>Actively taking resolutions from other cities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Gilroy ExtraBold" pitchFamily="2" charset="77"/>
                        </a:rPr>
                        <a:t>50% with policy questions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1284646"/>
                  </a:ext>
                </a:extLst>
              </a:tr>
              <a:tr h="1056641"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Gilroy ExtraBold" pitchFamily="2" charset="77"/>
                        </a:rPr>
                        <a:t>Analyze barriers faced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Gilroy ExtraBold" pitchFamily="2" charset="77"/>
                        </a:rPr>
                        <a:t>80% participation over the course of the series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Gilroy ExtraBold" pitchFamily="2" charset="77"/>
                        </a:rPr>
                        <a:t>60% retention of people during course of series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3209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98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/>
        </p:nvSpPr>
        <p:spPr>
          <a:xfrm>
            <a:off x="0" y="0"/>
            <a:ext cx="12191998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Shape 151"/>
          <p:cNvSpPr/>
          <p:nvPr/>
        </p:nvSpPr>
        <p:spPr>
          <a:xfrm>
            <a:off x="0" y="2683276"/>
            <a:ext cx="12182434" cy="1491448"/>
          </a:xfrm>
          <a:prstGeom prst="rect">
            <a:avLst/>
          </a:prstGeom>
          <a:noFill/>
          <a:ln>
            <a:noFill/>
          </a:ln>
        </p:spPr>
        <p:txBody>
          <a:bodyPr lIns="64275" tIns="32125" rIns="64275" bIns="32125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buSzPct val="25000"/>
              <a:buNone/>
            </a:pPr>
            <a:r>
              <a:rPr lang="en-US" sz="12000" b="1" dirty="0">
                <a:solidFill>
                  <a:schemeClr val="lt1"/>
                </a:solidFill>
                <a:latin typeface="Gilroy ExtraBold" charset="0"/>
                <a:ea typeface="Gilroy ExtraBold" charset="0"/>
                <a:cs typeface="Gilroy ExtraBold" charset="0"/>
                <a:sym typeface="Arial"/>
              </a:rPr>
              <a:t>Questions?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5739510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2735" y="1201821"/>
            <a:ext cx="4371878" cy="1139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200" b="1" dirty="0">
                <a:solidFill>
                  <a:srgbClr val="00B4DC"/>
                </a:solidFill>
                <a:latin typeface="Gilroy ExtraBold" charset="0"/>
                <a:ea typeface="Gilroy ExtraBold" charset="0"/>
                <a:cs typeface="Gilroy ExtraBold" charset="0"/>
              </a:rPr>
              <a:t>Tonight’s </a:t>
            </a:r>
          </a:p>
          <a:p>
            <a:pPr>
              <a:lnSpc>
                <a:spcPct val="80000"/>
              </a:lnSpc>
            </a:pPr>
            <a:r>
              <a:rPr lang="en-US" sz="4200" b="1" dirty="0">
                <a:solidFill>
                  <a:srgbClr val="00B4DC"/>
                </a:solidFill>
                <a:latin typeface="Gilroy ExtraBold" charset="0"/>
                <a:ea typeface="Gilroy ExtraBold" charset="0"/>
                <a:cs typeface="Gilroy ExtraBold" charset="0"/>
              </a:rPr>
              <a:t>agenda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477204"/>
              </p:ext>
            </p:extLst>
          </p:nvPr>
        </p:nvGraphicFramePr>
        <p:xfrm>
          <a:off x="5822060" y="1201821"/>
          <a:ext cx="5540883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0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97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b="1" i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Source Sans Pro" charset="0"/>
                          <a:ea typeface="Source Sans Pro" charset="0"/>
                          <a:cs typeface="Source Sans Pro" charset="0"/>
                        </a:rPr>
                        <a:t>Opening</a:t>
                      </a: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Source Sans Pro" charset="0"/>
                          <a:ea typeface="Source Sans Pro" charset="0"/>
                          <a:cs typeface="Source Sans Pro" charset="0"/>
                        </a:rPr>
                        <a:t>Synthesis of learning journey </a:t>
                      </a: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Source Sans Pro" charset="0"/>
                          <a:ea typeface="Source Sans Pro" charset="0"/>
                          <a:cs typeface="Source Sans Pro" charset="0"/>
                        </a:rPr>
                        <a:t>Outcomes of local issue advocacy </a:t>
                      </a: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Source Sans Pro" charset="0"/>
                          <a:ea typeface="Source Sans Pro" charset="0"/>
                          <a:cs typeface="Source Sans Pro" charset="0"/>
                        </a:rPr>
                        <a:t>Breakouts </a:t>
                      </a: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Source Sans Pro" charset="0"/>
                          <a:ea typeface="Source Sans Pro" charset="0"/>
                          <a:cs typeface="Source Sans Pro" charset="0"/>
                        </a:rPr>
                        <a:t>Closing </a:t>
                      </a: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2894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26616" y="2305476"/>
            <a:ext cx="99387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>
                <a:solidFill>
                  <a:schemeClr val="bg1"/>
                </a:solidFill>
                <a:latin typeface="Gilroy ExtraBold" pitchFamily="2" charset="77"/>
                <a:ea typeface="Source Sans Pro" charset="0"/>
                <a:cs typeface="Source Sans Pro" charset="0"/>
              </a:rPr>
              <a:t>Group norms 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0554609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516" y="2995035"/>
            <a:ext cx="11036968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5600" b="1" dirty="0">
                <a:solidFill>
                  <a:srgbClr val="3D444B"/>
                </a:solidFill>
                <a:latin typeface="Gilroy ExtraBold" charset="0"/>
                <a:ea typeface="Gilroy ExtraBold" charset="0"/>
                <a:cs typeface="Gilroy ExtraBold" charset="0"/>
              </a:rPr>
              <a:t>Develop an ethic of sharing.   </a:t>
            </a:r>
            <a:endParaRPr lang="en-US" sz="5600" b="1" dirty="0">
              <a:solidFill>
                <a:srgbClr val="00B4DC"/>
              </a:solidFill>
              <a:latin typeface="Gilroy ExtraBold" charset="0"/>
              <a:ea typeface="Gilroy ExtraBold" charset="0"/>
              <a:cs typeface="Gilroy ExtraBold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B1CDEB-B466-5E43-8E99-194AE3FDAD81}"/>
              </a:ext>
            </a:extLst>
          </p:cNvPr>
          <p:cNvSpPr txBox="1"/>
          <p:nvPr/>
        </p:nvSpPr>
        <p:spPr>
          <a:xfrm>
            <a:off x="5039460" y="871870"/>
            <a:ext cx="2113079" cy="769441"/>
          </a:xfrm>
          <a:prstGeom prst="rect">
            <a:avLst/>
          </a:prstGeom>
          <a:solidFill>
            <a:schemeClr val="lt1"/>
          </a:solidFill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bg2"/>
                </a:solidFill>
                <a:latin typeface="Gilroy ExtraBold" pitchFamily="2" charset="77"/>
              </a:rPr>
              <a:t>Norm 1:</a:t>
            </a:r>
          </a:p>
        </p:txBody>
      </p:sp>
    </p:spTree>
    <p:extLst>
      <p:ext uri="{BB962C8B-B14F-4D97-AF65-F5344CB8AC3E}">
        <p14:creationId xmlns:p14="http://schemas.microsoft.com/office/powerpoint/2010/main" val="6976801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516" y="2538674"/>
            <a:ext cx="11036968" cy="2419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5600" b="1" dirty="0">
                <a:solidFill>
                  <a:schemeClr val="tx1"/>
                </a:solidFill>
                <a:latin typeface="Gilroy ExtraBold" charset="0"/>
                <a:ea typeface="Gilroy ExtraBold" charset="0"/>
                <a:cs typeface="Gilroy ExtraBold" charset="0"/>
              </a:rPr>
              <a:t>It’s okay to question. Asking </a:t>
            </a:r>
          </a:p>
          <a:p>
            <a:pPr algn="ctr">
              <a:lnSpc>
                <a:spcPct val="90000"/>
              </a:lnSpc>
            </a:pPr>
            <a:r>
              <a:rPr lang="en-US" sz="5600" b="1" dirty="0">
                <a:solidFill>
                  <a:schemeClr val="tx1"/>
                </a:solidFill>
                <a:latin typeface="Gilroy ExtraBold" charset="0"/>
                <a:ea typeface="Gilroy ExtraBold" charset="0"/>
                <a:cs typeface="Gilroy ExtraBold" charset="0"/>
              </a:rPr>
              <a:t>for why; asking for evidence; receive feedback in kind.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008C70-C9D9-0D4D-A9CA-82BD4789F160}"/>
              </a:ext>
            </a:extLst>
          </p:cNvPr>
          <p:cNvSpPr txBox="1"/>
          <p:nvPr/>
        </p:nvSpPr>
        <p:spPr>
          <a:xfrm>
            <a:off x="5039460" y="871870"/>
            <a:ext cx="2186817" cy="769441"/>
          </a:xfrm>
          <a:prstGeom prst="rect">
            <a:avLst/>
          </a:prstGeom>
          <a:solidFill>
            <a:schemeClr val="lt1"/>
          </a:solidFill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bg2"/>
                </a:solidFill>
                <a:latin typeface="Gilroy ExtraBold" pitchFamily="2" charset="77"/>
              </a:rPr>
              <a:t>Norm 2:</a:t>
            </a:r>
          </a:p>
        </p:txBody>
      </p:sp>
    </p:spTree>
    <p:extLst>
      <p:ext uri="{BB962C8B-B14F-4D97-AF65-F5344CB8AC3E}">
        <p14:creationId xmlns:p14="http://schemas.microsoft.com/office/powerpoint/2010/main" val="15282657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516" y="2643812"/>
            <a:ext cx="11036968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5600" b="1" dirty="0">
                <a:solidFill>
                  <a:srgbClr val="3D444B"/>
                </a:solidFill>
                <a:latin typeface="Gilroy ExtraBold" charset="0"/>
                <a:ea typeface="Gilroy ExtraBold" charset="0"/>
                <a:cs typeface="Gilroy ExtraBold" charset="0"/>
              </a:rPr>
              <a:t>No one is above critique</a:t>
            </a:r>
            <a:r>
              <a:rPr lang="en-US" sz="5600" b="1">
                <a:solidFill>
                  <a:srgbClr val="3D444B"/>
                </a:solidFill>
                <a:latin typeface="Gilroy ExtraBold" charset="0"/>
                <a:ea typeface="Gilroy ExtraBold" charset="0"/>
                <a:cs typeface="Gilroy ExtraBold" charset="0"/>
              </a:rPr>
              <a:t>, </a:t>
            </a:r>
          </a:p>
          <a:p>
            <a:pPr algn="ctr">
              <a:lnSpc>
                <a:spcPct val="90000"/>
              </a:lnSpc>
            </a:pPr>
            <a:r>
              <a:rPr lang="en-US" sz="5600" b="1" dirty="0">
                <a:solidFill>
                  <a:srgbClr val="3D444B"/>
                </a:solidFill>
                <a:latin typeface="Gilroy ExtraBold" charset="0"/>
                <a:ea typeface="Gilroy ExtraBold" charset="0"/>
                <a:cs typeface="Gilroy ExtraBold" charset="0"/>
              </a:rPr>
              <a:t>no one is below dignity.    </a:t>
            </a:r>
            <a:endParaRPr lang="en-US" sz="5600" b="1" dirty="0">
              <a:solidFill>
                <a:srgbClr val="00B4DC"/>
              </a:solidFill>
              <a:latin typeface="Gilroy ExtraBold" charset="0"/>
              <a:ea typeface="Gilroy ExtraBold" charset="0"/>
              <a:cs typeface="Gilroy ExtraBold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ECD809-EF97-F747-9E29-C3E659A5EC94}"/>
              </a:ext>
            </a:extLst>
          </p:cNvPr>
          <p:cNvSpPr txBox="1"/>
          <p:nvPr/>
        </p:nvSpPr>
        <p:spPr>
          <a:xfrm>
            <a:off x="5039460" y="871870"/>
            <a:ext cx="2196435" cy="769441"/>
          </a:xfrm>
          <a:prstGeom prst="rect">
            <a:avLst/>
          </a:prstGeom>
          <a:solidFill>
            <a:schemeClr val="lt1"/>
          </a:solidFill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bg2"/>
                </a:solidFill>
                <a:latin typeface="Gilroy ExtraBold" pitchFamily="2" charset="77"/>
              </a:rPr>
              <a:t>Norm 3:</a:t>
            </a:r>
          </a:p>
        </p:txBody>
      </p:sp>
    </p:spTree>
    <p:extLst>
      <p:ext uri="{BB962C8B-B14F-4D97-AF65-F5344CB8AC3E}">
        <p14:creationId xmlns:p14="http://schemas.microsoft.com/office/powerpoint/2010/main" val="2813875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516" y="2995035"/>
            <a:ext cx="11036968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5600" b="1" dirty="0">
                <a:solidFill>
                  <a:srgbClr val="3D444B"/>
                </a:solidFill>
                <a:latin typeface="Gilroy ExtraBold" charset="0"/>
                <a:ea typeface="Gilroy ExtraBold" charset="0"/>
                <a:cs typeface="Gilroy ExtraBold" charset="0"/>
              </a:rPr>
              <a:t>Respect, Empower, Include.    </a:t>
            </a:r>
            <a:endParaRPr lang="en-US" sz="5600" b="1" dirty="0">
              <a:solidFill>
                <a:srgbClr val="00B4DC"/>
              </a:solidFill>
              <a:latin typeface="Gilroy ExtraBold" charset="0"/>
              <a:ea typeface="Gilroy ExtraBold" charset="0"/>
              <a:cs typeface="Gilroy ExtraBold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ECD809-EF97-F747-9E29-C3E659A5EC94}"/>
              </a:ext>
            </a:extLst>
          </p:cNvPr>
          <p:cNvSpPr txBox="1"/>
          <p:nvPr/>
        </p:nvSpPr>
        <p:spPr>
          <a:xfrm>
            <a:off x="5039460" y="871870"/>
            <a:ext cx="2212465" cy="769441"/>
          </a:xfrm>
          <a:prstGeom prst="rect">
            <a:avLst/>
          </a:prstGeom>
          <a:solidFill>
            <a:schemeClr val="lt1"/>
          </a:solidFill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bg2"/>
                </a:solidFill>
                <a:latin typeface="Gilroy ExtraBold" pitchFamily="2" charset="77"/>
              </a:rPr>
              <a:t>Norm 4:</a:t>
            </a:r>
          </a:p>
        </p:txBody>
      </p:sp>
    </p:spTree>
    <p:extLst>
      <p:ext uri="{BB962C8B-B14F-4D97-AF65-F5344CB8AC3E}">
        <p14:creationId xmlns:p14="http://schemas.microsoft.com/office/powerpoint/2010/main" val="10320639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516" y="2995035"/>
            <a:ext cx="11036968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5600" b="1" dirty="0">
                <a:solidFill>
                  <a:srgbClr val="3D444B"/>
                </a:solidFill>
                <a:latin typeface="Gilroy ExtraBold" charset="0"/>
                <a:ea typeface="Gilroy ExtraBold" charset="0"/>
                <a:cs typeface="Gilroy ExtraBold" charset="0"/>
              </a:rPr>
              <a:t>Step up; step back.    </a:t>
            </a:r>
            <a:endParaRPr lang="en-US" sz="5600" b="1" dirty="0">
              <a:solidFill>
                <a:srgbClr val="00B4DC"/>
              </a:solidFill>
              <a:latin typeface="Gilroy ExtraBold" charset="0"/>
              <a:ea typeface="Gilroy ExtraBold" charset="0"/>
              <a:cs typeface="Gilroy ExtraBold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ECD809-EF97-F747-9E29-C3E659A5EC94}"/>
              </a:ext>
            </a:extLst>
          </p:cNvPr>
          <p:cNvSpPr txBox="1"/>
          <p:nvPr/>
        </p:nvSpPr>
        <p:spPr>
          <a:xfrm>
            <a:off x="5039460" y="871870"/>
            <a:ext cx="2196435" cy="769441"/>
          </a:xfrm>
          <a:prstGeom prst="rect">
            <a:avLst/>
          </a:prstGeom>
          <a:solidFill>
            <a:schemeClr val="lt1"/>
          </a:solidFill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bg2"/>
                </a:solidFill>
                <a:latin typeface="Gilroy ExtraBold" pitchFamily="2" charset="77"/>
              </a:rPr>
              <a:t>Norm 5:</a:t>
            </a:r>
          </a:p>
        </p:txBody>
      </p:sp>
    </p:spTree>
    <p:extLst>
      <p:ext uri="{BB962C8B-B14F-4D97-AF65-F5344CB8AC3E}">
        <p14:creationId xmlns:p14="http://schemas.microsoft.com/office/powerpoint/2010/main" val="4005544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795024" y="1425209"/>
            <a:ext cx="6567919" cy="2997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951" tIns="20976" rIns="41951" bIns="20976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dirty="0">
                <a:solidFill>
                  <a:srgbClr val="050000"/>
                </a:solidFill>
                <a:latin typeface="Source Sans Pro" charset="0"/>
                <a:ea typeface="Source Sans Pro" charset="0"/>
                <a:cs typeface="Source Sans Pro" charset="0"/>
              </a:rPr>
              <a:t>As we are closing out the series, you are likely reflecting on the growth you have made on your issue.</a:t>
            </a:r>
          </a:p>
          <a:p>
            <a:endParaRPr lang="en-US" altLang="en-US" sz="3200" dirty="0">
              <a:solidFill>
                <a:srgbClr val="050000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3200" b="1" dirty="0">
                <a:solidFill>
                  <a:srgbClr val="050000"/>
                </a:solidFill>
                <a:latin typeface="Source Sans Pro" charset="0"/>
                <a:ea typeface="Source Sans Pro" charset="0"/>
                <a:cs typeface="Source Sans Pro" charset="0"/>
              </a:rPr>
              <a:t>What are you most proud of so far? Type your answer in the chat box.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006998" y="1391700"/>
            <a:ext cx="2866506" cy="680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sz="4000" b="1" dirty="0">
                <a:solidFill>
                  <a:schemeClr val="accent1"/>
                </a:solidFill>
                <a:latin typeface="Gilroy ExtraBold" charset="0"/>
                <a:ea typeface="Gilroy ExtraBold" charset="0"/>
                <a:cs typeface="Gilroy ExtraBold" charset="0"/>
              </a:rPr>
              <a:t>2 minutes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6998" y="2072171"/>
            <a:ext cx="3089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>
                <a:latin typeface="Source Sans Pro" charset="0"/>
                <a:ea typeface="Source Sans Pro" charset="0"/>
                <a:cs typeface="Source Sans Pro" charset="0"/>
              </a:rPr>
              <a:t>Opening </a:t>
            </a:r>
          </a:p>
        </p:txBody>
      </p:sp>
    </p:spTree>
    <p:extLst>
      <p:ext uri="{BB962C8B-B14F-4D97-AF65-F5344CB8AC3E}">
        <p14:creationId xmlns:p14="http://schemas.microsoft.com/office/powerpoint/2010/main" val="706491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951708" y="1391700"/>
            <a:ext cx="5997944" cy="447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951" tIns="20976" rIns="41951" bIns="20976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marL="342900" indent="-342900">
              <a:buFont typeface="Arial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Groups of three</a:t>
            </a:r>
          </a:p>
          <a:p>
            <a:pPr marL="342900" indent="-342900">
              <a:buFont typeface="Arial" charset="0"/>
              <a:buChar char="•"/>
            </a:pPr>
            <a:endParaRPr lang="en-US" altLang="en-US" sz="24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Decide who is person A, B, C</a:t>
            </a:r>
          </a:p>
          <a:p>
            <a:endParaRPr lang="en-US" altLang="en-US" sz="24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Person A: What actions have I taken as a result of what I have learned?</a:t>
            </a:r>
          </a:p>
          <a:p>
            <a:endParaRPr lang="en-US" altLang="en-US" sz="24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Person B &amp; C: 1 affirmation, 1 question</a:t>
            </a:r>
          </a:p>
          <a:p>
            <a:pPr marL="342900" indent="-342900">
              <a:buFont typeface="Arial" charset="0"/>
              <a:buChar char="•"/>
            </a:pPr>
            <a:endParaRPr lang="en-US" altLang="en-US" sz="24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Switch after 5 minutes</a:t>
            </a:r>
          </a:p>
          <a:p>
            <a:pPr marL="342900" indent="-342900">
              <a:buFont typeface="Arial" charset="0"/>
              <a:buChar char="•"/>
            </a:pPr>
            <a:endParaRPr lang="en-US" altLang="en-US" sz="24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 marL="342900" indent="-342900">
              <a:buFont typeface="Arial" charset="0"/>
              <a:buChar char="•"/>
            </a:pPr>
            <a:endParaRPr lang="en-US" altLang="en-US" sz="24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006998" y="1391700"/>
            <a:ext cx="2866506" cy="680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sz="4000" b="1" dirty="0">
                <a:solidFill>
                  <a:schemeClr val="accent1"/>
                </a:solidFill>
                <a:latin typeface="Gilroy ExtraBold" charset="0"/>
                <a:ea typeface="Gilroy ExtraBold" charset="0"/>
                <a:cs typeface="Gilroy ExtraBold" charset="0"/>
              </a:rPr>
              <a:t>20 minutes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6999" y="2072171"/>
            <a:ext cx="2500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>
                <a:latin typeface="Source Sans Pro" charset="0"/>
                <a:ea typeface="Source Sans Pro" charset="0"/>
                <a:cs typeface="Source Sans Pro" charset="0"/>
              </a:rPr>
              <a:t>Group Protocol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76041" y="35881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176041" y="57846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1324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/>
        </p:nvSpPr>
        <p:spPr>
          <a:xfrm>
            <a:off x="0" y="0"/>
            <a:ext cx="12191998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Shape 151"/>
          <p:cNvSpPr/>
          <p:nvPr/>
        </p:nvSpPr>
        <p:spPr>
          <a:xfrm>
            <a:off x="0" y="2683276"/>
            <a:ext cx="12182434" cy="1491448"/>
          </a:xfrm>
          <a:prstGeom prst="rect">
            <a:avLst/>
          </a:prstGeom>
          <a:noFill/>
          <a:ln>
            <a:noFill/>
          </a:ln>
        </p:spPr>
        <p:txBody>
          <a:bodyPr lIns="64275" tIns="32125" rIns="64275" bIns="32125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buSzPct val="25000"/>
              <a:buNone/>
            </a:pPr>
            <a:r>
              <a:rPr lang="en-US" sz="12000" b="1">
                <a:solidFill>
                  <a:schemeClr val="lt1"/>
                </a:solidFill>
                <a:latin typeface="Gilroy ExtraBold" charset="0"/>
                <a:ea typeface="Gilroy ExtraBold" charset="0"/>
                <a:cs typeface="Gilroy ExtraBold" charset="0"/>
              </a:rPr>
              <a:t>Group share</a:t>
            </a:r>
            <a:endParaRPr lang="en-US" sz="12000" b="1" dirty="0">
              <a:solidFill>
                <a:schemeClr val="lt1"/>
              </a:solidFill>
              <a:latin typeface="Gilroy ExtraBold" charset="0"/>
              <a:ea typeface="Gilroy ExtraBold" charset="0"/>
              <a:cs typeface="Gilroy ExtraBold" charset="0"/>
              <a:sym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4998699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2735" y="1201821"/>
            <a:ext cx="4371878" cy="1139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200" b="1" dirty="0">
                <a:solidFill>
                  <a:srgbClr val="00B4DC"/>
                </a:solidFill>
                <a:latin typeface="Gilroy ExtraBold" charset="0"/>
                <a:ea typeface="Gilroy ExtraBold" charset="0"/>
                <a:cs typeface="Gilroy ExtraBold" charset="0"/>
              </a:rPr>
              <a:t>Tonight’s </a:t>
            </a:r>
          </a:p>
          <a:p>
            <a:pPr>
              <a:lnSpc>
                <a:spcPct val="80000"/>
              </a:lnSpc>
            </a:pPr>
            <a:r>
              <a:rPr lang="en-US" sz="4200" b="1" dirty="0">
                <a:solidFill>
                  <a:srgbClr val="00B4DC"/>
                </a:solidFill>
                <a:latin typeface="Gilroy ExtraBold" charset="0"/>
                <a:ea typeface="Gilroy ExtraBold" charset="0"/>
                <a:cs typeface="Gilroy ExtraBold" charset="0"/>
              </a:rPr>
              <a:t>agenda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893496"/>
              </p:ext>
            </p:extLst>
          </p:nvPr>
        </p:nvGraphicFramePr>
        <p:xfrm>
          <a:off x="5822060" y="1201821"/>
          <a:ext cx="5540883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0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97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b="1" i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Source Sans Pro" charset="0"/>
                          <a:ea typeface="Source Sans Pro" charset="0"/>
                          <a:cs typeface="Source Sans Pro" charset="0"/>
                        </a:rPr>
                        <a:t>Opening</a:t>
                      </a: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Source Sans Pro" charset="0"/>
                          <a:ea typeface="Source Sans Pro" charset="0"/>
                          <a:cs typeface="Source Sans Pro" charset="0"/>
                        </a:rPr>
                        <a:t>Synthesis of learning journey </a:t>
                      </a: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Source Sans Pro" charset="0"/>
                          <a:ea typeface="Source Sans Pro" charset="0"/>
                          <a:cs typeface="Source Sans Pro" charset="0"/>
                        </a:rPr>
                        <a:t>Outcomes of local issue advocacy </a:t>
                      </a: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Source Sans Pro" charset="0"/>
                          <a:ea typeface="Source Sans Pro" charset="0"/>
                          <a:cs typeface="Source Sans Pro" charset="0"/>
                        </a:rPr>
                        <a:t>Breakouts </a:t>
                      </a: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Source Sans Pro" charset="0"/>
                          <a:ea typeface="Source Sans Pro" charset="0"/>
                          <a:cs typeface="Source Sans Pro" charset="0"/>
                        </a:rPr>
                        <a:t>Closing </a:t>
                      </a: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5521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2379"/>
            <a:ext cx="12192000" cy="3479479"/>
          </a:xfrm>
          <a:prstGeom prst="rect">
            <a:avLst/>
          </a:prstGeom>
          <a:solidFill>
            <a:srgbClr val="00B4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08922"/>
            <a:ext cx="12192000" cy="221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/>
            <a:r>
              <a:rPr lang="en-US" sz="140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Debrief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98885" y="3495603"/>
            <a:ext cx="10043409" cy="2764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951" tIns="20976" rIns="41951" bIns="20976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>
              <a:lnSpc>
                <a:spcPct val="80000"/>
              </a:lnSpc>
            </a:pPr>
            <a:endParaRPr lang="en-US" altLang="en-US" sz="4400" b="1" dirty="0">
              <a:solidFill>
                <a:schemeClr val="tx1"/>
              </a:solidFill>
              <a:latin typeface="Gilroy ExtraBold" charset="0"/>
              <a:ea typeface="Gilroy ExtraBold" charset="0"/>
              <a:cs typeface="Gilroy ExtraBold" charset="0"/>
            </a:endParaRPr>
          </a:p>
          <a:p>
            <a:pPr algn="ctr">
              <a:lnSpc>
                <a:spcPct val="80000"/>
              </a:lnSpc>
            </a:pPr>
            <a:r>
              <a:rPr lang="en-US" altLang="en-US" sz="4400" b="1" dirty="0">
                <a:solidFill>
                  <a:schemeClr val="tx1"/>
                </a:solidFill>
                <a:latin typeface="Gilroy ExtraBold" charset="0"/>
                <a:ea typeface="Gilroy ExtraBold" charset="0"/>
                <a:cs typeface="Gilroy ExtraBold" charset="0"/>
              </a:rPr>
              <a:t>What is most helpful moving forward?</a:t>
            </a:r>
          </a:p>
          <a:p>
            <a:pPr algn="ctr">
              <a:lnSpc>
                <a:spcPct val="80000"/>
              </a:lnSpc>
            </a:pPr>
            <a:endParaRPr lang="en-US" altLang="en-US" sz="4400" b="1" dirty="0">
              <a:solidFill>
                <a:schemeClr val="tx1"/>
              </a:solidFill>
              <a:latin typeface="Gilroy ExtraBold" charset="0"/>
              <a:ea typeface="Gilroy ExtraBold" charset="0"/>
              <a:cs typeface="Gilroy ExtraBold" charset="0"/>
            </a:endParaRPr>
          </a:p>
          <a:p>
            <a:pPr algn="ctr">
              <a:lnSpc>
                <a:spcPct val="80000"/>
              </a:lnSpc>
            </a:pPr>
            <a:r>
              <a:rPr lang="en-US" altLang="en-US" sz="4400" b="1" dirty="0">
                <a:solidFill>
                  <a:schemeClr val="tx1"/>
                </a:solidFill>
                <a:latin typeface="Gilroy ExtraBold" charset="0"/>
                <a:ea typeface="Gilroy ExtraBold" charset="0"/>
                <a:cs typeface="Gilroy ExtraBold" charset="0"/>
              </a:rPr>
              <a:t>How can OFA stay connected on your issue?</a:t>
            </a:r>
          </a:p>
        </p:txBody>
      </p:sp>
      <p:pic>
        <p:nvPicPr>
          <p:cNvPr id="6" name="Shape 90" descr="SwingLeft_Logo_White.png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301735" y="6147718"/>
            <a:ext cx="1594300" cy="51263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2080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966863"/>
            <a:ext cx="12192000" cy="3640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951" tIns="20976" rIns="41951" bIns="20976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>
              <a:lnSpc>
                <a:spcPct val="80000"/>
              </a:lnSpc>
            </a:pPr>
            <a:endParaRPr lang="en-US" sz="2000" b="1" dirty="0">
              <a:solidFill>
                <a:schemeClr val="tx2"/>
              </a:solidFill>
              <a:latin typeface="Gilroy ExtraBold" charset="0"/>
              <a:ea typeface="Gilroy ExtraBold" charset="0"/>
              <a:cs typeface="Gilroy ExtraBold" charset="0"/>
            </a:endParaRPr>
          </a:p>
          <a:p>
            <a:pPr algn="ctr">
              <a:lnSpc>
                <a:spcPct val="90000"/>
              </a:lnSpc>
            </a:pPr>
            <a:r>
              <a:rPr lang="en-US" sz="6500" b="1" dirty="0">
                <a:solidFill>
                  <a:schemeClr val="bg2"/>
                </a:solidFill>
                <a:latin typeface="Gilroy ExtraBold" charset="0"/>
                <a:ea typeface="Gilroy ExtraBold" charset="0"/>
                <a:cs typeface="Gilroy ExtraBold" charset="0"/>
              </a:rPr>
              <a:t>Thank you for joining </a:t>
            </a:r>
          </a:p>
          <a:p>
            <a:pPr algn="ctr">
              <a:lnSpc>
                <a:spcPct val="90000"/>
              </a:lnSpc>
            </a:pPr>
            <a:r>
              <a:rPr lang="en-US" sz="6500" b="1" dirty="0">
                <a:solidFill>
                  <a:schemeClr val="bg2"/>
                </a:solidFill>
                <a:latin typeface="Gilroy ExtraBold" charset="0"/>
                <a:ea typeface="Gilroy ExtraBold" charset="0"/>
                <a:cs typeface="Gilroy ExtraBold" charset="0"/>
              </a:rPr>
              <a:t>today’s webinar.</a:t>
            </a:r>
          </a:p>
          <a:p>
            <a:pPr algn="ctr">
              <a:lnSpc>
                <a:spcPct val="80000"/>
              </a:lnSpc>
            </a:pPr>
            <a:endParaRPr lang="en-US" sz="4000" b="1" dirty="0">
              <a:solidFill>
                <a:schemeClr val="tx2"/>
              </a:solidFill>
              <a:latin typeface="Gilroy ExtraBold" charset="0"/>
              <a:ea typeface="Gilroy ExtraBold" charset="0"/>
              <a:cs typeface="Gilroy ExtraBold" charset="0"/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Please fill out the survey below and give us 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your feedback on today’s training.</a:t>
            </a:r>
          </a:p>
          <a:p>
            <a:pPr algn="ctr">
              <a:lnSpc>
                <a:spcPct val="80000"/>
              </a:lnSpc>
            </a:pPr>
            <a:endParaRPr lang="en-US" sz="26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11" name="Rectangle 10">
            <a:hlinkClick r:id="rId3"/>
          </p:cNvPr>
          <p:cNvSpPr/>
          <p:nvPr/>
        </p:nvSpPr>
        <p:spPr>
          <a:xfrm>
            <a:off x="4145726" y="5013507"/>
            <a:ext cx="3900548" cy="809534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19" rIns="0" bIns="45719" rtlCol="0" anchor="ctr"/>
          <a:lstStyle/>
          <a:p>
            <a:pPr algn="ctr"/>
            <a:r>
              <a:rPr lang="en-US" sz="2500" b="1" dirty="0" err="1">
                <a:solidFill>
                  <a:schemeClr val="tx1"/>
                </a:solidFill>
                <a:latin typeface="Gilroy ExtraBold" charset="0"/>
                <a:ea typeface="Gilroy ExtraBold" charset="0"/>
                <a:cs typeface="Gilroy ExtraBold" charset="0"/>
              </a:rPr>
              <a:t>bit.ly</a:t>
            </a:r>
            <a:r>
              <a:rPr lang="en-US" sz="2500" b="1" dirty="0">
                <a:solidFill>
                  <a:schemeClr val="tx1"/>
                </a:solidFill>
                <a:latin typeface="Gilroy ExtraBold" charset="0"/>
                <a:ea typeface="Gilroy ExtraBold" charset="0"/>
                <a:cs typeface="Gilroy ExtraBold" charset="0"/>
              </a:rPr>
              <a:t>/</a:t>
            </a:r>
            <a:r>
              <a:rPr lang="en-US" sz="2500" b="1" dirty="0" err="1">
                <a:solidFill>
                  <a:schemeClr val="tx1"/>
                </a:solidFill>
                <a:latin typeface="Gilroy ExtraBold" charset="0"/>
                <a:ea typeface="Gilroy ExtraBold" charset="0"/>
                <a:cs typeface="Gilroy ExtraBold" charset="0"/>
              </a:rPr>
              <a:t>PostLIA</a:t>
            </a:r>
            <a:endParaRPr lang="en-US" sz="2500" b="1" dirty="0">
              <a:solidFill>
                <a:schemeClr val="tx1"/>
              </a:solidFill>
              <a:latin typeface="Gilroy ExtraBold" charset="0"/>
              <a:ea typeface="Gilroy ExtraBold" charset="0"/>
              <a:cs typeface="Gilroy ExtraBold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125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3592594"/>
            <a:ext cx="12192000" cy="799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951" tIns="20976" rIns="41951" bIns="20976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6000" b="1" dirty="0">
                <a:solidFill>
                  <a:schemeClr val="bg2"/>
                </a:solidFill>
                <a:latin typeface="Gilroy ExtraBold" charset="0"/>
                <a:ea typeface="Gilroy ExtraBold" charset="0"/>
                <a:cs typeface="Gilroy ExtraBold" charset="0"/>
              </a:rPr>
              <a:t>Guided worksheet</a:t>
            </a:r>
          </a:p>
        </p:txBody>
      </p:sp>
      <p:pic>
        <p:nvPicPr>
          <p:cNvPr id="2" name="Picture 1" descr="noun_169164_cc.png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5559"/>
          <a:stretch/>
        </p:blipFill>
        <p:spPr>
          <a:xfrm>
            <a:off x="5317739" y="2113465"/>
            <a:ext cx="1517562" cy="128145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089" y="1689289"/>
            <a:ext cx="1201821" cy="155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526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974336" y="1186927"/>
            <a:ext cx="6742626" cy="4659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951" tIns="20976" rIns="41951" bIns="20976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Week 1: 	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Introductions; advocacy overview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Week 2: 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	Workshop 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Week 3: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	Foundations of coalition building 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Week 4: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	Workshop 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Week 5: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	Identifying legislation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	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20149" y="1186927"/>
            <a:ext cx="3449256" cy="1062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4000" b="1" dirty="0">
                <a:solidFill>
                  <a:schemeClr val="bg2"/>
                </a:solidFill>
                <a:latin typeface="Gilroy ExtraBold" charset="0"/>
                <a:ea typeface="Gilroy ExtraBold" charset="0"/>
                <a:cs typeface="Gilroy ExtraBold" charset="0"/>
              </a:rPr>
              <a:t>Our learning journey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02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964349" y="1186927"/>
            <a:ext cx="6935493" cy="4659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951" tIns="20976" rIns="41951" bIns="20976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Week 6:	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Workshop</a:t>
            </a:r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	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Week 7:	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Writing your campaign plan 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Week 8:	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Workshop</a:t>
            </a:r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Week 9:	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Running into barriers	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Week 10:	Closing synthesis and next steps 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	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0149" y="1186927"/>
            <a:ext cx="3449256" cy="1062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4000" b="1" dirty="0">
                <a:solidFill>
                  <a:schemeClr val="bg2"/>
                </a:solidFill>
                <a:latin typeface="Gilroy ExtraBold" charset="0"/>
                <a:ea typeface="Gilroy ExtraBold" charset="0"/>
                <a:cs typeface="Gilroy ExtraBold" charset="0"/>
              </a:rPr>
              <a:t>Our learning journey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247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22949" y="1151078"/>
            <a:ext cx="3321036" cy="1214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4500" b="1" dirty="0">
                <a:solidFill>
                  <a:srgbClr val="00B4DC"/>
                </a:solidFill>
                <a:latin typeface="Gilroy ExtraBold" charset="0"/>
                <a:ea typeface="Gilroy ExtraBold" charset="0"/>
                <a:cs typeface="Gilroy ExtraBold" charset="0"/>
              </a:rPr>
              <a:t>Goal for</a:t>
            </a: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4500" b="1" dirty="0">
                <a:solidFill>
                  <a:srgbClr val="00B4DC"/>
                </a:solidFill>
                <a:latin typeface="Gilroy ExtraBold" charset="0"/>
                <a:ea typeface="Gilroy ExtraBold" charset="0"/>
                <a:cs typeface="Gilroy ExtraBold" charset="0"/>
              </a:rPr>
              <a:t>this session</a:t>
            </a:r>
          </a:p>
        </p:txBody>
      </p:sp>
      <p:sp>
        <p:nvSpPr>
          <p:cNvPr id="3" name="Oval 2"/>
          <p:cNvSpPr/>
          <p:nvPr/>
        </p:nvSpPr>
        <p:spPr>
          <a:xfrm>
            <a:off x="6033080" y="1245766"/>
            <a:ext cx="344495" cy="344495"/>
          </a:xfrm>
          <a:prstGeom prst="ellipse">
            <a:avLst/>
          </a:prstGeom>
          <a:solidFill>
            <a:srgbClr val="00B4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Gilroy ExtraBold" charset="0"/>
                <a:ea typeface="Gilroy ExtraBold" charset="0"/>
                <a:cs typeface="Gilroy ExtraBold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C19855-8A35-1A40-ADBB-4588C4D3D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1556" y="767323"/>
            <a:ext cx="5166350" cy="427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951" tIns="20976" rIns="41951" bIns="20976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endParaRPr lang="en-US" sz="2500" b="1" dirty="0">
              <a:solidFill>
                <a:schemeClr val="tx1"/>
              </a:solidFill>
              <a:latin typeface="Source Sans Pro" charset="0"/>
            </a:endParaRPr>
          </a:p>
          <a:p>
            <a:r>
              <a:rPr lang="en-US" altLang="en-US" sz="2500" dirty="0">
                <a:solidFill>
                  <a:schemeClr val="tx1"/>
                </a:solidFill>
                <a:latin typeface="Source Sans Pro" panose="020B0503030403020204" pitchFamily="34" charset="77"/>
                <a:ea typeface="Source Sans Pro" charset="0"/>
                <a:cs typeface="Source Sans Pro" charset="0"/>
              </a:rPr>
              <a:t>Synthesize the content covered in our local issue advocacy series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panose="020B0503030403020204" pitchFamily="34" charset="77"/>
              <a:ea typeface="Source Sans Pro" charset="0"/>
              <a:cs typeface="Source Sans Pro" charset="0"/>
            </a:endParaRPr>
          </a:p>
          <a:p>
            <a:r>
              <a:rPr lang="en-US" altLang="en-US" sz="2500" dirty="0">
                <a:solidFill>
                  <a:schemeClr val="tx1"/>
                </a:solidFill>
                <a:latin typeface="Source Sans Pro" panose="020B0503030403020204" pitchFamily="34" charset="77"/>
                <a:ea typeface="Source Sans Pro" charset="0"/>
                <a:cs typeface="Source Sans Pro" charset="0"/>
              </a:rPr>
              <a:t>Evaluate the next steps on your campaign plan 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panose="020B0503030403020204" pitchFamily="34" charset="77"/>
              <a:ea typeface="Source Sans Pro" charset="0"/>
              <a:cs typeface="Source Sans Pro" charset="0"/>
            </a:endParaRPr>
          </a:p>
          <a:p>
            <a:endParaRPr lang="en-US" altLang="en-US" sz="2500" dirty="0">
              <a:solidFill>
                <a:schemeClr val="tx1"/>
              </a:solidFill>
              <a:latin typeface="Source Sans Pro" panose="020B0503030403020204" pitchFamily="34" charset="77"/>
              <a:ea typeface="Source Sans Pro" charset="0"/>
              <a:cs typeface="Source Sans Pro" charset="0"/>
            </a:endParaRPr>
          </a:p>
          <a:p>
            <a:endParaRPr lang="en-US" altLang="en-US" sz="2500" b="1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	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E1FD12E-D6C4-E448-B764-B88B7661DC4B}"/>
              </a:ext>
            </a:extLst>
          </p:cNvPr>
          <p:cNvSpPr/>
          <p:nvPr/>
        </p:nvSpPr>
        <p:spPr>
          <a:xfrm>
            <a:off x="6033079" y="2371874"/>
            <a:ext cx="344495" cy="344495"/>
          </a:xfrm>
          <a:prstGeom prst="ellipse">
            <a:avLst/>
          </a:prstGeom>
          <a:solidFill>
            <a:srgbClr val="00B4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Gilroy ExtraBold" charset="0"/>
                <a:ea typeface="Gilroy ExtraBold" charset="0"/>
                <a:cs typeface="Gilroy ExtraBold" charset="0"/>
              </a:rPr>
              <a:t>2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438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2735" y="1201821"/>
            <a:ext cx="4371878" cy="1139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200" b="1" dirty="0">
                <a:solidFill>
                  <a:srgbClr val="00B4DC"/>
                </a:solidFill>
                <a:latin typeface="Gilroy ExtraBold" charset="0"/>
                <a:ea typeface="Gilroy ExtraBold" charset="0"/>
                <a:cs typeface="Gilroy ExtraBold" charset="0"/>
              </a:rPr>
              <a:t>Tonight’s </a:t>
            </a:r>
          </a:p>
          <a:p>
            <a:pPr>
              <a:lnSpc>
                <a:spcPct val="80000"/>
              </a:lnSpc>
            </a:pPr>
            <a:r>
              <a:rPr lang="en-US" sz="4200" b="1" dirty="0">
                <a:solidFill>
                  <a:srgbClr val="00B4DC"/>
                </a:solidFill>
                <a:latin typeface="Gilroy ExtraBold" charset="0"/>
                <a:ea typeface="Gilroy ExtraBold" charset="0"/>
                <a:cs typeface="Gilroy ExtraBold" charset="0"/>
              </a:rPr>
              <a:t>agenda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520138"/>
              </p:ext>
            </p:extLst>
          </p:nvPr>
        </p:nvGraphicFramePr>
        <p:xfrm>
          <a:off x="5822060" y="1201821"/>
          <a:ext cx="5540883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0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97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b="1" i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Source Sans Pro" charset="0"/>
                          <a:ea typeface="Source Sans Pro" charset="0"/>
                          <a:cs typeface="Source Sans Pro" charset="0"/>
                        </a:rPr>
                        <a:t>Opening</a:t>
                      </a: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Source Sans Pro" charset="0"/>
                          <a:ea typeface="Source Sans Pro" charset="0"/>
                          <a:cs typeface="Source Sans Pro" charset="0"/>
                        </a:rPr>
                        <a:t>Synthesis of learning journey </a:t>
                      </a: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Source Sans Pro" charset="0"/>
                          <a:ea typeface="Source Sans Pro" charset="0"/>
                          <a:cs typeface="Source Sans Pro" charset="0"/>
                        </a:rPr>
                        <a:t>Outcomes of local issue advocacy </a:t>
                      </a: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Source Sans Pro" charset="0"/>
                          <a:ea typeface="Source Sans Pro" charset="0"/>
                          <a:cs typeface="Source Sans Pro" charset="0"/>
                        </a:rPr>
                        <a:t>Breakouts </a:t>
                      </a: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Source Sans Pro" charset="0"/>
                          <a:ea typeface="Source Sans Pro" charset="0"/>
                          <a:cs typeface="Source Sans Pro" charset="0"/>
                        </a:rPr>
                        <a:t>Closing </a:t>
                      </a: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  <a:p>
                      <a:endParaRPr lang="en-US" sz="2200" b="0" dirty="0">
                        <a:solidFill>
                          <a:schemeClr val="tx1"/>
                        </a:solidFill>
                        <a:latin typeface="Source Sans Pro" charset="0"/>
                        <a:ea typeface="Source Sans Pro" charset="0"/>
                        <a:cs typeface="Source Sans Pro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642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82915" y="1998894"/>
            <a:ext cx="8626169" cy="40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500" b="1" spc="300" dirty="0">
                <a:solidFill>
                  <a:srgbClr val="00B4DC"/>
                </a:solidFill>
                <a:latin typeface="Gilroy ExtraBold" charset="0"/>
                <a:ea typeface="Gilroy ExtraBold" charset="0"/>
                <a:cs typeface="Gilroy ExtraBold" charset="0"/>
              </a:rPr>
              <a:t>TOPIC 1: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9038" y="2959640"/>
            <a:ext cx="1005392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b="1" dirty="0">
                <a:solidFill>
                  <a:srgbClr val="C6D0D7">
                    <a:lumMod val="25000"/>
                  </a:srgbClr>
                </a:solidFill>
                <a:latin typeface="Gilroy ExtraBold" charset="0"/>
                <a:ea typeface="Gilroy ExtraBold" charset="0"/>
                <a:cs typeface="Gilroy ExtraBold" charset="0"/>
              </a:rPr>
              <a:t>Coalition building   </a:t>
            </a:r>
          </a:p>
        </p:txBody>
      </p:sp>
    </p:spTree>
    <p:extLst>
      <p:ext uri="{BB962C8B-B14F-4D97-AF65-F5344CB8AC3E}">
        <p14:creationId xmlns:p14="http://schemas.microsoft.com/office/powerpoint/2010/main" val="1922205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A - Standard">
      <a:dk1>
        <a:srgbClr val="3B444D"/>
      </a:dk1>
      <a:lt1>
        <a:srgbClr val="FFFFFF"/>
      </a:lt1>
      <a:dk2>
        <a:srgbClr val="00B3DC"/>
      </a:dk2>
      <a:lt2>
        <a:srgbClr val="C6D0D7"/>
      </a:lt2>
      <a:accent1>
        <a:srgbClr val="EE2F4B"/>
      </a:accent1>
      <a:accent2>
        <a:srgbClr val="F6DC31"/>
      </a:accent2>
      <a:accent3>
        <a:srgbClr val="233031"/>
      </a:accent3>
      <a:accent4>
        <a:srgbClr val="00B3DC"/>
      </a:accent4>
      <a:accent5>
        <a:srgbClr val="75D7E3"/>
      </a:accent5>
      <a:accent6>
        <a:srgbClr val="ADDD47"/>
      </a:accent6>
      <a:hlink>
        <a:srgbClr val="00B3DC"/>
      </a:hlink>
      <a:folHlink>
        <a:srgbClr val="00B3D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11797</TotalTime>
  <Words>1318</Words>
  <Application>Microsoft Macintosh PowerPoint</Application>
  <PresentationFormat>Widescreen</PresentationFormat>
  <Paragraphs>346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Gill Sans</vt:lpstr>
      <vt:lpstr>Gilroy ExtraBold</vt:lpstr>
      <vt:lpstr>Open Sans</vt:lpstr>
      <vt:lpstr>Source Sans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355</cp:revision>
  <cp:lastPrinted>2018-04-10T22:58:46Z</cp:lastPrinted>
  <dcterms:modified xsi:type="dcterms:W3CDTF">2019-03-03T00:29:43Z</dcterms:modified>
</cp:coreProperties>
</file>