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40"/>
  </p:notesMasterIdLst>
  <p:handoutMasterIdLst>
    <p:handoutMasterId r:id="rId41"/>
  </p:handoutMasterIdLst>
  <p:sldIdLst>
    <p:sldId id="331" r:id="rId2"/>
    <p:sldId id="375" r:id="rId3"/>
    <p:sldId id="380" r:id="rId4"/>
    <p:sldId id="368" r:id="rId5"/>
    <p:sldId id="376" r:id="rId6"/>
    <p:sldId id="377" r:id="rId7"/>
    <p:sldId id="367" r:id="rId8"/>
    <p:sldId id="378" r:id="rId9"/>
    <p:sldId id="379" r:id="rId10"/>
    <p:sldId id="412" r:id="rId11"/>
    <p:sldId id="262" r:id="rId12"/>
    <p:sldId id="381" r:id="rId13"/>
    <p:sldId id="339" r:id="rId14"/>
    <p:sldId id="413" r:id="rId15"/>
    <p:sldId id="414" r:id="rId16"/>
    <p:sldId id="415" r:id="rId17"/>
    <p:sldId id="416" r:id="rId18"/>
    <p:sldId id="417" r:id="rId19"/>
    <p:sldId id="418" r:id="rId20"/>
    <p:sldId id="420" r:id="rId21"/>
    <p:sldId id="421" r:id="rId22"/>
    <p:sldId id="422" r:id="rId23"/>
    <p:sldId id="392" r:id="rId24"/>
    <p:sldId id="341" r:id="rId25"/>
    <p:sldId id="342" r:id="rId26"/>
    <p:sldId id="393" r:id="rId27"/>
    <p:sldId id="423" r:id="rId28"/>
    <p:sldId id="424" r:id="rId29"/>
    <p:sldId id="425" r:id="rId30"/>
    <p:sldId id="396" r:id="rId31"/>
    <p:sldId id="427" r:id="rId32"/>
    <p:sldId id="403" r:id="rId33"/>
    <p:sldId id="426" r:id="rId34"/>
    <p:sldId id="405" r:id="rId35"/>
    <p:sldId id="409" r:id="rId36"/>
    <p:sldId id="406" r:id="rId37"/>
    <p:sldId id="364" r:id="rId38"/>
    <p:sldId id="407"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i Wile" initials="TW [4]" lastIdx="1" clrIdx="0"/>
  <p:cmAuthor id="2" name="Traci Wile" initials="TW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2"/>
    <p:restoredTop sz="80401"/>
  </p:normalViewPr>
  <p:slideViewPr>
    <p:cSldViewPr snapToGrid="0" snapToObjects="1" showGuides="1">
      <p:cViewPr varScale="1">
        <p:scale>
          <a:sx n="84" d="100"/>
          <a:sy n="84" d="100"/>
        </p:scale>
        <p:origin x="196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E120B0-AF61-054E-8A52-7ABD1634FE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7B991F-E93A-BD40-A7C1-60ACDFC23D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51EF8D-D11C-1443-AD54-1E89D8E6EE82}" type="datetimeFigureOut">
              <a:rPr lang="en-US" smtClean="0"/>
              <a:t>3/2/19</a:t>
            </a:fld>
            <a:endParaRPr lang="en-US"/>
          </a:p>
        </p:txBody>
      </p:sp>
      <p:sp>
        <p:nvSpPr>
          <p:cNvPr id="4" name="Footer Placeholder 3">
            <a:extLst>
              <a:ext uri="{FF2B5EF4-FFF2-40B4-BE49-F238E27FC236}">
                <a16:creationId xmlns:a16="http://schemas.microsoft.com/office/drawing/2014/main" id="{ABA430C4-7478-C84C-96EF-A1D6643FA6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0F13DEC-C93B-2D44-AD36-A907C77B7F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957882-ED13-2848-A747-FE9733A21292}" type="slidenum">
              <a:rPr lang="en-US" smtClean="0"/>
              <a:t>‹#›</a:t>
            </a:fld>
            <a:endParaRPr lang="en-US"/>
          </a:p>
        </p:txBody>
      </p:sp>
    </p:spTree>
    <p:extLst>
      <p:ext uri="{BB962C8B-B14F-4D97-AF65-F5344CB8AC3E}">
        <p14:creationId xmlns:p14="http://schemas.microsoft.com/office/powerpoint/2010/main" val="2385787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a:t>/4.0/ or send a letter to Creative Commons, PO Box 1866, Mountain View, CA 94042, USA</a:t>
            </a:r>
            <a:endParaRPr lang="en-US"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endParaRPr lang="en-US" sz="1200" b="1"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endParaRPr lang="en-US" sz="1200" b="1"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r>
              <a:rPr lang="en-US" sz="1200" b="1" i="0" u="none" strike="noStrike" kern="1200" cap="none" dirty="0">
                <a:solidFill>
                  <a:schemeClr val="dk1"/>
                </a:solidFill>
                <a:effectLst/>
                <a:latin typeface="Calibri"/>
                <a:ea typeface="Calibri"/>
                <a:cs typeface="Calibri"/>
                <a:sym typeface="Calibri"/>
              </a:rPr>
              <a:t>Express appreciation for joining, and that I have looked over the homework that some people have sent and am really excited to dig through some of it </a:t>
            </a:r>
            <a:endParaRPr sz="1200" b="0" i="0" u="none" strike="noStrike" cap="none"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1676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rtl="0" fontAlgn="base"/>
            <a:r>
              <a:rPr lang="en-US" sz="1200" b="0" i="1" u="none" strike="noStrike" kern="1200" cap="none" dirty="0">
                <a:solidFill>
                  <a:schemeClr val="dk1"/>
                </a:solidFill>
                <a:effectLst/>
                <a:latin typeface="Calibri"/>
                <a:ea typeface="Calibri"/>
                <a:cs typeface="Calibri"/>
                <a:sym typeface="Calibri"/>
              </a:rPr>
              <a:t>Share purpose of the workshop model </a:t>
            </a:r>
            <a:r>
              <a:rPr lang="en-US" sz="1200" b="0" i="0" u="none" strike="noStrike" kern="1200" cap="none" dirty="0">
                <a:solidFill>
                  <a:schemeClr val="dk1"/>
                </a:solidFill>
                <a:effectLst/>
                <a:latin typeface="Calibri"/>
                <a:ea typeface="Calibri"/>
                <a:cs typeface="Calibri"/>
                <a:sym typeface="Calibri"/>
              </a:rPr>
              <a:t>-- we will have less content more time to push each other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39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0" dirty="0">
              <a:effectLst/>
            </a:endParaRPr>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3912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13</a:t>
            </a:fld>
            <a:endParaRPr lang="en-US"/>
          </a:p>
        </p:txBody>
      </p:sp>
    </p:spTree>
    <p:extLst>
      <p:ext uri="{BB962C8B-B14F-4D97-AF65-F5344CB8AC3E}">
        <p14:creationId xmlns:p14="http://schemas.microsoft.com/office/powerpoint/2010/main" val="1220709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14</a:t>
            </a:fld>
            <a:endParaRPr lang="en-US"/>
          </a:p>
        </p:txBody>
      </p:sp>
    </p:spTree>
    <p:extLst>
      <p:ext uri="{BB962C8B-B14F-4D97-AF65-F5344CB8AC3E}">
        <p14:creationId xmlns:p14="http://schemas.microsoft.com/office/powerpoint/2010/main" val="44733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15</a:t>
            </a:fld>
            <a:endParaRPr lang="en-US"/>
          </a:p>
        </p:txBody>
      </p:sp>
    </p:spTree>
    <p:extLst>
      <p:ext uri="{BB962C8B-B14F-4D97-AF65-F5344CB8AC3E}">
        <p14:creationId xmlns:p14="http://schemas.microsoft.com/office/powerpoint/2010/main" val="2571923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16</a:t>
            </a:fld>
            <a:endParaRPr lang="en-US"/>
          </a:p>
        </p:txBody>
      </p:sp>
    </p:spTree>
    <p:extLst>
      <p:ext uri="{BB962C8B-B14F-4D97-AF65-F5344CB8AC3E}">
        <p14:creationId xmlns:p14="http://schemas.microsoft.com/office/powerpoint/2010/main" val="3918190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17</a:t>
            </a:fld>
            <a:endParaRPr lang="en-US"/>
          </a:p>
        </p:txBody>
      </p:sp>
    </p:spTree>
    <p:extLst>
      <p:ext uri="{BB962C8B-B14F-4D97-AF65-F5344CB8AC3E}">
        <p14:creationId xmlns:p14="http://schemas.microsoft.com/office/powerpoint/2010/main" val="2661902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rtl="0" fontAlgn="base"/>
            <a:r>
              <a:rPr lang="en-US" sz="1200" b="0" i="1" u="none" strike="noStrike" kern="1200" cap="none" dirty="0">
                <a:solidFill>
                  <a:schemeClr val="dk1"/>
                </a:solidFill>
                <a:effectLst/>
                <a:latin typeface="Calibri"/>
                <a:ea typeface="Calibri"/>
                <a:cs typeface="Calibri"/>
                <a:sym typeface="Calibri"/>
              </a:rPr>
              <a:t>Share purpose of the workshop model </a:t>
            </a:r>
            <a:r>
              <a:rPr lang="en-US" sz="1200" b="0" i="0" u="none" strike="noStrike" kern="1200" cap="none" dirty="0">
                <a:solidFill>
                  <a:schemeClr val="dk1"/>
                </a:solidFill>
                <a:effectLst/>
                <a:latin typeface="Calibri"/>
                <a:ea typeface="Calibri"/>
                <a:cs typeface="Calibri"/>
                <a:sym typeface="Calibri"/>
              </a:rPr>
              <a:t>-- we will have less content more time to push each other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4129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619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2</a:t>
            </a:fld>
            <a:endParaRPr lang="en-US"/>
          </a:p>
        </p:txBody>
      </p:sp>
    </p:spTree>
    <p:extLst>
      <p:ext uri="{BB962C8B-B14F-4D97-AF65-F5344CB8AC3E}">
        <p14:creationId xmlns:p14="http://schemas.microsoft.com/office/powerpoint/2010/main" val="3854863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7107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4326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rtl="0" fontAlgn="base"/>
            <a:r>
              <a:rPr lang="en-US" sz="1200" b="0" i="1" u="none" strike="noStrike" kern="1200" cap="none" dirty="0">
                <a:solidFill>
                  <a:schemeClr val="dk1"/>
                </a:solidFill>
                <a:effectLst/>
                <a:latin typeface="Calibri"/>
                <a:ea typeface="Calibri"/>
                <a:cs typeface="Calibri"/>
                <a:sym typeface="Calibri"/>
              </a:rPr>
              <a:t>Share purpose of the workshop model </a:t>
            </a:r>
            <a:r>
              <a:rPr lang="en-US" sz="1200" b="0" i="0" u="none" strike="noStrike" kern="1200" cap="none" dirty="0">
                <a:solidFill>
                  <a:schemeClr val="dk1"/>
                </a:solidFill>
                <a:effectLst/>
                <a:latin typeface="Calibri"/>
                <a:ea typeface="Calibri"/>
                <a:cs typeface="Calibri"/>
                <a:sym typeface="Calibri"/>
              </a:rPr>
              <a:t>-- we will have less content more time to push each other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422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5886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8795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7823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6815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5964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8176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724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Type answers into the chat box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2846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fontAlgn="base"/>
            <a:r>
              <a:rPr lang="en-US" sz="1200" b="0" i="0" u="none" strike="noStrike" kern="1200" cap="none" dirty="0">
                <a:solidFill>
                  <a:schemeClr val="dk1"/>
                </a:solidFill>
                <a:effectLst/>
                <a:latin typeface="Calibri"/>
                <a:ea typeface="Calibri"/>
                <a:cs typeface="Calibri"/>
                <a:sym typeface="Calibri"/>
              </a:rPr>
              <a:t>Person A: Sharing context of problem, timeline, issue, and why you deeply care about it</a:t>
            </a:r>
          </a:p>
          <a:p>
            <a:pPr lvl="1" rtl="0" fontAlgn="base"/>
            <a:r>
              <a:rPr lang="en-US" sz="1200" b="0" i="0" u="none" strike="noStrike" kern="1200" cap="none" dirty="0">
                <a:solidFill>
                  <a:schemeClr val="dk1"/>
                </a:solidFill>
                <a:effectLst/>
                <a:latin typeface="Calibri"/>
                <a:ea typeface="Calibri"/>
                <a:cs typeface="Calibri"/>
                <a:sym typeface="Calibri"/>
              </a:rPr>
              <a:t>Person B &amp; C: 3 affirmations, 2 questions, 1 underlying assumption that is being made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8555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0586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8307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5425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34</a:t>
            </a:fld>
            <a:endParaRPr lang="en-US"/>
          </a:p>
        </p:txBody>
      </p:sp>
    </p:spTree>
    <p:extLst>
      <p:ext uri="{BB962C8B-B14F-4D97-AF65-F5344CB8AC3E}">
        <p14:creationId xmlns:p14="http://schemas.microsoft.com/office/powerpoint/2010/main" val="3337047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1" dirty="0"/>
          </a:p>
          <a:p>
            <a:pPr marL="0" marR="0" indent="0" algn="l" defTabSz="130046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F1E3C1EA-D8F4-4B85-8B01-A01110AD5AFE}" type="slidenum">
              <a:rPr lang="en-US" smtClean="0"/>
              <a:t>35</a:t>
            </a:fld>
            <a:endParaRPr lang="en-US"/>
          </a:p>
        </p:txBody>
      </p:sp>
    </p:spTree>
    <p:extLst>
      <p:ext uri="{BB962C8B-B14F-4D97-AF65-F5344CB8AC3E}">
        <p14:creationId xmlns:p14="http://schemas.microsoft.com/office/powerpoint/2010/main" val="3806218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0" i="0" u="none" strike="noStrike" kern="1200" cap="none" dirty="0">
              <a:solidFill>
                <a:schemeClr val="tx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4BD93216-BC50-744F-9422-411E30A57A25}" type="slidenum">
              <a:rPr lang="en-US" smtClean="0"/>
              <a:t>36</a:t>
            </a:fld>
            <a:endParaRPr lang="en-US"/>
          </a:p>
        </p:txBody>
      </p:sp>
    </p:spTree>
    <p:extLst>
      <p:ext uri="{BB962C8B-B14F-4D97-AF65-F5344CB8AC3E}">
        <p14:creationId xmlns:p14="http://schemas.microsoft.com/office/powerpoint/2010/main" val="3914316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0" i="0" u="none" strike="noStrike" kern="1200" cap="none" dirty="0">
              <a:solidFill>
                <a:schemeClr val="tx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4BD93216-BC50-744F-9422-411E30A57A25}" type="slidenum">
              <a:rPr lang="en-US" smtClean="0"/>
              <a:t>37</a:t>
            </a:fld>
            <a:endParaRPr lang="en-US"/>
          </a:p>
        </p:txBody>
      </p:sp>
    </p:spTree>
    <p:extLst>
      <p:ext uri="{BB962C8B-B14F-4D97-AF65-F5344CB8AC3E}">
        <p14:creationId xmlns:p14="http://schemas.microsoft.com/office/powerpoint/2010/main" val="1904090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Express appreciation, thank them for joining; express importance of joining each time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044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4</a:t>
            </a:fld>
            <a:endParaRPr lang="en-US"/>
          </a:p>
        </p:txBody>
      </p:sp>
    </p:spTree>
    <p:extLst>
      <p:ext uri="{BB962C8B-B14F-4D97-AF65-F5344CB8AC3E}">
        <p14:creationId xmlns:p14="http://schemas.microsoft.com/office/powerpoint/2010/main" val="47434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2462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rtl="0" fontAlgn="base"/>
            <a:r>
              <a:rPr lang="en-US" sz="1200" b="0" i="1" u="none" strike="noStrike" kern="1200" cap="none" dirty="0">
                <a:solidFill>
                  <a:schemeClr val="dk1"/>
                </a:solidFill>
                <a:effectLst/>
                <a:latin typeface="Calibri"/>
                <a:ea typeface="Calibri"/>
                <a:cs typeface="Calibri"/>
                <a:sym typeface="Calibri"/>
              </a:rPr>
              <a:t>Share purpose of the workshop model </a:t>
            </a:r>
            <a:r>
              <a:rPr lang="en-US" sz="1200" b="0" i="0" u="none" strike="noStrike" kern="1200" cap="none" dirty="0">
                <a:solidFill>
                  <a:schemeClr val="dk1"/>
                </a:solidFill>
                <a:effectLst/>
                <a:latin typeface="Calibri"/>
                <a:ea typeface="Calibri"/>
                <a:cs typeface="Calibri"/>
                <a:sym typeface="Calibri"/>
              </a:rPr>
              <a:t>-- we will have less content more time to push each other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026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745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8383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681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F9194"/>
                </a:solidFill>
                <a:latin typeface="Calibri"/>
                <a:ea typeface="Calibri"/>
                <a:cs typeface="Calibri"/>
                <a:sym typeface="Calibri"/>
              </a:r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r>
              <a:rPr lang="en-US" sz="1200">
                <a:solidFill>
                  <a:srgbClr val="D9D9D9"/>
                </a:solidFill>
                <a:latin typeface="Open Sans"/>
                <a:ea typeface="Open Sans"/>
                <a:cs typeface="Open Sans"/>
                <a:sym typeface="Open Sans"/>
              </a:rPr>
              <a:t>February 12, 2017  |  </a:t>
            </a:r>
            <a:fld id="{00000000-1234-1234-1234-123412341234}" type="slidenum">
              <a:rPr lang="en-US" sz="1200" b="0" i="0" u="none" strike="noStrike" cap="none">
                <a:solidFill>
                  <a:srgbClr val="D9D9D9"/>
                </a:solidFill>
                <a:latin typeface="Open Sans"/>
                <a:ea typeface="Open Sans"/>
                <a:cs typeface="Open Sans"/>
                <a:sym typeface="Open Sans"/>
              </a:rPr>
              <a:t>‹#›</a:t>
            </a:fld>
            <a:endParaRPr lang="en-US" sz="1200" b="0" i="0" u="none" strike="noStrike" cap="none">
              <a:solidFill>
                <a:srgbClr val="D9D9D9"/>
              </a:solidFill>
              <a:latin typeface="Open Sans"/>
              <a:ea typeface="Open Sans"/>
              <a:cs typeface="Open Sans"/>
              <a:sym typeface="Open Sans"/>
            </a:endParaRPr>
          </a:p>
        </p:txBody>
      </p:sp>
    </p:spTree>
    <p:extLst>
      <p:ext uri="{BB962C8B-B14F-4D97-AF65-F5344CB8AC3E}">
        <p14:creationId xmlns:p14="http://schemas.microsoft.com/office/powerpoint/2010/main" val="52231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78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1896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9194"/>
                </a:solidFill>
                <a:latin typeface="Calibri"/>
                <a:ea typeface="Calibri"/>
                <a:cs typeface="Calibri"/>
                <a:sym typeface="Calibri"/>
              </a:rPr>
              <a:t>‹#›</a:t>
            </a:fld>
            <a:endParaRPr lang="en-US" sz="1200" b="0" i="0" u="none" strike="noStrike" cap="none">
              <a:solidFill>
                <a:srgbClr val="8F9194"/>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71" r:id="rId4"/>
    <p:sldLayoutId id="2147483673" r:id="rId5"/>
    <p:sldLayoutId id="214748367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docs.google.com/spreadsheets/d/13XNqUTflioSlkxMCAV9ML98pG8zj-7_uYBQ6YzjJKws/edit#gid=1496810796" TargetMode="External"/><Relationship Id="rId7"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XpUZyGe80mL3oh6fmvPuBBKFj55HPLqRhw8rsi4nGE0/edit#gid=1057968535"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1" name="Shape 132"/>
          <p:cNvPicPr preferRelativeResize="0"/>
          <p:nvPr/>
        </p:nvPicPr>
        <p:blipFill rotWithShape="1">
          <a:blip r:embed="rId3">
            <a:alphaModFix amt="20000"/>
            <a:extLst>
              <a:ext uri="{28A0092B-C50C-407E-A947-70E740481C1C}">
                <a14:useLocalDpi xmlns:a14="http://schemas.microsoft.com/office/drawing/2010/main" val="0"/>
              </a:ext>
            </a:extLst>
          </a:blip>
          <a:srcRect b="10369"/>
          <a:stretch/>
        </p:blipFill>
        <p:spPr>
          <a:xfrm>
            <a:off x="0" y="0"/>
            <a:ext cx="12192000" cy="6858000"/>
          </a:xfrm>
          <a:prstGeom prst="rect">
            <a:avLst/>
          </a:prstGeom>
          <a:solidFill>
            <a:schemeClr val="tx1"/>
          </a:solidFill>
          <a:ln>
            <a:noFill/>
          </a:ln>
        </p:spPr>
      </p:pic>
      <p:sp>
        <p:nvSpPr>
          <p:cNvPr id="133" name="Shape 133"/>
          <p:cNvSpPr txBox="1"/>
          <p:nvPr/>
        </p:nvSpPr>
        <p:spPr>
          <a:xfrm>
            <a:off x="514350" y="3029483"/>
            <a:ext cx="11163300" cy="91218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7200" b="1" dirty="0">
                <a:solidFill>
                  <a:schemeClr val="lt1"/>
                </a:solidFill>
                <a:latin typeface="Gilroy ExtraBold" charset="0"/>
                <a:ea typeface="Gilroy ExtraBold" charset="0"/>
                <a:cs typeface="Gilroy ExtraBold" charset="0"/>
              </a:rPr>
              <a:t>Local Issue Advocacy</a:t>
            </a:r>
            <a:endParaRPr lang="en-US" sz="7200" b="1" u="none" strike="noStrike" cap="none" dirty="0">
              <a:solidFill>
                <a:schemeClr val="lt1"/>
              </a:solidFill>
              <a:latin typeface="Gilroy ExtraBold" charset="0"/>
              <a:ea typeface="Gilroy ExtraBold" charset="0"/>
              <a:cs typeface="Gilroy ExtraBold" charset="0"/>
              <a:sym typeface="Arial"/>
            </a:endParaRPr>
          </a:p>
        </p:txBody>
      </p:sp>
      <p:sp>
        <p:nvSpPr>
          <p:cNvPr id="134" name="Shape 134"/>
          <p:cNvSpPr txBox="1"/>
          <p:nvPr/>
        </p:nvSpPr>
        <p:spPr>
          <a:xfrm>
            <a:off x="236111" y="6246205"/>
            <a:ext cx="7491465" cy="40456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2200" b="1" u="none" strike="noStrike" cap="none" dirty="0">
                <a:solidFill>
                  <a:schemeClr val="lt1"/>
                </a:solidFill>
                <a:latin typeface="Gilroy ExtraBold" charset="0"/>
                <a:ea typeface="Gilroy ExtraBold" charset="0"/>
                <a:cs typeface="Gilroy ExtraBold" charset="0"/>
                <a:sym typeface="Arial"/>
              </a:rPr>
              <a:t>We will begin the training at 8:30 p.m. ET / 5:30 p.m. PT</a:t>
            </a:r>
          </a:p>
        </p:txBody>
      </p:sp>
      <p:sp>
        <p:nvSpPr>
          <p:cNvPr id="8" name="Shape 133"/>
          <p:cNvSpPr txBox="1"/>
          <p:nvPr/>
        </p:nvSpPr>
        <p:spPr>
          <a:xfrm>
            <a:off x="514350" y="4504215"/>
            <a:ext cx="11163300" cy="531610"/>
          </a:xfrm>
          <a:prstGeom prst="rect">
            <a:avLst/>
          </a:prstGeom>
          <a:noFill/>
          <a:ln>
            <a:noFill/>
          </a:ln>
        </p:spPr>
        <p:txBody>
          <a:bodyPr lIns="91425" tIns="45700" rIns="91425" bIns="45700" anchor="t" anchorCtr="0">
            <a:noAutofit/>
          </a:bodyPr>
          <a:lstStyle/>
          <a:p>
            <a:pPr lvl="0" algn="ctr">
              <a:buSzPct val="25000"/>
            </a:pPr>
            <a:r>
              <a:rPr lang="en-US" sz="2400" b="1" dirty="0">
                <a:solidFill>
                  <a:schemeClr val="lt1"/>
                </a:solidFill>
                <a:latin typeface="Source Sans Pro" charset="0"/>
                <a:ea typeface="Source Sans Pro" charset="0"/>
                <a:cs typeface="Source Sans Pro" charset="0"/>
              </a:rPr>
              <a:t>Elizabeth Erickson  /  </a:t>
            </a:r>
            <a:r>
              <a:rPr lang="en-US" sz="2400" dirty="0">
                <a:solidFill>
                  <a:srgbClr val="00C4FF"/>
                </a:solidFill>
                <a:latin typeface="Source Sans Pro" charset="0"/>
                <a:ea typeface="Source Sans Pro" charset="0"/>
                <a:cs typeface="Source Sans Pro" charset="0"/>
              </a:rPr>
              <a:t>OFA Training Director</a:t>
            </a:r>
          </a:p>
        </p:txBody>
      </p:sp>
      <p:sp>
        <p:nvSpPr>
          <p:cNvPr id="10" name="Shape 133"/>
          <p:cNvSpPr txBox="1"/>
          <p:nvPr/>
        </p:nvSpPr>
        <p:spPr>
          <a:xfrm>
            <a:off x="0" y="2386434"/>
            <a:ext cx="12191999" cy="501902"/>
          </a:xfrm>
          <a:prstGeom prst="rect">
            <a:avLst/>
          </a:prstGeom>
          <a:noFill/>
          <a:ln>
            <a:noFill/>
          </a:ln>
        </p:spPr>
        <p:txBody>
          <a:bodyPr lIns="91425" tIns="45700" rIns="91425" bIns="45700" anchor="t" anchorCtr="0">
            <a:noAutofit/>
          </a:bodyPr>
          <a:lstStyle/>
          <a:p>
            <a:pPr lvl="0" algn="ctr">
              <a:buSzPct val="25000"/>
            </a:pPr>
            <a:r>
              <a:rPr lang="en-US" sz="2500" b="1" spc="300" dirty="0">
                <a:solidFill>
                  <a:schemeClr val="bg2"/>
                </a:solidFill>
                <a:latin typeface="Gilroy ExtraBold" charset="0"/>
                <a:ea typeface="Gilroy ExtraBold" charset="0"/>
                <a:cs typeface="Gilroy ExtraBold" charset="0"/>
              </a:rPr>
              <a:t>WORKSHOP SESSION </a:t>
            </a:r>
          </a:p>
        </p:txBody>
      </p:sp>
      <p:pic>
        <p:nvPicPr>
          <p:cNvPr id="12" name="Picture 11"/>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9" name="Picture 8" descr="A drawing of a face&#10;&#10;Description automatically generated">
            <a:extLst>
              <a:ext uri="{FF2B5EF4-FFF2-40B4-BE49-F238E27FC236}">
                <a16:creationId xmlns:a16="http://schemas.microsoft.com/office/drawing/2014/main" id="{DB6B49F8-A33E-6F44-9001-3ED688A79954}"/>
              </a:ext>
            </a:extLst>
          </p:cNvPr>
          <p:cNvPicPr>
            <a:picLocks noChangeAspect="1"/>
          </p:cNvPicPr>
          <p:nvPr/>
        </p:nvPicPr>
        <p:blipFill>
          <a:blip r:embed="rId5"/>
          <a:stretch>
            <a:fillRect/>
          </a:stretch>
        </p:blipFill>
        <p:spPr>
          <a:xfrm>
            <a:off x="349458" y="6221352"/>
            <a:ext cx="1219200" cy="419100"/>
          </a:xfrm>
          <a:prstGeom prst="rect">
            <a:avLst/>
          </a:prstGeom>
        </p:spPr>
      </p:pic>
    </p:spTree>
    <p:extLst>
      <p:ext uri="{BB962C8B-B14F-4D97-AF65-F5344CB8AC3E}">
        <p14:creationId xmlns:p14="http://schemas.microsoft.com/office/powerpoint/2010/main" val="126681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2735" y="1201821"/>
            <a:ext cx="4371878" cy="1139671"/>
          </a:xfrm>
          <a:prstGeom prst="rect">
            <a:avLst/>
          </a:prstGeom>
          <a:noFill/>
        </p:spPr>
        <p:txBody>
          <a:bodyPr wrap="square" rtlCol="0">
            <a:spAutoFit/>
          </a:bodyPr>
          <a:lstStyle/>
          <a:p>
            <a:pPr>
              <a:lnSpc>
                <a:spcPct val="80000"/>
              </a:lnSpc>
            </a:pPr>
            <a:r>
              <a:rPr lang="en-US" sz="4200" b="1" dirty="0">
                <a:solidFill>
                  <a:srgbClr val="00B4DC"/>
                </a:solidFill>
                <a:latin typeface="Gilroy ExtraBold" charset="0"/>
                <a:ea typeface="Gilroy ExtraBold" charset="0"/>
                <a:cs typeface="Gilroy ExtraBold" charset="0"/>
              </a:rPr>
              <a:t>Tonight’s </a:t>
            </a:r>
          </a:p>
          <a:p>
            <a:pPr>
              <a:lnSpc>
                <a:spcPct val="80000"/>
              </a:lnSpc>
            </a:pPr>
            <a:r>
              <a:rPr lang="en-US" sz="4200" b="1" dirty="0">
                <a:solidFill>
                  <a:srgbClr val="00B4DC"/>
                </a:solidFill>
                <a:latin typeface="Gilroy ExtraBold" charset="0"/>
                <a:ea typeface="Gilroy ExtraBold" charset="0"/>
                <a:cs typeface="Gilroy ExtraBold" charset="0"/>
              </a:rPr>
              <a:t>agenda</a:t>
            </a:r>
          </a:p>
        </p:txBody>
      </p:sp>
      <p:graphicFrame>
        <p:nvGraphicFramePr>
          <p:cNvPr id="8" name="Table 7"/>
          <p:cNvGraphicFramePr>
            <a:graphicFrameLocks noGrp="1"/>
          </p:cNvGraphicFramePr>
          <p:nvPr>
            <p:extLst>
              <p:ext uri="{D42A27DB-BD31-4B8C-83A1-F6EECF244321}">
                <p14:modId xmlns:p14="http://schemas.microsoft.com/office/powerpoint/2010/main" val="364755764"/>
              </p:ext>
            </p:extLst>
          </p:nvPr>
        </p:nvGraphicFramePr>
        <p:xfrm>
          <a:off x="5822060" y="1201821"/>
          <a:ext cx="5540883" cy="4450080"/>
        </p:xfrm>
        <a:graphic>
          <a:graphicData uri="http://schemas.openxmlformats.org/drawingml/2006/table">
            <a:tbl>
              <a:tblPr firstRow="1" bandRow="1">
                <a:tableStyleId>{5C22544A-7EE6-4342-B048-85BDC9FD1C3A}</a:tableStyleId>
              </a:tblPr>
              <a:tblGrid>
                <a:gridCol w="259956">
                  <a:extLst>
                    <a:ext uri="{9D8B030D-6E8A-4147-A177-3AD203B41FA5}">
                      <a16:colId xmlns:a16="http://schemas.microsoft.com/office/drawing/2014/main" val="20000"/>
                    </a:ext>
                  </a:extLst>
                </a:gridCol>
                <a:gridCol w="5280927">
                  <a:extLst>
                    <a:ext uri="{9D8B030D-6E8A-4147-A177-3AD203B41FA5}">
                      <a16:colId xmlns:a16="http://schemas.microsoft.com/office/drawing/2014/main" val="20001"/>
                    </a:ext>
                  </a:extLst>
                </a:gridCol>
              </a:tblGrid>
              <a:tr h="269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chemeClr val="tx1"/>
                        </a:solidFill>
                        <a:latin typeface="Source Sans Pro" charset="0"/>
                        <a:ea typeface="Source Sans Pro" charset="0"/>
                        <a:cs typeface="Source Sans Pro" charset="0"/>
                      </a:endParaRPr>
                    </a:p>
                  </a:txBody>
                  <a:tcPr anchor="ctr">
                    <a:solidFill>
                      <a:schemeClr val="bg1"/>
                    </a:solidFill>
                  </a:tcPr>
                </a:tc>
                <a:tc>
                  <a:txBody>
                    <a:bodyPr/>
                    <a:lstStyle/>
                    <a:p>
                      <a:r>
                        <a:rPr lang="en-US" sz="2200" b="0" dirty="0">
                          <a:solidFill>
                            <a:schemeClr val="tx1"/>
                          </a:solidFill>
                          <a:latin typeface="Source Sans Pro" charset="0"/>
                          <a:ea typeface="Source Sans Pro" charset="0"/>
                          <a:cs typeface="Source Sans Pro" charset="0"/>
                        </a:rPr>
                        <a:t>Opening</a:t>
                      </a:r>
                    </a:p>
                    <a:p>
                      <a:endParaRPr lang="en-US" sz="2200" b="0" dirty="0">
                        <a:solidFill>
                          <a:schemeClr val="tx1"/>
                        </a:solidFill>
                        <a:latin typeface="Source Sans Pro" charset="0"/>
                        <a:ea typeface="Source Sans Pro" charset="0"/>
                        <a:cs typeface="Source Sans Pro" charset="0"/>
                      </a:endParaRPr>
                    </a:p>
                    <a:p>
                      <a:r>
                        <a:rPr lang="en-US" sz="2200" b="1" dirty="0">
                          <a:solidFill>
                            <a:schemeClr val="tx1"/>
                          </a:solidFill>
                          <a:latin typeface="Source Sans Pro" charset="0"/>
                          <a:ea typeface="Source Sans Pro" charset="0"/>
                          <a:cs typeface="Source Sans Pro" charset="0"/>
                        </a:rPr>
                        <a:t>Assessment of issue implementation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Review of coalition best practices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Workshop modeling</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Workshop groups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Closing </a:t>
                      </a:r>
                    </a:p>
                    <a:p>
                      <a:endParaRPr lang="en-US" sz="2200" b="0" dirty="0">
                        <a:solidFill>
                          <a:schemeClr val="tx1"/>
                        </a:solidFill>
                        <a:latin typeface="Source Sans Pro" charset="0"/>
                        <a:ea typeface="Source Sans Pro" charset="0"/>
                        <a:cs typeface="Source Sans Pro" charset="0"/>
                      </a:endParaRPr>
                    </a:p>
                    <a:p>
                      <a:endParaRPr lang="en-US" sz="2200" b="0" dirty="0">
                        <a:solidFill>
                          <a:schemeClr val="tx1"/>
                        </a:solidFill>
                        <a:latin typeface="Source Sans Pro" charset="0"/>
                        <a:ea typeface="Source Sans Pro" charset="0"/>
                        <a:cs typeface="Source Sans Pro" charset="0"/>
                      </a:endParaRPr>
                    </a:p>
                  </a:txBody>
                  <a:tcPr anchor="ctr">
                    <a:solidFill>
                      <a:schemeClr val="bg1"/>
                    </a:solidFill>
                  </a:tcPr>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297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alpha val="19000"/>
          </a:schemeClr>
        </a:solidFill>
        <a:effectLst/>
      </p:bgPr>
    </p:bg>
    <p:spTree>
      <p:nvGrpSpPr>
        <p:cNvPr id="1" name="Shape 184"/>
        <p:cNvGrpSpPr/>
        <p:nvPr/>
      </p:nvGrpSpPr>
      <p:grpSpPr>
        <a:xfrm>
          <a:off x="0" y="0"/>
          <a:ext cx="0" cy="0"/>
          <a:chOff x="0" y="0"/>
          <a:chExt cx="0" cy="0"/>
        </a:xfrm>
      </p:grpSpPr>
      <p:sp>
        <p:nvSpPr>
          <p:cNvPr id="185" name="Shape 185"/>
          <p:cNvSpPr/>
          <p:nvPr/>
        </p:nvSpPr>
        <p:spPr>
          <a:xfrm>
            <a:off x="0" y="0"/>
            <a:ext cx="12192000" cy="6858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 name="Shape 187"/>
          <p:cNvSpPr txBox="1"/>
          <p:nvPr/>
        </p:nvSpPr>
        <p:spPr>
          <a:xfrm>
            <a:off x="0" y="2905780"/>
            <a:ext cx="12192000" cy="104643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SzPct val="25000"/>
              <a:buNone/>
            </a:pPr>
            <a:r>
              <a:rPr lang="en-US" sz="7500" b="1" dirty="0">
                <a:solidFill>
                  <a:schemeClr val="lt1"/>
                </a:solidFill>
                <a:latin typeface="Gilroy ExtraBold" charset="0"/>
                <a:ea typeface="Gilroy ExtraBold" charset="0"/>
                <a:cs typeface="Gilroy ExtraBold" charset="0"/>
                <a:sym typeface="Arial"/>
              </a:rPr>
              <a:t>Issue Assessment </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3591706" y="876184"/>
            <a:ext cx="6089903" cy="633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500" b="1" dirty="0">
                <a:solidFill>
                  <a:srgbClr val="00B3DC"/>
                </a:solidFill>
                <a:latin typeface="Gilroy ExtraBold" charset="0"/>
                <a:ea typeface="Gilroy ExtraBold" charset="0"/>
                <a:cs typeface="Gilroy ExtraBold" charset="0"/>
              </a:rPr>
              <a:t>Issue Assessment  </a:t>
            </a:r>
          </a:p>
        </p:txBody>
      </p:sp>
      <p:sp>
        <p:nvSpPr>
          <p:cNvPr id="5" name="Oval 4"/>
          <p:cNvSpPr/>
          <p:nvPr/>
        </p:nvSpPr>
        <p:spPr>
          <a:xfrm>
            <a:off x="558847" y="2697738"/>
            <a:ext cx="1940263" cy="19094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300" b="1" dirty="0">
                <a:solidFill>
                  <a:srgbClr val="FFFFFF"/>
                </a:solidFill>
                <a:latin typeface="Source Sans Pro" charset="0"/>
                <a:ea typeface="Source Sans Pro" charset="0"/>
                <a:cs typeface="Source Sans Pro" charset="0"/>
              </a:rPr>
              <a:t>Issue statement </a:t>
            </a:r>
          </a:p>
        </p:txBody>
      </p:sp>
      <p:pic>
        <p:nvPicPr>
          <p:cNvPr id="15" name="Picture 1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9" name="Oval 8">
            <a:extLst>
              <a:ext uri="{FF2B5EF4-FFF2-40B4-BE49-F238E27FC236}">
                <a16:creationId xmlns:a16="http://schemas.microsoft.com/office/drawing/2014/main" id="{CE9817A9-41BA-5A40-823F-1831FF5CBD5B}"/>
              </a:ext>
            </a:extLst>
          </p:cNvPr>
          <p:cNvSpPr/>
          <p:nvPr/>
        </p:nvSpPr>
        <p:spPr>
          <a:xfrm>
            <a:off x="2845399" y="2697738"/>
            <a:ext cx="1940263" cy="19094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300" b="1" dirty="0">
                <a:solidFill>
                  <a:srgbClr val="FFFFFF"/>
                </a:solidFill>
                <a:latin typeface="Source Sans Pro" charset="0"/>
                <a:ea typeface="Source Sans Pro" charset="0"/>
                <a:cs typeface="Source Sans Pro" charset="0"/>
              </a:rPr>
              <a:t>Coalition building  </a:t>
            </a:r>
          </a:p>
        </p:txBody>
      </p:sp>
      <p:sp>
        <p:nvSpPr>
          <p:cNvPr id="16" name="Oval 15">
            <a:extLst>
              <a:ext uri="{FF2B5EF4-FFF2-40B4-BE49-F238E27FC236}">
                <a16:creationId xmlns:a16="http://schemas.microsoft.com/office/drawing/2014/main" id="{8E35E3B0-96EF-E047-84BA-BEDF7B44F62B}"/>
              </a:ext>
            </a:extLst>
          </p:cNvPr>
          <p:cNvSpPr/>
          <p:nvPr/>
        </p:nvSpPr>
        <p:spPr>
          <a:xfrm>
            <a:off x="5131951" y="2697738"/>
            <a:ext cx="1940263" cy="19094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300" b="1" dirty="0">
                <a:solidFill>
                  <a:srgbClr val="FFFFFF"/>
                </a:solidFill>
                <a:latin typeface="Source Sans Pro" charset="0"/>
                <a:ea typeface="Source Sans Pro" charset="0"/>
                <a:cs typeface="Source Sans Pro" charset="0"/>
              </a:rPr>
              <a:t>Legislation </a:t>
            </a:r>
          </a:p>
        </p:txBody>
      </p:sp>
      <p:sp>
        <p:nvSpPr>
          <p:cNvPr id="17" name="Oval 16">
            <a:extLst>
              <a:ext uri="{FF2B5EF4-FFF2-40B4-BE49-F238E27FC236}">
                <a16:creationId xmlns:a16="http://schemas.microsoft.com/office/drawing/2014/main" id="{02A2E801-6241-FB48-8890-65EB443B2FE2}"/>
              </a:ext>
            </a:extLst>
          </p:cNvPr>
          <p:cNvSpPr/>
          <p:nvPr/>
        </p:nvSpPr>
        <p:spPr>
          <a:xfrm>
            <a:off x="7465395" y="2697738"/>
            <a:ext cx="1940263" cy="19094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300" b="1" dirty="0">
                <a:solidFill>
                  <a:srgbClr val="FFFFFF"/>
                </a:solidFill>
                <a:latin typeface="Source Sans Pro" charset="0"/>
                <a:ea typeface="Source Sans Pro" charset="0"/>
                <a:cs typeface="Source Sans Pro" charset="0"/>
              </a:rPr>
              <a:t>Timeline </a:t>
            </a:r>
          </a:p>
        </p:txBody>
      </p:sp>
      <p:sp>
        <p:nvSpPr>
          <p:cNvPr id="18" name="Oval 17">
            <a:extLst>
              <a:ext uri="{FF2B5EF4-FFF2-40B4-BE49-F238E27FC236}">
                <a16:creationId xmlns:a16="http://schemas.microsoft.com/office/drawing/2014/main" id="{AB5CF7A4-DA39-1541-ADE0-3A29FA121108}"/>
              </a:ext>
            </a:extLst>
          </p:cNvPr>
          <p:cNvSpPr/>
          <p:nvPr/>
        </p:nvSpPr>
        <p:spPr>
          <a:xfrm>
            <a:off x="9775394" y="2697738"/>
            <a:ext cx="1940263" cy="19094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300" b="1" dirty="0">
                <a:solidFill>
                  <a:srgbClr val="FFFFFF"/>
                </a:solidFill>
                <a:latin typeface="Source Sans Pro" charset="0"/>
                <a:ea typeface="Source Sans Pro" charset="0"/>
                <a:cs typeface="Source Sans Pro" charset="0"/>
              </a:rPr>
              <a:t>Implementation </a:t>
            </a:r>
          </a:p>
        </p:txBody>
      </p:sp>
    </p:spTree>
    <p:extLst>
      <p:ext uri="{BB962C8B-B14F-4D97-AF65-F5344CB8AC3E}">
        <p14:creationId xmlns:p14="http://schemas.microsoft.com/office/powerpoint/2010/main" val="3070464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7517" y="3004076"/>
            <a:ext cx="10676965" cy="849848"/>
          </a:xfrm>
          <a:prstGeom prst="rect">
            <a:avLst/>
          </a:prstGeom>
          <a:noFill/>
        </p:spPr>
        <p:txBody>
          <a:bodyPr wrap="square" rtlCol="0">
            <a:spAutoFit/>
          </a:bodyPr>
          <a:lstStyle/>
          <a:p>
            <a:pPr algn="ctr">
              <a:lnSpc>
                <a:spcPct val="80000"/>
              </a:lnSpc>
            </a:pPr>
            <a:r>
              <a:rPr lang="en-US" sz="6000" b="1" dirty="0">
                <a:solidFill>
                  <a:schemeClr val="bg1"/>
                </a:solidFill>
                <a:latin typeface="Gilroy ExtraBold" charset="0"/>
                <a:ea typeface="Gilroy ExtraBold" charset="0"/>
                <a:cs typeface="Gilroy ExtraBold" charset="0"/>
              </a:rPr>
              <a:t>Issue statement</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706099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7517" y="3004076"/>
            <a:ext cx="10676965" cy="849848"/>
          </a:xfrm>
          <a:prstGeom prst="rect">
            <a:avLst/>
          </a:prstGeom>
          <a:noFill/>
        </p:spPr>
        <p:txBody>
          <a:bodyPr wrap="square" rtlCol="0">
            <a:spAutoFit/>
          </a:bodyPr>
          <a:lstStyle/>
          <a:p>
            <a:pPr algn="ctr">
              <a:lnSpc>
                <a:spcPct val="80000"/>
              </a:lnSpc>
            </a:pPr>
            <a:r>
              <a:rPr lang="en-US" sz="6000" b="1" dirty="0">
                <a:solidFill>
                  <a:schemeClr val="bg1"/>
                </a:solidFill>
                <a:latin typeface="Gilroy ExtraBold" charset="0"/>
                <a:ea typeface="Gilroy ExtraBold" charset="0"/>
                <a:cs typeface="Gilroy ExtraBold" charset="0"/>
              </a:rPr>
              <a:t>Coalition building</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15988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7517" y="3004076"/>
            <a:ext cx="10676965" cy="849848"/>
          </a:xfrm>
          <a:prstGeom prst="rect">
            <a:avLst/>
          </a:prstGeom>
          <a:noFill/>
        </p:spPr>
        <p:txBody>
          <a:bodyPr wrap="square" rtlCol="0">
            <a:spAutoFit/>
          </a:bodyPr>
          <a:lstStyle/>
          <a:p>
            <a:pPr algn="ctr">
              <a:lnSpc>
                <a:spcPct val="80000"/>
              </a:lnSpc>
            </a:pPr>
            <a:r>
              <a:rPr lang="en-US" sz="6000" b="1" dirty="0">
                <a:solidFill>
                  <a:schemeClr val="bg1"/>
                </a:solidFill>
                <a:latin typeface="Gilroy ExtraBold" charset="0"/>
                <a:ea typeface="Gilroy ExtraBold" charset="0"/>
                <a:cs typeface="Gilroy ExtraBold" charset="0"/>
              </a:rPr>
              <a:t>Legislation</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993896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7517" y="3004076"/>
            <a:ext cx="10676965" cy="849848"/>
          </a:xfrm>
          <a:prstGeom prst="rect">
            <a:avLst/>
          </a:prstGeom>
          <a:noFill/>
        </p:spPr>
        <p:txBody>
          <a:bodyPr wrap="square" rtlCol="0">
            <a:spAutoFit/>
          </a:bodyPr>
          <a:lstStyle/>
          <a:p>
            <a:pPr algn="ctr">
              <a:lnSpc>
                <a:spcPct val="80000"/>
              </a:lnSpc>
            </a:pPr>
            <a:r>
              <a:rPr lang="en-US" sz="6000" b="1" dirty="0">
                <a:solidFill>
                  <a:schemeClr val="bg1"/>
                </a:solidFill>
                <a:latin typeface="Gilroy ExtraBold" charset="0"/>
                <a:ea typeface="Gilroy ExtraBold" charset="0"/>
                <a:cs typeface="Gilroy ExtraBold" charset="0"/>
              </a:rPr>
              <a:t>Timeline</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23552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7517" y="3004076"/>
            <a:ext cx="10676965" cy="849848"/>
          </a:xfrm>
          <a:prstGeom prst="rect">
            <a:avLst/>
          </a:prstGeom>
          <a:noFill/>
        </p:spPr>
        <p:txBody>
          <a:bodyPr wrap="square" rtlCol="0">
            <a:spAutoFit/>
          </a:bodyPr>
          <a:lstStyle/>
          <a:p>
            <a:pPr algn="ctr">
              <a:lnSpc>
                <a:spcPct val="80000"/>
              </a:lnSpc>
            </a:pPr>
            <a:r>
              <a:rPr lang="en-US" sz="6000" b="1" dirty="0">
                <a:solidFill>
                  <a:schemeClr val="bg1"/>
                </a:solidFill>
                <a:latin typeface="Gilroy ExtraBold" charset="0"/>
                <a:ea typeface="Gilroy ExtraBold" charset="0"/>
                <a:cs typeface="Gilroy ExtraBold" charset="0"/>
              </a:rPr>
              <a:t>Implementation</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875847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2735" y="1201821"/>
            <a:ext cx="4371878" cy="1139671"/>
          </a:xfrm>
          <a:prstGeom prst="rect">
            <a:avLst/>
          </a:prstGeom>
          <a:noFill/>
        </p:spPr>
        <p:txBody>
          <a:bodyPr wrap="square" rtlCol="0">
            <a:spAutoFit/>
          </a:bodyPr>
          <a:lstStyle/>
          <a:p>
            <a:pPr>
              <a:lnSpc>
                <a:spcPct val="80000"/>
              </a:lnSpc>
            </a:pPr>
            <a:r>
              <a:rPr lang="en-US" sz="4200" b="1" dirty="0">
                <a:solidFill>
                  <a:srgbClr val="00B4DC"/>
                </a:solidFill>
                <a:latin typeface="Gilroy ExtraBold" charset="0"/>
                <a:ea typeface="Gilroy ExtraBold" charset="0"/>
                <a:cs typeface="Gilroy ExtraBold" charset="0"/>
              </a:rPr>
              <a:t>Tonight’s </a:t>
            </a:r>
          </a:p>
          <a:p>
            <a:pPr>
              <a:lnSpc>
                <a:spcPct val="80000"/>
              </a:lnSpc>
            </a:pPr>
            <a:r>
              <a:rPr lang="en-US" sz="4200" b="1" dirty="0">
                <a:solidFill>
                  <a:srgbClr val="00B4DC"/>
                </a:solidFill>
                <a:latin typeface="Gilroy ExtraBold" charset="0"/>
                <a:ea typeface="Gilroy ExtraBold" charset="0"/>
                <a:cs typeface="Gilroy ExtraBold" charset="0"/>
              </a:rPr>
              <a:t>agenda</a:t>
            </a:r>
          </a:p>
        </p:txBody>
      </p:sp>
      <p:graphicFrame>
        <p:nvGraphicFramePr>
          <p:cNvPr id="8" name="Table 7"/>
          <p:cNvGraphicFramePr>
            <a:graphicFrameLocks noGrp="1"/>
          </p:cNvGraphicFramePr>
          <p:nvPr>
            <p:extLst>
              <p:ext uri="{D42A27DB-BD31-4B8C-83A1-F6EECF244321}">
                <p14:modId xmlns:p14="http://schemas.microsoft.com/office/powerpoint/2010/main" val="1687616979"/>
              </p:ext>
            </p:extLst>
          </p:nvPr>
        </p:nvGraphicFramePr>
        <p:xfrm>
          <a:off x="5822060" y="1201821"/>
          <a:ext cx="5540883" cy="4450080"/>
        </p:xfrm>
        <a:graphic>
          <a:graphicData uri="http://schemas.openxmlformats.org/drawingml/2006/table">
            <a:tbl>
              <a:tblPr firstRow="1" bandRow="1">
                <a:tableStyleId>{5C22544A-7EE6-4342-B048-85BDC9FD1C3A}</a:tableStyleId>
              </a:tblPr>
              <a:tblGrid>
                <a:gridCol w="259956">
                  <a:extLst>
                    <a:ext uri="{9D8B030D-6E8A-4147-A177-3AD203B41FA5}">
                      <a16:colId xmlns:a16="http://schemas.microsoft.com/office/drawing/2014/main" val="20000"/>
                    </a:ext>
                  </a:extLst>
                </a:gridCol>
                <a:gridCol w="5280927">
                  <a:extLst>
                    <a:ext uri="{9D8B030D-6E8A-4147-A177-3AD203B41FA5}">
                      <a16:colId xmlns:a16="http://schemas.microsoft.com/office/drawing/2014/main" val="20001"/>
                    </a:ext>
                  </a:extLst>
                </a:gridCol>
              </a:tblGrid>
              <a:tr h="269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chemeClr val="tx1"/>
                        </a:solidFill>
                        <a:latin typeface="Source Sans Pro" charset="0"/>
                        <a:ea typeface="Source Sans Pro" charset="0"/>
                        <a:cs typeface="Source Sans Pro" charset="0"/>
                      </a:endParaRPr>
                    </a:p>
                  </a:txBody>
                  <a:tcPr anchor="ctr">
                    <a:solidFill>
                      <a:schemeClr val="bg1"/>
                    </a:solidFill>
                  </a:tcPr>
                </a:tc>
                <a:tc>
                  <a:txBody>
                    <a:bodyPr/>
                    <a:lstStyle/>
                    <a:p>
                      <a:r>
                        <a:rPr lang="en-US" sz="2200" b="0" dirty="0">
                          <a:solidFill>
                            <a:schemeClr val="tx1"/>
                          </a:solidFill>
                          <a:latin typeface="Source Sans Pro" charset="0"/>
                          <a:ea typeface="Source Sans Pro" charset="0"/>
                          <a:cs typeface="Source Sans Pro" charset="0"/>
                        </a:rPr>
                        <a:t>Opening</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Assessment of issue implementation </a:t>
                      </a:r>
                    </a:p>
                    <a:p>
                      <a:endParaRPr lang="en-US" sz="2200" b="0" dirty="0">
                        <a:solidFill>
                          <a:schemeClr val="tx1"/>
                        </a:solidFill>
                        <a:latin typeface="Source Sans Pro" charset="0"/>
                        <a:ea typeface="Source Sans Pro" charset="0"/>
                        <a:cs typeface="Source Sans Pro" charset="0"/>
                      </a:endParaRPr>
                    </a:p>
                    <a:p>
                      <a:r>
                        <a:rPr lang="en-US" sz="2200" b="1" dirty="0">
                          <a:solidFill>
                            <a:schemeClr val="tx1"/>
                          </a:solidFill>
                          <a:latin typeface="Source Sans Pro" charset="0"/>
                          <a:ea typeface="Source Sans Pro" charset="0"/>
                          <a:cs typeface="Source Sans Pro" charset="0"/>
                        </a:rPr>
                        <a:t>Review of coalition best practices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Workshop modeling</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Workshop groups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Closing </a:t>
                      </a:r>
                    </a:p>
                    <a:p>
                      <a:endParaRPr lang="en-US" sz="2200" b="0" dirty="0">
                        <a:solidFill>
                          <a:schemeClr val="tx1"/>
                        </a:solidFill>
                        <a:latin typeface="Source Sans Pro" charset="0"/>
                        <a:ea typeface="Source Sans Pro" charset="0"/>
                        <a:cs typeface="Source Sans Pro" charset="0"/>
                      </a:endParaRPr>
                    </a:p>
                    <a:p>
                      <a:endParaRPr lang="en-US" sz="2200" b="0" dirty="0">
                        <a:solidFill>
                          <a:schemeClr val="tx1"/>
                        </a:solidFill>
                        <a:latin typeface="Source Sans Pro" charset="0"/>
                        <a:ea typeface="Source Sans Pro" charset="0"/>
                        <a:cs typeface="Source Sans Pro" charset="0"/>
                      </a:endParaRPr>
                    </a:p>
                  </a:txBody>
                  <a:tcPr anchor="ctr">
                    <a:solidFill>
                      <a:schemeClr val="bg1"/>
                    </a:solidFill>
                  </a:tcPr>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8341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6" name="Picture 5"/>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1026" name="Picture 2" descr="https://lh4.googleusercontent.com/KUX5EFPRXQpefi0AAso4dwukvPf7Ss_Y-pnaXzoNW_1-FmpPW5i3s9Jvb3FZYfK45S7kW9OqOTjZOe5dbqrZBy8oyF_puVeoqhucUPFo-V4JJqMcnYTh1f0DdBrRmdsTifg8bswK">
            <a:extLst>
              <a:ext uri="{FF2B5EF4-FFF2-40B4-BE49-F238E27FC236}">
                <a16:creationId xmlns:a16="http://schemas.microsoft.com/office/drawing/2014/main" id="{A1537C79-58D6-C846-987B-965D74117D75}"/>
              </a:ext>
            </a:extLst>
          </p:cNvPr>
          <p:cNvPicPr>
            <a:picLocks noChangeAspect="1" noChangeArrowheads="1"/>
          </p:cNvPicPr>
          <p:nvPr/>
        </p:nvPicPr>
        <p:blipFill rotWithShape="1">
          <a:blip r:embed="rId5">
            <a:alphaModFix amt="20000"/>
            <a:extLst>
              <a:ext uri="{28A0092B-C50C-407E-A947-70E740481C1C}">
                <a14:useLocalDpi xmlns:a14="http://schemas.microsoft.com/office/drawing/2010/main" val="0"/>
              </a:ext>
            </a:extLst>
          </a:blip>
          <a:srcRect b="12529"/>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A58007E-8453-F846-A576-94AD0419057C}"/>
              </a:ext>
            </a:extLst>
          </p:cNvPr>
          <p:cNvSpPr txBox="1"/>
          <p:nvPr/>
        </p:nvSpPr>
        <p:spPr>
          <a:xfrm>
            <a:off x="0" y="3044279"/>
            <a:ext cx="12192000" cy="1015663"/>
          </a:xfrm>
          <a:prstGeom prst="rect">
            <a:avLst/>
          </a:prstGeom>
          <a:noFill/>
        </p:spPr>
        <p:txBody>
          <a:bodyPr wrap="square" rtlCol="0">
            <a:spAutoFit/>
          </a:bodyPr>
          <a:lstStyle/>
          <a:p>
            <a:pPr algn="ctr"/>
            <a:r>
              <a:rPr lang="en-US" sz="6000" b="1" dirty="0">
                <a:solidFill>
                  <a:schemeClr val="bg1"/>
                </a:solidFill>
                <a:latin typeface="Gilroy ExtraBold" pitchFamily="2" charset="77"/>
              </a:rPr>
              <a:t>Resolution 124 </a:t>
            </a:r>
          </a:p>
        </p:txBody>
      </p:sp>
    </p:spTree>
    <p:extLst>
      <p:ext uri="{BB962C8B-B14F-4D97-AF65-F5344CB8AC3E}">
        <p14:creationId xmlns:p14="http://schemas.microsoft.com/office/powerpoint/2010/main" val="2215820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796650" y="1453260"/>
            <a:ext cx="8598699" cy="3416320"/>
          </a:xfrm>
          <a:prstGeom prst="rect">
            <a:avLst/>
          </a:prstGeom>
          <a:noFill/>
        </p:spPr>
        <p:txBody>
          <a:bodyPr wrap="square" rtlCol="0">
            <a:spAutoFit/>
          </a:bodyPr>
          <a:lstStyle/>
          <a:p>
            <a:pPr algn="ctr">
              <a:lnSpc>
                <a:spcPct val="90000"/>
              </a:lnSpc>
            </a:pPr>
            <a:r>
              <a:rPr lang="en-US" sz="4000" b="1" dirty="0">
                <a:solidFill>
                  <a:schemeClr val="bg1"/>
                </a:solidFill>
                <a:latin typeface="Gilroy ExtraBold" charset="0"/>
                <a:ea typeface="Gilroy ExtraBold" charset="0"/>
                <a:cs typeface="Gilroy ExtraBold" charset="0"/>
              </a:rPr>
              <a:t>“The best way to not feel hopeless is to get up and do something. If you go out and make some good things happen, you will fill the world with hope, and you will fill yourself with hope.” </a:t>
            </a:r>
          </a:p>
        </p:txBody>
      </p:sp>
      <p:pic>
        <p:nvPicPr>
          <p:cNvPr id="7" name="Picture 6"/>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8" name="Rectangle 7">
            <a:extLst>
              <a:ext uri="{FF2B5EF4-FFF2-40B4-BE49-F238E27FC236}">
                <a16:creationId xmlns:a16="http://schemas.microsoft.com/office/drawing/2014/main" id="{5760805F-2B6D-FC44-9BCC-C22C140E492E}"/>
              </a:ext>
            </a:extLst>
          </p:cNvPr>
          <p:cNvSpPr/>
          <p:nvPr/>
        </p:nvSpPr>
        <p:spPr>
          <a:xfrm>
            <a:off x="3534926" y="5110643"/>
            <a:ext cx="5122146" cy="370101"/>
          </a:xfrm>
          <a:prstGeom prst="rect">
            <a:avLst/>
          </a:prstGeom>
        </p:spPr>
        <p:txBody>
          <a:bodyPr wrap="square">
            <a:spAutoFit/>
          </a:bodyPr>
          <a:lstStyle/>
          <a:p>
            <a:pPr algn="ctr">
              <a:lnSpc>
                <a:spcPct val="80000"/>
              </a:lnSpc>
            </a:pPr>
            <a:r>
              <a:rPr lang="en-US" sz="2200" b="1" spc="300" dirty="0">
                <a:solidFill>
                  <a:schemeClr val="tx1"/>
                </a:solidFill>
                <a:latin typeface="Gilroy ExtraBold" charset="0"/>
                <a:ea typeface="Gilroy ExtraBold" charset="0"/>
                <a:cs typeface="Gilroy ExtraBold" charset="0"/>
              </a:rPr>
              <a:t>BARACK OBAMA  </a:t>
            </a:r>
          </a:p>
        </p:txBody>
      </p:sp>
    </p:spTree>
    <p:extLst>
      <p:ext uri="{BB962C8B-B14F-4D97-AF65-F5344CB8AC3E}">
        <p14:creationId xmlns:p14="http://schemas.microsoft.com/office/powerpoint/2010/main" val="3226385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5157706" y="899030"/>
            <a:ext cx="6888519" cy="4493538"/>
          </a:xfrm>
          <a:prstGeom prst="rect">
            <a:avLst/>
          </a:prstGeom>
          <a:noFill/>
        </p:spPr>
        <p:txBody>
          <a:bodyPr wrap="square" rtlCol="0">
            <a:spAutoFit/>
          </a:bodyPr>
          <a:lstStyle/>
          <a:p>
            <a:r>
              <a:rPr lang="en-US" sz="2600" dirty="0">
                <a:solidFill>
                  <a:schemeClr val="bg1"/>
                </a:solidFill>
                <a:latin typeface="Source Sans Pro" charset="0"/>
                <a:ea typeface="Source Sans Pro" charset="0"/>
                <a:cs typeface="Source Sans Pro" charset="0"/>
              </a:rPr>
              <a:t>Look for people with the resources you need</a:t>
            </a:r>
          </a:p>
          <a:p>
            <a:endParaRPr lang="en-US" sz="2600" dirty="0">
              <a:solidFill>
                <a:schemeClr val="bg1"/>
              </a:solidFill>
              <a:latin typeface="Source Sans Pro" charset="0"/>
              <a:ea typeface="Source Sans Pro" charset="0"/>
              <a:cs typeface="Source Sans Pro" charset="0"/>
            </a:endParaRPr>
          </a:p>
          <a:p>
            <a:r>
              <a:rPr lang="en-US" sz="2600" dirty="0">
                <a:solidFill>
                  <a:schemeClr val="bg1"/>
                </a:solidFill>
                <a:latin typeface="Source Sans Pro" charset="0"/>
                <a:ea typeface="Source Sans Pro" charset="0"/>
                <a:cs typeface="Source Sans Pro" charset="0"/>
              </a:rPr>
              <a:t>Ask for advice</a:t>
            </a:r>
          </a:p>
          <a:p>
            <a:endParaRPr lang="en-US" sz="2600" dirty="0">
              <a:solidFill>
                <a:schemeClr val="bg1"/>
              </a:solidFill>
              <a:latin typeface="Source Sans Pro" charset="0"/>
              <a:ea typeface="Source Sans Pro" charset="0"/>
              <a:cs typeface="Source Sans Pro" charset="0"/>
            </a:endParaRPr>
          </a:p>
          <a:p>
            <a:r>
              <a:rPr lang="en-US" sz="2600" dirty="0">
                <a:solidFill>
                  <a:schemeClr val="bg1"/>
                </a:solidFill>
                <a:latin typeface="Source Sans Pro" charset="0"/>
                <a:ea typeface="Source Sans Pro" charset="0"/>
                <a:cs typeface="Source Sans Pro" charset="0"/>
              </a:rPr>
              <a:t>Show up – relationships are everything </a:t>
            </a:r>
          </a:p>
          <a:p>
            <a:endParaRPr lang="en-US" sz="2600" dirty="0">
              <a:solidFill>
                <a:schemeClr val="bg1"/>
              </a:solidFill>
              <a:latin typeface="Source Sans Pro" charset="0"/>
              <a:ea typeface="Source Sans Pro" charset="0"/>
              <a:cs typeface="Source Sans Pro" charset="0"/>
            </a:endParaRPr>
          </a:p>
          <a:p>
            <a:r>
              <a:rPr lang="en-US" sz="2600" dirty="0">
                <a:solidFill>
                  <a:schemeClr val="bg1"/>
                </a:solidFill>
                <a:latin typeface="Source Sans Pro" charset="0"/>
                <a:ea typeface="Source Sans Pro" charset="0"/>
                <a:cs typeface="Source Sans Pro" charset="0"/>
              </a:rPr>
              <a:t>Brainstorm contacts </a:t>
            </a:r>
          </a:p>
          <a:p>
            <a:endParaRPr lang="en-US" sz="2600" dirty="0">
              <a:solidFill>
                <a:schemeClr val="bg1"/>
              </a:solidFill>
              <a:latin typeface="Source Sans Pro" charset="0"/>
              <a:ea typeface="Source Sans Pro" charset="0"/>
              <a:cs typeface="Source Sans Pro" charset="0"/>
            </a:endParaRPr>
          </a:p>
          <a:p>
            <a:r>
              <a:rPr lang="en-US" sz="2600" dirty="0">
                <a:solidFill>
                  <a:schemeClr val="bg1"/>
                </a:solidFill>
                <a:latin typeface="Source Sans Pro" charset="0"/>
                <a:ea typeface="Source Sans Pro" charset="0"/>
                <a:cs typeface="Source Sans Pro" charset="0"/>
              </a:rPr>
              <a:t>Work together builds relationships</a:t>
            </a:r>
          </a:p>
          <a:p>
            <a:endParaRPr lang="en-US" sz="2600" dirty="0">
              <a:solidFill>
                <a:schemeClr val="bg1"/>
              </a:solidFill>
              <a:latin typeface="Source Sans Pro" charset="0"/>
              <a:ea typeface="Source Sans Pro" charset="0"/>
              <a:cs typeface="Source Sans Pro" charset="0"/>
            </a:endParaRPr>
          </a:p>
          <a:p>
            <a:r>
              <a:rPr lang="en-US" sz="2600" dirty="0">
                <a:solidFill>
                  <a:schemeClr val="bg1"/>
                </a:solidFill>
                <a:latin typeface="Source Sans Pro" charset="0"/>
                <a:ea typeface="Source Sans Pro" charset="0"/>
                <a:cs typeface="Source Sans Pro" charset="0"/>
              </a:rPr>
              <a:t>Partnerships and coalitions are everything </a:t>
            </a:r>
          </a:p>
        </p:txBody>
      </p:sp>
      <p:sp>
        <p:nvSpPr>
          <p:cNvPr id="9" name="Oval 8"/>
          <p:cNvSpPr/>
          <p:nvPr/>
        </p:nvSpPr>
        <p:spPr>
          <a:xfrm>
            <a:off x="4673571" y="938786"/>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4673571" y="1819114"/>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4673571" y="4942861"/>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6</a:t>
            </a:r>
          </a:p>
        </p:txBody>
      </p:sp>
      <p:sp>
        <p:nvSpPr>
          <p:cNvPr id="12" name="Oval 11">
            <a:extLst>
              <a:ext uri="{FF2B5EF4-FFF2-40B4-BE49-F238E27FC236}">
                <a16:creationId xmlns:a16="http://schemas.microsoft.com/office/drawing/2014/main" id="{C6A0E3C3-B20A-F04C-A19B-FC2292EF9315}"/>
              </a:ext>
            </a:extLst>
          </p:cNvPr>
          <p:cNvSpPr/>
          <p:nvPr/>
        </p:nvSpPr>
        <p:spPr>
          <a:xfrm>
            <a:off x="4673571" y="3380986"/>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
        <p:nvSpPr>
          <p:cNvPr id="14" name="Oval 13">
            <a:extLst>
              <a:ext uri="{FF2B5EF4-FFF2-40B4-BE49-F238E27FC236}">
                <a16:creationId xmlns:a16="http://schemas.microsoft.com/office/drawing/2014/main" id="{8CAEB994-9480-8B48-83EA-A04B15099181}"/>
              </a:ext>
            </a:extLst>
          </p:cNvPr>
          <p:cNvSpPr/>
          <p:nvPr/>
        </p:nvSpPr>
        <p:spPr>
          <a:xfrm>
            <a:off x="4673571" y="2580174"/>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3" name="Picture 12"/>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17" name="Oval 16">
            <a:extLst>
              <a:ext uri="{FF2B5EF4-FFF2-40B4-BE49-F238E27FC236}">
                <a16:creationId xmlns:a16="http://schemas.microsoft.com/office/drawing/2014/main" id="{CD0094EA-1A39-CE45-A9CA-F5122B8CED45}"/>
              </a:ext>
            </a:extLst>
          </p:cNvPr>
          <p:cNvSpPr/>
          <p:nvPr/>
        </p:nvSpPr>
        <p:spPr>
          <a:xfrm>
            <a:off x="4673571" y="4082410"/>
            <a:ext cx="344495" cy="3444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5</a:t>
            </a:r>
          </a:p>
        </p:txBody>
      </p:sp>
      <p:sp>
        <p:nvSpPr>
          <p:cNvPr id="18" name="Shape 187">
            <a:extLst>
              <a:ext uri="{FF2B5EF4-FFF2-40B4-BE49-F238E27FC236}">
                <a16:creationId xmlns:a16="http://schemas.microsoft.com/office/drawing/2014/main" id="{E5025115-F789-0F4A-86BE-8FAFA9E37FF9}"/>
              </a:ext>
            </a:extLst>
          </p:cNvPr>
          <p:cNvSpPr txBox="1"/>
          <p:nvPr/>
        </p:nvSpPr>
        <p:spPr>
          <a:xfrm>
            <a:off x="777188" y="863783"/>
            <a:ext cx="3429000" cy="2076543"/>
          </a:xfrm>
          <a:prstGeom prst="rect">
            <a:avLst/>
          </a:prstGeom>
          <a:noFill/>
          <a:ln>
            <a:noFill/>
          </a:ln>
        </p:spPr>
        <p:txBody>
          <a:bodyPr lIns="91425" tIns="45700" rIns="91425" bIns="45700" anchor="t" anchorCtr="0">
            <a:noAutofit/>
          </a:bodyPr>
          <a:lstStyle/>
          <a:p>
            <a:pPr marL="0" marR="0" lvl="0" indent="0" rtl="0">
              <a:lnSpc>
                <a:spcPct val="80000"/>
              </a:lnSpc>
              <a:spcBef>
                <a:spcPts val="0"/>
              </a:spcBef>
              <a:buSzPct val="25000"/>
              <a:buNone/>
            </a:pPr>
            <a:r>
              <a:rPr lang="en-US" sz="5400" b="1" dirty="0">
                <a:solidFill>
                  <a:schemeClr val="lt1"/>
                </a:solidFill>
                <a:latin typeface="Gilroy ExtraBold" charset="0"/>
                <a:ea typeface="Gilroy ExtraBold" charset="0"/>
                <a:cs typeface="Gilroy ExtraBold" charset="0"/>
                <a:sym typeface="Arial"/>
              </a:rPr>
              <a:t>Best practices</a:t>
            </a:r>
          </a:p>
        </p:txBody>
      </p:sp>
    </p:spTree>
    <p:extLst>
      <p:ext uri="{BB962C8B-B14F-4D97-AF65-F5344CB8AC3E}">
        <p14:creationId xmlns:p14="http://schemas.microsoft.com/office/powerpoint/2010/main" val="4124039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7B50A5-E205-4348-B410-98305B6B3F74}"/>
              </a:ext>
            </a:extLst>
          </p:cNvPr>
          <p:cNvPicPr>
            <a:picLocks noChangeAspect="1"/>
          </p:cNvPicPr>
          <p:nvPr/>
        </p:nvPicPr>
        <p:blipFill rotWithShape="1">
          <a:blip r:embed="rId3">
            <a:alphaModFix amt="20000"/>
          </a:blip>
          <a:srcRect t="-14883" b="43750"/>
          <a:stretch/>
        </p:blipFill>
        <p:spPr>
          <a:xfrm>
            <a:off x="0" y="-1814513"/>
            <a:ext cx="12192000" cy="8672513"/>
          </a:xfrm>
          <a:prstGeom prst="rect">
            <a:avLst/>
          </a:prstGeom>
          <a:solidFill>
            <a:schemeClr val="tx1"/>
          </a:solidFill>
        </p:spPr>
      </p:pic>
      <p:sp>
        <p:nvSpPr>
          <p:cNvPr id="8" name="TextBox 7"/>
          <p:cNvSpPr txBox="1"/>
          <p:nvPr/>
        </p:nvSpPr>
        <p:spPr>
          <a:xfrm>
            <a:off x="1126616" y="2959268"/>
            <a:ext cx="9938767" cy="1015663"/>
          </a:xfrm>
          <a:prstGeom prst="rect">
            <a:avLst/>
          </a:prstGeom>
          <a:noFill/>
        </p:spPr>
        <p:txBody>
          <a:bodyPr wrap="square" rtlCol="0">
            <a:spAutoFit/>
          </a:bodyPr>
          <a:lstStyle/>
          <a:p>
            <a:pPr algn="ctr"/>
            <a:r>
              <a:rPr lang="en-US" sz="6000" b="1" dirty="0">
                <a:solidFill>
                  <a:schemeClr val="bg1"/>
                </a:solidFill>
                <a:latin typeface="Gilroy ExtraBold" pitchFamily="2" charset="77"/>
                <a:ea typeface="Source Sans Pro" charset="0"/>
                <a:cs typeface="Source Sans Pro" charset="0"/>
              </a:rPr>
              <a:t>A tapestry of connections </a:t>
            </a:r>
          </a:p>
        </p:txBody>
      </p:sp>
      <p:pic>
        <p:nvPicPr>
          <p:cNvPr id="5" name="Picture 4"/>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7" name="Picture 6"/>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99655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2735" y="1201821"/>
            <a:ext cx="4371878" cy="1139671"/>
          </a:xfrm>
          <a:prstGeom prst="rect">
            <a:avLst/>
          </a:prstGeom>
          <a:noFill/>
        </p:spPr>
        <p:txBody>
          <a:bodyPr wrap="square" rtlCol="0">
            <a:spAutoFit/>
          </a:bodyPr>
          <a:lstStyle/>
          <a:p>
            <a:pPr>
              <a:lnSpc>
                <a:spcPct val="80000"/>
              </a:lnSpc>
            </a:pPr>
            <a:r>
              <a:rPr lang="en-US" sz="4200" b="1" dirty="0">
                <a:solidFill>
                  <a:srgbClr val="00B4DC"/>
                </a:solidFill>
                <a:latin typeface="Gilroy ExtraBold" charset="0"/>
                <a:ea typeface="Gilroy ExtraBold" charset="0"/>
                <a:cs typeface="Gilroy ExtraBold" charset="0"/>
              </a:rPr>
              <a:t>Tonight’s </a:t>
            </a:r>
          </a:p>
          <a:p>
            <a:pPr>
              <a:lnSpc>
                <a:spcPct val="80000"/>
              </a:lnSpc>
            </a:pPr>
            <a:r>
              <a:rPr lang="en-US" sz="4200" b="1" dirty="0">
                <a:solidFill>
                  <a:srgbClr val="00B4DC"/>
                </a:solidFill>
                <a:latin typeface="Gilroy ExtraBold" charset="0"/>
                <a:ea typeface="Gilroy ExtraBold" charset="0"/>
                <a:cs typeface="Gilroy ExtraBold" charset="0"/>
              </a:rPr>
              <a:t>agenda</a:t>
            </a:r>
          </a:p>
        </p:txBody>
      </p:sp>
      <p:graphicFrame>
        <p:nvGraphicFramePr>
          <p:cNvPr id="8" name="Table 7"/>
          <p:cNvGraphicFramePr>
            <a:graphicFrameLocks noGrp="1"/>
          </p:cNvGraphicFramePr>
          <p:nvPr>
            <p:extLst>
              <p:ext uri="{D42A27DB-BD31-4B8C-83A1-F6EECF244321}">
                <p14:modId xmlns:p14="http://schemas.microsoft.com/office/powerpoint/2010/main" val="2503744701"/>
              </p:ext>
            </p:extLst>
          </p:nvPr>
        </p:nvGraphicFramePr>
        <p:xfrm>
          <a:off x="5822060" y="1201821"/>
          <a:ext cx="5540883" cy="4450080"/>
        </p:xfrm>
        <a:graphic>
          <a:graphicData uri="http://schemas.openxmlformats.org/drawingml/2006/table">
            <a:tbl>
              <a:tblPr firstRow="1" bandRow="1">
                <a:tableStyleId>{5C22544A-7EE6-4342-B048-85BDC9FD1C3A}</a:tableStyleId>
              </a:tblPr>
              <a:tblGrid>
                <a:gridCol w="259956">
                  <a:extLst>
                    <a:ext uri="{9D8B030D-6E8A-4147-A177-3AD203B41FA5}">
                      <a16:colId xmlns:a16="http://schemas.microsoft.com/office/drawing/2014/main" val="20000"/>
                    </a:ext>
                  </a:extLst>
                </a:gridCol>
                <a:gridCol w="5280927">
                  <a:extLst>
                    <a:ext uri="{9D8B030D-6E8A-4147-A177-3AD203B41FA5}">
                      <a16:colId xmlns:a16="http://schemas.microsoft.com/office/drawing/2014/main" val="20001"/>
                    </a:ext>
                  </a:extLst>
                </a:gridCol>
              </a:tblGrid>
              <a:tr h="269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chemeClr val="tx1"/>
                        </a:solidFill>
                        <a:latin typeface="Source Sans Pro" charset="0"/>
                        <a:ea typeface="Source Sans Pro" charset="0"/>
                        <a:cs typeface="Source Sans Pro" charset="0"/>
                      </a:endParaRPr>
                    </a:p>
                  </a:txBody>
                  <a:tcPr anchor="ctr">
                    <a:solidFill>
                      <a:schemeClr val="bg1"/>
                    </a:solidFill>
                  </a:tcPr>
                </a:tc>
                <a:tc>
                  <a:txBody>
                    <a:bodyPr/>
                    <a:lstStyle/>
                    <a:p>
                      <a:r>
                        <a:rPr lang="en-US" sz="2200" b="0" dirty="0">
                          <a:solidFill>
                            <a:schemeClr val="tx1"/>
                          </a:solidFill>
                          <a:latin typeface="Source Sans Pro" charset="0"/>
                          <a:ea typeface="Source Sans Pro" charset="0"/>
                          <a:cs typeface="Source Sans Pro" charset="0"/>
                        </a:rPr>
                        <a:t>Opening</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Assessment of issue implementation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Review of coalition best practices</a:t>
                      </a:r>
                    </a:p>
                    <a:p>
                      <a:endParaRPr lang="en-US" sz="2200" b="0" dirty="0">
                        <a:solidFill>
                          <a:schemeClr val="tx1"/>
                        </a:solidFill>
                        <a:latin typeface="Source Sans Pro" charset="0"/>
                        <a:ea typeface="Source Sans Pro" charset="0"/>
                        <a:cs typeface="Source Sans Pro" charset="0"/>
                      </a:endParaRPr>
                    </a:p>
                    <a:p>
                      <a:r>
                        <a:rPr lang="en-US" sz="2200" b="1" dirty="0">
                          <a:solidFill>
                            <a:schemeClr val="tx1"/>
                          </a:solidFill>
                          <a:latin typeface="Source Sans Pro" charset="0"/>
                          <a:ea typeface="Source Sans Pro" charset="0"/>
                          <a:cs typeface="Source Sans Pro" charset="0"/>
                        </a:rPr>
                        <a:t>Workshop modeling</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Workshop groups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Closing </a:t>
                      </a:r>
                    </a:p>
                    <a:p>
                      <a:endParaRPr lang="en-US" sz="2200" b="0" dirty="0">
                        <a:solidFill>
                          <a:schemeClr val="tx1"/>
                        </a:solidFill>
                        <a:latin typeface="Source Sans Pro" charset="0"/>
                        <a:ea typeface="Source Sans Pro" charset="0"/>
                        <a:cs typeface="Source Sans Pro" charset="0"/>
                      </a:endParaRPr>
                    </a:p>
                    <a:p>
                      <a:endParaRPr lang="en-US" sz="2200" b="0" dirty="0">
                        <a:solidFill>
                          <a:schemeClr val="tx1"/>
                        </a:solidFill>
                        <a:latin typeface="Source Sans Pro" charset="0"/>
                        <a:ea typeface="Source Sans Pro" charset="0"/>
                        <a:cs typeface="Source Sans Pro" charset="0"/>
                      </a:endParaRPr>
                    </a:p>
                  </a:txBody>
                  <a:tcPr anchor="ctr">
                    <a:solidFill>
                      <a:schemeClr val="bg1"/>
                    </a:solidFill>
                  </a:tcPr>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9541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1126616" y="2305476"/>
            <a:ext cx="9938767" cy="1938992"/>
          </a:xfrm>
          <a:prstGeom prst="rect">
            <a:avLst/>
          </a:prstGeom>
          <a:noFill/>
        </p:spPr>
        <p:txBody>
          <a:bodyPr wrap="square" rtlCol="0">
            <a:spAutoFit/>
          </a:bodyPr>
          <a:lstStyle/>
          <a:p>
            <a:pPr algn="ctr"/>
            <a:r>
              <a:rPr lang="en-US" sz="12000" b="1" dirty="0">
                <a:solidFill>
                  <a:schemeClr val="bg1"/>
                </a:solidFill>
                <a:latin typeface="Gilroy ExtraBold" pitchFamily="2" charset="77"/>
                <a:ea typeface="Source Sans Pro" charset="0"/>
                <a:cs typeface="Source Sans Pro" charset="0"/>
              </a:rPr>
              <a:t>Group norms  </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7" name="Picture 6"/>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055460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16" y="2995035"/>
            <a:ext cx="11036968" cy="867930"/>
          </a:xfrm>
          <a:prstGeom prst="rect">
            <a:avLst/>
          </a:prstGeom>
          <a:noFill/>
        </p:spPr>
        <p:txBody>
          <a:bodyPr wrap="square" rtlCol="0">
            <a:spAutoFit/>
          </a:bodyPr>
          <a:lstStyle/>
          <a:p>
            <a:pPr algn="ctr">
              <a:lnSpc>
                <a:spcPct val="90000"/>
              </a:lnSpc>
            </a:pPr>
            <a:r>
              <a:rPr lang="en-US" sz="5600" b="1" dirty="0">
                <a:solidFill>
                  <a:srgbClr val="3D444B"/>
                </a:solidFill>
                <a:latin typeface="Gilroy ExtraBold" charset="0"/>
                <a:ea typeface="Gilroy ExtraBold" charset="0"/>
                <a:cs typeface="Gilroy ExtraBold" charset="0"/>
              </a:rPr>
              <a:t>Develop an ethic of sharing.   </a:t>
            </a:r>
            <a:endParaRPr lang="en-US" sz="5600" b="1" dirty="0">
              <a:solidFill>
                <a:srgbClr val="00B4DC"/>
              </a:solidFill>
              <a:latin typeface="Gilroy ExtraBold" charset="0"/>
              <a:ea typeface="Gilroy ExtraBold" charset="0"/>
              <a:cs typeface="Gilroy ExtraBold" charset="0"/>
            </a:endParaRPr>
          </a:p>
        </p:txBody>
      </p:sp>
      <p:sp>
        <p:nvSpPr>
          <p:cNvPr id="4" name="TextBox 3">
            <a:extLst>
              <a:ext uri="{FF2B5EF4-FFF2-40B4-BE49-F238E27FC236}">
                <a16:creationId xmlns:a16="http://schemas.microsoft.com/office/drawing/2014/main" id="{62B1CDEB-B466-5E43-8E99-194AE3FDAD81}"/>
              </a:ext>
            </a:extLst>
          </p:cNvPr>
          <p:cNvSpPr txBox="1"/>
          <p:nvPr/>
        </p:nvSpPr>
        <p:spPr>
          <a:xfrm>
            <a:off x="5039460" y="871870"/>
            <a:ext cx="2113079" cy="769441"/>
          </a:xfrm>
          <a:prstGeom prst="rect">
            <a:avLst/>
          </a:prstGeom>
          <a:solidFill>
            <a:schemeClr val="lt1"/>
          </a:solidFill>
        </p:spPr>
        <p:txBody>
          <a:bodyPr wrap="none" rtlCol="0">
            <a:spAutoFit/>
          </a:bodyPr>
          <a:lstStyle/>
          <a:p>
            <a:r>
              <a:rPr lang="en-US" sz="4400" b="1" dirty="0">
                <a:solidFill>
                  <a:schemeClr val="bg2"/>
                </a:solidFill>
                <a:latin typeface="Gilroy ExtraBold" pitchFamily="2" charset="77"/>
              </a:rPr>
              <a:t>Norm 1:</a:t>
            </a:r>
          </a:p>
        </p:txBody>
      </p:sp>
    </p:spTree>
    <p:extLst>
      <p:ext uri="{BB962C8B-B14F-4D97-AF65-F5344CB8AC3E}">
        <p14:creationId xmlns:p14="http://schemas.microsoft.com/office/powerpoint/2010/main" val="697680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16" y="2538674"/>
            <a:ext cx="11036968" cy="2419124"/>
          </a:xfrm>
          <a:prstGeom prst="rect">
            <a:avLst/>
          </a:prstGeom>
          <a:noFill/>
        </p:spPr>
        <p:txBody>
          <a:bodyPr wrap="square" rtlCol="0">
            <a:spAutoFit/>
          </a:bodyPr>
          <a:lstStyle/>
          <a:p>
            <a:pPr algn="ctr">
              <a:lnSpc>
                <a:spcPct val="90000"/>
              </a:lnSpc>
            </a:pPr>
            <a:r>
              <a:rPr lang="en-US" sz="5600" b="1" dirty="0">
                <a:solidFill>
                  <a:schemeClr val="tx1"/>
                </a:solidFill>
                <a:latin typeface="Gilroy ExtraBold" charset="0"/>
                <a:ea typeface="Gilroy ExtraBold" charset="0"/>
                <a:cs typeface="Gilroy ExtraBold" charset="0"/>
              </a:rPr>
              <a:t>It’s okay to question. Asking </a:t>
            </a:r>
          </a:p>
          <a:p>
            <a:pPr algn="ctr">
              <a:lnSpc>
                <a:spcPct val="90000"/>
              </a:lnSpc>
            </a:pPr>
            <a:r>
              <a:rPr lang="en-US" sz="5600" b="1" dirty="0">
                <a:solidFill>
                  <a:schemeClr val="tx1"/>
                </a:solidFill>
                <a:latin typeface="Gilroy ExtraBold" charset="0"/>
                <a:ea typeface="Gilroy ExtraBold" charset="0"/>
                <a:cs typeface="Gilroy ExtraBold" charset="0"/>
              </a:rPr>
              <a:t>for why; asking for evidence; receive feedback in kind.</a:t>
            </a:r>
          </a:p>
        </p:txBody>
      </p:sp>
      <p:sp>
        <p:nvSpPr>
          <p:cNvPr id="3" name="TextBox 2">
            <a:extLst>
              <a:ext uri="{FF2B5EF4-FFF2-40B4-BE49-F238E27FC236}">
                <a16:creationId xmlns:a16="http://schemas.microsoft.com/office/drawing/2014/main" id="{7D008C70-C9D9-0D4D-A9CA-82BD4789F160}"/>
              </a:ext>
            </a:extLst>
          </p:cNvPr>
          <p:cNvSpPr txBox="1"/>
          <p:nvPr/>
        </p:nvSpPr>
        <p:spPr>
          <a:xfrm>
            <a:off x="5039460" y="871870"/>
            <a:ext cx="2186817" cy="769441"/>
          </a:xfrm>
          <a:prstGeom prst="rect">
            <a:avLst/>
          </a:prstGeom>
          <a:solidFill>
            <a:schemeClr val="lt1"/>
          </a:solidFill>
        </p:spPr>
        <p:txBody>
          <a:bodyPr wrap="none" rtlCol="0">
            <a:spAutoFit/>
          </a:bodyPr>
          <a:lstStyle/>
          <a:p>
            <a:r>
              <a:rPr lang="en-US" sz="4400" b="1" dirty="0">
                <a:solidFill>
                  <a:schemeClr val="bg2"/>
                </a:solidFill>
                <a:latin typeface="Gilroy ExtraBold" pitchFamily="2" charset="77"/>
              </a:rPr>
              <a:t>Norm 2:</a:t>
            </a:r>
          </a:p>
        </p:txBody>
      </p:sp>
    </p:spTree>
    <p:extLst>
      <p:ext uri="{BB962C8B-B14F-4D97-AF65-F5344CB8AC3E}">
        <p14:creationId xmlns:p14="http://schemas.microsoft.com/office/powerpoint/2010/main" val="1528265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16" y="2643812"/>
            <a:ext cx="11036968" cy="1643527"/>
          </a:xfrm>
          <a:prstGeom prst="rect">
            <a:avLst/>
          </a:prstGeom>
          <a:noFill/>
        </p:spPr>
        <p:txBody>
          <a:bodyPr wrap="square" rtlCol="0">
            <a:spAutoFit/>
          </a:bodyPr>
          <a:lstStyle/>
          <a:p>
            <a:pPr algn="ctr">
              <a:lnSpc>
                <a:spcPct val="90000"/>
              </a:lnSpc>
            </a:pPr>
            <a:r>
              <a:rPr lang="en-US" sz="5600" b="1" dirty="0">
                <a:solidFill>
                  <a:srgbClr val="3D444B"/>
                </a:solidFill>
                <a:latin typeface="Gilroy ExtraBold" charset="0"/>
                <a:ea typeface="Gilroy ExtraBold" charset="0"/>
                <a:cs typeface="Gilroy ExtraBold" charset="0"/>
              </a:rPr>
              <a:t>No one is above critique</a:t>
            </a:r>
            <a:r>
              <a:rPr lang="en-US" sz="5600" b="1">
                <a:solidFill>
                  <a:srgbClr val="3D444B"/>
                </a:solidFill>
                <a:latin typeface="Gilroy ExtraBold" charset="0"/>
                <a:ea typeface="Gilroy ExtraBold" charset="0"/>
                <a:cs typeface="Gilroy ExtraBold" charset="0"/>
              </a:rPr>
              <a:t>, </a:t>
            </a:r>
          </a:p>
          <a:p>
            <a:pPr algn="ctr">
              <a:lnSpc>
                <a:spcPct val="90000"/>
              </a:lnSpc>
            </a:pPr>
            <a:r>
              <a:rPr lang="en-US" sz="5600" b="1" dirty="0">
                <a:solidFill>
                  <a:srgbClr val="3D444B"/>
                </a:solidFill>
                <a:latin typeface="Gilroy ExtraBold" charset="0"/>
                <a:ea typeface="Gilroy ExtraBold" charset="0"/>
                <a:cs typeface="Gilroy ExtraBold" charset="0"/>
              </a:rPr>
              <a:t>no one is below dignity.    </a:t>
            </a:r>
            <a:endParaRPr lang="en-US" sz="5600" b="1" dirty="0">
              <a:solidFill>
                <a:srgbClr val="00B4DC"/>
              </a:solidFill>
              <a:latin typeface="Gilroy ExtraBold" charset="0"/>
              <a:ea typeface="Gilroy ExtraBold" charset="0"/>
              <a:cs typeface="Gilroy ExtraBold" charset="0"/>
            </a:endParaRPr>
          </a:p>
        </p:txBody>
      </p:sp>
      <p:sp>
        <p:nvSpPr>
          <p:cNvPr id="3" name="TextBox 2">
            <a:extLst>
              <a:ext uri="{FF2B5EF4-FFF2-40B4-BE49-F238E27FC236}">
                <a16:creationId xmlns:a16="http://schemas.microsoft.com/office/drawing/2014/main" id="{DFECD809-EF97-F747-9E29-C3E659A5EC94}"/>
              </a:ext>
            </a:extLst>
          </p:cNvPr>
          <p:cNvSpPr txBox="1"/>
          <p:nvPr/>
        </p:nvSpPr>
        <p:spPr>
          <a:xfrm>
            <a:off x="5039460" y="871870"/>
            <a:ext cx="2196435" cy="769441"/>
          </a:xfrm>
          <a:prstGeom prst="rect">
            <a:avLst/>
          </a:prstGeom>
          <a:solidFill>
            <a:schemeClr val="lt1"/>
          </a:solidFill>
        </p:spPr>
        <p:txBody>
          <a:bodyPr wrap="none" rtlCol="0">
            <a:spAutoFit/>
          </a:bodyPr>
          <a:lstStyle/>
          <a:p>
            <a:r>
              <a:rPr lang="en-US" sz="4400" b="1" dirty="0">
                <a:solidFill>
                  <a:schemeClr val="bg2"/>
                </a:solidFill>
                <a:latin typeface="Gilroy ExtraBold" pitchFamily="2" charset="77"/>
              </a:rPr>
              <a:t>Norm 3:</a:t>
            </a:r>
          </a:p>
        </p:txBody>
      </p:sp>
    </p:spTree>
    <p:extLst>
      <p:ext uri="{BB962C8B-B14F-4D97-AF65-F5344CB8AC3E}">
        <p14:creationId xmlns:p14="http://schemas.microsoft.com/office/powerpoint/2010/main" val="2813875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16" y="2995035"/>
            <a:ext cx="11036968" cy="867930"/>
          </a:xfrm>
          <a:prstGeom prst="rect">
            <a:avLst/>
          </a:prstGeom>
          <a:noFill/>
        </p:spPr>
        <p:txBody>
          <a:bodyPr wrap="square" rtlCol="0">
            <a:spAutoFit/>
          </a:bodyPr>
          <a:lstStyle/>
          <a:p>
            <a:pPr algn="ctr">
              <a:lnSpc>
                <a:spcPct val="90000"/>
              </a:lnSpc>
            </a:pPr>
            <a:r>
              <a:rPr lang="en-US" sz="5600" b="1" dirty="0">
                <a:solidFill>
                  <a:srgbClr val="3D444B"/>
                </a:solidFill>
                <a:latin typeface="Gilroy ExtraBold" charset="0"/>
                <a:ea typeface="Gilroy ExtraBold" charset="0"/>
                <a:cs typeface="Gilroy ExtraBold" charset="0"/>
              </a:rPr>
              <a:t>Respect, Empower, Include.    </a:t>
            </a:r>
            <a:endParaRPr lang="en-US" sz="5600" b="1" dirty="0">
              <a:solidFill>
                <a:srgbClr val="00B4DC"/>
              </a:solidFill>
              <a:latin typeface="Gilroy ExtraBold" charset="0"/>
              <a:ea typeface="Gilroy ExtraBold" charset="0"/>
              <a:cs typeface="Gilroy ExtraBold" charset="0"/>
            </a:endParaRPr>
          </a:p>
        </p:txBody>
      </p:sp>
      <p:sp>
        <p:nvSpPr>
          <p:cNvPr id="3" name="TextBox 2">
            <a:extLst>
              <a:ext uri="{FF2B5EF4-FFF2-40B4-BE49-F238E27FC236}">
                <a16:creationId xmlns:a16="http://schemas.microsoft.com/office/drawing/2014/main" id="{DFECD809-EF97-F747-9E29-C3E659A5EC94}"/>
              </a:ext>
            </a:extLst>
          </p:cNvPr>
          <p:cNvSpPr txBox="1"/>
          <p:nvPr/>
        </p:nvSpPr>
        <p:spPr>
          <a:xfrm>
            <a:off x="5039460" y="871870"/>
            <a:ext cx="2212465" cy="769441"/>
          </a:xfrm>
          <a:prstGeom prst="rect">
            <a:avLst/>
          </a:prstGeom>
          <a:solidFill>
            <a:schemeClr val="lt1"/>
          </a:solidFill>
        </p:spPr>
        <p:txBody>
          <a:bodyPr wrap="none" rtlCol="0">
            <a:spAutoFit/>
          </a:bodyPr>
          <a:lstStyle/>
          <a:p>
            <a:r>
              <a:rPr lang="en-US" sz="4400" b="1" dirty="0">
                <a:solidFill>
                  <a:schemeClr val="bg2"/>
                </a:solidFill>
                <a:latin typeface="Gilroy ExtraBold" pitchFamily="2" charset="77"/>
              </a:rPr>
              <a:t>Norm 4:</a:t>
            </a:r>
          </a:p>
        </p:txBody>
      </p:sp>
    </p:spTree>
    <p:extLst>
      <p:ext uri="{BB962C8B-B14F-4D97-AF65-F5344CB8AC3E}">
        <p14:creationId xmlns:p14="http://schemas.microsoft.com/office/powerpoint/2010/main" val="1032063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16" y="2995035"/>
            <a:ext cx="11036968" cy="867930"/>
          </a:xfrm>
          <a:prstGeom prst="rect">
            <a:avLst/>
          </a:prstGeom>
          <a:noFill/>
        </p:spPr>
        <p:txBody>
          <a:bodyPr wrap="square" rtlCol="0">
            <a:spAutoFit/>
          </a:bodyPr>
          <a:lstStyle/>
          <a:p>
            <a:pPr algn="ctr">
              <a:lnSpc>
                <a:spcPct val="90000"/>
              </a:lnSpc>
            </a:pPr>
            <a:r>
              <a:rPr lang="en-US" sz="5600" b="1" dirty="0">
                <a:solidFill>
                  <a:srgbClr val="3D444B"/>
                </a:solidFill>
                <a:latin typeface="Gilroy ExtraBold" charset="0"/>
                <a:ea typeface="Gilroy ExtraBold" charset="0"/>
                <a:cs typeface="Gilroy ExtraBold" charset="0"/>
              </a:rPr>
              <a:t>Step up; step back.    </a:t>
            </a:r>
            <a:endParaRPr lang="en-US" sz="5600" b="1" dirty="0">
              <a:solidFill>
                <a:srgbClr val="00B4DC"/>
              </a:solidFill>
              <a:latin typeface="Gilroy ExtraBold" charset="0"/>
              <a:ea typeface="Gilroy ExtraBold" charset="0"/>
              <a:cs typeface="Gilroy ExtraBold" charset="0"/>
            </a:endParaRPr>
          </a:p>
        </p:txBody>
      </p:sp>
      <p:sp>
        <p:nvSpPr>
          <p:cNvPr id="3" name="TextBox 2">
            <a:extLst>
              <a:ext uri="{FF2B5EF4-FFF2-40B4-BE49-F238E27FC236}">
                <a16:creationId xmlns:a16="http://schemas.microsoft.com/office/drawing/2014/main" id="{DFECD809-EF97-F747-9E29-C3E659A5EC94}"/>
              </a:ext>
            </a:extLst>
          </p:cNvPr>
          <p:cNvSpPr txBox="1"/>
          <p:nvPr/>
        </p:nvSpPr>
        <p:spPr>
          <a:xfrm>
            <a:off x="5039460" y="871870"/>
            <a:ext cx="2196435" cy="769441"/>
          </a:xfrm>
          <a:prstGeom prst="rect">
            <a:avLst/>
          </a:prstGeom>
          <a:solidFill>
            <a:schemeClr val="lt1"/>
          </a:solidFill>
        </p:spPr>
        <p:txBody>
          <a:bodyPr wrap="none" rtlCol="0">
            <a:spAutoFit/>
          </a:bodyPr>
          <a:lstStyle/>
          <a:p>
            <a:r>
              <a:rPr lang="en-US" sz="4400" b="1" dirty="0">
                <a:solidFill>
                  <a:schemeClr val="bg2"/>
                </a:solidFill>
                <a:latin typeface="Gilroy ExtraBold" pitchFamily="2" charset="77"/>
              </a:rPr>
              <a:t>Norm 5:</a:t>
            </a:r>
          </a:p>
        </p:txBody>
      </p:sp>
    </p:spTree>
    <p:extLst>
      <p:ext uri="{BB962C8B-B14F-4D97-AF65-F5344CB8AC3E}">
        <p14:creationId xmlns:p14="http://schemas.microsoft.com/office/powerpoint/2010/main" val="4005544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2735" y="1201821"/>
            <a:ext cx="4371878" cy="1139671"/>
          </a:xfrm>
          <a:prstGeom prst="rect">
            <a:avLst/>
          </a:prstGeom>
          <a:noFill/>
        </p:spPr>
        <p:txBody>
          <a:bodyPr wrap="square" rtlCol="0">
            <a:spAutoFit/>
          </a:bodyPr>
          <a:lstStyle/>
          <a:p>
            <a:pPr>
              <a:lnSpc>
                <a:spcPct val="80000"/>
              </a:lnSpc>
            </a:pPr>
            <a:r>
              <a:rPr lang="en-US" sz="4200" b="1" dirty="0">
                <a:solidFill>
                  <a:srgbClr val="00B4DC"/>
                </a:solidFill>
                <a:latin typeface="Gilroy ExtraBold" charset="0"/>
                <a:ea typeface="Gilroy ExtraBold" charset="0"/>
                <a:cs typeface="Gilroy ExtraBold" charset="0"/>
              </a:rPr>
              <a:t>Tonight’s </a:t>
            </a:r>
          </a:p>
          <a:p>
            <a:pPr>
              <a:lnSpc>
                <a:spcPct val="80000"/>
              </a:lnSpc>
            </a:pPr>
            <a:r>
              <a:rPr lang="en-US" sz="4200" b="1" dirty="0">
                <a:solidFill>
                  <a:srgbClr val="00B4DC"/>
                </a:solidFill>
                <a:latin typeface="Gilroy ExtraBold" charset="0"/>
                <a:ea typeface="Gilroy ExtraBold" charset="0"/>
                <a:cs typeface="Gilroy ExtraBold" charset="0"/>
              </a:rPr>
              <a:t>agenda</a:t>
            </a:r>
          </a:p>
        </p:txBody>
      </p:sp>
      <p:graphicFrame>
        <p:nvGraphicFramePr>
          <p:cNvPr id="8" name="Table 7"/>
          <p:cNvGraphicFramePr>
            <a:graphicFrameLocks noGrp="1"/>
          </p:cNvGraphicFramePr>
          <p:nvPr>
            <p:extLst>
              <p:ext uri="{D42A27DB-BD31-4B8C-83A1-F6EECF244321}">
                <p14:modId xmlns:p14="http://schemas.microsoft.com/office/powerpoint/2010/main" val="1153547304"/>
              </p:ext>
            </p:extLst>
          </p:nvPr>
        </p:nvGraphicFramePr>
        <p:xfrm>
          <a:off x="5822060" y="1201821"/>
          <a:ext cx="5540883" cy="4450080"/>
        </p:xfrm>
        <a:graphic>
          <a:graphicData uri="http://schemas.openxmlformats.org/drawingml/2006/table">
            <a:tbl>
              <a:tblPr firstRow="1" bandRow="1">
                <a:tableStyleId>{5C22544A-7EE6-4342-B048-85BDC9FD1C3A}</a:tableStyleId>
              </a:tblPr>
              <a:tblGrid>
                <a:gridCol w="259956">
                  <a:extLst>
                    <a:ext uri="{9D8B030D-6E8A-4147-A177-3AD203B41FA5}">
                      <a16:colId xmlns:a16="http://schemas.microsoft.com/office/drawing/2014/main" val="20000"/>
                    </a:ext>
                  </a:extLst>
                </a:gridCol>
                <a:gridCol w="5280927">
                  <a:extLst>
                    <a:ext uri="{9D8B030D-6E8A-4147-A177-3AD203B41FA5}">
                      <a16:colId xmlns:a16="http://schemas.microsoft.com/office/drawing/2014/main" val="20001"/>
                    </a:ext>
                  </a:extLst>
                </a:gridCol>
              </a:tblGrid>
              <a:tr h="269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chemeClr val="tx1"/>
                        </a:solidFill>
                        <a:latin typeface="Source Sans Pro" charset="0"/>
                        <a:ea typeface="Source Sans Pro" charset="0"/>
                        <a:cs typeface="Source Sans Pro" charset="0"/>
                      </a:endParaRPr>
                    </a:p>
                  </a:txBody>
                  <a:tcPr anchor="ctr">
                    <a:solidFill>
                      <a:schemeClr val="bg1"/>
                    </a:solidFill>
                  </a:tcPr>
                </a:tc>
                <a:tc>
                  <a:txBody>
                    <a:bodyPr/>
                    <a:lstStyle/>
                    <a:p>
                      <a:r>
                        <a:rPr lang="en-US" sz="2200" b="0" dirty="0">
                          <a:solidFill>
                            <a:schemeClr val="tx1"/>
                          </a:solidFill>
                          <a:latin typeface="Source Sans Pro" charset="0"/>
                          <a:ea typeface="Source Sans Pro" charset="0"/>
                          <a:cs typeface="Source Sans Pro" charset="0"/>
                        </a:rPr>
                        <a:t>Opening</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Assessment of issue implementation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Review of coalition best practices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Workshop modeling</a:t>
                      </a:r>
                    </a:p>
                    <a:p>
                      <a:endParaRPr lang="en-US" sz="2200" b="0" dirty="0">
                        <a:solidFill>
                          <a:schemeClr val="tx1"/>
                        </a:solidFill>
                        <a:latin typeface="Source Sans Pro" charset="0"/>
                        <a:ea typeface="Source Sans Pro" charset="0"/>
                        <a:cs typeface="Source Sans Pro" charset="0"/>
                      </a:endParaRPr>
                    </a:p>
                    <a:p>
                      <a:r>
                        <a:rPr lang="en-US" sz="2200" b="1" dirty="0">
                          <a:solidFill>
                            <a:schemeClr val="tx1"/>
                          </a:solidFill>
                          <a:latin typeface="Source Sans Pro" charset="0"/>
                          <a:ea typeface="Source Sans Pro" charset="0"/>
                          <a:cs typeface="Source Sans Pro" charset="0"/>
                        </a:rPr>
                        <a:t>Workshop groups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Closing </a:t>
                      </a:r>
                    </a:p>
                    <a:p>
                      <a:endParaRPr lang="en-US" sz="2200" b="0" dirty="0">
                        <a:solidFill>
                          <a:schemeClr val="tx1"/>
                        </a:solidFill>
                        <a:latin typeface="Source Sans Pro" charset="0"/>
                        <a:ea typeface="Source Sans Pro" charset="0"/>
                        <a:cs typeface="Source Sans Pro" charset="0"/>
                      </a:endParaRPr>
                    </a:p>
                    <a:p>
                      <a:endParaRPr lang="en-US" sz="2200" b="0" dirty="0">
                        <a:solidFill>
                          <a:schemeClr val="tx1"/>
                        </a:solidFill>
                        <a:latin typeface="Source Sans Pro" charset="0"/>
                        <a:ea typeface="Source Sans Pro" charset="0"/>
                        <a:cs typeface="Source Sans Pro" charset="0"/>
                      </a:endParaRPr>
                    </a:p>
                  </a:txBody>
                  <a:tcPr anchor="ctr">
                    <a:solidFill>
                      <a:schemeClr val="bg1"/>
                    </a:solidFill>
                  </a:tcPr>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412031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64999" y="1425209"/>
            <a:ext cx="5997944" cy="2997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3200" dirty="0">
                <a:solidFill>
                  <a:srgbClr val="050000"/>
                </a:solidFill>
                <a:latin typeface="Source Sans Pro" charset="0"/>
                <a:ea typeface="Source Sans Pro" charset="0"/>
                <a:cs typeface="Source Sans Pro" charset="0"/>
              </a:rPr>
              <a:t>Did anyone take any steps this week to build their coalition, or learn more about their issue?</a:t>
            </a:r>
          </a:p>
          <a:p>
            <a:endParaRPr lang="en-US" altLang="en-US" sz="3200" dirty="0">
              <a:solidFill>
                <a:srgbClr val="050000"/>
              </a:solidFill>
              <a:latin typeface="Source Sans Pro" charset="0"/>
              <a:ea typeface="Source Sans Pro" charset="0"/>
              <a:cs typeface="Source Sans Pro" charset="0"/>
            </a:endParaRPr>
          </a:p>
          <a:p>
            <a:r>
              <a:rPr lang="en-US" altLang="en-US" sz="3200" dirty="0">
                <a:solidFill>
                  <a:srgbClr val="050000"/>
                </a:solidFill>
                <a:latin typeface="Source Sans Pro" charset="0"/>
                <a:ea typeface="Source Sans Pro" charset="0"/>
                <a:cs typeface="Source Sans Pro" charset="0"/>
              </a:rPr>
              <a:t>Share your steps in the chat box, and be ready to share!</a:t>
            </a:r>
          </a:p>
        </p:txBody>
      </p:sp>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Rectangle 6"/>
          <p:cNvSpPr>
            <a:spLocks noChangeArrowheads="1"/>
          </p:cNvSpPr>
          <p:nvPr/>
        </p:nvSpPr>
        <p:spPr bwMode="auto">
          <a:xfrm>
            <a:off x="1006998" y="1391700"/>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2 minutes</a:t>
            </a:r>
          </a:p>
        </p:txBody>
      </p:sp>
      <p:sp>
        <p:nvSpPr>
          <p:cNvPr id="8" name="TextBox 7"/>
          <p:cNvSpPr txBox="1"/>
          <p:nvPr/>
        </p:nvSpPr>
        <p:spPr>
          <a:xfrm>
            <a:off x="1006998" y="2072171"/>
            <a:ext cx="3089513" cy="461665"/>
          </a:xfrm>
          <a:prstGeom prst="rect">
            <a:avLst/>
          </a:prstGeom>
          <a:noFill/>
        </p:spPr>
        <p:txBody>
          <a:bodyPr wrap="square" rtlCol="0">
            <a:spAutoFit/>
          </a:bodyPr>
          <a:lstStyle/>
          <a:p>
            <a:r>
              <a:rPr lang="en-US" altLang="en-US" sz="2400" b="1" dirty="0">
                <a:latin typeface="Source Sans Pro" charset="0"/>
                <a:ea typeface="Source Sans Pro" charset="0"/>
                <a:cs typeface="Source Sans Pro" charset="0"/>
              </a:rPr>
              <a:t>Opening </a:t>
            </a:r>
          </a:p>
        </p:txBody>
      </p:sp>
    </p:spTree>
    <p:extLst>
      <p:ext uri="{BB962C8B-B14F-4D97-AF65-F5344CB8AC3E}">
        <p14:creationId xmlns:p14="http://schemas.microsoft.com/office/powerpoint/2010/main" val="70649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51708" y="1391700"/>
            <a:ext cx="5997944" cy="3366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Groups of three</a:t>
            </a:r>
          </a:p>
          <a:p>
            <a:pPr marL="342900" indent="-342900">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Decide who is person A, B, C</a:t>
            </a:r>
          </a:p>
          <a:p>
            <a:endParaRPr lang="en-US" altLang="en-US" sz="2400" dirty="0">
              <a:solidFill>
                <a:schemeClr val="tx1"/>
              </a:solidFill>
              <a:latin typeface="Source Sans Pro" charset="0"/>
              <a:ea typeface="Source Sans Pro" charset="0"/>
              <a:cs typeface="Source Sans Pro" charset="0"/>
            </a:endParaRP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Person A: Answers to the above assessment</a:t>
            </a:r>
          </a:p>
          <a:p>
            <a:pPr marL="342900" indent="-342900">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Person B &amp; C: 1 glow; 1 grow </a:t>
            </a:r>
          </a:p>
          <a:p>
            <a:pPr marL="342900" indent="-342900">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buFont typeface="Arial" charset="0"/>
              <a:buChar char="•"/>
            </a:pPr>
            <a:endParaRPr lang="en-US" altLang="en-US" sz="2400" dirty="0">
              <a:solidFill>
                <a:schemeClr val="tx1"/>
              </a:solidFill>
              <a:latin typeface="Source Sans Pro" charset="0"/>
              <a:ea typeface="Source Sans Pro" charset="0"/>
              <a:cs typeface="Source Sans Pro" charset="0"/>
            </a:endParaRPr>
          </a:p>
        </p:txBody>
      </p:sp>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Rectangle 6"/>
          <p:cNvSpPr>
            <a:spLocks noChangeArrowheads="1"/>
          </p:cNvSpPr>
          <p:nvPr/>
        </p:nvSpPr>
        <p:spPr bwMode="auto">
          <a:xfrm>
            <a:off x="1006998" y="1391700"/>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20 minutes</a:t>
            </a:r>
          </a:p>
        </p:txBody>
      </p:sp>
      <p:sp>
        <p:nvSpPr>
          <p:cNvPr id="8" name="TextBox 7"/>
          <p:cNvSpPr txBox="1"/>
          <p:nvPr/>
        </p:nvSpPr>
        <p:spPr>
          <a:xfrm>
            <a:off x="1006999" y="2072171"/>
            <a:ext cx="2500130" cy="307777"/>
          </a:xfrm>
          <a:prstGeom prst="rect">
            <a:avLst/>
          </a:prstGeom>
          <a:noFill/>
        </p:spPr>
        <p:txBody>
          <a:bodyPr wrap="square" rtlCol="0">
            <a:spAutoFit/>
          </a:bodyPr>
          <a:lstStyle/>
          <a:p>
            <a:r>
              <a:rPr lang="en-US" altLang="en-US" b="1" dirty="0">
                <a:latin typeface="Source Sans Pro" charset="0"/>
                <a:ea typeface="Source Sans Pro" charset="0"/>
                <a:cs typeface="Source Sans Pro" charset="0"/>
              </a:rPr>
              <a:t>Group Protocol </a:t>
            </a:r>
          </a:p>
        </p:txBody>
      </p:sp>
      <p:sp>
        <p:nvSpPr>
          <p:cNvPr id="3" name="TextBox 2"/>
          <p:cNvSpPr txBox="1"/>
          <p:nvPr/>
        </p:nvSpPr>
        <p:spPr>
          <a:xfrm>
            <a:off x="2176041" y="3588152"/>
            <a:ext cx="184731" cy="369332"/>
          </a:xfrm>
          <a:prstGeom prst="rect">
            <a:avLst/>
          </a:prstGeom>
          <a:noFill/>
        </p:spPr>
        <p:txBody>
          <a:bodyPr wrap="none" rtlCol="0">
            <a:spAutoFit/>
          </a:bodyPr>
          <a:lstStyle/>
          <a:p>
            <a:endParaRPr lang="en-US" dirty="0"/>
          </a:p>
        </p:txBody>
      </p:sp>
      <p:sp>
        <p:nvSpPr>
          <p:cNvPr id="11" name="TextBox 10"/>
          <p:cNvSpPr txBox="1"/>
          <p:nvPr/>
        </p:nvSpPr>
        <p:spPr>
          <a:xfrm>
            <a:off x="2176041" y="57846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3132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1" name="Shape 151"/>
          <p:cNvSpPr/>
          <p:nvPr/>
        </p:nvSpPr>
        <p:spPr>
          <a:xfrm>
            <a:off x="0" y="2683276"/>
            <a:ext cx="12182434" cy="1491448"/>
          </a:xfrm>
          <a:prstGeom prst="rect">
            <a:avLst/>
          </a:prstGeom>
          <a:noFill/>
          <a:ln>
            <a:noFill/>
          </a:ln>
        </p:spPr>
        <p:txBody>
          <a:bodyPr lIns="64275" tIns="32125" rIns="64275" bIns="32125" anchor="t" anchorCtr="0">
            <a:noAutofit/>
          </a:bodyPr>
          <a:lstStyle/>
          <a:p>
            <a:pPr marL="0" marR="0" lvl="0" indent="0" algn="ctr" rtl="0">
              <a:lnSpc>
                <a:spcPct val="80000"/>
              </a:lnSpc>
              <a:spcBef>
                <a:spcPts val="0"/>
              </a:spcBef>
              <a:buSzPct val="25000"/>
              <a:buNone/>
            </a:pPr>
            <a:r>
              <a:rPr lang="en-US" sz="12000" b="1" dirty="0">
                <a:solidFill>
                  <a:schemeClr val="lt1"/>
                </a:solidFill>
                <a:latin typeface="Gilroy ExtraBold" charset="0"/>
                <a:ea typeface="Gilroy ExtraBold" charset="0"/>
                <a:cs typeface="Gilroy ExtraBold" charset="0"/>
                <a:sym typeface="Arial"/>
              </a:rPr>
              <a:t>Example</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229306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1" name="Shape 151"/>
          <p:cNvSpPr/>
          <p:nvPr/>
        </p:nvSpPr>
        <p:spPr>
          <a:xfrm>
            <a:off x="0" y="2683276"/>
            <a:ext cx="12182434" cy="1491448"/>
          </a:xfrm>
          <a:prstGeom prst="rect">
            <a:avLst/>
          </a:prstGeom>
          <a:noFill/>
          <a:ln>
            <a:noFill/>
          </a:ln>
        </p:spPr>
        <p:txBody>
          <a:bodyPr lIns="64275" tIns="32125" rIns="64275" bIns="32125" anchor="t" anchorCtr="0">
            <a:noAutofit/>
          </a:bodyPr>
          <a:lstStyle/>
          <a:p>
            <a:pPr marL="0" marR="0" lvl="0" indent="0" algn="ctr" rtl="0">
              <a:lnSpc>
                <a:spcPct val="80000"/>
              </a:lnSpc>
              <a:spcBef>
                <a:spcPts val="0"/>
              </a:spcBef>
              <a:buSzPct val="25000"/>
              <a:buNone/>
            </a:pPr>
            <a:r>
              <a:rPr lang="en-US" sz="12000" b="1">
                <a:solidFill>
                  <a:schemeClr val="lt1"/>
                </a:solidFill>
                <a:latin typeface="Gilroy ExtraBold" charset="0"/>
                <a:ea typeface="Gilroy ExtraBold" charset="0"/>
                <a:cs typeface="Gilroy ExtraBold" charset="0"/>
              </a:rPr>
              <a:t>Group share</a:t>
            </a:r>
            <a:endParaRPr lang="en-US" sz="12000" b="1" dirty="0">
              <a:solidFill>
                <a:schemeClr val="lt1"/>
              </a:solidFill>
              <a:latin typeface="Gilroy ExtraBold" charset="0"/>
              <a:ea typeface="Gilroy ExtraBold" charset="0"/>
              <a:cs typeface="Gilroy ExtraBold" charset="0"/>
              <a:sym typeface="Arial"/>
            </a:endParaRP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499869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2735" y="1201821"/>
            <a:ext cx="4371878" cy="1139671"/>
          </a:xfrm>
          <a:prstGeom prst="rect">
            <a:avLst/>
          </a:prstGeom>
          <a:noFill/>
        </p:spPr>
        <p:txBody>
          <a:bodyPr wrap="square" rtlCol="0">
            <a:spAutoFit/>
          </a:bodyPr>
          <a:lstStyle/>
          <a:p>
            <a:pPr>
              <a:lnSpc>
                <a:spcPct val="80000"/>
              </a:lnSpc>
            </a:pPr>
            <a:r>
              <a:rPr lang="en-US" sz="4200" b="1" dirty="0">
                <a:solidFill>
                  <a:srgbClr val="00B4DC"/>
                </a:solidFill>
                <a:latin typeface="Gilroy ExtraBold" charset="0"/>
                <a:ea typeface="Gilroy ExtraBold" charset="0"/>
                <a:cs typeface="Gilroy ExtraBold" charset="0"/>
              </a:rPr>
              <a:t>Tonight’s </a:t>
            </a:r>
          </a:p>
          <a:p>
            <a:pPr>
              <a:lnSpc>
                <a:spcPct val="80000"/>
              </a:lnSpc>
            </a:pPr>
            <a:r>
              <a:rPr lang="en-US" sz="4200" b="1" dirty="0">
                <a:solidFill>
                  <a:srgbClr val="00B4DC"/>
                </a:solidFill>
                <a:latin typeface="Gilroy ExtraBold" charset="0"/>
                <a:ea typeface="Gilroy ExtraBold" charset="0"/>
                <a:cs typeface="Gilroy ExtraBold" charset="0"/>
              </a:rPr>
              <a:t>agenda</a:t>
            </a:r>
          </a:p>
        </p:txBody>
      </p:sp>
      <p:graphicFrame>
        <p:nvGraphicFramePr>
          <p:cNvPr id="8" name="Table 7"/>
          <p:cNvGraphicFramePr>
            <a:graphicFrameLocks noGrp="1"/>
          </p:cNvGraphicFramePr>
          <p:nvPr>
            <p:extLst>
              <p:ext uri="{D42A27DB-BD31-4B8C-83A1-F6EECF244321}">
                <p14:modId xmlns:p14="http://schemas.microsoft.com/office/powerpoint/2010/main" val="2264276387"/>
              </p:ext>
            </p:extLst>
          </p:nvPr>
        </p:nvGraphicFramePr>
        <p:xfrm>
          <a:off x="5822060" y="1201821"/>
          <a:ext cx="5540883" cy="4450080"/>
        </p:xfrm>
        <a:graphic>
          <a:graphicData uri="http://schemas.openxmlformats.org/drawingml/2006/table">
            <a:tbl>
              <a:tblPr firstRow="1" bandRow="1">
                <a:tableStyleId>{5C22544A-7EE6-4342-B048-85BDC9FD1C3A}</a:tableStyleId>
              </a:tblPr>
              <a:tblGrid>
                <a:gridCol w="259956">
                  <a:extLst>
                    <a:ext uri="{9D8B030D-6E8A-4147-A177-3AD203B41FA5}">
                      <a16:colId xmlns:a16="http://schemas.microsoft.com/office/drawing/2014/main" val="20000"/>
                    </a:ext>
                  </a:extLst>
                </a:gridCol>
                <a:gridCol w="5280927">
                  <a:extLst>
                    <a:ext uri="{9D8B030D-6E8A-4147-A177-3AD203B41FA5}">
                      <a16:colId xmlns:a16="http://schemas.microsoft.com/office/drawing/2014/main" val="20001"/>
                    </a:ext>
                  </a:extLst>
                </a:gridCol>
              </a:tblGrid>
              <a:tr h="269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chemeClr val="tx1"/>
                        </a:solidFill>
                        <a:latin typeface="Source Sans Pro" charset="0"/>
                        <a:ea typeface="Source Sans Pro" charset="0"/>
                        <a:cs typeface="Source Sans Pro" charset="0"/>
                      </a:endParaRPr>
                    </a:p>
                  </a:txBody>
                  <a:tcPr anchor="ctr">
                    <a:solidFill>
                      <a:schemeClr val="bg1"/>
                    </a:solidFill>
                  </a:tcPr>
                </a:tc>
                <a:tc>
                  <a:txBody>
                    <a:bodyPr/>
                    <a:lstStyle/>
                    <a:p>
                      <a:r>
                        <a:rPr lang="en-US" sz="2200" b="0" dirty="0">
                          <a:solidFill>
                            <a:schemeClr val="tx1"/>
                          </a:solidFill>
                          <a:latin typeface="Source Sans Pro" charset="0"/>
                          <a:ea typeface="Source Sans Pro" charset="0"/>
                          <a:cs typeface="Source Sans Pro" charset="0"/>
                        </a:rPr>
                        <a:t>Opening</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Assessment of issue implementation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Review of coalition best practices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Workshop modeling</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Workshop groups </a:t>
                      </a:r>
                    </a:p>
                    <a:p>
                      <a:endParaRPr lang="en-US" sz="2200" b="0" dirty="0">
                        <a:solidFill>
                          <a:schemeClr val="tx1"/>
                        </a:solidFill>
                        <a:latin typeface="Source Sans Pro" charset="0"/>
                        <a:ea typeface="Source Sans Pro" charset="0"/>
                        <a:cs typeface="Source Sans Pro" charset="0"/>
                      </a:endParaRPr>
                    </a:p>
                    <a:p>
                      <a:r>
                        <a:rPr lang="en-US" sz="2200" b="1" dirty="0">
                          <a:solidFill>
                            <a:schemeClr val="tx1"/>
                          </a:solidFill>
                          <a:latin typeface="Source Sans Pro" charset="0"/>
                          <a:ea typeface="Source Sans Pro" charset="0"/>
                          <a:cs typeface="Source Sans Pro" charset="0"/>
                        </a:rPr>
                        <a:t>Closing </a:t>
                      </a:r>
                    </a:p>
                    <a:p>
                      <a:endParaRPr lang="en-US" sz="2200" b="0" dirty="0">
                        <a:solidFill>
                          <a:schemeClr val="tx1"/>
                        </a:solidFill>
                        <a:latin typeface="Source Sans Pro" charset="0"/>
                        <a:ea typeface="Source Sans Pro" charset="0"/>
                        <a:cs typeface="Source Sans Pro" charset="0"/>
                      </a:endParaRPr>
                    </a:p>
                    <a:p>
                      <a:endParaRPr lang="en-US" sz="2200" b="0" dirty="0">
                        <a:solidFill>
                          <a:schemeClr val="tx1"/>
                        </a:solidFill>
                        <a:latin typeface="Source Sans Pro" charset="0"/>
                        <a:ea typeface="Source Sans Pro" charset="0"/>
                        <a:cs typeface="Source Sans Pro" charset="0"/>
                      </a:endParaRPr>
                    </a:p>
                  </a:txBody>
                  <a:tcPr anchor="ctr">
                    <a:solidFill>
                      <a:schemeClr val="bg1"/>
                    </a:solidFill>
                  </a:tcPr>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736561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79"/>
            <a:ext cx="12192000" cy="3479479"/>
          </a:xfrm>
          <a:prstGeom prst="rect">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0" y="608922"/>
            <a:ext cx="12192000" cy="2219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14000" b="1" dirty="0">
                <a:solidFill>
                  <a:schemeClr val="bg1"/>
                </a:solidFill>
                <a:latin typeface="Gilroy ExtraBold" charset="0"/>
                <a:ea typeface="Gilroy ExtraBold" charset="0"/>
                <a:cs typeface="Gilroy ExtraBold" charset="0"/>
              </a:rPr>
              <a:t>Debrief</a:t>
            </a:r>
          </a:p>
        </p:txBody>
      </p:sp>
      <p:sp>
        <p:nvSpPr>
          <p:cNvPr id="5" name="Rectangle 4"/>
          <p:cNvSpPr>
            <a:spLocks noChangeArrowheads="1"/>
          </p:cNvSpPr>
          <p:nvPr/>
        </p:nvSpPr>
        <p:spPr bwMode="auto">
          <a:xfrm>
            <a:off x="1098885" y="3495603"/>
            <a:ext cx="10043409" cy="27507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endParaRPr lang="en-US" altLang="en-US" sz="4400" b="1" dirty="0">
              <a:solidFill>
                <a:schemeClr val="tx1"/>
              </a:solidFill>
              <a:latin typeface="Gilroy ExtraBold" charset="0"/>
              <a:ea typeface="Gilroy ExtraBold" charset="0"/>
              <a:cs typeface="Gilroy ExtraBold" charset="0"/>
            </a:endParaRPr>
          </a:p>
          <a:p>
            <a:pPr algn="ctr">
              <a:lnSpc>
                <a:spcPct val="80000"/>
              </a:lnSpc>
            </a:pPr>
            <a:r>
              <a:rPr lang="en-US" altLang="en-US" sz="4400" b="1" dirty="0">
                <a:solidFill>
                  <a:schemeClr val="tx1"/>
                </a:solidFill>
                <a:latin typeface="Gilroy ExtraBold" charset="0"/>
                <a:ea typeface="Gilroy ExtraBold" charset="0"/>
                <a:cs typeface="Gilroy ExtraBold" charset="0"/>
              </a:rPr>
              <a:t>What did I learn today?</a:t>
            </a:r>
          </a:p>
          <a:p>
            <a:pPr algn="ctr">
              <a:lnSpc>
                <a:spcPct val="80000"/>
              </a:lnSpc>
            </a:pPr>
            <a:endParaRPr lang="en-US" altLang="en-US" sz="4400" b="1" dirty="0">
              <a:solidFill>
                <a:schemeClr val="tx1"/>
              </a:solidFill>
              <a:latin typeface="Gilroy ExtraBold" charset="0"/>
              <a:ea typeface="Gilroy ExtraBold" charset="0"/>
              <a:cs typeface="Gilroy ExtraBold" charset="0"/>
            </a:endParaRPr>
          </a:p>
          <a:p>
            <a:pPr algn="ctr">
              <a:lnSpc>
                <a:spcPct val="80000"/>
              </a:lnSpc>
            </a:pPr>
            <a:r>
              <a:rPr lang="en-US" altLang="en-US" sz="4400" b="1" dirty="0">
                <a:solidFill>
                  <a:schemeClr val="tx1"/>
                </a:solidFill>
                <a:latin typeface="Gilroy ExtraBold" charset="0"/>
                <a:ea typeface="Gilroy ExtraBold" charset="0"/>
                <a:cs typeface="Gilroy ExtraBold" charset="0"/>
              </a:rPr>
              <a:t>What am I leaving committing to </a:t>
            </a:r>
          </a:p>
          <a:p>
            <a:pPr algn="ctr">
              <a:lnSpc>
                <a:spcPct val="80000"/>
              </a:lnSpc>
            </a:pPr>
            <a:r>
              <a:rPr lang="en-US" altLang="en-US" sz="4400" b="1" dirty="0">
                <a:solidFill>
                  <a:schemeClr val="tx1"/>
                </a:solidFill>
                <a:latin typeface="Gilroy ExtraBold" charset="0"/>
                <a:ea typeface="Gilroy ExtraBold" charset="0"/>
                <a:cs typeface="Gilroy ExtraBold" charset="0"/>
              </a:rPr>
              <a:t>now go, do, understand?</a:t>
            </a:r>
          </a:p>
        </p:txBody>
      </p:sp>
      <p:pic>
        <p:nvPicPr>
          <p:cNvPr id="6" name="Shape 90" descr="SwingLeft_Logo_White.png"/>
          <p:cNvPicPr preferRelativeResize="0"/>
          <p:nvPr/>
        </p:nvPicPr>
        <p:blipFill>
          <a:blip r:embed="rId3">
            <a:alphaModFix amt="50000"/>
          </a:blip>
          <a:stretch>
            <a:fillRect/>
          </a:stretch>
        </p:blipFill>
        <p:spPr>
          <a:xfrm>
            <a:off x="301735" y="6147718"/>
            <a:ext cx="1594300" cy="512638"/>
          </a:xfrm>
          <a:prstGeom prst="rect">
            <a:avLst/>
          </a:prstGeom>
          <a:noFill/>
          <a:ln>
            <a:noFill/>
          </a:ln>
        </p:spPr>
      </p:pic>
      <p:pic>
        <p:nvPicPr>
          <p:cNvPr id="7" name="Picture 6"/>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72208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45411" y="1227285"/>
            <a:ext cx="4129646" cy="372694"/>
          </a:xfrm>
          <a:prstGeom prst="rect">
            <a:avLst/>
          </a:prstGeom>
          <a:noFill/>
        </p:spPr>
        <p:txBody>
          <a:bodyPr wrap="square" lIns="64290" tIns="32145" rIns="64290" bIns="32145" rtlCol="0">
            <a:spAutoFit/>
          </a:bodyPr>
          <a:lstStyle/>
          <a:p>
            <a:r>
              <a:rPr lang="en-US" sz="2000" dirty="0">
                <a:solidFill>
                  <a:schemeClr val="bg2">
                    <a:lumMod val="25000"/>
                  </a:schemeClr>
                </a:solidFill>
                <a:latin typeface="Source Sans Pro" charset="0"/>
                <a:ea typeface="Source Sans Pro" charset="0"/>
                <a:cs typeface="Source Sans Pro" charset="0"/>
              </a:rPr>
              <a:t>Coalition survey </a:t>
            </a:r>
          </a:p>
        </p:txBody>
      </p:sp>
      <p:sp>
        <p:nvSpPr>
          <p:cNvPr id="16" name="TextBox 15">
            <a:hlinkClick r:id="rId3"/>
          </p:cNvPr>
          <p:cNvSpPr txBox="1"/>
          <p:nvPr/>
        </p:nvSpPr>
        <p:spPr>
          <a:xfrm>
            <a:off x="6234550" y="2350794"/>
            <a:ext cx="4129646" cy="372694"/>
          </a:xfrm>
          <a:prstGeom prst="rect">
            <a:avLst/>
          </a:prstGeom>
          <a:noFill/>
        </p:spPr>
        <p:txBody>
          <a:bodyPr wrap="square" lIns="64290" tIns="32145" rIns="64290" bIns="32145" rtlCol="0">
            <a:spAutoFit/>
          </a:bodyPr>
          <a:lstStyle/>
          <a:p>
            <a:r>
              <a:rPr lang="en-US" sz="2000" dirty="0">
                <a:solidFill>
                  <a:schemeClr val="accent3"/>
                </a:solidFill>
                <a:latin typeface="Source Sans Pro" charset="0"/>
                <a:ea typeface="Source Sans Pro" charset="0"/>
                <a:cs typeface="Source Sans Pro" charset="0"/>
              </a:rPr>
              <a:t>Homework- Options </a:t>
            </a:r>
            <a:r>
              <a:rPr lang="en-US" sz="2000" dirty="0">
                <a:solidFill>
                  <a:srgbClr val="ED5340"/>
                </a:solidFill>
                <a:latin typeface="Source Sans Pro" charset="0"/>
                <a:ea typeface="Source Sans Pro" charset="0"/>
                <a:cs typeface="Source Sans Pro" charset="0"/>
              </a:rPr>
              <a:t> </a:t>
            </a:r>
          </a:p>
        </p:txBody>
      </p:sp>
      <p:sp>
        <p:nvSpPr>
          <p:cNvPr id="17" name="TextBox 16"/>
          <p:cNvSpPr txBox="1"/>
          <p:nvPr/>
        </p:nvSpPr>
        <p:spPr>
          <a:xfrm>
            <a:off x="6220745" y="5186472"/>
            <a:ext cx="4682608" cy="372694"/>
          </a:xfrm>
          <a:prstGeom prst="rect">
            <a:avLst/>
          </a:prstGeom>
          <a:noFill/>
        </p:spPr>
        <p:txBody>
          <a:bodyPr wrap="square" lIns="64290" tIns="32145" rIns="64290" bIns="32145" rtlCol="0">
            <a:spAutoFit/>
          </a:bodyPr>
          <a:lstStyle/>
          <a:p>
            <a:r>
              <a:rPr lang="en-US" sz="2000" dirty="0">
                <a:solidFill>
                  <a:schemeClr val="accent3"/>
                </a:solidFill>
                <a:latin typeface="Source Sans Pro" charset="0"/>
                <a:ea typeface="Source Sans Pro" charset="0"/>
                <a:cs typeface="Source Sans Pro" charset="0"/>
              </a:rPr>
              <a:t>Email and tweet! </a:t>
            </a:r>
          </a:p>
        </p:txBody>
      </p:sp>
      <p:sp>
        <p:nvSpPr>
          <p:cNvPr id="22" name="TextBox 21">
            <a:hlinkClick r:id="rId3"/>
          </p:cNvPr>
          <p:cNvSpPr txBox="1"/>
          <p:nvPr/>
        </p:nvSpPr>
        <p:spPr>
          <a:xfrm>
            <a:off x="6220745" y="3636872"/>
            <a:ext cx="4459061" cy="988248"/>
          </a:xfrm>
          <a:prstGeom prst="rect">
            <a:avLst/>
          </a:prstGeom>
          <a:noFill/>
        </p:spPr>
        <p:txBody>
          <a:bodyPr wrap="square" lIns="64290" tIns="32145" rIns="64290" bIns="32145" rtlCol="0">
            <a:spAutoFit/>
          </a:bodyPr>
          <a:lstStyle/>
          <a:p>
            <a:r>
              <a:rPr lang="en-US" sz="2000" dirty="0">
                <a:solidFill>
                  <a:schemeClr val="bg2">
                    <a:lumMod val="25000"/>
                  </a:schemeClr>
                </a:solidFill>
                <a:latin typeface="Source Sans Pro" charset="0"/>
                <a:ea typeface="Source Sans Pro" charset="0"/>
                <a:cs typeface="Source Sans Pro" charset="0"/>
              </a:rPr>
              <a:t>A recording of this call will be </a:t>
            </a:r>
          </a:p>
          <a:p>
            <a:r>
              <a:rPr lang="en-US" sz="2000" dirty="0">
                <a:solidFill>
                  <a:schemeClr val="bg2">
                    <a:lumMod val="25000"/>
                  </a:schemeClr>
                </a:solidFill>
                <a:latin typeface="Source Sans Pro" charset="0"/>
                <a:ea typeface="Source Sans Pro" charset="0"/>
                <a:cs typeface="Source Sans Pro" charset="0"/>
              </a:rPr>
              <a:t>available later this week; recap sent out Thursday </a:t>
            </a:r>
            <a:endParaRPr lang="en-US" sz="2000" dirty="0">
              <a:solidFill>
                <a:srgbClr val="ED5340"/>
              </a:solidFill>
              <a:latin typeface="Source Sans Pro" charset="0"/>
              <a:ea typeface="Source Sans Pro" charset="0"/>
              <a:cs typeface="Source Sans Pro" charset="0"/>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325" y="3610304"/>
            <a:ext cx="862606" cy="741774"/>
          </a:xfrm>
          <a:prstGeom prst="rect">
            <a:avLst/>
          </a:prstGeom>
        </p:spPr>
      </p:pic>
      <p:pic>
        <p:nvPicPr>
          <p:cNvPr id="28" name="Picture 27"/>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9925" y="4968966"/>
            <a:ext cx="769270" cy="782254"/>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7188" y="920717"/>
            <a:ext cx="1009730" cy="98108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5200" y="2142179"/>
            <a:ext cx="805006" cy="1078404"/>
          </a:xfrm>
          <a:prstGeom prst="rect">
            <a:avLst/>
          </a:prstGeom>
        </p:spPr>
      </p:pic>
      <p:sp>
        <p:nvSpPr>
          <p:cNvPr id="23" name="Rectangle 22"/>
          <p:cNvSpPr>
            <a:spLocks noChangeArrowheads="1"/>
          </p:cNvSpPr>
          <p:nvPr/>
        </p:nvSpPr>
        <p:spPr bwMode="auto">
          <a:xfrm>
            <a:off x="995424" y="1047873"/>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bg2"/>
                </a:solidFill>
                <a:latin typeface="Gilroy ExtraBold" charset="0"/>
                <a:ea typeface="Gilroy ExtraBold" charset="0"/>
                <a:cs typeface="Gilroy ExtraBold" charset="0"/>
              </a:rPr>
              <a:t>Logistics</a:t>
            </a:r>
          </a:p>
        </p:txBody>
      </p:sp>
    </p:spTree>
    <p:extLst>
      <p:ext uri="{BB962C8B-B14F-4D97-AF65-F5344CB8AC3E}">
        <p14:creationId xmlns:p14="http://schemas.microsoft.com/office/powerpoint/2010/main" val="1856231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407258"/>
            <a:ext cx="12192000" cy="2015936"/>
          </a:xfrm>
          <a:prstGeom prst="rect">
            <a:avLst/>
          </a:prstGeom>
          <a:noFill/>
        </p:spPr>
        <p:txBody>
          <a:bodyPr wrap="square" rtlCol="0">
            <a:spAutoFit/>
          </a:bodyPr>
          <a:lstStyle/>
          <a:p>
            <a:pPr algn="ctr"/>
            <a:r>
              <a:rPr lang="en-US" sz="12500" b="1" dirty="0">
                <a:solidFill>
                  <a:schemeClr val="bg1"/>
                </a:solidFill>
                <a:latin typeface="Gilroy ExtraBold" charset="0"/>
                <a:ea typeface="Gilroy ExtraBold" charset="0"/>
                <a:cs typeface="Gilroy ExtraBold" charset="0"/>
              </a:rPr>
              <a:t>Homework</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943610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425546"/>
            <a:ext cx="12192000" cy="1938992"/>
          </a:xfrm>
          <a:prstGeom prst="rect">
            <a:avLst/>
          </a:prstGeom>
          <a:noFill/>
        </p:spPr>
        <p:txBody>
          <a:bodyPr wrap="square" rtlCol="0">
            <a:spAutoFit/>
          </a:bodyPr>
          <a:lstStyle/>
          <a:p>
            <a:pPr algn="ctr"/>
            <a:r>
              <a:rPr lang="en-US" sz="12000" b="1" dirty="0">
                <a:solidFill>
                  <a:schemeClr val="bg1"/>
                </a:solidFill>
                <a:latin typeface="Gilroy ExtraBold" charset="0"/>
                <a:ea typeface="Gilroy ExtraBold" charset="0"/>
                <a:cs typeface="Gilroy ExtraBold" charset="0"/>
              </a:rPr>
              <a:t>Next session</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28362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966863"/>
            <a:ext cx="12192000" cy="3640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endParaRPr lang="en-US" sz="2000" b="1" dirty="0">
              <a:solidFill>
                <a:schemeClr val="tx2"/>
              </a:solidFill>
              <a:latin typeface="Gilroy ExtraBold" charset="0"/>
              <a:ea typeface="Gilroy ExtraBold" charset="0"/>
              <a:cs typeface="Gilroy ExtraBold" charset="0"/>
            </a:endParaRPr>
          </a:p>
          <a:p>
            <a:pPr algn="ctr">
              <a:lnSpc>
                <a:spcPct val="90000"/>
              </a:lnSpc>
            </a:pPr>
            <a:r>
              <a:rPr lang="en-US" sz="6500" b="1" dirty="0">
                <a:solidFill>
                  <a:schemeClr val="bg2"/>
                </a:solidFill>
                <a:latin typeface="Gilroy ExtraBold" charset="0"/>
                <a:ea typeface="Gilroy ExtraBold" charset="0"/>
                <a:cs typeface="Gilroy ExtraBold" charset="0"/>
              </a:rPr>
              <a:t>Thank you for joining </a:t>
            </a:r>
          </a:p>
          <a:p>
            <a:pPr algn="ctr">
              <a:lnSpc>
                <a:spcPct val="90000"/>
              </a:lnSpc>
            </a:pPr>
            <a:r>
              <a:rPr lang="en-US" sz="6500" b="1" dirty="0">
                <a:solidFill>
                  <a:schemeClr val="bg2"/>
                </a:solidFill>
                <a:latin typeface="Gilroy ExtraBold" charset="0"/>
                <a:ea typeface="Gilroy ExtraBold" charset="0"/>
                <a:cs typeface="Gilroy ExtraBold" charset="0"/>
              </a:rPr>
              <a:t>today’s webinar.</a:t>
            </a: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r>
              <a:rPr lang="en-US" sz="2400" dirty="0">
                <a:solidFill>
                  <a:schemeClr val="tx1"/>
                </a:solidFill>
                <a:latin typeface="Source Sans Pro" charset="0"/>
                <a:ea typeface="Source Sans Pro" charset="0"/>
                <a:cs typeface="Source Sans Pro" charset="0"/>
              </a:rPr>
              <a:t>Please fill out the survey below and give us </a:t>
            </a:r>
          </a:p>
          <a:p>
            <a:pPr algn="ctr"/>
            <a:r>
              <a:rPr lang="en-US" sz="2400" dirty="0">
                <a:solidFill>
                  <a:schemeClr val="tx1"/>
                </a:solidFill>
                <a:latin typeface="Source Sans Pro" charset="0"/>
                <a:ea typeface="Source Sans Pro" charset="0"/>
                <a:cs typeface="Source Sans Pro" charset="0"/>
              </a:rPr>
              <a:t>your feedback on today’s training.</a:t>
            </a:r>
          </a:p>
          <a:p>
            <a:pPr algn="ctr">
              <a:lnSpc>
                <a:spcPct val="80000"/>
              </a:lnSpc>
            </a:pPr>
            <a:endParaRPr lang="en-US" sz="2600" dirty="0">
              <a:solidFill>
                <a:schemeClr val="tx1"/>
              </a:solidFill>
              <a:latin typeface="Source Sans Pro" charset="0"/>
              <a:ea typeface="Source Sans Pro" charset="0"/>
              <a:cs typeface="Source Sans Pro" charset="0"/>
            </a:endParaRPr>
          </a:p>
        </p:txBody>
      </p:sp>
      <p:sp>
        <p:nvSpPr>
          <p:cNvPr id="11" name="Rectangle 10">
            <a:hlinkClick r:id="rId3"/>
          </p:cNvPr>
          <p:cNvSpPr/>
          <p:nvPr/>
        </p:nvSpPr>
        <p:spPr>
          <a:xfrm>
            <a:off x="4044919" y="5089011"/>
            <a:ext cx="4102162" cy="809534"/>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sz="2500" b="1" dirty="0" err="1">
                <a:solidFill>
                  <a:schemeClr val="tx1"/>
                </a:solidFill>
                <a:latin typeface="Gilroy ExtraBold" charset="0"/>
                <a:ea typeface="Gilroy ExtraBold" charset="0"/>
                <a:cs typeface="Gilroy ExtraBold" charset="0"/>
              </a:rPr>
              <a:t>bit.ly</a:t>
            </a:r>
            <a:r>
              <a:rPr lang="en-US" sz="2500" b="1" dirty="0">
                <a:solidFill>
                  <a:schemeClr val="tx1"/>
                </a:solidFill>
                <a:latin typeface="Gilroy ExtraBold" charset="0"/>
                <a:ea typeface="Gilroy ExtraBold" charset="0"/>
                <a:cs typeface="Gilroy ExtraBold" charset="0"/>
              </a:rPr>
              <a:t>/</a:t>
            </a:r>
          </a:p>
        </p:txBody>
      </p:sp>
      <p:pic>
        <p:nvPicPr>
          <p:cNvPr id="4" name="Picture 3"/>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1276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0" y="3592594"/>
            <a:ext cx="12192000" cy="799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b="1" dirty="0">
                <a:solidFill>
                  <a:schemeClr val="bg2"/>
                </a:solidFill>
                <a:latin typeface="Gilroy ExtraBold" charset="0"/>
                <a:ea typeface="Gilroy ExtraBold" charset="0"/>
                <a:cs typeface="Gilroy ExtraBold" charset="0"/>
              </a:rPr>
              <a:t>Guided worksheet</a:t>
            </a:r>
          </a:p>
        </p:txBody>
      </p:sp>
      <p:pic>
        <p:nvPicPr>
          <p:cNvPr id="2" name="Picture 1" descr="noun_169164_cc.pn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5559"/>
          <a:stretch/>
        </p:blipFill>
        <p:spPr>
          <a:xfrm>
            <a:off x="5317739" y="2113465"/>
            <a:ext cx="1517562" cy="128145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5089" y="1689289"/>
            <a:ext cx="1201821" cy="1554079"/>
          </a:xfrm>
          <a:prstGeom prst="rect">
            <a:avLst/>
          </a:prstGeom>
        </p:spPr>
      </p:pic>
    </p:spTree>
    <p:extLst>
      <p:ext uri="{BB962C8B-B14F-4D97-AF65-F5344CB8AC3E}">
        <p14:creationId xmlns:p14="http://schemas.microsoft.com/office/powerpoint/2010/main" val="65652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22949" y="1151078"/>
            <a:ext cx="3321036"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Goal for</a:t>
            </a:r>
          </a:p>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this session</a:t>
            </a:r>
          </a:p>
        </p:txBody>
      </p:sp>
      <p:sp>
        <p:nvSpPr>
          <p:cNvPr id="3" name="Oval 2"/>
          <p:cNvSpPr/>
          <p:nvPr/>
        </p:nvSpPr>
        <p:spPr>
          <a:xfrm>
            <a:off x="6033080" y="124576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7" name="Rectangle 6">
            <a:extLst>
              <a:ext uri="{FF2B5EF4-FFF2-40B4-BE49-F238E27FC236}">
                <a16:creationId xmlns:a16="http://schemas.microsoft.com/office/drawing/2014/main" id="{F8C19855-8A35-1A40-ADBB-4588C4D3D98B}"/>
              </a:ext>
            </a:extLst>
          </p:cNvPr>
          <p:cNvSpPr>
            <a:spLocks noChangeArrowheads="1"/>
          </p:cNvSpPr>
          <p:nvPr/>
        </p:nvSpPr>
        <p:spPr bwMode="auto">
          <a:xfrm>
            <a:off x="6591556" y="767323"/>
            <a:ext cx="5166350" cy="5813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endParaRPr lang="en-US" sz="2500" b="1" dirty="0">
              <a:solidFill>
                <a:schemeClr val="tx1"/>
              </a:solidFill>
              <a:latin typeface="Source Sans Pro" charset="0"/>
            </a:endParaRPr>
          </a:p>
          <a:p>
            <a:r>
              <a:rPr lang="en-US" altLang="en-US" sz="2500" dirty="0">
                <a:solidFill>
                  <a:schemeClr val="tx1"/>
                </a:solidFill>
                <a:latin typeface="Source Sans Pro" panose="020B0503030403020204" pitchFamily="34" charset="77"/>
                <a:ea typeface="Source Sans Pro" charset="0"/>
                <a:cs typeface="Source Sans Pro" charset="0"/>
              </a:rPr>
              <a:t>Participants will assess where they are in their issue implementation</a:t>
            </a:r>
          </a:p>
          <a:p>
            <a:endParaRPr lang="en-US" altLang="en-US" sz="2500" dirty="0">
              <a:solidFill>
                <a:schemeClr val="tx1"/>
              </a:solidFill>
              <a:latin typeface="Source Sans Pro" panose="020B0503030403020204" pitchFamily="34" charset="77"/>
              <a:ea typeface="Source Sans Pro" charset="0"/>
              <a:cs typeface="Source Sans Pro" charset="0"/>
            </a:endParaRPr>
          </a:p>
          <a:p>
            <a:r>
              <a:rPr lang="en-US" altLang="en-US" sz="2500" dirty="0">
                <a:solidFill>
                  <a:schemeClr val="tx1"/>
                </a:solidFill>
                <a:latin typeface="Source Sans Pro" panose="020B0503030403020204" pitchFamily="34" charset="77"/>
                <a:ea typeface="Source Sans Pro" charset="0"/>
                <a:cs typeface="Source Sans Pro" charset="0"/>
              </a:rPr>
              <a:t>Participants will identify their next steps in building a coalition</a:t>
            </a:r>
          </a:p>
          <a:p>
            <a:endParaRPr lang="en-US" altLang="en-US" sz="2500" dirty="0">
              <a:solidFill>
                <a:schemeClr val="tx1"/>
              </a:solidFill>
              <a:latin typeface="Source Sans Pro" panose="020B0503030403020204" pitchFamily="34" charset="77"/>
              <a:ea typeface="Source Sans Pro" charset="0"/>
              <a:cs typeface="Source Sans Pro" charset="0"/>
            </a:endParaRPr>
          </a:p>
          <a:p>
            <a:r>
              <a:rPr lang="en-US" altLang="en-US" sz="2500" dirty="0">
                <a:solidFill>
                  <a:schemeClr val="tx1"/>
                </a:solidFill>
                <a:latin typeface="Source Sans Pro" panose="020B0503030403020204" pitchFamily="34" charset="77"/>
                <a:ea typeface="Source Sans Pro" charset="0"/>
                <a:cs typeface="Source Sans Pro" charset="0"/>
              </a:rPr>
              <a:t>Participants will apply feedback from the group protocol to their issues </a:t>
            </a:r>
          </a:p>
          <a:p>
            <a:endParaRPr lang="en-US" altLang="en-US" sz="2500" dirty="0">
              <a:solidFill>
                <a:schemeClr val="tx1"/>
              </a:solidFill>
              <a:latin typeface="Source Sans Pro" panose="020B0503030403020204" pitchFamily="34" charset="77"/>
              <a:ea typeface="Source Sans Pro" charset="0"/>
              <a:cs typeface="Source Sans Pro" charset="0"/>
            </a:endParaRPr>
          </a:p>
          <a:p>
            <a:r>
              <a:rPr lang="en-US" altLang="en-US" sz="2500" dirty="0">
                <a:solidFill>
                  <a:schemeClr val="tx1"/>
                </a:solidFill>
                <a:latin typeface="Source Sans Pro" panose="020B0503030403020204" pitchFamily="34" charset="77"/>
                <a:ea typeface="Source Sans Pro" charset="0"/>
                <a:cs typeface="Source Sans Pro" charset="0"/>
              </a:rPr>
              <a:t>Participants will feel a sense of community with the group.</a:t>
            </a:r>
          </a:p>
          <a:p>
            <a:endParaRPr lang="en-US" altLang="en-US" sz="2500" b="1"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	</a:t>
            </a:r>
          </a:p>
          <a:p>
            <a:endParaRPr lang="en-US" altLang="en-US" sz="2500" dirty="0">
              <a:solidFill>
                <a:schemeClr val="tx1"/>
              </a:solidFill>
              <a:latin typeface="Source Sans Pro" charset="0"/>
              <a:ea typeface="Source Sans Pro" charset="0"/>
              <a:cs typeface="Source Sans Pro" charset="0"/>
            </a:endParaRPr>
          </a:p>
        </p:txBody>
      </p:sp>
      <p:sp>
        <p:nvSpPr>
          <p:cNvPr id="8" name="Oval 7">
            <a:extLst>
              <a:ext uri="{FF2B5EF4-FFF2-40B4-BE49-F238E27FC236}">
                <a16:creationId xmlns:a16="http://schemas.microsoft.com/office/drawing/2014/main" id="{5E1FD12E-D6C4-E448-B764-B88B7661DC4B}"/>
              </a:ext>
            </a:extLst>
          </p:cNvPr>
          <p:cNvSpPr/>
          <p:nvPr/>
        </p:nvSpPr>
        <p:spPr>
          <a:xfrm>
            <a:off x="6033079" y="237187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9" name="Oval 8">
            <a:extLst>
              <a:ext uri="{FF2B5EF4-FFF2-40B4-BE49-F238E27FC236}">
                <a16:creationId xmlns:a16="http://schemas.microsoft.com/office/drawing/2014/main" id="{A2D64B9C-BC7B-2C40-8B66-5001556E8755}"/>
              </a:ext>
            </a:extLst>
          </p:cNvPr>
          <p:cNvSpPr/>
          <p:nvPr/>
        </p:nvSpPr>
        <p:spPr>
          <a:xfrm>
            <a:off x="6033079" y="3504811"/>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0" name="Picture 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Oval 10">
            <a:extLst>
              <a:ext uri="{FF2B5EF4-FFF2-40B4-BE49-F238E27FC236}">
                <a16:creationId xmlns:a16="http://schemas.microsoft.com/office/drawing/2014/main" id="{A21DC636-9EE9-334C-AAB7-1C598320A1A2}"/>
              </a:ext>
            </a:extLst>
          </p:cNvPr>
          <p:cNvSpPr/>
          <p:nvPr/>
        </p:nvSpPr>
        <p:spPr>
          <a:xfrm>
            <a:off x="6062457" y="4637748"/>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Tree>
    <p:extLst>
      <p:ext uri="{BB962C8B-B14F-4D97-AF65-F5344CB8AC3E}">
        <p14:creationId xmlns:p14="http://schemas.microsoft.com/office/powerpoint/2010/main" val="289043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2735" y="1201821"/>
            <a:ext cx="4371878" cy="1139671"/>
          </a:xfrm>
          <a:prstGeom prst="rect">
            <a:avLst/>
          </a:prstGeom>
          <a:noFill/>
        </p:spPr>
        <p:txBody>
          <a:bodyPr wrap="square" rtlCol="0">
            <a:spAutoFit/>
          </a:bodyPr>
          <a:lstStyle/>
          <a:p>
            <a:pPr>
              <a:lnSpc>
                <a:spcPct val="80000"/>
              </a:lnSpc>
            </a:pPr>
            <a:r>
              <a:rPr lang="en-US" sz="4200" b="1" dirty="0">
                <a:solidFill>
                  <a:srgbClr val="00B4DC"/>
                </a:solidFill>
                <a:latin typeface="Gilroy ExtraBold" charset="0"/>
                <a:ea typeface="Gilroy ExtraBold" charset="0"/>
                <a:cs typeface="Gilroy ExtraBold" charset="0"/>
              </a:rPr>
              <a:t>Tonight’s </a:t>
            </a:r>
          </a:p>
          <a:p>
            <a:pPr>
              <a:lnSpc>
                <a:spcPct val="80000"/>
              </a:lnSpc>
            </a:pPr>
            <a:r>
              <a:rPr lang="en-US" sz="4200" b="1" dirty="0">
                <a:solidFill>
                  <a:srgbClr val="00B4DC"/>
                </a:solidFill>
                <a:latin typeface="Gilroy ExtraBold" charset="0"/>
                <a:ea typeface="Gilroy ExtraBold" charset="0"/>
                <a:cs typeface="Gilroy ExtraBold" charset="0"/>
              </a:rPr>
              <a:t>agenda</a:t>
            </a:r>
          </a:p>
        </p:txBody>
      </p:sp>
      <p:graphicFrame>
        <p:nvGraphicFramePr>
          <p:cNvPr id="8" name="Table 7"/>
          <p:cNvGraphicFramePr>
            <a:graphicFrameLocks noGrp="1"/>
          </p:cNvGraphicFramePr>
          <p:nvPr>
            <p:extLst>
              <p:ext uri="{D42A27DB-BD31-4B8C-83A1-F6EECF244321}">
                <p14:modId xmlns:p14="http://schemas.microsoft.com/office/powerpoint/2010/main" val="2141509199"/>
              </p:ext>
            </p:extLst>
          </p:nvPr>
        </p:nvGraphicFramePr>
        <p:xfrm>
          <a:off x="5822060" y="1201821"/>
          <a:ext cx="5540883" cy="4450080"/>
        </p:xfrm>
        <a:graphic>
          <a:graphicData uri="http://schemas.openxmlformats.org/drawingml/2006/table">
            <a:tbl>
              <a:tblPr firstRow="1" bandRow="1">
                <a:tableStyleId>{5C22544A-7EE6-4342-B048-85BDC9FD1C3A}</a:tableStyleId>
              </a:tblPr>
              <a:tblGrid>
                <a:gridCol w="259956">
                  <a:extLst>
                    <a:ext uri="{9D8B030D-6E8A-4147-A177-3AD203B41FA5}">
                      <a16:colId xmlns:a16="http://schemas.microsoft.com/office/drawing/2014/main" val="20000"/>
                    </a:ext>
                  </a:extLst>
                </a:gridCol>
                <a:gridCol w="5280927">
                  <a:extLst>
                    <a:ext uri="{9D8B030D-6E8A-4147-A177-3AD203B41FA5}">
                      <a16:colId xmlns:a16="http://schemas.microsoft.com/office/drawing/2014/main" val="20001"/>
                    </a:ext>
                  </a:extLst>
                </a:gridCol>
              </a:tblGrid>
              <a:tr h="269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chemeClr val="tx1"/>
                        </a:solidFill>
                        <a:latin typeface="Source Sans Pro" charset="0"/>
                        <a:ea typeface="Source Sans Pro" charset="0"/>
                        <a:cs typeface="Source Sans Pro" charset="0"/>
                      </a:endParaRPr>
                    </a:p>
                  </a:txBody>
                  <a:tcPr anchor="ctr">
                    <a:solidFill>
                      <a:schemeClr val="bg1"/>
                    </a:solidFill>
                  </a:tcPr>
                </a:tc>
                <a:tc>
                  <a:txBody>
                    <a:bodyPr/>
                    <a:lstStyle/>
                    <a:p>
                      <a:r>
                        <a:rPr lang="en-US" sz="2200" b="1" dirty="0">
                          <a:solidFill>
                            <a:schemeClr val="tx1"/>
                          </a:solidFill>
                          <a:latin typeface="Source Sans Pro" charset="0"/>
                          <a:ea typeface="Source Sans Pro" charset="0"/>
                          <a:cs typeface="Source Sans Pro" charset="0"/>
                        </a:rPr>
                        <a:t>Opening</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Assessment of issue implementation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Review of coalition best practices</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Workshop modeling</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Workshop groups </a:t>
                      </a:r>
                    </a:p>
                    <a:p>
                      <a:endParaRPr lang="en-US" sz="2200" b="0" dirty="0">
                        <a:solidFill>
                          <a:schemeClr val="tx1"/>
                        </a:solidFill>
                        <a:latin typeface="Source Sans Pro" charset="0"/>
                        <a:ea typeface="Source Sans Pro" charset="0"/>
                        <a:cs typeface="Source Sans Pro" charset="0"/>
                      </a:endParaRPr>
                    </a:p>
                    <a:p>
                      <a:r>
                        <a:rPr lang="en-US" sz="2200" b="0" dirty="0">
                          <a:solidFill>
                            <a:schemeClr val="tx1"/>
                          </a:solidFill>
                          <a:latin typeface="Source Sans Pro" charset="0"/>
                          <a:ea typeface="Source Sans Pro" charset="0"/>
                          <a:cs typeface="Source Sans Pro" charset="0"/>
                        </a:rPr>
                        <a:t>Closing </a:t>
                      </a:r>
                    </a:p>
                    <a:p>
                      <a:endParaRPr lang="en-US" sz="2200" b="0" dirty="0">
                        <a:solidFill>
                          <a:schemeClr val="tx1"/>
                        </a:solidFill>
                        <a:latin typeface="Source Sans Pro" charset="0"/>
                        <a:ea typeface="Source Sans Pro" charset="0"/>
                        <a:cs typeface="Source Sans Pro" charset="0"/>
                      </a:endParaRPr>
                    </a:p>
                    <a:p>
                      <a:endParaRPr lang="en-US" sz="2200" b="0" dirty="0">
                        <a:solidFill>
                          <a:schemeClr val="tx1"/>
                        </a:solidFill>
                        <a:latin typeface="Source Sans Pro" charset="0"/>
                        <a:ea typeface="Source Sans Pro" charset="0"/>
                        <a:cs typeface="Source Sans Pro" charset="0"/>
                      </a:endParaRPr>
                    </a:p>
                  </a:txBody>
                  <a:tcPr anchor="ctr">
                    <a:solidFill>
                      <a:schemeClr val="bg1"/>
                    </a:solidFill>
                  </a:tcPr>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662642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1" name="Shape 151"/>
          <p:cNvSpPr/>
          <p:nvPr/>
        </p:nvSpPr>
        <p:spPr>
          <a:xfrm>
            <a:off x="9566" y="2855846"/>
            <a:ext cx="12182434" cy="1182166"/>
          </a:xfrm>
          <a:prstGeom prst="rect">
            <a:avLst/>
          </a:prstGeom>
          <a:noFill/>
          <a:ln>
            <a:noFill/>
          </a:ln>
        </p:spPr>
        <p:txBody>
          <a:bodyPr lIns="64275" tIns="32125" rIns="64275" bIns="32125" anchor="t" anchorCtr="0">
            <a:noAutofit/>
          </a:bodyPr>
          <a:lstStyle/>
          <a:p>
            <a:pPr marL="0" marR="0" lvl="0" indent="0" algn="ctr" rtl="0">
              <a:lnSpc>
                <a:spcPct val="80000"/>
              </a:lnSpc>
              <a:spcBef>
                <a:spcPts val="0"/>
              </a:spcBef>
              <a:buSzPct val="25000"/>
              <a:buNone/>
            </a:pPr>
            <a:r>
              <a:rPr lang="en-US" sz="10000" b="1" dirty="0">
                <a:solidFill>
                  <a:schemeClr val="lt1"/>
                </a:solidFill>
                <a:latin typeface="Gilroy ExtraBold" charset="0"/>
                <a:ea typeface="Gilroy ExtraBold" charset="0"/>
                <a:cs typeface="Gilroy ExtraBold" charset="0"/>
                <a:sym typeface="Arial"/>
              </a:rPr>
              <a:t>#</a:t>
            </a:r>
            <a:r>
              <a:rPr lang="en-US" sz="10000" b="1" dirty="0" err="1">
                <a:solidFill>
                  <a:schemeClr val="lt1"/>
                </a:solidFill>
                <a:latin typeface="Gilroy ExtraBold" charset="0"/>
                <a:ea typeface="Gilroy ExtraBold" charset="0"/>
                <a:cs typeface="Gilroy ExtraBold" charset="0"/>
                <a:sym typeface="Arial"/>
              </a:rPr>
              <a:t>OFAction</a:t>
            </a:r>
            <a:endParaRPr lang="en-US" sz="10000" b="1" dirty="0">
              <a:solidFill>
                <a:schemeClr val="lt1"/>
              </a:solidFill>
              <a:latin typeface="Gilroy ExtraBold" charset="0"/>
              <a:ea typeface="Gilroy ExtraBold" charset="0"/>
              <a:cs typeface="Gilroy ExtraBold" charset="0"/>
              <a:sym typeface="Arial"/>
            </a:endParaRP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793758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74336" y="1186927"/>
            <a:ext cx="6742626" cy="4659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Introductions; advocacy overview</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	Workshop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Foundations of coalition building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a:t>
            </a:r>
            <a:r>
              <a:rPr lang="en-US" altLang="en-US" sz="2500" b="1" dirty="0">
                <a:solidFill>
                  <a:schemeClr val="tx1"/>
                </a:solidFill>
                <a:latin typeface="Source Sans Pro" charset="0"/>
                <a:ea typeface="Source Sans Pro" charset="0"/>
                <a:cs typeface="Source Sans Pro" charset="0"/>
              </a:rPr>
              <a:t>Workshop</a:t>
            </a:r>
            <a:r>
              <a:rPr lang="en-US" altLang="en-US" sz="2500" dirty="0">
                <a:solidFill>
                  <a:schemeClr val="tx1"/>
                </a:solidFill>
                <a:latin typeface="Source Sans Pro" charset="0"/>
                <a:ea typeface="Source Sans Pro" charset="0"/>
                <a:cs typeface="Source Sans Pro" charset="0"/>
              </a:rPr>
              <a:t>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5:</a:t>
            </a:r>
            <a:r>
              <a:rPr lang="en-US" altLang="en-US" sz="2500" dirty="0">
                <a:solidFill>
                  <a:schemeClr val="tx1"/>
                </a:solidFill>
                <a:latin typeface="Source Sans Pro" charset="0"/>
                <a:ea typeface="Source Sans Pro" charset="0"/>
                <a:cs typeface="Source Sans Pro" charset="0"/>
              </a:rPr>
              <a:t>	Identifying legislation</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	</a:t>
            </a:r>
          </a:p>
          <a:p>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820149" y="1186927"/>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Our learning journey</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081802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64349" y="1186927"/>
            <a:ext cx="6935493" cy="4659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6:	</a:t>
            </a:r>
            <a:r>
              <a:rPr lang="en-US" altLang="en-US" sz="2500" dirty="0">
                <a:solidFill>
                  <a:schemeClr val="tx1"/>
                </a:solidFill>
                <a:latin typeface="Source Sans Pro" charset="0"/>
                <a:ea typeface="Source Sans Pro" charset="0"/>
                <a:cs typeface="Source Sans Pro" charset="0"/>
              </a:rPr>
              <a:t>Workshop</a:t>
            </a:r>
            <a:r>
              <a:rPr lang="en-US" altLang="en-US" sz="2500" b="1" dirty="0">
                <a:solidFill>
                  <a:schemeClr val="tx1"/>
                </a:solidFill>
                <a:latin typeface="Source Sans Pro" charset="0"/>
                <a:ea typeface="Source Sans Pro" charset="0"/>
                <a:cs typeface="Source Sans Pro" charset="0"/>
              </a:rPr>
              <a:t> </a:t>
            </a:r>
            <a:r>
              <a:rPr lang="en-US" altLang="en-US" sz="2500" dirty="0">
                <a:solidFill>
                  <a:schemeClr val="tx1"/>
                </a:solidFill>
                <a:latin typeface="Source Sans Pro" charset="0"/>
                <a:ea typeface="Source Sans Pro" charset="0"/>
                <a:cs typeface="Source Sans Pro" charset="0"/>
              </a:rPr>
              <a:t>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7:	</a:t>
            </a:r>
            <a:r>
              <a:rPr lang="en-US" altLang="en-US" sz="2500" dirty="0">
                <a:solidFill>
                  <a:schemeClr val="tx1"/>
                </a:solidFill>
                <a:latin typeface="Source Sans Pro" charset="0"/>
                <a:ea typeface="Source Sans Pro" charset="0"/>
                <a:cs typeface="Source Sans Pro" charset="0"/>
              </a:rPr>
              <a:t>Writing your campaign plan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8:	</a:t>
            </a:r>
            <a:r>
              <a:rPr lang="en-US" altLang="en-US" sz="2500" dirty="0">
                <a:solidFill>
                  <a:schemeClr val="tx1"/>
                </a:solidFill>
                <a:latin typeface="Source Sans Pro" charset="0"/>
                <a:ea typeface="Source Sans Pro" charset="0"/>
                <a:cs typeface="Source Sans Pro" charset="0"/>
              </a:rPr>
              <a:t>Workshop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9:	</a:t>
            </a:r>
            <a:r>
              <a:rPr lang="en-US" altLang="en-US" sz="2500" dirty="0">
                <a:solidFill>
                  <a:schemeClr val="tx1"/>
                </a:solidFill>
                <a:latin typeface="Source Sans Pro" charset="0"/>
                <a:ea typeface="Source Sans Pro" charset="0"/>
                <a:cs typeface="Source Sans Pro" charset="0"/>
              </a:rPr>
              <a:t>Running into barriers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10:	</a:t>
            </a:r>
            <a:r>
              <a:rPr lang="en-US" altLang="en-US" sz="2500" dirty="0">
                <a:solidFill>
                  <a:schemeClr val="tx1"/>
                </a:solidFill>
                <a:latin typeface="Source Sans Pro" charset="0"/>
                <a:ea typeface="Source Sans Pro" charset="0"/>
                <a:cs typeface="Source Sans Pro" charset="0"/>
              </a:rPr>
              <a:t>Closing synthesis and next steps </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	</a:t>
            </a:r>
          </a:p>
          <a:p>
            <a:endParaRPr lang="en-US" altLang="en-US" sz="2500" dirty="0">
              <a:solidFill>
                <a:schemeClr val="tx1"/>
              </a:solidFill>
              <a:latin typeface="Source Sans Pro" charset="0"/>
              <a:ea typeface="Source Sans Pro" charset="0"/>
              <a:cs typeface="Source Sans Pro" charset="0"/>
            </a:endParaRPr>
          </a:p>
        </p:txBody>
      </p:sp>
      <p:sp>
        <p:nvSpPr>
          <p:cNvPr id="5" name="Rectangle 4"/>
          <p:cNvSpPr>
            <a:spLocks noChangeArrowheads="1"/>
          </p:cNvSpPr>
          <p:nvPr/>
        </p:nvSpPr>
        <p:spPr bwMode="auto">
          <a:xfrm>
            <a:off x="820149" y="1186927"/>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Our learning journey</a:t>
            </a:r>
          </a:p>
        </p:txBody>
      </p:sp>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717247088"/>
      </p:ext>
    </p:extLst>
  </p:cSld>
  <p:clrMapOvr>
    <a:masterClrMapping/>
  </p:clrMapOvr>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10502</TotalTime>
  <Words>763</Words>
  <Application>Microsoft Macintosh PowerPoint</Application>
  <PresentationFormat>Widescreen</PresentationFormat>
  <Paragraphs>262</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Gill Sans</vt:lpstr>
      <vt:lpstr>Gilroy ExtraBold</vt:lpstr>
      <vt:lpstr>Open Sans</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296</cp:revision>
  <cp:lastPrinted>2018-02-27T22:10:12Z</cp:lastPrinted>
  <dcterms:modified xsi:type="dcterms:W3CDTF">2019-03-03T00:31:35Z</dcterms:modified>
</cp:coreProperties>
</file>