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41"/>
  </p:notesMasterIdLst>
  <p:handoutMasterIdLst>
    <p:handoutMasterId r:id="rId42"/>
  </p:handoutMasterIdLst>
  <p:sldIdLst>
    <p:sldId id="331" r:id="rId2"/>
    <p:sldId id="376" r:id="rId3"/>
    <p:sldId id="257" r:id="rId4"/>
    <p:sldId id="396" r:id="rId5"/>
    <p:sldId id="392" r:id="rId6"/>
    <p:sldId id="368" r:id="rId7"/>
    <p:sldId id="383" r:id="rId8"/>
    <p:sldId id="332" r:id="rId9"/>
    <p:sldId id="393" r:id="rId10"/>
    <p:sldId id="412" r:id="rId11"/>
    <p:sldId id="424" r:id="rId12"/>
    <p:sldId id="425" r:id="rId13"/>
    <p:sldId id="426" r:id="rId14"/>
    <p:sldId id="428" r:id="rId15"/>
    <p:sldId id="427" r:id="rId16"/>
    <p:sldId id="378" r:id="rId17"/>
    <p:sldId id="429" r:id="rId18"/>
    <p:sldId id="430" r:id="rId19"/>
    <p:sldId id="431" r:id="rId20"/>
    <p:sldId id="432" r:id="rId21"/>
    <p:sldId id="433" r:id="rId22"/>
    <p:sldId id="434" r:id="rId23"/>
    <p:sldId id="388" r:id="rId24"/>
    <p:sldId id="435" r:id="rId25"/>
    <p:sldId id="436" r:id="rId26"/>
    <p:sldId id="340" r:id="rId27"/>
    <p:sldId id="437" r:id="rId28"/>
    <p:sldId id="438" r:id="rId29"/>
    <p:sldId id="439" r:id="rId30"/>
    <p:sldId id="440" r:id="rId31"/>
    <p:sldId id="441" r:id="rId32"/>
    <p:sldId id="389" r:id="rId33"/>
    <p:sldId id="442" r:id="rId34"/>
    <p:sldId id="443" r:id="rId35"/>
    <p:sldId id="361" r:id="rId36"/>
    <p:sldId id="421" r:id="rId37"/>
    <p:sldId id="422" r:id="rId38"/>
    <p:sldId id="364" r:id="rId39"/>
    <p:sldId id="366"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11"/>
    <p:restoredTop sz="60648"/>
  </p:normalViewPr>
  <p:slideViewPr>
    <p:cSldViewPr snapToGrid="0" snapToObjects="1" showGuides="1">
      <p:cViewPr varScale="1">
        <p:scale>
          <a:sx n="60" d="100"/>
          <a:sy n="60" d="100"/>
        </p:scale>
        <p:origin x="2856" y="184"/>
      </p:cViewPr>
      <p:guideLst>
        <p:guide orient="horz" pos="2184"/>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801665-5541-3E40-BF23-783AF6CDE8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448CDE-81DD-C843-8FF2-E059A984A0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4D5323-C665-0340-9057-23FE8D6F4617}" type="datetimeFigureOut">
              <a:rPr lang="en-US" smtClean="0"/>
              <a:t>3/2/19</a:t>
            </a:fld>
            <a:endParaRPr lang="en-US"/>
          </a:p>
        </p:txBody>
      </p:sp>
      <p:sp>
        <p:nvSpPr>
          <p:cNvPr id="4" name="Footer Placeholder 3">
            <a:extLst>
              <a:ext uri="{FF2B5EF4-FFF2-40B4-BE49-F238E27FC236}">
                <a16:creationId xmlns:a16="http://schemas.microsoft.com/office/drawing/2014/main" id="{08F8D68E-B235-1642-840A-0C45868C4A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A9FF9CF-DBA8-044E-BB44-3F322CC259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B0751C-7ABF-DD4B-951B-30B75AC32948}" type="slidenum">
              <a:rPr lang="en-US" smtClean="0"/>
              <a:t>‹#›</a:t>
            </a:fld>
            <a:endParaRPr lang="en-US"/>
          </a:p>
        </p:txBody>
      </p:sp>
    </p:spTree>
    <p:extLst>
      <p:ext uri="{BB962C8B-B14F-4D97-AF65-F5344CB8AC3E}">
        <p14:creationId xmlns:p14="http://schemas.microsoft.com/office/powerpoint/2010/main" val="651315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Liz</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Welcome to the training </a:t>
            </a: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1676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Type your answer in the chat box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617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Type your answer in the chat box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346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Traci: There is no one right way to do this -- we are going to give as many examples and practices as we can, but a key part in learning this is doing it, and going down as many routes as you can until you have a grasp of the landscape.</a:t>
            </a:r>
          </a:p>
          <a:p>
            <a:endParaRPr lang="en-US" sz="1200" b="0" i="0" u="none" strike="noStrike" kern="1200" cap="none" dirty="0">
              <a:solidFill>
                <a:schemeClr val="dk1"/>
              </a:solidFill>
              <a:effectLst/>
              <a:latin typeface="Calibri"/>
              <a:cs typeface="Calibri"/>
              <a:sym typeface="Calibri"/>
            </a:endParaRPr>
          </a:p>
          <a:p>
            <a:r>
              <a:rPr lang="en-US" sz="1200" b="0" i="0" u="none" strike="noStrike" kern="1200" cap="none" dirty="0">
                <a:solidFill>
                  <a:schemeClr val="dk1"/>
                </a:solidFill>
                <a:effectLst/>
                <a:latin typeface="Calibri"/>
                <a:cs typeface="Calibri"/>
                <a:sym typeface="Calibri"/>
              </a:rPr>
              <a:t>Traci: </a:t>
            </a:r>
            <a:r>
              <a:rPr lang="en-US" sz="1200" b="0" i="0" u="none" strike="noStrike" kern="1200" cap="none" dirty="0">
                <a:solidFill>
                  <a:schemeClr val="dk1"/>
                </a:solidFill>
                <a:effectLst/>
                <a:latin typeface="Calibri"/>
                <a:ea typeface="Calibri"/>
                <a:cs typeface="Calibri"/>
                <a:sym typeface="Calibri"/>
              </a:rPr>
              <a:t>Everyone has a different thing that works for them - what can we give people that is helpful and works for them, does not have to be a solitary exercise, best way to do this is set up a group that already thinks about this and ask them questions.</a:t>
            </a:r>
          </a:p>
          <a:p>
            <a:endParaRPr lang="en-US" sz="1200" b="0" i="0" u="none" strike="noStrike" kern="1200" cap="none" dirty="0">
              <a:solidFill>
                <a:schemeClr val="dk1"/>
              </a:solidFill>
              <a:effectLst/>
              <a:latin typeface="Calibri"/>
              <a:cs typeface="Calibri"/>
              <a:sym typeface="Calibri"/>
            </a:endParaRPr>
          </a:p>
          <a:p>
            <a:pPr rtl="0"/>
            <a:r>
              <a:rPr lang="en-US" sz="1200" b="0" i="0" u="none" strike="noStrike" kern="1200" cap="none" dirty="0">
                <a:solidFill>
                  <a:schemeClr val="dk1"/>
                </a:solidFill>
                <a:effectLst/>
                <a:latin typeface="Calibri"/>
                <a:cs typeface="Calibri"/>
                <a:sym typeface="Calibri"/>
              </a:rPr>
              <a:t>Traci: </a:t>
            </a:r>
            <a:r>
              <a:rPr lang="en-US" sz="1200" b="0" i="0" u="none" strike="noStrike" kern="1200" cap="none" dirty="0">
                <a:solidFill>
                  <a:schemeClr val="dk1"/>
                </a:solidFill>
                <a:effectLst/>
                <a:latin typeface="Calibri"/>
                <a:ea typeface="Calibri"/>
                <a:cs typeface="Calibri"/>
                <a:sym typeface="Calibri"/>
              </a:rPr>
              <a:t>Different kinds of questions require different kinds of answers, and different kinds of answers require different kinds of research to ferret them out. Knowing what you need is the first step.</a:t>
            </a:r>
            <a:endParaRPr lang="en-US" sz="1200" b="0" dirty="0">
              <a:effectLst/>
            </a:endParaRPr>
          </a:p>
          <a:p>
            <a:pPr rtl="0" fontAlgn="base"/>
            <a:endParaRPr lang="en-US" sz="1200" b="0" i="0" u="none" strike="noStrike" kern="1200" cap="none" dirty="0">
              <a:solidFill>
                <a:schemeClr val="dk1"/>
              </a:solidFill>
              <a:effectLst/>
              <a:latin typeface="Calibri"/>
              <a:ea typeface="Calibri"/>
              <a:cs typeface="Calibri"/>
              <a:sym typeface="Calibri"/>
            </a:endParaRPr>
          </a:p>
          <a:p>
            <a:pPr rtl="0" fontAlgn="base"/>
            <a:r>
              <a:rPr lang="en-US" sz="1200" b="0" i="0" u="none" strike="noStrike" kern="1200" cap="none" dirty="0">
                <a:solidFill>
                  <a:schemeClr val="dk1"/>
                </a:solidFill>
                <a:effectLst/>
                <a:latin typeface="Calibri"/>
                <a:ea typeface="Calibri"/>
                <a:cs typeface="Calibri"/>
                <a:sym typeface="Calibri"/>
              </a:rPr>
              <a:t>You want to be an informed coalition participant – do your research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98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16</a:t>
            </a:fld>
            <a:endParaRPr lang="en-US"/>
          </a:p>
        </p:txBody>
      </p:sp>
    </p:spTree>
    <p:extLst>
      <p:ext uri="{BB962C8B-B14F-4D97-AF65-F5344CB8AC3E}">
        <p14:creationId xmlns:p14="http://schemas.microsoft.com/office/powerpoint/2010/main" val="273365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If the answer you're looking for is one of known fact - What's the chemical composition of a certain substance? What effects does it have on humans? - then you're probably going to find it by looking through books or articles in a library, or by consulting an expert.</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17</a:t>
            </a:fld>
            <a:endParaRPr lang="en-US"/>
          </a:p>
        </p:txBody>
      </p:sp>
    </p:spTree>
    <p:extLst>
      <p:ext uri="{BB962C8B-B14F-4D97-AF65-F5344CB8AC3E}">
        <p14:creationId xmlns:p14="http://schemas.microsoft.com/office/powerpoint/2010/main" val="734007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5244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19</a:t>
            </a:fld>
            <a:endParaRPr lang="en-US"/>
          </a:p>
        </p:txBody>
      </p:sp>
    </p:spTree>
    <p:extLst>
      <p:ext uri="{BB962C8B-B14F-4D97-AF65-F5344CB8AC3E}">
        <p14:creationId xmlns:p14="http://schemas.microsoft.com/office/powerpoint/2010/main" val="3269771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Organizing study circles: </a:t>
            </a:r>
            <a:r>
              <a:rPr lang="en-US" sz="1200" b="0" i="0" u="none" strike="noStrike" kern="1200" cap="none" dirty="0">
                <a:solidFill>
                  <a:schemeClr val="dk1"/>
                </a:solidFill>
                <a:effectLst/>
                <a:latin typeface="Calibri"/>
                <a:ea typeface="Calibri"/>
                <a:cs typeface="Calibri"/>
                <a:sym typeface="Calibri"/>
              </a:rPr>
              <a:t>A study circle is a group of 8 to 12 people who meet regularly over a period of weeks or months to address a critical public issue in a democratic, collaborative way. Participants examine the issue from many points of view and identify areas of common ground. They emerge with recommendations for action that will benefit the community. Some examples from study circles conducted around the country include youth mentoring programs; new hiring policies; citywide diversity celebrations; a multiracial "unity choir;" and a new state law reforming the corrections system in Oklahoma.</a:t>
            </a:r>
          </a:p>
          <a:p>
            <a:endParaRPr lang="en-US" sz="1200" b="0" i="0" u="none" strike="noStrike" kern="1200" cap="none" dirty="0">
              <a:solidFill>
                <a:schemeClr val="dk1"/>
              </a:solidFill>
              <a:effectLst/>
              <a:latin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0984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21</a:t>
            </a:fld>
            <a:endParaRPr lang="en-US"/>
          </a:p>
        </p:txBody>
      </p:sp>
    </p:spTree>
    <p:extLst>
      <p:ext uri="{BB962C8B-B14F-4D97-AF65-F5344CB8AC3E}">
        <p14:creationId xmlns:p14="http://schemas.microsoft.com/office/powerpoint/2010/main" val="1280158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cs typeface="Calibri"/>
                <a:sym typeface="Calibri"/>
              </a:rPr>
              <a:t>At this point – we should NOT be crafting our own legislation on anything we are working on. Look to other groups working on this issue, or check out SIX – state innovation exchange</a:t>
            </a:r>
          </a:p>
          <a:p>
            <a:endParaRPr lang="en-US" dirty="0"/>
          </a:p>
          <a:p>
            <a:r>
              <a:rPr lang="en-US" dirty="0"/>
              <a:t>You don’t have to be writing your own legislation  -- ‘no points for originality’ jack </a:t>
            </a:r>
            <a:r>
              <a:rPr lang="en-US" dirty="0" err="1"/>
              <a:t>shapiro</a:t>
            </a:r>
            <a:r>
              <a:rPr lang="en-US" dirty="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63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2</a:t>
            </a:fld>
            <a:endParaRPr lang="en-US"/>
          </a:p>
        </p:txBody>
      </p:sp>
    </p:spTree>
    <p:extLst>
      <p:ext uri="{BB962C8B-B14F-4D97-AF65-F5344CB8AC3E}">
        <p14:creationId xmlns:p14="http://schemas.microsoft.com/office/powerpoint/2010/main" val="3791483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note – what city did Mr. Page take this language from?</a:t>
            </a:r>
          </a:p>
          <a:p>
            <a:endParaRPr lang="en-US" dirty="0"/>
          </a:p>
          <a:p>
            <a:r>
              <a:rPr lang="en-US" dirty="0"/>
              <a:t>Sierra club provides support for this legislation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012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u="none" strike="noStrike" kern="1200" cap="none" dirty="0">
                <a:solidFill>
                  <a:schemeClr val="dk1"/>
                </a:solidFill>
                <a:effectLst/>
                <a:latin typeface="Calibri"/>
                <a:ea typeface="Calibri"/>
                <a:cs typeface="Calibri"/>
                <a:sym typeface="Calibri"/>
              </a:rPr>
              <a:t>We seek the find the current status around our issues: </a:t>
            </a:r>
          </a:p>
          <a:p>
            <a:pPr marL="171450" indent="-171450" rtl="0" fontAlgn="base">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For research : for what being discussed at the policy level? Learn the history of the legislation and why the conversation is where it is at this moment in time.</a:t>
            </a:r>
          </a:p>
          <a:p>
            <a:pPr marL="171450" indent="-171450" rtl="0" fontAlgn="base">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For people: What are other people working on? What are other group’s priorities? What is the change you want to see happen? Don’t just say, ‘utility company’ – who is talking to who at the utility company?</a:t>
            </a:r>
          </a:p>
          <a:p>
            <a:pPr marL="171450" indent="-171450" rtl="0" fontAlgn="base">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Crafting legislation -- don’t do it, there are sometimes model ordinances (SIX -- state innovation exchange). We are not typically legislation experts – and we don’t have to be.</a:t>
            </a:r>
          </a:p>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t>24</a:t>
            </a:fld>
            <a:endParaRPr lang="en-US"/>
          </a:p>
        </p:txBody>
      </p:sp>
    </p:spTree>
    <p:extLst>
      <p:ext uri="{BB962C8B-B14F-4D97-AF65-F5344CB8AC3E}">
        <p14:creationId xmlns:p14="http://schemas.microsoft.com/office/powerpoint/2010/main" val="3601540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br>
              <a:rPr lang="en-US" b="0" dirty="0">
                <a:effectLst/>
              </a:rPr>
            </a:br>
            <a:endParaRPr lang="en-US" dirty="0"/>
          </a:p>
        </p:txBody>
      </p:sp>
      <p:sp>
        <p:nvSpPr>
          <p:cNvPr id="4" name="Slide Number Placeholder 3"/>
          <p:cNvSpPr>
            <a:spLocks noGrp="1"/>
          </p:cNvSpPr>
          <p:nvPr>
            <p:ph type="sldNum" sz="quarter" idx="10"/>
          </p:nvPr>
        </p:nvSpPr>
        <p:spPr/>
        <p:txBody>
          <a:bodyPr/>
          <a:lstStyle/>
          <a:p>
            <a:fld id="{E0E57154-F5D8-F841-9FF1-EA98BB7FEB2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4881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26</a:t>
            </a:fld>
            <a:endParaRPr lang="en-US"/>
          </a:p>
        </p:txBody>
      </p:sp>
    </p:spTree>
    <p:extLst>
      <p:ext uri="{BB962C8B-B14F-4D97-AF65-F5344CB8AC3E}">
        <p14:creationId xmlns:p14="http://schemas.microsoft.com/office/powerpoint/2010/main" val="1770723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fontAlgn="base"/>
            <a:r>
              <a:rPr lang="en-US" sz="1200" b="1" i="0" u="none" strike="noStrike" kern="1200" cap="none" dirty="0">
                <a:solidFill>
                  <a:schemeClr val="dk1"/>
                </a:solidFill>
                <a:effectLst/>
                <a:latin typeface="Calibri"/>
                <a:ea typeface="Calibri"/>
                <a:cs typeface="Calibri"/>
                <a:sym typeface="Calibri"/>
              </a:rPr>
              <a:t>How to ‘read between the lines’ </a:t>
            </a:r>
          </a:p>
          <a:p>
            <a:pPr marL="171450" lvl="0" indent="-171450" rtl="0" fontAlgn="base">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What are people saying about this type of legislation? What are they not saying about legislation? </a:t>
            </a:r>
          </a:p>
          <a:p>
            <a:pPr marL="171450" lvl="0" indent="-171450" rtl="0" fontAlgn="base">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What are their interests or motivations?</a:t>
            </a:r>
          </a:p>
          <a:p>
            <a:pPr marL="171450" lvl="0" indent="-171450" rtl="0" fontAlgn="base">
              <a:buFont typeface="Arial" panose="020B0604020202020204" pitchFamily="34" charset="0"/>
              <a:buChar char="•"/>
            </a:pPr>
            <a:endParaRPr lang="en-US" sz="1200" b="0" i="0" u="none" strike="noStrike" kern="1200" cap="none" dirty="0">
              <a:solidFill>
                <a:schemeClr val="dk1"/>
              </a:solidFill>
              <a:effectLst/>
              <a:latin typeface="Calibri"/>
              <a:ea typeface="Calibri"/>
              <a:cs typeface="Calibri"/>
              <a:sym typeface="Calibri"/>
            </a:endParaRPr>
          </a:p>
          <a:p>
            <a:pPr marL="0" lvl="0" indent="0" rtl="0" fontAlgn="base">
              <a:buFont typeface="Arial" panose="020B0604020202020204" pitchFamily="34" charset="0"/>
              <a:buNone/>
            </a:pPr>
            <a:r>
              <a:rPr lang="en-US" sz="1200" b="1" i="0" u="none" strike="noStrike" kern="1200" cap="none" dirty="0">
                <a:solidFill>
                  <a:schemeClr val="dk1"/>
                </a:solidFill>
                <a:effectLst/>
                <a:latin typeface="Calibri"/>
                <a:ea typeface="Calibri"/>
                <a:cs typeface="Calibri"/>
                <a:sym typeface="Calibri"/>
              </a:rPr>
              <a:t>How to ‘read the press’ </a:t>
            </a:r>
          </a:p>
          <a:p>
            <a:pPr marL="171450" lvl="0" indent="-171450" rtl="0" fontAlgn="base">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They typically do synthesizing work for an audience -- you want to go back and flesh out what they are not saying, or go to the sources </a:t>
            </a:r>
          </a:p>
          <a:p>
            <a:pPr marL="171450" lvl="0" indent="-171450" rtl="0" fontAlgn="base">
              <a:buFont typeface="Arial" panose="020B0604020202020204" pitchFamily="34" charset="0"/>
              <a:buChar cha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cap="none" dirty="0">
                <a:solidFill>
                  <a:schemeClr val="dk1"/>
                </a:solidFill>
                <a:effectLst/>
                <a:latin typeface="Calibri"/>
                <a:ea typeface="Calibri"/>
                <a:cs typeface="Calibri"/>
                <a:sym typeface="Calibri"/>
              </a:rPr>
              <a:t>How to verify your information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dk1"/>
                </a:solidFill>
                <a:effectLst/>
                <a:latin typeface="Calibri"/>
                <a:ea typeface="Calibri"/>
                <a:cs typeface="Calibri"/>
                <a:sym typeface="Calibri"/>
              </a:rPr>
              <a:t>Use as many believable sources as possible. The more people who can say, "Yes, that's right," the more backup you'll have if someone challenges your arguments. You also want to use credible sources to get your information. </a:t>
            </a:r>
          </a:p>
          <a:p>
            <a:pPr marL="0" lvl="0" indent="0" rtl="0" fontAlgn="base">
              <a:buFont typeface="Arial" panose="020B0604020202020204" pitchFamily="34" charset="0"/>
              <a:buNone/>
            </a:pPr>
            <a:endParaRPr lang="en-US" sz="1200" b="0" i="0" u="none" strike="noStrike" kern="1200" cap="none" dirty="0">
              <a:solidFill>
                <a:schemeClr val="dk1"/>
              </a:solidFill>
              <a:effectLst/>
              <a:latin typeface="Calibri"/>
              <a:ea typeface="Calibri"/>
              <a:cs typeface="Calibri"/>
              <a:sym typeface="Calibri"/>
            </a:endParaRPr>
          </a:p>
          <a:p>
            <a:pPr marL="171450" lvl="0" indent="-171450" rtl="0" fontAlgn="base">
              <a:buFont typeface="Arial" panose="020B0604020202020204" pitchFamily="34" charset="0"/>
              <a:buChar char="•"/>
            </a:pPr>
            <a:endParaRPr lang="en-US" sz="1200" b="0" i="0" u="none" strike="noStrike" kern="1200" cap="none" dirty="0">
              <a:solidFill>
                <a:schemeClr val="dk1"/>
              </a:solidFill>
              <a:effectLst/>
              <a:latin typeface="Calibri"/>
              <a:ea typeface="Calibri"/>
              <a:cs typeface="Calibri"/>
              <a:sym typeface="Calibri"/>
            </a:endParaRPr>
          </a:p>
          <a:p>
            <a:pPr marL="0" lvl="0" indent="0" rtl="0" fontAlgn="base">
              <a:buFont typeface="Arial" panose="020B0604020202020204" pitchFamily="34" charset="0"/>
              <a:buNone/>
            </a:pPr>
            <a:endParaRPr lang="en-US" sz="1200" b="0" i="0" u="none" strike="noStrike" kern="1200" cap="none" dirty="0">
              <a:solidFill>
                <a:schemeClr val="dk1"/>
              </a:solidFill>
              <a:effectLst/>
              <a:latin typeface="Calibri"/>
              <a:ea typeface="Calibri"/>
              <a:cs typeface="Calibri"/>
              <a:sym typeface="Calibri"/>
            </a:endParaRPr>
          </a:p>
          <a:p>
            <a:pPr marL="0" lvl="0" indent="0" rtl="0" fontAlgn="base">
              <a:buFont typeface="Arial" panose="020B0604020202020204" pitchFamily="34" charset="0"/>
              <a:buNone/>
            </a:pPr>
            <a:endParaRPr lang="en-US" sz="1200" b="0" i="0" u="none" strike="noStrike" kern="1200" cap="none" dirty="0">
              <a:solidFill>
                <a:schemeClr val="dk1"/>
              </a:solidFill>
              <a:effectLst/>
              <a:latin typeface="Calibri"/>
              <a:ea typeface="Calibri"/>
              <a:cs typeface="Calibri"/>
              <a:sym typeface="Calibri"/>
            </a:endParaRPr>
          </a:p>
          <a:p>
            <a:pPr marL="171450" lvl="0" indent="-171450" rtl="0" fontAlgn="base">
              <a:buFont typeface="Arial" panose="020B0604020202020204" pitchFamily="34" charset="0"/>
              <a:buChar char="•"/>
            </a:pPr>
            <a:endParaRPr lang="en-US" sz="1200" b="0" i="0" u="none" strike="noStrike" kern="1200" cap="none" dirty="0">
              <a:solidFill>
                <a:schemeClr val="dk1"/>
              </a:solidFill>
              <a:effectLst/>
              <a:latin typeface="Calibri"/>
              <a:ea typeface="Calibri"/>
              <a:cs typeface="Calibri"/>
              <a:sym typeface="Calibri"/>
            </a:endParaRPr>
          </a:p>
          <a:p>
            <a:pPr marL="0" lvl="0" indent="0" rtl="0" fontAlgn="base">
              <a:buFont typeface="Arial" panose="020B0604020202020204" pitchFamily="34" charset="0"/>
              <a:buNone/>
            </a:pP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3458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br>
              <a:rPr lang="en-US" b="0" dirty="0">
                <a:effectLst/>
              </a:rPr>
            </a:br>
            <a:endParaRPr lang="en-US" dirty="0"/>
          </a:p>
        </p:txBody>
      </p:sp>
      <p:sp>
        <p:nvSpPr>
          <p:cNvPr id="4" name="Slide Number Placeholder 3"/>
          <p:cNvSpPr>
            <a:spLocks noGrp="1"/>
          </p:cNvSpPr>
          <p:nvPr>
            <p:ph type="sldNum" sz="quarter" idx="10"/>
          </p:nvPr>
        </p:nvSpPr>
        <p:spPr/>
        <p:txBody>
          <a:bodyPr/>
          <a:lstStyle/>
          <a:p>
            <a:fld id="{E0E57154-F5D8-F841-9FF1-EA98BB7FEB2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749940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30</a:t>
            </a:fld>
            <a:endParaRPr lang="en-US"/>
          </a:p>
        </p:txBody>
      </p:sp>
    </p:spTree>
    <p:extLst>
      <p:ext uri="{BB962C8B-B14F-4D97-AF65-F5344CB8AC3E}">
        <p14:creationId xmlns:p14="http://schemas.microsoft.com/office/powerpoint/2010/main" val="2925738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345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411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35</a:t>
            </a:fld>
            <a:endParaRPr lang="en-US"/>
          </a:p>
        </p:txBody>
      </p:sp>
    </p:spTree>
    <p:extLst>
      <p:ext uri="{BB962C8B-B14F-4D97-AF65-F5344CB8AC3E}">
        <p14:creationId xmlns:p14="http://schemas.microsoft.com/office/powerpoint/2010/main" val="148162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community organizers, what’s our value add to a coalition?</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Align people’s abilities with what is needed to influence </a:t>
            </a:r>
            <a:endParaRPr sz="1200" b="0" i="0" u="none" strike="noStrike" cap="none" dirty="0">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36</a:t>
            </a:fld>
            <a:endParaRPr lang="en-US"/>
          </a:p>
        </p:txBody>
      </p:sp>
    </p:spTree>
    <p:extLst>
      <p:ext uri="{BB962C8B-B14F-4D97-AF65-F5344CB8AC3E}">
        <p14:creationId xmlns:p14="http://schemas.microsoft.com/office/powerpoint/2010/main" val="800628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37</a:t>
            </a:fld>
            <a:endParaRPr lang="en-US"/>
          </a:p>
        </p:txBody>
      </p:sp>
    </p:spTree>
    <p:extLst>
      <p:ext uri="{BB962C8B-B14F-4D97-AF65-F5344CB8AC3E}">
        <p14:creationId xmlns:p14="http://schemas.microsoft.com/office/powerpoint/2010/main" val="1804372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Calibri"/>
                <a:ea typeface="Calibri"/>
                <a:cs typeface="Calibri"/>
                <a:sym typeface="Calibri"/>
              </a:rPr>
              <a:t>Put in homework link – where they should put the answers to their work (slack?)</a:t>
            </a:r>
          </a:p>
          <a:p>
            <a:endParaRPr lang="en-US" sz="1200" b="0" i="0" u="none" strike="noStrike" kern="1200" cap="none" dirty="0">
              <a:solidFill>
                <a:schemeClr val="tx1"/>
              </a:solidFill>
              <a:effectLst/>
              <a:latin typeface="Calibri"/>
              <a:ea typeface="Calibri"/>
              <a:cs typeface="Calibri"/>
              <a:sym typeface="Calibri"/>
            </a:endParaRPr>
          </a:p>
          <a:p>
            <a:r>
              <a:rPr lang="en-US" sz="1200" b="0" i="0" u="none" strike="noStrike" kern="1200" cap="none" dirty="0">
                <a:solidFill>
                  <a:schemeClr val="tx1"/>
                </a:solidFill>
                <a:effectLst/>
                <a:latin typeface="Calibri"/>
                <a:ea typeface="Calibri"/>
                <a:cs typeface="Calibri"/>
                <a:sym typeface="Calibri"/>
              </a:rPr>
              <a:t>Give google drive link </a:t>
            </a:r>
          </a:p>
          <a:p>
            <a:endParaRPr lang="en-US" sz="1200" b="0" i="0" u="none" strike="noStrike" kern="1200" cap="none" dirty="0">
              <a:solidFill>
                <a:schemeClr val="tx1"/>
              </a:solidFill>
              <a:effectLst/>
              <a:latin typeface="Calibri"/>
              <a:ea typeface="Calibri"/>
              <a:cs typeface="Calibri"/>
              <a:sym typeface="Calibri"/>
            </a:endParaRPr>
          </a:p>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38</a:t>
            </a:fld>
            <a:endParaRPr lang="en-US"/>
          </a:p>
        </p:txBody>
      </p:sp>
    </p:spTree>
    <p:extLst>
      <p:ext uri="{BB962C8B-B14F-4D97-AF65-F5344CB8AC3E}">
        <p14:creationId xmlns:p14="http://schemas.microsoft.com/office/powerpoint/2010/main" val="1904090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786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56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6</a:t>
            </a:fld>
            <a:endParaRPr lang="en-US"/>
          </a:p>
        </p:txBody>
      </p:sp>
    </p:spTree>
    <p:extLst>
      <p:ext uri="{BB962C8B-B14F-4D97-AF65-F5344CB8AC3E}">
        <p14:creationId xmlns:p14="http://schemas.microsoft.com/office/powerpoint/2010/main" val="47434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890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74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16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6096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52231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8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18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5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1"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docs.google.com/spreadsheets/d/13XNqUTflioSlkxMCAV9ML98pG8zj-7_uYBQ6YzjJKws/edit#gid=1496810796" TargetMode="External"/><Relationship Id="rId7"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docs.google.com/spreadsheets/d/1XpUZyGe80mL3oh6fmvPuBBKFj55HPLqRhw8rsi4nGE0/edit#gid=1057968535"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5" name="Picture 4"/>
          <p:cNvPicPr>
            <a:picLocks noChangeAspect="1"/>
          </p:cNvPicPr>
          <p:nvPr/>
        </p:nvPicPr>
        <p:blipFill rotWithShape="1">
          <a:blip r:embed="rId3">
            <a:alphaModFix amt="15000"/>
            <a:extLst>
              <a:ext uri="{28A0092B-C50C-407E-A947-70E740481C1C}">
                <a14:useLocalDpi xmlns:a14="http://schemas.microsoft.com/office/drawing/2010/main" val="0"/>
              </a:ext>
            </a:extLst>
          </a:blip>
          <a:srcRect b="24906"/>
          <a:stretch/>
        </p:blipFill>
        <p:spPr>
          <a:xfrm>
            <a:off x="0" y="0"/>
            <a:ext cx="12192000" cy="6858000"/>
          </a:xfrm>
          <a:prstGeom prst="rect">
            <a:avLst/>
          </a:prstGeom>
        </p:spPr>
      </p:pic>
      <p:sp>
        <p:nvSpPr>
          <p:cNvPr id="10" name="Shape 133"/>
          <p:cNvSpPr txBox="1"/>
          <p:nvPr/>
        </p:nvSpPr>
        <p:spPr>
          <a:xfrm>
            <a:off x="554106" y="2521547"/>
            <a:ext cx="11163300" cy="912188"/>
          </a:xfrm>
          <a:prstGeom prst="rect">
            <a:avLst/>
          </a:prstGeom>
          <a:noFill/>
          <a:ln>
            <a:noFill/>
          </a:ln>
        </p:spPr>
        <p:txBody>
          <a:bodyPr lIns="91425" tIns="45700" rIns="91425" bIns="45700" anchor="t" anchorCtr="0">
            <a:noAutofit/>
          </a:bodyPr>
          <a:lstStyle/>
          <a:p>
            <a:pPr lvl="0" algn="ctr">
              <a:buSzPct val="25000"/>
            </a:pPr>
            <a:r>
              <a:rPr lang="en-US" sz="7800" b="1" dirty="0">
                <a:solidFill>
                  <a:schemeClr val="bg1"/>
                </a:solidFill>
                <a:latin typeface="Gilroy ExtraBold" charset="0"/>
                <a:ea typeface="Gilroy ExtraBold" charset="0"/>
                <a:cs typeface="Gilroy ExtraBold" charset="0"/>
              </a:rPr>
              <a:t>Local Issue Advocacy</a:t>
            </a:r>
          </a:p>
        </p:txBody>
      </p:sp>
      <p:sp>
        <p:nvSpPr>
          <p:cNvPr id="8" name="Shape 133"/>
          <p:cNvSpPr txBox="1"/>
          <p:nvPr/>
        </p:nvSpPr>
        <p:spPr>
          <a:xfrm>
            <a:off x="554106" y="3940626"/>
            <a:ext cx="11163300" cy="522014"/>
          </a:xfrm>
          <a:prstGeom prst="rect">
            <a:avLst/>
          </a:prstGeom>
          <a:noFill/>
          <a:ln>
            <a:noFill/>
          </a:ln>
        </p:spPr>
        <p:txBody>
          <a:bodyPr lIns="91425" tIns="45700" rIns="91425" bIns="45700" anchor="t" anchorCtr="0">
            <a:noAutofit/>
          </a:bodyPr>
          <a:lstStyle/>
          <a:p>
            <a:pPr lvl="0" algn="ctr">
              <a:buSzPct val="25000"/>
            </a:pPr>
            <a:r>
              <a:rPr lang="en-US" sz="3000" b="1" dirty="0">
                <a:solidFill>
                  <a:schemeClr val="lt1"/>
                </a:solidFill>
                <a:latin typeface="Source Sans Pro" charset="0"/>
                <a:ea typeface="Source Sans Pro" charset="0"/>
                <a:cs typeface="Source Sans Pro" charset="0"/>
              </a:rPr>
              <a:t>Traci Wile </a:t>
            </a:r>
            <a:r>
              <a:rPr lang="en-US" sz="3000" dirty="0">
                <a:solidFill>
                  <a:schemeClr val="bg2"/>
                </a:solidFill>
                <a:latin typeface="Source Sans Pro" charset="0"/>
                <a:ea typeface="Source Sans Pro" charset="0"/>
                <a:cs typeface="Source Sans Pro" charset="0"/>
              </a:rPr>
              <a:t>/</a:t>
            </a:r>
            <a:r>
              <a:rPr lang="en-US" sz="3000" b="1" dirty="0">
                <a:solidFill>
                  <a:schemeClr val="lt1"/>
                </a:solidFill>
                <a:latin typeface="Source Sans Pro" charset="0"/>
                <a:ea typeface="Source Sans Pro" charset="0"/>
                <a:cs typeface="Source Sans Pro" charset="0"/>
              </a:rPr>
              <a:t> </a:t>
            </a:r>
            <a:r>
              <a:rPr lang="en-US" sz="3000" dirty="0">
                <a:solidFill>
                  <a:schemeClr val="bg2"/>
                </a:solidFill>
                <a:latin typeface="Source Sans Pro" charset="0"/>
                <a:ea typeface="Source Sans Pro" charset="0"/>
                <a:cs typeface="Source Sans Pro" charset="0"/>
              </a:rPr>
              <a:t>OFA Community Engagement Director </a:t>
            </a:r>
          </a:p>
          <a:p>
            <a:pPr lvl="0" algn="ctr">
              <a:buSzPct val="25000"/>
            </a:pPr>
            <a:r>
              <a:rPr lang="en-US" sz="3000" b="1" dirty="0">
                <a:solidFill>
                  <a:schemeClr val="lt1"/>
                </a:solidFill>
                <a:latin typeface="Source Sans Pro" charset="0"/>
                <a:ea typeface="Source Sans Pro" charset="0"/>
                <a:cs typeface="Source Sans Pro" charset="0"/>
              </a:rPr>
              <a:t>Elizabeth Erickson </a:t>
            </a:r>
            <a:r>
              <a:rPr lang="en-US" sz="3000" dirty="0">
                <a:solidFill>
                  <a:schemeClr val="bg2"/>
                </a:solidFill>
                <a:latin typeface="Source Sans Pro" charset="0"/>
                <a:ea typeface="Source Sans Pro" charset="0"/>
                <a:cs typeface="Source Sans Pro" charset="0"/>
              </a:rPr>
              <a:t>/ OFA Training Director  </a:t>
            </a:r>
          </a:p>
        </p:txBody>
      </p:sp>
      <p:sp>
        <p:nvSpPr>
          <p:cNvPr id="2" name="Rectangle 1"/>
          <p:cNvSpPr/>
          <p:nvPr/>
        </p:nvSpPr>
        <p:spPr>
          <a:xfrm>
            <a:off x="251569" y="6270322"/>
            <a:ext cx="6846746" cy="400110"/>
          </a:xfrm>
          <a:prstGeom prst="rect">
            <a:avLst/>
          </a:prstGeom>
        </p:spPr>
        <p:txBody>
          <a:bodyPr wrap="none">
            <a:spAutoFit/>
          </a:bodyPr>
          <a:lstStyle/>
          <a:p>
            <a:pPr lvl="0">
              <a:buSzPct val="25000"/>
            </a:pPr>
            <a:r>
              <a:rPr lang="en-US" sz="2000" b="1" dirty="0">
                <a:solidFill>
                  <a:schemeClr val="lt1"/>
                </a:solidFill>
                <a:latin typeface="Gilroy ExtraBold" charset="0"/>
                <a:ea typeface="Gilroy ExtraBold" charset="0"/>
                <a:cs typeface="Gilroy ExtraBold" charset="0"/>
              </a:rPr>
              <a:t>We will begin the training at 8:30 p.m. ET / 7:30 p.m. CT</a:t>
            </a:r>
          </a:p>
        </p:txBody>
      </p:sp>
      <p:pic>
        <p:nvPicPr>
          <p:cNvPr id="11" name="Picture 10"/>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7" name="Picture 6" descr="A drawing of a face&#10;&#10;Description automatically generated">
            <a:extLst>
              <a:ext uri="{FF2B5EF4-FFF2-40B4-BE49-F238E27FC236}">
                <a16:creationId xmlns:a16="http://schemas.microsoft.com/office/drawing/2014/main" id="{A9935631-3029-B34F-A403-242D9189165B}"/>
              </a:ext>
            </a:extLst>
          </p:cNvPr>
          <p:cNvPicPr>
            <a:picLocks noChangeAspect="1"/>
          </p:cNvPicPr>
          <p:nvPr/>
        </p:nvPicPr>
        <p:blipFill>
          <a:blip r:embed="rId5"/>
          <a:stretch>
            <a:fillRect/>
          </a:stretch>
        </p:blipFill>
        <p:spPr>
          <a:xfrm>
            <a:off x="349458" y="6221352"/>
            <a:ext cx="1219200" cy="419100"/>
          </a:xfrm>
          <a:prstGeom prst="rect">
            <a:avLst/>
          </a:prstGeom>
        </p:spPr>
      </p:pic>
    </p:spTree>
    <p:extLst>
      <p:ext uri="{BB962C8B-B14F-4D97-AF65-F5344CB8AC3E}">
        <p14:creationId xmlns:p14="http://schemas.microsoft.com/office/powerpoint/2010/main" val="12668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3005435"/>
            <a:ext cx="12192000" cy="923330"/>
          </a:xfrm>
          <a:prstGeom prst="rect">
            <a:avLst/>
          </a:prstGeom>
          <a:noFill/>
        </p:spPr>
        <p:txBody>
          <a:bodyPr wrap="square" rtlCol="0">
            <a:spAutoFit/>
          </a:bodyPr>
          <a:lstStyle/>
          <a:p>
            <a:pPr algn="ctr">
              <a:lnSpc>
                <a:spcPct val="90000"/>
              </a:lnSpc>
            </a:pPr>
            <a:r>
              <a:rPr lang="en-US" sz="6000" b="1" dirty="0">
                <a:solidFill>
                  <a:srgbClr val="FFFFFF"/>
                </a:solidFill>
                <a:latin typeface="Gilroy ExtraBold" charset="0"/>
                <a:ea typeface="Gilroy ExtraBold" charset="0"/>
                <a:cs typeface="Gilroy ExtraBold" charset="0"/>
              </a:rPr>
              <a:t>How we envision policy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8113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035939"/>
            <a:ext cx="12192000" cy="1754326"/>
          </a:xfrm>
          <a:prstGeom prst="rect">
            <a:avLst/>
          </a:prstGeom>
          <a:noFill/>
        </p:spPr>
        <p:txBody>
          <a:bodyPr wrap="square" rtlCol="0">
            <a:spAutoFit/>
          </a:bodyPr>
          <a:lstStyle/>
          <a:p>
            <a:pPr algn="ctr">
              <a:lnSpc>
                <a:spcPct val="90000"/>
              </a:lnSpc>
            </a:pPr>
            <a:r>
              <a:rPr lang="en-US" sz="6000" b="1" dirty="0">
                <a:solidFill>
                  <a:srgbClr val="FFFFFF"/>
                </a:solidFill>
                <a:latin typeface="Gilroy ExtraBold" charset="0"/>
                <a:ea typeface="Gilroy ExtraBold" charset="0"/>
                <a:cs typeface="Gilroy ExtraBold" charset="0"/>
              </a:rPr>
              <a:t>Legislation can sometimes feel like this… </a:t>
            </a:r>
          </a:p>
        </p:txBody>
      </p:sp>
      <p:pic>
        <p:nvPicPr>
          <p:cNvPr id="5" name="Picture 4"/>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2" name="Mr. Smith goes to Washington">
            <a:hlinkClick r:id="" action="ppaction://media"/>
            <a:extLst>
              <a:ext uri="{FF2B5EF4-FFF2-40B4-BE49-F238E27FC236}">
                <a16:creationId xmlns:a16="http://schemas.microsoft.com/office/drawing/2014/main" id="{8BBA2E3D-357E-0542-A166-0ECBD916206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13" y="23053"/>
            <a:ext cx="12192000" cy="6858000"/>
          </a:xfrm>
          <a:prstGeom prst="rect">
            <a:avLst/>
          </a:prstGeom>
        </p:spPr>
      </p:pic>
    </p:spTree>
    <p:extLst>
      <p:ext uri="{BB962C8B-B14F-4D97-AF65-F5344CB8AC3E}">
        <p14:creationId xmlns:p14="http://schemas.microsoft.com/office/powerpoint/2010/main" val="378281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589937"/>
            <a:ext cx="12192000" cy="1754326"/>
          </a:xfrm>
          <a:prstGeom prst="rect">
            <a:avLst/>
          </a:prstGeom>
          <a:noFill/>
        </p:spPr>
        <p:txBody>
          <a:bodyPr wrap="square" rtlCol="0">
            <a:spAutoFit/>
          </a:bodyPr>
          <a:lstStyle/>
          <a:p>
            <a:pPr algn="ctr">
              <a:lnSpc>
                <a:spcPct val="90000"/>
              </a:lnSpc>
            </a:pPr>
            <a:r>
              <a:rPr lang="en-US" sz="6000" b="1" dirty="0">
                <a:solidFill>
                  <a:srgbClr val="FFFFFF"/>
                </a:solidFill>
                <a:latin typeface="Gilroy ExtraBold" charset="0"/>
                <a:ea typeface="Gilroy ExtraBold" charset="0"/>
                <a:cs typeface="Gilroy ExtraBold" charset="0"/>
              </a:rPr>
              <a:t>What policy work </a:t>
            </a:r>
          </a:p>
          <a:p>
            <a:pPr algn="ctr">
              <a:lnSpc>
                <a:spcPct val="90000"/>
              </a:lnSpc>
            </a:pPr>
            <a:r>
              <a:rPr lang="en-US" sz="6000" b="1" dirty="0">
                <a:solidFill>
                  <a:srgbClr val="FFFFFF"/>
                </a:solidFill>
                <a:latin typeface="Gilroy ExtraBold" charset="0"/>
                <a:ea typeface="Gilroy ExtraBold" charset="0"/>
                <a:cs typeface="Gilroy ExtraBold" charset="0"/>
              </a:rPr>
              <a:t>usually looks like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33600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6" name="Picture 5">
            <a:extLst>
              <a:ext uri="{FF2B5EF4-FFF2-40B4-BE49-F238E27FC236}">
                <a16:creationId xmlns:a16="http://schemas.microsoft.com/office/drawing/2014/main" id="{303D0A02-B99C-8D4D-951D-2B611CE56B15}"/>
              </a:ext>
            </a:extLst>
          </p:cNvPr>
          <p:cNvPicPr>
            <a:picLocks noChangeAspect="1"/>
          </p:cNvPicPr>
          <p:nvPr/>
        </p:nvPicPr>
        <p:blipFill rotWithShape="1">
          <a:blip r:embed="rId4"/>
          <a:srcRect t="7420" b="17635"/>
          <a:stretch/>
        </p:blipFill>
        <p:spPr>
          <a:xfrm>
            <a:off x="0" y="-1"/>
            <a:ext cx="12192000" cy="6858001"/>
          </a:xfrm>
          <a:prstGeom prst="rect">
            <a:avLst/>
          </a:prstGeom>
        </p:spPr>
      </p:pic>
    </p:spTree>
    <p:extLst>
      <p:ext uri="{BB962C8B-B14F-4D97-AF65-F5344CB8AC3E}">
        <p14:creationId xmlns:p14="http://schemas.microsoft.com/office/powerpoint/2010/main" val="181304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3005435"/>
            <a:ext cx="12192000" cy="923330"/>
          </a:xfrm>
          <a:prstGeom prst="rect">
            <a:avLst/>
          </a:prstGeom>
          <a:noFill/>
        </p:spPr>
        <p:txBody>
          <a:bodyPr wrap="square" rtlCol="0">
            <a:spAutoFit/>
          </a:bodyPr>
          <a:lstStyle/>
          <a:p>
            <a:pPr algn="ctr">
              <a:lnSpc>
                <a:spcPct val="90000"/>
              </a:lnSpc>
            </a:pPr>
            <a:r>
              <a:rPr lang="en-US" sz="6000" b="1" dirty="0">
                <a:solidFill>
                  <a:srgbClr val="FFFFFF"/>
                </a:solidFill>
                <a:latin typeface="Gilroy ExtraBold" charset="0"/>
                <a:ea typeface="Gilroy ExtraBold" charset="0"/>
                <a:cs typeface="Gilroy ExtraBold" charset="0"/>
              </a:rPr>
              <a:t>A note on this point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2456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213859979"/>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Content analysis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Skill analysis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Synthesis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68413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1904582"/>
            <a:ext cx="12192000" cy="79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6000" b="1" dirty="0">
              <a:solidFill>
                <a:schemeClr val="bg1"/>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TextBox 1">
            <a:extLst>
              <a:ext uri="{FF2B5EF4-FFF2-40B4-BE49-F238E27FC236}">
                <a16:creationId xmlns:a16="http://schemas.microsoft.com/office/drawing/2014/main" id="{DF93FD84-8658-C543-B741-B3B7C629C3F3}"/>
              </a:ext>
            </a:extLst>
          </p:cNvPr>
          <p:cNvSpPr txBox="1"/>
          <p:nvPr/>
        </p:nvSpPr>
        <p:spPr>
          <a:xfrm>
            <a:off x="1096609" y="1303853"/>
            <a:ext cx="9998782" cy="3877985"/>
          </a:xfrm>
          <a:prstGeom prst="rect">
            <a:avLst/>
          </a:prstGeom>
          <a:noFill/>
        </p:spPr>
        <p:txBody>
          <a:bodyPr wrap="square" rtlCol="0">
            <a:spAutoFit/>
          </a:bodyPr>
          <a:lstStyle/>
          <a:p>
            <a:pPr algn="ctr"/>
            <a:r>
              <a:rPr lang="en-US" sz="6600" b="1" dirty="0">
                <a:solidFill>
                  <a:schemeClr val="bg1"/>
                </a:solidFill>
                <a:latin typeface="Gilroy ExtraBold" pitchFamily="2" charset="77"/>
              </a:rPr>
              <a:t>Policy landscape:</a:t>
            </a:r>
            <a:endParaRPr lang="en-US" sz="4800" b="1" dirty="0">
              <a:solidFill>
                <a:schemeClr val="bg1"/>
              </a:solidFill>
              <a:latin typeface="Gilroy ExtraBold" pitchFamily="2" charset="77"/>
            </a:endParaRPr>
          </a:p>
          <a:p>
            <a:pPr algn="ctr"/>
            <a:endParaRPr lang="en-US" sz="4800" b="1" dirty="0">
              <a:solidFill>
                <a:schemeClr val="bg1"/>
              </a:solidFill>
              <a:latin typeface="Gilroy ExtraBold" pitchFamily="2" charset="77"/>
            </a:endParaRPr>
          </a:p>
          <a:p>
            <a:pPr algn="ctr"/>
            <a:r>
              <a:rPr lang="en-US" sz="4400" b="1" i="1" dirty="0">
                <a:solidFill>
                  <a:schemeClr val="bg1"/>
                </a:solidFill>
                <a:latin typeface="Gilroy ExtraBold" pitchFamily="2" charset="77"/>
              </a:rPr>
              <a:t>What has happened, what is happening, and what people are talking about around your issue </a:t>
            </a:r>
          </a:p>
        </p:txBody>
      </p:sp>
    </p:spTree>
    <p:extLst>
      <p:ext uri="{BB962C8B-B14F-4D97-AF65-F5344CB8AC3E}">
        <p14:creationId xmlns:p14="http://schemas.microsoft.com/office/powerpoint/2010/main" val="3946494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980890" y="2844967"/>
            <a:ext cx="10230241" cy="1962525"/>
          </a:xfrm>
          <a:prstGeom prst="rect">
            <a:avLst/>
          </a:prstGeom>
          <a:noFill/>
        </p:spPr>
        <p:txBody>
          <a:bodyPr wrap="square" rtlCol="0">
            <a:spAutoFit/>
          </a:bodyPr>
          <a:lstStyle/>
          <a:p>
            <a:pPr lvl="0" algn="ctr" defTabSz="457200">
              <a:lnSpc>
                <a:spcPct val="80000"/>
              </a:lnSpc>
            </a:pPr>
            <a:r>
              <a:rPr lang="en-US" sz="7500" b="1" dirty="0">
                <a:solidFill>
                  <a:schemeClr val="bg1"/>
                </a:solidFill>
                <a:latin typeface="Gilroy ExtraBold" charset="0"/>
                <a:ea typeface="Gilroy ExtraBold" charset="0"/>
                <a:cs typeface="Gilroy ExtraBold" charset="0"/>
              </a:rPr>
              <a:t> Analyzing writing </a:t>
            </a:r>
          </a:p>
          <a:p>
            <a:pPr lvl="0" algn="ctr" defTabSz="457200">
              <a:lnSpc>
                <a:spcPct val="80000"/>
              </a:lnSpc>
            </a:pPr>
            <a:r>
              <a:rPr lang="en-US" sz="7500" b="1" dirty="0">
                <a:solidFill>
                  <a:schemeClr val="bg1"/>
                </a:solidFill>
                <a:latin typeface="Gilroy ExtraBold" charset="0"/>
                <a:ea typeface="Gilroy ExtraBold" charset="0"/>
                <a:cs typeface="Gilroy ExtraBold" charset="0"/>
              </a:rPr>
              <a:t>on legislation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4081677" y="1786133"/>
            <a:ext cx="4028668" cy="420564"/>
          </a:xfrm>
          <a:prstGeom prst="rect">
            <a:avLst/>
          </a:prstGeom>
        </p:spPr>
        <p:txBody>
          <a:bodyPr wrap="none">
            <a:spAutoFit/>
          </a:bodyPr>
          <a:lstStyle/>
          <a:p>
            <a:pPr lvl="0" algn="ctr" defTabSz="457200">
              <a:lnSpc>
                <a:spcPct val="80000"/>
              </a:lnSpc>
            </a:pPr>
            <a:r>
              <a:rPr lang="en-US" sz="2600" b="1" spc="300" dirty="0">
                <a:latin typeface="Gilroy ExtraBold" charset="0"/>
                <a:ea typeface="Gilroy ExtraBold" charset="0"/>
                <a:cs typeface="Gilroy ExtraBold" charset="0"/>
              </a:rPr>
              <a:t>CONTENT ANALYSIS:</a:t>
            </a:r>
          </a:p>
        </p:txBody>
      </p:sp>
    </p:spTree>
    <p:extLst>
      <p:ext uri="{BB962C8B-B14F-4D97-AF65-F5344CB8AC3E}">
        <p14:creationId xmlns:p14="http://schemas.microsoft.com/office/powerpoint/2010/main" val="242442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37513" y="1028630"/>
            <a:ext cx="5308359" cy="5355312"/>
          </a:xfrm>
          <a:prstGeom prst="rect">
            <a:avLst/>
          </a:prstGeom>
        </p:spPr>
        <p:txBody>
          <a:bodyPr wrap="square">
            <a:spAutoFit/>
          </a:bodyPr>
          <a:lstStyle/>
          <a:p>
            <a:pPr marL="342900" indent="-342900">
              <a:buFont typeface="Arial" charset="0"/>
              <a:buChar char="•"/>
            </a:pPr>
            <a:r>
              <a:rPr lang="en-US" altLang="en-US" sz="2800" dirty="0">
                <a:latin typeface="Source Sans Pro" charset="0"/>
                <a:ea typeface="Source Sans Pro" charset="0"/>
                <a:cs typeface="Source Sans Pro" charset="0"/>
              </a:rPr>
              <a:t>City government website</a:t>
            </a:r>
          </a:p>
          <a:p>
            <a:pPr marL="342900" indent="-342900">
              <a:buFont typeface="Arial" charset="0"/>
              <a:buChar char="•"/>
            </a:pPr>
            <a:endParaRPr lang="en-US" altLang="en-US" sz="2800" dirty="0">
              <a:latin typeface="Source Sans Pro" charset="0"/>
              <a:ea typeface="Source Sans Pro" charset="0"/>
              <a:cs typeface="Source Sans Pro" charset="0"/>
            </a:endParaRPr>
          </a:p>
          <a:p>
            <a:pPr marL="342900" indent="-342900">
              <a:buFont typeface="Arial" charset="0"/>
              <a:buChar char="•"/>
            </a:pPr>
            <a:r>
              <a:rPr lang="en-US" altLang="en-US" sz="2800" dirty="0">
                <a:latin typeface="Source Sans Pro" charset="0"/>
                <a:ea typeface="Source Sans Pro" charset="0"/>
                <a:cs typeface="Source Sans Pro" charset="0"/>
              </a:rPr>
              <a:t>State government website</a:t>
            </a:r>
          </a:p>
          <a:p>
            <a:pPr marL="342900" indent="-342900">
              <a:buFont typeface="Arial" charset="0"/>
              <a:buChar char="•"/>
            </a:pPr>
            <a:endParaRPr lang="en-US" altLang="en-US" sz="2800" dirty="0">
              <a:latin typeface="Source Sans Pro" charset="0"/>
              <a:ea typeface="Source Sans Pro" charset="0"/>
              <a:cs typeface="Source Sans Pro" charset="0"/>
            </a:endParaRPr>
          </a:p>
          <a:p>
            <a:pPr marL="342900" indent="-342900">
              <a:buFont typeface="Arial" charset="0"/>
              <a:buChar char="•"/>
            </a:pPr>
            <a:r>
              <a:rPr lang="en-US" altLang="en-US" sz="2800" dirty="0">
                <a:latin typeface="Source Sans Pro" charset="0"/>
                <a:ea typeface="Source Sans Pro" charset="0"/>
                <a:cs typeface="Source Sans Pro" charset="0"/>
              </a:rPr>
              <a:t>Newspaper articles (bonus—look up who is cited!)</a:t>
            </a:r>
          </a:p>
          <a:p>
            <a:pPr marL="342900" indent="-342900">
              <a:buFont typeface="Arial" charset="0"/>
              <a:buChar char="•"/>
            </a:pPr>
            <a:endParaRPr lang="en-US" altLang="en-US" sz="2800" dirty="0">
              <a:latin typeface="Source Sans Pro" charset="0"/>
              <a:ea typeface="Source Sans Pro" charset="0"/>
              <a:cs typeface="Source Sans Pro" charset="0"/>
            </a:endParaRPr>
          </a:p>
          <a:p>
            <a:pPr marL="342900" indent="-342900">
              <a:buFont typeface="Arial" charset="0"/>
              <a:buChar char="•"/>
            </a:pPr>
            <a:r>
              <a:rPr lang="en-US" altLang="en-US" sz="2800" dirty="0">
                <a:latin typeface="Source Sans Pro" charset="0"/>
                <a:ea typeface="Source Sans Pro" charset="0"/>
                <a:cs typeface="Source Sans Pro" charset="0"/>
              </a:rPr>
              <a:t>Online articles (bonus—look up who is cited!)</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61357" y="1028630"/>
            <a:ext cx="4198104" cy="1768433"/>
          </a:xfrm>
          <a:prstGeom prst="rect">
            <a:avLst/>
          </a:prstGeom>
          <a:noFill/>
        </p:spPr>
        <p:txBody>
          <a:bodyPr wrap="square" rtlCol="0">
            <a:spAutoFit/>
          </a:bodyPr>
          <a:lstStyle/>
          <a:p>
            <a:pPr>
              <a:lnSpc>
                <a:spcPct val="80000"/>
              </a:lnSpc>
            </a:pPr>
            <a:r>
              <a:rPr lang="en-US" sz="4500" b="1" dirty="0">
                <a:solidFill>
                  <a:schemeClr val="accent4"/>
                </a:solidFill>
                <a:latin typeface="Gilroy ExtraBold" charset="0"/>
                <a:ea typeface="Gilroy ExtraBold" charset="0"/>
                <a:cs typeface="Gilroy ExtraBold" charset="0"/>
              </a:rPr>
              <a:t>Analyzing </a:t>
            </a:r>
          </a:p>
          <a:p>
            <a:pPr>
              <a:lnSpc>
                <a:spcPct val="80000"/>
              </a:lnSpc>
            </a:pPr>
            <a:r>
              <a:rPr lang="en-US" sz="4500" b="1" dirty="0">
                <a:solidFill>
                  <a:schemeClr val="accent4"/>
                </a:solidFill>
                <a:latin typeface="Gilroy ExtraBold" charset="0"/>
                <a:ea typeface="Gilroy ExtraBold" charset="0"/>
                <a:cs typeface="Gilroy ExtraBold" charset="0"/>
              </a:rPr>
              <a:t>writing on </a:t>
            </a:r>
          </a:p>
          <a:p>
            <a:pPr>
              <a:lnSpc>
                <a:spcPct val="80000"/>
              </a:lnSpc>
            </a:pPr>
            <a:r>
              <a:rPr lang="en-US" sz="4500" b="1" dirty="0">
                <a:solidFill>
                  <a:schemeClr val="accent4"/>
                </a:solidFill>
                <a:latin typeface="Gilroy ExtraBold" charset="0"/>
                <a:ea typeface="Gilroy ExtraBold" charset="0"/>
                <a:cs typeface="Gilroy ExtraBold" charset="0"/>
              </a:rPr>
              <a:t>policy  </a:t>
            </a:r>
          </a:p>
        </p:txBody>
      </p:sp>
    </p:spTree>
    <p:extLst>
      <p:ext uri="{BB962C8B-B14F-4D97-AF65-F5344CB8AC3E}">
        <p14:creationId xmlns:p14="http://schemas.microsoft.com/office/powerpoint/2010/main" val="2423025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1106993" y="3188105"/>
            <a:ext cx="9978013" cy="1039195"/>
          </a:xfrm>
          <a:prstGeom prst="rect">
            <a:avLst/>
          </a:prstGeom>
          <a:noFill/>
        </p:spPr>
        <p:txBody>
          <a:bodyPr wrap="square" rtlCol="0">
            <a:spAutoFit/>
          </a:bodyPr>
          <a:lstStyle/>
          <a:p>
            <a:pPr lvl="0" algn="ctr" defTabSz="457200">
              <a:lnSpc>
                <a:spcPct val="80000"/>
              </a:lnSpc>
            </a:pPr>
            <a:r>
              <a:rPr lang="en-US" sz="7500" b="1" dirty="0">
                <a:solidFill>
                  <a:schemeClr val="tx2"/>
                </a:solidFill>
                <a:latin typeface="Gilroy ExtraBold" charset="0"/>
                <a:ea typeface="Gilroy ExtraBold" charset="0"/>
                <a:cs typeface="Gilroy ExtraBold" charset="0"/>
              </a:rPr>
              <a:t> </a:t>
            </a:r>
            <a:r>
              <a:rPr lang="en-US" sz="7500" b="1" dirty="0">
                <a:solidFill>
                  <a:schemeClr val="bg1"/>
                </a:solidFill>
                <a:latin typeface="Gilroy ExtraBold" charset="0"/>
                <a:ea typeface="Gilroy ExtraBold" charset="0"/>
                <a:cs typeface="Gilroy ExtraBold" charset="0"/>
              </a:rPr>
              <a:t>People resources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4081677" y="2275995"/>
            <a:ext cx="4028668" cy="420564"/>
          </a:xfrm>
          <a:prstGeom prst="rect">
            <a:avLst/>
          </a:prstGeom>
        </p:spPr>
        <p:txBody>
          <a:bodyPr wrap="none">
            <a:spAutoFit/>
          </a:bodyPr>
          <a:lstStyle/>
          <a:p>
            <a:pPr lvl="0" algn="ctr" defTabSz="457200">
              <a:lnSpc>
                <a:spcPct val="80000"/>
              </a:lnSpc>
            </a:pPr>
            <a:r>
              <a:rPr lang="en-US" sz="2600" b="1" spc="300" dirty="0">
                <a:latin typeface="Gilroy ExtraBold" charset="0"/>
                <a:ea typeface="Gilroy ExtraBold" charset="0"/>
                <a:cs typeface="Gilroy ExtraBold" charset="0"/>
              </a:rPr>
              <a:t>CONTENT ANALYSIS:</a:t>
            </a:r>
          </a:p>
        </p:txBody>
      </p:sp>
    </p:spTree>
    <p:extLst>
      <p:ext uri="{BB962C8B-B14F-4D97-AF65-F5344CB8AC3E}">
        <p14:creationId xmlns:p14="http://schemas.microsoft.com/office/powerpoint/2010/main" val="92962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562514" y="1381975"/>
            <a:ext cx="9066967" cy="3652988"/>
          </a:xfrm>
          <a:prstGeom prst="rect">
            <a:avLst/>
          </a:prstGeom>
          <a:noFill/>
        </p:spPr>
        <p:txBody>
          <a:bodyPr wrap="square" rtlCol="0">
            <a:spAutoFit/>
          </a:bodyPr>
          <a:lstStyle/>
          <a:p>
            <a:pPr algn="ctr">
              <a:lnSpc>
                <a:spcPct val="80000"/>
              </a:lnSpc>
            </a:pPr>
            <a:r>
              <a:rPr lang="en-US" sz="4800" b="1" dirty="0">
                <a:solidFill>
                  <a:schemeClr val="bg1"/>
                </a:solidFill>
                <a:latin typeface="Gilroy ExtraBold" charset="0"/>
                <a:ea typeface="Gilroy ExtraBold" charset="0"/>
                <a:cs typeface="Gilroy ExtraBold" charset="0"/>
              </a:rPr>
              <a:t>“A good compromise, a good piece of legislation, is like a good sentence; or a good piece of music. Everybody can recognize it. They say, ‘Huh. It works. It makes sense.”</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Rectangle 4">
            <a:extLst>
              <a:ext uri="{FF2B5EF4-FFF2-40B4-BE49-F238E27FC236}">
                <a16:creationId xmlns:a16="http://schemas.microsoft.com/office/drawing/2014/main" id="{37E9D62B-4A69-4C4A-8E35-B5A9CB061226}"/>
              </a:ext>
            </a:extLst>
          </p:cNvPr>
          <p:cNvSpPr/>
          <p:nvPr/>
        </p:nvSpPr>
        <p:spPr>
          <a:xfrm>
            <a:off x="4131581" y="5472449"/>
            <a:ext cx="3928835" cy="407932"/>
          </a:xfrm>
          <a:prstGeom prst="rect">
            <a:avLst/>
          </a:prstGeom>
        </p:spPr>
        <p:txBody>
          <a:bodyPr wrap="square">
            <a:spAutoFit/>
          </a:bodyPr>
          <a:lstStyle/>
          <a:p>
            <a:pPr algn="ctr">
              <a:lnSpc>
                <a:spcPct val="80000"/>
              </a:lnSpc>
            </a:pPr>
            <a:r>
              <a:rPr lang="en-US" sz="2500" b="1" spc="300" dirty="0">
                <a:solidFill>
                  <a:schemeClr val="tx1"/>
                </a:solidFill>
                <a:latin typeface="Gilroy ExtraBold" charset="0"/>
                <a:ea typeface="Gilroy ExtraBold" charset="0"/>
                <a:cs typeface="Gilroy ExtraBold" charset="0"/>
              </a:rPr>
              <a:t>BARACK OBAMA </a:t>
            </a:r>
          </a:p>
        </p:txBody>
      </p:sp>
    </p:spTree>
    <p:extLst>
      <p:ext uri="{BB962C8B-B14F-4D97-AF65-F5344CB8AC3E}">
        <p14:creationId xmlns:p14="http://schemas.microsoft.com/office/powerpoint/2010/main" val="116594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6217087"/>
          </a:xfrm>
          <a:prstGeom prst="rect">
            <a:avLst/>
          </a:prstGeom>
        </p:spPr>
        <p:txBody>
          <a:bodyPr>
            <a:spAutoFit/>
          </a:bodyPr>
          <a:lstStyle/>
          <a:p>
            <a:pPr marL="342900" indent="-342900">
              <a:buFont typeface="Arial" charset="0"/>
              <a:buChar char="•"/>
            </a:pPr>
            <a:r>
              <a:rPr lang="en-US" altLang="en-US" sz="2800" dirty="0">
                <a:latin typeface="Source Sans Pro" charset="0"/>
                <a:ea typeface="Source Sans Pro" charset="0"/>
                <a:cs typeface="Source Sans Pro" charset="0"/>
              </a:rPr>
              <a:t>Organizing study circles </a:t>
            </a:r>
          </a:p>
          <a:p>
            <a:endParaRPr lang="en-US" altLang="en-US" sz="2800" dirty="0">
              <a:latin typeface="Source Sans Pro" charset="0"/>
              <a:ea typeface="Source Sans Pro" charset="0"/>
              <a:cs typeface="Source Sans Pro" charset="0"/>
            </a:endParaRPr>
          </a:p>
          <a:p>
            <a:pPr marL="342900" indent="-342900">
              <a:buFont typeface="Arial" charset="0"/>
              <a:buChar char="•"/>
            </a:pPr>
            <a:r>
              <a:rPr lang="en-US" altLang="en-US" sz="2800" dirty="0">
                <a:latin typeface="Source Sans Pro" charset="0"/>
                <a:ea typeface="Source Sans Pro" charset="0"/>
                <a:cs typeface="Source Sans Pro" charset="0"/>
              </a:rPr>
              <a:t>Identifying what your coalition has found and investigated </a:t>
            </a:r>
          </a:p>
          <a:p>
            <a:pPr marL="342900" indent="-342900">
              <a:buFont typeface="Arial" charset="0"/>
              <a:buChar char="•"/>
            </a:pPr>
            <a:endParaRPr lang="en-US" altLang="en-US" sz="2800" dirty="0">
              <a:latin typeface="Source Sans Pro" charset="0"/>
              <a:ea typeface="Source Sans Pro" charset="0"/>
              <a:cs typeface="Source Sans Pro" charset="0"/>
            </a:endParaRPr>
          </a:p>
          <a:p>
            <a:pPr marL="342900" indent="-342900">
              <a:buFont typeface="Arial" charset="0"/>
              <a:buChar char="•"/>
            </a:pPr>
            <a:r>
              <a:rPr lang="en-US" altLang="en-US" sz="2800" dirty="0">
                <a:latin typeface="Source Sans Pro" charset="0"/>
                <a:ea typeface="Source Sans Pro" charset="0"/>
                <a:cs typeface="Source Sans Pro" charset="0"/>
              </a:rPr>
              <a:t>City council meetings—look at the agenda, review previous agendas, go to an upcoming city council meeting</a:t>
            </a:r>
          </a:p>
          <a:p>
            <a:pPr marL="342900" indent="-342900">
              <a:buFont typeface="Arial" charset="0"/>
              <a:buChar char="•"/>
            </a:pPr>
            <a:endParaRPr lang="en-US" altLang="en-US" sz="2800" dirty="0">
              <a:latin typeface="Source Sans Pro" charset="0"/>
              <a:ea typeface="Source Sans Pro" charset="0"/>
              <a:cs typeface="Source Sans Pro" charset="0"/>
            </a:endParaRPr>
          </a:p>
          <a:p>
            <a:pPr marL="342900" indent="-342900">
              <a:buFont typeface="Arial" charset="0"/>
              <a:buChar char="•"/>
            </a:pPr>
            <a:r>
              <a:rPr lang="en-US" altLang="en-US" sz="2800" dirty="0">
                <a:latin typeface="Source Sans Pro" charset="0"/>
                <a:ea typeface="Source Sans Pro" charset="0"/>
                <a:cs typeface="Source Sans Pro" charset="0"/>
              </a:rPr>
              <a:t>Role of experts </a:t>
            </a:r>
          </a:p>
          <a:p>
            <a:endParaRPr lang="en-US" altLang="en-US" sz="28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126672" y="1083225"/>
            <a:ext cx="4541862" cy="1214435"/>
          </a:xfrm>
          <a:prstGeom prst="rect">
            <a:avLst/>
          </a:prstGeom>
          <a:noFill/>
        </p:spPr>
        <p:txBody>
          <a:bodyPr wrap="square" rtlCol="0">
            <a:spAutoFit/>
          </a:bodyPr>
          <a:lstStyle/>
          <a:p>
            <a:pPr>
              <a:lnSpc>
                <a:spcPct val="80000"/>
              </a:lnSpc>
            </a:pPr>
            <a:r>
              <a:rPr lang="en-US" sz="4500" b="1" dirty="0">
                <a:solidFill>
                  <a:schemeClr val="accent4"/>
                </a:solidFill>
                <a:latin typeface="Gilroy ExtraBold" charset="0"/>
                <a:ea typeface="Gilroy ExtraBold" charset="0"/>
                <a:cs typeface="Gilroy ExtraBold" charset="0"/>
              </a:rPr>
              <a:t>People resources</a:t>
            </a:r>
          </a:p>
        </p:txBody>
      </p:sp>
    </p:spTree>
    <p:extLst>
      <p:ext uri="{BB962C8B-B14F-4D97-AF65-F5344CB8AC3E}">
        <p14:creationId xmlns:p14="http://schemas.microsoft.com/office/powerpoint/2010/main" val="713225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1106993" y="3253423"/>
            <a:ext cx="9978013" cy="1039195"/>
          </a:xfrm>
          <a:prstGeom prst="rect">
            <a:avLst/>
          </a:prstGeom>
          <a:noFill/>
        </p:spPr>
        <p:txBody>
          <a:bodyPr wrap="square" rtlCol="0">
            <a:spAutoFit/>
          </a:bodyPr>
          <a:lstStyle/>
          <a:p>
            <a:pPr lvl="0" algn="ctr" defTabSz="457200">
              <a:lnSpc>
                <a:spcPct val="80000"/>
              </a:lnSpc>
            </a:pPr>
            <a:r>
              <a:rPr lang="en-US" sz="7500" b="1" dirty="0">
                <a:solidFill>
                  <a:schemeClr val="tx2"/>
                </a:solidFill>
                <a:latin typeface="Gilroy ExtraBold" charset="0"/>
                <a:ea typeface="Gilroy ExtraBold" charset="0"/>
                <a:cs typeface="Gilroy ExtraBold" charset="0"/>
              </a:rPr>
              <a:t> </a:t>
            </a:r>
            <a:r>
              <a:rPr lang="en-US" sz="7500" b="1" dirty="0">
                <a:solidFill>
                  <a:schemeClr val="bg1"/>
                </a:solidFill>
                <a:latin typeface="Gilroy ExtraBold" charset="0"/>
                <a:ea typeface="Gilroy ExtraBold" charset="0"/>
                <a:cs typeface="Gilroy ExtraBold" charset="0"/>
              </a:rPr>
              <a:t>Proposals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4081677" y="2341313"/>
            <a:ext cx="4028668" cy="420564"/>
          </a:xfrm>
          <a:prstGeom prst="rect">
            <a:avLst/>
          </a:prstGeom>
        </p:spPr>
        <p:txBody>
          <a:bodyPr wrap="none">
            <a:spAutoFit/>
          </a:bodyPr>
          <a:lstStyle/>
          <a:p>
            <a:pPr lvl="0" algn="ctr" defTabSz="457200">
              <a:lnSpc>
                <a:spcPct val="80000"/>
              </a:lnSpc>
            </a:pPr>
            <a:r>
              <a:rPr lang="en-US" sz="2600" b="1" spc="300" dirty="0">
                <a:latin typeface="Gilroy ExtraBold" charset="0"/>
                <a:ea typeface="Gilroy ExtraBold" charset="0"/>
                <a:cs typeface="Gilroy ExtraBold" charset="0"/>
              </a:rPr>
              <a:t>CONTENT ANALYSIS:</a:t>
            </a:r>
          </a:p>
        </p:txBody>
      </p:sp>
    </p:spTree>
    <p:extLst>
      <p:ext uri="{BB962C8B-B14F-4D97-AF65-F5344CB8AC3E}">
        <p14:creationId xmlns:p14="http://schemas.microsoft.com/office/powerpoint/2010/main" val="313742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76447" y="1077617"/>
            <a:ext cx="5669884" cy="3200876"/>
          </a:xfrm>
          <a:prstGeom prst="rect">
            <a:avLst/>
          </a:prstGeom>
        </p:spPr>
        <p:txBody>
          <a:bodyPr wrap="square">
            <a:spAutoFit/>
          </a:bodyPr>
          <a:lstStyle/>
          <a:p>
            <a:pPr marL="342900" indent="-342900">
              <a:buFont typeface="Arial" charset="0"/>
              <a:buChar char="•"/>
            </a:pPr>
            <a:r>
              <a:rPr lang="en-US" altLang="en-US" sz="2800" dirty="0">
                <a:latin typeface="Source Sans Pro" charset="0"/>
                <a:ea typeface="Source Sans Pro" charset="0"/>
                <a:cs typeface="Source Sans Pro" charset="0"/>
              </a:rPr>
              <a:t>Identify proposals that other groups have passed through </a:t>
            </a:r>
            <a:r>
              <a:rPr lang="en-US" altLang="en-US" sz="2800">
                <a:latin typeface="Source Sans Pro" charset="0"/>
                <a:ea typeface="Source Sans Pro" charset="0"/>
                <a:cs typeface="Source Sans Pro" charset="0"/>
              </a:rPr>
              <a:t>city government—look </a:t>
            </a:r>
            <a:r>
              <a:rPr lang="en-US" altLang="en-US" sz="2800" dirty="0">
                <a:latin typeface="Source Sans Pro" charset="0"/>
                <a:ea typeface="Source Sans Pro" charset="0"/>
                <a:cs typeface="Source Sans Pro" charset="0"/>
              </a:rPr>
              <a:t>at their language, edit for your own use</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303748" y="1083225"/>
            <a:ext cx="4364785" cy="660437"/>
          </a:xfrm>
          <a:prstGeom prst="rect">
            <a:avLst/>
          </a:prstGeom>
          <a:noFill/>
        </p:spPr>
        <p:txBody>
          <a:bodyPr wrap="square" rtlCol="0">
            <a:spAutoFit/>
          </a:bodyPr>
          <a:lstStyle/>
          <a:p>
            <a:pPr>
              <a:lnSpc>
                <a:spcPct val="80000"/>
              </a:lnSpc>
            </a:pPr>
            <a:r>
              <a:rPr lang="en-US" sz="4500" b="1" dirty="0">
                <a:solidFill>
                  <a:schemeClr val="accent4"/>
                </a:solidFill>
                <a:latin typeface="Gilroy ExtraBold" charset="0"/>
                <a:ea typeface="Gilroy ExtraBold" charset="0"/>
                <a:cs typeface="Gilroy ExtraBold" charset="0"/>
              </a:rPr>
              <a:t>Proposals</a:t>
            </a:r>
          </a:p>
        </p:txBody>
      </p:sp>
    </p:spTree>
    <p:extLst>
      <p:ext uri="{BB962C8B-B14F-4D97-AF65-F5344CB8AC3E}">
        <p14:creationId xmlns:p14="http://schemas.microsoft.com/office/powerpoint/2010/main" val="755016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3" name="Picture 2">
            <a:extLst>
              <a:ext uri="{FF2B5EF4-FFF2-40B4-BE49-F238E27FC236}">
                <a16:creationId xmlns:a16="http://schemas.microsoft.com/office/drawing/2014/main" id="{F39BC421-514C-B949-8209-A59EC2A25832}"/>
              </a:ext>
            </a:extLst>
          </p:cNvPr>
          <p:cNvPicPr>
            <a:picLocks noChangeAspect="1"/>
          </p:cNvPicPr>
          <p:nvPr/>
        </p:nvPicPr>
        <p:blipFill rotWithShape="1">
          <a:blip r:embed="rId5"/>
          <a:srcRect l="2528" r="1571"/>
          <a:stretch/>
        </p:blipFill>
        <p:spPr>
          <a:xfrm>
            <a:off x="4075042" y="304800"/>
            <a:ext cx="7941112" cy="6639950"/>
          </a:xfrm>
          <a:prstGeom prst="rect">
            <a:avLst/>
          </a:prstGeom>
        </p:spPr>
      </p:pic>
      <p:sp>
        <p:nvSpPr>
          <p:cNvPr id="11" name="Rectangle 10">
            <a:extLst>
              <a:ext uri="{FF2B5EF4-FFF2-40B4-BE49-F238E27FC236}">
                <a16:creationId xmlns:a16="http://schemas.microsoft.com/office/drawing/2014/main" id="{3596BE38-315A-B240-ADE7-0E075FAAE3F5}"/>
              </a:ext>
            </a:extLst>
          </p:cNvPr>
          <p:cNvSpPr>
            <a:spLocks noChangeArrowheads="1"/>
          </p:cNvSpPr>
          <p:nvPr/>
        </p:nvSpPr>
        <p:spPr bwMode="auto">
          <a:xfrm>
            <a:off x="735495" y="1119809"/>
            <a:ext cx="3558209" cy="118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500" b="1">
                <a:solidFill>
                  <a:srgbClr val="00B3DC"/>
                </a:solidFill>
                <a:latin typeface="Gilroy ExtraBold" charset="0"/>
                <a:ea typeface="Gilroy ExtraBold" charset="0"/>
                <a:cs typeface="Gilroy ExtraBold" charset="0"/>
              </a:rPr>
              <a:t>Resolution </a:t>
            </a:r>
          </a:p>
          <a:p>
            <a:pPr>
              <a:lnSpc>
                <a:spcPct val="80000"/>
              </a:lnSpc>
            </a:pPr>
            <a:r>
              <a:rPr lang="en-US" sz="4500" b="1" dirty="0">
                <a:solidFill>
                  <a:srgbClr val="00B3DC"/>
                </a:solidFill>
                <a:latin typeface="Gilroy ExtraBold" charset="0"/>
                <a:ea typeface="Gilroy ExtraBold" charset="0"/>
                <a:cs typeface="Gilroy ExtraBold" charset="0"/>
              </a:rPr>
              <a:t>124</a:t>
            </a:r>
          </a:p>
        </p:txBody>
      </p:sp>
    </p:spTree>
    <p:extLst>
      <p:ext uri="{BB962C8B-B14F-4D97-AF65-F5344CB8AC3E}">
        <p14:creationId xmlns:p14="http://schemas.microsoft.com/office/powerpoint/2010/main" val="1188431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5632" y="1111808"/>
            <a:ext cx="4230639" cy="1214435"/>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Key takeaways</a:t>
            </a:r>
          </a:p>
        </p:txBody>
      </p:sp>
      <p:sp>
        <p:nvSpPr>
          <p:cNvPr id="4" name="TextBox 3"/>
          <p:cNvSpPr txBox="1"/>
          <p:nvPr/>
        </p:nvSpPr>
        <p:spPr>
          <a:xfrm>
            <a:off x="6266687" y="939546"/>
            <a:ext cx="4920426" cy="4770537"/>
          </a:xfrm>
          <a:prstGeom prst="rect">
            <a:avLst/>
          </a:prstGeom>
          <a:noFill/>
        </p:spPr>
        <p:txBody>
          <a:bodyPr wrap="square" rtlCol="0">
            <a:spAutoFit/>
          </a:bodyPr>
          <a:lstStyle/>
          <a:p>
            <a:r>
              <a:rPr lang="en-US" sz="2800" dirty="0">
                <a:latin typeface="Source Sans Pro" charset="0"/>
                <a:ea typeface="Source Sans Pro" charset="0"/>
                <a:cs typeface="Source Sans Pro" charset="0"/>
              </a:rPr>
              <a:t>Strategic research around your issue matters.</a:t>
            </a:r>
          </a:p>
          <a:p>
            <a:endParaRPr lang="en-US" sz="2800" dirty="0">
              <a:latin typeface="Source Sans Pro" charset="0"/>
              <a:ea typeface="Source Sans Pro" charset="0"/>
              <a:cs typeface="Source Sans Pro" charset="0"/>
            </a:endParaRPr>
          </a:p>
          <a:p>
            <a:endParaRPr lang="en-US" sz="2800" dirty="0">
              <a:latin typeface="Source Sans Pro" charset="0"/>
              <a:ea typeface="Source Sans Pro" charset="0"/>
              <a:cs typeface="Source Sans Pro" charset="0"/>
            </a:endParaRPr>
          </a:p>
          <a:p>
            <a:r>
              <a:rPr lang="en-US" sz="2800" dirty="0">
                <a:latin typeface="Source Sans Pro" charset="0"/>
                <a:ea typeface="Source Sans Pro" charset="0"/>
                <a:cs typeface="Source Sans Pro" charset="0"/>
              </a:rPr>
              <a:t>Use one another; use experts. </a:t>
            </a:r>
          </a:p>
          <a:p>
            <a:endParaRPr lang="en-US" sz="2800" dirty="0">
              <a:latin typeface="Source Sans Pro" charset="0"/>
              <a:ea typeface="Source Sans Pro" charset="0"/>
              <a:cs typeface="Source Sans Pro" charset="0"/>
            </a:endParaRPr>
          </a:p>
          <a:p>
            <a:endParaRPr lang="en-US" sz="2800" dirty="0">
              <a:latin typeface="Source Sans Pro" charset="0"/>
              <a:ea typeface="Source Sans Pro" charset="0"/>
              <a:cs typeface="Source Sans Pro" charset="0"/>
            </a:endParaRPr>
          </a:p>
          <a:p>
            <a:r>
              <a:rPr lang="en-US" sz="2800" dirty="0">
                <a:latin typeface="Source Sans Pro" charset="0"/>
                <a:ea typeface="Source Sans Pro" charset="0"/>
                <a:cs typeface="Source Sans Pro" charset="0"/>
              </a:rPr>
              <a:t>Don’t spend time crafting your own legislation if you don’t have to.</a:t>
            </a:r>
          </a:p>
          <a:p>
            <a:endParaRPr lang="en-US" sz="2400" dirty="0">
              <a:latin typeface="Source Sans Pro" charset="0"/>
              <a:ea typeface="Source Sans Pro" charset="0"/>
              <a:cs typeface="Source Sans Pro" charset="0"/>
            </a:endParaRPr>
          </a:p>
        </p:txBody>
      </p:sp>
      <p:sp>
        <p:nvSpPr>
          <p:cNvPr id="5" name="Oval 4"/>
          <p:cNvSpPr/>
          <p:nvPr/>
        </p:nvSpPr>
        <p:spPr>
          <a:xfrm>
            <a:off x="5566273" y="1046492"/>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7" name="Oval 6"/>
          <p:cNvSpPr/>
          <p:nvPr/>
        </p:nvSpPr>
        <p:spPr>
          <a:xfrm>
            <a:off x="5566272" y="271588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Oval 8"/>
          <p:cNvSpPr/>
          <p:nvPr/>
        </p:nvSpPr>
        <p:spPr>
          <a:xfrm>
            <a:off x="5566271" y="4008133"/>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66495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79715" y="1578680"/>
            <a:ext cx="8772871"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Brainstorm!</a:t>
            </a:r>
          </a:p>
        </p:txBody>
      </p:sp>
      <p:sp>
        <p:nvSpPr>
          <p:cNvPr id="4" name="TextBox 3"/>
          <p:cNvSpPr txBox="1"/>
          <p:nvPr/>
        </p:nvSpPr>
        <p:spPr>
          <a:xfrm>
            <a:off x="979715" y="2241408"/>
            <a:ext cx="4533579" cy="459421"/>
          </a:xfrm>
          <a:prstGeom prst="rect">
            <a:avLst/>
          </a:prstGeom>
          <a:noFill/>
        </p:spPr>
        <p:txBody>
          <a:bodyPr wrap="square" rtlCol="0">
            <a:spAutoFit/>
          </a:bodyPr>
          <a:lstStyle/>
          <a:p>
            <a:pPr>
              <a:lnSpc>
                <a:spcPct val="70000"/>
              </a:lnSpc>
            </a:pPr>
            <a:r>
              <a:rPr lang="en-US" sz="3200" b="1" i="1" dirty="0">
                <a:solidFill>
                  <a:srgbClr val="3B444D"/>
                </a:solidFill>
                <a:latin typeface="Gilroy ExtraBold" charset="0"/>
                <a:ea typeface="Gilroy ExtraBold" charset="0"/>
                <a:cs typeface="Gilroy ExtraBold" charset="0"/>
              </a:rPr>
              <a:t>Content analysis</a:t>
            </a:r>
          </a:p>
        </p:txBody>
      </p:sp>
      <p:sp>
        <p:nvSpPr>
          <p:cNvPr id="2" name="Rectangle 1"/>
          <p:cNvSpPr/>
          <p:nvPr/>
        </p:nvSpPr>
        <p:spPr>
          <a:xfrm>
            <a:off x="979715" y="2961830"/>
            <a:ext cx="4688378" cy="1938992"/>
          </a:xfrm>
          <a:prstGeom prst="rect">
            <a:avLst/>
          </a:prstGeom>
        </p:spPr>
        <p:txBody>
          <a:bodyPr wrap="square">
            <a:spAutoFit/>
          </a:bodyPr>
          <a:lstStyle/>
          <a:p>
            <a:r>
              <a:rPr lang="en-US" sz="2400" dirty="0">
                <a:solidFill>
                  <a:srgbClr val="3B3838"/>
                </a:solidFill>
                <a:latin typeface="Source Sans Pro" charset="0"/>
                <a:ea typeface="Source Sans Pro" charset="0"/>
                <a:cs typeface="Source Sans Pro" charset="0"/>
              </a:rPr>
              <a:t>Spend 3 minutes brainstorming what you need to do with legislation on your issue. You can use suggestions on the right to help guide you!</a:t>
            </a:r>
          </a:p>
        </p:txBody>
      </p:sp>
      <p:grpSp>
        <p:nvGrpSpPr>
          <p:cNvPr id="3" name="Group 2"/>
          <p:cNvGrpSpPr/>
          <p:nvPr/>
        </p:nvGrpSpPr>
        <p:grpSpPr>
          <a:xfrm>
            <a:off x="6456178" y="1548849"/>
            <a:ext cx="5497283" cy="3286657"/>
            <a:chOff x="5818417" y="939546"/>
            <a:chExt cx="5497283" cy="3286657"/>
          </a:xfrm>
        </p:grpSpPr>
        <p:sp>
          <p:nvSpPr>
            <p:cNvPr id="6" name="TextBox 5"/>
            <p:cNvSpPr txBox="1"/>
            <p:nvPr/>
          </p:nvSpPr>
          <p:spPr>
            <a:xfrm>
              <a:off x="6266687" y="939546"/>
              <a:ext cx="4920426" cy="461665"/>
            </a:xfrm>
            <a:prstGeom prst="rect">
              <a:avLst/>
            </a:prstGeom>
            <a:noFill/>
          </p:spPr>
          <p:txBody>
            <a:bodyPr wrap="square" rtlCol="0">
              <a:spAutoFit/>
            </a:bodyPr>
            <a:lstStyle/>
            <a:p>
              <a:r>
                <a:rPr lang="en-US" sz="2400" dirty="0">
                  <a:latin typeface="Source Sans Pro" charset="0"/>
                  <a:ea typeface="Source Sans Pro" charset="0"/>
                  <a:cs typeface="Source Sans Pro" charset="0"/>
                </a:rPr>
                <a:t>Research writing on legislation</a:t>
              </a:r>
            </a:p>
          </p:txBody>
        </p:sp>
        <p:sp>
          <p:nvSpPr>
            <p:cNvPr id="7" name="Oval 6"/>
            <p:cNvSpPr/>
            <p:nvPr/>
          </p:nvSpPr>
          <p:spPr>
            <a:xfrm>
              <a:off x="5818418" y="998132"/>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8" y="171902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TextBox 10"/>
            <p:cNvSpPr txBox="1"/>
            <p:nvPr/>
          </p:nvSpPr>
          <p:spPr>
            <a:xfrm>
              <a:off x="6266687" y="1660440"/>
              <a:ext cx="5049013" cy="461665"/>
            </a:xfrm>
            <a:prstGeom prst="rect">
              <a:avLst/>
            </a:prstGeom>
            <a:noFill/>
          </p:spPr>
          <p:txBody>
            <a:bodyPr wrap="square" rtlCol="0">
              <a:spAutoFit/>
            </a:bodyPr>
            <a:lstStyle/>
            <a:p>
              <a:r>
                <a:rPr lang="en-US" sz="2400" dirty="0">
                  <a:latin typeface="Source Sans Pro" charset="0"/>
                  <a:ea typeface="Source Sans Pro" charset="0"/>
                  <a:cs typeface="Source Sans Pro" charset="0"/>
                </a:rPr>
                <a:t>Research experts on the content</a:t>
              </a:r>
            </a:p>
          </p:txBody>
        </p:sp>
        <p:sp>
          <p:nvSpPr>
            <p:cNvPr id="12" name="Oval 11"/>
            <p:cNvSpPr/>
            <p:nvPr/>
          </p:nvSpPr>
          <p:spPr>
            <a:xfrm>
              <a:off x="5818418" y="2439920"/>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3" name="TextBox 12"/>
            <p:cNvSpPr txBox="1"/>
            <p:nvPr/>
          </p:nvSpPr>
          <p:spPr>
            <a:xfrm>
              <a:off x="6266687" y="2381334"/>
              <a:ext cx="4920426" cy="461665"/>
            </a:xfrm>
            <a:prstGeom prst="rect">
              <a:avLst/>
            </a:prstGeom>
            <a:noFill/>
          </p:spPr>
          <p:txBody>
            <a:bodyPr wrap="square" rtlCol="0">
              <a:spAutoFit/>
            </a:bodyPr>
            <a:lstStyle/>
            <a:p>
              <a:r>
                <a:rPr lang="en-US" sz="2400" dirty="0">
                  <a:latin typeface="Source Sans Pro" charset="0"/>
                  <a:ea typeface="Source Sans Pro" charset="0"/>
                  <a:cs typeface="Source Sans Pro" charset="0"/>
                </a:rPr>
                <a:t>Find legislation passed in other cities</a:t>
              </a:r>
            </a:p>
          </p:txBody>
        </p:sp>
        <p:sp>
          <p:nvSpPr>
            <p:cNvPr id="14" name="Oval 13"/>
            <p:cNvSpPr/>
            <p:nvPr/>
          </p:nvSpPr>
          <p:spPr>
            <a:xfrm>
              <a:off x="5818417" y="312815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4</a:t>
              </a:r>
            </a:p>
          </p:txBody>
        </p:sp>
        <p:sp>
          <p:nvSpPr>
            <p:cNvPr id="15" name="TextBox 14"/>
            <p:cNvSpPr txBox="1"/>
            <p:nvPr/>
          </p:nvSpPr>
          <p:spPr>
            <a:xfrm>
              <a:off x="6266687" y="3102228"/>
              <a:ext cx="4920426" cy="461665"/>
            </a:xfrm>
            <a:prstGeom prst="rect">
              <a:avLst/>
            </a:prstGeom>
            <a:noFill/>
          </p:spPr>
          <p:txBody>
            <a:bodyPr wrap="square" rtlCol="0">
              <a:spAutoFit/>
            </a:bodyPr>
            <a:lstStyle/>
            <a:p>
              <a:r>
                <a:rPr lang="en-US" sz="2400" dirty="0">
                  <a:latin typeface="Source Sans Pro" charset="0"/>
                  <a:ea typeface="Source Sans Pro" charset="0"/>
                  <a:cs typeface="Source Sans Pro" charset="0"/>
                </a:rPr>
                <a:t>Attend a city council meeting </a:t>
              </a:r>
            </a:p>
          </p:txBody>
        </p:sp>
        <p:sp>
          <p:nvSpPr>
            <p:cNvPr id="16" name="Oval 15"/>
            <p:cNvSpPr/>
            <p:nvPr/>
          </p:nvSpPr>
          <p:spPr>
            <a:xfrm>
              <a:off x="5818417" y="383272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5</a:t>
              </a:r>
            </a:p>
          </p:txBody>
        </p:sp>
        <p:sp>
          <p:nvSpPr>
            <p:cNvPr id="17" name="TextBox 16"/>
            <p:cNvSpPr txBox="1"/>
            <p:nvPr/>
          </p:nvSpPr>
          <p:spPr>
            <a:xfrm>
              <a:off x="6266687" y="3764538"/>
              <a:ext cx="4920426" cy="461665"/>
            </a:xfrm>
            <a:prstGeom prst="rect">
              <a:avLst/>
            </a:prstGeom>
            <a:noFill/>
          </p:spPr>
          <p:txBody>
            <a:bodyPr wrap="square" rtlCol="0">
              <a:spAutoFit/>
            </a:bodyPr>
            <a:lstStyle/>
            <a:p>
              <a:r>
                <a:rPr lang="en-US" sz="2400" dirty="0">
                  <a:latin typeface="Source Sans Pro" charset="0"/>
                  <a:ea typeface="Source Sans Pro" charset="0"/>
                  <a:cs typeface="Source Sans Pro" charset="0"/>
                </a:rPr>
                <a:t>Organize a study circle </a:t>
              </a:r>
            </a:p>
          </p:txBody>
        </p:sp>
      </p:grpSp>
    </p:spTree>
    <p:extLst>
      <p:ext uri="{BB962C8B-B14F-4D97-AF65-F5344CB8AC3E}">
        <p14:creationId xmlns:p14="http://schemas.microsoft.com/office/powerpoint/2010/main" val="115267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p:cNvSpPr txBox="1"/>
          <p:nvPr/>
        </p:nvSpPr>
        <p:spPr>
          <a:xfrm>
            <a:off x="757517" y="2626842"/>
            <a:ext cx="10676965" cy="1607363"/>
          </a:xfrm>
          <a:prstGeom prst="rect">
            <a:avLst/>
          </a:prstGeom>
          <a:noFill/>
        </p:spPr>
        <p:txBody>
          <a:bodyPr wrap="square" rtlCol="0">
            <a:spAutoFit/>
          </a:bodyPr>
          <a:lstStyle/>
          <a:p>
            <a:pPr algn="ctr">
              <a:lnSpc>
                <a:spcPct val="80000"/>
              </a:lnSpc>
            </a:pPr>
            <a:r>
              <a:rPr lang="en-US" sz="12000" b="1" dirty="0">
                <a:solidFill>
                  <a:schemeClr val="bg1"/>
                </a:solidFill>
                <a:latin typeface="Gilroy ExtraBold" charset="0"/>
                <a:ea typeface="Gilroy ExtraBold" charset="0"/>
                <a:cs typeface="Gilroy ExtraBold" charset="0"/>
              </a:rPr>
              <a:t>Group share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38402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558392020"/>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0"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Content analysis  </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Skill analysis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Synthesis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874893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532695"/>
            <a:ext cx="8654593"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Skill analysis</a:t>
            </a:r>
          </a:p>
        </p:txBody>
      </p:sp>
      <p:grpSp>
        <p:nvGrpSpPr>
          <p:cNvPr id="2" name="Group 1"/>
          <p:cNvGrpSpPr/>
          <p:nvPr/>
        </p:nvGrpSpPr>
        <p:grpSpPr>
          <a:xfrm>
            <a:off x="885539" y="2346561"/>
            <a:ext cx="10420922" cy="3123510"/>
            <a:chOff x="1169042" y="2346561"/>
            <a:chExt cx="10420922" cy="3185932"/>
          </a:xfrm>
        </p:grpSpPr>
        <p:sp>
          <p:nvSpPr>
            <p:cNvPr id="3" name="Oval 2"/>
            <p:cNvSpPr/>
            <p:nvPr/>
          </p:nvSpPr>
          <p:spPr>
            <a:xfrm>
              <a:off x="1169042" y="2346561"/>
              <a:ext cx="3185932" cy="31859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700" b="1" dirty="0">
                  <a:solidFill>
                    <a:srgbClr val="FFFFFF"/>
                  </a:solidFill>
                  <a:latin typeface="Gilroy ExtraBold" charset="0"/>
                  <a:ea typeface="Gilroy ExtraBold" charset="0"/>
                  <a:cs typeface="Gilroy ExtraBold" charset="0"/>
                </a:rPr>
                <a:t>How to read between the lines</a:t>
              </a:r>
            </a:p>
          </p:txBody>
        </p:sp>
        <p:sp>
          <p:nvSpPr>
            <p:cNvPr id="5" name="Oval 4"/>
            <p:cNvSpPr/>
            <p:nvPr/>
          </p:nvSpPr>
          <p:spPr>
            <a:xfrm>
              <a:off x="4786537" y="2346561"/>
              <a:ext cx="3185932" cy="31859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700" b="1" dirty="0">
                  <a:solidFill>
                    <a:srgbClr val="FFFFFF"/>
                  </a:solidFill>
                  <a:latin typeface="Gilroy ExtraBold" charset="0"/>
                  <a:ea typeface="Gilroy ExtraBold" charset="0"/>
                  <a:cs typeface="Gilroy ExtraBold" charset="0"/>
                </a:rPr>
                <a:t>How to read the press  </a:t>
              </a:r>
            </a:p>
          </p:txBody>
        </p:sp>
        <p:sp>
          <p:nvSpPr>
            <p:cNvPr id="6" name="Oval 5"/>
            <p:cNvSpPr/>
            <p:nvPr/>
          </p:nvSpPr>
          <p:spPr>
            <a:xfrm>
              <a:off x="8404032" y="2346561"/>
              <a:ext cx="3185932" cy="31859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700" b="1" dirty="0">
                  <a:solidFill>
                    <a:srgbClr val="FFFFFF"/>
                  </a:solidFill>
                  <a:latin typeface="Gilroy ExtraBold" charset="0"/>
                  <a:ea typeface="Gilroy ExtraBold" charset="0"/>
                  <a:cs typeface="Gilroy ExtraBold" charset="0"/>
                </a:rPr>
                <a:t>How to verify your information  </a:t>
              </a:r>
            </a:p>
          </p:txBody>
        </p:sp>
      </p:gr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004353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79715" y="798435"/>
            <a:ext cx="8772871"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Reflection</a:t>
            </a:r>
          </a:p>
        </p:txBody>
      </p:sp>
      <p:sp>
        <p:nvSpPr>
          <p:cNvPr id="4" name="TextBox 3"/>
          <p:cNvSpPr txBox="1"/>
          <p:nvPr/>
        </p:nvSpPr>
        <p:spPr>
          <a:xfrm>
            <a:off x="979715" y="1548849"/>
            <a:ext cx="4533579" cy="437043"/>
          </a:xfrm>
          <a:prstGeom prst="rect">
            <a:avLst/>
          </a:prstGeom>
          <a:noFill/>
        </p:spPr>
        <p:txBody>
          <a:bodyPr wrap="square" rtlCol="0">
            <a:spAutoFit/>
          </a:bodyPr>
          <a:lstStyle/>
          <a:p>
            <a:pPr>
              <a:lnSpc>
                <a:spcPct val="70000"/>
              </a:lnSpc>
            </a:pPr>
            <a:r>
              <a:rPr lang="en-US" sz="3200" b="1" i="1" dirty="0">
                <a:solidFill>
                  <a:srgbClr val="3B444D"/>
                </a:solidFill>
                <a:latin typeface="Gilroy ExtraBold" charset="0"/>
                <a:ea typeface="Gilroy ExtraBold" charset="0"/>
                <a:cs typeface="Gilroy ExtraBold" charset="0"/>
              </a:rPr>
              <a:t>Skill analysis</a:t>
            </a:r>
          </a:p>
        </p:txBody>
      </p:sp>
      <p:sp>
        <p:nvSpPr>
          <p:cNvPr id="2" name="Rectangle 1"/>
          <p:cNvSpPr/>
          <p:nvPr/>
        </p:nvSpPr>
        <p:spPr>
          <a:xfrm>
            <a:off x="979715" y="2896514"/>
            <a:ext cx="4688378" cy="1938992"/>
          </a:xfrm>
          <a:prstGeom prst="rect">
            <a:avLst/>
          </a:prstGeom>
        </p:spPr>
        <p:txBody>
          <a:bodyPr wrap="square">
            <a:spAutoFit/>
          </a:bodyPr>
          <a:lstStyle/>
          <a:p>
            <a:r>
              <a:rPr lang="en-US" sz="2400" dirty="0">
                <a:solidFill>
                  <a:srgbClr val="3B3838"/>
                </a:solidFill>
                <a:latin typeface="Source Sans Pro" charset="0"/>
                <a:ea typeface="Source Sans Pro" charset="0"/>
                <a:cs typeface="Source Sans Pro" charset="0"/>
              </a:rPr>
              <a:t>What skill do you want to grow in as you research legislation and talk to others? </a:t>
            </a:r>
          </a:p>
          <a:p>
            <a:endParaRPr lang="en-US" sz="2400" dirty="0">
              <a:solidFill>
                <a:srgbClr val="3B3838"/>
              </a:solidFill>
              <a:latin typeface="Source Sans Pro" charset="0"/>
              <a:ea typeface="Source Sans Pro" charset="0"/>
              <a:cs typeface="Source Sans Pro" charset="0"/>
            </a:endParaRPr>
          </a:p>
          <a:p>
            <a:r>
              <a:rPr lang="en-US" sz="2400" dirty="0">
                <a:solidFill>
                  <a:srgbClr val="3B3838"/>
                </a:solidFill>
                <a:latin typeface="Source Sans Pro" charset="0"/>
                <a:ea typeface="Source Sans Pro" charset="0"/>
                <a:cs typeface="Source Sans Pro" charset="0"/>
              </a:rPr>
              <a:t>What is your timeline?</a:t>
            </a:r>
          </a:p>
        </p:txBody>
      </p:sp>
      <p:grpSp>
        <p:nvGrpSpPr>
          <p:cNvPr id="3" name="Group 2"/>
          <p:cNvGrpSpPr/>
          <p:nvPr/>
        </p:nvGrpSpPr>
        <p:grpSpPr>
          <a:xfrm>
            <a:off x="6456179" y="2896514"/>
            <a:ext cx="5497282" cy="1903453"/>
            <a:chOff x="5818418" y="939546"/>
            <a:chExt cx="5497282" cy="1903453"/>
          </a:xfrm>
        </p:grpSpPr>
        <p:sp>
          <p:nvSpPr>
            <p:cNvPr id="6" name="TextBox 5"/>
            <p:cNvSpPr txBox="1"/>
            <p:nvPr/>
          </p:nvSpPr>
          <p:spPr>
            <a:xfrm>
              <a:off x="6266687" y="939546"/>
              <a:ext cx="4920426" cy="461665"/>
            </a:xfrm>
            <a:prstGeom prst="rect">
              <a:avLst/>
            </a:prstGeom>
            <a:noFill/>
          </p:spPr>
          <p:txBody>
            <a:bodyPr wrap="square" rtlCol="0">
              <a:spAutoFit/>
            </a:bodyPr>
            <a:lstStyle/>
            <a:p>
              <a:r>
                <a:rPr lang="en-US" sz="2400" dirty="0">
                  <a:latin typeface="Source Sans Pro" charset="0"/>
                  <a:ea typeface="Source Sans Pro" charset="0"/>
                  <a:cs typeface="Source Sans Pro" charset="0"/>
                </a:rPr>
                <a:t>How to read between the lines</a:t>
              </a:r>
            </a:p>
          </p:txBody>
        </p:sp>
        <p:sp>
          <p:nvSpPr>
            <p:cNvPr id="7" name="Oval 6"/>
            <p:cNvSpPr/>
            <p:nvPr/>
          </p:nvSpPr>
          <p:spPr>
            <a:xfrm>
              <a:off x="5818418" y="998132"/>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8" y="171902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TextBox 10"/>
            <p:cNvSpPr txBox="1"/>
            <p:nvPr/>
          </p:nvSpPr>
          <p:spPr>
            <a:xfrm>
              <a:off x="6266687" y="1660440"/>
              <a:ext cx="5049013" cy="461665"/>
            </a:xfrm>
            <a:prstGeom prst="rect">
              <a:avLst/>
            </a:prstGeom>
            <a:noFill/>
          </p:spPr>
          <p:txBody>
            <a:bodyPr wrap="square" rtlCol="0">
              <a:spAutoFit/>
            </a:bodyPr>
            <a:lstStyle/>
            <a:p>
              <a:r>
                <a:rPr lang="en-US" sz="2400" dirty="0">
                  <a:latin typeface="Source Sans Pro" charset="0"/>
                  <a:ea typeface="Source Sans Pro" charset="0"/>
                  <a:cs typeface="Source Sans Pro" charset="0"/>
                </a:rPr>
                <a:t>How to read the press</a:t>
              </a:r>
            </a:p>
          </p:txBody>
        </p:sp>
        <p:sp>
          <p:nvSpPr>
            <p:cNvPr id="12" name="Oval 11"/>
            <p:cNvSpPr/>
            <p:nvPr/>
          </p:nvSpPr>
          <p:spPr>
            <a:xfrm>
              <a:off x="5818418" y="2439920"/>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3" name="TextBox 12"/>
            <p:cNvSpPr txBox="1"/>
            <p:nvPr/>
          </p:nvSpPr>
          <p:spPr>
            <a:xfrm>
              <a:off x="6266687" y="2381334"/>
              <a:ext cx="4920426" cy="461665"/>
            </a:xfrm>
            <a:prstGeom prst="rect">
              <a:avLst/>
            </a:prstGeom>
            <a:noFill/>
          </p:spPr>
          <p:txBody>
            <a:bodyPr wrap="square" rtlCol="0">
              <a:spAutoFit/>
            </a:bodyPr>
            <a:lstStyle/>
            <a:p>
              <a:r>
                <a:rPr lang="en-US" sz="2400" dirty="0">
                  <a:latin typeface="Source Sans Pro" charset="0"/>
                  <a:ea typeface="Source Sans Pro" charset="0"/>
                  <a:cs typeface="Source Sans Pro" charset="0"/>
                </a:rPr>
                <a:t>How to verify your information </a:t>
              </a:r>
            </a:p>
          </p:txBody>
        </p:sp>
      </p:grpSp>
    </p:spTree>
    <p:extLst>
      <p:ext uri="{BB962C8B-B14F-4D97-AF65-F5344CB8AC3E}">
        <p14:creationId xmlns:p14="http://schemas.microsoft.com/office/powerpoint/2010/main" val="33103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0"/>
        <p:cNvGrpSpPr/>
        <p:nvPr/>
      </p:nvGrpSpPr>
      <p:grpSpPr>
        <a:xfrm>
          <a:off x="0" y="0"/>
          <a:ext cx="0" cy="0"/>
          <a:chOff x="0" y="0"/>
          <a:chExt cx="0" cy="0"/>
        </a:xfrm>
      </p:grpSpPr>
      <p:pic>
        <p:nvPicPr>
          <p:cNvPr id="3" name="Picture 2"/>
          <p:cNvPicPr>
            <a:picLocks noChangeAspect="1"/>
          </p:cNvPicPr>
          <p:nvPr/>
        </p:nvPicPr>
        <p:blipFill rotWithShape="1">
          <a:blip r:embed="rId3">
            <a:alphaModFix amt="15000"/>
            <a:extLst>
              <a:ext uri="{28A0092B-C50C-407E-A947-70E740481C1C}">
                <a14:useLocalDpi xmlns:a14="http://schemas.microsoft.com/office/drawing/2010/main" val="0"/>
              </a:ext>
            </a:extLst>
          </a:blip>
          <a:srcRect t="9375" b="10268"/>
          <a:stretch/>
        </p:blipFill>
        <p:spPr>
          <a:xfrm>
            <a:off x="0" y="0"/>
            <a:ext cx="12192000" cy="6858000"/>
          </a:xfrm>
          <a:prstGeom prst="rect">
            <a:avLst/>
          </a:prstGeom>
        </p:spPr>
      </p:pic>
      <p:sp>
        <p:nvSpPr>
          <p:cNvPr id="2" name="Rectangle 1"/>
          <p:cNvSpPr/>
          <p:nvPr/>
        </p:nvSpPr>
        <p:spPr>
          <a:xfrm>
            <a:off x="2334391" y="2862697"/>
            <a:ext cx="7523214" cy="1600438"/>
          </a:xfrm>
          <a:prstGeom prst="rect">
            <a:avLst/>
          </a:prstGeom>
        </p:spPr>
        <p:txBody>
          <a:bodyPr wrap="none">
            <a:spAutoFit/>
          </a:bodyPr>
          <a:lstStyle/>
          <a:p>
            <a:pPr lvl="0" algn="ctr">
              <a:buSzPct val="25000"/>
            </a:pPr>
            <a:r>
              <a:rPr lang="en-US" sz="7000" b="1" dirty="0">
                <a:solidFill>
                  <a:schemeClr val="lt1"/>
                </a:solidFill>
                <a:latin typeface="Gilroy ExtraBold" charset="0"/>
                <a:ea typeface="Gilroy ExtraBold" charset="0"/>
                <a:cs typeface="Gilroy ExtraBold" charset="0"/>
              </a:rPr>
              <a:t>Policy landscape </a:t>
            </a:r>
          </a:p>
          <a:p>
            <a:pPr lvl="0" algn="ctr">
              <a:buSzPct val="25000"/>
            </a:pPr>
            <a:endParaRPr lang="en-US" sz="2800" b="1" dirty="0">
              <a:solidFill>
                <a:schemeClr val="lt1"/>
              </a:solidFill>
              <a:latin typeface="Gilroy ExtraBold" charset="0"/>
              <a:ea typeface="Gilroy ExtraBold" charset="0"/>
              <a:cs typeface="Gilroy ExtraBold" charset="0"/>
            </a:endParaRP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TextBox 5"/>
          <p:cNvSpPr txBox="1"/>
          <p:nvPr/>
        </p:nvSpPr>
        <p:spPr>
          <a:xfrm>
            <a:off x="757517" y="2626842"/>
            <a:ext cx="10676965" cy="1607363"/>
          </a:xfrm>
          <a:prstGeom prst="rect">
            <a:avLst/>
          </a:prstGeom>
          <a:noFill/>
        </p:spPr>
        <p:txBody>
          <a:bodyPr wrap="square" rtlCol="0">
            <a:spAutoFit/>
          </a:bodyPr>
          <a:lstStyle/>
          <a:p>
            <a:pPr algn="ctr">
              <a:lnSpc>
                <a:spcPct val="80000"/>
              </a:lnSpc>
            </a:pPr>
            <a:r>
              <a:rPr lang="en-US" sz="12000" b="1" dirty="0">
                <a:solidFill>
                  <a:schemeClr val="bg1"/>
                </a:solidFill>
                <a:latin typeface="Gilroy ExtraBold" charset="0"/>
                <a:ea typeface="Gilroy ExtraBold" charset="0"/>
                <a:cs typeface="Gilroy ExtraBold" charset="0"/>
              </a:rPr>
              <a:t>Group share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182934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529328795"/>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0"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Content analysis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Skill analysis </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Synthesis </a:t>
                      </a:r>
                      <a:r>
                        <a:rPr lang="en-US" sz="2200" b="0" dirty="0">
                          <a:solidFill>
                            <a:schemeClr val="tx1"/>
                          </a:solidFill>
                          <a:latin typeface="Source Sans Pro" charset="0"/>
                          <a:ea typeface="Source Sans Pro" charset="0"/>
                          <a:cs typeface="Source Sans Pro" charset="0"/>
                        </a:rPr>
                        <a:t>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23180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B50A5-E205-4348-B410-98305B6B3F74}"/>
              </a:ext>
            </a:extLst>
          </p:cNvPr>
          <p:cNvPicPr>
            <a:picLocks noChangeAspect="1"/>
          </p:cNvPicPr>
          <p:nvPr/>
        </p:nvPicPr>
        <p:blipFill rotWithShape="1">
          <a:blip r:embed="rId3">
            <a:alphaModFix amt="25000"/>
          </a:blip>
          <a:srcRect t="-14883" b="43750"/>
          <a:stretch/>
        </p:blipFill>
        <p:spPr>
          <a:xfrm>
            <a:off x="0" y="-1814513"/>
            <a:ext cx="12192000" cy="8672513"/>
          </a:xfrm>
          <a:prstGeom prst="rect">
            <a:avLst/>
          </a:prstGeom>
        </p:spPr>
      </p:pic>
      <p:sp>
        <p:nvSpPr>
          <p:cNvPr id="8" name="TextBox 7"/>
          <p:cNvSpPr txBox="1"/>
          <p:nvPr/>
        </p:nvSpPr>
        <p:spPr>
          <a:xfrm>
            <a:off x="1126616" y="2959268"/>
            <a:ext cx="9938767" cy="1015663"/>
          </a:xfrm>
          <a:prstGeom prst="rect">
            <a:avLst/>
          </a:prstGeom>
          <a:noFill/>
        </p:spPr>
        <p:txBody>
          <a:bodyPr wrap="square" rtlCol="0">
            <a:spAutoFit/>
          </a:bodyPr>
          <a:lstStyle/>
          <a:p>
            <a:pPr algn="ctr"/>
            <a:r>
              <a:rPr lang="en-US" sz="6000" b="1" dirty="0">
                <a:solidFill>
                  <a:schemeClr val="bg1"/>
                </a:solidFill>
                <a:latin typeface="Gilroy ExtraBold" pitchFamily="2" charset="77"/>
                <a:ea typeface="Source Sans Pro" charset="0"/>
                <a:cs typeface="Source Sans Pro" charset="0"/>
              </a:rPr>
              <a:t>A tapestry of connections </a:t>
            </a:r>
          </a:p>
        </p:txBody>
      </p:sp>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7" name="Picture 6"/>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142151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4120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b="1" dirty="0">
                <a:solidFill>
                  <a:schemeClr val="tx1"/>
                </a:solidFill>
                <a:latin typeface="Source Sans Pro" charset="0"/>
                <a:ea typeface="Source Sans Pro" charset="0"/>
                <a:cs typeface="Source Sans Pro" charset="0"/>
              </a:rPr>
              <a:t>Volunteer shares their issue, </a:t>
            </a:r>
            <a:r>
              <a:rPr lang="en-US" altLang="en-US" sz="2400" dirty="0">
                <a:solidFill>
                  <a:schemeClr val="tx1"/>
                </a:solidFill>
                <a:latin typeface="Source Sans Pro" charset="0"/>
                <a:ea typeface="Source Sans Pro" charset="0"/>
                <a:cs typeface="Source Sans Pro" charset="0"/>
              </a:rPr>
              <a:t>why they care about it, and what they have done to understand the legislation around their issue</a:t>
            </a:r>
          </a:p>
          <a:p>
            <a:pPr marL="342900" indent="-342900">
              <a:buFont typeface="Arial" charset="0"/>
              <a:buChar char="•"/>
            </a:pPr>
            <a:endParaRPr lang="en-US" altLang="en-US" sz="2400" b="1"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b="1" dirty="0">
                <a:solidFill>
                  <a:schemeClr val="tx1"/>
                </a:solidFill>
                <a:latin typeface="Source Sans Pro" charset="0"/>
                <a:ea typeface="Source Sans Pro" charset="0"/>
                <a:cs typeface="Source Sans Pro" charset="0"/>
              </a:rPr>
              <a:t>Group feedback: </a:t>
            </a:r>
            <a:r>
              <a:rPr lang="en-US" altLang="en-US" sz="2400" dirty="0">
                <a:solidFill>
                  <a:schemeClr val="tx1"/>
                </a:solidFill>
                <a:latin typeface="Source Sans Pro" charset="0"/>
                <a:ea typeface="Source Sans Pro" charset="0"/>
                <a:cs typeface="Source Sans Pro" charset="0"/>
              </a:rPr>
              <a:t>What could they do next? Given what we learned today, what could they do to understand the policy landscape more deeply?</a:t>
            </a:r>
          </a:p>
          <a:p>
            <a:pPr marL="342900" indent="-342900">
              <a:buFont typeface="Arial" charset="0"/>
              <a:buChar char="•"/>
            </a:pPr>
            <a:endParaRPr lang="en-US" altLang="en-US" sz="2400" b="1" dirty="0">
              <a:solidFill>
                <a:schemeClr val="tx1"/>
              </a:solidFill>
              <a:latin typeface="Source Sans Pro" charset="0"/>
              <a:ea typeface="Source Sans Pro" charset="0"/>
              <a:cs typeface="Source Sans Pro" charset="0"/>
            </a:endParaRPr>
          </a:p>
          <a:p>
            <a:endParaRPr lang="en-US" altLang="en-US" sz="2500" dirty="0">
              <a:solidFill>
                <a:schemeClr val="tx1"/>
              </a:solidFill>
              <a:latin typeface="Source Sans Pro" charset="0"/>
              <a:ea typeface="Source Sans Pro" charset="0"/>
              <a:cs typeface="Source Sans Pro" charset="0"/>
            </a:endParaRP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15 minutes</a:t>
            </a:r>
          </a:p>
        </p:txBody>
      </p:sp>
      <p:sp>
        <p:nvSpPr>
          <p:cNvPr id="8" name="TextBox 7"/>
          <p:cNvSpPr txBox="1"/>
          <p:nvPr/>
        </p:nvSpPr>
        <p:spPr>
          <a:xfrm>
            <a:off x="1006999" y="2072171"/>
            <a:ext cx="2500130" cy="523220"/>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Group feedback &amp; application </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
        <p:nvSpPr>
          <p:cNvPr id="2" name="Rectangle 1"/>
          <p:cNvSpPr/>
          <p:nvPr/>
        </p:nvSpPr>
        <p:spPr>
          <a:xfrm>
            <a:off x="1006998" y="2820559"/>
            <a:ext cx="4539916" cy="1938992"/>
          </a:xfrm>
          <a:prstGeom prst="rect">
            <a:avLst/>
          </a:prstGeom>
        </p:spPr>
        <p:txBody>
          <a:bodyPr wrap="square">
            <a:spAutoFit/>
          </a:bodyPr>
          <a:lstStyle/>
          <a:p>
            <a:r>
              <a:rPr lang="en-US" altLang="en-US" sz="2400" i="1" dirty="0">
                <a:latin typeface="Source Sans Pro" charset="0"/>
                <a:ea typeface="Source Sans Pro" charset="0"/>
                <a:cs typeface="Source Sans Pro" charset="0"/>
              </a:rPr>
              <a:t>Keep in mind:</a:t>
            </a:r>
          </a:p>
          <a:p>
            <a:endParaRPr lang="en-US" altLang="en-US" sz="2400" dirty="0">
              <a:latin typeface="Source Sans Pro" charset="0"/>
              <a:ea typeface="Source Sans Pro" charset="0"/>
              <a:cs typeface="Source Sans Pro" charset="0"/>
            </a:endParaRPr>
          </a:p>
          <a:p>
            <a:pPr marL="457200" indent="-457200">
              <a:buAutoNum type="arabicPeriod"/>
            </a:pPr>
            <a:r>
              <a:rPr lang="en-US" altLang="en-US" sz="2400" dirty="0">
                <a:latin typeface="Source Sans Pro" charset="0"/>
                <a:ea typeface="Source Sans Pro" charset="0"/>
                <a:cs typeface="Source Sans Pro" charset="0"/>
              </a:rPr>
              <a:t>Content analysis</a:t>
            </a:r>
          </a:p>
          <a:p>
            <a:pPr marL="457200" indent="-457200">
              <a:buAutoNum type="arabicPeriod"/>
            </a:pPr>
            <a:r>
              <a:rPr lang="en-US" altLang="en-US" sz="2400" dirty="0">
                <a:latin typeface="Source Sans Pro" charset="0"/>
                <a:ea typeface="Source Sans Pro" charset="0"/>
                <a:cs typeface="Source Sans Pro" charset="0"/>
              </a:rPr>
              <a:t>Skill analysis </a:t>
            </a:r>
          </a:p>
          <a:p>
            <a:pPr marL="457200" indent="-457200">
              <a:buAutoNum type="arabicPeriod"/>
            </a:pPr>
            <a:r>
              <a:rPr lang="en-US" altLang="en-US" sz="2400" dirty="0">
                <a:latin typeface="Source Sans Pro" charset="0"/>
                <a:ea typeface="Source Sans Pro" charset="0"/>
                <a:cs typeface="Source Sans Pro" charset="0"/>
              </a:rPr>
              <a:t>Proposals </a:t>
            </a:r>
          </a:p>
        </p:txBody>
      </p:sp>
    </p:spTree>
    <p:extLst>
      <p:ext uri="{BB962C8B-B14F-4D97-AF65-F5344CB8AC3E}">
        <p14:creationId xmlns:p14="http://schemas.microsoft.com/office/powerpoint/2010/main" val="244794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700143516"/>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0"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Content analysis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Skill analysis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Synthesis</a:t>
                      </a:r>
                      <a:r>
                        <a:rPr lang="en-US" sz="2200" b="1" dirty="0">
                          <a:solidFill>
                            <a:schemeClr val="tx1"/>
                          </a:solidFill>
                          <a:latin typeface="Source Sans Pro" charset="0"/>
                          <a:ea typeface="Source Sans Pro" charset="0"/>
                          <a:cs typeface="Source Sans Pro" charset="0"/>
                        </a:rPr>
                        <a:t> </a:t>
                      </a:r>
                      <a:r>
                        <a:rPr lang="en-US" sz="2200" b="0" dirty="0">
                          <a:solidFill>
                            <a:schemeClr val="tx1"/>
                          </a:solidFill>
                          <a:latin typeface="Source Sans Pro" charset="0"/>
                          <a:ea typeface="Source Sans Pro" charset="0"/>
                          <a:cs typeface="Source Sans Pro" charset="0"/>
                        </a:rPr>
                        <a:t> </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Closing</a:t>
                      </a:r>
                      <a:r>
                        <a:rPr lang="en-US" sz="2200" b="0" dirty="0">
                          <a:solidFill>
                            <a:schemeClr val="tx1"/>
                          </a:solidFill>
                          <a:latin typeface="Source Sans Pro" charset="0"/>
                          <a:ea typeface="Source Sans Pro" charset="0"/>
                          <a:cs typeface="Source Sans Pro" charset="0"/>
                        </a:rPr>
                        <a:t>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832401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608922"/>
            <a:ext cx="12192000" cy="2219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4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381615" y="4298243"/>
            <a:ext cx="11495391" cy="1519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altLang="en-US" sz="4000" b="1" dirty="0">
                <a:solidFill>
                  <a:schemeClr val="tx1"/>
                </a:solidFill>
                <a:latin typeface="Gilroy ExtraBold" charset="0"/>
                <a:ea typeface="Gilroy ExtraBold" charset="0"/>
                <a:cs typeface="Gilroy ExtraBold" charset="0"/>
              </a:rPr>
              <a:t>What are you taking away from tonight’s call?</a:t>
            </a:r>
          </a:p>
          <a:p>
            <a:pPr algn="ctr">
              <a:lnSpc>
                <a:spcPct val="80000"/>
              </a:lnSpc>
            </a:pPr>
            <a:endParaRPr lang="en-US" altLang="en-US" sz="4000" b="1" dirty="0">
              <a:solidFill>
                <a:schemeClr val="tx1"/>
              </a:solidFill>
              <a:latin typeface="Gilroy ExtraBold" charset="0"/>
              <a:ea typeface="Gilroy ExtraBold" charset="0"/>
              <a:cs typeface="Gilroy ExtraBold" charset="0"/>
            </a:endParaRPr>
          </a:p>
          <a:p>
            <a:pPr algn="ctr">
              <a:lnSpc>
                <a:spcPct val="80000"/>
              </a:lnSpc>
            </a:pPr>
            <a:r>
              <a:rPr lang="en-US" altLang="en-US" sz="4000" b="1" dirty="0">
                <a:solidFill>
                  <a:schemeClr val="tx1"/>
                </a:solidFill>
                <a:latin typeface="Gilroy ExtraBold" charset="0"/>
                <a:ea typeface="Gilroy ExtraBold" charset="0"/>
                <a:cs typeface="Gilroy ExtraBold" charset="0"/>
              </a:rPr>
              <a:t>What would be helpful for the next call?</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14769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45411" y="1227285"/>
            <a:ext cx="4129646" cy="372694"/>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Survey   </a:t>
            </a:r>
          </a:p>
        </p:txBody>
      </p:sp>
      <p:sp>
        <p:nvSpPr>
          <p:cNvPr id="16" name="TextBox 15">
            <a:hlinkClick r:id="rId3"/>
          </p:cNvPr>
          <p:cNvSpPr txBox="1"/>
          <p:nvPr/>
        </p:nvSpPr>
        <p:spPr>
          <a:xfrm>
            <a:off x="6234550" y="2350794"/>
            <a:ext cx="4129646" cy="372694"/>
          </a:xfrm>
          <a:prstGeom prst="rect">
            <a:avLst/>
          </a:prstGeom>
          <a:noFill/>
        </p:spPr>
        <p:txBody>
          <a:bodyPr wrap="square" lIns="64290" tIns="32145" rIns="64290" bIns="32145" rtlCol="0">
            <a:spAutoFit/>
          </a:bodyPr>
          <a:lstStyle/>
          <a:p>
            <a:r>
              <a:rPr lang="en-US" sz="2000" dirty="0">
                <a:solidFill>
                  <a:schemeClr val="accent3"/>
                </a:solidFill>
                <a:latin typeface="Source Sans Pro" charset="0"/>
                <a:ea typeface="Source Sans Pro" charset="0"/>
                <a:cs typeface="Source Sans Pro" charset="0"/>
              </a:rPr>
              <a:t>Homework- Sent in email  </a:t>
            </a:r>
            <a:r>
              <a:rPr lang="en-US" sz="2000" dirty="0">
                <a:solidFill>
                  <a:srgbClr val="ED5340"/>
                </a:solidFill>
                <a:latin typeface="Source Sans Pro" charset="0"/>
                <a:ea typeface="Source Sans Pro" charset="0"/>
                <a:cs typeface="Source Sans Pro" charset="0"/>
              </a:rPr>
              <a:t> </a:t>
            </a:r>
          </a:p>
        </p:txBody>
      </p:sp>
      <p:sp>
        <p:nvSpPr>
          <p:cNvPr id="17" name="TextBox 16"/>
          <p:cNvSpPr txBox="1"/>
          <p:nvPr/>
        </p:nvSpPr>
        <p:spPr>
          <a:xfrm>
            <a:off x="6220745" y="5186472"/>
            <a:ext cx="4682608" cy="372694"/>
          </a:xfrm>
          <a:prstGeom prst="rect">
            <a:avLst/>
          </a:prstGeom>
          <a:noFill/>
        </p:spPr>
        <p:txBody>
          <a:bodyPr wrap="square" lIns="64290" tIns="32145" rIns="64290" bIns="32145" rtlCol="0">
            <a:spAutoFit/>
          </a:bodyPr>
          <a:lstStyle/>
          <a:p>
            <a:r>
              <a:rPr lang="en-US" sz="2000" dirty="0">
                <a:solidFill>
                  <a:schemeClr val="accent3"/>
                </a:solidFill>
                <a:latin typeface="Source Sans Pro" charset="0"/>
                <a:ea typeface="Source Sans Pro" charset="0"/>
                <a:cs typeface="Source Sans Pro" charset="0"/>
              </a:rPr>
              <a:t>Email and tweet! </a:t>
            </a:r>
          </a:p>
        </p:txBody>
      </p:sp>
      <p:sp>
        <p:nvSpPr>
          <p:cNvPr id="22" name="TextBox 21">
            <a:hlinkClick r:id="rId3"/>
          </p:cNvPr>
          <p:cNvSpPr txBox="1"/>
          <p:nvPr/>
        </p:nvSpPr>
        <p:spPr>
          <a:xfrm>
            <a:off x="6220745" y="3636872"/>
            <a:ext cx="4459061" cy="988248"/>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A recording of this call will be </a:t>
            </a:r>
          </a:p>
          <a:p>
            <a:r>
              <a:rPr lang="en-US" sz="2000" dirty="0">
                <a:solidFill>
                  <a:schemeClr val="bg2">
                    <a:lumMod val="25000"/>
                  </a:schemeClr>
                </a:solidFill>
                <a:latin typeface="Source Sans Pro" charset="0"/>
                <a:ea typeface="Source Sans Pro" charset="0"/>
                <a:cs typeface="Source Sans Pro" charset="0"/>
              </a:rPr>
              <a:t>available later this week; recap sent out Thursday </a:t>
            </a:r>
            <a:endParaRPr lang="en-US" sz="2000" dirty="0">
              <a:solidFill>
                <a:srgbClr val="ED5340"/>
              </a:solidFill>
              <a:latin typeface="Source Sans Pro" charset="0"/>
              <a:ea typeface="Source Sans Pro" charset="0"/>
              <a:cs typeface="Source Sans Pro"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325" y="3610304"/>
            <a:ext cx="862606" cy="741774"/>
          </a:xfrm>
          <a:prstGeom prst="rect">
            <a:avLst/>
          </a:prstGeom>
        </p:spPr>
      </p:pic>
      <p:pic>
        <p:nvPicPr>
          <p:cNvPr id="28" name="Picture 2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9925" y="4968966"/>
            <a:ext cx="769270" cy="78225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7188" y="920717"/>
            <a:ext cx="1009730" cy="98108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5200" y="2142179"/>
            <a:ext cx="805006" cy="1078404"/>
          </a:xfrm>
          <a:prstGeom prst="rect">
            <a:avLst/>
          </a:prstGeom>
        </p:spPr>
      </p:pic>
      <p:sp>
        <p:nvSpPr>
          <p:cNvPr id="23" name="Rectangle 22"/>
          <p:cNvSpPr>
            <a:spLocks noChangeArrowheads="1"/>
          </p:cNvSpPr>
          <p:nvPr/>
        </p:nvSpPr>
        <p:spPr bwMode="auto">
          <a:xfrm>
            <a:off x="995424" y="1047873"/>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bg2"/>
                </a:solidFill>
                <a:latin typeface="Gilroy ExtraBold" charset="0"/>
                <a:ea typeface="Gilroy ExtraBold" charset="0"/>
                <a:cs typeface="Gilroy ExtraBold" charset="0"/>
              </a:rPr>
              <a:t>Logistics</a:t>
            </a:r>
          </a:p>
        </p:txBody>
      </p:sp>
    </p:spTree>
    <p:extLst>
      <p:ext uri="{BB962C8B-B14F-4D97-AF65-F5344CB8AC3E}">
        <p14:creationId xmlns:p14="http://schemas.microsoft.com/office/powerpoint/2010/main" val="722521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07258"/>
            <a:ext cx="12192000" cy="2015936"/>
          </a:xfrm>
          <a:prstGeom prst="rect">
            <a:avLst/>
          </a:prstGeom>
          <a:noFill/>
        </p:spPr>
        <p:txBody>
          <a:bodyPr wrap="square" rtlCol="0">
            <a:spAutoFit/>
          </a:bodyPr>
          <a:lstStyle/>
          <a:p>
            <a:pPr algn="ctr"/>
            <a:r>
              <a:rPr lang="en-US" sz="12500" b="1" dirty="0">
                <a:solidFill>
                  <a:schemeClr val="bg1"/>
                </a:solidFill>
                <a:latin typeface="Gilroy ExtraBold" charset="0"/>
                <a:ea typeface="Gilroy ExtraBold" charset="0"/>
                <a:cs typeface="Gilroy ExtraBold" charset="0"/>
              </a:rPr>
              <a:t>Homework</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28684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p:cNvSpPr txBox="1"/>
          <p:nvPr/>
        </p:nvSpPr>
        <p:spPr>
          <a:xfrm>
            <a:off x="0" y="2407258"/>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Next session</a:t>
            </a:r>
          </a:p>
        </p:txBody>
      </p:sp>
      <p:pic>
        <p:nvPicPr>
          <p:cNvPr id="8" name="Picture 7"/>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28362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966863"/>
            <a:ext cx="12192000" cy="3640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90000"/>
              </a:lnSpc>
            </a:pPr>
            <a:r>
              <a:rPr lang="en-US" sz="6500" b="1" dirty="0">
                <a:solidFill>
                  <a:schemeClr val="bg2"/>
                </a:solidFill>
                <a:latin typeface="Gilroy ExtraBold" charset="0"/>
                <a:ea typeface="Gilroy ExtraBold" charset="0"/>
                <a:cs typeface="Gilroy ExtraBold" charset="0"/>
              </a:rPr>
              <a:t>Thank you for joining </a:t>
            </a:r>
          </a:p>
          <a:p>
            <a:pPr algn="ctr">
              <a:lnSpc>
                <a:spcPct val="90000"/>
              </a:lnSpc>
            </a:pPr>
            <a:r>
              <a:rPr lang="en-US" sz="6500" b="1" dirty="0">
                <a:solidFill>
                  <a:schemeClr val="bg2"/>
                </a:solidFill>
                <a:latin typeface="Gilroy ExtraBold" charset="0"/>
                <a:ea typeface="Gilroy ExtraBold" charset="0"/>
                <a:cs typeface="Gilroy ExtraBold" charset="0"/>
              </a:rPr>
              <a:t>today’s webinar.</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r>
              <a:rPr lang="en-US" sz="2400" dirty="0">
                <a:solidFill>
                  <a:schemeClr val="tx1"/>
                </a:solidFill>
                <a:latin typeface="Source Sans Pro" charset="0"/>
                <a:ea typeface="Source Sans Pro" charset="0"/>
                <a:cs typeface="Source Sans Pro" charset="0"/>
              </a:rPr>
              <a:t>Please fill out the survey below and give us </a:t>
            </a:r>
          </a:p>
          <a:p>
            <a:pPr algn="ctr"/>
            <a:r>
              <a:rPr lang="en-US" sz="2400" dirty="0">
                <a:solidFill>
                  <a:schemeClr val="tx1"/>
                </a:solidFill>
                <a:latin typeface="Source Sans Pro" charset="0"/>
                <a:ea typeface="Source Sans Pro" charset="0"/>
                <a:cs typeface="Source Sans Pro" charset="0"/>
              </a:rPr>
              <a:t>your feedback on today’s training.</a:t>
            </a:r>
          </a:p>
          <a:p>
            <a:pPr algn="ctr">
              <a:lnSpc>
                <a:spcPct val="80000"/>
              </a:lnSpc>
            </a:pPr>
            <a:endParaRPr lang="en-US" sz="2600" dirty="0">
              <a:solidFill>
                <a:schemeClr val="tx1"/>
              </a:solidFill>
              <a:latin typeface="Source Sans Pro" charset="0"/>
              <a:ea typeface="Source Sans Pro" charset="0"/>
              <a:cs typeface="Source Sans Pro" charset="0"/>
            </a:endParaRPr>
          </a:p>
        </p:txBody>
      </p:sp>
      <p:sp>
        <p:nvSpPr>
          <p:cNvPr id="11" name="Rectangle 10">
            <a:hlinkClick r:id="rId3"/>
          </p:cNvPr>
          <p:cNvSpPr/>
          <p:nvPr/>
        </p:nvSpPr>
        <p:spPr>
          <a:xfrm>
            <a:off x="3474199" y="4726939"/>
            <a:ext cx="5243601" cy="785127"/>
          </a:xfrm>
          <a:prstGeom prst="rect">
            <a:avLst/>
          </a:prstGeom>
          <a:no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800" b="1" dirty="0">
                <a:solidFill>
                  <a:schemeClr val="tx1"/>
                </a:solidFill>
                <a:latin typeface="Gilroy ExtraBold" charset="0"/>
                <a:ea typeface="Gilroy ExtraBold" charset="0"/>
                <a:cs typeface="Gilroy ExtraBold" charset="0"/>
              </a:rPr>
              <a:t>http://</a:t>
            </a:r>
            <a:r>
              <a:rPr lang="en-US" sz="2800" b="1" dirty="0" err="1">
                <a:solidFill>
                  <a:schemeClr val="tx1"/>
                </a:solidFill>
                <a:latin typeface="Gilroy ExtraBold" charset="0"/>
                <a:ea typeface="Gilroy ExtraBold" charset="0"/>
                <a:cs typeface="Gilroy ExtraBold" charset="0"/>
              </a:rPr>
              <a:t>bit.ly</a:t>
            </a:r>
            <a:r>
              <a:rPr lang="en-US" sz="2800" b="1" dirty="0">
                <a:solidFill>
                  <a:schemeClr val="tx1"/>
                </a:solidFill>
                <a:latin typeface="Gilroy ExtraBold" charset="0"/>
                <a:ea typeface="Gilroy ExtraBold" charset="0"/>
                <a:cs typeface="Gilroy ExtraBold" charset="0"/>
              </a:rPr>
              <a:t>/</a:t>
            </a:r>
            <a:r>
              <a:rPr lang="en-US" sz="2800" b="1" dirty="0" err="1">
                <a:solidFill>
                  <a:schemeClr val="tx1"/>
                </a:solidFill>
                <a:latin typeface="Gilroy ExtraBold" charset="0"/>
                <a:ea typeface="Gilroy ExtraBold" charset="0"/>
                <a:cs typeface="Gilroy ExtraBold" charset="0"/>
              </a:rPr>
              <a:t>LegislationLIA</a:t>
            </a:r>
            <a:endParaRPr lang="en-US" sz="2800" b="1" dirty="0">
              <a:solidFill>
                <a:schemeClr val="tx1"/>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6526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 for</a:t>
            </a:r>
          </a:p>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this session</a:t>
            </a:r>
          </a:p>
        </p:txBody>
      </p:sp>
      <p:sp>
        <p:nvSpPr>
          <p:cNvPr id="3" name="Oval 2"/>
          <p:cNvSpPr/>
          <p:nvPr/>
        </p:nvSpPr>
        <p:spPr>
          <a:xfrm>
            <a:off x="5151315" y="1207595"/>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7" name="Rectangle 6">
            <a:extLst>
              <a:ext uri="{FF2B5EF4-FFF2-40B4-BE49-F238E27FC236}">
                <a16:creationId xmlns:a16="http://schemas.microsoft.com/office/drawing/2014/main" id="{F8C19855-8A35-1A40-ADBB-4588C4D3D98B}"/>
              </a:ext>
            </a:extLst>
          </p:cNvPr>
          <p:cNvSpPr>
            <a:spLocks noChangeArrowheads="1"/>
          </p:cNvSpPr>
          <p:nvPr/>
        </p:nvSpPr>
        <p:spPr bwMode="auto">
          <a:xfrm>
            <a:off x="5946098" y="767323"/>
            <a:ext cx="5166350" cy="4659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endParaRPr lang="en-US" altLang="en-US" sz="2500" b="1"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Describe </a:t>
            </a:r>
            <a:r>
              <a:rPr lang="en-US" altLang="en-US" sz="2500" dirty="0">
                <a:solidFill>
                  <a:schemeClr val="tx1"/>
                </a:solidFill>
                <a:latin typeface="Source Sans Pro" charset="0"/>
                <a:ea typeface="Source Sans Pro" charset="0"/>
                <a:cs typeface="Source Sans Pro" charset="0"/>
              </a:rPr>
              <a:t>common practices in identifying policy around your local issue campaign</a:t>
            </a:r>
            <a:endParaRPr lang="en-US" altLang="en-US" sz="2500" b="1" dirty="0">
              <a:solidFill>
                <a:schemeClr val="tx1"/>
              </a:solidFill>
              <a:latin typeface="Source Sans Pro" charset="0"/>
              <a:ea typeface="Source Sans Pro" charset="0"/>
              <a:cs typeface="Source Sans Pro" charset="0"/>
            </a:endParaRPr>
          </a:p>
          <a:p>
            <a:endParaRPr lang="en-US" altLang="en-US" sz="2500" b="1"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Apply</a:t>
            </a:r>
            <a:r>
              <a:rPr lang="en-US" altLang="en-US" sz="2500" dirty="0">
                <a:solidFill>
                  <a:schemeClr val="tx1"/>
                </a:solidFill>
                <a:latin typeface="Source Sans Pro" charset="0"/>
                <a:ea typeface="Source Sans Pro" charset="0"/>
                <a:cs typeface="Source Sans Pro" charset="0"/>
              </a:rPr>
              <a:t> best practices in researching policy </a:t>
            </a:r>
          </a:p>
          <a:p>
            <a:endParaRPr lang="en-US" altLang="en-US" sz="2500" b="1"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Feel </a:t>
            </a:r>
            <a:r>
              <a:rPr lang="en-US" altLang="en-US" sz="2500" dirty="0">
                <a:solidFill>
                  <a:schemeClr val="tx1"/>
                </a:solidFill>
                <a:latin typeface="Source Sans Pro" charset="0"/>
                <a:ea typeface="Source Sans Pro" charset="0"/>
                <a:cs typeface="Source Sans Pro" charset="0"/>
              </a:rPr>
              <a:t>a sense of community with the group</a:t>
            </a: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8" name="Oval 7">
            <a:extLst>
              <a:ext uri="{FF2B5EF4-FFF2-40B4-BE49-F238E27FC236}">
                <a16:creationId xmlns:a16="http://schemas.microsoft.com/office/drawing/2014/main" id="{5E1FD12E-D6C4-E448-B764-B88B7661DC4B}"/>
              </a:ext>
            </a:extLst>
          </p:cNvPr>
          <p:cNvSpPr/>
          <p:nvPr/>
        </p:nvSpPr>
        <p:spPr>
          <a:xfrm>
            <a:off x="5151315" y="273909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Oval 8">
            <a:extLst>
              <a:ext uri="{FF2B5EF4-FFF2-40B4-BE49-F238E27FC236}">
                <a16:creationId xmlns:a16="http://schemas.microsoft.com/office/drawing/2014/main" id="{A2D64B9C-BC7B-2C40-8B66-5001556E8755}"/>
              </a:ext>
            </a:extLst>
          </p:cNvPr>
          <p:cNvSpPr/>
          <p:nvPr/>
        </p:nvSpPr>
        <p:spPr>
          <a:xfrm>
            <a:off x="5151315" y="386077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56873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949607062"/>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1"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Content analysis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Skill analysis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Synthesis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0966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3906429"/>
            <a:ext cx="12192000" cy="79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chemeClr val="bg2"/>
                </a:solidFill>
                <a:latin typeface="Gilroy ExtraBold" charset="0"/>
                <a:ea typeface="Gilroy ExtraBold" charset="0"/>
                <a:cs typeface="Gilroy ExtraBold" charset="0"/>
              </a:rPr>
              <a:t>Guided worksheet</a:t>
            </a:r>
          </a:p>
        </p:txBody>
      </p:sp>
      <p:pic>
        <p:nvPicPr>
          <p:cNvPr id="2" name="Picture 1" descr="noun_169164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8" y="1343526"/>
            <a:ext cx="1517562" cy="128145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608" y="1847938"/>
            <a:ext cx="1201821" cy="1554079"/>
          </a:xfrm>
          <a:prstGeom prst="rect">
            <a:avLst/>
          </a:prstGeom>
        </p:spPr>
      </p:pic>
      <p:pic>
        <p:nvPicPr>
          <p:cNvPr id="6" name="Picture 5"/>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56526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28436"/>
            <a:ext cx="12192000" cy="1477328"/>
          </a:xfrm>
          <a:prstGeom prst="rect">
            <a:avLst/>
          </a:prstGeom>
          <a:noFill/>
        </p:spPr>
        <p:txBody>
          <a:bodyPr wrap="square" rtlCol="0">
            <a:spAutoFit/>
          </a:bodyPr>
          <a:lstStyle/>
          <a:p>
            <a:pPr algn="ctr"/>
            <a:r>
              <a:rPr lang="en-US" sz="9000" b="1" dirty="0">
                <a:solidFill>
                  <a:srgbClr val="FFFFFF"/>
                </a:solidFill>
                <a:latin typeface="Gilroy ExtraBold" charset="0"/>
                <a:ea typeface="Gilroy ExtraBold" charset="0"/>
                <a:cs typeface="Gilroy ExtraBold" charset="0"/>
              </a:rPr>
              <a:t>Learning Journey </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8480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74336" y="1186927"/>
            <a:ext cx="6742626" cy="4659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1: 	</a:t>
            </a:r>
            <a:r>
              <a:rPr lang="en-US" altLang="en-US" sz="2500" dirty="0">
                <a:solidFill>
                  <a:schemeClr val="tx1"/>
                </a:solidFill>
                <a:latin typeface="Source Sans Pro" charset="0"/>
                <a:ea typeface="Source Sans Pro" charset="0"/>
                <a:cs typeface="Source Sans Pro" charset="0"/>
              </a:rPr>
              <a:t>Introductions; advocacy overview</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2: </a:t>
            </a:r>
            <a:r>
              <a:rPr lang="en-US" altLang="en-US" sz="2500" dirty="0">
                <a:solidFill>
                  <a:schemeClr val="tx1"/>
                </a:solidFill>
                <a:latin typeface="Source Sans Pro" charset="0"/>
                <a:ea typeface="Source Sans Pro" charset="0"/>
                <a:cs typeface="Source Sans Pro" charset="0"/>
              </a:rPr>
              <a:t>	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3:</a:t>
            </a:r>
            <a:r>
              <a:rPr lang="en-US" altLang="en-US" sz="2500" dirty="0">
                <a:solidFill>
                  <a:schemeClr val="tx1"/>
                </a:solidFill>
                <a:latin typeface="Source Sans Pro" charset="0"/>
                <a:ea typeface="Source Sans Pro" charset="0"/>
                <a:cs typeface="Source Sans Pro" charset="0"/>
              </a:rPr>
              <a:t>	Foundations of coalition building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4:</a:t>
            </a:r>
            <a:r>
              <a:rPr lang="en-US" altLang="en-US" sz="2500" dirty="0">
                <a:solidFill>
                  <a:schemeClr val="tx1"/>
                </a:solidFill>
                <a:latin typeface="Source Sans Pro" charset="0"/>
                <a:ea typeface="Source Sans Pro" charset="0"/>
                <a:cs typeface="Source Sans Pro" charset="0"/>
              </a:rPr>
              <a:t>	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5:</a:t>
            </a:r>
            <a:r>
              <a:rPr lang="en-US" altLang="en-US" sz="2500" dirty="0">
                <a:solidFill>
                  <a:schemeClr val="tx1"/>
                </a:solidFill>
                <a:latin typeface="Source Sans Pro" charset="0"/>
                <a:ea typeface="Source Sans Pro" charset="0"/>
                <a:cs typeface="Source Sans Pro" charset="0"/>
              </a:rPr>
              <a:t>	</a:t>
            </a:r>
            <a:r>
              <a:rPr lang="en-US" altLang="en-US" sz="2500" b="1" dirty="0">
                <a:solidFill>
                  <a:schemeClr val="tx1"/>
                </a:solidFill>
                <a:latin typeface="Source Sans Pro" charset="0"/>
                <a:ea typeface="Source Sans Pro" charset="0"/>
                <a:cs typeface="Source Sans Pro" charset="0"/>
              </a:rPr>
              <a:t>Identifying policy</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20149" y="1186927"/>
            <a:ext cx="3449256"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Our learning journey</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4343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64349" y="1186927"/>
            <a:ext cx="6935493" cy="4659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6:	</a:t>
            </a:r>
            <a:r>
              <a:rPr lang="en-US" altLang="en-US" sz="2500" dirty="0">
                <a:solidFill>
                  <a:schemeClr val="tx1"/>
                </a:solidFill>
                <a:latin typeface="Source Sans Pro" charset="0"/>
                <a:ea typeface="Source Sans Pro" charset="0"/>
                <a:cs typeface="Source Sans Pro" charset="0"/>
              </a:rPr>
              <a:t>Workshop</a:t>
            </a:r>
            <a:r>
              <a:rPr lang="en-US" altLang="en-US" sz="2500" b="1" dirty="0">
                <a:solidFill>
                  <a:schemeClr val="tx1"/>
                </a:solidFill>
                <a:latin typeface="Source Sans Pro" charset="0"/>
                <a:ea typeface="Source Sans Pro" charset="0"/>
                <a:cs typeface="Source Sans Pro" charset="0"/>
              </a:rPr>
              <a:t> </a:t>
            </a:r>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7:	</a:t>
            </a:r>
            <a:r>
              <a:rPr lang="en-US" altLang="en-US" sz="2500" dirty="0">
                <a:solidFill>
                  <a:schemeClr val="tx1"/>
                </a:solidFill>
                <a:latin typeface="Source Sans Pro" charset="0"/>
                <a:ea typeface="Source Sans Pro" charset="0"/>
                <a:cs typeface="Source Sans Pro" charset="0"/>
              </a:rPr>
              <a:t>Writing your campaign plan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8:	</a:t>
            </a:r>
            <a:r>
              <a:rPr lang="en-US" altLang="en-US" sz="2500" dirty="0">
                <a:solidFill>
                  <a:schemeClr val="tx1"/>
                </a:solidFill>
                <a:latin typeface="Source Sans Pro" charset="0"/>
                <a:ea typeface="Source Sans Pro" charset="0"/>
                <a:cs typeface="Source Sans Pro" charset="0"/>
              </a:rPr>
              <a:t>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9:	</a:t>
            </a:r>
            <a:r>
              <a:rPr lang="en-US" altLang="en-US" sz="2500" dirty="0">
                <a:solidFill>
                  <a:schemeClr val="tx1"/>
                </a:solidFill>
                <a:latin typeface="Source Sans Pro" charset="0"/>
                <a:ea typeface="Source Sans Pro" charset="0"/>
                <a:cs typeface="Source Sans Pro" charset="0"/>
              </a:rPr>
              <a:t>Running into barriers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10:	</a:t>
            </a:r>
            <a:r>
              <a:rPr lang="en-US" altLang="en-US" sz="2500" dirty="0">
                <a:solidFill>
                  <a:schemeClr val="tx1"/>
                </a:solidFill>
                <a:latin typeface="Source Sans Pro" charset="0"/>
                <a:ea typeface="Source Sans Pro" charset="0"/>
                <a:cs typeface="Source Sans Pro" charset="0"/>
              </a:rPr>
              <a:t>Closing synthesis and next steps </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5" name="Rectangle 4"/>
          <p:cNvSpPr>
            <a:spLocks noChangeArrowheads="1"/>
          </p:cNvSpPr>
          <p:nvPr/>
        </p:nvSpPr>
        <p:spPr bwMode="auto">
          <a:xfrm>
            <a:off x="820149" y="1186927"/>
            <a:ext cx="3449256"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Our learning journey</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25269033"/>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20369</TotalTime>
  <Words>1408</Words>
  <Application>Microsoft Macintosh PowerPoint</Application>
  <PresentationFormat>Widescreen</PresentationFormat>
  <Paragraphs>299</Paragraphs>
  <Slides>39</Slides>
  <Notes>33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Gill Sans</vt:lpstr>
      <vt:lpstr>Gilroy ExtraBold</vt:lpstr>
      <vt:lpstr>Open Sans</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488</cp:revision>
  <cp:lastPrinted>2018-03-06T21:03:09Z</cp:lastPrinted>
  <dcterms:modified xsi:type="dcterms:W3CDTF">2019-03-03T00:29:26Z</dcterms:modified>
</cp:coreProperties>
</file>