
<file path=[Content_Types].xml><?xml version="1.0" encoding="utf-8"?>
<Types xmlns="http://schemas.openxmlformats.org/package/2006/content-types">
  <Default Extension="jpg_large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48"/>
  </p:notesMasterIdLst>
  <p:handoutMasterIdLst>
    <p:handoutMasterId r:id="rId49"/>
  </p:handoutMasterIdLst>
  <p:sldIdLst>
    <p:sldId id="331" r:id="rId2"/>
    <p:sldId id="376" r:id="rId3"/>
    <p:sldId id="257" r:id="rId4"/>
    <p:sldId id="396" r:id="rId5"/>
    <p:sldId id="368" r:id="rId6"/>
    <p:sldId id="392" r:id="rId7"/>
    <p:sldId id="383" r:id="rId8"/>
    <p:sldId id="332" r:id="rId9"/>
    <p:sldId id="393" r:id="rId10"/>
    <p:sldId id="420" r:id="rId11"/>
    <p:sldId id="424" r:id="rId12"/>
    <p:sldId id="378" r:id="rId13"/>
    <p:sldId id="398" r:id="rId14"/>
    <p:sldId id="1676" r:id="rId15"/>
    <p:sldId id="1595" r:id="rId16"/>
    <p:sldId id="1671" r:id="rId17"/>
    <p:sldId id="1631" r:id="rId18"/>
    <p:sldId id="1672" r:id="rId19"/>
    <p:sldId id="1632" r:id="rId20"/>
    <p:sldId id="1673" r:id="rId21"/>
    <p:sldId id="1674" r:id="rId22"/>
    <p:sldId id="1675" r:id="rId23"/>
    <p:sldId id="1633" r:id="rId24"/>
    <p:sldId id="1677" r:id="rId25"/>
    <p:sldId id="1678" r:id="rId26"/>
    <p:sldId id="1679" r:id="rId27"/>
    <p:sldId id="1680" r:id="rId28"/>
    <p:sldId id="379" r:id="rId29"/>
    <p:sldId id="1681" r:id="rId30"/>
    <p:sldId id="411" r:id="rId31"/>
    <p:sldId id="416" r:id="rId32"/>
    <p:sldId id="1683" r:id="rId33"/>
    <p:sldId id="1685" r:id="rId34"/>
    <p:sldId id="348" r:id="rId35"/>
    <p:sldId id="1686" r:id="rId36"/>
    <p:sldId id="1687" r:id="rId37"/>
    <p:sldId id="1689" r:id="rId38"/>
    <p:sldId id="1690" r:id="rId39"/>
    <p:sldId id="402" r:id="rId40"/>
    <p:sldId id="391" r:id="rId41"/>
    <p:sldId id="340" r:id="rId42"/>
    <p:sldId id="1688" r:id="rId43"/>
    <p:sldId id="361" r:id="rId44"/>
    <p:sldId id="421" r:id="rId45"/>
    <p:sldId id="364" r:id="rId46"/>
    <p:sldId id="366" r:id="rId4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i Wile" initials="TW [4]" lastIdx="1" clrIdx="0"/>
  <p:cmAuthor id="2" name="Traci Wile" initials="TW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66667"/>
  </p:normalViewPr>
  <p:slideViewPr>
    <p:cSldViewPr snapToGrid="0" snapToObjects="1" showGuides="1">
      <p:cViewPr varScale="1">
        <p:scale>
          <a:sx n="68" d="100"/>
          <a:sy n="68" d="100"/>
        </p:scale>
        <p:origin x="2368" y="192"/>
      </p:cViewPr>
      <p:guideLst>
        <p:guide orient="horz" pos="2184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801665-5541-3E40-BF23-783AF6CDE8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48CDE-81DD-C843-8FF2-E059A984A0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D5323-C665-0340-9057-23FE8D6F4617}" type="datetimeFigureOut">
              <a:rPr lang="en-US" smtClean="0"/>
              <a:t>3/2/19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8D68E-B235-1642-840A-0C45868C4A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FF9CF-DBA8-044E-BB44-3F322CC259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751C-7ABF-DD4B-951B-30B75AC3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5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 dirty="0"/>
              <a:t>/4.0/ or send a letter to Creative Commons, PO Box 1866, Mountain View, CA 94042, USA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Liz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buSzPct val="250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the training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676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dirty="0"/>
              <a:t>Emotional intelligence – talking to people at a values level, importance of analyzing what is underneath</a:t>
            </a:r>
          </a:p>
          <a:p>
            <a:pPr rtl="0" fontAlgn="base"/>
            <a:r>
              <a:rPr lang="en-US" dirty="0"/>
              <a:t>– </a:t>
            </a:r>
            <a:r>
              <a:rPr lang="en-US" dirty="0" err="1"/>
              <a:t>Alinksy</a:t>
            </a:r>
            <a:r>
              <a:rPr lang="en-US" dirty="0"/>
              <a:t> – what are their interests? What motivates them? Agenda, speaking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122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038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3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5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75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55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 fontAlgn="base"/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Patience -- people talk about certain things for a reason, don’t talk about certain things for a reason </a:t>
            </a:r>
          </a:p>
          <a:p>
            <a:pPr lvl="0" rtl="0" fontAlgn="base"/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 rtl="0" fontAlgn="base"/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Political community might be small -- alderman might be the same for the past 20 years </a:t>
            </a:r>
          </a:p>
          <a:p>
            <a:pPr lvl="0" rtl="0" fontAlgn="base"/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 rtl="0" fontAlgn="base"/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 persistent and be patient </a:t>
            </a:r>
          </a:p>
          <a:p>
            <a:pPr lvl="0" rtl="0" fontAlgn="base"/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 rtl="0" fontAlgn="base"/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Planning and preparation -- take advantage when opportunity arises (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scott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kern="1200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pruitt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example, new council person, someone resigns (Leading advocate against the EPA agenda, claimed there is no evidence for climate change.. Climate activists had planned for a long time what to do with his credibility when the moment came) </a:t>
            </a:r>
          </a:p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77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6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 fontAlgn="base"/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Goal -- could be developing a coalition, group attendance, engagement </a:t>
            </a:r>
          </a:p>
          <a:p>
            <a:pPr lvl="0" rtl="0" fontAlgn="base"/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 rtl="0" fontAlgn="base"/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Strategy to get decision makers on board </a:t>
            </a:r>
          </a:p>
          <a:p>
            <a:pPr lvl="0" rtl="0" fontAlgn="base"/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 rtl="0" fontAlgn="base"/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Tactics: Build relationships with decision makers, hold redistricting trainings </a:t>
            </a:r>
          </a:p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65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American Baptist minister in the late 1880s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3216-BC50-744F-9422-411E30A57A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83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90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strengths OFA brings? Trainings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265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not know? Who does that make you want to connect with?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558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746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 in sheet, OFA flyer, template for petitions, business cards for leads, using </a:t>
            </a:r>
            <a:r>
              <a:rPr lang="en-US" dirty="0" err="1"/>
              <a:t>facebook</a:t>
            </a:r>
            <a:r>
              <a:rPr lang="en-US" dirty="0"/>
              <a:t> and twitter to share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587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432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/document/d/1PjNO02v5C1Ko6jJImw_9IXYFteA6DlUgZssJHU2DhRE/edit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3216-BC50-744F-9422-411E30A57A2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9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3216-BC50-744F-9422-411E30A57A2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40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3216-BC50-744F-9422-411E30A57A2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8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3216-BC50-744F-9422-411E30A57A2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3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28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28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Final session!</a:t>
            </a:r>
          </a:p>
          <a:p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3216-BC50-744F-9422-411E30A57A2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0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78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56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90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74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06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Examples of Chicago (south side), campus organizing in Kansas 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There is a lot underneath this – fear of lack of relevance, fear of lack of wisdom of new people that are coming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F91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457200" marR="0" lvl="0" indent="-1905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marR="0" lvl="1" indent="-139700" algn="l" rtl="0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marR="0" lvl="2" indent="-1016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600" marR="0" lvl="3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800" marR="0" lvl="5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400" marR="0" lvl="6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600" marR="0" lvl="8" indent="-139700" algn="l" rtl="0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217000" y="635640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buSzPct val="11875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buSzPct val="11875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0" algn="l" rtl="0">
              <a:spcBef>
                <a:spcPts val="0"/>
              </a:spcBef>
              <a:buSzPct val="79166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646000" y="1563304"/>
            <a:ext cx="4401600" cy="175500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February 12, 2017  |  </a:t>
            </a:r>
            <a:fld id="{00000000-1234-1234-1234-123412341234}" type="slidenum">
              <a:rPr lang="en-US" sz="1200" b="0" i="0" u="none" strike="noStrike" cap="none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200" b="0" i="0" u="none" strike="noStrike" cap="none">
              <a:solidFill>
                <a:srgbClr val="D9D9D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2231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78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18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65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F91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1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_large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3XNqUTflioSlkxMCAV9ML98pG8zj-7_uYBQ6YzjJKws/edit#gid=1496810796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4954B9-44C6-C54E-A37B-E1ABE6193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9976" b="16927"/>
          <a:stretch/>
        </p:blipFill>
        <p:spPr>
          <a:xfrm>
            <a:off x="11899" y="0"/>
            <a:ext cx="12192000" cy="6858000"/>
          </a:xfrm>
          <a:prstGeom prst="rect">
            <a:avLst/>
          </a:prstGeom>
        </p:spPr>
      </p:pic>
      <p:sp>
        <p:nvSpPr>
          <p:cNvPr id="10" name="Shape 133"/>
          <p:cNvSpPr txBox="1"/>
          <p:nvPr/>
        </p:nvSpPr>
        <p:spPr>
          <a:xfrm>
            <a:off x="1028700" y="2516812"/>
            <a:ext cx="11163300" cy="912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7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Local Issue Advocacy</a:t>
            </a:r>
          </a:p>
        </p:txBody>
      </p:sp>
      <p:sp>
        <p:nvSpPr>
          <p:cNvPr id="8" name="Shape 133"/>
          <p:cNvSpPr txBox="1"/>
          <p:nvPr/>
        </p:nvSpPr>
        <p:spPr>
          <a:xfrm>
            <a:off x="526249" y="4360479"/>
            <a:ext cx="11163300" cy="5220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3000" b="1" dirty="0">
                <a:solidFill>
                  <a:schemeClr val="lt1"/>
                </a:solidFill>
                <a:latin typeface="Source Sans Pro" charset="0"/>
                <a:ea typeface="Source Sans Pro" charset="0"/>
                <a:cs typeface="Source Sans Pro" charset="0"/>
              </a:rPr>
              <a:t>Elizabeth Erickson </a:t>
            </a:r>
            <a:r>
              <a:rPr lang="en-US" sz="30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/ OFA Training Director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1629" y="5085416"/>
            <a:ext cx="951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en-US" sz="2800" b="1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</a:rPr>
              <a:t>We will begin the training at 8:30 p.m. ET / 7:30 p.m. 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308BD24D-3513-1146-B9C5-B3F16E75B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58" y="6221352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0" y="535579"/>
            <a:ext cx="12192000" cy="489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500" b="1" spc="300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ANNOTATE THIS SLIDE 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71301B-E980-7E46-AB50-55521462D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452" y="1547446"/>
            <a:ext cx="171345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648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3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</a:t>
            </a: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6325"/>
              </p:ext>
            </p:extLst>
          </p:nvPr>
        </p:nvGraphicFramePr>
        <p:xfrm>
          <a:off x="5822060" y="1201821"/>
          <a:ext cx="554088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Welcome </a:t>
                      </a:r>
                    </a:p>
                    <a:p>
                      <a:endParaRPr lang="en-US" sz="2200" b="1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Common challenges 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From the mouths of volunteers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Case study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Closing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5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904582"/>
            <a:ext cx="12192000" cy="79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6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3FD84-8658-C543-B741-B3B7C629C3F3}"/>
              </a:ext>
            </a:extLst>
          </p:cNvPr>
          <p:cNvSpPr txBox="1"/>
          <p:nvPr/>
        </p:nvSpPr>
        <p:spPr>
          <a:xfrm>
            <a:off x="0" y="2510215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Gilroy ExtraBold" pitchFamily="2" charset="77"/>
              </a:rPr>
              <a:t>Territorialism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3FD84-8658-C543-B741-B3B7C629C3F3}"/>
              </a:ext>
            </a:extLst>
          </p:cNvPr>
          <p:cNvSpPr txBox="1"/>
          <p:nvPr/>
        </p:nvSpPr>
        <p:spPr>
          <a:xfrm>
            <a:off x="0" y="1827466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tx1"/>
                </a:solidFill>
                <a:latin typeface="Gilroy ExtraBold" pitchFamily="2" charset="77"/>
              </a:rPr>
              <a:t>CHALLENGE #1</a:t>
            </a:r>
          </a:p>
        </p:txBody>
      </p:sp>
    </p:spTree>
    <p:extLst>
      <p:ext uri="{BB962C8B-B14F-4D97-AF65-F5344CB8AC3E}">
        <p14:creationId xmlns:p14="http://schemas.microsoft.com/office/powerpoint/2010/main" val="394649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01872"/>
              </p:ext>
            </p:extLst>
          </p:nvPr>
        </p:nvGraphicFramePr>
        <p:xfrm>
          <a:off x="4572000" y="351480"/>
          <a:ext cx="6790943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55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Emotional intelligence (Goleman)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Knowing the interests of the group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Alinksy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Stay involved in the long game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Choose your battles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Establish your reputation for the long-term organizing work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Keep asking until a group disagrees with you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0815" y="1201821"/>
            <a:ext cx="4371878" cy="62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Antidotes </a:t>
            </a:r>
          </a:p>
        </p:txBody>
      </p:sp>
    </p:spTree>
    <p:extLst>
      <p:ext uri="{BB962C8B-B14F-4D97-AF65-F5344CB8AC3E}">
        <p14:creationId xmlns:p14="http://schemas.microsoft.com/office/powerpoint/2010/main" val="95798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09729"/>
              </p:ext>
            </p:extLst>
          </p:nvPr>
        </p:nvGraphicFramePr>
        <p:xfrm>
          <a:off x="5822060" y="1201821"/>
          <a:ext cx="5540883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Self-Awareness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Self-Regulation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Social skills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Empathy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Motivation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081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Components of EQ </a:t>
            </a:r>
          </a:p>
        </p:txBody>
      </p:sp>
    </p:spTree>
    <p:extLst>
      <p:ext uri="{BB962C8B-B14F-4D97-AF65-F5344CB8AC3E}">
        <p14:creationId xmlns:p14="http://schemas.microsoft.com/office/powerpoint/2010/main" val="140938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2812544"/>
            <a:ext cx="9978013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Step 1: Show 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2870" y="1900434"/>
            <a:ext cx="744626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THE PROCESS OF EMOTIONAL AGILITY:</a:t>
            </a:r>
          </a:p>
        </p:txBody>
      </p:sp>
    </p:spTree>
    <p:extLst>
      <p:ext uri="{BB962C8B-B14F-4D97-AF65-F5344CB8AC3E}">
        <p14:creationId xmlns:p14="http://schemas.microsoft.com/office/powerpoint/2010/main" val="75115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Show up</a:t>
            </a:r>
            <a:endParaRPr lang="en-US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Don’t run!—Face emotions and behaviors willingly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Be curious as to what you’re feeling and thinking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Learn to work with your thoughts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Recognize your patterns—know when you’re rigid or have repetitive thinking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9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2812544"/>
            <a:ext cx="9978013" cy="12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Step 2: Step-out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2870" y="1900434"/>
            <a:ext cx="744626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THE PROCESS OF EMOTIONAL AGILITY:</a:t>
            </a:r>
          </a:p>
        </p:txBody>
      </p:sp>
    </p:spTree>
    <p:extLst>
      <p:ext uri="{BB962C8B-B14F-4D97-AF65-F5344CB8AC3E}">
        <p14:creationId xmlns:p14="http://schemas.microsoft.com/office/powerpoint/2010/main" val="354972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Step-out</a:t>
            </a:r>
            <a:endParaRPr lang="en-US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Become an anthropologist </a:t>
            </a:r>
            <a:r>
              <a:rPr lang="mr-IN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detach from your thoughts and emotions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Name the emotion and the thoughts it is causing you to have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Recognize your emotion as “critical data”—recognize that it may not be leading you to the right conclusion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59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0" y="2812544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Step 3: Walk Your Why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2870" y="1900434"/>
            <a:ext cx="744626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THE PROCESS OF EMOTIONAL AGILITY:</a:t>
            </a:r>
          </a:p>
        </p:txBody>
      </p:sp>
    </p:spTree>
    <p:extLst>
      <p:ext uri="{BB962C8B-B14F-4D97-AF65-F5344CB8AC3E}">
        <p14:creationId xmlns:p14="http://schemas.microsoft.com/office/powerpoint/2010/main" val="404779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978" y="1284734"/>
            <a:ext cx="10676965" cy="365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“We cannot tell what may happen in this strange medley of life. But we can decide what happens in us- how we can take it, and what we can do with it – and that is what counts in the end.”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E9D62B-4A69-4C4A-8E35-B5A9CB061226}"/>
              </a:ext>
            </a:extLst>
          </p:cNvPr>
          <p:cNvSpPr/>
          <p:nvPr/>
        </p:nvSpPr>
        <p:spPr>
          <a:xfrm>
            <a:off x="3574990" y="5199173"/>
            <a:ext cx="4913027" cy="40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 b="1" spc="300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JOSEPH FORT NEWTON</a:t>
            </a:r>
          </a:p>
        </p:txBody>
      </p:sp>
    </p:spTree>
    <p:extLst>
      <p:ext uri="{BB962C8B-B14F-4D97-AF65-F5344CB8AC3E}">
        <p14:creationId xmlns:p14="http://schemas.microsoft.com/office/powerpoint/2010/main" val="1165947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Walk your why</a:t>
            </a:r>
            <a:endParaRPr lang="en-US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Focus on your core values and most important goals by asking these questions: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Is my response going to serve me and my organization in the long-term as well as short- term?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8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Walk your why</a:t>
            </a:r>
            <a:endParaRPr lang="en-US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Focus on your core values and most important goals by asking these questions: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Will it help me steer others in a direction that furthers our collective purpose?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36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Walk your why</a:t>
            </a:r>
            <a:endParaRPr lang="en-US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Focus on your core values and most important goals by asking these questions: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Am I taking a step toward being the leader I most want to be and living the life I most want to live?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7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2812544"/>
            <a:ext cx="9978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Step 4: Make tweaks, Move 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2870" y="1900434"/>
            <a:ext cx="744626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THE PROCESS OF EMOTIONAL AGILITY:</a:t>
            </a:r>
          </a:p>
        </p:txBody>
      </p:sp>
    </p:spTree>
    <p:extLst>
      <p:ext uri="{BB962C8B-B14F-4D97-AF65-F5344CB8AC3E}">
        <p14:creationId xmlns:p14="http://schemas.microsoft.com/office/powerpoint/2010/main" val="64532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904582"/>
            <a:ext cx="12192000" cy="79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6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3FD84-8658-C543-B741-B3B7C629C3F3}"/>
              </a:ext>
            </a:extLst>
          </p:cNvPr>
          <p:cNvSpPr txBox="1"/>
          <p:nvPr/>
        </p:nvSpPr>
        <p:spPr>
          <a:xfrm>
            <a:off x="0" y="1416911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Gilroy ExtraBold" pitchFamily="2" charset="77"/>
              </a:rPr>
              <a:t>  </a:t>
            </a:r>
            <a:r>
              <a:rPr lang="en-US" sz="8000" b="1" dirty="0">
                <a:solidFill>
                  <a:schemeClr val="bg1"/>
                </a:solidFill>
                <a:latin typeface="Gilroy ExtraBold" pitchFamily="2" charset="77"/>
              </a:rPr>
              <a:t>What to do when your issue is not being discussed </a:t>
            </a:r>
            <a:endParaRPr lang="en-US" sz="10000" b="1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3FD84-8658-C543-B741-B3B7C629C3F3}"/>
              </a:ext>
            </a:extLst>
          </p:cNvPr>
          <p:cNvSpPr txBox="1"/>
          <p:nvPr/>
        </p:nvSpPr>
        <p:spPr>
          <a:xfrm>
            <a:off x="0" y="735671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tx1"/>
                </a:solidFill>
                <a:latin typeface="Gilroy ExtraBold" pitchFamily="2" charset="77"/>
              </a:rPr>
              <a:t>CHALLENGE #2</a:t>
            </a:r>
          </a:p>
        </p:txBody>
      </p:sp>
    </p:spTree>
    <p:extLst>
      <p:ext uri="{BB962C8B-B14F-4D97-AF65-F5344CB8AC3E}">
        <p14:creationId xmlns:p14="http://schemas.microsoft.com/office/powerpoint/2010/main" val="1016069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47462"/>
              </p:ext>
            </p:extLst>
          </p:nvPr>
        </p:nvGraphicFramePr>
        <p:xfrm>
          <a:off x="4572000" y="172575"/>
          <a:ext cx="6790943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55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Patience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Political community is often small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Persistence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Planning and preparation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0815" y="1201821"/>
            <a:ext cx="4371878" cy="62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Antidotes </a:t>
            </a:r>
          </a:p>
        </p:txBody>
      </p:sp>
    </p:spTree>
    <p:extLst>
      <p:ext uri="{BB962C8B-B14F-4D97-AF65-F5344CB8AC3E}">
        <p14:creationId xmlns:p14="http://schemas.microsoft.com/office/powerpoint/2010/main" val="3659362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904582"/>
            <a:ext cx="12192000" cy="79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6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3FD84-8658-C543-B741-B3B7C629C3F3}"/>
              </a:ext>
            </a:extLst>
          </p:cNvPr>
          <p:cNvSpPr txBox="1"/>
          <p:nvPr/>
        </p:nvSpPr>
        <p:spPr>
          <a:xfrm>
            <a:off x="0" y="2673041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Gilroy ExtraBold" pitchFamily="2" charset="77"/>
              </a:rPr>
              <a:t>Measuring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3FD84-8658-C543-B741-B3B7C629C3F3}"/>
              </a:ext>
            </a:extLst>
          </p:cNvPr>
          <p:cNvSpPr txBox="1"/>
          <p:nvPr/>
        </p:nvSpPr>
        <p:spPr>
          <a:xfrm>
            <a:off x="0" y="2050285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tx1"/>
                </a:solidFill>
                <a:latin typeface="Gilroy ExtraBold" pitchFamily="2" charset="77"/>
              </a:rPr>
              <a:t>CHALLENGE #3</a:t>
            </a:r>
          </a:p>
        </p:txBody>
      </p:sp>
    </p:spTree>
    <p:extLst>
      <p:ext uri="{BB962C8B-B14F-4D97-AF65-F5344CB8AC3E}">
        <p14:creationId xmlns:p14="http://schemas.microsoft.com/office/powerpoint/2010/main" val="1085524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04105"/>
              </p:ext>
            </p:extLst>
          </p:nvPr>
        </p:nvGraphicFramePr>
        <p:xfrm>
          <a:off x="5804452" y="212333"/>
          <a:ext cx="6790943" cy="4160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08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8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Goal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Strategy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Tactics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0815" y="1201821"/>
            <a:ext cx="4371878" cy="62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Antidotes </a:t>
            </a:r>
          </a:p>
        </p:txBody>
      </p:sp>
    </p:spTree>
    <p:extLst>
      <p:ext uri="{BB962C8B-B14F-4D97-AF65-F5344CB8AC3E}">
        <p14:creationId xmlns:p14="http://schemas.microsoft.com/office/powerpoint/2010/main" val="3027513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92195" y="532695"/>
            <a:ext cx="8654593" cy="14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500" b="1" dirty="0">
                <a:solidFill>
                  <a:srgbClr val="00B3DC"/>
                </a:solidFill>
                <a:latin typeface="Gilroy ExtraBold" charset="0"/>
                <a:ea typeface="Gilroy ExtraBold" charset="0"/>
                <a:cs typeface="Gilroy ExtraBold" charset="0"/>
              </a:rPr>
              <a:t>What challenge are you running into?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5539" y="2346561"/>
            <a:ext cx="10420922" cy="3185932"/>
            <a:chOff x="1169042" y="2346561"/>
            <a:chExt cx="10420922" cy="3185932"/>
          </a:xfrm>
        </p:grpSpPr>
        <p:sp>
          <p:nvSpPr>
            <p:cNvPr id="3" name="Oval 2"/>
            <p:cNvSpPr/>
            <p:nvPr/>
          </p:nvSpPr>
          <p:spPr>
            <a:xfrm>
              <a:off x="1169042" y="2346561"/>
              <a:ext cx="3185932" cy="318593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en-US" sz="2600" b="1" dirty="0">
                  <a:solidFill>
                    <a:srgbClr val="FFFFFF"/>
                  </a:solidFill>
                  <a:latin typeface="Gilroy ExtraBold" charset="0"/>
                  <a:ea typeface="Gilroy ExtraBold" charset="0"/>
                  <a:cs typeface="Gilroy ExtraBold" charset="0"/>
                </a:rPr>
                <a:t>Territorialism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786537" y="2346561"/>
              <a:ext cx="3185932" cy="318593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en-US" sz="2700" b="1" dirty="0">
                  <a:solidFill>
                    <a:srgbClr val="FFFFFF"/>
                  </a:solidFill>
                  <a:latin typeface="Gilroy ExtraBold" charset="0"/>
                  <a:ea typeface="Gilroy ExtraBold" charset="0"/>
                  <a:cs typeface="Gilroy ExtraBold" charset="0"/>
                </a:rPr>
                <a:t>Issue not addressed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404032" y="2346561"/>
              <a:ext cx="3185932" cy="318593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en-US" sz="2700" b="1" dirty="0">
                  <a:solidFill>
                    <a:srgbClr val="FFFFFF"/>
                  </a:solidFill>
                  <a:latin typeface="Gilroy ExtraBold" charset="0"/>
                  <a:ea typeface="Gilroy ExtraBold" charset="0"/>
                  <a:cs typeface="Gilroy ExtraBold" charset="0"/>
                </a:rPr>
                <a:t>Hard to measure success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07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3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</a:t>
            </a: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12042"/>
              </p:ext>
            </p:extLst>
          </p:nvPr>
        </p:nvGraphicFramePr>
        <p:xfrm>
          <a:off x="5822060" y="1201821"/>
          <a:ext cx="554088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Welcome </a:t>
                      </a:r>
                    </a:p>
                    <a:p>
                      <a:endParaRPr lang="en-US" sz="2200" b="1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Common challenges 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From the mouths of volunteers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Case study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Closing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9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102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3877" y="2405271"/>
            <a:ext cx="85940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sz="6600" b="1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</a:rPr>
              <a:t>Persevering through </a:t>
            </a:r>
          </a:p>
          <a:p>
            <a:pPr lvl="0" algn="ctr">
              <a:buSzPct val="25000"/>
            </a:pPr>
            <a:r>
              <a:rPr lang="en-US" sz="6600" b="1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</a:rPr>
              <a:t>barriers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55D4C-5152-1548-B26A-C0A54EB14937}"/>
              </a:ext>
            </a:extLst>
          </p:cNvPr>
          <p:cNvSpPr txBox="1"/>
          <p:nvPr/>
        </p:nvSpPr>
        <p:spPr>
          <a:xfrm>
            <a:off x="243840" y="2191782"/>
            <a:ext cx="11704320" cy="173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“Use your strengths”</a:t>
            </a:r>
          </a:p>
          <a:p>
            <a:pPr algn="ctr">
              <a:lnSpc>
                <a:spcPct val="80000"/>
              </a:lnSpc>
            </a:pPr>
            <a:r>
              <a:rPr lang="en-US" sz="66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Martha Clark </a:t>
            </a:r>
            <a:endParaRPr lang="en-US" sz="66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98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C284FA-ED5D-0F4C-A1F0-CD0A1BDFBD7C}"/>
              </a:ext>
            </a:extLst>
          </p:cNvPr>
          <p:cNvSpPr txBox="1"/>
          <p:nvPr/>
        </p:nvSpPr>
        <p:spPr>
          <a:xfrm>
            <a:off x="243840" y="2160725"/>
            <a:ext cx="11704320" cy="2668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“Have recurring </a:t>
            </a:r>
          </a:p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running meetings”</a:t>
            </a:r>
          </a:p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James Page </a:t>
            </a:r>
          </a:p>
        </p:txBody>
      </p:sp>
    </p:spTree>
    <p:extLst>
      <p:ext uri="{BB962C8B-B14F-4D97-AF65-F5344CB8AC3E}">
        <p14:creationId xmlns:p14="http://schemas.microsoft.com/office/powerpoint/2010/main" val="1004319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C284FA-ED5D-0F4C-A1F0-CD0A1BDFBD7C}"/>
              </a:ext>
            </a:extLst>
          </p:cNvPr>
          <p:cNvSpPr txBox="1"/>
          <p:nvPr/>
        </p:nvSpPr>
        <p:spPr>
          <a:xfrm>
            <a:off x="243840" y="2160725"/>
            <a:ext cx="11704320" cy="325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“Document your progress”</a:t>
            </a:r>
          </a:p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Kyoko </a:t>
            </a:r>
            <a:r>
              <a:rPr lang="en-US" sz="48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Takayama</a:t>
            </a:r>
            <a:endParaRPr lang="en-US" sz="48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77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C284FA-ED5D-0F4C-A1F0-CD0A1BDFBD7C}"/>
              </a:ext>
            </a:extLst>
          </p:cNvPr>
          <p:cNvSpPr txBox="1"/>
          <p:nvPr/>
        </p:nvSpPr>
        <p:spPr>
          <a:xfrm>
            <a:off x="243840" y="2160725"/>
            <a:ext cx="11704320" cy="22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“Checklist of tools”</a:t>
            </a:r>
          </a:p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Paul </a:t>
            </a:r>
            <a:r>
              <a:rPr lang="en-US" sz="48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Geenen</a:t>
            </a:r>
            <a:endParaRPr lang="en-US" sz="48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105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20707" y="1172244"/>
            <a:ext cx="5997944" cy="44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Accentuate the positive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000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Live by your values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000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Plan for small wins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000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Look for the good in others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000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Be creative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50000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Be persistent and patient </a:t>
            </a:r>
          </a:p>
          <a:p>
            <a:pPr lvl="1" indent="0"/>
            <a:endParaRPr lang="en-US" sz="2400" dirty="0">
              <a:solidFill>
                <a:srgbClr val="05000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44742" y="1172244"/>
            <a:ext cx="2866506" cy="12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Best practices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3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75894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Questions or additions?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40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3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</a:t>
            </a: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68180"/>
              </p:ext>
            </p:extLst>
          </p:nvPr>
        </p:nvGraphicFramePr>
        <p:xfrm>
          <a:off x="5822060" y="1201821"/>
          <a:ext cx="554088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Welcome </a:t>
                      </a:r>
                    </a:p>
                    <a:p>
                      <a:endParaRPr lang="en-US" sz="2200" b="1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Common challenges 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From the mouths of volunteers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Case study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Closing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9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517" y="1277636"/>
            <a:ext cx="10676965" cy="135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Case study 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3467100"/>
            <a:ext cx="12192000" cy="339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bit.ly</a:t>
            </a:r>
            <a:r>
              <a:rPr lang="en-US" dirty="0"/>
              <a:t>/</a:t>
            </a:r>
            <a:r>
              <a:rPr lang="en-US" dirty="0" err="1"/>
              <a:t>casestudyLIA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967" y="3943923"/>
            <a:ext cx="11787187" cy="135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Reading time!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13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7517" y="2626842"/>
            <a:ext cx="10676965" cy="120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8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Bit.ly</a:t>
            </a:r>
            <a:r>
              <a:rPr lang="en-US" sz="8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/</a:t>
            </a:r>
            <a:r>
              <a:rPr lang="en-US" sz="88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casestudyLIA</a:t>
            </a:r>
            <a:endParaRPr lang="en-US" sz="88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0323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517" y="1277636"/>
            <a:ext cx="10676965" cy="135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Case study 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3467100"/>
            <a:ext cx="12192000" cy="339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967" y="3943923"/>
            <a:ext cx="11787187" cy="188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Taking everything we have learned, if you were coaching Carol, what is THE THING she should focus 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5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22949" y="1151078"/>
            <a:ext cx="3321036" cy="12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this session</a:t>
            </a:r>
          </a:p>
        </p:txBody>
      </p:sp>
      <p:sp>
        <p:nvSpPr>
          <p:cNvPr id="3" name="Oval 2"/>
          <p:cNvSpPr/>
          <p:nvPr/>
        </p:nvSpPr>
        <p:spPr>
          <a:xfrm>
            <a:off x="5174038" y="1151078"/>
            <a:ext cx="344495" cy="344495"/>
          </a:xfrm>
          <a:prstGeom prst="ellipse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19855-8A35-1A40-ADBB-4588C4D3D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097" y="767323"/>
            <a:ext cx="5722441" cy="504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Identify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common barriers local issue advocates run into during the course of their campaign </a:t>
            </a:r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Analyze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best practices for overcoming those barriers </a:t>
            </a:r>
            <a:endParaRPr lang="en-US" altLang="en-US" sz="25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Apply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best practices to an example case study issue campaign plan 	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1FD12E-D6C4-E448-B764-B88B7661DC4B}"/>
              </a:ext>
            </a:extLst>
          </p:cNvPr>
          <p:cNvSpPr/>
          <p:nvPr/>
        </p:nvSpPr>
        <p:spPr>
          <a:xfrm>
            <a:off x="5151315" y="3116940"/>
            <a:ext cx="344495" cy="344495"/>
          </a:xfrm>
          <a:prstGeom prst="ellipse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64B9C-BC7B-2C40-8B66-5001556E8755}"/>
              </a:ext>
            </a:extLst>
          </p:cNvPr>
          <p:cNvSpPr/>
          <p:nvPr/>
        </p:nvSpPr>
        <p:spPr>
          <a:xfrm>
            <a:off x="5174039" y="4693757"/>
            <a:ext cx="344495" cy="344495"/>
          </a:xfrm>
          <a:prstGeom prst="ellipse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73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7706" y="899030"/>
            <a:ext cx="68885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Issue statement </a:t>
            </a: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Building coalitions</a:t>
            </a: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Identifying the policy landscape </a:t>
            </a: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Campaign planning – goal, strategy, tactics </a:t>
            </a: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Emotional intelligence &amp; perseverance </a:t>
            </a:r>
          </a:p>
          <a:p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73571" y="938786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673571" y="1819114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A0E3C3-B20A-F04C-A19B-FC2292EF9315}"/>
              </a:ext>
            </a:extLst>
          </p:cNvPr>
          <p:cNvSpPr/>
          <p:nvPr/>
        </p:nvSpPr>
        <p:spPr>
          <a:xfrm>
            <a:off x="4673571" y="3380986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AEB994-9480-8B48-83EA-A04B15099181}"/>
              </a:ext>
            </a:extLst>
          </p:cNvPr>
          <p:cNvSpPr/>
          <p:nvPr/>
        </p:nvSpPr>
        <p:spPr>
          <a:xfrm>
            <a:off x="4673571" y="2580174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D0094EA-1A39-CE45-A9CA-F5122B8CED45}"/>
              </a:ext>
            </a:extLst>
          </p:cNvPr>
          <p:cNvSpPr/>
          <p:nvPr/>
        </p:nvSpPr>
        <p:spPr>
          <a:xfrm>
            <a:off x="4673571" y="4082410"/>
            <a:ext cx="344495" cy="34449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5</a:t>
            </a:r>
          </a:p>
        </p:txBody>
      </p:sp>
      <p:sp>
        <p:nvSpPr>
          <p:cNvPr id="18" name="Shape 187">
            <a:extLst>
              <a:ext uri="{FF2B5EF4-FFF2-40B4-BE49-F238E27FC236}">
                <a16:creationId xmlns:a16="http://schemas.microsoft.com/office/drawing/2014/main" id="{E5025115-F789-0F4A-86BE-8FAFA9E37FF9}"/>
              </a:ext>
            </a:extLst>
          </p:cNvPr>
          <p:cNvSpPr txBox="1"/>
          <p:nvPr/>
        </p:nvSpPr>
        <p:spPr>
          <a:xfrm>
            <a:off x="777188" y="863783"/>
            <a:ext cx="3429000" cy="2076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5400" b="1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</a:rPr>
              <a:t>Keep in mind</a:t>
            </a:r>
            <a:endParaRPr lang="en-US" sz="5400" b="1" dirty="0">
              <a:solidFill>
                <a:schemeClr val="lt1"/>
              </a:solidFill>
              <a:latin typeface="Gilroy ExtraBold" charset="0"/>
              <a:ea typeface="Gilroy ExtraBold" charset="0"/>
              <a:cs typeface="Gilroy ExtraBold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7906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7517" y="2626842"/>
            <a:ext cx="10676965" cy="160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Group share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402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3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</a:t>
            </a: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55142"/>
              </p:ext>
            </p:extLst>
          </p:nvPr>
        </p:nvGraphicFramePr>
        <p:xfrm>
          <a:off x="5822060" y="1201821"/>
          <a:ext cx="554088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Welcome </a:t>
                      </a:r>
                    </a:p>
                    <a:p>
                      <a:endParaRPr lang="en-US" sz="2200" b="1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Common challenges 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From the mouths of volunteers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Case study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Closing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46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79"/>
            <a:ext cx="12192000" cy="3479479"/>
          </a:xfrm>
          <a:prstGeom prst="rect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08922"/>
            <a:ext cx="12192000" cy="221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1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Debrief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615" y="4298243"/>
            <a:ext cx="11495391" cy="151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What are you taking away from tonight’s call?</a:t>
            </a:r>
          </a:p>
          <a:p>
            <a:pPr algn="ctr">
              <a:lnSpc>
                <a:spcPct val="80000"/>
              </a:lnSpc>
            </a:pPr>
            <a:endParaRPr lang="en-US" altLang="en-US" sz="4000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What would be helpful for the final call?</a:t>
            </a:r>
          </a:p>
        </p:txBody>
      </p:sp>
      <p:pic>
        <p:nvPicPr>
          <p:cNvPr id="6" name="Shape 90" descr="SwingLeft_Logo_White.png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01735" y="6147718"/>
            <a:ext cx="1594300" cy="51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69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3"/>
          </p:cNvPr>
          <p:cNvSpPr txBox="1"/>
          <p:nvPr/>
        </p:nvSpPr>
        <p:spPr>
          <a:xfrm>
            <a:off x="6220745" y="1400728"/>
            <a:ext cx="4129646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Campaign plan, sending next steps  </a:t>
            </a:r>
            <a:r>
              <a:rPr lang="en-US" sz="20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0745" y="4795345"/>
            <a:ext cx="4682608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Email and tweet! </a:t>
            </a:r>
          </a:p>
        </p:txBody>
      </p:sp>
      <p:sp>
        <p:nvSpPr>
          <p:cNvPr id="22" name="TextBox 21">
            <a:hlinkClick r:id="rId3"/>
          </p:cNvPr>
          <p:cNvSpPr txBox="1"/>
          <p:nvPr/>
        </p:nvSpPr>
        <p:spPr>
          <a:xfrm>
            <a:off x="6220745" y="2805847"/>
            <a:ext cx="4459061" cy="988248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 recording of this call will be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available later this week; recap sent out Thursday </a:t>
            </a:r>
            <a:endParaRPr lang="en-US" sz="20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25" y="2805847"/>
            <a:ext cx="862606" cy="7417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25" y="4590565"/>
            <a:ext cx="769270" cy="782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89" y="1047873"/>
            <a:ext cx="805006" cy="1078404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95424" y="1047873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722521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40725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Next session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8362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259087"/>
            <a:ext cx="12192000" cy="24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65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Thank you for joining </a:t>
            </a:r>
          </a:p>
          <a:p>
            <a:pPr algn="ctr">
              <a:lnSpc>
                <a:spcPct val="90000"/>
              </a:lnSpc>
            </a:pPr>
            <a:r>
              <a:rPr lang="en-US" sz="65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webinar!</a:t>
            </a:r>
          </a:p>
          <a:p>
            <a:pPr algn="ctr">
              <a:lnSpc>
                <a:spcPct val="80000"/>
              </a:lnSpc>
            </a:pPr>
            <a:endParaRPr lang="en-US" sz="26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3075845"/>
            <a:ext cx="12192000" cy="79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Guided worksheet</a:t>
            </a:r>
          </a:p>
        </p:txBody>
      </p:sp>
      <p:pic>
        <p:nvPicPr>
          <p:cNvPr id="2" name="Picture 1" descr="noun_169164_cc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5317739" y="1505276"/>
            <a:ext cx="1517562" cy="1281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89" y="1081100"/>
            <a:ext cx="1201821" cy="1554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35" y="1201821"/>
            <a:ext cx="4371878" cy="113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Tonight’s </a:t>
            </a:r>
          </a:p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03574"/>
              </p:ext>
            </p:extLst>
          </p:nvPr>
        </p:nvGraphicFramePr>
        <p:xfrm>
          <a:off x="5822060" y="1201821"/>
          <a:ext cx="554088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Welcome </a:t>
                      </a:r>
                    </a:p>
                    <a:p>
                      <a:endParaRPr lang="en-US" sz="2200" b="1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Common challenges 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From the mouths of volunteers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Case study 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Closing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728436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Learning Journey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480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74336" y="1186927"/>
            <a:ext cx="6742626" cy="465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	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Introductions; advocacy overview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2: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Workshop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3: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Foundations of coalition building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4: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Workshop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5: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Identifying the policy landscape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0149" y="1186927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3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4349" y="1186927"/>
            <a:ext cx="6935493" cy="465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6:	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Workshop</a:t>
            </a:r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7:	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Writing your campaign plan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8:	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Workshop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9:	Persevering through barriers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10:	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Closing synthesis and next steps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0149" y="1186927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20264</TotalTime>
  <Words>1086</Words>
  <Application>Microsoft Macintosh PowerPoint</Application>
  <PresentationFormat>Widescreen</PresentationFormat>
  <Paragraphs>310</Paragraphs>
  <Slides>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Gill Sans</vt:lpstr>
      <vt:lpstr>Gilroy ExtraBold</vt:lpstr>
      <vt:lpstr>Open Sans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472</cp:revision>
  <cp:lastPrinted>2018-03-06T21:03:09Z</cp:lastPrinted>
  <dcterms:modified xsi:type="dcterms:W3CDTF">2019-03-03T00:29:08Z</dcterms:modified>
</cp:coreProperties>
</file>