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39"/>
  </p:notesMasterIdLst>
  <p:handoutMasterIdLst>
    <p:handoutMasterId r:id="rId40"/>
  </p:handoutMasterIdLst>
  <p:sldIdLst>
    <p:sldId id="331" r:id="rId2"/>
    <p:sldId id="375" r:id="rId3"/>
    <p:sldId id="380" r:id="rId4"/>
    <p:sldId id="368" r:id="rId5"/>
    <p:sldId id="378" r:id="rId6"/>
    <p:sldId id="379" r:id="rId7"/>
    <p:sldId id="376" r:id="rId8"/>
    <p:sldId id="377" r:id="rId9"/>
    <p:sldId id="755" r:id="rId10"/>
    <p:sldId id="447" r:id="rId11"/>
    <p:sldId id="438" r:id="rId12"/>
    <p:sldId id="439" r:id="rId13"/>
    <p:sldId id="440" r:id="rId14"/>
    <p:sldId id="453" r:id="rId15"/>
    <p:sldId id="473" r:id="rId16"/>
    <p:sldId id="475" r:id="rId17"/>
    <p:sldId id="802" r:id="rId18"/>
    <p:sldId id="420" r:id="rId19"/>
    <p:sldId id="803" r:id="rId20"/>
    <p:sldId id="395" r:id="rId21"/>
    <p:sldId id="804" r:id="rId22"/>
    <p:sldId id="421" r:id="rId23"/>
    <p:sldId id="392" r:id="rId24"/>
    <p:sldId id="341" r:id="rId25"/>
    <p:sldId id="342" r:id="rId26"/>
    <p:sldId id="393" r:id="rId27"/>
    <p:sldId id="423" r:id="rId28"/>
    <p:sldId id="424" r:id="rId29"/>
    <p:sldId id="805" r:id="rId30"/>
    <p:sldId id="396" r:id="rId31"/>
    <p:sldId id="403" r:id="rId32"/>
    <p:sldId id="806" r:id="rId33"/>
    <p:sldId id="405" r:id="rId34"/>
    <p:sldId id="409" r:id="rId35"/>
    <p:sldId id="406" r:id="rId36"/>
    <p:sldId id="364" r:id="rId37"/>
    <p:sldId id="407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i Wile" initials="TW [4]" lastIdx="1" clrIdx="0"/>
  <p:cmAuthor id="2" name="Traci Wile" initials="TW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/>
    <p:restoredTop sz="80401"/>
  </p:normalViewPr>
  <p:slideViewPr>
    <p:cSldViewPr snapToGrid="0" snapToObjects="1" showGuides="1">
      <p:cViewPr varScale="1">
        <p:scale>
          <a:sx n="84" d="100"/>
          <a:sy n="84" d="100"/>
        </p:scale>
        <p:origin x="1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120B0-AF61-054E-8A52-7ABD1634FE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B991F-E93A-BD40-A7C1-60ACDFC23D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1EF8D-D11C-1443-AD54-1E89D8E6EE82}" type="datetimeFigureOut">
              <a:rPr lang="en-US" smtClean="0"/>
              <a:t>3/2/19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430C4-7478-C84C-96EF-A1D6643FA6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13DEC-C93B-2D44-AD36-A907C77B7F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57882-ED13-2848-A747-FE9733A2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8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/>
              <a:t>This work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 dirty="0"/>
              <a:t>/4.0/ or send a letter to Creative Commons, PO Box 1866, Mountain View, CA 94042, USA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Express appreciation for joining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676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718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okay for a goal to be modest – it’s okay for one council person to recognize a thing, getting a meeting – these are okay (holding an event that you invite people to)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your issue forward, you still have the relationships you have built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49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40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94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107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344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492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326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88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American labor leader and civil rights activist, co-founder of national farmworkers association (later UFW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3216-BC50-744F-9422-411E30A57A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3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795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823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815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964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176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823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555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307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910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4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answers into the chat box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846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18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3216-BC50-744F-9422-411E30A57A2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16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3216-BC50-744F-9422-411E30A57A2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0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Express appreciation, thank them for joining; express importance of joining each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44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38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81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2462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26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7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commander in Europe during WW2 – planned the D day invasion – not only figures below, but had to be a surprise </a:t>
            </a:r>
          </a:p>
          <a:p>
            <a:endParaRPr lang="en-US" sz="1707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150,000 troops (24,000 paratroopers) - almost 1M by the end of June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7,000 naval craft, 2,200 aircraft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50 miles of coast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a president later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7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F91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457200" marR="0" lvl="0" indent="-1905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600" marR="0" lvl="1" indent="-139700" algn="l" rtl="0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4000" marR="0" lvl="2" indent="-1016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600" marR="0" lvl="3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800" marR="0" lvl="5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217000" y="63564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SzPct val="11875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SzPct val="11875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646000" y="1563304"/>
            <a:ext cx="4401600" cy="175500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February 12, 2017  |  </a:t>
            </a:r>
            <a:fld id="{00000000-1234-1234-1234-123412341234}" type="slidenum">
              <a:rPr lang="en-US" sz="1200" b="0" i="0" u="none" strike="noStrike" cap="none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200" b="0" i="0" u="none" strike="noStrike" cap="none">
              <a:solidFill>
                <a:srgbClr val="D9D9D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2231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78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18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F91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1" r:id="rId4"/>
    <p:sldLayoutId id="2147483673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docs.google.com/spreadsheets/d/13XNqUTflioSlkxMCAV9ML98pG8zj-7_uYBQ6YzjJKws/edit#gid=1496810796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spreadsheets/d/1XpUZyGe80mL3oh6fmvPuBBKFj55HPLqRhw8rsi4nGE0/edit#gid=105796853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32"/>
          <p:cNvPicPr preferRelativeResize="0"/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514350" y="3029483"/>
            <a:ext cx="11163300" cy="912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200" b="1" dirty="0">
                <a:solidFill>
                  <a:schemeClr val="lt1"/>
                </a:solidFill>
                <a:latin typeface="Gilroy ExtraBold" charset="0"/>
                <a:ea typeface="Gilroy ExtraBold" charset="0"/>
                <a:cs typeface="Gilroy ExtraBold" charset="0"/>
              </a:rPr>
              <a:t>Local Issue Advocacy</a:t>
            </a:r>
            <a:endParaRPr lang="en-US" sz="7200" b="1" u="none" strike="noStrike" cap="none" dirty="0">
              <a:solidFill>
                <a:schemeClr val="lt1"/>
              </a:solidFill>
              <a:latin typeface="Gilroy ExtraBold" charset="0"/>
              <a:ea typeface="Gilroy ExtraBold" charset="0"/>
              <a:cs typeface="Gilroy ExtraBold" charset="0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236111" y="6246205"/>
            <a:ext cx="7491465" cy="4045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2200" b="1" u="none" strike="noStrike" cap="none" dirty="0">
                <a:solidFill>
                  <a:schemeClr val="lt1"/>
                </a:solidFill>
                <a:latin typeface="Gilroy ExtraBold" charset="0"/>
                <a:ea typeface="Gilroy ExtraBold" charset="0"/>
                <a:cs typeface="Gilroy ExtraBold" charset="0"/>
                <a:sym typeface="Arial"/>
              </a:rPr>
              <a:t>We will begin the training at 8:30 p.m. ET / 5:30 p.m. PT</a:t>
            </a:r>
          </a:p>
        </p:txBody>
      </p:sp>
      <p:sp>
        <p:nvSpPr>
          <p:cNvPr id="8" name="Shape 133"/>
          <p:cNvSpPr txBox="1"/>
          <p:nvPr/>
        </p:nvSpPr>
        <p:spPr>
          <a:xfrm>
            <a:off x="514350" y="4504215"/>
            <a:ext cx="11163300" cy="5316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400" b="1" dirty="0">
                <a:solidFill>
                  <a:schemeClr val="lt1"/>
                </a:solidFill>
                <a:latin typeface="Source Sans Pro" charset="0"/>
                <a:ea typeface="Source Sans Pro" charset="0"/>
                <a:cs typeface="Source Sans Pro" charset="0"/>
              </a:rPr>
              <a:t>Elizabeth Erickson  /  </a:t>
            </a:r>
            <a:r>
              <a:rPr lang="en-US" sz="2400" dirty="0">
                <a:solidFill>
                  <a:srgbClr val="00C4FF"/>
                </a:solidFill>
                <a:latin typeface="Source Sans Pro" charset="0"/>
                <a:ea typeface="Source Sans Pro" charset="0"/>
                <a:cs typeface="Source Sans Pro" charset="0"/>
              </a:rPr>
              <a:t>OFA Training Director</a:t>
            </a:r>
          </a:p>
        </p:txBody>
      </p:sp>
      <p:sp>
        <p:nvSpPr>
          <p:cNvPr id="10" name="Shape 133"/>
          <p:cNvSpPr txBox="1"/>
          <p:nvPr/>
        </p:nvSpPr>
        <p:spPr>
          <a:xfrm>
            <a:off x="0" y="2386434"/>
            <a:ext cx="12191999" cy="5019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500" b="1" spc="300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WORKSHOP SESSION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1BDCCFAD-631D-9A40-88FD-639A9240F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58" y="6221352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1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088" y="1117152"/>
            <a:ext cx="4194048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Building the framework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41536"/>
            <a:ext cx="45476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 goal.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 strategy. 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Tactics.</a:t>
            </a:r>
          </a:p>
        </p:txBody>
      </p:sp>
      <p:sp>
        <p:nvSpPr>
          <p:cNvPr id="9" name="Oval 8"/>
          <p:cNvSpPr/>
          <p:nvPr/>
        </p:nvSpPr>
        <p:spPr>
          <a:xfrm>
            <a:off x="5818418" y="1210127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82E386-B0E0-3948-B5E5-FD5FDA573D17}"/>
              </a:ext>
            </a:extLst>
          </p:cNvPr>
          <p:cNvSpPr/>
          <p:nvPr/>
        </p:nvSpPr>
        <p:spPr>
          <a:xfrm>
            <a:off x="5818418" y="2677448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1D9F08-AB57-7C45-8FEE-6876B34CAF43}"/>
              </a:ext>
            </a:extLst>
          </p:cNvPr>
          <p:cNvSpPr/>
          <p:nvPr/>
        </p:nvSpPr>
        <p:spPr>
          <a:xfrm>
            <a:off x="5818417" y="4144769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459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088" y="1117152"/>
            <a:ext cx="4194048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Building the framework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41536"/>
            <a:ext cx="45476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An achievable, measurable, and problem-solving goal.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 strategy.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Tactics.</a:t>
            </a:r>
          </a:p>
        </p:txBody>
      </p:sp>
      <p:sp>
        <p:nvSpPr>
          <p:cNvPr id="9" name="Oval 8"/>
          <p:cNvSpPr/>
          <p:nvPr/>
        </p:nvSpPr>
        <p:spPr>
          <a:xfrm>
            <a:off x="5818418" y="1210127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19125" y="2670331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18418" y="4130535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2448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088" y="1117152"/>
            <a:ext cx="4194048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Building the framework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41536"/>
            <a:ext cx="45476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An achievable, measurable, and problem-solving goal.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 strategy that provides the roadmap for success. 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Tactics.</a:t>
            </a:r>
          </a:p>
        </p:txBody>
      </p:sp>
      <p:sp>
        <p:nvSpPr>
          <p:cNvPr id="9" name="Oval 8"/>
          <p:cNvSpPr/>
          <p:nvPr/>
        </p:nvSpPr>
        <p:spPr>
          <a:xfrm>
            <a:off x="5818418" y="1210127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19125" y="2670331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18418" y="4130535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098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088" y="1117152"/>
            <a:ext cx="4194048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Building the framework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41536"/>
            <a:ext cx="4547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An achievable, measurable, and problem-solving goal.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 strategy that provides the roadmap for success. 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Effective tactics that accomplish your goal through the strategy you’ve developed. </a:t>
            </a:r>
          </a:p>
        </p:txBody>
      </p:sp>
      <p:sp>
        <p:nvSpPr>
          <p:cNvPr id="9" name="Oval 8"/>
          <p:cNvSpPr/>
          <p:nvPr/>
        </p:nvSpPr>
        <p:spPr>
          <a:xfrm>
            <a:off x="5818418" y="1210127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19125" y="2670331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18418" y="4130535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7165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34255" y="2274838"/>
            <a:ext cx="9923489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  <a:tabLst>
                <a:tab pos="571500" algn="l"/>
                <a:tab pos="1200150" algn="l"/>
                <a:tab pos="2057400" algn="l"/>
              </a:tabLst>
            </a:pPr>
            <a:r>
              <a:rPr lang="en-US" sz="6000" b="1" dirty="0">
                <a:solidFill>
                  <a:srgbClr val="FFFF00"/>
                </a:solidFill>
                <a:latin typeface="Gilroy ExtraBold" charset="0"/>
                <a:ea typeface="Gilroy ExtraBold" charset="0"/>
                <a:cs typeface="Gilroy ExtraBold" charset="0"/>
              </a:rPr>
              <a:t>Good goals </a:t>
            </a:r>
            <a:r>
              <a:rPr lang="en-US" sz="60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are measurable, realistic, and solve a challenge. </a:t>
            </a:r>
            <a:endParaRPr lang="en-US" sz="6000" dirty="0">
              <a:solidFill>
                <a:srgbClr val="FFFFFF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7419" y="1896080"/>
            <a:ext cx="9923489" cy="306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rgbClr val="FFFF00"/>
                </a:solidFill>
                <a:latin typeface="Gilroy ExtraBold" charset="0"/>
                <a:ea typeface="Gilroy ExtraBold" charset="0"/>
                <a:cs typeface="Gilroy ExtraBold" charset="0"/>
              </a:rPr>
              <a:t>A strategy </a:t>
            </a: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is the roadmap to success and answers the question: How we will achieve our goal?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59836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39454" y="1536174"/>
            <a:ext cx="99234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rgbClr val="FFFF00"/>
                </a:solidFill>
                <a:latin typeface="Gilroy ExtraBold" charset="0"/>
                <a:ea typeface="Gilroy ExtraBold" charset="0"/>
                <a:cs typeface="Gilroy ExtraBold" charset="0"/>
              </a:rPr>
              <a:t>Tactics</a:t>
            </a:r>
            <a:r>
              <a:rPr lang="en-US" sz="6000" b="1" dirty="0">
                <a:solidFill>
                  <a:srgbClr val="00B3DC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are the actions you take to get you to your goal. They always follow the roadmap laid out by your strategy.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603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74D06C-905F-E94F-8914-DCC11F30B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749" y="-625643"/>
            <a:ext cx="10125194" cy="78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4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7706" y="899030"/>
            <a:ext cx="68885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What part of writing your campaign plan has been difficult?</a:t>
            </a:r>
          </a:p>
          <a:p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Where is your campaign plan strong?</a:t>
            </a:r>
          </a:p>
          <a:p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What questions do you have?</a:t>
            </a:r>
          </a:p>
          <a:p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73571" y="938786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673571" y="2595831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AEB994-9480-8B48-83EA-A04B15099181}"/>
              </a:ext>
            </a:extLst>
          </p:cNvPr>
          <p:cNvSpPr/>
          <p:nvPr/>
        </p:nvSpPr>
        <p:spPr>
          <a:xfrm>
            <a:off x="4698942" y="3808405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18" name="Shape 187">
            <a:extLst>
              <a:ext uri="{FF2B5EF4-FFF2-40B4-BE49-F238E27FC236}">
                <a16:creationId xmlns:a16="http://schemas.microsoft.com/office/drawing/2014/main" id="{E5025115-F789-0F4A-86BE-8FAFA9E37FF9}"/>
              </a:ext>
            </a:extLst>
          </p:cNvPr>
          <p:cNvSpPr txBox="1"/>
          <p:nvPr/>
        </p:nvSpPr>
        <p:spPr>
          <a:xfrm>
            <a:off x="777188" y="863783"/>
            <a:ext cx="3429000" cy="20765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5400" b="1" dirty="0">
                <a:solidFill>
                  <a:schemeClr val="lt1"/>
                </a:solidFill>
                <a:latin typeface="Gilroy ExtraBold" charset="0"/>
                <a:ea typeface="Gilroy ExtraBold" charset="0"/>
                <a:cs typeface="Gilroy ExtraBold" charset="0"/>
              </a:rPr>
              <a:t>Reflection</a:t>
            </a:r>
            <a:endParaRPr lang="en-US" sz="5400" b="1" dirty="0">
              <a:solidFill>
                <a:schemeClr val="lt1"/>
              </a:solidFill>
              <a:latin typeface="Gilroy ExtraBold" charset="0"/>
              <a:ea typeface="Gilroy ExtraBold" charset="0"/>
              <a:cs typeface="Gilroy ExtraBold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03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735" y="1201821"/>
            <a:ext cx="4371878" cy="113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Tonight’s </a:t>
            </a:r>
          </a:p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2332"/>
              </p:ext>
            </p:extLst>
          </p:nvPr>
        </p:nvGraphicFramePr>
        <p:xfrm>
          <a:off x="5822060" y="1201821"/>
          <a:ext cx="554088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Opening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Review campaign plan content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Q &amp; A with Jack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Workshop modeling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Workshop groups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Closing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6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6650" y="1453260"/>
            <a:ext cx="85986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“The great social justice changes in our country have happened when people came together, organized, and took direct action. It is this right that sustains and nurtures our democracy today.”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60805F-2B6D-FC44-9BCC-C22C140E492E}"/>
              </a:ext>
            </a:extLst>
          </p:cNvPr>
          <p:cNvSpPr/>
          <p:nvPr/>
        </p:nvSpPr>
        <p:spPr>
          <a:xfrm>
            <a:off x="3534926" y="5110643"/>
            <a:ext cx="5122146" cy="37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spc="300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DOLORES HUERTA  </a:t>
            </a:r>
          </a:p>
        </p:txBody>
      </p:sp>
    </p:spTree>
    <p:extLst>
      <p:ext uri="{BB962C8B-B14F-4D97-AF65-F5344CB8AC3E}">
        <p14:creationId xmlns:p14="http://schemas.microsoft.com/office/powerpoint/2010/main" val="322638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035939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Q&amp;A with </a:t>
            </a:r>
          </a:p>
          <a:p>
            <a:pPr algn="ctr">
              <a:lnSpc>
                <a:spcPct val="90000"/>
              </a:lnSpc>
            </a:pPr>
            <a:r>
              <a:rPr lang="en-US" sz="100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Jack Shapiro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5744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735" y="1201821"/>
            <a:ext cx="4371878" cy="113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Tonight’s </a:t>
            </a:r>
          </a:p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7829"/>
              </p:ext>
            </p:extLst>
          </p:nvPr>
        </p:nvGraphicFramePr>
        <p:xfrm>
          <a:off x="5822060" y="1201821"/>
          <a:ext cx="554088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Opening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Review campaign plan content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Q &amp; A with Jack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Workshop modeling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Workshop groups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Closing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59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B50A5-E205-4348-B410-98305B6B3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-14883" b="43750"/>
          <a:stretch/>
        </p:blipFill>
        <p:spPr>
          <a:xfrm>
            <a:off x="0" y="-1814513"/>
            <a:ext cx="12192000" cy="867251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1126616" y="2959268"/>
            <a:ext cx="9938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ilroy ExtraBold" pitchFamily="2" charset="77"/>
                <a:ea typeface="Source Sans Pro" charset="0"/>
                <a:cs typeface="Source Sans Pro" charset="0"/>
              </a:rPr>
              <a:t>A tapestry of connections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6555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6616" y="2305476"/>
            <a:ext cx="9938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Gilroy ExtraBold" pitchFamily="2" charset="77"/>
                <a:ea typeface="Source Sans Pro" charset="0"/>
                <a:cs typeface="Source Sans Pro" charset="0"/>
              </a:rPr>
              <a:t>Group norms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55460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516" y="2995035"/>
            <a:ext cx="1103696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600" b="1" dirty="0">
                <a:solidFill>
                  <a:srgbClr val="3D444B"/>
                </a:solidFill>
                <a:latin typeface="Gilroy ExtraBold" charset="0"/>
                <a:ea typeface="Gilroy ExtraBold" charset="0"/>
                <a:cs typeface="Gilroy ExtraBold" charset="0"/>
              </a:rPr>
              <a:t>Develop an ethic of sharing.   </a:t>
            </a:r>
            <a:endParaRPr lang="en-US" sz="5600" b="1" dirty="0">
              <a:solidFill>
                <a:srgbClr val="00B4DC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1CDEB-B466-5E43-8E99-194AE3FDAD81}"/>
              </a:ext>
            </a:extLst>
          </p:cNvPr>
          <p:cNvSpPr txBox="1"/>
          <p:nvPr/>
        </p:nvSpPr>
        <p:spPr>
          <a:xfrm>
            <a:off x="5039460" y="871870"/>
            <a:ext cx="2113079" cy="769441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  <a:latin typeface="Gilroy ExtraBold" pitchFamily="2" charset="77"/>
              </a:rPr>
              <a:t>Norm 1:</a:t>
            </a:r>
          </a:p>
        </p:txBody>
      </p:sp>
    </p:spTree>
    <p:extLst>
      <p:ext uri="{BB962C8B-B14F-4D97-AF65-F5344CB8AC3E}">
        <p14:creationId xmlns:p14="http://schemas.microsoft.com/office/powerpoint/2010/main" val="69768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516" y="2538674"/>
            <a:ext cx="11036968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6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It’s okay to question. Asking </a:t>
            </a:r>
          </a:p>
          <a:p>
            <a:pPr algn="ctr">
              <a:lnSpc>
                <a:spcPct val="90000"/>
              </a:lnSpc>
            </a:pPr>
            <a:r>
              <a:rPr lang="en-US" sz="56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for why; asking for evidence; receive feedback in kind.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08C70-C9D9-0D4D-A9CA-82BD4789F160}"/>
              </a:ext>
            </a:extLst>
          </p:cNvPr>
          <p:cNvSpPr txBox="1"/>
          <p:nvPr/>
        </p:nvSpPr>
        <p:spPr>
          <a:xfrm>
            <a:off x="5039460" y="871870"/>
            <a:ext cx="2186817" cy="769441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  <a:latin typeface="Gilroy ExtraBold" pitchFamily="2" charset="77"/>
              </a:rPr>
              <a:t>Norm 2:</a:t>
            </a:r>
          </a:p>
        </p:txBody>
      </p:sp>
    </p:spTree>
    <p:extLst>
      <p:ext uri="{BB962C8B-B14F-4D97-AF65-F5344CB8AC3E}">
        <p14:creationId xmlns:p14="http://schemas.microsoft.com/office/powerpoint/2010/main" val="1528265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516" y="2643812"/>
            <a:ext cx="1103696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600" b="1" dirty="0">
                <a:solidFill>
                  <a:srgbClr val="3D444B"/>
                </a:solidFill>
                <a:latin typeface="Gilroy ExtraBold" charset="0"/>
                <a:ea typeface="Gilroy ExtraBold" charset="0"/>
                <a:cs typeface="Gilroy ExtraBold" charset="0"/>
              </a:rPr>
              <a:t>No one is above critique</a:t>
            </a:r>
            <a:r>
              <a:rPr lang="en-US" sz="5600" b="1">
                <a:solidFill>
                  <a:srgbClr val="3D444B"/>
                </a:solidFill>
                <a:latin typeface="Gilroy ExtraBold" charset="0"/>
                <a:ea typeface="Gilroy ExtraBold" charset="0"/>
                <a:cs typeface="Gilroy ExtraBold" charset="0"/>
              </a:rPr>
              <a:t>, </a:t>
            </a:r>
          </a:p>
          <a:p>
            <a:pPr algn="ctr">
              <a:lnSpc>
                <a:spcPct val="90000"/>
              </a:lnSpc>
            </a:pPr>
            <a:r>
              <a:rPr lang="en-US" sz="5600" b="1" dirty="0">
                <a:solidFill>
                  <a:srgbClr val="3D444B"/>
                </a:solidFill>
                <a:latin typeface="Gilroy ExtraBold" charset="0"/>
                <a:ea typeface="Gilroy ExtraBold" charset="0"/>
                <a:cs typeface="Gilroy ExtraBold" charset="0"/>
              </a:rPr>
              <a:t>no one is below dignity.    </a:t>
            </a:r>
            <a:endParaRPr lang="en-US" sz="5600" b="1" dirty="0">
              <a:solidFill>
                <a:srgbClr val="00B4DC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CD809-EF97-F747-9E29-C3E659A5EC94}"/>
              </a:ext>
            </a:extLst>
          </p:cNvPr>
          <p:cNvSpPr txBox="1"/>
          <p:nvPr/>
        </p:nvSpPr>
        <p:spPr>
          <a:xfrm>
            <a:off x="5039460" y="871870"/>
            <a:ext cx="2196435" cy="769441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  <a:latin typeface="Gilroy ExtraBold" pitchFamily="2" charset="77"/>
              </a:rPr>
              <a:t>Norm 3:</a:t>
            </a:r>
          </a:p>
        </p:txBody>
      </p:sp>
    </p:spTree>
    <p:extLst>
      <p:ext uri="{BB962C8B-B14F-4D97-AF65-F5344CB8AC3E}">
        <p14:creationId xmlns:p14="http://schemas.microsoft.com/office/powerpoint/2010/main" val="2813875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516" y="2995035"/>
            <a:ext cx="1103696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600" b="1" dirty="0">
                <a:solidFill>
                  <a:srgbClr val="3D444B"/>
                </a:solidFill>
                <a:latin typeface="Gilroy ExtraBold" charset="0"/>
                <a:ea typeface="Gilroy ExtraBold" charset="0"/>
                <a:cs typeface="Gilroy ExtraBold" charset="0"/>
              </a:rPr>
              <a:t>Respect, Empower, Include.    </a:t>
            </a:r>
            <a:endParaRPr lang="en-US" sz="5600" b="1" dirty="0">
              <a:solidFill>
                <a:srgbClr val="00B4DC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CD809-EF97-F747-9E29-C3E659A5EC94}"/>
              </a:ext>
            </a:extLst>
          </p:cNvPr>
          <p:cNvSpPr txBox="1"/>
          <p:nvPr/>
        </p:nvSpPr>
        <p:spPr>
          <a:xfrm>
            <a:off x="5039460" y="871870"/>
            <a:ext cx="2212465" cy="769441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  <a:latin typeface="Gilroy ExtraBold" pitchFamily="2" charset="77"/>
              </a:rPr>
              <a:t>Norm 4:</a:t>
            </a:r>
          </a:p>
        </p:txBody>
      </p:sp>
    </p:spTree>
    <p:extLst>
      <p:ext uri="{BB962C8B-B14F-4D97-AF65-F5344CB8AC3E}">
        <p14:creationId xmlns:p14="http://schemas.microsoft.com/office/powerpoint/2010/main" val="1032063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516" y="2995035"/>
            <a:ext cx="1103696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600" b="1" dirty="0">
                <a:solidFill>
                  <a:srgbClr val="3D444B"/>
                </a:solidFill>
                <a:latin typeface="Gilroy ExtraBold" charset="0"/>
                <a:ea typeface="Gilroy ExtraBold" charset="0"/>
                <a:cs typeface="Gilroy ExtraBold" charset="0"/>
              </a:rPr>
              <a:t>Step up; step back.    </a:t>
            </a:r>
            <a:endParaRPr lang="en-US" sz="5600" b="1" dirty="0">
              <a:solidFill>
                <a:srgbClr val="00B4DC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CD809-EF97-F747-9E29-C3E659A5EC94}"/>
              </a:ext>
            </a:extLst>
          </p:cNvPr>
          <p:cNvSpPr txBox="1"/>
          <p:nvPr/>
        </p:nvSpPr>
        <p:spPr>
          <a:xfrm>
            <a:off x="5039460" y="871870"/>
            <a:ext cx="2196435" cy="769441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  <a:latin typeface="Gilroy ExtraBold" pitchFamily="2" charset="77"/>
              </a:rPr>
              <a:t>Norm 5:</a:t>
            </a:r>
          </a:p>
        </p:txBody>
      </p:sp>
    </p:spTree>
    <p:extLst>
      <p:ext uri="{BB962C8B-B14F-4D97-AF65-F5344CB8AC3E}">
        <p14:creationId xmlns:p14="http://schemas.microsoft.com/office/powerpoint/2010/main" val="4005544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735" y="1201821"/>
            <a:ext cx="4371878" cy="113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Tonight’s </a:t>
            </a:r>
          </a:p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14761"/>
              </p:ext>
            </p:extLst>
          </p:nvPr>
        </p:nvGraphicFramePr>
        <p:xfrm>
          <a:off x="5822060" y="1201821"/>
          <a:ext cx="554088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Opening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Review campaign plan content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Q &amp; A with Jack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Workshop modeling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Workshop groups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Closing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4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64999" y="1425209"/>
            <a:ext cx="5997944" cy="299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rgbClr val="050000"/>
                </a:solidFill>
                <a:latin typeface="Source Sans Pro" charset="0"/>
                <a:ea typeface="Source Sans Pro" charset="0"/>
                <a:cs typeface="Source Sans Pro" charset="0"/>
              </a:rPr>
              <a:t>Last week, we worked on our campaign plan.</a:t>
            </a:r>
          </a:p>
          <a:p>
            <a:endParaRPr lang="en-US" altLang="en-US" sz="3200" dirty="0">
              <a:solidFill>
                <a:srgbClr val="050000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3200" dirty="0">
                <a:solidFill>
                  <a:srgbClr val="050000"/>
                </a:solidFill>
                <a:latin typeface="Source Sans Pro" charset="0"/>
                <a:ea typeface="Source Sans Pro" charset="0"/>
                <a:cs typeface="Source Sans Pro" charset="0"/>
              </a:rPr>
              <a:t>Have any questions come up for you that you would like to ask Jack for our Q&amp;A?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accent1"/>
                </a:solidFill>
                <a:latin typeface="Gilroy ExtraBold" charset="0"/>
                <a:ea typeface="Gilroy ExtraBold" charset="0"/>
                <a:cs typeface="Gilroy ExtraBold" charset="0"/>
              </a:rPr>
              <a:t>2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8" y="2072171"/>
            <a:ext cx="308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Source Sans Pro" charset="0"/>
                <a:ea typeface="Source Sans Pro" charset="0"/>
                <a:cs typeface="Source Sans Pro" charset="0"/>
              </a:rPr>
              <a:t>Opening </a:t>
            </a:r>
          </a:p>
        </p:txBody>
      </p:sp>
    </p:spTree>
    <p:extLst>
      <p:ext uri="{BB962C8B-B14F-4D97-AF65-F5344CB8AC3E}">
        <p14:creationId xmlns:p14="http://schemas.microsoft.com/office/powerpoint/2010/main" val="70649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391700"/>
            <a:ext cx="5997944" cy="41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Groups of three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Decide who is person A, B, C</a:t>
            </a:r>
          </a:p>
          <a:p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Person A: Share your goal, strategy, and tactics for your campaign plan, and area that has been difficult 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Person B &amp; C: 1 affirmation, 1 question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accent1"/>
                </a:solidFill>
                <a:latin typeface="Gilroy ExtraBold" charset="0"/>
                <a:ea typeface="Gilroy ExtraBold" charset="0"/>
                <a:cs typeface="Gilroy ExtraBold" charset="0"/>
              </a:rPr>
              <a:t>20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9" y="2072171"/>
            <a:ext cx="2500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Source Sans Pro" charset="0"/>
                <a:ea typeface="Source Sans Pro" charset="0"/>
                <a:cs typeface="Source Sans Pro" charset="0"/>
              </a:rPr>
              <a:t>Group Protocol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32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0" y="2683276"/>
            <a:ext cx="12182434" cy="1491448"/>
          </a:xfrm>
          <a:prstGeom prst="rect">
            <a:avLst/>
          </a:prstGeom>
          <a:noFill/>
          <a:ln>
            <a:noFill/>
          </a:ln>
        </p:spPr>
        <p:txBody>
          <a:bodyPr lIns="64275" tIns="32125" rIns="64275" bIns="321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2000" b="1">
                <a:solidFill>
                  <a:schemeClr val="lt1"/>
                </a:solidFill>
                <a:latin typeface="Gilroy ExtraBold" charset="0"/>
                <a:ea typeface="Gilroy ExtraBold" charset="0"/>
                <a:cs typeface="Gilroy ExtraBold" charset="0"/>
              </a:rPr>
              <a:t>Group share</a:t>
            </a:r>
            <a:endParaRPr lang="en-US" sz="12000" b="1" dirty="0">
              <a:solidFill>
                <a:schemeClr val="lt1"/>
              </a:solidFill>
              <a:latin typeface="Gilroy ExtraBold" charset="0"/>
              <a:ea typeface="Gilroy ExtraBold" charset="0"/>
              <a:cs typeface="Gilroy ExtraBold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9869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735" y="1201821"/>
            <a:ext cx="4371878" cy="113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Tonight’s </a:t>
            </a:r>
          </a:p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259723"/>
              </p:ext>
            </p:extLst>
          </p:nvPr>
        </p:nvGraphicFramePr>
        <p:xfrm>
          <a:off x="5822060" y="1201821"/>
          <a:ext cx="554088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Opening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Review campaign plan content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Q &amp; A with Jack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Workshop modeling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Workshop groups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Closing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88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379"/>
            <a:ext cx="12192000" cy="3479479"/>
          </a:xfrm>
          <a:prstGeom prst="rect">
            <a:avLst/>
          </a:prstGeom>
          <a:solidFill>
            <a:srgbClr val="00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08922"/>
            <a:ext cx="12192000" cy="221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1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Debrief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8885" y="3495603"/>
            <a:ext cx="10043409" cy="275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endParaRPr lang="en-US" altLang="en-US" sz="4400" b="1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altLang="en-US" sz="44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What did I learn today?</a:t>
            </a:r>
          </a:p>
          <a:p>
            <a:pPr algn="ctr">
              <a:lnSpc>
                <a:spcPct val="80000"/>
              </a:lnSpc>
            </a:pPr>
            <a:endParaRPr lang="en-US" altLang="en-US" sz="4400" b="1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altLang="en-US" sz="44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What am I leaving committing to </a:t>
            </a:r>
          </a:p>
          <a:p>
            <a:pPr algn="ctr">
              <a:lnSpc>
                <a:spcPct val="80000"/>
              </a:lnSpc>
            </a:pPr>
            <a:r>
              <a:rPr lang="en-US" altLang="en-US" sz="44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now go, do, understand?</a:t>
            </a:r>
          </a:p>
        </p:txBody>
      </p:sp>
      <p:pic>
        <p:nvPicPr>
          <p:cNvPr id="6" name="Shape 90" descr="SwingLeft_Logo_White.png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01735" y="6147718"/>
            <a:ext cx="1594300" cy="51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8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45411" y="1227285"/>
            <a:ext cx="4129646" cy="372694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Survey </a:t>
            </a:r>
          </a:p>
        </p:txBody>
      </p:sp>
      <p:sp>
        <p:nvSpPr>
          <p:cNvPr id="16" name="TextBox 15">
            <a:hlinkClick r:id="rId3"/>
          </p:cNvPr>
          <p:cNvSpPr txBox="1"/>
          <p:nvPr/>
        </p:nvSpPr>
        <p:spPr>
          <a:xfrm>
            <a:off x="6234550" y="2350794"/>
            <a:ext cx="4129646" cy="372694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Homework- Options </a:t>
            </a:r>
            <a:r>
              <a:rPr lang="en-US" sz="20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0745" y="5186472"/>
            <a:ext cx="4682608" cy="372694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Email and tweet! </a:t>
            </a:r>
          </a:p>
        </p:txBody>
      </p:sp>
      <p:sp>
        <p:nvSpPr>
          <p:cNvPr id="22" name="TextBox 21">
            <a:hlinkClick r:id="rId3"/>
          </p:cNvPr>
          <p:cNvSpPr txBox="1"/>
          <p:nvPr/>
        </p:nvSpPr>
        <p:spPr>
          <a:xfrm>
            <a:off x="6220745" y="3636872"/>
            <a:ext cx="4459061" cy="988248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 recording of this call will be 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available later this week; recap sent out Thursday </a:t>
            </a:r>
            <a:endParaRPr lang="en-US" sz="20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25" y="3610304"/>
            <a:ext cx="862606" cy="7417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25" y="4968966"/>
            <a:ext cx="769270" cy="782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88" y="920717"/>
            <a:ext cx="1009730" cy="981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0" y="2142179"/>
            <a:ext cx="805006" cy="1078404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95424" y="1047873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1856231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4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407258"/>
            <a:ext cx="12192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Homework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43610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4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425546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Next session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8362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966863"/>
            <a:ext cx="12192000" cy="364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90000"/>
              </a:lnSpc>
            </a:pPr>
            <a:r>
              <a:rPr lang="en-US" sz="65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Thank you for joining </a:t>
            </a:r>
          </a:p>
          <a:p>
            <a:pPr algn="ctr">
              <a:lnSpc>
                <a:spcPct val="90000"/>
              </a:lnSpc>
            </a:pPr>
            <a:r>
              <a:rPr lang="en-US" sz="65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today’s webinar.</a:t>
            </a:r>
          </a:p>
          <a:p>
            <a:pPr algn="ctr">
              <a:lnSpc>
                <a:spcPct val="80000"/>
              </a:lnSpc>
            </a:pPr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Please fill out the survey below and give us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your feedback on today’s training.</a:t>
            </a:r>
          </a:p>
          <a:p>
            <a:pPr algn="ctr">
              <a:lnSpc>
                <a:spcPct val="80000"/>
              </a:lnSpc>
            </a:pPr>
            <a:endParaRPr lang="en-US" sz="26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D0B0ED9-8A2F-774D-A029-2B18FFF7EBF2}"/>
              </a:ext>
            </a:extLst>
          </p:cNvPr>
          <p:cNvSpPr/>
          <p:nvPr/>
        </p:nvSpPr>
        <p:spPr>
          <a:xfrm>
            <a:off x="3474199" y="4726939"/>
            <a:ext cx="5243601" cy="78512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http://</a:t>
            </a:r>
            <a:r>
              <a:rPr lang="en-US" sz="2800" b="1" dirty="0" err="1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bit.ly</a:t>
            </a:r>
            <a:r>
              <a:rPr lang="en-US" sz="28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/</a:t>
            </a:r>
            <a:r>
              <a:rPr lang="en-US" sz="2800" b="1" dirty="0" err="1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campaignLIA</a:t>
            </a:r>
            <a:endParaRPr lang="en-US" sz="2800" b="1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6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3592594"/>
            <a:ext cx="12192000" cy="79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Guided worksheet</a:t>
            </a:r>
          </a:p>
        </p:txBody>
      </p:sp>
      <p:pic>
        <p:nvPicPr>
          <p:cNvPr id="2" name="Picture 1" descr="noun_169164_cc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59"/>
          <a:stretch/>
        </p:blipFill>
        <p:spPr>
          <a:xfrm>
            <a:off x="5317739" y="2113465"/>
            <a:ext cx="1517562" cy="1281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89" y="1689289"/>
            <a:ext cx="1201821" cy="15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2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74336" y="1186927"/>
            <a:ext cx="6742626" cy="465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1: 	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Introductions; advocacy overview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2: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Workshop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3: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Foundations of coalition building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4: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Workshop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5: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Identifying legislation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0149" y="1186927"/>
            <a:ext cx="3449256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Our learning journey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64349" y="1186927"/>
            <a:ext cx="6935493" cy="465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6:	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Workshop</a:t>
            </a:r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7:	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Writing your campaign plan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8:	Workshop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9:	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Running into barriers	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10:	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Closing synthesis and next steps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0149" y="1186927"/>
            <a:ext cx="3449256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Our learning journey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4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22949" y="1151078"/>
            <a:ext cx="3321036" cy="121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Goal for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this session</a:t>
            </a:r>
          </a:p>
        </p:txBody>
      </p:sp>
      <p:sp>
        <p:nvSpPr>
          <p:cNvPr id="3" name="Oval 2"/>
          <p:cNvSpPr/>
          <p:nvPr/>
        </p:nvSpPr>
        <p:spPr>
          <a:xfrm>
            <a:off x="6033080" y="1245766"/>
            <a:ext cx="344495" cy="344495"/>
          </a:xfrm>
          <a:prstGeom prst="ellipse">
            <a:avLst/>
          </a:prstGeom>
          <a:solidFill>
            <a:srgbClr val="00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19855-8A35-1A40-ADBB-4588C4D3D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556" y="767323"/>
            <a:ext cx="5166350" cy="58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endParaRPr lang="en-US" sz="2500" b="1" dirty="0">
              <a:solidFill>
                <a:schemeClr val="tx1"/>
              </a:solidFill>
              <a:latin typeface="Source Sans Pro" charset="0"/>
            </a:endParaRP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Assess where you are in your campaign planning process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panose="020B0503030403020204" pitchFamily="34" charset="77"/>
              <a:ea typeface="Source Sans Pro" charset="0"/>
              <a:cs typeface="Source Sans Pro" charset="0"/>
            </a:endParaRP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Identify weak areas of your plan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panose="020B0503030403020204" pitchFamily="34" charset="77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panose="020B0503030403020204" pitchFamily="34" charset="77"/>
              <a:ea typeface="Source Sans Pro" charset="0"/>
              <a:cs typeface="Source Sans Pro" charset="0"/>
            </a:endParaRP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Get feedback on the next steps of your plan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panose="020B0503030403020204" pitchFamily="34" charset="77"/>
              <a:ea typeface="Source Sans Pro" charset="0"/>
              <a:cs typeface="Source Sans Pro" charset="0"/>
            </a:endParaRP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panose="020B0503030403020204" pitchFamily="34" charset="77"/>
                <a:ea typeface="Source Sans Pro" charset="0"/>
                <a:cs typeface="Source Sans Pro" charset="0"/>
              </a:rPr>
              <a:t>Feel a sense of community with the group.</a:t>
            </a:r>
          </a:p>
          <a:p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1FD12E-D6C4-E448-B764-B88B7661DC4B}"/>
              </a:ext>
            </a:extLst>
          </p:cNvPr>
          <p:cNvSpPr/>
          <p:nvPr/>
        </p:nvSpPr>
        <p:spPr>
          <a:xfrm>
            <a:off x="6033079" y="2371874"/>
            <a:ext cx="344495" cy="344495"/>
          </a:xfrm>
          <a:prstGeom prst="ellipse">
            <a:avLst/>
          </a:prstGeom>
          <a:solidFill>
            <a:srgbClr val="00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64B9C-BC7B-2C40-8B66-5001556E8755}"/>
              </a:ext>
            </a:extLst>
          </p:cNvPr>
          <p:cNvSpPr/>
          <p:nvPr/>
        </p:nvSpPr>
        <p:spPr>
          <a:xfrm>
            <a:off x="6056782" y="3504811"/>
            <a:ext cx="344495" cy="344495"/>
          </a:xfrm>
          <a:prstGeom prst="ellipse">
            <a:avLst/>
          </a:prstGeom>
          <a:solidFill>
            <a:srgbClr val="00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21DC636-9EE9-334C-AAB7-1C598320A1A2}"/>
              </a:ext>
            </a:extLst>
          </p:cNvPr>
          <p:cNvSpPr/>
          <p:nvPr/>
        </p:nvSpPr>
        <p:spPr>
          <a:xfrm>
            <a:off x="6062457" y="4637748"/>
            <a:ext cx="344495" cy="344495"/>
          </a:xfrm>
          <a:prstGeom prst="ellipse">
            <a:avLst/>
          </a:prstGeom>
          <a:solidFill>
            <a:srgbClr val="00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9043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735" y="1201821"/>
            <a:ext cx="4371878" cy="113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Tonight’s </a:t>
            </a:r>
          </a:p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83781"/>
              </p:ext>
            </p:extLst>
          </p:nvPr>
        </p:nvGraphicFramePr>
        <p:xfrm>
          <a:off x="5822060" y="1201821"/>
          <a:ext cx="554088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Opening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Review campaign plan content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Q &amp; A with Jack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Workshop modeling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Workshop groups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Closing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4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senhower_1945_wide-66b9cd776d151b754aa0b0607122b203705aa11d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r="15746" b="24025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97000"/>
            </a:schemeClr>
          </a:solidFill>
        </p:spPr>
      </p:pic>
      <p:grpSp>
        <p:nvGrpSpPr>
          <p:cNvPr id="14" name="Group 13"/>
          <p:cNvGrpSpPr/>
          <p:nvPr/>
        </p:nvGrpSpPr>
        <p:grpSpPr>
          <a:xfrm>
            <a:off x="701480" y="4062554"/>
            <a:ext cx="6343407" cy="1993306"/>
            <a:chOff x="6060487" y="4396564"/>
            <a:chExt cx="5833927" cy="1833209"/>
          </a:xfrm>
        </p:grpSpPr>
        <p:sp>
          <p:nvSpPr>
            <p:cNvPr id="15" name="TextBox 14"/>
            <p:cNvSpPr txBox="1"/>
            <p:nvPr/>
          </p:nvSpPr>
          <p:spPr>
            <a:xfrm>
              <a:off x="6337658" y="4431311"/>
              <a:ext cx="5556756" cy="110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pc="70" dirty="0">
                  <a:solidFill>
                    <a:schemeClr val="bg1"/>
                  </a:solidFill>
                  <a:latin typeface="Gilroy ExtraBold" pitchFamily="2" charset="77"/>
                  <a:ea typeface="Calibri" charset="0"/>
                  <a:cs typeface="Calibri" charset="0"/>
                </a:rPr>
                <a:t>Plans are nothing… Planning is everything.”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37658" y="5805187"/>
              <a:ext cx="4036146" cy="424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ource Sans Pro" panose="020B0503030403020204" pitchFamily="34" charset="77"/>
                  <a:cs typeface="Gotham Light"/>
                </a:rPr>
                <a:t>— Dwight Eisenhower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60487" y="4396564"/>
              <a:ext cx="5556756" cy="68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19" b="1" spc="70" dirty="0">
                  <a:solidFill>
                    <a:schemeClr val="bg1"/>
                  </a:solidFill>
                  <a:latin typeface="Gilroy ExtraBold" charset="0"/>
                  <a:ea typeface="Gilroy ExtraBold" charset="0"/>
                  <a:cs typeface="Gilroy ExtraBold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6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11651</TotalTime>
  <Words>861</Words>
  <Application>Microsoft Macintosh PowerPoint</Application>
  <PresentationFormat>Widescreen</PresentationFormat>
  <Paragraphs>281</Paragraphs>
  <Slides>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Gill Sans</vt:lpstr>
      <vt:lpstr>Gilroy ExtraBold</vt:lpstr>
      <vt:lpstr>Open Sans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320</cp:revision>
  <cp:lastPrinted>2018-02-27T22:10:12Z</cp:lastPrinted>
  <dcterms:modified xsi:type="dcterms:W3CDTF">2019-03-03T00:29:33Z</dcterms:modified>
</cp:coreProperties>
</file>